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6858000" cx="12192000"/>
  <p:notesSz cx="7104050" cy="10234600"/>
  <p:embeddedFontLst>
    <p:embeddedFont>
      <p:font typeface="Merriweather"/>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83">
          <p15:clr>
            <a:srgbClr val="A4A3A4"/>
          </p15:clr>
        </p15:guide>
        <p15:guide id="2" pos="3840">
          <p15:clr>
            <a:srgbClr val="A4A3A4"/>
          </p15:clr>
        </p15:guide>
      </p15:sldGuideLst>
    </p:ext>
    <p:ext uri="GoogleSlidesCustomDataVersion2">
      <go:slidesCustomData xmlns:go="http://customooxmlschemas.google.com/" r:id="rId27" roundtripDataSignature="AMtx7mh+RhSa9G5CZZ5WaaTWkXCSUaCt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0C1ECF1-6B5A-4FC3-A966-CAA45EE3354A}">
  <a:tblStyle styleId="{80C1ECF1-6B5A-4FC3-A966-CAA45EE3354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AF1"/>
          </a:solidFill>
        </a:fill>
      </a:tcStyle>
    </a:wholeTbl>
    <a:band1H>
      <a:tcTxStyle b="off" i="off"/>
      <a:tcStyle>
        <a:fill>
          <a:solidFill>
            <a:srgbClr val="CED2E2"/>
          </a:solidFill>
        </a:fill>
      </a:tcStyle>
    </a:band1H>
    <a:band2H>
      <a:tcTxStyle b="off" i="off"/>
    </a:band2H>
    <a:band1V>
      <a:tcTxStyle b="off" i="off"/>
      <a:tcStyle>
        <a:fill>
          <a:solidFill>
            <a:srgbClr val="CED2E2"/>
          </a:solidFill>
        </a:fill>
      </a:tcStyle>
    </a:band1V>
    <a:band2V>
      <a:tcTxStyle b="off" i="off"/>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83"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font" Target="fonts/Merriweather-bold.fntdata"/><Relationship Id="rId23" Type="http://schemas.openxmlformats.org/officeDocument/2006/relationships/font" Target="fonts/Merriweath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Merriweather-boldItalic.fntdata"/><Relationship Id="rId25" Type="http://schemas.openxmlformats.org/officeDocument/2006/relationships/font" Target="fonts/Merriweather-italic.fntdata"/><Relationship Id="rId27" Type="http://customschemas.google.com/relationships/presentationmetadata" Target="meta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3"/>
            <a:ext cx="3078428" cy="513509"/>
          </a:xfrm>
          <a:prstGeom prst="rect">
            <a:avLst/>
          </a:prstGeom>
          <a:noFill/>
          <a:ln>
            <a:noFill/>
          </a:ln>
        </p:spPr>
        <p:txBody>
          <a:bodyPr anchorCtr="0" anchor="t"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4023991" y="3"/>
            <a:ext cx="3078428" cy="513509"/>
          </a:xfrm>
          <a:prstGeom prst="rect">
            <a:avLst/>
          </a:prstGeom>
          <a:noFill/>
          <a:ln>
            <a:noFill/>
          </a:ln>
        </p:spPr>
        <p:txBody>
          <a:bodyPr anchorCtr="0" anchor="t" bIns="47400" lIns="94825" spcFirstLastPara="1" rIns="94825" wrap="square" tIns="474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479425" y="1277938"/>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10407" y="4925407"/>
            <a:ext cx="5683250" cy="4606660"/>
          </a:xfrm>
          <a:prstGeom prst="rect">
            <a:avLst/>
          </a:prstGeom>
          <a:noFill/>
          <a:ln>
            <a:noFill/>
          </a:ln>
        </p:spPr>
        <p:txBody>
          <a:bodyPr anchorCtr="0" anchor="t" bIns="47400" lIns="94825" spcFirstLastPara="1" rIns="94825" wrap="square" tIns="474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9721107"/>
            <a:ext cx="3078428" cy="513506"/>
          </a:xfrm>
          <a:prstGeom prst="rect">
            <a:avLst/>
          </a:prstGeom>
          <a:noFill/>
          <a:ln>
            <a:noFill/>
          </a:ln>
        </p:spPr>
        <p:txBody>
          <a:bodyPr anchorCtr="0" anchor="b" bIns="47400" lIns="94825" spcFirstLastPara="1" rIns="94825" wrap="square" tIns="474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9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ibb.de/dienst/publikationen/de/10167" TargetMode="External"/><Relationship Id="rId3" Type="http://schemas.openxmlformats.org/officeDocument/2006/relationships/hyperlink" Target="https://www.bmwk.de/Redaktion/DE/Downloads/E/entwicklung-des-ikt-bedingten-strombedarfs-in-deutschland-abschlussbericht.pdf?__blob=publicationFile&amp;v=3" TargetMode="External"/><Relationship Id="rId4" Type="http://schemas.openxmlformats.org/officeDocument/2006/relationships/hyperlink" Target="https://www.bmwk.de/Redaktion/DE/Downloads/E/entwicklung-des-ikt-bedingten-strombedarfs-in-deutschland-abschlussbericht.pdf?__blob=publicationFile&amp;v=3" TargetMode="External"/><Relationship Id="rId5" Type="http://schemas.openxmlformats.org/officeDocument/2006/relationships/hyperlink" Target="http://www.oeko.de/fileadmin/oekodoc/Digitaler-CO2-Fussabdruck.pdf"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pi.globalewaste.org/publications/file/279/Internet-Waste.pdf" TargetMode="External"/><Relationship Id="rId3" Type="http://schemas.openxmlformats.org/officeDocument/2006/relationships/hyperlink" Target="https://www.blauer-engel.de/de/produktwelt/ressourcen-und-energieeffiziente-softwareprodukte" TargetMode="External"/><Relationship Id="rId4" Type="http://schemas.openxmlformats.org/officeDocument/2006/relationships/hyperlink" Target="about:blank"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i.mind-verse.de/?p=bild" TargetMode="External"/><Relationship Id="rId3" Type="http://schemas.openxmlformats.org/officeDocument/2006/relationships/hyperlink" Target="https://www.spiegel.de/netzwelt/chatgpt-so-laesst-sich-kuenstliche-intelligenz-verantworten-gastbeitrag-a-d89746ff-a263-4a70-a6d2-7029bb45b7ac" TargetMode="External"/><Relationship Id="rId4" Type="http://schemas.openxmlformats.org/officeDocument/2006/relationships/hyperlink" Target="https://www.presserat.de/pressekodex.html?file=files/presserat/dokumente/pressekodex/Presse-kodex_Leitsaetze_RL12.1.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other.de/verbrauchsmaterial/original-druckerpatronen-und-toner/nachhaltigkeit" TargetMode="External"/><Relationship Id="rId3" Type="http://schemas.openxmlformats.org/officeDocument/2006/relationships/hyperlink" Target="https://www.nabu.de/umwelt-und-ressourcen/ressourcenschonung/papier/30377.html"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undesregierung.de/breg-de/themen/nachhaltigkeitspolitik/nachhaltigkeitsziele-erklaert-232174"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nep.org/resources/emissions-gap-report-2022"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otprintcalculator.org/home/en" TargetMode="External"/><Relationship Id="rId3" Type="http://schemas.openxmlformats.org/officeDocument/2006/relationships/hyperlink" Target="https://www.overshootday.org/" TargetMode="External"/><Relationship Id="rId4" Type="http://schemas.openxmlformats.org/officeDocument/2006/relationships/hyperlink" Target="https://www.bmuv.de/themen/nachhaltigkeit-digitalisierung/nachhaltigkeit/integriertes-umweltprogramm-2030/planetare-belastbarkeitsgrenzen" TargetMode="External"/><Relationship Id="rId5" Type="http://schemas.openxmlformats.org/officeDocument/2006/relationships/hyperlink" Target="https://www.overshootday.org/newsroom/country-overshoot-days/" TargetMode="External"/><Relationship Id="rId6" Type="http://schemas.openxmlformats.org/officeDocument/2006/relationships/hyperlink" Target="https://www.footprintnetwork.org/licenses/" TargetMode="External"/><Relationship Id="rId7" Type="http://schemas.openxmlformats.org/officeDocument/2006/relationships/hyperlink" Target="https://www.umweltbundesamt.de/sites/default/files/medien/5750/publikationen/2021-04-12_texte_51-2021_vorstudie_abiotische_rohstoffe_materialien_0.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randeins.de/magazine/brand-eins-thema/unternehmensberater-2023/jester-nur-noch-kurz-die-welt-retten?utm_source=pocket-newtab-global-de-DE"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publikationen/aktualisierte-oekobilanz-von-grafik-hygienepapier" TargetMode="External"/><Relationship Id="rId3" Type="http://schemas.openxmlformats.org/officeDocument/2006/relationships/hyperlink" Target="about:blank" TargetMode="External"/><Relationship Id="rId4" Type="http://schemas.openxmlformats.org/officeDocument/2006/relationships/hyperlink" Target="about:blank" TargetMode="External"/><Relationship Id="rId5" Type="http://schemas.openxmlformats.org/officeDocument/2006/relationships/hyperlink" Target="https://www.destatis.de/DE/Themen/Gesellschaft-Umwelt/Bevoelkerung/Haushalte-Familien/Tabellen/1-2-privathaushalte-bundeslaender.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umweltbundesamt.de/dokument/berechnungswerkzeug-fuer-lebenszykluskosten" TargetMode="External"/><Relationship Id="rId3" Type="http://schemas.openxmlformats.org/officeDocument/2006/relationships/hyperlink" Target="https://www.umweltbundesamt.de/dokument/berechnungswerkzeug-fuer-lebenszykluskosten" TargetMode="External"/><Relationship Id="rId4" Type="http://schemas.openxmlformats.org/officeDocument/2006/relationships/hyperlink" Target="https://www.umweltbundesamt.de/dokument/berechnungswerkzeug-fuer-lebenszykluskosten" TargetMode="External"/><Relationship Id="rId5" Type="http://schemas.openxmlformats.org/officeDocument/2006/relationships/hyperlink" Target="https://www.oeko.de/fileadmin/oekodoc/Digitaler-CO2-Fussabdruck.pdf" TargetMode="External"/><Relationship Id="rId6" Type="http://schemas.openxmlformats.org/officeDocument/2006/relationships/hyperlink" Target="https://produktinfo.blauer-engel.de/uploads/attachment/de/Tipps-f%C3%BCr-die-Antragstellung_zu_DE-UZ_195-Druckerzeugnisse.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orbes.com/sites/augustinefou/2020/11/20/the-funny-math-that-underpins-programmatic-digital-advertising/?sh=4fccfa374fd7" TargetMode="External"/><Relationship Id="rId3" Type="http://schemas.openxmlformats.org/officeDocument/2006/relationships/hyperlink" Target="https://www.duh.de/projekte/schluss-mit-ungewolltem-werbemuell/" TargetMode="External"/><Relationship Id="rId4" Type="http://schemas.openxmlformats.org/officeDocument/2006/relationships/hyperlink" Target="https://www.forum-csr.net/News/16708/Klimawandel-und-Werbeausgaben---wie-Marketing-unserem-Planeten-einheizt.html" TargetMode="External"/><Relationship Id="rId5" Type="http://schemas.openxmlformats.org/officeDocument/2006/relationships/hyperlink" Target="https://www.wiwo.de/unternehmen/it/werbesprech-vielen-ist-nicht-klar-dass-werbung-ein-hauptverursacher-fuer-co2-emissionen-ist/29005202.html" TargetMode="External"/><Relationship Id="rId6" Type="http://schemas.openxmlformats.org/officeDocument/2006/relationships/hyperlink" Target="https://venturebeat.com/data-infrastructure/a-new-metric-in-ad-tech-carbon-emission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p:nvPr>
            <p:ph idx="2" type="sldImg"/>
          </p:nvPr>
        </p:nvSpPr>
        <p:spPr>
          <a:xfrm>
            <a:off x="479425" y="7016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2:notes"/>
          <p:cNvSpPr txBox="1"/>
          <p:nvPr>
            <p:ph idx="1" type="body"/>
          </p:nvPr>
        </p:nvSpPr>
        <p:spPr>
          <a:xfrm>
            <a:off x="479424" y="4284000"/>
            <a:ext cx="6143625" cy="5988126"/>
          </a:xfrm>
          <a:prstGeom prst="rect">
            <a:avLst/>
          </a:prstGeom>
          <a:noFill/>
          <a:ln>
            <a:noFill/>
          </a:ln>
        </p:spPr>
        <p:txBody>
          <a:bodyPr anchorCtr="0" anchor="t" bIns="47400" lIns="94825" spcFirstLastPara="1" rIns="94825" wrap="square" tIns="47400">
            <a:noAutofit/>
          </a:bodyPr>
          <a:lstStyle/>
          <a:p>
            <a:pPr indent="-171450" lvl="0" marL="1714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Ziel des Projektes ist die Gründung einer </a:t>
            </a:r>
            <a:r>
              <a:rPr b="0" i="1" lang="de-DE" sz="1050" u="none" cap="none" strike="noStrike">
                <a:solidFill>
                  <a:schemeClr val="dk1"/>
                </a:solidFill>
                <a:latin typeface="Calibri"/>
                <a:ea typeface="Calibri"/>
                <a:cs typeface="Calibri"/>
                <a:sym typeface="Calibri"/>
              </a:rPr>
              <a:t>Projektagentur Berufliche Bildung für Nachhaltige Entwicklung (PA-BBNE) des Partnernetzwerkes Berufliche Bildung am IZT. </a:t>
            </a:r>
            <a:r>
              <a:rPr b="0" i="0" lang="de-DE" sz="1050" u="none" cap="none" strike="noStrike">
                <a:solidFill>
                  <a:schemeClr val="dk1"/>
                </a:solidFill>
                <a:latin typeface="Calibri"/>
                <a:ea typeface="Calibri"/>
                <a:cs typeface="Calibri"/>
                <a:sym typeface="Calibri"/>
              </a:rPr>
              <a:t>Für eine Vielzahl von Ausbildungsberufen erstellt Projektagentur Begleitmaterialien zur </a:t>
            </a:r>
            <a:r>
              <a:rPr b="0" i="1" lang="de-DE" sz="1050" u="none" cap="none" strike="noStrike">
                <a:solidFill>
                  <a:schemeClr val="dk1"/>
                </a:solidFill>
                <a:latin typeface="Calibri"/>
                <a:ea typeface="Calibri"/>
                <a:cs typeface="Calibri"/>
                <a:sym typeface="Calibri"/>
              </a:rPr>
              <a:t>Beruflichen Bildung für Nachhaltige Entwicklung </a:t>
            </a:r>
            <a:r>
              <a:rPr b="0" i="0" lang="de-DE" sz="1050" u="none" cap="none" strike="noStrike">
                <a:solidFill>
                  <a:schemeClr val="dk1"/>
                </a:solidFill>
                <a:latin typeface="Calibri"/>
                <a:ea typeface="Calibri"/>
                <a:cs typeface="Calibri"/>
                <a:sym typeface="Calibri"/>
              </a:rPr>
              <a:t>(BBNE). Dabei werden alle für die Berufsausbildung relevanten Dimensionen der Nachhaltigkeit berücksichtigt. Diese Impulspapiere und Weiterbildungsmaterialien sollen Anregungen für mehr Nachhaltigkeit in der beruflichen Bildung geben.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Primäre Zielgruppen sind Lehrkräfte an Berufsschulen, sowie deren Berufsschüler*innen, aber auch Ausbildende und ihre Auszubildenden in Betrieben. Sekundäre Zielgruppen sind Umweltbildner*innen, Wissenschaftler*innen der Berufsbildung, Pädagog*innen sowie Institutionen der beruflichen Bildung.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Intention dieses Projektes ist es, kompakt und schnell den Zielgruppen Anregungen zum Thema “Nachhaltigkeit” durch eine integrative Darstellung der Nachhaltigkeitsthemen in der Bildung und der Ausbildung zu geben. Weiterhin wird durch einen sehr umfangreichen Materialpool der Stand des Wissens zu den Nachhaltigkeitszielen (SDG Sustainable Development Goals, Ziele für die nachhaltige Entwicklung) gegeben und so die Bildung gemäß SDG 4 “Hochwertige Bildung” unterstützt.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Im Mittelpunkt steht die neue Standardberufsbildposition "Umweltschutz und Nachhaltigkeit" unter der Annahme, dass diese auch zeitnah in allen Berufsbildern verankert wird. In dem Projekt wird herausgearbeitet, was "Nachhaltigkeit" aus wissenschaftlicher Perspektive für diese Position sowie für die berufsprofilgebenden Fertigkeiten, Kenntnisse und Fähigkeiten bedeutet. Im Kern sollen deshalb folgende drei Materialien je Berufsbild entwickelt werden: </a:t>
            </a:r>
            <a:endParaRPr sz="1050"/>
          </a:p>
          <a:p>
            <a:pPr indent="-171450" lvl="1" marL="6286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tabellarische didaktische Einordnung (Didaktisches Impulspapier, IP), </a:t>
            </a:r>
            <a:endParaRPr sz="1050"/>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Dokument zur Weiterbildung für Lehrende und Unterrichtende zu den Nachhaltigkeitszielen mit dem Bezug auf die spezifische Berufsausbildung (Hintergrundmaterial, HGM) </a:t>
            </a:r>
            <a:endParaRPr sz="1050"/>
          </a:p>
          <a:p>
            <a:pPr indent="-171450" lvl="1" marL="628650" rtl="0" algn="l">
              <a:lnSpc>
                <a:spcPct val="100000"/>
              </a:lnSpc>
              <a:spcBef>
                <a:spcPts val="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Ein Handout (FS) z. B. mit der Darstellung von Zielkonflikten oder weiteren Aufgabenstellungen. </a:t>
            </a:r>
            <a:endParaRPr sz="1050"/>
          </a:p>
          <a:p>
            <a:pPr indent="-171450" lvl="0" marL="171450" rtl="0" algn="l">
              <a:lnSpc>
                <a:spcPct val="100000"/>
              </a:lnSpc>
              <a:spcBef>
                <a:spcPts val="600"/>
              </a:spcBef>
              <a:spcAft>
                <a:spcPts val="0"/>
              </a:spcAft>
              <a:buSzPts val="1400"/>
              <a:buFont typeface="Arial"/>
              <a:buChar char="•"/>
            </a:pPr>
            <a:r>
              <a:rPr b="0" i="0" lang="de-DE" sz="1050" u="none" cap="none" strike="noStrike">
                <a:solidFill>
                  <a:schemeClr val="dk1"/>
                </a:solidFill>
                <a:latin typeface="Calibri"/>
                <a:ea typeface="Calibri"/>
                <a:cs typeface="Calibri"/>
                <a:sym typeface="Calibri"/>
              </a:rPr>
              <a:t>Die Materialien sollen Impulse und Orientierung geben, wie Nachhaltigkeit in die verschiedenen Berufsbilder integriert werden kann. Alle Materialien werden als Open Educational Ressources (OER-Materialien) im PDF-Format und als Oce-Dokumente (Word und PowerPoint) zur weiteren Verwendung veröffentlicht, d. h. sie können von den Nutzer*innen kopiert, ergänzt oder umstrukturiert werden. </a:t>
            </a:r>
            <a:endParaRPr sz="1050"/>
          </a:p>
          <a:p>
            <a:pPr indent="0" lvl="0" marL="0" marR="0" rtl="0" algn="l">
              <a:lnSpc>
                <a:spcPct val="100000"/>
              </a:lnSpc>
              <a:spcBef>
                <a:spcPts val="600"/>
              </a:spcBef>
              <a:spcAft>
                <a:spcPts val="0"/>
              </a:spcAft>
              <a:buClr>
                <a:srgbClr val="000000"/>
              </a:buClr>
              <a:buSzPts val="1400"/>
              <a:buFont typeface="Arial"/>
              <a:buNone/>
            </a:pPr>
            <a:r>
              <a:t/>
            </a:r>
            <a:endParaRPr/>
          </a:p>
        </p:txBody>
      </p:sp>
      <p:sp>
        <p:nvSpPr>
          <p:cNvPr id="116" name="Google Shape;116;p2: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g258fd8a42d1_0_0:notes"/>
          <p:cNvSpPr/>
          <p:nvPr>
            <p:ph idx="2" type="sldImg"/>
          </p:nvPr>
        </p:nvSpPr>
        <p:spPr>
          <a:xfrm>
            <a:off x="479425" y="70167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g258fd8a42d1_0_0:notes"/>
          <p:cNvSpPr txBox="1"/>
          <p:nvPr>
            <p:ph idx="1" type="body"/>
          </p:nvPr>
        </p:nvSpPr>
        <p:spPr>
          <a:xfrm>
            <a:off x="478799" y="4266000"/>
            <a:ext cx="6145213" cy="5823662"/>
          </a:xfrm>
          <a:prstGeom prst="rect">
            <a:avLst/>
          </a:prstGeom>
          <a:noFill/>
          <a:ln>
            <a:noFill/>
          </a:ln>
        </p:spPr>
        <p:txBody>
          <a:bodyPr anchorCtr="0" anchor="t" bIns="47400" lIns="94825" spcFirstLastPara="1" rIns="94825" wrap="square" tIns="47400">
            <a:noAutofit/>
          </a:bodyPr>
          <a:lstStyle/>
          <a:p>
            <a:pPr indent="0" lvl="0" marL="0" rtl="0" algn="l">
              <a:lnSpc>
                <a:spcPct val="115000"/>
              </a:lnSpc>
              <a:spcBef>
                <a:spcPts val="0"/>
              </a:spcBef>
              <a:spcAft>
                <a:spcPts val="0"/>
              </a:spcAft>
              <a:buSzPts val="1400"/>
              <a:buNone/>
            </a:pPr>
            <a:r>
              <a:rPr b="1" lang="de-DE" sz="1100">
                <a:solidFill>
                  <a:schemeClr val="dk1"/>
                </a:solidFill>
              </a:rPr>
              <a:t>Beschreibung</a:t>
            </a:r>
            <a:r>
              <a:rPr lang="de-DE" sz="1100">
                <a:solidFill>
                  <a:schemeClr val="dk1"/>
                </a:solidFill>
                <a:latin typeface="Calibri"/>
                <a:ea typeface="Calibri"/>
                <a:cs typeface="Calibri"/>
                <a:sym typeface="Calibri"/>
              </a:rPr>
              <a:t>:</a:t>
            </a:r>
            <a:br>
              <a:rPr lang="de-DE" sz="1100">
                <a:solidFill>
                  <a:schemeClr val="dk1"/>
                </a:solidFill>
                <a:latin typeface="Calibri"/>
                <a:ea typeface="Calibri"/>
                <a:cs typeface="Calibri"/>
                <a:sym typeface="Calibri"/>
              </a:rPr>
            </a:br>
            <a:r>
              <a:rPr lang="de-DE" sz="1100">
                <a:solidFill>
                  <a:schemeClr val="dk1"/>
                </a:solidFill>
                <a:latin typeface="Calibri"/>
                <a:ea typeface="Calibri"/>
                <a:cs typeface="Calibri"/>
                <a:sym typeface="Calibri"/>
              </a:rPr>
              <a:t>Digitale Endgeräte/IT-Geräte, die von Mediengestalter*innen und Medienkaufleuten als wesentliches Arbeitsgerät verwendet werden, sind auf Strom angewiesen. Der Hauptteil der THG-Emissionen eines digitalen Endgerätes stammt aus der Herstellung und insbesondere aus der Gewinnung der Rohstoffe (vgl. Öko-Institut 2020): Für ein iPhone 6 entfallen auf die Geräteherstellung 80 kg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 auf den Transport rund 3 kg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 und auf die Nutzung ca. 12 CO</a:t>
            </a:r>
            <a:r>
              <a:rPr baseline="-25000" lang="de-DE" sz="1100">
                <a:solidFill>
                  <a:schemeClr val="dk1"/>
                </a:solidFill>
                <a:latin typeface="Calibri"/>
                <a:ea typeface="Calibri"/>
                <a:cs typeface="Calibri"/>
                <a:sym typeface="Calibri"/>
              </a:rPr>
              <a:t>2</a:t>
            </a:r>
            <a:r>
              <a:rPr lang="de-DE" sz="1100">
                <a:solidFill>
                  <a:schemeClr val="dk1"/>
                </a:solidFill>
                <a:latin typeface="Calibri"/>
                <a:ea typeface="Calibri"/>
                <a:cs typeface="Calibri"/>
                <a:sym typeface="Calibri"/>
              </a:rPr>
              <a:t>-Äq. Digitale Endgeräte enthalten zudem viele, z. T. seltene und wertvolle Rohstoffe. So empfiehlt die Expertengruppe Green-IT (UBA 2021) unterschiedliche Maßnahmen für die Beschaffung, die Nutzungsphase und nach dem Ende der Nutzungsphase, sog. Refurbisher gibt es bundesweit. Die Geräte sollten aufrüstbar und langlebig sein.</a:t>
            </a:r>
            <a:br>
              <a:rPr lang="de-DE" sz="1100">
                <a:solidFill>
                  <a:schemeClr val="dk1"/>
                </a:solidFill>
                <a:latin typeface="Calibri"/>
                <a:ea typeface="Calibri"/>
                <a:cs typeface="Calibri"/>
                <a:sym typeface="Calibri"/>
              </a:rPr>
            </a:br>
            <a:r>
              <a:rPr lang="de-DE" sz="1100">
                <a:latin typeface="Calibri"/>
                <a:ea typeface="Calibri"/>
                <a:cs typeface="Calibri"/>
                <a:sym typeface="Calibri"/>
              </a:rPr>
              <a:t>Vom Umweltbundesamt wurden Tipps zur Nachhaltigen Computernutzung online veröffentlicht: https://www.umweltbundesamt.de/umwelttipps-fuer-den-alltag/elektrogeraete/computer-pc-laptop#unsere-tipps</a:t>
            </a:r>
            <a:endParaRPr b="1" sz="1100">
              <a:solidFill>
                <a:schemeClr val="dk1"/>
              </a:solidFill>
            </a:endParaRPr>
          </a:p>
          <a:p>
            <a:pPr indent="0" lvl="0" marL="0" rtl="0" algn="l">
              <a:lnSpc>
                <a:spcPct val="115000"/>
              </a:lnSpc>
              <a:spcBef>
                <a:spcPts val="600"/>
              </a:spcBef>
              <a:spcAft>
                <a:spcPts val="0"/>
              </a:spcAft>
              <a:buSzPts val="1400"/>
              <a:buNone/>
            </a:pPr>
            <a:r>
              <a:rPr b="1" lang="de-DE" sz="1100">
                <a:solidFill>
                  <a:schemeClr val="dk1"/>
                </a:solidFill>
              </a:rPr>
              <a:t>Aufgabenstellung</a:t>
            </a:r>
            <a:r>
              <a:rPr lang="de-DE" sz="1100">
                <a:solidFill>
                  <a:schemeClr val="dk1"/>
                </a:solidFill>
                <a:latin typeface="Calibri"/>
                <a:ea typeface="Calibri"/>
                <a:cs typeface="Calibri"/>
                <a:sym typeface="Calibri"/>
              </a:rPr>
              <a:t>:</a:t>
            </a:r>
            <a:br>
              <a:rPr lang="de-DE" sz="1100">
                <a:solidFill>
                  <a:schemeClr val="dk1"/>
                </a:solidFill>
                <a:latin typeface="Calibri"/>
                <a:ea typeface="Calibri"/>
                <a:cs typeface="Calibri"/>
                <a:sym typeface="Calibri"/>
              </a:rPr>
            </a:br>
            <a:r>
              <a:rPr lang="de-DE" sz="1100">
                <a:latin typeface="Calibri"/>
                <a:ea typeface="Calibri"/>
                <a:cs typeface="Calibri"/>
                <a:sym typeface="Calibri"/>
              </a:rPr>
              <a:t>Auf welche Weise können die  Vorteile von Green IT aus der Perspektive der ökologischen, ökonomischen und sozialen Nachhaltigkeit in Medien kommuniziert werden? -Bitte betrachten Sie die Darstellung auf Folie 8.</a:t>
            </a:r>
            <a:endParaRPr b="1" sz="1100"/>
          </a:p>
          <a:p>
            <a:pPr indent="0" lvl="0" marL="0" rtl="0" algn="l">
              <a:lnSpc>
                <a:spcPct val="115000"/>
              </a:lnSpc>
              <a:spcBef>
                <a:spcPts val="600"/>
              </a:spcBef>
              <a:spcAft>
                <a:spcPts val="0"/>
              </a:spcAft>
              <a:buSzPts val="1400"/>
              <a:buNone/>
            </a:pPr>
            <a:r>
              <a:rPr b="1" lang="de-DE" sz="1100"/>
              <a:t>Quellen</a:t>
            </a:r>
            <a:r>
              <a:rPr lang="de-DE" sz="1100">
                <a:latin typeface="Calibri"/>
                <a:ea typeface="Calibri"/>
                <a:cs typeface="Calibri"/>
                <a:sym typeface="Calibri"/>
              </a:rPr>
              <a:t>:</a:t>
            </a:r>
            <a:endParaRPr sz="1100">
              <a:latin typeface="Calibri"/>
              <a:ea typeface="Calibri"/>
              <a:cs typeface="Calibri"/>
              <a:sym typeface="Calibri"/>
            </a:endParaRPr>
          </a:p>
          <a:p>
            <a:pPr indent="-177800" lvl="0" marL="177800" rtl="0" algn="l">
              <a:lnSpc>
                <a:spcPct val="115000"/>
              </a:lnSpc>
              <a:spcBef>
                <a:spcPts val="0"/>
              </a:spcBef>
              <a:spcAft>
                <a:spcPts val="0"/>
              </a:spcAft>
              <a:buClr>
                <a:schemeClr val="dk1"/>
              </a:buClr>
              <a:buSzPts val="1000"/>
              <a:buFont typeface="Arial"/>
              <a:buChar char="•"/>
            </a:pPr>
            <a:r>
              <a:rPr lang="de-DE" sz="1000">
                <a:latin typeface="Calibri"/>
                <a:ea typeface="Calibri"/>
                <a:cs typeface="Calibri"/>
                <a:sym typeface="Calibri"/>
              </a:rPr>
              <a:t>BMBF /Krämer, Heike (2019): Berufsbildung 4.0 – Fachkräftequalifikationen und Kompetenzen für die digitalisierte Arbeit von morgen: Die Ausbildungsberufe „Mediengestalter/-in Bild und Ton“ sowie „Mediengestalter/-in Digital und Print“ im Screening. Online: </a:t>
            </a:r>
            <a:r>
              <a:rPr lang="de-DE" sz="1000" u="sng">
                <a:solidFill>
                  <a:srgbClr val="1155CC"/>
                </a:solidFill>
                <a:latin typeface="Calibri"/>
                <a:ea typeface="Calibri"/>
                <a:cs typeface="Calibri"/>
                <a:sym typeface="Calibri"/>
                <a:hlinkClick r:id="rId2">
                  <a:extLst>
                    <a:ext uri="{A12FA001-AC4F-418D-AE19-62706E023703}">
                      <ahyp:hlinkClr val="tx"/>
                    </a:ext>
                  </a:extLst>
                </a:hlinkClick>
              </a:rPr>
              <a:t>https://www.bibb.de/dienst/publikationen/de/10167</a:t>
            </a:r>
            <a:r>
              <a:rPr lang="de-DE" sz="1000">
                <a:latin typeface="Calibri"/>
                <a:ea typeface="Calibri"/>
                <a:cs typeface="Calibri"/>
                <a:sym typeface="Calibri"/>
              </a:rPr>
              <a:t> </a:t>
            </a:r>
            <a:endParaRPr sz="1000"/>
          </a:p>
          <a:p>
            <a:pPr indent="-177800" lvl="0" marL="177800" rtl="0" algn="l">
              <a:lnSpc>
                <a:spcPct val="115000"/>
              </a:lnSpc>
              <a:spcBef>
                <a:spcPts val="0"/>
              </a:spcBef>
              <a:spcAft>
                <a:spcPts val="0"/>
              </a:spcAft>
              <a:buClr>
                <a:schemeClr val="dk1"/>
              </a:buClr>
              <a:buSzPts val="1000"/>
              <a:buFont typeface="Arial"/>
              <a:buChar char="•"/>
            </a:pPr>
            <a:r>
              <a:rPr lang="de-DE" sz="1000">
                <a:latin typeface="Calibri"/>
                <a:ea typeface="Calibri"/>
                <a:cs typeface="Calibri"/>
                <a:sym typeface="Calibri"/>
              </a:rPr>
              <a:t>Bundesministeriums für Wirtschaft und Energie (2015): Entwicklung des IKT-bedingten Strombedarfs in Deutschland.</a:t>
            </a:r>
            <a:r>
              <a:rPr lang="de-DE" sz="1000" u="none">
                <a:solidFill>
                  <a:schemeClr val="dk1"/>
                </a:solidFill>
                <a:latin typeface="Calibri"/>
                <a:ea typeface="Calibri"/>
                <a:cs typeface="Calibri"/>
                <a:sym typeface="Calibri"/>
              </a:rPr>
              <a:t> </a:t>
            </a:r>
            <a:r>
              <a:rPr lang="de-DE" sz="1000" u="sng">
                <a:solidFill>
                  <a:schemeClr val="dk1"/>
                </a:solidFill>
                <a:latin typeface="Calibri"/>
                <a:ea typeface="Calibri"/>
                <a:cs typeface="Calibri"/>
                <a:sym typeface="Calibri"/>
                <a:hlinkClick r:id="rId3">
                  <a:extLst>
                    <a:ext uri="{A12FA001-AC4F-418D-AE19-62706E023703}">
                      <ahyp:hlinkClr val="tx"/>
                    </a:ext>
                  </a:extLst>
                </a:hlinkClick>
              </a:rPr>
              <a:t>Online: </a:t>
            </a:r>
            <a:r>
              <a:rPr lang="de-DE" sz="1000" u="sng">
                <a:solidFill>
                  <a:srgbClr val="0563C1"/>
                </a:solidFill>
                <a:latin typeface="Calibri"/>
                <a:ea typeface="Calibri"/>
                <a:cs typeface="Calibri"/>
                <a:sym typeface="Calibri"/>
                <a:hlinkClick r:id="rId4">
                  <a:extLst>
                    <a:ext uri="{A12FA001-AC4F-418D-AE19-62706E023703}">
                      <ahyp:hlinkClr val="tx"/>
                    </a:ext>
                  </a:extLst>
                </a:hlinkClick>
              </a:rPr>
              <a:t>https://www.bmwk.de/Redaktion/DE/Downloads/E/entwicklung-des-ikt-bedingten-strombedarfs-in-deutschland-abschlussbericht.pdf?__blob=publicationFile&amp;v=3</a:t>
            </a:r>
            <a:r>
              <a:rPr lang="de-DE" sz="1000">
                <a:latin typeface="Calibri"/>
                <a:ea typeface="Calibri"/>
                <a:cs typeface="Calibri"/>
                <a:sym typeface="Calibri"/>
              </a:rPr>
              <a:t> </a:t>
            </a:r>
            <a:endParaRPr sz="1000"/>
          </a:p>
          <a:p>
            <a:pPr indent="-177800" lvl="0" marL="177800" marR="0" rtl="0" algn="l">
              <a:lnSpc>
                <a:spcPct val="100000"/>
              </a:lnSpc>
              <a:spcBef>
                <a:spcPts val="0"/>
              </a:spcBef>
              <a:spcAft>
                <a:spcPts val="0"/>
              </a:spcAft>
              <a:buClr>
                <a:srgbClr val="000000"/>
              </a:buClr>
              <a:buSzPts val="1000"/>
              <a:buFont typeface="Arial"/>
              <a:buChar char="•"/>
            </a:pPr>
            <a:r>
              <a:rPr b="0" i="0" lang="de-DE" sz="1000" u="none" strike="noStrike">
                <a:solidFill>
                  <a:srgbClr val="000000"/>
                </a:solidFill>
                <a:latin typeface="Calibri"/>
                <a:ea typeface="Calibri"/>
                <a:cs typeface="Calibri"/>
                <a:sym typeface="Calibri"/>
              </a:rPr>
              <a:t>Öko-Institut e.V. (2020): Digitaler CO 2-Fußabdruck -Datensammlung zur Abschätzung von Herstellungsaufwand, Energieverbrauch und Nutzung digitaler Endgeräte und Dienste. Online: </a:t>
            </a:r>
            <a:r>
              <a:rPr b="0" i="0" lang="de-DE" sz="1000" u="sng" strike="noStrike">
                <a:solidFill>
                  <a:srgbClr val="1155CC"/>
                </a:solidFill>
                <a:latin typeface="Calibri"/>
                <a:ea typeface="Calibri"/>
                <a:cs typeface="Calibri"/>
                <a:sym typeface="Calibri"/>
                <a:hlinkClick r:id="rId5">
                  <a:extLst>
                    <a:ext uri="{A12FA001-AC4F-418D-AE19-62706E023703}">
                      <ahyp:hlinkClr val="tx"/>
                    </a:ext>
                  </a:extLst>
                </a:hlinkClick>
              </a:rPr>
              <a:t>www.oeko.de/fileadmin/oekodoc/Digitaler-CO2-Fussabdruck.pdf</a:t>
            </a:r>
            <a:endParaRPr sz="1000">
              <a:latin typeface="Calibri"/>
              <a:ea typeface="Calibri"/>
              <a:cs typeface="Calibri"/>
              <a:sym typeface="Calibri"/>
            </a:endParaRPr>
          </a:p>
          <a:p>
            <a:pPr indent="-177800" lvl="0" marL="177800" marR="0" rtl="0" algn="l">
              <a:lnSpc>
                <a:spcPct val="100000"/>
              </a:lnSpc>
              <a:spcBef>
                <a:spcPts val="0"/>
              </a:spcBef>
              <a:spcAft>
                <a:spcPts val="0"/>
              </a:spcAft>
              <a:buClr>
                <a:srgbClr val="000000"/>
              </a:buClr>
              <a:buSzPts val="1000"/>
              <a:buFont typeface="Arial"/>
              <a:buChar char="•"/>
            </a:pPr>
            <a:r>
              <a:rPr lang="de-DE" sz="1000">
                <a:latin typeface="Calibri"/>
                <a:ea typeface="Calibri"/>
                <a:cs typeface="Calibri"/>
                <a:sym typeface="Calibri"/>
              </a:rPr>
              <a:t>Umweltbundesamt (2021): </a:t>
            </a:r>
            <a:r>
              <a:rPr b="0" lang="de-DE" sz="1000">
                <a:latin typeface="Calibri"/>
                <a:ea typeface="Calibri"/>
                <a:cs typeface="Calibri"/>
                <a:sym typeface="Calibri"/>
              </a:rPr>
              <a:t>IKT-Geräte: Nachhaltige Beschaffung und Nutzungsdauerverlängerung</a:t>
            </a:r>
            <a:r>
              <a:rPr lang="de-DE" sz="1000">
                <a:latin typeface="Calibri"/>
                <a:ea typeface="Calibri"/>
                <a:cs typeface="Calibri"/>
                <a:sym typeface="Calibri"/>
              </a:rPr>
              <a:t>. Online: https://www.umweltbundesamt.de/themen/ikt-geraete-nachhaltige-beschaffung   </a:t>
            </a:r>
            <a:endParaRPr sz="1000"/>
          </a:p>
        </p:txBody>
      </p:sp>
      <p:sp>
        <p:nvSpPr>
          <p:cNvPr id="308" name="Google Shape;308;g258fd8a42d1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22331767f91_0_0:notes"/>
          <p:cNvSpPr/>
          <p:nvPr>
            <p:ph idx="2" type="sldImg"/>
          </p:nvPr>
        </p:nvSpPr>
        <p:spPr>
          <a:xfrm>
            <a:off x="479425" y="70167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22331767f91_0_0:notes"/>
          <p:cNvSpPr txBox="1"/>
          <p:nvPr>
            <p:ph idx="1" type="body"/>
          </p:nvPr>
        </p:nvSpPr>
        <p:spPr>
          <a:xfrm>
            <a:off x="478800" y="4266000"/>
            <a:ext cx="6145212" cy="5151538"/>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hlink"/>
              </a:buClr>
              <a:buSzPts val="1200"/>
              <a:buNone/>
            </a:pPr>
            <a:r>
              <a:rPr b="1" lang="de-DE" sz="1100"/>
              <a:t>Beschreibung</a:t>
            </a:r>
            <a:r>
              <a:rPr lang="de-DE" sz="1100">
                <a:latin typeface="Calibri"/>
                <a:ea typeface="Calibri"/>
                <a:cs typeface="Calibri"/>
                <a:sym typeface="Calibri"/>
              </a:rPr>
              <a:t>:</a:t>
            </a:r>
            <a:endParaRPr sz="1100"/>
          </a:p>
          <a:p>
            <a:pPr indent="0" lvl="0" marL="0" rtl="0" algn="l">
              <a:lnSpc>
                <a:spcPct val="100000"/>
              </a:lnSpc>
              <a:spcBef>
                <a:spcPts val="0"/>
              </a:spcBef>
              <a:spcAft>
                <a:spcPts val="0"/>
              </a:spcAft>
              <a:buClr>
                <a:schemeClr val="hlink"/>
              </a:buClr>
              <a:buSzPts val="1200"/>
              <a:buNone/>
            </a:pPr>
            <a:r>
              <a:rPr lang="de-DE" sz="1100">
                <a:latin typeface="Calibri"/>
                <a:ea typeface="Calibri"/>
                <a:cs typeface="Calibri"/>
                <a:sym typeface="Calibri"/>
              </a:rPr>
              <a:t>Eine Herausforderung aus Sicht der Nachhaltigkeit ist die große Menge Elektroschrott, die u.a. durch IKT Geräte anfällt. Dadurch gehen einerseits wertvolle Ressourcen verloren, andererseits werden durch die vermehrte Produktion von Neugeräten wiederum Ressourcen benötigt und Emissionen erzeugt. In Deutschland fallen pro Kopf und Jahr 22,8 kg Elektroschrott an, der nur zu 35-40 % recycelt wird (ak-Rohstoffe).</a:t>
            </a:r>
            <a:endParaRPr sz="1100"/>
          </a:p>
          <a:p>
            <a:pPr indent="0" lvl="0" marL="0" rtl="0" algn="l">
              <a:lnSpc>
                <a:spcPct val="100000"/>
              </a:lnSpc>
              <a:spcBef>
                <a:spcPts val="0"/>
              </a:spcBef>
              <a:spcAft>
                <a:spcPts val="0"/>
              </a:spcAft>
              <a:buClr>
                <a:schemeClr val="hlink"/>
              </a:buClr>
              <a:buSzPts val="1200"/>
              <a:buNone/>
            </a:pPr>
            <a:r>
              <a:rPr lang="de-DE" sz="1100">
                <a:latin typeface="Calibri"/>
                <a:ea typeface="Calibri"/>
                <a:cs typeface="Calibri"/>
                <a:sym typeface="Calibri"/>
              </a:rPr>
              <a:t>Eine Möglichkeit zur Reduzierung von Energie- und Ressourcenverbrauch ist eine Verlängerung der Nutzungsdauer von IKT-Geräte. Dazu kann die Wahl und Einstellung von Software beitragen.</a:t>
            </a:r>
            <a:endParaRPr sz="1100"/>
          </a:p>
          <a:p>
            <a:pPr indent="0" lvl="0" marL="0" rtl="0" algn="l">
              <a:lnSpc>
                <a:spcPct val="100000"/>
              </a:lnSpc>
              <a:spcBef>
                <a:spcPts val="0"/>
              </a:spcBef>
              <a:spcAft>
                <a:spcPts val="0"/>
              </a:spcAft>
              <a:buClr>
                <a:schemeClr val="hlink"/>
              </a:buClr>
              <a:buSzPts val="1200"/>
              <a:buNone/>
            </a:pPr>
            <a:r>
              <a:rPr lang="de-DE" sz="1100">
                <a:latin typeface="Calibri"/>
                <a:ea typeface="Calibri"/>
                <a:cs typeface="Calibri"/>
                <a:sym typeface="Calibri"/>
              </a:rPr>
              <a:t>Kriterien für Ressourcen- und energieeffiziente Softwareprodukte“ können dem „Blauen Engel DE-ZU 215 entnommen werden.</a:t>
            </a:r>
            <a:endParaRPr sz="1100"/>
          </a:p>
          <a:p>
            <a:pPr indent="0" lvl="0" marL="0" rtl="0" algn="l">
              <a:lnSpc>
                <a:spcPct val="100000"/>
              </a:lnSpc>
              <a:spcBef>
                <a:spcPts val="0"/>
              </a:spcBef>
              <a:spcAft>
                <a:spcPts val="0"/>
              </a:spcAft>
              <a:buClr>
                <a:schemeClr val="hlink"/>
              </a:buClr>
              <a:buSzPts val="1200"/>
              <a:buNone/>
            </a:pPr>
            <a:r>
              <a:rPr lang="de-DE" sz="1100">
                <a:latin typeface="Calibri"/>
                <a:ea typeface="Calibri"/>
                <a:cs typeface="Calibri"/>
                <a:sym typeface="Calibri"/>
              </a:rPr>
              <a:t>Eine vertiefende inhaltliche Betrachtung der Einflussfaktoren zur Vermeidung von Elektroschrott findet sich online bei globalewaste: </a:t>
            </a:r>
            <a:r>
              <a:rPr lang="de-DE" sz="1100" u="sng">
                <a:solidFill>
                  <a:schemeClr val="hlink"/>
                </a:solidFill>
                <a:latin typeface="Calibri"/>
                <a:ea typeface="Calibri"/>
                <a:cs typeface="Calibri"/>
                <a:sym typeface="Calibri"/>
                <a:hlinkClick r:id="rId2"/>
              </a:rPr>
              <a:t>https://api.globalewaste.org/publications/file/279/Internet-Waste.pdf</a:t>
            </a:r>
            <a:endParaRPr sz="1100">
              <a:latin typeface="Calibri"/>
              <a:ea typeface="Calibri"/>
              <a:cs typeface="Calibri"/>
              <a:sym typeface="Calibri"/>
            </a:endParaRPr>
          </a:p>
          <a:p>
            <a:pPr indent="0" lvl="0" marL="0" rtl="0" algn="l">
              <a:lnSpc>
                <a:spcPct val="100000"/>
              </a:lnSpc>
              <a:spcBef>
                <a:spcPts val="0"/>
              </a:spcBef>
              <a:spcAft>
                <a:spcPts val="0"/>
              </a:spcAft>
              <a:buClr>
                <a:schemeClr val="hlink"/>
              </a:buClr>
              <a:buSzPts val="1200"/>
              <a:buNone/>
            </a:pPr>
            <a:r>
              <a:t/>
            </a:r>
            <a:endParaRPr sz="1100">
              <a:latin typeface="Calibri"/>
              <a:ea typeface="Calibri"/>
              <a:cs typeface="Calibri"/>
              <a:sym typeface="Calibri"/>
            </a:endParaRPr>
          </a:p>
          <a:p>
            <a:pPr indent="0" lvl="0" marL="0" rtl="0" algn="l">
              <a:lnSpc>
                <a:spcPct val="100000"/>
              </a:lnSpc>
              <a:spcBef>
                <a:spcPts val="0"/>
              </a:spcBef>
              <a:spcAft>
                <a:spcPts val="0"/>
              </a:spcAft>
              <a:buClr>
                <a:schemeClr val="hlink"/>
              </a:buClr>
              <a:buSzPts val="1200"/>
              <a:buNone/>
            </a:pPr>
            <a:r>
              <a:rPr b="1" lang="de-DE" sz="1100"/>
              <a:t>Aufgabenstellung:</a:t>
            </a:r>
            <a:endParaRPr b="1" sz="1100"/>
          </a:p>
          <a:p>
            <a:pPr indent="0" lvl="0" marL="0" rtl="0" algn="l">
              <a:lnSpc>
                <a:spcPct val="100000"/>
              </a:lnSpc>
              <a:spcBef>
                <a:spcPts val="0"/>
              </a:spcBef>
              <a:spcAft>
                <a:spcPts val="0"/>
              </a:spcAft>
              <a:buClr>
                <a:schemeClr val="hlink"/>
              </a:buClr>
              <a:buSzPts val="1200"/>
              <a:buNone/>
            </a:pPr>
            <a:r>
              <a:rPr lang="de-DE" sz="1100">
                <a:latin typeface="Calibri"/>
                <a:ea typeface="Calibri"/>
                <a:cs typeface="Calibri"/>
                <a:sym typeface="Calibri"/>
              </a:rPr>
              <a:t>Diskutieren Sie den Einfluss der Software zur Vermeidung von Elektroschrott.</a:t>
            </a:r>
            <a:endParaRPr sz="1100">
              <a:latin typeface="Calibri"/>
              <a:ea typeface="Calibri"/>
              <a:cs typeface="Calibri"/>
              <a:sym typeface="Calibri"/>
            </a:endParaRPr>
          </a:p>
          <a:p>
            <a:pPr indent="0" lvl="0" marL="0" rtl="0" algn="l">
              <a:lnSpc>
                <a:spcPct val="100000"/>
              </a:lnSpc>
              <a:spcBef>
                <a:spcPts val="0"/>
              </a:spcBef>
              <a:spcAft>
                <a:spcPts val="0"/>
              </a:spcAft>
              <a:buClr>
                <a:schemeClr val="hlink"/>
              </a:buClr>
              <a:buSzPts val="1200"/>
              <a:buNone/>
            </a:pPr>
            <a:r>
              <a:t/>
            </a:r>
            <a:endParaRPr sz="1100">
              <a:latin typeface="Calibri"/>
              <a:ea typeface="Calibri"/>
              <a:cs typeface="Calibri"/>
              <a:sym typeface="Calibri"/>
            </a:endParaRPr>
          </a:p>
          <a:p>
            <a:pPr indent="0" lvl="0" marL="0" rtl="0" algn="l">
              <a:lnSpc>
                <a:spcPct val="100000"/>
              </a:lnSpc>
              <a:spcBef>
                <a:spcPts val="0"/>
              </a:spcBef>
              <a:spcAft>
                <a:spcPts val="0"/>
              </a:spcAft>
              <a:buClr>
                <a:schemeClr val="hlink"/>
              </a:buClr>
              <a:buSzPts val="1200"/>
              <a:buNone/>
            </a:pPr>
            <a:r>
              <a:rPr b="1" lang="de-DE" sz="1100">
                <a:solidFill>
                  <a:schemeClr val="dk1"/>
                </a:solidFill>
              </a:rPr>
              <a:t>Quellen</a:t>
            </a:r>
            <a:r>
              <a:rPr lang="de-DE" sz="1100">
                <a:solidFill>
                  <a:schemeClr val="dk1"/>
                </a:solidFill>
                <a:latin typeface="Calibri"/>
                <a:ea typeface="Calibri"/>
                <a:cs typeface="Calibri"/>
                <a:sym typeface="Calibri"/>
              </a:rPr>
              <a:t>:</a:t>
            </a:r>
            <a:endParaRPr sz="1100"/>
          </a:p>
          <a:p>
            <a:pPr indent="-158750" lvl="0" marL="171450" rtl="0" algn="l">
              <a:lnSpc>
                <a:spcPct val="100000"/>
              </a:lnSpc>
              <a:spcBef>
                <a:spcPts val="0"/>
              </a:spcBef>
              <a:spcAft>
                <a:spcPts val="0"/>
              </a:spcAft>
              <a:buClr>
                <a:schemeClr val="hlink"/>
              </a:buClr>
              <a:buSzPts val="1000"/>
              <a:buFont typeface="Arial"/>
              <a:buChar char="•"/>
            </a:pPr>
            <a:r>
              <a:rPr lang="de-DE" sz="1000">
                <a:solidFill>
                  <a:schemeClr val="dk1"/>
                </a:solidFill>
                <a:latin typeface="Calibri"/>
                <a:ea typeface="Calibri"/>
                <a:cs typeface="Calibri"/>
                <a:sym typeface="Calibri"/>
              </a:rPr>
              <a:t>AK-Rohstoffe (o.J. online): 12 Argumente für eine Rohstoffwende. https://ak-rohstoffe.de/wp-content/uploads/2021/02/Argumentarium_210211_final.pdf </a:t>
            </a:r>
            <a:endParaRPr sz="1000"/>
          </a:p>
          <a:p>
            <a:pPr indent="-158750" lvl="0" marL="171450" rtl="0" algn="l">
              <a:lnSpc>
                <a:spcPct val="100000"/>
              </a:lnSpc>
              <a:spcBef>
                <a:spcPts val="0"/>
              </a:spcBef>
              <a:spcAft>
                <a:spcPts val="0"/>
              </a:spcAft>
              <a:buClr>
                <a:schemeClr val="hlink"/>
              </a:buClr>
              <a:buSzPts val="1000"/>
              <a:buFont typeface="Arial"/>
              <a:buChar char="•"/>
            </a:pPr>
            <a:r>
              <a:rPr lang="de-DE" sz="1000">
                <a:solidFill>
                  <a:schemeClr val="dk1"/>
                </a:solidFill>
                <a:latin typeface="Calibri"/>
                <a:ea typeface="Calibri"/>
                <a:cs typeface="Calibri"/>
                <a:sym typeface="Calibri"/>
              </a:rPr>
              <a:t>Blauer Engel (2015): Ressourcen- und energieeffiziente Softwareprodukte. Online: </a:t>
            </a:r>
            <a:r>
              <a:rPr lang="de-DE" sz="1000" u="sng">
                <a:solidFill>
                  <a:schemeClr val="hlink"/>
                </a:solidFill>
                <a:latin typeface="Calibri"/>
                <a:ea typeface="Calibri"/>
                <a:cs typeface="Calibri"/>
                <a:sym typeface="Calibri"/>
                <a:hlinkClick r:id="rId3"/>
              </a:rPr>
              <a:t>https://www.blauer-engel.de/de/produktwelt/ressourcen-und-energieeffiziente-softwareprodukte</a:t>
            </a:r>
            <a:r>
              <a:rPr lang="de-DE" sz="1000">
                <a:latin typeface="Calibri"/>
                <a:ea typeface="Calibri"/>
                <a:cs typeface="Calibri"/>
                <a:sym typeface="Calibri"/>
              </a:rPr>
              <a:t> </a:t>
            </a:r>
            <a:endParaRPr sz="1000" u="sng">
              <a:solidFill>
                <a:schemeClr val="hlink"/>
              </a:solidFill>
              <a:latin typeface="Calibri"/>
              <a:ea typeface="Calibri"/>
              <a:cs typeface="Calibri"/>
              <a:sym typeface="Calibri"/>
            </a:endParaRPr>
          </a:p>
          <a:p>
            <a:pPr indent="-158750" lvl="0" marL="171450" rtl="0" algn="l">
              <a:lnSpc>
                <a:spcPct val="100000"/>
              </a:lnSpc>
              <a:spcBef>
                <a:spcPts val="0"/>
              </a:spcBef>
              <a:spcAft>
                <a:spcPts val="0"/>
              </a:spcAft>
              <a:buSzPts val="1000"/>
              <a:buFont typeface="Arial"/>
              <a:buChar char="•"/>
            </a:pPr>
            <a:r>
              <a:rPr lang="de-DE" sz="1000">
                <a:latin typeface="Calibri"/>
                <a:ea typeface="Calibri"/>
                <a:cs typeface="Calibri"/>
                <a:sym typeface="Calibri"/>
              </a:rPr>
              <a:t>U</a:t>
            </a:r>
            <a:r>
              <a:rPr lang="de-DE" sz="1000">
                <a:solidFill>
                  <a:schemeClr val="dk1"/>
                </a:solidFill>
                <a:latin typeface="Calibri"/>
                <a:ea typeface="Calibri"/>
                <a:cs typeface="Calibri"/>
                <a:sym typeface="Calibri"/>
              </a:rPr>
              <a:t>mweltbundesamt (2018): </a:t>
            </a:r>
            <a:r>
              <a:rPr lang="de-DE" sz="1000" u="sng">
                <a:solidFill>
                  <a:schemeClr val="hlink"/>
                </a:solidFill>
                <a:latin typeface="Calibri"/>
                <a:ea typeface="Calibri"/>
                <a:cs typeface="Calibri"/>
                <a:sym typeface="Calibri"/>
                <a:hlinkClick r:id="rId4"/>
              </a:rPr>
              <a:t> https://www.umweltbundesamt.de/sites/default/files/medien/1410/publikationen/2018-12-12_texte_105-2018_ressourceneffiziente-software_0.pdf</a:t>
            </a:r>
            <a:r>
              <a:rPr lang="de-DE" sz="1000" u="sng">
                <a:solidFill>
                  <a:schemeClr val="hlink"/>
                </a:solidFill>
                <a:latin typeface="Calibri"/>
                <a:ea typeface="Calibri"/>
                <a:cs typeface="Calibri"/>
                <a:sym typeface="Calibri"/>
              </a:rPr>
              <a:t> </a:t>
            </a:r>
            <a:endParaRPr sz="1000"/>
          </a:p>
          <a:p>
            <a:pPr indent="-158750" lvl="0" marL="171450" marR="0" rtl="0" algn="l">
              <a:lnSpc>
                <a:spcPct val="100000"/>
              </a:lnSpc>
              <a:spcBef>
                <a:spcPts val="0"/>
              </a:spcBef>
              <a:spcAft>
                <a:spcPts val="0"/>
              </a:spcAft>
              <a:buClr>
                <a:srgbClr val="000000"/>
              </a:buClr>
              <a:buSzPts val="1000"/>
              <a:buFont typeface="Arial"/>
              <a:buChar char="•"/>
            </a:pPr>
            <a:r>
              <a:rPr lang="de-DE" sz="1000">
                <a:latin typeface="Calibri"/>
                <a:ea typeface="Calibri"/>
                <a:cs typeface="Calibri"/>
                <a:sym typeface="Calibri"/>
              </a:rPr>
              <a:t>Grafik: </a:t>
            </a:r>
            <a:r>
              <a:rPr lang="de-DE" sz="1000"/>
              <a:t>Freepink. Online: </a:t>
            </a:r>
            <a:r>
              <a:rPr lang="de-DE" sz="1000">
                <a:latin typeface="Calibri"/>
                <a:ea typeface="Calibri"/>
                <a:cs typeface="Calibri"/>
                <a:sym typeface="Calibri"/>
              </a:rPr>
              <a:t>href="https://www.freepik.com/free-vector/electronic-garbage-items-isometric-illustration_13963370.htm#query=e%20waste&amp;position=3&amp;from_view=keyword&amp;track=ais"&gt;Image by macrovector&lt;/a&gt; on Freepik</a:t>
            </a:r>
            <a:endParaRPr sz="1000" u="sng">
              <a:solidFill>
                <a:srgbClr val="0563C1"/>
              </a:solidFill>
            </a:endParaRPr>
          </a:p>
        </p:txBody>
      </p:sp>
      <p:sp>
        <p:nvSpPr>
          <p:cNvPr id="323" name="Google Shape;323;g22331767f91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2031ebf45fe_0_0:notes"/>
          <p:cNvSpPr/>
          <p:nvPr>
            <p:ph idx="2" type="sldImg"/>
          </p:nvPr>
        </p:nvSpPr>
        <p:spPr>
          <a:xfrm>
            <a:off x="479425" y="70167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2031ebf45fe_0_0:notes"/>
          <p:cNvSpPr txBox="1"/>
          <p:nvPr>
            <p:ph idx="1" type="body"/>
          </p:nvPr>
        </p:nvSpPr>
        <p:spPr>
          <a:xfrm>
            <a:off x="478800" y="4265999"/>
            <a:ext cx="6145212" cy="5776769"/>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600"/>
              </a:spcBef>
              <a:spcAft>
                <a:spcPts val="0"/>
              </a:spcAft>
              <a:buClr>
                <a:schemeClr val="dk1"/>
              </a:buClr>
              <a:buSzPts val="1100"/>
              <a:buFont typeface="Arial"/>
              <a:buNone/>
            </a:pPr>
            <a:r>
              <a:rPr b="1" lang="de-DE" sz="1100">
                <a:solidFill>
                  <a:schemeClr val="dk1"/>
                </a:solidFill>
              </a:rPr>
              <a:t>Beschreibung</a:t>
            </a:r>
            <a:r>
              <a:rPr lang="de-DE" sz="1100">
                <a:solidFill>
                  <a:schemeClr val="dk1"/>
                </a:solidFill>
                <a:latin typeface="Calibri"/>
                <a:ea typeface="Calibri"/>
                <a:cs typeface="Calibri"/>
                <a:sym typeface="Calibri"/>
              </a:rPr>
              <a:t>:</a:t>
            </a:r>
            <a:endParaRPr sz="1100"/>
          </a:p>
          <a:p>
            <a:pPr indent="0" lvl="0" marL="0" rtl="0" algn="l">
              <a:lnSpc>
                <a:spcPct val="100000"/>
              </a:lnSpc>
              <a:spcBef>
                <a:spcPts val="600"/>
              </a:spcBef>
              <a:spcAft>
                <a:spcPts val="0"/>
              </a:spcAft>
              <a:buClr>
                <a:schemeClr val="dk1"/>
              </a:buClr>
              <a:buSzPts val="1100"/>
              <a:buFont typeface="Arial"/>
              <a:buNone/>
            </a:pPr>
            <a:r>
              <a:rPr lang="de-DE" sz="1100">
                <a:solidFill>
                  <a:schemeClr val="dk1"/>
                </a:solidFill>
                <a:latin typeface="Calibri"/>
                <a:ea typeface="Calibri"/>
                <a:cs typeface="Calibri"/>
                <a:sym typeface="Calibri"/>
              </a:rPr>
              <a:t>“KI” steht für “Künstliche Intelligenz”- im Kontext von Medien werden aktuell Anwendungen diskutiert, die als “Künstliche Intelligenz/engl: Artificial Intelligence” bezeichnet werden. Ängste, Erleichterung, Verunsicherung können damit verbunden sein, auch Sorgen um die Sicherheit und Warnungen vor dem Einfluß nicht-menschlicher Handlungen und Diskussionsbeiträge. Valide Informationen und authentische Dokumentationen stellen Grundlagen wissenschaftlicher und journalistischer Tätigkeit dar. </a:t>
            </a:r>
            <a:endParaRPr sz="1100"/>
          </a:p>
          <a:p>
            <a:pPr indent="0" lvl="0" marL="0" rtl="0" algn="l">
              <a:lnSpc>
                <a:spcPct val="100000"/>
              </a:lnSpc>
              <a:spcBef>
                <a:spcPts val="600"/>
              </a:spcBef>
              <a:spcAft>
                <a:spcPts val="0"/>
              </a:spcAft>
              <a:buClr>
                <a:schemeClr val="dk1"/>
              </a:buClr>
              <a:buSzPts val="1100"/>
              <a:buFont typeface="Arial"/>
              <a:buNone/>
            </a:pPr>
            <a:r>
              <a:rPr lang="de-DE" sz="1100">
                <a:solidFill>
                  <a:schemeClr val="dk1"/>
                </a:solidFill>
                <a:latin typeface="Calibri"/>
                <a:ea typeface="Calibri"/>
                <a:cs typeface="Calibri"/>
                <a:sym typeface="Calibri"/>
              </a:rPr>
              <a:t>Bezogen auf Lernmedien hat sich das Projekt DATAFIED mit der Thematik der Adaptivität von Lernsoftware beschäftigt (Lüpkes/Tröger 2023), dabei geht es um Anpassungsfähigkeit oder Systeme für individualisiertes, personalisiertes Lernen. Die Frage ist, ob KI-Systeme irgendwann über ähnliche Fähigkeiten wie menschliche Lehrkräfte verfügen könnten bzw. wieviel und welche Art “autonome” Entscheidungen von Algorithmen des Systems getroffen werden.</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100">
                <a:solidFill>
                  <a:schemeClr val="dk1"/>
                </a:solidFill>
                <a:latin typeface="Calibri"/>
                <a:ea typeface="Calibri"/>
                <a:cs typeface="Calibri"/>
                <a:sym typeface="Calibri"/>
              </a:rPr>
              <a:t>Als derzeit höchstes Level beschreibt das Projekt </a:t>
            </a:r>
            <a:r>
              <a:rPr b="1" i="1" lang="de-DE" sz="1100">
                <a:solidFill>
                  <a:schemeClr val="dk1"/>
                </a:solidFill>
                <a:latin typeface="Calibri"/>
                <a:ea typeface="Calibri"/>
                <a:cs typeface="Calibri"/>
                <a:sym typeface="Calibri"/>
              </a:rPr>
              <a:t>Cognitive (Deep Learning) Systems – „Systeme der Zukunft“:</a:t>
            </a:r>
            <a:endParaRPr sz="1100"/>
          </a:p>
          <a:p>
            <a:pPr indent="-298450" lvl="0" marL="457200" rtl="0" algn="l">
              <a:lnSpc>
                <a:spcPct val="100000"/>
              </a:lnSpc>
              <a:spcBef>
                <a:spcPts val="0"/>
              </a:spcBef>
              <a:spcAft>
                <a:spcPts val="0"/>
              </a:spcAft>
              <a:buClr>
                <a:schemeClr val="dk1"/>
              </a:buClr>
              <a:buSzPts val="1100"/>
              <a:buFont typeface="Arial"/>
              <a:buChar char="•"/>
            </a:pPr>
            <a:r>
              <a:rPr lang="de-DE" sz="1100">
                <a:solidFill>
                  <a:schemeClr val="dk1"/>
                </a:solidFill>
                <a:latin typeface="Calibri"/>
                <a:ea typeface="Calibri"/>
                <a:cs typeface="Calibri"/>
                <a:sym typeface="Calibri"/>
              </a:rPr>
              <a:t>Nutzt maschinelles Lernen, um naturalistische Mensch-Maschine-Interaktion zu erzeugen</a:t>
            </a:r>
            <a:endParaRPr sz="1100"/>
          </a:p>
          <a:p>
            <a:pPr indent="-298450" lvl="0" marL="457200" rtl="0" algn="l">
              <a:lnSpc>
                <a:spcPct val="100000"/>
              </a:lnSpc>
              <a:spcBef>
                <a:spcPts val="0"/>
              </a:spcBef>
              <a:spcAft>
                <a:spcPts val="0"/>
              </a:spcAft>
              <a:buClr>
                <a:schemeClr val="dk1"/>
              </a:buClr>
              <a:buSzPts val="1100"/>
              <a:buFont typeface="Arial"/>
              <a:buChar char="•"/>
            </a:pPr>
            <a:r>
              <a:rPr lang="de-DE" sz="1100">
                <a:solidFill>
                  <a:schemeClr val="dk1"/>
                </a:solidFill>
                <a:latin typeface="Calibri"/>
                <a:ea typeface="Calibri"/>
                <a:cs typeface="Calibri"/>
                <a:sym typeface="Calibri"/>
              </a:rPr>
              <a:t>Systeme können lesen, schreiben, menschliches Verhalten imitieren und lernen</a:t>
            </a:r>
            <a:endParaRPr sz="1100">
              <a:solidFill>
                <a:schemeClr val="dk1"/>
              </a:solidFill>
              <a:latin typeface="Calibri"/>
              <a:ea typeface="Calibri"/>
              <a:cs typeface="Calibri"/>
              <a:sym typeface="Calibri"/>
            </a:endParaRPr>
          </a:p>
          <a:p>
            <a:pPr indent="-298450" lvl="0" marL="457200" rtl="0" algn="l">
              <a:lnSpc>
                <a:spcPct val="100000"/>
              </a:lnSpc>
              <a:spcBef>
                <a:spcPts val="0"/>
              </a:spcBef>
              <a:spcAft>
                <a:spcPts val="0"/>
              </a:spcAft>
              <a:buClr>
                <a:schemeClr val="dk1"/>
              </a:buClr>
              <a:buSzPts val="1100"/>
              <a:buFont typeface="Arial"/>
              <a:buChar char="•"/>
            </a:pPr>
            <a:r>
              <a:rPr lang="de-DE" sz="1100">
                <a:solidFill>
                  <a:schemeClr val="dk1"/>
                </a:solidFill>
                <a:latin typeface="Calibri"/>
                <a:ea typeface="Calibri"/>
                <a:cs typeface="Calibri"/>
                <a:sym typeface="Calibri"/>
              </a:rPr>
              <a:t>Beispiel: Watson (IBM), ChatGPT (OpenAI)</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solidFill>
                <a:schemeClr val="dk1"/>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b="1" lang="de-DE" sz="1100">
                <a:solidFill>
                  <a:schemeClr val="dk1"/>
                </a:solidFill>
              </a:rPr>
              <a:t>Aufgabenstellung</a:t>
            </a:r>
            <a:r>
              <a:rPr lang="de-DE" sz="1100">
                <a:solidFill>
                  <a:schemeClr val="dk1"/>
                </a:solidFill>
                <a:latin typeface="Calibri"/>
                <a:ea typeface="Calibri"/>
                <a:cs typeface="Calibri"/>
                <a:sym typeface="Calibri"/>
              </a:rPr>
              <a:t>:</a:t>
            </a:r>
            <a:endParaRPr sz="1100"/>
          </a:p>
          <a:p>
            <a:pPr indent="-171450" lvl="0" marL="171450" rtl="0" algn="l">
              <a:lnSpc>
                <a:spcPct val="100000"/>
              </a:lnSpc>
              <a:spcBef>
                <a:spcPts val="600"/>
              </a:spcBef>
              <a:spcAft>
                <a:spcPts val="0"/>
              </a:spcAft>
              <a:buClr>
                <a:schemeClr val="dk1"/>
              </a:buClr>
              <a:buSzPts val="1100"/>
              <a:buFont typeface="Arial"/>
              <a:buChar char="•"/>
            </a:pPr>
            <a:r>
              <a:rPr lang="de-DE" sz="1100">
                <a:latin typeface="Calibri"/>
                <a:ea typeface="Calibri"/>
                <a:cs typeface="Calibri"/>
                <a:sym typeface="Calibri"/>
              </a:rPr>
              <a:t>Diskutieren Sie die Anwendbarkeit/Leistungen und potentiellen Gefahren “künstlicher Intelligenz” bezogen auf Ihre aktuellen Aufgaben mit Text- und Bildgestaltung im Ausbildungsbetrieb.</a:t>
            </a:r>
            <a:endParaRPr sz="1100"/>
          </a:p>
          <a:p>
            <a:pPr indent="-171450" lvl="0" marL="171450" rtl="0" algn="l">
              <a:lnSpc>
                <a:spcPct val="100000"/>
              </a:lnSpc>
              <a:spcBef>
                <a:spcPts val="0"/>
              </a:spcBef>
              <a:spcAft>
                <a:spcPts val="0"/>
              </a:spcAft>
              <a:buClr>
                <a:schemeClr val="dk1"/>
              </a:buClr>
              <a:buSzPts val="1100"/>
              <a:buFont typeface="Arial"/>
              <a:buChar char="•"/>
            </a:pPr>
            <a:r>
              <a:rPr lang="de-DE" sz="1100">
                <a:latin typeface="Calibri"/>
                <a:ea typeface="Calibri"/>
                <a:cs typeface="Calibri"/>
                <a:sym typeface="Calibri"/>
              </a:rPr>
              <a:t>Beziehen Sie Kriterien der journalistischen Ethik, wie sie im Pressekodex des Deutschen Presserates e.V. beschrieben sind in Ihre Diskussion ein, wenn es um die Veröffentlichung KI-generierter Bilder und/oder Texte geht.</a:t>
            </a:r>
            <a:endParaRPr sz="1100"/>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t>Quellen</a:t>
            </a:r>
            <a:r>
              <a:rPr lang="de-DE" sz="1100">
                <a:latin typeface="Calibri"/>
                <a:ea typeface="Calibri"/>
                <a:cs typeface="Calibri"/>
                <a:sym typeface="Calibri"/>
              </a:rPr>
              <a:t>: </a:t>
            </a:r>
            <a:endParaRPr sz="1100"/>
          </a:p>
          <a:p>
            <a:pPr indent="-146050" lvl="0" marL="171450" rtl="0" algn="l">
              <a:lnSpc>
                <a:spcPct val="100000"/>
              </a:lnSpc>
              <a:spcBef>
                <a:spcPts val="0"/>
              </a:spcBef>
              <a:spcAft>
                <a:spcPts val="0"/>
              </a:spcAft>
              <a:buSzPts val="1000"/>
              <a:buFont typeface="Arial"/>
              <a:buChar char="•"/>
            </a:pPr>
            <a:r>
              <a:rPr lang="de-DE" sz="1000">
                <a:latin typeface="Calibri"/>
                <a:ea typeface="Calibri"/>
                <a:cs typeface="Calibri"/>
                <a:sym typeface="Calibri"/>
              </a:rPr>
              <a:t>Bild generiert mit </a:t>
            </a:r>
            <a:r>
              <a:rPr lang="de-DE" sz="1000" u="sng">
                <a:solidFill>
                  <a:schemeClr val="hlink"/>
                </a:solidFill>
                <a:latin typeface="Calibri"/>
                <a:ea typeface="Calibri"/>
                <a:cs typeface="Calibri"/>
                <a:sym typeface="Calibri"/>
                <a:hlinkClick r:id="rId2"/>
              </a:rPr>
              <a:t>https://ai.mind-verse.de/?p=bild</a:t>
            </a:r>
            <a:r>
              <a:rPr lang="de-DE" sz="1000">
                <a:latin typeface="Calibri"/>
                <a:ea typeface="Calibri"/>
                <a:cs typeface="Calibri"/>
                <a:sym typeface="Calibri"/>
              </a:rPr>
              <a:t> </a:t>
            </a:r>
            <a:endParaRPr sz="1000"/>
          </a:p>
          <a:p>
            <a:pPr indent="-146050" lvl="0" marL="171450" rtl="0" algn="l">
              <a:lnSpc>
                <a:spcPct val="100000"/>
              </a:lnSpc>
              <a:spcBef>
                <a:spcPts val="0"/>
              </a:spcBef>
              <a:spcAft>
                <a:spcPts val="0"/>
              </a:spcAft>
              <a:buSzPts val="1000"/>
              <a:buFont typeface="Arial"/>
              <a:buChar char="•"/>
            </a:pPr>
            <a:r>
              <a:rPr i="1" lang="de-DE" sz="1000">
                <a:latin typeface="Calibri"/>
                <a:ea typeface="Calibri"/>
                <a:cs typeface="Calibri"/>
                <a:sym typeface="Calibri"/>
              </a:rPr>
              <a:t>Dabrock, Peter (2023) im Spiegel-Netzwelt: </a:t>
            </a:r>
            <a:r>
              <a:rPr lang="de-DE" sz="1000">
                <a:latin typeface="Calibri"/>
                <a:ea typeface="Calibri"/>
                <a:cs typeface="Calibri"/>
                <a:sym typeface="Calibri"/>
              </a:rPr>
              <a:t>Ethik und künstliche Intelligenz</a:t>
            </a:r>
            <a:r>
              <a:rPr i="1" lang="de-DE" sz="1000">
                <a:latin typeface="Calibri"/>
                <a:ea typeface="Calibri"/>
                <a:cs typeface="Calibri"/>
                <a:sym typeface="Calibri"/>
              </a:rPr>
              <a:t>.Online:</a:t>
            </a:r>
            <a:r>
              <a:rPr i="1" lang="de-DE" sz="1000">
                <a:solidFill>
                  <a:srgbClr val="FF0000"/>
                </a:solidFill>
                <a:latin typeface="Calibri"/>
                <a:ea typeface="Calibri"/>
                <a:cs typeface="Calibri"/>
                <a:sym typeface="Calibri"/>
              </a:rPr>
              <a:t> </a:t>
            </a:r>
            <a:r>
              <a:rPr lang="de-DE" sz="1000" u="sng">
                <a:solidFill>
                  <a:srgbClr val="1155CC"/>
                </a:solidFill>
                <a:latin typeface="Calibri"/>
                <a:ea typeface="Calibri"/>
                <a:cs typeface="Calibri"/>
                <a:sym typeface="Calibri"/>
                <a:hlinkClick r:id="rId3">
                  <a:extLst>
                    <a:ext uri="{A12FA001-AC4F-418D-AE19-62706E023703}">
                      <ahyp:hlinkClr val="tx"/>
                    </a:ext>
                  </a:extLst>
                </a:hlinkClick>
              </a:rPr>
              <a:t>www.spiegel.de/netzwelt/chatgpt-so-laesst-sich-kuenstliche-intelligenz-verantworten-gastbeitrag-a-d89746ff-a263-4a70-a6d2-7029bb45b7ac</a:t>
            </a:r>
            <a:endParaRPr sz="1000" u="sng">
              <a:solidFill>
                <a:srgbClr val="1155CC"/>
              </a:solidFill>
              <a:latin typeface="Calibri"/>
              <a:ea typeface="Calibri"/>
              <a:cs typeface="Calibri"/>
              <a:sym typeface="Calibri"/>
            </a:endParaRPr>
          </a:p>
          <a:p>
            <a:pPr indent="-146050" lvl="0" marL="171450" marR="0" rtl="0" algn="l">
              <a:lnSpc>
                <a:spcPct val="100000"/>
              </a:lnSpc>
              <a:spcBef>
                <a:spcPts val="0"/>
              </a:spcBef>
              <a:spcAft>
                <a:spcPts val="0"/>
              </a:spcAft>
              <a:buClr>
                <a:srgbClr val="000000"/>
              </a:buClr>
              <a:buSzPts val="1000"/>
              <a:buFont typeface="Arial"/>
              <a:buChar char="•"/>
            </a:pPr>
            <a:r>
              <a:rPr lang="de-DE" sz="1000">
                <a:latin typeface="Calibri"/>
                <a:ea typeface="Calibri"/>
                <a:cs typeface="Calibri"/>
                <a:sym typeface="Calibri"/>
              </a:rPr>
              <a:t>Deutschen Presserat e.V. (o.J.): Pressekodex. Online: (</a:t>
            </a:r>
            <a:r>
              <a:rPr lang="de-DE" sz="1000" u="sng">
                <a:solidFill>
                  <a:schemeClr val="hlink"/>
                </a:solidFill>
                <a:latin typeface="Calibri"/>
                <a:ea typeface="Calibri"/>
                <a:cs typeface="Calibri"/>
                <a:sym typeface="Calibri"/>
                <a:hlinkClick r:id="rId4"/>
              </a:rPr>
              <a:t>https://www.presserat.de/pressekodex.html?file=files/presserat/dokumente/pressekodex/Presse-kodex_Leitsaetze_RL12.1.pdf</a:t>
            </a:r>
            <a:endParaRPr sz="1100"/>
          </a:p>
        </p:txBody>
      </p:sp>
      <p:sp>
        <p:nvSpPr>
          <p:cNvPr id="345" name="Google Shape;345;g2031ebf45fe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1e45d56e732_0_0:notes"/>
          <p:cNvSpPr/>
          <p:nvPr>
            <p:ph idx="2" type="sldImg"/>
          </p:nvPr>
        </p:nvSpPr>
        <p:spPr>
          <a:xfrm>
            <a:off x="479425" y="70167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g1e45d56e732_0_0:notes"/>
          <p:cNvSpPr txBox="1"/>
          <p:nvPr>
            <p:ph idx="1" type="body"/>
          </p:nvPr>
        </p:nvSpPr>
        <p:spPr>
          <a:xfrm>
            <a:off x="478800" y="4266000"/>
            <a:ext cx="6145212" cy="4606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r>
              <a:rPr lang="de-DE" sz="1100">
                <a:latin typeface="Calibri"/>
                <a:ea typeface="Calibri"/>
                <a:cs typeface="Calibri"/>
                <a:sym typeface="Calibri"/>
              </a:rPr>
              <a:t>:</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Bildung intendiert, dass Wissen und ein durchdachtes Wertesystem zu einer erwünschten, vernünftigen Handlung führt. Leider ist dies nicht immer der Fall.</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Womöglich sind “Anstupser” - also Nudges - am Ort der potentiellen Handlung sinnvoll, um genau dort das vorhandene Wissen ins Gedächtnis zu rufen und gleichzeitig eine gewünschte Handlung vorzuschlagen.</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de-DE" sz="1100">
                <a:latin typeface="Calibri"/>
                <a:ea typeface="Calibri"/>
                <a:cs typeface="Calibri"/>
                <a:sym typeface="Calibri"/>
              </a:rPr>
              <a:t>Der Begriff Nudging stammt aus der Verhaltenspsychologie (Gabler o.J.). Der Staat kann das Entstehen von Abfällen in aller Regel nicht verbieten. Das Nudging („Anstupsen“) ist ein Instrument, das mit positiven Impulsen von Anbieter*innen arbeitet statt mit Vorschriften und Verboten zu handeln. Das Konzept des Nudgings macht sich verhaltenspsychologische Erkenntnisse zunutze, die dem Bedürfnis der Menschen nach Einfachheit, Bequemlichkeit und Gewohnheit entgegenkommen, um ihnen sanft den Weg zu einer alternativen Handlungsweise zu ebnen (UBA 2016). Durch dezente Anreize sollen die Gewohnheitsstrukturen von Personen aufgebrochen und mühelos Verhaltensänderungen ermöglicht werden. Dabei wird die Wahlfreiheit der adressierten Personen aufrechterhalten, ein kleiner Schubser in die richtige Richtung soll es ihnen jedoch erleichtern, sich für die vorteilhaftere Option zu entscheiden.</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t>Aufgabenstellung</a:t>
            </a:r>
            <a:r>
              <a:rPr lang="de-DE" sz="1100">
                <a:latin typeface="Calibri"/>
                <a:ea typeface="Calibri"/>
                <a:cs typeface="Calibri"/>
                <a:sym typeface="Calibri"/>
              </a:rPr>
              <a:t>:</a:t>
            </a:r>
            <a:endParaRPr sz="1100">
              <a:latin typeface="Calibri"/>
              <a:ea typeface="Calibri"/>
              <a:cs typeface="Calibri"/>
              <a:sym typeface="Calibri"/>
            </a:endParaRPr>
          </a:p>
          <a:p>
            <a:pPr indent="-266700" lvl="0" marL="266700" rtl="0" algn="l">
              <a:lnSpc>
                <a:spcPct val="100000"/>
              </a:lnSpc>
              <a:spcBef>
                <a:spcPts val="0"/>
              </a:spcBef>
              <a:spcAft>
                <a:spcPts val="0"/>
              </a:spcAft>
              <a:buClr>
                <a:schemeClr val="dk1"/>
              </a:buClr>
              <a:buSzPts val="1000"/>
              <a:buFont typeface="Arial"/>
              <a:buChar char="•"/>
            </a:pPr>
            <a:r>
              <a:rPr lang="de-DE" sz="1000">
                <a:latin typeface="Calibri"/>
                <a:ea typeface="Calibri"/>
                <a:cs typeface="Calibri"/>
                <a:sym typeface="Calibri"/>
              </a:rPr>
              <a:t>Finden Sie weitere Beispiele für konkrete Nudges in Ihrem Arbeitsfeld</a:t>
            </a:r>
            <a:endParaRPr sz="1000">
              <a:latin typeface="Calibri"/>
              <a:ea typeface="Calibri"/>
              <a:cs typeface="Calibri"/>
              <a:sym typeface="Calibri"/>
            </a:endParaRPr>
          </a:p>
          <a:p>
            <a:pPr indent="-101600" lvl="0" marL="171450" rtl="0" algn="l">
              <a:lnSpc>
                <a:spcPct val="100000"/>
              </a:lnSpc>
              <a:spcBef>
                <a:spcPts val="0"/>
              </a:spcBef>
              <a:spcAft>
                <a:spcPts val="0"/>
              </a:spcAft>
              <a:buSzPts val="1100"/>
              <a:buFont typeface="Arial"/>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100"/>
              <a:buNone/>
            </a:pPr>
            <a:r>
              <a:rPr b="1" lang="de-DE" sz="1100"/>
              <a:t>Quelle</a:t>
            </a:r>
            <a:r>
              <a:rPr lang="de-DE" sz="1100">
                <a:latin typeface="Calibri"/>
                <a:ea typeface="Calibri"/>
                <a:cs typeface="Calibri"/>
                <a:sym typeface="Calibri"/>
              </a:rPr>
              <a:t>: </a:t>
            </a:r>
            <a:endParaRPr sz="1100">
              <a:latin typeface="Calibri"/>
              <a:ea typeface="Calibri"/>
              <a:cs typeface="Calibri"/>
              <a:sym typeface="Calibri"/>
            </a:endParaRPr>
          </a:p>
          <a:p>
            <a:pPr indent="-266700" lvl="0" marL="266700" rtl="0" algn="l">
              <a:lnSpc>
                <a:spcPct val="100000"/>
              </a:lnSpc>
              <a:spcBef>
                <a:spcPts val="0"/>
              </a:spcBef>
              <a:spcAft>
                <a:spcPts val="0"/>
              </a:spcAft>
              <a:buSzPts val="1000"/>
              <a:buFont typeface="Arial"/>
              <a:buChar char="•"/>
            </a:pPr>
            <a:r>
              <a:rPr lang="de-DE" sz="1000">
                <a:latin typeface="Calibri"/>
                <a:ea typeface="Calibri"/>
                <a:cs typeface="Calibri"/>
                <a:sym typeface="Calibri"/>
              </a:rPr>
              <a:t>Foto: Sabine Meyer, gesehen am REWE-Markt in Laatzen bei Hannover</a:t>
            </a:r>
            <a:endParaRPr sz="1000">
              <a:latin typeface="Calibri"/>
              <a:ea typeface="Calibri"/>
              <a:cs typeface="Calibri"/>
              <a:sym typeface="Calibri"/>
            </a:endParaRPr>
          </a:p>
        </p:txBody>
      </p:sp>
      <p:sp>
        <p:nvSpPr>
          <p:cNvPr id="361" name="Google Shape;361;g1e45d56e732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0524112dea_0_232:notes"/>
          <p:cNvSpPr/>
          <p:nvPr>
            <p:ph idx="2" type="sldImg"/>
          </p:nvPr>
        </p:nvSpPr>
        <p:spPr>
          <a:xfrm>
            <a:off x="481013" y="704850"/>
            <a:ext cx="6140450" cy="3454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3" name="Google Shape;373;g20524112dea_0_232:notes"/>
          <p:cNvSpPr txBox="1"/>
          <p:nvPr>
            <p:ph idx="1" type="body"/>
          </p:nvPr>
        </p:nvSpPr>
        <p:spPr>
          <a:xfrm>
            <a:off x="478799" y="4266000"/>
            <a:ext cx="6140451" cy="4029900"/>
          </a:xfrm>
          <a:prstGeom prst="rect">
            <a:avLst/>
          </a:prstGeom>
          <a:noFill/>
          <a:ln>
            <a:noFill/>
          </a:ln>
        </p:spPr>
        <p:txBody>
          <a:bodyPr anchorCtr="0" anchor="t" bIns="48600" lIns="97250" spcFirstLastPara="1" rIns="97250" wrap="square" tIns="48600">
            <a:noAutofit/>
          </a:bodyPr>
          <a:lstStyle/>
          <a:p>
            <a:pPr indent="0" lvl="0" marL="0" marR="0" rtl="0" algn="l">
              <a:lnSpc>
                <a:spcPct val="100000"/>
              </a:lnSpc>
              <a:spcBef>
                <a:spcPts val="0"/>
              </a:spcBef>
              <a:spcAft>
                <a:spcPts val="0"/>
              </a:spcAft>
              <a:buSzPts val="1400"/>
              <a:buNone/>
            </a:pPr>
            <a:r>
              <a:rPr b="1" lang="de-DE" sz="1100">
                <a:solidFill>
                  <a:srgbClr val="000000"/>
                </a:solidFill>
              </a:rPr>
              <a:t>Beschreibung:</a:t>
            </a:r>
            <a:endParaRPr b="1" sz="1100">
              <a:solidFill>
                <a:srgbClr val="000000"/>
              </a:solidFill>
            </a:endParaRPr>
          </a:p>
          <a:p>
            <a:pPr indent="0" lvl="0" marL="0" marR="0" rtl="0" algn="l">
              <a:lnSpc>
                <a:spcPct val="100000"/>
              </a:lnSpc>
              <a:spcBef>
                <a:spcPts val="0"/>
              </a:spcBef>
              <a:spcAft>
                <a:spcPts val="0"/>
              </a:spcAft>
              <a:buSzPts val="1400"/>
              <a:buNone/>
            </a:pPr>
            <a:r>
              <a:rPr lang="de-DE" sz="1100">
                <a:solidFill>
                  <a:srgbClr val="000000"/>
                </a:solidFill>
              </a:rPr>
              <a:t>Im Büro werden Drucker zum Ausdruck kleiner Stückzahlen und alltäglicher Büropapiere eingesetzt. </a:t>
            </a:r>
            <a:endParaRPr sz="1100"/>
          </a:p>
          <a:p>
            <a:pPr indent="0" lvl="0" marL="0" marR="0" rtl="0" algn="l">
              <a:lnSpc>
                <a:spcPct val="100000"/>
              </a:lnSpc>
              <a:spcBef>
                <a:spcPts val="0"/>
              </a:spcBef>
              <a:spcAft>
                <a:spcPts val="0"/>
              </a:spcAft>
              <a:buSzPts val="1400"/>
              <a:buNone/>
            </a:pPr>
            <a:r>
              <a:rPr lang="de-DE" sz="1100">
                <a:solidFill>
                  <a:srgbClr val="000000"/>
                </a:solidFill>
              </a:rPr>
              <a:t>Hier sind für die Nachhaltigkeit relevant:</a:t>
            </a:r>
            <a:endParaRPr sz="1100"/>
          </a:p>
          <a:p>
            <a:pPr indent="-152400" lvl="0" marL="171450" marR="0" rtl="0" algn="l">
              <a:lnSpc>
                <a:spcPct val="100000"/>
              </a:lnSpc>
              <a:spcBef>
                <a:spcPts val="0"/>
              </a:spcBef>
              <a:spcAft>
                <a:spcPts val="0"/>
              </a:spcAft>
              <a:buSzPts val="1100"/>
              <a:buFont typeface="Arial"/>
              <a:buChar char="•"/>
            </a:pPr>
            <a:r>
              <a:rPr lang="de-DE" sz="1100">
                <a:solidFill>
                  <a:srgbClr val="000000"/>
                </a:solidFill>
              </a:rPr>
              <a:t>Die Wahl des Druckers und deren Anzahl im Verhältnis zu den Arbeitsplätzen</a:t>
            </a:r>
            <a:endParaRPr sz="1100"/>
          </a:p>
          <a:p>
            <a:pPr indent="-152400" lvl="0" marL="171450" marR="0" rtl="0" algn="l">
              <a:lnSpc>
                <a:spcPct val="100000"/>
              </a:lnSpc>
              <a:spcBef>
                <a:spcPts val="0"/>
              </a:spcBef>
              <a:spcAft>
                <a:spcPts val="0"/>
              </a:spcAft>
              <a:buSzPts val="1100"/>
              <a:buFont typeface="Arial"/>
              <a:buChar char="•"/>
            </a:pPr>
            <a:r>
              <a:rPr lang="de-DE" sz="1100">
                <a:solidFill>
                  <a:srgbClr val="000000"/>
                </a:solidFill>
              </a:rPr>
              <a:t>Die Wahl der Papierart und der Papierverbrauch</a:t>
            </a:r>
            <a:endParaRPr sz="1100"/>
          </a:p>
          <a:p>
            <a:pPr indent="-152400" lvl="0" marL="171450" marR="0" rtl="0" algn="l">
              <a:lnSpc>
                <a:spcPct val="100000"/>
              </a:lnSpc>
              <a:spcBef>
                <a:spcPts val="0"/>
              </a:spcBef>
              <a:spcAft>
                <a:spcPts val="0"/>
              </a:spcAft>
              <a:buSzPts val="1100"/>
              <a:buFont typeface="Arial"/>
              <a:buChar char="•"/>
            </a:pPr>
            <a:r>
              <a:rPr lang="de-DE" sz="1100">
                <a:solidFill>
                  <a:srgbClr val="000000"/>
                </a:solidFill>
              </a:rPr>
              <a:t>Stromverbrauch</a:t>
            </a:r>
            <a:endParaRPr sz="1100"/>
          </a:p>
          <a:p>
            <a:pPr indent="-152400" lvl="0" marL="171450" marR="0" rtl="0" algn="l">
              <a:lnSpc>
                <a:spcPct val="100000"/>
              </a:lnSpc>
              <a:spcBef>
                <a:spcPts val="0"/>
              </a:spcBef>
              <a:spcAft>
                <a:spcPts val="0"/>
              </a:spcAft>
              <a:buSzPts val="1100"/>
              <a:buFont typeface="Arial"/>
              <a:buChar char="•"/>
            </a:pPr>
            <a:r>
              <a:rPr lang="de-DE" sz="1100">
                <a:solidFill>
                  <a:srgbClr val="000000"/>
                </a:solidFill>
              </a:rPr>
              <a:t>Tonerkassetten und Druckerpatronen</a:t>
            </a:r>
            <a:endParaRPr sz="1100">
              <a:solidFill>
                <a:srgbClr val="000000"/>
              </a:solidFill>
            </a:endParaRPr>
          </a:p>
          <a:p>
            <a:pPr indent="0" lvl="0" marL="0" marR="0" rtl="0" algn="l">
              <a:lnSpc>
                <a:spcPct val="100000"/>
              </a:lnSpc>
              <a:spcBef>
                <a:spcPts val="0"/>
              </a:spcBef>
              <a:spcAft>
                <a:spcPts val="0"/>
              </a:spcAft>
              <a:buSzPts val="1400"/>
              <a:buNone/>
            </a:pPr>
            <a:r>
              <a:rPr lang="de-DE" sz="1100">
                <a:solidFill>
                  <a:srgbClr val="000000"/>
                </a:solidFill>
              </a:rPr>
              <a:t>Die Umweltbelastungen können auf verschiedene Weise minimiert werden.</a:t>
            </a:r>
            <a:endParaRPr sz="1100">
              <a:solidFill>
                <a:srgbClr val="000000"/>
              </a:solidFill>
            </a:endParaRPr>
          </a:p>
          <a:p>
            <a:pPr indent="0" lvl="0" marL="0" marR="0" rtl="0" algn="l">
              <a:lnSpc>
                <a:spcPct val="100000"/>
              </a:lnSpc>
              <a:spcBef>
                <a:spcPts val="0"/>
              </a:spcBef>
              <a:spcAft>
                <a:spcPts val="0"/>
              </a:spcAft>
              <a:buSzPts val="1400"/>
              <a:buNone/>
            </a:pPr>
            <a:r>
              <a:t/>
            </a:r>
            <a:endParaRPr sz="1100">
              <a:solidFill>
                <a:srgbClr val="000000"/>
              </a:solidFill>
            </a:endParaRPr>
          </a:p>
          <a:p>
            <a:pPr indent="0" lvl="0" marL="0" marR="0" rtl="0" algn="l">
              <a:lnSpc>
                <a:spcPct val="100000"/>
              </a:lnSpc>
              <a:spcBef>
                <a:spcPts val="0"/>
              </a:spcBef>
              <a:spcAft>
                <a:spcPts val="0"/>
              </a:spcAft>
              <a:buSzPts val="1400"/>
              <a:buNone/>
            </a:pPr>
            <a:r>
              <a:rPr b="1" lang="de-DE" sz="1100">
                <a:solidFill>
                  <a:srgbClr val="000000"/>
                </a:solidFill>
              </a:rPr>
              <a:t>Aufgabenstellungen</a:t>
            </a:r>
            <a:r>
              <a:rPr b="0" lang="de-DE" sz="1100">
                <a:solidFill>
                  <a:srgbClr val="000000"/>
                </a:solidFill>
              </a:rPr>
              <a:t>:</a:t>
            </a:r>
            <a:endParaRPr b="0" sz="1100">
              <a:solidFill>
                <a:srgbClr val="000000"/>
              </a:solidFill>
            </a:endParaRPr>
          </a:p>
          <a:p>
            <a:pPr indent="-171450" lvl="0" marL="330200" rtl="0" algn="l">
              <a:lnSpc>
                <a:spcPct val="100000"/>
              </a:lnSpc>
              <a:spcBef>
                <a:spcPts val="0"/>
              </a:spcBef>
              <a:spcAft>
                <a:spcPts val="0"/>
              </a:spcAft>
              <a:buSzPts val="1100"/>
              <a:buFont typeface="Arial"/>
              <a:buChar char="•"/>
            </a:pPr>
            <a:r>
              <a:rPr lang="de-DE" sz="1100"/>
              <a:t>Erstellen Sie eine Liste der Ausdrucke in Ihrem Ausbildungsbetrieb nach dem Kriterium entbehrlich/unentbehrlich.</a:t>
            </a:r>
            <a:endParaRPr sz="1100"/>
          </a:p>
          <a:p>
            <a:pPr indent="-171450" lvl="0" marL="330200" rtl="0" algn="l">
              <a:lnSpc>
                <a:spcPct val="100000"/>
              </a:lnSpc>
              <a:spcBef>
                <a:spcPts val="0"/>
              </a:spcBef>
              <a:spcAft>
                <a:spcPts val="0"/>
              </a:spcAft>
              <a:buSzPts val="1100"/>
              <a:buFont typeface="Arial"/>
              <a:buChar char="•"/>
            </a:pPr>
            <a:r>
              <a:rPr lang="de-DE" sz="1100"/>
              <a:t>Entwerfen Sie ein “Nudge”, um es direkt am Drucker/Kopierer zu platzieren.</a:t>
            </a:r>
            <a:endParaRPr sz="1100">
              <a:solidFill>
                <a:srgbClr val="000000"/>
              </a:solidFill>
            </a:endParaRPr>
          </a:p>
          <a:p>
            <a:pPr indent="0" lvl="0" marL="0" marR="0" rtl="0" algn="l">
              <a:lnSpc>
                <a:spcPct val="100000"/>
              </a:lnSpc>
              <a:spcBef>
                <a:spcPts val="0"/>
              </a:spcBef>
              <a:spcAft>
                <a:spcPts val="0"/>
              </a:spcAft>
              <a:buSzPts val="1400"/>
              <a:buNone/>
            </a:pPr>
            <a:r>
              <a:t/>
            </a:r>
            <a:endParaRPr sz="1100">
              <a:solidFill>
                <a:srgbClr val="000000"/>
              </a:solidFill>
            </a:endParaRPr>
          </a:p>
          <a:p>
            <a:pPr indent="0" lvl="0" marL="0" marR="0" rtl="0" algn="l">
              <a:lnSpc>
                <a:spcPct val="100000"/>
              </a:lnSpc>
              <a:spcBef>
                <a:spcPts val="0"/>
              </a:spcBef>
              <a:spcAft>
                <a:spcPts val="0"/>
              </a:spcAft>
              <a:buSzPts val="1400"/>
              <a:buNone/>
            </a:pPr>
            <a:r>
              <a:rPr b="1" lang="de-DE" sz="1100">
                <a:solidFill>
                  <a:srgbClr val="000000"/>
                </a:solidFill>
              </a:rPr>
              <a:t>Quellen</a:t>
            </a:r>
            <a:r>
              <a:rPr b="0" lang="de-DE" sz="1100">
                <a:solidFill>
                  <a:srgbClr val="000000"/>
                </a:solidFill>
              </a:rPr>
              <a:t>:</a:t>
            </a:r>
            <a:endParaRPr b="0" i="0" sz="1100" u="none" strike="noStrike">
              <a:solidFill>
                <a:srgbClr val="000000"/>
              </a:solidFill>
            </a:endParaRPr>
          </a:p>
          <a:p>
            <a:pPr indent="-292100" lvl="0" marL="457200" rtl="0" algn="l">
              <a:lnSpc>
                <a:spcPct val="100000"/>
              </a:lnSpc>
              <a:spcBef>
                <a:spcPts val="0"/>
              </a:spcBef>
              <a:spcAft>
                <a:spcPts val="0"/>
              </a:spcAft>
              <a:buSzPts val="1000"/>
              <a:buFont typeface="Arial"/>
              <a:buChar char="•"/>
            </a:pPr>
            <a:r>
              <a:rPr lang="de-DE" sz="1000">
                <a:solidFill>
                  <a:srgbClr val="000000"/>
                </a:solidFill>
              </a:rPr>
              <a:t>Minimierung der Umweltbelastung Druckerpatronen/Tonerkassetten: </a:t>
            </a:r>
            <a:r>
              <a:rPr lang="de-DE" sz="1000" u="sng">
                <a:solidFill>
                  <a:schemeClr val="hlink"/>
                </a:solidFill>
                <a:hlinkClick r:id="rId2"/>
              </a:rPr>
              <a:t>https://www.brother.de/verbrauchsmaterial/original-druckerpatronen-und-toner/nachhaltigkeit</a:t>
            </a:r>
            <a:r>
              <a:rPr lang="de-DE" sz="1000">
                <a:solidFill>
                  <a:srgbClr val="000000"/>
                </a:solidFill>
              </a:rPr>
              <a:t> </a:t>
            </a:r>
            <a:endParaRPr sz="1000"/>
          </a:p>
          <a:p>
            <a:pPr indent="-292100" lvl="0" marL="457200" rtl="0" algn="l">
              <a:lnSpc>
                <a:spcPct val="100000"/>
              </a:lnSpc>
              <a:spcBef>
                <a:spcPts val="0"/>
              </a:spcBef>
              <a:spcAft>
                <a:spcPts val="0"/>
              </a:spcAft>
              <a:buSzPts val="1000"/>
              <a:buFont typeface="Arial"/>
              <a:buChar char="•"/>
            </a:pPr>
            <a:r>
              <a:rPr lang="de-DE" sz="1000" u="none">
                <a:solidFill>
                  <a:srgbClr val="000000"/>
                </a:solidFill>
              </a:rPr>
              <a:t>Grafik: Nabu/sichtagitation: Papierverbrauch nach Produktgruppen, Stand 2022, nach: Die Papierindustrie e.V., Bundesdrucksache 19/12732. Online: </a:t>
            </a:r>
            <a:r>
              <a:rPr lang="de-DE" sz="1000" u="sng">
                <a:solidFill>
                  <a:schemeClr val="accent1"/>
                </a:solidFill>
                <a:hlinkClick r:id="rId3">
                  <a:extLst>
                    <a:ext uri="{A12FA001-AC4F-418D-AE19-62706E023703}">
                      <ahyp:hlinkClr val="tx"/>
                    </a:ext>
                  </a:extLst>
                </a:hlinkClick>
              </a:rPr>
              <a:t>https://www.nabu.de/umwelt-und-ressourcen/ressourcenschonung/papier/30377.html</a:t>
            </a:r>
            <a:r>
              <a:rPr lang="de-DE" sz="1000" u="sng">
                <a:solidFill>
                  <a:schemeClr val="accent1"/>
                </a:solidFill>
              </a:rPr>
              <a:t>  </a:t>
            </a:r>
            <a:r>
              <a:rPr lang="de-DE" sz="1000" u="sng">
                <a:solidFill>
                  <a:srgbClr val="D0CECE"/>
                </a:solidFill>
              </a:rPr>
              <a:t> </a:t>
            </a:r>
            <a:endParaRPr sz="1000"/>
          </a:p>
        </p:txBody>
      </p:sp>
      <p:sp>
        <p:nvSpPr>
          <p:cNvPr id="374" name="Google Shape;374;g20524112dea_0_232:notes"/>
          <p:cNvSpPr txBox="1"/>
          <p:nvPr>
            <p:ph idx="12" type="sldNum"/>
          </p:nvPr>
        </p:nvSpPr>
        <p:spPr>
          <a:xfrm>
            <a:off x="4023984" y="9721094"/>
            <a:ext cx="3078300" cy="513300"/>
          </a:xfrm>
          <a:prstGeom prst="rect">
            <a:avLst/>
          </a:prstGeom>
          <a:noFill/>
          <a:ln>
            <a:noFill/>
          </a:ln>
        </p:spPr>
        <p:txBody>
          <a:bodyPr anchorCtr="0" anchor="b" bIns="48600" lIns="97250" spcFirstLastPara="1" rIns="97250" wrap="square" tIns="48600">
            <a:noAutofit/>
          </a:bodyPr>
          <a:lstStyle/>
          <a:p>
            <a:pPr indent="0" lvl="0" marL="0" rtl="0" algn="r">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p8:notes"/>
          <p:cNvSpPr/>
          <p:nvPr>
            <p:ph idx="2" type="sldImg"/>
          </p:nvPr>
        </p:nvSpPr>
        <p:spPr>
          <a:xfrm>
            <a:off x="479425" y="701675"/>
            <a:ext cx="6143625"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7" name="Google Shape;387;p8:notes"/>
          <p:cNvSpPr txBox="1"/>
          <p:nvPr>
            <p:ph idx="1" type="body"/>
          </p:nvPr>
        </p:nvSpPr>
        <p:spPr>
          <a:xfrm>
            <a:off x="479424" y="4266000"/>
            <a:ext cx="6143625" cy="5968613"/>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Font typeface="Arial"/>
              <a:buNone/>
            </a:pPr>
            <a:r>
              <a:rPr b="1" i="0" lang="de-DE" sz="1050" u="none" strike="noStrike">
                <a:solidFill>
                  <a:schemeClr val="dk1"/>
                </a:solidFill>
              </a:rPr>
              <a:t>Beschreibung</a:t>
            </a:r>
            <a:endParaRPr b="1" sz="1050"/>
          </a:p>
          <a:p>
            <a:pPr indent="0" lvl="0" marL="0" rtl="0" algn="l">
              <a:lnSpc>
                <a:spcPct val="100000"/>
              </a:lnSpc>
              <a:spcBef>
                <a:spcPts val="0"/>
              </a:spcBef>
              <a:spcAft>
                <a:spcPts val="0"/>
              </a:spcAft>
              <a:buSzPts val="1400"/>
              <a:buNone/>
            </a:pPr>
            <a:r>
              <a:rPr lang="de-DE" sz="1050"/>
              <a:t>Mediengestaltung und </a:t>
            </a:r>
            <a:r>
              <a:rPr i="0" lang="de-DE" sz="1050" u="none" cap="none" strike="noStrike">
                <a:solidFill>
                  <a:schemeClr val="dk1"/>
                </a:solidFill>
              </a:rPr>
              <a:t>Nachhaltigkeit sind unmittelbar miteinander Verbunden. Die Ernährung ist zu einem erheblichen Anteil an dem Klimawandel schuld. Gleichzeitig kann die </a:t>
            </a:r>
            <a:r>
              <a:rPr lang="de-DE" sz="1050"/>
              <a:t>Gesellschaft ohne eine intakte Umwelt nicht überleben, weswegen auf die Nutzung der natürlichen Ressourcen und den Erhalt von Lebensraum besonders geachtet werden muss. Unsere Gesellschaft und unsere Wirtschaft sind in die </a:t>
            </a:r>
            <a:r>
              <a:rPr i="0" lang="de-DE" sz="1050" u="none" cap="none" strike="noStrike">
                <a:solidFill>
                  <a:schemeClr val="dk1"/>
                </a:solidFill>
              </a:rPr>
              <a:t>Biosphäre eingebettet, sie ist die Basis für alles. Das Cake-Prinzip bedeutet „</a:t>
            </a:r>
            <a:r>
              <a:rPr i="1" lang="de-DE" sz="1050" u="none" cap="none" strike="noStrike">
                <a:solidFill>
                  <a:schemeClr val="dk1"/>
                </a:solidFill>
              </a:rPr>
              <a:t>eine Verschiebung weg vom aktuellen sektoralen Ansatz, bei dem soziale, wirtschaftliche und ökologische Entwicklung als separate Teile angesehen werden</a:t>
            </a:r>
            <a:r>
              <a:rPr i="0" lang="de-DE" sz="1050" u="none" cap="none" strike="noStrike">
                <a:solidFill>
                  <a:schemeClr val="dk1"/>
                </a:solidFill>
              </a:rPr>
              <a:t>“</a:t>
            </a:r>
            <a:r>
              <a:rPr i="1" lang="de-DE" sz="1050" u="none" cap="none" strike="noStrike">
                <a:solidFill>
                  <a:schemeClr val="dk1"/>
                </a:solidFill>
              </a:rPr>
              <a:t> </a:t>
            </a:r>
            <a:r>
              <a:rPr i="0" lang="de-DE" sz="1050" u="none" cap="none" strike="noStrike">
                <a:solidFill>
                  <a:schemeClr val="dk1"/>
                </a:solidFill>
              </a:rPr>
              <a:t>(</a:t>
            </a:r>
            <a:r>
              <a:rPr i="0" lang="de-DE" sz="1050"/>
              <a:t>Stockholm Resilience Centre o.J.). Auf der Basis der Biosphäre werden </a:t>
            </a:r>
            <a:r>
              <a:rPr lang="de-DE" sz="1050"/>
              <a:t>alle anderen SDGs eingeordnet werden müssen. Die nächste Ebene nach der Biosphäre bildet die Gesellschaft mit den jeweiligen SDG 1 bis 4, 7, 11 und 16. Die dritte Ebene bildet die Wirtschaft, denn diese ist abhängig von einer funktionierenden Gesellschaft. Diese Schichtung ist wohlbegründet, denn gesunde (3 Gesundheit und Wohlergehen) und wohlhabende (SDG 1 Keine Armut) Kund*innen sind auch die Konsument*innen der Unternehmen ohne die sie nicht existieren würden. Die dritte Ebene – die Wirtschaft – umfasst die SDG 8 Menschwürdige Arbeit und Wirtschaftswachstum, 9 Industrie, Innovation und Infrastruktur, 10 Ungleichheit sowie 12 Nachhaltige/r Konsum und Produktion – also alles, was eine nachhaltige Wirtschaft ausmacht. “On the Top“ steht das SDG 17 „Partnerschaften zur Erreichung der Ziele, das in diesem Modell als Dreh- und Angelpunkt zwischen allen Ebenen der Interaktion funktioniert. Ohne das Zusammenwirken von mehreren Stakeholdern, Gemeinschaften und Staaten, wird es nur sehr schwer sein, die 17 SDGs bis 2030 umzusetzen. </a:t>
            </a:r>
            <a:endParaRPr sz="1050"/>
          </a:p>
          <a:p>
            <a:pPr indent="0" lvl="0" marL="0" rtl="0" algn="l">
              <a:lnSpc>
                <a:spcPct val="100000"/>
              </a:lnSpc>
              <a:spcBef>
                <a:spcPts val="0"/>
              </a:spcBef>
              <a:spcAft>
                <a:spcPts val="0"/>
              </a:spcAft>
              <a:buSzPts val="1400"/>
              <a:buNone/>
            </a:pPr>
            <a:r>
              <a:rPr lang="de-DE" sz="1050"/>
              <a:t>Auch wenn das SDG 4 Hochwertige Bildung keine besondere Rolle in diesem Modell hat (und nur eingereiht ist zwischen allen anderen) – so kann nur Bildung den Teufelskreis der Armut durchbrechen, Krisen vermeiden und dysfunktionale Gesellschaften (Korruption, Rechtsunsicherheit, Umweltzerstörung, Verletzung der Menschenrechte) verändern. Aber auch in demokratischen Gesellschaften mit einer Wirtschaftsstruktur, die schon in vielen Teilen im Sinne der Nachhaltigkeit reguliert ist, werden die Ziele der nachhaltigen Entwicklung noch bei weitem nicht erreicht, zu groß sind die Defizite der SDG wie selbst die Bundesregierung in den jeweiligen Nachhaltigkeitsberichten der Ministerium bestätigen (Bundesregierung o.J.). </a:t>
            </a:r>
            <a:endParaRPr sz="1050"/>
          </a:p>
          <a:p>
            <a:pPr indent="0" lvl="0" marL="0" rtl="0" algn="l">
              <a:lnSpc>
                <a:spcPct val="100000"/>
              </a:lnSpc>
              <a:spcBef>
                <a:spcPts val="0"/>
              </a:spcBef>
              <a:spcAft>
                <a:spcPts val="0"/>
              </a:spcAft>
              <a:buSzPts val="1400"/>
              <a:buFont typeface="Arial"/>
              <a:buNone/>
            </a:pPr>
            <a:r>
              <a:rPr b="1" lang="de-DE" sz="1050"/>
              <a:t>Aufgabenstellungen:</a:t>
            </a:r>
            <a:endParaRPr b="1" sz="1050"/>
          </a:p>
          <a:p>
            <a:pPr indent="-177800" lvl="0" marL="177800" rtl="0" algn="l">
              <a:lnSpc>
                <a:spcPct val="100000"/>
              </a:lnSpc>
              <a:spcBef>
                <a:spcPts val="0"/>
              </a:spcBef>
              <a:spcAft>
                <a:spcPts val="0"/>
              </a:spcAft>
              <a:buSzPts val="1100"/>
              <a:buFont typeface="Arial"/>
              <a:buChar char="•"/>
            </a:pPr>
            <a:r>
              <a:rPr lang="de-DE" sz="1050"/>
              <a:t>Welche Rolle spielen die SDG für Ihr Ausbildungsunternehmen?</a:t>
            </a:r>
            <a:endParaRPr sz="1050"/>
          </a:p>
          <a:p>
            <a:pPr indent="-177800" lvl="0" marL="177800" rtl="0" algn="l">
              <a:lnSpc>
                <a:spcPct val="100000"/>
              </a:lnSpc>
              <a:spcBef>
                <a:spcPts val="0"/>
              </a:spcBef>
              <a:spcAft>
                <a:spcPts val="0"/>
              </a:spcAft>
              <a:buSzPts val="1100"/>
              <a:buFont typeface="Arial"/>
              <a:buChar char="•"/>
            </a:pPr>
            <a:r>
              <a:rPr lang="de-DE" sz="1050"/>
              <a:t>Wie würden Sie das Unternehmen für die Zukunft aufstellen?</a:t>
            </a:r>
            <a:endParaRPr sz="1050"/>
          </a:p>
          <a:p>
            <a:pPr indent="0" lvl="0" marL="0" rtl="0" algn="l">
              <a:lnSpc>
                <a:spcPct val="100000"/>
              </a:lnSpc>
              <a:spcBef>
                <a:spcPts val="0"/>
              </a:spcBef>
              <a:spcAft>
                <a:spcPts val="0"/>
              </a:spcAft>
              <a:buClr>
                <a:schemeClr val="dk1"/>
              </a:buClr>
              <a:buSzPts val="1100"/>
              <a:buFont typeface="Arial"/>
              <a:buNone/>
            </a:pPr>
            <a:r>
              <a:rPr b="1" lang="de-DE" sz="1050"/>
              <a:t>Quellen und Abbildung:</a:t>
            </a:r>
            <a:endParaRPr b="1" sz="1050"/>
          </a:p>
          <a:p>
            <a:pPr indent="-158750" lvl="0" marL="171450" marR="0" rtl="0" algn="l">
              <a:lnSpc>
                <a:spcPct val="100000"/>
              </a:lnSpc>
              <a:spcBef>
                <a:spcPts val="0"/>
              </a:spcBef>
              <a:spcAft>
                <a:spcPts val="0"/>
              </a:spcAft>
              <a:buClr>
                <a:schemeClr val="dk1"/>
              </a:buClr>
              <a:buSzPts val="1000"/>
              <a:buFont typeface="Calibri"/>
              <a:buChar char="•"/>
            </a:pPr>
            <a:r>
              <a:rPr lang="de-DE" sz="900"/>
              <a:t>Cake: Stockholm Resilience Centre (o.J.): </a:t>
            </a:r>
            <a:r>
              <a:rPr i="0" lang="de-DE" sz="900" u="none" cap="none" strike="noStrike">
                <a:solidFill>
                  <a:schemeClr val="dk1"/>
                </a:solidFill>
              </a:rPr>
              <a:t>Eine neue Art, die Ziele für nachhaltige Entwicklung zu sehen und wie sie alle mit </a:t>
            </a:r>
            <a:r>
              <a:rPr i="0" lang="de-DE" sz="1000" u="none" cap="none" strike="noStrike">
                <a:solidFill>
                  <a:schemeClr val="dk1"/>
                </a:solidFill>
              </a:rPr>
              <a:t>Lebensmitteln verbunden sind. Online: https://www.stockholmresilience.org/research/research-news/2016-06-14-the-sdgs-wedding-cake.html. </a:t>
            </a:r>
            <a:r>
              <a:rPr lang="de-DE" sz="1000"/>
              <a:t>(Lizenz: </a:t>
            </a:r>
            <a:r>
              <a:rPr i="0" lang="de-DE" sz="1000" u="none" cap="none" strike="noStrike">
                <a:solidFill>
                  <a:schemeClr val="dk1"/>
                </a:solidFill>
              </a:rPr>
              <a:t>CC BY-ND 3.0)</a:t>
            </a:r>
            <a:endParaRPr i="0" sz="1000" u="none" cap="none" strike="noStrike">
              <a:solidFill>
                <a:schemeClr val="dk1"/>
              </a:solidFill>
            </a:endParaRPr>
          </a:p>
          <a:p>
            <a:pPr indent="-158750" lvl="0" marL="171450" marR="0" rtl="0" algn="l">
              <a:lnSpc>
                <a:spcPct val="100000"/>
              </a:lnSpc>
              <a:spcBef>
                <a:spcPts val="0"/>
              </a:spcBef>
              <a:spcAft>
                <a:spcPts val="0"/>
              </a:spcAft>
              <a:buClr>
                <a:schemeClr val="dk1"/>
              </a:buClr>
              <a:buSzPts val="1000"/>
              <a:buFont typeface="Calibri"/>
              <a:buChar char="•"/>
            </a:pPr>
            <a:r>
              <a:rPr i="0" lang="de-DE" sz="1000" u="none" cap="none" strike="noStrike">
                <a:solidFill>
                  <a:schemeClr val="dk1"/>
                </a:solidFill>
              </a:rPr>
              <a:t>Nachhaltigkeitsstrategie - eigene Darstellung in Anlehung an: sph (o.J.): Strategische Ausrichtung. Online: https://sph-nachhaltig-wirtschaften.de/nachhaltige-strategische-ausrichtung-unternehmen/</a:t>
            </a:r>
            <a:endParaRPr i="0" sz="1000" u="none" cap="none" strike="noStrike">
              <a:solidFill>
                <a:schemeClr val="dk1"/>
              </a:solidFill>
            </a:endParaRPr>
          </a:p>
          <a:p>
            <a:pPr indent="-158750" lvl="0" marL="171450" marR="0" rtl="0" algn="l">
              <a:lnSpc>
                <a:spcPct val="100000"/>
              </a:lnSpc>
              <a:spcBef>
                <a:spcPts val="0"/>
              </a:spcBef>
              <a:spcAft>
                <a:spcPts val="0"/>
              </a:spcAft>
              <a:buClr>
                <a:schemeClr val="dk1"/>
              </a:buClr>
              <a:buSzPts val="1000"/>
              <a:buFont typeface="Calibri"/>
              <a:buChar char="•"/>
            </a:pPr>
            <a:r>
              <a:rPr i="0" lang="de-DE" sz="1000" u="none" cap="none" strike="noStrike">
                <a:solidFill>
                  <a:schemeClr val="dk1"/>
                </a:solidFill>
              </a:rPr>
              <a:t>Bundesregierung (o.J.): Berichte aus den Ministerien. Online: https://www.bundesregierung.de/breg-de/themen/nachhaltigkeitspolitik/berichte-und-reden-nachhaltigkeit/berichte-aus-den-ministerien-429902</a:t>
            </a:r>
            <a:endParaRPr sz="1000"/>
          </a:p>
        </p:txBody>
      </p:sp>
      <p:sp>
        <p:nvSpPr>
          <p:cNvPr id="388" name="Google Shape;388;p8:notes"/>
          <p:cNvSpPr txBox="1"/>
          <p:nvPr>
            <p:ph idx="12" type="sldNum"/>
          </p:nvPr>
        </p:nvSpPr>
        <p:spPr>
          <a:xfrm>
            <a:off x="6623049" y="9721107"/>
            <a:ext cx="479242" cy="513600"/>
          </a:xfrm>
          <a:prstGeom prst="rect">
            <a:avLst/>
          </a:prstGeom>
          <a:noFill/>
          <a:ln>
            <a:noFill/>
          </a:ln>
        </p:spPr>
        <p:txBody>
          <a:bodyPr anchorCtr="0" anchor="b" bIns="47400" lIns="94825" spcFirstLastPara="1" rIns="94825" wrap="square" tIns="47400">
            <a:noAutofit/>
          </a:bodyPr>
          <a:lstStyle/>
          <a:p>
            <a:pPr indent="0" lvl="0" marL="0" rtl="0" algn="l">
              <a:lnSpc>
                <a:spcPct val="100000"/>
              </a:lnSpc>
              <a:spcBef>
                <a:spcPts val="0"/>
              </a:spcBef>
              <a:spcAft>
                <a:spcPts val="0"/>
              </a:spcAft>
              <a:buSzPts val="1400"/>
              <a:buNone/>
            </a:pPr>
            <a:fld id="{00000000-1234-1234-1234-123412341234}" type="slidenum">
              <a:rPr lang="de-DE"/>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g28be4568c78_0_0:notes"/>
          <p:cNvSpPr/>
          <p:nvPr>
            <p:ph idx="2" type="sldImg"/>
          </p:nvPr>
        </p:nvSpPr>
        <p:spPr>
          <a:xfrm>
            <a:off x="479425" y="287338"/>
            <a:ext cx="6145200" cy="3456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7" name="Google Shape;407;g28be4568c78_0_0:notes"/>
          <p:cNvSpPr txBox="1"/>
          <p:nvPr>
            <p:ph idx="1" type="body"/>
          </p:nvPr>
        </p:nvSpPr>
        <p:spPr>
          <a:xfrm>
            <a:off x="479407" y="3744000"/>
            <a:ext cx="6145200" cy="57882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lang="de-DE" sz="1050"/>
              <a:t>Die Projektagentur Berufliche Bildung für nachhaltige Entwicklung (PA-BBNE) des Partnernetzwerkes Berufliche Bildung am IZT wurde vom BMBF Bundesministerium für Bildung und Forschung unter dem Förderkennzeichen 01JO2204 gefördert.Im Mittelpunkt stand hierbei die neue Standardberufsbildposition "Umweltschutz und Nachhaltigkeit", die seit 2021 auf Beschluss der KMK in alle novellierten Ausbildungsordnungen berücksichtigt werden muss. PA-BBNE hat für 127 Berufsausbildungen und Fachrichtungen - vom Altenpfleger und Altenpflegerin über Gärtner und Gärtnerin bis hin zum Zimmerer und Zimmerin - Begleitmaterialien zur „Beruflichen Bildung für Nachhaltige Entwicklung“ (BBNE) entwickelt. Es wurden fünf verschiedene Materialien entwickelt:</a:t>
            </a:r>
            <a:endParaRPr sz="1050"/>
          </a:p>
          <a:p>
            <a:pPr indent="-233362" lvl="0" marL="233362" rtl="0" algn="l">
              <a:lnSpc>
                <a:spcPct val="100000"/>
              </a:lnSpc>
              <a:spcBef>
                <a:spcPts val="0"/>
              </a:spcBef>
              <a:spcAft>
                <a:spcPts val="0"/>
              </a:spcAft>
              <a:buSzPts val="1400"/>
              <a:buFont typeface="Arial"/>
              <a:buChar char="•"/>
            </a:pPr>
            <a:r>
              <a:rPr b="1" lang="de-DE" sz="1050"/>
              <a:t>BBNE-Impulspapier (IP): </a:t>
            </a:r>
            <a:r>
              <a:rPr lang="de-DE" sz="1050"/>
              <a:t>Betrachtung der Schnittstellen von Ausbildungsordnung in dem jeweiligen Berufsbild, Rahmenlehrplan und den Herausforderungen der Nachhaltigkeit in Anlehnung an die SDGs der Agenda 2030; Zielkonflikte und Aufgabenstellungen</a:t>
            </a:r>
            <a:endParaRPr sz="1050"/>
          </a:p>
          <a:p>
            <a:pPr indent="-233362" lvl="0" marL="233362" rtl="0" algn="l">
              <a:lnSpc>
                <a:spcPct val="100000"/>
              </a:lnSpc>
              <a:spcBef>
                <a:spcPts val="0"/>
              </a:spcBef>
              <a:spcAft>
                <a:spcPts val="0"/>
              </a:spcAft>
              <a:buSzPts val="1400"/>
              <a:buFont typeface="Arial"/>
              <a:buChar char="•"/>
            </a:pPr>
            <a:r>
              <a:rPr b="1" lang="de-DE" sz="1050"/>
              <a:t>BBBNE-Hintergrundmaterial (HGM): </a:t>
            </a:r>
            <a:r>
              <a:rPr lang="de-DE" sz="1050"/>
              <a:t>Betrachtung der SDGs unter einer wissenschaftlichen Perspektive der Nachhaltigkeit im Hinblick auf das Tätigkeitsprofil eines Ausbildungsberufes bzw. auf eine Gruppe von Ausbildungsberufen, die ein ähnliches Tätigkeitsprofil aufweisen; Beschreibung der berufsrelevanten Aspekte für zahlreiche SDG’s</a:t>
            </a:r>
            <a:endParaRPr sz="1050"/>
          </a:p>
          <a:p>
            <a:pPr indent="-233362" lvl="0" marL="233362" rtl="0" algn="l">
              <a:lnSpc>
                <a:spcPct val="100000"/>
              </a:lnSpc>
              <a:spcBef>
                <a:spcPts val="0"/>
              </a:spcBef>
              <a:spcAft>
                <a:spcPts val="0"/>
              </a:spcAft>
              <a:buSzPts val="1400"/>
              <a:buFont typeface="Arial"/>
              <a:buChar char="•"/>
            </a:pPr>
            <a:r>
              <a:rPr b="1" lang="de-DE" sz="1050"/>
              <a:t>BBNE-Foliensammlung (FS): </a:t>
            </a:r>
            <a:r>
              <a:rPr lang="de-DE" sz="1050"/>
              <a:t>Folien mit wichtigen Zielkonflikten für das betrachtete Berufsbild, dargestellt mit Hilfe von Grafiken, Bildern und Smart Arts , die Anlass zur Diskussion der spezifischen Herausforderungen der Nachhaltigkeit bieten.</a:t>
            </a:r>
            <a:endParaRPr sz="1050"/>
          </a:p>
          <a:p>
            <a:pPr indent="-233362" lvl="0" marL="233362" rtl="0" algn="l">
              <a:lnSpc>
                <a:spcPct val="100000"/>
              </a:lnSpc>
              <a:spcBef>
                <a:spcPts val="0"/>
              </a:spcBef>
              <a:spcAft>
                <a:spcPts val="0"/>
              </a:spcAft>
              <a:buSzPts val="1400"/>
              <a:buFont typeface="Arial"/>
              <a:buChar char="•"/>
            </a:pPr>
            <a:r>
              <a:rPr b="1" lang="de-DE" sz="1050"/>
              <a:t>BBNE-Handreichung (HR): </a:t>
            </a:r>
            <a:r>
              <a:rPr lang="de-DE" sz="1050"/>
              <a:t>Foliensammlung mit einem Notiztext für das jeweilige Berufsbild, der Notiztext erläutert die Inhalte der Folie; diese Handreichung kann als Unterrichtsmaterial für Berufsschüler und Berufsschülerinnen und auch für Auszubildende genutzt werden.</a:t>
            </a:r>
            <a:endParaRPr sz="1050"/>
          </a:p>
          <a:p>
            <a:pPr indent="0" lvl="0" marL="0" rtl="0" algn="l">
              <a:lnSpc>
                <a:spcPct val="100000"/>
              </a:lnSpc>
              <a:spcBef>
                <a:spcPts val="400"/>
              </a:spcBef>
              <a:spcAft>
                <a:spcPts val="0"/>
              </a:spcAft>
              <a:buSzPts val="1400"/>
              <a:buNone/>
            </a:pPr>
            <a:r>
              <a:rPr lang="de-DE" sz="1050"/>
              <a:t>Weitere Materialien von PA-BBNE sind die folgenden ergänzenden Dokumente:</a:t>
            </a:r>
            <a:endParaRPr/>
          </a:p>
          <a:p>
            <a:pPr indent="-233362" lvl="0" marL="233362" rtl="0" algn="l">
              <a:lnSpc>
                <a:spcPct val="100000"/>
              </a:lnSpc>
              <a:spcBef>
                <a:spcPts val="0"/>
              </a:spcBef>
              <a:spcAft>
                <a:spcPts val="0"/>
              </a:spcAft>
              <a:buSzPts val="1400"/>
              <a:buFont typeface="Arial"/>
              <a:buChar char="•"/>
            </a:pPr>
            <a:r>
              <a:rPr b="1" lang="de-DE" sz="1050"/>
              <a:t>Nachhaltigkeitsorientierte Kompetenzen in der beruflichen Bildung: </a:t>
            </a:r>
            <a:r>
              <a:rPr lang="de-DE" sz="1050"/>
              <a:t>Leitfaden, Handout und PowerPoint zur Bestimmung und Beschreibung nachhaltigkeitsrelevanter Kompetenzen in der beruflichen Bildung </a:t>
            </a:r>
            <a:endParaRPr/>
          </a:p>
          <a:p>
            <a:pPr indent="-233362" lvl="0" marL="233362" rtl="0" algn="l">
              <a:lnSpc>
                <a:spcPct val="100000"/>
              </a:lnSpc>
              <a:spcBef>
                <a:spcPts val="0"/>
              </a:spcBef>
              <a:spcAft>
                <a:spcPts val="0"/>
              </a:spcAft>
              <a:buSzPts val="1400"/>
              <a:buFont typeface="Arial"/>
              <a:buChar char="•"/>
            </a:pPr>
            <a:r>
              <a:rPr b="1" lang="de-DE" sz="1050"/>
              <a:t>Umgang mit Zielkonflikten</a:t>
            </a:r>
            <a:r>
              <a:rPr lang="de-DE" sz="1050"/>
              <a:t>: Leitfaden, Handout und PowerPoint zum Umgang mit Zielkonflikten und Widersprüchen in der beruflichen Bildung</a:t>
            </a:r>
            <a:endParaRPr/>
          </a:p>
          <a:p>
            <a:pPr indent="-233362" lvl="0" marL="233362" rtl="0" algn="l">
              <a:lnSpc>
                <a:spcPct val="100000"/>
              </a:lnSpc>
              <a:spcBef>
                <a:spcPts val="0"/>
              </a:spcBef>
              <a:spcAft>
                <a:spcPts val="0"/>
              </a:spcAft>
              <a:buSzPts val="1400"/>
              <a:buFont typeface="Arial"/>
              <a:buChar char="•"/>
            </a:pPr>
            <a:r>
              <a:rPr b="1" lang="de-DE" sz="1050"/>
              <a:t>SDG 8 und die soziale Dimension der Nachhaltigkeit</a:t>
            </a:r>
            <a:r>
              <a:rPr lang="de-DE" sz="1050"/>
              <a:t>: Leitfaden zur Beschreibung der sozialen Dimension der Nachhaltigkeit für eine BBNE</a:t>
            </a:r>
            <a:endParaRPr/>
          </a:p>
          <a:p>
            <a:pPr indent="-233362" lvl="0" marL="233362" rtl="0" algn="l">
              <a:lnSpc>
                <a:spcPct val="100000"/>
              </a:lnSpc>
              <a:spcBef>
                <a:spcPts val="0"/>
              </a:spcBef>
              <a:spcAft>
                <a:spcPts val="0"/>
              </a:spcAft>
              <a:buSzPts val="1400"/>
              <a:buFont typeface="Arial"/>
              <a:buChar char="•"/>
            </a:pPr>
            <a:r>
              <a:rPr b="1" lang="de-DE" sz="1050"/>
              <a:t>Postkarten aus der Zukunft: </a:t>
            </a:r>
            <a:r>
              <a:rPr lang="de-DE" sz="1050"/>
              <a:t>Beispielhafte, aber absehbare zukünftige Entwicklungen aus Sicht der Zukunftsforschung für die Berufsausbildung</a:t>
            </a:r>
            <a:endParaRPr/>
          </a:p>
          <a:p>
            <a:pPr indent="0" lvl="0" marL="0" rtl="0" algn="l">
              <a:lnSpc>
                <a:spcPct val="100000"/>
              </a:lnSpc>
              <a:spcBef>
                <a:spcPts val="400"/>
              </a:spcBef>
              <a:spcAft>
                <a:spcPts val="0"/>
              </a:spcAft>
              <a:buSzPts val="1400"/>
              <a:buNone/>
            </a:pPr>
            <a:r>
              <a:rPr lang="de-DE" sz="1050"/>
              <a:t>Primäre Zielgruppen sind Lehrkräfte an Berufsschulen und deren Berufsschülerinnen sowie Ausbildende und ihre Auszubildenden in den Betrieben. Sekundäre Zielgruppen sind Umweltbildner*innen, Pädagog*innen, Wissenschaftler*innen der Berufsbildung sowie Institutionen der beruflichen Bildung. Die Materialien wurden als OER-Materialien entwickelt und stehen als Download unter www.pa-bbne.de zur Verfügung.</a:t>
            </a:r>
            <a:endParaRPr sz="105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7a06698dd6_0_10:notes"/>
          <p:cNvSpPr/>
          <p:nvPr>
            <p:ph idx="2" type="sldImg"/>
          </p:nvPr>
        </p:nvSpPr>
        <p:spPr>
          <a:xfrm>
            <a:off x="479425" y="70167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g17a06698dd6_0_10:notes"/>
          <p:cNvSpPr txBox="1"/>
          <p:nvPr>
            <p:ph idx="1" type="body"/>
          </p:nvPr>
        </p:nvSpPr>
        <p:spPr>
          <a:xfrm>
            <a:off x="479425" y="4265650"/>
            <a:ext cx="6145212" cy="538635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r>
              <a:rPr lang="de-DE" sz="1100"/>
              <a:t>:</a:t>
            </a:r>
            <a:endParaRPr sz="1100"/>
          </a:p>
          <a:p>
            <a:pPr indent="0" lvl="0" marL="0" rtl="0" algn="l">
              <a:lnSpc>
                <a:spcPct val="100000"/>
              </a:lnSpc>
              <a:spcBef>
                <a:spcPts val="0"/>
              </a:spcBef>
              <a:spcAft>
                <a:spcPts val="0"/>
              </a:spcAft>
              <a:buSzPts val="1400"/>
              <a:buNone/>
            </a:pPr>
            <a:r>
              <a:rPr lang="de-DE" sz="1100"/>
              <a:t>Als Grundlage und Einstieg in die Diskussion ein Überblick der 17 Ziele nachhaltiger Entwicklung; diese eignen sich als Querschnittsthema für den Unterricht.</a:t>
            </a:r>
            <a:endParaRPr sz="1100"/>
          </a:p>
          <a:p>
            <a:pPr indent="0" lvl="0" marL="0" rtl="0" algn="l">
              <a:lnSpc>
                <a:spcPct val="100000"/>
              </a:lnSpc>
              <a:spcBef>
                <a:spcPts val="0"/>
              </a:spcBef>
              <a:spcAft>
                <a:spcPts val="0"/>
              </a:spcAft>
              <a:buSzPts val="1400"/>
              <a:buNone/>
            </a:pPr>
            <a:r>
              <a:rPr lang="de-DE" sz="1100"/>
              <a:t>Auf dem Weg zur Erreichung der angestrebten 17 Ziele kann Bildung wichtige Beiträge leisten. Allen Menschen den Zugang zu Faktenwissen und Informationen zu ermöglichen, ist als Ziel in SDG 4 formuliert. Dies ist eine Grundlage, um sie in die Lage zu bringen, den Herausforderungen gerecht werdende Entscheidungen zu treffen. Bildung ermöglicht auch methodische Vorgehensweisen und Wege der Transformation zu erkunden, zu reflektieren und in geplante Handlungen zu übersetzen. Angesichts globaler Vernetzung mittels Digitalisierung und internationaler Handels- und Wirtschaftsbeziehungen ist es heutzutage möglich, auf eine nie dagewesene Vielfalt und Menge von Wissen zuzugreifen und Nachrichten in Echtzeit auszutauschen. Es ist an uns Menschen, entsprechend unserer beruflichen Tätigkeit und unserer Lebenssituation relevante Informationen und Netzwerke zu nutzen, um die ökologischen, sozio-kulturellen, wirtschaftlichen und politischen Wechselwirkungen unseres Handeln mit den Herausforderungen zum Erhalt unseres Lebensraumes Erde zu verknüpfen. BNE kann als Querschnittsaufgabe im Unterricht der Berufsschule verstanden werden: alle Lebensbereiche von Gesellschaft, Umwelt und Wirtschaft werden berührt und stehen in Wechselbeziehung. Im Verlauf der Ausbildung wird das komplexe Bild der Nachhaltigkeit in seiner Ganzheit und Komplexität sichtbar.</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Aufgabenstellungen</a:t>
            </a:r>
            <a:r>
              <a:rPr lang="de-DE" sz="1100"/>
              <a:t>:</a:t>
            </a:r>
            <a:endParaRPr sz="1100"/>
          </a:p>
          <a:p>
            <a:pPr indent="-171450" lvl="0" marL="190500" rtl="0" algn="l">
              <a:lnSpc>
                <a:spcPct val="100000"/>
              </a:lnSpc>
              <a:spcBef>
                <a:spcPts val="0"/>
              </a:spcBef>
              <a:spcAft>
                <a:spcPts val="0"/>
              </a:spcAft>
              <a:buSzPts val="1100"/>
              <a:buFont typeface="Arial"/>
              <a:buChar char="•"/>
            </a:pPr>
            <a:r>
              <a:rPr lang="de-DE" sz="1100"/>
              <a:t>Zu welchen Zielen könnten Ihre Produkte und Dienstleistungen einen Beitrag leisten?</a:t>
            </a:r>
            <a:endParaRPr sz="1100"/>
          </a:p>
          <a:p>
            <a:pPr indent="-171450" lvl="0" marL="190500" rtl="0" algn="l">
              <a:lnSpc>
                <a:spcPct val="100000"/>
              </a:lnSpc>
              <a:spcBef>
                <a:spcPts val="0"/>
              </a:spcBef>
              <a:spcAft>
                <a:spcPts val="0"/>
              </a:spcAft>
              <a:buSzPts val="1100"/>
              <a:buFont typeface="Arial"/>
              <a:buChar char="•"/>
            </a:pPr>
            <a:r>
              <a:rPr lang="de-DE" sz="1100"/>
              <a:t>Bitte beurteilen Sie als Mediengestaltende die dargestellte Grafik: grafische Qualität und Aussagekraft, Zielgruppe… Diese Fragestellung kann auf alle Folien angewendet werden.</a:t>
            </a:r>
            <a:endParaRPr sz="1100"/>
          </a:p>
          <a:p>
            <a:pPr indent="-179999" lvl="0" marL="179999" rtl="0" algn="l">
              <a:lnSpc>
                <a:spcPct val="100000"/>
              </a:lnSpc>
              <a:spcBef>
                <a:spcPts val="0"/>
              </a:spcBef>
              <a:spcAft>
                <a:spcPts val="0"/>
              </a:spcAft>
              <a:buClr>
                <a:schemeClr val="dk1"/>
              </a:buClr>
              <a:buSzPts val="1100"/>
              <a:buFont typeface="Arial"/>
              <a:buNone/>
            </a:pPr>
            <a:r>
              <a:t/>
            </a:r>
            <a:endParaRPr b="1" sz="1100"/>
          </a:p>
          <a:p>
            <a:pPr indent="-179999" lvl="0" marL="179999" rtl="0" algn="l">
              <a:lnSpc>
                <a:spcPct val="100000"/>
              </a:lnSpc>
              <a:spcBef>
                <a:spcPts val="0"/>
              </a:spcBef>
              <a:spcAft>
                <a:spcPts val="0"/>
              </a:spcAft>
              <a:buClr>
                <a:schemeClr val="dk1"/>
              </a:buClr>
              <a:buSzPts val="1100"/>
              <a:buFont typeface="Arial"/>
              <a:buNone/>
            </a:pPr>
            <a:r>
              <a:rPr b="1" lang="de-DE" sz="1100"/>
              <a:t>Quellen</a:t>
            </a:r>
            <a:r>
              <a:rPr lang="de-DE" sz="1100">
                <a:latin typeface="Calibri"/>
                <a:ea typeface="Calibri"/>
                <a:cs typeface="Calibri"/>
                <a:sym typeface="Calibri"/>
              </a:rPr>
              <a:t>:</a:t>
            </a:r>
            <a:endParaRPr sz="1100"/>
          </a:p>
          <a:p>
            <a:pPr indent="-179999" lvl="0" marL="179999" rtl="0" algn="l">
              <a:lnSpc>
                <a:spcPct val="100000"/>
              </a:lnSpc>
              <a:spcBef>
                <a:spcPts val="0"/>
              </a:spcBef>
              <a:spcAft>
                <a:spcPts val="0"/>
              </a:spcAft>
              <a:buClr>
                <a:schemeClr val="dk1"/>
              </a:buClr>
              <a:buSzPts val="1100"/>
              <a:buFont typeface="Arial"/>
              <a:buNone/>
            </a:pPr>
            <a:r>
              <a:rPr lang="de-DE" sz="1100">
                <a:latin typeface="Calibri"/>
                <a:ea typeface="Calibri"/>
                <a:cs typeface="Calibri"/>
                <a:sym typeface="Calibri"/>
              </a:rPr>
              <a:t>Die Bundesregierung – Agenda 2023. Online:</a:t>
            </a:r>
            <a:endParaRPr sz="1100"/>
          </a:p>
          <a:p>
            <a:pPr indent="-179999" lvl="0" marL="179999" rtl="0" algn="l">
              <a:lnSpc>
                <a:spcPct val="100000"/>
              </a:lnSpc>
              <a:spcBef>
                <a:spcPts val="0"/>
              </a:spcBef>
              <a:spcAft>
                <a:spcPts val="0"/>
              </a:spcAft>
              <a:buClr>
                <a:schemeClr val="dk1"/>
              </a:buClr>
              <a:buSzPts val="1100"/>
              <a:buFont typeface="Arial"/>
              <a:buChar char="•"/>
            </a:pPr>
            <a:r>
              <a:rPr lang="de-DE" sz="1000" u="sng">
                <a:solidFill>
                  <a:schemeClr val="hlink"/>
                </a:solidFill>
                <a:latin typeface="Calibri"/>
                <a:ea typeface="Calibri"/>
                <a:cs typeface="Calibri"/>
                <a:sym typeface="Calibri"/>
                <a:hlinkClick r:id="rId2"/>
              </a:rPr>
              <a:t>https://www.bundesregierung.de/breg-de/themen/nachhaltigkeitspolitik/nachhaltigkeitsziele-erklaert-232174</a:t>
            </a:r>
            <a:r>
              <a:rPr lang="de-DE" sz="1000">
                <a:latin typeface="Calibri"/>
                <a:ea typeface="Calibri"/>
                <a:cs typeface="Calibri"/>
                <a:sym typeface="Calibri"/>
              </a:rPr>
              <a:t> </a:t>
            </a:r>
            <a:r>
              <a:rPr lang="de-DE" sz="1000"/>
              <a:t> </a:t>
            </a:r>
            <a:br>
              <a:rPr lang="de-DE" sz="1000"/>
            </a:br>
            <a:r>
              <a:rPr lang="de-DE" sz="1000">
                <a:latin typeface="Calibri"/>
                <a:ea typeface="Calibri"/>
                <a:cs typeface="Calibri"/>
                <a:sym typeface="Calibri"/>
              </a:rPr>
              <a:t>Grafik Online:</a:t>
            </a:r>
            <a:br>
              <a:rPr lang="de-DE" sz="1000">
                <a:latin typeface="Calibri"/>
                <a:ea typeface="Calibri"/>
                <a:cs typeface="Calibri"/>
                <a:sym typeface="Calibri"/>
              </a:rPr>
            </a:br>
            <a:r>
              <a:rPr lang="de-DE" sz="1000">
                <a:latin typeface="Calibri"/>
                <a:ea typeface="Calibri"/>
                <a:cs typeface="Calibri"/>
                <a:sym typeface="Calibri"/>
              </a:rPr>
              <a:t>https://www.bundesregierung.de/resource/image/1552094/16x9/990/557/256038aeeb2d4597d3f6d0154133a91d/Qs/2018-11-20-17-ziele-fuer-nachhaltige-entwicklung.png </a:t>
            </a:r>
            <a:endParaRPr sz="1000"/>
          </a:p>
        </p:txBody>
      </p:sp>
      <p:sp>
        <p:nvSpPr>
          <p:cNvPr id="129" name="Google Shape;129;g17a06698dd6_0_1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17a06698dd6_0_67:notes"/>
          <p:cNvSpPr/>
          <p:nvPr>
            <p:ph idx="2" type="sldImg"/>
          </p:nvPr>
        </p:nvSpPr>
        <p:spPr>
          <a:xfrm>
            <a:off x="479425" y="70167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g17a06698dd6_0_67:notes"/>
          <p:cNvSpPr txBox="1"/>
          <p:nvPr>
            <p:ph idx="1" type="body"/>
          </p:nvPr>
        </p:nvSpPr>
        <p:spPr>
          <a:xfrm>
            <a:off x="478799" y="4266000"/>
            <a:ext cx="6145213" cy="4606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SzPts val="1400"/>
              <a:buNone/>
            </a:pPr>
            <a:r>
              <a:rPr lang="de-DE" sz="1100"/>
              <a:t>Der aktuelle Report der UNEP (UN environment programme) kann als eine Art Weckruf gelesen werden. Weltweit sind die Auswirkungen des Klimawandels bereits spürbar und aktives Handeln dringend nötig, um die Erderwärmung zu begrenzen. (UNEP 2022)</a:t>
            </a:r>
            <a:endParaRPr sz="1100"/>
          </a:p>
          <a:p>
            <a:pPr indent="0" lvl="0" marL="0" rtl="0" algn="l">
              <a:lnSpc>
                <a:spcPct val="100000"/>
              </a:lnSpc>
              <a:spcBef>
                <a:spcPts val="0"/>
              </a:spcBef>
              <a:spcAft>
                <a:spcPts val="0"/>
              </a:spcAft>
              <a:buSzPts val="1400"/>
              <a:buNone/>
            </a:pPr>
            <a:r>
              <a:t/>
            </a:r>
            <a:endParaRPr sz="1100">
              <a:solidFill>
                <a:srgbClr val="FF0000"/>
              </a:solidFill>
            </a:endParaRPr>
          </a:p>
          <a:p>
            <a:pPr indent="0" lvl="0" marL="0" rtl="0" algn="l">
              <a:lnSpc>
                <a:spcPct val="100000"/>
              </a:lnSpc>
              <a:spcBef>
                <a:spcPts val="0"/>
              </a:spcBef>
              <a:spcAft>
                <a:spcPts val="0"/>
              </a:spcAft>
              <a:buSzPts val="1400"/>
              <a:buNone/>
            </a:pPr>
            <a:r>
              <a:rPr lang="de-DE" sz="1100">
                <a:solidFill>
                  <a:schemeClr val="dk1"/>
                </a:solidFill>
              </a:rPr>
              <a:t>In dem Report werden Szenarien bzgl. der Treibhausgasemissionen und deren Auswirkungen auf die Erderwärmung betrachtet, sowie der Beitrag verschiedener Länder auf Basis aktueller Maßnahmen und politischer Strategien und verschiedener Lebens- und Wirtschaftsbereiche: Stromproduktion, Industrie, Transport/Mobilität und Gebäude.</a:t>
            </a:r>
            <a:endParaRPr sz="1100"/>
          </a:p>
          <a:p>
            <a:pPr indent="0" lvl="0" marL="0" rtl="0" algn="l">
              <a:lnSpc>
                <a:spcPct val="100000"/>
              </a:lnSpc>
              <a:spcBef>
                <a:spcPts val="0"/>
              </a:spcBef>
              <a:spcAft>
                <a:spcPts val="0"/>
              </a:spcAft>
              <a:buSzPts val="1400"/>
              <a:buNone/>
            </a:pPr>
            <a:r>
              <a:rPr lang="de-DE" sz="1100">
                <a:solidFill>
                  <a:schemeClr val="dk1"/>
                </a:solidFill>
              </a:rPr>
              <a:t>Die EU27 Staaten, dazu gehört auch Deutschland, liegen hinsichtlich der Emissionen mit auf den vorderen Plätzen weltweit.</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Aufgabenstellung:</a:t>
            </a:r>
            <a:endParaRPr sz="1100"/>
          </a:p>
          <a:p>
            <a:pPr indent="-171450" lvl="0" marL="171450" rtl="0" algn="l">
              <a:lnSpc>
                <a:spcPct val="100000"/>
              </a:lnSpc>
              <a:spcBef>
                <a:spcPts val="0"/>
              </a:spcBef>
              <a:spcAft>
                <a:spcPts val="0"/>
              </a:spcAft>
              <a:buClr>
                <a:schemeClr val="dk1"/>
              </a:buClr>
              <a:buSzPts val="1400"/>
              <a:buFont typeface="Arial"/>
              <a:buChar char="•"/>
            </a:pPr>
            <a:r>
              <a:rPr lang="de-DE" sz="1100"/>
              <a:t>Diskutieren Sie, inwieweit die Fakten des Klimawandels und dessen Auswirkungen Sie in Ihrem Handeln beeinflussen oder motivieren könnte?</a:t>
            </a:r>
            <a:endParaRPr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Quelle: </a:t>
            </a:r>
            <a:endParaRPr sz="1100"/>
          </a:p>
          <a:p>
            <a:pPr indent="-171450" lvl="0" marL="171450" rtl="0" algn="l">
              <a:lnSpc>
                <a:spcPct val="100000"/>
              </a:lnSpc>
              <a:spcBef>
                <a:spcPts val="0"/>
              </a:spcBef>
              <a:spcAft>
                <a:spcPts val="0"/>
              </a:spcAft>
              <a:buClr>
                <a:schemeClr val="dk1"/>
              </a:buClr>
              <a:buSzPts val="1400"/>
              <a:buFont typeface="Arial"/>
              <a:buChar char="•"/>
            </a:pPr>
            <a:r>
              <a:rPr lang="de-DE" sz="1000"/>
              <a:t>UNEP (2022): Emissions Gap Report 2022. Online: </a:t>
            </a:r>
            <a:r>
              <a:rPr lang="de-DE" sz="1000" u="sng">
                <a:solidFill>
                  <a:schemeClr val="hlink"/>
                </a:solidFill>
                <a:hlinkClick r:id="rId2"/>
              </a:rPr>
              <a:t>https://www.unep.org/resources/emissions-gap-report-2022</a:t>
            </a:r>
            <a:r>
              <a:rPr lang="de-DE" sz="1000"/>
              <a:t> </a:t>
            </a:r>
            <a:endParaRPr sz="1000"/>
          </a:p>
          <a:p>
            <a:pPr indent="-171450" lvl="0" marL="171450" rtl="0" algn="l">
              <a:lnSpc>
                <a:spcPct val="100000"/>
              </a:lnSpc>
              <a:spcBef>
                <a:spcPts val="0"/>
              </a:spcBef>
              <a:spcAft>
                <a:spcPts val="0"/>
              </a:spcAft>
              <a:buClr>
                <a:schemeClr val="dk1"/>
              </a:buClr>
              <a:buSzPts val="1400"/>
              <a:buFont typeface="Arial"/>
              <a:buChar char="•"/>
            </a:pPr>
            <a:r>
              <a:rPr b="0" lang="de-DE" sz="1000"/>
              <a:t>Kurzzusammanfassung: https://wedocs.unep.org/bitstream/handle/20.500.11822/40932/EGR2022_ESEN.pdf?sequence=8 </a:t>
            </a:r>
            <a:endParaRPr sz="1000"/>
          </a:p>
        </p:txBody>
      </p:sp>
      <p:sp>
        <p:nvSpPr>
          <p:cNvPr id="142" name="Google Shape;142;g17a06698dd6_0_67: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notes"/>
          <p:cNvSpPr/>
          <p:nvPr>
            <p:ph idx="2" type="sldImg"/>
          </p:nvPr>
        </p:nvSpPr>
        <p:spPr>
          <a:xfrm>
            <a:off x="479425" y="70167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1:notes"/>
          <p:cNvSpPr txBox="1"/>
          <p:nvPr>
            <p:ph idx="1" type="body"/>
          </p:nvPr>
        </p:nvSpPr>
        <p:spPr>
          <a:xfrm>
            <a:off x="478800" y="4266000"/>
            <a:ext cx="6145212" cy="460680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endParaRPr sz="1100"/>
          </a:p>
          <a:p>
            <a:pPr indent="0" lvl="0" marL="0" rtl="0" algn="l">
              <a:lnSpc>
                <a:spcPct val="100000"/>
              </a:lnSpc>
              <a:spcBef>
                <a:spcPts val="0"/>
              </a:spcBef>
              <a:spcAft>
                <a:spcPts val="0"/>
              </a:spcAft>
              <a:buClr>
                <a:srgbClr val="000000"/>
              </a:buClr>
              <a:buSzPts val="1400"/>
              <a:buFont typeface="Arial"/>
              <a:buNone/>
            </a:pPr>
            <a:r>
              <a:rPr lang="de-DE" sz="1100"/>
              <a:t>Der Klimawandel wird zum größten Teil direkt durch die Verbrennung fossiler Energieträger wie Kohle, Öl und Gas hervorgebracht.</a:t>
            </a:r>
            <a:endParaRPr sz="1100"/>
          </a:p>
          <a:p>
            <a:pPr indent="0" lvl="0" marL="0" rtl="0" algn="l">
              <a:lnSpc>
                <a:spcPct val="100000"/>
              </a:lnSpc>
              <a:spcBef>
                <a:spcPts val="0"/>
              </a:spcBef>
              <a:spcAft>
                <a:spcPts val="0"/>
              </a:spcAft>
              <a:buClr>
                <a:srgbClr val="000000"/>
              </a:buClr>
              <a:buSzPts val="1400"/>
              <a:buFont typeface="Arial"/>
              <a:buNone/>
            </a:pPr>
            <a:r>
              <a:rPr lang="de-DE" sz="1100"/>
              <a:t>Die Menge der Emissionen in den verschiedenen Sektoren der Wirtschaft – Energiewirtschaft, Gebäude, Landwirtschaft, Industrie, Verkehr, Abfallwirtschaft und Sonstiges - sind unterschiedlich. Entsprechend können Bereiche identifiziert werden, in denen Einsparungen besonders dringend und effektiv sind.</a:t>
            </a:r>
            <a:endParaRPr sz="1100"/>
          </a:p>
          <a:p>
            <a:pPr indent="0" lvl="0" marL="0" rtl="0" algn="l">
              <a:lnSpc>
                <a:spcPct val="100000"/>
              </a:lnSpc>
              <a:spcBef>
                <a:spcPts val="0"/>
              </a:spcBef>
              <a:spcAft>
                <a:spcPts val="0"/>
              </a:spcAft>
              <a:buClr>
                <a:srgbClr val="000000"/>
              </a:buClr>
              <a:buSzPts val="1400"/>
              <a:buFont typeface="Arial"/>
              <a:buNone/>
            </a:pPr>
            <a:r>
              <a:rPr lang="de-DE" sz="1100"/>
              <a:t>Das Beispiel der Elektroindustrie wurde gewählt, da in vielen Branchen, auch in der Mediengestaltung, diverse elektrische und elektronische Geräte und Maschinen Verwendung finden.</a:t>
            </a:r>
            <a:endParaRPr sz="1100"/>
          </a:p>
          <a:p>
            <a:pPr indent="0" lvl="0" marL="0" rtl="0" algn="l">
              <a:lnSpc>
                <a:spcPct val="100000"/>
              </a:lnSpc>
              <a:spcBef>
                <a:spcPts val="0"/>
              </a:spcBef>
              <a:spcAft>
                <a:spcPts val="0"/>
              </a:spcAft>
              <a:buClr>
                <a:srgbClr val="000000"/>
              </a:buClr>
              <a:buSzPts val="1400"/>
              <a:buFont typeface="Arial"/>
              <a:buNone/>
            </a:pPr>
            <a:r>
              <a:rPr lang="de-DE" sz="1100"/>
              <a:t>In den mediengestaltenden Berufen sind manche Emissionsquellen nur indirekt zu erschließen, da sie entlang der Lieferketten und auf den Transportwegen entstehen , z.B. bei der Herstellung eines Laptops. Dazu mehr auf Folie 8.</a:t>
            </a:r>
            <a:endParaRPr sz="1100"/>
          </a:p>
          <a:p>
            <a:pPr indent="0" lvl="0" marL="0" rtl="0" algn="l">
              <a:lnSpc>
                <a:spcPct val="100000"/>
              </a:lnSpc>
              <a:spcBef>
                <a:spcPts val="0"/>
              </a:spcBef>
              <a:spcAft>
                <a:spcPts val="0"/>
              </a:spcAft>
              <a:buSzPts val="1400"/>
              <a:buNone/>
            </a:pPr>
            <a:r>
              <a:t/>
            </a:r>
            <a:endParaRPr b="1" sz="1100"/>
          </a:p>
          <a:p>
            <a:pPr indent="0" lvl="0" marL="0" rtl="0" algn="l">
              <a:lnSpc>
                <a:spcPct val="100000"/>
              </a:lnSpc>
              <a:spcBef>
                <a:spcPts val="0"/>
              </a:spcBef>
              <a:spcAft>
                <a:spcPts val="0"/>
              </a:spcAft>
              <a:buSzPts val="1400"/>
              <a:buNone/>
            </a:pPr>
            <a:r>
              <a:rPr b="1" lang="de-DE" sz="1100"/>
              <a:t>Aufgabenstellungen:</a:t>
            </a:r>
            <a:endParaRPr sz="1100"/>
          </a:p>
          <a:p>
            <a:pPr indent="-171450" lvl="0" marL="330200" rtl="0" algn="l">
              <a:lnSpc>
                <a:spcPct val="100000"/>
              </a:lnSpc>
              <a:spcBef>
                <a:spcPts val="0"/>
              </a:spcBef>
              <a:spcAft>
                <a:spcPts val="0"/>
              </a:spcAft>
              <a:buSzPts val="1100"/>
              <a:buFont typeface="Arial"/>
              <a:buChar char="•"/>
            </a:pPr>
            <a:r>
              <a:rPr lang="de-DE" sz="1100"/>
              <a:t>Welchen Beitrag leistet Ihr Ausbildungsbetrieb zum Klimawandel?</a:t>
            </a:r>
            <a:endParaRPr sz="1100"/>
          </a:p>
          <a:p>
            <a:pPr indent="-171450" lvl="0" marL="330200" rtl="0" algn="l">
              <a:lnSpc>
                <a:spcPct val="100000"/>
              </a:lnSpc>
              <a:spcBef>
                <a:spcPts val="0"/>
              </a:spcBef>
              <a:spcAft>
                <a:spcPts val="0"/>
              </a:spcAft>
              <a:buSzPts val="1100"/>
              <a:buFont typeface="Arial"/>
              <a:buChar char="•"/>
            </a:pPr>
            <a:r>
              <a:rPr lang="de-DE" sz="1100"/>
              <a:t>Was unternimmt Ihr Ausbildungsbetrieb, um seine direkten CO</a:t>
            </a:r>
            <a:r>
              <a:rPr baseline="-25000" lang="de-DE" sz="1100"/>
              <a:t>2</a:t>
            </a:r>
            <a:r>
              <a:rPr lang="de-DE" sz="1100"/>
              <a:t>-Emissionen zu verringern? </a:t>
            </a:r>
            <a:endParaRPr/>
          </a:p>
          <a:p>
            <a:pPr indent="-171450" lvl="0" marL="330200" rtl="0" algn="l">
              <a:lnSpc>
                <a:spcPct val="100000"/>
              </a:lnSpc>
              <a:spcBef>
                <a:spcPts val="0"/>
              </a:spcBef>
              <a:spcAft>
                <a:spcPts val="0"/>
              </a:spcAft>
              <a:buSzPts val="1100"/>
              <a:buFont typeface="Arial"/>
              <a:buChar char="•"/>
            </a:pPr>
            <a:r>
              <a:rPr b="0" lang="de-DE" sz="1100"/>
              <a:t>Wo fallen indirekte Immissionen an, die Sie in Ihrem Betrieb durch Vorprodukte „einkaufen“?</a:t>
            </a:r>
            <a:endParaRPr b="0" sz="1100"/>
          </a:p>
          <a:p>
            <a:pPr indent="0" lvl="0" marL="0" rtl="0" algn="l">
              <a:lnSpc>
                <a:spcPct val="100000"/>
              </a:lnSpc>
              <a:spcBef>
                <a:spcPts val="0"/>
              </a:spcBef>
              <a:spcAft>
                <a:spcPts val="0"/>
              </a:spcAft>
              <a:buSzPts val="1400"/>
              <a:buNone/>
            </a:pPr>
            <a:r>
              <a:t/>
            </a:r>
            <a:endParaRPr sz="1100"/>
          </a:p>
          <a:p>
            <a:pPr indent="0" lvl="0" marL="0" rtl="0" algn="l">
              <a:lnSpc>
                <a:spcPct val="100000"/>
              </a:lnSpc>
              <a:spcBef>
                <a:spcPts val="0"/>
              </a:spcBef>
              <a:spcAft>
                <a:spcPts val="0"/>
              </a:spcAft>
              <a:buSzPts val="1400"/>
              <a:buNone/>
            </a:pPr>
            <a:r>
              <a:rPr b="1" lang="de-DE" sz="1100"/>
              <a:t>Quellen:</a:t>
            </a:r>
            <a:endParaRPr sz="1100"/>
          </a:p>
          <a:p>
            <a:pPr indent="-171450" lvl="0" marL="336550" rtl="0" algn="l">
              <a:lnSpc>
                <a:spcPct val="100000"/>
              </a:lnSpc>
              <a:spcBef>
                <a:spcPts val="0"/>
              </a:spcBef>
              <a:spcAft>
                <a:spcPts val="0"/>
              </a:spcAft>
              <a:buSzPts val="1000"/>
              <a:buFont typeface="Arial"/>
              <a:buChar char="•"/>
            </a:pPr>
            <a:r>
              <a:rPr lang="de-DE" sz="1000"/>
              <a:t>Umweltbundesamt 30.10.2022  Online: https://www.umweltbundesamt.de/daten/klima/treibhausgas-emissionen-in-deutschland#emissionsentwicklung </a:t>
            </a:r>
            <a:endParaRPr sz="1000"/>
          </a:p>
          <a:p>
            <a:pPr indent="-171450" lvl="0" marL="336550" rtl="0" algn="l">
              <a:lnSpc>
                <a:spcPct val="100000"/>
              </a:lnSpc>
              <a:spcBef>
                <a:spcPts val="0"/>
              </a:spcBef>
              <a:spcAft>
                <a:spcPts val="0"/>
              </a:spcAft>
              <a:buSzPts val="1000"/>
              <a:buFont typeface="Arial"/>
              <a:buChar char="•"/>
            </a:pPr>
            <a:r>
              <a:rPr lang="de-DE" sz="1000"/>
              <a:t>Daten im Pfeil von statista online, Zugriff 10.11.2022. Online: https://de.statista.com/statistik/daten/studie/477186/umfrage/treibhausgasemissionen-der-deutschen-elektroindustrie-nach-gasen/ </a:t>
            </a:r>
            <a:endParaRPr sz="1000"/>
          </a:p>
        </p:txBody>
      </p:sp>
      <p:sp>
        <p:nvSpPr>
          <p:cNvPr id="169" name="Google Shape;169;p1: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7d9eb2bcff_0_0:notes"/>
          <p:cNvSpPr/>
          <p:nvPr>
            <p:ph idx="2" type="sldImg"/>
          </p:nvPr>
        </p:nvSpPr>
        <p:spPr>
          <a:xfrm>
            <a:off x="479425" y="70167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g17d9eb2bcff_0_0:notes"/>
          <p:cNvSpPr txBox="1"/>
          <p:nvPr>
            <p:ph idx="1" type="body"/>
          </p:nvPr>
        </p:nvSpPr>
        <p:spPr>
          <a:xfrm>
            <a:off x="478799" y="4265999"/>
            <a:ext cx="6145213" cy="5968614"/>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Clr>
                <a:schemeClr val="dk1"/>
              </a:buClr>
              <a:buSzPts val="1100"/>
              <a:buFont typeface="Arial"/>
              <a:buNone/>
            </a:pPr>
            <a:r>
              <a:rPr b="1" lang="de-DE" sz="1000"/>
              <a:t>Beschreibung</a:t>
            </a:r>
            <a:endParaRPr b="1" sz="1000"/>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Mit der wirtschaftlichen Entwicklung bevölkerungsreicher Schwellenländer in den vergangenen Dekaden stieg die globale Rohstoffextraktion und -nutzung erheblich, also der Druck auf die einzelnen natürlichen Ressourcen wie Boden, Wasser oder Luft.</a:t>
            </a:r>
            <a:endParaRPr sz="1000"/>
          </a:p>
          <a:p>
            <a:pPr indent="0" lvl="0" marL="0" rtl="0" algn="l">
              <a:lnSpc>
                <a:spcPct val="100000"/>
              </a:lnSpc>
              <a:spcBef>
                <a:spcPts val="0"/>
              </a:spcBef>
              <a:spcAft>
                <a:spcPts val="0"/>
              </a:spcAft>
              <a:buClr>
                <a:schemeClr val="dk1"/>
              </a:buClr>
              <a:buSzPts val="1100"/>
              <a:buFont typeface="Arial"/>
              <a:buNone/>
            </a:pPr>
            <a:r>
              <a:rPr lang="de-DE" sz="1000">
                <a:latin typeface="Calibri"/>
                <a:ea typeface="Calibri"/>
                <a:cs typeface="Calibri"/>
                <a:sym typeface="Calibri"/>
              </a:rPr>
              <a:t>Die Kernaussagen des Konzepts der “Planetaren Belastbarkeitsgrenzen”:</a:t>
            </a:r>
            <a:endParaRPr sz="1000">
              <a:latin typeface="Calibri"/>
              <a:ea typeface="Calibri"/>
              <a:cs typeface="Calibri"/>
              <a:sym typeface="Calibri"/>
            </a:endParaRPr>
          </a:p>
          <a:p>
            <a:pPr indent="-292100" lvl="0" marL="457200" rtl="0" algn="l">
              <a:lnSpc>
                <a:spcPct val="100000"/>
              </a:lnSpc>
              <a:spcBef>
                <a:spcPts val="0"/>
              </a:spcBef>
              <a:spcAft>
                <a:spcPts val="0"/>
              </a:spcAft>
              <a:buSzPts val="1000"/>
              <a:buFont typeface="Arial"/>
              <a:buAutoNum type="alphaLcParenR"/>
            </a:pPr>
            <a:r>
              <a:rPr lang="de-DE" sz="1000">
                <a:latin typeface="Calibri"/>
                <a:ea typeface="Calibri"/>
                <a:cs typeface="Calibri"/>
                <a:sym typeface="Calibri"/>
              </a:rPr>
              <a:t>Rückgang der biologischen Vielfalt: Im Hinblick auf die abnehmende Intaktheit der Biosphäre durch den Rückgang der biologischen Vielfalt sowie im Hinblick auf die Störung der Nährstoffkreisläufe von Stickstoff und Phosphor als Beispiel biogeochemischer Flüsse hat sich die Menschheit weit vom sicheren Handlungsraum entfernt und setzt sich einem hohen Risiko negativer ökologischer, wirtschaftlicher und gesellschaftlicher Folgen aus.</a:t>
            </a:r>
            <a:endParaRPr sz="1000">
              <a:latin typeface="Calibri"/>
              <a:ea typeface="Calibri"/>
              <a:cs typeface="Calibri"/>
              <a:sym typeface="Calibri"/>
            </a:endParaRPr>
          </a:p>
          <a:p>
            <a:pPr indent="-292100" lvl="0" marL="457200" rtl="0" algn="l">
              <a:lnSpc>
                <a:spcPct val="100000"/>
              </a:lnSpc>
              <a:spcBef>
                <a:spcPts val="0"/>
              </a:spcBef>
              <a:spcAft>
                <a:spcPts val="0"/>
              </a:spcAft>
              <a:buSzPts val="1000"/>
              <a:buFont typeface="Arial"/>
              <a:buAutoNum type="alphaLcParenR"/>
            </a:pPr>
            <a:r>
              <a:rPr lang="de-DE" sz="1000">
                <a:latin typeface="Calibri"/>
                <a:ea typeface="Calibri"/>
                <a:cs typeface="Calibri"/>
                <a:sym typeface="Calibri"/>
              </a:rPr>
              <a:t>Veränderung des Klimas und Reduzierung der Waldflächen: Im Hinblick auf die Veränderung des Klimas und die Reduzierung der Wald-flächen durch die Veränderung der Landnutzung hat die Menschheit den sicheren Handlungsraum bereits verlassen und setzt sich einem erhöhten Risiko nicht tolerierbarer ökologischer, wirtschaftlicher und gesellschaftlicher Folgen aus.</a:t>
            </a:r>
            <a:endParaRPr sz="1000">
              <a:latin typeface="Calibri"/>
              <a:ea typeface="Calibri"/>
              <a:cs typeface="Calibri"/>
              <a:sym typeface="Calibri"/>
            </a:endParaRPr>
          </a:p>
          <a:p>
            <a:pPr indent="-292100" lvl="0" marL="457200" rtl="0" algn="l">
              <a:lnSpc>
                <a:spcPct val="100000"/>
              </a:lnSpc>
              <a:spcBef>
                <a:spcPts val="0"/>
              </a:spcBef>
              <a:spcAft>
                <a:spcPts val="0"/>
              </a:spcAft>
              <a:buSzPts val="1000"/>
              <a:buFont typeface="Arial"/>
              <a:buAutoNum type="alphaLcParenR"/>
            </a:pPr>
            <a:r>
              <a:rPr lang="de-DE" sz="1000">
                <a:latin typeface="Calibri"/>
                <a:ea typeface="Calibri"/>
                <a:cs typeface="Calibri"/>
                <a:sym typeface="Calibri"/>
              </a:rPr>
              <a:t>Nutzung von Süßwasser, den Ozonverlust in der Stratosphäre und die Versauerung der Meere: Im Hinblick auf die Nutzung von Süßwasser, den Ozonverlust in der Stratosphäre und die Versauerung der Meere agiert die Menschheit derzeit in globaler Perspektive noch im sicheren Handlungsraum. Die Süßwassernutzung überschreitet jedoch vielerorts lokale oder regionale Belastbarkeitsgrenzen.</a:t>
            </a:r>
            <a:endParaRPr sz="1000">
              <a:latin typeface="Calibri"/>
              <a:ea typeface="Calibri"/>
              <a:cs typeface="Calibri"/>
              <a:sym typeface="Calibri"/>
            </a:endParaRPr>
          </a:p>
          <a:p>
            <a:pPr indent="-292100" lvl="0" marL="457200" rtl="0" algn="l">
              <a:lnSpc>
                <a:spcPct val="100000"/>
              </a:lnSpc>
              <a:spcBef>
                <a:spcPts val="0"/>
              </a:spcBef>
              <a:spcAft>
                <a:spcPts val="0"/>
              </a:spcAft>
              <a:buSzPts val="1000"/>
              <a:buFont typeface="Arial"/>
              <a:buAutoNum type="alphaLcParenR"/>
            </a:pPr>
            <a:r>
              <a:rPr lang="de-DE" sz="1000">
                <a:latin typeface="Calibri"/>
                <a:ea typeface="Calibri"/>
                <a:cs typeface="Calibri"/>
                <a:sym typeface="Calibri"/>
              </a:rPr>
              <a:t>Aerosolgehalt der Atmosphäre: Im Hinblick auf den Aerosolgehalt der Atmosphäre sowie die Einführung neuer Substanzen und modifizierter Lebensformen ist eine verlässliche Einschätzung der hiermit verbundenen Risiken derzeit nicht möglich.</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t>Aufgabenstellung</a:t>
            </a:r>
            <a:r>
              <a:rPr lang="de-DE" sz="1000">
                <a:latin typeface="Calibri"/>
                <a:ea typeface="Calibri"/>
                <a:cs typeface="Calibri"/>
                <a:sym typeface="Calibri"/>
              </a:rPr>
              <a:t>:</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Zur Diskussion: Was bedeuten die Belastungsgrenzen des Planeten Erde für die Verwendung von Rohstoffen in Ihrem Beruf?</a:t>
            </a:r>
            <a:endParaRPr sz="1000"/>
          </a:p>
          <a:p>
            <a:pPr indent="0" lvl="0" marL="0" rtl="0" algn="l">
              <a:lnSpc>
                <a:spcPct val="100000"/>
              </a:lnSpc>
              <a:spcBef>
                <a:spcPts val="0"/>
              </a:spcBef>
              <a:spcAft>
                <a:spcPts val="0"/>
              </a:spcAft>
              <a:buSzPts val="1400"/>
              <a:buNone/>
            </a:pPr>
            <a:r>
              <a:rPr lang="de-DE" sz="1000">
                <a:latin typeface="Calibri"/>
                <a:ea typeface="Calibri"/>
                <a:cs typeface="Calibri"/>
                <a:sym typeface="Calibri"/>
              </a:rPr>
              <a:t>Ermitteln Sie mithilfe des Online-Rechners (Calculators) Ihren eigenen Overshoot-Day: </a:t>
            </a:r>
            <a:r>
              <a:rPr lang="de-DE" sz="1000" u="sng">
                <a:solidFill>
                  <a:schemeClr val="hlink"/>
                </a:solidFill>
                <a:latin typeface="Calibri"/>
                <a:ea typeface="Calibri"/>
                <a:cs typeface="Calibri"/>
                <a:sym typeface="Calibri"/>
                <a:hlinkClick r:id="rId2"/>
              </a:rPr>
              <a:t>https://www.footprintcalculator.org/home/en</a:t>
            </a:r>
            <a:r>
              <a:rPr lang="de-DE" sz="1000">
                <a:latin typeface="Calibri"/>
                <a:ea typeface="Calibri"/>
                <a:cs typeface="Calibri"/>
                <a:sym typeface="Calibri"/>
              </a:rPr>
              <a:t>  von </a:t>
            </a:r>
            <a:r>
              <a:rPr lang="de-DE" sz="1000" u="sng">
                <a:solidFill>
                  <a:schemeClr val="hlink"/>
                </a:solidFill>
                <a:latin typeface="Calibri"/>
                <a:ea typeface="Calibri"/>
                <a:cs typeface="Calibri"/>
                <a:sym typeface="Calibri"/>
                <a:hlinkClick r:id="rId3"/>
              </a:rPr>
              <a:t>https://www.overshootday.org/</a:t>
            </a:r>
            <a:r>
              <a:rPr lang="de-DE" sz="1000">
                <a:latin typeface="Calibri"/>
                <a:ea typeface="Calibri"/>
                <a:cs typeface="Calibri"/>
                <a:sym typeface="Calibri"/>
              </a:rPr>
              <a:t> </a:t>
            </a:r>
            <a:endParaRPr sz="10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000"/>
              <a:t>Quellen</a:t>
            </a:r>
            <a:r>
              <a:rPr lang="de-DE" sz="1000">
                <a:latin typeface="Calibri"/>
                <a:ea typeface="Calibri"/>
                <a:cs typeface="Calibri"/>
                <a:sym typeface="Calibri"/>
              </a:rPr>
              <a:t>: </a:t>
            </a:r>
            <a:endParaRPr sz="10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a:latin typeface="Calibri"/>
                <a:ea typeface="Calibri"/>
                <a:cs typeface="Calibri"/>
                <a:sym typeface="Calibri"/>
              </a:rPr>
              <a:t>Grafik links: BMVU (o.J.): Die planetaren Belastbarkreitsgrenzen; Grafik übersetzt nach Steffen et. al. (2015). Online: </a:t>
            </a:r>
            <a:r>
              <a:rPr lang="de-DE" sz="900" u="sng">
                <a:solidFill>
                  <a:schemeClr val="hlink"/>
                </a:solidFill>
                <a:latin typeface="Calibri"/>
                <a:ea typeface="Calibri"/>
                <a:cs typeface="Calibri"/>
                <a:sym typeface="Calibri"/>
                <a:hlinkClick r:id="rId4"/>
              </a:rPr>
              <a:t>https://www.bmuv.de/themen/nachhaltigkeit-digitalisierung/nachhaltigkeit/integriertes-umweltprogramm-2030/planetare-belastbarkeitsgrenzen</a:t>
            </a:r>
            <a:r>
              <a:rPr lang="de-DE" sz="900">
                <a:latin typeface="Calibri"/>
                <a:ea typeface="Calibri"/>
                <a:cs typeface="Calibri"/>
                <a:sym typeface="Calibri"/>
              </a:rPr>
              <a:t> </a:t>
            </a:r>
            <a:endParaRPr sz="9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a:latin typeface="Calibri"/>
                <a:ea typeface="Calibri"/>
                <a:cs typeface="Calibri"/>
                <a:sym typeface="Calibri"/>
              </a:rPr>
              <a:t>Grafik rechts: </a:t>
            </a:r>
            <a:r>
              <a:rPr lang="de-DE" sz="900" u="sng">
                <a:solidFill>
                  <a:schemeClr val="hlink"/>
                </a:solidFill>
                <a:latin typeface="Calibri"/>
                <a:ea typeface="Calibri"/>
                <a:cs typeface="Calibri"/>
                <a:sym typeface="Calibri"/>
                <a:hlinkClick r:id="rId5"/>
              </a:rPr>
              <a:t>https://www.overshootday.org/newsroom/country-overshoot-days/</a:t>
            </a:r>
            <a:r>
              <a:rPr lang="de-DE" sz="900">
                <a:latin typeface="Calibri"/>
                <a:ea typeface="Calibri"/>
                <a:cs typeface="Calibri"/>
                <a:sym typeface="Calibri"/>
              </a:rPr>
              <a:t> , CC-Licence. Online:  </a:t>
            </a:r>
            <a:r>
              <a:rPr lang="de-DE" sz="900" u="sng">
                <a:solidFill>
                  <a:schemeClr val="hlink"/>
                </a:solidFill>
                <a:latin typeface="Calibri"/>
                <a:ea typeface="Calibri"/>
                <a:cs typeface="Calibri"/>
                <a:sym typeface="Calibri"/>
                <a:hlinkClick r:id="rId6"/>
              </a:rPr>
              <a:t>https://www.footprintnetwork.org/licenses/</a:t>
            </a:r>
            <a:endParaRPr sz="9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a:latin typeface="Calibri"/>
                <a:ea typeface="Calibri"/>
                <a:cs typeface="Calibri"/>
                <a:sym typeface="Calibri"/>
              </a:rPr>
              <a:t>Daten darin auf der Basis von Global Footprint Network (2023): "National Footprint and Biocapacity Account 2022 Edition". Online: data.footprintnetwork.org </a:t>
            </a:r>
            <a:endParaRPr sz="9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a:latin typeface="Calibri"/>
                <a:ea typeface="Calibri"/>
                <a:cs typeface="Calibri"/>
                <a:sym typeface="Calibri"/>
              </a:rPr>
              <a:t>Thematisch: Zur Verknüpfung des Konzepts der Planetaren Grenzen mit der Inanspruchnahme abiotischer Rohstoffe und Materialien liegt eine Vorstudie des Umweltbundesamtes vor:</a:t>
            </a:r>
            <a:endParaRPr sz="900">
              <a:latin typeface="Calibri"/>
              <a:ea typeface="Calibri"/>
              <a:cs typeface="Calibri"/>
              <a:sym typeface="Calibri"/>
            </a:endParaRPr>
          </a:p>
          <a:p>
            <a:pPr indent="-171450" lvl="0" marL="171450" rtl="0" algn="l">
              <a:lnSpc>
                <a:spcPct val="100000"/>
              </a:lnSpc>
              <a:spcBef>
                <a:spcPts val="0"/>
              </a:spcBef>
              <a:spcAft>
                <a:spcPts val="0"/>
              </a:spcAft>
              <a:buSzPts val="1400"/>
              <a:buFont typeface="Arial"/>
              <a:buChar char="•"/>
            </a:pPr>
            <a:r>
              <a:rPr lang="de-DE" sz="900" u="sng">
                <a:solidFill>
                  <a:schemeClr val="hlink"/>
                </a:solidFill>
                <a:latin typeface="Calibri"/>
                <a:ea typeface="Calibri"/>
                <a:cs typeface="Calibri"/>
                <a:sym typeface="Calibri"/>
                <a:hlinkClick r:id="rId7"/>
              </a:rPr>
              <a:t>https://www.umweltbundesamt.de/sites/default/files/medien/5750/publikationen/2021-04-12_texte_51-2021_vorstudie_abiotische_rohstoffe_materialien_0.pdf</a:t>
            </a:r>
            <a:r>
              <a:rPr lang="de-DE" sz="900">
                <a:latin typeface="Calibri"/>
                <a:ea typeface="Calibri"/>
                <a:cs typeface="Calibri"/>
                <a:sym typeface="Calibri"/>
              </a:rPr>
              <a:t> </a:t>
            </a:r>
            <a:endParaRPr sz="1000">
              <a:latin typeface="Calibri"/>
              <a:ea typeface="Calibri"/>
              <a:cs typeface="Calibri"/>
              <a:sym typeface="Calibri"/>
            </a:endParaRPr>
          </a:p>
        </p:txBody>
      </p:sp>
      <p:sp>
        <p:nvSpPr>
          <p:cNvPr id="188" name="Google Shape;188;g17d9eb2bcff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3:notes"/>
          <p:cNvSpPr/>
          <p:nvPr>
            <p:ph idx="2" type="sldImg"/>
          </p:nvPr>
        </p:nvSpPr>
        <p:spPr>
          <a:xfrm>
            <a:off x="479425" y="7032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3:notes"/>
          <p:cNvSpPr txBox="1"/>
          <p:nvPr>
            <p:ph idx="1" type="body"/>
          </p:nvPr>
        </p:nvSpPr>
        <p:spPr>
          <a:xfrm>
            <a:off x="478799" y="4266000"/>
            <a:ext cx="6145213" cy="5643908"/>
          </a:xfrm>
          <a:prstGeom prst="rect">
            <a:avLst/>
          </a:prstGeom>
          <a:noFill/>
          <a:ln>
            <a:noFill/>
          </a:ln>
        </p:spPr>
        <p:txBody>
          <a:bodyPr anchorCtr="0" anchor="t" bIns="47400" lIns="94825" spcFirstLastPara="1" rIns="94825" wrap="square" tIns="47400">
            <a:noAutofit/>
          </a:bodyPr>
          <a:lstStyle/>
          <a:p>
            <a:pPr indent="0" lvl="0" marL="0" rtl="0" algn="l">
              <a:lnSpc>
                <a:spcPct val="110000"/>
              </a:lnSpc>
              <a:spcBef>
                <a:spcPts val="0"/>
              </a:spcBef>
              <a:spcAft>
                <a:spcPts val="0"/>
              </a:spcAft>
              <a:buClr>
                <a:schemeClr val="dk1"/>
              </a:buClr>
              <a:buSzPts val="1800"/>
              <a:buFont typeface="Arial"/>
              <a:buNone/>
            </a:pPr>
            <a:r>
              <a:rPr b="1" lang="de-DE" sz="1100"/>
              <a:t>Beschreibung</a:t>
            </a:r>
            <a:r>
              <a:rPr b="0" lang="de-DE" sz="1100"/>
              <a:t>:</a:t>
            </a:r>
            <a:endParaRPr b="0" sz="1100"/>
          </a:p>
          <a:p>
            <a:pPr indent="0" lvl="0" marL="0" rtl="0" algn="l">
              <a:lnSpc>
                <a:spcPct val="110000"/>
              </a:lnSpc>
              <a:spcBef>
                <a:spcPts val="0"/>
              </a:spcBef>
              <a:spcAft>
                <a:spcPts val="0"/>
              </a:spcAft>
              <a:buClr>
                <a:schemeClr val="dk1"/>
              </a:buClr>
              <a:buSzPts val="1800"/>
              <a:buFont typeface="Arial"/>
              <a:buNone/>
            </a:pPr>
            <a:r>
              <a:rPr lang="de-DE" sz="1100"/>
              <a:t>Die Folie zeigt die grundlegende Fragestellung, inwiefern Medien und deren Gestaltung einen Beitrag zur Nachhaltigkeit leisten können. Dabei werden diese drei in den Mittelpunkt gestellt:</a:t>
            </a:r>
            <a:endParaRPr sz="1100"/>
          </a:p>
          <a:p>
            <a:pPr indent="-266700" lvl="0" marL="266700" rtl="0" algn="l">
              <a:lnSpc>
                <a:spcPct val="110000"/>
              </a:lnSpc>
              <a:spcBef>
                <a:spcPts val="0"/>
              </a:spcBef>
              <a:spcAft>
                <a:spcPts val="0"/>
              </a:spcAft>
              <a:buSzPts val="1100"/>
              <a:buFont typeface="Arial"/>
              <a:buChar char="•"/>
            </a:pPr>
            <a:r>
              <a:rPr lang="de-DE" sz="1100"/>
              <a:t>Informationen zielgruppengerecht gestalten</a:t>
            </a:r>
            <a:endParaRPr sz="1100"/>
          </a:p>
          <a:p>
            <a:pPr indent="-266700" lvl="0" marL="266700" rtl="0" algn="l">
              <a:lnSpc>
                <a:spcPct val="110000"/>
              </a:lnSpc>
              <a:spcBef>
                <a:spcPts val="0"/>
              </a:spcBef>
              <a:spcAft>
                <a:spcPts val="0"/>
              </a:spcAft>
              <a:buSzPts val="1100"/>
              <a:buFont typeface="Arial"/>
              <a:buChar char="•"/>
            </a:pPr>
            <a:r>
              <a:rPr lang="de-DE" sz="1100"/>
              <a:t>Marketing Know-How für Nachhaltigkeit nutzen</a:t>
            </a:r>
            <a:endParaRPr sz="1100"/>
          </a:p>
          <a:p>
            <a:pPr indent="-266700" lvl="0" marL="266700" rtl="0" algn="l">
              <a:lnSpc>
                <a:spcPct val="110000"/>
              </a:lnSpc>
              <a:spcBef>
                <a:spcPts val="0"/>
              </a:spcBef>
              <a:spcAft>
                <a:spcPts val="0"/>
              </a:spcAft>
              <a:buSzPts val="1100"/>
              <a:buFont typeface="Arial"/>
              <a:buChar char="•"/>
            </a:pPr>
            <a:r>
              <a:rPr lang="de-DE" sz="1100"/>
              <a:t>Nudging</a:t>
            </a:r>
            <a:endParaRPr sz="1100"/>
          </a:p>
          <a:p>
            <a:pPr indent="-266700" lvl="0" marL="266700" rtl="0" algn="l">
              <a:lnSpc>
                <a:spcPct val="115000"/>
              </a:lnSpc>
              <a:spcBef>
                <a:spcPts val="0"/>
              </a:spcBef>
              <a:spcAft>
                <a:spcPts val="0"/>
              </a:spcAft>
              <a:buClr>
                <a:schemeClr val="dk1"/>
              </a:buClr>
              <a:buSzPts val="1100"/>
              <a:buFont typeface="Arial"/>
              <a:buNone/>
            </a:pPr>
            <a:r>
              <a:rPr b="0" lang="de-DE" sz="1100"/>
              <a:t>Beispiele für positive Nudges (Anstupser) für die Nachhaltigkeit, diese</a:t>
            </a:r>
            <a:r>
              <a:rPr lang="de-DE" sz="1100"/>
              <a:t> sollten “ins Auge springen” und durch farbliche und grafische Gestaltungselemente positiv erscheinen.</a:t>
            </a:r>
            <a:endParaRPr b="0" sz="1100"/>
          </a:p>
          <a:p>
            <a:pPr indent="-266700" lvl="0" marL="266700" rtl="0" algn="l">
              <a:lnSpc>
                <a:spcPct val="115000"/>
              </a:lnSpc>
              <a:spcBef>
                <a:spcPts val="0"/>
              </a:spcBef>
              <a:spcAft>
                <a:spcPts val="0"/>
              </a:spcAft>
              <a:buClr>
                <a:schemeClr val="dk1"/>
              </a:buClr>
              <a:buSzPts val="1100"/>
              <a:buFont typeface="Arial"/>
              <a:buChar char="•"/>
            </a:pPr>
            <a:r>
              <a:rPr b="0" lang="de-DE" sz="1100"/>
              <a:t>Handtuchnutzung in Hotels </a:t>
            </a:r>
            <a:endParaRPr sz="1100"/>
          </a:p>
          <a:p>
            <a:pPr indent="-266700" lvl="0" marL="266700" rtl="0" algn="l">
              <a:lnSpc>
                <a:spcPct val="115000"/>
              </a:lnSpc>
              <a:spcBef>
                <a:spcPts val="0"/>
              </a:spcBef>
              <a:spcAft>
                <a:spcPts val="0"/>
              </a:spcAft>
              <a:buClr>
                <a:schemeClr val="dk1"/>
              </a:buClr>
              <a:buSzPts val="1100"/>
              <a:buFont typeface="Arial"/>
              <a:buChar char="•"/>
            </a:pPr>
            <a:r>
              <a:rPr b="0" lang="de-DE" sz="1100"/>
              <a:t>Mülleimer nutzen durch farbliche Hervorstechung</a:t>
            </a:r>
            <a:endParaRPr sz="1100"/>
          </a:p>
          <a:p>
            <a:pPr indent="-266700" lvl="0" marL="266700" rtl="0" algn="l">
              <a:lnSpc>
                <a:spcPct val="115000"/>
              </a:lnSpc>
              <a:spcBef>
                <a:spcPts val="0"/>
              </a:spcBef>
              <a:spcAft>
                <a:spcPts val="0"/>
              </a:spcAft>
              <a:buClr>
                <a:schemeClr val="dk1"/>
              </a:buClr>
              <a:buSzPts val="1100"/>
              <a:buFont typeface="Arial"/>
              <a:buChar char="•"/>
            </a:pPr>
            <a:r>
              <a:rPr b="0" lang="de-DE" sz="1100"/>
              <a:t>Urinale:</a:t>
            </a:r>
            <a:r>
              <a:rPr lang="de-DE" sz="1100"/>
              <a:t> die Fliege im Männer-Urinal</a:t>
            </a:r>
            <a:endParaRPr sz="1100"/>
          </a:p>
          <a:p>
            <a:pPr indent="-266700" lvl="0" marL="266700" rtl="0" algn="l">
              <a:lnSpc>
                <a:spcPct val="115000"/>
              </a:lnSpc>
              <a:spcBef>
                <a:spcPts val="0"/>
              </a:spcBef>
              <a:spcAft>
                <a:spcPts val="0"/>
              </a:spcAft>
              <a:buClr>
                <a:schemeClr val="dk1"/>
              </a:buClr>
              <a:buSzPts val="1100"/>
              <a:buFont typeface="Arial"/>
              <a:buChar char="•"/>
            </a:pPr>
            <a:r>
              <a:rPr b="0" lang="de-DE" sz="1100"/>
              <a:t>Wasserkaraffen tragen zur</a:t>
            </a:r>
            <a:r>
              <a:rPr lang="de-DE" sz="1100"/>
              <a:t> Reduzierung des Recycling-Aufkommens von Plastikflaschen, Aluminiumdosen oder Glasflaschen bei.</a:t>
            </a:r>
            <a:endParaRPr sz="1100"/>
          </a:p>
          <a:p>
            <a:pPr indent="-266700" lvl="0" marL="266700" rtl="0" algn="l">
              <a:lnSpc>
                <a:spcPct val="115000"/>
              </a:lnSpc>
              <a:spcBef>
                <a:spcPts val="0"/>
              </a:spcBef>
              <a:spcAft>
                <a:spcPts val="0"/>
              </a:spcAft>
              <a:buClr>
                <a:schemeClr val="dk1"/>
              </a:buClr>
              <a:buSzPts val="1100"/>
              <a:buFont typeface="Arial"/>
              <a:buChar char="•"/>
            </a:pPr>
            <a:r>
              <a:rPr b="0" lang="de-DE" sz="1100"/>
              <a:t>Fehldrucke als Schmierpapier</a:t>
            </a:r>
            <a:r>
              <a:rPr lang="de-DE" sz="1100"/>
              <a:t>: Neben einem Kopierer ein Aufnahmebehälter. </a:t>
            </a:r>
            <a:endParaRPr sz="1100"/>
          </a:p>
          <a:p>
            <a:pPr indent="-266700" lvl="0" marL="266700" rtl="0" algn="l">
              <a:lnSpc>
                <a:spcPct val="115000"/>
              </a:lnSpc>
              <a:spcBef>
                <a:spcPts val="0"/>
              </a:spcBef>
              <a:spcAft>
                <a:spcPts val="0"/>
              </a:spcAft>
              <a:buClr>
                <a:schemeClr val="dk1"/>
              </a:buClr>
              <a:buSzPts val="1100"/>
              <a:buFont typeface="Arial"/>
              <a:buChar char="•"/>
            </a:pPr>
            <a:r>
              <a:rPr b="0" lang="de-DE" sz="1100"/>
              <a:t>Handtuchspender klärt </a:t>
            </a:r>
            <a:r>
              <a:rPr lang="de-DE" sz="1100"/>
              <a:t>auf, dass ein oder zwei Papierhandtücher den meisten Gästen genügen</a:t>
            </a:r>
            <a:endParaRPr sz="1100"/>
          </a:p>
          <a:p>
            <a:pPr indent="-266700" lvl="0" marL="266700" rtl="0" algn="l">
              <a:lnSpc>
                <a:spcPct val="115000"/>
              </a:lnSpc>
              <a:spcBef>
                <a:spcPts val="0"/>
              </a:spcBef>
              <a:spcAft>
                <a:spcPts val="0"/>
              </a:spcAft>
              <a:buClr>
                <a:schemeClr val="dk1"/>
              </a:buClr>
              <a:buSzPts val="1100"/>
              <a:buFont typeface="Arial"/>
              <a:buChar char="•"/>
            </a:pPr>
            <a:r>
              <a:rPr b="0" lang="de-DE" sz="1100"/>
              <a:t>Doggy-Bags in der </a:t>
            </a:r>
            <a:r>
              <a:rPr lang="de-DE" sz="1100"/>
              <a:t>Gastronomie ermöglichen Gästen, Reste mit nach Hause zu nehmen.</a:t>
            </a:r>
            <a:endParaRPr sz="1100"/>
          </a:p>
          <a:p>
            <a:pPr indent="-266700" lvl="0" marL="266700" rtl="0" algn="l">
              <a:lnSpc>
                <a:spcPct val="115000"/>
              </a:lnSpc>
              <a:spcBef>
                <a:spcPts val="0"/>
              </a:spcBef>
              <a:spcAft>
                <a:spcPts val="0"/>
              </a:spcAft>
              <a:buClr>
                <a:schemeClr val="dk1"/>
              </a:buClr>
              <a:buSzPts val="1100"/>
              <a:buFont typeface="Merriweather"/>
              <a:buNone/>
            </a:pPr>
            <a:r>
              <a:rPr b="0" lang="de-DE" sz="1100"/>
              <a:t>Mediengestaltung</a:t>
            </a:r>
            <a:r>
              <a:rPr lang="de-DE" sz="1100"/>
              <a:t> sollte bei der Kundenberatung derartige Überlegungen als Aspekte der Nachhaltigkeit ansprechen und entsprechende Vorschläge im Portfolio haben. </a:t>
            </a:r>
            <a:endParaRPr sz="1100">
              <a:solidFill>
                <a:srgbClr val="FF0000"/>
              </a:solidFill>
            </a:endParaRPr>
          </a:p>
          <a:p>
            <a:pPr indent="0" lvl="0" marL="0" rtl="0" algn="l">
              <a:lnSpc>
                <a:spcPct val="110000"/>
              </a:lnSpc>
              <a:spcBef>
                <a:spcPts val="0"/>
              </a:spcBef>
              <a:spcAft>
                <a:spcPts val="0"/>
              </a:spcAft>
              <a:buClr>
                <a:schemeClr val="dk1"/>
              </a:buClr>
              <a:buSzPts val="1800"/>
              <a:buFont typeface="Arial"/>
              <a:buNone/>
            </a:pPr>
            <a:r>
              <a:t/>
            </a:r>
            <a:endParaRPr b="1" sz="1100"/>
          </a:p>
          <a:p>
            <a:pPr indent="0" lvl="0" marL="0" rtl="0" algn="l">
              <a:lnSpc>
                <a:spcPct val="110000"/>
              </a:lnSpc>
              <a:spcBef>
                <a:spcPts val="0"/>
              </a:spcBef>
              <a:spcAft>
                <a:spcPts val="0"/>
              </a:spcAft>
              <a:buClr>
                <a:schemeClr val="dk1"/>
              </a:buClr>
              <a:buSzPts val="1800"/>
              <a:buFont typeface="Arial"/>
              <a:buNone/>
            </a:pPr>
            <a:r>
              <a:rPr b="1" lang="de-DE" sz="1100"/>
              <a:t>Aufgabenstellung</a:t>
            </a:r>
            <a:r>
              <a:rPr b="0" lang="de-DE" sz="1100"/>
              <a:t>:</a:t>
            </a:r>
            <a:endParaRPr b="0" sz="1100"/>
          </a:p>
          <a:p>
            <a:pPr indent="-266700" lvl="0" marL="266700" rtl="0" algn="l">
              <a:lnSpc>
                <a:spcPct val="110000"/>
              </a:lnSpc>
              <a:spcBef>
                <a:spcPts val="0"/>
              </a:spcBef>
              <a:spcAft>
                <a:spcPts val="0"/>
              </a:spcAft>
              <a:buClr>
                <a:schemeClr val="dk1"/>
              </a:buClr>
              <a:buSzPts val="1100"/>
              <a:buFont typeface="Arial"/>
              <a:buChar char="•"/>
            </a:pPr>
            <a:r>
              <a:rPr lang="de-DE" sz="1100"/>
              <a:t>Wie können wir unsere Rolle bestmöglich erfüllen? Und wie können wir unsere Mitarbeiter dazu befähigen?</a:t>
            </a:r>
            <a:endParaRPr b="0" sz="1100"/>
          </a:p>
          <a:p>
            <a:pPr indent="0" lvl="0" marL="0" rtl="0" algn="l">
              <a:lnSpc>
                <a:spcPct val="110000"/>
              </a:lnSpc>
              <a:spcBef>
                <a:spcPts val="0"/>
              </a:spcBef>
              <a:spcAft>
                <a:spcPts val="0"/>
              </a:spcAft>
              <a:buClr>
                <a:schemeClr val="dk1"/>
              </a:buClr>
              <a:buSzPts val="1800"/>
              <a:buFont typeface="Arial"/>
              <a:buNone/>
            </a:pPr>
            <a:r>
              <a:t/>
            </a:r>
            <a:endParaRPr b="1" sz="1100"/>
          </a:p>
          <a:p>
            <a:pPr indent="0" lvl="0" marL="0" rtl="0" algn="l">
              <a:lnSpc>
                <a:spcPct val="110000"/>
              </a:lnSpc>
              <a:spcBef>
                <a:spcPts val="0"/>
              </a:spcBef>
              <a:spcAft>
                <a:spcPts val="0"/>
              </a:spcAft>
              <a:buClr>
                <a:schemeClr val="dk1"/>
              </a:buClr>
              <a:buSzPts val="1800"/>
              <a:buFont typeface="Arial"/>
              <a:buNone/>
            </a:pPr>
            <a:r>
              <a:rPr b="1" lang="de-DE" sz="1100"/>
              <a:t>Quellen</a:t>
            </a:r>
            <a:r>
              <a:rPr b="0" lang="de-DE" sz="1100"/>
              <a:t>: </a:t>
            </a:r>
            <a:endParaRPr b="0" sz="1100"/>
          </a:p>
          <a:p>
            <a:pPr indent="-266700" lvl="0" marL="266700" rtl="0" algn="l">
              <a:lnSpc>
                <a:spcPct val="110000"/>
              </a:lnSpc>
              <a:spcBef>
                <a:spcPts val="0"/>
              </a:spcBef>
              <a:spcAft>
                <a:spcPts val="0"/>
              </a:spcAft>
              <a:buClr>
                <a:schemeClr val="dk1"/>
              </a:buClr>
              <a:buSzPts val="1000"/>
              <a:buFont typeface="Arial"/>
              <a:buChar char="•"/>
            </a:pPr>
            <a:r>
              <a:rPr b="0" lang="de-DE" sz="1000"/>
              <a:t>Text: </a:t>
            </a:r>
            <a:r>
              <a:rPr lang="de-DE" sz="1000"/>
              <a:t>Jennifer Rosenberg in brandeins (2023): Nur noch kurz die Welt retten. Online: </a:t>
            </a:r>
            <a:r>
              <a:rPr lang="de-DE" sz="1000" u="sng">
                <a:solidFill>
                  <a:schemeClr val="hlink"/>
                </a:solidFill>
                <a:hlinkClick r:id="rId2"/>
              </a:rPr>
              <a:t>https://www.brandeins.de/magazine/brand-eins-thema/unternehmensberater-2023/jester-nur-noch-kurz-die-welt-retten?utm_source=pocket-newtab-global-de-DE</a:t>
            </a:r>
            <a:r>
              <a:rPr lang="de-DE" sz="1000"/>
              <a:t> </a:t>
            </a:r>
            <a:endParaRPr sz="1000"/>
          </a:p>
          <a:p>
            <a:pPr indent="-266700" lvl="0" marL="266700" rtl="0" algn="l">
              <a:lnSpc>
                <a:spcPct val="110000"/>
              </a:lnSpc>
              <a:spcBef>
                <a:spcPts val="0"/>
              </a:spcBef>
              <a:spcAft>
                <a:spcPts val="0"/>
              </a:spcAft>
              <a:buClr>
                <a:schemeClr val="dk1"/>
              </a:buClr>
              <a:buSzPts val="1000"/>
              <a:buFont typeface="Arial"/>
              <a:buChar char="•"/>
            </a:pPr>
            <a:r>
              <a:rPr b="0" lang="de-DE" sz="1000"/>
              <a:t>Bilder: </a:t>
            </a:r>
            <a:r>
              <a:rPr lang="de-DE" sz="1000"/>
              <a:t>Grafik Mitte: storyset auf Freepik;  ganz rechts: Foto Sabine Meyer, Abfotografiert von einem Produkt der Prolupin GmbH </a:t>
            </a:r>
            <a:endParaRPr sz="1000"/>
          </a:p>
        </p:txBody>
      </p:sp>
      <p:sp>
        <p:nvSpPr>
          <p:cNvPr id="206" name="Google Shape;206;p3: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4:notes"/>
          <p:cNvSpPr/>
          <p:nvPr>
            <p:ph idx="2" type="sldImg"/>
          </p:nvPr>
        </p:nvSpPr>
        <p:spPr>
          <a:xfrm>
            <a:off x="479425" y="7032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3" name="Google Shape;223;p4:notes"/>
          <p:cNvSpPr txBox="1"/>
          <p:nvPr>
            <p:ph idx="1" type="body"/>
          </p:nvPr>
        </p:nvSpPr>
        <p:spPr>
          <a:xfrm>
            <a:off x="478800" y="4266000"/>
            <a:ext cx="6145212" cy="4606660"/>
          </a:xfrm>
          <a:prstGeom prst="rect">
            <a:avLst/>
          </a:prstGeom>
          <a:noFill/>
          <a:ln>
            <a:noFill/>
          </a:ln>
        </p:spPr>
        <p:txBody>
          <a:bodyPr anchorCtr="0" anchor="t" bIns="47400" lIns="94825" spcFirstLastPara="1" rIns="94825" wrap="square" tIns="47400">
            <a:noAutofit/>
          </a:bodyPr>
          <a:lstStyle/>
          <a:p>
            <a:pPr indent="0" lvl="0" marL="0" rtl="0" algn="l">
              <a:lnSpc>
                <a:spcPct val="100000"/>
              </a:lnSpc>
              <a:spcBef>
                <a:spcPts val="0"/>
              </a:spcBef>
              <a:spcAft>
                <a:spcPts val="0"/>
              </a:spcAft>
              <a:buSzPts val="1400"/>
              <a:buNone/>
            </a:pPr>
            <a:r>
              <a:rPr b="1" lang="de-DE" sz="1100"/>
              <a:t>Beschreibung</a:t>
            </a:r>
            <a:r>
              <a:rPr lang="de-DE" sz="1100">
                <a:latin typeface="Calibri"/>
                <a:ea typeface="Calibri"/>
                <a:cs typeface="Calibri"/>
                <a:sym typeface="Calibri"/>
              </a:rPr>
              <a:t>:</a:t>
            </a:r>
            <a:endParaRPr sz="1100"/>
          </a:p>
          <a:p>
            <a:pPr indent="0" lvl="0" marL="0" rtl="0" algn="l">
              <a:lnSpc>
                <a:spcPct val="100000"/>
              </a:lnSpc>
              <a:spcBef>
                <a:spcPts val="0"/>
              </a:spcBef>
              <a:spcAft>
                <a:spcPts val="0"/>
              </a:spcAft>
              <a:buSzPts val="1400"/>
              <a:buNone/>
            </a:pPr>
            <a:r>
              <a:rPr lang="de-DE" sz="1100">
                <a:latin typeface="Calibri"/>
                <a:ea typeface="Calibri"/>
                <a:cs typeface="Calibri"/>
                <a:sym typeface="Calibri"/>
              </a:rPr>
              <a:t>Die Folie zeigt die Dimensionen der Papierverwendung im Marketing am Beispiel von Werbeprospekten und deren klimarelevanter Emissionen auf.</a:t>
            </a:r>
            <a:endParaRPr sz="1100">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de-DE" sz="1100">
                <a:latin typeface="Calibri"/>
                <a:ea typeface="Calibri"/>
                <a:cs typeface="Calibri"/>
                <a:sym typeface="Calibri"/>
              </a:rPr>
              <a:t>Aus der Perspektive der Nachhaltigkeit ist die hinterliegende Fragestellung - da Werbemedien selbstverständlich möglichst alle potentiellen Kund*innen erreichen sollten - welche Strategie hier sinnvoll erscheint.</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lang="de-DE" sz="1100">
                <a:latin typeface="Calibri"/>
                <a:ea typeface="Calibri"/>
                <a:cs typeface="Calibri"/>
                <a:sym typeface="Calibri"/>
              </a:rPr>
              <a:t>Fußnoten:</a:t>
            </a:r>
            <a:endParaRPr/>
          </a:p>
          <a:p>
            <a:pPr indent="-266700" lvl="0" marL="285750" rtl="0" algn="l">
              <a:lnSpc>
                <a:spcPct val="100000"/>
              </a:lnSpc>
              <a:spcBef>
                <a:spcPts val="0"/>
              </a:spcBef>
              <a:spcAft>
                <a:spcPts val="0"/>
              </a:spcAft>
              <a:buSzPts val="1100"/>
              <a:buChar char="•"/>
            </a:pPr>
            <a:r>
              <a:rPr lang="de-DE" sz="1100">
                <a:latin typeface="Calibri"/>
                <a:ea typeface="Calibri"/>
                <a:cs typeface="Calibri"/>
                <a:sym typeface="Calibri"/>
              </a:rPr>
              <a:t>* bei der Berechnung wurde die Zahl für Primärfaser Büropapier zugrundegelegt, aus der Quelle des Umweltbundesamtes (2022)</a:t>
            </a:r>
            <a:endParaRPr/>
          </a:p>
          <a:p>
            <a:pPr indent="-266700" lvl="0" marL="285750" rtl="0" algn="l">
              <a:lnSpc>
                <a:spcPct val="100000"/>
              </a:lnSpc>
              <a:spcBef>
                <a:spcPts val="0"/>
              </a:spcBef>
              <a:spcAft>
                <a:spcPts val="0"/>
              </a:spcAft>
              <a:buSzPts val="1100"/>
              <a:buChar char="•"/>
            </a:pPr>
            <a:r>
              <a:rPr lang="de-DE" sz="1100">
                <a:latin typeface="Calibri"/>
                <a:ea typeface="Calibri"/>
                <a:cs typeface="Calibri"/>
                <a:sym typeface="Calibri"/>
              </a:rPr>
              <a:t>** für diese Berechnung wurde der CO2 Emissionswert einer Internetsuchanfrage gemittelt – die zur Verfügung stehenden angaben hierzu variieren zwischen 0,2g und 1,4 g/Suchanfrage, s. u.a. Ökoinstitut e.V.: </a:t>
            </a:r>
            <a:endParaRPr/>
          </a:p>
          <a:p>
            <a:pPr indent="-266700" lvl="0" marL="285750" rtl="0" algn="l">
              <a:lnSpc>
                <a:spcPct val="100000"/>
              </a:lnSpc>
              <a:spcBef>
                <a:spcPts val="0"/>
              </a:spcBef>
              <a:spcAft>
                <a:spcPts val="0"/>
              </a:spcAft>
              <a:buSzPts val="1100"/>
              <a:buChar char="•"/>
            </a:pPr>
            <a:r>
              <a:rPr lang="de-DE" sz="1100">
                <a:latin typeface="Calibri"/>
                <a:ea typeface="Calibri"/>
                <a:cs typeface="Calibri"/>
                <a:sym typeface="Calibri"/>
              </a:rPr>
              <a:t>Umweltbundesamt (2022): Aktualisierte Ökobilanz von Grafik- und Hygienepapier. Online: </a:t>
            </a:r>
            <a:r>
              <a:rPr lang="de-DE" sz="1100" u="sng">
                <a:solidFill>
                  <a:schemeClr val="hlink"/>
                </a:solidFill>
                <a:latin typeface="Calibri"/>
                <a:ea typeface="Calibri"/>
                <a:cs typeface="Calibri"/>
                <a:sym typeface="Calibri"/>
                <a:hlinkClick r:id="rId2"/>
              </a:rPr>
              <a:t>https://www.umweltbundesamt.de/publikationen/aktualisierte-oekobilanz-von-grafik-hygienepapier</a:t>
            </a:r>
            <a:r>
              <a:rPr lang="de-DE" sz="1100">
                <a:latin typeface="Calibri"/>
                <a:ea typeface="Calibri"/>
                <a:cs typeface="Calibri"/>
                <a:sym typeface="Calibri"/>
              </a:rPr>
              <a:t> </a:t>
            </a:r>
            <a:endParaRPr sz="1100"/>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t>Aufgabenstellung</a:t>
            </a:r>
            <a:r>
              <a:rPr lang="de-DE" sz="1100">
                <a:latin typeface="Calibri"/>
                <a:ea typeface="Calibri"/>
                <a:cs typeface="Calibri"/>
                <a:sym typeface="Calibri"/>
              </a:rPr>
              <a:t>:</a:t>
            </a:r>
            <a:endParaRPr sz="1100"/>
          </a:p>
          <a:p>
            <a:pPr indent="-171450" lvl="0" marL="171450" rtl="0" algn="l">
              <a:lnSpc>
                <a:spcPct val="100000"/>
              </a:lnSpc>
              <a:spcBef>
                <a:spcPts val="0"/>
              </a:spcBef>
              <a:spcAft>
                <a:spcPts val="0"/>
              </a:spcAft>
              <a:buSzPts val="1400"/>
              <a:buFont typeface="Arial"/>
              <a:buChar char="•"/>
            </a:pPr>
            <a:r>
              <a:rPr lang="de-DE" sz="1100">
                <a:latin typeface="Calibri"/>
                <a:ea typeface="Calibri"/>
                <a:cs typeface="Calibri"/>
                <a:sym typeface="Calibri"/>
              </a:rPr>
              <a:t>Diskutieren Sie, wie die Nachteile von Papierwerbung vermieden werden können.</a:t>
            </a:r>
            <a:endParaRPr sz="1100"/>
          </a:p>
          <a:p>
            <a:pPr indent="0" lvl="0" marL="0" rtl="0" algn="l">
              <a:lnSpc>
                <a:spcPct val="10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00000"/>
              </a:lnSpc>
              <a:spcBef>
                <a:spcPts val="0"/>
              </a:spcBef>
              <a:spcAft>
                <a:spcPts val="0"/>
              </a:spcAft>
              <a:buSzPts val="1400"/>
              <a:buNone/>
            </a:pPr>
            <a:r>
              <a:rPr b="1" lang="de-DE" sz="1100"/>
              <a:t>Quellen</a:t>
            </a:r>
            <a:r>
              <a:rPr lang="de-DE" sz="1100">
                <a:latin typeface="Calibri"/>
                <a:ea typeface="Calibri"/>
                <a:cs typeface="Calibri"/>
                <a:sym typeface="Calibri"/>
              </a:rPr>
              <a:t>: </a:t>
            </a:r>
            <a:endParaRPr sz="1100">
              <a:latin typeface="Calibri"/>
              <a:ea typeface="Calibri"/>
              <a:cs typeface="Calibri"/>
              <a:sym typeface="Calibri"/>
            </a:endParaRPr>
          </a:p>
          <a:p>
            <a:pPr indent="-260350" lvl="0" marL="285750" rtl="0" algn="l">
              <a:lnSpc>
                <a:spcPct val="100000"/>
              </a:lnSpc>
              <a:spcBef>
                <a:spcPts val="0"/>
              </a:spcBef>
              <a:spcAft>
                <a:spcPts val="0"/>
              </a:spcAft>
              <a:buSzPts val="1000"/>
              <a:buChar char="•"/>
            </a:pPr>
            <a:r>
              <a:rPr lang="de-DE" sz="1000">
                <a:latin typeface="Calibri"/>
                <a:ea typeface="Calibri"/>
                <a:cs typeface="Calibri"/>
                <a:sym typeface="Calibri"/>
              </a:rPr>
              <a:t>Beispiel REWE: </a:t>
            </a:r>
            <a:r>
              <a:rPr lang="de-DE" sz="1000" u="sng">
                <a:solidFill>
                  <a:schemeClr val="hlink"/>
                </a:solidFill>
                <a:latin typeface="Calibri"/>
                <a:ea typeface="Calibri"/>
                <a:cs typeface="Calibri"/>
                <a:sym typeface="Calibri"/>
                <a:hlinkClick r:id="rId3"/>
              </a:rPr>
              <a:t>ZDF (</a:t>
            </a:r>
            <a:r>
              <a:rPr lang="de-DE" sz="1000">
                <a:latin typeface="Calibri"/>
                <a:ea typeface="Calibri"/>
                <a:cs typeface="Calibri"/>
                <a:sym typeface="Calibri"/>
              </a:rPr>
              <a:t>27.07.2022): Für Umwelt und Klima – Firmen verzichten auf Werbeprospekte</a:t>
            </a:r>
            <a:r>
              <a:rPr lang="de-DE" sz="1000" u="sng">
                <a:solidFill>
                  <a:schemeClr val="hlink"/>
                </a:solidFill>
                <a:latin typeface="Calibri"/>
                <a:ea typeface="Calibri"/>
                <a:cs typeface="Calibri"/>
                <a:sym typeface="Calibri"/>
                <a:hlinkClick r:id="rId4"/>
              </a:rPr>
              <a:t>https://www.zdf.de/nachrichten/panorama/werbung-prospekt-klimawandel-umweltschutz-rewe-obi-100.html</a:t>
            </a:r>
            <a:endParaRPr sz="1000" u="sng">
              <a:solidFill>
                <a:schemeClr val="hlink"/>
              </a:solidFill>
              <a:latin typeface="Calibri"/>
              <a:ea typeface="Calibri"/>
              <a:cs typeface="Calibri"/>
              <a:sym typeface="Calibri"/>
            </a:endParaRPr>
          </a:p>
          <a:p>
            <a:pPr indent="-260350" lvl="0" marL="285750" rtl="0" algn="l">
              <a:lnSpc>
                <a:spcPct val="100000"/>
              </a:lnSpc>
              <a:spcBef>
                <a:spcPts val="0"/>
              </a:spcBef>
              <a:spcAft>
                <a:spcPts val="0"/>
              </a:spcAft>
              <a:buSzPts val="1000"/>
              <a:buChar char="•"/>
            </a:pPr>
            <a:r>
              <a:rPr lang="de-DE" sz="1000">
                <a:latin typeface="Calibri"/>
                <a:ea typeface="Calibri"/>
                <a:cs typeface="Calibri"/>
                <a:sym typeface="Calibri"/>
              </a:rPr>
              <a:t>Destatis (o.J.): Haushalte nach Haushaltsgröße und – mitgliedern 2021. Online: </a:t>
            </a:r>
            <a:r>
              <a:rPr lang="de-DE" sz="1000" u="sng">
                <a:solidFill>
                  <a:schemeClr val="hlink"/>
                </a:solidFill>
                <a:latin typeface="Calibri"/>
                <a:ea typeface="Calibri"/>
                <a:cs typeface="Calibri"/>
                <a:sym typeface="Calibri"/>
                <a:hlinkClick r:id="rId5"/>
              </a:rPr>
              <a:t>https://www.destatis.de/DE/Themen/Gesellschaft-Umwelt/Bevoelkerung/Haushalte-Familien/Tabellen/1-2-privathaushalte-bundeslaender.html</a:t>
            </a:r>
            <a:r>
              <a:rPr lang="de-DE" sz="1000">
                <a:latin typeface="Calibri"/>
                <a:ea typeface="Calibri"/>
                <a:cs typeface="Calibri"/>
                <a:sym typeface="Calibri"/>
              </a:rPr>
              <a:t> </a:t>
            </a:r>
            <a:endParaRPr sz="1000">
              <a:latin typeface="Calibri"/>
              <a:ea typeface="Calibri"/>
              <a:cs typeface="Calibri"/>
              <a:sym typeface="Calibri"/>
            </a:endParaRPr>
          </a:p>
        </p:txBody>
      </p:sp>
      <p:sp>
        <p:nvSpPr>
          <p:cNvPr id="224" name="Google Shape;224;p4: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20524112dea_0_0:notes"/>
          <p:cNvSpPr/>
          <p:nvPr>
            <p:ph idx="2" type="sldImg"/>
          </p:nvPr>
        </p:nvSpPr>
        <p:spPr>
          <a:xfrm>
            <a:off x="479425" y="701675"/>
            <a:ext cx="6145213" cy="3455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3" name="Google Shape;253;g20524112dea_0_0:notes"/>
          <p:cNvSpPr txBox="1"/>
          <p:nvPr>
            <p:ph idx="1" type="body"/>
          </p:nvPr>
        </p:nvSpPr>
        <p:spPr>
          <a:xfrm>
            <a:off x="478799" y="4265999"/>
            <a:ext cx="6145213" cy="5346923"/>
          </a:xfrm>
          <a:prstGeom prst="rect">
            <a:avLst/>
          </a:prstGeom>
          <a:noFill/>
          <a:ln>
            <a:noFill/>
          </a:ln>
        </p:spPr>
        <p:txBody>
          <a:bodyPr anchorCtr="0" anchor="t" bIns="47400" lIns="94825" spcFirstLastPara="1" rIns="94825" wrap="square" tIns="47400">
            <a:noAutofit/>
          </a:bodyPr>
          <a:lstStyle/>
          <a:p>
            <a:pPr indent="0" lvl="0" marL="0" rtl="0" algn="l">
              <a:lnSpc>
                <a:spcPct val="110000"/>
              </a:lnSpc>
              <a:spcBef>
                <a:spcPts val="0"/>
              </a:spcBef>
              <a:spcAft>
                <a:spcPts val="0"/>
              </a:spcAft>
              <a:buSzPts val="1400"/>
              <a:buNone/>
            </a:pPr>
            <a:r>
              <a:rPr b="1" lang="de-DE" sz="1100"/>
              <a:t>Beschreibung</a:t>
            </a:r>
            <a:r>
              <a:rPr lang="de-DE" sz="1100">
                <a:latin typeface="Calibri"/>
                <a:ea typeface="Calibri"/>
                <a:cs typeface="Calibri"/>
                <a:sym typeface="Calibri"/>
              </a:rPr>
              <a:t>:</a:t>
            </a:r>
            <a:endParaRPr sz="1100"/>
          </a:p>
          <a:p>
            <a:pPr indent="0" lvl="0" marL="0" rtl="0" algn="l">
              <a:lnSpc>
                <a:spcPct val="115000"/>
              </a:lnSpc>
              <a:spcBef>
                <a:spcPts val="0"/>
              </a:spcBef>
              <a:spcAft>
                <a:spcPts val="0"/>
              </a:spcAft>
              <a:buClr>
                <a:schemeClr val="dk1"/>
              </a:buClr>
              <a:buSzPts val="1100"/>
              <a:buFont typeface="Arial"/>
              <a:buNone/>
            </a:pPr>
            <a:r>
              <a:rPr lang="de-DE" sz="1100">
                <a:latin typeface="Calibri"/>
                <a:ea typeface="Calibri"/>
                <a:cs typeface="Calibri"/>
                <a:sym typeface="Calibri"/>
              </a:rPr>
              <a:t>Während des gesamten “Produktlebenslaufes” werden viele Materialien/Ressourcen genutzt und Emissionen erzeugt, von der Produktion bis zur Entsorgung können die Stationen hinsichtlich ihres Ressourcenverbrauchs und der Emissionen betrachtet werden. Diese Analysen fördern das Verständnis der Nachhaltigkeit und ermöglichen entsprechende Entscheidungen in der Auswahl von Materialien und Geräten.</a:t>
            </a:r>
            <a:endParaRPr sz="1100"/>
          </a:p>
          <a:p>
            <a:pPr indent="0" lvl="0" marL="0" rtl="0" algn="l">
              <a:lnSpc>
                <a:spcPct val="115000"/>
              </a:lnSpc>
              <a:spcBef>
                <a:spcPts val="0"/>
              </a:spcBef>
              <a:spcAft>
                <a:spcPts val="0"/>
              </a:spcAft>
              <a:buClr>
                <a:schemeClr val="dk1"/>
              </a:buClr>
              <a:buSzPts val="1100"/>
              <a:buFont typeface="Arial"/>
              <a:buNone/>
            </a:pPr>
            <a:r>
              <a:rPr lang="de-DE" sz="1100">
                <a:latin typeface="Calibri"/>
                <a:ea typeface="Calibri"/>
                <a:cs typeface="Calibri"/>
                <a:sym typeface="Calibri"/>
              </a:rPr>
              <a:t>Beispiel Lebenszyklus IT Tablet-Computer:</a:t>
            </a:r>
            <a:endParaRPr sz="1100"/>
          </a:p>
          <a:p>
            <a:pPr indent="0" lvl="0" marL="0" rtl="0" algn="l">
              <a:lnSpc>
                <a:spcPct val="110000"/>
              </a:lnSpc>
              <a:spcBef>
                <a:spcPts val="0"/>
              </a:spcBef>
              <a:spcAft>
                <a:spcPts val="0"/>
              </a:spcAft>
              <a:buSzPts val="1400"/>
              <a:buNone/>
            </a:pPr>
            <a:r>
              <a:rPr lang="de-DE" sz="1100">
                <a:latin typeface="Calibri"/>
                <a:ea typeface="Calibri"/>
                <a:cs typeface="Calibri"/>
                <a:sym typeface="Calibri"/>
              </a:rPr>
              <a:t>Nach der vom Öko-Institut e.V. zitierten Auswertung von Manhart et al. (2016) wird der Herstellungsaufwand, der Transport und die Entsorgung von Tablet-Computern mit rund 100 bis 200 kg CO 2eq angegeben. Der CO2-Fußabdruck für die Herstellung nimmt mit der Größe des Displays zu. Grafik Seite S. 15 (Öko-Institut 2020). Microsoft hat ebenfalls "Eco-Profiles" für seine Produkte erstellt und veröffentlicht, die auf den folgenden Seiten der Studie dargestellt sind. Wir haben uns hier für die Darstellung der ipads auf der Folie entschieden, weil in gestaltenden Berufen diese Produkte gern genutzt werden.</a:t>
            </a:r>
            <a:endParaRPr sz="1100"/>
          </a:p>
          <a:p>
            <a:pPr indent="0" lvl="0" marL="0" rtl="0" algn="l">
              <a:lnSpc>
                <a:spcPct val="11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10000"/>
              </a:lnSpc>
              <a:spcBef>
                <a:spcPts val="0"/>
              </a:spcBef>
              <a:spcAft>
                <a:spcPts val="0"/>
              </a:spcAft>
              <a:buSzPts val="1400"/>
              <a:buNone/>
            </a:pPr>
            <a:r>
              <a:rPr b="1" lang="de-DE" sz="1100"/>
              <a:t>Aufgabenstellung</a:t>
            </a:r>
            <a:r>
              <a:rPr lang="de-DE" sz="1100">
                <a:latin typeface="Calibri"/>
                <a:ea typeface="Calibri"/>
                <a:cs typeface="Calibri"/>
                <a:sym typeface="Calibri"/>
              </a:rPr>
              <a:t>:</a:t>
            </a:r>
            <a:endParaRPr sz="1100"/>
          </a:p>
          <a:p>
            <a:pPr indent="-171450" lvl="0" marL="171450" rtl="0" algn="l">
              <a:lnSpc>
                <a:spcPct val="100000"/>
              </a:lnSpc>
              <a:spcBef>
                <a:spcPts val="0"/>
              </a:spcBef>
              <a:spcAft>
                <a:spcPts val="0"/>
              </a:spcAft>
              <a:buClr>
                <a:schemeClr val="dk1"/>
              </a:buClr>
              <a:buSzPts val="1400"/>
              <a:buFont typeface="Arial"/>
              <a:buChar char="•"/>
            </a:pPr>
            <a:r>
              <a:rPr lang="de-DE" sz="1100">
                <a:latin typeface="Calibri"/>
                <a:ea typeface="Calibri"/>
                <a:cs typeface="Calibri"/>
                <a:sym typeface="Calibri"/>
              </a:rPr>
              <a:t>Recherchieren Sie den "Lebenszyklus" einiger von Ihnen im Ausbildungsbetrieb genutzter Papiere und Geräte.</a:t>
            </a:r>
            <a:endParaRPr sz="1100"/>
          </a:p>
          <a:p>
            <a:pPr indent="0" lvl="0" marL="0" rtl="0" algn="l">
              <a:lnSpc>
                <a:spcPct val="110000"/>
              </a:lnSpc>
              <a:spcBef>
                <a:spcPts val="0"/>
              </a:spcBef>
              <a:spcAft>
                <a:spcPts val="0"/>
              </a:spcAft>
              <a:buSzPts val="1400"/>
              <a:buNone/>
            </a:pPr>
            <a:r>
              <a:t/>
            </a:r>
            <a:endParaRPr sz="1100">
              <a:latin typeface="Calibri"/>
              <a:ea typeface="Calibri"/>
              <a:cs typeface="Calibri"/>
              <a:sym typeface="Calibri"/>
            </a:endParaRPr>
          </a:p>
          <a:p>
            <a:pPr indent="0" lvl="0" marL="0" rtl="0" algn="l">
              <a:lnSpc>
                <a:spcPct val="110000"/>
              </a:lnSpc>
              <a:spcBef>
                <a:spcPts val="0"/>
              </a:spcBef>
              <a:spcAft>
                <a:spcPts val="0"/>
              </a:spcAft>
              <a:buSzPts val="1400"/>
              <a:buNone/>
            </a:pPr>
            <a:r>
              <a:rPr b="1" lang="de-DE" sz="1100"/>
              <a:t>Quellen</a:t>
            </a:r>
            <a:r>
              <a:rPr lang="de-DE" sz="1100">
                <a:latin typeface="Calibri"/>
                <a:ea typeface="Calibri"/>
                <a:cs typeface="Calibri"/>
                <a:sym typeface="Calibri"/>
              </a:rPr>
              <a:t>:</a:t>
            </a:r>
            <a:endParaRPr sz="1100">
              <a:latin typeface="Calibri"/>
              <a:ea typeface="Calibri"/>
              <a:cs typeface="Calibri"/>
              <a:sym typeface="Calibri"/>
            </a:endParaRPr>
          </a:p>
          <a:p>
            <a:pPr indent="-146050" lvl="0" marL="171450" rtl="0" algn="l">
              <a:lnSpc>
                <a:spcPct val="110000"/>
              </a:lnSpc>
              <a:spcBef>
                <a:spcPts val="0"/>
              </a:spcBef>
              <a:spcAft>
                <a:spcPts val="0"/>
              </a:spcAft>
              <a:buSzPts val="1000"/>
              <a:buFont typeface="Arial"/>
              <a:buChar char="•"/>
            </a:pPr>
            <a:r>
              <a:rPr lang="de-DE" sz="1000">
                <a:solidFill>
                  <a:schemeClr val="dk1"/>
                </a:solidFill>
                <a:uFill>
                  <a:noFill/>
                </a:uFill>
                <a:latin typeface="Calibri"/>
                <a:ea typeface="Calibri"/>
                <a:cs typeface="Calibri"/>
                <a:sym typeface="Calibri"/>
                <a:hlinkClick r:id="rId2">
                  <a:extLst>
                    <a:ext uri="{A12FA001-AC4F-418D-AE19-62706E023703}">
                      <ahyp:hlinkClr val="tx"/>
                    </a:ext>
                  </a:extLst>
                </a:hlinkClick>
              </a:rPr>
              <a:t>UBA (o.J.) Berechnungswerkzeug für Lebenszykluskosten</a:t>
            </a:r>
            <a:r>
              <a:rPr lang="de-DE" sz="1000" u="sng">
                <a:solidFill>
                  <a:schemeClr val="dk1"/>
                </a:solidFill>
                <a:latin typeface="Calibri"/>
                <a:ea typeface="Calibri"/>
                <a:cs typeface="Calibri"/>
                <a:sym typeface="Calibri"/>
                <a:hlinkClick r:id="rId3">
                  <a:extLst>
                    <a:ext uri="{A12FA001-AC4F-418D-AE19-62706E023703}">
                      <ahyp:hlinkClr val="tx"/>
                    </a:ext>
                  </a:extLst>
                </a:hlinkClick>
              </a:rPr>
              <a:t>. Online: </a:t>
            </a:r>
            <a:r>
              <a:rPr lang="de-DE" sz="1000" u="sng">
                <a:solidFill>
                  <a:srgbClr val="0563C1"/>
                </a:solidFill>
                <a:latin typeface="Calibri"/>
                <a:ea typeface="Calibri"/>
                <a:cs typeface="Calibri"/>
                <a:sym typeface="Calibri"/>
                <a:hlinkClick r:id="rId4">
                  <a:extLst>
                    <a:ext uri="{A12FA001-AC4F-418D-AE19-62706E023703}">
                      <ahyp:hlinkClr val="tx"/>
                    </a:ext>
                  </a:extLst>
                </a:hlinkClick>
              </a:rPr>
              <a:t>https://www.umweltbundesamt.de/dokument/berechnungswerkzeug-fuer-lebenszykluskosten</a:t>
            </a:r>
            <a:endParaRPr sz="1000">
              <a:latin typeface="Calibri"/>
              <a:ea typeface="Calibri"/>
              <a:cs typeface="Calibri"/>
              <a:sym typeface="Calibri"/>
            </a:endParaRPr>
          </a:p>
          <a:p>
            <a:pPr indent="-146050" lvl="0" marL="171450" rtl="0" algn="l">
              <a:lnSpc>
                <a:spcPct val="110000"/>
              </a:lnSpc>
              <a:spcBef>
                <a:spcPts val="0"/>
              </a:spcBef>
              <a:spcAft>
                <a:spcPts val="0"/>
              </a:spcAft>
              <a:buSzPts val="1000"/>
              <a:buFont typeface="Arial"/>
              <a:buChar char="•"/>
            </a:pPr>
            <a:r>
              <a:rPr lang="de-DE" sz="1000">
                <a:latin typeface="Calibri"/>
                <a:ea typeface="Calibri"/>
                <a:cs typeface="Calibri"/>
                <a:sym typeface="Calibri"/>
              </a:rPr>
              <a:t>Öko-Institut e.V. (2020): Digitaler CO 2-Fußabdruck Datensammlung zur Abschätzung von Herstellungsaufwand, Energieverbrauch und Nutzung digitaler Endgeräte und Dienste. Online: </a:t>
            </a:r>
            <a:r>
              <a:rPr lang="de-DE" sz="1000" u="sng">
                <a:solidFill>
                  <a:schemeClr val="hlink"/>
                </a:solidFill>
                <a:latin typeface="Calibri"/>
                <a:ea typeface="Calibri"/>
                <a:cs typeface="Calibri"/>
                <a:sym typeface="Calibri"/>
                <a:hlinkClick r:id="rId5"/>
              </a:rPr>
              <a:t>https://www.oeko.de/fileadmin/oekodoc/Digitaler-CO2-Fussabdruck.pdf</a:t>
            </a:r>
            <a:r>
              <a:rPr lang="de-DE" sz="1000">
                <a:latin typeface="Calibri"/>
                <a:ea typeface="Calibri"/>
                <a:cs typeface="Calibri"/>
                <a:sym typeface="Calibri"/>
              </a:rPr>
              <a:t> </a:t>
            </a:r>
            <a:endParaRPr sz="1000">
              <a:latin typeface="Calibri"/>
              <a:ea typeface="Calibri"/>
              <a:cs typeface="Calibri"/>
              <a:sym typeface="Calibri"/>
            </a:endParaRPr>
          </a:p>
          <a:p>
            <a:pPr indent="-146050" lvl="0" marL="171450" rtl="0" algn="l">
              <a:lnSpc>
                <a:spcPct val="110000"/>
              </a:lnSpc>
              <a:spcBef>
                <a:spcPts val="0"/>
              </a:spcBef>
              <a:spcAft>
                <a:spcPts val="0"/>
              </a:spcAft>
              <a:buSzPts val="1000"/>
              <a:buFont typeface="Arial"/>
              <a:buChar char="•"/>
            </a:pPr>
            <a:r>
              <a:rPr lang="de-DE" sz="1000">
                <a:latin typeface="Calibri"/>
                <a:ea typeface="Calibri"/>
                <a:cs typeface="Calibri"/>
                <a:sym typeface="Calibri"/>
              </a:rPr>
              <a:t>Hintergrund Lebenszyklus Druckerzeugnisse:</a:t>
            </a:r>
            <a:r>
              <a:rPr lang="de-DE" sz="1000" u="none">
                <a:latin typeface="Calibri"/>
                <a:ea typeface="Calibri"/>
                <a:cs typeface="Calibri"/>
                <a:sym typeface="Calibri"/>
              </a:rPr>
              <a:t> </a:t>
            </a:r>
            <a:r>
              <a:rPr lang="de-DE" sz="1000" u="sng">
                <a:latin typeface="Calibri"/>
                <a:ea typeface="Calibri"/>
                <a:cs typeface="Calibri"/>
                <a:sym typeface="Calibri"/>
              </a:rPr>
              <a:t>Blauer Engel (online): Tipps für die Antragstellung zu DE-UZ 195- Druckerzeugnisse. </a:t>
            </a:r>
            <a:r>
              <a:rPr lang="de-DE" sz="1000" u="sng">
                <a:solidFill>
                  <a:schemeClr val="hlink"/>
                </a:solidFill>
                <a:latin typeface="Calibri"/>
                <a:ea typeface="Calibri"/>
                <a:cs typeface="Calibri"/>
                <a:sym typeface="Calibri"/>
                <a:hlinkClick r:id="rId6"/>
              </a:rPr>
              <a:t>https://produktinfo.blauer-engel.de/uploads/attachment/de/Tipps-f%C3%BCr-die-Antragstellung_zu_DE-UZ_195-Druckerzeugnisse.pdf</a:t>
            </a:r>
            <a:r>
              <a:rPr lang="de-DE" sz="1000">
                <a:latin typeface="Calibri"/>
                <a:ea typeface="Calibri"/>
                <a:cs typeface="Calibri"/>
                <a:sym typeface="Calibri"/>
              </a:rPr>
              <a:t>  </a:t>
            </a:r>
            <a:endParaRPr sz="1000"/>
          </a:p>
        </p:txBody>
      </p:sp>
      <p:sp>
        <p:nvSpPr>
          <p:cNvPr id="254" name="Google Shape;254;g20524112dea_0_0:notes"/>
          <p:cNvSpPr txBox="1"/>
          <p:nvPr>
            <p:ph idx="12" type="sldNum"/>
          </p:nvPr>
        </p:nvSpPr>
        <p:spPr>
          <a:xfrm>
            <a:off x="4023991" y="9721107"/>
            <a:ext cx="3078300" cy="513600"/>
          </a:xfrm>
          <a:prstGeom prst="rect">
            <a:avLst/>
          </a:prstGeom>
          <a:noFill/>
          <a:ln>
            <a:noFill/>
          </a:ln>
        </p:spPr>
        <p:txBody>
          <a:bodyPr anchorCtr="0" anchor="b" bIns="47400" lIns="94825" spcFirstLastPara="1" rIns="94825" wrap="square" tIns="474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de-DE"/>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7:notes"/>
          <p:cNvSpPr/>
          <p:nvPr>
            <p:ph idx="2" type="sldImg"/>
          </p:nvPr>
        </p:nvSpPr>
        <p:spPr>
          <a:xfrm>
            <a:off x="479425" y="703263"/>
            <a:ext cx="6145213" cy="3455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9" name="Google Shape;289;p7:notes"/>
          <p:cNvSpPr txBox="1"/>
          <p:nvPr>
            <p:ph idx="1" type="body"/>
          </p:nvPr>
        </p:nvSpPr>
        <p:spPr>
          <a:xfrm>
            <a:off x="478800" y="4266000"/>
            <a:ext cx="6145212" cy="5265350"/>
          </a:xfrm>
          <a:prstGeom prst="rect">
            <a:avLst/>
          </a:prstGeom>
          <a:noFill/>
          <a:ln>
            <a:noFill/>
          </a:ln>
        </p:spPr>
        <p:txBody>
          <a:bodyPr anchorCtr="0" anchor="t" bIns="47400" lIns="94825" spcFirstLastPara="1" rIns="94825" wrap="square" tIns="47400">
            <a:noAutofit/>
          </a:bodyPr>
          <a:lstStyle/>
          <a:p>
            <a:pPr indent="0" lvl="0" marL="0" marR="0" rtl="0" algn="l">
              <a:lnSpc>
                <a:spcPct val="100000"/>
              </a:lnSpc>
              <a:spcBef>
                <a:spcPts val="0"/>
              </a:spcBef>
              <a:spcAft>
                <a:spcPts val="0"/>
              </a:spcAft>
              <a:buClr>
                <a:srgbClr val="000000"/>
              </a:buClr>
              <a:buSzPts val="1400"/>
              <a:buFont typeface="Arial"/>
              <a:buNone/>
            </a:pPr>
            <a:r>
              <a:rPr b="1" lang="de-DE" sz="1100"/>
              <a:t>Beschreibung</a:t>
            </a:r>
            <a:r>
              <a:rPr lang="de-DE" sz="1100">
                <a:latin typeface="Calibri"/>
                <a:ea typeface="Calibri"/>
                <a:cs typeface="Calibri"/>
                <a:sym typeface="Calibri"/>
              </a:rPr>
              <a:t>:</a:t>
            </a:r>
            <a:endParaRPr sz="1100"/>
          </a:p>
          <a:p>
            <a:pPr indent="0" lvl="0" marL="0" marR="0" rtl="0" algn="l">
              <a:lnSpc>
                <a:spcPct val="100000"/>
              </a:lnSpc>
              <a:spcBef>
                <a:spcPts val="0"/>
              </a:spcBef>
              <a:spcAft>
                <a:spcPts val="0"/>
              </a:spcAft>
              <a:buClr>
                <a:srgbClr val="000000"/>
              </a:buClr>
              <a:buSzPts val="1400"/>
              <a:buFont typeface="Arial"/>
              <a:buNone/>
            </a:pPr>
            <a:r>
              <a:rPr lang="de-DE" sz="1100"/>
              <a:t>2014 waren etwa im deutschen Druckgewerbe über 60 Prozent aller Arbeitnehmer mit Printwerbung beschäftigt. Das sind riesige Papierberge, von denen die Mehrheit ungelesen im Müll landet. In deutschen Briefkästen landeten 2014 jährlich 1,3 Millionen Tonnen Werbesendungen, pro Haushalt zweieinhalb Kilo jeden Monat. Das entspricht etwa 2,7 Millionen gefällter Bäume, um das Werbematerial für Deutschland zu produzieren. Die Werbesendungen erzeugten so viel Kohlendioxid wie 840.000 Autos, verbrauchten 1.157 Millionen kWh Strom und verschmutzten 4,62 Milliarden Liter Wasser. (Kreiß 2021).</a:t>
            </a:r>
            <a:endParaRPr sz="1100"/>
          </a:p>
          <a:p>
            <a:pPr indent="0" lvl="0" marL="0" marR="0" rtl="0" algn="l">
              <a:lnSpc>
                <a:spcPct val="100000"/>
              </a:lnSpc>
              <a:spcBef>
                <a:spcPts val="0"/>
              </a:spcBef>
              <a:spcAft>
                <a:spcPts val="0"/>
              </a:spcAft>
              <a:buClr>
                <a:srgbClr val="000000"/>
              </a:buClr>
              <a:buSzPts val="1400"/>
              <a:buFont typeface="Arial"/>
              <a:buNone/>
            </a:pPr>
            <a:r>
              <a:rPr lang="de-DE" sz="1100"/>
              <a:t>Die digitale Werbung wird in der Regel als die umweltfreundlichere Alternative zu den spürbareren negativen Umweltauswirkungen der Printwerbung angesehen. Die Realität sieht jedoch so aus, dass das Internet etwa 2 bis 4 % aller Kohlendioxidemissionen verursacht, was in etwa dem Anteil der zivilen Luftfahrtindustrie entspricht. Die gute Nachricht ist, dass die digitale Werbung das Potenzial hat, die erste Branche zu sein, die kohlenstoffneutral wird.(Maguire 24.12.2022).</a:t>
            </a:r>
            <a:endParaRPr sz="1100"/>
          </a:p>
          <a:p>
            <a:pPr indent="0" lvl="0" marL="0" marR="0" rtl="0" algn="l">
              <a:lnSpc>
                <a:spcPct val="100000"/>
              </a:lnSpc>
              <a:spcBef>
                <a:spcPts val="0"/>
              </a:spcBef>
              <a:spcAft>
                <a:spcPts val="0"/>
              </a:spcAft>
              <a:buClr>
                <a:srgbClr val="000000"/>
              </a:buClr>
              <a:buSzPts val="1400"/>
              <a:buFont typeface="Arial"/>
              <a:buNone/>
            </a:pPr>
            <a:r>
              <a:rPr lang="de-DE" sz="1100"/>
              <a:t>Der Ad-Fraud-Forscher Augustine Fou schätzte im Jahr 2020 die Zahl der weltweit insgesamt programmatisch ein </a:t>
            </a:r>
            <a:r>
              <a:rPr lang="de-DE" sz="1100" u="sng">
                <a:solidFill>
                  <a:schemeClr val="hlink"/>
                </a:solidFill>
                <a:hlinkClick r:id="rId2"/>
              </a:rPr>
              <a:t>–</a:t>
            </a:r>
            <a:r>
              <a:rPr lang="de-DE" sz="1100"/>
              <a:t> und verkauften Ad Impressionen auf Jährlich 500 Billionen. </a:t>
            </a:r>
            <a:endParaRPr sz="1100"/>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marR="0" rtl="0" algn="l">
              <a:lnSpc>
                <a:spcPct val="100000"/>
              </a:lnSpc>
              <a:spcBef>
                <a:spcPts val="0"/>
              </a:spcBef>
              <a:spcAft>
                <a:spcPts val="0"/>
              </a:spcAft>
              <a:buClr>
                <a:srgbClr val="000000"/>
              </a:buClr>
              <a:buSzPts val="1400"/>
              <a:buFont typeface="Arial"/>
              <a:buNone/>
            </a:pPr>
            <a:r>
              <a:rPr b="1" lang="de-DE" sz="1100"/>
              <a:t>Aufgabenstellung</a:t>
            </a:r>
            <a:r>
              <a:rPr lang="de-DE" sz="1100">
                <a:latin typeface="Calibri"/>
                <a:ea typeface="Calibri"/>
                <a:cs typeface="Calibri"/>
                <a:sym typeface="Calibri"/>
              </a:rPr>
              <a:t>:</a:t>
            </a:r>
            <a:endParaRPr sz="1100"/>
          </a:p>
          <a:p>
            <a:pPr indent="-266700" lvl="0" marL="266700" marR="0" rtl="0" algn="l">
              <a:lnSpc>
                <a:spcPct val="100000"/>
              </a:lnSpc>
              <a:spcBef>
                <a:spcPts val="0"/>
              </a:spcBef>
              <a:spcAft>
                <a:spcPts val="0"/>
              </a:spcAft>
              <a:buClr>
                <a:srgbClr val="000000"/>
              </a:buClr>
              <a:buSzPts val="1400"/>
              <a:buFont typeface="Arial"/>
              <a:buChar char="•"/>
            </a:pPr>
            <a:r>
              <a:rPr lang="de-DE" sz="1100">
                <a:latin typeface="Calibri"/>
                <a:ea typeface="Calibri"/>
                <a:cs typeface="Calibri"/>
                <a:sym typeface="Calibri"/>
              </a:rPr>
              <a:t>Bitte diskutieren Sie die Chancen von Digital- und Printwerbung, bis 2030 Klimaneutralität zu erreichen.</a:t>
            </a:r>
            <a:endParaRPr sz="1100">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sz="1100"/>
          </a:p>
          <a:p>
            <a:pPr indent="0" lvl="0" marL="0" marR="0" rtl="0" algn="l">
              <a:lnSpc>
                <a:spcPct val="100000"/>
              </a:lnSpc>
              <a:spcBef>
                <a:spcPts val="0"/>
              </a:spcBef>
              <a:spcAft>
                <a:spcPts val="0"/>
              </a:spcAft>
              <a:buClr>
                <a:srgbClr val="000000"/>
              </a:buClr>
              <a:buSzPts val="1400"/>
              <a:buFont typeface="Arial"/>
              <a:buNone/>
            </a:pPr>
            <a:r>
              <a:rPr b="1" lang="de-DE" sz="1100"/>
              <a:t>Quellen</a:t>
            </a:r>
            <a:r>
              <a:rPr lang="de-DE" sz="1100"/>
              <a:t>: </a:t>
            </a:r>
            <a:endParaRPr sz="1100"/>
          </a:p>
          <a:p>
            <a:pPr indent="-266700" lvl="0" marL="266700" marR="0" rtl="0" algn="l">
              <a:lnSpc>
                <a:spcPct val="100000"/>
              </a:lnSpc>
              <a:spcBef>
                <a:spcPts val="0"/>
              </a:spcBef>
              <a:spcAft>
                <a:spcPts val="0"/>
              </a:spcAft>
              <a:buClr>
                <a:srgbClr val="000000"/>
              </a:buClr>
              <a:buSzPts val="1000"/>
              <a:buFont typeface="Arial"/>
              <a:buChar char="•"/>
            </a:pPr>
            <a:r>
              <a:rPr lang="de-DE" sz="1000">
                <a:latin typeface="Calibri"/>
                <a:ea typeface="Calibri"/>
                <a:cs typeface="Calibri"/>
                <a:sym typeface="Calibri"/>
              </a:rPr>
              <a:t>Deutsche Umwelthilfe (DUH) 2021: Werbepost. Online: </a:t>
            </a:r>
            <a:r>
              <a:rPr lang="de-DE" sz="1000" u="sng">
                <a:solidFill>
                  <a:schemeClr val="hlink"/>
                </a:solidFill>
                <a:latin typeface="Calibri"/>
                <a:ea typeface="Calibri"/>
                <a:cs typeface="Calibri"/>
                <a:sym typeface="Calibri"/>
                <a:hlinkClick r:id="rId3"/>
              </a:rPr>
              <a:t>https://www.duh.de/projekte/schluss-mit-ungewolltem-werbemuell/</a:t>
            </a:r>
            <a:r>
              <a:rPr lang="de-DE" sz="1000">
                <a:latin typeface="Calibri"/>
                <a:ea typeface="Calibri"/>
                <a:cs typeface="Calibri"/>
                <a:sym typeface="Calibri"/>
              </a:rPr>
              <a:t> ; Datengrafik in Anlehnung an Heinrich 2019, Oroverde.</a:t>
            </a:r>
            <a:endParaRPr sz="1000"/>
          </a:p>
          <a:p>
            <a:pPr indent="-266700" lvl="0" marL="266700" rtl="0" algn="l">
              <a:lnSpc>
                <a:spcPct val="100000"/>
              </a:lnSpc>
              <a:spcBef>
                <a:spcPts val="0"/>
              </a:spcBef>
              <a:spcAft>
                <a:spcPts val="0"/>
              </a:spcAft>
              <a:buSzPts val="1000"/>
              <a:buFont typeface="Arial"/>
              <a:buChar char="•"/>
            </a:pPr>
            <a:r>
              <a:rPr lang="de-DE" sz="1000">
                <a:latin typeface="Calibri"/>
                <a:ea typeface="Calibri"/>
                <a:cs typeface="Calibri"/>
                <a:sym typeface="Calibri"/>
              </a:rPr>
              <a:t>Kreiß, Christian  (2021): Klimawandel und Werbeausgaben - wie Marketing unserem Planeten einheiztin Forum Nachhaltig wirtschaften: </a:t>
            </a:r>
            <a:r>
              <a:rPr lang="de-DE" sz="1000" u="sng">
                <a:solidFill>
                  <a:schemeClr val="hlink"/>
                </a:solidFill>
                <a:latin typeface="Calibri"/>
                <a:ea typeface="Calibri"/>
                <a:cs typeface="Calibri"/>
                <a:sym typeface="Calibri"/>
                <a:hlinkClick r:id="rId4"/>
              </a:rPr>
              <a:t>https://www.forum-csr.net/News/16708/Klimawandel-und-Werbeausgaben---wie-Marketing-unserem-Planeten-einheizt.html</a:t>
            </a:r>
            <a:endParaRPr sz="1000">
              <a:latin typeface="Calibri"/>
              <a:ea typeface="Calibri"/>
              <a:cs typeface="Calibri"/>
              <a:sym typeface="Calibri"/>
            </a:endParaRPr>
          </a:p>
          <a:p>
            <a:pPr indent="-266700" lvl="0" marL="266700" marR="0" rtl="0" algn="l">
              <a:lnSpc>
                <a:spcPct val="100000"/>
              </a:lnSpc>
              <a:spcBef>
                <a:spcPts val="0"/>
              </a:spcBef>
              <a:spcAft>
                <a:spcPts val="0"/>
              </a:spcAft>
              <a:buClr>
                <a:srgbClr val="000000"/>
              </a:buClr>
              <a:buSzPts val="1000"/>
              <a:buFont typeface="Arial"/>
              <a:buChar char="•"/>
            </a:pPr>
            <a:r>
              <a:rPr lang="de-DE" sz="1000" u="sng">
                <a:solidFill>
                  <a:schemeClr val="hlink"/>
                </a:solidFill>
                <a:latin typeface="Calibri"/>
                <a:ea typeface="Calibri"/>
                <a:cs typeface="Calibri"/>
                <a:sym typeface="Calibri"/>
              </a:rPr>
              <a:t>F</a:t>
            </a:r>
            <a:r>
              <a:rPr lang="de-DE" sz="1000">
                <a:latin typeface="Calibri"/>
                <a:ea typeface="Calibri"/>
                <a:cs typeface="Calibri"/>
                <a:sym typeface="Calibri"/>
              </a:rPr>
              <a:t>ou, Augustine (2020): Vielen ist nicht klar,… in WiWo. Online: </a:t>
            </a:r>
            <a:r>
              <a:rPr lang="de-DE" sz="1000" u="sng">
                <a:solidFill>
                  <a:srgbClr val="0070C0"/>
                </a:solidFill>
                <a:latin typeface="Calibri"/>
                <a:ea typeface="Calibri"/>
                <a:cs typeface="Calibri"/>
                <a:sym typeface="Calibri"/>
                <a:hlinkClick r:id="rId5">
                  <a:extLst>
                    <a:ext uri="{A12FA001-AC4F-418D-AE19-62706E023703}">
                      <ahyp:hlinkClr val="tx"/>
                    </a:ext>
                  </a:extLst>
                </a:hlinkClick>
              </a:rPr>
              <a:t>https://www.wiwo.de/unternehmen/it/werbesprech-vielen-ist-nicht-klar-dass-werbung-ein-hauptverursacher-fuer-co2-emissionen-ist/29005202.html</a:t>
            </a:r>
            <a:r>
              <a:rPr lang="de-DE" sz="1000" u="sng">
                <a:solidFill>
                  <a:srgbClr val="0070C0"/>
                </a:solidFill>
                <a:latin typeface="Calibri"/>
                <a:ea typeface="Calibri"/>
                <a:cs typeface="Calibri"/>
                <a:sym typeface="Calibri"/>
              </a:rPr>
              <a:t> </a:t>
            </a:r>
            <a:r>
              <a:rPr lang="de-DE" sz="1000">
                <a:solidFill>
                  <a:srgbClr val="0070C0"/>
                </a:solidFill>
                <a:latin typeface="Calibri"/>
                <a:ea typeface="Calibri"/>
                <a:cs typeface="Calibri"/>
                <a:sym typeface="Calibri"/>
              </a:rPr>
              <a:t>  </a:t>
            </a:r>
            <a:endParaRPr sz="1000"/>
          </a:p>
          <a:p>
            <a:pPr indent="-266700" lvl="0" marL="266700" rtl="0" algn="l">
              <a:lnSpc>
                <a:spcPct val="100000"/>
              </a:lnSpc>
              <a:spcBef>
                <a:spcPts val="0"/>
              </a:spcBef>
              <a:spcAft>
                <a:spcPts val="0"/>
              </a:spcAft>
              <a:buSzPts val="1000"/>
              <a:buFont typeface="Arial"/>
              <a:buChar char="•"/>
            </a:pPr>
            <a:r>
              <a:rPr lang="de-DE" sz="1000">
                <a:latin typeface="Calibri"/>
                <a:ea typeface="Calibri"/>
                <a:cs typeface="Calibri"/>
                <a:sym typeface="Calibri"/>
              </a:rPr>
              <a:t>Maguire, Frank (24.12.2022): A new metric in ad tech: Carbon emissions, in venturebeat.com. Online: </a:t>
            </a:r>
            <a:r>
              <a:rPr lang="de-DE" sz="1000" u="sng">
                <a:solidFill>
                  <a:schemeClr val="hlink"/>
                </a:solidFill>
                <a:latin typeface="Calibri"/>
                <a:ea typeface="Calibri"/>
                <a:cs typeface="Calibri"/>
                <a:sym typeface="Calibri"/>
                <a:hlinkClick r:id="rId6"/>
              </a:rPr>
              <a:t>https://venturebeat.com/data-infrastructure/a-new-metric-in-ad-tech-carbon-emissions/</a:t>
            </a:r>
            <a:r>
              <a:rPr lang="de-DE" sz="1000">
                <a:latin typeface="Calibri"/>
                <a:ea typeface="Calibri"/>
                <a:cs typeface="Calibri"/>
                <a:sym typeface="Calibri"/>
              </a:rPr>
              <a:t> </a:t>
            </a:r>
            <a:endParaRPr sz="1000">
              <a:solidFill>
                <a:srgbClr val="0070C0"/>
              </a:solidFill>
              <a:latin typeface="Calibri"/>
              <a:ea typeface="Calibri"/>
              <a:cs typeface="Calibri"/>
              <a:sym typeface="Calibri"/>
            </a:endParaRPr>
          </a:p>
        </p:txBody>
      </p:sp>
      <p:sp>
        <p:nvSpPr>
          <p:cNvPr id="290" name="Google Shape;290;p7:notes"/>
          <p:cNvSpPr txBox="1"/>
          <p:nvPr>
            <p:ph idx="12" type="sldNum"/>
          </p:nvPr>
        </p:nvSpPr>
        <p:spPr>
          <a:xfrm>
            <a:off x="4023991" y="9721107"/>
            <a:ext cx="3078428" cy="513506"/>
          </a:xfrm>
          <a:prstGeom prst="rect">
            <a:avLst/>
          </a:prstGeom>
          <a:noFill/>
          <a:ln>
            <a:noFill/>
          </a:ln>
        </p:spPr>
        <p:txBody>
          <a:bodyPr anchorCtr="0" anchor="b" bIns="47400" lIns="94825" spcFirstLastPara="1" rIns="94825" wrap="square" tIns="474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de-D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p:cSld name="Titelfolie">
    <p:spTree>
      <p:nvGrpSpPr>
        <p:cNvPr id="16" name="Shape 16"/>
        <p:cNvGrpSpPr/>
        <p:nvPr/>
      </p:nvGrpSpPr>
      <p:grpSpPr>
        <a:xfrm>
          <a:off x="0" y="0"/>
          <a:ext cx="0" cy="0"/>
          <a:chOff x="0" y="0"/>
          <a:chExt cx="0" cy="0"/>
        </a:xfrm>
      </p:grpSpPr>
      <p:sp>
        <p:nvSpPr>
          <p:cNvPr id="17" name="Google Shape;17;p27"/>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SzPts val="4000"/>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800"/>
              <a:buNone/>
              <a:defRPr sz="3200">
                <a:solidFill>
                  <a:srgbClr val="FF2F92"/>
                </a:solidFill>
              </a:defRPr>
            </a:lvl1pPr>
            <a:lvl2pPr lvl="1" algn="ctr">
              <a:lnSpc>
                <a:spcPct val="90000"/>
              </a:lnSpc>
              <a:spcBef>
                <a:spcPts val="500"/>
              </a:spcBef>
              <a:spcAft>
                <a:spcPts val="0"/>
              </a:spcAft>
              <a:buSzPts val="2400"/>
              <a:buNone/>
              <a:defRPr sz="2000"/>
            </a:lvl2pPr>
            <a:lvl3pPr lvl="2" algn="ctr">
              <a:lnSpc>
                <a:spcPct val="90000"/>
              </a:lnSpc>
              <a:spcBef>
                <a:spcPts val="500"/>
              </a:spcBef>
              <a:spcAft>
                <a:spcPts val="0"/>
              </a:spcAft>
              <a:buSzPts val="2000"/>
              <a:buNone/>
              <a:defRPr sz="1800"/>
            </a:lvl3pPr>
            <a:lvl4pPr lvl="3" algn="ctr">
              <a:lnSpc>
                <a:spcPct val="90000"/>
              </a:lnSpc>
              <a:spcBef>
                <a:spcPts val="500"/>
              </a:spcBef>
              <a:spcAft>
                <a:spcPts val="0"/>
              </a:spcAft>
              <a:buSzPts val="1800"/>
              <a:buNone/>
              <a:defRPr sz="1600"/>
            </a:lvl4pPr>
            <a:lvl5pPr lvl="4" algn="ctr">
              <a:lnSpc>
                <a:spcPct val="90000"/>
              </a:lnSpc>
              <a:spcBef>
                <a:spcPts val="500"/>
              </a:spcBef>
              <a:spcAft>
                <a:spcPts val="0"/>
              </a:spcAft>
              <a:buSzPts val="18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p:txBody>
      </p:sp>
      <p:sp>
        <p:nvSpPr>
          <p:cNvPr id="19" name="Google Shape;19;p27"/>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20" name="Google Shape;20;p27"/>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1" name="Google Shape;21;p27"/>
          <p:cNvSpPr/>
          <p:nvPr>
            <p:ph idx="2" type="pic"/>
          </p:nvPr>
        </p:nvSpPr>
        <p:spPr>
          <a:xfrm>
            <a:off x="9091423" y="1418600"/>
            <a:ext cx="2681986" cy="1431290"/>
          </a:xfrm>
          <a:prstGeom prst="rect">
            <a:avLst/>
          </a:prstGeom>
          <a:noFill/>
          <a:ln>
            <a:noFill/>
          </a:ln>
        </p:spPr>
      </p:sp>
      <p:sp>
        <p:nvSpPr>
          <p:cNvPr id="22" name="Google Shape;22;p27"/>
          <p:cNvSpPr/>
          <p:nvPr>
            <p:ph idx="3" type="pic"/>
          </p:nvPr>
        </p:nvSpPr>
        <p:spPr>
          <a:xfrm>
            <a:off x="9091422" y="3009656"/>
            <a:ext cx="2681986" cy="1431290"/>
          </a:xfrm>
          <a:prstGeom prst="rect">
            <a:avLst/>
          </a:prstGeom>
          <a:noFill/>
          <a:ln>
            <a:noFill/>
          </a:ln>
        </p:spPr>
      </p:sp>
      <p:sp>
        <p:nvSpPr>
          <p:cNvPr id="23" name="Google Shape;23;p27"/>
          <p:cNvSpPr txBox="1"/>
          <p:nvPr>
            <p:ph idx="4" type="body"/>
          </p:nvPr>
        </p:nvSpPr>
        <p:spPr>
          <a:xfrm>
            <a:off x="9091613" y="4531540"/>
            <a:ext cx="2681287" cy="152318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0"/>
              </a:spcBef>
              <a:spcAft>
                <a:spcPts val="0"/>
              </a:spcAft>
              <a:buSzPts val="2800"/>
              <a:buNone/>
              <a:defRPr sz="18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4" name="Google Shape;24;p27"/>
          <p:cNvSpPr/>
          <p:nvPr/>
        </p:nvSpPr>
        <p:spPr>
          <a:xfrm>
            <a:off x="309691" y="3548557"/>
            <a:ext cx="8280000" cy="24455"/>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3">
    <p:spTree>
      <p:nvGrpSpPr>
        <p:cNvPr id="88" name="Shape 88"/>
        <p:cNvGrpSpPr/>
        <p:nvPr/>
      </p:nvGrpSpPr>
      <p:grpSpPr>
        <a:xfrm>
          <a:off x="0" y="0"/>
          <a:ext cx="0" cy="0"/>
          <a:chOff x="0" y="0"/>
          <a:chExt cx="0" cy="0"/>
        </a:xfrm>
      </p:grpSpPr>
      <p:sp>
        <p:nvSpPr>
          <p:cNvPr id="89" name="Google Shape;89;p12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2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91" name="Google Shape;91;p12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 name="Google Shape;92;p12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2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4" name="Google Shape;94;p12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5" name="Google Shape;95;p12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96" name="Google Shape;96;p12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Bild">
    <p:spTree>
      <p:nvGrpSpPr>
        <p:cNvPr id="97" name="Shape 97"/>
        <p:cNvGrpSpPr/>
        <p:nvPr/>
      </p:nvGrpSpPr>
      <p:grpSpPr>
        <a:xfrm>
          <a:off x="0" y="0"/>
          <a:ext cx="0" cy="0"/>
          <a:chOff x="0" y="0"/>
          <a:chExt cx="0" cy="0"/>
        </a:xfrm>
      </p:grpSpPr>
      <p:sp>
        <p:nvSpPr>
          <p:cNvPr id="98" name="Google Shape;98;g13c8bb42d54_0_79"/>
          <p:cNvSpPr txBox="1"/>
          <p:nvPr>
            <p:ph type="title"/>
          </p:nvPr>
        </p:nvSpPr>
        <p:spPr>
          <a:xfrm>
            <a:off x="359999"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g13c8bb42d54_0_79"/>
          <p:cNvSpPr/>
          <p:nvPr>
            <p:ph idx="2" type="pic"/>
          </p:nvPr>
        </p:nvSpPr>
        <p:spPr>
          <a:xfrm>
            <a:off x="360363" y="1368000"/>
            <a:ext cx="11518900" cy="4680000"/>
          </a:xfrm>
          <a:prstGeom prst="rect">
            <a:avLst/>
          </a:prstGeom>
          <a:noFill/>
          <a:ln>
            <a:noFill/>
          </a:ln>
        </p:spPr>
      </p:sp>
      <p:sp>
        <p:nvSpPr>
          <p:cNvPr id="100" name="Google Shape;100;g13c8bb42d54_0_79"/>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1" name="Google Shape;101;g13c8bb42d54_0_79"/>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13c8bb42d54_0_79"/>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3" name="Google Shape;103;g13c8bb42d54_0_79"/>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04" name="Google Shape;104;g13c8bb42d54_0_79"/>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2">
    <p:spTree>
      <p:nvGrpSpPr>
        <p:cNvPr id="105" name="Shape 105"/>
        <p:cNvGrpSpPr/>
        <p:nvPr/>
      </p:nvGrpSpPr>
      <p:grpSpPr>
        <a:xfrm>
          <a:off x="0" y="0"/>
          <a:ext cx="0" cy="0"/>
          <a:chOff x="0" y="0"/>
          <a:chExt cx="0" cy="0"/>
        </a:xfrm>
      </p:grpSpPr>
      <p:sp>
        <p:nvSpPr>
          <p:cNvPr id="106" name="Google Shape;106;g13c3dcbfdba_0_38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g13c3dcbfdba_0_38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08" name="Google Shape;108;g13c3dcbfdba_0_38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 name="Google Shape;109;g13c3dcbfdba_0_38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13c3dcbfdba_0_38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1" name="Google Shape;111;g13c3dcbfdba_0_38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112" name="Google Shape;112;g13c3dcbfdba_0_38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p:spTree>
      <p:nvGrpSpPr>
        <p:cNvPr id="25" name="Shape 25"/>
        <p:cNvGrpSpPr/>
        <p:nvPr/>
      </p:nvGrpSpPr>
      <p:grpSpPr>
        <a:xfrm>
          <a:off x="0" y="0"/>
          <a:ext cx="0" cy="0"/>
          <a:chOff x="0" y="0"/>
          <a:chExt cx="0" cy="0"/>
        </a:xfrm>
      </p:grpSpPr>
      <p:sp>
        <p:nvSpPr>
          <p:cNvPr id="26" name="Google Shape;26;p12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22"/>
          <p:cNvSpPr/>
          <p:nvPr>
            <p:ph idx="2" type="pic"/>
          </p:nvPr>
        </p:nvSpPr>
        <p:spPr>
          <a:xfrm>
            <a:off x="5400009" y="1367999"/>
            <a:ext cx="6480000" cy="4680000"/>
          </a:xfrm>
          <a:prstGeom prst="rect">
            <a:avLst/>
          </a:prstGeom>
          <a:noFill/>
          <a:ln>
            <a:noFill/>
          </a:ln>
        </p:spPr>
      </p:sp>
      <p:sp>
        <p:nvSpPr>
          <p:cNvPr id="28" name="Google Shape;28;p12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29" name="Google Shape;29;p12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122"/>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1" name="Google Shape;31;p122"/>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2" name="Google Shape;32;p122"/>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3" name="Google Shape;33;p12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p:spTree>
      <p:nvGrpSpPr>
        <p:cNvPr id="34" name="Shape 34"/>
        <p:cNvGrpSpPr/>
        <p:nvPr/>
      </p:nvGrpSpPr>
      <p:grpSpPr>
        <a:xfrm>
          <a:off x="0" y="0"/>
          <a:ext cx="0" cy="0"/>
          <a:chOff x="0" y="0"/>
          <a:chExt cx="0" cy="0"/>
        </a:xfrm>
      </p:grpSpPr>
      <p:sp>
        <p:nvSpPr>
          <p:cNvPr id="35" name="Google Shape;35;p125"/>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36" name="Google Shape;36;p125"/>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25"/>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25"/>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39" name="Google Shape;39;p125"/>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40" name="Google Shape;40;p125"/>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41" name="Shape 41"/>
        <p:cNvGrpSpPr/>
        <p:nvPr/>
      </p:nvGrpSpPr>
      <p:grpSpPr>
        <a:xfrm>
          <a:off x="0" y="0"/>
          <a:ext cx="0" cy="0"/>
          <a:chOff x="0" y="0"/>
          <a:chExt cx="0" cy="0"/>
        </a:xfrm>
      </p:grpSpPr>
      <p:sp>
        <p:nvSpPr>
          <p:cNvPr id="42" name="Google Shape;42;g20524112dea_0_1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g20524112dea_0_1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g20524112dea_0_1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45" name="Google Shape;45;g20524112dea_0_1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800"/>
              <a:buNone/>
              <a:defRPr/>
            </a:lvl1pPr>
            <a:lvl2pPr lvl="1" algn="l">
              <a:lnSpc>
                <a:spcPct val="100000"/>
              </a:lnSpc>
              <a:spcBef>
                <a:spcPts val="0"/>
              </a:spcBef>
              <a:spcAft>
                <a:spcPts val="0"/>
              </a:spcAft>
              <a:buSzPts val="1800"/>
              <a:buNone/>
              <a:defRPr/>
            </a:lvl2pPr>
            <a:lvl3pPr lvl="2" algn="l">
              <a:lnSpc>
                <a:spcPct val="100000"/>
              </a:lnSpc>
              <a:spcBef>
                <a:spcPts val="0"/>
              </a:spcBef>
              <a:spcAft>
                <a:spcPts val="0"/>
              </a:spcAft>
              <a:buSzPts val="1800"/>
              <a:buNone/>
              <a:defRPr/>
            </a:lvl3pPr>
            <a:lvl4pPr lvl="3" algn="l">
              <a:lnSpc>
                <a:spcPct val="100000"/>
              </a:lnSpc>
              <a:spcBef>
                <a:spcPts val="0"/>
              </a:spcBef>
              <a:spcAft>
                <a:spcPts val="0"/>
              </a:spcAft>
              <a:buSzPts val="1800"/>
              <a:buNone/>
              <a:defRPr/>
            </a:lvl4pPr>
            <a:lvl5pPr lvl="4" algn="l">
              <a:lnSpc>
                <a:spcPct val="100000"/>
              </a:lnSpc>
              <a:spcBef>
                <a:spcPts val="0"/>
              </a:spcBef>
              <a:spcAft>
                <a:spcPts val="0"/>
              </a:spcAft>
              <a:buSzPts val="1800"/>
              <a:buNone/>
              <a:defRPr/>
            </a:lvl5pPr>
            <a:lvl6pPr lvl="5" algn="l">
              <a:lnSpc>
                <a:spcPct val="100000"/>
              </a:lnSpc>
              <a:spcBef>
                <a:spcPts val="0"/>
              </a:spcBef>
              <a:spcAft>
                <a:spcPts val="0"/>
              </a:spcAft>
              <a:buSzPts val="1800"/>
              <a:buNone/>
              <a:defRPr/>
            </a:lvl6pPr>
            <a:lvl7pPr lvl="6" algn="l">
              <a:lnSpc>
                <a:spcPct val="100000"/>
              </a:lnSpc>
              <a:spcBef>
                <a:spcPts val="0"/>
              </a:spcBef>
              <a:spcAft>
                <a:spcPts val="0"/>
              </a:spcAft>
              <a:buSzPts val="1800"/>
              <a:buNone/>
              <a:defRPr/>
            </a:lvl7pPr>
            <a:lvl8pPr lvl="7" algn="l">
              <a:lnSpc>
                <a:spcPct val="100000"/>
              </a:lnSpc>
              <a:spcBef>
                <a:spcPts val="0"/>
              </a:spcBef>
              <a:spcAft>
                <a:spcPts val="0"/>
              </a:spcAft>
              <a:buSzPts val="1800"/>
              <a:buNone/>
              <a:defRPr/>
            </a:lvl8pPr>
            <a:lvl9pPr lvl="8" algn="l">
              <a:lnSpc>
                <a:spcPct val="100000"/>
              </a:lnSpc>
              <a:spcBef>
                <a:spcPts val="0"/>
              </a:spcBef>
              <a:spcAft>
                <a:spcPts val="0"/>
              </a:spcAft>
              <a:buSzPts val="1800"/>
              <a:buNone/>
              <a:defRPr/>
            </a:lvl9pPr>
          </a:lstStyle>
          <a:p/>
        </p:txBody>
      </p:sp>
      <p:sp>
        <p:nvSpPr>
          <p:cNvPr id="46" name="Google Shape;46;g20524112dea_0_118"/>
          <p:cNvSpPr txBox="1"/>
          <p:nvPr>
            <p:ph idx="12" type="sldNum"/>
          </p:nvPr>
        </p:nvSpPr>
        <p:spPr>
          <a:xfrm>
            <a:off x="8809567" y="6176964"/>
            <a:ext cx="2743200" cy="5445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Standart Text - lleer">
    <p:spTree>
      <p:nvGrpSpPr>
        <p:cNvPr id="47" name="Shape 47"/>
        <p:cNvGrpSpPr/>
        <p:nvPr/>
      </p:nvGrpSpPr>
      <p:grpSpPr>
        <a:xfrm>
          <a:off x="0" y="0"/>
          <a:ext cx="0" cy="0"/>
          <a:chOff x="0" y="0"/>
          <a:chExt cx="0" cy="0"/>
        </a:xfrm>
      </p:grpSpPr>
      <p:sp>
        <p:nvSpPr>
          <p:cNvPr id="48" name="Google Shape;48;p3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49" name="Google Shape;49;p3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3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1"/>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2" name="Google Shape;52;p31"/>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53" name="Google Shape;53;p3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54" name="Google Shape;54;p31"/>
          <p:cNvSpPr txBox="1"/>
          <p:nvPr>
            <p:ph idx="3" type="body"/>
          </p:nvPr>
        </p:nvSpPr>
        <p:spPr>
          <a:xfrm>
            <a:off x="360001" y="1465263"/>
            <a:ext cx="5870938" cy="4656137"/>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sz="2400"/>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p:cSld name="1_Standardfolie 2">
    <p:spTree>
      <p:nvGrpSpPr>
        <p:cNvPr id="55" name="Shape 55"/>
        <p:cNvGrpSpPr/>
        <p:nvPr/>
      </p:nvGrpSpPr>
      <p:grpSpPr>
        <a:xfrm>
          <a:off x="0" y="0"/>
          <a:ext cx="0" cy="0"/>
          <a:chOff x="0" y="0"/>
          <a:chExt cx="0" cy="0"/>
        </a:xfrm>
      </p:grpSpPr>
      <p:sp>
        <p:nvSpPr>
          <p:cNvPr id="56" name="Google Shape;56;p10"/>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57" name="Google Shape;57;p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Font typeface="Calibri"/>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0"/>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0"/>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0" name="Google Shape;60;p10"/>
          <p:cNvSpPr txBox="1"/>
          <p:nvPr>
            <p:ph idx="2"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1" name="Google Shape;61;p10"/>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p:spTree>
      <p:nvGrpSpPr>
        <p:cNvPr id="62" name="Shape 62"/>
        <p:cNvGrpSpPr/>
        <p:nvPr/>
      </p:nvGrpSpPr>
      <p:grpSpPr>
        <a:xfrm>
          <a:off x="0" y="0"/>
          <a:ext cx="0" cy="0"/>
          <a:chOff x="0" y="0"/>
          <a:chExt cx="0" cy="0"/>
        </a:xfrm>
      </p:grpSpPr>
      <p:sp>
        <p:nvSpPr>
          <p:cNvPr id="63" name="Google Shape;63;p1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1"/>
          <p:cNvSpPr/>
          <p:nvPr>
            <p:ph idx="2" type="pic"/>
          </p:nvPr>
        </p:nvSpPr>
        <p:spPr>
          <a:xfrm>
            <a:off x="5400009" y="1367999"/>
            <a:ext cx="6480000" cy="4680000"/>
          </a:xfrm>
          <a:prstGeom prst="rect">
            <a:avLst/>
          </a:prstGeom>
          <a:noFill/>
          <a:ln>
            <a:noFill/>
          </a:ln>
        </p:spPr>
      </p:sp>
      <p:sp>
        <p:nvSpPr>
          <p:cNvPr id="65" name="Google Shape;65;p11"/>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66" name="Google Shape;66;p11"/>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1"/>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8" name="Google Shape;68;p11"/>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69" name="Google Shape;69;p11"/>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0" name="Google Shape;70;p11"/>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Abbildung Graphik">
    <p:spTree>
      <p:nvGrpSpPr>
        <p:cNvPr id="71" name="Shape 71"/>
        <p:cNvGrpSpPr/>
        <p:nvPr/>
      </p:nvGrpSpPr>
      <p:grpSpPr>
        <a:xfrm>
          <a:off x="0" y="0"/>
          <a:ext cx="0" cy="0"/>
          <a:chOff x="0" y="0"/>
          <a:chExt cx="0" cy="0"/>
        </a:xfrm>
      </p:grpSpPr>
      <p:sp>
        <p:nvSpPr>
          <p:cNvPr id="72" name="Google Shape;72;p1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74" name="Google Shape;74;p12"/>
          <p:cNvSpPr/>
          <p:nvPr>
            <p:ph idx="2" type="chart"/>
          </p:nvPr>
        </p:nvSpPr>
        <p:spPr>
          <a:xfrm>
            <a:off x="360363" y="1368000"/>
            <a:ext cx="11518900"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 name="Google Shape;75;p12"/>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2"/>
          <p:cNvSpPr txBox="1"/>
          <p:nvPr>
            <p:ph idx="1"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7" name="Google Shape;77;p12"/>
          <p:cNvSpPr txBox="1"/>
          <p:nvPr>
            <p:ph idx="3"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78" name="Google Shape;78;p12"/>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folie Abbildung">
  <p:cSld name="1_Standardfolie Abbildung 2 2">
    <p:spTree>
      <p:nvGrpSpPr>
        <p:cNvPr id="79" name="Shape 79"/>
        <p:cNvGrpSpPr/>
        <p:nvPr/>
      </p:nvGrpSpPr>
      <p:grpSpPr>
        <a:xfrm>
          <a:off x="0" y="0"/>
          <a:ext cx="0" cy="0"/>
          <a:chOff x="0" y="0"/>
          <a:chExt cx="0" cy="0"/>
        </a:xfrm>
      </p:grpSpPr>
      <p:sp>
        <p:nvSpPr>
          <p:cNvPr id="80" name="Google Shape;80;p1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Clr>
                <a:srgbClr val="000000"/>
              </a:buClr>
              <a:buSzPts val="1800"/>
              <a:buNone/>
              <a:defRPr sz="3200">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82" name="Google Shape;82;p13"/>
          <p:cNvSpPr/>
          <p:nvPr>
            <p:ph idx="2" type="chart"/>
          </p:nvPr>
        </p:nvSpPr>
        <p:spPr>
          <a:xfrm>
            <a:off x="5400009" y="1367999"/>
            <a:ext cx="6400991" cy="4680000"/>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2800"/>
              <a:buFont typeface="Arial"/>
              <a:buNone/>
              <a:defRPr b="0" i="0" sz="20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 name="Google Shape;83;p13"/>
          <p:cNvSpPr/>
          <p:nvPr/>
        </p:nvSpPr>
        <p:spPr>
          <a:xfrm>
            <a:off x="1" y="1296000"/>
            <a:ext cx="12188826" cy="36000"/>
          </a:xfrm>
          <a:prstGeom prst="rect">
            <a:avLst/>
          </a:prstGeom>
          <a:solidFill>
            <a:srgbClr val="FF7E7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lvl1pPr indent="-342900" lvl="0" marL="457200" algn="l">
              <a:lnSpc>
                <a:spcPct val="110000"/>
              </a:lnSpc>
              <a:spcBef>
                <a:spcPts val="0"/>
              </a:spcBef>
              <a:spcAft>
                <a:spcPts val="0"/>
              </a:spcAft>
              <a:buClr>
                <a:schemeClr val="dk1"/>
              </a:buClr>
              <a:buSzPts val="1800"/>
              <a:buChar char="•"/>
              <a:defRPr sz="2000">
                <a:latin typeface="Trebuchet MS"/>
                <a:ea typeface="Trebuchet MS"/>
                <a:cs typeface="Trebuchet MS"/>
                <a:sym typeface="Trebuchet MS"/>
              </a:defRPr>
            </a:lvl1pPr>
            <a:lvl2pPr indent="-330200" lvl="1" marL="914400" marR="0" algn="l">
              <a:lnSpc>
                <a:spcPct val="110000"/>
              </a:lnSpc>
              <a:spcBef>
                <a:spcPts val="3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2pPr>
            <a:lvl3pPr indent="-317500" lvl="2" marL="137160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30200" lvl="3" marL="18288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4pPr>
            <a:lvl5pPr indent="-330200" lvl="4" marL="2286000" algn="l">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5" name="Google Shape;85;p13"/>
          <p:cNvSpPr txBox="1"/>
          <p:nvPr>
            <p:ph idx="3" type="body"/>
          </p:nvPr>
        </p:nvSpPr>
        <p:spPr>
          <a:xfrm>
            <a:off x="3350684" y="6254497"/>
            <a:ext cx="383446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6" name="Google Shape;86;p13"/>
          <p:cNvSpPr txBox="1"/>
          <p:nvPr>
            <p:ph idx="4" type="body"/>
          </p:nvPr>
        </p:nvSpPr>
        <p:spPr>
          <a:xfrm>
            <a:off x="7263643" y="6254497"/>
            <a:ext cx="4616357" cy="557468"/>
          </a:xfrm>
          <a:prstGeom prst="rect">
            <a:avLst/>
          </a:prstGeom>
          <a:noFill/>
          <a:ln>
            <a:noFill/>
          </a:ln>
        </p:spPr>
        <p:txBody>
          <a:bodyPr anchorCtr="0" anchor="ctr" bIns="45700" lIns="91425" spcFirstLastPara="1" rIns="91425" wrap="square" tIns="45700">
            <a:normAutofit/>
          </a:bodyPr>
          <a:lstStyle>
            <a:lvl1pPr indent="-228600" lvl="0" marL="457200" algn="l">
              <a:lnSpc>
                <a:spcPct val="110000"/>
              </a:lnSpc>
              <a:spcBef>
                <a:spcPts val="0"/>
              </a:spcBef>
              <a:spcAft>
                <a:spcPts val="0"/>
              </a:spcAft>
              <a:buClr>
                <a:srgbClr val="888888"/>
              </a:buClr>
              <a:buSzPts val="1200"/>
              <a:buNone/>
              <a:defRPr sz="1200">
                <a:solidFill>
                  <a:schemeClr val="lt1"/>
                </a:solidFill>
                <a:latin typeface="Trebuchet MS"/>
                <a:ea typeface="Trebuchet MS"/>
                <a:cs typeface="Trebuchet MS"/>
                <a:sym typeface="Trebuchet MS"/>
              </a:defRPr>
            </a:lvl1pPr>
            <a:lvl2pPr indent="-342900" lvl="1" marL="914400" algn="l">
              <a:lnSpc>
                <a:spcPct val="110000"/>
              </a:lnSpc>
              <a:spcBef>
                <a:spcPts val="0"/>
              </a:spcBef>
              <a:spcAft>
                <a:spcPts val="0"/>
              </a:spcAft>
              <a:buClr>
                <a:schemeClr val="dk1"/>
              </a:buClr>
              <a:buSzPts val="1800"/>
              <a:buChar char="•"/>
              <a:defRPr/>
            </a:lvl2pPr>
            <a:lvl3pPr indent="-342900" lvl="2" marL="1371600" algn="l">
              <a:lnSpc>
                <a:spcPct val="110000"/>
              </a:lnSpc>
              <a:spcBef>
                <a:spcPts val="300"/>
              </a:spcBef>
              <a:spcAft>
                <a:spcPts val="0"/>
              </a:spcAft>
              <a:buClr>
                <a:schemeClr val="dk1"/>
              </a:buClr>
              <a:buSzPts val="1800"/>
              <a:buChar char="•"/>
              <a:defRPr/>
            </a:lvl3pPr>
            <a:lvl4pPr indent="-342900" lvl="3" marL="1828800" algn="l">
              <a:lnSpc>
                <a:spcPct val="110000"/>
              </a:lnSpc>
              <a:spcBef>
                <a:spcPts val="300"/>
              </a:spcBef>
              <a:spcAft>
                <a:spcPts val="0"/>
              </a:spcAft>
              <a:buClr>
                <a:schemeClr val="dk1"/>
              </a:buClr>
              <a:buSzPts val="1800"/>
              <a:buChar char="•"/>
              <a:defRPr/>
            </a:lvl4pPr>
            <a:lvl5pPr indent="-342900" lvl="4" marL="2286000" algn="l">
              <a:lnSpc>
                <a:spcPct val="110000"/>
              </a:lnSpc>
              <a:spcBef>
                <a:spcPts val="0"/>
              </a:spcBef>
              <a:spcAft>
                <a:spcPts val="0"/>
              </a:spcAft>
              <a:buClr>
                <a:schemeClr val="dk1"/>
              </a:buClr>
              <a:buSzPts val="1800"/>
              <a:buChar char="•"/>
              <a:defRPr/>
            </a:lvl5pPr>
            <a:lvl6pPr indent="-228600" lvl="5" marL="2743200" algn="l">
              <a:lnSpc>
                <a:spcPct val="100000"/>
              </a:lnSpc>
              <a:spcBef>
                <a:spcPts val="300"/>
              </a:spcBef>
              <a:spcAft>
                <a:spcPts val="0"/>
              </a:spcAft>
              <a:buClr>
                <a:srgbClr val="000000"/>
              </a:buClr>
              <a:buSzPts val="1800"/>
              <a:buNone/>
              <a:defRPr/>
            </a:lvl6pPr>
            <a:lvl7pPr indent="-228600" lvl="6" marL="3200400" algn="l">
              <a:lnSpc>
                <a:spcPct val="100000"/>
              </a:lnSpc>
              <a:spcBef>
                <a:spcPts val="0"/>
              </a:spcBef>
              <a:spcAft>
                <a:spcPts val="0"/>
              </a:spcAft>
              <a:buClr>
                <a:srgbClr val="000000"/>
              </a:buClr>
              <a:buSzPts val="1800"/>
              <a:buNone/>
              <a:defRPr/>
            </a:lvl7pPr>
            <a:lvl8pPr indent="-228600" lvl="7" marL="3657600" algn="l">
              <a:lnSpc>
                <a:spcPct val="100000"/>
              </a:lnSpc>
              <a:spcBef>
                <a:spcPts val="0"/>
              </a:spcBef>
              <a:spcAft>
                <a:spcPts val="0"/>
              </a:spcAft>
              <a:buClr>
                <a:srgbClr val="000000"/>
              </a:buClr>
              <a:buSzPts val="1800"/>
              <a:buNone/>
              <a:defRPr/>
            </a:lvl8pPr>
            <a:lvl9pPr indent="-228600" lvl="8" marL="4114800" algn="l">
              <a:lnSpc>
                <a:spcPct val="100000"/>
              </a:lnSpc>
              <a:spcBef>
                <a:spcPts val="0"/>
              </a:spcBef>
              <a:spcAft>
                <a:spcPts val="0"/>
              </a:spcAft>
              <a:buClr>
                <a:srgbClr val="000000"/>
              </a:buClr>
              <a:buSzPts val="1800"/>
              <a:buNone/>
              <a:defRPr/>
            </a:lvl9pPr>
          </a:lstStyle>
          <a:p/>
        </p:txBody>
      </p:sp>
      <p:sp>
        <p:nvSpPr>
          <p:cNvPr id="87" name="Google Shape;87;p13"/>
          <p:cNvSpPr txBox="1"/>
          <p:nvPr>
            <p:ph idx="11" type="ftr"/>
          </p:nvPr>
        </p:nvSpPr>
        <p:spPr>
          <a:xfrm>
            <a:off x="708400" y="6254497"/>
            <a:ext cx="2541084" cy="557468"/>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7F7F7F"/>
              </a:buClr>
              <a:buSzPts val="1800"/>
              <a:buFont typeface="Calibri"/>
              <a:buNone/>
              <a:defRPr sz="1200">
                <a:solidFill>
                  <a:schemeClr val="lt1"/>
                </a:solidFill>
                <a:latin typeface="Trebuchet MS"/>
                <a:ea typeface="Trebuchet MS"/>
                <a:cs typeface="Trebuchet MS"/>
                <a:sym typeface="Trebuchet MS"/>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p:nvPr/>
        </p:nvSpPr>
        <p:spPr>
          <a:xfrm>
            <a:off x="0" y="6176963"/>
            <a:ext cx="12192000" cy="681037"/>
          </a:xfrm>
          <a:prstGeom prst="rect">
            <a:avLst/>
          </a:prstGeom>
          <a:gradFill>
            <a:gsLst>
              <a:gs pos="0">
                <a:srgbClr val="00B050"/>
              </a:gs>
              <a:gs pos="49000">
                <a:srgbClr val="FF0000"/>
              </a:gs>
              <a:gs pos="100000">
                <a:srgbClr val="01A0D6"/>
              </a:gs>
            </a:gsLst>
            <a:lin ang="0" scaled="0"/>
          </a:gradFill>
          <a:ln cap="flat" cmpd="sng" w="12700">
            <a:solidFill>
              <a:srgbClr val="364A7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110"/>
          <p:cNvSpPr txBox="1"/>
          <p:nvPr>
            <p:ph type="title"/>
          </p:nvPr>
        </p:nvSpPr>
        <p:spPr>
          <a:xfrm>
            <a:off x="360000" y="180000"/>
            <a:ext cx="9115940" cy="10800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10"/>
          <p:cNvSpPr txBox="1"/>
          <p:nvPr>
            <p:ph idx="1" type="body"/>
          </p:nvPr>
        </p:nvSpPr>
        <p:spPr>
          <a:xfrm>
            <a:off x="360000" y="1440000"/>
            <a:ext cx="115200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110"/>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lvl1pPr indent="0" lvl="0"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1pPr>
            <a:lvl2pPr indent="0" lvl="1"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2pPr>
            <a:lvl3pPr indent="0" lvl="2"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3pPr>
            <a:lvl4pPr indent="0" lvl="3"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4pPr>
            <a:lvl5pPr indent="0" lvl="4"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5pPr>
            <a:lvl6pPr indent="0" lvl="5"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6pPr>
            <a:lvl7pPr indent="0" lvl="6"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7pPr>
            <a:lvl8pPr indent="0" lvl="7"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8pPr>
            <a:lvl9pPr indent="0" lvl="8" marL="0" marR="0" rtl="0" algn="ctr">
              <a:lnSpc>
                <a:spcPct val="100000"/>
              </a:lnSpc>
              <a:spcBef>
                <a:spcPts val="0"/>
              </a:spcBef>
              <a:spcAft>
                <a:spcPts val="0"/>
              </a:spcAft>
              <a:buClr>
                <a:srgbClr val="888888"/>
              </a:buClr>
              <a:buSzPts val="1200"/>
              <a:buFont typeface="Arial"/>
              <a:buNone/>
              <a:defRPr b="0" i="0" sz="16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de-DE"/>
              <a:t>‹#›</a:t>
            </a:fld>
            <a:endParaRPr/>
          </a:p>
        </p:txBody>
      </p:sp>
      <p:sp>
        <p:nvSpPr>
          <p:cNvPr id="14" name="Google Shape;14;p110"/>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7F7F7F"/>
              </a:buClr>
              <a:buSzPts val="1800"/>
              <a:buFont typeface="Calibri"/>
              <a:buNone/>
              <a:defRPr b="0" i="0" sz="14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800"/>
              <a:buFont typeface="Calibri"/>
              <a:buNone/>
              <a:defRPr b="0" i="0" sz="1400" u="none" cap="none" strike="noStrike">
                <a:solidFill>
                  <a:srgbClr val="000000"/>
                </a:solidFill>
                <a:latin typeface="Arial"/>
                <a:ea typeface="Arial"/>
                <a:cs typeface="Arial"/>
                <a:sym typeface="Arial"/>
              </a:defRPr>
            </a:lvl9pPr>
          </a:lstStyle>
          <a:p/>
        </p:txBody>
      </p:sp>
      <p:pic>
        <p:nvPicPr>
          <p:cNvPr id="15" name="Google Shape;15;p110"/>
          <p:cNvPicPr preferRelativeResize="0"/>
          <p:nvPr/>
        </p:nvPicPr>
        <p:blipFill rotWithShape="1">
          <a:blip r:embed="rId1">
            <a:alphaModFix/>
          </a:blip>
          <a:srcRect b="0" l="0" r="0" t="0"/>
          <a:stretch/>
        </p:blipFill>
        <p:spPr>
          <a:xfrm>
            <a:off x="9573491" y="222778"/>
            <a:ext cx="2306509" cy="1037222"/>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izt.de/" TargetMode="External"/><Relationship Id="rId4" Type="http://schemas.openxmlformats.org/officeDocument/2006/relationships/hyperlink" Target="mailto:m.schmidthals@izt.de" TargetMode="External"/><Relationship Id="rId5" Type="http://schemas.openxmlformats.org/officeDocument/2006/relationships/image" Target="../media/image2.jpg"/><Relationship Id="rId6" Type="http://schemas.openxmlformats.org/officeDocument/2006/relationships/hyperlink" Target="http://www.e-u-z.de/" TargetMode="External"/><Relationship Id="rId7" Type="http://schemas.openxmlformats.org/officeDocument/2006/relationships/hyperlink" Target="mailto:shabeenamaya@gmail.co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hyperlink" Target="https://ai.mind-verse.de/?p=bild"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
          <p:cNvSpPr txBox="1"/>
          <p:nvPr>
            <p:ph type="ctrTitle"/>
          </p:nvPr>
        </p:nvSpPr>
        <p:spPr>
          <a:xfrm>
            <a:off x="312928" y="1122363"/>
            <a:ext cx="8278368"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4444"/>
              <a:buNone/>
            </a:pPr>
            <a:r>
              <a:rPr lang="de-DE">
                <a:extLst>
                  <a:ext uri="http://customooxmlschemas.google.com/">
                    <go:slidesCustomData xmlns:go="http://customooxmlschemas.google.com/" textRoundtripDataId="0"/>
                  </a:ext>
                </a:extLst>
              </a:rPr>
              <a:t>Mediengestalter</a:t>
            </a:r>
            <a:r>
              <a:rPr lang="de-DE"/>
              <a:t>*in und Medienkauffrau/-mann</a:t>
            </a:r>
            <a:br>
              <a:rPr lang="de-DE"/>
            </a:br>
            <a:r>
              <a:rPr lang="de-DE"/>
              <a:t>Digital und Print </a:t>
            </a:r>
            <a:endParaRPr/>
          </a:p>
        </p:txBody>
      </p:sp>
      <p:sp>
        <p:nvSpPr>
          <p:cNvPr id="119" name="Google Shape;119;p2"/>
          <p:cNvSpPr txBox="1"/>
          <p:nvPr>
            <p:ph idx="1" type="subTitle"/>
          </p:nvPr>
        </p:nvSpPr>
        <p:spPr>
          <a:xfrm>
            <a:off x="312928" y="3602038"/>
            <a:ext cx="8278368"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000"/>
              </a:spcBef>
              <a:spcAft>
                <a:spcPts val="0"/>
              </a:spcAft>
              <a:buSzPts val="2800"/>
              <a:buNone/>
            </a:pPr>
            <a:r>
              <a:rPr lang="de-DE"/>
              <a:t>Folien zur Diskussion von Zielkonflikten </a:t>
            </a:r>
            <a:br>
              <a:rPr lang="de-DE"/>
            </a:br>
            <a:r>
              <a:rPr lang="de-DE"/>
              <a:t>in der Mediengestaltung</a:t>
            </a:r>
            <a:endParaRPr/>
          </a:p>
        </p:txBody>
      </p:sp>
      <p:sp>
        <p:nvSpPr>
          <p:cNvPr id="120" name="Google Shape;120;p2"/>
          <p:cNvSpPr txBox="1"/>
          <p:nvPr>
            <p:ph idx="11" type="ftr"/>
          </p:nvPr>
        </p:nvSpPr>
        <p:spPr>
          <a:xfrm>
            <a:off x="720592" y="6258560"/>
            <a:ext cx="2541084" cy="563723"/>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121" name="Google Shape;121;p2"/>
          <p:cNvSpPr txBox="1"/>
          <p:nvPr>
            <p:ph idx="12" type="sldNum"/>
          </p:nvPr>
        </p:nvSpPr>
        <p:spPr>
          <a:xfrm>
            <a:off x="1" y="6258560"/>
            <a:ext cx="619381" cy="563723"/>
          </a:xfrm>
          <a:prstGeom prst="rect">
            <a:avLst/>
          </a:prstGeom>
          <a:noFill/>
          <a:ln>
            <a:noFill/>
          </a:ln>
        </p:spPr>
        <p:txBody>
          <a:bodyPr anchorCtr="0" anchor="ctr" bIns="45700" lIns="0" spcFirstLastPara="1" rIns="0"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122" name="Google Shape;122;p2"/>
          <p:cNvSpPr txBox="1"/>
          <p:nvPr>
            <p:ph idx="4" type="body"/>
          </p:nvPr>
        </p:nvSpPr>
        <p:spPr>
          <a:xfrm>
            <a:off x="8732521" y="4531540"/>
            <a:ext cx="3040379" cy="1523185"/>
          </a:xfrm>
          <a:prstGeom prst="rect">
            <a:avLst/>
          </a:prstGeom>
          <a:noFill/>
          <a:ln>
            <a:noFill/>
          </a:ln>
        </p:spPr>
        <p:txBody>
          <a:bodyPr anchorCtr="0" anchor="t" bIns="45700" lIns="91425" spcFirstLastPara="1" rIns="91425" wrap="square" tIns="45700">
            <a:normAutofit lnSpcReduction="10000"/>
          </a:bodyPr>
          <a:lstStyle/>
          <a:p>
            <a:pPr indent="0" lvl="0" marL="50800" rtl="0" algn="l">
              <a:lnSpc>
                <a:spcPct val="90000"/>
              </a:lnSpc>
              <a:spcBef>
                <a:spcPts val="1000"/>
              </a:spcBef>
              <a:spcAft>
                <a:spcPts val="0"/>
              </a:spcAft>
              <a:buSzPts val="3484"/>
              <a:buNone/>
            </a:pPr>
            <a:r>
              <a:rPr lang="de-DE" sz="1400"/>
              <a:t>IZT – Institut für Zukunftsstudien und Technologiebewertung</a:t>
            </a:r>
            <a:endParaRPr sz="1400"/>
          </a:p>
          <a:p>
            <a:pPr indent="0" lvl="0" marL="50800" rtl="0" algn="l">
              <a:lnSpc>
                <a:spcPct val="90000"/>
              </a:lnSpc>
              <a:spcBef>
                <a:spcPts val="1000"/>
              </a:spcBef>
              <a:spcAft>
                <a:spcPts val="0"/>
              </a:spcAft>
              <a:buSzPts val="3484"/>
              <a:buNone/>
            </a:pPr>
            <a:r>
              <a:rPr lang="de-DE" sz="1400"/>
              <a:t>Schopenhauerstraße 26; 14129 Berlin; </a:t>
            </a:r>
            <a:r>
              <a:rPr lang="de-DE" sz="1400" u="sng">
                <a:solidFill>
                  <a:schemeClr val="hlink"/>
                </a:solidFill>
                <a:hlinkClick r:id="rId3"/>
              </a:rPr>
              <a:t>www.izt.de</a:t>
            </a:r>
            <a:endParaRPr sz="1400"/>
          </a:p>
          <a:p>
            <a:pPr indent="0" lvl="0" marL="50800" rtl="0" algn="l">
              <a:lnSpc>
                <a:spcPct val="90000"/>
              </a:lnSpc>
              <a:spcBef>
                <a:spcPts val="1000"/>
              </a:spcBef>
              <a:spcAft>
                <a:spcPts val="0"/>
              </a:spcAft>
              <a:buSzPts val="3484"/>
              <a:buNone/>
            </a:pPr>
            <a:r>
              <a:rPr lang="de-DE" sz="1400"/>
              <a:t>Malte Schmidthals (</a:t>
            </a:r>
            <a:r>
              <a:rPr lang="de-DE" sz="1400" u="sng">
                <a:solidFill>
                  <a:schemeClr val="hlink"/>
                </a:solidFill>
                <a:hlinkClick r:id="rId4"/>
              </a:rPr>
              <a:t>m.schmidthals@izt.de</a:t>
            </a:r>
            <a:r>
              <a:rPr lang="de-DE" sz="1400"/>
              <a:t> </a:t>
            </a:r>
            <a:endParaRPr sz="1400"/>
          </a:p>
        </p:txBody>
      </p:sp>
      <p:pic>
        <p:nvPicPr>
          <p:cNvPr id="123" name="Google Shape;123;p2"/>
          <p:cNvPicPr preferRelativeResize="0"/>
          <p:nvPr/>
        </p:nvPicPr>
        <p:blipFill rotWithShape="1">
          <a:blip r:embed="rId5">
            <a:alphaModFix/>
          </a:blip>
          <a:srcRect b="0" l="0" r="9867" t="0"/>
          <a:stretch/>
        </p:blipFill>
        <p:spPr>
          <a:xfrm>
            <a:off x="8732521" y="3364668"/>
            <a:ext cx="2850243" cy="1244600"/>
          </a:xfrm>
          <a:prstGeom prst="rect">
            <a:avLst/>
          </a:prstGeom>
          <a:noFill/>
          <a:ln>
            <a:noFill/>
          </a:ln>
        </p:spPr>
      </p:pic>
      <p:sp>
        <p:nvSpPr>
          <p:cNvPr id="124" name="Google Shape;124;p2"/>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125" name="Google Shape;125;p2"/>
          <p:cNvSpPr txBox="1"/>
          <p:nvPr/>
        </p:nvSpPr>
        <p:spPr>
          <a:xfrm>
            <a:off x="8732521" y="2057400"/>
            <a:ext cx="3200400"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Energie- und Umweltzentrum e.V.</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Sabine Meyer, meyer@e-u-z.de</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31832 Springe-Eldagsen,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Zum Energie- und Umweltzentrum 1</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Webseite: </a:t>
            </a:r>
            <a:r>
              <a:rPr b="0" i="0" lang="de-DE" sz="1400" u="sng" cap="none" strike="noStrike">
                <a:solidFill>
                  <a:srgbClr val="000000"/>
                </a:solidFill>
                <a:latin typeface="Arial"/>
                <a:ea typeface="Arial"/>
                <a:cs typeface="Arial"/>
                <a:sym typeface="Arial"/>
                <a:hlinkClick r:id="rId6">
                  <a:extLst>
                    <a:ext uri="{A12FA001-AC4F-418D-AE19-62706E023703}">
                      <ahyp:hlinkClr val="tx"/>
                    </a:ext>
                  </a:extLst>
                </a:hlinkClick>
              </a:rPr>
              <a:t>www.e-u-z.de</a:t>
            </a: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0" i="0" lang="de-DE" sz="1400" u="none" cap="none" strike="noStrike">
                <a:solidFill>
                  <a:srgbClr val="000000"/>
                </a:solidFill>
                <a:latin typeface="Arial"/>
                <a:ea typeface="Arial"/>
                <a:cs typeface="Arial"/>
                <a:sym typeface="Arial"/>
              </a:rPr>
              <a:t>Mail: </a:t>
            </a:r>
            <a:r>
              <a:rPr b="0" i="0" lang="de-DE" sz="1400" u="sng" cap="none" strike="noStrike">
                <a:solidFill>
                  <a:srgbClr val="000000"/>
                </a:solidFill>
                <a:latin typeface="Arial"/>
                <a:ea typeface="Arial"/>
                <a:cs typeface="Arial"/>
                <a:sym typeface="Arial"/>
                <a:hlinkClick r:id="rId7">
                  <a:extLst>
                    <a:ext uri="{A12FA001-AC4F-418D-AE19-62706E023703}">
                      <ahyp:hlinkClr val="tx"/>
                    </a:ext>
                  </a:extLst>
                </a:hlinkClick>
              </a:rPr>
              <a:t>shabeenamaya@gmail.com</a:t>
            </a:r>
            <a:r>
              <a:rPr b="0" i="0" lang="de-DE"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g258fd8a42d1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Schwergewicht </a:t>
            </a:r>
            <a:r>
              <a:rPr i="1" lang="de-DE"/>
              <a:t>Digitale Medien</a:t>
            </a:r>
            <a:endParaRPr i="1"/>
          </a:p>
          <a:p>
            <a:pPr indent="0" lvl="0" marL="0" rtl="0" algn="l">
              <a:lnSpc>
                <a:spcPct val="100000"/>
              </a:lnSpc>
              <a:spcBef>
                <a:spcPts val="0"/>
              </a:spcBef>
              <a:spcAft>
                <a:spcPts val="0"/>
              </a:spcAft>
              <a:buSzPts val="1800"/>
              <a:buNone/>
            </a:pPr>
            <a:r>
              <a:rPr lang="de-DE"/>
              <a:t>im Arbeitsprozess</a:t>
            </a:r>
            <a:endParaRPr/>
          </a:p>
        </p:txBody>
      </p:sp>
      <p:sp>
        <p:nvSpPr>
          <p:cNvPr id="311" name="Google Shape;311;g258fd8a42d1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12" name="Google Shape;312;g258fd8a42d1_0_0"/>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p>
            <a:pPr indent="0" lvl="0" marL="457200" rtl="0" algn="l">
              <a:lnSpc>
                <a:spcPct val="110000"/>
              </a:lnSpc>
              <a:spcBef>
                <a:spcPts val="0"/>
              </a:spcBef>
              <a:spcAft>
                <a:spcPts val="0"/>
              </a:spcAft>
              <a:buSzPts val="1800"/>
              <a:buNone/>
            </a:pPr>
            <a:r>
              <a:rPr lang="de-DE"/>
              <a:t> </a:t>
            </a:r>
            <a:endParaRPr/>
          </a:p>
        </p:txBody>
      </p:sp>
      <p:sp>
        <p:nvSpPr>
          <p:cNvPr id="313" name="Google Shape;313;g258fd8a42d1_0_0"/>
          <p:cNvSpPr txBox="1"/>
          <p:nvPr>
            <p:ph idx="4" type="body"/>
          </p:nvPr>
        </p:nvSpPr>
        <p:spPr>
          <a:xfrm>
            <a:off x="7797050" y="6254500"/>
            <a:ext cx="43950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Grafik: BMBF/Krämer, Heike (2019): Berufsbildung 4.0</a:t>
            </a:r>
            <a:endParaRPr/>
          </a:p>
        </p:txBody>
      </p:sp>
      <p:pic>
        <p:nvPicPr>
          <p:cNvPr id="314" name="Google Shape;314;g258fd8a42d1_0_0"/>
          <p:cNvPicPr preferRelativeResize="0"/>
          <p:nvPr/>
        </p:nvPicPr>
        <p:blipFill rotWithShape="1">
          <a:blip r:embed="rId3">
            <a:alphaModFix/>
          </a:blip>
          <a:srcRect b="13610" l="0" r="0" t="8343"/>
          <a:stretch/>
        </p:blipFill>
        <p:spPr>
          <a:xfrm>
            <a:off x="5483400" y="1740374"/>
            <a:ext cx="6396649" cy="4307626"/>
          </a:xfrm>
          <a:prstGeom prst="rect">
            <a:avLst/>
          </a:prstGeom>
          <a:noFill/>
          <a:ln>
            <a:noFill/>
          </a:ln>
        </p:spPr>
      </p:pic>
      <p:sp>
        <p:nvSpPr>
          <p:cNvPr id="315" name="Google Shape;315;g258fd8a42d1_0_0"/>
          <p:cNvSpPr/>
          <p:nvPr/>
        </p:nvSpPr>
        <p:spPr>
          <a:xfrm>
            <a:off x="955775" y="3659900"/>
            <a:ext cx="3285000" cy="2169900"/>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SzPts val="1100"/>
              <a:buFont typeface="Arial"/>
              <a:buNone/>
            </a:pPr>
            <a:r>
              <a:rPr b="0" i="0" lang="de-DE" sz="1800" u="none" cap="none" strike="noStrike">
                <a:solidFill>
                  <a:srgbClr val="980000"/>
                </a:solidFill>
                <a:latin typeface="Arial"/>
                <a:ea typeface="Arial"/>
                <a:cs typeface="Arial"/>
                <a:sym typeface="Arial"/>
              </a:rPr>
              <a:t>Auf welche Weise können die Vorteile von Green IT aus der Perspektive der 3 Säulen der Nachhaltigkeit in Medien kommuniziert werden?</a:t>
            </a:r>
            <a:endParaRPr b="0" i="0" sz="1400" u="none" cap="none" strike="noStrike">
              <a:solidFill>
                <a:srgbClr val="980000"/>
              </a:solidFill>
              <a:latin typeface="Arial"/>
              <a:ea typeface="Arial"/>
              <a:cs typeface="Arial"/>
              <a:sym typeface="Arial"/>
            </a:endParaRPr>
          </a:p>
        </p:txBody>
      </p:sp>
      <p:sp>
        <p:nvSpPr>
          <p:cNvPr id="316" name="Google Shape;316;g258fd8a42d1_0_0"/>
          <p:cNvSpPr/>
          <p:nvPr/>
        </p:nvSpPr>
        <p:spPr>
          <a:xfrm>
            <a:off x="5483275" y="1377325"/>
            <a:ext cx="6396600" cy="36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100"/>
              <a:buFont typeface="Arial"/>
              <a:buNone/>
            </a:pPr>
            <a:r>
              <a:rPr b="0" i="0" lang="de-DE" sz="1700" u="none" cap="none" strike="noStrike">
                <a:solidFill>
                  <a:schemeClr val="dk1"/>
                </a:solidFill>
                <a:latin typeface="Trebuchet MS"/>
                <a:ea typeface="Trebuchet MS"/>
                <a:cs typeface="Trebuchet MS"/>
                <a:sym typeface="Trebuchet MS"/>
              </a:rPr>
              <a:t>Nutzung digitaler Anwendungen und Technologien von MG DuP</a:t>
            </a:r>
            <a:endParaRPr b="0" i="0" sz="1100" u="none" cap="none" strike="noStrike">
              <a:solidFill>
                <a:srgbClr val="000000"/>
              </a:solidFill>
              <a:latin typeface="Arial"/>
              <a:ea typeface="Arial"/>
              <a:cs typeface="Arial"/>
              <a:sym typeface="Arial"/>
            </a:endParaRPr>
          </a:p>
        </p:txBody>
      </p:sp>
      <p:sp>
        <p:nvSpPr>
          <p:cNvPr id="317" name="Google Shape;317;g258fd8a42d1_0_0"/>
          <p:cNvSpPr/>
          <p:nvPr/>
        </p:nvSpPr>
        <p:spPr>
          <a:xfrm>
            <a:off x="502925" y="1368000"/>
            <a:ext cx="4743600" cy="1881000"/>
          </a:xfrm>
          <a:prstGeom prst="rect">
            <a:avLst/>
          </a:prstGeom>
          <a:solidFill>
            <a:srgbClr val="92D05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100"/>
              <a:buFont typeface="Arial"/>
              <a:buNone/>
            </a:pPr>
            <a:r>
              <a:rPr b="0" i="0" lang="de-DE" sz="1600" u="none" cap="none" strike="noStrike">
                <a:solidFill>
                  <a:schemeClr val="dk1"/>
                </a:solidFill>
                <a:latin typeface="Trebuchet MS"/>
                <a:ea typeface="Trebuchet MS"/>
                <a:cs typeface="Trebuchet MS"/>
                <a:sym typeface="Trebuchet MS"/>
              </a:rPr>
              <a:t>Green-IT hat das Anliegen, energie- und ressourcen-effizient zu sein und die ökologischen Auswirkungen zu minimieren in:</a:t>
            </a:r>
            <a:endParaRPr b="0" i="0" sz="1600" u="none" cap="none" strike="noStrike">
              <a:solidFill>
                <a:schemeClr val="dk1"/>
              </a:solidFill>
              <a:latin typeface="Trebuchet MS"/>
              <a:ea typeface="Trebuchet MS"/>
              <a:cs typeface="Trebuchet MS"/>
              <a:sym typeface="Trebuchet MS"/>
            </a:endParaRPr>
          </a:p>
          <a:p>
            <a:pPr indent="-317500" lvl="0" marL="457200" marR="0" rtl="0" algn="l">
              <a:lnSpc>
                <a:spcPct val="110000"/>
              </a:lnSpc>
              <a:spcBef>
                <a:spcPts val="0"/>
              </a:spcBef>
              <a:spcAft>
                <a:spcPts val="0"/>
              </a:spcAft>
              <a:buClr>
                <a:schemeClr val="dk1"/>
              </a:buClr>
              <a:buSzPts val="1400"/>
              <a:buFont typeface="Arial"/>
              <a:buChar char="-"/>
            </a:pPr>
            <a:r>
              <a:rPr b="0" i="0" lang="de-DE" sz="1600" u="none" cap="none" strike="noStrike">
                <a:solidFill>
                  <a:schemeClr val="dk1"/>
                </a:solidFill>
                <a:latin typeface="Trebuchet MS"/>
                <a:ea typeface="Trebuchet MS"/>
                <a:cs typeface="Trebuchet MS"/>
                <a:sym typeface="Trebuchet MS"/>
              </a:rPr>
              <a:t>Produktion</a:t>
            </a:r>
            <a:endParaRPr b="0" i="0" sz="1600" u="none" cap="none" strike="noStrike">
              <a:solidFill>
                <a:schemeClr val="dk1"/>
              </a:solidFill>
              <a:latin typeface="Trebuchet MS"/>
              <a:ea typeface="Trebuchet MS"/>
              <a:cs typeface="Trebuchet MS"/>
              <a:sym typeface="Trebuchet MS"/>
            </a:endParaRPr>
          </a:p>
          <a:p>
            <a:pPr indent="-317500" lvl="0" marL="457200" marR="0" rtl="0" algn="l">
              <a:lnSpc>
                <a:spcPct val="110000"/>
              </a:lnSpc>
              <a:spcBef>
                <a:spcPts val="0"/>
              </a:spcBef>
              <a:spcAft>
                <a:spcPts val="0"/>
              </a:spcAft>
              <a:buClr>
                <a:schemeClr val="dk1"/>
              </a:buClr>
              <a:buSzPts val="1400"/>
              <a:buFont typeface="Arial"/>
              <a:buChar char="-"/>
            </a:pPr>
            <a:r>
              <a:rPr b="0" i="0" lang="de-DE" sz="1600" u="none" cap="none" strike="noStrike">
                <a:solidFill>
                  <a:schemeClr val="dk1"/>
                </a:solidFill>
                <a:latin typeface="Trebuchet MS"/>
                <a:ea typeface="Trebuchet MS"/>
                <a:cs typeface="Trebuchet MS"/>
                <a:sym typeface="Trebuchet MS"/>
              </a:rPr>
              <a:t>Nutzung</a:t>
            </a:r>
            <a:endParaRPr b="0" i="0" sz="1600" u="none" cap="none" strike="noStrike">
              <a:solidFill>
                <a:schemeClr val="dk1"/>
              </a:solidFill>
              <a:latin typeface="Trebuchet MS"/>
              <a:ea typeface="Trebuchet MS"/>
              <a:cs typeface="Trebuchet MS"/>
              <a:sym typeface="Trebuchet MS"/>
            </a:endParaRPr>
          </a:p>
          <a:p>
            <a:pPr indent="-317500" lvl="0" marL="457200" marR="0" rtl="0" algn="l">
              <a:lnSpc>
                <a:spcPct val="110000"/>
              </a:lnSpc>
              <a:spcBef>
                <a:spcPts val="0"/>
              </a:spcBef>
              <a:spcAft>
                <a:spcPts val="0"/>
              </a:spcAft>
              <a:buClr>
                <a:schemeClr val="dk1"/>
              </a:buClr>
              <a:buSzPts val="1400"/>
              <a:buFont typeface="Arial"/>
              <a:buChar char="-"/>
            </a:pPr>
            <a:r>
              <a:rPr b="0" i="0" lang="de-DE" sz="1600" u="none" cap="none" strike="noStrike">
                <a:solidFill>
                  <a:schemeClr val="dk1"/>
                </a:solidFill>
                <a:latin typeface="Trebuchet MS"/>
                <a:ea typeface="Trebuchet MS"/>
                <a:cs typeface="Trebuchet MS"/>
                <a:sym typeface="Trebuchet MS"/>
              </a:rPr>
              <a:t>Entsorgung von Elektroschrott</a:t>
            </a:r>
            <a:endParaRPr b="0" i="0" sz="1400" u="none" cap="none" strike="noStrike">
              <a:solidFill>
                <a:srgbClr val="000000"/>
              </a:solidFill>
              <a:latin typeface="Arial"/>
              <a:ea typeface="Arial"/>
              <a:cs typeface="Arial"/>
              <a:sym typeface="Arial"/>
            </a:endParaRPr>
          </a:p>
        </p:txBody>
      </p:sp>
      <p:sp>
        <p:nvSpPr>
          <p:cNvPr id="318" name="Google Shape;318;g258fd8a42d1_0_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319" name="Google Shape;319;g258fd8a42d1_0_0"/>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22331767f91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Calibri"/>
              <a:buNone/>
            </a:pPr>
            <a:r>
              <a:rPr lang="de-DE" sz="4400">
                <a:latin typeface="Calibri"/>
                <a:ea typeface="Calibri"/>
                <a:cs typeface="Calibri"/>
                <a:sym typeface="Calibri"/>
              </a:rPr>
              <a:t>Einfluss von Software auf Hardware-Nachhaltigkeit</a:t>
            </a:r>
            <a:endParaRPr/>
          </a:p>
        </p:txBody>
      </p:sp>
      <p:sp>
        <p:nvSpPr>
          <p:cNvPr id="326" name="Google Shape;326;g22331767f91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27" name="Google Shape;327;g22331767f91_0_0"/>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1800"/>
              <a:buNone/>
            </a:pPr>
            <a:r>
              <a:t/>
            </a:r>
            <a:endParaRPr sz="1400"/>
          </a:p>
          <a:p>
            <a:pPr indent="0" lvl="0" marL="0" rtl="0" algn="l">
              <a:lnSpc>
                <a:spcPct val="100000"/>
              </a:lnSpc>
              <a:spcBef>
                <a:spcPts val="0"/>
              </a:spcBef>
              <a:spcAft>
                <a:spcPts val="0"/>
              </a:spcAft>
              <a:buSzPts val="1800"/>
              <a:buNone/>
            </a:pPr>
            <a:r>
              <a:t/>
            </a:r>
            <a:endParaRPr sz="1400"/>
          </a:p>
          <a:p>
            <a:pPr indent="0" lvl="0" marL="0" rtl="0" algn="l">
              <a:lnSpc>
                <a:spcPct val="100000"/>
              </a:lnSpc>
              <a:spcBef>
                <a:spcPts val="0"/>
              </a:spcBef>
              <a:spcAft>
                <a:spcPts val="0"/>
              </a:spcAft>
              <a:buSzPts val="1800"/>
              <a:buNone/>
            </a:pPr>
            <a:r>
              <a:t/>
            </a:r>
            <a:endParaRPr sz="1400"/>
          </a:p>
          <a:p>
            <a:pPr indent="0" lvl="0" marL="0" rtl="0" algn="l">
              <a:lnSpc>
                <a:spcPct val="100000"/>
              </a:lnSpc>
              <a:spcBef>
                <a:spcPts val="0"/>
              </a:spcBef>
              <a:spcAft>
                <a:spcPts val="0"/>
              </a:spcAft>
              <a:buSzPts val="1800"/>
              <a:buNone/>
            </a:pPr>
            <a:r>
              <a:rPr lang="de-DE" sz="1400"/>
              <a:t>Das angestrebte Ideal ist ein Softwareprodukt, das eine gegebene Funktionalität mit einem minimalen Ressourcenaufwand erbringt, also die Ressourceneffizienz maximiert.  </a:t>
            </a:r>
            <a:endParaRPr/>
          </a:p>
          <a:p>
            <a:pPr indent="-285750" lvl="0" marL="285750" rtl="0" algn="l">
              <a:lnSpc>
                <a:spcPct val="100000"/>
              </a:lnSpc>
              <a:spcBef>
                <a:spcPts val="0"/>
              </a:spcBef>
              <a:spcAft>
                <a:spcPts val="0"/>
              </a:spcAft>
              <a:buSzPts val="1800"/>
              <a:buFont typeface="Arial"/>
              <a:buChar char="•"/>
            </a:pPr>
            <a:r>
              <a:rPr lang="de-DE" sz="1400"/>
              <a:t>Plattformunabhängigkeit und Portabilität  </a:t>
            </a:r>
            <a:endParaRPr/>
          </a:p>
          <a:p>
            <a:pPr indent="-285750" lvl="0" marL="285750" rtl="0" algn="l">
              <a:lnSpc>
                <a:spcPct val="100000"/>
              </a:lnSpc>
              <a:spcBef>
                <a:spcPts val="0"/>
              </a:spcBef>
              <a:spcAft>
                <a:spcPts val="0"/>
              </a:spcAft>
              <a:buSzPts val="1800"/>
              <a:buFont typeface="Arial"/>
              <a:buChar char="•"/>
            </a:pPr>
            <a:r>
              <a:rPr lang="de-DE" sz="1400"/>
              <a:t>Abwärtskompatibilität </a:t>
            </a:r>
            <a:endParaRPr/>
          </a:p>
          <a:p>
            <a:pPr indent="-285750" lvl="0" marL="285750" rtl="0" algn="l">
              <a:lnSpc>
                <a:spcPct val="100000"/>
              </a:lnSpc>
              <a:spcBef>
                <a:spcPts val="0"/>
              </a:spcBef>
              <a:spcAft>
                <a:spcPts val="0"/>
              </a:spcAft>
              <a:buSzPts val="1800"/>
              <a:buFont typeface="Arial"/>
              <a:buChar char="•"/>
            </a:pPr>
            <a:r>
              <a:rPr lang="de-DE" sz="1400"/>
              <a:t>Nutzungsautonomie </a:t>
            </a:r>
            <a:endParaRPr/>
          </a:p>
          <a:p>
            <a:pPr indent="-171450" lvl="0" marL="285750" rtl="0" algn="l">
              <a:lnSpc>
                <a:spcPct val="100000"/>
              </a:lnSpc>
              <a:spcBef>
                <a:spcPts val="0"/>
              </a:spcBef>
              <a:spcAft>
                <a:spcPts val="0"/>
              </a:spcAft>
              <a:buSzPts val="1800"/>
              <a:buFont typeface="Arial"/>
              <a:buNone/>
            </a:pPr>
            <a:r>
              <a:t/>
            </a:r>
            <a:endParaRPr sz="1400"/>
          </a:p>
          <a:p>
            <a:pPr indent="0" lvl="0" marL="0" rtl="0" algn="l">
              <a:lnSpc>
                <a:spcPct val="100000"/>
              </a:lnSpc>
              <a:spcBef>
                <a:spcPts val="0"/>
              </a:spcBef>
              <a:spcAft>
                <a:spcPts val="0"/>
              </a:spcAft>
              <a:buSzPts val="1800"/>
              <a:buNone/>
            </a:pPr>
            <a:r>
              <a:t/>
            </a:r>
            <a:endParaRPr sz="1400"/>
          </a:p>
          <a:p>
            <a:pPr indent="-171450" lvl="0" marL="285750" rtl="0" algn="l">
              <a:lnSpc>
                <a:spcPct val="100000"/>
              </a:lnSpc>
              <a:spcBef>
                <a:spcPts val="0"/>
              </a:spcBef>
              <a:spcAft>
                <a:spcPts val="0"/>
              </a:spcAft>
              <a:buSzPts val="1800"/>
              <a:buFont typeface="Arial"/>
              <a:buNone/>
            </a:pPr>
            <a:r>
              <a:t/>
            </a:r>
            <a:endParaRPr sz="1400"/>
          </a:p>
          <a:p>
            <a:pPr indent="-285750" lvl="0" marL="285750" rtl="0" algn="l">
              <a:lnSpc>
                <a:spcPct val="100000"/>
              </a:lnSpc>
              <a:spcBef>
                <a:spcPts val="0"/>
              </a:spcBef>
              <a:spcAft>
                <a:spcPts val="0"/>
              </a:spcAft>
              <a:buSzPts val="1800"/>
              <a:buFont typeface="Arial"/>
              <a:buChar char="•"/>
            </a:pPr>
            <a:r>
              <a:rPr lang="de-DE" sz="1400"/>
              <a:t>Empfohlene Systemvoraussetzungen und Hardwareanforderungen; Auslastung im Leerlauf </a:t>
            </a:r>
            <a:endParaRPr/>
          </a:p>
          <a:p>
            <a:pPr indent="-285750" lvl="0" marL="285750" rtl="0" algn="l">
              <a:lnSpc>
                <a:spcPct val="100000"/>
              </a:lnSpc>
              <a:spcBef>
                <a:spcPts val="0"/>
              </a:spcBef>
              <a:spcAft>
                <a:spcPts val="0"/>
              </a:spcAft>
              <a:buSzPts val="1800"/>
              <a:buFont typeface="Arial"/>
              <a:buChar char="•"/>
            </a:pPr>
            <a:r>
              <a:rPr lang="de-DE" sz="1400"/>
              <a:t>Sparsame Hardwarenutzung durch Anpassbarkeit und Unterstützung der Nutzenden bei der Anpassung des Softwareprodukts </a:t>
            </a:r>
            <a:endParaRPr/>
          </a:p>
          <a:p>
            <a:pPr indent="-285750" lvl="0" marL="285750" rtl="0" algn="l">
              <a:lnSpc>
                <a:spcPct val="100000"/>
              </a:lnSpc>
              <a:spcBef>
                <a:spcPts val="0"/>
              </a:spcBef>
              <a:spcAft>
                <a:spcPts val="0"/>
              </a:spcAft>
              <a:buSzPts val="1800"/>
              <a:buFont typeface="Arial"/>
              <a:buChar char="•"/>
            </a:pPr>
            <a:r>
              <a:rPr lang="de-DE" sz="1400"/>
              <a:t>Potenzielle Hardware-Nutzungsdauer </a:t>
            </a:r>
            <a:endParaRPr/>
          </a:p>
          <a:p>
            <a:pPr indent="-285750" lvl="0" marL="285750" rtl="0" algn="l">
              <a:lnSpc>
                <a:spcPct val="100000"/>
              </a:lnSpc>
              <a:spcBef>
                <a:spcPts val="0"/>
              </a:spcBef>
              <a:spcAft>
                <a:spcPts val="0"/>
              </a:spcAft>
              <a:buSzPts val="1800"/>
              <a:buFont typeface="Arial"/>
              <a:buChar char="•"/>
            </a:pPr>
            <a:r>
              <a:rPr lang="de-DE" sz="1400"/>
              <a:t>Energieeffizienz </a:t>
            </a:r>
            <a:endParaRPr/>
          </a:p>
          <a:p>
            <a:pPr indent="0" lvl="0" marL="0" rtl="0" algn="l">
              <a:lnSpc>
                <a:spcPct val="100000"/>
              </a:lnSpc>
              <a:spcBef>
                <a:spcPts val="0"/>
              </a:spcBef>
              <a:spcAft>
                <a:spcPts val="0"/>
              </a:spcAft>
              <a:buSzPts val="7200"/>
              <a:buFont typeface="Arial"/>
              <a:buNone/>
            </a:pPr>
            <a:r>
              <a:t/>
            </a:r>
            <a:endParaRPr sz="1400">
              <a:latin typeface="Merriweather"/>
              <a:ea typeface="Merriweather"/>
              <a:cs typeface="Merriweather"/>
              <a:sym typeface="Merriweather"/>
            </a:endParaRPr>
          </a:p>
        </p:txBody>
      </p:sp>
      <p:sp>
        <p:nvSpPr>
          <p:cNvPr id="328" name="Google Shape;328;g22331767f91_0_0"/>
          <p:cNvSpPr txBox="1"/>
          <p:nvPr>
            <p:ph idx="4" type="body"/>
          </p:nvPr>
        </p:nvSpPr>
        <p:spPr>
          <a:xfrm>
            <a:off x="7795349" y="6254500"/>
            <a:ext cx="40848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Grafik: Freepink</a:t>
            </a:r>
            <a:endParaRPr/>
          </a:p>
        </p:txBody>
      </p:sp>
      <p:sp>
        <p:nvSpPr>
          <p:cNvPr id="329" name="Google Shape;329;g22331767f91_0_0"/>
          <p:cNvSpPr txBox="1"/>
          <p:nvPr/>
        </p:nvSpPr>
        <p:spPr>
          <a:xfrm>
            <a:off x="6096000" y="1524000"/>
            <a:ext cx="518160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g22331767f91_0_0"/>
          <p:cNvSpPr/>
          <p:nvPr/>
        </p:nvSpPr>
        <p:spPr>
          <a:xfrm>
            <a:off x="450273" y="1489363"/>
            <a:ext cx="3338944" cy="457200"/>
          </a:xfrm>
          <a:prstGeom prst="roundRect">
            <a:avLst>
              <a:gd fmla="val 16667" name="adj"/>
            </a:avLst>
          </a:prstGeom>
          <a:solidFill>
            <a:srgbClr val="D1B74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Trebuchet MS"/>
                <a:ea typeface="Trebuchet MS"/>
                <a:cs typeface="Trebuchet MS"/>
                <a:sym typeface="Trebuchet MS"/>
              </a:rPr>
              <a:t>Ressourceneffizienz </a:t>
            </a:r>
            <a:endParaRPr b="1" i="0" sz="1600" u="none" cap="none" strike="noStrike">
              <a:solidFill>
                <a:schemeClr val="dk1"/>
              </a:solidFill>
              <a:latin typeface="Arial"/>
              <a:ea typeface="Arial"/>
              <a:cs typeface="Arial"/>
              <a:sym typeface="Arial"/>
            </a:endParaRPr>
          </a:p>
        </p:txBody>
      </p:sp>
      <p:sp>
        <p:nvSpPr>
          <p:cNvPr id="331" name="Google Shape;331;g22331767f91_0_0"/>
          <p:cNvSpPr/>
          <p:nvPr/>
        </p:nvSpPr>
        <p:spPr>
          <a:xfrm>
            <a:off x="450273" y="3854888"/>
            <a:ext cx="3325200" cy="415500"/>
          </a:xfrm>
          <a:prstGeom prst="roundRect">
            <a:avLst>
              <a:gd fmla="val 16667" name="adj"/>
            </a:avLst>
          </a:prstGeom>
          <a:solidFill>
            <a:srgbClr val="D1B74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Trebuchet MS"/>
                <a:ea typeface="Trebuchet MS"/>
                <a:cs typeface="Trebuchet MS"/>
                <a:sym typeface="Trebuchet MS"/>
              </a:rPr>
              <a:t>Hardwareeffizienz </a:t>
            </a:r>
            <a:endParaRPr b="1" i="0" sz="1400" u="none" cap="none" strike="noStrike">
              <a:solidFill>
                <a:schemeClr val="dk1"/>
              </a:solidFill>
              <a:latin typeface="Arial"/>
              <a:ea typeface="Arial"/>
              <a:cs typeface="Arial"/>
              <a:sym typeface="Arial"/>
            </a:endParaRPr>
          </a:p>
        </p:txBody>
      </p:sp>
      <p:sp>
        <p:nvSpPr>
          <p:cNvPr id="332" name="Google Shape;332;g22331767f91_0_0"/>
          <p:cNvSpPr txBox="1"/>
          <p:nvPr/>
        </p:nvSpPr>
        <p:spPr>
          <a:xfrm>
            <a:off x="4937860" y="5170318"/>
            <a:ext cx="2784900" cy="954300"/>
          </a:xfrm>
          <a:prstGeom prst="rect">
            <a:avLst/>
          </a:prstGeom>
          <a:solidFill>
            <a:srgbClr val="84B2F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"Blauer Engel":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Ressourcen- und energieeffiziente Softwareprodukte (DE-UZ 215)</a:t>
            </a:r>
            <a:endParaRPr b="0" i="0" sz="1400" u="none" cap="none" strike="noStrike">
              <a:solidFill>
                <a:srgbClr val="000000"/>
              </a:solidFill>
              <a:latin typeface="Arial"/>
              <a:ea typeface="Arial"/>
              <a:cs typeface="Arial"/>
              <a:sym typeface="Arial"/>
            </a:endParaRPr>
          </a:p>
        </p:txBody>
      </p:sp>
      <p:sp>
        <p:nvSpPr>
          <p:cNvPr id="333" name="Google Shape;333;g22331767f91_0_0"/>
          <p:cNvSpPr/>
          <p:nvPr/>
        </p:nvSpPr>
        <p:spPr>
          <a:xfrm>
            <a:off x="8229600" y="2282537"/>
            <a:ext cx="3311100" cy="2106000"/>
          </a:xfrm>
          <a:prstGeom prst="quadArrowCallout">
            <a:avLst>
              <a:gd fmla="val 18515" name="adj1"/>
              <a:gd fmla="val 18515" name="adj2"/>
              <a:gd fmla="val 18515" name="adj3"/>
              <a:gd fmla="val 48123" name="adj4"/>
            </a:avLst>
          </a:prstGeom>
          <a:solidFill>
            <a:srgbClr val="DAF0C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Trebuchet MS"/>
                <a:ea typeface="Trebuchet MS"/>
                <a:cs typeface="Trebuchet MS"/>
                <a:sym typeface="Trebuchet MS"/>
              </a:rPr>
              <a:t>Vermeidung von Elektroschrott</a:t>
            </a:r>
            <a:endParaRPr b="1" i="0" sz="1600" u="none" cap="none" strike="noStrike">
              <a:solidFill>
                <a:schemeClr val="dk1"/>
              </a:solidFill>
              <a:latin typeface="Trebuchet MS"/>
              <a:ea typeface="Trebuchet MS"/>
              <a:cs typeface="Trebuchet MS"/>
              <a:sym typeface="Trebuchet MS"/>
            </a:endParaRPr>
          </a:p>
        </p:txBody>
      </p:sp>
      <p:sp>
        <p:nvSpPr>
          <p:cNvPr id="334" name="Google Shape;334;g22331767f91_0_0"/>
          <p:cNvSpPr txBox="1"/>
          <p:nvPr/>
        </p:nvSpPr>
        <p:spPr>
          <a:xfrm>
            <a:off x="8780317" y="4526973"/>
            <a:ext cx="2407200" cy="338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Trebuchet MS"/>
                <a:ea typeface="Trebuchet MS"/>
                <a:cs typeface="Trebuchet MS"/>
                <a:sym typeface="Trebuchet MS"/>
              </a:rPr>
              <a:t>Nachfragereduzierung</a:t>
            </a:r>
            <a:endParaRPr b="1" i="0" sz="1600" u="none" cap="none" strike="noStrike">
              <a:solidFill>
                <a:srgbClr val="000000"/>
              </a:solidFill>
              <a:latin typeface="Trebuchet MS"/>
              <a:ea typeface="Trebuchet MS"/>
              <a:cs typeface="Trebuchet MS"/>
              <a:sym typeface="Trebuchet MS"/>
            </a:endParaRPr>
          </a:p>
        </p:txBody>
      </p:sp>
      <p:sp>
        <p:nvSpPr>
          <p:cNvPr id="335" name="Google Shape;335;g22331767f91_0_0"/>
          <p:cNvSpPr/>
          <p:nvPr/>
        </p:nvSpPr>
        <p:spPr>
          <a:xfrm>
            <a:off x="8769927" y="1634836"/>
            <a:ext cx="2230500" cy="595800"/>
          </a:xfrm>
          <a:prstGeom prst="rect">
            <a:avLst/>
          </a:prstGeom>
          <a:solidFill>
            <a:srgbClr val="FFFF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Trebuchet MS"/>
                <a:ea typeface="Trebuchet MS"/>
                <a:cs typeface="Trebuchet MS"/>
                <a:sym typeface="Trebuchet MS"/>
              </a:rPr>
              <a:t>Politische Entscheidungen</a:t>
            </a:r>
            <a:endParaRPr b="1" i="0" sz="1600" u="none" cap="none" strike="noStrike">
              <a:solidFill>
                <a:schemeClr val="dk1"/>
              </a:solidFill>
              <a:latin typeface="Trebuchet MS"/>
              <a:ea typeface="Trebuchet MS"/>
              <a:cs typeface="Trebuchet MS"/>
              <a:sym typeface="Trebuchet MS"/>
            </a:endParaRPr>
          </a:p>
        </p:txBody>
      </p:sp>
      <p:sp>
        <p:nvSpPr>
          <p:cNvPr id="336" name="Google Shape;336;g22331767f91_0_0"/>
          <p:cNvSpPr txBox="1"/>
          <p:nvPr/>
        </p:nvSpPr>
        <p:spPr>
          <a:xfrm rot="-5400000">
            <a:off x="6342003" y="3046753"/>
            <a:ext cx="3245400" cy="3387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Trebuchet MS"/>
                <a:ea typeface="Trebuchet MS"/>
                <a:cs typeface="Trebuchet MS"/>
                <a:sym typeface="Trebuchet MS"/>
              </a:rPr>
              <a:t>Technische Entwicklungen</a:t>
            </a:r>
            <a:endParaRPr b="1" i="0" sz="1600" u="none" cap="none" strike="noStrike">
              <a:solidFill>
                <a:srgbClr val="000000"/>
              </a:solidFill>
              <a:latin typeface="Trebuchet MS"/>
              <a:ea typeface="Trebuchet MS"/>
              <a:cs typeface="Trebuchet MS"/>
              <a:sym typeface="Trebuchet MS"/>
            </a:endParaRPr>
          </a:p>
        </p:txBody>
      </p:sp>
      <p:sp>
        <p:nvSpPr>
          <p:cNvPr id="337" name="Google Shape;337;g22331767f91_0_0"/>
          <p:cNvSpPr txBox="1"/>
          <p:nvPr/>
        </p:nvSpPr>
        <p:spPr>
          <a:xfrm rot="-5400000">
            <a:off x="10086208" y="3105174"/>
            <a:ext cx="3612600" cy="585000"/>
          </a:xfrm>
          <a:prstGeom prst="rect">
            <a:avLst/>
          </a:prstGeom>
          <a:solidFill>
            <a:srgbClr val="FFFF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Trebuchet MS"/>
                <a:ea typeface="Trebuchet MS"/>
                <a:cs typeface="Trebuchet MS"/>
                <a:sym typeface="Trebuchet MS"/>
              </a:rPr>
              <a:t>Soziale Veränderungen/Gewohnheiten</a:t>
            </a:r>
            <a:endParaRPr b="1" i="0" sz="1600" u="none" cap="none" strike="noStrike">
              <a:solidFill>
                <a:srgbClr val="000000"/>
              </a:solidFill>
              <a:latin typeface="Trebuchet MS"/>
              <a:ea typeface="Trebuchet MS"/>
              <a:cs typeface="Trebuchet MS"/>
              <a:sym typeface="Trebuchet MS"/>
            </a:endParaRPr>
          </a:p>
        </p:txBody>
      </p:sp>
      <p:sp>
        <p:nvSpPr>
          <p:cNvPr id="338" name="Google Shape;338;g22331767f91_0_0"/>
          <p:cNvSpPr/>
          <p:nvPr/>
        </p:nvSpPr>
        <p:spPr>
          <a:xfrm>
            <a:off x="7849225" y="5170325"/>
            <a:ext cx="3683700" cy="9117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Diskutieren Sie den Einfluss der Software zur Vermeidung von Elektroschrott</a:t>
            </a:r>
            <a:endParaRPr b="0" i="0" sz="1800" u="none" cap="none" strike="noStrike">
              <a:solidFill>
                <a:srgbClr val="980000"/>
              </a:solidFill>
              <a:latin typeface="Arial"/>
              <a:ea typeface="Arial"/>
              <a:cs typeface="Arial"/>
              <a:sym typeface="Arial"/>
            </a:endParaRPr>
          </a:p>
        </p:txBody>
      </p:sp>
      <p:pic>
        <p:nvPicPr>
          <p:cNvPr descr="Free vector electronic garbage items isometric illustration" id="339" name="Google Shape;339;g22331767f91_0_0"/>
          <p:cNvPicPr preferRelativeResize="0"/>
          <p:nvPr/>
        </p:nvPicPr>
        <p:blipFill rotWithShape="1">
          <a:blip r:embed="rId3">
            <a:alphaModFix/>
          </a:blip>
          <a:srcRect b="0" l="0" r="0" t="0"/>
          <a:stretch/>
        </p:blipFill>
        <p:spPr>
          <a:xfrm>
            <a:off x="5056949" y="1984175"/>
            <a:ext cx="2586000" cy="2586000"/>
          </a:xfrm>
          <a:prstGeom prst="rect">
            <a:avLst/>
          </a:prstGeom>
          <a:noFill/>
          <a:ln>
            <a:noFill/>
          </a:ln>
        </p:spPr>
      </p:pic>
      <p:sp>
        <p:nvSpPr>
          <p:cNvPr id="340" name="Google Shape;340;g22331767f91_0_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341" name="Google Shape;341;g22331767f91_0_0"/>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2031ebf45fe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Ist das echt oder darf das so stehenbleiben?</a:t>
            </a:r>
            <a:endParaRPr/>
          </a:p>
        </p:txBody>
      </p:sp>
      <p:pic>
        <p:nvPicPr>
          <p:cNvPr id="348" name="Google Shape;348;g2031ebf45fe_0_0"/>
          <p:cNvPicPr preferRelativeResize="0"/>
          <p:nvPr>
            <p:ph idx="2" type="pic"/>
          </p:nvPr>
        </p:nvPicPr>
        <p:blipFill rotWithShape="1">
          <a:blip r:embed="rId3">
            <a:alphaModFix/>
          </a:blip>
          <a:srcRect b="13888" l="0" r="0" t="13888"/>
          <a:stretch/>
        </p:blipFill>
        <p:spPr>
          <a:xfrm>
            <a:off x="7724825" y="2826900"/>
            <a:ext cx="4251950" cy="3070851"/>
          </a:xfrm>
          <a:prstGeom prst="rect">
            <a:avLst/>
          </a:prstGeom>
          <a:noFill/>
          <a:ln>
            <a:noFill/>
          </a:ln>
        </p:spPr>
      </p:pic>
      <p:sp>
        <p:nvSpPr>
          <p:cNvPr id="349" name="Google Shape;349;g2031ebf45fe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50" name="Google Shape;350;g2031ebf45fe_0_0"/>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 </a:t>
            </a:r>
            <a:endParaRPr/>
          </a:p>
        </p:txBody>
      </p:sp>
      <p:sp>
        <p:nvSpPr>
          <p:cNvPr id="351" name="Google Shape;351;g2031ebf45fe_0_0"/>
          <p:cNvSpPr/>
          <p:nvPr/>
        </p:nvSpPr>
        <p:spPr>
          <a:xfrm>
            <a:off x="2598025" y="4718400"/>
            <a:ext cx="5395200" cy="1329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Diskutieren Sie die Anwendbarkeit/Leistungen und potentiellen Gefahren “künstlicher Intelligenz” bezogen auf Ihre aktuellen Aufgaben mit Text- und Bildgestaltung im Ausbildungsbetrieb.</a:t>
            </a:r>
            <a:endParaRPr b="0" i="0" sz="1800" u="none" cap="none" strike="noStrike">
              <a:solidFill>
                <a:srgbClr val="980000"/>
              </a:solidFill>
              <a:latin typeface="Arial"/>
              <a:ea typeface="Arial"/>
              <a:cs typeface="Arial"/>
              <a:sym typeface="Arial"/>
            </a:endParaRPr>
          </a:p>
        </p:txBody>
      </p:sp>
      <p:sp>
        <p:nvSpPr>
          <p:cNvPr id="352" name="Google Shape;352;g2031ebf45fe_0_0"/>
          <p:cNvSpPr/>
          <p:nvPr/>
        </p:nvSpPr>
        <p:spPr>
          <a:xfrm>
            <a:off x="8208000" y="1373700"/>
            <a:ext cx="3672000" cy="1619100"/>
          </a:xfrm>
          <a:prstGeom prst="horizontalScroll">
            <a:avLst>
              <a:gd fmla="val 12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800"/>
              <a:buFont typeface="Arial"/>
              <a:buNone/>
            </a:pPr>
            <a:r>
              <a:rPr b="0" i="0" lang="de-DE" sz="2000" u="none" cap="none" strike="noStrike">
                <a:solidFill>
                  <a:schemeClr val="dk1"/>
                </a:solidFill>
                <a:latin typeface="Trebuchet MS"/>
                <a:ea typeface="Trebuchet MS"/>
                <a:cs typeface="Trebuchet MS"/>
                <a:sym typeface="Trebuchet MS"/>
              </a:rPr>
              <a:t>Authentische Realität oder KI-generiertes Bild?</a:t>
            </a:r>
            <a:endParaRPr b="0" i="0" sz="1400" u="none" cap="none" strike="noStrike">
              <a:solidFill>
                <a:srgbClr val="000000"/>
              </a:solidFill>
              <a:latin typeface="Arial"/>
              <a:ea typeface="Arial"/>
              <a:cs typeface="Arial"/>
              <a:sym typeface="Arial"/>
            </a:endParaRPr>
          </a:p>
        </p:txBody>
      </p:sp>
      <p:sp>
        <p:nvSpPr>
          <p:cNvPr id="353" name="Google Shape;353;g2031ebf45fe_0_0"/>
          <p:cNvSpPr/>
          <p:nvPr/>
        </p:nvSpPr>
        <p:spPr>
          <a:xfrm rot="902249">
            <a:off x="5626424" y="1980189"/>
            <a:ext cx="2202730" cy="1556298"/>
          </a:xfrm>
          <a:prstGeom prst="rightArrow">
            <a:avLst>
              <a:gd fmla="val 59326" name="adj1"/>
              <a:gd fmla="val 35598" name="adj2"/>
            </a:avLst>
          </a:prstGeom>
          <a:solidFill>
            <a:srgbClr val="9437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0000"/>
              </a:lnSpc>
              <a:spcBef>
                <a:spcPts val="0"/>
              </a:spcBef>
              <a:spcAft>
                <a:spcPts val="0"/>
              </a:spcAft>
              <a:buClr>
                <a:schemeClr val="dk1"/>
              </a:buClr>
              <a:buSzPts val="1800"/>
              <a:buFont typeface="Arial"/>
              <a:buNone/>
            </a:pPr>
            <a:r>
              <a:rPr b="0" i="0" lang="de-DE" sz="2000" u="none" cap="none" strike="noStrike">
                <a:solidFill>
                  <a:schemeClr val="dk1"/>
                </a:solidFill>
                <a:latin typeface="Trebuchet MS"/>
                <a:ea typeface="Trebuchet MS"/>
                <a:cs typeface="Trebuchet MS"/>
                <a:sym typeface="Trebuchet MS"/>
              </a:rPr>
              <a:t>Glaubwürdig oder “fake”?</a:t>
            </a:r>
            <a:endParaRPr b="0" i="0" sz="2000" u="none" cap="none" strike="noStrike">
              <a:solidFill>
                <a:schemeClr val="dk1"/>
              </a:solidFill>
              <a:latin typeface="Trebuchet MS"/>
              <a:ea typeface="Trebuchet MS"/>
              <a:cs typeface="Trebuchet MS"/>
              <a:sym typeface="Trebuchet M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g2031ebf45fe_0_0"/>
          <p:cNvSpPr txBox="1"/>
          <p:nvPr>
            <p:ph idx="11" type="ftr"/>
          </p:nvPr>
        </p:nvSpPr>
        <p:spPr>
          <a:xfrm>
            <a:off x="3589500" y="394820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355" name="Google Shape;355;g2031ebf45fe_0_0"/>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356" name="Google Shape;356;g2031ebf45fe_0_0"/>
          <p:cNvSpPr/>
          <p:nvPr/>
        </p:nvSpPr>
        <p:spPr>
          <a:xfrm>
            <a:off x="7700897" y="6404746"/>
            <a:ext cx="4116833" cy="307777"/>
          </a:xfrm>
          <a:prstGeom prst="rect">
            <a:avLst/>
          </a:prstGeom>
          <a:noFill/>
          <a:ln>
            <a:noFill/>
          </a:ln>
        </p:spPr>
        <p:txBody>
          <a:bodyPr anchorCtr="0" anchor="t" bIns="45700" lIns="91425" spcFirstLastPara="1" rIns="91425" wrap="square" tIns="45700">
            <a:spAutoFit/>
          </a:bodyPr>
          <a:lstStyle/>
          <a:p>
            <a:pPr indent="0" lvl="0" marL="25400" marR="0" rtl="0" algn="l">
              <a:lnSpc>
                <a:spcPct val="100000"/>
              </a:lnSpc>
              <a:spcBef>
                <a:spcPts val="0"/>
              </a:spcBef>
              <a:spcAft>
                <a:spcPts val="0"/>
              </a:spcAft>
              <a:buNone/>
            </a:pPr>
            <a:r>
              <a:rPr b="0" i="0" lang="de-DE" sz="1400" u="none" cap="none" strike="noStrike">
                <a:solidFill>
                  <a:schemeClr val="lt1"/>
                </a:solidFill>
                <a:latin typeface="Calibri"/>
                <a:ea typeface="Calibri"/>
                <a:cs typeface="Calibri"/>
                <a:sym typeface="Calibri"/>
              </a:rPr>
              <a:t>Bild generiert mit </a:t>
            </a:r>
            <a:r>
              <a:rPr b="0" i="0" lang="de-DE" sz="1400" u="sng" cap="none" strike="noStrike">
                <a:solidFill>
                  <a:schemeClr val="lt1"/>
                </a:solidFill>
                <a:latin typeface="Calibri"/>
                <a:ea typeface="Calibri"/>
                <a:cs typeface="Calibri"/>
                <a:sym typeface="Calibri"/>
                <a:hlinkClick r:id="rId4">
                  <a:extLst>
                    <a:ext uri="{A12FA001-AC4F-418D-AE19-62706E023703}">
                      <ahyp:hlinkClr val="tx"/>
                    </a:ext>
                  </a:extLst>
                </a:hlinkClick>
              </a:rPr>
              <a:t>https://ai.mind-verse.de/?p=bild</a:t>
            </a:r>
            <a:r>
              <a:rPr b="0" i="0" lang="de-DE" sz="1400" u="none" cap="none" strike="noStrike">
                <a:solidFill>
                  <a:schemeClr val="lt1"/>
                </a:solidFill>
                <a:latin typeface="Calibri"/>
                <a:ea typeface="Calibri"/>
                <a:cs typeface="Calibri"/>
                <a:sym typeface="Calibri"/>
              </a:rPr>
              <a:t> </a:t>
            </a:r>
            <a:endParaRPr b="0" i="0" sz="1400" u="none" cap="none" strike="noStrike">
              <a:solidFill>
                <a:schemeClr val="lt1"/>
              </a:solidFill>
              <a:latin typeface="Arial"/>
              <a:ea typeface="Arial"/>
              <a:cs typeface="Arial"/>
              <a:sym typeface="Arial"/>
            </a:endParaRPr>
          </a:p>
        </p:txBody>
      </p:sp>
      <p:sp>
        <p:nvSpPr>
          <p:cNvPr id="357" name="Google Shape;357;g2031ebf45fe_0_0"/>
          <p:cNvSpPr txBox="1"/>
          <p:nvPr>
            <p:ph idx="1" type="body"/>
          </p:nvPr>
        </p:nvSpPr>
        <p:spPr>
          <a:xfrm>
            <a:off x="360009" y="1367999"/>
            <a:ext cx="5040000" cy="3350401"/>
          </a:xfrm>
          <a:prstGeom prst="rect">
            <a:avLst/>
          </a:prstGeom>
          <a:noFill/>
          <a:ln>
            <a:noFill/>
          </a:ln>
        </p:spPr>
        <p:txBody>
          <a:bodyPr anchorCtr="0" anchor="t" bIns="45700" lIns="91425" spcFirstLastPara="1" rIns="91425" wrap="square" tIns="45700">
            <a:normAutofit/>
          </a:bodyPr>
          <a:lstStyle/>
          <a:p>
            <a:pPr indent="-342900" lvl="0" marL="457200" rtl="0" algn="l">
              <a:lnSpc>
                <a:spcPct val="110000"/>
              </a:lnSpc>
              <a:spcBef>
                <a:spcPts val="0"/>
              </a:spcBef>
              <a:spcAft>
                <a:spcPts val="0"/>
              </a:spcAft>
              <a:buClr>
                <a:schemeClr val="dk1"/>
              </a:buClr>
              <a:buSzPts val="1800"/>
              <a:buChar char="•"/>
            </a:pPr>
            <a:r>
              <a:rPr b="1" lang="de-DE" sz="1800"/>
              <a:t>Ethische Standards für den Journalismus</a:t>
            </a:r>
            <a:br>
              <a:rPr b="1" lang="de-DE" sz="1800"/>
            </a:br>
            <a:r>
              <a:rPr lang="de-DE" sz="1400"/>
              <a:t>(ausgewählt nach Deutscher Presserat e.V.)</a:t>
            </a:r>
            <a:endParaRPr/>
          </a:p>
          <a:p>
            <a:pPr indent="-342900" lvl="0" marL="457200" rtl="0" algn="l">
              <a:lnSpc>
                <a:spcPct val="110000"/>
              </a:lnSpc>
              <a:spcBef>
                <a:spcPts val="0"/>
              </a:spcBef>
              <a:spcAft>
                <a:spcPts val="0"/>
              </a:spcAft>
              <a:buSzPts val="1800"/>
              <a:buChar char="•"/>
            </a:pPr>
            <a:r>
              <a:rPr b="1" lang="de-DE" sz="1800"/>
              <a:t>Wahrhaftigkeit und Achtung der Menschenwürde</a:t>
            </a:r>
            <a:endParaRPr sz="1800"/>
          </a:p>
          <a:p>
            <a:pPr indent="-342900" lvl="0" marL="457200" rtl="0" algn="l">
              <a:lnSpc>
                <a:spcPct val="110000"/>
              </a:lnSpc>
              <a:spcBef>
                <a:spcPts val="0"/>
              </a:spcBef>
              <a:spcAft>
                <a:spcPts val="0"/>
              </a:spcAft>
              <a:buSzPts val="1800"/>
              <a:buChar char="•"/>
            </a:pPr>
            <a:r>
              <a:rPr b="1" lang="de-DE" sz="1800"/>
              <a:t>Sorgfalt </a:t>
            </a:r>
            <a:endParaRPr sz="1800"/>
          </a:p>
          <a:p>
            <a:pPr indent="-342900" lvl="0" marL="457200" rtl="0" algn="l">
              <a:lnSpc>
                <a:spcPct val="110000"/>
              </a:lnSpc>
              <a:spcBef>
                <a:spcPts val="0"/>
              </a:spcBef>
              <a:spcAft>
                <a:spcPts val="0"/>
              </a:spcAft>
              <a:buSzPts val="1800"/>
              <a:buChar char="•"/>
            </a:pPr>
            <a:r>
              <a:rPr b="1" lang="de-DE" sz="1800"/>
              <a:t>Grenzen der Recherche </a:t>
            </a:r>
            <a:endParaRPr sz="1800"/>
          </a:p>
          <a:p>
            <a:pPr indent="-342900" lvl="0" marL="457200" rtl="0" algn="l">
              <a:lnSpc>
                <a:spcPct val="110000"/>
              </a:lnSpc>
              <a:spcBef>
                <a:spcPts val="0"/>
              </a:spcBef>
              <a:spcAft>
                <a:spcPts val="0"/>
              </a:spcAft>
              <a:buSzPts val="1800"/>
              <a:buChar char="•"/>
            </a:pPr>
            <a:r>
              <a:rPr b="1" lang="de-DE" sz="1800"/>
              <a:t>Schutz der Persönlichkeit</a:t>
            </a:r>
            <a:endParaRPr sz="1800"/>
          </a:p>
          <a:p>
            <a:pPr indent="-342900" lvl="0" marL="457200" rtl="0" algn="l">
              <a:lnSpc>
                <a:spcPct val="110000"/>
              </a:lnSpc>
              <a:spcBef>
                <a:spcPts val="0"/>
              </a:spcBef>
              <a:spcAft>
                <a:spcPts val="0"/>
              </a:spcAft>
              <a:buSzPts val="1800"/>
              <a:buChar char="•"/>
            </a:pPr>
            <a:r>
              <a:rPr b="1" lang="de-DE" sz="1800"/>
              <a:t>Schutz der Ehre</a:t>
            </a:r>
            <a:endParaRPr sz="1800"/>
          </a:p>
          <a:p>
            <a:pPr indent="-342900" lvl="0" marL="457200" rtl="0" algn="l">
              <a:lnSpc>
                <a:spcPct val="110000"/>
              </a:lnSpc>
              <a:spcBef>
                <a:spcPts val="0"/>
              </a:spcBef>
              <a:spcAft>
                <a:spcPts val="0"/>
              </a:spcAft>
              <a:buSzPts val="1800"/>
              <a:buChar char="•"/>
            </a:pPr>
            <a:r>
              <a:rPr b="1" lang="de-DE" sz="1800"/>
              <a:t>Religion, Weltanschauung, Sitte </a:t>
            </a:r>
            <a:endParaRPr sz="1800"/>
          </a:p>
          <a:p>
            <a:pPr indent="-342900" lvl="0" marL="457200" rtl="0" algn="l">
              <a:lnSpc>
                <a:spcPct val="110000"/>
              </a:lnSpc>
              <a:spcBef>
                <a:spcPts val="0"/>
              </a:spcBef>
              <a:spcAft>
                <a:spcPts val="0"/>
              </a:spcAft>
              <a:buClr>
                <a:schemeClr val="dk1"/>
              </a:buClr>
              <a:buSzPts val="1800"/>
              <a:buChar char="•"/>
            </a:pPr>
            <a:r>
              <a:rPr b="1" lang="de-DE" sz="1800"/>
              <a:t>Sensationsberichterstattung, Jugendschutz</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g1e45d56e732_0_0"/>
          <p:cNvSpPr txBox="1"/>
          <p:nvPr>
            <p:ph idx="3" type="body"/>
          </p:nvPr>
        </p:nvSpPr>
        <p:spPr>
          <a:xfrm>
            <a:off x="936050" y="1822050"/>
            <a:ext cx="4924500" cy="4656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1800"/>
              <a:buFont typeface="Arial"/>
              <a:buNone/>
            </a:pPr>
            <a:r>
              <a:rPr lang="de-DE" sz="2200"/>
              <a:t>Wissen + Wertesystem (=)? Handlung</a:t>
            </a:r>
            <a:endParaRPr sz="2200"/>
          </a:p>
          <a:p>
            <a:pPr indent="0" lvl="0" marL="0" rtl="0" algn="l">
              <a:lnSpc>
                <a:spcPct val="90000"/>
              </a:lnSpc>
              <a:spcBef>
                <a:spcPts val="1000"/>
              </a:spcBef>
              <a:spcAft>
                <a:spcPts val="0"/>
              </a:spcAft>
              <a:buClr>
                <a:schemeClr val="dk1"/>
              </a:buClr>
              <a:buSzPts val="1800"/>
              <a:buFont typeface="Arial"/>
              <a:buNone/>
            </a:pPr>
            <a:r>
              <a:rPr lang="de-DE" sz="2200"/>
              <a:t>“Anstupser” an Orten platzieren, an denen die konkrete Handlung ansteht.</a:t>
            </a:r>
            <a:endParaRPr sz="2200"/>
          </a:p>
          <a:p>
            <a:pPr indent="0" lvl="0" marL="0" rtl="0" algn="l">
              <a:lnSpc>
                <a:spcPct val="90000"/>
              </a:lnSpc>
              <a:spcBef>
                <a:spcPts val="1000"/>
              </a:spcBef>
              <a:spcAft>
                <a:spcPts val="0"/>
              </a:spcAft>
              <a:buClr>
                <a:schemeClr val="dk1"/>
              </a:buClr>
              <a:buSzPts val="1800"/>
              <a:buFont typeface="Arial"/>
              <a:buNone/>
            </a:pPr>
            <a:r>
              <a:rPr lang="de-DE" sz="2200"/>
              <a:t>Beispiel: Papier einsparen</a:t>
            </a:r>
            <a:endParaRPr sz="2200"/>
          </a:p>
          <a:p>
            <a:pPr indent="0" lvl="0" marL="0" rtl="0" algn="l">
              <a:lnSpc>
                <a:spcPct val="90000"/>
              </a:lnSpc>
              <a:spcBef>
                <a:spcPts val="1000"/>
              </a:spcBef>
              <a:spcAft>
                <a:spcPts val="0"/>
              </a:spcAft>
              <a:buSzPts val="2800"/>
              <a:buNone/>
            </a:pPr>
            <a:r>
              <a:t/>
            </a:r>
            <a:endParaRPr/>
          </a:p>
        </p:txBody>
      </p:sp>
      <p:sp>
        <p:nvSpPr>
          <p:cNvPr id="364" name="Google Shape;364;g1e45d56e732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de-DE"/>
              <a:t>Nudging</a:t>
            </a:r>
            <a:endParaRPr/>
          </a:p>
        </p:txBody>
      </p:sp>
      <p:pic>
        <p:nvPicPr>
          <p:cNvPr id="365" name="Google Shape;365;g1e45d56e732_0_0"/>
          <p:cNvPicPr preferRelativeResize="0"/>
          <p:nvPr/>
        </p:nvPicPr>
        <p:blipFill rotWithShape="1">
          <a:blip r:embed="rId3">
            <a:alphaModFix/>
          </a:blip>
          <a:srcRect b="11765" l="14669" r="26031" t="13819"/>
          <a:stretch/>
        </p:blipFill>
        <p:spPr>
          <a:xfrm>
            <a:off x="5860653" y="1822050"/>
            <a:ext cx="5986548" cy="4223700"/>
          </a:xfrm>
          <a:prstGeom prst="rect">
            <a:avLst/>
          </a:prstGeom>
          <a:noFill/>
          <a:ln>
            <a:noFill/>
          </a:ln>
        </p:spPr>
      </p:pic>
      <p:sp>
        <p:nvSpPr>
          <p:cNvPr id="366" name="Google Shape;366;g1e45d56e732_0_0"/>
          <p:cNvSpPr/>
          <p:nvPr/>
        </p:nvSpPr>
        <p:spPr>
          <a:xfrm>
            <a:off x="1211700" y="3858775"/>
            <a:ext cx="3694200" cy="12318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Finden Sie weitere Beispiele für konkrete Nudges in Ihrem Arbeitsfeld</a:t>
            </a:r>
            <a:endParaRPr b="0" i="0" sz="1800" u="none" cap="none" strike="noStrike">
              <a:solidFill>
                <a:srgbClr val="980000"/>
              </a:solidFill>
              <a:latin typeface="Arial"/>
              <a:ea typeface="Arial"/>
              <a:cs typeface="Arial"/>
              <a:sym typeface="Arial"/>
            </a:endParaRPr>
          </a:p>
        </p:txBody>
      </p:sp>
      <p:sp>
        <p:nvSpPr>
          <p:cNvPr id="367" name="Google Shape;367;g1e45d56e732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68" name="Google Shape;368;g1e45d56e732_0_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369" name="Google Shape;369;g1e45d56e732_0_0"/>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370" name="Google Shape;370;g1e45d56e732_0_0"/>
          <p:cNvSpPr txBox="1"/>
          <p:nvPr>
            <p:ph idx="3" type="body"/>
          </p:nvPr>
        </p:nvSpPr>
        <p:spPr>
          <a:xfrm>
            <a:off x="7795349" y="6254500"/>
            <a:ext cx="40848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sz="1200">
                <a:solidFill>
                  <a:schemeClr val="lt1"/>
                </a:solidFill>
                <a:latin typeface="Trebuchet MS"/>
                <a:ea typeface="Trebuchet MS"/>
                <a:cs typeface="Trebuchet MS"/>
                <a:sym typeface="Trebuchet MS"/>
              </a:rPr>
              <a:t>Foto: Sabine Meyer</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0524112dea_0_232"/>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de-DE"/>
              <a:t>Bürodrucker und Nachhaltigkeit</a:t>
            </a:r>
            <a:endParaRPr/>
          </a:p>
        </p:txBody>
      </p:sp>
      <p:graphicFrame>
        <p:nvGraphicFramePr>
          <p:cNvPr id="377" name="Google Shape;377;g20524112dea_0_232"/>
          <p:cNvGraphicFramePr/>
          <p:nvPr/>
        </p:nvGraphicFramePr>
        <p:xfrm>
          <a:off x="544605" y="4426323"/>
          <a:ext cx="3000000" cy="3000000"/>
        </p:xfrm>
        <a:graphic>
          <a:graphicData uri="http://schemas.openxmlformats.org/drawingml/2006/table">
            <a:tbl>
              <a:tblPr bandRow="1" firstRow="1">
                <a:noFill/>
                <a:tableStyleId>{80C1ECF1-6B5A-4FC3-A966-CAA45EE3354A}</a:tableStyleId>
              </a:tblPr>
              <a:tblGrid>
                <a:gridCol w="1702975"/>
                <a:gridCol w="1702975"/>
                <a:gridCol w="3636975"/>
                <a:gridCol w="2449075"/>
                <a:gridCol w="1702975"/>
              </a:tblGrid>
              <a:tr h="1008250">
                <a:tc>
                  <a:txBody>
                    <a:bodyPr/>
                    <a:lstStyle/>
                    <a:p>
                      <a:pPr indent="0" lvl="0" marL="0" marR="0" rtl="0" algn="l">
                        <a:lnSpc>
                          <a:spcPct val="100000"/>
                        </a:lnSpc>
                        <a:spcBef>
                          <a:spcPts val="0"/>
                        </a:spcBef>
                        <a:spcAft>
                          <a:spcPts val="0"/>
                        </a:spcAft>
                        <a:buClr>
                          <a:srgbClr val="000000"/>
                        </a:buClr>
                        <a:buSzPts val="1800"/>
                        <a:buFont typeface="Arial"/>
                        <a:buNone/>
                      </a:pPr>
                      <a:r>
                        <a:rPr lang="de-DE" sz="1500" u="none" cap="none" strike="noStrike"/>
                        <a:t>Arbeitsplätze pro Drucker</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500" u="none" cap="none" strike="noStrike"/>
                        <a:t>Seitenleistung pro Minute</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500" u="none" cap="none" strike="noStrike"/>
                        <a:t>Typischer Strombedarf pro Woche in kWh</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500" u="none" cap="none" strike="noStrike"/>
                        <a:t>Zahl der Drucker bei 17 Mio Büroarbeitsplätzen</a:t>
                      </a:r>
                      <a:endParaRPr sz="15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500" u="none" cap="none" strike="noStrike"/>
                        <a:t>Summe Energiebedarf pro Jahr in GWh</a:t>
                      </a:r>
                      <a:endParaRPr sz="1500" u="none" cap="none" strike="noStrike"/>
                    </a:p>
                  </a:txBody>
                  <a:tcPr marT="45725" marB="45725" marR="91450" marL="91450"/>
                </a:tc>
              </a:tr>
              <a:tr h="365775">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5</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20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1</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3,4 Mio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177</a:t>
                      </a:r>
                      <a:endParaRPr sz="1400" u="none" cap="none" strike="noStrike"/>
                    </a:p>
                  </a:txBody>
                  <a:tcPr marT="45725" marB="45725" marR="91450" marL="91450"/>
                </a:tc>
              </a:tr>
              <a:tr h="365775">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10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40</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3</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1,7 Mio</a:t>
                      </a:r>
                      <a:endParaRPr sz="1400" u="none" cap="none" strike="noStrike"/>
                    </a:p>
                  </a:txBody>
                  <a:tcPr marT="45725" marB="45725" marR="91450" marL="91450"/>
                </a:tc>
                <a:tc>
                  <a:txBody>
                    <a:bodyPr/>
                    <a:lstStyle/>
                    <a:p>
                      <a:pPr indent="0" lvl="0" marL="0" marR="0" rtl="0" algn="l">
                        <a:lnSpc>
                          <a:spcPct val="100000"/>
                        </a:lnSpc>
                        <a:spcBef>
                          <a:spcPts val="0"/>
                        </a:spcBef>
                        <a:spcAft>
                          <a:spcPts val="0"/>
                        </a:spcAft>
                        <a:buClr>
                          <a:srgbClr val="000000"/>
                        </a:buClr>
                        <a:buSzPts val="1800"/>
                        <a:buFont typeface="Arial"/>
                        <a:buNone/>
                      </a:pPr>
                      <a:r>
                        <a:rPr lang="de-DE" sz="1800" u="none" cap="none" strike="noStrike"/>
                        <a:t>265</a:t>
                      </a:r>
                      <a:endParaRPr sz="1400" u="none" cap="none" strike="noStrike"/>
                    </a:p>
                  </a:txBody>
                  <a:tcPr marT="45725" marB="45725" marR="91450" marL="91450"/>
                </a:tc>
              </a:tr>
            </a:tbl>
          </a:graphicData>
        </a:graphic>
      </p:graphicFrame>
      <p:sp>
        <p:nvSpPr>
          <p:cNvPr id="378" name="Google Shape;378;g20524112dea_0_232"/>
          <p:cNvSpPr txBox="1"/>
          <p:nvPr/>
        </p:nvSpPr>
        <p:spPr>
          <a:xfrm>
            <a:off x="8523275" y="1741602"/>
            <a:ext cx="3216300" cy="2253300"/>
          </a:xfrm>
          <a:prstGeom prst="rect">
            <a:avLst/>
          </a:prstGeom>
          <a:solidFill>
            <a:srgbClr val="B6D7A8"/>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Minimierung der Umweltbelastung durch Druckerpatronen und Tonerkassetten</a:t>
            </a:r>
            <a:r>
              <a:rPr b="0" i="0" lang="de-DE"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1200"/>
              </a:spcBef>
              <a:spcAft>
                <a:spcPts val="0"/>
              </a:spcAft>
              <a:buClr>
                <a:schemeClr val="dk1"/>
              </a:buClr>
              <a:buSzPts val="1100"/>
              <a:buFont typeface="Arial"/>
              <a:buChar char="●"/>
            </a:pPr>
            <a:r>
              <a:rPr b="0" i="0" lang="de-DE" sz="1400" u="none" cap="none" strike="noStrike">
                <a:solidFill>
                  <a:srgbClr val="000000"/>
                </a:solidFill>
                <a:latin typeface="Arial"/>
                <a:ea typeface="Arial"/>
                <a:cs typeface="Arial"/>
                <a:sym typeface="Arial"/>
              </a:rPr>
              <a:t>Energie sparen</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de-DE" sz="1400" u="none" cap="none" strike="noStrike">
                <a:solidFill>
                  <a:srgbClr val="000000"/>
                </a:solidFill>
                <a:latin typeface="Arial"/>
                <a:ea typeface="Arial"/>
                <a:cs typeface="Arial"/>
                <a:sym typeface="Arial"/>
              </a:rPr>
              <a:t>Weniger Abfall</a:t>
            </a:r>
            <a:endParaRPr b="0" i="0" sz="1400" u="none" cap="none" strike="noStrike">
              <a:solidFill>
                <a:srgbClr val="000000"/>
              </a:solidFill>
              <a:latin typeface="Arial"/>
              <a:ea typeface="Arial"/>
              <a:cs typeface="Arial"/>
              <a:sym typeface="Arial"/>
            </a:endParaRPr>
          </a:p>
          <a:p>
            <a:pPr indent="-298450" lvl="0" marL="457200" marR="0" rtl="0" algn="l">
              <a:lnSpc>
                <a:spcPct val="115000"/>
              </a:lnSpc>
              <a:spcBef>
                <a:spcPts val="0"/>
              </a:spcBef>
              <a:spcAft>
                <a:spcPts val="0"/>
              </a:spcAft>
              <a:buClr>
                <a:schemeClr val="dk1"/>
              </a:buClr>
              <a:buSzPts val="1100"/>
              <a:buFont typeface="Arial"/>
              <a:buChar char="●"/>
            </a:pPr>
            <a:r>
              <a:rPr b="0" i="0" lang="de-DE" sz="1400" u="none" cap="none" strike="noStrike">
                <a:solidFill>
                  <a:srgbClr val="000000"/>
                </a:solidFill>
                <a:latin typeface="Arial"/>
                <a:ea typeface="Arial"/>
                <a:cs typeface="Arial"/>
                <a:sym typeface="Arial"/>
              </a:rPr>
              <a:t>Kostenloses und einfach zu recycelndes Verbrauchsmaterial</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g20524112dea_0_232"/>
          <p:cNvSpPr/>
          <p:nvPr/>
        </p:nvSpPr>
        <p:spPr>
          <a:xfrm>
            <a:off x="5326888" y="1400725"/>
            <a:ext cx="3133800" cy="29655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Erstellen Sie eine Liste der Ausdrucke in Ihrem Ausbildungsbetrieb nach dem Kriterium entbehrlich/unentbehrlich.</a:t>
            </a:r>
            <a:endParaRPr b="0" i="0" sz="1800" u="none" cap="none" strike="noStrike">
              <a:solidFill>
                <a:srgbClr val="98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t/>
            </a:r>
            <a:endParaRPr b="0" i="0" sz="1800" u="none" cap="none" strike="noStrike">
              <a:solidFill>
                <a:srgbClr val="98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Entwerfen Sie ein “Nudge”, um es direkt am Drucker/Kopierer zu platzieren.</a:t>
            </a:r>
            <a:endParaRPr b="0" i="0" sz="1800" u="none" cap="none" strike="noStrike">
              <a:solidFill>
                <a:srgbClr val="980000"/>
              </a:solidFill>
              <a:latin typeface="Arial"/>
              <a:ea typeface="Arial"/>
              <a:cs typeface="Arial"/>
              <a:sym typeface="Arial"/>
            </a:endParaRPr>
          </a:p>
        </p:txBody>
      </p:sp>
      <p:sp>
        <p:nvSpPr>
          <p:cNvPr id="380" name="Google Shape;380;g20524112dea_0_232"/>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pic>
        <p:nvPicPr>
          <p:cNvPr id="381" name="Google Shape;381;g20524112dea_0_232"/>
          <p:cNvPicPr preferRelativeResize="0"/>
          <p:nvPr/>
        </p:nvPicPr>
        <p:blipFill rotWithShape="1">
          <a:blip r:embed="rId3">
            <a:alphaModFix/>
          </a:blip>
          <a:srcRect b="0" l="0" r="0" t="0"/>
          <a:stretch/>
        </p:blipFill>
        <p:spPr>
          <a:xfrm>
            <a:off x="544605" y="1316268"/>
            <a:ext cx="4659375" cy="3103967"/>
          </a:xfrm>
          <a:prstGeom prst="rect">
            <a:avLst/>
          </a:prstGeom>
          <a:noFill/>
          <a:ln>
            <a:noFill/>
          </a:ln>
        </p:spPr>
      </p:pic>
      <p:sp>
        <p:nvSpPr>
          <p:cNvPr id="382" name="Google Shape;382;g20524112dea_0_232"/>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383" name="Google Shape;383;g20524112dea_0_232"/>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384" name="Google Shape;384;g20524112dea_0_232"/>
          <p:cNvSpPr txBox="1"/>
          <p:nvPr/>
        </p:nvSpPr>
        <p:spPr>
          <a:xfrm>
            <a:off x="7795349" y="6254500"/>
            <a:ext cx="4084800" cy="557400"/>
          </a:xfrm>
          <a:prstGeom prst="rect">
            <a:avLst/>
          </a:prstGeom>
          <a:no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Clr>
                <a:srgbClr val="000000"/>
              </a:buClr>
              <a:buSzPts val="1200"/>
              <a:buFont typeface="Arial"/>
              <a:buNone/>
            </a:pPr>
            <a:r>
              <a:rPr b="0" i="0" lang="de-DE" sz="1200" u="none" cap="none" strike="noStrike">
                <a:solidFill>
                  <a:srgbClr val="FFFFFF"/>
                </a:solidFill>
                <a:latin typeface="Trebuchet MS"/>
                <a:ea typeface="Trebuchet MS"/>
                <a:cs typeface="Trebuchet MS"/>
                <a:sym typeface="Trebuchet MS"/>
              </a:rPr>
              <a:t>Grafik: NABU</a:t>
            </a:r>
            <a:endParaRPr b="0" i="0" sz="1200" u="none" cap="none" strike="noStrike">
              <a:solidFill>
                <a:srgbClr val="FFFFFF"/>
              </a:solidFill>
              <a:latin typeface="Trebuchet MS"/>
              <a:ea typeface="Trebuchet MS"/>
              <a:cs typeface="Trebuchet MS"/>
              <a:sym typeface="Trebuchet M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pic>
        <p:nvPicPr>
          <p:cNvPr id="390" name="Google Shape;390;p8"/>
          <p:cNvPicPr preferRelativeResize="0"/>
          <p:nvPr/>
        </p:nvPicPr>
        <p:blipFill rotWithShape="1">
          <a:blip r:embed="rId3">
            <a:alphaModFix/>
          </a:blip>
          <a:srcRect b="7476" l="0" r="11016" t="0"/>
          <a:stretch/>
        </p:blipFill>
        <p:spPr>
          <a:xfrm>
            <a:off x="72050" y="1469757"/>
            <a:ext cx="6357068" cy="4589516"/>
          </a:xfrm>
          <a:prstGeom prst="rect">
            <a:avLst/>
          </a:prstGeom>
          <a:noFill/>
          <a:ln>
            <a:noFill/>
          </a:ln>
        </p:spPr>
      </p:pic>
      <p:sp>
        <p:nvSpPr>
          <p:cNvPr id="391" name="Google Shape;391;p8"/>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92" name="Google Shape;392;p8"/>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Font typeface="Calibri"/>
              <a:buNone/>
            </a:pPr>
            <a:r>
              <a:rPr lang="de-DE"/>
              <a:t>Nachhaltigkeit als gemeinsames Projekt</a:t>
            </a:r>
            <a:br>
              <a:rPr lang="de-DE"/>
            </a:br>
            <a:r>
              <a:rPr lang="de-DE"/>
              <a:t>Ganzheitliche Unternehmensführung</a:t>
            </a:r>
            <a:endParaRPr/>
          </a:p>
        </p:txBody>
      </p:sp>
      <p:sp>
        <p:nvSpPr>
          <p:cNvPr id="393" name="Google Shape;393;p8"/>
          <p:cNvSpPr txBox="1"/>
          <p:nvPr>
            <p:ph idx="2" type="body"/>
          </p:nvPr>
        </p:nvSpPr>
        <p:spPr>
          <a:xfrm>
            <a:off x="77970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888888"/>
              </a:buClr>
              <a:buSzPts val="1200"/>
              <a:buNone/>
            </a:pPr>
            <a:r>
              <a:rPr lang="de-DE"/>
              <a:t>Bilder: links - Stockholm Resilience Centre o.J., </a:t>
            </a:r>
            <a:br>
              <a:rPr lang="de-DE"/>
            </a:br>
            <a:r>
              <a:rPr lang="de-DE"/>
              <a:t>rechts - eigene Abbildung nach sph o.J.</a:t>
            </a:r>
            <a:endParaRPr/>
          </a:p>
        </p:txBody>
      </p:sp>
      <p:sp>
        <p:nvSpPr>
          <p:cNvPr id="394" name="Google Shape;394;p8"/>
          <p:cNvSpPr txBox="1"/>
          <p:nvPr>
            <p:ph idx="11" type="ftr"/>
          </p:nvPr>
        </p:nvSpPr>
        <p:spPr>
          <a:xfrm>
            <a:off x="708400" y="6254497"/>
            <a:ext cx="2541000" cy="557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a:t>Dr. Michael Scharp </a:t>
            </a:r>
            <a:endParaRPr/>
          </a:p>
          <a:p>
            <a:pPr indent="0" lvl="0" marL="0" rtl="0" algn="l">
              <a:lnSpc>
                <a:spcPct val="100000"/>
              </a:lnSpc>
              <a:spcBef>
                <a:spcPts val="0"/>
              </a:spcBef>
              <a:spcAft>
                <a:spcPts val="0"/>
              </a:spcAft>
              <a:buClr>
                <a:srgbClr val="7F7F7F"/>
              </a:buClr>
              <a:buSzPts val="1800"/>
              <a:buFont typeface="Calibri"/>
              <a:buNone/>
            </a:pPr>
            <a:r>
              <a:rPr lang="de-DE"/>
              <a:t>Projektagentur BBNE</a:t>
            </a:r>
            <a:endParaRPr/>
          </a:p>
        </p:txBody>
      </p:sp>
      <p:grpSp>
        <p:nvGrpSpPr>
          <p:cNvPr id="395" name="Google Shape;395;p8"/>
          <p:cNvGrpSpPr/>
          <p:nvPr/>
        </p:nvGrpSpPr>
        <p:grpSpPr>
          <a:xfrm>
            <a:off x="6425612" y="1454200"/>
            <a:ext cx="5663413" cy="4690000"/>
            <a:chOff x="6095999" y="1454200"/>
            <a:chExt cx="5663413" cy="4690000"/>
          </a:xfrm>
        </p:grpSpPr>
        <p:sp>
          <p:nvSpPr>
            <p:cNvPr id="396" name="Google Shape;396;p8"/>
            <p:cNvSpPr txBox="1"/>
            <p:nvPr/>
          </p:nvSpPr>
          <p:spPr>
            <a:xfrm>
              <a:off x="6095999" y="3335413"/>
              <a:ext cx="1821300" cy="400069"/>
            </a:xfrm>
            <a:prstGeom prst="rect">
              <a:avLst/>
            </a:prstGeom>
            <a:solidFill>
              <a:srgbClr val="0096FF"/>
            </a:solidFill>
            <a:ln>
              <a:noFill/>
            </a:ln>
            <a:effectLst>
              <a:outerShdw blurRad="57150" rotWithShape="0" algn="bl" dir="5400000" dist="19050">
                <a:srgbClr val="000000">
                  <a:alpha val="4862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Analyse</a:t>
              </a:r>
              <a:endParaRPr b="1" i="0" sz="2000" u="none" cap="none" strike="noStrike">
                <a:solidFill>
                  <a:schemeClr val="lt1"/>
                </a:solidFill>
                <a:latin typeface="Arial"/>
                <a:ea typeface="Arial"/>
                <a:cs typeface="Arial"/>
                <a:sym typeface="Arial"/>
              </a:endParaRPr>
            </a:p>
          </p:txBody>
        </p:sp>
        <p:sp>
          <p:nvSpPr>
            <p:cNvPr id="397" name="Google Shape;397;p8"/>
            <p:cNvSpPr/>
            <p:nvPr/>
          </p:nvSpPr>
          <p:spPr>
            <a:xfrm>
              <a:off x="6096012" y="5064200"/>
              <a:ext cx="5663400" cy="10800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980000"/>
                  </a:solidFill>
                  <a:latin typeface="Arial"/>
                  <a:ea typeface="Arial"/>
                  <a:cs typeface="Arial"/>
                  <a:sym typeface="Arial"/>
                </a:rPr>
                <a:t>Welche Rolle spielen die SDG für Ihren Ausbildungsbetrieb?</a:t>
              </a:r>
              <a:endParaRPr b="0" i="0" sz="1800" u="none" cap="none" strike="noStrike">
                <a:solidFill>
                  <a:srgbClr val="98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rPr b="0" i="0" lang="de-DE" sz="1800" u="none" cap="none" strike="noStrike">
                  <a:solidFill>
                    <a:srgbClr val="980000"/>
                  </a:solidFill>
                  <a:latin typeface="Arial"/>
                  <a:ea typeface="Arial"/>
                  <a:cs typeface="Arial"/>
                  <a:sym typeface="Arial"/>
                </a:rPr>
                <a:t>Wie würden Sie das Unternehmen für die Zukunft aufstellen?</a:t>
              </a:r>
              <a:endParaRPr b="0" i="0" sz="1800" u="none" cap="none" strike="noStrike">
                <a:solidFill>
                  <a:srgbClr val="980000"/>
                </a:solidFill>
                <a:latin typeface="Arial"/>
                <a:ea typeface="Arial"/>
                <a:cs typeface="Arial"/>
                <a:sym typeface="Arial"/>
              </a:endParaRPr>
            </a:p>
          </p:txBody>
        </p:sp>
        <p:sp>
          <p:nvSpPr>
            <p:cNvPr id="398" name="Google Shape;398;p8"/>
            <p:cNvSpPr txBox="1"/>
            <p:nvPr/>
          </p:nvSpPr>
          <p:spPr>
            <a:xfrm>
              <a:off x="8017049" y="3335413"/>
              <a:ext cx="1821300" cy="400069"/>
            </a:xfrm>
            <a:prstGeom prst="rect">
              <a:avLst/>
            </a:prstGeom>
            <a:solidFill>
              <a:srgbClr val="0432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Ziele</a:t>
              </a:r>
              <a:endParaRPr b="0" i="0" sz="1400" u="none" cap="none" strike="noStrike">
                <a:solidFill>
                  <a:srgbClr val="000000"/>
                </a:solidFill>
                <a:latin typeface="Arial"/>
                <a:ea typeface="Arial"/>
                <a:cs typeface="Arial"/>
                <a:sym typeface="Arial"/>
              </a:endParaRPr>
            </a:p>
          </p:txBody>
        </p:sp>
        <p:sp>
          <p:nvSpPr>
            <p:cNvPr id="399" name="Google Shape;399;p8"/>
            <p:cNvSpPr txBox="1"/>
            <p:nvPr/>
          </p:nvSpPr>
          <p:spPr>
            <a:xfrm>
              <a:off x="9938099" y="3335412"/>
              <a:ext cx="1821300" cy="400069"/>
            </a:xfrm>
            <a:prstGeom prst="rect">
              <a:avLst/>
            </a:prstGeom>
            <a:solidFill>
              <a:srgbClr val="9437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Maßnahmen</a:t>
              </a:r>
              <a:endParaRPr b="1" i="0" sz="2000" u="none" cap="none" strike="noStrike">
                <a:solidFill>
                  <a:schemeClr val="lt1"/>
                </a:solidFill>
                <a:latin typeface="Arial"/>
                <a:ea typeface="Arial"/>
                <a:cs typeface="Arial"/>
                <a:sym typeface="Arial"/>
              </a:endParaRPr>
            </a:p>
          </p:txBody>
        </p:sp>
        <p:sp>
          <p:nvSpPr>
            <p:cNvPr id="400" name="Google Shape;400;p8"/>
            <p:cNvSpPr/>
            <p:nvPr/>
          </p:nvSpPr>
          <p:spPr>
            <a:xfrm>
              <a:off x="6096000" y="1454200"/>
              <a:ext cx="5663399" cy="1178250"/>
            </a:xfrm>
            <a:prstGeom prst="flowChartExtract">
              <a:avLst/>
            </a:prstGeom>
            <a:solidFill>
              <a:srgbClr val="F1C232"/>
            </a:solidFill>
            <a:ln cap="flat" cmpd="sng" w="9525">
              <a:solidFill>
                <a:schemeClr val="dk2"/>
              </a:solidFill>
              <a:prstDash val="solid"/>
              <a:round/>
              <a:headEnd len="sm" w="sm" type="none"/>
              <a:tailEnd len="sm" w="sm" type="none"/>
            </a:ln>
          </p:spPr>
          <p:txBody>
            <a:bodyPr anchorCtr="0" anchor="ctr" bIns="288000"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rgbClr val="000000"/>
                  </a:solidFill>
                  <a:latin typeface="Arial"/>
                  <a:ea typeface="Arial"/>
                  <a:cs typeface="Arial"/>
                  <a:sym typeface="Arial"/>
                </a:rPr>
                <a:t>Nachhaltigkeits- strategie</a:t>
              </a:r>
              <a:endParaRPr b="1" i="0" sz="2000" u="none" cap="none" strike="noStrike">
                <a:solidFill>
                  <a:srgbClr val="000000"/>
                </a:solidFill>
                <a:latin typeface="Arial"/>
                <a:ea typeface="Arial"/>
                <a:cs typeface="Arial"/>
                <a:sym typeface="Arial"/>
              </a:endParaRPr>
            </a:p>
          </p:txBody>
        </p:sp>
        <p:sp>
          <p:nvSpPr>
            <p:cNvPr id="401" name="Google Shape;401;p8"/>
            <p:cNvSpPr/>
            <p:nvPr/>
          </p:nvSpPr>
          <p:spPr>
            <a:xfrm>
              <a:off x="6132364" y="3895854"/>
              <a:ext cx="5627035" cy="1122713"/>
            </a:xfrm>
            <a:prstGeom prst="rect">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Lieferkette, Energie und Ressourcen, Produkte, Recycling,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Mitarbeiter*innen, Gesellschafter*innen, Eigentümer*innen</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Gleichberechtigung, </a:t>
              </a:r>
              <a:r>
                <a:rPr b="0" i="0" lang="de-DE" sz="1600" u="none" cap="none" strike="noStrike">
                  <a:solidFill>
                    <a:schemeClr val="lt1"/>
                  </a:solidFill>
                  <a:latin typeface="Arial"/>
                  <a:ea typeface="Arial"/>
                  <a:cs typeface="Arial"/>
                  <a:sym typeface="Arial"/>
                </a:rPr>
                <a:t>Arbeitssicherheit</a:t>
              </a:r>
              <a:r>
                <a:rPr b="0" i="0" lang="de-DE" sz="1400" u="none" cap="none" strike="noStrike">
                  <a:solidFill>
                    <a:schemeClr val="lt1"/>
                  </a:solidFill>
                  <a:latin typeface="Arial"/>
                  <a:ea typeface="Arial"/>
                  <a:cs typeface="Arial"/>
                  <a:sym typeface="Arial"/>
                </a:rPr>
                <a:t>,  Weiterbildung, Ausbildung</a:t>
              </a:r>
              <a:endParaRPr b="0" i="0" sz="1400" u="none" cap="none" strike="noStrike">
                <a:solidFill>
                  <a:srgbClr val="000000"/>
                </a:solidFill>
                <a:latin typeface="Arial"/>
                <a:ea typeface="Arial"/>
                <a:cs typeface="Arial"/>
                <a:sym typeface="Arial"/>
              </a:endParaRPr>
            </a:p>
          </p:txBody>
        </p:sp>
        <p:sp>
          <p:nvSpPr>
            <p:cNvPr id="402" name="Google Shape;402;p8"/>
            <p:cNvSpPr txBox="1"/>
            <p:nvPr/>
          </p:nvSpPr>
          <p:spPr>
            <a:xfrm>
              <a:off x="6869556" y="2741183"/>
              <a:ext cx="1821300" cy="400069"/>
            </a:xfrm>
            <a:prstGeom prst="rect">
              <a:avLst/>
            </a:prstGeom>
            <a:solidFill>
              <a:srgbClr val="FF2F92"/>
            </a:solidFill>
            <a:ln>
              <a:noFill/>
            </a:ln>
            <a:effectLst>
              <a:outerShdw blurRad="57150" rotWithShape="0" algn="bl" dir="5400000" dist="19050">
                <a:srgbClr val="000000">
                  <a:alpha val="4862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Kennzahlen</a:t>
              </a:r>
              <a:endParaRPr b="1" i="0" sz="2000" u="none" cap="none" strike="noStrike">
                <a:solidFill>
                  <a:schemeClr val="lt1"/>
                </a:solidFill>
                <a:latin typeface="Arial"/>
                <a:ea typeface="Arial"/>
                <a:cs typeface="Arial"/>
                <a:sym typeface="Arial"/>
              </a:endParaRPr>
            </a:p>
          </p:txBody>
        </p:sp>
        <p:sp>
          <p:nvSpPr>
            <p:cNvPr id="403" name="Google Shape;403;p8"/>
            <p:cNvSpPr txBox="1"/>
            <p:nvPr/>
          </p:nvSpPr>
          <p:spPr>
            <a:xfrm>
              <a:off x="9352566" y="2741183"/>
              <a:ext cx="1821300" cy="400069"/>
            </a:xfrm>
            <a:prstGeom prst="rect">
              <a:avLst/>
            </a:prstGeom>
            <a:solidFill>
              <a:srgbClr val="FF40FF"/>
            </a:solidFill>
            <a:ln>
              <a:noFill/>
            </a:ln>
            <a:effectLst>
              <a:outerShdw blurRad="57150" rotWithShape="0" algn="bl" dir="5400000" dist="19050">
                <a:srgbClr val="000000">
                  <a:alpha val="48627"/>
                </a:srgbClr>
              </a:outerShdw>
            </a:effectLst>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de-DE" sz="2000" u="none" cap="none" strike="noStrike">
                  <a:solidFill>
                    <a:schemeClr val="lt1"/>
                  </a:solidFill>
                  <a:latin typeface="Arial"/>
                  <a:ea typeface="Arial"/>
                  <a:cs typeface="Arial"/>
                  <a:sym typeface="Arial"/>
                </a:rPr>
                <a:t>Bewertung</a:t>
              </a:r>
              <a:endParaRPr b="1" i="0" sz="2000" u="none" cap="none" strike="noStrike">
                <a:solidFill>
                  <a:schemeClr val="lt1"/>
                </a:solidFill>
                <a:latin typeface="Arial"/>
                <a:ea typeface="Arial"/>
                <a:cs typeface="Arial"/>
                <a:sym typeface="Arial"/>
              </a:endParaRPr>
            </a:p>
          </p:txBody>
        </p:sp>
      </p:grpSp>
      <p:sp>
        <p:nvSpPr>
          <p:cNvPr id="404" name="Google Shape;404;p8"/>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g28be4568c78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Impressum</a:t>
            </a:r>
            <a:endParaRPr/>
          </a:p>
        </p:txBody>
      </p:sp>
      <p:sp>
        <p:nvSpPr>
          <p:cNvPr id="410" name="Google Shape;410;g28be4568c78_0_0"/>
          <p:cNvSpPr txBox="1"/>
          <p:nvPr>
            <p:ph idx="1" type="body"/>
          </p:nvPr>
        </p:nvSpPr>
        <p:spPr>
          <a:xfrm>
            <a:off x="3350684" y="6254497"/>
            <a:ext cx="38346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Projektagentur BBNE</a:t>
            </a:r>
            <a:endParaRPr/>
          </a:p>
        </p:txBody>
      </p:sp>
      <p:sp>
        <p:nvSpPr>
          <p:cNvPr id="411" name="Google Shape;411;g28be4568c78_0_0"/>
          <p:cNvSpPr txBox="1"/>
          <p:nvPr>
            <p:ph idx="2"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t/>
            </a:r>
            <a:endParaRPr/>
          </a:p>
        </p:txBody>
      </p:sp>
      <p:sp>
        <p:nvSpPr>
          <p:cNvPr id="412" name="Google Shape;412;g28be4568c78_0_0"/>
          <p:cNvSpPr txBox="1"/>
          <p:nvPr/>
        </p:nvSpPr>
        <p:spPr>
          <a:xfrm>
            <a:off x="1147864" y="1499687"/>
            <a:ext cx="37521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Herausgeber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IZT - Institut für Zukunftsstudien und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Technologiebewertung gemeinnützige GmbH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Schopenhauerstr. 26, 14129 Berlin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www.izt.de</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1" i="0" lang="de-DE" sz="1200" u="none" cap="none" strike="noStrike">
                <a:solidFill>
                  <a:srgbClr val="000000"/>
                </a:solidFill>
                <a:latin typeface="Merriweather"/>
                <a:ea typeface="Merriweather"/>
                <a:cs typeface="Merriweather"/>
                <a:sym typeface="Merriweather"/>
              </a:rPr>
              <a:t>Projektleitung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Dr. Michael Scharp</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Forschungsleiter Bildung und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Digitale Medien am IZT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m.scharp@izt.de | T 030 80 30 88-14</a:t>
            </a:r>
            <a:endParaRPr b="0" i="0" sz="1400" u="none" cap="none" strike="noStrike">
              <a:solidFill>
                <a:srgbClr val="000000"/>
              </a:solidFill>
              <a:latin typeface="Arial"/>
              <a:ea typeface="Arial"/>
              <a:cs typeface="Arial"/>
              <a:sym typeface="Arial"/>
            </a:endParaRPr>
          </a:p>
        </p:txBody>
      </p:sp>
      <p:pic>
        <p:nvPicPr>
          <p:cNvPr descr="Ein Bild, das Text, Screenshot, Schrift, Visitenkarte enthält.&#10;&#10;Automatisch generierte Beschreibung" id="413" name="Google Shape;413;g28be4568c78_0_0"/>
          <p:cNvPicPr preferRelativeResize="0"/>
          <p:nvPr/>
        </p:nvPicPr>
        <p:blipFill rotWithShape="1">
          <a:blip r:embed="rId3">
            <a:alphaModFix/>
          </a:blip>
          <a:srcRect b="0" l="0" r="0" t="0"/>
          <a:stretch/>
        </p:blipFill>
        <p:spPr>
          <a:xfrm>
            <a:off x="7966583" y="4526390"/>
            <a:ext cx="2817937" cy="1427032"/>
          </a:xfrm>
          <a:prstGeom prst="rect">
            <a:avLst/>
          </a:prstGeom>
          <a:noFill/>
          <a:ln>
            <a:noFill/>
          </a:ln>
        </p:spPr>
      </p:pic>
      <p:sp>
        <p:nvSpPr>
          <p:cNvPr id="414" name="Google Shape;414;g28be4568c78_0_0"/>
          <p:cNvSpPr txBox="1"/>
          <p:nvPr/>
        </p:nvSpPr>
        <p:spPr>
          <a:xfrm>
            <a:off x="5590635" y="1499687"/>
            <a:ext cx="5232600" cy="2216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de-DE" sz="1200" u="none" cap="none" strike="noStrike">
                <a:solidFill>
                  <a:srgbClr val="000000"/>
                </a:solidFill>
                <a:latin typeface="Merriweather"/>
                <a:ea typeface="Merriweather"/>
                <a:cs typeface="Merriweather"/>
                <a:sym typeface="Merriweather"/>
              </a:rPr>
              <a:t>Dieser Foliensatz wurde im Rahmen des Projekts „Projektagentur Berufliche Bildung für Nachhaltige Entwicklung“ (PA-BBNE) des Partnernetzwerkes Berufliche Bildung (PNBB) am IZT“ erstellt und mit Mitteln des Bundesministeriums für Bildung und Forschung unter dem Förderkennzeichen 01JO2204 gefördert. </a:t>
            </a:r>
            <a:br>
              <a:rPr b="0" i="0" lang="de-DE" sz="1200" u="none" cap="none" strike="noStrike">
                <a:solidFill>
                  <a:srgbClr val="000000"/>
                </a:solidFill>
                <a:latin typeface="Merriweather"/>
                <a:ea typeface="Merriweather"/>
                <a:cs typeface="Merriweather"/>
                <a:sym typeface="Merriweather"/>
              </a:rPr>
            </a:br>
            <a:r>
              <a:rPr b="0" i="0" lang="de-DE" sz="1200" u="none" cap="none" strike="noStrike">
                <a:solidFill>
                  <a:srgbClr val="000000"/>
                </a:solidFill>
                <a:latin typeface="Merriweather"/>
                <a:ea typeface="Merriweather"/>
                <a:cs typeface="Merriweather"/>
                <a:sym typeface="Merriweather"/>
              </a:rPr>
              <a:t>Die Verantwortung der Veröffentlichung liegt bei den Autorinnen und Autoren.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000000"/>
              </a:solidFill>
              <a:latin typeface="Merriweather"/>
              <a:ea typeface="Merriweather"/>
              <a:cs typeface="Merriweather"/>
              <a:sym typeface="Merriweather"/>
            </a:endParaRPr>
          </a:p>
          <a:p>
            <a:pPr indent="0" lvl="0" marL="0" marR="0" rtl="0" algn="l">
              <a:lnSpc>
                <a:spcPct val="100000"/>
              </a:lnSpc>
              <a:spcBef>
                <a:spcPts val="0"/>
              </a:spcBef>
              <a:spcAft>
                <a:spcPts val="0"/>
              </a:spcAft>
              <a:buNone/>
            </a:pPr>
            <a:r>
              <a:rPr b="0" i="1" lang="de-DE" sz="1400" u="none" cap="none" strike="noStrike">
                <a:solidFill>
                  <a:srgbClr val="000000"/>
                </a:solidFill>
                <a:latin typeface="Arial"/>
                <a:ea typeface="Arial"/>
                <a:cs typeface="Arial"/>
                <a:sym typeface="Arial"/>
              </a:rPr>
              <a:t>Dieses Bildungsmaterial berücksichtigt die Gütekriterien für digitale BNE-Materialien gemäß Beschluss der Nationalen Plattform BNE vom 09. Dezember 2022.</a:t>
            </a:r>
            <a:endParaRPr b="0" i="0" sz="1400" u="none" cap="none" strike="noStrike">
              <a:solidFill>
                <a:srgbClr val="000000"/>
              </a:solidFill>
              <a:latin typeface="Arial"/>
              <a:ea typeface="Arial"/>
              <a:cs typeface="Arial"/>
              <a:sym typeface="Arial"/>
            </a:endParaRPr>
          </a:p>
        </p:txBody>
      </p:sp>
      <p:pic>
        <p:nvPicPr>
          <p:cNvPr id="415" name="Google Shape;415;g28be4568c78_0_0"/>
          <p:cNvPicPr preferRelativeResize="0"/>
          <p:nvPr/>
        </p:nvPicPr>
        <p:blipFill rotWithShape="1">
          <a:blip r:embed="rId4">
            <a:alphaModFix/>
          </a:blip>
          <a:srcRect b="0" l="0" r="0" t="0"/>
          <a:stretch/>
        </p:blipFill>
        <p:spPr>
          <a:xfrm>
            <a:off x="4360249" y="4614860"/>
            <a:ext cx="2226311" cy="1000315"/>
          </a:xfrm>
          <a:prstGeom prst="rect">
            <a:avLst/>
          </a:prstGeom>
          <a:noFill/>
          <a:ln>
            <a:noFill/>
          </a:ln>
        </p:spPr>
      </p:pic>
      <p:pic>
        <p:nvPicPr>
          <p:cNvPr id="416" name="Google Shape;416;g28be4568c78_0_0"/>
          <p:cNvPicPr preferRelativeResize="0"/>
          <p:nvPr/>
        </p:nvPicPr>
        <p:blipFill rotWithShape="1">
          <a:blip r:embed="rId5">
            <a:alphaModFix/>
          </a:blip>
          <a:srcRect b="13613" l="0" r="0" t="6591"/>
          <a:stretch/>
        </p:blipFill>
        <p:spPr>
          <a:xfrm>
            <a:off x="1147864" y="4457792"/>
            <a:ext cx="2520876" cy="1427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g17a06698dd6_0_1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17 Ziele nachhaltiger Entwicklung</a:t>
            </a:r>
            <a:endParaRPr/>
          </a:p>
        </p:txBody>
      </p:sp>
      <p:sp>
        <p:nvSpPr>
          <p:cNvPr id="132" name="Google Shape;132;g17a06698dd6_0_10"/>
          <p:cNvSpPr txBox="1"/>
          <p:nvPr>
            <p:ph idx="12" type="sldNum"/>
          </p:nvPr>
        </p:nvSpPr>
        <p:spPr>
          <a:xfrm>
            <a:off x="1" y="6240322"/>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33" name="Google Shape;133;g17a06698dd6_0_10"/>
          <p:cNvSpPr txBox="1"/>
          <p:nvPr>
            <p:ph idx="4" type="body"/>
          </p:nvPr>
        </p:nvSpPr>
        <p:spPr>
          <a:xfrm>
            <a:off x="7797050" y="6254500"/>
            <a:ext cx="43950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Die Bundesregierung - Agenda 2030</a:t>
            </a:r>
            <a:endParaRPr/>
          </a:p>
        </p:txBody>
      </p:sp>
      <p:pic>
        <p:nvPicPr>
          <p:cNvPr id="134" name="Google Shape;134;g17a06698dd6_0_10"/>
          <p:cNvPicPr preferRelativeResize="0"/>
          <p:nvPr/>
        </p:nvPicPr>
        <p:blipFill rotWithShape="1">
          <a:blip r:embed="rId3">
            <a:alphaModFix/>
          </a:blip>
          <a:srcRect b="5340" l="0" r="0" t="5053"/>
          <a:stretch/>
        </p:blipFill>
        <p:spPr>
          <a:xfrm>
            <a:off x="207600" y="1520400"/>
            <a:ext cx="9000001" cy="4537272"/>
          </a:xfrm>
          <a:prstGeom prst="rect">
            <a:avLst/>
          </a:prstGeom>
          <a:noFill/>
          <a:ln>
            <a:noFill/>
          </a:ln>
        </p:spPr>
      </p:pic>
      <p:sp>
        <p:nvSpPr>
          <p:cNvPr id="135" name="Google Shape;135;g17a06698dd6_0_10"/>
          <p:cNvSpPr/>
          <p:nvPr/>
        </p:nvSpPr>
        <p:spPr>
          <a:xfrm>
            <a:off x="9538500" y="1822750"/>
            <a:ext cx="2315400" cy="1872000"/>
          </a:xfrm>
          <a:prstGeom prst="roundRect">
            <a:avLst>
              <a:gd fmla="val 16667" name="adj"/>
            </a:avLst>
          </a:prstGeom>
          <a:solidFill>
            <a:srgbClr val="FFC000"/>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Zu welchen Zielen könnten  Ihre Produkte und Dienstleistungen einen Beitrag leisten?</a:t>
            </a:r>
            <a:endParaRPr b="0" i="0" sz="1800" u="none" cap="none" strike="noStrike">
              <a:solidFill>
                <a:srgbClr val="980000"/>
              </a:solidFill>
              <a:latin typeface="Arial"/>
              <a:ea typeface="Arial"/>
              <a:cs typeface="Arial"/>
              <a:sym typeface="Arial"/>
            </a:endParaRPr>
          </a:p>
        </p:txBody>
      </p:sp>
      <p:sp>
        <p:nvSpPr>
          <p:cNvPr id="136" name="Google Shape;136;g17a06698dd6_0_10"/>
          <p:cNvSpPr/>
          <p:nvPr/>
        </p:nvSpPr>
        <p:spPr>
          <a:xfrm>
            <a:off x="9538500" y="3924013"/>
            <a:ext cx="2315400" cy="1872000"/>
          </a:xfrm>
          <a:prstGeom prst="roundRect">
            <a:avLst>
              <a:gd fmla="val 16667" name="adj"/>
            </a:avLst>
          </a:prstGeom>
          <a:solidFill>
            <a:srgbClr val="FFC000"/>
          </a:solidFill>
          <a:ln cap="flat" cmpd="sng" w="1905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Beurteilen Sie als Mediengestaltende die dargestellte Grafik: </a:t>
            </a:r>
            <a:endParaRPr b="0" i="0" sz="1800" u="none" cap="none" strike="noStrike">
              <a:solidFill>
                <a:srgbClr val="980000"/>
              </a:solidFill>
              <a:latin typeface="Arial"/>
              <a:ea typeface="Arial"/>
              <a:cs typeface="Arial"/>
              <a:sym typeface="Arial"/>
            </a:endParaRPr>
          </a:p>
        </p:txBody>
      </p:sp>
      <p:sp>
        <p:nvSpPr>
          <p:cNvPr id="137" name="Google Shape;137;g17a06698dd6_0_1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138" name="Google Shape;138;g17a06698dd6_0_10"/>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g17a06698dd6_0_67"/>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SzPts val="1800"/>
              <a:buNone/>
            </a:pPr>
            <a:r>
              <a:rPr lang="de-DE"/>
              <a:t>                Das Fenster schließt sich</a:t>
            </a:r>
            <a:endParaRPr/>
          </a:p>
        </p:txBody>
      </p:sp>
      <p:sp>
        <p:nvSpPr>
          <p:cNvPr id="145" name="Google Shape;145;g17a06698dd6_0_6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46" name="Google Shape;146;g17a06698dd6_0_67"/>
          <p:cNvSpPr txBox="1"/>
          <p:nvPr>
            <p:ph idx="1" type="body"/>
          </p:nvPr>
        </p:nvSpPr>
        <p:spPr>
          <a:xfrm>
            <a:off x="1002978" y="4620575"/>
            <a:ext cx="771600" cy="9318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800"/>
              <a:buNone/>
            </a:pPr>
            <a:r>
              <a:rPr lang="de-DE"/>
              <a:t> </a:t>
            </a:r>
            <a:endParaRPr/>
          </a:p>
        </p:txBody>
      </p:sp>
      <p:sp>
        <p:nvSpPr>
          <p:cNvPr id="147" name="Google Shape;147;g17a06698dd6_0_67"/>
          <p:cNvSpPr txBox="1"/>
          <p:nvPr>
            <p:ph idx="4" type="body"/>
          </p:nvPr>
        </p:nvSpPr>
        <p:spPr>
          <a:xfrm>
            <a:off x="72636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 </a:t>
            </a:r>
            <a:endParaRPr/>
          </a:p>
        </p:txBody>
      </p:sp>
      <p:pic>
        <p:nvPicPr>
          <p:cNvPr id="148" name="Google Shape;148;g17a06698dd6_0_67"/>
          <p:cNvPicPr preferRelativeResize="0"/>
          <p:nvPr/>
        </p:nvPicPr>
        <p:blipFill rotWithShape="1">
          <a:blip r:embed="rId3">
            <a:alphaModFix/>
          </a:blip>
          <a:srcRect b="0" l="0" r="0" t="0"/>
          <a:stretch/>
        </p:blipFill>
        <p:spPr>
          <a:xfrm>
            <a:off x="360000" y="237750"/>
            <a:ext cx="4095750" cy="5810250"/>
          </a:xfrm>
          <a:prstGeom prst="rect">
            <a:avLst/>
          </a:prstGeom>
          <a:noFill/>
          <a:ln>
            <a:noFill/>
          </a:ln>
        </p:spPr>
      </p:pic>
      <p:grpSp>
        <p:nvGrpSpPr>
          <p:cNvPr id="149" name="Google Shape;149;g17a06698dd6_0_67"/>
          <p:cNvGrpSpPr/>
          <p:nvPr/>
        </p:nvGrpSpPr>
        <p:grpSpPr>
          <a:xfrm>
            <a:off x="4912725" y="1386901"/>
            <a:ext cx="7047078" cy="3760190"/>
            <a:chOff x="0" y="247496"/>
            <a:chExt cx="7047078" cy="3936960"/>
          </a:xfrm>
        </p:grpSpPr>
        <p:sp>
          <p:nvSpPr>
            <p:cNvPr id="150" name="Google Shape;150;g17a06698dd6_0_67"/>
            <p:cNvSpPr/>
            <p:nvPr/>
          </p:nvSpPr>
          <p:spPr>
            <a:xfrm>
              <a:off x="0" y="247496"/>
              <a:ext cx="7047078" cy="61776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17a06698dd6_0_67"/>
            <p:cNvSpPr txBox="1"/>
            <p:nvPr/>
          </p:nvSpPr>
          <p:spPr>
            <a:xfrm>
              <a:off x="30157" y="277653"/>
              <a:ext cx="6986764" cy="55744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Die Klimakrise schreit nach schnellen Veränderungen der Gesellschaft (frei übersetzt).</a:t>
              </a:r>
              <a:endParaRPr b="0" i="0" sz="1600" u="none" cap="none" strike="noStrike">
                <a:solidFill>
                  <a:schemeClr val="lt1"/>
                </a:solidFill>
                <a:latin typeface="Arial"/>
                <a:ea typeface="Arial"/>
                <a:cs typeface="Arial"/>
                <a:sym typeface="Arial"/>
              </a:endParaRPr>
            </a:p>
          </p:txBody>
        </p:sp>
        <p:sp>
          <p:nvSpPr>
            <p:cNvPr id="152" name="Google Shape;152;g17a06698dd6_0_67"/>
            <p:cNvSpPr/>
            <p:nvPr/>
          </p:nvSpPr>
          <p:spPr>
            <a:xfrm>
              <a:off x="0" y="911336"/>
              <a:ext cx="7047078" cy="61776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17a06698dd6_0_67"/>
            <p:cNvSpPr txBox="1"/>
            <p:nvPr/>
          </p:nvSpPr>
          <p:spPr>
            <a:xfrm>
              <a:off x="30157" y="941493"/>
              <a:ext cx="6986764" cy="55744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Ein Beitrag zur Bewältigung dieser Krise ist der Umstieg auf elektrische Energie aus erneuerbaren Quellen.</a:t>
              </a:r>
              <a:endParaRPr b="0" i="0" sz="1600" u="none" cap="none" strike="noStrike">
                <a:solidFill>
                  <a:schemeClr val="lt1"/>
                </a:solidFill>
                <a:latin typeface="Arial"/>
                <a:ea typeface="Arial"/>
                <a:cs typeface="Arial"/>
                <a:sym typeface="Arial"/>
              </a:endParaRPr>
            </a:p>
          </p:txBody>
        </p:sp>
        <p:sp>
          <p:nvSpPr>
            <p:cNvPr id="154" name="Google Shape;154;g17a06698dd6_0_67"/>
            <p:cNvSpPr/>
            <p:nvPr/>
          </p:nvSpPr>
          <p:spPr>
            <a:xfrm>
              <a:off x="0" y="1575176"/>
              <a:ext cx="7047078" cy="61776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17a06698dd6_0_67"/>
            <p:cNvSpPr txBox="1"/>
            <p:nvPr/>
          </p:nvSpPr>
          <p:spPr>
            <a:xfrm>
              <a:off x="30157" y="1605333"/>
              <a:ext cx="6986764" cy="55744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Für dessen Auf- und Ausbau werden jedoch viele Rohstoffe, Herstellungsprozesse und Transporte benötigt.</a:t>
              </a:r>
              <a:endParaRPr b="0" i="0" sz="1600" u="none" cap="none" strike="noStrike">
                <a:solidFill>
                  <a:schemeClr val="lt1"/>
                </a:solidFill>
                <a:latin typeface="Arial"/>
                <a:ea typeface="Arial"/>
                <a:cs typeface="Arial"/>
                <a:sym typeface="Arial"/>
              </a:endParaRPr>
            </a:p>
          </p:txBody>
        </p:sp>
        <p:sp>
          <p:nvSpPr>
            <p:cNvPr id="156" name="Google Shape;156;g17a06698dd6_0_67"/>
            <p:cNvSpPr/>
            <p:nvPr/>
          </p:nvSpPr>
          <p:spPr>
            <a:xfrm>
              <a:off x="0" y="2239016"/>
              <a:ext cx="7047078" cy="61776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g17a06698dd6_0_67"/>
            <p:cNvSpPr txBox="1"/>
            <p:nvPr/>
          </p:nvSpPr>
          <p:spPr>
            <a:xfrm>
              <a:off x="30157" y="2269173"/>
              <a:ext cx="6986764" cy="55744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Gleichzeitig ist das Ziel, globale Gerechtigkeit herzustellen und die Folgen des bereits eingetretenen Klimawandels für Mensch und Tier zu mildern.</a:t>
              </a:r>
              <a:endParaRPr b="0" i="0" sz="1600" u="none" cap="none" strike="noStrike">
                <a:solidFill>
                  <a:schemeClr val="lt1"/>
                </a:solidFill>
                <a:latin typeface="Arial"/>
                <a:ea typeface="Arial"/>
                <a:cs typeface="Arial"/>
                <a:sym typeface="Arial"/>
              </a:endParaRPr>
            </a:p>
          </p:txBody>
        </p:sp>
        <p:sp>
          <p:nvSpPr>
            <p:cNvPr id="158" name="Google Shape;158;g17a06698dd6_0_67"/>
            <p:cNvSpPr/>
            <p:nvPr/>
          </p:nvSpPr>
          <p:spPr>
            <a:xfrm>
              <a:off x="0" y="2902856"/>
              <a:ext cx="7047078" cy="61776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17a06698dd6_0_67"/>
            <p:cNvSpPr txBox="1"/>
            <p:nvPr/>
          </p:nvSpPr>
          <p:spPr>
            <a:xfrm>
              <a:off x="30157" y="2933013"/>
              <a:ext cx="6986764" cy="55744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Die Welt braucht Ideen  und Fachkompetenzen !</a:t>
              </a:r>
              <a:endParaRPr b="0" i="0" sz="1600" u="none" cap="none" strike="noStrike">
                <a:solidFill>
                  <a:schemeClr val="lt1"/>
                </a:solidFill>
                <a:latin typeface="Arial"/>
                <a:ea typeface="Arial"/>
                <a:cs typeface="Arial"/>
                <a:sym typeface="Arial"/>
              </a:endParaRPr>
            </a:p>
          </p:txBody>
        </p:sp>
        <p:sp>
          <p:nvSpPr>
            <p:cNvPr id="160" name="Google Shape;160;g17a06698dd6_0_67"/>
            <p:cNvSpPr/>
            <p:nvPr/>
          </p:nvSpPr>
          <p:spPr>
            <a:xfrm>
              <a:off x="0" y="3566696"/>
              <a:ext cx="7047078" cy="617760"/>
            </a:xfrm>
            <a:prstGeom prst="roundRect">
              <a:avLst>
                <a:gd fmla="val 16667"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17a06698dd6_0_67"/>
            <p:cNvSpPr txBox="1"/>
            <p:nvPr/>
          </p:nvSpPr>
          <p:spPr>
            <a:xfrm>
              <a:off x="30157" y="3596853"/>
              <a:ext cx="6986764" cy="557446"/>
            </a:xfrm>
            <a:prstGeom prst="rect">
              <a:avLst/>
            </a:prstGeom>
            <a:noFill/>
            <a:ln>
              <a:noFill/>
            </a:ln>
          </p:spPr>
          <p:txBody>
            <a:bodyPr anchorCtr="0" anchor="ctr" bIns="60950" lIns="60950" spcFirstLastPara="1" rIns="60950" wrap="square" tIns="60950">
              <a:noAutofit/>
            </a:bodyPr>
            <a:lstStyle/>
            <a:p>
              <a:pPr indent="0" lvl="0" marL="0" marR="0" rtl="0" algn="l">
                <a:lnSpc>
                  <a:spcPct val="90000"/>
                </a:lnSpc>
                <a:spcBef>
                  <a:spcPts val="0"/>
                </a:spcBef>
                <a:spcAft>
                  <a:spcPts val="0"/>
                </a:spcAft>
                <a:buClr>
                  <a:srgbClr val="000000"/>
                </a:buClr>
                <a:buSzPts val="1600"/>
                <a:buFont typeface="Arial"/>
                <a:buNone/>
              </a:pPr>
              <a:r>
                <a:rPr b="0" i="0" lang="de-DE" sz="1600" u="none" cap="none" strike="noStrike">
                  <a:solidFill>
                    <a:schemeClr val="lt1"/>
                  </a:solidFill>
                  <a:latin typeface="Arial"/>
                  <a:ea typeface="Arial"/>
                  <a:cs typeface="Arial"/>
                  <a:sym typeface="Arial"/>
                </a:rPr>
                <a:t>Als Mediengestaltende sind wir gefragt !</a:t>
              </a:r>
              <a:endParaRPr b="0" i="0" sz="1600" u="none" cap="none" strike="noStrike">
                <a:solidFill>
                  <a:schemeClr val="lt1"/>
                </a:solidFill>
                <a:latin typeface="Arial"/>
                <a:ea typeface="Arial"/>
                <a:cs typeface="Arial"/>
                <a:sym typeface="Arial"/>
              </a:endParaRPr>
            </a:p>
          </p:txBody>
        </p:sp>
      </p:grpSp>
      <p:sp>
        <p:nvSpPr>
          <p:cNvPr id="162" name="Google Shape;162;g17a06698dd6_0_67"/>
          <p:cNvSpPr/>
          <p:nvPr/>
        </p:nvSpPr>
        <p:spPr>
          <a:xfrm>
            <a:off x="4699150" y="5263225"/>
            <a:ext cx="7413000" cy="8451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Diskutieren Sie, inwieweit die Fakten des Klimawandels und dessen Auswirkungen Sie in Ihrem Handeln beinflussen könnte/motivieren könnte?</a:t>
            </a:r>
            <a:endParaRPr b="0" i="0" sz="1800" u="none" cap="none" strike="noStrike">
              <a:solidFill>
                <a:srgbClr val="980000"/>
              </a:solidFill>
              <a:latin typeface="Arial"/>
              <a:ea typeface="Arial"/>
              <a:cs typeface="Arial"/>
              <a:sym typeface="Arial"/>
            </a:endParaRPr>
          </a:p>
        </p:txBody>
      </p:sp>
      <p:sp>
        <p:nvSpPr>
          <p:cNvPr id="163" name="Google Shape;163;g17a06698dd6_0_67"/>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164" name="Google Shape;164;g17a06698dd6_0_67"/>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165" name="Google Shape;165;g17a06698dd6_0_67"/>
          <p:cNvSpPr txBox="1"/>
          <p:nvPr>
            <p:ph idx="4" type="body"/>
          </p:nvPr>
        </p:nvSpPr>
        <p:spPr>
          <a:xfrm>
            <a:off x="7797050" y="6254500"/>
            <a:ext cx="43152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UNEP 2022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72" name="Google Shape;172;p1"/>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Klimawandel:</a:t>
            </a:r>
            <a:br>
              <a:rPr lang="de-DE"/>
            </a:br>
            <a:r>
              <a:rPr lang="de-DE"/>
              <a:t>Woher kommen die Emissionen im Arbeitsleben?</a:t>
            </a:r>
            <a:endParaRPr/>
          </a:p>
        </p:txBody>
      </p:sp>
      <p:sp>
        <p:nvSpPr>
          <p:cNvPr id="173" name="Google Shape;173;p1"/>
          <p:cNvSpPr/>
          <p:nvPr/>
        </p:nvSpPr>
        <p:spPr>
          <a:xfrm>
            <a:off x="7297375" y="1371925"/>
            <a:ext cx="4659600" cy="18168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0" lIns="0" spcFirstLastPara="1" rIns="0" wrap="square" tIns="0">
            <a:noAutofit/>
          </a:bodyPr>
          <a:lstStyle/>
          <a:p>
            <a:pPr indent="-171450" lvl="0" marL="171450" marR="0" rtl="0" algn="l">
              <a:lnSpc>
                <a:spcPct val="100000"/>
              </a:lnSpc>
              <a:spcBef>
                <a:spcPts val="0"/>
              </a:spcBef>
              <a:spcAft>
                <a:spcPts val="0"/>
              </a:spcAft>
              <a:buClr>
                <a:srgbClr val="980000"/>
              </a:buClr>
              <a:buSzPts val="1800"/>
              <a:buFont typeface="Arial"/>
              <a:buChar char="•"/>
            </a:pPr>
            <a:r>
              <a:rPr b="0" i="0" lang="de-DE" sz="1800" u="none" cap="none" strike="noStrike">
                <a:solidFill>
                  <a:srgbClr val="980000"/>
                </a:solidFill>
                <a:latin typeface="Arial"/>
                <a:ea typeface="Arial"/>
                <a:cs typeface="Arial"/>
                <a:sym typeface="Arial"/>
              </a:rPr>
              <a:t>Welchen Beitrag leistet Ihr Ausbildungsbetrieb zum Klimawandel?</a:t>
            </a:r>
            <a:endParaRPr b="0" i="0" sz="1800" u="none" cap="none" strike="noStrike">
              <a:solidFill>
                <a:srgbClr val="980000"/>
              </a:solidFill>
              <a:latin typeface="Arial"/>
              <a:ea typeface="Arial"/>
              <a:cs typeface="Arial"/>
              <a:sym typeface="Arial"/>
            </a:endParaRPr>
          </a:p>
          <a:p>
            <a:pPr indent="-171450" lvl="0" marL="171450" marR="0" rtl="0" algn="l">
              <a:lnSpc>
                <a:spcPct val="100000"/>
              </a:lnSpc>
              <a:spcBef>
                <a:spcPts val="0"/>
              </a:spcBef>
              <a:spcAft>
                <a:spcPts val="0"/>
              </a:spcAft>
              <a:buClr>
                <a:srgbClr val="980000"/>
              </a:buClr>
              <a:buSzPts val="1800"/>
              <a:buFont typeface="Arial"/>
              <a:buChar char="•"/>
            </a:pPr>
            <a:r>
              <a:rPr b="0" i="0" lang="de-DE" sz="1800" u="none" cap="none" strike="noStrike">
                <a:solidFill>
                  <a:srgbClr val="980000"/>
                </a:solidFill>
                <a:latin typeface="Arial"/>
                <a:ea typeface="Arial"/>
                <a:cs typeface="Arial"/>
                <a:sym typeface="Arial"/>
              </a:rPr>
              <a:t>Was unternimmt Ihr Ausbildungsbetrieb, um CO</a:t>
            </a:r>
            <a:r>
              <a:rPr b="0" baseline="-25000" i="0" lang="de-DE" sz="1800" u="none" cap="none" strike="noStrike">
                <a:solidFill>
                  <a:srgbClr val="980000"/>
                </a:solidFill>
                <a:latin typeface="Arial"/>
                <a:ea typeface="Arial"/>
                <a:cs typeface="Arial"/>
                <a:sym typeface="Arial"/>
              </a:rPr>
              <a:t>2</a:t>
            </a:r>
            <a:r>
              <a:rPr b="0" i="0" lang="de-DE" sz="1800" u="none" cap="none" strike="noStrike">
                <a:solidFill>
                  <a:srgbClr val="980000"/>
                </a:solidFill>
                <a:latin typeface="Arial"/>
                <a:ea typeface="Arial"/>
                <a:cs typeface="Arial"/>
                <a:sym typeface="Arial"/>
              </a:rPr>
              <a:t>-Emissionen zu verringern?</a:t>
            </a:r>
            <a:endParaRPr b="0" i="0" sz="1800" u="none" cap="none" strike="noStrike">
              <a:solidFill>
                <a:srgbClr val="980000"/>
              </a:solidFill>
              <a:latin typeface="Arial"/>
              <a:ea typeface="Arial"/>
              <a:cs typeface="Arial"/>
              <a:sym typeface="Arial"/>
            </a:endParaRPr>
          </a:p>
        </p:txBody>
      </p:sp>
      <p:sp>
        <p:nvSpPr>
          <p:cNvPr id="174" name="Google Shape;174;p1"/>
          <p:cNvSpPr/>
          <p:nvPr/>
        </p:nvSpPr>
        <p:spPr>
          <a:xfrm>
            <a:off x="7779625" y="3343213"/>
            <a:ext cx="3695100" cy="2699400"/>
          </a:xfrm>
          <a:prstGeom prst="upArrow">
            <a:avLst>
              <a:gd fmla="val 50000" name="adj1"/>
              <a:gd fmla="val 52429"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CO</a:t>
            </a:r>
            <a:r>
              <a:rPr b="1" baseline="-25000" i="0" lang="de-DE" sz="1600" u="none" cap="none" strike="noStrike">
                <a:solidFill>
                  <a:srgbClr val="000000"/>
                </a:solidFill>
                <a:latin typeface="Arial"/>
                <a:ea typeface="Arial"/>
                <a:cs typeface="Arial"/>
                <a:sym typeface="Arial"/>
              </a:rPr>
              <a:t>2</a:t>
            </a:r>
            <a:r>
              <a:rPr b="1" i="0" lang="de-DE" sz="1600" u="none" cap="none" strike="noStrike">
                <a:solidFill>
                  <a:srgbClr val="000000"/>
                </a:solidFill>
                <a:latin typeface="Arial"/>
                <a:ea typeface="Arial"/>
                <a:cs typeface="Arial"/>
                <a:sym typeface="Arial"/>
              </a:rPr>
              <a:t>Äq</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der Elektroindustrie in Deutschland 2020:</a:t>
            </a:r>
            <a:endParaRPr b="1" i="0" sz="16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Arial"/>
                <a:ea typeface="Arial"/>
                <a:cs typeface="Arial"/>
                <a:sym typeface="Arial"/>
              </a:rPr>
              <a:t>800.000 Tonnen</a:t>
            </a:r>
            <a:endParaRPr b="1" i="0" sz="1600" u="none" cap="none" strike="noStrike">
              <a:solidFill>
                <a:srgbClr val="000000"/>
              </a:solidFill>
              <a:latin typeface="Arial"/>
              <a:ea typeface="Arial"/>
              <a:cs typeface="Arial"/>
              <a:sym typeface="Arial"/>
            </a:endParaRPr>
          </a:p>
        </p:txBody>
      </p:sp>
      <p:pic>
        <p:nvPicPr>
          <p:cNvPr id="175" name="Google Shape;175;p1"/>
          <p:cNvPicPr preferRelativeResize="0"/>
          <p:nvPr/>
        </p:nvPicPr>
        <p:blipFill rotWithShape="1">
          <a:blip r:embed="rId3">
            <a:alphaModFix/>
          </a:blip>
          <a:srcRect b="15969" l="-60" r="-188" t="0"/>
          <a:stretch/>
        </p:blipFill>
        <p:spPr>
          <a:xfrm>
            <a:off x="308242" y="1373408"/>
            <a:ext cx="6557142" cy="3940093"/>
          </a:xfrm>
          <a:prstGeom prst="rect">
            <a:avLst/>
          </a:prstGeom>
          <a:noFill/>
          <a:ln>
            <a:noFill/>
          </a:ln>
        </p:spPr>
      </p:pic>
      <p:sp>
        <p:nvSpPr>
          <p:cNvPr id="176" name="Google Shape;176;p1"/>
          <p:cNvSpPr/>
          <p:nvPr/>
        </p:nvSpPr>
        <p:spPr>
          <a:xfrm>
            <a:off x="978476" y="5368308"/>
            <a:ext cx="1683900" cy="2826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Energiewirtschaft</a:t>
            </a:r>
            <a:endParaRPr b="0" i="0" sz="1400" u="none" cap="none" strike="noStrike">
              <a:solidFill>
                <a:schemeClr val="dk1"/>
              </a:solidFill>
              <a:latin typeface="Arial"/>
              <a:ea typeface="Arial"/>
              <a:cs typeface="Arial"/>
              <a:sym typeface="Arial"/>
            </a:endParaRPr>
          </a:p>
        </p:txBody>
      </p:sp>
      <p:sp>
        <p:nvSpPr>
          <p:cNvPr id="177" name="Google Shape;177;p1"/>
          <p:cNvSpPr/>
          <p:nvPr/>
        </p:nvSpPr>
        <p:spPr>
          <a:xfrm>
            <a:off x="978475" y="5708850"/>
            <a:ext cx="1181700" cy="282600"/>
          </a:xfrm>
          <a:prstGeom prst="roundRect">
            <a:avLst>
              <a:gd fmla="val 16667" name="adj"/>
            </a:avLst>
          </a:prstGeom>
          <a:solidFill>
            <a:srgbClr val="FFFF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Industrie</a:t>
            </a:r>
            <a:endParaRPr b="0" i="0" sz="1400" u="none" cap="none" strike="noStrike">
              <a:solidFill>
                <a:schemeClr val="dk1"/>
              </a:solidFill>
              <a:latin typeface="Arial"/>
              <a:ea typeface="Arial"/>
              <a:cs typeface="Arial"/>
              <a:sym typeface="Arial"/>
            </a:endParaRPr>
          </a:p>
        </p:txBody>
      </p:sp>
      <p:sp>
        <p:nvSpPr>
          <p:cNvPr id="178" name="Google Shape;178;p1"/>
          <p:cNvSpPr/>
          <p:nvPr/>
        </p:nvSpPr>
        <p:spPr>
          <a:xfrm>
            <a:off x="3017887" y="5368332"/>
            <a:ext cx="1462500" cy="282600"/>
          </a:xfrm>
          <a:prstGeom prst="roundRect">
            <a:avLst>
              <a:gd fmla="val 16667" name="adj"/>
            </a:avLst>
          </a:prstGeom>
          <a:solidFill>
            <a:srgbClr val="7030A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FFFFFF"/>
                </a:solidFill>
                <a:latin typeface="Arial"/>
                <a:ea typeface="Arial"/>
                <a:cs typeface="Arial"/>
                <a:sym typeface="Arial"/>
              </a:rPr>
              <a:t>Gebäude</a:t>
            </a:r>
            <a:endParaRPr b="0" i="0" sz="1400" u="none" cap="none" strike="noStrike">
              <a:solidFill>
                <a:srgbClr val="FFFFFF"/>
              </a:solidFill>
              <a:latin typeface="Arial"/>
              <a:ea typeface="Arial"/>
              <a:cs typeface="Arial"/>
              <a:sym typeface="Arial"/>
            </a:endParaRPr>
          </a:p>
        </p:txBody>
      </p:sp>
      <p:sp>
        <p:nvSpPr>
          <p:cNvPr id="179" name="Google Shape;179;p1"/>
          <p:cNvSpPr/>
          <p:nvPr/>
        </p:nvSpPr>
        <p:spPr>
          <a:xfrm>
            <a:off x="2350524" y="5705782"/>
            <a:ext cx="1069257" cy="282677"/>
          </a:xfrm>
          <a:prstGeom prst="roundRect">
            <a:avLst>
              <a:gd fmla="val 16667" name="adj"/>
            </a:avLst>
          </a:prstGeom>
          <a:solidFill>
            <a:srgbClr val="EA24ED"/>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Verkehr</a:t>
            </a:r>
            <a:endParaRPr b="0" i="0" sz="1400" u="none" cap="none" strike="noStrike">
              <a:solidFill>
                <a:schemeClr val="lt1"/>
              </a:solidFill>
              <a:latin typeface="Arial"/>
              <a:ea typeface="Arial"/>
              <a:cs typeface="Arial"/>
              <a:sym typeface="Arial"/>
            </a:endParaRPr>
          </a:p>
        </p:txBody>
      </p:sp>
      <p:sp>
        <p:nvSpPr>
          <p:cNvPr id="180" name="Google Shape;180;p1"/>
          <p:cNvSpPr/>
          <p:nvPr/>
        </p:nvSpPr>
        <p:spPr>
          <a:xfrm>
            <a:off x="4774789" y="5355507"/>
            <a:ext cx="1880418" cy="282678"/>
          </a:xfrm>
          <a:prstGeom prst="roundRect">
            <a:avLst>
              <a:gd fmla="val 16667" name="adj"/>
            </a:avLst>
          </a:prstGeom>
          <a:solidFill>
            <a:srgbClr val="00B05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Landwirtschaft</a:t>
            </a:r>
            <a:endParaRPr b="0" i="0" sz="1400" u="none" cap="none" strike="noStrike">
              <a:solidFill>
                <a:schemeClr val="lt1"/>
              </a:solidFill>
              <a:latin typeface="Arial"/>
              <a:ea typeface="Arial"/>
              <a:cs typeface="Arial"/>
              <a:sym typeface="Arial"/>
            </a:endParaRPr>
          </a:p>
        </p:txBody>
      </p:sp>
      <p:sp>
        <p:nvSpPr>
          <p:cNvPr id="181" name="Google Shape;181;p1"/>
          <p:cNvSpPr/>
          <p:nvPr/>
        </p:nvSpPr>
        <p:spPr>
          <a:xfrm>
            <a:off x="3634863" y="5708854"/>
            <a:ext cx="3023418" cy="282677"/>
          </a:xfrm>
          <a:prstGeom prst="roundRect">
            <a:avLst>
              <a:gd fmla="val 16667" name="adj"/>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Abfallwirtschaft und Sonstiges</a:t>
            </a:r>
            <a:endParaRPr b="0" i="0" sz="1400" u="none" cap="none" strike="noStrike">
              <a:solidFill>
                <a:schemeClr val="lt1"/>
              </a:solidFill>
              <a:latin typeface="Arial"/>
              <a:ea typeface="Arial"/>
              <a:cs typeface="Arial"/>
              <a:sym typeface="Arial"/>
            </a:endParaRPr>
          </a:p>
        </p:txBody>
      </p:sp>
      <p:sp>
        <p:nvSpPr>
          <p:cNvPr id="182" name="Google Shape;182;p1"/>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183" name="Google Shape;183;p1"/>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184" name="Google Shape;184;p1"/>
          <p:cNvSpPr txBox="1"/>
          <p:nvPr>
            <p:ph idx="4294967295" type="body"/>
          </p:nvPr>
        </p:nvSpPr>
        <p:spPr>
          <a:xfrm>
            <a:off x="7797050" y="6254500"/>
            <a:ext cx="43950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sz="1200">
                <a:solidFill>
                  <a:schemeClr val="lt1"/>
                </a:solidFill>
                <a:latin typeface="Trebuchet MS"/>
                <a:ea typeface="Trebuchet MS"/>
                <a:cs typeface="Trebuchet MS"/>
                <a:sym typeface="Trebuchet MS"/>
              </a:rPr>
              <a:t>Quelle: UBA 2022</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g17d9eb2bcff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de-DE"/>
              <a:t>Nachhaltigkeit und die Belastbarkeitsgrenzen des Planeten Erde</a:t>
            </a:r>
            <a:endParaRPr/>
          </a:p>
        </p:txBody>
      </p:sp>
      <p:sp>
        <p:nvSpPr>
          <p:cNvPr id="191" name="Google Shape;191;g17d9eb2bcff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192" name="Google Shape;192;g17d9eb2bcff_0_0"/>
          <p:cNvSpPr txBox="1"/>
          <p:nvPr>
            <p:ph idx="3" type="body"/>
          </p:nvPr>
        </p:nvSpPr>
        <p:spPr>
          <a:xfrm>
            <a:off x="7849950" y="3563075"/>
            <a:ext cx="39678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Mediengestalter:in /Medienkaufleute Digital und Print</a:t>
            </a:r>
            <a:endParaRPr/>
          </a:p>
        </p:txBody>
      </p:sp>
      <p:pic>
        <p:nvPicPr>
          <p:cNvPr id="193" name="Google Shape;193;g17d9eb2bcff_0_0"/>
          <p:cNvPicPr preferRelativeResize="0"/>
          <p:nvPr/>
        </p:nvPicPr>
        <p:blipFill rotWithShape="1">
          <a:blip r:embed="rId3">
            <a:alphaModFix/>
          </a:blip>
          <a:srcRect b="0" l="0" r="0" t="0"/>
          <a:stretch/>
        </p:blipFill>
        <p:spPr>
          <a:xfrm>
            <a:off x="5411950" y="1651375"/>
            <a:ext cx="6766391" cy="4208151"/>
          </a:xfrm>
          <a:prstGeom prst="rect">
            <a:avLst/>
          </a:prstGeom>
          <a:noFill/>
          <a:ln>
            <a:noFill/>
          </a:ln>
        </p:spPr>
      </p:pic>
      <p:sp>
        <p:nvSpPr>
          <p:cNvPr id="194" name="Google Shape;194;g17d9eb2bcff_0_0"/>
          <p:cNvSpPr/>
          <p:nvPr/>
        </p:nvSpPr>
        <p:spPr>
          <a:xfrm>
            <a:off x="10734792" y="5636416"/>
            <a:ext cx="1364100" cy="479400"/>
          </a:xfrm>
          <a:prstGeom prst="roundRect">
            <a:avLst>
              <a:gd fmla="val 16667" name="adj"/>
            </a:avLst>
          </a:prstGeom>
          <a:solidFill>
            <a:srgbClr val="FFFF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4. Mai Deutschland</a:t>
            </a:r>
            <a:endParaRPr b="0" i="0" sz="1400" u="none" cap="none" strike="noStrike">
              <a:solidFill>
                <a:schemeClr val="lt1"/>
              </a:solidFill>
              <a:latin typeface="Arial"/>
              <a:ea typeface="Arial"/>
              <a:cs typeface="Arial"/>
              <a:sym typeface="Arial"/>
            </a:endParaRPr>
          </a:p>
        </p:txBody>
      </p:sp>
      <p:sp>
        <p:nvSpPr>
          <p:cNvPr id="195" name="Google Shape;195;g17d9eb2bcff_0_0"/>
          <p:cNvSpPr/>
          <p:nvPr/>
        </p:nvSpPr>
        <p:spPr>
          <a:xfrm>
            <a:off x="10144735" y="1477798"/>
            <a:ext cx="1954200" cy="307200"/>
          </a:xfrm>
          <a:prstGeom prst="roundRect">
            <a:avLst>
              <a:gd fmla="val 16667" name="adj"/>
            </a:avLst>
          </a:prstGeom>
          <a:solidFill>
            <a:srgbClr val="FFFF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10</a:t>
            </a:r>
            <a:r>
              <a:rPr b="0" i="0" lang="de-DE" sz="1400" u="none" cap="none" strike="noStrike">
                <a:solidFill>
                  <a:schemeClr val="dk1"/>
                </a:solidFill>
                <a:latin typeface="Arial"/>
                <a:ea typeface="Arial"/>
                <a:cs typeface="Arial"/>
                <a:sym typeface="Arial"/>
              </a:rPr>
              <a:t>10. Februar Qatar</a:t>
            </a:r>
            <a:r>
              <a:rPr b="0" i="0" lang="de-DE" sz="1400" u="none" cap="none" strike="noStrike">
                <a:solidFill>
                  <a:schemeClr val="lt1"/>
                </a:solidFill>
                <a:latin typeface="Arial"/>
                <a:ea typeface="Arial"/>
                <a:cs typeface="Arial"/>
                <a:sym typeface="Arial"/>
              </a:rPr>
              <a:t>.</a:t>
            </a:r>
            <a:endParaRPr b="0" i="0" sz="1400" u="none" cap="none" strike="noStrike">
              <a:solidFill>
                <a:schemeClr val="lt1"/>
              </a:solidFill>
              <a:latin typeface="Arial"/>
              <a:ea typeface="Arial"/>
              <a:cs typeface="Arial"/>
              <a:sym typeface="Arial"/>
            </a:endParaRPr>
          </a:p>
        </p:txBody>
      </p:sp>
      <p:sp>
        <p:nvSpPr>
          <p:cNvPr id="196" name="Google Shape;196;g17d9eb2bcff_0_0"/>
          <p:cNvSpPr/>
          <p:nvPr/>
        </p:nvSpPr>
        <p:spPr>
          <a:xfrm>
            <a:off x="6830962" y="5847735"/>
            <a:ext cx="1843500" cy="245700"/>
          </a:xfrm>
          <a:prstGeom prst="roundRect">
            <a:avLst>
              <a:gd fmla="val 16667" name="adj"/>
            </a:avLst>
          </a:prstGeom>
          <a:solidFill>
            <a:srgbClr val="FFFF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12. August Brasilien</a:t>
            </a:r>
            <a:endParaRPr b="0" i="0" sz="1400" u="none" cap="none" strike="noStrike">
              <a:solidFill>
                <a:schemeClr val="lt1"/>
              </a:solidFill>
              <a:latin typeface="Arial"/>
              <a:ea typeface="Arial"/>
              <a:cs typeface="Arial"/>
              <a:sym typeface="Arial"/>
            </a:endParaRPr>
          </a:p>
        </p:txBody>
      </p:sp>
      <p:pic>
        <p:nvPicPr>
          <p:cNvPr id="197" name="Google Shape;197;g17d9eb2bcff_0_0"/>
          <p:cNvPicPr preferRelativeResize="0"/>
          <p:nvPr/>
        </p:nvPicPr>
        <p:blipFill rotWithShape="1">
          <a:blip r:embed="rId4">
            <a:alphaModFix/>
          </a:blip>
          <a:srcRect b="-388" l="6094" r="3079" t="3111"/>
          <a:stretch/>
        </p:blipFill>
        <p:spPr>
          <a:xfrm>
            <a:off x="436200" y="1401600"/>
            <a:ext cx="5044401" cy="4091801"/>
          </a:xfrm>
          <a:prstGeom prst="rect">
            <a:avLst/>
          </a:prstGeom>
          <a:noFill/>
          <a:ln>
            <a:noFill/>
          </a:ln>
        </p:spPr>
      </p:pic>
      <p:sp>
        <p:nvSpPr>
          <p:cNvPr id="198" name="Google Shape;198;g17d9eb2bcff_0_0"/>
          <p:cNvSpPr/>
          <p:nvPr/>
        </p:nvSpPr>
        <p:spPr>
          <a:xfrm>
            <a:off x="76200" y="5494625"/>
            <a:ext cx="6268800" cy="598800"/>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Was bedeuten die Belastungsgrenzen des Planeten Erde für die Verwendung von Rohstoffen in Ihrem Beruf?</a:t>
            </a:r>
            <a:endParaRPr b="0" i="0" sz="1800" u="none" cap="none" strike="noStrike">
              <a:solidFill>
                <a:srgbClr val="980000"/>
              </a:solidFill>
              <a:latin typeface="Arial"/>
              <a:ea typeface="Arial"/>
              <a:cs typeface="Arial"/>
              <a:sym typeface="Arial"/>
            </a:endParaRPr>
          </a:p>
        </p:txBody>
      </p:sp>
      <p:sp>
        <p:nvSpPr>
          <p:cNvPr id="199" name="Google Shape;199;g17d9eb2bcff_0_0"/>
          <p:cNvSpPr/>
          <p:nvPr/>
        </p:nvSpPr>
        <p:spPr>
          <a:xfrm>
            <a:off x="5517075" y="1391699"/>
            <a:ext cx="1917300" cy="479400"/>
          </a:xfrm>
          <a:prstGeom prst="roundRect">
            <a:avLst>
              <a:gd fmla="val 16667" name="adj"/>
            </a:avLst>
          </a:prstGeom>
          <a:solidFill>
            <a:srgbClr val="FFFF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20. Dezember Jamaica</a:t>
            </a:r>
            <a:endParaRPr b="0" i="0" sz="1400" u="none" cap="none" strike="noStrike">
              <a:solidFill>
                <a:schemeClr val="lt1"/>
              </a:solidFill>
              <a:latin typeface="Arial"/>
              <a:ea typeface="Arial"/>
              <a:cs typeface="Arial"/>
              <a:sym typeface="Arial"/>
            </a:endParaRPr>
          </a:p>
        </p:txBody>
      </p:sp>
      <p:sp>
        <p:nvSpPr>
          <p:cNvPr id="200" name="Google Shape;200;g17d9eb2bcff_0_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201" name="Google Shape;201;g17d9eb2bcff_0_0"/>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202" name="Google Shape;202;g17d9eb2bcff_0_0"/>
          <p:cNvSpPr txBox="1"/>
          <p:nvPr>
            <p:ph idx="4" type="body"/>
          </p:nvPr>
        </p:nvSpPr>
        <p:spPr>
          <a:xfrm>
            <a:off x="7797050" y="6254500"/>
            <a:ext cx="43950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Quelle: BMUV o.J., Steffen et. al. 2015, overshootday.de, footprintnetwork.org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Die Welt retten durch Medien ?</a:t>
            </a:r>
            <a:endParaRPr/>
          </a:p>
        </p:txBody>
      </p:sp>
      <p:sp>
        <p:nvSpPr>
          <p:cNvPr id="209" name="Google Shape;209;p3"/>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10" name="Google Shape;210;p3"/>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p>
            <a:pPr indent="0" lvl="0" marL="114300" rtl="0" algn="l">
              <a:lnSpc>
                <a:spcPct val="110000"/>
              </a:lnSpc>
              <a:spcBef>
                <a:spcPts val="0"/>
              </a:spcBef>
              <a:spcAft>
                <a:spcPts val="0"/>
              </a:spcAft>
              <a:buSzPts val="1800"/>
              <a:buNone/>
            </a:pPr>
            <a:r>
              <a:rPr lang="de-DE">
                <a:highlight>
                  <a:srgbClr val="FFE599"/>
                </a:highlight>
              </a:rPr>
              <a:t>...ihr wisst doch längst, dass es eure Aufgabe ist, die Energiewende zu stemmen. Was ihr euch fragen müsst, ist: Wie können wir unsere Rolle bestmöglich erfüllen? Und wie können wir unsere Mitarbeiter dazu befähigen?</a:t>
            </a:r>
            <a:br>
              <a:rPr lang="de-DE"/>
            </a:br>
            <a:r>
              <a:rPr lang="de-DE"/>
              <a:t>(Unternehmensberaterin</a:t>
            </a:r>
            <a:endParaRPr/>
          </a:p>
          <a:p>
            <a:pPr indent="0" lvl="0" marL="114300" rtl="0" algn="l">
              <a:lnSpc>
                <a:spcPct val="110000"/>
              </a:lnSpc>
              <a:spcBef>
                <a:spcPts val="0"/>
              </a:spcBef>
              <a:spcAft>
                <a:spcPts val="0"/>
              </a:spcAft>
              <a:buSzPts val="1800"/>
              <a:buNone/>
            </a:pPr>
            <a:r>
              <a:rPr lang="de-DE"/>
              <a:t>Jennifer Rosenberg in brandeins)</a:t>
            </a:r>
            <a:endParaRPr/>
          </a:p>
        </p:txBody>
      </p:sp>
      <p:sp>
        <p:nvSpPr>
          <p:cNvPr id="211" name="Google Shape;211;p3"/>
          <p:cNvSpPr/>
          <p:nvPr/>
        </p:nvSpPr>
        <p:spPr>
          <a:xfrm>
            <a:off x="623454" y="4447308"/>
            <a:ext cx="2840100" cy="914400"/>
          </a:xfrm>
          <a:prstGeom prst="roundRect">
            <a:avLst>
              <a:gd fmla="val 16667" name="adj"/>
            </a:avLst>
          </a:prstGeom>
          <a:solidFill>
            <a:srgbClr val="D8DFEF"/>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Informationen zielgruppengerecht gestalten</a:t>
            </a:r>
            <a:endParaRPr b="0" i="0" sz="1400" u="none" cap="none" strike="noStrike">
              <a:solidFill>
                <a:schemeClr val="dk1"/>
              </a:solidFill>
              <a:latin typeface="Arial"/>
              <a:ea typeface="Arial"/>
              <a:cs typeface="Arial"/>
              <a:sym typeface="Arial"/>
            </a:endParaRPr>
          </a:p>
        </p:txBody>
      </p:sp>
      <p:sp>
        <p:nvSpPr>
          <p:cNvPr id="212" name="Google Shape;212;p3"/>
          <p:cNvSpPr/>
          <p:nvPr/>
        </p:nvSpPr>
        <p:spPr>
          <a:xfrm>
            <a:off x="4114799" y="4447308"/>
            <a:ext cx="2840100" cy="914400"/>
          </a:xfrm>
          <a:prstGeom prst="roundRect">
            <a:avLst>
              <a:gd fmla="val 16667" name="adj"/>
            </a:avLst>
          </a:prstGeom>
          <a:solidFill>
            <a:srgbClr val="D8DFEF"/>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Marketing-Know-How für Nachhaltigkeit nutzen</a:t>
            </a:r>
            <a:endParaRPr b="0" i="0" sz="1400" u="none" cap="none" strike="noStrike">
              <a:solidFill>
                <a:schemeClr val="dk1"/>
              </a:solidFill>
              <a:latin typeface="Arial"/>
              <a:ea typeface="Arial"/>
              <a:cs typeface="Arial"/>
              <a:sym typeface="Arial"/>
            </a:endParaRPr>
          </a:p>
        </p:txBody>
      </p:sp>
      <p:sp>
        <p:nvSpPr>
          <p:cNvPr id="213" name="Google Shape;213;p3"/>
          <p:cNvSpPr/>
          <p:nvPr/>
        </p:nvSpPr>
        <p:spPr>
          <a:xfrm>
            <a:off x="7564581" y="4447308"/>
            <a:ext cx="2840100" cy="914400"/>
          </a:xfrm>
          <a:prstGeom prst="roundRect">
            <a:avLst>
              <a:gd fmla="val 16667" name="adj"/>
            </a:avLst>
          </a:prstGeom>
          <a:solidFill>
            <a:srgbClr val="D8DFEF"/>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Nudging</a:t>
            </a:r>
            <a:endParaRPr b="0" i="0" sz="1400" u="none" cap="none" strike="noStrike">
              <a:solidFill>
                <a:srgbClr val="000000"/>
              </a:solidFill>
              <a:latin typeface="Arial"/>
              <a:ea typeface="Arial"/>
              <a:cs typeface="Arial"/>
              <a:sym typeface="Arial"/>
            </a:endParaRPr>
          </a:p>
        </p:txBody>
      </p:sp>
      <p:pic>
        <p:nvPicPr>
          <p:cNvPr id="214" name="Google Shape;214;p3"/>
          <p:cNvPicPr preferRelativeResize="0"/>
          <p:nvPr/>
        </p:nvPicPr>
        <p:blipFill rotWithShape="1">
          <a:blip r:embed="rId3">
            <a:alphaModFix/>
          </a:blip>
          <a:srcRect b="0" l="0" r="0" t="0"/>
          <a:stretch/>
        </p:blipFill>
        <p:spPr>
          <a:xfrm>
            <a:off x="6096000" y="1517073"/>
            <a:ext cx="2743200" cy="2743200"/>
          </a:xfrm>
          <a:prstGeom prst="rect">
            <a:avLst/>
          </a:prstGeom>
          <a:noFill/>
          <a:ln>
            <a:noFill/>
          </a:ln>
        </p:spPr>
      </p:pic>
      <p:sp>
        <p:nvSpPr>
          <p:cNvPr id="215" name="Google Shape;215;p3"/>
          <p:cNvSpPr/>
          <p:nvPr/>
        </p:nvSpPr>
        <p:spPr>
          <a:xfrm>
            <a:off x="7935190" y="1517072"/>
            <a:ext cx="2230581" cy="554181"/>
          </a:xfrm>
          <a:prstGeom prst="wedgeRoundRectCallout">
            <a:avLst>
              <a:gd fmla="val -20833" name="adj1"/>
              <a:gd fmla="val 62500" name="adj2"/>
              <a:gd fmla="val 0" name="adj3"/>
            </a:avLst>
          </a:prstGeom>
          <a:solidFill>
            <a:srgbClr val="DAF5BC"/>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Welt retten</a:t>
            </a:r>
            <a:endParaRPr b="0" i="0" sz="1400" u="none" cap="none" strike="noStrike">
              <a:solidFill>
                <a:schemeClr val="dk1"/>
              </a:solidFill>
              <a:latin typeface="Arial"/>
              <a:ea typeface="Arial"/>
              <a:cs typeface="Arial"/>
              <a:sym typeface="Arial"/>
            </a:endParaRPr>
          </a:p>
        </p:txBody>
      </p:sp>
      <p:pic>
        <p:nvPicPr>
          <p:cNvPr id="216" name="Google Shape;216;p3"/>
          <p:cNvPicPr preferRelativeResize="0"/>
          <p:nvPr>
            <p:ph idx="2" type="pic"/>
          </p:nvPr>
        </p:nvPicPr>
        <p:blipFill rotWithShape="1">
          <a:blip r:embed="rId4">
            <a:alphaModFix/>
          </a:blip>
          <a:srcRect b="7558" l="25964" r="31359" t="25291"/>
          <a:stretch/>
        </p:blipFill>
        <p:spPr>
          <a:xfrm>
            <a:off x="10491007" y="1520398"/>
            <a:ext cx="1223109" cy="3927542"/>
          </a:xfrm>
          <a:prstGeom prst="rect">
            <a:avLst/>
          </a:prstGeom>
          <a:noFill/>
          <a:ln>
            <a:noFill/>
          </a:ln>
        </p:spPr>
      </p:pic>
      <p:sp>
        <p:nvSpPr>
          <p:cNvPr id="217" name="Google Shape;217;p3"/>
          <p:cNvSpPr/>
          <p:nvPr/>
        </p:nvSpPr>
        <p:spPr>
          <a:xfrm>
            <a:off x="2961600" y="5508700"/>
            <a:ext cx="6268800" cy="598800"/>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42900" lvl="0" marL="457200" marR="0" rtl="0" algn="l">
              <a:lnSpc>
                <a:spcPct val="110000"/>
              </a:lnSpc>
              <a:spcBef>
                <a:spcPts val="0"/>
              </a:spcBef>
              <a:spcAft>
                <a:spcPts val="0"/>
              </a:spcAft>
              <a:buClr>
                <a:srgbClr val="980000"/>
              </a:buClr>
              <a:buSzPts val="1800"/>
              <a:buFont typeface="Calibri"/>
              <a:buChar char="●"/>
            </a:pPr>
            <a:r>
              <a:rPr b="0" i="0" lang="de-DE" sz="1800" u="none" cap="none" strike="noStrike">
                <a:solidFill>
                  <a:srgbClr val="980000"/>
                </a:solidFill>
                <a:latin typeface="Calibri"/>
                <a:ea typeface="Calibri"/>
                <a:cs typeface="Calibri"/>
                <a:sym typeface="Calibri"/>
              </a:rPr>
              <a:t>Wie können wir unsere Rolle bestmöglich erfüllen? </a:t>
            </a:r>
            <a:endParaRPr b="0" i="0" sz="1800" u="none" cap="none" strike="noStrike">
              <a:solidFill>
                <a:srgbClr val="980000"/>
              </a:solidFill>
              <a:latin typeface="Calibri"/>
              <a:ea typeface="Calibri"/>
              <a:cs typeface="Calibri"/>
              <a:sym typeface="Calibri"/>
            </a:endParaRPr>
          </a:p>
          <a:p>
            <a:pPr indent="-342900" lvl="0" marL="457200" marR="0" rtl="0" algn="l">
              <a:lnSpc>
                <a:spcPct val="110000"/>
              </a:lnSpc>
              <a:spcBef>
                <a:spcPts val="0"/>
              </a:spcBef>
              <a:spcAft>
                <a:spcPts val="0"/>
              </a:spcAft>
              <a:buClr>
                <a:srgbClr val="980000"/>
              </a:buClr>
              <a:buSzPts val="1800"/>
              <a:buFont typeface="Calibri"/>
              <a:buChar char="●"/>
            </a:pPr>
            <a:r>
              <a:rPr b="0" i="0" lang="de-DE" sz="1800" u="none" cap="none" strike="noStrike">
                <a:solidFill>
                  <a:srgbClr val="980000"/>
                </a:solidFill>
                <a:latin typeface="Calibri"/>
                <a:ea typeface="Calibri"/>
                <a:cs typeface="Calibri"/>
                <a:sym typeface="Calibri"/>
              </a:rPr>
              <a:t>Und wie können wir unsere Mitarbeiter dazu befähigen?</a:t>
            </a:r>
            <a:endParaRPr b="0" i="0" sz="1800" u="none" cap="none" strike="noStrike">
              <a:solidFill>
                <a:srgbClr val="980000"/>
              </a:solidFill>
              <a:latin typeface="Arial"/>
              <a:ea typeface="Arial"/>
              <a:cs typeface="Arial"/>
              <a:sym typeface="Arial"/>
            </a:endParaRPr>
          </a:p>
        </p:txBody>
      </p:sp>
      <p:sp>
        <p:nvSpPr>
          <p:cNvPr id="218" name="Google Shape;218;p3"/>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219" name="Google Shape;219;p3"/>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220" name="Google Shape;220;p3"/>
          <p:cNvSpPr txBox="1"/>
          <p:nvPr>
            <p:ph idx="4" type="body"/>
          </p:nvPr>
        </p:nvSpPr>
        <p:spPr>
          <a:xfrm>
            <a:off x="7797050" y="6254500"/>
            <a:ext cx="43314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sz="1200">
                <a:solidFill>
                  <a:schemeClr val="lt1"/>
                </a:solidFill>
                <a:latin typeface="Trebuchet MS"/>
                <a:ea typeface="Trebuchet MS"/>
                <a:cs typeface="Trebuchet MS"/>
                <a:sym typeface="Trebuchet MS"/>
              </a:rPr>
              <a:t>Quellen: </a:t>
            </a:r>
            <a:r>
              <a:rPr lang="de-DE"/>
              <a:t> Grafik: freepik</a:t>
            </a:r>
            <a:endParaRPr/>
          </a:p>
          <a:p>
            <a:pPr indent="-228600" lvl="0" marL="914400" rtl="0" algn="l">
              <a:lnSpc>
                <a:spcPct val="110000"/>
              </a:lnSpc>
              <a:spcBef>
                <a:spcPts val="0"/>
              </a:spcBef>
              <a:spcAft>
                <a:spcPts val="0"/>
              </a:spcAft>
              <a:buSzPts val="1200"/>
              <a:buNone/>
            </a:pPr>
            <a:r>
              <a:rPr lang="de-DE"/>
              <a:t>Foto rechts: Sabine Meyer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Alle informiert? Marketing trifft Klimawandel</a:t>
            </a:r>
            <a:endParaRPr/>
          </a:p>
        </p:txBody>
      </p:sp>
      <p:pic>
        <p:nvPicPr>
          <p:cNvPr id="227" name="Google Shape;227;p4"/>
          <p:cNvPicPr preferRelativeResize="0"/>
          <p:nvPr>
            <p:ph idx="2" type="pic"/>
          </p:nvPr>
        </p:nvPicPr>
        <p:blipFill rotWithShape="1">
          <a:blip r:embed="rId3">
            <a:alphaModFix/>
          </a:blip>
          <a:srcRect b="22220" l="31701" r="21995" t="27908"/>
          <a:stretch/>
        </p:blipFill>
        <p:spPr>
          <a:xfrm>
            <a:off x="7985892" y="2090406"/>
            <a:ext cx="4103875" cy="3151699"/>
          </a:xfrm>
          <a:prstGeom prst="rect">
            <a:avLst/>
          </a:prstGeom>
          <a:noFill/>
          <a:ln>
            <a:noFill/>
          </a:ln>
        </p:spPr>
      </p:pic>
      <p:sp>
        <p:nvSpPr>
          <p:cNvPr id="228" name="Google Shape;228;p4"/>
          <p:cNvSpPr txBox="1"/>
          <p:nvPr>
            <p:ph idx="12" type="sldNum"/>
          </p:nvPr>
        </p:nvSpPr>
        <p:spPr>
          <a:xfrm>
            <a:off x="1" y="6254497"/>
            <a:ext cx="619381" cy="55746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de-DE"/>
              <a:t>‹#›</a:t>
            </a:fld>
            <a:endParaRPr/>
          </a:p>
        </p:txBody>
      </p:sp>
      <p:sp>
        <p:nvSpPr>
          <p:cNvPr id="229" name="Google Shape;229;p4"/>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p>
            <a:pPr indent="-228600" lvl="0" marL="457200" rtl="0" algn="l">
              <a:lnSpc>
                <a:spcPct val="110000"/>
              </a:lnSpc>
              <a:spcBef>
                <a:spcPts val="0"/>
              </a:spcBef>
              <a:spcAft>
                <a:spcPts val="0"/>
              </a:spcAft>
              <a:buClr>
                <a:schemeClr val="dk1"/>
              </a:buClr>
              <a:buSzPts val="1800"/>
              <a:buNone/>
            </a:pPr>
            <a:r>
              <a:t/>
            </a:r>
            <a:endParaRPr/>
          </a:p>
          <a:p>
            <a:pPr indent="-228600" lvl="0" marL="457200" rtl="0" algn="l">
              <a:lnSpc>
                <a:spcPct val="110000"/>
              </a:lnSpc>
              <a:spcBef>
                <a:spcPts val="0"/>
              </a:spcBef>
              <a:spcAft>
                <a:spcPts val="0"/>
              </a:spcAft>
              <a:buClr>
                <a:schemeClr val="dk1"/>
              </a:buClr>
              <a:buSzPts val="1800"/>
              <a:buNone/>
            </a:pPr>
            <a:r>
              <a:t/>
            </a:r>
            <a:endParaRPr/>
          </a:p>
        </p:txBody>
      </p:sp>
      <p:sp>
        <p:nvSpPr>
          <p:cNvPr id="230" name="Google Shape;230;p4"/>
          <p:cNvSpPr txBox="1"/>
          <p:nvPr/>
        </p:nvSpPr>
        <p:spPr>
          <a:xfrm>
            <a:off x="8437305" y="1474838"/>
            <a:ext cx="3315315"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CO</a:t>
            </a:r>
            <a:r>
              <a:rPr b="1" baseline="-25000" i="0" lang="de-DE" sz="1400" u="none" cap="none" strike="noStrike">
                <a:solidFill>
                  <a:srgbClr val="000000"/>
                </a:solidFill>
                <a:latin typeface="Arial"/>
                <a:ea typeface="Arial"/>
                <a:cs typeface="Arial"/>
                <a:sym typeface="Arial"/>
              </a:rPr>
              <a:t>2</a:t>
            </a:r>
            <a:r>
              <a:rPr b="1" i="0" lang="de-DE" sz="1400" u="none" cap="none" strike="noStrike">
                <a:solidFill>
                  <a:srgbClr val="000000"/>
                </a:solidFill>
                <a:latin typeface="Arial"/>
                <a:ea typeface="Arial"/>
                <a:cs typeface="Arial"/>
                <a:sym typeface="Arial"/>
              </a:rPr>
              <a:t> Äq-Emissionen pro 1000 kg Büropapier (primär &amp; Recycelt):</a:t>
            </a:r>
            <a:endParaRPr b="0" i="0" sz="1400" u="none" cap="none" strike="noStrike">
              <a:solidFill>
                <a:srgbClr val="000000"/>
              </a:solidFill>
              <a:latin typeface="Arial"/>
              <a:ea typeface="Arial"/>
              <a:cs typeface="Arial"/>
              <a:sym typeface="Arial"/>
            </a:endParaRPr>
          </a:p>
        </p:txBody>
      </p:sp>
      <p:sp>
        <p:nvSpPr>
          <p:cNvPr id="231" name="Google Shape;231;p4"/>
          <p:cNvSpPr txBox="1"/>
          <p:nvPr/>
        </p:nvSpPr>
        <p:spPr>
          <a:xfrm>
            <a:off x="7079840" y="5525729"/>
            <a:ext cx="2181600" cy="307800"/>
          </a:xfrm>
          <a:prstGeom prst="rect">
            <a:avLst/>
          </a:prstGeom>
          <a:solidFill>
            <a:srgbClr val="61B93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Forstwirtschaft/Altpapier</a:t>
            </a:r>
            <a:endParaRPr b="0" i="0" sz="1400" u="none" cap="none" strike="noStrike">
              <a:solidFill>
                <a:srgbClr val="000000"/>
              </a:solidFill>
              <a:latin typeface="Arial"/>
              <a:ea typeface="Arial"/>
              <a:cs typeface="Arial"/>
              <a:sym typeface="Arial"/>
            </a:endParaRPr>
          </a:p>
        </p:txBody>
      </p:sp>
      <p:sp>
        <p:nvSpPr>
          <p:cNvPr id="232" name="Google Shape;232;p4"/>
          <p:cNvSpPr txBox="1"/>
          <p:nvPr/>
        </p:nvSpPr>
        <p:spPr>
          <a:xfrm>
            <a:off x="9242935" y="5525728"/>
            <a:ext cx="2882100" cy="307800"/>
          </a:xfrm>
          <a:prstGeom prst="rect">
            <a:avLst/>
          </a:prstGeom>
          <a:solidFill>
            <a:srgbClr val="125D86"/>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Transport Holz/Altpapier/Zellstoff</a:t>
            </a:r>
            <a:endParaRPr b="0" i="0" sz="1400" u="none" cap="none" strike="noStrike">
              <a:solidFill>
                <a:schemeClr val="lt1"/>
              </a:solidFill>
              <a:latin typeface="Arial"/>
              <a:ea typeface="Arial"/>
              <a:cs typeface="Arial"/>
              <a:sym typeface="Arial"/>
            </a:endParaRPr>
          </a:p>
        </p:txBody>
      </p:sp>
      <p:sp>
        <p:nvSpPr>
          <p:cNvPr id="233" name="Google Shape;233;p4"/>
          <p:cNvSpPr txBox="1"/>
          <p:nvPr/>
        </p:nvSpPr>
        <p:spPr>
          <a:xfrm>
            <a:off x="7079839" y="5832986"/>
            <a:ext cx="2587200" cy="307800"/>
          </a:xfrm>
          <a:prstGeom prst="rect">
            <a:avLst/>
          </a:prstGeom>
          <a:solidFill>
            <a:srgbClr val="FAC09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Zellstoff/DIP/Papierherstellung</a:t>
            </a:r>
            <a:endParaRPr b="0" i="0" sz="1400" u="none" cap="none" strike="noStrike">
              <a:solidFill>
                <a:srgbClr val="000000"/>
              </a:solidFill>
              <a:latin typeface="Arial"/>
              <a:ea typeface="Arial"/>
              <a:cs typeface="Arial"/>
              <a:sym typeface="Arial"/>
            </a:endParaRPr>
          </a:p>
        </p:txBody>
      </p:sp>
      <p:sp>
        <p:nvSpPr>
          <p:cNvPr id="234" name="Google Shape;234;p4"/>
          <p:cNvSpPr txBox="1"/>
          <p:nvPr/>
        </p:nvSpPr>
        <p:spPr>
          <a:xfrm>
            <a:off x="9673096" y="5832985"/>
            <a:ext cx="2451900" cy="307800"/>
          </a:xfrm>
          <a:prstGeom prst="rect">
            <a:avLst/>
          </a:prstGeom>
          <a:solidFill>
            <a:srgbClr val="DCE6F2"/>
          </a:solidFill>
          <a:ln cap="flat" cmpd="sng" w="9525">
            <a:solidFill>
              <a:srgbClr val="D8D8D8"/>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Transport Papier</a:t>
            </a:r>
            <a:endParaRPr b="0" i="0" sz="1400" u="none" cap="none" strike="noStrike">
              <a:solidFill>
                <a:srgbClr val="000000"/>
              </a:solidFill>
              <a:latin typeface="Arial"/>
              <a:ea typeface="Arial"/>
              <a:cs typeface="Arial"/>
              <a:sym typeface="Arial"/>
            </a:endParaRPr>
          </a:p>
        </p:txBody>
      </p:sp>
      <p:sp>
        <p:nvSpPr>
          <p:cNvPr id="235" name="Google Shape;235;p4"/>
          <p:cNvSpPr txBox="1"/>
          <p:nvPr/>
        </p:nvSpPr>
        <p:spPr>
          <a:xfrm>
            <a:off x="8796798" y="2454992"/>
            <a:ext cx="586862" cy="307777"/>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971</a:t>
            </a:r>
            <a:endParaRPr b="0" i="0" sz="1400" u="none" cap="none" strike="noStrike">
              <a:solidFill>
                <a:srgbClr val="000000"/>
              </a:solidFill>
              <a:latin typeface="Arial"/>
              <a:ea typeface="Arial"/>
              <a:cs typeface="Arial"/>
              <a:sym typeface="Arial"/>
            </a:endParaRPr>
          </a:p>
        </p:txBody>
      </p:sp>
      <p:sp>
        <p:nvSpPr>
          <p:cNvPr id="236" name="Google Shape;236;p4"/>
          <p:cNvSpPr txBox="1"/>
          <p:nvPr/>
        </p:nvSpPr>
        <p:spPr>
          <a:xfrm>
            <a:off x="10637274" y="2765323"/>
            <a:ext cx="645241" cy="307258"/>
          </a:xfrm>
          <a:prstGeom prst="rect">
            <a:avLst/>
          </a:prstGeom>
          <a:solidFill>
            <a:srgbClr val="F2F2F2"/>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822</a:t>
            </a:r>
            <a:endParaRPr b="0" i="0" sz="1400" u="none" cap="none" strike="noStrike">
              <a:solidFill>
                <a:srgbClr val="000000"/>
              </a:solidFill>
              <a:latin typeface="Arial"/>
              <a:ea typeface="Arial"/>
              <a:cs typeface="Arial"/>
              <a:sym typeface="Arial"/>
            </a:endParaRPr>
          </a:p>
        </p:txBody>
      </p:sp>
      <p:sp>
        <p:nvSpPr>
          <p:cNvPr id="237" name="Google Shape;237;p4"/>
          <p:cNvSpPr txBox="1"/>
          <p:nvPr/>
        </p:nvSpPr>
        <p:spPr>
          <a:xfrm>
            <a:off x="5377016" y="1674556"/>
            <a:ext cx="238125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4"/>
          <p:cNvSpPr/>
          <p:nvPr/>
        </p:nvSpPr>
        <p:spPr>
          <a:xfrm>
            <a:off x="192958" y="1521542"/>
            <a:ext cx="2802192" cy="1081547"/>
          </a:xfrm>
          <a:prstGeom prst="rect">
            <a:avLst/>
          </a:prstGeom>
          <a:solidFill>
            <a:srgbClr val="E34D4D"/>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lt1"/>
                </a:solidFill>
                <a:latin typeface="Arial"/>
                <a:ea typeface="Arial"/>
                <a:cs typeface="Arial"/>
                <a:sym typeface="Arial"/>
              </a:rPr>
              <a:t>28 Milliarden Werbeprospekte pro Jahr in deutschen Briefkästen</a:t>
            </a:r>
            <a:endParaRPr b="1" i="0" sz="1600" u="none" cap="none" strike="noStrike">
              <a:solidFill>
                <a:schemeClr val="lt1"/>
              </a:solidFill>
              <a:latin typeface="Arial"/>
              <a:ea typeface="Arial"/>
              <a:cs typeface="Arial"/>
              <a:sym typeface="Arial"/>
            </a:endParaRPr>
          </a:p>
        </p:txBody>
      </p:sp>
      <p:sp>
        <p:nvSpPr>
          <p:cNvPr id="239" name="Google Shape;239;p4"/>
          <p:cNvSpPr/>
          <p:nvPr/>
        </p:nvSpPr>
        <p:spPr>
          <a:xfrm>
            <a:off x="2973269" y="1488008"/>
            <a:ext cx="1794300" cy="1167600"/>
          </a:xfrm>
          <a:prstGeom prst="heart">
            <a:avLst/>
          </a:prstGeom>
          <a:solidFill>
            <a:srgbClr val="F2F2F2"/>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de-DE" sz="1400" u="none" cap="none" strike="noStrike">
                <a:solidFill>
                  <a:schemeClr val="dk1"/>
                </a:solidFill>
                <a:latin typeface="Arial"/>
                <a:ea typeface="Arial"/>
                <a:cs typeface="Arial"/>
                <a:sym typeface="Arial"/>
              </a:rPr>
              <a:t>40</a:t>
            </a:r>
            <a:r>
              <a:rPr b="0" i="0" lang="de-DE" sz="1400" u="none" cap="none" strike="noStrike">
                <a:solidFill>
                  <a:schemeClr val="dk1"/>
                </a:solidFill>
                <a:latin typeface="Arial"/>
                <a:ea typeface="Arial"/>
                <a:cs typeface="Arial"/>
                <a:sym typeface="Arial"/>
              </a:rPr>
              <a:t> </a:t>
            </a:r>
            <a:r>
              <a:rPr b="1" i="0" lang="de-DE" sz="1400" u="none" cap="none" strike="noStrike">
                <a:solidFill>
                  <a:schemeClr val="dk1"/>
                </a:solidFill>
                <a:latin typeface="Arial"/>
                <a:ea typeface="Arial"/>
                <a:cs typeface="Arial"/>
                <a:sym typeface="Arial"/>
              </a:rPr>
              <a:t>974000 Haushalte</a:t>
            </a:r>
            <a:endParaRPr b="0" i="0" sz="1400" u="none" cap="none" strike="noStrike">
              <a:solidFill>
                <a:schemeClr val="dk1"/>
              </a:solidFill>
              <a:latin typeface="Arial"/>
              <a:ea typeface="Arial"/>
              <a:cs typeface="Arial"/>
              <a:sym typeface="Arial"/>
            </a:endParaRPr>
          </a:p>
        </p:txBody>
      </p:sp>
      <p:sp>
        <p:nvSpPr>
          <p:cNvPr id="240" name="Google Shape;240;p4"/>
          <p:cNvSpPr/>
          <p:nvPr/>
        </p:nvSpPr>
        <p:spPr>
          <a:xfrm>
            <a:off x="2746273" y="1973211"/>
            <a:ext cx="540900" cy="921900"/>
          </a:xfrm>
          <a:prstGeom prst="downArrow">
            <a:avLst>
              <a:gd fmla="val 50000" name="adj1"/>
              <a:gd fmla="val 50000" name="adj2"/>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1" name="Google Shape;241;p4"/>
          <p:cNvSpPr/>
          <p:nvPr/>
        </p:nvSpPr>
        <p:spPr>
          <a:xfrm>
            <a:off x="196031" y="2898058"/>
            <a:ext cx="4375354" cy="774290"/>
          </a:xfrm>
          <a:prstGeom prst="rect">
            <a:avLst/>
          </a:prstGeom>
          <a:solidFill>
            <a:srgbClr val="D8D8D8"/>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683 Stück pro Haushalt pro Jahr</a:t>
            </a:r>
            <a:endParaRPr b="0" i="0" sz="1400" u="none" cap="none" strike="noStrike">
              <a:solidFill>
                <a:srgbClr val="000000"/>
              </a:solidFill>
              <a:latin typeface="Arial"/>
              <a:ea typeface="Arial"/>
              <a:cs typeface="Arial"/>
              <a:sym typeface="Arial"/>
            </a:endParaRPr>
          </a:p>
        </p:txBody>
      </p:sp>
      <p:sp>
        <p:nvSpPr>
          <p:cNvPr id="242" name="Google Shape;242;p4"/>
          <p:cNvSpPr/>
          <p:nvPr/>
        </p:nvSpPr>
        <p:spPr>
          <a:xfrm>
            <a:off x="192950" y="3991225"/>
            <a:ext cx="3094200" cy="1155300"/>
          </a:xfrm>
          <a:prstGeom prst="ellipse">
            <a:avLst/>
          </a:prstGeom>
          <a:solidFill>
            <a:srgbClr val="D60F30">
              <a:alpha val="52156"/>
            </a:srgbClr>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Arial"/>
                <a:ea typeface="Arial"/>
                <a:cs typeface="Arial"/>
                <a:sym typeface="Arial"/>
              </a:rPr>
              <a:t>Beispiel REWE:</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de-DE" sz="1600" u="none" cap="none" strike="noStrike">
                <a:solidFill>
                  <a:schemeClr val="dk1"/>
                </a:solidFill>
                <a:latin typeface="Arial"/>
                <a:ea typeface="Arial"/>
                <a:cs typeface="Arial"/>
                <a:sym typeface="Arial"/>
              </a:rPr>
              <a:t>25 Mio/Woche= x 52 Wochen=   1,3 Milliarden/Jahr</a:t>
            </a:r>
            <a:endParaRPr b="0" i="0" sz="1400" u="none" cap="none" strike="noStrike">
              <a:solidFill>
                <a:srgbClr val="000000"/>
              </a:solidFill>
              <a:latin typeface="Arial"/>
              <a:ea typeface="Arial"/>
              <a:cs typeface="Arial"/>
              <a:sym typeface="Arial"/>
            </a:endParaRPr>
          </a:p>
        </p:txBody>
      </p:sp>
      <p:sp>
        <p:nvSpPr>
          <p:cNvPr id="243" name="Google Shape;243;p4"/>
          <p:cNvSpPr/>
          <p:nvPr/>
        </p:nvSpPr>
        <p:spPr>
          <a:xfrm>
            <a:off x="835127" y="5171768"/>
            <a:ext cx="2826775" cy="798870"/>
          </a:xfrm>
          <a:prstGeom prst="rect">
            <a:avLst/>
          </a:prstGeom>
          <a:solidFill>
            <a:srgbClr val="D8D8D8"/>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1" i="0" lang="de-DE" sz="1800" u="none" cap="none" strike="noStrike">
                <a:solidFill>
                  <a:schemeClr val="dk1"/>
                </a:solidFill>
                <a:latin typeface="Arial"/>
                <a:ea typeface="Arial"/>
                <a:cs typeface="Arial"/>
                <a:sym typeface="Arial"/>
              </a:rPr>
              <a:t>Einstellung spart 73.000 Tonnen Papier pro Jahr</a:t>
            </a:r>
            <a:endParaRPr b="0" i="0" sz="1400" u="none" cap="none" strike="noStrike">
              <a:solidFill>
                <a:srgbClr val="000000"/>
              </a:solidFill>
              <a:latin typeface="Arial"/>
              <a:ea typeface="Arial"/>
              <a:cs typeface="Arial"/>
              <a:sym typeface="Arial"/>
            </a:endParaRPr>
          </a:p>
        </p:txBody>
      </p:sp>
      <p:sp>
        <p:nvSpPr>
          <p:cNvPr id="244" name="Google Shape;244;p4"/>
          <p:cNvSpPr/>
          <p:nvPr/>
        </p:nvSpPr>
        <p:spPr>
          <a:xfrm>
            <a:off x="57764" y="4993558"/>
            <a:ext cx="1020095" cy="1155289"/>
          </a:xfrm>
          <a:prstGeom prst="mathMultiply">
            <a:avLst>
              <a:gd fmla="val 23520" name="adj1"/>
            </a:avLst>
          </a:prstGeom>
          <a:solidFill>
            <a:srgbClr val="FF0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45" name="Google Shape;245;p4"/>
          <p:cNvSpPr/>
          <p:nvPr/>
        </p:nvSpPr>
        <p:spPr>
          <a:xfrm>
            <a:off x="3245100" y="3672350"/>
            <a:ext cx="2283228" cy="1843452"/>
          </a:xfrm>
          <a:prstGeom prst="cloud">
            <a:avLst/>
          </a:prstGeom>
          <a:solidFill>
            <a:srgbClr val="DAF0C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CO</a:t>
            </a:r>
            <a:r>
              <a:rPr b="0" baseline="-25000" i="0" lang="de-DE" sz="1400" u="none" cap="none" strike="noStrike">
                <a:solidFill>
                  <a:schemeClr val="dk1"/>
                </a:solidFill>
                <a:latin typeface="Arial"/>
                <a:ea typeface="Arial"/>
                <a:cs typeface="Arial"/>
                <a:sym typeface="Arial"/>
              </a:rPr>
              <a:t>2</a:t>
            </a:r>
            <a:r>
              <a:rPr b="0" i="0" lang="de-DE" sz="1400" u="none" cap="none" strike="noStrike">
                <a:solidFill>
                  <a:schemeClr val="dk1"/>
                </a:solidFill>
                <a:latin typeface="Arial"/>
                <a:ea typeface="Arial"/>
                <a:cs typeface="Arial"/>
                <a:sym typeface="Arial"/>
              </a:rPr>
              <a:t> Einsparung   bis zu 70.000 t *</a:t>
            </a:r>
            <a:endParaRPr b="0" i="0" sz="1400" u="none" cap="none" strike="noStrike">
              <a:solidFill>
                <a:srgbClr val="000000"/>
              </a:solidFill>
              <a:latin typeface="Arial"/>
              <a:ea typeface="Arial"/>
              <a:cs typeface="Arial"/>
              <a:sym typeface="Arial"/>
            </a:endParaRPr>
          </a:p>
        </p:txBody>
      </p:sp>
      <p:sp>
        <p:nvSpPr>
          <p:cNvPr id="246" name="Google Shape;246;p4"/>
          <p:cNvSpPr/>
          <p:nvPr/>
        </p:nvSpPr>
        <p:spPr>
          <a:xfrm>
            <a:off x="4756354" y="1307690"/>
            <a:ext cx="2691576" cy="2175336"/>
          </a:xfrm>
          <a:prstGeom prst="cloud">
            <a:avLst/>
          </a:prstGeom>
          <a:solidFill>
            <a:srgbClr val="D1B74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41 Mio Suchanfragen im Internet</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(1g CO</a:t>
            </a:r>
            <a:r>
              <a:rPr b="1" baseline="-25000" i="0" lang="de-DE" sz="1400" u="none" cap="none" strike="noStrike">
                <a:solidFill>
                  <a:srgbClr val="000000"/>
                </a:solidFill>
                <a:latin typeface="Arial"/>
                <a:ea typeface="Arial"/>
                <a:cs typeface="Arial"/>
                <a:sym typeface="Arial"/>
              </a:rPr>
              <a:t>2 </a:t>
            </a:r>
            <a:r>
              <a:rPr b="1" i="0" lang="de-DE" sz="1400" u="none" cap="none" strike="noStrike">
                <a:solidFill>
                  <a:srgbClr val="000000"/>
                </a:solidFill>
                <a:latin typeface="Arial"/>
                <a:ea typeface="Arial"/>
                <a:cs typeface="Arial"/>
                <a:sym typeface="Arial"/>
              </a:rPr>
              <a:t>pro Suchanfrage**)</a:t>
            </a:r>
            <a:r>
              <a:rPr b="1" i="0" lang="de-DE" sz="1400" u="none" cap="none" strike="noStrike">
                <a:solidFill>
                  <a:schemeClr val="lt1"/>
                </a:solidFill>
                <a:latin typeface="Arial"/>
                <a:ea typeface="Arial"/>
                <a:cs typeface="Arial"/>
                <a:sym typeface="Arial"/>
              </a:rPr>
              <a:t>​</a:t>
            </a:r>
            <a:endParaRPr b="1" i="0" sz="1400" u="none" cap="none" strike="noStrike">
              <a:solidFill>
                <a:schemeClr val="lt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rgbClr val="000000"/>
                </a:solidFill>
                <a:latin typeface="Arial"/>
                <a:ea typeface="Arial"/>
                <a:cs typeface="Arial"/>
                <a:sym typeface="Arial"/>
              </a:rPr>
              <a:t>entsprechen ca. 41 Tonnen CO</a:t>
            </a:r>
            <a:r>
              <a:rPr b="1" baseline="-25000" i="0" lang="de-DE" sz="1400" u="none" cap="none" strike="noStrike">
                <a:solidFill>
                  <a:srgbClr val="000000"/>
                </a:solidFill>
                <a:latin typeface="Arial"/>
                <a:ea typeface="Arial"/>
                <a:cs typeface="Arial"/>
                <a:sym typeface="Arial"/>
              </a:rPr>
              <a:t>2</a:t>
            </a:r>
            <a:r>
              <a:rPr b="1" i="0" lang="de-DE" sz="1400" u="none" cap="none" strike="noStrike">
                <a:solidFill>
                  <a:srgbClr val="000000"/>
                </a:solidFill>
                <a:latin typeface="Arial"/>
                <a:ea typeface="Arial"/>
                <a:cs typeface="Arial"/>
                <a:sym typeface="Arial"/>
              </a:rPr>
              <a:t> Äq</a:t>
            </a:r>
            <a:endParaRPr b="1" i="0" sz="1400" u="none" cap="none" strike="noStrike">
              <a:solidFill>
                <a:schemeClr val="lt1"/>
              </a:solidFill>
              <a:latin typeface="Arial"/>
              <a:ea typeface="Arial"/>
              <a:cs typeface="Arial"/>
              <a:sym typeface="Arial"/>
            </a:endParaRPr>
          </a:p>
        </p:txBody>
      </p:sp>
      <p:sp>
        <p:nvSpPr>
          <p:cNvPr id="247" name="Google Shape;247;p4"/>
          <p:cNvSpPr/>
          <p:nvPr/>
        </p:nvSpPr>
        <p:spPr>
          <a:xfrm>
            <a:off x="5604550" y="3596150"/>
            <a:ext cx="2381400" cy="1843500"/>
          </a:xfrm>
          <a:prstGeom prst="roundRect">
            <a:avLst>
              <a:gd fmla="val 16667" name="adj"/>
            </a:avLst>
          </a:prstGeom>
          <a:solidFill>
            <a:srgbClr val="FFC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Diskutieren Sie, wie die Nachteile von Papierwerbung vermieden werden können.</a:t>
            </a:r>
            <a:endParaRPr b="0" i="0" sz="1800" u="none" cap="none" strike="noStrike">
              <a:solidFill>
                <a:srgbClr val="980000"/>
              </a:solidFill>
              <a:latin typeface="Arial"/>
              <a:ea typeface="Arial"/>
              <a:cs typeface="Arial"/>
              <a:sym typeface="Arial"/>
            </a:endParaRPr>
          </a:p>
        </p:txBody>
      </p:sp>
      <p:sp>
        <p:nvSpPr>
          <p:cNvPr id="248" name="Google Shape;248;p4"/>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249" name="Google Shape;249;p4"/>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250" name="Google Shape;250;p4"/>
          <p:cNvSpPr txBox="1"/>
          <p:nvPr>
            <p:ph idx="4" type="body"/>
          </p:nvPr>
        </p:nvSpPr>
        <p:spPr>
          <a:xfrm>
            <a:off x="7797050" y="6254500"/>
            <a:ext cx="4375200" cy="557400"/>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SzPts val="1200"/>
              <a:buNone/>
            </a:pPr>
            <a:r>
              <a:rPr lang="de-DE"/>
              <a:t>Bilder: Eigene Grafik nach: Umweltbundesamt, ZDF, </a:t>
            </a:r>
            <a:endParaRPr/>
          </a:p>
          <a:p>
            <a:pPr indent="0" lvl="0" marL="0" rtl="0" algn="l">
              <a:lnSpc>
                <a:spcPct val="110000"/>
              </a:lnSpc>
              <a:spcBef>
                <a:spcPts val="0"/>
              </a:spcBef>
              <a:spcAft>
                <a:spcPts val="0"/>
              </a:spcAft>
              <a:buSzPts val="1200"/>
              <a:buNone/>
            </a:pPr>
            <a:r>
              <a:rPr lang="de-DE"/>
              <a:t>Öko-Institut e.V.</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g20524112dea_0_0"/>
          <p:cNvSpPr txBox="1"/>
          <p:nvPr>
            <p:ph type="title"/>
          </p:nvPr>
        </p:nvSpPr>
        <p:spPr>
          <a:xfrm>
            <a:off x="360000" y="180000"/>
            <a:ext cx="9000000" cy="10800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rgbClr val="000000"/>
              </a:buClr>
              <a:buSzPts val="1800"/>
              <a:buNone/>
            </a:pPr>
            <a:r>
              <a:rPr lang="de-DE"/>
              <a:t>Kreislaufprinzip für Medien Digital und Print</a:t>
            </a:r>
            <a:endParaRPr/>
          </a:p>
        </p:txBody>
      </p:sp>
      <p:sp>
        <p:nvSpPr>
          <p:cNvPr id="257" name="Google Shape;257;g20524112dea_0_0"/>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258" name="Google Shape;258;g20524112dea_0_0"/>
          <p:cNvSpPr txBox="1"/>
          <p:nvPr>
            <p:ph idx="1" type="body"/>
          </p:nvPr>
        </p:nvSpPr>
        <p:spPr>
          <a:xfrm>
            <a:off x="360009" y="1367999"/>
            <a:ext cx="5040000" cy="4680000"/>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SzPts val="1800"/>
              <a:buNone/>
            </a:pPr>
            <a:r>
              <a:rPr lang="de-DE"/>
              <a:t>Lebenszyklus IT</a:t>
            </a:r>
            <a:endParaRPr/>
          </a:p>
          <a:p>
            <a:pPr indent="0" lvl="0" marL="0" rtl="0" algn="l">
              <a:lnSpc>
                <a:spcPct val="110000"/>
              </a:lnSpc>
              <a:spcBef>
                <a:spcPts val="0"/>
              </a:spcBef>
              <a:spcAft>
                <a:spcPts val="0"/>
              </a:spcAft>
              <a:buSzPts val="1800"/>
              <a:buNone/>
            </a:pPr>
            <a:r>
              <a:t/>
            </a:r>
            <a:endParaRPr/>
          </a:p>
          <a:p>
            <a:pPr indent="0" lvl="0" marL="0" rtl="0" algn="l">
              <a:lnSpc>
                <a:spcPct val="110000"/>
              </a:lnSpc>
              <a:spcBef>
                <a:spcPts val="0"/>
              </a:spcBef>
              <a:spcAft>
                <a:spcPts val="0"/>
              </a:spcAft>
              <a:buSzPts val="1800"/>
              <a:buNone/>
            </a:pPr>
            <a:r>
              <a:t/>
            </a:r>
            <a:endParaRPr/>
          </a:p>
          <a:p>
            <a:pPr indent="0" lvl="0" marL="0" rtl="0" algn="l">
              <a:lnSpc>
                <a:spcPct val="110000"/>
              </a:lnSpc>
              <a:spcBef>
                <a:spcPts val="0"/>
              </a:spcBef>
              <a:spcAft>
                <a:spcPts val="0"/>
              </a:spcAft>
              <a:buSzPts val="1800"/>
              <a:buNone/>
            </a:pPr>
            <a:r>
              <a:t/>
            </a:r>
            <a:endParaRPr/>
          </a:p>
          <a:p>
            <a:pPr indent="0" lvl="0" marL="0" rtl="0" algn="l">
              <a:lnSpc>
                <a:spcPct val="110000"/>
              </a:lnSpc>
              <a:spcBef>
                <a:spcPts val="0"/>
              </a:spcBef>
              <a:spcAft>
                <a:spcPts val="0"/>
              </a:spcAft>
              <a:buSzPts val="1800"/>
              <a:buNone/>
            </a:pPr>
            <a:r>
              <a:t/>
            </a:r>
            <a:endParaRPr/>
          </a:p>
          <a:p>
            <a:pPr indent="0" lvl="0" marL="0" rtl="0" algn="l">
              <a:lnSpc>
                <a:spcPct val="110000"/>
              </a:lnSpc>
              <a:spcBef>
                <a:spcPts val="0"/>
              </a:spcBef>
              <a:spcAft>
                <a:spcPts val="0"/>
              </a:spcAft>
              <a:buSzPts val="1800"/>
              <a:buNone/>
            </a:pPr>
            <a:r>
              <a:t/>
            </a:r>
            <a:endParaRPr/>
          </a:p>
          <a:p>
            <a:pPr indent="0" lvl="0" marL="0" rtl="0" algn="l">
              <a:lnSpc>
                <a:spcPct val="110000"/>
              </a:lnSpc>
              <a:spcBef>
                <a:spcPts val="0"/>
              </a:spcBef>
              <a:spcAft>
                <a:spcPts val="0"/>
              </a:spcAft>
              <a:buSzPts val="1800"/>
              <a:buNone/>
            </a:pPr>
            <a:r>
              <a:t/>
            </a:r>
            <a:endParaRPr/>
          </a:p>
        </p:txBody>
      </p:sp>
      <p:sp>
        <p:nvSpPr>
          <p:cNvPr id="259" name="Google Shape;259;g20524112dea_0_0"/>
          <p:cNvSpPr txBox="1"/>
          <p:nvPr>
            <p:ph idx="4" type="body"/>
          </p:nvPr>
        </p:nvSpPr>
        <p:spPr>
          <a:xfrm>
            <a:off x="7797050" y="6254500"/>
            <a:ext cx="4472100" cy="557400"/>
          </a:xfrm>
          <a:prstGeom prst="rect">
            <a:avLst/>
          </a:prstGeom>
          <a:noFill/>
          <a:ln>
            <a:noFill/>
          </a:ln>
        </p:spPr>
        <p:txBody>
          <a:bodyPr anchorCtr="0" anchor="ctr" bIns="45700" lIns="91425" spcFirstLastPara="1" rIns="91425" wrap="square" tIns="45700">
            <a:normAutofit fontScale="92500"/>
          </a:bodyPr>
          <a:lstStyle/>
          <a:p>
            <a:pPr indent="0" lvl="0" marL="0" rtl="0" algn="l">
              <a:lnSpc>
                <a:spcPct val="110000"/>
              </a:lnSpc>
              <a:spcBef>
                <a:spcPts val="0"/>
              </a:spcBef>
              <a:spcAft>
                <a:spcPts val="0"/>
              </a:spcAft>
              <a:buSzPct val="108108"/>
              <a:buNone/>
            </a:pPr>
            <a:r>
              <a:rPr lang="de-DE"/>
              <a:t>Papier: Eigene Darstellung,</a:t>
            </a:r>
            <a:endParaRPr/>
          </a:p>
          <a:p>
            <a:pPr indent="0" lvl="0" marL="0" rtl="0" algn="l">
              <a:lnSpc>
                <a:spcPct val="110000"/>
              </a:lnSpc>
              <a:spcBef>
                <a:spcPts val="0"/>
              </a:spcBef>
              <a:spcAft>
                <a:spcPts val="0"/>
              </a:spcAft>
              <a:buSzPct val="108108"/>
              <a:buNone/>
            </a:pPr>
            <a:r>
              <a:rPr lang="de-DE"/>
              <a:t>www.oeko.de/fileadmin/oekodoc/Digitaler-CO2-Fussabdruck.pdf</a:t>
            </a:r>
            <a:endParaRPr/>
          </a:p>
        </p:txBody>
      </p:sp>
      <p:sp>
        <p:nvSpPr>
          <p:cNvPr id="260" name="Google Shape;260;g20524112dea_0_0"/>
          <p:cNvSpPr txBox="1"/>
          <p:nvPr/>
        </p:nvSpPr>
        <p:spPr>
          <a:xfrm>
            <a:off x="5787384" y="1410673"/>
            <a:ext cx="3785259"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de-DE" sz="2000" u="none" cap="none" strike="noStrike">
                <a:solidFill>
                  <a:srgbClr val="000000"/>
                </a:solidFill>
                <a:latin typeface="Trebuchet MS"/>
                <a:ea typeface="Trebuchet MS"/>
                <a:cs typeface="Trebuchet MS"/>
                <a:sym typeface="Trebuchet MS"/>
              </a:rPr>
              <a:t>Lebenszyklus Printprodukt</a:t>
            </a:r>
            <a:endParaRPr b="0" i="0" sz="1400" u="none" cap="none" strike="noStrike">
              <a:solidFill>
                <a:srgbClr val="000000"/>
              </a:solidFill>
              <a:latin typeface="Arial"/>
              <a:ea typeface="Arial"/>
              <a:cs typeface="Arial"/>
              <a:sym typeface="Arial"/>
            </a:endParaRPr>
          </a:p>
        </p:txBody>
      </p:sp>
      <p:sp>
        <p:nvSpPr>
          <p:cNvPr id="261" name="Google Shape;261;g20524112dea_0_0"/>
          <p:cNvSpPr/>
          <p:nvPr/>
        </p:nvSpPr>
        <p:spPr>
          <a:xfrm>
            <a:off x="476251" y="1803605"/>
            <a:ext cx="1327353" cy="909483"/>
          </a:xfrm>
          <a:prstGeom prst="rightArrowCallout">
            <a:avLst>
              <a:gd fmla="val 25000" name="adj1"/>
              <a:gd fmla="val 25000" name="adj2"/>
              <a:gd fmla="val 25000" name="adj3"/>
              <a:gd fmla="val 64977" name="adj4"/>
            </a:avLst>
          </a:prstGeom>
          <a:solidFill>
            <a:schemeClr val="accen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Produk</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tion</a:t>
            </a:r>
            <a:endParaRPr b="0" i="0" sz="1400" u="none" cap="none" strike="noStrike">
              <a:solidFill>
                <a:srgbClr val="000000"/>
              </a:solidFill>
              <a:latin typeface="Arial"/>
              <a:ea typeface="Arial"/>
              <a:cs typeface="Arial"/>
              <a:sym typeface="Arial"/>
            </a:endParaRPr>
          </a:p>
        </p:txBody>
      </p:sp>
      <p:sp>
        <p:nvSpPr>
          <p:cNvPr id="262" name="Google Shape;262;g20524112dea_0_0"/>
          <p:cNvSpPr/>
          <p:nvPr/>
        </p:nvSpPr>
        <p:spPr>
          <a:xfrm>
            <a:off x="1803605" y="1791314"/>
            <a:ext cx="1204450" cy="921773"/>
          </a:xfrm>
          <a:prstGeom prst="rightArrowCallout">
            <a:avLst>
              <a:gd fmla="val 25000" name="adj1"/>
              <a:gd fmla="val 25000" name="adj2"/>
              <a:gd fmla="val 25000" name="adj3"/>
              <a:gd fmla="val 64977" name="adj4"/>
            </a:avLst>
          </a:prstGeom>
          <a:solidFill>
            <a:srgbClr val="00B0F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Trans</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port</a:t>
            </a:r>
            <a:endParaRPr b="0" i="0" sz="1400" u="none" cap="none" strike="noStrike">
              <a:solidFill>
                <a:schemeClr val="lt1"/>
              </a:solidFill>
              <a:latin typeface="Arial"/>
              <a:ea typeface="Arial"/>
              <a:cs typeface="Arial"/>
              <a:sym typeface="Arial"/>
            </a:endParaRPr>
          </a:p>
        </p:txBody>
      </p:sp>
      <p:sp>
        <p:nvSpPr>
          <p:cNvPr id="263" name="Google Shape;263;g20524112dea_0_0"/>
          <p:cNvSpPr/>
          <p:nvPr/>
        </p:nvSpPr>
        <p:spPr>
          <a:xfrm>
            <a:off x="3008056" y="1803603"/>
            <a:ext cx="1302772" cy="909483"/>
          </a:xfrm>
          <a:prstGeom prst="rightArrowCallout">
            <a:avLst>
              <a:gd fmla="val 25000" name="adj1"/>
              <a:gd fmla="val 25000" name="adj2"/>
              <a:gd fmla="val 25000" name="adj3"/>
              <a:gd fmla="val 64977" name="adj4"/>
            </a:avLst>
          </a:prstGeom>
          <a:solidFill>
            <a:srgbClr val="92D05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Nutzung</a:t>
            </a:r>
            <a:endParaRPr b="0" i="0" sz="1400" u="none" cap="none" strike="noStrike">
              <a:solidFill>
                <a:srgbClr val="000000"/>
              </a:solidFill>
              <a:latin typeface="Arial"/>
              <a:ea typeface="Arial"/>
              <a:cs typeface="Arial"/>
              <a:sym typeface="Arial"/>
            </a:endParaRPr>
          </a:p>
        </p:txBody>
      </p:sp>
      <p:sp>
        <p:nvSpPr>
          <p:cNvPr id="264" name="Google Shape;264;g20524112dea_0_0"/>
          <p:cNvSpPr/>
          <p:nvPr/>
        </p:nvSpPr>
        <p:spPr>
          <a:xfrm>
            <a:off x="4310829" y="1791312"/>
            <a:ext cx="1204450" cy="921773"/>
          </a:xfrm>
          <a:prstGeom prst="rightArrowCallout">
            <a:avLst>
              <a:gd fmla="val 25000" name="adj1"/>
              <a:gd fmla="val 25000" name="adj2"/>
              <a:gd fmla="val 25000" name="adj3"/>
              <a:gd fmla="val 64977" name="adj4"/>
            </a:avLst>
          </a:prstGeom>
          <a:solidFill>
            <a:srgbClr val="D1B745"/>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Arial"/>
                <a:ea typeface="Arial"/>
                <a:cs typeface="Arial"/>
                <a:sym typeface="Arial"/>
              </a:rPr>
              <a:t>Entsorgung</a:t>
            </a:r>
            <a:endParaRPr b="0" i="0" sz="1400" u="none" cap="none" strike="noStrike">
              <a:solidFill>
                <a:srgbClr val="000000"/>
              </a:solidFill>
              <a:latin typeface="Arial"/>
              <a:ea typeface="Arial"/>
              <a:cs typeface="Arial"/>
              <a:sym typeface="Arial"/>
            </a:endParaRPr>
          </a:p>
        </p:txBody>
      </p:sp>
      <p:pic>
        <p:nvPicPr>
          <p:cNvPr id="265" name="Google Shape;265;g20524112dea_0_0"/>
          <p:cNvPicPr preferRelativeResize="0"/>
          <p:nvPr/>
        </p:nvPicPr>
        <p:blipFill rotWithShape="1">
          <a:blip r:embed="rId3">
            <a:alphaModFix/>
          </a:blip>
          <a:srcRect b="-857" l="22514" r="19440" t="22571"/>
          <a:stretch/>
        </p:blipFill>
        <p:spPr>
          <a:xfrm>
            <a:off x="18191" y="2802860"/>
            <a:ext cx="5171688" cy="3372462"/>
          </a:xfrm>
          <a:prstGeom prst="rect">
            <a:avLst/>
          </a:prstGeom>
          <a:noFill/>
          <a:ln>
            <a:noFill/>
          </a:ln>
        </p:spPr>
      </p:pic>
      <p:sp>
        <p:nvSpPr>
          <p:cNvPr id="266" name="Google Shape;266;g20524112dea_0_0"/>
          <p:cNvSpPr/>
          <p:nvPr/>
        </p:nvSpPr>
        <p:spPr>
          <a:xfrm>
            <a:off x="2068463" y="2885153"/>
            <a:ext cx="3109500" cy="491700"/>
          </a:xfrm>
          <a:prstGeom prst="rect">
            <a:avLst/>
          </a:prstGeom>
          <a:solidFill>
            <a:schemeClr val="lt1"/>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Arial"/>
                <a:ea typeface="Arial"/>
                <a:cs typeface="Arial"/>
                <a:sym typeface="Arial"/>
              </a:rPr>
              <a:t>Verschiedene Modelle im</a:t>
            </a:r>
            <a:r>
              <a:rPr b="0" i="0" lang="de-DE" sz="1400" u="none" cap="none" strike="noStrike">
                <a:solidFill>
                  <a:schemeClr val="lt1"/>
                </a:solidFill>
                <a:latin typeface="Arial"/>
                <a:ea typeface="Arial"/>
                <a:cs typeface="Arial"/>
                <a:sym typeface="Arial"/>
              </a:rPr>
              <a:t> </a:t>
            </a:r>
            <a:r>
              <a:rPr b="0" i="0" lang="de-DE" sz="1400" u="none" cap="none" strike="noStrike">
                <a:solidFill>
                  <a:schemeClr val="dk1"/>
                </a:solidFill>
                <a:latin typeface="Arial"/>
                <a:ea typeface="Arial"/>
                <a:cs typeface="Arial"/>
                <a:sym typeface="Arial"/>
              </a:rPr>
              <a:t>Vergleich</a:t>
            </a:r>
            <a:endParaRPr b="0" i="0" sz="1400" u="none" cap="none" strike="noStrike">
              <a:solidFill>
                <a:schemeClr val="dk1"/>
              </a:solidFill>
              <a:latin typeface="Arial"/>
              <a:ea typeface="Arial"/>
              <a:cs typeface="Arial"/>
              <a:sym typeface="Arial"/>
            </a:endParaRPr>
          </a:p>
        </p:txBody>
      </p:sp>
      <p:sp>
        <p:nvSpPr>
          <p:cNvPr id="267" name="Google Shape;267;g20524112dea_0_0"/>
          <p:cNvSpPr/>
          <p:nvPr/>
        </p:nvSpPr>
        <p:spPr>
          <a:xfrm>
            <a:off x="9676170" y="3183195"/>
            <a:ext cx="1155300" cy="1229100"/>
          </a:xfrm>
          <a:prstGeom prst="ellipse">
            <a:avLst/>
          </a:prstGeom>
          <a:solidFill>
            <a:srgbClr val="F2F2F2"/>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Trebuchet MS"/>
                <a:ea typeface="Trebuchet MS"/>
                <a:cs typeface="Trebuchet MS"/>
                <a:sym typeface="Trebuchet MS"/>
              </a:rPr>
              <a:t>Papier</a:t>
            </a:r>
            <a:endParaRPr b="0" i="0" sz="1400" u="none" cap="none" strike="noStrike">
              <a:solidFill>
                <a:srgbClr val="000000"/>
              </a:solidFill>
              <a:latin typeface="Arial"/>
              <a:ea typeface="Arial"/>
              <a:cs typeface="Arial"/>
              <a:sym typeface="Arial"/>
            </a:endParaRPr>
          </a:p>
        </p:txBody>
      </p:sp>
      <p:sp>
        <p:nvSpPr>
          <p:cNvPr id="268" name="Google Shape;268;g20524112dea_0_0"/>
          <p:cNvSpPr/>
          <p:nvPr/>
        </p:nvSpPr>
        <p:spPr>
          <a:xfrm rot="-8219846">
            <a:off x="10336774" y="4289253"/>
            <a:ext cx="1265925" cy="1020129"/>
          </a:xfrm>
          <a:prstGeom prst="homePlate">
            <a:avLst>
              <a:gd fmla="val 50000" name="adj"/>
            </a:avLst>
          </a:prstGeom>
          <a:solidFill>
            <a:srgbClr val="9E872C">
              <a:alpha val="90980"/>
            </a:srgbClr>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69" name="Google Shape;269;g20524112dea_0_0"/>
          <p:cNvSpPr txBox="1"/>
          <p:nvPr/>
        </p:nvSpPr>
        <p:spPr>
          <a:xfrm>
            <a:off x="10576437" y="4645742"/>
            <a:ext cx="10815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de-DE" sz="1400" u="none" cap="none" strike="noStrike">
                <a:solidFill>
                  <a:schemeClr val="lt1"/>
                </a:solidFill>
                <a:latin typeface="Trebuchet MS"/>
                <a:ea typeface="Trebuchet MS"/>
                <a:cs typeface="Trebuchet MS"/>
                <a:sym typeface="Trebuchet MS"/>
              </a:rPr>
              <a:t>Ressource Holz</a:t>
            </a:r>
            <a:endParaRPr b="0" i="0" sz="1400" u="none" cap="none" strike="noStrike">
              <a:solidFill>
                <a:srgbClr val="000000"/>
              </a:solidFill>
              <a:latin typeface="Arial"/>
              <a:ea typeface="Arial"/>
              <a:cs typeface="Arial"/>
              <a:sym typeface="Arial"/>
            </a:endParaRPr>
          </a:p>
        </p:txBody>
      </p:sp>
      <p:sp>
        <p:nvSpPr>
          <p:cNvPr id="270" name="Google Shape;270;g20524112dea_0_0"/>
          <p:cNvSpPr/>
          <p:nvPr/>
        </p:nvSpPr>
        <p:spPr>
          <a:xfrm rot="10800000">
            <a:off x="10828290" y="3195579"/>
            <a:ext cx="1266000" cy="1020000"/>
          </a:xfrm>
          <a:prstGeom prst="homePlate">
            <a:avLst>
              <a:gd fmla="val 50000" name="adj"/>
            </a:avLst>
          </a:prstGeom>
          <a:solidFill>
            <a:schemeClr val="lt2"/>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1" name="Google Shape;271;g20524112dea_0_0"/>
          <p:cNvSpPr txBox="1"/>
          <p:nvPr/>
        </p:nvSpPr>
        <p:spPr>
          <a:xfrm>
            <a:off x="11086485" y="3435144"/>
            <a:ext cx="12750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Zellstoff-</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produktion</a:t>
            </a:r>
            <a:endParaRPr b="0" i="0" sz="1400" u="none" cap="none" strike="noStrike">
              <a:solidFill>
                <a:schemeClr val="lt1"/>
              </a:solidFill>
              <a:latin typeface="Trebuchet MS"/>
              <a:ea typeface="Trebuchet MS"/>
              <a:cs typeface="Trebuchet MS"/>
              <a:sym typeface="Trebuchet MS"/>
            </a:endParaRPr>
          </a:p>
        </p:txBody>
      </p:sp>
      <p:sp>
        <p:nvSpPr>
          <p:cNvPr id="272" name="Google Shape;272;g20524112dea_0_0"/>
          <p:cNvSpPr/>
          <p:nvPr/>
        </p:nvSpPr>
        <p:spPr>
          <a:xfrm rot="7079893">
            <a:off x="10275340" y="2249283"/>
            <a:ext cx="1265966" cy="1019966"/>
          </a:xfrm>
          <a:prstGeom prst="homePlate">
            <a:avLst>
              <a:gd fmla="val 50000" name="adj"/>
            </a:avLst>
          </a:prstGeom>
          <a:solidFill>
            <a:srgbClr val="9197CE"/>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3" name="Google Shape;273;g20524112dea_0_0"/>
          <p:cNvSpPr txBox="1"/>
          <p:nvPr/>
        </p:nvSpPr>
        <p:spPr>
          <a:xfrm>
            <a:off x="10490404" y="2273709"/>
            <a:ext cx="1167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Papier-herstellung</a:t>
            </a:r>
            <a:endParaRPr b="0" i="0" sz="1400" u="none" cap="none" strike="noStrike">
              <a:solidFill>
                <a:schemeClr val="lt1"/>
              </a:solidFill>
              <a:latin typeface="Trebuchet MS"/>
              <a:ea typeface="Trebuchet MS"/>
              <a:cs typeface="Trebuchet MS"/>
              <a:sym typeface="Trebuchet MS"/>
            </a:endParaRPr>
          </a:p>
        </p:txBody>
      </p:sp>
      <p:sp>
        <p:nvSpPr>
          <p:cNvPr id="274" name="Google Shape;274;g20524112dea_0_0"/>
          <p:cNvSpPr/>
          <p:nvPr/>
        </p:nvSpPr>
        <p:spPr>
          <a:xfrm>
            <a:off x="7623685" y="2667001"/>
            <a:ext cx="1278300" cy="1229100"/>
          </a:xfrm>
          <a:prstGeom prst="ellipse">
            <a:avLst/>
          </a:prstGeom>
          <a:solidFill>
            <a:srgbClr val="F2F2F2"/>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Trebuchet MS"/>
                <a:ea typeface="Trebuchet MS"/>
                <a:cs typeface="Trebuchet MS"/>
                <a:sym typeface="Trebuchet MS"/>
              </a:rPr>
              <a:t>Drucken</a:t>
            </a:r>
            <a:endParaRPr b="0" i="0" sz="1400" u="none" cap="none" strike="noStrike">
              <a:solidFill>
                <a:srgbClr val="000000"/>
              </a:solidFill>
              <a:latin typeface="Arial"/>
              <a:ea typeface="Arial"/>
              <a:cs typeface="Arial"/>
              <a:sym typeface="Arial"/>
            </a:endParaRPr>
          </a:p>
        </p:txBody>
      </p:sp>
      <p:sp>
        <p:nvSpPr>
          <p:cNvPr id="275" name="Google Shape;275;g20524112dea_0_0"/>
          <p:cNvSpPr/>
          <p:nvPr/>
        </p:nvSpPr>
        <p:spPr>
          <a:xfrm>
            <a:off x="7574524" y="4485968"/>
            <a:ext cx="1155300" cy="1229100"/>
          </a:xfrm>
          <a:prstGeom prst="ellipse">
            <a:avLst/>
          </a:prstGeom>
          <a:solidFill>
            <a:srgbClr val="F2F2F2"/>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Trebuchet MS"/>
                <a:ea typeface="Trebuchet MS"/>
                <a:cs typeface="Trebuchet MS"/>
                <a:sym typeface="Trebuchet MS"/>
              </a:rPr>
              <a:t>Ent-</a:t>
            </a:r>
            <a:endParaRPr b="0" i="0" sz="1400" u="none" cap="none" strike="noStrike">
              <a:solidFill>
                <a:schemeClr val="dk1"/>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0" i="0" lang="de-DE" sz="1400" u="none" cap="none" strike="noStrike">
                <a:solidFill>
                  <a:schemeClr val="dk1"/>
                </a:solidFill>
                <a:latin typeface="Trebuchet MS"/>
                <a:ea typeface="Trebuchet MS"/>
                <a:cs typeface="Trebuchet MS"/>
                <a:sym typeface="Trebuchet MS"/>
              </a:rPr>
              <a:t>sorgung</a:t>
            </a:r>
            <a:endParaRPr b="0" i="0" sz="1400" u="none" cap="none" strike="noStrike">
              <a:solidFill>
                <a:srgbClr val="000000"/>
              </a:solidFill>
              <a:latin typeface="Arial"/>
              <a:ea typeface="Arial"/>
              <a:cs typeface="Arial"/>
              <a:sym typeface="Arial"/>
            </a:endParaRPr>
          </a:p>
        </p:txBody>
      </p:sp>
      <p:sp>
        <p:nvSpPr>
          <p:cNvPr id="276" name="Google Shape;276;g20524112dea_0_0"/>
          <p:cNvSpPr/>
          <p:nvPr/>
        </p:nvSpPr>
        <p:spPr>
          <a:xfrm flipH="1" rot="8520141">
            <a:off x="8092899" y="3335072"/>
            <a:ext cx="2335172" cy="2925031"/>
          </a:xfrm>
          <a:custGeom>
            <a:rect b="b" l="l" r="r" t="t"/>
            <a:pathLst>
              <a:path extrusionOk="0" h="120000" w="120000">
                <a:moveTo>
                  <a:pt x="7500" y="60000"/>
                </a:moveTo>
                <a:lnTo>
                  <a:pt x="7500" y="60000"/>
                </a:lnTo>
                <a:cubicBezTo>
                  <a:pt x="7500" y="32507"/>
                  <a:pt x="27574" y="9400"/>
                  <a:pt x="54130" y="6326"/>
                </a:cubicBezTo>
                <a:cubicBezTo>
                  <a:pt x="80685" y="3252"/>
                  <a:pt x="105248" y="21191"/>
                  <a:pt x="111187" y="47997"/>
                </a:cubicBezTo>
                <a:lnTo>
                  <a:pt x="118572" y="47997"/>
                </a:lnTo>
                <a:lnTo>
                  <a:pt x="105000" y="60000"/>
                </a:lnTo>
                <a:lnTo>
                  <a:pt x="88572" y="47997"/>
                </a:lnTo>
                <a:lnTo>
                  <a:pt x="95939" y="47997"/>
                </a:lnTo>
                <a:lnTo>
                  <a:pt x="95939" y="47997"/>
                </a:lnTo>
                <a:cubicBezTo>
                  <a:pt x="90622" y="27992"/>
                  <a:pt x="73015" y="15390"/>
                  <a:pt x="54590" y="18402"/>
                </a:cubicBezTo>
                <a:cubicBezTo>
                  <a:pt x="36164" y="21414"/>
                  <a:pt x="22500" y="39126"/>
                  <a:pt x="22500" y="60000"/>
                </a:cubicBezTo>
                <a:close/>
              </a:path>
            </a:pathLst>
          </a:custGeom>
          <a:solidFill>
            <a:srgbClr val="DAF0C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277" name="Google Shape;277;g20524112dea_0_0"/>
          <p:cNvSpPr txBox="1"/>
          <p:nvPr/>
        </p:nvSpPr>
        <p:spPr>
          <a:xfrm>
            <a:off x="9021712" y="5653548"/>
            <a:ext cx="1137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Recycling</a:t>
            </a:r>
            <a:endParaRPr b="0" i="0" sz="1400" u="none" cap="none" strike="noStrike">
              <a:solidFill>
                <a:srgbClr val="000000"/>
              </a:solidFill>
              <a:latin typeface="Arial"/>
              <a:ea typeface="Arial"/>
              <a:cs typeface="Arial"/>
              <a:sym typeface="Arial"/>
            </a:endParaRPr>
          </a:p>
        </p:txBody>
      </p:sp>
      <p:sp>
        <p:nvSpPr>
          <p:cNvPr id="278" name="Google Shape;278;g20524112dea_0_0"/>
          <p:cNvSpPr/>
          <p:nvPr/>
        </p:nvSpPr>
        <p:spPr>
          <a:xfrm rot="8399981">
            <a:off x="8714560" y="2089215"/>
            <a:ext cx="1265729" cy="1020204"/>
          </a:xfrm>
          <a:prstGeom prst="homePlate">
            <a:avLst>
              <a:gd fmla="val 50000" name="adj"/>
            </a:avLst>
          </a:prstGeom>
          <a:solidFill>
            <a:srgbClr val="C169DB"/>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79" name="Google Shape;279;g20524112dea_0_0"/>
          <p:cNvSpPr txBox="1"/>
          <p:nvPr/>
        </p:nvSpPr>
        <p:spPr>
          <a:xfrm>
            <a:off x="8904952" y="2224548"/>
            <a:ext cx="1106100" cy="738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Maschinen/Verfahrens-technik</a:t>
            </a:r>
            <a:endParaRPr b="0" i="0" sz="1400" u="none" cap="none" strike="noStrike">
              <a:solidFill>
                <a:schemeClr val="lt1"/>
              </a:solidFill>
              <a:latin typeface="Trebuchet MS"/>
              <a:ea typeface="Trebuchet MS"/>
              <a:cs typeface="Trebuchet MS"/>
              <a:sym typeface="Trebuchet MS"/>
            </a:endParaRPr>
          </a:p>
        </p:txBody>
      </p:sp>
      <p:sp>
        <p:nvSpPr>
          <p:cNvPr id="280" name="Google Shape;280;g20524112dea_0_0"/>
          <p:cNvSpPr/>
          <p:nvPr/>
        </p:nvSpPr>
        <p:spPr>
          <a:xfrm rot="-2100151">
            <a:off x="8348317" y="3631990"/>
            <a:ext cx="1474863" cy="1401206"/>
          </a:xfrm>
          <a:prstGeom prst="quadArrowCallout">
            <a:avLst>
              <a:gd fmla="val 18515" name="adj1"/>
              <a:gd fmla="val 18515" name="adj2"/>
              <a:gd fmla="val 18515" name="adj3"/>
              <a:gd fmla="val 48123" name="adj4"/>
            </a:avLst>
          </a:prstGeom>
          <a:solidFill>
            <a:srgbClr val="00B0F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1" name="Google Shape;281;g20524112dea_0_0"/>
          <p:cNvSpPr txBox="1"/>
          <p:nvPr/>
        </p:nvSpPr>
        <p:spPr>
          <a:xfrm>
            <a:off x="8588477" y="4178709"/>
            <a:ext cx="10140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Transport</a:t>
            </a:r>
            <a:endParaRPr b="0" i="0" sz="1400" u="none" cap="none" strike="noStrike">
              <a:solidFill>
                <a:srgbClr val="000000"/>
              </a:solidFill>
              <a:latin typeface="Arial"/>
              <a:ea typeface="Arial"/>
              <a:cs typeface="Arial"/>
              <a:sym typeface="Arial"/>
            </a:endParaRPr>
          </a:p>
        </p:txBody>
      </p:sp>
      <p:sp>
        <p:nvSpPr>
          <p:cNvPr id="282" name="Google Shape;282;g20524112dea_0_0"/>
          <p:cNvSpPr/>
          <p:nvPr/>
        </p:nvSpPr>
        <p:spPr>
          <a:xfrm rot="1979827">
            <a:off x="6575944" y="2064744"/>
            <a:ext cx="1265891" cy="1020168"/>
          </a:xfrm>
          <a:prstGeom prst="homePlate">
            <a:avLst>
              <a:gd fmla="val 50000" name="adj"/>
            </a:avLst>
          </a:prstGeom>
          <a:solidFill>
            <a:srgbClr val="CF3E7F"/>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83" name="Google Shape;283;g20524112dea_0_0"/>
          <p:cNvSpPr txBox="1"/>
          <p:nvPr/>
        </p:nvSpPr>
        <p:spPr>
          <a:xfrm>
            <a:off x="6459178" y="2316726"/>
            <a:ext cx="13827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chemeClr val="lt1"/>
                </a:solidFill>
                <a:latin typeface="Trebuchet MS"/>
                <a:ea typeface="Trebuchet MS"/>
                <a:cs typeface="Trebuchet MS"/>
                <a:sym typeface="Trebuchet MS"/>
              </a:rPr>
              <a:t>Farben/Toner/Chemik</a:t>
            </a:r>
            <a:r>
              <a:rPr b="0" i="0" lang="de-DE" sz="1400" u="none" cap="none" strike="noStrike">
                <a:solidFill>
                  <a:schemeClr val="lt1"/>
                </a:solidFill>
                <a:latin typeface="Arial"/>
                <a:ea typeface="Arial"/>
                <a:cs typeface="Arial"/>
                <a:sym typeface="Arial"/>
              </a:rPr>
              <a:t>alien</a:t>
            </a:r>
            <a:endParaRPr b="0" i="0" sz="1400" u="none" cap="none" strike="noStrike">
              <a:solidFill>
                <a:schemeClr val="lt1"/>
              </a:solidFill>
              <a:latin typeface="Arial"/>
              <a:ea typeface="Arial"/>
              <a:cs typeface="Arial"/>
              <a:sym typeface="Arial"/>
            </a:endParaRPr>
          </a:p>
        </p:txBody>
      </p:sp>
      <p:sp>
        <p:nvSpPr>
          <p:cNvPr id="284" name="Google Shape;284;g20524112dea_0_0"/>
          <p:cNvSpPr/>
          <p:nvPr/>
        </p:nvSpPr>
        <p:spPr>
          <a:xfrm>
            <a:off x="5342275" y="3195575"/>
            <a:ext cx="2174100" cy="28524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Trebuchet MS"/>
                <a:ea typeface="Trebuchet MS"/>
                <a:cs typeface="Trebuchet MS"/>
                <a:sym typeface="Trebuchet MS"/>
              </a:rPr>
              <a:t>Recherchieren Sie den "Lebenszyklus" von Ihnen im Ausbildungs-</a:t>
            </a:r>
            <a:endParaRPr b="0" i="0" sz="1800" u="none" cap="none" strike="noStrike">
              <a:solidFill>
                <a:srgbClr val="980000"/>
              </a:solidFill>
              <a:latin typeface="Trebuchet MS"/>
              <a:ea typeface="Trebuchet MS"/>
              <a:cs typeface="Trebuchet MS"/>
              <a:sym typeface="Trebuchet MS"/>
            </a:endParaRPr>
          </a:p>
          <a:p>
            <a:pPr indent="0" lvl="0" marL="0" marR="0" rtl="0" algn="ctr">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Trebuchet MS"/>
                <a:ea typeface="Trebuchet MS"/>
                <a:cs typeface="Trebuchet MS"/>
                <a:sym typeface="Trebuchet MS"/>
              </a:rPr>
              <a:t>betrieb genutzter Papiere und Geräte</a:t>
            </a:r>
            <a:endParaRPr b="0" i="0" sz="1800" u="none" cap="none" strike="noStrike">
              <a:solidFill>
                <a:srgbClr val="980000"/>
              </a:solidFill>
              <a:latin typeface="Arial"/>
              <a:ea typeface="Arial"/>
              <a:cs typeface="Arial"/>
              <a:sym typeface="Arial"/>
            </a:endParaRPr>
          </a:p>
        </p:txBody>
      </p:sp>
      <p:sp>
        <p:nvSpPr>
          <p:cNvPr id="285" name="Google Shape;285;g20524112dea_0_0"/>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a:t>
            </a:r>
            <a:r>
              <a:rPr lang="de-DE">
                <a:latin typeface="Trebuchet MS"/>
                <a:ea typeface="Trebuchet MS"/>
                <a:cs typeface="Trebuchet MS"/>
                <a:sym typeface="Trebuchet MS"/>
              </a:rPr>
              <a:t>  </a:t>
            </a:r>
            <a:endParaRPr>
              <a:latin typeface="Trebuchet MS"/>
              <a:ea typeface="Trebuchet MS"/>
              <a:cs typeface="Trebuchet MS"/>
              <a:sym typeface="Trebuchet MS"/>
            </a:endParaRPr>
          </a:p>
        </p:txBody>
      </p:sp>
      <p:sp>
        <p:nvSpPr>
          <p:cNvPr id="286" name="Google Shape;286;g20524112dea_0_0"/>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lang="de-DE"/>
              <a:t>Heizt Marketing dem Klima ein?</a:t>
            </a:r>
            <a:endParaRPr/>
          </a:p>
        </p:txBody>
      </p:sp>
      <p:sp>
        <p:nvSpPr>
          <p:cNvPr id="293" name="Google Shape;293;p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t/>
            </a:r>
            <a:endParaRPr/>
          </a:p>
          <a:p>
            <a:pPr indent="0" lvl="0" marL="0" rtl="0" algn="l">
              <a:lnSpc>
                <a:spcPct val="90000"/>
              </a:lnSpc>
              <a:spcBef>
                <a:spcPts val="1000"/>
              </a:spcBef>
              <a:spcAft>
                <a:spcPts val="0"/>
              </a:spcAft>
              <a:buSzPts val="1800"/>
              <a:buNone/>
            </a:pPr>
            <a:r>
              <a:t/>
            </a:r>
            <a:endParaRPr sz="1400">
              <a:latin typeface="Arial"/>
              <a:ea typeface="Arial"/>
              <a:cs typeface="Arial"/>
              <a:sym typeface="Arial"/>
            </a:endParaRPr>
          </a:p>
          <a:p>
            <a:pPr indent="0" lvl="0" marL="0" rtl="0" algn="l">
              <a:lnSpc>
                <a:spcPct val="90000"/>
              </a:lnSpc>
              <a:spcBef>
                <a:spcPts val="1000"/>
              </a:spcBef>
              <a:spcAft>
                <a:spcPts val="0"/>
              </a:spcAft>
              <a:buSzPts val="1800"/>
              <a:buNone/>
            </a:pPr>
            <a:r>
              <a:t/>
            </a:r>
            <a:endParaRPr sz="1400">
              <a:latin typeface="Arial"/>
              <a:ea typeface="Arial"/>
              <a:cs typeface="Arial"/>
              <a:sym typeface="Arial"/>
            </a:endParaRPr>
          </a:p>
          <a:p>
            <a:pPr indent="0" lvl="0" marL="0" rtl="0" algn="l">
              <a:lnSpc>
                <a:spcPct val="90000"/>
              </a:lnSpc>
              <a:spcBef>
                <a:spcPts val="1000"/>
              </a:spcBef>
              <a:spcAft>
                <a:spcPts val="0"/>
              </a:spcAft>
              <a:buSzPts val="1800"/>
              <a:buNone/>
            </a:pPr>
            <a:r>
              <a:t/>
            </a:r>
            <a:endParaRPr sz="1400">
              <a:latin typeface="Arial"/>
              <a:ea typeface="Arial"/>
              <a:cs typeface="Arial"/>
              <a:sym typeface="Arial"/>
            </a:endParaRPr>
          </a:p>
          <a:p>
            <a:pPr indent="0" lvl="0" marL="0" rtl="0" algn="l">
              <a:lnSpc>
                <a:spcPct val="90000"/>
              </a:lnSpc>
              <a:spcBef>
                <a:spcPts val="1000"/>
              </a:spcBef>
              <a:spcAft>
                <a:spcPts val="0"/>
              </a:spcAft>
              <a:buSzPts val="1800"/>
              <a:buNone/>
            </a:pPr>
            <a:r>
              <a:rPr lang="de-DE" sz="1400">
                <a:latin typeface="Arial"/>
                <a:ea typeface="Arial"/>
                <a:cs typeface="Arial"/>
                <a:sym typeface="Arial"/>
              </a:rPr>
              <a:t>1 Mio Ad-Impressions ~ 1 Tonne CO</a:t>
            </a:r>
            <a:r>
              <a:rPr baseline="-25000" lang="de-DE" sz="1400">
                <a:latin typeface="Arial"/>
                <a:ea typeface="Arial"/>
                <a:cs typeface="Arial"/>
                <a:sym typeface="Arial"/>
              </a:rPr>
              <a:t>2</a:t>
            </a:r>
            <a:r>
              <a:rPr lang="de-DE" sz="1400">
                <a:latin typeface="Arial"/>
                <a:ea typeface="Arial"/>
                <a:cs typeface="Arial"/>
                <a:sym typeface="Arial"/>
              </a:rPr>
              <a:t> Emissionen</a:t>
            </a:r>
            <a:endParaRPr sz="1400">
              <a:latin typeface="Arial"/>
              <a:ea typeface="Arial"/>
              <a:cs typeface="Arial"/>
              <a:sym typeface="Arial"/>
            </a:endParaRPr>
          </a:p>
          <a:p>
            <a:pPr indent="0" lvl="0" marL="0" rtl="0" algn="l">
              <a:lnSpc>
                <a:spcPct val="90000"/>
              </a:lnSpc>
              <a:spcBef>
                <a:spcPts val="1000"/>
              </a:spcBef>
              <a:spcAft>
                <a:spcPts val="0"/>
              </a:spcAft>
              <a:buSzPts val="1800"/>
              <a:buNone/>
            </a:pPr>
            <a:r>
              <a:t/>
            </a:r>
            <a:endParaRPr sz="1100">
              <a:latin typeface="Arial"/>
              <a:ea typeface="Arial"/>
              <a:cs typeface="Arial"/>
              <a:sym typeface="Arial"/>
            </a:endParaRPr>
          </a:p>
          <a:p>
            <a:pPr indent="0" lvl="0" marL="0" rtl="0" algn="l">
              <a:lnSpc>
                <a:spcPct val="90000"/>
              </a:lnSpc>
              <a:spcBef>
                <a:spcPts val="1000"/>
              </a:spcBef>
              <a:spcAft>
                <a:spcPts val="0"/>
              </a:spcAft>
              <a:buSzPts val="1800"/>
              <a:buNone/>
            </a:pPr>
            <a:r>
              <a:rPr lang="de-DE" sz="1400">
                <a:latin typeface="Arial"/>
                <a:ea typeface="Arial"/>
                <a:cs typeface="Arial"/>
                <a:sym typeface="Arial"/>
              </a:rPr>
              <a:t>500 Billionen Ad-Impressionen weltweit in 2020 ,geschätzt</a:t>
            </a:r>
            <a:r>
              <a:rPr baseline="30000" lang="de-DE" sz="1200"/>
              <a:t>2)</a:t>
            </a:r>
            <a:endParaRPr baseline="30000" sz="1200"/>
          </a:p>
          <a:p>
            <a:pPr indent="0" lvl="0" marL="0" rtl="0" algn="l">
              <a:lnSpc>
                <a:spcPct val="90000"/>
              </a:lnSpc>
              <a:spcBef>
                <a:spcPts val="1000"/>
              </a:spcBef>
              <a:spcAft>
                <a:spcPts val="0"/>
              </a:spcAft>
              <a:buSzPts val="1800"/>
              <a:buNone/>
            </a:pPr>
            <a:r>
              <a:t/>
            </a:r>
            <a:endParaRPr baseline="30000" sz="1200"/>
          </a:p>
          <a:p>
            <a:pPr indent="0" lvl="0" marL="0" rtl="0" algn="l">
              <a:lnSpc>
                <a:spcPct val="90000"/>
              </a:lnSpc>
              <a:spcBef>
                <a:spcPts val="1000"/>
              </a:spcBef>
              <a:spcAft>
                <a:spcPts val="0"/>
              </a:spcAft>
              <a:buSzPts val="1800"/>
              <a:buNone/>
            </a:pPr>
            <a:r>
              <a:t/>
            </a:r>
            <a:endParaRPr baseline="30000" sz="1200"/>
          </a:p>
          <a:p>
            <a:pPr indent="0" lvl="0" marL="0" rtl="0" algn="l">
              <a:lnSpc>
                <a:spcPct val="90000"/>
              </a:lnSpc>
              <a:spcBef>
                <a:spcPts val="1000"/>
              </a:spcBef>
              <a:spcAft>
                <a:spcPts val="0"/>
              </a:spcAft>
              <a:buSzPts val="1800"/>
              <a:buNone/>
            </a:pPr>
            <a:r>
              <a:t/>
            </a:r>
            <a:endParaRPr sz="1100"/>
          </a:p>
        </p:txBody>
      </p:sp>
      <p:sp>
        <p:nvSpPr>
          <p:cNvPr id="294" name="Google Shape;294;p7"/>
          <p:cNvSpPr txBox="1"/>
          <p:nvPr/>
        </p:nvSpPr>
        <p:spPr>
          <a:xfrm>
            <a:off x="903050" y="1605925"/>
            <a:ext cx="1971600" cy="728700"/>
          </a:xfrm>
          <a:prstGeom prst="rect">
            <a:avLst/>
          </a:prstGeom>
          <a:solidFill>
            <a:srgbClr val="00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de-DE" sz="2200" u="none" cap="none" strike="noStrike">
                <a:solidFill>
                  <a:srgbClr val="000000"/>
                </a:solidFill>
                <a:highlight>
                  <a:srgbClr val="FFF2CC"/>
                </a:highlight>
                <a:latin typeface="Calibri"/>
                <a:ea typeface="Calibri"/>
                <a:cs typeface="Calibri"/>
                <a:sym typeface="Calibri"/>
              </a:rPr>
              <a:t>Ad-Impression</a:t>
            </a:r>
            <a:endParaRPr b="1" i="0" sz="2200" u="none" cap="none" strike="noStrike">
              <a:solidFill>
                <a:srgbClr val="000000"/>
              </a:solidFill>
              <a:highlight>
                <a:srgbClr val="FFF2CC"/>
              </a:highlight>
              <a:latin typeface="Calibri"/>
              <a:ea typeface="Calibri"/>
              <a:cs typeface="Calibri"/>
              <a:sym typeface="Calibri"/>
            </a:endParaRPr>
          </a:p>
        </p:txBody>
      </p:sp>
      <p:sp>
        <p:nvSpPr>
          <p:cNvPr id="295" name="Google Shape;295;p7"/>
          <p:cNvSpPr txBox="1"/>
          <p:nvPr/>
        </p:nvSpPr>
        <p:spPr>
          <a:xfrm>
            <a:off x="6898925" y="1605925"/>
            <a:ext cx="2833800" cy="728700"/>
          </a:xfrm>
          <a:prstGeom prst="rect">
            <a:avLst/>
          </a:prstGeom>
          <a:solidFill>
            <a:srgbClr val="00FFFF"/>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200"/>
              <a:buFont typeface="Arial"/>
              <a:buNone/>
            </a:pPr>
            <a:r>
              <a:rPr b="1" i="0" lang="de-DE" sz="2200" u="none" cap="none" strike="noStrike">
                <a:solidFill>
                  <a:srgbClr val="000000"/>
                </a:solidFill>
                <a:highlight>
                  <a:srgbClr val="FFF2CC"/>
                </a:highlight>
                <a:latin typeface="Calibri"/>
                <a:ea typeface="Calibri"/>
                <a:cs typeface="Calibri"/>
                <a:sym typeface="Calibri"/>
              </a:rPr>
              <a:t>Papier-Werbeprospekt</a:t>
            </a:r>
            <a:endParaRPr b="1" i="0" sz="2200" u="none" cap="none" strike="noStrike">
              <a:solidFill>
                <a:srgbClr val="000000"/>
              </a:solidFill>
              <a:highlight>
                <a:srgbClr val="FFF2CC"/>
              </a:highlight>
              <a:latin typeface="Calibri"/>
              <a:ea typeface="Calibri"/>
              <a:cs typeface="Calibri"/>
              <a:sym typeface="Calibri"/>
            </a:endParaRPr>
          </a:p>
        </p:txBody>
      </p:sp>
      <p:sp>
        <p:nvSpPr>
          <p:cNvPr id="296" name="Google Shape;296;p7"/>
          <p:cNvSpPr txBox="1"/>
          <p:nvPr/>
        </p:nvSpPr>
        <p:spPr>
          <a:xfrm>
            <a:off x="1660200" y="5594350"/>
            <a:ext cx="4614900" cy="457200"/>
          </a:xfrm>
          <a:prstGeom prst="rect">
            <a:avLst/>
          </a:prstGeom>
          <a:solidFill>
            <a:srgbClr val="92D050"/>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1" i="0" lang="de-DE" sz="1700" u="none" cap="none" strike="noStrike">
                <a:solidFill>
                  <a:srgbClr val="000000"/>
                </a:solidFill>
                <a:latin typeface="Calibri"/>
                <a:ea typeface="Calibri"/>
                <a:cs typeface="Calibri"/>
                <a:sym typeface="Calibri"/>
              </a:rPr>
              <a:t>Ziel: klimaneutrale, d.h. CO</a:t>
            </a:r>
            <a:r>
              <a:rPr b="1" baseline="-25000" i="0" lang="de-DE" sz="1700" u="none" cap="none" strike="noStrike">
                <a:solidFill>
                  <a:srgbClr val="000000"/>
                </a:solidFill>
                <a:latin typeface="Calibri"/>
                <a:ea typeface="Calibri"/>
                <a:cs typeface="Calibri"/>
                <a:sym typeface="Calibri"/>
              </a:rPr>
              <a:t>2</a:t>
            </a:r>
            <a:r>
              <a:rPr b="1" i="0" lang="de-DE" sz="1700" u="none" cap="none" strike="noStrike">
                <a:solidFill>
                  <a:srgbClr val="000000"/>
                </a:solidFill>
                <a:latin typeface="Calibri"/>
                <a:ea typeface="Calibri"/>
                <a:cs typeface="Calibri"/>
                <a:sym typeface="Calibri"/>
              </a:rPr>
              <a:t>-neutrale,  Werbung</a:t>
            </a:r>
            <a:endParaRPr b="1" i="0" sz="1700" u="none" cap="none" strike="noStrike">
              <a:solidFill>
                <a:srgbClr val="000000"/>
              </a:solidFill>
              <a:latin typeface="Calibri"/>
              <a:ea typeface="Calibri"/>
              <a:cs typeface="Calibri"/>
              <a:sym typeface="Calibri"/>
            </a:endParaRPr>
          </a:p>
        </p:txBody>
      </p:sp>
      <p:pic>
        <p:nvPicPr>
          <p:cNvPr id="297" name="Google Shape;297;p7"/>
          <p:cNvPicPr preferRelativeResize="0"/>
          <p:nvPr/>
        </p:nvPicPr>
        <p:blipFill rotWithShape="1">
          <a:blip r:embed="rId3">
            <a:alphaModFix/>
          </a:blip>
          <a:srcRect b="2896" l="3269" r="0" t="5149"/>
          <a:stretch/>
        </p:blipFill>
        <p:spPr>
          <a:xfrm>
            <a:off x="6096000" y="2460050"/>
            <a:ext cx="5661850" cy="3591499"/>
          </a:xfrm>
          <a:prstGeom prst="rect">
            <a:avLst/>
          </a:prstGeom>
          <a:noFill/>
          <a:ln>
            <a:noFill/>
          </a:ln>
        </p:spPr>
      </p:pic>
      <p:sp>
        <p:nvSpPr>
          <p:cNvPr id="298" name="Google Shape;298;p7"/>
          <p:cNvSpPr txBox="1"/>
          <p:nvPr/>
        </p:nvSpPr>
        <p:spPr>
          <a:xfrm>
            <a:off x="2874650" y="4504050"/>
            <a:ext cx="2304900" cy="457200"/>
          </a:xfrm>
          <a:prstGeom prst="rect">
            <a:avLst/>
          </a:prstGeom>
          <a:solidFill>
            <a:srgbClr val="FFF2CC"/>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600"/>
              <a:buFont typeface="Arial"/>
              <a:buNone/>
            </a:pPr>
            <a:r>
              <a:rPr b="1" i="0" lang="de-DE" sz="1600" u="none" cap="none" strike="noStrike">
                <a:solidFill>
                  <a:srgbClr val="000000"/>
                </a:solidFill>
                <a:latin typeface="Calibri"/>
                <a:ea typeface="Calibri"/>
                <a:cs typeface="Calibri"/>
                <a:sym typeface="Calibri"/>
              </a:rPr>
              <a:t>500.000.000 Tonnen CO</a:t>
            </a:r>
            <a:r>
              <a:rPr b="1" baseline="-25000" i="0" lang="de-DE" sz="1600" u="none" cap="none" strike="noStrike">
                <a:solidFill>
                  <a:srgbClr val="000000"/>
                </a:solidFill>
                <a:latin typeface="Calibri"/>
                <a:ea typeface="Calibri"/>
                <a:cs typeface="Calibri"/>
                <a:sym typeface="Calibri"/>
              </a:rPr>
              <a:t>2</a:t>
            </a:r>
            <a:endParaRPr b="1" baseline="-25000" i="0" sz="1600" u="none" cap="none" strike="noStrike">
              <a:solidFill>
                <a:srgbClr val="000000"/>
              </a:solidFill>
              <a:latin typeface="Calibri"/>
              <a:ea typeface="Calibri"/>
              <a:cs typeface="Calibri"/>
              <a:sym typeface="Calibri"/>
            </a:endParaRPr>
          </a:p>
        </p:txBody>
      </p:sp>
      <p:sp>
        <p:nvSpPr>
          <p:cNvPr id="299" name="Google Shape;299;p7"/>
          <p:cNvSpPr/>
          <p:nvPr/>
        </p:nvSpPr>
        <p:spPr>
          <a:xfrm rot="668121">
            <a:off x="1256951" y="4227697"/>
            <a:ext cx="1525418" cy="728614"/>
          </a:xfrm>
          <a:prstGeom prst="rightArrow">
            <a:avLst>
              <a:gd fmla="val 50000" name="adj1"/>
              <a:gd fmla="val 50000" name="adj2"/>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de-DE" sz="1400" u="none" cap="none" strike="noStrike">
                <a:solidFill>
                  <a:srgbClr val="000000"/>
                </a:solidFill>
                <a:latin typeface="Arial"/>
                <a:ea typeface="Arial"/>
                <a:cs typeface="Arial"/>
                <a:sym typeface="Arial"/>
              </a:rPr>
              <a:t>das entspricht</a:t>
            </a:r>
            <a:endParaRPr b="0" i="0" sz="1400" u="none" cap="none" strike="noStrike">
              <a:solidFill>
                <a:srgbClr val="000000"/>
              </a:solidFill>
              <a:latin typeface="Arial"/>
              <a:ea typeface="Arial"/>
              <a:cs typeface="Arial"/>
              <a:sym typeface="Arial"/>
            </a:endParaRPr>
          </a:p>
        </p:txBody>
      </p:sp>
      <p:sp>
        <p:nvSpPr>
          <p:cNvPr id="300" name="Google Shape;300;p7"/>
          <p:cNvSpPr/>
          <p:nvPr/>
        </p:nvSpPr>
        <p:spPr>
          <a:xfrm>
            <a:off x="3213277" y="1340850"/>
            <a:ext cx="2976300" cy="1791300"/>
          </a:xfrm>
          <a:prstGeom prst="roundRect">
            <a:avLst>
              <a:gd fmla="val 16667" name="adj"/>
            </a:avLst>
          </a:prstGeom>
          <a:solidFill>
            <a:srgbClr val="FFC000"/>
          </a:solidFill>
          <a:ln cap="flat" cmpd="sng" w="25400">
            <a:solidFill>
              <a:srgbClr val="364A7D"/>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0" i="0" lang="de-DE" sz="1800" u="none" cap="none" strike="noStrike">
                <a:solidFill>
                  <a:srgbClr val="980000"/>
                </a:solidFill>
                <a:latin typeface="Arial"/>
                <a:ea typeface="Arial"/>
                <a:cs typeface="Arial"/>
                <a:sym typeface="Arial"/>
              </a:rPr>
              <a:t>Diskutieren Sie die Chancen von Digital- und Printwerbung, bis 2030 Klimaneutralität zu erreichen</a:t>
            </a:r>
            <a:endParaRPr b="0" i="0" sz="1800" u="none" cap="none" strike="noStrike">
              <a:solidFill>
                <a:srgbClr val="980000"/>
              </a:solidFill>
              <a:latin typeface="Arial"/>
              <a:ea typeface="Arial"/>
              <a:cs typeface="Arial"/>
              <a:sym typeface="Arial"/>
            </a:endParaRPr>
          </a:p>
        </p:txBody>
      </p:sp>
      <p:sp>
        <p:nvSpPr>
          <p:cNvPr id="301" name="Google Shape;301;p7"/>
          <p:cNvSpPr txBox="1"/>
          <p:nvPr>
            <p:ph idx="4294967295" type="body"/>
          </p:nvPr>
        </p:nvSpPr>
        <p:spPr>
          <a:xfrm>
            <a:off x="3174675" y="6254500"/>
            <a:ext cx="4472100" cy="557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Mediengestalter*in und Medienkauffrau/-mann</a:t>
            </a:r>
            <a:endParaRPr sz="1200">
              <a:solidFill>
                <a:schemeClr val="lt1"/>
              </a:solidFill>
              <a:latin typeface="Trebuchet MS"/>
              <a:ea typeface="Trebuchet MS"/>
              <a:cs typeface="Trebuchet MS"/>
              <a:sym typeface="Trebuchet MS"/>
            </a:endParaRPr>
          </a:p>
          <a:p>
            <a:pPr indent="0" lvl="0" marL="0" rtl="0" algn="l">
              <a:lnSpc>
                <a:spcPct val="90000"/>
              </a:lnSpc>
              <a:spcBef>
                <a:spcPts val="0"/>
              </a:spcBef>
              <a:spcAft>
                <a:spcPts val="0"/>
              </a:spcAft>
              <a:buSzPts val="660"/>
              <a:buNone/>
            </a:pPr>
            <a:r>
              <a:rPr lang="de-DE" sz="1200">
                <a:solidFill>
                  <a:schemeClr val="lt1"/>
                </a:solidFill>
                <a:latin typeface="Trebuchet MS"/>
                <a:ea typeface="Trebuchet MS"/>
                <a:cs typeface="Trebuchet MS"/>
                <a:sym typeface="Trebuchet MS"/>
              </a:rPr>
              <a:t>Digital und Print</a:t>
            </a:r>
            <a:endParaRPr sz="1200">
              <a:solidFill>
                <a:schemeClr val="lt1"/>
              </a:solidFill>
              <a:latin typeface="Trebuchet MS"/>
              <a:ea typeface="Trebuchet MS"/>
              <a:cs typeface="Trebuchet MS"/>
              <a:sym typeface="Trebuchet MS"/>
            </a:endParaRPr>
          </a:p>
        </p:txBody>
      </p:sp>
      <p:sp>
        <p:nvSpPr>
          <p:cNvPr id="302" name="Google Shape;302;p7"/>
          <p:cNvSpPr txBox="1"/>
          <p:nvPr>
            <p:ph idx="12" type="sldNum"/>
          </p:nvPr>
        </p:nvSpPr>
        <p:spPr>
          <a:xfrm>
            <a:off x="1" y="6254497"/>
            <a:ext cx="619500" cy="5574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88888"/>
              </a:buClr>
              <a:buSzPts val="1200"/>
              <a:buFont typeface="Arial"/>
              <a:buNone/>
            </a:pPr>
            <a:fld id="{00000000-1234-1234-1234-123412341234}" type="slidenum">
              <a:rPr lang="de-DE"/>
              <a:t>‹#›</a:t>
            </a:fld>
            <a:endParaRPr/>
          </a:p>
        </p:txBody>
      </p:sp>
      <p:sp>
        <p:nvSpPr>
          <p:cNvPr id="303" name="Google Shape;303;p7"/>
          <p:cNvSpPr txBox="1"/>
          <p:nvPr>
            <p:ph idx="11" type="ftr"/>
          </p:nvPr>
        </p:nvSpPr>
        <p:spPr>
          <a:xfrm>
            <a:off x="720592" y="6258560"/>
            <a:ext cx="2541000" cy="5637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Die Projektagentur BBNE</a:t>
            </a:r>
            <a:endParaRPr sz="1200">
              <a:latin typeface="Trebuchet MS"/>
              <a:ea typeface="Trebuchet MS"/>
              <a:cs typeface="Trebuchet MS"/>
              <a:sym typeface="Trebuchet MS"/>
            </a:endParaRPr>
          </a:p>
          <a:p>
            <a:pPr indent="0" lvl="0" marL="0" rtl="0" algn="l">
              <a:lnSpc>
                <a:spcPct val="100000"/>
              </a:lnSpc>
              <a:spcBef>
                <a:spcPts val="0"/>
              </a:spcBef>
              <a:spcAft>
                <a:spcPts val="0"/>
              </a:spcAft>
              <a:buClr>
                <a:srgbClr val="7F7F7F"/>
              </a:buClr>
              <a:buSzPts val="1800"/>
              <a:buFont typeface="Calibri"/>
              <a:buNone/>
            </a:pPr>
            <a:r>
              <a:rPr lang="de-DE" sz="1200">
                <a:latin typeface="Trebuchet MS"/>
                <a:ea typeface="Trebuchet MS"/>
                <a:cs typeface="Trebuchet MS"/>
                <a:sym typeface="Trebuchet MS"/>
              </a:rPr>
              <a:t>EUZ e.V. Sabine Meyer  </a:t>
            </a:r>
            <a:endParaRPr sz="1200">
              <a:latin typeface="Trebuchet MS"/>
              <a:ea typeface="Trebuchet MS"/>
              <a:cs typeface="Trebuchet MS"/>
              <a:sym typeface="Trebuchet MS"/>
            </a:endParaRPr>
          </a:p>
        </p:txBody>
      </p:sp>
      <p:sp>
        <p:nvSpPr>
          <p:cNvPr id="304" name="Google Shape;304;p7"/>
          <p:cNvSpPr txBox="1"/>
          <p:nvPr>
            <p:ph idx="4294967295" type="body"/>
          </p:nvPr>
        </p:nvSpPr>
        <p:spPr>
          <a:xfrm>
            <a:off x="7797043" y="6254497"/>
            <a:ext cx="4616400" cy="55740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2800"/>
              <a:buNone/>
            </a:pPr>
            <a:r>
              <a:rPr lang="de-DE" sz="1200">
                <a:solidFill>
                  <a:schemeClr val="lt1"/>
                </a:solidFill>
                <a:latin typeface="Trebuchet MS"/>
                <a:ea typeface="Trebuchet MS"/>
                <a:cs typeface="Trebuchet MS"/>
                <a:sym typeface="Trebuchet MS"/>
              </a:rPr>
              <a:t>Grafik: Deutsche Umwelthilfe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a:themeElements>
    <a:clrScheme name="Warmes Blau">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2021-10-18T14:46:33Z</dcterms:created>
  <dc:creator>Microsoft Office User</dc:creator>
</cp:coreProperties>
</file>