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92000" cy="6858000"/>
  <p:notesSz cx="7104063" cy="10234613"/>
  <p:embeddedFontLst>
    <p:embeddedFont>
      <p:font typeface="Merriweather"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5yYNqsjB1HpSwXOfwOPh21Hx5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31955A-A76E-45F4-B716-7E3E8E987EB5}">
  <a:tblStyle styleId="{B931955A-A76E-45F4-B716-7E3E8E987EB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3"/>
    <p:restoredTop sz="94685"/>
  </p:normalViewPr>
  <p:slideViewPr>
    <p:cSldViewPr snapToGrid="0">
      <p:cViewPr>
        <p:scale>
          <a:sx n="140" d="100"/>
          <a:sy n="140" d="100"/>
        </p:scale>
        <p:origin x="-128" y="40"/>
      </p:cViewPr>
      <p:guideLst>
        <p:guide orient="horz" pos="2183"/>
        <p:guide pos="384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211" d="100"/>
          <a:sy n="211" d="100"/>
        </p:scale>
        <p:origin x="1544" y="20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topia.de/ratgeber/kleidung-aus-ozean-plastik-recyclingfaser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cap.eu.com/wp-content/uploads/2019/12/Consumer-Research-for-ECAP.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mweltbundesamt.de/umwelttipps-fuer-den-alltag/elektrogeraete/dampfbuegeleisen#unsere-tipp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umweltbundesamt.de/sites/default/files/medien/2546/publikationen/sp2016_web.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cap.eu.com/wp-content/uploads/2019/12/Consumer-Research-for-ECAP.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ea.europa.eu/publications/textiles-in-europes-circular-economy/textiles-in-europe-s-circular-econom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uroparl.europa.eu/news/de/headlines/society/20201208STO93327/umweltauswirkungen-von-textilproduktion-und-abfallen-infografik"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umweltbundesamt.de/publikationen/evaluation-der-erfassungverwertung-ausgewaehlter" TargetMode="External"/><Relationship Id="rId4" Type="http://schemas.openxmlformats.org/officeDocument/2006/relationships/hyperlink" Target="http://www.greenpeace.de/publikationen/20151123_greenpeace_modekonsum_flyer.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ea.europa.eu/publications/textiles-in-europes-circular-economy/textiles-in-europe-s-circular-econom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mz.de/de/themen/textilwirtschaf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textilbuendnis.com/themen/sektorrisiken/loehne-sozialleistungen/" TargetMode="External"/><Relationship Id="rId5" Type="http://schemas.openxmlformats.org/officeDocument/2006/relationships/hyperlink" Target="https://de.statista.com/statistik/daten/studie/209645/umfrage/beschaeftigte-in-der-deutschen-textil-bekleidungs-und-chemiefaserindustrie" TargetMode="External"/><Relationship Id="rId4" Type="http://schemas.openxmlformats.org/officeDocument/2006/relationships/hyperlink" Target="https://textil-mode.de/de/verband/tarifpoliti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8: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38:notes"/>
          <p:cNvSpPr txBox="1">
            <a:spLocks noGrp="1"/>
          </p:cNvSpPr>
          <p:nvPr>
            <p:ph type="body" idx="1"/>
          </p:nvPr>
        </p:nvSpPr>
        <p:spPr>
          <a:xfrm>
            <a:off x="479426" y="3960000"/>
            <a:ext cx="6145212" cy="586195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rPr>
              <a:t>Ziel des Projektes ist die Gründung einer </a:t>
            </a:r>
            <a:r>
              <a:rPr lang="de-DE" sz="1100" b="0" i="1" u="none" strike="noStrike" cap="none">
                <a:solidFill>
                  <a:schemeClr val="dk1"/>
                </a:solidFill>
              </a:rPr>
              <a:t>Projektagentur Berufliche Bildung für Nachhaltige Entwicklung (PA-BBNE) des Partnernetzwerkes Berufliche Bildung am IZT. </a:t>
            </a:r>
            <a:r>
              <a:rPr lang="de-DE" sz="1100" b="0" i="0" u="none" strike="noStrike" cap="none">
                <a:solidFill>
                  <a:schemeClr val="dk1"/>
                </a:solidFill>
              </a:rPr>
              <a:t>Für eine Vielzahl von Ausbildungsberufen erstellt die Projektagentur Begleitmaterialien zur </a:t>
            </a:r>
            <a:r>
              <a:rPr lang="de-DE" sz="1100" b="0" i="1" u="none" strike="noStrike" cap="none">
                <a:solidFill>
                  <a:schemeClr val="dk1"/>
                </a:solidFill>
              </a:rPr>
              <a:t>Beruflichen Bildung für Nachhaltige Entwicklung </a:t>
            </a:r>
            <a:r>
              <a:rPr lang="de-DE" sz="1100" b="0" i="0" u="none" strike="noStrike" cap="none">
                <a:solidFill>
                  <a:schemeClr val="dk1"/>
                </a:solidFill>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61" name="Google Shape;61;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479426" y="3887999"/>
            <a:ext cx="6143624"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t>Beschreibung</a:t>
            </a:r>
            <a:endParaRPr/>
          </a:p>
          <a:p>
            <a:pPr marL="0" marR="0" lvl="0" indent="0" algn="l" rtl="0">
              <a:lnSpc>
                <a:spcPct val="100000"/>
              </a:lnSpc>
              <a:spcBef>
                <a:spcPts val="0"/>
              </a:spcBef>
              <a:spcAft>
                <a:spcPts val="0"/>
              </a:spcAft>
              <a:buClr>
                <a:srgbClr val="000000"/>
              </a:buClr>
              <a:buSzPts val="1400"/>
              <a:buFont typeface="Arial"/>
              <a:buNone/>
            </a:pPr>
            <a:r>
              <a:rPr lang="de-DE" sz="1050" b="0" i="0" u="none" strike="noStrike" cap="none">
                <a:solidFill>
                  <a:schemeClr val="dk1"/>
                </a:solidFill>
              </a:rPr>
              <a:t>Recycling im Sinne des Kreislaufwirtschaftsgesetzes (KrWG) bezieht sich auf Verwertungsverfahren, durch die Abfälle zu Erzeugnissen, Materialien oder Stoffen entweder für den ursprünglichen Zweck oder für andere Zwecke aufbereitet werden. Das Recycling wird abgegrenzt von der Vorbereitung zur Wiederverwendung, von der energetischen Verwertung und der Aufbereitung von Materialien, die für die Verwendung als Brennstoff oder zur Verfüllung bestimmt sind (KrWG §3 Abs. 25).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rPr>
              <a:t>Secondhandware zählt im Rahmen der Vorbereitung zur Wiederverwendung ebenfalls zum Recycling.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rPr>
              <a:t>Im Vergleich zur Haltbarkeit von Frischfasern produziert das mechanische Recycling Fasern mit geringerer Haltbarkeit, daher werden Frischfasern beigemischt. Für das mechanische Recycling sind homogene Ausgangsmaterialien ohne Materialmix ideal. Störstoffe wie Labels, Reißverschlüsse, Knöpfe etc. müssen entfernt werden. Die Textil-zu-Textil-Recyclingquote in Europa liegt bei weniger als 1 Prozent. </a:t>
            </a:r>
            <a:r>
              <a:rPr lang="de-DE" sz="1050"/>
              <a:t>Aus diesem Grund weicht die Textilindustrie unter anderem auf Recyclingfasern aus PET-Flaschen aus, die dann aber im Produktkreislauf der PET-Flaschen fehlen. </a:t>
            </a:r>
            <a:endParaRPr sz="1050" b="0" i="0" u="none" strike="noStrike" cap="none">
              <a:solidFill>
                <a:schemeClr val="dk1"/>
              </a:solidFill>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rPr>
              <a:t>Beim chemischen Recycling werden Polymere durch Lösemittel oder Enzyme extrahiert, so dass daraus von der Qualität her Neuware hergestellt werden kann. Dieses Trennverfahren ist mit hohen Kosten durch den hohen Energieeinsatz verbunden, so dass es sich nicht im größeren industriellen Maßstab durchsetzen konnte. Zudem werden problematische Chemikalien verwendet. </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rPr>
              <a:t>Beim Recycling von Plastikmüll aus dem Meer (z.B. Fischernetze) und an Land bieten Unternehmen Produkte an, die als besonders nachhaltig angepriesen werden. Doch Recyclingfasern lassen sich nur zu einem geringen Anteil aus altem Plastikmüll herstellen. Der größte Anteil stammt aus sortenreinen Industrieabfällen aus der Faser- bzw. Textilproduktion.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rPr>
              <a:t>Das Recycling von Textilien hat technische Potenziale für die Zukunft und kann durch ein entsprechendes Design der Kleidung unterstützt werden. </a:t>
            </a:r>
            <a:endParaRPr/>
          </a:p>
          <a:p>
            <a:pPr marL="171450" lvl="0" indent="-82550" algn="l" rtl="0">
              <a:lnSpc>
                <a:spcPct val="100000"/>
              </a:lnSpc>
              <a:spcBef>
                <a:spcPts val="0"/>
              </a:spcBef>
              <a:spcAft>
                <a:spcPts val="0"/>
              </a:spcAft>
              <a:buSzPts val="1400"/>
              <a:buFont typeface="Arial"/>
              <a:buNone/>
            </a:pPr>
            <a:endParaRPr sz="1050" b="0" i="0" u="none" strike="noStrike" cap="none">
              <a:solidFill>
                <a:schemeClr val="dk1"/>
              </a:solidFill>
            </a:endParaRPr>
          </a:p>
          <a:p>
            <a:pPr marL="0" lvl="0" indent="0" algn="l" rtl="0">
              <a:lnSpc>
                <a:spcPct val="100000"/>
              </a:lnSpc>
              <a:spcBef>
                <a:spcPts val="0"/>
              </a:spcBef>
              <a:spcAft>
                <a:spcPts val="0"/>
              </a:spcAft>
              <a:buSzPts val="1100"/>
              <a:buFont typeface="Arial"/>
              <a:buNone/>
            </a:pPr>
            <a:r>
              <a:rPr lang="de-DE" sz="1050" b="1"/>
              <a:t>Aufgaben</a:t>
            </a:r>
            <a:endParaRPr/>
          </a:p>
          <a:p>
            <a:pPr marL="171450" lvl="0" indent="-171450" algn="l" rtl="0">
              <a:lnSpc>
                <a:spcPct val="100000"/>
              </a:lnSpc>
              <a:spcBef>
                <a:spcPts val="0"/>
              </a:spcBef>
              <a:spcAft>
                <a:spcPts val="0"/>
              </a:spcAft>
              <a:buSzPts val="1100"/>
              <a:buFont typeface="Arial"/>
              <a:buChar char="•"/>
            </a:pPr>
            <a:r>
              <a:rPr lang="de-DE" sz="1050"/>
              <a:t>Was ist die Recyclinghierarchie? Wie ist die Verwendung von PET-Flaschen für Recyclingfasern nach der Recyclinghierarchie zu bewerten?</a:t>
            </a:r>
            <a:endParaRPr/>
          </a:p>
          <a:p>
            <a:pPr marL="171450" marR="0" lvl="0" indent="-171450" algn="l" rtl="0">
              <a:lnSpc>
                <a:spcPct val="100000"/>
              </a:lnSpc>
              <a:spcBef>
                <a:spcPts val="0"/>
              </a:spcBef>
              <a:spcAft>
                <a:spcPts val="0"/>
              </a:spcAft>
              <a:buClr>
                <a:srgbClr val="000000"/>
              </a:buClr>
              <a:buSzPts val="1100"/>
              <a:buFont typeface="Arial"/>
              <a:buChar char="•"/>
            </a:pPr>
            <a:r>
              <a:rPr lang="de-DE" sz="1050">
                <a:solidFill>
                  <a:schemeClr val="dk1"/>
                </a:solidFill>
              </a:rPr>
              <a:t>Wie viele Treibhausgase entstehen beim Recycling von Fasern? </a:t>
            </a:r>
            <a:r>
              <a:rPr lang="de-DE" sz="1050"/>
              <a:t>Welche Möglichkeiten sind nachhaltiger als die Produktion von Recyclingfasern? </a:t>
            </a:r>
            <a:endParaRPr/>
          </a:p>
          <a:p>
            <a:pPr marL="0" lvl="0" indent="0" algn="l" rtl="0">
              <a:lnSpc>
                <a:spcPct val="100000"/>
              </a:lnSpc>
              <a:spcBef>
                <a:spcPts val="0"/>
              </a:spcBef>
              <a:spcAft>
                <a:spcPts val="0"/>
              </a:spcAft>
              <a:buSzPts val="1400"/>
              <a:buNone/>
            </a:pPr>
            <a:endParaRPr sz="1050" b="1"/>
          </a:p>
          <a:p>
            <a:pPr marL="0" lvl="0" indent="0" algn="l" rtl="0">
              <a:lnSpc>
                <a:spcPct val="100000"/>
              </a:lnSpc>
              <a:spcBef>
                <a:spcPts val="0"/>
              </a:spcBef>
              <a:spcAft>
                <a:spcPts val="0"/>
              </a:spcAft>
              <a:buSzPts val="1400"/>
              <a:buNone/>
            </a:pPr>
            <a:r>
              <a:rPr lang="de-DE" sz="1050" b="1"/>
              <a:t>Bild und Quellen</a:t>
            </a:r>
            <a:endParaRPr/>
          </a:p>
          <a:p>
            <a:pPr marL="171450" lvl="0" indent="-171450" algn="l" rtl="0">
              <a:lnSpc>
                <a:spcPct val="100000"/>
              </a:lnSpc>
              <a:spcBef>
                <a:spcPts val="0"/>
              </a:spcBef>
              <a:spcAft>
                <a:spcPts val="0"/>
              </a:spcAft>
              <a:buSzPts val="1400"/>
              <a:buFont typeface="Arial"/>
              <a:buChar char="•"/>
            </a:pPr>
            <a:r>
              <a:rPr lang="de-DE" sz="950">
                <a:solidFill>
                  <a:schemeClr val="dk1"/>
                </a:solidFill>
              </a:rPr>
              <a:t>C. Voß </a:t>
            </a:r>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rPr>
              <a:t>Knappe et al. (2021): Technische Potenzialanalyse zur Steigerung des Kunststoffrecyclings und des Rezyklateinsatzes. Im Auftrag des Umweltbundesamtes. Dessau-Roßlau. 2021. Online: https://www.umweltbundesamt.de/sites/default/files/medien/5750/publikationen/2021-06-16_texte_92-2021_technische_potenzialanalyse_kunststoffrecycling_0.pdf</a:t>
            </a:r>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rPr>
              <a:t>Wahnbaeck (2021): Carolin Wahnbaeck: Kleidung aus Ozean-Plastik – macht das Sinn? Utopia.de. Online: </a:t>
            </a:r>
            <a:r>
              <a:rPr lang="de-DE" sz="950" b="0" i="0" u="sng" strike="noStrike" cap="none">
                <a:solidFill>
                  <a:schemeClr val="dk1"/>
                </a:solidFill>
                <a:hlinkClick r:id="rId3">
                  <a:extLst>
                    <a:ext uri="{A12FA001-AC4F-418D-AE19-62706E023703}">
                      <ahyp:hlinkClr xmlns:ahyp="http://schemas.microsoft.com/office/drawing/2018/hyperlinkcolor" val="tx"/>
                    </a:ext>
                  </a:extLst>
                </a:hlinkClick>
              </a:rPr>
              <a:t>https://utopia.de/ratgeber/kleidung-aus-ozean-plastik-recyclingfasern</a:t>
            </a:r>
            <a:endParaRPr sz="950" b="0" i="0" u="sng" strike="noStrike" cap="none">
              <a:solidFill>
                <a:schemeClr val="dk1"/>
              </a:solidFill>
            </a:endParaRPr>
          </a:p>
        </p:txBody>
      </p:sp>
      <p:sp>
        <p:nvSpPr>
          <p:cNvPr id="295" name="Google Shape;295;p1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p:cNvSpPr txBox="1">
            <a:spLocks noGrp="1"/>
          </p:cNvSpPr>
          <p:nvPr>
            <p:ph type="body" idx="1"/>
          </p:nvPr>
        </p:nvSpPr>
        <p:spPr>
          <a:xfrm>
            <a:off x="479425" y="3888000"/>
            <a:ext cx="6145213" cy="596379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a:t>
            </a:r>
            <a:endParaRPr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i="0" u="none" strike="noStrike" cap="none">
                <a:solidFill>
                  <a:schemeClr val="dk1"/>
                </a:solidFill>
                <a:latin typeface="Calibri"/>
                <a:ea typeface="Calibri"/>
                <a:cs typeface="Calibri"/>
                <a:sym typeface="Calibri"/>
              </a:rPr>
              <a:t>Verbraucher*innen haben durch ihre Konsumentscheidung und beim Kauf großen Einfluss darauf, wie viele und welche Art von Produkten hergestellt werden und damit Einfluss auf die Umweltbelastungen in der textilen Kette (in der Produktionsphase und den Vorketten, in der Distributionsphase und in der Entsorgungsphase). Die Wahl langlebiger und qualitativ hochwertiger Produkte und die Inanspruchnahme von Reparaturen und Änderungen ermöglicht eine längere Nutzungsdauer, die wiederum dazu führt, dass weniger Produkte hergestellt werden müssen. Hier kann ein weiterer Konflikt entstehen: Ressourceneinsparung versus dem Erhaltung von Arbeitsplätzen. Während der Gebrauchsphase bestimmen die Verbraucher*innen durch ihr Nutzungsverhalten in relevantem Umfang über die Umweltauswirkungen durch Waschen, Trocknen und Bügeln der Kleidung (siehe auch HGM, SDG 13). Durch die Nutzungsdauer der Kleidungsstücke haben sie wiederum Einfluss auf produktions- und entsorgungsbedingte Umweltwirkungen. Zum Ende der Nutzungsphase beeinflussen Verbraucher*innen die Umweltbelastung dadurch, wie Produkte für eine weitere Nutzung weitergegeben (z. B. Kleiderspende an karitative Einrichtungen, Second-Hand, Kleidersammlung, Hausmüll).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endParaRPr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b="1">
                <a:solidFill>
                  <a:schemeClr val="dk1"/>
                </a:solidFill>
                <a:latin typeface="Calibri"/>
                <a:ea typeface="Calibri"/>
                <a:cs typeface="Calibri"/>
                <a:sym typeface="Calibri"/>
              </a:rPr>
              <a:t>Aufgaben</a:t>
            </a:r>
            <a:endParaRPr/>
          </a:p>
          <a:p>
            <a:pPr marL="171450" lvl="0" indent="-171450" algn="l" rtl="0">
              <a:lnSpc>
                <a:spcPct val="100000"/>
              </a:lnSpc>
              <a:spcBef>
                <a:spcPts val="0"/>
              </a:spcBef>
              <a:spcAft>
                <a:spcPts val="0"/>
              </a:spcAft>
              <a:buSzPts val="1100"/>
              <a:buFont typeface="Arial"/>
              <a:buChar char="•"/>
            </a:pPr>
            <a:r>
              <a:rPr lang="de-DE" b="0" i="0" u="none" strike="noStrike" cap="none">
                <a:solidFill>
                  <a:schemeClr val="dk1"/>
                </a:solidFill>
                <a:latin typeface="Calibri"/>
                <a:ea typeface="Calibri"/>
                <a:cs typeface="Calibri"/>
                <a:sym typeface="Calibri"/>
              </a:rPr>
              <a:t>Welche </a:t>
            </a:r>
            <a:r>
              <a:rPr lang="de-DE">
                <a:solidFill>
                  <a:schemeClr val="dk1"/>
                </a:solidFill>
                <a:latin typeface="Calibri"/>
                <a:ea typeface="Calibri"/>
                <a:cs typeface="Calibri"/>
                <a:sym typeface="Calibri"/>
              </a:rPr>
              <a:t>Handlungsmöglichkeiten gibt es, um Ressourcen einzusparen und weniger Kleidung zu kaufen</a:t>
            </a:r>
            <a:r>
              <a:rPr lang="de-DE" b="0" i="0" u="none" strike="noStrike" cap="none">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b="0" i="0" u="none" strike="noStrike" cap="none">
                <a:solidFill>
                  <a:schemeClr val="dk1"/>
                </a:solidFill>
                <a:latin typeface="Calibri"/>
                <a:ea typeface="Calibri"/>
                <a:cs typeface="Calibri"/>
                <a:sym typeface="Calibri"/>
              </a:rPr>
              <a:t>Mit welchen Angeboten können Sie Verbraucher*innen dabei unterstützen? Stellen Sie verschiedene Möglichkeiten dar.</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Quelle</a:t>
            </a:r>
            <a:endParaRPr/>
          </a:p>
          <a:p>
            <a:pPr marL="171450" lvl="0" indent="-171450"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Umweltbundesamt 2020: </a:t>
            </a:r>
            <a:r>
              <a:rPr lang="de-DE" sz="1100" b="0" i="0" u="none" strike="noStrike" cap="none">
                <a:solidFill>
                  <a:schemeClr val="dk1"/>
                </a:solidFill>
                <a:latin typeface="Calibri"/>
                <a:ea typeface="Calibri"/>
                <a:cs typeface="Calibri"/>
                <a:sym typeface="Calibri"/>
              </a:rPr>
              <a:t> Dr. Florian Antony, Dr. Corinna Fischer, Tanja Kenkmann, Katja Moch, Siddharth Prakash, Dr. Dietlinde Quack, Dr. Manuela Weber: Big Points des ressourcenschonenden Konsums als Thema für die Verbraucherberatung – mehr als Energieeffizienz und Klimaschutz. Studie im Rahmen des Projekts „Verbraucherberatung als Baustein einer erfolgreichen Ressourcenpolitik. Öko-Institut e.V., Freiburg Im Auftrag des Umweltbundesamtes</a:t>
            </a:r>
            <a:endParaRPr/>
          </a:p>
        </p:txBody>
      </p:sp>
      <p:sp>
        <p:nvSpPr>
          <p:cNvPr id="309" name="Google Shape;309;p1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0:notes"/>
          <p:cNvSpPr txBox="1">
            <a:spLocks noGrp="1"/>
          </p:cNvSpPr>
          <p:nvPr>
            <p:ph type="body" idx="1"/>
          </p:nvPr>
        </p:nvSpPr>
        <p:spPr>
          <a:xfrm>
            <a:off x="479424" y="3888000"/>
            <a:ext cx="6145213" cy="630188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solidFill>
                  <a:schemeClr val="dk1"/>
                </a:solidFill>
                <a:latin typeface="Calibri"/>
                <a:ea typeface="Calibri"/>
                <a:cs typeface="Calibri"/>
                <a:sym typeface="Calibri"/>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050" b="0" i="0" u="none" strike="noStrike" cap="none">
                <a:solidFill>
                  <a:schemeClr val="dk1"/>
                </a:solidFill>
                <a:latin typeface="Calibri"/>
                <a:ea typeface="Calibri"/>
                <a:cs typeface="Calibri"/>
                <a:sym typeface="Calibri"/>
              </a:rPr>
              <a:t>In der </a:t>
            </a:r>
            <a:r>
              <a:rPr lang="de-DE" sz="1050" b="0">
                <a:solidFill>
                  <a:schemeClr val="dk1"/>
                </a:solidFill>
                <a:latin typeface="Calibri"/>
                <a:ea typeface="Calibri"/>
                <a:cs typeface="Calibri"/>
                <a:sym typeface="Calibri"/>
              </a:rPr>
              <a:t>EU-Strategie für nachhaltige und kreislauffähige Textilien </a:t>
            </a:r>
            <a:r>
              <a:rPr lang="de-DE" sz="1050" b="0" i="0" u="none" strike="noStrike" cap="none">
                <a:solidFill>
                  <a:schemeClr val="dk1"/>
                </a:solidFill>
                <a:latin typeface="Calibri"/>
                <a:ea typeface="Calibri"/>
                <a:cs typeface="Calibri"/>
                <a:sym typeface="Calibri"/>
              </a:rPr>
              <a:t>sind die Vision und konkrete Maßnahmen dargelegt, um sicherzustellen, dass in der EU in Verkehr gebrachte Textilerzeugnisse spätestens 2030 haltbarer sind und recycelt werden können, so weit wie möglich aus recycelten Fasern gemacht und frei von gefährlichen Stoffen sind und dass bei der Herstellung die sozialen Rechte und die Umwelt respektiert werden. Verbraucher können hochwertige Textilien länger nutzen, „Fast Fashion“ kommt aus der Mode und wirtschaftlich rentable Wiederverwendungs- und Reparaturdienste sollten allgemein zugänglich sein. In einem wettbewerbsfähigen, widerstandsfähigen und innovativen Textilsektor müssen die Hersteller die Verantwortung für ihre Produkte entlang der gesamten Wertschöpfungskette bis hin zur Entsorgung übernehmen. So wird das kreislauforientierte Textilökosystem florieren und über ausreichende Kapazitäten für innovatives Faser-zu-Faser-Recycling verfügen, während die Entsorgung von Textilien durch Verbrennung oder in Deponien auf ein Minimum reduziert werden muss.</a:t>
            </a:r>
            <a:endParaRPr/>
          </a:p>
          <a:p>
            <a:pPr marL="0" lvl="0" indent="0" algn="l" rtl="0">
              <a:lnSpc>
                <a:spcPct val="100000"/>
              </a:lnSpc>
              <a:spcBef>
                <a:spcPts val="0"/>
              </a:spcBef>
              <a:spcAft>
                <a:spcPts val="0"/>
              </a:spcAft>
              <a:buSzPts val="1400"/>
              <a:buNone/>
            </a:pPr>
            <a:r>
              <a:rPr lang="de-DE" sz="1050" b="0" i="0" u="none" strike="noStrike" cap="none">
                <a:solidFill>
                  <a:schemeClr val="dk1"/>
                </a:solidFill>
                <a:latin typeface="Calibri"/>
                <a:ea typeface="Calibri"/>
                <a:cs typeface="Calibri"/>
                <a:sym typeface="Calibri"/>
              </a:rPr>
              <a:t>Zu den spezifischen Maßnahmen zählen Ökodesign-Anforderungen für Textilien, verständlichere Informationen, ein digitaler Produktpass und eine verbindliche EU-Regelung für eine erweiterte Herstellerverantwortung. Ferner sind Maßnahmen vorgesehen, um gegen die unbeabsichtigte Freisetzung von Mikroplastik aus Textilien vorzugehen, die Richtigkeit umweltbezogener Angaben zu gewährleisten und kreislauforientierte Geschäftsmodelle einschließlich Wiederverwendungs- und Reparaturdiensten zu fördern. Um gegen „Fast Fashion“ vorzugehen, werden in der Strategie auch die Unternehmen aufgefordert, die Zahl der Kollektionen pro Jahr zu verringern, Verantwortung zu übernehmen und Maßnahmen zu ergreifen, um ihren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 und ihren Umweltfußabdruck zu verringern, und die Mitgliedstaaten werden angehalten, den Wiederverwendungs- und Reparatursektor steuerlich zu begünstigen. </a:t>
            </a:r>
            <a:endParaRPr/>
          </a:p>
          <a:p>
            <a:pPr marL="0" lvl="0" indent="0" algn="l" rtl="0">
              <a:lnSpc>
                <a:spcPct val="100000"/>
              </a:lnSpc>
              <a:spcBef>
                <a:spcPts val="200"/>
              </a:spcBef>
              <a:spcAft>
                <a:spcPts val="0"/>
              </a:spcAft>
              <a:buSzPts val="1400"/>
              <a:buNone/>
            </a:pPr>
            <a:r>
              <a:rPr lang="de-DE" sz="1050" b="0" i="0" u="none" strike="noStrike" cap="none">
                <a:solidFill>
                  <a:schemeClr val="dk1"/>
                </a:solidFill>
                <a:latin typeface="Calibri"/>
                <a:ea typeface="Calibri"/>
                <a:cs typeface="Calibri"/>
                <a:sym typeface="Calibri"/>
              </a:rPr>
              <a:t>Die Schneiderberufe insbesondere die Änderungs- und Maßschneidereien tragen zum Teil schon zur EU-Strategie bei. Was bedeutet die EU-Strategie für ihren Beruf und was können sie noch tun, um die Strategie zu unterstützen?</a:t>
            </a:r>
            <a:endParaRPr/>
          </a:p>
          <a:p>
            <a:pPr marL="0" lvl="0" indent="0" algn="l" rtl="0">
              <a:lnSpc>
                <a:spcPct val="100000"/>
              </a:lnSpc>
              <a:spcBef>
                <a:spcPts val="400"/>
              </a:spcBef>
              <a:spcAft>
                <a:spcPts val="0"/>
              </a:spcAft>
              <a:buSzPts val="1400"/>
              <a:buNone/>
            </a:pPr>
            <a:r>
              <a:rPr lang="de-DE" sz="1050" b="1">
                <a:solidFill>
                  <a:schemeClr val="dk1"/>
                </a:solidFill>
                <a:latin typeface="Calibri"/>
                <a:ea typeface="Calibri"/>
                <a:cs typeface="Calibri"/>
                <a:sym typeface="Calibri"/>
              </a:rPr>
              <a:t>Aufgabe: Sammeln Sie Ideen in Ihrer Gruppe:</a:t>
            </a:r>
            <a:endParaRPr/>
          </a:p>
          <a:p>
            <a:pPr marL="0" lvl="0" indent="0" algn="l" rtl="0">
              <a:lnSpc>
                <a:spcPct val="100000"/>
              </a:lnSpc>
              <a:spcBef>
                <a:spcPts val="0"/>
              </a:spcBef>
              <a:spcAft>
                <a:spcPts val="0"/>
              </a:spcAft>
              <a:buSzPts val="1100"/>
              <a:buFont typeface="Arial"/>
              <a:buNone/>
            </a:pPr>
            <a:r>
              <a:rPr lang="de-DE" sz="1050" b="0">
                <a:solidFill>
                  <a:schemeClr val="dk1"/>
                </a:solidFill>
                <a:latin typeface="Calibri"/>
                <a:ea typeface="Calibri"/>
                <a:cs typeface="Calibri"/>
                <a:sym typeface="Calibri"/>
              </a:rPr>
              <a:t>Was bedeutet die EU-Strategie für nachhaltige und kreislauffähige Textilien für Ihren Beruf?</a:t>
            </a:r>
            <a:endParaRPr/>
          </a:p>
          <a:p>
            <a:pPr marL="0" lvl="0" indent="0" algn="l" rtl="0">
              <a:lnSpc>
                <a:spcPct val="100000"/>
              </a:lnSpc>
              <a:spcBef>
                <a:spcPts val="0"/>
              </a:spcBef>
              <a:spcAft>
                <a:spcPts val="0"/>
              </a:spcAft>
              <a:buSzPts val="1400"/>
              <a:buNone/>
            </a:pPr>
            <a:r>
              <a:rPr lang="de-DE" sz="1050" b="1">
                <a:solidFill>
                  <a:schemeClr val="dk1"/>
                </a:solidFill>
              </a:rPr>
              <a:t>Maßnahmen: </a:t>
            </a:r>
            <a:r>
              <a:rPr lang="de-DE" sz="1050">
                <a:solidFill>
                  <a:schemeClr val="dk1"/>
                </a:solidFill>
              </a:rPr>
              <a:t>Ökodesign-Anforderungen für Textilien; verständlichere Informationen; ein digitaler Produktpass</a:t>
            </a:r>
            <a:endParaRPr/>
          </a:p>
          <a:p>
            <a:pPr marL="0" lvl="0" indent="0" algn="l" rtl="0">
              <a:lnSpc>
                <a:spcPct val="100000"/>
              </a:lnSpc>
              <a:spcBef>
                <a:spcPts val="0"/>
              </a:spcBef>
              <a:spcAft>
                <a:spcPts val="0"/>
              </a:spcAft>
              <a:buSzPts val="1400"/>
              <a:buNone/>
            </a:pPr>
            <a:r>
              <a:rPr lang="de-DE" sz="1050" b="1">
                <a:solidFill>
                  <a:schemeClr val="dk1"/>
                </a:solidFill>
              </a:rPr>
              <a:t>Textilien sollen: </a:t>
            </a:r>
            <a:r>
              <a:rPr lang="de-DE" sz="1050">
                <a:solidFill>
                  <a:schemeClr val="dk1"/>
                </a:solidFill>
              </a:rPr>
              <a:t>spätestens ab 2023 haltbarer sein und recycelt werden; so weit wie möglich aus recycelten Fasern hergestellt werden; frei von gefährlichen Stoffen sein; unter Respektieren der sozialen Rechte und der Umwelt hergestellt werden</a:t>
            </a:r>
            <a:endParaRPr/>
          </a:p>
          <a:p>
            <a:pPr marL="0" lvl="0" indent="0" algn="l" rtl="0">
              <a:lnSpc>
                <a:spcPct val="100000"/>
              </a:lnSpc>
              <a:spcBef>
                <a:spcPts val="0"/>
              </a:spcBef>
              <a:spcAft>
                <a:spcPts val="0"/>
              </a:spcAft>
              <a:buSzPts val="1400"/>
              <a:buNone/>
            </a:pPr>
            <a:r>
              <a:rPr lang="de-DE" sz="1050" b="1">
                <a:solidFill>
                  <a:schemeClr val="dk1"/>
                </a:solidFill>
              </a:rPr>
              <a:t>Hersteller sollen: </a:t>
            </a:r>
            <a:r>
              <a:rPr lang="de-DE" sz="1050">
                <a:solidFill>
                  <a:schemeClr val="dk1"/>
                </a:solidFill>
                <a:latin typeface="Calibri"/>
                <a:ea typeface="Calibri"/>
                <a:cs typeface="Calibri"/>
                <a:sym typeface="Calibri"/>
              </a:rPr>
              <a:t>die Verantwortung für ihre Produkte entlang der gesamten Wertschöpfungskette bis hin zur Entsorgung übernehmen</a:t>
            </a:r>
            <a:endParaRPr sz="1050" b="1">
              <a:solidFill>
                <a:schemeClr val="dk1"/>
              </a:solidFill>
              <a:latin typeface="Calibri"/>
              <a:ea typeface="Calibri"/>
              <a:cs typeface="Calibri"/>
              <a:sym typeface="Calibri"/>
            </a:endParaRPr>
          </a:p>
          <a:p>
            <a:pPr marL="0" lvl="0" indent="0" algn="l" rtl="0">
              <a:lnSpc>
                <a:spcPct val="100000"/>
              </a:lnSpc>
              <a:spcBef>
                <a:spcPts val="400"/>
              </a:spcBef>
              <a:spcAft>
                <a:spcPts val="0"/>
              </a:spcAft>
              <a:buSzPts val="1400"/>
              <a:buNone/>
            </a:pPr>
            <a:r>
              <a:rPr lang="de-DE" sz="1050" b="1">
                <a:solidFill>
                  <a:schemeClr val="dk1"/>
                </a:solidFill>
                <a:latin typeface="Calibri"/>
                <a:ea typeface="Calibri"/>
                <a:cs typeface="Calibri"/>
                <a:sym typeface="Calibri"/>
              </a:rPr>
              <a:t>Quelle</a:t>
            </a:r>
            <a:endParaRPr/>
          </a:p>
          <a:p>
            <a:pPr marL="171450" lvl="0" indent="-171450" algn="l" rtl="0">
              <a:lnSpc>
                <a:spcPct val="100000"/>
              </a:lnSpc>
              <a:spcBef>
                <a:spcPts val="0"/>
              </a:spcBef>
              <a:spcAft>
                <a:spcPts val="0"/>
              </a:spcAft>
              <a:buSzPts val="1400"/>
              <a:buFont typeface="Arial"/>
              <a:buChar char="•"/>
            </a:pPr>
            <a:r>
              <a:rPr lang="de-DE" sz="950" b="0" i="0" u="none" strike="noStrike" cap="none">
                <a:solidFill>
                  <a:schemeClr val="dk1"/>
                </a:solidFill>
                <a:latin typeface="Calibri"/>
                <a:ea typeface="Calibri"/>
                <a:cs typeface="Calibri"/>
                <a:sym typeface="Calibri"/>
              </a:rPr>
              <a:t>Europäische Kommission 2022 b: Der Grüne Deal: Neue Vorschläge, um nachhaltige Produkte zur Norm zu machen und Europas Ressourcenunabhängigkeit zu stärken, Pressemitteilung der Europäischen Kommission, Brüssel 30. März 2022, Online: https://ec.europa.eu/commission/presscorner/detail/de/ip_22_2013</a:t>
            </a:r>
            <a:endParaRPr sz="950">
              <a:solidFill>
                <a:schemeClr val="dk1"/>
              </a:solidFill>
              <a:latin typeface="Calibri"/>
              <a:ea typeface="Calibri"/>
              <a:cs typeface="Calibri"/>
              <a:sym typeface="Calibri"/>
            </a:endParaRPr>
          </a:p>
        </p:txBody>
      </p:sp>
      <p:sp>
        <p:nvSpPr>
          <p:cNvPr id="323" name="Google Shape;323;p2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1:notes"/>
          <p:cNvSpPr txBox="1">
            <a:spLocks noGrp="1"/>
          </p:cNvSpPr>
          <p:nvPr>
            <p:ph type="body" idx="1"/>
          </p:nvPr>
        </p:nvSpPr>
        <p:spPr>
          <a:xfrm>
            <a:off x="479425" y="3888000"/>
            <a:ext cx="6145213" cy="598207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de-DE" b="0" i="0" u="none" strike="noStrike" cap="none">
                <a:solidFill>
                  <a:schemeClr val="dk1"/>
                </a:solidFill>
                <a:latin typeface="Calibri"/>
                <a:ea typeface="Calibri"/>
                <a:cs typeface="Calibri"/>
                <a:sym typeface="Calibri"/>
              </a:rPr>
              <a:t>In einer funktionierenden Kreislaufwirtschaft stehen Designer*innen nicht am Anfang einer linearen Produktionskette, sondern in der Mitte eines Kreislaufes und können auf jede Phase dieses Kreislaufes Einfluss ausüben. Dabei können sie folgende Ökodesign-Prinzipien berücksichtigen, die die Lebensdauer eines Kleidungsstückes verlängern.</a:t>
            </a:r>
            <a:endParaRPr/>
          </a:p>
          <a:p>
            <a:pPr marL="0" marR="0" lvl="0" indent="0" algn="l" rtl="0">
              <a:lnSpc>
                <a:spcPct val="100000"/>
              </a:lnSpc>
              <a:spcBef>
                <a:spcPts val="0"/>
              </a:spcBef>
              <a:spcAft>
                <a:spcPts val="0"/>
              </a:spcAft>
              <a:buClr>
                <a:srgbClr val="000000"/>
              </a:buClr>
              <a:buSzPts val="11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None/>
            </a:pPr>
            <a:r>
              <a:rPr lang="de-DE" b="1" i="0" u="none" strike="noStrike" cap="none">
                <a:solidFill>
                  <a:schemeClr val="dk1"/>
                </a:solidFill>
                <a:latin typeface="Calibri"/>
                <a:ea typeface="Calibri"/>
                <a:cs typeface="Calibri"/>
                <a:sym typeface="Calibri"/>
              </a:rPr>
              <a:t>Ökodesign-Prinzipien und ihre Umsetzungsmöglichkeiten beim Design</a:t>
            </a:r>
            <a:endParaRPr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langlebig: Schnitt und Passform</a:t>
            </a:r>
            <a:endParaRPr/>
          </a:p>
          <a:p>
            <a:pPr marL="457200" lvl="0" indent="-22860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reparierbar: veränderbare, anpassbare Kleidung</a:t>
            </a:r>
            <a:endParaRPr/>
          </a:p>
          <a:p>
            <a:pPr marL="457200" lvl="0" indent="-22860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materialeffizient: zeitloses Design</a:t>
            </a:r>
            <a:endParaRPr/>
          </a:p>
          <a:p>
            <a:pPr marL="457200" lvl="0" indent="-22860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energieeffizient: Orientierung an der zukünftigen Nutzung</a:t>
            </a:r>
            <a:endParaRPr/>
          </a:p>
          <a:p>
            <a:pPr marL="457200" lvl="0" indent="-22860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problemstoffarm: bedachter Einsatz von Chemikalien</a:t>
            </a:r>
            <a:endParaRPr/>
          </a:p>
          <a:p>
            <a:pPr marL="457200" lvl="0" indent="-22860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aus nachwachsenden Rohstoffen: Naturfasern und Viskose</a:t>
            </a:r>
            <a:endParaRPr/>
          </a:p>
          <a:p>
            <a:pPr marL="457200" lvl="0" indent="-228600" algn="l" rtl="0">
              <a:lnSpc>
                <a:spcPct val="100000"/>
              </a:lnSpc>
              <a:spcBef>
                <a:spcPts val="0"/>
              </a:spcBef>
              <a:spcAft>
                <a:spcPts val="0"/>
              </a:spcAft>
              <a:buSzPts val="1400"/>
              <a:buFont typeface="Arial"/>
              <a:buChar char="•"/>
            </a:pPr>
            <a:r>
              <a:rPr lang="de-DE" b="0" i="0" u="none" strike="noStrike" cap="none">
                <a:solidFill>
                  <a:schemeClr val="dk1"/>
                </a:solidFill>
                <a:latin typeface="Calibri"/>
                <a:ea typeface="Calibri"/>
                <a:cs typeface="Calibri"/>
                <a:sym typeface="Calibri"/>
              </a:rPr>
              <a:t>kreislauffähig: möglichst aus einer Faserart und nicht zu vielen Zutaten</a:t>
            </a:r>
            <a:endParaRPr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b="1">
                <a:solidFill>
                  <a:schemeClr val="dk1"/>
                </a:solidFill>
                <a:latin typeface="Calibri"/>
                <a:ea typeface="Calibri"/>
                <a:cs typeface="Calibri"/>
                <a:sym typeface="Calibri"/>
              </a:rPr>
              <a:t>Aufgabe: </a:t>
            </a:r>
            <a:r>
              <a:rPr lang="de-DE" b="1" i="0" u="none" strike="noStrike" cap="none">
                <a:solidFill>
                  <a:schemeClr val="dk1"/>
                </a:solidFill>
                <a:latin typeface="Calibri"/>
                <a:ea typeface="Calibri"/>
                <a:cs typeface="Calibri"/>
                <a:sym typeface="Calibri"/>
              </a:rPr>
              <a:t>Sammeln Sie Ideen in Ihrer Gruppe:</a:t>
            </a:r>
            <a:endParaRPr/>
          </a:p>
          <a:p>
            <a:pPr marL="171450" marR="0" lvl="0" indent="-171450" algn="l" rtl="0">
              <a:lnSpc>
                <a:spcPct val="100000"/>
              </a:lnSpc>
              <a:spcBef>
                <a:spcPts val="0"/>
              </a:spcBef>
              <a:spcAft>
                <a:spcPts val="0"/>
              </a:spcAft>
              <a:buClr>
                <a:srgbClr val="000000"/>
              </a:buClr>
              <a:buSzPts val="1100"/>
              <a:buFont typeface="Arial"/>
              <a:buChar char="•"/>
            </a:pPr>
            <a:r>
              <a:rPr lang="de-DE" b="0" i="0" u="none" strike="noStrike" cap="none">
                <a:solidFill>
                  <a:schemeClr val="dk1"/>
                </a:solidFill>
                <a:latin typeface="Calibri"/>
                <a:ea typeface="Calibri"/>
                <a:cs typeface="Calibri"/>
                <a:sym typeface="Calibri"/>
              </a:rPr>
              <a:t>Wie können die Ökodesign-Prinzipien: langlebig, reparierbar, materialeffizient, energieeffizient, problemstoffarm, aus nachwachsenden Rohstoffen, kreislauffähig von Schneidereien praktisch umgesetzt werden?</a:t>
            </a:r>
            <a:endParaRPr/>
          </a:p>
          <a:p>
            <a:pPr marL="0" lvl="0" indent="0" algn="l" rtl="0">
              <a:lnSpc>
                <a:spcPct val="100000"/>
              </a:lnSpc>
              <a:spcBef>
                <a:spcPts val="0"/>
              </a:spcBef>
              <a:spcAft>
                <a:spcPts val="0"/>
              </a:spcAft>
              <a:buClr>
                <a:schemeClr val="dk1"/>
              </a:buClr>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UBA (2022): Jan Gimkiewicz, Dr. Sina Depireux, Dr. Laura Spengler, Brigitte Zietlow: Die Rolle der Langlebigkeit und der Nutzungsdauer für einen nachhaltigen Umgang mit Bekleidung Eine Studie zum aktuellen Forschungsstand, Hrsg Uba, Texte 112/2022</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WRAP (2019): Consumer Research for ECAP 2016–2019. WRAP – Waste &amp; Resources Action Programme. Banbury.Online:</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http://www.ecap.eu.com/wp-content/uploads/2019/12/Consumer-Research-for-ECAP.pdf</a:t>
            </a:r>
            <a:endParaRPr sz="1100" b="0" i="0" u="none" strike="noStrike" cap="none">
              <a:solidFill>
                <a:schemeClr val="dk1"/>
              </a:solidFill>
              <a:latin typeface="Calibri"/>
              <a:ea typeface="Calibri"/>
              <a:cs typeface="Calibri"/>
              <a:sym typeface="Calibri"/>
            </a:endParaRPr>
          </a:p>
        </p:txBody>
      </p:sp>
      <p:sp>
        <p:nvSpPr>
          <p:cNvPr id="357" name="Google Shape;357;p2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2:notes"/>
          <p:cNvSpPr txBox="1">
            <a:spLocks noGrp="1"/>
          </p:cNvSpPr>
          <p:nvPr>
            <p:ph type="body" idx="1"/>
          </p:nvPr>
        </p:nvSpPr>
        <p:spPr>
          <a:xfrm>
            <a:off x="482600" y="3888000"/>
            <a:ext cx="6143626" cy="634661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sz="1050" b="0" i="0" u="none" strike="noStrike" cap="none">
                <a:solidFill>
                  <a:schemeClr val="dk1"/>
                </a:solidFill>
                <a:latin typeface="Calibri"/>
                <a:ea typeface="Calibri"/>
                <a:cs typeface="Calibri"/>
                <a:sym typeface="Calibri"/>
              </a:rPr>
              <a:t>Möglichkeiten zur Energieeinsparung lassen sich durch Messung des Energieverbrauchs von einzelnen Geräten in der Schneiderei erkennen. Mit einem Energiekostenmessgerät kann man den Verbrauch im Standby-Betrieb und im Normalbetrieb ermitteln. Dabei kann man auch den Stromverbrauch für die Aufheiz- und Nachheizphasen von Bügeleisen und Dampferzeugern vergleichen und so ein Konzept erstellen, wie in der Schneiderei energieeffizient gearbeitet werden kann. Manche Geräte haben einen besonders hohen Standby-Verbrauch. Durch abschaltbare Steckerleisten und Zeitschaltuhren kann der Energieverbrauch ebenfalls vermindert werden.  </a:t>
            </a:r>
            <a:endParaRPr/>
          </a:p>
          <a:p>
            <a:pPr marL="171450" lvl="0" indent="-171450" algn="l" rtl="0">
              <a:lnSpc>
                <a:spcPct val="100000"/>
              </a:lnSpc>
              <a:spcBef>
                <a:spcPts val="0"/>
              </a:spcBef>
              <a:spcAft>
                <a:spcPts val="0"/>
              </a:spcAft>
              <a:buSzPts val="1260"/>
              <a:buFont typeface="Arial"/>
              <a:buChar char="•"/>
            </a:pPr>
            <a:r>
              <a:rPr lang="de-DE" sz="1050" b="0" i="0" u="none" strike="noStrike" cap="none">
                <a:solidFill>
                  <a:schemeClr val="dk1"/>
                </a:solidFill>
                <a:latin typeface="Calibri"/>
                <a:ea typeface="Calibri"/>
                <a:cs typeface="Calibri"/>
                <a:sym typeface="Calibri"/>
              </a:rPr>
              <a:t>Bügeleisen haben eine Leistung von 2 bis 3 Kilowatt (kW). Diese Leistung wird nicht während der ganzen Bügelzeit, sondern zum Aufheizen und Nachheizen gebraucht (1 Std. Stunde Bügeln verbraucht etwa 1 bis 1,5 Kilowattstunden (kWh)). Das Uba empfiehlt zügiges Bügeln ohne große Unterbrechungen, damit weniger Energie zum Nachheizen gebraucht wird. Ein Dampfbügeleisen benötigt Strom für das Erhitzen des Bügeleisens und zusätzlich zur Erzeugung von Wasserdampf. Die Umwandlung von Wasser in Dampf macht dabei rund 90 Prozent des Stromverbrauchs aus. </a:t>
            </a:r>
            <a:endParaRPr/>
          </a:p>
          <a:p>
            <a:pPr marL="171450" lvl="0" indent="-171450" algn="l" rtl="0">
              <a:lnSpc>
                <a:spcPct val="100000"/>
              </a:lnSpc>
              <a:spcBef>
                <a:spcPts val="0"/>
              </a:spcBef>
              <a:spcAft>
                <a:spcPts val="0"/>
              </a:spcAft>
              <a:buSzPts val="1260"/>
              <a:buFont typeface="Arial"/>
              <a:buChar char="•"/>
            </a:pPr>
            <a:r>
              <a:rPr lang="de-DE" sz="1050" b="0" i="0" u="none" strike="noStrike" cap="none">
                <a:solidFill>
                  <a:schemeClr val="dk1"/>
                </a:solidFill>
                <a:latin typeface="Calibri"/>
                <a:ea typeface="Calibri"/>
                <a:cs typeface="Calibri"/>
                <a:sym typeface="Calibri"/>
              </a:rPr>
              <a:t>Bügelstationen verbrauchen in der Regel mehr Strom als Dampfbügeleisen. Der hohe Stromverbrauch von Bügelstationen entsteht durch den separaten Dampfgenerator. Er hat ein größeres Fassungsvolumen als die Wassertanks von Dampfbügeleisen und erhitzt das Wasser schnell und mit viel Druck. Die Dampfleistung sowie der Druck sind ausschlaggebend für den Stromverbrauch. Bei Bügelstationen oft die gesamte Menge an Wasser erhitzt, auch wenn diese nicht benötigt wird. Die Wassertanks haben unterschiedliche Volumina, ebenso unterscheidet sich der Betriebsdruck und die Kesselleistung. </a:t>
            </a:r>
            <a:endParaRPr/>
          </a:p>
          <a:p>
            <a:pPr marL="171450" lvl="0" indent="-171450" algn="l" rtl="0">
              <a:lnSpc>
                <a:spcPct val="100000"/>
              </a:lnSpc>
              <a:spcBef>
                <a:spcPts val="0"/>
              </a:spcBef>
              <a:spcAft>
                <a:spcPts val="0"/>
              </a:spcAft>
              <a:buSzPts val="1260"/>
              <a:buFont typeface="Arial"/>
              <a:buChar char="•"/>
            </a:pPr>
            <a:r>
              <a:rPr lang="de-DE" sz="1050" b="0" i="0" u="none" strike="noStrike" cap="none">
                <a:solidFill>
                  <a:schemeClr val="dk1"/>
                </a:solidFill>
                <a:latin typeface="Calibri"/>
                <a:ea typeface="Calibri"/>
                <a:cs typeface="Calibri"/>
                <a:sym typeface="Calibri"/>
              </a:rPr>
              <a:t>Eine Nähmaschine kann zwischen 90 und 100 Watt verbrauchen, ältere Modelle verbrauchen weniger Strom und leistungsstärkere Industriemodelle bis zu 180 Watt, manche auch mehr als das Doppelte (https://krostrade.de). Nähmaschinen mit Kupplungsmotoren verbrauchen mehr Energie und mit Servomotor ausgestattete Nähmaschinen weniger Energie als Kupplungsmotoren, sie sind zudem leiser (https://guide.directindustry.com).</a:t>
            </a:r>
            <a:endParaRPr/>
          </a:p>
          <a:p>
            <a:pPr marL="171450" lvl="0" indent="-171450" algn="l" rtl="0">
              <a:lnSpc>
                <a:spcPct val="100000"/>
              </a:lnSpc>
              <a:spcBef>
                <a:spcPts val="0"/>
              </a:spcBef>
              <a:spcAft>
                <a:spcPts val="0"/>
              </a:spcAft>
              <a:buSzPts val="1260"/>
              <a:buFont typeface="Arial"/>
              <a:buChar char="•"/>
            </a:pPr>
            <a:r>
              <a:rPr lang="de-DE" sz="1050" b="0" i="0" u="none" strike="noStrike" cap="none">
                <a:solidFill>
                  <a:schemeClr val="dk1"/>
                </a:solidFill>
                <a:latin typeface="Calibri"/>
                <a:ea typeface="Calibri"/>
                <a:cs typeface="Calibri"/>
                <a:sym typeface="Calibri"/>
              </a:rPr>
              <a:t>Elektrische Rotationsschneider haben eine Leistung von 150 bis 250 Watt.</a:t>
            </a:r>
            <a:endParaRPr/>
          </a:p>
          <a:p>
            <a:pPr marL="0" lvl="0" indent="0" algn="l" rtl="0">
              <a:lnSpc>
                <a:spcPct val="100000"/>
              </a:lnSpc>
              <a:spcBef>
                <a:spcPts val="400"/>
              </a:spcBef>
              <a:spcAft>
                <a:spcPts val="0"/>
              </a:spcAft>
              <a:buSzPts val="1400"/>
              <a:buNone/>
            </a:pPr>
            <a:r>
              <a:rPr lang="de-DE" sz="1050" b="1">
                <a:latin typeface="Calibri"/>
                <a:ea typeface="Calibri"/>
                <a:cs typeface="Calibri"/>
                <a:sym typeface="Calibri"/>
              </a:rPr>
              <a:t>Aufgaben </a:t>
            </a:r>
            <a:endParaRPr/>
          </a:p>
          <a:p>
            <a:pPr marL="171450" marR="0" lvl="0" indent="-171450" algn="l" rtl="0">
              <a:lnSpc>
                <a:spcPct val="100000"/>
              </a:lnSpc>
              <a:spcBef>
                <a:spcPts val="0"/>
              </a:spcBef>
              <a:spcAft>
                <a:spcPts val="0"/>
              </a:spcAft>
              <a:buClr>
                <a:srgbClr val="000000"/>
              </a:buClr>
              <a:buSzPts val="1260"/>
              <a:buFont typeface="Arial"/>
              <a:buChar char="•"/>
            </a:pPr>
            <a:r>
              <a:rPr lang="de-DE" sz="1050" b="0" i="0" u="none" strike="noStrike" cap="none">
                <a:solidFill>
                  <a:schemeClr val="dk1"/>
                </a:solidFill>
                <a:latin typeface="Calibri"/>
                <a:ea typeface="Calibri"/>
                <a:cs typeface="Calibri"/>
                <a:sym typeface="Calibri"/>
              </a:rPr>
              <a:t>Messen Sie den Standby-Betrieb und den Normalbetrieb zwei Ihrer am häufigsten gebrauchten Geräte mit einem Energiekostenmessgerät über einen definierten Zeitraum?</a:t>
            </a:r>
            <a:endParaRPr/>
          </a:p>
          <a:p>
            <a:pPr marL="171450" marR="0" lvl="0" indent="-171450" algn="l" rtl="0">
              <a:lnSpc>
                <a:spcPct val="100000"/>
              </a:lnSpc>
              <a:spcBef>
                <a:spcPts val="0"/>
              </a:spcBef>
              <a:spcAft>
                <a:spcPts val="0"/>
              </a:spcAft>
              <a:buClr>
                <a:srgbClr val="000000"/>
              </a:buClr>
              <a:buSzPts val="1260"/>
              <a:buFont typeface="Arial"/>
              <a:buChar char="•"/>
            </a:pPr>
            <a:r>
              <a:rPr lang="de-DE" sz="1050" b="0" i="0" u="none" strike="noStrike" cap="none">
                <a:solidFill>
                  <a:schemeClr val="dk1"/>
                </a:solidFill>
                <a:latin typeface="Calibri"/>
                <a:ea typeface="Calibri"/>
                <a:cs typeface="Calibri"/>
                <a:sym typeface="Calibri"/>
              </a:rPr>
              <a:t>Welche Geräte können Sie zeitweise ausschalten ohne das es den Betriebsablauf stört. </a:t>
            </a:r>
            <a:endParaRPr/>
          </a:p>
          <a:p>
            <a:pPr marL="171450" marR="0" lvl="0" indent="-171450" algn="l" rtl="0">
              <a:lnSpc>
                <a:spcPct val="100000"/>
              </a:lnSpc>
              <a:spcBef>
                <a:spcPts val="0"/>
              </a:spcBef>
              <a:spcAft>
                <a:spcPts val="0"/>
              </a:spcAft>
              <a:buClr>
                <a:srgbClr val="000000"/>
              </a:buClr>
              <a:buSzPts val="1260"/>
              <a:buFont typeface="Arial"/>
              <a:buChar char="•"/>
            </a:pPr>
            <a:r>
              <a:rPr lang="de-DE" sz="1050" b="0" i="0" u="none" strike="noStrike" cap="none">
                <a:solidFill>
                  <a:schemeClr val="dk1"/>
                </a:solidFill>
                <a:latin typeface="Calibri"/>
                <a:ea typeface="Calibri"/>
                <a:cs typeface="Calibri"/>
                <a:sym typeface="Calibri"/>
              </a:rPr>
              <a:t>Wie können Sie Arbeitsprozesse umgestalten, um mehr Energie einzusparen?</a:t>
            </a:r>
            <a:r>
              <a:rPr lang="de-DE" sz="105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sz="1050" b="1">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950" b="0" i="0" u="none" strike="noStrike" cap="none">
                <a:solidFill>
                  <a:schemeClr val="dk1"/>
                </a:solidFill>
                <a:latin typeface="Calibri"/>
                <a:ea typeface="Calibri"/>
                <a:cs typeface="Calibri"/>
                <a:sym typeface="Calibri"/>
              </a:rPr>
              <a:t>UBA (2013): Umwelttipps für den Alltag. akutalisiert 2022 Online:</a:t>
            </a:r>
            <a:r>
              <a:rPr lang="de-DE" sz="9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https://www.umweltbundesamt.de/umwelttipps-fuer-den-alltag/elektrogeraete/dampfbuegeleisen#unsere-tipps</a:t>
            </a:r>
            <a:endParaRPr sz="950" b="0" i="0" u="sng"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50" b="0" i="0" u="none" strike="noStrike" cap="none">
                <a:solidFill>
                  <a:schemeClr val="dk1"/>
                </a:solidFill>
                <a:latin typeface="Calibri"/>
                <a:ea typeface="Calibri"/>
                <a:cs typeface="Calibri"/>
                <a:sym typeface="Calibri"/>
              </a:rPr>
              <a:t>UBA (2016): Schwerpunkte 2016. Jahrespublikation des Umweltbundesamtes. Online:</a:t>
            </a:r>
            <a:r>
              <a:rPr lang="de-DE" sz="9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www.umweltbundesamt.de/sites/default/files/medien/2546/publikationen/sp2016_web.pdf</a:t>
            </a:r>
            <a:endParaRPr sz="950" b="0" i="0" u="sng" strike="noStrike" cap="none">
              <a:solidFill>
                <a:schemeClr val="dk1"/>
              </a:solidFill>
              <a:latin typeface="Calibri"/>
              <a:ea typeface="Calibri"/>
              <a:cs typeface="Calibri"/>
              <a:sym typeface="Calibri"/>
            </a:endParaRPr>
          </a:p>
        </p:txBody>
      </p:sp>
      <p:sp>
        <p:nvSpPr>
          <p:cNvPr id="399" name="Google Shape;399;p2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3: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3:notes"/>
          <p:cNvSpPr txBox="1">
            <a:spLocks noGrp="1"/>
          </p:cNvSpPr>
          <p:nvPr>
            <p:ph type="body" idx="1"/>
          </p:nvPr>
        </p:nvSpPr>
        <p:spPr>
          <a:xfrm>
            <a:off x="479425" y="3888000"/>
            <a:ext cx="6145213" cy="598207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de-DE" sz="1100" b="0" i="0" u="none" strike="noStrike" cap="none">
                <a:solidFill>
                  <a:schemeClr val="dk1"/>
                </a:solidFill>
                <a:latin typeface="Calibri"/>
                <a:ea typeface="Calibri"/>
                <a:cs typeface="Calibri"/>
                <a:sym typeface="Calibri"/>
              </a:rPr>
              <a:t>Reparatur, Anpassungen und die richtige Pflege der Kleidung sind nachhaltige Dienstleistungen, die in der Kund*innen-Beratung und Kommunikation insgesamt (z.B. über Hinweistafeln) stärker herausgestellt werden könnten. Änderungsschneider*innen sind für die Nachhaltigkeitsstrategie wichtig und ihre Dienstleistungen werden gebraucht, denn weniger als 20 % der Deutschen trauen sich einen Reißverschluss zu ersetzen oder die Größe abzuändern und haben auch kein Interesse dies zu lernen. </a:t>
            </a:r>
            <a:endParaRPr/>
          </a:p>
          <a:p>
            <a:pPr marL="0" marR="0" lvl="0" indent="0" algn="l" rtl="0">
              <a:lnSpc>
                <a:spcPct val="100000"/>
              </a:lnSpc>
              <a:spcBef>
                <a:spcPts val="0"/>
              </a:spcBef>
              <a:spcAft>
                <a:spcPts val="0"/>
              </a:spcAft>
              <a:buClr>
                <a:srgbClr val="000000"/>
              </a:buClr>
              <a:buSzPts val="1100"/>
              <a:buFont typeface="Arial"/>
              <a:buNone/>
            </a:pPr>
            <a:r>
              <a:rPr lang="de-DE" sz="1100" b="0" i="0" u="none" strike="noStrike" cap="none">
                <a:solidFill>
                  <a:schemeClr val="dk1"/>
                </a:solidFill>
                <a:latin typeface="Calibri"/>
                <a:ea typeface="Calibri"/>
                <a:cs typeface="Calibri"/>
                <a:sym typeface="Calibri"/>
              </a:rPr>
              <a:t>Im Sinne der Nachhaltigkeit eröffnen sich weitere Dienstleistungsangebote wie z.B. das kreative Abändern defekter Kleidung zu anderen Produkten (Taschen, etc. oder Kinderkleidung aus Erwachsenenkleidung). So wird Kleidung einer neuen Verwendung zugeführt und der Lebenszyklus verlängert. </a:t>
            </a:r>
            <a:endParaRPr/>
          </a:p>
          <a:p>
            <a:pPr marL="0" marR="0" lvl="0" indent="0" algn="l" rtl="0">
              <a:lnSpc>
                <a:spcPct val="100000"/>
              </a:lnSpc>
              <a:spcBef>
                <a:spcPts val="0"/>
              </a:spcBef>
              <a:spcAft>
                <a:spcPts val="0"/>
              </a:spcAft>
              <a:buClr>
                <a:srgbClr val="000000"/>
              </a:buClr>
              <a:buSzPts val="1100"/>
              <a:buFont typeface="Arial"/>
              <a:buNone/>
            </a:pPr>
            <a:r>
              <a:rPr lang="de-DE" sz="1100" b="0" i="0" u="none" strike="noStrike" cap="none">
                <a:solidFill>
                  <a:schemeClr val="dk1"/>
                </a:solidFill>
                <a:latin typeface="Calibri"/>
                <a:ea typeface="Calibri"/>
                <a:cs typeface="Calibri"/>
                <a:sym typeface="Calibri"/>
              </a:rPr>
              <a:t>Die Pflegesymbole sind nicht allen geläufig, doch die richtige Pflege trägt ebenso zur Langlebigkeit bei wie die Reparatur von Kleidung. Dies kann beim Abholen des reparierten oder abgeänderten Kleidungsstück den Kund*innen mitkommuniziert werden.</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de-DE" sz="1100" b="1" i="0" u="none" strike="noStrike" cap="none">
                <a:solidFill>
                  <a:schemeClr val="dk1"/>
                </a:solidFill>
                <a:latin typeface="Calibri"/>
                <a:ea typeface="Calibri"/>
                <a:cs typeface="Calibri"/>
                <a:sym typeface="Calibri"/>
              </a:rPr>
              <a:t>Herausforderungen: </a:t>
            </a:r>
            <a:r>
              <a:rPr lang="de-DE" sz="1100" b="0" i="0" u="none" strike="noStrike" cap="none">
                <a:solidFill>
                  <a:schemeClr val="dk1"/>
                </a:solidFill>
                <a:latin typeface="Calibri"/>
                <a:ea typeface="Calibri"/>
                <a:cs typeface="Calibri"/>
                <a:sym typeface="Calibri"/>
              </a:rPr>
              <a:t>Langlebigkeit und eine verlängerte Nutzungsdauer verringern den Konsum und sind ein zentraler Bestandteil einer sinnvollen und funktionierenden Kreislaufwirtschaft. Zwischen den Zielen der Kreislaufführung und der langen Nutzung von Kleidung bestehen jedoch auch Zielkonflikte, für die ein Ausgleich gefunden werden muss: Wie zum Beispiel umgehen mit defekter Kleidung, für die die Reparatur bislang kostenintensiver ist als der Erwerb eines neuen Kleidungsstücks? Sollte ein Kleidungsstück eher aus haltbaren Fasern bestehen oder aus welchen, die sich gut recyceln lassen? </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endParaRPr sz="11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100" b="1">
                <a:solidFill>
                  <a:schemeClr val="dk1"/>
                </a:solidFill>
                <a:latin typeface="Calibri"/>
                <a:ea typeface="Calibri"/>
                <a:cs typeface="Calibri"/>
                <a:sym typeface="Calibri"/>
              </a:rPr>
              <a:t>Aufgabe: </a:t>
            </a:r>
            <a:r>
              <a:rPr lang="de-DE" sz="1100" b="1" i="0" u="none" strike="noStrike" cap="none">
                <a:solidFill>
                  <a:schemeClr val="dk1"/>
                </a:solidFill>
                <a:latin typeface="Calibri"/>
                <a:ea typeface="Calibri"/>
                <a:cs typeface="Calibri"/>
                <a:sym typeface="Calibri"/>
              </a:rPr>
              <a:t>Sammeln Sie Ideen in Ihrer Gruppe:</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Wie können Sie Kunden*innen auf Ihre nachhaltigen Aktivitäten aufmerksam machen?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Was können Sie zusätzlich anbieten?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Wie können Pflegehinweise, die ebenfalls zur Langlebigkeit beitragen den Kund*innen vermittelt werden?</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260"/>
              <a:buFont typeface="Arial"/>
              <a:buChar char="•"/>
            </a:pPr>
            <a:r>
              <a:rPr lang="de-DE" sz="1050" b="0" i="0" u="none" strike="noStrike" cap="none">
                <a:solidFill>
                  <a:schemeClr val="dk1"/>
                </a:solidFill>
                <a:latin typeface="Calibri"/>
                <a:ea typeface="Calibri"/>
                <a:cs typeface="Calibri"/>
                <a:sym typeface="Calibri"/>
              </a:rPr>
              <a:t>UBA (2022): Jan Gimkiewicz, Dr. Sina Depireux, Dr. Laura Spengler, Brigitte Zietlow: Die Rolle der Langlebigkeit und der Nutzungsdauer für einen nachhaltigen Umgang mit Bekleidung Eine Studie zum aktuellen Forschungsstand, Hrsg Uba, Texte 112/2022</a:t>
            </a:r>
            <a:endParaRPr/>
          </a:p>
          <a:p>
            <a:pPr marL="171450" marR="0" lvl="0" indent="-171450" algn="l" rtl="0">
              <a:lnSpc>
                <a:spcPct val="100000"/>
              </a:lnSpc>
              <a:spcBef>
                <a:spcPts val="0"/>
              </a:spcBef>
              <a:spcAft>
                <a:spcPts val="0"/>
              </a:spcAft>
              <a:buClr>
                <a:srgbClr val="000000"/>
              </a:buClr>
              <a:buSzPts val="1260"/>
              <a:buFont typeface="Arial"/>
              <a:buChar char="•"/>
            </a:pPr>
            <a:r>
              <a:rPr lang="de-DE" sz="1050" b="0" i="0" u="none" strike="noStrike" cap="none">
                <a:solidFill>
                  <a:schemeClr val="dk1"/>
                </a:solidFill>
                <a:latin typeface="Calibri"/>
                <a:ea typeface="Calibri"/>
                <a:cs typeface="Calibri"/>
                <a:sym typeface="Calibri"/>
              </a:rPr>
              <a:t>WRAP (2019): Consumer Research for ECAP 2016–2019. WRAP – Waste &amp; Resources Action Programme. Banbury.Online:</a:t>
            </a:r>
            <a:r>
              <a:rPr lang="de-DE"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http://www.ecap.eu.com/wp-content/uploads/2019/12/Consumer-Research-for-ECAP.pdf</a:t>
            </a:r>
            <a:endParaRPr sz="1050" b="0" i="0" u="none" strike="noStrike" cap="none">
              <a:solidFill>
                <a:schemeClr val="dk1"/>
              </a:solidFill>
              <a:latin typeface="Calibri"/>
              <a:ea typeface="Calibri"/>
              <a:cs typeface="Calibri"/>
              <a:sym typeface="Calibri"/>
            </a:endParaRPr>
          </a:p>
        </p:txBody>
      </p:sp>
      <p:sp>
        <p:nvSpPr>
          <p:cNvPr id="411" name="Google Shape;411;p2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4: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4:notes"/>
          <p:cNvSpPr txBox="1">
            <a:spLocks noGrp="1"/>
          </p:cNvSpPr>
          <p:nvPr>
            <p:ph type="body" idx="1"/>
          </p:nvPr>
        </p:nvSpPr>
        <p:spPr>
          <a:xfrm>
            <a:off x="479425" y="3888000"/>
            <a:ext cx="6145212" cy="59820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latin typeface="Calibri"/>
                <a:ea typeface="Calibri"/>
                <a:cs typeface="Calibri"/>
                <a:sym typeface="Calibri"/>
              </a:rPr>
              <a:t>Beschreibung</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Maßschneidereien können zur Nachhaltigkeit von Textilien beitragen, in dem sie Kleidung herstellen, die langlebig, reparierbar und möglichst recycelbar ist und diese und weitere Aspekte schon beim Design einplanen. Auch das Reparieren und Anpassen von Kleidung zählt zu den beruflichen Tätigkeiten der Maßschneiderin und des Maßschneiders, damit unterstützen sie die EU Strategy for Sustainable and Circular Textiles (Textilstrategie) bzw. die Ökodesign-Verordnung. </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200" b="1">
                <a:solidFill>
                  <a:schemeClr val="dk1"/>
                </a:solidFill>
                <a:latin typeface="Calibri"/>
                <a:ea typeface="Calibri"/>
                <a:cs typeface="Calibri"/>
                <a:sym typeface="Calibri"/>
              </a:rPr>
              <a:t>Aufgabe: </a:t>
            </a:r>
            <a:r>
              <a:rPr lang="de-DE" sz="1200" b="1" i="0" u="none" strike="noStrike" cap="none">
                <a:solidFill>
                  <a:schemeClr val="dk1"/>
                </a:solidFill>
                <a:latin typeface="Calibri"/>
                <a:ea typeface="Calibri"/>
                <a:cs typeface="Calibri"/>
                <a:sym typeface="Calibri"/>
              </a:rPr>
              <a:t>Sammeln Sie Ideen in Ihrer Gruppe</a:t>
            </a:r>
            <a:endParaRPr/>
          </a:p>
          <a:p>
            <a:pPr marL="171450" marR="0" lvl="0" indent="-171450" algn="l" rtl="0">
              <a:lnSpc>
                <a:spcPct val="100000"/>
              </a:lnSpc>
              <a:spcBef>
                <a:spcPts val="0"/>
              </a:spcBef>
              <a:spcAft>
                <a:spcPts val="0"/>
              </a:spcAft>
              <a:buClr>
                <a:srgbClr val="000000"/>
              </a:buClr>
              <a:buSzPts val="1100"/>
              <a:buFont typeface="Arial"/>
              <a:buChar char="•"/>
            </a:pPr>
            <a:r>
              <a:rPr lang="de-DE" sz="1200">
                <a:solidFill>
                  <a:schemeClr val="dk1"/>
                </a:solidFill>
                <a:latin typeface="Calibri"/>
                <a:ea typeface="Calibri"/>
                <a:cs typeface="Calibri"/>
                <a:sym typeface="Calibri"/>
              </a:rPr>
              <a:t>Wie können Sie Kunden*innen auf Ihre nachhaltigen Aktivitäten aufmerksam machen?</a:t>
            </a:r>
            <a:endParaRPr/>
          </a:p>
          <a:p>
            <a:pPr marL="171450" marR="0" lvl="0" indent="-171450" algn="l" rtl="0">
              <a:lnSpc>
                <a:spcPct val="100000"/>
              </a:lnSpc>
              <a:spcBef>
                <a:spcPts val="0"/>
              </a:spcBef>
              <a:spcAft>
                <a:spcPts val="0"/>
              </a:spcAft>
              <a:buClr>
                <a:srgbClr val="000000"/>
              </a:buClr>
              <a:buSzPts val="1100"/>
              <a:buFont typeface="Arial"/>
              <a:buChar char="•"/>
            </a:pPr>
            <a:r>
              <a:rPr lang="de-DE" sz="1200">
                <a:solidFill>
                  <a:schemeClr val="dk1"/>
                </a:solidFill>
                <a:latin typeface="Calibri"/>
                <a:ea typeface="Calibri"/>
                <a:cs typeface="Calibri"/>
                <a:sym typeface="Calibri"/>
              </a:rPr>
              <a:t>Was können Sie zusätzlich anbieten?</a:t>
            </a:r>
            <a:endParaRPr>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200" b="0" i="0" u="none" strike="noStrike" cap="none">
                <a:solidFill>
                  <a:schemeClr val="dk1"/>
                </a:solidFill>
                <a:latin typeface="Calibri"/>
                <a:ea typeface="Calibri"/>
                <a:cs typeface="Calibri"/>
                <a:sym typeface="Calibri"/>
              </a:rPr>
              <a:t>Wie können Pflegehinweise, die ebenfalls zur Langlebigkeit beitragen den Kund*innen vermittelt werden?</a:t>
            </a:r>
            <a:endParaRPr/>
          </a:p>
          <a:p>
            <a:pPr marL="171450" marR="0" lvl="0" indent="-171450" algn="l" rtl="0">
              <a:lnSpc>
                <a:spcPct val="100000"/>
              </a:lnSpc>
              <a:spcBef>
                <a:spcPts val="0"/>
              </a:spcBef>
              <a:spcAft>
                <a:spcPts val="0"/>
              </a:spcAft>
              <a:buClr>
                <a:srgbClr val="000000"/>
              </a:buClr>
              <a:buSzPts val="1100"/>
              <a:buFont typeface="Arial"/>
              <a:buChar char="•"/>
            </a:pPr>
            <a:r>
              <a:rPr lang="de-DE" sz="1200">
                <a:solidFill>
                  <a:schemeClr val="dk1"/>
                </a:solidFill>
                <a:latin typeface="Calibri"/>
                <a:ea typeface="Calibri"/>
                <a:cs typeface="Calibri"/>
                <a:sym typeface="Calibri"/>
              </a:rPr>
              <a:t>Wie kann die spezielle Kleidung (historische Kostüme, z.B. für Film und Fernsehen, Kleidung für besondere Anlässe, z.B. Hochzeit) nachhaltiger genutzt werden?</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200" b="1">
                <a:latin typeface="Calibri"/>
                <a:ea typeface="Calibri"/>
                <a:cs typeface="Calibri"/>
                <a:sym typeface="Calibri"/>
              </a:rPr>
              <a:t>Quelle</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Europäische Kommission 2022 b: Der Grüne Deal: Neue Vorschläge, um nachhaltige Produkte zur Norm zu machen und Europas Ressourcenunabhängigkeit zu stärken, Pressemitteilung der Europäischen Kommission, Brüssel 30. März 2022, Online: https://ec.europa.eu/commission/presscorner/detail/de/ip_22_2013</a:t>
            </a:r>
            <a:endParaRPr sz="1100">
              <a:latin typeface="Calibri"/>
              <a:ea typeface="Calibri"/>
              <a:cs typeface="Calibri"/>
              <a:sym typeface="Calibri"/>
            </a:endParaRPr>
          </a:p>
        </p:txBody>
      </p:sp>
      <p:sp>
        <p:nvSpPr>
          <p:cNvPr id="426" name="Google Shape;426;p2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5: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5:notes"/>
          <p:cNvSpPr txBox="1">
            <a:spLocks noGrp="1"/>
          </p:cNvSpPr>
          <p:nvPr>
            <p:ph type="body" idx="1"/>
          </p:nvPr>
        </p:nvSpPr>
        <p:spPr>
          <a:xfrm>
            <a:off x="479425" y="3888000"/>
            <a:ext cx="6145213" cy="538009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t>Beschreibung</a:t>
            </a:r>
            <a:endParaRPr/>
          </a:p>
          <a:p>
            <a:pPr marL="0" marR="0" lvl="0" indent="0" algn="l" rtl="0">
              <a:lnSpc>
                <a:spcPct val="100000"/>
              </a:lnSpc>
              <a:spcBef>
                <a:spcPts val="0"/>
              </a:spcBef>
              <a:spcAft>
                <a:spcPts val="0"/>
              </a:spcAft>
              <a:buClr>
                <a:srgbClr val="000000"/>
              </a:buClr>
              <a:buSzPts val="1400"/>
              <a:buFont typeface="Arial"/>
              <a:buNone/>
            </a:pPr>
            <a:r>
              <a:rPr lang="de-DE" b="0" i="0" u="none" strike="noStrike" cap="none">
                <a:solidFill>
                  <a:schemeClr val="dk1"/>
                </a:solidFill>
                <a:latin typeface="Calibri"/>
                <a:ea typeface="Calibri"/>
                <a:cs typeface="Calibri"/>
                <a:sym typeface="Calibri"/>
              </a:rPr>
              <a:t>Der Modeschneider und die Modeschneiderin arbeiten an der Schnittstelle zur industriellen Fertigung und organisieren die entsprechenden Arbeitsschritte für die industrielle Fertigung. Hier gibt es Möglichkeiten, Textilien nachhaltiger zu produzieren, auch wenn es Einschränkungen bei den Aufträgen durch spezielle Vorgaben z.B. den Kostenrahmen gibt. An dieser Schnittstelle machen sich Entscheidungen für mehr nachhaltige Produkte aufgrund der Serienproduktion in größerem Umfang bemerkbar als bei Einzelfertigungen wie in den Maßschneidereien. In der EU ist der Textilkonsum die viertgrößte Quelle negativer Auswirkungen auf Umwelt und Klima und die drittgrößte Quelle bei der Wasser- und Landnutzung. Beim Einsatz von Primärrohstoffen nimmt der europäische Textilkonsum den fünften Platz ein. </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100"/>
              <a:buFont typeface="Arial"/>
              <a:buNone/>
            </a:pPr>
            <a:r>
              <a:rPr lang="de-DE" b="1">
                <a:solidFill>
                  <a:schemeClr val="dk1"/>
                </a:solidFill>
              </a:rPr>
              <a:t>Aufgabe: Sammeln Sie Ideen in Ihrer Gruppe:</a:t>
            </a:r>
            <a:endParaRPr/>
          </a:p>
          <a:p>
            <a:pPr marL="285750" lvl="0" indent="-285750" algn="l" rtl="0">
              <a:lnSpc>
                <a:spcPct val="100000"/>
              </a:lnSpc>
              <a:spcBef>
                <a:spcPts val="0"/>
              </a:spcBef>
              <a:spcAft>
                <a:spcPts val="0"/>
              </a:spcAft>
              <a:buSzPts val="1400"/>
              <a:buFont typeface="Arial"/>
              <a:buChar char="•"/>
            </a:pPr>
            <a:r>
              <a:rPr lang="de-DE">
                <a:solidFill>
                  <a:schemeClr val="dk1"/>
                </a:solidFill>
              </a:rPr>
              <a:t>Wie können Sie Ihr Unternehmen/externe Auftraggeber*innen und die Ausführenden in der Serienproduktion auf nachhaltige Textilien aufmerksam machen?</a:t>
            </a:r>
            <a:endParaRPr/>
          </a:p>
          <a:p>
            <a:pPr marL="285750" lvl="0" indent="-285750" algn="l" rtl="0">
              <a:lnSpc>
                <a:spcPct val="100000"/>
              </a:lnSpc>
              <a:spcBef>
                <a:spcPts val="0"/>
              </a:spcBef>
              <a:spcAft>
                <a:spcPts val="0"/>
              </a:spcAft>
              <a:buSzPts val="1400"/>
              <a:buFont typeface="Arial"/>
              <a:buChar char="•"/>
            </a:pPr>
            <a:r>
              <a:rPr lang="de-DE">
                <a:solidFill>
                  <a:schemeClr val="dk1"/>
                </a:solidFill>
              </a:rPr>
              <a:t>An welchen Stellen Ihres Aufgabenbereiches ergeben sich Möglichkeiten, auf eine nachhaltige Serienproduktion hinzuwirken?</a:t>
            </a:r>
            <a:endParaRPr/>
          </a:p>
          <a:p>
            <a:pPr marL="285750" lvl="0" indent="-285750" algn="l" rtl="0">
              <a:lnSpc>
                <a:spcPct val="100000"/>
              </a:lnSpc>
              <a:spcBef>
                <a:spcPts val="0"/>
              </a:spcBef>
              <a:spcAft>
                <a:spcPts val="0"/>
              </a:spcAft>
              <a:buSzPts val="1400"/>
              <a:buFont typeface="Arial"/>
              <a:buChar char="•"/>
            </a:pPr>
            <a:r>
              <a:rPr lang="de-DE">
                <a:solidFill>
                  <a:schemeClr val="dk1"/>
                </a:solidFill>
              </a:rPr>
              <a:t>Wie können Sie zu mehr Nachhaltigkeit in Ihrer Näh- und Musterabteilung beitragen?</a:t>
            </a:r>
            <a:endParaRPr/>
          </a:p>
          <a:p>
            <a:pPr marL="285750" lvl="0" indent="-285750" algn="l" rtl="0">
              <a:lnSpc>
                <a:spcPct val="100000"/>
              </a:lnSpc>
              <a:spcBef>
                <a:spcPts val="0"/>
              </a:spcBef>
              <a:spcAft>
                <a:spcPts val="0"/>
              </a:spcAft>
              <a:buSzPts val="1400"/>
              <a:buFont typeface="Arial"/>
              <a:buChar char="•"/>
            </a:pPr>
            <a:r>
              <a:rPr lang="de-DE">
                <a:solidFill>
                  <a:schemeClr val="dk1"/>
                </a:solidFill>
              </a:rPr>
              <a:t>Wie können Pflegehinweise, die ebenfalls zur Langlebigkeit beitragen, verständlich und kurz für die Endverbraucher*innen vermittelt werden?</a:t>
            </a:r>
            <a:endParaRPr/>
          </a:p>
          <a:p>
            <a:pPr marL="285750" lvl="0" indent="-285750" algn="l" rtl="0">
              <a:lnSpc>
                <a:spcPct val="100000"/>
              </a:lnSpc>
              <a:spcBef>
                <a:spcPts val="0"/>
              </a:spcBef>
              <a:spcAft>
                <a:spcPts val="0"/>
              </a:spcAft>
              <a:buSzPts val="1400"/>
              <a:buFont typeface="Arial"/>
              <a:buChar char="•"/>
            </a:pPr>
            <a:r>
              <a:rPr lang="de-DE">
                <a:solidFill>
                  <a:schemeClr val="dk1"/>
                </a:solidFill>
              </a:rPr>
              <a:t>Welche Möglichkeiten eröffnet hierzu der Produktpass?</a:t>
            </a:r>
            <a:endParaRPr/>
          </a:p>
          <a:p>
            <a:pPr marL="0" lvl="0" indent="0" algn="l" rtl="0">
              <a:lnSpc>
                <a:spcPct val="100000"/>
              </a:lnSpc>
              <a:spcBef>
                <a:spcPts val="0"/>
              </a:spcBef>
              <a:spcAft>
                <a:spcPts val="0"/>
              </a:spcAft>
              <a:buClr>
                <a:schemeClr val="dk1"/>
              </a:buClr>
              <a:buSzPts val="1100"/>
              <a:buNone/>
            </a:pPr>
            <a:endParaRPr/>
          </a:p>
          <a:p>
            <a:pPr marL="0" lvl="0" indent="0" algn="l" rtl="0">
              <a:lnSpc>
                <a:spcPct val="100000"/>
              </a:lnSpc>
              <a:spcBef>
                <a:spcPts val="0"/>
              </a:spcBef>
              <a:spcAft>
                <a:spcPts val="0"/>
              </a:spcAft>
              <a:buSzPts val="1400"/>
              <a:buNone/>
            </a:pPr>
            <a:r>
              <a:rPr lang="de-DE" b="1"/>
              <a:t>Quelle</a:t>
            </a:r>
            <a:endParaRPr/>
          </a:p>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Europäische Kommission 2022 b: Der Grüne Deal: Neue Vorschläge, um nachhaltige Produkte zur Norm zu machen und Europas Ressourcenunabhängigkeit zu stärken, Pressemitteilung der Europäischen Kommission, Brüssel 30. März 2022, Online: https://ec.europa.eu/commission/presscorner/detail/de/ip_22_2013</a:t>
            </a:r>
            <a:endParaRPr sz="1100"/>
          </a:p>
        </p:txBody>
      </p:sp>
      <p:sp>
        <p:nvSpPr>
          <p:cNvPr id="438" name="Google Shape;438;p2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56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8be41f2d56_0_0:notes"/>
          <p:cNvSpPr>
            <a:spLocks noGrp="1" noRot="1" noChangeAspect="1"/>
          </p:cNvSpPr>
          <p:nvPr>
            <p:ph type="sldImg" idx="2"/>
          </p:nvPr>
        </p:nvSpPr>
        <p:spPr>
          <a:xfrm>
            <a:off x="479425" y="287338"/>
            <a:ext cx="61452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8be41f2d56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marL="233362" lvl="0" indent="-233362" algn="l" rtl="0">
              <a:lnSpc>
                <a:spcPct val="100000"/>
              </a:lnSpc>
              <a:spcBef>
                <a:spcPts val="0"/>
              </a:spcBef>
              <a:spcAft>
                <a:spcPts val="0"/>
              </a:spcAft>
              <a:buSzPts val="1400"/>
              <a:buFont typeface="Arial"/>
              <a:buChar char="•"/>
            </a:pPr>
            <a:r>
              <a:rPr lang="de-DE" sz="1050" b="1"/>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marL="233362" lvl="0" indent="-233362" algn="l" rtl="0">
              <a:lnSpc>
                <a:spcPct val="100000"/>
              </a:lnSpc>
              <a:spcBef>
                <a:spcPts val="0"/>
              </a:spcBef>
              <a:spcAft>
                <a:spcPts val="0"/>
              </a:spcAft>
              <a:buSzPts val="1400"/>
              <a:buFont typeface="Arial"/>
              <a:buChar char="•"/>
            </a:pPr>
            <a:r>
              <a:rPr lang="de-DE" sz="1050" b="1"/>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marL="233362" lvl="0" indent="-233362" algn="l" rtl="0">
              <a:lnSpc>
                <a:spcPct val="100000"/>
              </a:lnSpc>
              <a:spcBef>
                <a:spcPts val="0"/>
              </a:spcBef>
              <a:spcAft>
                <a:spcPts val="0"/>
              </a:spcAft>
              <a:buSzPts val="1400"/>
              <a:buFont typeface="Arial"/>
              <a:buChar char="•"/>
            </a:pPr>
            <a:r>
              <a:rPr lang="de-DE" sz="1050" b="1"/>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marL="233362" lvl="0" indent="-233362" algn="l" rtl="0">
              <a:lnSpc>
                <a:spcPct val="100000"/>
              </a:lnSpc>
              <a:spcBef>
                <a:spcPts val="0"/>
              </a:spcBef>
              <a:spcAft>
                <a:spcPts val="0"/>
              </a:spcAft>
              <a:buSzPts val="1400"/>
              <a:buFont typeface="Arial"/>
              <a:buChar char="•"/>
            </a:pPr>
            <a:r>
              <a:rPr lang="de-DE" sz="1050" b="1"/>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marL="0" lvl="0" indent="0" algn="l" rtl="0">
              <a:lnSpc>
                <a:spcPct val="100000"/>
              </a:lnSpc>
              <a:spcBef>
                <a:spcPts val="400"/>
              </a:spcBef>
              <a:spcAft>
                <a:spcPts val="0"/>
              </a:spcAft>
              <a:buSzPts val="1400"/>
              <a:buNone/>
            </a:pPr>
            <a:r>
              <a:rPr lang="de-DE" sz="1050"/>
              <a:t>Weitere Materialien von PA-BBNE sind die folgenden ergänzenden Dokumente:</a:t>
            </a:r>
            <a:endParaRPr/>
          </a:p>
          <a:p>
            <a:pPr marL="233362" lvl="0" indent="-233362" algn="l" rtl="0">
              <a:lnSpc>
                <a:spcPct val="100000"/>
              </a:lnSpc>
              <a:spcBef>
                <a:spcPts val="0"/>
              </a:spcBef>
              <a:spcAft>
                <a:spcPts val="0"/>
              </a:spcAft>
              <a:buSzPts val="1400"/>
              <a:buFont typeface="Arial"/>
              <a:buChar char="•"/>
            </a:pPr>
            <a:r>
              <a:rPr lang="de-DE" sz="1050" b="1"/>
              <a:t>Nachhaltigkeitsorientierte Kompetenzen in der beruflichen Bildung: </a:t>
            </a:r>
            <a:r>
              <a:rPr lang="de-DE" sz="1050"/>
              <a:t>Leitfaden, Handout und PowerPoint zur Bestimmung und Beschreibung nachhaltigkeitsrelevanter Kompetenzen in der beruflichen Bildung </a:t>
            </a:r>
            <a:endParaRPr/>
          </a:p>
          <a:p>
            <a:pPr marL="233362" lvl="0" indent="-233362" algn="l" rtl="0">
              <a:lnSpc>
                <a:spcPct val="100000"/>
              </a:lnSpc>
              <a:spcBef>
                <a:spcPts val="0"/>
              </a:spcBef>
              <a:spcAft>
                <a:spcPts val="0"/>
              </a:spcAft>
              <a:buSzPts val="1400"/>
              <a:buFont typeface="Arial"/>
              <a:buChar char="•"/>
            </a:pPr>
            <a:r>
              <a:rPr lang="de-DE" sz="1050" b="1"/>
              <a:t>Umgang mit Zielkonflikten</a:t>
            </a:r>
            <a:r>
              <a:rPr lang="de-DE" sz="1050"/>
              <a:t>: Leitfaden, Handout und PowerPoint zum Umgang mit Zielkonflikten und Widersprüchen in der beruflichen Bildung</a:t>
            </a:r>
            <a:endParaRPr/>
          </a:p>
          <a:p>
            <a:pPr marL="233362" lvl="0" indent="-233362" algn="l" rtl="0">
              <a:lnSpc>
                <a:spcPct val="100000"/>
              </a:lnSpc>
              <a:spcBef>
                <a:spcPts val="0"/>
              </a:spcBef>
              <a:spcAft>
                <a:spcPts val="0"/>
              </a:spcAft>
              <a:buSzPts val="1400"/>
              <a:buFont typeface="Arial"/>
              <a:buChar char="•"/>
            </a:pPr>
            <a:r>
              <a:rPr lang="de-DE" sz="1050" b="1"/>
              <a:t>SDG 8 und die soziale Dimension der Nachhaltigkeit</a:t>
            </a:r>
            <a:r>
              <a:rPr lang="de-DE" sz="1050"/>
              <a:t>: Leitfaden zur Beschreibung der sozialen Dimension der Nachhaltigkeit für eine BBNE</a:t>
            </a:r>
            <a:endParaRPr/>
          </a:p>
          <a:p>
            <a:pPr marL="233362" lvl="0" indent="-233362" algn="l" rtl="0">
              <a:lnSpc>
                <a:spcPct val="100000"/>
              </a:lnSpc>
              <a:spcBef>
                <a:spcPts val="0"/>
              </a:spcBef>
              <a:spcAft>
                <a:spcPts val="0"/>
              </a:spcAft>
              <a:buSzPts val="1400"/>
              <a:buFont typeface="Arial"/>
              <a:buChar char="•"/>
            </a:pPr>
            <a:r>
              <a:rPr lang="de-DE" sz="1050" b="1"/>
              <a:t>Postkarten aus der Zukunft: </a:t>
            </a:r>
            <a:r>
              <a:rPr lang="de-DE" sz="1050"/>
              <a:t>Beispielhafte, aber absehbare zukünftige Entwicklungen aus Sicht der Zukunftsforschung für die Berufsausbildung</a:t>
            </a:r>
            <a:endParaRPr/>
          </a:p>
          <a:p>
            <a:pPr marL="0" lvl="0" indent="0" algn="l" rtl="0">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479425" y="3888000"/>
            <a:ext cx="6143625" cy="62389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100" baseline="-25000"/>
              <a:t>2</a:t>
            </a:r>
            <a:r>
              <a:rPr lang="de-DE" sz="1100"/>
              <a:t>-Äq) verantwortlich sind, so zeigen sich 5 Bereiche: Das Wohnen, die Stromnutzung, die Mobilität, die Ernährung, die öffentliche Infrastruktur und der Konsum. Am meisten trägt unser Konsum, zu dem auch Textilien und Bekleidung gehören, zum Klimawandel bei. Bei den ersten 4 Bereichen kann man leicht einen Beitrag leisten, um die Emissionen durch Verhaltensänderungen zu mindern:</a:t>
            </a:r>
            <a:endParaRPr/>
          </a:p>
          <a:p>
            <a:pPr marL="171450" lvl="0" indent="-171450" algn="l" rtl="0">
              <a:lnSpc>
                <a:spcPct val="100000"/>
              </a:lnSpc>
              <a:spcBef>
                <a:spcPts val="0"/>
              </a:spcBef>
              <a:spcAft>
                <a:spcPts val="0"/>
              </a:spcAft>
              <a:buSzPts val="1100"/>
              <a:buFont typeface="Arial"/>
              <a:buChar char="•"/>
            </a:pPr>
            <a:r>
              <a:rPr lang="de-DE" sz="1100"/>
              <a:t>Wohnen mit 18%: Hier kann Heizwärme eingespart werden durch ein Herunterdrehen der Heizung oder durch eine Wärmedämmung des Gebäudes.</a:t>
            </a:r>
            <a:endParaRPr/>
          </a:p>
          <a:p>
            <a:pPr marL="171450" lvl="0" indent="-171450" algn="l" rtl="0">
              <a:lnSpc>
                <a:spcPct val="100000"/>
              </a:lnSpc>
              <a:spcBef>
                <a:spcPts val="0"/>
              </a:spcBef>
              <a:spcAft>
                <a:spcPts val="0"/>
              </a:spcAft>
              <a:buSzPts val="1100"/>
              <a:buFont typeface="Arial"/>
              <a:buChar char="•"/>
            </a:pPr>
            <a:r>
              <a:rPr lang="de-DE" sz="1100"/>
              <a:t>Strom mit 6%: Durch die Nutzung möglichst stromsparender Geräte (hohe Energieeffizienzklassen wie B oder A) kann eine gleiche Leistung erbracht werden, die aber viel weniger Strom verbraucht.</a:t>
            </a:r>
            <a:endParaRPr/>
          </a:p>
          <a:p>
            <a:pPr marL="171450" lvl="0" indent="-171450" algn="l" rtl="0">
              <a:lnSpc>
                <a:spcPct val="100000"/>
              </a:lnSpc>
              <a:spcBef>
                <a:spcPts val="0"/>
              </a:spcBef>
              <a:spcAft>
                <a:spcPts val="0"/>
              </a:spcAft>
              <a:buSzPts val="1100"/>
              <a:buFont typeface="Arial"/>
              <a:buChar char="•"/>
            </a:pPr>
            <a:r>
              <a:rPr lang="de-DE" sz="1100"/>
              <a:t>Mobilität mit 19%: Einfach weniger Autofahren und stattdessen Bahn, Bus oder Fahrrad nutzen oder viele Strecken zu Fuß zurücklegen. Den Urlaub lieber mit der Bahn oder dem Fernbus antreten.</a:t>
            </a:r>
            <a:endParaRPr/>
          </a:p>
          <a:p>
            <a:pPr marL="171450" lvl="0" indent="-171450" algn="l" rtl="0">
              <a:lnSpc>
                <a:spcPct val="100000"/>
              </a:lnSpc>
              <a:spcBef>
                <a:spcPts val="0"/>
              </a:spcBef>
              <a:spcAft>
                <a:spcPts val="0"/>
              </a:spcAft>
              <a:buSzPts val="1100"/>
              <a:buFont typeface="Arial"/>
              <a:buChar char="•"/>
            </a:pPr>
            <a:r>
              <a:rPr lang="de-DE" sz="1100"/>
              <a:t>Ernährung mit 15%: Man muss nicht Veganer werden, es bringt schon viel wenn man den Konsum von Rindfleisch reduziert,  insgesamt weniger Fleisch und Reis isst sowie den Anteil an hochfetthaltigen Milchprodukten (vor allem Käse und Butter) verringert.</a:t>
            </a:r>
            <a:br>
              <a:rPr lang="de-DE" sz="1100"/>
            </a:br>
            <a:r>
              <a:rPr lang="de-DE" sz="1100"/>
              <a:t>Sonstiger Konsum, darunter Textilien: Bekleidung ist mit</a:t>
            </a:r>
            <a:r>
              <a:rPr lang="de-DE" sz="1100" b="0" i="0" u="none" strike="noStrike" cap="none">
                <a:solidFill>
                  <a:schemeClr val="dk1"/>
                </a:solidFill>
                <a:latin typeface="Calibri"/>
                <a:ea typeface="Calibri"/>
                <a:cs typeface="Calibri"/>
                <a:sym typeface="Calibri"/>
              </a:rPr>
              <a:t> mehr als 1 % an den weltweit verursachten Treibhausgas-Emissionen beteiligt. Pro Kopf verursacht der deutsche Konsum an Kleidung einen Ausstoß von 135 kg Treibhausgasen – so viel wie eine PKW-Fahrt vom Bodensee bis Flensburg.</a:t>
            </a:r>
            <a:r>
              <a:rPr lang="de-DE" sz="1100"/>
              <a:t> Pro Tonne produzierter Textilien entstehen </a:t>
            </a:r>
            <a:r>
              <a:rPr lang="de-DE" sz="1100" b="0" i="0" u="none" strike="noStrike" cap="none">
                <a:solidFill>
                  <a:schemeClr val="dk1"/>
                </a:solidFill>
                <a:latin typeface="Calibri"/>
                <a:ea typeface="Calibri"/>
                <a:cs typeface="Calibri"/>
                <a:sym typeface="Calibri"/>
              </a:rPr>
              <a:t>15-35 Tonnen CO </a:t>
            </a:r>
            <a:r>
              <a:rPr lang="de-DE" sz="1100" b="0" i="0" u="none" strike="noStrike" cap="none" baseline="-25000">
                <a:solidFill>
                  <a:schemeClr val="dk1"/>
                </a:solidFill>
                <a:latin typeface="Calibri"/>
                <a:ea typeface="Calibri"/>
                <a:cs typeface="Calibri"/>
                <a:sym typeface="Calibri"/>
              </a:rPr>
              <a:t>2</a:t>
            </a:r>
            <a:r>
              <a:rPr lang="de-DE" sz="1100" b="0" i="0" u="none" strike="noStrike" cap="none">
                <a:solidFill>
                  <a:schemeClr val="dk1"/>
                </a:solidFill>
                <a:latin typeface="Calibri"/>
                <a:ea typeface="Calibri"/>
                <a:cs typeface="Calibri"/>
                <a:sym typeface="Calibri"/>
              </a:rPr>
              <a:t>. </a:t>
            </a:r>
            <a:endParaRPr sz="1100"/>
          </a:p>
          <a:p>
            <a:pPr marL="171450" lvl="0" indent="-101600" algn="l" rtl="0">
              <a:lnSpc>
                <a:spcPct val="100000"/>
              </a:lnSpc>
              <a:spcBef>
                <a:spcPts val="0"/>
              </a:spcBef>
              <a:spcAft>
                <a:spcPts val="0"/>
              </a:spcAft>
              <a:buSzPts val="1100"/>
              <a:buFont typeface="Arial"/>
              <a:buNone/>
            </a:pPr>
            <a:endParaRPr sz="1100"/>
          </a:p>
          <a:p>
            <a:pPr marL="0" lvl="0" indent="0" algn="l" rtl="0">
              <a:lnSpc>
                <a:spcPct val="100000"/>
              </a:lnSpc>
              <a:spcBef>
                <a:spcPts val="0"/>
              </a:spcBef>
              <a:spcAft>
                <a:spcPts val="0"/>
              </a:spcAft>
              <a:buSzPts val="1100"/>
              <a:buFont typeface="Arial"/>
              <a:buNone/>
            </a:pPr>
            <a:r>
              <a:rPr lang="de-DE" sz="1100" b="1"/>
              <a:t>Aufgabe</a:t>
            </a:r>
            <a:endParaRPr/>
          </a:p>
          <a:p>
            <a:pPr marL="171450" lvl="0" indent="-171450" algn="l" rtl="0">
              <a:lnSpc>
                <a:spcPct val="100000"/>
              </a:lnSpc>
              <a:spcBef>
                <a:spcPts val="0"/>
              </a:spcBef>
              <a:spcAft>
                <a:spcPts val="0"/>
              </a:spcAft>
              <a:buSzPts val="1100"/>
              <a:buFont typeface="Arial"/>
              <a:buChar char="•"/>
            </a:pPr>
            <a:r>
              <a:rPr lang="de-DE" sz="1100"/>
              <a:t>Welchen Beitrag leistet Ihr Betrieb zum Klimawandel?</a:t>
            </a:r>
            <a:endParaRPr/>
          </a:p>
          <a:p>
            <a:pPr marL="171450" lvl="0" indent="-171450" algn="l" rtl="0">
              <a:lnSpc>
                <a:spcPct val="100000"/>
              </a:lnSpc>
              <a:spcBef>
                <a:spcPts val="0"/>
              </a:spcBef>
              <a:spcAft>
                <a:spcPts val="0"/>
              </a:spcAft>
              <a:buSzPts val="1100"/>
              <a:buFont typeface="Arial"/>
              <a:buChar char="•"/>
            </a:pPr>
            <a:r>
              <a:rPr lang="de-DE" sz="1100"/>
              <a:t>Was unternehmen Sie in Ihrem Betrieb, um CO</a:t>
            </a:r>
            <a:r>
              <a:rPr lang="de-DE" sz="1100" baseline="-25000"/>
              <a:t>2</a:t>
            </a:r>
            <a:r>
              <a:rPr lang="de-DE" sz="1100"/>
              <a:t>-Emissionen zu verringern?</a:t>
            </a:r>
            <a:endParaRPr/>
          </a:p>
          <a:p>
            <a:pPr marL="171450" lvl="0" indent="-171450" algn="l" rtl="0">
              <a:lnSpc>
                <a:spcPct val="100000"/>
              </a:lnSpc>
              <a:spcBef>
                <a:spcPts val="0"/>
              </a:spcBef>
              <a:spcAft>
                <a:spcPts val="0"/>
              </a:spcAft>
              <a:buSzPts val="1100"/>
              <a:buFont typeface="Arial"/>
              <a:buChar char="•"/>
            </a:pPr>
            <a:r>
              <a:rPr lang="de-DE" sz="1100"/>
              <a:t>In welchen Bereichen sehen Sie besonderen Handlungsbedarf und Möglichkeiten zur Einsparung von Emissionen?</a:t>
            </a:r>
            <a:endParaRPr sz="1100"/>
          </a:p>
          <a:p>
            <a:pPr marL="0" lvl="0" indent="0" algn="l" rtl="0">
              <a:lnSpc>
                <a:spcPct val="100000"/>
              </a:lnSpc>
              <a:spcBef>
                <a:spcPts val="0"/>
              </a:spcBef>
              <a:spcAft>
                <a:spcPts val="0"/>
              </a:spcAft>
              <a:buClr>
                <a:schemeClr val="dk1"/>
              </a:buClr>
              <a:buSzPts val="1100"/>
              <a:buNone/>
            </a:pPr>
            <a:endParaRPr sz="1100"/>
          </a:p>
          <a:p>
            <a:pPr marL="0" lvl="0" indent="0" algn="l" rtl="0">
              <a:lnSpc>
                <a:spcPct val="100000"/>
              </a:lnSpc>
              <a:spcBef>
                <a:spcPts val="0"/>
              </a:spcBef>
              <a:spcAft>
                <a:spcPts val="0"/>
              </a:spcAft>
              <a:buSzPts val="1400"/>
              <a:buNone/>
            </a:pPr>
            <a:r>
              <a:rPr lang="de-DE" sz="1100" b="1"/>
              <a:t>Quellen</a:t>
            </a:r>
            <a:endParaRPr/>
          </a:p>
          <a:p>
            <a:pPr marL="171450" lvl="0" indent="-171450" algn="l" rtl="0">
              <a:lnSpc>
                <a:spcPct val="100000"/>
              </a:lnSpc>
              <a:spcBef>
                <a:spcPts val="0"/>
              </a:spcBef>
              <a:spcAft>
                <a:spcPts val="0"/>
              </a:spcAft>
              <a:buSzPts val="1400"/>
              <a:buFont typeface="Arial"/>
              <a:buChar char="•"/>
            </a:pPr>
            <a:r>
              <a:rPr lang="de-DE" sz="1000"/>
              <a:t>Umweltbundesamt 2021: Konsum und Umwelt: Zentrale Handlungsfelder. Online: https://www.umweltbundesamt.de/themen/wirtschaft-konsum/konsum-umwelt-zentrale-handlungsfelder#bedarfsfelder</a:t>
            </a:r>
            <a:endParaRPr/>
          </a:p>
          <a:p>
            <a:pPr marL="171450" marR="0" lvl="0" indent="-171450" algn="l" rtl="0">
              <a:lnSpc>
                <a:spcPct val="100000"/>
              </a:lnSpc>
              <a:spcBef>
                <a:spcPts val="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Umweltbundesamt 2021: Kleider mit Haken - Fallstudie zur globalen Umweltinanspruchnahme durch die Herstellung unserer Kleidung, Norbert Jungmichel, Kordula Wick, Kordula,  Dr. Moritz Nill</a:t>
            </a:r>
            <a:endParaRPr sz="1000"/>
          </a:p>
          <a:p>
            <a:pPr marL="171450" lvl="0" indent="-171450" algn="l" rtl="0">
              <a:lnSpc>
                <a:spcPct val="100000"/>
              </a:lnSpc>
              <a:spcBef>
                <a:spcPts val="0"/>
              </a:spcBef>
              <a:spcAft>
                <a:spcPts val="0"/>
              </a:spcAft>
              <a:buSzPts val="1400"/>
              <a:buFont typeface="Arial"/>
              <a:buChar char="•"/>
            </a:pPr>
            <a:r>
              <a:rPr lang="de-DE" sz="1000" b="0" i="0" u="none" strike="noStrike" cap="none">
                <a:solidFill>
                  <a:schemeClr val="dk1"/>
                </a:solidFill>
                <a:latin typeface="Calibri"/>
                <a:ea typeface="Calibri"/>
                <a:cs typeface="Calibri"/>
                <a:sym typeface="Calibri"/>
              </a:rPr>
              <a:t>Europäische Umweltagentur (2022): Umweltauswirkungen von Textilproduktion und -abfällen.  Online: </a:t>
            </a:r>
            <a:r>
              <a:rPr lang="de-DE"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https://www.eea.europa.eu/publications/textiles-in-europes-circular-economy/textiles-in-europe-s-circular-economy</a:t>
            </a:r>
            <a:endParaRPr sz="1000"/>
          </a:p>
        </p:txBody>
      </p:sp>
      <p:sp>
        <p:nvSpPr>
          <p:cNvPr id="74" name="Google Shape;74;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479425" y="3888000"/>
            <a:ext cx="6145213"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latin typeface="Calibri"/>
                <a:ea typeface="Calibri"/>
                <a:cs typeface="Calibri"/>
                <a:sym typeface="Calibri"/>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a:solidFill>
                  <a:schemeClr val="dk1"/>
                </a:solidFill>
                <a:latin typeface="Calibri"/>
                <a:ea typeface="Calibri"/>
                <a:cs typeface="Calibri"/>
                <a:sym typeface="Calibri"/>
              </a:rPr>
              <a:t>Kleidung besitzt neben der Schutzfunktion zahlreiche weitere Aufgaben, insbesondere im sozialen und kulturellen Bereich. Sie ist ein Merkmal von Gruppenzugehörigkeit (Polizei, Bundeswehr, einer Firma, einer bestimmten sozialen Gruppe, wie z.B. Sportler*innen oder Goths) aber auch von Individualität. Die Kaufkriterien unterscheiden sich je nach Käufer*innen-Gruppen und Textilarten. Neben den wichtigsten Kaufkriterien (Preis, Qualität und Trage- und Nutzungskomfort) wird der Einkauf auch von psychologischen Aspekten beeinflusst, wie dem Spaß am Konsum, der Zugehörigkeit zu einer sozialen Gruppe oder den Werteeinstellungen. In verschiedenen Befragungen zeigten sich Qualität und Langlebigkeit ebenfalls als wichtige Kriterien. Langlebigkeit und Qualität verbunden mit entsprechenden Dienstleistungen zur Reparierbarkeit, Änderungen und kreativen Verwertung fördern die Ressourcenschonung, indem weniger Textilien gebraucht werden bzw. neu hergestellt werden müssen (Ökodesign-Verordnung).</a:t>
            </a:r>
            <a:endParaRPr sz="1200" b="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de-DE" sz="1200" b="1">
                <a:latin typeface="Calibri"/>
                <a:ea typeface="Calibri"/>
                <a:cs typeface="Calibri"/>
                <a:sym typeface="Calibri"/>
              </a:rPr>
              <a:t>Kriterien: </a:t>
            </a:r>
            <a:r>
              <a:rPr lang="de-DE" sz="1200" b="0" i="0" u="none" strike="noStrike" cap="none">
                <a:solidFill>
                  <a:schemeClr val="dk1"/>
                </a:solidFill>
                <a:latin typeface="Calibri"/>
                <a:ea typeface="Calibri"/>
                <a:cs typeface="Calibri"/>
                <a:sym typeface="Calibri"/>
              </a:rPr>
              <a:t>Preis/Preis-Leistung, Tragekomfort, Qualität, Funktionalität, Reparierbarkeit, Mode, Haltbarkeit/Strapazierfähigkeit, zeitlos/lange tragbar, Marke, faire Herstellung, Umweltverträglich, pflegeleicht</a:t>
            </a:r>
            <a:endParaRPr/>
          </a:p>
          <a:p>
            <a:pPr marL="0" lvl="0" indent="0" algn="l" rtl="0">
              <a:lnSpc>
                <a:spcPct val="100000"/>
              </a:lnSpc>
              <a:spcBef>
                <a:spcPts val="0"/>
              </a:spcBef>
              <a:spcAft>
                <a:spcPts val="0"/>
              </a:spcAft>
              <a:buSzPts val="1400"/>
              <a:buNone/>
            </a:pPr>
            <a:endParaRPr sz="1200" b="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200" b="1">
                <a:solidFill>
                  <a:schemeClr val="dk1"/>
                </a:solidFill>
                <a:latin typeface="Calibri"/>
                <a:ea typeface="Calibri"/>
                <a:cs typeface="Calibri"/>
                <a:sym typeface="Calibri"/>
              </a:rPr>
              <a:t>Aufgaben</a:t>
            </a:r>
            <a:endParaRPr/>
          </a:p>
          <a:p>
            <a:pPr marL="171450" marR="0" lvl="0" indent="-171450" algn="l" rtl="0">
              <a:lnSpc>
                <a:spcPct val="100000"/>
              </a:lnSpc>
              <a:spcBef>
                <a:spcPts val="0"/>
              </a:spcBef>
              <a:spcAft>
                <a:spcPts val="0"/>
              </a:spcAft>
              <a:buClr>
                <a:srgbClr val="000000"/>
              </a:buClr>
              <a:buSzPts val="1100"/>
              <a:buFont typeface="Arial"/>
              <a:buChar char="•"/>
            </a:pPr>
            <a:r>
              <a:rPr lang="de-DE" sz="1200" b="0" i="0" u="none" strike="noStrike" cap="none">
                <a:solidFill>
                  <a:schemeClr val="dk1"/>
                </a:solidFill>
                <a:latin typeface="Calibri"/>
                <a:ea typeface="Calibri"/>
                <a:cs typeface="Calibri"/>
                <a:sym typeface="Calibri"/>
              </a:rPr>
              <a:t>Was ist Ihnen beim Kleiderkauf wichtig? </a:t>
            </a:r>
            <a:r>
              <a:rPr lang="de-DE" sz="1200">
                <a:solidFill>
                  <a:schemeClr val="dk1"/>
                </a:solidFill>
                <a:latin typeface="Calibri"/>
                <a:ea typeface="Calibri"/>
                <a:cs typeface="Calibri"/>
                <a:sym typeface="Calibri"/>
              </a:rPr>
              <a:t>Wie würden Sie die Aspekte gewichten?</a:t>
            </a:r>
            <a:endParaRPr>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200" b="0" i="0" u="none" strike="noStrike" cap="none">
                <a:solidFill>
                  <a:schemeClr val="dk1"/>
                </a:solidFill>
                <a:latin typeface="Calibri"/>
                <a:ea typeface="Calibri"/>
                <a:cs typeface="Calibri"/>
                <a:sym typeface="Calibri"/>
              </a:rPr>
              <a:t>Welchen Zusammenhang gibt es </a:t>
            </a:r>
            <a:r>
              <a:rPr lang="de-DE" sz="1200">
                <a:solidFill>
                  <a:schemeClr val="dk1"/>
                </a:solidFill>
                <a:latin typeface="Calibri"/>
                <a:ea typeface="Calibri"/>
                <a:cs typeface="Calibri"/>
                <a:sym typeface="Calibri"/>
              </a:rPr>
              <a:t>zur </a:t>
            </a:r>
            <a:r>
              <a:rPr lang="de-DE" sz="1200" b="0" i="0" u="none" strike="noStrike" cap="none">
                <a:solidFill>
                  <a:schemeClr val="dk1"/>
                </a:solidFill>
                <a:latin typeface="Calibri"/>
                <a:ea typeface="Calibri"/>
                <a:cs typeface="Calibri"/>
                <a:sym typeface="Calibri"/>
              </a:rPr>
              <a:t>Nachhaltigkeit?</a:t>
            </a:r>
            <a:endParaRPr/>
          </a:p>
          <a:p>
            <a:pPr marL="171450" marR="0" lvl="0" indent="-171450" algn="l" rtl="0">
              <a:lnSpc>
                <a:spcPct val="100000"/>
              </a:lnSpc>
              <a:spcBef>
                <a:spcPts val="0"/>
              </a:spcBef>
              <a:spcAft>
                <a:spcPts val="0"/>
              </a:spcAft>
              <a:buClr>
                <a:srgbClr val="000000"/>
              </a:buClr>
              <a:buSzPts val="1100"/>
              <a:buFont typeface="Arial"/>
              <a:buChar char="•"/>
            </a:pPr>
            <a:r>
              <a:rPr lang="de-DE" sz="1200">
                <a:solidFill>
                  <a:schemeClr val="dk1"/>
                </a:solidFill>
                <a:latin typeface="Calibri"/>
                <a:ea typeface="Calibri"/>
                <a:cs typeface="Calibri"/>
                <a:sym typeface="Calibri"/>
              </a:rPr>
              <a:t>Diskutieren Sie mit den anderen Auszubildenden den Widerspruch zwischen Ressourcenschonung und Konsum als soziale Teilhabe und Event!</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200" b="1">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DESTATIS (2020): Konsumausgaben privater Haushalte in Deutschland. Online: https://www.destatis.de/DE/Themen/Gesellschaft-Umwelt/Einkommen-Konsum-Lebensbedingungen/Konsumausgaben-Lebenshaltungskosten/Tabellen/privater-konsum-d-lwr.html</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UBA (2022): Jan Gimkiewicz et al.: Die Rolle der Langlebigkeit und der Nutzungsdauer für einen nachhaltigen Umgang mit Bekleidung Eine Studie zum aktuellen Forschungsstand, Hrsg Uba, Texte 112/2022</a:t>
            </a:r>
            <a:endParaRPr/>
          </a:p>
          <a:p>
            <a:pPr marL="0" lvl="0" indent="0" algn="l" rtl="0">
              <a:lnSpc>
                <a:spcPct val="100000"/>
              </a:lnSpc>
              <a:spcBef>
                <a:spcPts val="0"/>
              </a:spcBef>
              <a:spcAft>
                <a:spcPts val="0"/>
              </a:spcAft>
              <a:buSzPts val="1400"/>
              <a:buNone/>
            </a:pPr>
            <a:r>
              <a:rPr lang="de-DE" sz="1100" b="1">
                <a:latin typeface="Calibri"/>
                <a:ea typeface="Calibri"/>
                <a:cs typeface="Calibri"/>
                <a:sym typeface="Calibri"/>
              </a:rPr>
              <a:t>Bildquelle</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C. Voß </a:t>
            </a:r>
            <a:endParaRPr/>
          </a:p>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06" name="Google Shape;106;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479425" y="3887999"/>
            <a:ext cx="6143625"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latin typeface="Calibri"/>
                <a:ea typeface="Calibri"/>
                <a:cs typeface="Calibri"/>
                <a:sym typeface="Calibri"/>
              </a:rPr>
              <a:t>Beschreibung</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de-DE" sz="1100" b="0" i="0" u="none" strike="noStrike" cap="none">
                <a:solidFill>
                  <a:schemeClr val="dk1"/>
                </a:solidFill>
                <a:latin typeface="Calibri"/>
                <a:ea typeface="Calibri"/>
                <a:cs typeface="Calibri"/>
                <a:sym typeface="Calibri"/>
              </a:rPr>
              <a:t>Nachhaltigkeit und Mode ist ein Paradoxon. Insbesondere Fast Fashion und Ultrafast Fashion sorgen für einen noch höheren Konsum mit dem entsprechenden Verbrauch an Ressourcen und für noch mehr ausrangierte Kleidung, die meist noch tragbar ist. Das ist nicht nachhaltig und erhöht die Treibhausgasemissionen. </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Seit 1996 sind die Preise für Textilien stark gefallen und der Konsum in der EU pro Person um 40 Prozent gestiegen. Die Folge ist eine Verkürzung der Nutzungsdauer. Europäer kaufen fast 26 kg Textilien pro Jahr und entsorgen 11 kg. </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Nach Bundesverbandes für Sekundärrohstoffe (bvse) haben die Deutschen 18 kg Kleidung und  3,5 kg Heimtextilien pro Person und Jahr gekauft.</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Im Durchschnitt besitzt jede erwachsene Person in Deutschland 95 Kleidungsstücke (ohne Unterwäsche und Socken). Jedes fünfte Kleidungsstück davon wird so gut wie nie getragen. Dennoch sind die Angebote verlockend, die neueste Mode schnell zu bestellen oder im Laden sofort zuzugreifen. </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Insbesondere der Textil-Onlinehandel hat in Deutschland seit 2014 mit 14 % am Gesamtumsatz der Branche stark zugenommen und liegt 2020 bei 79 %. </a:t>
            </a:r>
            <a:endParaRPr sz="1100" b="1">
              <a:latin typeface="Calibri"/>
              <a:ea typeface="Calibri"/>
              <a:cs typeface="Calibri"/>
              <a:sym typeface="Calibri"/>
            </a:endParaRPr>
          </a:p>
          <a:p>
            <a:pPr marL="0" lvl="0" indent="0" algn="l" rtl="0">
              <a:lnSpc>
                <a:spcPct val="100000"/>
              </a:lnSpc>
              <a:spcBef>
                <a:spcPts val="400"/>
              </a:spcBef>
              <a:spcAft>
                <a:spcPts val="0"/>
              </a:spcAft>
              <a:buSzPts val="1100"/>
              <a:buFont typeface="Arial"/>
              <a:buNone/>
            </a:pPr>
            <a:r>
              <a:rPr lang="de-DE" sz="1100" b="1">
                <a:latin typeface="Calibri"/>
                <a:ea typeface="Calibri"/>
                <a:cs typeface="Calibri"/>
                <a:sym typeface="Calibri"/>
              </a:rPr>
              <a:t>Aufgaben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Wie viele Kleidungsstücke tragen Sie oft, wie viele kaum?</a:t>
            </a:r>
            <a:endParaRPr/>
          </a:p>
          <a:p>
            <a:pPr marL="171450" lvl="0" indent="-171450" algn="l" rtl="0">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Beschreiben Sie Ihr Lieblingsstück? Warum ist dies Ihr Lieblingsstück?</a:t>
            </a:r>
            <a:endParaRPr/>
          </a:p>
          <a:p>
            <a:pPr marL="171450" lvl="0" indent="-171450" algn="l" rtl="0">
              <a:lnSpc>
                <a:spcPct val="100000"/>
              </a:lnSpc>
              <a:spcBef>
                <a:spcPts val="0"/>
              </a:spcBef>
              <a:spcAft>
                <a:spcPts val="0"/>
              </a:spcAft>
              <a:buSzPts val="1100"/>
              <a:buFont typeface="Arial"/>
              <a:buChar char="•"/>
            </a:pPr>
            <a:r>
              <a:rPr lang="de-DE" sz="1100" b="0" i="0" u="none" strike="noStrike" cap="none">
                <a:solidFill>
                  <a:schemeClr val="dk1"/>
                </a:solidFill>
                <a:latin typeface="Calibri"/>
                <a:ea typeface="Calibri"/>
                <a:cs typeface="Calibri"/>
                <a:sym typeface="Calibri"/>
              </a:rPr>
              <a:t>Welche Kleidungsstücke gehören zu einer Basisgarderobe?</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Wie würde Ihre Basisgarderobe aussehen?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Wie könnten Sie dazu beitragen, die Nutzungsdauer von Textilien zu erhöhen? Welche Angebote würden Sie entwickeln?</a:t>
            </a:r>
            <a:endParaRPr sz="1050" b="1">
              <a:latin typeface="Calibri"/>
              <a:ea typeface="Calibri"/>
              <a:cs typeface="Calibri"/>
              <a:sym typeface="Calibri"/>
            </a:endParaRPr>
          </a:p>
          <a:p>
            <a:pPr marL="0" lvl="0" indent="0" algn="l" rtl="0">
              <a:lnSpc>
                <a:spcPct val="100000"/>
              </a:lnSpc>
              <a:spcBef>
                <a:spcPts val="400"/>
              </a:spcBef>
              <a:spcAft>
                <a:spcPts val="0"/>
              </a:spcAft>
              <a:buSzPts val="1400"/>
              <a:buNone/>
            </a:pPr>
            <a:r>
              <a:rPr lang="de-DE" sz="1050" b="1">
                <a:latin typeface="Calibri"/>
                <a:ea typeface="Calibri"/>
                <a:cs typeface="Calibri"/>
                <a:sym typeface="Calibri"/>
              </a:rPr>
              <a:t>Bild und Quellen</a:t>
            </a:r>
            <a:endParaRPr/>
          </a:p>
          <a:p>
            <a:pPr marL="171450" lvl="0" indent="-171450" algn="l" rtl="0">
              <a:lnSpc>
                <a:spcPct val="100000"/>
              </a:lnSpc>
              <a:spcBef>
                <a:spcPts val="0"/>
              </a:spcBef>
              <a:spcAft>
                <a:spcPts val="0"/>
              </a:spcAft>
              <a:buSzPts val="1400"/>
              <a:buFont typeface="Arial"/>
              <a:buChar char="•"/>
            </a:pPr>
            <a:r>
              <a:rPr lang="de-DE" sz="950">
                <a:latin typeface="Calibri"/>
                <a:ea typeface="Calibri"/>
                <a:cs typeface="Calibri"/>
                <a:sym typeface="Calibri"/>
              </a:rPr>
              <a:t>C. Voß</a:t>
            </a:r>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latin typeface="Calibri"/>
                <a:ea typeface="Calibri"/>
                <a:cs typeface="Calibri"/>
                <a:sym typeface="Calibri"/>
              </a:rPr>
              <a:t>Europäisches Parlament (2022): Umweltauswirkungen von Textilproduktion und -abfällen (Infografik).  Online:</a:t>
            </a:r>
            <a:r>
              <a:rPr lang="de-DE" sz="9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www.europarl.europa.eu/news/de/headlines/society/20201208STO93327/umweltauswirkungen-von-textilproduktion-und-abfallen-infografik</a:t>
            </a:r>
            <a:endParaRPr sz="95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latin typeface="Calibri"/>
                <a:ea typeface="Calibri"/>
                <a:cs typeface="Calibri"/>
                <a:sym typeface="Calibri"/>
              </a:rPr>
              <a:t>Greenpeace (2015): Wegwerfware Kleidung. Repräsentative Greenpeace-Umfrage zu Kaufverhalten, Tragedauer und der Entsorgung von Mode. Greenpeace September 2015. Online:</a:t>
            </a:r>
            <a:r>
              <a:rPr lang="de-DE" sz="9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www.greenpeace.de/publikationen/20151123_greenpeace_modekonsum_flyer.pdf</a:t>
            </a:r>
            <a:endParaRPr sz="95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latin typeface="Calibri"/>
                <a:ea typeface="Calibri"/>
                <a:cs typeface="Calibri"/>
                <a:sym typeface="Calibri"/>
              </a:rPr>
              <a:t>statista (2022): Umsatzanteil des E-Commerce im Versand- und Interneteinzelhandel mit Textilien und Bekleidung in Deutschland in den Jahren 2005 bis 2020. Online: https://de.statista.com/statistik/daten/studie/260302/umfrage/e-commerce-anteil-im-interaktiven-handel-mit-textilien-und-bekleidung-in-deutschland/</a:t>
            </a:r>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latin typeface="Calibri"/>
                <a:ea typeface="Calibri"/>
                <a:cs typeface="Calibri"/>
                <a:sym typeface="Calibri"/>
              </a:rPr>
              <a:t>Wagner et al (2022): J. Wagner, S. Steinmetzer, L. Theophil, L.; Strues, A.-S.; Kösegi, N.; Hoyer, S.: Evaluation der Erfassung und Verwertung ausgewählter Abfallströme zur Fortentwicklung der Kreislaufwirtschaft. Im Auftrag des Umweltbundesamtes. Texte 31/2022. Dessau-Roßlau. Online:</a:t>
            </a:r>
            <a:r>
              <a:rPr lang="de-DE" sz="95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www.umweltbundesamt.de/publikationen/evaluation-der-erfassungverwertung-ausgewaehlter</a:t>
            </a:r>
            <a:endParaRPr sz="950" b="0" i="0" u="none" strike="noStrike" cap="none">
              <a:solidFill>
                <a:schemeClr val="dk1"/>
              </a:solidFill>
              <a:latin typeface="Calibri"/>
              <a:ea typeface="Calibri"/>
              <a:cs typeface="Calibri"/>
              <a:sym typeface="Calibri"/>
            </a:endParaRPr>
          </a:p>
        </p:txBody>
      </p:sp>
      <p:sp>
        <p:nvSpPr>
          <p:cNvPr id="119" name="Google Shape;119;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479425" y="3888000"/>
            <a:ext cx="6143625"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latin typeface="Calibri"/>
                <a:ea typeface="Calibri"/>
                <a:cs typeface="Calibri"/>
                <a:sym typeface="Calibri"/>
              </a:rPr>
              <a:t>Beschreibung</a:t>
            </a:r>
            <a:endParaRPr sz="105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050">
                <a:latin typeface="Calibri"/>
                <a:ea typeface="Calibri"/>
                <a:cs typeface="Calibri"/>
                <a:sym typeface="Calibri"/>
              </a:rPr>
              <a:t>Textilien und Bekleidung sind ein wesentlicher Bestandteil des täglichen Lebens. Die Anforderungen an die Kleidung variieren individuell und sind auch abhängig vom Zweck und Trageanlass. Naturfasern sind nachwachsende Rohstoffe, die biologisch abbaubar sind. Sie beanspruchen Flächen und je nach Ort und Art des Anbaus auch Dünger, Pflanzenschutz und Bewässerung. Chemiefasern werden aus Erdöl (endliche Ressource) oder Holz hergestellt (nachwachsender Rohstoff auch für Papier). Chemiefasern aus Erdöl sind nicht einfach biologisch abbaubar und führen zum Eintrag von Mikroplastik in Gewässer. So gilt es jeweils für den Einzelfall, die unterschiedlichen Aspekte abzuwägen. </a:t>
            </a:r>
            <a:endParaRPr/>
          </a:p>
          <a:p>
            <a:pPr marL="0" lvl="0" indent="0" algn="l" rtl="0">
              <a:lnSpc>
                <a:spcPct val="100000"/>
              </a:lnSpc>
              <a:spcBef>
                <a:spcPts val="0"/>
              </a:spcBef>
              <a:spcAft>
                <a:spcPts val="0"/>
              </a:spcAft>
              <a:buSzPts val="1100"/>
              <a:buFont typeface="Arial"/>
              <a:buNone/>
            </a:pPr>
            <a:r>
              <a:rPr lang="de-DE" sz="1050">
                <a:latin typeface="Calibri"/>
                <a:ea typeface="Calibri"/>
                <a:cs typeface="Calibri"/>
                <a:sym typeface="Calibri"/>
              </a:rPr>
              <a:t>Fasereigenschaften:</a:t>
            </a:r>
            <a:endParaRPr/>
          </a:p>
          <a:p>
            <a:pPr marL="171450" marR="0" lvl="0" indent="-171450" algn="l" rtl="0">
              <a:lnSpc>
                <a:spcPct val="100000"/>
              </a:lnSpc>
              <a:spcBef>
                <a:spcPts val="0"/>
              </a:spcBef>
              <a:spcAft>
                <a:spcPts val="0"/>
              </a:spcAft>
              <a:buClr>
                <a:srgbClr val="000000"/>
              </a:buClr>
              <a:buSzPts val="1100"/>
              <a:buFont typeface="Arial"/>
              <a:buChar char="•"/>
            </a:pPr>
            <a:r>
              <a:rPr lang="de-DE" sz="1050">
                <a:latin typeface="Calibri"/>
                <a:ea typeface="Calibri"/>
                <a:cs typeface="Calibri"/>
                <a:sym typeface="Calibri"/>
              </a:rPr>
              <a:t>Baumwolle: weich, hautsympathisch, sehr saugfähig, strapazierfähig, pflegeleicht, knittert (insbesondere Webware); Vorteile: Naturfaser, die ohne chemische Extraktion genutzt werden kann, biologisch abbaubar; Nachteile: wasserintensiver Anbau, Dünger und Pflanzenschutz, Monokultur </a:t>
            </a:r>
            <a:r>
              <a:rPr lang="de-DE" sz="1050" b="0" i="0" u="none" strike="noStrike" cap="none">
                <a:solidFill>
                  <a:schemeClr val="dk1"/>
                </a:solidFill>
                <a:latin typeface="Calibri"/>
                <a:ea typeface="Calibri"/>
                <a:cs typeface="Calibri"/>
                <a:sym typeface="Calibri"/>
              </a:rPr>
              <a:t>mit Auswirkungen auf die Biodiversität</a:t>
            </a:r>
            <a:endParaRPr sz="1050">
              <a:latin typeface="Calibri"/>
              <a:ea typeface="Calibri"/>
              <a:cs typeface="Calibri"/>
              <a:sym typeface="Calibri"/>
            </a:endParaRPr>
          </a:p>
          <a:p>
            <a:pPr marL="171450" lvl="0" indent="-171450" algn="l" rtl="0">
              <a:lnSpc>
                <a:spcPct val="100000"/>
              </a:lnSpc>
              <a:spcBef>
                <a:spcPts val="0"/>
              </a:spcBef>
              <a:spcAft>
                <a:spcPts val="0"/>
              </a:spcAft>
              <a:buSzPts val="1100"/>
              <a:buFont typeface="Arial"/>
              <a:buChar char="•"/>
            </a:pPr>
            <a:r>
              <a:rPr lang="de-DE" sz="1050">
                <a:latin typeface="Calibri"/>
                <a:ea typeface="Calibri"/>
                <a:cs typeface="Calibri"/>
                <a:sym typeface="Calibri"/>
              </a:rPr>
              <a:t>Schafwolle: wärmend, wasseraufnehmend, wasserabweisend, knittert kaum, wenig schmutzanfällig, kann filzen, nicht strapazierfähig (außer Filz); Vorteile: Naturfaser, biologisch abbaubar; Nachteile: Schafe produzieren Klimagase, problematische Tierhaltung (Massentierhaltung) und Methoden (Mulesing)</a:t>
            </a:r>
            <a:endParaRPr/>
          </a:p>
          <a:p>
            <a:pPr marL="171450" lvl="0" indent="-171450" algn="l" rtl="0">
              <a:lnSpc>
                <a:spcPct val="100000"/>
              </a:lnSpc>
              <a:spcBef>
                <a:spcPts val="0"/>
              </a:spcBef>
              <a:spcAft>
                <a:spcPts val="0"/>
              </a:spcAft>
              <a:buSzPts val="1100"/>
              <a:buFont typeface="Arial"/>
              <a:buChar char="•"/>
            </a:pPr>
            <a:r>
              <a:rPr lang="de-DE" sz="1050">
                <a:latin typeface="Calibri"/>
                <a:ea typeface="Calibri"/>
                <a:cs typeface="Calibri"/>
                <a:sym typeface="Calibri"/>
              </a:rPr>
              <a:t>Viskose: leicht und angenehm zu tragen, ähnliches Aussehen und Griff wie Seide; Vorteil: aus nachwachsenden Rohstoffen u.a</a:t>
            </a:r>
            <a:r>
              <a:rPr lang="de-DE" sz="1050" b="0" i="0" u="none" strike="noStrike" cap="none">
                <a:solidFill>
                  <a:schemeClr val="dk1"/>
                </a:solidFill>
                <a:latin typeface="Calibri"/>
                <a:ea typeface="Calibri"/>
                <a:cs typeface="Calibri"/>
                <a:sym typeface="Calibri"/>
              </a:rPr>
              <a:t>. Holz oder Bambus gewonnen; Nachteil: bei einigen Verfahren ist der Einsatz an Lösemittel sehr hoch, hoher Energie-, Wasser- und Chemikalienbedarf bei der Verarbeitung, Rohstoffkonkurrenz Papierherstellung, Gefahr von Raubbau beim Holz bzw. Holz aus Monokulturen mit Auswirkungen auf die Biodiversität</a:t>
            </a:r>
            <a:endParaRPr/>
          </a:p>
          <a:p>
            <a:pPr marL="171450" lvl="0" indent="-171450" algn="l" rtl="0">
              <a:lnSpc>
                <a:spcPct val="100000"/>
              </a:lnSpc>
              <a:spcBef>
                <a:spcPts val="0"/>
              </a:spcBef>
              <a:spcAft>
                <a:spcPts val="0"/>
              </a:spcAft>
              <a:buSzPts val="1100"/>
              <a:buFont typeface="Arial"/>
              <a:buChar char="•"/>
            </a:pPr>
            <a:r>
              <a:rPr lang="de-DE" sz="1050" b="0" i="0" u="none" strike="noStrike" cap="none">
                <a:solidFill>
                  <a:schemeClr val="dk1"/>
                </a:solidFill>
                <a:latin typeface="Calibri"/>
                <a:ea typeface="Calibri"/>
                <a:cs typeface="Calibri"/>
                <a:sym typeface="Calibri"/>
              </a:rPr>
              <a:t>Polyester: strapazierfähig, formbeständig, trocknet schnell, nimmt wenig Feuchtigkeit auf, vielseitig einsetzbar; Vorteil: geringes Gewicht, geringer Wassereinsatz, kann auch aus recycelten PET-Flaschen gewonnen werden; Nachteil: elektrostatische Aufladung, nicht biologisch abbaubar, Abrieb von Mikrofasern beim Tragen und Waschen (Mikroplastik), Herstellung braucht Energie und die nicht erneuerbare Ressource Erdöl (Mengeneinsatz allerdings gering im Vergleich zum Heizen etc.)  </a:t>
            </a:r>
            <a:endParaRPr/>
          </a:p>
          <a:p>
            <a:pPr marL="0" lvl="0" indent="0" algn="l" rtl="0">
              <a:lnSpc>
                <a:spcPct val="100000"/>
              </a:lnSpc>
              <a:spcBef>
                <a:spcPts val="200"/>
              </a:spcBef>
              <a:spcAft>
                <a:spcPts val="0"/>
              </a:spcAft>
              <a:buSzPts val="1100"/>
              <a:buFont typeface="Arial"/>
              <a:buNone/>
            </a:pPr>
            <a:r>
              <a:rPr lang="de-DE" sz="1050" b="1">
                <a:latin typeface="Calibri"/>
                <a:ea typeface="Calibri"/>
                <a:cs typeface="Calibri"/>
                <a:sym typeface="Calibri"/>
              </a:rPr>
              <a:t>Aufgaben</a:t>
            </a:r>
            <a:endParaRPr/>
          </a:p>
          <a:p>
            <a:pPr marL="171450" lvl="0" indent="-171450" algn="l" rtl="0">
              <a:lnSpc>
                <a:spcPct val="100000"/>
              </a:lnSpc>
              <a:spcBef>
                <a:spcPts val="0"/>
              </a:spcBef>
              <a:spcAft>
                <a:spcPts val="0"/>
              </a:spcAft>
              <a:buSzPts val="1100"/>
              <a:buFont typeface="Arial"/>
              <a:buChar char="•"/>
            </a:pPr>
            <a:r>
              <a:rPr lang="de-DE" sz="1050" b="0" i="0" u="none" strike="noStrike" cap="none">
                <a:solidFill>
                  <a:schemeClr val="dk1"/>
                </a:solidFill>
                <a:latin typeface="Calibri"/>
                <a:ea typeface="Calibri"/>
                <a:cs typeface="Calibri"/>
                <a:sym typeface="Calibri"/>
              </a:rPr>
              <a:t>Welche </a:t>
            </a:r>
            <a:r>
              <a:rPr lang="de-DE" sz="1050">
                <a:solidFill>
                  <a:schemeClr val="dk1"/>
                </a:solidFill>
                <a:latin typeface="Calibri"/>
                <a:ea typeface="Calibri"/>
                <a:cs typeface="Calibri"/>
                <a:sym typeface="Calibri"/>
              </a:rPr>
              <a:t>Eigenschaften haben Baumwolle, Wolle, Viskose und Polyester? Listen Sie die Eigenschaften auf.</a:t>
            </a:r>
            <a:endParaRPr sz="1050" b="0" i="0" u="none"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Welche Vor- und Nachteile haben diese Natur- und Chemiefasern für die Umwelt? </a:t>
            </a:r>
            <a:r>
              <a:rPr lang="de-DE" sz="1050" b="0" i="0" u="none" strike="noStrike" cap="none">
                <a:solidFill>
                  <a:schemeClr val="dk1"/>
                </a:solidFill>
                <a:latin typeface="Calibri"/>
                <a:ea typeface="Calibri"/>
                <a:cs typeface="Calibri"/>
                <a:sym typeface="Calibri"/>
              </a:rPr>
              <a:t>Listen Sie Vor- und Nachteile auf.</a:t>
            </a:r>
            <a:endParaRPr/>
          </a:p>
          <a:p>
            <a:pPr marL="171450" lvl="0" indent="-171450" algn="l" rtl="0">
              <a:lnSpc>
                <a:spcPct val="100000"/>
              </a:lnSpc>
              <a:spcBef>
                <a:spcPts val="0"/>
              </a:spcBef>
              <a:spcAft>
                <a:spcPts val="0"/>
              </a:spcAft>
              <a:buSzPts val="1100"/>
              <a:buFont typeface="Arial"/>
              <a:buChar char="•"/>
            </a:pPr>
            <a:r>
              <a:rPr lang="de-DE" sz="1050" b="0" i="0" u="none" strike="noStrike" cap="none">
                <a:solidFill>
                  <a:schemeClr val="dk1"/>
                </a:solidFill>
                <a:latin typeface="Calibri"/>
                <a:ea typeface="Calibri"/>
                <a:cs typeface="Calibri"/>
                <a:sym typeface="Calibri"/>
              </a:rPr>
              <a:t>Diskutieren Sie </a:t>
            </a:r>
            <a:r>
              <a:rPr lang="de-DE" sz="1050">
                <a:solidFill>
                  <a:schemeClr val="dk1"/>
                </a:solidFill>
                <a:latin typeface="Calibri"/>
                <a:ea typeface="Calibri"/>
                <a:cs typeface="Calibri"/>
                <a:sym typeface="Calibri"/>
              </a:rPr>
              <a:t>den Widerspruch</a:t>
            </a:r>
            <a:r>
              <a:rPr lang="de-DE" sz="1050" b="0" i="0" u="none" strike="noStrike" cap="none">
                <a:solidFill>
                  <a:schemeClr val="dk1"/>
                </a:solidFill>
                <a:latin typeface="Calibri"/>
                <a:ea typeface="Calibri"/>
                <a:cs typeface="Calibri"/>
                <a:sym typeface="Calibri"/>
              </a:rPr>
              <a:t>: Haltbarkeit synthetischer Fasern kontra Gesundheit/Umweltschutz und Recyclingfähigkeit.</a:t>
            </a:r>
            <a:endParaRPr sz="1050">
              <a:latin typeface="Calibri"/>
              <a:ea typeface="Calibri"/>
              <a:cs typeface="Calibri"/>
              <a:sym typeface="Calibri"/>
            </a:endParaRPr>
          </a:p>
          <a:p>
            <a:pPr marL="0" lvl="0" indent="0" algn="l" rtl="0">
              <a:lnSpc>
                <a:spcPct val="100000"/>
              </a:lnSpc>
              <a:spcBef>
                <a:spcPts val="0"/>
              </a:spcBef>
              <a:spcAft>
                <a:spcPts val="0"/>
              </a:spcAft>
              <a:buSzPts val="1400"/>
              <a:buNone/>
            </a:pPr>
            <a:endParaRPr sz="1050" b="1">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a:latin typeface="Calibri"/>
                <a:ea typeface="Calibri"/>
                <a:cs typeface="Calibri"/>
                <a:sym typeface="Calibri"/>
              </a:rPr>
              <a:t>Bild und Quellen</a:t>
            </a:r>
            <a:endParaRPr/>
          </a:p>
          <a:p>
            <a:pPr marL="171450" lvl="0" indent="-171450" algn="l" rtl="0">
              <a:lnSpc>
                <a:spcPct val="100000"/>
              </a:lnSpc>
              <a:spcBef>
                <a:spcPts val="0"/>
              </a:spcBef>
              <a:spcAft>
                <a:spcPts val="0"/>
              </a:spcAft>
              <a:buSzPts val="1400"/>
              <a:buFont typeface="Arial"/>
              <a:buChar char="•"/>
            </a:pPr>
            <a:r>
              <a:rPr lang="de-DE" sz="950">
                <a:latin typeface="Calibri"/>
                <a:ea typeface="Calibri"/>
                <a:cs typeface="Calibri"/>
                <a:sym typeface="Calibri"/>
              </a:rPr>
              <a:t>C. Voß </a:t>
            </a:r>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latin typeface="Calibri"/>
                <a:ea typeface="Calibri"/>
                <a:cs typeface="Calibri"/>
                <a:sym typeface="Calibri"/>
              </a:rPr>
              <a:t>UBA (2021): Norbert Jungmichel, Kordula Wick, Kordula,  Dr. Moritz Nill: Kleider mit Haken - Fallstudie zur globalen Umweltinanspruchnahme durch die Herstellung unserer Kleidung, Hrsg Uba, Dessau-Roßlau, Mai 2021</a:t>
            </a:r>
            <a:endParaRPr/>
          </a:p>
          <a:p>
            <a:pPr marL="171450" marR="0" lvl="0" indent="-171450" algn="l" rtl="0">
              <a:lnSpc>
                <a:spcPct val="100000"/>
              </a:lnSpc>
              <a:spcBef>
                <a:spcPts val="0"/>
              </a:spcBef>
              <a:spcAft>
                <a:spcPts val="0"/>
              </a:spcAft>
              <a:buClr>
                <a:srgbClr val="000000"/>
              </a:buClr>
              <a:buSzPts val="1400"/>
              <a:buFont typeface="Arial"/>
              <a:buChar char="•"/>
            </a:pPr>
            <a:r>
              <a:rPr lang="de-DE" sz="950" b="0" i="0" u="none" strike="noStrike" cap="none">
                <a:solidFill>
                  <a:schemeClr val="dk1"/>
                </a:solidFill>
                <a:latin typeface="Calibri"/>
                <a:ea typeface="Calibri"/>
                <a:cs typeface="Calibri"/>
                <a:sym typeface="Calibri"/>
              </a:rPr>
              <a:t>Voß (2000): Textiltechnik, in Brockhaus-Reihe „Mensch-Natur-Technik“, Band: Mensch, Maschinen, Mechanismen. Seite 115-177.</a:t>
            </a:r>
            <a:endParaRPr/>
          </a:p>
        </p:txBody>
      </p:sp>
      <p:sp>
        <p:nvSpPr>
          <p:cNvPr id="132" name="Google Shape;132;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2:notes"/>
          <p:cNvSpPr txBox="1">
            <a:spLocks noGrp="1"/>
          </p:cNvSpPr>
          <p:nvPr>
            <p:ph type="body" idx="1"/>
          </p:nvPr>
        </p:nvSpPr>
        <p:spPr>
          <a:xfrm>
            <a:off x="479425" y="3888000"/>
            <a:ext cx="6145213" cy="62466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50" b="1">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sz="1150" b="0" i="0" u="none" strike="noStrike" cap="none">
                <a:solidFill>
                  <a:schemeClr val="dk1"/>
                </a:solidFill>
                <a:latin typeface="Calibri"/>
                <a:ea typeface="Calibri"/>
                <a:cs typeface="Calibri"/>
                <a:sym typeface="Calibri"/>
              </a:rPr>
              <a:t>Die Herstellung von Kleidung verbraucht Energie und Rohstoffe (Wasser, Chemikalien, Erdöl, landwirtschaftliche Produkte) und produziert klimaschädliche Treibhausgasemissionen entlang der gesamten Produktionskette. Textilien und Bekleidung sind sehr komplexe Produkte, die sich durch Faserart, Herstellungsart, Verarbeitungsgrad und Verarbeitungsort stark unterscheiden und daher auch unterschiedlich stark die Umwelt und Gesundheit belasten. In der Konsumphase entstehen durch Waschen und Trocknen der Textilien und bei der Entsorgung über die Abfallverbrennung Treibhausgasemissionen. Insbesondere der hohe Konsum und die geringe Tragedauer verbunden mit einem hohen Alttextilaufkommen haben in den vergangenen Jahren zu größeren Umweltbelastungen geführt. Neben den Auswirkungen auf die Ökosysteme, müssen insbesondere auch die Einflussfaktoren auf den Menschen betrachtet werden. Zur  Nachhaltigkeit gehören Ökonomie und Gesellschaft dazu. Viele Aspekte und Einflussfaktoren sind mit der Herstellungs- bzw. Wertschöpfungskette verbunden:</a:t>
            </a:r>
            <a:endParaRPr sz="1150" b="0" i="0" u="none"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50" b="0" i="0" u="none" strike="noStrike" cap="none">
                <a:solidFill>
                  <a:schemeClr val="dk1"/>
                </a:solidFill>
                <a:latin typeface="Calibri"/>
                <a:ea typeface="Calibri"/>
                <a:cs typeface="Calibri"/>
                <a:sym typeface="Calibri"/>
              </a:rPr>
              <a:t>Ökologie: Energie, Chemikalien, Abfall, Wasser, Luft, Boden, Artenvielfalt, Landnutzung, Ressourcenverbrauch, Ressourcenschutz, Klimaschutz,  …</a:t>
            </a:r>
            <a:endParaRPr/>
          </a:p>
          <a:p>
            <a:pPr marL="171450" lvl="0" indent="-171450" algn="l" rtl="0">
              <a:lnSpc>
                <a:spcPct val="100000"/>
              </a:lnSpc>
              <a:spcBef>
                <a:spcPts val="0"/>
              </a:spcBef>
              <a:spcAft>
                <a:spcPts val="0"/>
              </a:spcAft>
              <a:buSzPts val="1400"/>
              <a:buFont typeface="Arial"/>
              <a:buChar char="•"/>
            </a:pPr>
            <a:r>
              <a:rPr lang="de-DE" sz="1150" b="0" i="0" u="none" strike="noStrike" cap="none">
                <a:solidFill>
                  <a:schemeClr val="dk1"/>
                </a:solidFill>
                <a:latin typeface="Calibri"/>
                <a:ea typeface="Calibri"/>
                <a:cs typeface="Calibri"/>
                <a:sym typeface="Calibri"/>
              </a:rPr>
              <a:t>Ökonomie: Preis, Kaufkraft, Handel, Globalisierung, Arbeitsplätze, Wirtschaftlichkeit ….</a:t>
            </a:r>
            <a:endParaRPr/>
          </a:p>
          <a:p>
            <a:pPr marL="171450" lvl="0" indent="-171450" algn="l" rtl="0">
              <a:lnSpc>
                <a:spcPct val="100000"/>
              </a:lnSpc>
              <a:spcBef>
                <a:spcPts val="0"/>
              </a:spcBef>
              <a:spcAft>
                <a:spcPts val="0"/>
              </a:spcAft>
              <a:buSzPts val="1400"/>
              <a:buFont typeface="Arial"/>
              <a:buChar char="•"/>
            </a:pPr>
            <a:r>
              <a:rPr lang="de-DE" sz="1150" b="0" i="0" u="none" strike="noStrike" cap="none">
                <a:solidFill>
                  <a:schemeClr val="dk1"/>
                </a:solidFill>
                <a:latin typeface="Calibri"/>
                <a:ea typeface="Calibri"/>
                <a:cs typeface="Calibri"/>
                <a:sym typeface="Calibri"/>
              </a:rPr>
              <a:t>Gesellschaft: Kleidung als Statussymbol, Kleidung als Ausdruck von Individualität und Persönlichkeit, Modetrends, Lebensqualität, soziale Aspekte wie gerechte Entlohnung, soziale Absicherung, soziale Gerechtigkeit, menschenwürdige Arbeitsbedingungen, keine Kinderarbeit, kulturelle Werte, …</a:t>
            </a:r>
            <a:endParaRPr/>
          </a:p>
          <a:p>
            <a:pPr marL="171450" lvl="0" indent="-171450" algn="l" rtl="0">
              <a:lnSpc>
                <a:spcPct val="100000"/>
              </a:lnSpc>
              <a:spcBef>
                <a:spcPts val="0"/>
              </a:spcBef>
              <a:spcAft>
                <a:spcPts val="0"/>
              </a:spcAft>
              <a:buSzPts val="1400"/>
              <a:buFont typeface="Arial"/>
              <a:buChar char="•"/>
            </a:pPr>
            <a:r>
              <a:rPr lang="de-DE" sz="1150" b="0" i="0" u="none" strike="noStrike" cap="none">
                <a:solidFill>
                  <a:schemeClr val="dk1"/>
                </a:solidFill>
                <a:latin typeface="Calibri"/>
                <a:ea typeface="Calibri"/>
                <a:cs typeface="Calibri"/>
                <a:sym typeface="Calibri"/>
              </a:rPr>
              <a:t>Gesundheit: Hautfunktionen, Wohlbefinden, Erkrankungen bei Verbraucher*innen und Textilarbeiter*innen, Farbstoffe, Textilchemikalien, …  </a:t>
            </a:r>
            <a:endParaRPr/>
          </a:p>
          <a:p>
            <a:pPr marL="0" lvl="0" indent="0" algn="l" rtl="0">
              <a:lnSpc>
                <a:spcPct val="100000"/>
              </a:lnSpc>
              <a:spcBef>
                <a:spcPts val="0"/>
              </a:spcBef>
              <a:spcAft>
                <a:spcPts val="0"/>
              </a:spcAft>
              <a:buSzPts val="1400"/>
              <a:buNone/>
            </a:pPr>
            <a:endParaRPr sz="115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150" b="1">
                <a:latin typeface="Calibri"/>
                <a:ea typeface="Calibri"/>
                <a:cs typeface="Calibri"/>
                <a:sym typeface="Calibri"/>
              </a:rPr>
              <a:t>Aufgaben</a:t>
            </a:r>
            <a:endParaRPr/>
          </a:p>
          <a:p>
            <a:pPr marL="171450" marR="0" lvl="0" indent="-171450" algn="l" rtl="0">
              <a:lnSpc>
                <a:spcPct val="100000"/>
              </a:lnSpc>
              <a:spcBef>
                <a:spcPts val="0"/>
              </a:spcBef>
              <a:spcAft>
                <a:spcPts val="0"/>
              </a:spcAft>
              <a:buClr>
                <a:srgbClr val="000000"/>
              </a:buClr>
              <a:buSzPts val="1100"/>
              <a:buFont typeface="Arial"/>
              <a:buChar char="•"/>
            </a:pPr>
            <a:r>
              <a:rPr lang="de-DE" sz="1150" b="0" i="0" u="none" strike="noStrike" cap="none">
                <a:solidFill>
                  <a:schemeClr val="dk1"/>
                </a:solidFill>
                <a:latin typeface="Calibri"/>
                <a:ea typeface="Calibri"/>
                <a:cs typeface="Calibri"/>
                <a:sym typeface="Calibri"/>
              </a:rPr>
              <a:t>Welche Auswirkungen der textilen Kette sind Ihnen auf den </a:t>
            </a:r>
            <a:r>
              <a:rPr lang="de-DE" sz="1150">
                <a:solidFill>
                  <a:schemeClr val="dk1"/>
                </a:solidFill>
                <a:latin typeface="Calibri"/>
                <a:ea typeface="Calibri"/>
                <a:cs typeface="Calibri"/>
                <a:sym typeface="Calibri"/>
              </a:rPr>
              <a:t>verschieden Herstellungsstufen </a:t>
            </a:r>
            <a:r>
              <a:rPr lang="de-DE" sz="1150" b="0" i="0" u="none" strike="noStrike" cap="none">
                <a:solidFill>
                  <a:schemeClr val="dk1"/>
                </a:solidFill>
                <a:latin typeface="Calibri"/>
                <a:ea typeface="Calibri"/>
                <a:cs typeface="Calibri"/>
                <a:sym typeface="Calibri"/>
              </a:rPr>
              <a:t>bekannt?</a:t>
            </a:r>
            <a:endParaRPr/>
          </a:p>
          <a:p>
            <a:pPr marL="171450" marR="0" lvl="0" indent="-171450" algn="l" rtl="0">
              <a:lnSpc>
                <a:spcPct val="100000"/>
              </a:lnSpc>
              <a:spcBef>
                <a:spcPts val="0"/>
              </a:spcBef>
              <a:spcAft>
                <a:spcPts val="0"/>
              </a:spcAft>
              <a:buClr>
                <a:srgbClr val="000000"/>
              </a:buClr>
              <a:buSzPts val="1100"/>
              <a:buFont typeface="Arial"/>
              <a:buChar char="•"/>
            </a:pPr>
            <a:r>
              <a:rPr lang="de-DE" sz="1150" b="0" i="0" u="none" strike="noStrike" cap="none">
                <a:solidFill>
                  <a:schemeClr val="dk1"/>
                </a:solidFill>
                <a:latin typeface="Calibri"/>
                <a:ea typeface="Calibri"/>
                <a:cs typeface="Calibri"/>
                <a:sym typeface="Calibri"/>
              </a:rPr>
              <a:t>Sammeln Sie die verschiedenen Aspekte und ordnen Sie sie den Bereichen: Ökologie, Ökonomie, Gesellschaft und Gesundheit zu.</a:t>
            </a:r>
            <a:endParaRPr sz="115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UBA (2021): Norbert Jungmichel, Kordula Wick, Kordula,  Dr. Moritz Nill: Kleider mit Haken - Fallstudie zur globalen Umweltinanspruchnahme durch die Herstellung unserer Kleidung, Hrsg Uba, Dessau-Roßlau, Mai 2021</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Voß (2000): Textiltechnik, in Brockhaus-Reihe „Mensch-Natur-Technik“, Band: Mensch, Maschinen, Mechanismen. Seite 115-177.</a:t>
            </a:r>
            <a:endParaRPr/>
          </a:p>
          <a:p>
            <a:pPr marL="0" lvl="0" indent="0" algn="l" rtl="0">
              <a:lnSpc>
                <a:spcPct val="100000"/>
              </a:lnSpc>
              <a:spcBef>
                <a:spcPts val="0"/>
              </a:spcBef>
              <a:spcAft>
                <a:spcPts val="0"/>
              </a:spcAft>
              <a:buSzPts val="1400"/>
              <a:buNone/>
            </a:pPr>
            <a:endParaRPr sz="1200"/>
          </a:p>
        </p:txBody>
      </p:sp>
      <p:sp>
        <p:nvSpPr>
          <p:cNvPr id="146" name="Google Shape;146;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479424" y="3888000"/>
            <a:ext cx="6145213" cy="542501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Im März 2022 veröffentlichte die EU mehrere Strategien und Maßnahmenpakete für die Förderung der Kreislaufwirtschaft und von nachhaltigen Produkten im Binnenmarkt, darunter die EU Strategy for Sustainable and Circular Textiles (Textilstrategie). Die Strategie hat zum Ziel, die textile Wertschöpfungskette nachhaltiger zu gestalten. Textilien sollen demnach qualitativ hochwertiger werden – Wiederverwendung, Reparatur und Recycling stehen im Fokus, um eine textile Kreislaufwirtschaft in Europa aufzubauen.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200" b="1"/>
              <a:t>Aufgaben</a:t>
            </a:r>
            <a:endParaRPr/>
          </a:p>
          <a:p>
            <a:pPr marL="171450" marR="0" lvl="0" indent="-171450" algn="l" rtl="0">
              <a:lnSpc>
                <a:spcPct val="100000"/>
              </a:lnSpc>
              <a:spcBef>
                <a:spcPts val="0"/>
              </a:spcBef>
              <a:spcAft>
                <a:spcPts val="0"/>
              </a:spcAft>
              <a:buClr>
                <a:srgbClr val="000000"/>
              </a:buClr>
              <a:buSzPts val="1100"/>
              <a:buFont typeface="Arial"/>
              <a:buChar char="•"/>
            </a:pPr>
            <a:r>
              <a:rPr lang="de-DE" sz="1200">
                <a:solidFill>
                  <a:schemeClr val="dk1"/>
                </a:solidFill>
              </a:rPr>
              <a:t>Beschreiben Sie den Kreislauf und diskutieren Sie mit den anderen Auszubildenden die Unterschiede zur linearen Kette.</a:t>
            </a:r>
            <a:endParaRPr/>
          </a:p>
          <a:p>
            <a:pPr marL="171450" lvl="0" indent="-171450" algn="l" rtl="0">
              <a:lnSpc>
                <a:spcPct val="100000"/>
              </a:lnSpc>
              <a:spcBef>
                <a:spcPts val="0"/>
              </a:spcBef>
              <a:spcAft>
                <a:spcPts val="0"/>
              </a:spcAft>
              <a:buSzPts val="1100"/>
              <a:buFont typeface="Arial"/>
              <a:buChar char="•"/>
            </a:pPr>
            <a:r>
              <a:rPr lang="de-DE" sz="1200">
                <a:solidFill>
                  <a:schemeClr val="dk1"/>
                </a:solidFill>
              </a:rPr>
              <a:t>Was bedeutet die Textilstrategie der EU für die Textilherstellung?</a:t>
            </a:r>
            <a:endParaRPr/>
          </a:p>
          <a:p>
            <a:pPr marL="0" lvl="0" indent="0" algn="l" rtl="0">
              <a:lnSpc>
                <a:spcPct val="100000"/>
              </a:lnSpc>
              <a:spcBef>
                <a:spcPts val="0"/>
              </a:spcBef>
              <a:spcAft>
                <a:spcPts val="0"/>
              </a:spcAft>
              <a:buClr>
                <a:schemeClr val="dk1"/>
              </a:buClr>
              <a:buSzPts val="1100"/>
              <a:buNone/>
            </a:pPr>
            <a:endParaRPr sz="1200"/>
          </a:p>
          <a:p>
            <a:pPr marL="0" lvl="0" indent="0" algn="l" rtl="0">
              <a:lnSpc>
                <a:spcPct val="100000"/>
              </a:lnSpc>
              <a:spcBef>
                <a:spcPts val="0"/>
              </a:spcBef>
              <a:spcAft>
                <a:spcPts val="0"/>
              </a:spcAft>
              <a:buSzPts val="1400"/>
              <a:buNone/>
            </a:pPr>
            <a:r>
              <a:rPr lang="de-DE" sz="1200" b="1"/>
              <a:t>Quellen</a:t>
            </a:r>
            <a:endParaRPr b="1"/>
          </a:p>
          <a:p>
            <a:pPr marL="171450" lvl="0" indent="-171450" algn="l" rtl="0">
              <a:lnSpc>
                <a:spcPct val="100000"/>
              </a:lnSpc>
              <a:spcBef>
                <a:spcPts val="0"/>
              </a:spcBef>
              <a:spcAft>
                <a:spcPts val="0"/>
              </a:spcAft>
              <a:buSzPts val="1400"/>
              <a:buFont typeface="Arial"/>
              <a:buChar char="•"/>
            </a:pPr>
            <a:r>
              <a:rPr lang="de-DE" sz="1100"/>
              <a:t>Umweltbundesamt 2021: Konsum und Umwelt: Zentrale Handlungsfelder. Online: https://www.umweltbundesamt.de/themen/wirtschaft-konsum/konsum-umwelt-zentrale-handlungsfelder#bedarfsfelder</a:t>
            </a:r>
            <a:endParaRPr/>
          </a:p>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Europäische Umweltagentur (2022): Umweltauswirkungen von Textilproduktion und -abfällen.  Online: </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https://www.eea.europa.eu/publications/textiles-in-europes-circular-economy/textiles-in-europe-s-circular-economy</a:t>
            </a:r>
            <a:endParaRPr sz="1100" b="0" i="0" u="sng" strike="noStrike" cap="none">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sz="1100"/>
          </a:p>
          <a:p>
            <a:pPr marL="0" lvl="0" indent="0" algn="l" rtl="0">
              <a:lnSpc>
                <a:spcPct val="100000"/>
              </a:lnSpc>
              <a:spcBef>
                <a:spcPts val="0"/>
              </a:spcBef>
              <a:spcAft>
                <a:spcPts val="0"/>
              </a:spcAft>
              <a:buSzPts val="1400"/>
              <a:buNone/>
            </a:pPr>
            <a:endParaRPr sz="1200"/>
          </a:p>
        </p:txBody>
      </p:sp>
      <p:sp>
        <p:nvSpPr>
          <p:cNvPr id="186" name="Google Shape;186;p1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479425" y="287338"/>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479426" y="3888000"/>
            <a:ext cx="6142038"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sz="1050" b="0">
                <a:latin typeface="Calibri"/>
                <a:ea typeface="Calibri"/>
                <a:cs typeface="Calibri"/>
                <a:sym typeface="Calibri"/>
              </a:rPr>
              <a:t>Auf allen Stufen der Textilherstellung entstehen Umwelt- und Gesundheitsbelastungen sowie Klimagase.</a:t>
            </a:r>
            <a:endParaRPr sz="1050" b="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Faserproduktion: Für synthetische Fasern wird Rohöl eingesetzt, dessen Abbau mit Zerstörung von Ökosystemen und Bedrohung angrenzender Ökosysteme verbunden ist. Für die Textilherstellung ist der Rohöleinsatz mengenmäßig gering. Für Naturfasern werden Flächen, Bewässerung, Dünger und Pflanzenschutzmittel gebraucht. Dies führt zur Belastung von </a:t>
            </a:r>
            <a:r>
              <a:rPr lang="de-DE" sz="1050">
                <a:latin typeface="Calibri"/>
                <a:ea typeface="Calibri"/>
                <a:cs typeface="Calibri"/>
                <a:sym typeface="Calibri"/>
              </a:rPr>
              <a:t>Gewässern</a:t>
            </a:r>
            <a:r>
              <a:rPr lang="de-DE" sz="1050" b="0" i="0" u="none" strike="noStrike" cap="none">
                <a:solidFill>
                  <a:schemeClr val="dk1"/>
                </a:solidFill>
                <a:latin typeface="Calibri"/>
                <a:ea typeface="Calibri"/>
                <a:cs typeface="Calibri"/>
                <a:sym typeface="Calibri"/>
              </a:rPr>
              <a:t>, hat Auswirkungen auf die Biodiversität und auch auf die menschliche Gesundheit. Insbesondere Baumwolle hat einen hohen Wasserbedarf, für den deutschen Textilkonsum werden erhebliche Wasserressourcen im Ausland in Anspruch genommen werden. Bei Rohfasern tierischen Ursprungs geht es um Haltungsformen, Tiergesundheit und </a:t>
            </a:r>
            <a:r>
              <a:rPr lang="de-DE" sz="1050">
                <a:latin typeface="Calibri"/>
                <a:ea typeface="Calibri"/>
                <a:cs typeface="Calibri"/>
                <a:sym typeface="Calibri"/>
              </a:rPr>
              <a:t>-w</a:t>
            </a:r>
            <a:r>
              <a:rPr lang="de-DE" sz="1050" b="0" i="0" u="none" strike="noStrike" cap="none">
                <a:solidFill>
                  <a:schemeClr val="dk1"/>
                </a:solidFill>
                <a:latin typeface="Calibri"/>
                <a:ea typeface="Calibri"/>
                <a:cs typeface="Calibri"/>
                <a:sym typeface="Calibri"/>
              </a:rPr>
              <a:t>ohl und den Ausstoß von Treibhausgasen bei Wiederkäuern. </a:t>
            </a:r>
            <a:endParaRPr sz="1050" b="0" i="0" u="none"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Vorprodukte und Textilveredelung: Chemiefasern verursachen umweltrelevante Emissionen in die Luft und ins Abwasser (insbesondere durch Restlösemittel im Nass- oder Trockenspinnverfahren). Bei der Textilveredlung besteht das größte Umweltproblem in der Menge der Abwässer und deren chemischer Belastung. In der Textilherstellung und -veredlung können Substanzen mit umwelt- und gesundheitsgefährdenden Eigenschaften eingesetzt werden. Dazu gehören krebserzeugende, erbgutverändernde oder fortpflanzungsgefährdende Substanzen, persistente und bioakkumulierende Substanzen und solche mit allergenen Eigenschaften. Weitere wichtige Umweltaspekte sind der Energieverbrauch, die Abgasemissionen und die festen Abfälle.</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Konfektion: Die Belastungen sind hier vor allem sozialer Art. Problematisch sind die ungesicherten Arbeitsbedingungen, mangelnder Arbeitsschutz und lange Arbeitszeiten. </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Gebrauch: Hier stehen der Waschmittel- und Energieverbrauch sowie Mikroplastikemissionen beim Waschen von synthetischen Fasern im Vordergrund.</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Entsorgung: Aufgrund des hohen Textilkonsums wird viel ausrangiert. Seit Mitte der 1990er ist das jährliche Sammelaufkommen an Textilien um mehr als 20 % gestiegen. Jedes Jahr werden in Deutschland ca. eine Million Tonnen Altkleider in Altkleidercontainer oder Sammlungen gegeben. Diese Menge füllt 62.000 LKW, die aneinandergereiht von Flensburg bis Innsbruck reichen würden. Die Altkleider werden sortiert, weiterverkauft, exportiert und unbrauchbare Reste verbrannt. Das Recycling ist mengenmäßig noch unbedeutend.</a:t>
            </a:r>
            <a:endParaRPr sz="105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de-DE" sz="1050" b="1">
                <a:solidFill>
                  <a:schemeClr val="dk1"/>
                </a:solidFill>
                <a:latin typeface="Calibri"/>
                <a:ea typeface="Calibri"/>
                <a:cs typeface="Calibri"/>
                <a:sym typeface="Calibri"/>
              </a:rPr>
              <a:t>Aufgaben</a:t>
            </a:r>
            <a:endParaRPr/>
          </a:p>
          <a:p>
            <a:pPr marL="171450" marR="0" lvl="0" indent="-171450" algn="l" rtl="0">
              <a:lnSpc>
                <a:spcPct val="100000"/>
              </a:lnSpc>
              <a:spcBef>
                <a:spcPts val="0"/>
              </a:spcBef>
              <a:spcAft>
                <a:spcPts val="0"/>
              </a:spcAft>
              <a:buClr>
                <a:srgbClr val="000000"/>
              </a:buClr>
              <a:buSzPts val="1100"/>
              <a:buFont typeface="Arial"/>
              <a:buChar char="•"/>
            </a:pPr>
            <a:r>
              <a:rPr lang="de-DE" sz="1050" b="0" i="0" u="none" strike="noStrike" cap="none">
                <a:solidFill>
                  <a:schemeClr val="dk1"/>
                </a:solidFill>
                <a:latin typeface="Calibri"/>
                <a:ea typeface="Calibri"/>
                <a:cs typeface="Calibri"/>
                <a:sym typeface="Calibri"/>
              </a:rPr>
              <a:t>Recherchieren und beschreiben Sie die Herkunft des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-Ausstoßes in den verschiedenen Stufen der Textilherstellung.</a:t>
            </a:r>
            <a:endParaRPr/>
          </a:p>
          <a:p>
            <a:pPr marL="171450" lvl="0" indent="-171450" algn="l" rtl="0">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Wobei wird besonders viel Wasser verbraucht und verschmutzt?</a:t>
            </a:r>
            <a:endParaRPr sz="1000" b="1">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b="1">
                <a:latin typeface="Calibri"/>
                <a:ea typeface="Calibri"/>
                <a:cs typeface="Calibri"/>
                <a:sym typeface="Calibri"/>
              </a:rPr>
              <a:t>Quellen</a:t>
            </a:r>
            <a:endParaRPr/>
          </a:p>
          <a:p>
            <a:pPr marL="171450" lvl="0" indent="-171450" algn="l" rtl="0">
              <a:lnSpc>
                <a:spcPct val="100000"/>
              </a:lnSpc>
              <a:spcBef>
                <a:spcPts val="0"/>
              </a:spcBef>
              <a:spcAft>
                <a:spcPts val="0"/>
              </a:spcAft>
              <a:buSzPts val="1080"/>
              <a:buFont typeface="Arial"/>
              <a:buChar char="•"/>
            </a:pPr>
            <a:r>
              <a:rPr lang="de-DE" sz="900" b="0" i="0" u="none" strike="noStrike" cap="none">
                <a:solidFill>
                  <a:schemeClr val="dk1"/>
                </a:solidFill>
              </a:rPr>
              <a:t>UBA 2020:  Big Points des ressourcenschonenden Konsums als Thema für die Verbraucherberatung – mehr als Energieeffizienz und Klimaschutz. Studie im Rahmen des Projekts „Verbraucherberatung als Baustein einer erfolgreichen Ressourcenpolitik. Öko-Institut e.V., Freiburg Im Auftrag des Umweltbundesamtes</a:t>
            </a:r>
            <a:endParaRPr/>
          </a:p>
          <a:p>
            <a:pPr marL="171450" marR="0" lvl="0" indent="-171450" algn="l" rtl="0">
              <a:lnSpc>
                <a:spcPct val="100000"/>
              </a:lnSpc>
              <a:spcBef>
                <a:spcPts val="0"/>
              </a:spcBef>
              <a:spcAft>
                <a:spcPts val="0"/>
              </a:spcAft>
              <a:buClr>
                <a:srgbClr val="000000"/>
              </a:buClr>
              <a:buSzPts val="1080"/>
              <a:buFont typeface="Arial"/>
              <a:buChar char="•"/>
            </a:pPr>
            <a:r>
              <a:rPr lang="de-DE" sz="900" b="0" i="0" u="none" strike="noStrike" cap="none">
                <a:solidFill>
                  <a:schemeClr val="dk1"/>
                </a:solidFill>
              </a:rPr>
              <a:t>Fairwertung o.J.: https://fairwertung.de/altkleidersammlungen-in-deutschland/</a:t>
            </a:r>
            <a:endParaRPr/>
          </a:p>
          <a:p>
            <a:pPr marL="171450" marR="0" lvl="0" indent="-171450" algn="l" rtl="0">
              <a:lnSpc>
                <a:spcPct val="100000"/>
              </a:lnSpc>
              <a:spcBef>
                <a:spcPts val="0"/>
              </a:spcBef>
              <a:spcAft>
                <a:spcPts val="0"/>
              </a:spcAft>
              <a:buClr>
                <a:srgbClr val="000000"/>
              </a:buClr>
              <a:buSzPts val="1080"/>
              <a:buFont typeface="Arial"/>
              <a:buChar char="•"/>
            </a:pPr>
            <a:r>
              <a:rPr lang="de-DE" sz="900" b="0" i="0" u="none" strike="noStrike" cap="none">
                <a:solidFill>
                  <a:schemeClr val="dk1"/>
                </a:solidFill>
                <a:latin typeface="Calibri"/>
                <a:ea typeface="Calibri"/>
                <a:cs typeface="Calibri"/>
                <a:sym typeface="Calibri"/>
              </a:rPr>
              <a:t>Uba 2014: Nachhaltiger Konsum: Entwicklung eines deutschen Indikatorensatzes als Beitrag zu einer thematischen Erweiterung der deutschen Nachhaltigkeitsstrategie, Umweltbundesamt Texte, 17/2014.</a:t>
            </a:r>
            <a:endParaRPr sz="900" b="0" i="0" u="none" strike="noStrike" cap="none">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5:notes"/>
          <p:cNvSpPr txBox="1">
            <a:spLocks noGrp="1"/>
          </p:cNvSpPr>
          <p:nvPr>
            <p:ph type="body" idx="1"/>
          </p:nvPr>
        </p:nvSpPr>
        <p:spPr>
          <a:xfrm>
            <a:off x="479425" y="3888000"/>
            <a:ext cx="6143625"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solidFill>
                  <a:schemeClr val="dk1"/>
                </a:solidFill>
              </a:rPr>
              <a:t>Beschreibung</a:t>
            </a:r>
            <a:endParaRPr sz="1050">
              <a:solidFill>
                <a:schemeClr val="dk1"/>
              </a:solidFill>
            </a:endParaRPr>
          </a:p>
          <a:p>
            <a:pPr marL="0" lvl="0" indent="0" algn="l" rtl="0">
              <a:lnSpc>
                <a:spcPct val="100000"/>
              </a:lnSpc>
              <a:spcBef>
                <a:spcPts val="0"/>
              </a:spcBef>
              <a:spcAft>
                <a:spcPts val="0"/>
              </a:spcAft>
              <a:buSzPts val="1400"/>
              <a:buNone/>
            </a:pPr>
            <a:r>
              <a:rPr lang="de-DE" sz="1050" b="0" i="0" u="none" strike="noStrike" cap="none">
                <a:solidFill>
                  <a:schemeClr val="dk1"/>
                </a:solidFill>
              </a:rPr>
              <a:t>Der Textilsektor ist im Vergleich zu anderen Bereichen sehr arbeitsintensiv und weltweit der drittgrößte Arbeitgeber nach Nahrung und Wohnen. Im Jahr 2020 waren in der deutschen Textilindustrie insgesamt etwa 59.800 Beschäftigte tätig, in der Bekleidungsindustrie 26.200. </a:t>
            </a:r>
            <a:endParaRPr/>
          </a:p>
          <a:p>
            <a:pPr marL="171450" marR="0" lvl="0" indent="-171450" algn="l" rtl="0">
              <a:lnSpc>
                <a:spcPct val="100000"/>
              </a:lnSpc>
              <a:spcBef>
                <a:spcPts val="0"/>
              </a:spcBef>
              <a:spcAft>
                <a:spcPts val="0"/>
              </a:spcAft>
              <a:buClr>
                <a:srgbClr val="000000"/>
              </a:buClr>
              <a:buSzPts val="1260"/>
              <a:buFont typeface="Arial"/>
              <a:buChar char="•"/>
            </a:pPr>
            <a:r>
              <a:rPr lang="de-DE" sz="1050" b="0" i="0" u="none" strike="noStrike" cap="none">
                <a:solidFill>
                  <a:schemeClr val="dk1"/>
                </a:solidFill>
              </a:rPr>
              <a:t>Der größte Teil der Produktion findet in Asien und Afrika statt, wo die Produktionskosten niedrig sind. Dies bedroht die Löhne und damit die Existenz, Gesundheit und Sicherheit der Arbeiter*innen. In Bangladesch erhalten ungelernte Näherinnen zum Beispiel nur einen Mindestlohn von ungefähr 85 Euro im Monat. In Deutschland kostete 2015 eine Arbeitsstunde in der Bekleidungsindustrie 30,80 Euro. In anderen EU-Ländern ist das Lohnniveau ähnlich. </a:t>
            </a:r>
            <a:endParaRPr/>
          </a:p>
          <a:p>
            <a:pPr marL="171450" lvl="0" indent="-171450" algn="l" rtl="0">
              <a:lnSpc>
                <a:spcPct val="100000"/>
              </a:lnSpc>
              <a:spcBef>
                <a:spcPts val="0"/>
              </a:spcBef>
              <a:spcAft>
                <a:spcPts val="0"/>
              </a:spcAft>
              <a:buSzPts val="1260"/>
              <a:buFont typeface="Arial"/>
              <a:buChar char="•"/>
            </a:pPr>
            <a:r>
              <a:rPr lang="de-DE" sz="1050" b="0" i="0" u="none" strike="noStrike" cap="none">
                <a:solidFill>
                  <a:schemeClr val="dk1"/>
                </a:solidFill>
              </a:rPr>
              <a:t>Niedrige Löhne, Überstunden und Kinderarbeit hängen zusammen und sind ein strukturelles Problem im Textilsektor. Existenzsichernde Löhne sollen die Lebenshaltungskosten der Arbeiter*innen und ihrer Familienangehörigen decken und eine angemessene Rücklage für Notsituationen ermöglichen. Dieser Lohn muss laut ILO in einer Standardarbeitswoche von maximal 48 Stunden erreicht werden. </a:t>
            </a:r>
            <a:endParaRPr/>
          </a:p>
          <a:p>
            <a:pPr marL="171450" lvl="0" indent="-171450" algn="l" rtl="0">
              <a:lnSpc>
                <a:spcPct val="100000"/>
              </a:lnSpc>
              <a:spcBef>
                <a:spcPts val="0"/>
              </a:spcBef>
              <a:spcAft>
                <a:spcPts val="0"/>
              </a:spcAft>
              <a:buSzPts val="1260"/>
              <a:buFont typeface="Arial"/>
              <a:buChar char="•"/>
            </a:pPr>
            <a:r>
              <a:rPr lang="de-DE" sz="1050" b="0" i="0" u="none" strike="noStrike" cap="none">
                <a:solidFill>
                  <a:schemeClr val="dk1"/>
                </a:solidFill>
              </a:rPr>
              <a:t>Die Politik will mit dem Lieferkettengesetz von 2021 den Schutz der Menschenrechte in globalen Lieferketten verbessern.</a:t>
            </a:r>
            <a:endParaRPr sz="1050">
              <a:solidFill>
                <a:schemeClr val="dk1"/>
              </a:solidFill>
            </a:endParaRPr>
          </a:p>
          <a:p>
            <a:pPr marL="0" lvl="0" indent="0" algn="l" rtl="0">
              <a:lnSpc>
                <a:spcPct val="100000"/>
              </a:lnSpc>
              <a:spcBef>
                <a:spcPts val="0"/>
              </a:spcBef>
              <a:spcAft>
                <a:spcPts val="0"/>
              </a:spcAft>
              <a:buSzPts val="1100"/>
              <a:buFont typeface="Arial"/>
              <a:buNone/>
            </a:pPr>
            <a:r>
              <a:rPr lang="de-DE" sz="1050" b="1">
                <a:solidFill>
                  <a:schemeClr val="dk1"/>
                </a:solidFill>
              </a:rPr>
              <a:t>Aufgaben</a:t>
            </a:r>
            <a:endParaRPr/>
          </a:p>
          <a:p>
            <a:pPr marL="171450" lvl="0" indent="-171450" algn="l" rtl="0">
              <a:lnSpc>
                <a:spcPct val="100000"/>
              </a:lnSpc>
              <a:spcBef>
                <a:spcPts val="0"/>
              </a:spcBef>
              <a:spcAft>
                <a:spcPts val="0"/>
              </a:spcAft>
              <a:buSzPts val="1260"/>
              <a:buFont typeface="Arial"/>
              <a:buChar char="•"/>
            </a:pPr>
            <a:r>
              <a:rPr lang="de-DE" sz="1050">
                <a:solidFill>
                  <a:schemeClr val="dk1"/>
                </a:solidFill>
              </a:rPr>
              <a:t>Wo fließen die Erlöse der Jeans hin? Welche Anteile der Jeans verteilen sich auf die Bereiche: </a:t>
            </a:r>
            <a:r>
              <a:rPr lang="de-DE" sz="1050" b="0">
                <a:solidFill>
                  <a:schemeClr val="dk1"/>
                </a:solidFill>
              </a:rPr>
              <a:t>Materialkosten</a:t>
            </a:r>
            <a:r>
              <a:rPr lang="de-DE" sz="1050" b="1">
                <a:solidFill>
                  <a:schemeClr val="dk1"/>
                </a:solidFill>
              </a:rPr>
              <a:t> </a:t>
            </a:r>
            <a:r>
              <a:rPr lang="de-DE" sz="1050" b="0">
                <a:solidFill>
                  <a:schemeClr val="dk1"/>
                </a:solidFill>
              </a:rPr>
              <a:t>(13 %); Transportkosten</a:t>
            </a:r>
            <a:r>
              <a:rPr lang="de-DE" sz="1050">
                <a:solidFill>
                  <a:schemeClr val="dk1"/>
                </a:solidFill>
              </a:rPr>
              <a:t> (11 %) und Gebühren, wie Zölle, Steuern; </a:t>
            </a:r>
            <a:r>
              <a:rPr lang="de-DE" sz="1050" b="0">
                <a:solidFill>
                  <a:schemeClr val="dk1"/>
                </a:solidFill>
              </a:rPr>
              <a:t>Lohn</a:t>
            </a:r>
            <a:r>
              <a:rPr lang="de-DE" sz="1050">
                <a:solidFill>
                  <a:schemeClr val="dk1"/>
                </a:solidFill>
              </a:rPr>
              <a:t> (1 %) für alle an der Produktion beteiligten; Arbeiter*innen; </a:t>
            </a:r>
            <a:r>
              <a:rPr lang="de-DE" sz="1050" b="0">
                <a:solidFill>
                  <a:schemeClr val="dk1"/>
                </a:solidFill>
              </a:rPr>
              <a:t>Markenfirma</a:t>
            </a:r>
            <a:r>
              <a:rPr lang="de-DE" sz="1050" b="1">
                <a:solidFill>
                  <a:schemeClr val="dk1"/>
                </a:solidFill>
              </a:rPr>
              <a:t> </a:t>
            </a:r>
            <a:r>
              <a:rPr lang="de-DE" sz="1050" b="0">
                <a:solidFill>
                  <a:schemeClr val="dk1"/>
                </a:solidFill>
              </a:rPr>
              <a:t>(25 %); Einzelhandel (50 %)</a:t>
            </a:r>
            <a:endParaRPr/>
          </a:p>
          <a:p>
            <a:pPr marL="171450" lvl="0" indent="-171450" algn="l" rtl="0">
              <a:lnSpc>
                <a:spcPct val="100000"/>
              </a:lnSpc>
              <a:spcBef>
                <a:spcPts val="0"/>
              </a:spcBef>
              <a:spcAft>
                <a:spcPts val="0"/>
              </a:spcAft>
              <a:buSzPts val="1260"/>
              <a:buFont typeface="Arial"/>
              <a:buChar char="•"/>
            </a:pPr>
            <a:r>
              <a:rPr lang="de-DE" sz="1050">
                <a:solidFill>
                  <a:schemeClr val="dk1"/>
                </a:solidFill>
              </a:rPr>
              <a:t>Sind die Erlöse gerecht verteilt? Sind die Löhne angemessen?</a:t>
            </a:r>
            <a:endParaRPr/>
          </a:p>
          <a:p>
            <a:pPr marL="171450" lvl="0" indent="-171450" algn="l" rtl="0">
              <a:lnSpc>
                <a:spcPct val="100000"/>
              </a:lnSpc>
              <a:spcBef>
                <a:spcPts val="0"/>
              </a:spcBef>
              <a:spcAft>
                <a:spcPts val="0"/>
              </a:spcAft>
              <a:buSzPts val="1260"/>
              <a:buFont typeface="Arial"/>
              <a:buChar char="•"/>
            </a:pPr>
            <a:r>
              <a:rPr lang="de-DE" sz="1050">
                <a:solidFill>
                  <a:schemeClr val="dk1"/>
                </a:solidFill>
              </a:rPr>
              <a:t>Recherchieren Sie die Arbeitsbedingungen von Schneider*innen in der EU, in Indien und Bangladesch und vergleichen Sie diese!</a:t>
            </a:r>
            <a:endParaRPr/>
          </a:p>
          <a:p>
            <a:pPr marL="171450" lvl="0" indent="-171450" algn="l" rtl="0">
              <a:lnSpc>
                <a:spcPct val="100000"/>
              </a:lnSpc>
              <a:spcBef>
                <a:spcPts val="0"/>
              </a:spcBef>
              <a:spcAft>
                <a:spcPts val="0"/>
              </a:spcAft>
              <a:buSzPts val="1260"/>
              <a:buFont typeface="Arial"/>
              <a:buChar char="•"/>
            </a:pPr>
            <a:r>
              <a:rPr lang="de-DE" sz="1050">
                <a:solidFill>
                  <a:schemeClr val="dk1"/>
                </a:solidFill>
              </a:rPr>
              <a:t>Wie können menschenunwürdige Arbeitsbedingungen verbessert werden?</a:t>
            </a:r>
            <a:endParaRPr sz="1050" b="0">
              <a:solidFill>
                <a:schemeClr val="dk1"/>
              </a:solidFill>
            </a:endParaRPr>
          </a:p>
          <a:p>
            <a:pPr marL="0" marR="0" lvl="2" indent="0" algn="l" rtl="0">
              <a:lnSpc>
                <a:spcPct val="100000"/>
              </a:lnSpc>
              <a:spcBef>
                <a:spcPts val="200"/>
              </a:spcBef>
              <a:spcAft>
                <a:spcPts val="0"/>
              </a:spcAft>
              <a:buClr>
                <a:srgbClr val="000000"/>
              </a:buClr>
              <a:buSzPts val="1400"/>
              <a:buFont typeface="Arial"/>
              <a:buNone/>
            </a:pPr>
            <a:r>
              <a:rPr lang="de-DE" sz="1050" b="1" i="0" u="none" strike="noStrike" cap="none">
                <a:solidFill>
                  <a:schemeClr val="dk1"/>
                </a:solidFill>
              </a:rPr>
              <a:t>Fairer Handel: </a:t>
            </a:r>
            <a:r>
              <a:rPr lang="de-DE" sz="1050" b="0" i="0" u="none" strike="noStrike" cap="none">
                <a:solidFill>
                  <a:schemeClr val="dk1"/>
                </a:solidFill>
              </a:rPr>
              <a:t>Eine Möglichkeit, die Arbeitsbedingungen im Ausland zu verbessern, ist der Kauf von Produkten aus Fairem Handel und die Beachtung von Siegeln, die Vorgaben an die Arbeitsbedingungen mindestens nach ILO vorschreiben. Das Siegel wird von Fair Trade Deutschland vergeben. Der Faire Handel schafft für viele Menschen in Entwicklungsländern zukunftsfähige Arbeitsplätze und unterstützt den wirtschaftlichen Aufbauprozess. </a:t>
            </a:r>
            <a:endParaRPr/>
          </a:p>
          <a:p>
            <a:pPr marL="0" lvl="0" indent="0" algn="l" rtl="0">
              <a:lnSpc>
                <a:spcPct val="100000"/>
              </a:lnSpc>
              <a:spcBef>
                <a:spcPts val="300"/>
              </a:spcBef>
              <a:spcAft>
                <a:spcPts val="0"/>
              </a:spcAft>
              <a:buSzPts val="1400"/>
              <a:buNone/>
            </a:pPr>
            <a:r>
              <a:rPr lang="de-DE" sz="1000" b="1">
                <a:solidFill>
                  <a:schemeClr val="dk1"/>
                </a:solidFill>
              </a:rPr>
              <a:t>Bild und Quellen</a:t>
            </a:r>
            <a:endParaRPr/>
          </a:p>
          <a:p>
            <a:pPr marL="171450" lvl="0" indent="-171450" algn="l" rtl="0">
              <a:lnSpc>
                <a:spcPct val="100000"/>
              </a:lnSpc>
              <a:spcBef>
                <a:spcPts val="0"/>
              </a:spcBef>
              <a:spcAft>
                <a:spcPts val="0"/>
              </a:spcAft>
              <a:buSzPts val="1080"/>
              <a:buFont typeface="Arial"/>
              <a:buChar char="•"/>
            </a:pPr>
            <a:r>
              <a:rPr lang="de-DE" sz="900">
                <a:solidFill>
                  <a:schemeClr val="dk1"/>
                </a:solidFill>
              </a:rPr>
              <a:t>BMZ o. J.: Bundesministerium für wirtschaftliche Zusammenarbeit und Entwicklung: Umwelt- und Sozialstandards in der Textilproduktion verbessern, Online:</a:t>
            </a:r>
            <a:r>
              <a:rPr lang="de-DE" sz="900" u="sng">
                <a:solidFill>
                  <a:schemeClr val="dk1"/>
                </a:solidFill>
                <a:hlinkClick r:id="rId3">
                  <a:extLst>
                    <a:ext uri="{A12FA001-AC4F-418D-AE19-62706E023703}">
                      <ahyp:hlinkClr xmlns:ahyp="http://schemas.microsoft.com/office/drawing/2018/hyperlinkcolor" val="tx"/>
                    </a:ext>
                  </a:extLst>
                </a:hlinkClick>
              </a:rPr>
              <a:t> www.bmz.de/de/themen/textilwirtschaft</a:t>
            </a:r>
            <a:endParaRPr sz="900">
              <a:solidFill>
                <a:schemeClr val="dk1"/>
              </a:solidFill>
            </a:endParaRPr>
          </a:p>
          <a:p>
            <a:pPr marL="171450" lvl="0" indent="-171450" algn="l" rtl="0">
              <a:lnSpc>
                <a:spcPct val="100000"/>
              </a:lnSpc>
              <a:spcBef>
                <a:spcPts val="0"/>
              </a:spcBef>
              <a:spcAft>
                <a:spcPts val="0"/>
              </a:spcAft>
              <a:buSzPts val="1080"/>
              <a:buFont typeface="Arial"/>
              <a:buChar char="•"/>
            </a:pPr>
            <a:r>
              <a:rPr lang="de-DE" sz="900">
                <a:solidFill>
                  <a:schemeClr val="dk1"/>
                </a:solidFill>
              </a:rPr>
              <a:t>C. Voß </a:t>
            </a:r>
            <a:endParaRPr sz="1000">
              <a:solidFill>
                <a:schemeClr val="dk1"/>
              </a:solidFill>
            </a:endParaRPr>
          </a:p>
          <a:p>
            <a:pPr marL="171450" lvl="0" indent="-171450" algn="l" rtl="0">
              <a:lnSpc>
                <a:spcPct val="100000"/>
              </a:lnSpc>
              <a:spcBef>
                <a:spcPts val="0"/>
              </a:spcBef>
              <a:spcAft>
                <a:spcPts val="0"/>
              </a:spcAft>
              <a:buSzPts val="1080"/>
              <a:buFont typeface="Arial"/>
              <a:buChar char="•"/>
            </a:pPr>
            <a:r>
              <a:rPr lang="de-DE" sz="900">
                <a:solidFill>
                  <a:schemeClr val="dk1"/>
                </a:solidFill>
              </a:rPr>
              <a:t>Gesamtverband der deutschen Textil- und Modeindustrie e. V. - textil + mode (o.J.): Tarifpolitik: Online:</a:t>
            </a:r>
            <a:r>
              <a:rPr lang="de-DE" sz="900" u="sng">
                <a:solidFill>
                  <a:schemeClr val="dk1"/>
                </a:solidFill>
                <a:hlinkClick r:id="rId4">
                  <a:extLst>
                    <a:ext uri="{A12FA001-AC4F-418D-AE19-62706E023703}">
                      <ahyp:hlinkClr xmlns:ahyp="http://schemas.microsoft.com/office/drawing/2018/hyperlinkcolor" val="tx"/>
                    </a:ext>
                  </a:extLst>
                </a:hlinkClick>
              </a:rPr>
              <a:t> https://textil-mode.de/de/verband/tarifpolitik/</a:t>
            </a:r>
            <a:endParaRPr sz="900">
              <a:solidFill>
                <a:schemeClr val="dk1"/>
              </a:solidFill>
            </a:endParaRPr>
          </a:p>
          <a:p>
            <a:pPr marL="171450" lvl="0" indent="-171450" algn="l" rtl="0">
              <a:lnSpc>
                <a:spcPct val="100000"/>
              </a:lnSpc>
              <a:spcBef>
                <a:spcPts val="0"/>
              </a:spcBef>
              <a:spcAft>
                <a:spcPts val="0"/>
              </a:spcAft>
              <a:buSzPts val="1080"/>
              <a:buFont typeface="Arial"/>
              <a:buChar char="•"/>
            </a:pPr>
            <a:r>
              <a:rPr lang="de-DE" sz="900">
                <a:solidFill>
                  <a:schemeClr val="dk1"/>
                </a:solidFill>
              </a:rPr>
              <a:t>Schmitt 2001: Prof. Dr. Schmitt, Universität Bremen (Hrsg.): Eine Welt in der Schule, Klasse 1-10. Projekt des Grundschulverbandes – Arbeitskreis Grundschule e. V. Heft 3, Hannover 2001</a:t>
            </a:r>
            <a:endParaRPr/>
          </a:p>
          <a:p>
            <a:pPr marL="171450" marR="0" lvl="0" indent="-171450" algn="l" rtl="0">
              <a:lnSpc>
                <a:spcPct val="100000"/>
              </a:lnSpc>
              <a:spcBef>
                <a:spcPts val="0"/>
              </a:spcBef>
              <a:spcAft>
                <a:spcPts val="0"/>
              </a:spcAft>
              <a:buClr>
                <a:srgbClr val="000000"/>
              </a:buClr>
              <a:buSzPts val="1080"/>
              <a:buFont typeface="Arial"/>
              <a:buChar char="•"/>
            </a:pPr>
            <a:r>
              <a:rPr lang="de-DE" sz="900" b="0" i="0" u="none" strike="noStrike" cap="none">
                <a:solidFill>
                  <a:schemeClr val="dk1"/>
                </a:solidFill>
              </a:rPr>
              <a:t>Statista (2022): Statista: Anzahl der Beschäftigten in der deutschen Textil- und Bekleidungsindustrie in den Jahren 2008 bis 2021. Online:</a:t>
            </a:r>
            <a:r>
              <a:rPr lang="de-DE" sz="900" b="0" i="0" u="sng" strike="noStrike" cap="none">
                <a:solidFill>
                  <a:schemeClr val="dk1"/>
                </a:solidFill>
                <a:hlinkClick r:id="rId5">
                  <a:extLst>
                    <a:ext uri="{A12FA001-AC4F-418D-AE19-62706E023703}">
                      <ahyp:hlinkClr xmlns:ahyp="http://schemas.microsoft.com/office/drawing/2018/hyperlinkcolor" val="tx"/>
                    </a:ext>
                  </a:extLst>
                </a:hlinkClick>
              </a:rPr>
              <a:t> https://de.statista.com/statistik/daten/studie/209645/umfrage/beschaeftigte-in-der-deutschen-textil-bekleidungs-und-chemiefaserindustrie</a:t>
            </a:r>
            <a:r>
              <a:rPr lang="de-DE" sz="900" b="0" i="0" u="none" strike="noStrike" cap="none">
                <a:solidFill>
                  <a:schemeClr val="dk1"/>
                </a:solidFill>
              </a:rPr>
              <a:t>).</a:t>
            </a:r>
            <a:endParaRPr/>
          </a:p>
          <a:p>
            <a:pPr marL="171450" marR="0" lvl="0" indent="-171450" algn="l" rtl="0">
              <a:lnSpc>
                <a:spcPct val="100000"/>
              </a:lnSpc>
              <a:spcBef>
                <a:spcPts val="0"/>
              </a:spcBef>
              <a:spcAft>
                <a:spcPts val="0"/>
              </a:spcAft>
              <a:buClr>
                <a:srgbClr val="000000"/>
              </a:buClr>
              <a:buSzPts val="1080"/>
              <a:buFont typeface="Arial"/>
              <a:buChar char="•"/>
            </a:pPr>
            <a:r>
              <a:rPr lang="de-DE" sz="900" b="0" i="0" u="none" strike="noStrike" cap="none">
                <a:solidFill>
                  <a:schemeClr val="dk1"/>
                </a:solidFill>
              </a:rPr>
              <a:t>Textilbündnis o.J. Online:</a:t>
            </a:r>
            <a:r>
              <a:rPr lang="de-DE" sz="900" b="0" i="0" u="sng" strike="noStrike" cap="none">
                <a:solidFill>
                  <a:schemeClr val="dk1"/>
                </a:solidFill>
                <a:hlinkClick r:id="rId6">
                  <a:extLst>
                    <a:ext uri="{A12FA001-AC4F-418D-AE19-62706E023703}">
                      <ahyp:hlinkClr xmlns:ahyp="http://schemas.microsoft.com/office/drawing/2018/hyperlinkcolor" val="tx"/>
                    </a:ext>
                  </a:extLst>
                </a:hlinkClick>
              </a:rPr>
              <a:t> https://www.textilbuendnis.com/themen/sektorrisiken/loehne-sozialleistungen/</a:t>
            </a:r>
            <a:endParaRPr sz="900" b="0" i="0" u="none" strike="noStrike" cap="none">
              <a:solidFill>
                <a:schemeClr val="dk1"/>
              </a:solidFill>
            </a:endParaRPr>
          </a:p>
        </p:txBody>
      </p:sp>
      <p:sp>
        <p:nvSpPr>
          <p:cNvPr id="283" name="Google Shape;283;p1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32"/>
        <p:cNvGrpSpPr/>
        <p:nvPr/>
      </p:nvGrpSpPr>
      <p:grpSpPr>
        <a:xfrm>
          <a:off x="0" y="0"/>
          <a:ext cx="0" cy="0"/>
          <a:chOff x="0" y="0"/>
          <a:chExt cx="0" cy="0"/>
        </a:xfrm>
      </p:grpSpPr>
      <p:sp>
        <p:nvSpPr>
          <p:cNvPr id="33" name="Google Shape;33;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2"/>
          <p:cNvSpPr>
            <a:spLocks noGrp="1"/>
          </p:cNvSpPr>
          <p:nvPr>
            <p:ph type="pic" idx="2"/>
          </p:nvPr>
        </p:nvSpPr>
        <p:spPr>
          <a:xfrm>
            <a:off x="5400009" y="1367999"/>
            <a:ext cx="6480000" cy="4680000"/>
          </a:xfrm>
          <a:prstGeom prst="rect">
            <a:avLst/>
          </a:prstGeom>
          <a:noFill/>
          <a:ln>
            <a:noFill/>
          </a:ln>
        </p:spPr>
      </p:sp>
      <p:sp>
        <p:nvSpPr>
          <p:cNvPr id="35" name="Google Shape;35;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1"/>
        <p:cNvGrpSpPr/>
        <p:nvPr/>
      </p:nvGrpSpPr>
      <p:grpSpPr>
        <a:xfrm>
          <a:off x="0" y="0"/>
          <a:ext cx="0" cy="0"/>
          <a:chOff x="0" y="0"/>
          <a:chExt cx="0" cy="0"/>
        </a:xfrm>
      </p:grpSpPr>
      <p:sp>
        <p:nvSpPr>
          <p:cNvPr id="42" name="Google Shape;42;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7">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mailto:m.scharp@izt.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g"/><Relationship Id="rId7" Type="http://schemas.openxmlformats.org/officeDocument/2006/relationships/image" Target="../media/image32.png"/><Relationship Id="rId12"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Textil-und Modeschneider*in</a:t>
            </a:r>
            <a:br>
              <a:rPr lang="de-DE" b="1"/>
            </a:br>
            <a:r>
              <a:rPr lang="de-DE" b="1"/>
              <a:t>Maßschneider*in</a:t>
            </a:r>
            <a:br>
              <a:rPr lang="de-DE" b="1"/>
            </a:br>
            <a:r>
              <a:rPr lang="de-DE" b="1"/>
              <a:t>Änderungsschneider*in</a:t>
            </a:r>
            <a:endParaRPr/>
          </a:p>
        </p:txBody>
      </p:sp>
      <p:sp>
        <p:nvSpPr>
          <p:cNvPr id="64" name="Google Shape;64;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Schneiderberufen</a:t>
            </a:r>
            <a:endParaRPr/>
          </a:p>
        </p:txBody>
      </p:sp>
      <p:sp>
        <p:nvSpPr>
          <p:cNvPr id="65" name="Google Shape;65;p38"/>
          <p:cNvSpPr txBox="1">
            <a:spLocks noGrp="1"/>
          </p:cNvSpPr>
          <p:nvPr>
            <p:ph type="ftr" idx="11"/>
          </p:nvPr>
        </p:nvSpPr>
        <p:spPr>
          <a:xfrm>
            <a:off x="720592" y="6258560"/>
            <a:ext cx="2687626"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66" name="Google Shape;66;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67" name="Google Shape;67;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68" name="Google Shape;68;p38"/>
          <p:cNvPicPr preferRelativeResize="0"/>
          <p:nvPr/>
        </p:nvPicPr>
        <p:blipFill rotWithShape="1">
          <a:blip r:embed="rId5">
            <a:alphaModFix/>
          </a:blip>
          <a:srcRect/>
          <a:stretch/>
        </p:blipFill>
        <p:spPr>
          <a:xfrm>
            <a:off x="8922657" y="3357103"/>
            <a:ext cx="2850243" cy="1244600"/>
          </a:xfrm>
          <a:prstGeom prst="rect">
            <a:avLst/>
          </a:prstGeom>
          <a:noFill/>
          <a:ln>
            <a:noFill/>
          </a:ln>
        </p:spPr>
      </p:pic>
      <p:pic>
        <p:nvPicPr>
          <p:cNvPr id="69" name="Google Shape;69;p38"/>
          <p:cNvPicPr preferRelativeResize="0"/>
          <p:nvPr/>
        </p:nvPicPr>
        <p:blipFill rotWithShape="1">
          <a:blip r:embed="rId6">
            <a:alphaModFix/>
          </a:blip>
          <a:srcRect/>
          <a:stretch/>
        </p:blipFill>
        <p:spPr>
          <a:xfrm>
            <a:off x="9026682" y="1652132"/>
            <a:ext cx="2561753" cy="709594"/>
          </a:xfrm>
          <a:prstGeom prst="rect">
            <a:avLst/>
          </a:prstGeom>
          <a:noFill/>
          <a:ln>
            <a:noFill/>
          </a:ln>
        </p:spPr>
      </p:pic>
      <p:sp>
        <p:nvSpPr>
          <p:cNvPr id="70" name="Google Shape;70;p38"/>
          <p:cNvSpPr txBox="1"/>
          <p:nvPr/>
        </p:nvSpPr>
        <p:spPr>
          <a:xfrm>
            <a:off x="9027017" y="2248558"/>
            <a:ext cx="3077244" cy="1523185"/>
          </a:xfrm>
          <a:prstGeom prst="rect">
            <a:avLst/>
          </a:prstGeom>
          <a:noFill/>
          <a:ln>
            <a:noFill/>
          </a:ln>
        </p:spPr>
        <p:txBody>
          <a:bodyPr spcFirstLastPara="1" wrap="square" lIns="91425" tIns="45700" rIns="91425" bIns="45700" anchor="t" anchorCtr="0">
            <a:normAutofit/>
          </a:bodyPr>
          <a:lstStyle/>
          <a:p>
            <a:pPr marL="50800" marR="0" lvl="0" indent="0" algn="l" rtl="0">
              <a:lnSpc>
                <a:spcPct val="90000"/>
              </a:lnSpc>
              <a:spcBef>
                <a:spcPts val="1000"/>
              </a:spcBef>
              <a:spcAft>
                <a:spcPts val="0"/>
              </a:spcAft>
              <a:buClr>
                <a:schemeClr val="dk1"/>
              </a:buClr>
              <a:buSzPts val="3484"/>
              <a:buFont typeface="Arial"/>
              <a:buNone/>
            </a:pPr>
            <a:r>
              <a:rPr lang="de-DE" sz="1400" b="0" i="0" u="none" strike="noStrike" cap="none">
                <a:solidFill>
                  <a:schemeClr val="dk1"/>
                </a:solidFill>
                <a:latin typeface="Calibri"/>
                <a:ea typeface="Calibri"/>
                <a:cs typeface="Calibri"/>
                <a:sym typeface="Calibri"/>
              </a:rPr>
              <a:t>Wissenschaftsladen Bonn e. V.</a:t>
            </a:r>
            <a:br>
              <a:rPr lang="de-DE" sz="1400" b="0" i="0" u="none" strike="noStrike" cap="none">
                <a:solidFill>
                  <a:schemeClr val="dk1"/>
                </a:solidFill>
                <a:latin typeface="Calibri"/>
                <a:ea typeface="Calibri"/>
                <a:cs typeface="Calibri"/>
                <a:sym typeface="Calibri"/>
              </a:rPr>
            </a:br>
            <a:r>
              <a:rPr lang="de-DE" sz="1400" b="0" i="0" u="none" strike="noStrike" cap="none">
                <a:solidFill>
                  <a:schemeClr val="dk1"/>
                </a:solidFill>
                <a:latin typeface="Calibri"/>
                <a:ea typeface="Calibri"/>
                <a:cs typeface="Calibri"/>
                <a:sym typeface="Calibri"/>
              </a:rPr>
              <a:t>Reuterstr. 157, 53113 Bonn</a:t>
            </a:r>
            <a:endParaRPr/>
          </a:p>
          <a:p>
            <a:pPr marL="50800" marR="0" lvl="0" indent="0" algn="l" rtl="0">
              <a:lnSpc>
                <a:spcPct val="90000"/>
              </a:lnSpc>
              <a:spcBef>
                <a:spcPts val="1000"/>
              </a:spcBef>
              <a:spcAft>
                <a:spcPts val="0"/>
              </a:spcAft>
              <a:buClr>
                <a:schemeClr val="dk1"/>
              </a:buClr>
              <a:buSzPts val="3484"/>
              <a:buFont typeface="Arial"/>
              <a:buNone/>
            </a:pPr>
            <a:r>
              <a:rPr lang="de-DE" sz="1400" b="0" i="0" u="none" strike="noStrike" cap="none">
                <a:solidFill>
                  <a:schemeClr val="dk1"/>
                </a:solidFill>
                <a:latin typeface="Calibri"/>
                <a:ea typeface="Calibri"/>
                <a:cs typeface="Calibri"/>
                <a:sym typeface="Calibri"/>
              </a:rPr>
              <a:t>Dr. Cornelia Voß (</a:t>
            </a:r>
            <a:r>
              <a:rPr lang="de-DE" sz="1400" b="0" i="0" u="sng" strike="noStrike" cap="none">
                <a:solidFill>
                  <a:schemeClr val="hlink"/>
                </a:solidFill>
                <a:latin typeface="Calibri"/>
                <a:ea typeface="Calibri"/>
                <a:cs typeface="Calibri"/>
                <a:sym typeface="Calibri"/>
              </a:rPr>
              <a:t>cornelia.voss@wilabonn.de</a:t>
            </a:r>
            <a:r>
              <a:rPr lang="de-DE" sz="14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98" name="Google Shape;298;p1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Recyclingfasern aus PET-Flaschen?</a:t>
            </a:r>
            <a:endParaRPr/>
          </a:p>
        </p:txBody>
      </p:sp>
      <p:sp>
        <p:nvSpPr>
          <p:cNvPr id="299" name="Google Shape;299;p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300" name="Google Shape;300;p1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Wahnbaeck 2021, Fotos: C. Voß </a:t>
            </a:r>
            <a:endParaRPr/>
          </a:p>
        </p:txBody>
      </p:sp>
      <p:sp>
        <p:nvSpPr>
          <p:cNvPr id="301" name="Google Shape;301;p1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302" name="Google Shape;302;p16"/>
          <p:cNvSpPr/>
          <p:nvPr/>
        </p:nvSpPr>
        <p:spPr>
          <a:xfrm>
            <a:off x="8192852" y="1535905"/>
            <a:ext cx="3884848" cy="442198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Was ist die Recyclinghierarchie?</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ist die Verwendung von PET-Flaschen für Recyclingfasern nach der Recyclinghierarchie zu bewerten?</a:t>
            </a:r>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viele Treibhausgase entstehen beim Recycling von Fasern?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Möglichkeiten sind nachhaltiger als die Produktion von Recyclingfasern?</a:t>
            </a:r>
            <a:endParaRPr sz="1600" b="0" i="0" u="none" strike="noStrike" cap="none">
              <a:solidFill>
                <a:srgbClr val="C00000"/>
              </a:solidFill>
              <a:latin typeface="Arial"/>
              <a:ea typeface="Arial"/>
              <a:cs typeface="Arial"/>
              <a:sym typeface="Arial"/>
            </a:endParaRPr>
          </a:p>
        </p:txBody>
      </p:sp>
      <p:sp>
        <p:nvSpPr>
          <p:cNvPr id="303" name="Google Shape;303;p16"/>
          <p:cNvSpPr/>
          <p:nvPr/>
        </p:nvSpPr>
        <p:spPr>
          <a:xfrm>
            <a:off x="1851397" y="3416084"/>
            <a:ext cx="705583" cy="661624"/>
          </a:xfrm>
          <a:prstGeom prst="right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4" name="Google Shape;304;p16"/>
          <p:cNvPicPr preferRelativeResize="0"/>
          <p:nvPr/>
        </p:nvPicPr>
        <p:blipFill rotWithShape="1">
          <a:blip r:embed="rId3">
            <a:alphaModFix/>
          </a:blip>
          <a:srcRect/>
          <a:stretch/>
        </p:blipFill>
        <p:spPr>
          <a:xfrm>
            <a:off x="114301" y="2089131"/>
            <a:ext cx="1571658" cy="3315530"/>
          </a:xfrm>
          <a:prstGeom prst="rect">
            <a:avLst/>
          </a:prstGeom>
          <a:noFill/>
          <a:ln>
            <a:noFill/>
          </a:ln>
        </p:spPr>
      </p:pic>
      <p:pic>
        <p:nvPicPr>
          <p:cNvPr id="305" name="Google Shape;305;p16"/>
          <p:cNvPicPr preferRelativeResize="0"/>
          <p:nvPr/>
        </p:nvPicPr>
        <p:blipFill rotWithShape="1">
          <a:blip r:embed="rId4">
            <a:alphaModFix/>
          </a:blip>
          <a:srcRect/>
          <a:stretch/>
        </p:blipFill>
        <p:spPr>
          <a:xfrm>
            <a:off x="2722418" y="2162058"/>
            <a:ext cx="5304996" cy="31696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312" name="Google Shape;312;p1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Konsum versus Ressourceneinsparung?</a:t>
            </a:r>
            <a:endParaRPr/>
          </a:p>
        </p:txBody>
      </p:sp>
      <p:sp>
        <p:nvSpPr>
          <p:cNvPr id="313" name="Google Shape;313;p1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314" name="Google Shape;314;p1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2020</a:t>
            </a:r>
            <a:endParaRPr/>
          </a:p>
        </p:txBody>
      </p:sp>
      <p:sp>
        <p:nvSpPr>
          <p:cNvPr id="315" name="Google Shape;315;p1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316" name="Google Shape;316;p18"/>
          <p:cNvSpPr/>
          <p:nvPr/>
        </p:nvSpPr>
        <p:spPr>
          <a:xfrm>
            <a:off x="8706956" y="1881809"/>
            <a:ext cx="3314076" cy="40989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Handlungsmöglichkeiten gibt es, um Ressourcen einzusparen und weniger Kleidung zu kaufen?</a:t>
            </a:r>
            <a:endParaRPr sz="1800" b="0" i="0" u="none" strike="noStrike" cap="none">
              <a:solidFill>
                <a:srgbClr val="C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Mit welchen Angeboten können Sie Verbraucher*innen dabei unterstützen? Stellen Sie verschiedene Möglichkeiten dar.</a:t>
            </a:r>
            <a:endParaRPr sz="1800" b="0" i="0" u="none" strike="noStrike" cap="none">
              <a:solidFill>
                <a:srgbClr val="C00000"/>
              </a:solidFill>
              <a:latin typeface="Arial"/>
              <a:ea typeface="Arial"/>
              <a:cs typeface="Arial"/>
              <a:sym typeface="Arial"/>
            </a:endParaRPr>
          </a:p>
        </p:txBody>
      </p:sp>
      <p:graphicFrame>
        <p:nvGraphicFramePr>
          <p:cNvPr id="317" name="Google Shape;317;p18"/>
          <p:cNvGraphicFramePr/>
          <p:nvPr/>
        </p:nvGraphicFramePr>
        <p:xfrm>
          <a:off x="309690" y="1804645"/>
          <a:ext cx="3000000" cy="3000000"/>
        </p:xfrm>
        <a:graphic>
          <a:graphicData uri="http://schemas.openxmlformats.org/drawingml/2006/table">
            <a:tbl>
              <a:tblPr firstRow="1" firstCol="1" bandRow="1">
                <a:noFill/>
                <a:tableStyleId>{B931955A-A76E-45F4-B716-7E3E8E987EB5}</a:tableStyleId>
              </a:tblPr>
              <a:tblGrid>
                <a:gridCol w="1770325">
                  <a:extLst>
                    <a:ext uri="{9D8B030D-6E8A-4147-A177-3AD203B41FA5}">
                      <a16:colId xmlns:a16="http://schemas.microsoft.com/office/drawing/2014/main" val="20000"/>
                    </a:ext>
                  </a:extLst>
                </a:gridCol>
                <a:gridCol w="1524250">
                  <a:extLst>
                    <a:ext uri="{9D8B030D-6E8A-4147-A177-3AD203B41FA5}">
                      <a16:colId xmlns:a16="http://schemas.microsoft.com/office/drawing/2014/main" val="20001"/>
                    </a:ext>
                  </a:extLst>
                </a:gridCol>
                <a:gridCol w="4875375">
                  <a:extLst>
                    <a:ext uri="{9D8B030D-6E8A-4147-A177-3AD203B41FA5}">
                      <a16:colId xmlns:a16="http://schemas.microsoft.com/office/drawing/2014/main" val="20002"/>
                    </a:ext>
                  </a:extLst>
                </a:gridCol>
              </a:tblGrid>
              <a:tr h="212675">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Konsumphase</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Ansatzpunkt</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Handlungsmöglichkeit</a:t>
                      </a:r>
                      <a:endParaRPr sz="13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425325">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Konsumentscheidung</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Bedarf hinterfragen</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Konsummenge verringern, z. B. durch Wahl von zeitlosen Kleidungsstücken (Farbe und Schnitt) </a:t>
                      </a:r>
                      <a:endParaRPr sz="13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1701300">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Kaufen</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Bewusst kaufen</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Kaufen von Produkten mit Umweltkennzeichnung, die generell Anforderungen an die Qualität stellen (z. B. Blauer Engel, GOTS, bluesign®, EU-Umweltzeichen) </a:t>
                      </a:r>
                      <a:endParaRPr/>
                    </a:p>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Lange nutzbare Kleidung kaufen (Qualität, Verarbeitung, zeitloses Design, gegebenenfalls Herstellergarantie) </a:t>
                      </a:r>
                      <a:endParaRPr/>
                    </a:p>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Wahl von schadstoffarmen bzw. -freien Textilien (erkennbar durch Umweltkennzeichnung) </a:t>
                      </a:r>
                      <a:endParaRPr/>
                    </a:p>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Second-Hand-Angebote vor Ort und  über Plattformen nutzen</a:t>
                      </a:r>
                      <a:endParaRPr/>
                    </a:p>
                  </a:txBody>
                  <a:tcPr marL="68575" marR="68575" marT="0" marB="0"/>
                </a:tc>
                <a:extLst>
                  <a:ext uri="{0D108BD9-81ED-4DB2-BD59-A6C34878D82A}">
                    <a16:rowId xmlns:a16="http://schemas.microsoft.com/office/drawing/2014/main" val="10002"/>
                  </a:ext>
                </a:extLst>
              </a:tr>
              <a:tr h="425325">
                <a:tc>
                  <a:txBody>
                    <a:bodyPr/>
                    <a:lstStyle/>
                    <a:p>
                      <a:pPr marL="0" marR="0" lvl="0" indent="0" algn="l" rtl="0">
                        <a:lnSpc>
                          <a:spcPct val="100000"/>
                        </a:lnSpc>
                        <a:spcBef>
                          <a:spcPts val="0"/>
                        </a:spcBef>
                        <a:spcAft>
                          <a:spcPts val="0"/>
                        </a:spcAft>
                        <a:buNone/>
                      </a:pPr>
                      <a:r>
                        <a:rPr lang="de-DE" sz="1300" u="none" strike="noStrike" cap="none">
                          <a:solidFill>
                            <a:srgbClr val="000000"/>
                          </a:solidFill>
                          <a:latin typeface="Arial"/>
                          <a:ea typeface="Arial"/>
                          <a:cs typeface="Arial"/>
                          <a:sym typeface="Arial"/>
                        </a:rPr>
                        <a:t>Nicht kaufen</a:t>
                      </a:r>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solidFill>
                            <a:srgbClr val="000000"/>
                          </a:solidFill>
                          <a:latin typeface="Arial"/>
                          <a:ea typeface="Arial"/>
                          <a:cs typeface="Arial"/>
                          <a:sym typeface="Arial"/>
                        </a:rPr>
                        <a:t>Konsum hinterfragen</a:t>
                      </a:r>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solidFill>
                            <a:srgbClr val="000000"/>
                          </a:solidFill>
                          <a:latin typeface="Arial"/>
                          <a:ea typeface="Arial"/>
                          <a:cs typeface="Arial"/>
                          <a:sym typeface="Arial"/>
                        </a:rPr>
                        <a:t>Ausleihen und tauschen (auch privat)</a:t>
                      </a:r>
                      <a:endParaRPr sz="13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1063325">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Nutzen</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Länger nutzen</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Pflege der Kleidung </a:t>
                      </a:r>
                      <a:endParaRPr/>
                    </a:p>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Schadhafte Kleidung reparieren oder abändern lassen (z. B. in Änderungsschneidereien), selbst kreativ werden und aus alten Kleidungsstücken etwas Neues nähen, defekte Stücke als Putzlappen verwenden </a:t>
                      </a:r>
                      <a:endParaRPr sz="13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425325">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Entsorgen</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Wieder-/ weiterverwenden</a:t>
                      </a:r>
                      <a:endParaRPr sz="1300" u="none" strike="noStrike" cap="none">
                        <a:solidFill>
                          <a:srgbClr val="000000"/>
                        </a:solidFill>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None/>
                      </a:pPr>
                      <a:r>
                        <a:rPr lang="de-DE" sz="1300" u="none" strike="noStrike" cap="none">
                          <a:latin typeface="Arial"/>
                          <a:ea typeface="Arial"/>
                          <a:cs typeface="Arial"/>
                          <a:sym typeface="Arial"/>
                        </a:rPr>
                        <a:t>An (vertrauenswürdige) Stellen für die Weiterverwendung oder ins Recycling geben</a:t>
                      </a:r>
                      <a:endParaRPr sz="13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bl>
          </a:graphicData>
        </a:graphic>
      </p:graphicFrame>
      <p:sp>
        <p:nvSpPr>
          <p:cNvPr id="318" name="Google Shape;318;p18"/>
          <p:cNvSpPr/>
          <p:nvPr/>
        </p:nvSpPr>
        <p:spPr>
          <a:xfrm>
            <a:off x="3195638" y="168751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 name="Google Shape;319;p18"/>
          <p:cNvSpPr txBox="1"/>
          <p:nvPr/>
        </p:nvSpPr>
        <p:spPr>
          <a:xfrm>
            <a:off x="212555" y="1466091"/>
            <a:ext cx="716835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Handlungsmöglichkeiten für Verbraucher*innen; ergänzt nach UBA 2020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326" name="Google Shape;326;p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Textilien:</a:t>
            </a:r>
            <a:br>
              <a:rPr lang="de-DE"/>
            </a:br>
            <a:r>
              <a:rPr lang="de-DE"/>
              <a:t>EU-Strategie: Fast Fashion contra Nachhaltigkeit</a:t>
            </a:r>
            <a:endParaRPr/>
          </a:p>
        </p:txBody>
      </p:sp>
      <p:sp>
        <p:nvSpPr>
          <p:cNvPr id="327" name="Google Shape;327;p2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328" name="Google Shape;328;p2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EU Kommission 2022 b, Illustrationen: C.Voß</a:t>
            </a:r>
            <a:endParaRPr/>
          </a:p>
        </p:txBody>
      </p:sp>
      <p:sp>
        <p:nvSpPr>
          <p:cNvPr id="329" name="Google Shape;329;p2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330" name="Google Shape;330;p20"/>
          <p:cNvSpPr/>
          <p:nvPr/>
        </p:nvSpPr>
        <p:spPr>
          <a:xfrm>
            <a:off x="7619251" y="2314465"/>
            <a:ext cx="4260749" cy="290353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C00000"/>
                </a:solidFill>
                <a:latin typeface="Arial"/>
                <a:ea typeface="Arial"/>
                <a:cs typeface="Arial"/>
                <a:sym typeface="Arial"/>
              </a:rPr>
              <a:t>Was bedeutet die EU-Strategie für Ihren Beruf?</a:t>
            </a:r>
            <a:endParaRPr/>
          </a:p>
          <a:p>
            <a:pPr marL="0" marR="0" lvl="0" indent="0" algn="l" rtl="0">
              <a:lnSpc>
                <a:spcPct val="100000"/>
              </a:lnSpc>
              <a:spcBef>
                <a:spcPts val="0"/>
              </a:spcBef>
              <a:spcAft>
                <a:spcPts val="0"/>
              </a:spcAft>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Maßnahmen:</a:t>
            </a:r>
            <a:endParaRPr sz="1800" b="0"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Textilien sollen: </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Hersteller sollen:</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p:txBody>
      </p:sp>
      <p:pic>
        <p:nvPicPr>
          <p:cNvPr id="331" name="Google Shape;331;p20"/>
          <p:cNvPicPr preferRelativeResize="0"/>
          <p:nvPr/>
        </p:nvPicPr>
        <p:blipFill rotWithShape="1">
          <a:blip r:embed="rId3">
            <a:alphaModFix/>
          </a:blip>
          <a:srcRect/>
          <a:stretch/>
        </p:blipFill>
        <p:spPr>
          <a:xfrm>
            <a:off x="1545883" y="5257802"/>
            <a:ext cx="765653" cy="725739"/>
          </a:xfrm>
          <a:prstGeom prst="rect">
            <a:avLst/>
          </a:prstGeom>
          <a:noFill/>
          <a:ln>
            <a:noFill/>
          </a:ln>
        </p:spPr>
      </p:pic>
      <p:pic>
        <p:nvPicPr>
          <p:cNvPr id="332" name="Google Shape;332;p20"/>
          <p:cNvPicPr preferRelativeResize="0"/>
          <p:nvPr/>
        </p:nvPicPr>
        <p:blipFill rotWithShape="1">
          <a:blip r:embed="rId4">
            <a:alphaModFix/>
          </a:blip>
          <a:srcRect/>
          <a:stretch/>
        </p:blipFill>
        <p:spPr>
          <a:xfrm>
            <a:off x="5309754" y="5367938"/>
            <a:ext cx="706582" cy="627191"/>
          </a:xfrm>
          <a:prstGeom prst="rect">
            <a:avLst/>
          </a:prstGeom>
          <a:noFill/>
          <a:ln>
            <a:noFill/>
          </a:ln>
        </p:spPr>
      </p:pic>
      <p:pic>
        <p:nvPicPr>
          <p:cNvPr id="333" name="Google Shape;333;p20"/>
          <p:cNvPicPr preferRelativeResize="0"/>
          <p:nvPr/>
        </p:nvPicPr>
        <p:blipFill rotWithShape="1">
          <a:blip r:embed="rId5">
            <a:alphaModFix/>
          </a:blip>
          <a:srcRect/>
          <a:stretch/>
        </p:blipFill>
        <p:spPr>
          <a:xfrm>
            <a:off x="6338454" y="4020884"/>
            <a:ext cx="754992" cy="640625"/>
          </a:xfrm>
          <a:prstGeom prst="rect">
            <a:avLst/>
          </a:prstGeom>
          <a:noFill/>
          <a:ln>
            <a:noFill/>
          </a:ln>
        </p:spPr>
      </p:pic>
      <p:pic>
        <p:nvPicPr>
          <p:cNvPr id="334" name="Google Shape;334;p20"/>
          <p:cNvPicPr preferRelativeResize="0"/>
          <p:nvPr/>
        </p:nvPicPr>
        <p:blipFill rotWithShape="1">
          <a:blip r:embed="rId6">
            <a:alphaModFix/>
          </a:blip>
          <a:srcRect/>
          <a:stretch/>
        </p:blipFill>
        <p:spPr>
          <a:xfrm>
            <a:off x="561259" y="4008887"/>
            <a:ext cx="677120" cy="652622"/>
          </a:xfrm>
          <a:prstGeom prst="rect">
            <a:avLst/>
          </a:prstGeom>
          <a:noFill/>
          <a:ln>
            <a:noFill/>
          </a:ln>
        </p:spPr>
      </p:pic>
      <p:pic>
        <p:nvPicPr>
          <p:cNvPr id="335" name="Google Shape;335;p20"/>
          <p:cNvPicPr preferRelativeResize="0"/>
          <p:nvPr/>
        </p:nvPicPr>
        <p:blipFill rotWithShape="1">
          <a:blip r:embed="rId7">
            <a:alphaModFix/>
          </a:blip>
          <a:srcRect/>
          <a:stretch/>
        </p:blipFill>
        <p:spPr>
          <a:xfrm>
            <a:off x="5964382" y="2254656"/>
            <a:ext cx="518900" cy="750505"/>
          </a:xfrm>
          <a:prstGeom prst="rect">
            <a:avLst/>
          </a:prstGeom>
          <a:noFill/>
          <a:ln>
            <a:noFill/>
          </a:ln>
        </p:spPr>
      </p:pic>
      <p:pic>
        <p:nvPicPr>
          <p:cNvPr id="336" name="Google Shape;336;p20"/>
          <p:cNvPicPr preferRelativeResize="0"/>
          <p:nvPr/>
        </p:nvPicPr>
        <p:blipFill rotWithShape="1">
          <a:blip r:embed="rId8">
            <a:alphaModFix/>
          </a:blip>
          <a:srcRect/>
          <a:stretch/>
        </p:blipFill>
        <p:spPr>
          <a:xfrm>
            <a:off x="3443454" y="2310963"/>
            <a:ext cx="606468" cy="643250"/>
          </a:xfrm>
          <a:prstGeom prst="rect">
            <a:avLst/>
          </a:prstGeom>
          <a:noFill/>
          <a:ln>
            <a:noFill/>
          </a:ln>
        </p:spPr>
      </p:pic>
      <p:pic>
        <p:nvPicPr>
          <p:cNvPr id="337" name="Google Shape;337;p20"/>
          <p:cNvPicPr preferRelativeResize="0"/>
          <p:nvPr/>
        </p:nvPicPr>
        <p:blipFill rotWithShape="1">
          <a:blip r:embed="rId9">
            <a:alphaModFix/>
          </a:blip>
          <a:srcRect/>
          <a:stretch/>
        </p:blipFill>
        <p:spPr>
          <a:xfrm>
            <a:off x="859532" y="2310963"/>
            <a:ext cx="739869" cy="659036"/>
          </a:xfrm>
          <a:prstGeom prst="rect">
            <a:avLst/>
          </a:prstGeom>
          <a:noFill/>
          <a:ln>
            <a:noFill/>
          </a:ln>
        </p:spPr>
      </p:pic>
      <p:sp>
        <p:nvSpPr>
          <p:cNvPr id="338" name="Google Shape;338;p20"/>
          <p:cNvSpPr txBox="1"/>
          <p:nvPr/>
        </p:nvSpPr>
        <p:spPr>
          <a:xfrm>
            <a:off x="2987964" y="3657601"/>
            <a:ext cx="1787236"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800" b="1" i="0" u="none" strike="noStrike" cap="none">
                <a:solidFill>
                  <a:srgbClr val="941651"/>
                </a:solidFill>
                <a:latin typeface="Arial"/>
                <a:ea typeface="Arial"/>
                <a:cs typeface="Arial"/>
                <a:sym typeface="Arial"/>
              </a:rPr>
              <a:t>EU-Strategie </a:t>
            </a:r>
            <a:endParaRPr/>
          </a:p>
          <a:p>
            <a:pPr marL="0" marR="0" lvl="0" indent="0" algn="ctr" rtl="0">
              <a:lnSpc>
                <a:spcPct val="100000"/>
              </a:lnSpc>
              <a:spcBef>
                <a:spcPts val="0"/>
              </a:spcBef>
              <a:spcAft>
                <a:spcPts val="0"/>
              </a:spcAft>
              <a:buNone/>
            </a:pPr>
            <a:r>
              <a:rPr lang="de-DE" sz="1200" b="0" i="0" u="none" strike="noStrike" cap="none">
                <a:solidFill>
                  <a:srgbClr val="941651"/>
                </a:solidFill>
                <a:latin typeface="Arial"/>
                <a:ea typeface="Arial"/>
                <a:cs typeface="Arial"/>
                <a:sym typeface="Arial"/>
              </a:rPr>
              <a:t>für nachhaltige und kreislauffähige Textilien</a:t>
            </a:r>
            <a:endParaRPr/>
          </a:p>
        </p:txBody>
      </p:sp>
      <p:grpSp>
        <p:nvGrpSpPr>
          <p:cNvPr id="339" name="Google Shape;339;p20"/>
          <p:cNvGrpSpPr/>
          <p:nvPr/>
        </p:nvGrpSpPr>
        <p:grpSpPr>
          <a:xfrm>
            <a:off x="1325131" y="1568997"/>
            <a:ext cx="4927097" cy="4457029"/>
            <a:chOff x="1325131" y="1568997"/>
            <a:chExt cx="4927097" cy="4457029"/>
          </a:xfrm>
        </p:grpSpPr>
        <p:sp>
          <p:nvSpPr>
            <p:cNvPr id="340" name="Google Shape;340;p20"/>
            <p:cNvSpPr/>
            <p:nvPr/>
          </p:nvSpPr>
          <p:spPr>
            <a:xfrm>
              <a:off x="3255430" y="1568997"/>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Faserproduktion</a:t>
              </a:r>
              <a:endParaRPr/>
            </a:p>
          </p:txBody>
        </p:sp>
        <p:sp>
          <p:nvSpPr>
            <p:cNvPr id="341" name="Google Shape;341;p20"/>
            <p:cNvSpPr/>
            <p:nvPr/>
          </p:nvSpPr>
          <p:spPr>
            <a:xfrm>
              <a:off x="1808739" y="1915609"/>
              <a:ext cx="3959881" cy="3959881"/>
            </a:xfrm>
            <a:custGeom>
              <a:avLst/>
              <a:gdLst/>
              <a:ahLst/>
              <a:cxnLst/>
              <a:rect l="l" t="t" r="r" b="b"/>
              <a:pathLst>
                <a:path w="120000" h="120000" extrusionOk="0">
                  <a:moveTo>
                    <a:pt x="80399" y="3574"/>
                  </a:moveTo>
                  <a:lnTo>
                    <a:pt x="80399" y="3574"/>
                  </a:lnTo>
                  <a:cubicBezTo>
                    <a:pt x="84632" y="5104"/>
                    <a:pt x="88679" y="7106"/>
                    <a:pt x="92463" y="9541"/>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a:off x="4803410" y="2314465"/>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Textilerzeugung</a:t>
              </a:r>
              <a:endParaRPr/>
            </a:p>
          </p:txBody>
        </p:sp>
        <p:sp>
          <p:nvSpPr>
            <p:cNvPr id="343" name="Google Shape;343;p20"/>
            <p:cNvSpPr/>
            <p:nvPr/>
          </p:nvSpPr>
          <p:spPr>
            <a:xfrm>
              <a:off x="1808739" y="1915609"/>
              <a:ext cx="3959881" cy="3959881"/>
            </a:xfrm>
            <a:custGeom>
              <a:avLst/>
              <a:gdLst/>
              <a:ahLst/>
              <a:cxnLst/>
              <a:rect l="l" t="t" r="r" b="b"/>
              <a:pathLst>
                <a:path w="120000" h="120000" extrusionOk="0">
                  <a:moveTo>
                    <a:pt x="116077" y="38660"/>
                  </a:moveTo>
                  <a:lnTo>
                    <a:pt x="116077" y="38660"/>
                  </a:lnTo>
                  <a:cubicBezTo>
                    <a:pt x="118285" y="44461"/>
                    <a:pt x="119579" y="50570"/>
                    <a:pt x="119913" y="56767"/>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a:off x="5185730" y="3989516"/>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Textilveredlung</a:t>
              </a:r>
              <a:endParaRPr/>
            </a:p>
          </p:txBody>
        </p:sp>
        <p:sp>
          <p:nvSpPr>
            <p:cNvPr id="345" name="Google Shape;345;p20"/>
            <p:cNvSpPr/>
            <p:nvPr/>
          </p:nvSpPr>
          <p:spPr>
            <a:xfrm>
              <a:off x="1808739" y="1915609"/>
              <a:ext cx="3959881" cy="3959881"/>
            </a:xfrm>
            <a:custGeom>
              <a:avLst/>
              <a:gdLst/>
              <a:ahLst/>
              <a:cxnLst/>
              <a:rect l="l" t="t" r="r" b="b"/>
              <a:pathLst>
                <a:path w="120000" h="120000" extrusionOk="0">
                  <a:moveTo>
                    <a:pt x="112967" y="88186"/>
                  </a:moveTo>
                  <a:cubicBezTo>
                    <a:pt x="110679" y="92485"/>
                    <a:pt x="107877" y="96489"/>
                    <a:pt x="104622" y="100110"/>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a:off x="4114494" y="5332803"/>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Konfektion</a:t>
              </a:r>
              <a:endParaRPr/>
            </a:p>
          </p:txBody>
        </p:sp>
        <p:sp>
          <p:nvSpPr>
            <p:cNvPr id="347" name="Google Shape;347;p20"/>
            <p:cNvSpPr/>
            <p:nvPr/>
          </p:nvSpPr>
          <p:spPr>
            <a:xfrm>
              <a:off x="1808739" y="1915609"/>
              <a:ext cx="3959881" cy="3959881"/>
            </a:xfrm>
            <a:custGeom>
              <a:avLst/>
              <a:gdLst/>
              <a:ahLst/>
              <a:cxnLst/>
              <a:rect l="l" t="t" r="r" b="b"/>
              <a:pathLst>
                <a:path w="120000" h="120000" extrusionOk="0">
                  <a:moveTo>
                    <a:pt x="65959" y="119703"/>
                  </a:moveTo>
                  <a:cubicBezTo>
                    <a:pt x="61996" y="120099"/>
                    <a:pt x="58003" y="120099"/>
                    <a:pt x="54040" y="119703"/>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a:off x="2396366" y="5332803"/>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Handel</a:t>
              </a:r>
              <a:endParaRPr/>
            </a:p>
          </p:txBody>
        </p:sp>
        <p:sp>
          <p:nvSpPr>
            <p:cNvPr id="349" name="Google Shape;349;p20"/>
            <p:cNvSpPr/>
            <p:nvPr/>
          </p:nvSpPr>
          <p:spPr>
            <a:xfrm>
              <a:off x="1808739" y="1915609"/>
              <a:ext cx="3959881" cy="3959881"/>
            </a:xfrm>
            <a:custGeom>
              <a:avLst/>
              <a:gdLst/>
              <a:ahLst/>
              <a:cxnLst/>
              <a:rect l="l" t="t" r="r" b="b"/>
              <a:pathLst>
                <a:path w="120000" h="120000" extrusionOk="0">
                  <a:moveTo>
                    <a:pt x="15378" y="100111"/>
                  </a:moveTo>
                  <a:lnTo>
                    <a:pt x="15378" y="100111"/>
                  </a:lnTo>
                  <a:cubicBezTo>
                    <a:pt x="12123" y="96490"/>
                    <a:pt x="9320" y="92485"/>
                    <a:pt x="7033" y="88187"/>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1325131" y="3989516"/>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Verbraucher</a:t>
              </a:r>
              <a:endParaRPr/>
            </a:p>
          </p:txBody>
        </p:sp>
        <p:sp>
          <p:nvSpPr>
            <p:cNvPr id="351" name="Google Shape;351;p20"/>
            <p:cNvSpPr/>
            <p:nvPr/>
          </p:nvSpPr>
          <p:spPr>
            <a:xfrm>
              <a:off x="1808739" y="1915609"/>
              <a:ext cx="3959881" cy="3959881"/>
            </a:xfrm>
            <a:custGeom>
              <a:avLst/>
              <a:gdLst/>
              <a:ahLst/>
              <a:cxnLst/>
              <a:rect l="l" t="t" r="r" b="b"/>
              <a:pathLst>
                <a:path w="120000" h="120000" extrusionOk="0">
                  <a:moveTo>
                    <a:pt x="87" y="56767"/>
                  </a:moveTo>
                  <a:lnTo>
                    <a:pt x="87" y="56767"/>
                  </a:lnTo>
                  <a:cubicBezTo>
                    <a:pt x="421" y="50569"/>
                    <a:pt x="1715" y="44461"/>
                    <a:pt x="3923" y="38660"/>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1707450" y="2314465"/>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Recycling</a:t>
              </a:r>
              <a:endParaRPr/>
            </a:p>
          </p:txBody>
        </p:sp>
        <p:sp>
          <p:nvSpPr>
            <p:cNvPr id="353" name="Google Shape;353;p20"/>
            <p:cNvSpPr/>
            <p:nvPr/>
          </p:nvSpPr>
          <p:spPr>
            <a:xfrm>
              <a:off x="1808739" y="1915609"/>
              <a:ext cx="3959881" cy="3959881"/>
            </a:xfrm>
            <a:custGeom>
              <a:avLst/>
              <a:gdLst/>
              <a:ahLst/>
              <a:cxnLst/>
              <a:rect l="l" t="t" r="r" b="b"/>
              <a:pathLst>
                <a:path w="120000" h="120000" extrusionOk="0">
                  <a:moveTo>
                    <a:pt x="27536" y="9541"/>
                  </a:moveTo>
                  <a:lnTo>
                    <a:pt x="27536" y="9541"/>
                  </a:lnTo>
                  <a:cubicBezTo>
                    <a:pt x="31321" y="7106"/>
                    <a:pt x="35368" y="5104"/>
                    <a:pt x="39600" y="3574"/>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p:nvPr/>
        </p:nvSpPr>
        <p:spPr>
          <a:xfrm>
            <a:off x="2645252" y="3036334"/>
            <a:ext cx="2431473" cy="1785048"/>
          </a:xfrm>
          <a:prstGeom prst="irregularSeal2">
            <a:avLst/>
          </a:prstGeom>
          <a:solidFill>
            <a:srgbClr val="7CB2E6"/>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0" name="Google Shape;360;p2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361" name="Google Shape;361;p2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Was kann Öko-Design leisten?</a:t>
            </a:r>
            <a:endParaRPr/>
          </a:p>
        </p:txBody>
      </p:sp>
      <p:sp>
        <p:nvSpPr>
          <p:cNvPr id="362" name="Google Shape;362;p2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363" name="Google Shape;363;p2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 Illustrationen: C.Voß</a:t>
            </a:r>
            <a:endParaRPr/>
          </a:p>
        </p:txBody>
      </p:sp>
      <p:sp>
        <p:nvSpPr>
          <p:cNvPr id="364" name="Google Shape;364;p2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365" name="Google Shape;365;p21"/>
          <p:cNvSpPr/>
          <p:nvPr/>
        </p:nvSpPr>
        <p:spPr>
          <a:xfrm>
            <a:off x="7745011" y="1775712"/>
            <a:ext cx="4052453" cy="421941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C00000"/>
                </a:solidFill>
                <a:latin typeface="Arial"/>
                <a:ea typeface="Arial"/>
                <a:cs typeface="Arial"/>
                <a:sym typeface="Arial"/>
              </a:rPr>
              <a:t>Wie können die Ökodesign-Prinzipien</a:t>
            </a:r>
            <a:endParaRPr/>
          </a:p>
          <a:p>
            <a:pPr marL="285750" marR="0" lvl="0" indent="-2159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Langlebig</a:t>
            </a: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Reparierbar</a:t>
            </a: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Materialeffizient</a:t>
            </a: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Energieeffizient</a:t>
            </a: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problemstoffarm,</a:t>
            </a: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aus nachwachsenden Rohstoffen, kreislauffähig</a:t>
            </a:r>
            <a:endParaRPr/>
          </a:p>
          <a:p>
            <a:pPr marL="285750" marR="0" lvl="0" indent="-2159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r>
              <a:rPr lang="de-DE" sz="1800" b="0" i="0" u="none" strike="noStrike" cap="none">
                <a:solidFill>
                  <a:srgbClr val="C00000"/>
                </a:solidFill>
                <a:latin typeface="Arial"/>
                <a:ea typeface="Arial"/>
                <a:cs typeface="Arial"/>
                <a:sym typeface="Arial"/>
              </a:rPr>
              <a:t>von Schneidereien praktisch umgesetzt werden?</a:t>
            </a:r>
            <a:endParaRPr/>
          </a:p>
        </p:txBody>
      </p:sp>
      <p:grpSp>
        <p:nvGrpSpPr>
          <p:cNvPr id="366" name="Google Shape;366;p21"/>
          <p:cNvGrpSpPr/>
          <p:nvPr/>
        </p:nvGrpSpPr>
        <p:grpSpPr>
          <a:xfrm>
            <a:off x="1325131" y="1568997"/>
            <a:ext cx="4927097" cy="4457029"/>
            <a:chOff x="1213536" y="1407"/>
            <a:chExt cx="4927097" cy="4457029"/>
          </a:xfrm>
        </p:grpSpPr>
        <p:sp>
          <p:nvSpPr>
            <p:cNvPr id="367" name="Google Shape;367;p21"/>
            <p:cNvSpPr/>
            <p:nvPr/>
          </p:nvSpPr>
          <p:spPr>
            <a:xfrm>
              <a:off x="3143835" y="1407"/>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txBox="1"/>
            <p:nvPr/>
          </p:nvSpPr>
          <p:spPr>
            <a:xfrm>
              <a:off x="3177675" y="35247"/>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Faserproduktion</a:t>
              </a:r>
              <a:endParaRPr/>
            </a:p>
          </p:txBody>
        </p:sp>
        <p:sp>
          <p:nvSpPr>
            <p:cNvPr id="369" name="Google Shape;369;p21"/>
            <p:cNvSpPr/>
            <p:nvPr/>
          </p:nvSpPr>
          <p:spPr>
            <a:xfrm>
              <a:off x="1697144" y="348019"/>
              <a:ext cx="3959881" cy="3959881"/>
            </a:xfrm>
            <a:custGeom>
              <a:avLst/>
              <a:gdLst/>
              <a:ahLst/>
              <a:cxnLst/>
              <a:rect l="l" t="t" r="r" b="b"/>
              <a:pathLst>
                <a:path w="120000" h="120000" extrusionOk="0">
                  <a:moveTo>
                    <a:pt x="80399" y="3574"/>
                  </a:moveTo>
                  <a:lnTo>
                    <a:pt x="80399" y="3574"/>
                  </a:lnTo>
                  <a:cubicBezTo>
                    <a:pt x="84632" y="5104"/>
                    <a:pt x="88679" y="7106"/>
                    <a:pt x="92463" y="9541"/>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1"/>
            <p:cNvSpPr/>
            <p:nvPr/>
          </p:nvSpPr>
          <p:spPr>
            <a:xfrm>
              <a:off x="4691815" y="746875"/>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1"/>
            <p:cNvSpPr txBox="1"/>
            <p:nvPr/>
          </p:nvSpPr>
          <p:spPr>
            <a:xfrm>
              <a:off x="4725655" y="780715"/>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Textilerzeugung</a:t>
              </a:r>
              <a:endParaRPr/>
            </a:p>
          </p:txBody>
        </p:sp>
        <p:sp>
          <p:nvSpPr>
            <p:cNvPr id="372" name="Google Shape;372;p21"/>
            <p:cNvSpPr/>
            <p:nvPr/>
          </p:nvSpPr>
          <p:spPr>
            <a:xfrm>
              <a:off x="1697144" y="348019"/>
              <a:ext cx="3959881" cy="3959881"/>
            </a:xfrm>
            <a:custGeom>
              <a:avLst/>
              <a:gdLst/>
              <a:ahLst/>
              <a:cxnLst/>
              <a:rect l="l" t="t" r="r" b="b"/>
              <a:pathLst>
                <a:path w="120000" h="120000" extrusionOk="0">
                  <a:moveTo>
                    <a:pt x="116077" y="38660"/>
                  </a:moveTo>
                  <a:lnTo>
                    <a:pt x="116077" y="38660"/>
                  </a:lnTo>
                  <a:cubicBezTo>
                    <a:pt x="118285" y="44461"/>
                    <a:pt x="119579" y="50570"/>
                    <a:pt x="119913" y="56767"/>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1"/>
            <p:cNvSpPr/>
            <p:nvPr/>
          </p:nvSpPr>
          <p:spPr>
            <a:xfrm>
              <a:off x="5074135" y="2421926"/>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txBox="1"/>
            <p:nvPr/>
          </p:nvSpPr>
          <p:spPr>
            <a:xfrm>
              <a:off x="5107975" y="2455766"/>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Textilveredlung</a:t>
              </a:r>
              <a:endParaRPr/>
            </a:p>
          </p:txBody>
        </p:sp>
        <p:sp>
          <p:nvSpPr>
            <p:cNvPr id="375" name="Google Shape;375;p21"/>
            <p:cNvSpPr/>
            <p:nvPr/>
          </p:nvSpPr>
          <p:spPr>
            <a:xfrm>
              <a:off x="1697144" y="348019"/>
              <a:ext cx="3959881" cy="3959881"/>
            </a:xfrm>
            <a:custGeom>
              <a:avLst/>
              <a:gdLst/>
              <a:ahLst/>
              <a:cxnLst/>
              <a:rect l="l" t="t" r="r" b="b"/>
              <a:pathLst>
                <a:path w="120000" h="120000" extrusionOk="0">
                  <a:moveTo>
                    <a:pt x="112967" y="88186"/>
                  </a:moveTo>
                  <a:cubicBezTo>
                    <a:pt x="110679" y="92485"/>
                    <a:pt x="107877" y="96489"/>
                    <a:pt x="104622" y="100110"/>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1"/>
            <p:cNvSpPr/>
            <p:nvPr/>
          </p:nvSpPr>
          <p:spPr>
            <a:xfrm>
              <a:off x="4002899" y="3765213"/>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1"/>
            <p:cNvSpPr txBox="1"/>
            <p:nvPr/>
          </p:nvSpPr>
          <p:spPr>
            <a:xfrm>
              <a:off x="4036739" y="3799053"/>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Konfektion</a:t>
              </a:r>
              <a:endParaRPr/>
            </a:p>
          </p:txBody>
        </p:sp>
        <p:sp>
          <p:nvSpPr>
            <p:cNvPr id="378" name="Google Shape;378;p21"/>
            <p:cNvSpPr/>
            <p:nvPr/>
          </p:nvSpPr>
          <p:spPr>
            <a:xfrm>
              <a:off x="1697144" y="348019"/>
              <a:ext cx="3959881" cy="3959881"/>
            </a:xfrm>
            <a:custGeom>
              <a:avLst/>
              <a:gdLst/>
              <a:ahLst/>
              <a:cxnLst/>
              <a:rect l="l" t="t" r="r" b="b"/>
              <a:pathLst>
                <a:path w="120000" h="120000" extrusionOk="0">
                  <a:moveTo>
                    <a:pt x="65959" y="119703"/>
                  </a:moveTo>
                  <a:cubicBezTo>
                    <a:pt x="61996" y="120099"/>
                    <a:pt x="58003" y="120099"/>
                    <a:pt x="54040" y="119703"/>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2284771" y="3765213"/>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txBox="1"/>
            <p:nvPr/>
          </p:nvSpPr>
          <p:spPr>
            <a:xfrm>
              <a:off x="2318611" y="3799053"/>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Handel</a:t>
              </a:r>
              <a:endParaRPr/>
            </a:p>
          </p:txBody>
        </p:sp>
        <p:sp>
          <p:nvSpPr>
            <p:cNvPr id="381" name="Google Shape;381;p21"/>
            <p:cNvSpPr/>
            <p:nvPr/>
          </p:nvSpPr>
          <p:spPr>
            <a:xfrm>
              <a:off x="1697144" y="348019"/>
              <a:ext cx="3959881" cy="3959881"/>
            </a:xfrm>
            <a:custGeom>
              <a:avLst/>
              <a:gdLst/>
              <a:ahLst/>
              <a:cxnLst/>
              <a:rect l="l" t="t" r="r" b="b"/>
              <a:pathLst>
                <a:path w="120000" h="120000" extrusionOk="0">
                  <a:moveTo>
                    <a:pt x="15378" y="100111"/>
                  </a:moveTo>
                  <a:lnTo>
                    <a:pt x="15378" y="100111"/>
                  </a:lnTo>
                  <a:cubicBezTo>
                    <a:pt x="12123" y="96490"/>
                    <a:pt x="9320" y="92485"/>
                    <a:pt x="7033" y="88187"/>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1213536" y="2421926"/>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1"/>
            <p:cNvSpPr txBox="1"/>
            <p:nvPr/>
          </p:nvSpPr>
          <p:spPr>
            <a:xfrm>
              <a:off x="1247376" y="2455766"/>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Verbraucher</a:t>
              </a:r>
              <a:endParaRPr/>
            </a:p>
          </p:txBody>
        </p:sp>
        <p:sp>
          <p:nvSpPr>
            <p:cNvPr id="384" name="Google Shape;384;p21"/>
            <p:cNvSpPr/>
            <p:nvPr/>
          </p:nvSpPr>
          <p:spPr>
            <a:xfrm>
              <a:off x="1697144" y="348019"/>
              <a:ext cx="3959881" cy="3959881"/>
            </a:xfrm>
            <a:custGeom>
              <a:avLst/>
              <a:gdLst/>
              <a:ahLst/>
              <a:cxnLst/>
              <a:rect l="l" t="t" r="r" b="b"/>
              <a:pathLst>
                <a:path w="120000" h="120000" extrusionOk="0">
                  <a:moveTo>
                    <a:pt x="87" y="56767"/>
                  </a:moveTo>
                  <a:lnTo>
                    <a:pt x="87" y="56767"/>
                  </a:lnTo>
                  <a:cubicBezTo>
                    <a:pt x="421" y="50569"/>
                    <a:pt x="1715" y="44461"/>
                    <a:pt x="3923" y="38660"/>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1595855" y="746875"/>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txBox="1"/>
            <p:nvPr/>
          </p:nvSpPr>
          <p:spPr>
            <a:xfrm>
              <a:off x="1629695" y="780715"/>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Recycling</a:t>
              </a:r>
              <a:endParaRPr/>
            </a:p>
          </p:txBody>
        </p:sp>
        <p:sp>
          <p:nvSpPr>
            <p:cNvPr id="387" name="Google Shape;387;p21"/>
            <p:cNvSpPr/>
            <p:nvPr/>
          </p:nvSpPr>
          <p:spPr>
            <a:xfrm>
              <a:off x="1697144" y="348019"/>
              <a:ext cx="3959881" cy="3959881"/>
            </a:xfrm>
            <a:custGeom>
              <a:avLst/>
              <a:gdLst/>
              <a:ahLst/>
              <a:cxnLst/>
              <a:rect l="l" t="t" r="r" b="b"/>
              <a:pathLst>
                <a:path w="120000" h="120000" extrusionOk="0">
                  <a:moveTo>
                    <a:pt x="27536" y="9541"/>
                  </a:moveTo>
                  <a:lnTo>
                    <a:pt x="27536" y="9541"/>
                  </a:lnTo>
                  <a:cubicBezTo>
                    <a:pt x="31321" y="7106"/>
                    <a:pt x="35368" y="5104"/>
                    <a:pt x="39600" y="3574"/>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8" name="Google Shape;388;p21"/>
          <p:cNvPicPr preferRelativeResize="0"/>
          <p:nvPr/>
        </p:nvPicPr>
        <p:blipFill rotWithShape="1">
          <a:blip r:embed="rId3">
            <a:alphaModFix/>
          </a:blip>
          <a:srcRect/>
          <a:stretch/>
        </p:blipFill>
        <p:spPr>
          <a:xfrm>
            <a:off x="1545883" y="5257802"/>
            <a:ext cx="765653" cy="725739"/>
          </a:xfrm>
          <a:prstGeom prst="rect">
            <a:avLst/>
          </a:prstGeom>
          <a:noFill/>
          <a:ln>
            <a:noFill/>
          </a:ln>
        </p:spPr>
      </p:pic>
      <p:pic>
        <p:nvPicPr>
          <p:cNvPr id="389" name="Google Shape;389;p21"/>
          <p:cNvPicPr preferRelativeResize="0"/>
          <p:nvPr/>
        </p:nvPicPr>
        <p:blipFill rotWithShape="1">
          <a:blip r:embed="rId4">
            <a:alphaModFix/>
          </a:blip>
          <a:srcRect/>
          <a:stretch/>
        </p:blipFill>
        <p:spPr>
          <a:xfrm>
            <a:off x="5309754" y="5367938"/>
            <a:ext cx="706582" cy="627191"/>
          </a:xfrm>
          <a:prstGeom prst="rect">
            <a:avLst/>
          </a:prstGeom>
          <a:noFill/>
          <a:ln>
            <a:noFill/>
          </a:ln>
        </p:spPr>
      </p:pic>
      <p:pic>
        <p:nvPicPr>
          <p:cNvPr id="390" name="Google Shape;390;p21"/>
          <p:cNvPicPr preferRelativeResize="0"/>
          <p:nvPr/>
        </p:nvPicPr>
        <p:blipFill rotWithShape="1">
          <a:blip r:embed="rId5">
            <a:alphaModFix/>
          </a:blip>
          <a:srcRect/>
          <a:stretch/>
        </p:blipFill>
        <p:spPr>
          <a:xfrm>
            <a:off x="6338454" y="4020884"/>
            <a:ext cx="754992" cy="640625"/>
          </a:xfrm>
          <a:prstGeom prst="rect">
            <a:avLst/>
          </a:prstGeom>
          <a:noFill/>
          <a:ln>
            <a:noFill/>
          </a:ln>
        </p:spPr>
      </p:pic>
      <p:pic>
        <p:nvPicPr>
          <p:cNvPr id="391" name="Google Shape;391;p21"/>
          <p:cNvPicPr preferRelativeResize="0"/>
          <p:nvPr/>
        </p:nvPicPr>
        <p:blipFill rotWithShape="1">
          <a:blip r:embed="rId6">
            <a:alphaModFix/>
          </a:blip>
          <a:srcRect/>
          <a:stretch/>
        </p:blipFill>
        <p:spPr>
          <a:xfrm>
            <a:off x="561259" y="4008887"/>
            <a:ext cx="677120" cy="652622"/>
          </a:xfrm>
          <a:prstGeom prst="rect">
            <a:avLst/>
          </a:prstGeom>
          <a:noFill/>
          <a:ln>
            <a:noFill/>
          </a:ln>
        </p:spPr>
      </p:pic>
      <p:pic>
        <p:nvPicPr>
          <p:cNvPr id="392" name="Google Shape;392;p21"/>
          <p:cNvPicPr preferRelativeResize="0"/>
          <p:nvPr/>
        </p:nvPicPr>
        <p:blipFill rotWithShape="1">
          <a:blip r:embed="rId7">
            <a:alphaModFix/>
          </a:blip>
          <a:srcRect/>
          <a:stretch/>
        </p:blipFill>
        <p:spPr>
          <a:xfrm>
            <a:off x="5964382" y="2254656"/>
            <a:ext cx="518900" cy="750505"/>
          </a:xfrm>
          <a:prstGeom prst="rect">
            <a:avLst/>
          </a:prstGeom>
          <a:noFill/>
          <a:ln>
            <a:noFill/>
          </a:ln>
        </p:spPr>
      </p:pic>
      <p:pic>
        <p:nvPicPr>
          <p:cNvPr id="393" name="Google Shape;393;p21"/>
          <p:cNvPicPr preferRelativeResize="0"/>
          <p:nvPr/>
        </p:nvPicPr>
        <p:blipFill rotWithShape="1">
          <a:blip r:embed="rId8">
            <a:alphaModFix/>
          </a:blip>
          <a:srcRect/>
          <a:stretch/>
        </p:blipFill>
        <p:spPr>
          <a:xfrm>
            <a:off x="3443454" y="2310963"/>
            <a:ext cx="606468" cy="643250"/>
          </a:xfrm>
          <a:prstGeom prst="rect">
            <a:avLst/>
          </a:prstGeom>
          <a:noFill/>
          <a:ln>
            <a:noFill/>
          </a:ln>
        </p:spPr>
      </p:pic>
      <p:pic>
        <p:nvPicPr>
          <p:cNvPr id="394" name="Google Shape;394;p21"/>
          <p:cNvPicPr preferRelativeResize="0"/>
          <p:nvPr/>
        </p:nvPicPr>
        <p:blipFill rotWithShape="1">
          <a:blip r:embed="rId9">
            <a:alphaModFix/>
          </a:blip>
          <a:srcRect/>
          <a:stretch/>
        </p:blipFill>
        <p:spPr>
          <a:xfrm>
            <a:off x="859532" y="2310963"/>
            <a:ext cx="739869" cy="659036"/>
          </a:xfrm>
          <a:prstGeom prst="rect">
            <a:avLst/>
          </a:prstGeom>
          <a:noFill/>
          <a:ln>
            <a:noFill/>
          </a:ln>
        </p:spPr>
      </p:pic>
      <p:sp>
        <p:nvSpPr>
          <p:cNvPr id="395" name="Google Shape;395;p21"/>
          <p:cNvSpPr txBox="1"/>
          <p:nvPr/>
        </p:nvSpPr>
        <p:spPr>
          <a:xfrm>
            <a:off x="3013364" y="3657601"/>
            <a:ext cx="17872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a:solidFill>
                  <a:srgbClr val="941651"/>
                </a:solidFill>
                <a:latin typeface="Arial"/>
                <a:ea typeface="Arial"/>
                <a:cs typeface="Arial"/>
                <a:sym typeface="Arial"/>
              </a:rPr>
              <a:t>Design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402" name="Google Shape;402;p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Energie sparen contra Geräte-Standby?</a:t>
            </a:r>
            <a:endParaRPr/>
          </a:p>
        </p:txBody>
      </p:sp>
      <p:sp>
        <p:nvSpPr>
          <p:cNvPr id="403" name="Google Shape;403;p2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404" name="Google Shape;404;p2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Uba 2013 und 2016</a:t>
            </a:r>
            <a:endParaRPr/>
          </a:p>
        </p:txBody>
      </p:sp>
      <p:sp>
        <p:nvSpPr>
          <p:cNvPr id="405" name="Google Shape;405;p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406" name="Google Shape;406;p22"/>
          <p:cNvSpPr/>
          <p:nvPr/>
        </p:nvSpPr>
        <p:spPr>
          <a:xfrm>
            <a:off x="7405189" y="1631983"/>
            <a:ext cx="4333263" cy="42505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Messen Sie den Standby-Betrieb und den Normalbetrieb zwei Ihrer am häufigsten gebrauchten Geräte mit einem Energiekostenmessgerät.</a:t>
            </a:r>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Geräte können Sie zeitweise ausschalten ohne das es den Betriebsablauf stört?</a:t>
            </a:r>
            <a:endParaRPr sz="1800" b="0" i="0" u="none" strike="noStrike" cap="none">
              <a:solidFill>
                <a:srgbClr val="C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können Sie Arbeitsprozesse umgestalten, um mehr Energie einzusparen? </a:t>
            </a:r>
            <a:endParaRPr sz="1800" b="0" i="0" u="none" strike="noStrike" cap="none">
              <a:solidFill>
                <a:srgbClr val="C00000"/>
              </a:solidFill>
              <a:latin typeface="Arial"/>
              <a:ea typeface="Arial"/>
              <a:cs typeface="Arial"/>
              <a:sym typeface="Arial"/>
            </a:endParaRPr>
          </a:p>
        </p:txBody>
      </p:sp>
      <p:graphicFrame>
        <p:nvGraphicFramePr>
          <p:cNvPr id="407" name="Google Shape;407;p22"/>
          <p:cNvGraphicFramePr/>
          <p:nvPr/>
        </p:nvGraphicFramePr>
        <p:xfrm>
          <a:off x="650007" y="1828800"/>
          <a:ext cx="3000000" cy="3000000"/>
        </p:xfrm>
        <a:graphic>
          <a:graphicData uri="http://schemas.openxmlformats.org/drawingml/2006/table">
            <a:tbl>
              <a:tblPr firstRow="1" bandRow="1">
                <a:noFill/>
                <a:tableStyleId>{B931955A-A76E-45F4-B716-7E3E8E987EB5}</a:tableStyleId>
              </a:tblPr>
              <a:tblGrid>
                <a:gridCol w="2518100">
                  <a:extLst>
                    <a:ext uri="{9D8B030D-6E8A-4147-A177-3AD203B41FA5}">
                      <a16:colId xmlns:a16="http://schemas.microsoft.com/office/drawing/2014/main" val="20000"/>
                    </a:ext>
                  </a:extLst>
                </a:gridCol>
                <a:gridCol w="1882525">
                  <a:extLst>
                    <a:ext uri="{9D8B030D-6E8A-4147-A177-3AD203B41FA5}">
                      <a16:colId xmlns:a16="http://schemas.microsoft.com/office/drawing/2014/main" val="20001"/>
                    </a:ext>
                  </a:extLst>
                </a:gridCol>
                <a:gridCol w="1835950">
                  <a:extLst>
                    <a:ext uri="{9D8B030D-6E8A-4147-A177-3AD203B41FA5}">
                      <a16:colId xmlns:a16="http://schemas.microsoft.com/office/drawing/2014/main" val="20002"/>
                    </a:ext>
                  </a:extLst>
                </a:gridCol>
              </a:tblGrid>
              <a:tr h="486675">
                <a:tc>
                  <a:txBody>
                    <a:bodyPr/>
                    <a:lstStyle/>
                    <a:p>
                      <a:pPr marL="0" marR="0" lvl="0" indent="0" algn="l" rtl="0">
                        <a:lnSpc>
                          <a:spcPct val="100000"/>
                        </a:lnSpc>
                        <a:spcBef>
                          <a:spcPts val="0"/>
                        </a:spcBef>
                        <a:spcAft>
                          <a:spcPts val="0"/>
                        </a:spcAft>
                        <a:buNone/>
                      </a:pPr>
                      <a:r>
                        <a:rPr lang="de-DE" sz="1400" b="1" u="none" strike="noStrike" cap="none"/>
                        <a:t>Gerät</a:t>
                      </a:r>
                      <a:endParaRPr/>
                    </a:p>
                  </a:txBody>
                  <a:tcPr marL="91450" marR="91450" marT="45725" marB="45725" anchor="ctr"/>
                </a:tc>
                <a:tc>
                  <a:txBody>
                    <a:bodyPr/>
                    <a:lstStyle/>
                    <a:p>
                      <a:pPr marL="0" marR="0" lvl="0" indent="0" algn="l" rtl="0">
                        <a:lnSpc>
                          <a:spcPct val="100000"/>
                        </a:lnSpc>
                        <a:spcBef>
                          <a:spcPts val="0"/>
                        </a:spcBef>
                        <a:spcAft>
                          <a:spcPts val="0"/>
                        </a:spcAft>
                        <a:buNone/>
                      </a:pPr>
                      <a:r>
                        <a:rPr lang="de-DE" sz="1400" b="1" u="none" strike="noStrike" cap="none"/>
                        <a:t>Standby-Betrieb</a:t>
                      </a:r>
                      <a:endParaRPr/>
                    </a:p>
                  </a:txBody>
                  <a:tcPr marL="91450" marR="91450" marT="45725" marB="45725" anchor="ctr"/>
                </a:tc>
                <a:tc>
                  <a:txBody>
                    <a:bodyPr/>
                    <a:lstStyle/>
                    <a:p>
                      <a:pPr marL="0" marR="0" lvl="0" indent="0" algn="l" rtl="0">
                        <a:lnSpc>
                          <a:spcPct val="100000"/>
                        </a:lnSpc>
                        <a:spcBef>
                          <a:spcPts val="0"/>
                        </a:spcBef>
                        <a:spcAft>
                          <a:spcPts val="0"/>
                        </a:spcAft>
                        <a:buNone/>
                      </a:pPr>
                      <a:r>
                        <a:rPr lang="de-DE" sz="1400" b="1" u="none" strike="noStrike" cap="none"/>
                        <a:t>Normalbetrieb</a:t>
                      </a:r>
                      <a:endParaRPr/>
                    </a:p>
                  </a:txBody>
                  <a:tcPr marL="91450" marR="91450" marT="45725" marB="45725" anchor="ctr"/>
                </a:tc>
                <a:extLst>
                  <a:ext uri="{0D108BD9-81ED-4DB2-BD59-A6C34878D82A}">
                    <a16:rowId xmlns:a16="http://schemas.microsoft.com/office/drawing/2014/main" val="10000"/>
                  </a:ext>
                </a:extLst>
              </a:tr>
              <a:tr h="486675">
                <a:tc>
                  <a:txBody>
                    <a:bodyPr/>
                    <a:lstStyle/>
                    <a:p>
                      <a:pPr marL="0" marR="0" lvl="0" indent="0" algn="l" rtl="0">
                        <a:lnSpc>
                          <a:spcPct val="100000"/>
                        </a:lnSpc>
                        <a:spcBef>
                          <a:spcPts val="0"/>
                        </a:spcBef>
                        <a:spcAft>
                          <a:spcPts val="0"/>
                        </a:spcAft>
                        <a:buNone/>
                      </a:pPr>
                      <a:r>
                        <a:rPr lang="de-DE" sz="1400" u="none" strike="noStrike" cap="none"/>
                        <a:t>Nähmaschine</a:t>
                      </a:r>
                      <a:endParaRPr/>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extLst>
                  <a:ext uri="{0D108BD9-81ED-4DB2-BD59-A6C34878D82A}">
                    <a16:rowId xmlns:a16="http://schemas.microsoft.com/office/drawing/2014/main" val="10001"/>
                  </a:ext>
                </a:extLst>
              </a:tr>
              <a:tr h="486675">
                <a:tc>
                  <a:txBody>
                    <a:bodyPr/>
                    <a:lstStyle/>
                    <a:p>
                      <a:pPr marL="0" marR="0" lvl="0" indent="0" algn="l" rtl="0">
                        <a:lnSpc>
                          <a:spcPct val="100000"/>
                        </a:lnSpc>
                        <a:spcBef>
                          <a:spcPts val="0"/>
                        </a:spcBef>
                        <a:spcAft>
                          <a:spcPts val="0"/>
                        </a:spcAft>
                        <a:buNone/>
                      </a:pPr>
                      <a:r>
                        <a:rPr lang="de-DE" sz="1400" u="none" strike="noStrike" cap="none"/>
                        <a:t>Overlockmaschine</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extLst>
                  <a:ext uri="{0D108BD9-81ED-4DB2-BD59-A6C34878D82A}">
                    <a16:rowId xmlns:a16="http://schemas.microsoft.com/office/drawing/2014/main" val="10002"/>
                  </a:ext>
                </a:extLst>
              </a:tr>
              <a:tr h="486675">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Bügeleisen/Dampfbügeleisen</a:t>
                      </a:r>
                      <a:endParaRPr/>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extLst>
                  <a:ext uri="{0D108BD9-81ED-4DB2-BD59-A6C34878D82A}">
                    <a16:rowId xmlns:a16="http://schemas.microsoft.com/office/drawing/2014/main" val="10003"/>
                  </a:ext>
                </a:extLst>
              </a:tr>
              <a:tr h="486675">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Bügelstation</a:t>
                      </a:r>
                      <a:endParaRPr/>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extLst>
                  <a:ext uri="{0D108BD9-81ED-4DB2-BD59-A6C34878D82A}">
                    <a16:rowId xmlns:a16="http://schemas.microsoft.com/office/drawing/2014/main" val="10004"/>
                  </a:ext>
                </a:extLst>
              </a:tr>
              <a:tr h="486675">
                <a:tc>
                  <a:txBody>
                    <a:bodyPr/>
                    <a:lstStyle/>
                    <a:p>
                      <a:pPr marL="0" marR="0" lvl="0" indent="0" algn="l" rtl="0">
                        <a:lnSpc>
                          <a:spcPct val="100000"/>
                        </a:lnSpc>
                        <a:spcBef>
                          <a:spcPts val="0"/>
                        </a:spcBef>
                        <a:spcAft>
                          <a:spcPts val="0"/>
                        </a:spcAft>
                        <a:buNone/>
                      </a:pPr>
                      <a:r>
                        <a:rPr lang="de-DE" sz="1400" u="none" strike="noStrike" cap="none"/>
                        <a:t>Rotationsschneider</a:t>
                      </a:r>
                      <a:endParaRPr/>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extLst>
                  <a:ext uri="{0D108BD9-81ED-4DB2-BD59-A6C34878D82A}">
                    <a16:rowId xmlns:a16="http://schemas.microsoft.com/office/drawing/2014/main" val="10005"/>
                  </a:ext>
                </a:extLst>
              </a:tr>
              <a:tr h="486675">
                <a:tc>
                  <a:txBody>
                    <a:bodyPr/>
                    <a:lstStyle/>
                    <a:p>
                      <a:pPr marL="0" marR="0" lvl="0" indent="0" algn="l" rtl="0">
                        <a:lnSpc>
                          <a:spcPct val="100000"/>
                        </a:lnSpc>
                        <a:spcBef>
                          <a:spcPts val="0"/>
                        </a:spcBef>
                        <a:spcAft>
                          <a:spcPts val="0"/>
                        </a:spcAft>
                        <a:buNone/>
                      </a:pPr>
                      <a:r>
                        <a:rPr lang="de-DE" sz="1400" u="none" strike="noStrike" cap="none"/>
                        <a:t>Tischschneidemaschinen</a:t>
                      </a:r>
                      <a:endParaRPr/>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extLst>
                  <a:ext uri="{0D108BD9-81ED-4DB2-BD59-A6C34878D82A}">
                    <a16:rowId xmlns:a16="http://schemas.microsoft.com/office/drawing/2014/main" val="10006"/>
                  </a:ext>
                </a:extLst>
              </a:tr>
              <a:tr h="486675">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Nahtklebemaschine</a:t>
                      </a:r>
                      <a:endParaRPr/>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23" descr="Maßband, das im Geschäftsanzug auf der Handpuppe gehalten wird"/>
          <p:cNvPicPr preferRelativeResize="0"/>
          <p:nvPr/>
        </p:nvPicPr>
        <p:blipFill rotWithShape="1">
          <a:blip r:embed="rId3">
            <a:alphaModFix/>
          </a:blip>
          <a:srcRect/>
          <a:stretch/>
        </p:blipFill>
        <p:spPr>
          <a:xfrm>
            <a:off x="10036969" y="1911468"/>
            <a:ext cx="2029884" cy="1517532"/>
          </a:xfrm>
          <a:prstGeom prst="rect">
            <a:avLst/>
          </a:prstGeom>
          <a:noFill/>
          <a:ln>
            <a:noFill/>
          </a:ln>
        </p:spPr>
      </p:pic>
      <p:pic>
        <p:nvPicPr>
          <p:cNvPr id="414" name="Google Shape;414;p23" descr="Frau, die Kleidung messt"/>
          <p:cNvPicPr preferRelativeResize="0"/>
          <p:nvPr/>
        </p:nvPicPr>
        <p:blipFill rotWithShape="1">
          <a:blip r:embed="rId4">
            <a:alphaModFix/>
          </a:blip>
          <a:srcRect/>
          <a:stretch/>
        </p:blipFill>
        <p:spPr>
          <a:xfrm>
            <a:off x="360000" y="1776366"/>
            <a:ext cx="6057726" cy="4038856"/>
          </a:xfrm>
          <a:prstGeom prst="rect">
            <a:avLst/>
          </a:prstGeom>
          <a:noFill/>
          <a:ln>
            <a:noFill/>
          </a:ln>
        </p:spPr>
      </p:pic>
      <p:sp>
        <p:nvSpPr>
          <p:cNvPr id="415" name="Google Shape;415;p23"/>
          <p:cNvSpPr/>
          <p:nvPr/>
        </p:nvSpPr>
        <p:spPr>
          <a:xfrm>
            <a:off x="5959206" y="1388125"/>
            <a:ext cx="4536281" cy="1811105"/>
          </a:xfrm>
          <a:prstGeom prst="ellipse">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6" name="Google Shape;416;p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417" name="Google Shape;417;p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Was können Änderungsschneidereien tun?</a:t>
            </a:r>
            <a:endParaRPr/>
          </a:p>
        </p:txBody>
      </p:sp>
      <p:sp>
        <p:nvSpPr>
          <p:cNvPr id="418" name="Google Shape;418;p2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419" name="Google Shape;419;p2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2022, WRAP 2019; Fotos: Powerpoint</a:t>
            </a:r>
            <a:endParaRPr/>
          </a:p>
        </p:txBody>
      </p:sp>
      <p:sp>
        <p:nvSpPr>
          <p:cNvPr id="420" name="Google Shape;420;p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421" name="Google Shape;421;p23"/>
          <p:cNvSpPr/>
          <p:nvPr/>
        </p:nvSpPr>
        <p:spPr>
          <a:xfrm>
            <a:off x="6841159" y="3527404"/>
            <a:ext cx="5086448" cy="250745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können Sie Kunden*innen auf Ihre nachhaltigen Aktivitäten aufmerksam machen?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Was können Sie zusätzlich anbieten?</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können Pflegehinweise, die ebenfalls zur Langlebigkeit beitragen den Kund*innen vermittelt werden?</a:t>
            </a:r>
            <a:endParaRPr sz="1800" b="0" i="0" u="none" strike="noStrike" cap="none">
              <a:solidFill>
                <a:srgbClr val="C00000"/>
              </a:solidFill>
              <a:latin typeface="Arial"/>
              <a:ea typeface="Arial"/>
              <a:cs typeface="Arial"/>
              <a:sym typeface="Arial"/>
            </a:endParaRPr>
          </a:p>
        </p:txBody>
      </p:sp>
      <p:sp>
        <p:nvSpPr>
          <p:cNvPr id="422" name="Google Shape;422;p23"/>
          <p:cNvSpPr txBox="1"/>
          <p:nvPr/>
        </p:nvSpPr>
        <p:spPr>
          <a:xfrm>
            <a:off x="6299854" y="1519771"/>
            <a:ext cx="3854987" cy="1708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500" b="0" i="0" u="none" strike="noStrike" cap="none">
                <a:solidFill>
                  <a:schemeClr val="dk1"/>
                </a:solidFill>
                <a:latin typeface="Arial"/>
                <a:ea typeface="Arial"/>
                <a:cs typeface="Arial"/>
                <a:sym typeface="Arial"/>
              </a:rPr>
              <a:t>Reparatur und das Anpassen</a:t>
            </a:r>
            <a:endParaRPr/>
          </a:p>
          <a:p>
            <a:pPr marL="0" marR="0" lvl="0" indent="0" algn="ctr" rtl="0">
              <a:lnSpc>
                <a:spcPct val="100000"/>
              </a:lnSpc>
              <a:spcBef>
                <a:spcPts val="0"/>
              </a:spcBef>
              <a:spcAft>
                <a:spcPts val="0"/>
              </a:spcAft>
              <a:buNone/>
            </a:pPr>
            <a:r>
              <a:rPr lang="de-DE" sz="1500" b="0" i="0" u="none" strike="noStrike" cap="none">
                <a:solidFill>
                  <a:schemeClr val="dk1"/>
                </a:solidFill>
                <a:latin typeface="Arial"/>
                <a:ea typeface="Arial"/>
                <a:cs typeface="Arial"/>
                <a:sym typeface="Arial"/>
              </a:rPr>
              <a:t> von Kleidung sind Kernaufgaben Ihres Berufes. Sie tragen damit zur Langlebigkeit von Textilien entscheidend bei und unterstützen die nachhaltige  Textilstrategie </a:t>
            </a:r>
            <a:endParaRPr/>
          </a:p>
          <a:p>
            <a:pPr marL="0" marR="0" lvl="0" indent="0" algn="ctr" rtl="0">
              <a:lnSpc>
                <a:spcPct val="100000"/>
              </a:lnSpc>
              <a:spcBef>
                <a:spcPts val="0"/>
              </a:spcBef>
              <a:spcAft>
                <a:spcPts val="0"/>
              </a:spcAft>
              <a:buNone/>
            </a:pPr>
            <a:r>
              <a:rPr lang="de-DE" sz="1500" b="0" i="0" u="none" strike="noStrike" cap="none">
                <a:solidFill>
                  <a:schemeClr val="dk1"/>
                </a:solidFill>
                <a:latin typeface="Arial"/>
                <a:ea typeface="Arial"/>
                <a:cs typeface="Arial"/>
                <a:sym typeface="Arial"/>
              </a:rPr>
              <a:t>der EU.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4" descr="Unfertiges Outfit an Model"/>
          <p:cNvPicPr preferRelativeResize="0"/>
          <p:nvPr/>
        </p:nvPicPr>
        <p:blipFill rotWithShape="1">
          <a:blip r:embed="rId3">
            <a:alphaModFix/>
          </a:blip>
          <a:srcRect/>
          <a:stretch/>
        </p:blipFill>
        <p:spPr>
          <a:xfrm>
            <a:off x="6022435" y="1811158"/>
            <a:ext cx="6026944" cy="4050069"/>
          </a:xfrm>
          <a:prstGeom prst="rect">
            <a:avLst/>
          </a:prstGeom>
          <a:noFill/>
          <a:ln>
            <a:noFill/>
          </a:ln>
        </p:spPr>
      </p:pic>
      <p:sp>
        <p:nvSpPr>
          <p:cNvPr id="429" name="Google Shape;429;p24"/>
          <p:cNvSpPr/>
          <p:nvPr/>
        </p:nvSpPr>
        <p:spPr>
          <a:xfrm>
            <a:off x="142621" y="1409974"/>
            <a:ext cx="6822281" cy="1935990"/>
          </a:xfrm>
          <a:prstGeom prst="ellipse">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0" name="Google Shape;430;p2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16</a:t>
            </a:fld>
            <a:endParaRPr/>
          </a:p>
        </p:txBody>
      </p:sp>
      <p:sp>
        <p:nvSpPr>
          <p:cNvPr id="431" name="Google Shape;431;p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Was können Maßschneidereien tun?</a:t>
            </a:r>
            <a:endParaRPr/>
          </a:p>
        </p:txBody>
      </p:sp>
      <p:sp>
        <p:nvSpPr>
          <p:cNvPr id="432" name="Google Shape;432;p2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433" name="Google Shape;433;p2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EU Kommission 2022 b    Foto: Powerpoint</a:t>
            </a:r>
            <a:endParaRPr/>
          </a:p>
        </p:txBody>
      </p:sp>
      <p:sp>
        <p:nvSpPr>
          <p:cNvPr id="434" name="Google Shape;434;p2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435" name="Google Shape;435;p24"/>
          <p:cNvSpPr/>
          <p:nvPr/>
        </p:nvSpPr>
        <p:spPr>
          <a:xfrm>
            <a:off x="184061" y="3587630"/>
            <a:ext cx="6421272" cy="250033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können Sie Kunden*innen auf Ihre nachhaltigen Aktivitäten aufmerksam machen?</a:t>
            </a: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können Pflegehinweise, die ebenfalls zur Langlebigkeit beitragen den Kund*innen vermittelt werden?</a:t>
            </a: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kann die spezielle Kleidung (historische Kostüme, z.B. für Film und Fernsehen, Kleidung für besondere Anlässe, z.B. Hochzeit) nachhaltiger genutzt werden?</a:t>
            </a:r>
            <a:endParaRPr sz="1800" b="0" i="0" u="none" strike="noStrike" cap="none">
              <a:solidFill>
                <a:srgbClr val="C00000"/>
              </a:solidFill>
              <a:latin typeface="Arial"/>
              <a:ea typeface="Arial"/>
              <a:cs typeface="Arial"/>
              <a:sym typeface="Arial"/>
            </a:endParaRPr>
          </a:p>
        </p:txBody>
      </p:sp>
      <p:sp>
        <p:nvSpPr>
          <p:cNvPr id="436" name="Google Shape;436;p24"/>
          <p:cNvSpPr txBox="1"/>
          <p:nvPr/>
        </p:nvSpPr>
        <p:spPr>
          <a:xfrm>
            <a:off x="435514" y="1616786"/>
            <a:ext cx="6104334"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Maßgeschneiderte Kleidung </a:t>
            </a:r>
            <a:endParaRPr/>
          </a:p>
          <a:p>
            <a:pPr marL="0" marR="0" lvl="0" indent="0" algn="ctr"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hat das Potenzial zum lang getragenen Lieblingsstück. Verändern und Aufarbeiten von Kleidung zählen auch zu den Kernaufgaben Ihres Berufes. Sie tragen damit zur Langlebigkeit von Textilien entscheidend bei und unterstützen die nachhaltige Textilstrategie der EU.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441" name="Google Shape;441;p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Was können Mode- und Textilschneidereien tun?</a:t>
            </a:r>
            <a:endParaRPr/>
          </a:p>
        </p:txBody>
      </p:sp>
      <p:sp>
        <p:nvSpPr>
          <p:cNvPr id="442" name="Google Shape;442;p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443" name="Google Shape;443;p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EU Kommission 2022 b, Illustrationen: C.Voß</a:t>
            </a:r>
            <a:endParaRPr/>
          </a:p>
        </p:txBody>
      </p:sp>
      <p:sp>
        <p:nvSpPr>
          <p:cNvPr id="444" name="Google Shape;444;p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445" name="Google Shape;445;p25"/>
          <p:cNvSpPr/>
          <p:nvPr/>
        </p:nvSpPr>
        <p:spPr>
          <a:xfrm>
            <a:off x="6956366" y="1667376"/>
            <a:ext cx="5076082" cy="429529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Wie können Sie auf nachhaltige Textilien aufmerksam machen?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An welchen Stellen Ihres Aufgabenbereiches können Sie auf eine nachhaltige Serienproduktion hinzuwirken?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Wie können Sie zu mehr Nachhaltigkeit in Ihrer Näh- und Musterabteilung beitragen?</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Wie können Pflegehinweise verständlich und kurz für die Endverbraucher*innen vermittelt werden?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Welche Möglichkeiten eröffnet hierzu der Produktpass?</a:t>
            </a:r>
            <a:endParaRPr/>
          </a:p>
        </p:txBody>
      </p:sp>
      <p:pic>
        <p:nvPicPr>
          <p:cNvPr id="446" name="Google Shape;446;p25"/>
          <p:cNvPicPr preferRelativeResize="0"/>
          <p:nvPr/>
        </p:nvPicPr>
        <p:blipFill rotWithShape="1">
          <a:blip r:embed="rId3">
            <a:alphaModFix/>
          </a:blip>
          <a:srcRect/>
          <a:stretch/>
        </p:blipFill>
        <p:spPr>
          <a:xfrm>
            <a:off x="1203918" y="5177276"/>
            <a:ext cx="765653" cy="725739"/>
          </a:xfrm>
          <a:prstGeom prst="rect">
            <a:avLst/>
          </a:prstGeom>
          <a:noFill/>
          <a:ln>
            <a:noFill/>
          </a:ln>
        </p:spPr>
      </p:pic>
      <p:pic>
        <p:nvPicPr>
          <p:cNvPr id="447" name="Google Shape;447;p25"/>
          <p:cNvPicPr preferRelativeResize="0"/>
          <p:nvPr/>
        </p:nvPicPr>
        <p:blipFill rotWithShape="1">
          <a:blip r:embed="rId4">
            <a:alphaModFix/>
          </a:blip>
          <a:srcRect/>
          <a:stretch/>
        </p:blipFill>
        <p:spPr>
          <a:xfrm>
            <a:off x="4967789" y="5287412"/>
            <a:ext cx="706582" cy="627191"/>
          </a:xfrm>
          <a:prstGeom prst="rect">
            <a:avLst/>
          </a:prstGeom>
          <a:noFill/>
          <a:ln>
            <a:noFill/>
          </a:ln>
        </p:spPr>
      </p:pic>
      <p:pic>
        <p:nvPicPr>
          <p:cNvPr id="448" name="Google Shape;448;p25"/>
          <p:cNvPicPr preferRelativeResize="0"/>
          <p:nvPr/>
        </p:nvPicPr>
        <p:blipFill rotWithShape="1">
          <a:blip r:embed="rId5">
            <a:alphaModFix/>
          </a:blip>
          <a:srcRect/>
          <a:stretch/>
        </p:blipFill>
        <p:spPr>
          <a:xfrm>
            <a:off x="5996489" y="3940358"/>
            <a:ext cx="754992" cy="640625"/>
          </a:xfrm>
          <a:prstGeom prst="rect">
            <a:avLst/>
          </a:prstGeom>
          <a:noFill/>
          <a:ln>
            <a:noFill/>
          </a:ln>
        </p:spPr>
      </p:pic>
      <p:pic>
        <p:nvPicPr>
          <p:cNvPr id="449" name="Google Shape;449;p25"/>
          <p:cNvPicPr preferRelativeResize="0"/>
          <p:nvPr/>
        </p:nvPicPr>
        <p:blipFill rotWithShape="1">
          <a:blip r:embed="rId6">
            <a:alphaModFix/>
          </a:blip>
          <a:srcRect/>
          <a:stretch/>
        </p:blipFill>
        <p:spPr>
          <a:xfrm>
            <a:off x="219294" y="3928361"/>
            <a:ext cx="677120" cy="652622"/>
          </a:xfrm>
          <a:prstGeom prst="rect">
            <a:avLst/>
          </a:prstGeom>
          <a:noFill/>
          <a:ln>
            <a:noFill/>
          </a:ln>
        </p:spPr>
      </p:pic>
      <p:pic>
        <p:nvPicPr>
          <p:cNvPr id="450" name="Google Shape;450;p25"/>
          <p:cNvPicPr preferRelativeResize="0"/>
          <p:nvPr/>
        </p:nvPicPr>
        <p:blipFill rotWithShape="1">
          <a:blip r:embed="rId7">
            <a:alphaModFix/>
          </a:blip>
          <a:srcRect/>
          <a:stretch/>
        </p:blipFill>
        <p:spPr>
          <a:xfrm>
            <a:off x="5622417" y="2174130"/>
            <a:ext cx="518900" cy="750505"/>
          </a:xfrm>
          <a:prstGeom prst="rect">
            <a:avLst/>
          </a:prstGeom>
          <a:noFill/>
          <a:ln>
            <a:noFill/>
          </a:ln>
        </p:spPr>
      </p:pic>
      <p:pic>
        <p:nvPicPr>
          <p:cNvPr id="451" name="Google Shape;451;p25"/>
          <p:cNvPicPr preferRelativeResize="0"/>
          <p:nvPr/>
        </p:nvPicPr>
        <p:blipFill rotWithShape="1">
          <a:blip r:embed="rId8">
            <a:alphaModFix/>
          </a:blip>
          <a:srcRect/>
          <a:stretch/>
        </p:blipFill>
        <p:spPr>
          <a:xfrm>
            <a:off x="3101489" y="2230437"/>
            <a:ext cx="606468" cy="643250"/>
          </a:xfrm>
          <a:prstGeom prst="rect">
            <a:avLst/>
          </a:prstGeom>
          <a:noFill/>
          <a:ln>
            <a:noFill/>
          </a:ln>
        </p:spPr>
      </p:pic>
      <p:pic>
        <p:nvPicPr>
          <p:cNvPr id="452" name="Google Shape;452;p25"/>
          <p:cNvPicPr preferRelativeResize="0"/>
          <p:nvPr/>
        </p:nvPicPr>
        <p:blipFill rotWithShape="1">
          <a:blip r:embed="rId9">
            <a:alphaModFix/>
          </a:blip>
          <a:srcRect/>
          <a:stretch/>
        </p:blipFill>
        <p:spPr>
          <a:xfrm>
            <a:off x="517567" y="2230437"/>
            <a:ext cx="739869" cy="659036"/>
          </a:xfrm>
          <a:prstGeom prst="rect">
            <a:avLst/>
          </a:prstGeom>
          <a:noFill/>
          <a:ln>
            <a:noFill/>
          </a:ln>
        </p:spPr>
      </p:pic>
      <p:sp>
        <p:nvSpPr>
          <p:cNvPr id="453" name="Google Shape;453;p25"/>
          <p:cNvSpPr txBox="1"/>
          <p:nvPr/>
        </p:nvSpPr>
        <p:spPr>
          <a:xfrm>
            <a:off x="2633299" y="3577075"/>
            <a:ext cx="1787236"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800" b="1" i="0" u="none" strike="noStrike" cap="none">
                <a:solidFill>
                  <a:srgbClr val="941651"/>
                </a:solidFill>
                <a:latin typeface="Arial"/>
                <a:ea typeface="Arial"/>
                <a:cs typeface="Arial"/>
                <a:sym typeface="Arial"/>
              </a:rPr>
              <a:t>EU-Strategie </a:t>
            </a:r>
            <a:endParaRPr/>
          </a:p>
          <a:p>
            <a:pPr marL="0" marR="0" lvl="0" indent="0" algn="ctr" rtl="0">
              <a:lnSpc>
                <a:spcPct val="100000"/>
              </a:lnSpc>
              <a:spcBef>
                <a:spcPts val="0"/>
              </a:spcBef>
              <a:spcAft>
                <a:spcPts val="0"/>
              </a:spcAft>
              <a:buNone/>
            </a:pPr>
            <a:r>
              <a:rPr lang="de-DE" sz="1200" b="0" i="0" u="none" strike="noStrike" cap="none">
                <a:solidFill>
                  <a:srgbClr val="941651"/>
                </a:solidFill>
                <a:latin typeface="Arial"/>
                <a:ea typeface="Arial"/>
                <a:cs typeface="Arial"/>
                <a:sym typeface="Arial"/>
              </a:rPr>
              <a:t>für nachhaltige und kreislauffähige Textilien</a:t>
            </a:r>
            <a:endParaRPr/>
          </a:p>
        </p:txBody>
      </p:sp>
      <p:grpSp>
        <p:nvGrpSpPr>
          <p:cNvPr id="454" name="Google Shape;454;p25"/>
          <p:cNvGrpSpPr/>
          <p:nvPr/>
        </p:nvGrpSpPr>
        <p:grpSpPr>
          <a:xfrm>
            <a:off x="983166" y="1488471"/>
            <a:ext cx="4927097" cy="4457029"/>
            <a:chOff x="1325131" y="1568997"/>
            <a:chExt cx="4927097" cy="4457029"/>
          </a:xfrm>
        </p:grpSpPr>
        <p:sp>
          <p:nvSpPr>
            <p:cNvPr id="455" name="Google Shape;455;p25"/>
            <p:cNvSpPr/>
            <p:nvPr/>
          </p:nvSpPr>
          <p:spPr>
            <a:xfrm>
              <a:off x="3255430" y="1568997"/>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Faserproduktion</a:t>
              </a:r>
              <a:endParaRPr/>
            </a:p>
          </p:txBody>
        </p:sp>
        <p:sp>
          <p:nvSpPr>
            <p:cNvPr id="456" name="Google Shape;456;p25"/>
            <p:cNvSpPr/>
            <p:nvPr/>
          </p:nvSpPr>
          <p:spPr>
            <a:xfrm>
              <a:off x="1808739" y="1915609"/>
              <a:ext cx="3959881" cy="3959881"/>
            </a:xfrm>
            <a:custGeom>
              <a:avLst/>
              <a:gdLst/>
              <a:ahLst/>
              <a:cxnLst/>
              <a:rect l="l" t="t" r="r" b="b"/>
              <a:pathLst>
                <a:path w="120000" h="120000" extrusionOk="0">
                  <a:moveTo>
                    <a:pt x="80399" y="3574"/>
                  </a:moveTo>
                  <a:lnTo>
                    <a:pt x="80399" y="3574"/>
                  </a:lnTo>
                  <a:cubicBezTo>
                    <a:pt x="84632" y="5104"/>
                    <a:pt x="88679" y="7106"/>
                    <a:pt x="92463" y="9541"/>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5"/>
            <p:cNvSpPr/>
            <p:nvPr/>
          </p:nvSpPr>
          <p:spPr>
            <a:xfrm>
              <a:off x="4803410" y="2314465"/>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Textilerzeugung</a:t>
              </a:r>
              <a:endParaRPr/>
            </a:p>
          </p:txBody>
        </p:sp>
        <p:sp>
          <p:nvSpPr>
            <p:cNvPr id="458" name="Google Shape;458;p25"/>
            <p:cNvSpPr/>
            <p:nvPr/>
          </p:nvSpPr>
          <p:spPr>
            <a:xfrm>
              <a:off x="1808739" y="1915609"/>
              <a:ext cx="3959881" cy="3959881"/>
            </a:xfrm>
            <a:custGeom>
              <a:avLst/>
              <a:gdLst/>
              <a:ahLst/>
              <a:cxnLst/>
              <a:rect l="l" t="t" r="r" b="b"/>
              <a:pathLst>
                <a:path w="120000" h="120000" extrusionOk="0">
                  <a:moveTo>
                    <a:pt x="116077" y="38660"/>
                  </a:moveTo>
                  <a:lnTo>
                    <a:pt x="116077" y="38660"/>
                  </a:lnTo>
                  <a:cubicBezTo>
                    <a:pt x="118285" y="44461"/>
                    <a:pt x="119579" y="50570"/>
                    <a:pt x="119913" y="56767"/>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a:off x="5185730" y="3989516"/>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Textilveredlung</a:t>
              </a:r>
              <a:endParaRPr/>
            </a:p>
          </p:txBody>
        </p:sp>
        <p:sp>
          <p:nvSpPr>
            <p:cNvPr id="460" name="Google Shape;460;p25"/>
            <p:cNvSpPr/>
            <p:nvPr/>
          </p:nvSpPr>
          <p:spPr>
            <a:xfrm>
              <a:off x="1808739" y="1915609"/>
              <a:ext cx="3959881" cy="3959881"/>
            </a:xfrm>
            <a:custGeom>
              <a:avLst/>
              <a:gdLst/>
              <a:ahLst/>
              <a:cxnLst/>
              <a:rect l="l" t="t" r="r" b="b"/>
              <a:pathLst>
                <a:path w="120000" h="120000" extrusionOk="0">
                  <a:moveTo>
                    <a:pt x="112967" y="88186"/>
                  </a:moveTo>
                  <a:cubicBezTo>
                    <a:pt x="110679" y="92485"/>
                    <a:pt x="107877" y="96489"/>
                    <a:pt x="104622" y="100110"/>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a:off x="4114494" y="5332803"/>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Konfektion</a:t>
              </a:r>
              <a:endParaRPr/>
            </a:p>
          </p:txBody>
        </p:sp>
        <p:sp>
          <p:nvSpPr>
            <p:cNvPr id="462" name="Google Shape;462;p25"/>
            <p:cNvSpPr/>
            <p:nvPr/>
          </p:nvSpPr>
          <p:spPr>
            <a:xfrm>
              <a:off x="1808739" y="1915609"/>
              <a:ext cx="3959881" cy="3959881"/>
            </a:xfrm>
            <a:custGeom>
              <a:avLst/>
              <a:gdLst/>
              <a:ahLst/>
              <a:cxnLst/>
              <a:rect l="l" t="t" r="r" b="b"/>
              <a:pathLst>
                <a:path w="120000" h="120000" extrusionOk="0">
                  <a:moveTo>
                    <a:pt x="65959" y="119703"/>
                  </a:moveTo>
                  <a:cubicBezTo>
                    <a:pt x="61996" y="120099"/>
                    <a:pt x="58003" y="120099"/>
                    <a:pt x="54040" y="119703"/>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a:off x="2396366" y="5332803"/>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Handel</a:t>
              </a:r>
              <a:endParaRPr/>
            </a:p>
          </p:txBody>
        </p:sp>
        <p:sp>
          <p:nvSpPr>
            <p:cNvPr id="464" name="Google Shape;464;p25"/>
            <p:cNvSpPr/>
            <p:nvPr/>
          </p:nvSpPr>
          <p:spPr>
            <a:xfrm>
              <a:off x="1808739" y="1915609"/>
              <a:ext cx="3959881" cy="3959881"/>
            </a:xfrm>
            <a:custGeom>
              <a:avLst/>
              <a:gdLst/>
              <a:ahLst/>
              <a:cxnLst/>
              <a:rect l="l" t="t" r="r" b="b"/>
              <a:pathLst>
                <a:path w="120000" h="120000" extrusionOk="0">
                  <a:moveTo>
                    <a:pt x="15378" y="100111"/>
                  </a:moveTo>
                  <a:lnTo>
                    <a:pt x="15378" y="100111"/>
                  </a:lnTo>
                  <a:cubicBezTo>
                    <a:pt x="12123" y="96490"/>
                    <a:pt x="9320" y="92485"/>
                    <a:pt x="7033" y="88187"/>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a:off x="1325131" y="3989516"/>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Verbraucher</a:t>
              </a:r>
              <a:endParaRPr/>
            </a:p>
          </p:txBody>
        </p:sp>
        <p:sp>
          <p:nvSpPr>
            <p:cNvPr id="466" name="Google Shape;466;p25"/>
            <p:cNvSpPr/>
            <p:nvPr/>
          </p:nvSpPr>
          <p:spPr>
            <a:xfrm>
              <a:off x="1808739" y="1915609"/>
              <a:ext cx="3959881" cy="3959881"/>
            </a:xfrm>
            <a:custGeom>
              <a:avLst/>
              <a:gdLst/>
              <a:ahLst/>
              <a:cxnLst/>
              <a:rect l="l" t="t" r="r" b="b"/>
              <a:pathLst>
                <a:path w="120000" h="120000" extrusionOk="0">
                  <a:moveTo>
                    <a:pt x="87" y="56767"/>
                  </a:moveTo>
                  <a:lnTo>
                    <a:pt x="87" y="56767"/>
                  </a:lnTo>
                  <a:cubicBezTo>
                    <a:pt x="421" y="50569"/>
                    <a:pt x="1715" y="44461"/>
                    <a:pt x="3923" y="38660"/>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a:off x="1707450" y="2314465"/>
              <a:ext cx="1066498" cy="693223"/>
            </a:xfrm>
            <a:custGeom>
              <a:avLst/>
              <a:gdLst/>
              <a:ahLst/>
              <a:cxnLst/>
              <a:rect l="l" t="t" r="r" b="b"/>
              <a:pathLst>
                <a:path w="1066498" h="693223" extrusionOk="0">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71925" tIns="71925" rIns="71925" bIns="719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Recycling</a:t>
              </a:r>
              <a:endParaRPr/>
            </a:p>
          </p:txBody>
        </p:sp>
        <p:sp>
          <p:nvSpPr>
            <p:cNvPr id="468" name="Google Shape;468;p25"/>
            <p:cNvSpPr/>
            <p:nvPr/>
          </p:nvSpPr>
          <p:spPr>
            <a:xfrm>
              <a:off x="1808739" y="1915609"/>
              <a:ext cx="3959881" cy="3959881"/>
            </a:xfrm>
            <a:custGeom>
              <a:avLst/>
              <a:gdLst/>
              <a:ahLst/>
              <a:cxnLst/>
              <a:rect l="l" t="t" r="r" b="b"/>
              <a:pathLst>
                <a:path w="120000" h="120000" extrusionOk="0">
                  <a:moveTo>
                    <a:pt x="27536" y="9541"/>
                  </a:moveTo>
                  <a:lnTo>
                    <a:pt x="27536" y="9541"/>
                  </a:lnTo>
                  <a:cubicBezTo>
                    <a:pt x="31321" y="7106"/>
                    <a:pt x="35368" y="5104"/>
                    <a:pt x="39600" y="3574"/>
                  </a:cubicBezTo>
                </a:path>
              </a:pathLst>
            </a:custGeom>
            <a:noFill/>
            <a:ln w="9525" cap="flat" cmpd="sng">
              <a:solidFill>
                <a:srgbClr val="4561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148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8be41f2d56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442" name="Google Shape;442;g28be41f2d56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443" name="Google Shape;443;g28be41f2d56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444" name="Google Shape;444;g28be41f2d56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445" name="Google Shape;445;g28be41f2d56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446" name="Google Shape;446;g28be41f2d56_0_0"/>
          <p:cNvSpPr txBox="1"/>
          <p:nvPr/>
        </p:nvSpPr>
        <p:spPr>
          <a:xfrm>
            <a:off x="5590635" y="1499687"/>
            <a:ext cx="5232600" cy="22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Die Verantwortung der Veröffentlichung liegt bei den Autorinnen und Autoren.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sz="1400" b="0" i="0" u="none" strike="noStrike" cap="none">
              <a:solidFill>
                <a:srgbClr val="000000"/>
              </a:solidFill>
              <a:latin typeface="Arial"/>
              <a:ea typeface="Arial"/>
              <a:cs typeface="Arial"/>
              <a:sym typeface="Arial"/>
            </a:endParaRPr>
          </a:p>
        </p:txBody>
      </p:sp>
      <p:pic>
        <p:nvPicPr>
          <p:cNvPr id="447" name="Google Shape;447;g28be41f2d56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448" name="Google Shape;448;g28be41f2d56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77" name="Google Shape;77;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78" name="Google Shape;78;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79" name="Google Shape;79;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 Europäische Umweltagentur 2022</a:t>
            </a:r>
            <a:endParaRPr/>
          </a:p>
        </p:txBody>
      </p:sp>
      <p:sp>
        <p:nvSpPr>
          <p:cNvPr id="80" name="Google Shape;80;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81" name="Google Shape;81;p1"/>
          <p:cNvSpPr/>
          <p:nvPr/>
        </p:nvSpPr>
        <p:spPr>
          <a:xfrm>
            <a:off x="482555" y="4976970"/>
            <a:ext cx="4453776"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482555" y="4724970"/>
            <a:ext cx="4453776"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482555" y="3968970"/>
            <a:ext cx="4453776"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482555" y="3346747"/>
            <a:ext cx="4453776"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482555" y="1973636"/>
            <a:ext cx="4453776"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482555" y="1649636"/>
            <a:ext cx="4453776"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128006" y="4976970"/>
            <a:ext cx="1070219"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128006" y="4724970"/>
            <a:ext cx="1070219"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5128006" y="3968970"/>
            <a:ext cx="1070219"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128006" y="3346747"/>
            <a:ext cx="1070219"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128006" y="1973636"/>
            <a:ext cx="1070219"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128006" y="1649636"/>
            <a:ext cx="1070219"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93" name="Google Shape;93;p1"/>
          <p:cNvPicPr preferRelativeResize="0"/>
          <p:nvPr/>
        </p:nvPicPr>
        <p:blipFill rotWithShape="1">
          <a:blip r:embed="rId3">
            <a:alphaModFix/>
          </a:blip>
          <a:srcRect/>
          <a:stretch/>
        </p:blipFill>
        <p:spPr>
          <a:xfrm>
            <a:off x="622354" y="4027786"/>
            <a:ext cx="677601" cy="613183"/>
          </a:xfrm>
          <a:prstGeom prst="rect">
            <a:avLst/>
          </a:prstGeom>
          <a:noFill/>
          <a:ln>
            <a:noFill/>
          </a:ln>
        </p:spPr>
      </p:pic>
      <p:pic>
        <p:nvPicPr>
          <p:cNvPr id="94" name="Google Shape;94;p1"/>
          <p:cNvPicPr preferRelativeResize="0"/>
          <p:nvPr/>
        </p:nvPicPr>
        <p:blipFill rotWithShape="1">
          <a:blip r:embed="rId4">
            <a:alphaModFix/>
          </a:blip>
          <a:srcRect/>
          <a:stretch/>
        </p:blipFill>
        <p:spPr>
          <a:xfrm>
            <a:off x="1517989" y="4046444"/>
            <a:ext cx="600361" cy="543287"/>
          </a:xfrm>
          <a:prstGeom prst="rect">
            <a:avLst/>
          </a:prstGeom>
          <a:noFill/>
          <a:ln>
            <a:noFill/>
          </a:ln>
        </p:spPr>
      </p:pic>
      <p:pic>
        <p:nvPicPr>
          <p:cNvPr id="95" name="Google Shape;95;p1"/>
          <p:cNvPicPr preferRelativeResize="0"/>
          <p:nvPr/>
        </p:nvPicPr>
        <p:blipFill rotWithShape="1">
          <a:blip r:embed="rId5">
            <a:alphaModFix/>
          </a:blip>
          <a:srcRect/>
          <a:stretch/>
        </p:blipFill>
        <p:spPr>
          <a:xfrm>
            <a:off x="622352" y="3428191"/>
            <a:ext cx="513134" cy="464352"/>
          </a:xfrm>
          <a:prstGeom prst="rect">
            <a:avLst/>
          </a:prstGeom>
          <a:noFill/>
          <a:ln>
            <a:noFill/>
          </a:ln>
        </p:spPr>
      </p:pic>
      <p:pic>
        <p:nvPicPr>
          <p:cNvPr id="96" name="Google Shape;96;p1"/>
          <p:cNvPicPr preferRelativeResize="0"/>
          <p:nvPr/>
        </p:nvPicPr>
        <p:blipFill rotWithShape="1">
          <a:blip r:embed="rId6">
            <a:alphaModFix/>
          </a:blip>
          <a:srcRect/>
          <a:stretch/>
        </p:blipFill>
        <p:spPr>
          <a:xfrm>
            <a:off x="1470343" y="2525014"/>
            <a:ext cx="705662" cy="638576"/>
          </a:xfrm>
          <a:prstGeom prst="rect">
            <a:avLst/>
          </a:prstGeom>
          <a:noFill/>
          <a:ln>
            <a:noFill/>
          </a:ln>
        </p:spPr>
      </p:pic>
      <p:pic>
        <p:nvPicPr>
          <p:cNvPr id="97" name="Google Shape;97;p1"/>
          <p:cNvPicPr preferRelativeResize="0"/>
          <p:nvPr/>
        </p:nvPicPr>
        <p:blipFill rotWithShape="1">
          <a:blip r:embed="rId7">
            <a:alphaModFix/>
          </a:blip>
          <a:srcRect/>
          <a:stretch/>
        </p:blipFill>
        <p:spPr>
          <a:xfrm>
            <a:off x="710016" y="2207079"/>
            <a:ext cx="588841" cy="532862"/>
          </a:xfrm>
          <a:prstGeom prst="rect">
            <a:avLst/>
          </a:prstGeom>
          <a:noFill/>
          <a:ln>
            <a:noFill/>
          </a:ln>
        </p:spPr>
      </p:pic>
      <p:pic>
        <p:nvPicPr>
          <p:cNvPr id="98" name="Google Shape;98;p1"/>
          <p:cNvPicPr preferRelativeResize="0"/>
          <p:nvPr/>
        </p:nvPicPr>
        <p:blipFill rotWithShape="1">
          <a:blip r:embed="rId8">
            <a:alphaModFix/>
          </a:blip>
          <a:srcRect/>
          <a:stretch/>
        </p:blipFill>
        <p:spPr>
          <a:xfrm>
            <a:off x="1226503" y="3308850"/>
            <a:ext cx="781006" cy="706758"/>
          </a:xfrm>
          <a:prstGeom prst="rect">
            <a:avLst/>
          </a:prstGeom>
          <a:noFill/>
          <a:ln>
            <a:noFill/>
          </a:ln>
        </p:spPr>
      </p:pic>
      <p:pic>
        <p:nvPicPr>
          <p:cNvPr id="99" name="Google Shape;99;p1"/>
          <p:cNvPicPr preferRelativeResize="0"/>
          <p:nvPr/>
        </p:nvPicPr>
        <p:blipFill rotWithShape="1">
          <a:blip r:embed="rId9">
            <a:alphaModFix/>
          </a:blip>
          <a:srcRect/>
          <a:stretch/>
        </p:blipFill>
        <p:spPr>
          <a:xfrm>
            <a:off x="1118360" y="4620566"/>
            <a:ext cx="509223" cy="460813"/>
          </a:xfrm>
          <a:prstGeom prst="rect">
            <a:avLst/>
          </a:prstGeom>
          <a:noFill/>
          <a:ln>
            <a:noFill/>
          </a:ln>
        </p:spPr>
      </p:pic>
      <p:pic>
        <p:nvPicPr>
          <p:cNvPr id="100" name="Google Shape;100;p1"/>
          <p:cNvPicPr preferRelativeResize="0"/>
          <p:nvPr/>
        </p:nvPicPr>
        <p:blipFill rotWithShape="1">
          <a:blip r:embed="rId10">
            <a:alphaModFix/>
          </a:blip>
          <a:srcRect/>
          <a:stretch/>
        </p:blipFill>
        <p:spPr>
          <a:xfrm>
            <a:off x="1592605" y="5095278"/>
            <a:ext cx="590788" cy="534624"/>
          </a:xfrm>
          <a:prstGeom prst="rect">
            <a:avLst/>
          </a:prstGeom>
          <a:noFill/>
          <a:ln>
            <a:noFill/>
          </a:ln>
        </p:spPr>
      </p:pic>
      <p:pic>
        <p:nvPicPr>
          <p:cNvPr id="101" name="Google Shape;101;p1"/>
          <p:cNvPicPr preferRelativeResize="0"/>
          <p:nvPr/>
        </p:nvPicPr>
        <p:blipFill rotWithShape="1">
          <a:blip r:embed="rId11">
            <a:alphaModFix/>
          </a:blip>
          <a:srcRect/>
          <a:stretch/>
        </p:blipFill>
        <p:spPr>
          <a:xfrm flipH="1">
            <a:off x="732525" y="1487686"/>
            <a:ext cx="566601" cy="512736"/>
          </a:xfrm>
          <a:prstGeom prst="rect">
            <a:avLst/>
          </a:prstGeom>
          <a:solidFill>
            <a:schemeClr val="lt1"/>
          </a:solidFill>
          <a:ln>
            <a:noFill/>
          </a:ln>
        </p:spPr>
      </p:pic>
      <p:sp>
        <p:nvSpPr>
          <p:cNvPr id="102" name="Google Shape;102;p1"/>
          <p:cNvSpPr/>
          <p:nvPr/>
        </p:nvSpPr>
        <p:spPr>
          <a:xfrm>
            <a:off x="7255671" y="2029966"/>
            <a:ext cx="3695066" cy="32608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Welchen Beitrag leistet Ihr Betrieb zum Klimawandel?</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Was unternehmen Sie in Ihrem Betrieb, um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-Emissionen zu verringern?</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In welchen Bereichen sehen Sie besonderen Handlungsbedarf und Möglichkeiten zur Einsparung von Emissionen?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09" name="Google Shape;109;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Ressourcenschonung contra Konsum?</a:t>
            </a:r>
            <a:endParaRPr/>
          </a:p>
        </p:txBody>
      </p:sp>
      <p:sp>
        <p:nvSpPr>
          <p:cNvPr id="110" name="Google Shape;110;p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111" name="Google Shape;111;p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Quellen: UBA 2022, DESTATIS 2020; Foto: C. Voß</a:t>
            </a:r>
            <a:endParaRPr/>
          </a:p>
        </p:txBody>
      </p:sp>
      <p:sp>
        <p:nvSpPr>
          <p:cNvPr id="112" name="Google Shape;112;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113" name="Google Shape;113;p2"/>
          <p:cNvSpPr/>
          <p:nvPr/>
        </p:nvSpPr>
        <p:spPr>
          <a:xfrm>
            <a:off x="8286359" y="1756275"/>
            <a:ext cx="3593641" cy="40934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Was ist Ihnen beim Kleiderkauf wichtig?</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würden Sie die Aspekte gewichten?</a:t>
            </a:r>
            <a:endParaRPr sz="1800" b="0" i="0" u="none" strike="noStrike" cap="none">
              <a:solidFill>
                <a:srgbClr val="C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Aspekte sind für Ihre Kund*innen wichtig?</a:t>
            </a:r>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Diskutieren Sie den Widerspruch zwischen Ressourcenschonung und Konsum als soziale Teilhabe und Event!</a:t>
            </a:r>
            <a:endParaRPr sz="1800" b="0" i="0" u="none" strike="noStrike" cap="none">
              <a:solidFill>
                <a:srgbClr val="C00000"/>
              </a:solidFill>
              <a:latin typeface="Arial"/>
              <a:ea typeface="Arial"/>
              <a:cs typeface="Arial"/>
              <a:sym typeface="Arial"/>
            </a:endParaRPr>
          </a:p>
        </p:txBody>
      </p:sp>
      <p:pic>
        <p:nvPicPr>
          <p:cNvPr id="114" name="Google Shape;114;p2"/>
          <p:cNvPicPr preferRelativeResize="0"/>
          <p:nvPr/>
        </p:nvPicPr>
        <p:blipFill rotWithShape="1">
          <a:blip r:embed="rId3">
            <a:alphaModFix/>
          </a:blip>
          <a:srcRect/>
          <a:stretch/>
        </p:blipFill>
        <p:spPr>
          <a:xfrm>
            <a:off x="462553" y="1595548"/>
            <a:ext cx="3311162" cy="4414882"/>
          </a:xfrm>
          <a:prstGeom prst="rect">
            <a:avLst/>
          </a:prstGeom>
          <a:noFill/>
          <a:ln>
            <a:noFill/>
          </a:ln>
        </p:spPr>
      </p:pic>
      <p:sp>
        <p:nvSpPr>
          <p:cNvPr id="115" name="Google Shape;115;p2"/>
          <p:cNvSpPr txBox="1"/>
          <p:nvPr/>
        </p:nvSpPr>
        <p:spPr>
          <a:xfrm>
            <a:off x="4088432" y="1683940"/>
            <a:ext cx="4197927"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Worauf achten Sie beim Kleiderkauf?</a:t>
            </a:r>
            <a:endParaRPr/>
          </a:p>
          <a:p>
            <a:pPr marL="342900" marR="0" lvl="0" indent="-228600" algn="l" rtl="0">
              <a:lnSpc>
                <a:spcPct val="100000"/>
              </a:lnSpc>
              <a:spcBef>
                <a:spcPts val="0"/>
              </a:spcBef>
              <a:spcAft>
                <a:spcPts val="0"/>
              </a:spcAft>
              <a:buClr>
                <a:srgbClr val="000000"/>
              </a:buClr>
              <a:buSzPts val="1800"/>
              <a:buFont typeface="Courier New"/>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das sie top modern ist</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das sie mir gut steht</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auf die Marke</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auf den Preis</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auf die Qualität</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auf die Faserart</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auf Umweltverträglichkeit</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auf Nachhaltigkeitslabel</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auf faire Arbeitsbedingungen</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das ich im Internet kaufen kann</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Arial"/>
                <a:ea typeface="Arial"/>
                <a:cs typeface="Arial"/>
                <a:sym typeface="Arial"/>
              </a:rPr>
              <a:t>oder: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2" name="Google Shape;122;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Mode und Trends versus Nutzungsdauer?</a:t>
            </a:r>
            <a:endParaRPr/>
          </a:p>
        </p:txBody>
      </p:sp>
      <p:sp>
        <p:nvSpPr>
          <p:cNvPr id="123" name="Google Shape;123;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124" name="Google Shape;124;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Quellen: Europäisches Parlament 2022, Greenpeace 2015, statista 2022, Wagner et al. 2022, UBA 2021; Foto: C.Voß</a:t>
            </a:r>
            <a:endParaRPr/>
          </a:p>
        </p:txBody>
      </p:sp>
      <p:sp>
        <p:nvSpPr>
          <p:cNvPr id="125" name="Google Shape;125;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126" name="Google Shape;126;p3"/>
          <p:cNvSpPr/>
          <p:nvPr/>
        </p:nvSpPr>
        <p:spPr>
          <a:xfrm>
            <a:off x="4645676" y="3311348"/>
            <a:ext cx="7134368" cy="271424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viele Kleidungsstücke tragen Sie oft, wie viele kaum?</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Beschreiben Sie Ihr Lieblingsstück? Warum ist dies Ihr Lieblingsstück?</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Kleidungsstücke gehören zu einer Basisgarderobe?</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würde Ihre persönliche Basisgarderobe aussehen?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Wie könnten Sie mit Ihrem Beruf dazu beitragen, die Nutzungsdauer von Textilien zu erhöhen? Welche Angebote würden Sie entwickeln?</a:t>
            </a:r>
            <a:endParaRPr sz="1600" b="0" i="0" u="none" strike="noStrike" cap="none">
              <a:solidFill>
                <a:srgbClr val="C00000"/>
              </a:solidFill>
              <a:latin typeface="Arial"/>
              <a:ea typeface="Arial"/>
              <a:cs typeface="Arial"/>
              <a:sym typeface="Arial"/>
            </a:endParaRPr>
          </a:p>
        </p:txBody>
      </p:sp>
      <p:sp>
        <p:nvSpPr>
          <p:cNvPr id="127" name="Google Shape;127;p3"/>
          <p:cNvSpPr txBox="1"/>
          <p:nvPr/>
        </p:nvSpPr>
        <p:spPr>
          <a:xfrm>
            <a:off x="4682458" y="1548718"/>
            <a:ext cx="6082524"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Trebuchet MS"/>
                <a:ea typeface="Trebuchet MS"/>
                <a:cs typeface="Trebuchet MS"/>
                <a:sym typeface="Trebuchet MS"/>
              </a:rPr>
              <a:t>Wie viele Kleidungsstücke besitzen Sie?</a:t>
            </a:r>
            <a:endParaRPr/>
          </a:p>
          <a:p>
            <a:pPr marL="342900" marR="0" lvl="0" indent="-279400" algn="l" rtl="0">
              <a:lnSpc>
                <a:spcPct val="100000"/>
              </a:lnSpc>
              <a:spcBef>
                <a:spcPts val="0"/>
              </a:spcBef>
              <a:spcAft>
                <a:spcPts val="0"/>
              </a:spcAft>
              <a:buClr>
                <a:srgbClr val="000000"/>
              </a:buClr>
              <a:buSzPts val="1000"/>
              <a:buFont typeface="Courier New"/>
              <a:buNone/>
            </a:pPr>
            <a:endParaRPr sz="10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Trebuchet MS"/>
                <a:ea typeface="Trebuchet MS"/>
                <a:cs typeface="Trebuchet MS"/>
                <a:sym typeface="Trebuchet MS"/>
              </a:rPr>
              <a:t>unter 50</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Trebuchet MS"/>
                <a:ea typeface="Trebuchet MS"/>
                <a:cs typeface="Trebuchet MS"/>
                <a:sym typeface="Trebuchet MS"/>
              </a:rPr>
              <a:t>unter 100</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Trebuchet MS"/>
                <a:ea typeface="Trebuchet MS"/>
                <a:cs typeface="Trebuchet MS"/>
                <a:sym typeface="Trebuchet MS"/>
              </a:rPr>
              <a:t>unter 200</a:t>
            </a:r>
            <a:endParaRPr/>
          </a:p>
          <a:p>
            <a:pPr marL="342900" marR="0" lvl="0" indent="-342900" algn="l" rtl="0">
              <a:lnSpc>
                <a:spcPct val="100000"/>
              </a:lnSpc>
              <a:spcBef>
                <a:spcPts val="0"/>
              </a:spcBef>
              <a:spcAft>
                <a:spcPts val="0"/>
              </a:spcAft>
              <a:buClr>
                <a:srgbClr val="000000"/>
              </a:buClr>
              <a:buSzPts val="1800"/>
              <a:buFont typeface="Courier New"/>
              <a:buChar char="o"/>
            </a:pPr>
            <a:r>
              <a:rPr lang="de-DE" sz="1800" b="0" i="0" u="none" strike="noStrike" cap="none">
                <a:solidFill>
                  <a:srgbClr val="000000"/>
                </a:solidFill>
                <a:latin typeface="Trebuchet MS"/>
                <a:ea typeface="Trebuchet MS"/>
                <a:cs typeface="Trebuchet MS"/>
                <a:sym typeface="Trebuchet MS"/>
              </a:rPr>
              <a:t>andere: </a:t>
            </a:r>
            <a:endParaRPr/>
          </a:p>
        </p:txBody>
      </p:sp>
      <p:pic>
        <p:nvPicPr>
          <p:cNvPr id="128" name="Google Shape;128;p3"/>
          <p:cNvPicPr preferRelativeResize="0"/>
          <p:nvPr/>
        </p:nvPicPr>
        <p:blipFill rotWithShape="1">
          <a:blip r:embed="rId3">
            <a:alphaModFix/>
          </a:blip>
          <a:srcRect/>
          <a:stretch/>
        </p:blipFill>
        <p:spPr>
          <a:xfrm>
            <a:off x="552840" y="1488904"/>
            <a:ext cx="3435606" cy="45808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35" name="Google Shape;135;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Naturfasern versus Chemiefaser?</a:t>
            </a:r>
            <a:endParaRPr/>
          </a:p>
        </p:txBody>
      </p:sp>
      <p:sp>
        <p:nvSpPr>
          <p:cNvPr id="136" name="Google Shape;136;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137" name="Google Shape;137;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Quellen: UBA 2021, Voß 2000, Fotos: C. Voß, </a:t>
            </a:r>
            <a:endParaRPr/>
          </a:p>
        </p:txBody>
      </p:sp>
      <p:sp>
        <p:nvSpPr>
          <p:cNvPr id="138" name="Google Shape;138;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139" name="Google Shape;139;p5"/>
          <p:cNvSpPr/>
          <p:nvPr/>
        </p:nvSpPr>
        <p:spPr>
          <a:xfrm>
            <a:off x="4779820" y="3919279"/>
            <a:ext cx="7324874" cy="219863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Listen Sie die Eigenschaften von Baumwolle, Wolle, Viskose und Polyester auf.</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Vor- und Nachteile haben diese Natur- und Chemiefasern für die Umwelt</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Diskutieren Sie den Widerspruch: Haltbarkeit synthetischer Fasern kontra Gesundheit/Umweltschutz und Recyclingfähigkeit.</a:t>
            </a:r>
            <a:endParaRPr sz="1600" b="0" i="0" u="none" strike="noStrike" cap="none">
              <a:solidFill>
                <a:srgbClr val="C00000"/>
              </a:solidFill>
              <a:latin typeface="Arial"/>
              <a:ea typeface="Arial"/>
              <a:cs typeface="Arial"/>
              <a:sym typeface="Arial"/>
            </a:endParaRPr>
          </a:p>
        </p:txBody>
      </p:sp>
      <p:sp>
        <p:nvSpPr>
          <p:cNvPr id="140" name="Google Shape;140;p5"/>
          <p:cNvSpPr txBox="1"/>
          <p:nvPr/>
        </p:nvSpPr>
        <p:spPr>
          <a:xfrm>
            <a:off x="4779820" y="1443593"/>
            <a:ext cx="7150244" cy="24776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Trebuchet MS"/>
                <a:ea typeface="Trebuchet MS"/>
                <a:cs typeface="Trebuchet MS"/>
                <a:sym typeface="Trebuchet MS"/>
              </a:rPr>
              <a:t>In welcher Kleidung fühlen Sie sich am wohlsten?</a:t>
            </a:r>
            <a:endParaRPr/>
          </a:p>
          <a:p>
            <a:pPr marL="342900" marR="0" lvl="0" indent="-292100" algn="l" rtl="0">
              <a:lnSpc>
                <a:spcPct val="100000"/>
              </a:lnSpc>
              <a:spcBef>
                <a:spcPts val="0"/>
              </a:spcBef>
              <a:spcAft>
                <a:spcPts val="0"/>
              </a:spcAft>
              <a:buClr>
                <a:srgbClr val="000000"/>
              </a:buClr>
              <a:buSzPts val="800"/>
              <a:buFont typeface="Courier New"/>
              <a:buNone/>
            </a:pPr>
            <a:endParaRPr sz="800" b="0" i="0" u="none" strike="noStrike" cap="none">
              <a:solidFill>
                <a:srgbClr val="000000"/>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ts val="1600"/>
              <a:buFont typeface="Courier New"/>
              <a:buChar char="o"/>
            </a:pPr>
            <a:r>
              <a:rPr lang="de-DE" sz="1600" b="0" i="0" u="none" strike="noStrike" cap="none">
                <a:solidFill>
                  <a:srgbClr val="000000"/>
                </a:solidFill>
                <a:latin typeface="Trebuchet MS"/>
                <a:ea typeface="Trebuchet MS"/>
                <a:cs typeface="Trebuchet MS"/>
                <a:sym typeface="Trebuchet MS"/>
              </a:rPr>
              <a:t>In modischer Kleidung, sexy eng geschnitten, aber elastisch.</a:t>
            </a:r>
            <a:endParaRPr/>
          </a:p>
          <a:p>
            <a:pPr marL="342900" marR="0" lvl="0" indent="-342900" algn="l" rtl="0">
              <a:lnSpc>
                <a:spcPct val="100000"/>
              </a:lnSpc>
              <a:spcBef>
                <a:spcPts val="0"/>
              </a:spcBef>
              <a:spcAft>
                <a:spcPts val="0"/>
              </a:spcAft>
              <a:buClr>
                <a:srgbClr val="000000"/>
              </a:buClr>
              <a:buSzPts val="1600"/>
              <a:buFont typeface="Courier New"/>
              <a:buChar char="o"/>
            </a:pPr>
            <a:r>
              <a:rPr lang="de-DE" sz="1600" b="0" i="0" u="none" strike="noStrike" cap="none">
                <a:solidFill>
                  <a:srgbClr val="000000"/>
                </a:solidFill>
                <a:latin typeface="Trebuchet MS"/>
                <a:ea typeface="Trebuchet MS"/>
                <a:cs typeface="Trebuchet MS"/>
                <a:sym typeface="Trebuchet MS"/>
              </a:rPr>
              <a:t>In bequemer weiter Kleidung, z.B. Sportklamotten.</a:t>
            </a:r>
            <a:endParaRPr/>
          </a:p>
          <a:p>
            <a:pPr marL="342900" marR="0" lvl="0" indent="-342900" algn="l" rtl="0">
              <a:lnSpc>
                <a:spcPct val="100000"/>
              </a:lnSpc>
              <a:spcBef>
                <a:spcPts val="0"/>
              </a:spcBef>
              <a:spcAft>
                <a:spcPts val="0"/>
              </a:spcAft>
              <a:buClr>
                <a:srgbClr val="000000"/>
              </a:buClr>
              <a:buSzPts val="1600"/>
              <a:buFont typeface="Courier New"/>
              <a:buChar char="o"/>
            </a:pPr>
            <a:r>
              <a:rPr lang="de-DE" sz="1600" b="0" i="0" u="none" strike="noStrike" cap="none">
                <a:solidFill>
                  <a:srgbClr val="000000"/>
                </a:solidFill>
                <a:latin typeface="Trebuchet MS"/>
                <a:ea typeface="Trebuchet MS"/>
                <a:cs typeface="Trebuchet MS"/>
                <a:sym typeface="Trebuchet MS"/>
              </a:rPr>
              <a:t>In Kleidung aus Naturfasern wie Baumwolle, Leinen, Hanf und Wolle.</a:t>
            </a:r>
            <a:endParaRPr/>
          </a:p>
          <a:p>
            <a:pPr marL="342900" marR="0" lvl="0" indent="-342900" algn="l" rtl="0">
              <a:lnSpc>
                <a:spcPct val="100000"/>
              </a:lnSpc>
              <a:spcBef>
                <a:spcPts val="0"/>
              </a:spcBef>
              <a:spcAft>
                <a:spcPts val="0"/>
              </a:spcAft>
              <a:buClr>
                <a:srgbClr val="000000"/>
              </a:buClr>
              <a:buSzPts val="1600"/>
              <a:buFont typeface="Courier New"/>
              <a:buChar char="o"/>
            </a:pPr>
            <a:r>
              <a:rPr lang="de-DE" sz="1600" b="0" i="0" u="none" strike="noStrike" cap="none">
                <a:solidFill>
                  <a:srgbClr val="000000"/>
                </a:solidFill>
                <a:latin typeface="Trebuchet MS"/>
                <a:ea typeface="Trebuchet MS"/>
                <a:cs typeface="Trebuchet MS"/>
                <a:sym typeface="Trebuchet MS"/>
              </a:rPr>
              <a:t>Viskose und Modal finde ich sehr angenehm auf der Haut.</a:t>
            </a:r>
            <a:endParaRPr/>
          </a:p>
          <a:p>
            <a:pPr marL="342900" marR="0" lvl="0" indent="-342900" algn="l" rtl="0">
              <a:lnSpc>
                <a:spcPct val="100000"/>
              </a:lnSpc>
              <a:spcBef>
                <a:spcPts val="0"/>
              </a:spcBef>
              <a:spcAft>
                <a:spcPts val="0"/>
              </a:spcAft>
              <a:buClr>
                <a:srgbClr val="000000"/>
              </a:buClr>
              <a:buSzPts val="1600"/>
              <a:buFont typeface="Courier New"/>
              <a:buChar char="o"/>
            </a:pPr>
            <a:r>
              <a:rPr lang="de-DE" sz="1600" b="0" i="0" u="none" strike="noStrike" cap="none">
                <a:solidFill>
                  <a:srgbClr val="000000"/>
                </a:solidFill>
                <a:latin typeface="Trebuchet MS"/>
                <a:ea typeface="Trebuchet MS"/>
                <a:cs typeface="Trebuchet MS"/>
                <a:sym typeface="Trebuchet MS"/>
              </a:rPr>
              <a:t>Polyester und andere Chemiefasern, da braucht man nicht bügeln und sie sind nicht teuer.</a:t>
            </a:r>
            <a:endParaRPr/>
          </a:p>
          <a:p>
            <a:pPr marL="342900" marR="0" lvl="0" indent="-342900" algn="l" rtl="0">
              <a:lnSpc>
                <a:spcPct val="100000"/>
              </a:lnSpc>
              <a:spcBef>
                <a:spcPts val="0"/>
              </a:spcBef>
              <a:spcAft>
                <a:spcPts val="0"/>
              </a:spcAft>
              <a:buClr>
                <a:srgbClr val="000000"/>
              </a:buClr>
              <a:buSzPts val="1600"/>
              <a:buFont typeface="Courier New"/>
              <a:buChar char="o"/>
            </a:pPr>
            <a:r>
              <a:rPr lang="de-DE" sz="1600" b="0" i="0" u="none" strike="noStrike" cap="none">
                <a:solidFill>
                  <a:srgbClr val="000000"/>
                </a:solidFill>
                <a:latin typeface="Trebuchet MS"/>
                <a:ea typeface="Trebuchet MS"/>
                <a:cs typeface="Trebuchet MS"/>
                <a:sym typeface="Trebuchet MS"/>
              </a:rPr>
              <a:t>Ich trage was mir gefällt, egal aus welchem Stoff.</a:t>
            </a:r>
            <a:endParaRPr/>
          </a:p>
          <a:p>
            <a:pPr marL="342900" marR="0" lvl="0" indent="-342900" algn="l" rtl="0">
              <a:lnSpc>
                <a:spcPct val="100000"/>
              </a:lnSpc>
              <a:spcBef>
                <a:spcPts val="0"/>
              </a:spcBef>
              <a:spcAft>
                <a:spcPts val="0"/>
              </a:spcAft>
              <a:buClr>
                <a:srgbClr val="000000"/>
              </a:buClr>
              <a:buSzPts val="1600"/>
              <a:buFont typeface="Courier New"/>
              <a:buChar char="o"/>
            </a:pPr>
            <a:r>
              <a:rPr lang="de-DE" sz="1600" b="0" i="0" u="none" strike="noStrike" cap="none">
                <a:solidFill>
                  <a:srgbClr val="000000"/>
                </a:solidFill>
                <a:latin typeface="Trebuchet MS"/>
                <a:ea typeface="Trebuchet MS"/>
                <a:cs typeface="Trebuchet MS"/>
                <a:sym typeface="Trebuchet MS"/>
              </a:rPr>
              <a:t>oder:</a:t>
            </a:r>
            <a:endParaRPr/>
          </a:p>
        </p:txBody>
      </p:sp>
      <p:pic>
        <p:nvPicPr>
          <p:cNvPr id="141" name="Google Shape;141;p5"/>
          <p:cNvPicPr preferRelativeResize="0"/>
          <p:nvPr/>
        </p:nvPicPr>
        <p:blipFill rotWithShape="1">
          <a:blip r:embed="rId3">
            <a:alphaModFix/>
          </a:blip>
          <a:srcRect/>
          <a:stretch/>
        </p:blipFill>
        <p:spPr>
          <a:xfrm>
            <a:off x="1017983" y="4754702"/>
            <a:ext cx="3017400" cy="1275527"/>
          </a:xfrm>
          <a:prstGeom prst="rect">
            <a:avLst/>
          </a:prstGeom>
          <a:noFill/>
          <a:ln>
            <a:noFill/>
          </a:ln>
        </p:spPr>
      </p:pic>
      <p:pic>
        <p:nvPicPr>
          <p:cNvPr id="142" name="Google Shape;142;p5" descr="Ein Bild, das Person, darstellend, angezogen enthält.&#10;&#10;Automatisch generierte Beschreibung"/>
          <p:cNvPicPr preferRelativeResize="0"/>
          <p:nvPr/>
        </p:nvPicPr>
        <p:blipFill rotWithShape="1">
          <a:blip r:embed="rId4">
            <a:alphaModFix/>
          </a:blip>
          <a:srcRect/>
          <a:stretch/>
        </p:blipFill>
        <p:spPr>
          <a:xfrm>
            <a:off x="477832" y="1473800"/>
            <a:ext cx="4097702" cy="3056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49" name="Google Shape;149;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Die textile Kette im Spannungsfeld von </a:t>
            </a:r>
            <a:br>
              <a:rPr lang="de-DE"/>
            </a:br>
            <a:r>
              <a:rPr lang="de-DE"/>
              <a:t>Gesellschaft, Ökonomie, Ökologie und Gesundheit</a:t>
            </a:r>
            <a:endParaRPr/>
          </a:p>
        </p:txBody>
      </p:sp>
      <p:sp>
        <p:nvSpPr>
          <p:cNvPr id="150" name="Google Shape;150;p1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151" name="Google Shape;151;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 C.Voß 2000</a:t>
            </a:r>
            <a:endParaRPr/>
          </a:p>
        </p:txBody>
      </p:sp>
      <p:sp>
        <p:nvSpPr>
          <p:cNvPr id="152" name="Google Shape;152;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153" name="Google Shape;153;p12"/>
          <p:cNvSpPr/>
          <p:nvPr/>
        </p:nvSpPr>
        <p:spPr>
          <a:xfrm>
            <a:off x="6908006" y="3205174"/>
            <a:ext cx="4856800" cy="265984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Auswirkungen der textilen Kette sind Ihnen auf den verschieden Herstellungsstufen bekannt?</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Sammeln Sie die verschiedenen Aspekte und ordnen Sie sie den Bereichen: Ökologie, Ökonomie, Gesellschaft und Gesundheit zu.</a:t>
            </a:r>
            <a:endParaRPr sz="1600" b="0" i="0" u="none" strike="noStrike" cap="none">
              <a:solidFill>
                <a:srgbClr val="C00000"/>
              </a:solidFill>
              <a:latin typeface="Arial"/>
              <a:ea typeface="Arial"/>
              <a:cs typeface="Arial"/>
              <a:sym typeface="Arial"/>
            </a:endParaRPr>
          </a:p>
        </p:txBody>
      </p:sp>
      <p:grpSp>
        <p:nvGrpSpPr>
          <p:cNvPr id="154" name="Google Shape;154;p12"/>
          <p:cNvGrpSpPr/>
          <p:nvPr/>
        </p:nvGrpSpPr>
        <p:grpSpPr>
          <a:xfrm>
            <a:off x="327894" y="1814692"/>
            <a:ext cx="11590478" cy="724404"/>
            <a:chOff x="0" y="297620"/>
            <a:chExt cx="11590478" cy="724404"/>
          </a:xfrm>
        </p:grpSpPr>
        <p:sp>
          <p:nvSpPr>
            <p:cNvPr id="155" name="Google Shape;155;p12"/>
            <p:cNvSpPr/>
            <p:nvPr/>
          </p:nvSpPr>
          <p:spPr>
            <a:xfrm>
              <a:off x="0" y="297620"/>
              <a:ext cx="1811012" cy="72440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2"/>
            <p:cNvSpPr txBox="1"/>
            <p:nvPr/>
          </p:nvSpPr>
          <p:spPr>
            <a:xfrm>
              <a:off x="362202" y="297620"/>
              <a:ext cx="1086608" cy="724404"/>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Faserproduktion</a:t>
              </a:r>
              <a:endParaRPr/>
            </a:p>
          </p:txBody>
        </p:sp>
        <p:sp>
          <p:nvSpPr>
            <p:cNvPr id="157" name="Google Shape;157;p12"/>
            <p:cNvSpPr/>
            <p:nvPr/>
          </p:nvSpPr>
          <p:spPr>
            <a:xfrm>
              <a:off x="1629911" y="297620"/>
              <a:ext cx="1811012" cy="72440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2"/>
            <p:cNvSpPr txBox="1"/>
            <p:nvPr/>
          </p:nvSpPr>
          <p:spPr>
            <a:xfrm>
              <a:off x="1992113" y="297620"/>
              <a:ext cx="1086608" cy="724404"/>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Textilerzeugung</a:t>
              </a:r>
              <a:endParaRPr/>
            </a:p>
          </p:txBody>
        </p:sp>
        <p:sp>
          <p:nvSpPr>
            <p:cNvPr id="159" name="Google Shape;159;p12"/>
            <p:cNvSpPr/>
            <p:nvPr/>
          </p:nvSpPr>
          <p:spPr>
            <a:xfrm>
              <a:off x="3259822" y="297620"/>
              <a:ext cx="1811012" cy="72440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2"/>
            <p:cNvSpPr txBox="1"/>
            <p:nvPr/>
          </p:nvSpPr>
          <p:spPr>
            <a:xfrm>
              <a:off x="3622024" y="297620"/>
              <a:ext cx="1086608" cy="724404"/>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Textilveredlung</a:t>
              </a:r>
              <a:endParaRPr/>
            </a:p>
          </p:txBody>
        </p:sp>
        <p:sp>
          <p:nvSpPr>
            <p:cNvPr id="161" name="Google Shape;161;p12"/>
            <p:cNvSpPr/>
            <p:nvPr/>
          </p:nvSpPr>
          <p:spPr>
            <a:xfrm>
              <a:off x="4889733" y="297620"/>
              <a:ext cx="1811012" cy="72440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2"/>
            <p:cNvSpPr txBox="1"/>
            <p:nvPr/>
          </p:nvSpPr>
          <p:spPr>
            <a:xfrm>
              <a:off x="5251935" y="297620"/>
              <a:ext cx="1086608" cy="724404"/>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Konfektion</a:t>
              </a:r>
              <a:endParaRPr/>
            </a:p>
          </p:txBody>
        </p:sp>
        <p:sp>
          <p:nvSpPr>
            <p:cNvPr id="163" name="Google Shape;163;p12"/>
            <p:cNvSpPr/>
            <p:nvPr/>
          </p:nvSpPr>
          <p:spPr>
            <a:xfrm>
              <a:off x="6519644" y="297620"/>
              <a:ext cx="1811012" cy="72440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txBox="1"/>
            <p:nvPr/>
          </p:nvSpPr>
          <p:spPr>
            <a:xfrm>
              <a:off x="6881846" y="297620"/>
              <a:ext cx="1086608" cy="724404"/>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Handel</a:t>
              </a:r>
              <a:endParaRPr/>
            </a:p>
          </p:txBody>
        </p:sp>
        <p:sp>
          <p:nvSpPr>
            <p:cNvPr id="165" name="Google Shape;165;p12"/>
            <p:cNvSpPr/>
            <p:nvPr/>
          </p:nvSpPr>
          <p:spPr>
            <a:xfrm>
              <a:off x="8149555" y="297620"/>
              <a:ext cx="1811012" cy="72440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txBox="1"/>
            <p:nvPr/>
          </p:nvSpPr>
          <p:spPr>
            <a:xfrm>
              <a:off x="8511757" y="297620"/>
              <a:ext cx="1086608" cy="724404"/>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Gebrauch</a:t>
              </a:r>
              <a:endParaRPr/>
            </a:p>
          </p:txBody>
        </p:sp>
        <p:sp>
          <p:nvSpPr>
            <p:cNvPr id="167" name="Google Shape;167;p12"/>
            <p:cNvSpPr/>
            <p:nvPr/>
          </p:nvSpPr>
          <p:spPr>
            <a:xfrm>
              <a:off x="9779466" y="297620"/>
              <a:ext cx="1811012" cy="724404"/>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txBox="1"/>
            <p:nvPr/>
          </p:nvSpPr>
          <p:spPr>
            <a:xfrm>
              <a:off x="10141668" y="297620"/>
              <a:ext cx="1086608" cy="724404"/>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Entsorgung</a:t>
              </a:r>
              <a:endParaRPr/>
            </a:p>
          </p:txBody>
        </p:sp>
      </p:grpSp>
      <p:grpSp>
        <p:nvGrpSpPr>
          <p:cNvPr id="169" name="Google Shape;169;p12"/>
          <p:cNvGrpSpPr/>
          <p:nvPr/>
        </p:nvGrpSpPr>
        <p:grpSpPr>
          <a:xfrm>
            <a:off x="427194" y="3144554"/>
            <a:ext cx="6149982" cy="2885978"/>
            <a:chOff x="0" y="0"/>
            <a:chExt cx="6149982" cy="2885978"/>
          </a:xfrm>
        </p:grpSpPr>
        <p:sp>
          <p:nvSpPr>
            <p:cNvPr id="170" name="Google Shape;170;p12"/>
            <p:cNvSpPr/>
            <p:nvPr/>
          </p:nvSpPr>
          <p:spPr>
            <a:xfrm>
              <a:off x="0" y="0"/>
              <a:ext cx="1503312" cy="288597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2"/>
            <p:cNvSpPr txBox="1"/>
            <p:nvPr/>
          </p:nvSpPr>
          <p:spPr>
            <a:xfrm>
              <a:off x="0" y="1154391"/>
              <a:ext cx="1503312" cy="115439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Ökologie</a:t>
              </a:r>
              <a:endParaRPr/>
            </a:p>
          </p:txBody>
        </p:sp>
        <p:sp>
          <p:nvSpPr>
            <p:cNvPr id="172" name="Google Shape;172;p12"/>
            <p:cNvSpPr/>
            <p:nvPr/>
          </p:nvSpPr>
          <p:spPr>
            <a:xfrm>
              <a:off x="272575" y="173158"/>
              <a:ext cx="961030" cy="96103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1549846" y="0"/>
              <a:ext cx="1503312" cy="288597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2"/>
            <p:cNvSpPr txBox="1"/>
            <p:nvPr/>
          </p:nvSpPr>
          <p:spPr>
            <a:xfrm>
              <a:off x="1549846" y="1154391"/>
              <a:ext cx="1503312" cy="115439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Ökonomie</a:t>
              </a:r>
              <a:endParaRPr/>
            </a:p>
          </p:txBody>
        </p:sp>
        <p:sp>
          <p:nvSpPr>
            <p:cNvPr id="175" name="Google Shape;175;p12"/>
            <p:cNvSpPr/>
            <p:nvPr/>
          </p:nvSpPr>
          <p:spPr>
            <a:xfrm>
              <a:off x="1820987" y="173158"/>
              <a:ext cx="961030" cy="961030"/>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p:nvPr/>
          </p:nvSpPr>
          <p:spPr>
            <a:xfrm>
              <a:off x="3139825" y="0"/>
              <a:ext cx="1503312" cy="288597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txBox="1"/>
            <p:nvPr/>
          </p:nvSpPr>
          <p:spPr>
            <a:xfrm>
              <a:off x="3139825" y="1154391"/>
              <a:ext cx="1503312" cy="115439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Gesellschaft</a:t>
              </a:r>
              <a:endParaRPr/>
            </a:p>
          </p:txBody>
        </p:sp>
        <p:sp>
          <p:nvSpPr>
            <p:cNvPr id="178" name="Google Shape;178;p12"/>
            <p:cNvSpPr/>
            <p:nvPr/>
          </p:nvSpPr>
          <p:spPr>
            <a:xfrm>
              <a:off x="3369399" y="173158"/>
              <a:ext cx="961030" cy="961030"/>
            </a:xfrm>
            <a:prstGeom prst="ellipse">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2"/>
            <p:cNvSpPr/>
            <p:nvPr/>
          </p:nvSpPr>
          <p:spPr>
            <a:xfrm>
              <a:off x="4646670" y="0"/>
              <a:ext cx="1503312" cy="288597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txBox="1"/>
            <p:nvPr/>
          </p:nvSpPr>
          <p:spPr>
            <a:xfrm>
              <a:off x="4646670" y="1154391"/>
              <a:ext cx="1503312" cy="1154391"/>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Gesundheit</a:t>
              </a:r>
              <a:endParaRPr/>
            </a:p>
          </p:txBody>
        </p:sp>
        <p:sp>
          <p:nvSpPr>
            <p:cNvPr id="181" name="Google Shape;181;p12"/>
            <p:cNvSpPr/>
            <p:nvPr/>
          </p:nvSpPr>
          <p:spPr>
            <a:xfrm>
              <a:off x="4897034" y="162769"/>
              <a:ext cx="961030" cy="961030"/>
            </a:xfrm>
            <a:prstGeom prst="ellipse">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2"/>
            <p:cNvSpPr/>
            <p:nvPr/>
          </p:nvSpPr>
          <p:spPr>
            <a:xfrm>
              <a:off x="246056" y="2308782"/>
              <a:ext cx="5659304" cy="432896"/>
            </a:xfrm>
            <a:prstGeom prst="leftRightArrow">
              <a:avLst>
                <a:gd name="adj1" fmla="val 50000"/>
                <a:gd name="adj2" fmla="val 50000"/>
              </a:avLst>
            </a:prstGeom>
            <a:solidFill>
              <a:srgbClr val="AFB7D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89" name="Google Shape;189;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Textilien:</a:t>
            </a:r>
            <a:br>
              <a:rPr lang="de-DE"/>
            </a:br>
            <a:r>
              <a:rPr lang="de-DE"/>
              <a:t>Kreislaufwirtschaft versus lineare Herstellungskette</a:t>
            </a:r>
            <a:endParaRPr/>
          </a:p>
        </p:txBody>
      </p:sp>
      <p:sp>
        <p:nvSpPr>
          <p:cNvPr id="190" name="Google Shape;190;p1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191" name="Google Shape;191;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 Zeichnungen: C.Voß</a:t>
            </a:r>
            <a:endParaRPr/>
          </a:p>
        </p:txBody>
      </p:sp>
      <p:sp>
        <p:nvSpPr>
          <p:cNvPr id="192" name="Google Shape;192;p1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193" name="Google Shape;193;p13"/>
          <p:cNvSpPr/>
          <p:nvPr/>
        </p:nvSpPr>
        <p:spPr>
          <a:xfrm>
            <a:off x="7915429" y="2554943"/>
            <a:ext cx="3778890" cy="24851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Beschreiben Sie den Kreislauf und diskutieren Sie mit den anderen Auszubildenden die Unterschiede zur linearen Kette.</a:t>
            </a:r>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Was bedeutet die Textilstrategie der EU für die Textilherstellung?</a:t>
            </a:r>
            <a:endParaRPr/>
          </a:p>
        </p:txBody>
      </p:sp>
      <p:grpSp>
        <p:nvGrpSpPr>
          <p:cNvPr id="194" name="Google Shape;194;p13"/>
          <p:cNvGrpSpPr/>
          <p:nvPr/>
        </p:nvGrpSpPr>
        <p:grpSpPr>
          <a:xfrm>
            <a:off x="1325131" y="1568997"/>
            <a:ext cx="4927097" cy="4457029"/>
            <a:chOff x="1213536" y="1407"/>
            <a:chExt cx="4927097" cy="4457029"/>
          </a:xfrm>
        </p:grpSpPr>
        <p:sp>
          <p:nvSpPr>
            <p:cNvPr id="195" name="Google Shape;195;p13"/>
            <p:cNvSpPr/>
            <p:nvPr/>
          </p:nvSpPr>
          <p:spPr>
            <a:xfrm>
              <a:off x="3143835" y="1407"/>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txBox="1"/>
            <p:nvPr/>
          </p:nvSpPr>
          <p:spPr>
            <a:xfrm>
              <a:off x="3177675" y="35247"/>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Faserproduktion</a:t>
              </a:r>
              <a:endParaRPr/>
            </a:p>
          </p:txBody>
        </p:sp>
        <p:sp>
          <p:nvSpPr>
            <p:cNvPr id="197" name="Google Shape;197;p13"/>
            <p:cNvSpPr/>
            <p:nvPr/>
          </p:nvSpPr>
          <p:spPr>
            <a:xfrm>
              <a:off x="1697144" y="348019"/>
              <a:ext cx="3959881" cy="3959881"/>
            </a:xfrm>
            <a:custGeom>
              <a:avLst/>
              <a:gdLst/>
              <a:ahLst/>
              <a:cxnLst/>
              <a:rect l="l" t="t" r="r" b="b"/>
              <a:pathLst>
                <a:path w="120000" h="120000" extrusionOk="0">
                  <a:moveTo>
                    <a:pt x="80399" y="3574"/>
                  </a:moveTo>
                  <a:lnTo>
                    <a:pt x="80399" y="3574"/>
                  </a:lnTo>
                  <a:cubicBezTo>
                    <a:pt x="84632" y="5104"/>
                    <a:pt x="88679" y="7106"/>
                    <a:pt x="92463" y="9541"/>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4691815" y="746875"/>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txBox="1"/>
            <p:nvPr/>
          </p:nvSpPr>
          <p:spPr>
            <a:xfrm>
              <a:off x="4725655" y="780715"/>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Textilerzeugung</a:t>
              </a:r>
              <a:endParaRPr/>
            </a:p>
          </p:txBody>
        </p:sp>
        <p:sp>
          <p:nvSpPr>
            <p:cNvPr id="200" name="Google Shape;200;p13"/>
            <p:cNvSpPr/>
            <p:nvPr/>
          </p:nvSpPr>
          <p:spPr>
            <a:xfrm>
              <a:off x="1697144" y="348019"/>
              <a:ext cx="3959881" cy="3959881"/>
            </a:xfrm>
            <a:custGeom>
              <a:avLst/>
              <a:gdLst/>
              <a:ahLst/>
              <a:cxnLst/>
              <a:rect l="l" t="t" r="r" b="b"/>
              <a:pathLst>
                <a:path w="120000" h="120000" extrusionOk="0">
                  <a:moveTo>
                    <a:pt x="116077" y="38660"/>
                  </a:moveTo>
                  <a:lnTo>
                    <a:pt x="116077" y="38660"/>
                  </a:lnTo>
                  <a:cubicBezTo>
                    <a:pt x="118285" y="44461"/>
                    <a:pt x="119579" y="50570"/>
                    <a:pt x="119913" y="56767"/>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074135" y="2421926"/>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txBox="1"/>
            <p:nvPr/>
          </p:nvSpPr>
          <p:spPr>
            <a:xfrm>
              <a:off x="5107975" y="2455766"/>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Textilveredlung</a:t>
              </a:r>
              <a:endParaRPr/>
            </a:p>
          </p:txBody>
        </p:sp>
        <p:sp>
          <p:nvSpPr>
            <p:cNvPr id="203" name="Google Shape;203;p13"/>
            <p:cNvSpPr/>
            <p:nvPr/>
          </p:nvSpPr>
          <p:spPr>
            <a:xfrm>
              <a:off x="1697144" y="348019"/>
              <a:ext cx="3959881" cy="3959881"/>
            </a:xfrm>
            <a:custGeom>
              <a:avLst/>
              <a:gdLst/>
              <a:ahLst/>
              <a:cxnLst/>
              <a:rect l="l" t="t" r="r" b="b"/>
              <a:pathLst>
                <a:path w="120000" h="120000" extrusionOk="0">
                  <a:moveTo>
                    <a:pt x="112967" y="88186"/>
                  </a:moveTo>
                  <a:cubicBezTo>
                    <a:pt x="110679" y="92485"/>
                    <a:pt x="107877" y="96489"/>
                    <a:pt x="104622" y="100110"/>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4002899" y="3765213"/>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txBox="1"/>
            <p:nvPr/>
          </p:nvSpPr>
          <p:spPr>
            <a:xfrm>
              <a:off x="4036739" y="3799053"/>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Konfektion</a:t>
              </a:r>
              <a:endParaRPr/>
            </a:p>
          </p:txBody>
        </p:sp>
        <p:sp>
          <p:nvSpPr>
            <p:cNvPr id="206" name="Google Shape;206;p13"/>
            <p:cNvSpPr/>
            <p:nvPr/>
          </p:nvSpPr>
          <p:spPr>
            <a:xfrm>
              <a:off x="1697144" y="348019"/>
              <a:ext cx="3959881" cy="3959881"/>
            </a:xfrm>
            <a:custGeom>
              <a:avLst/>
              <a:gdLst/>
              <a:ahLst/>
              <a:cxnLst/>
              <a:rect l="l" t="t" r="r" b="b"/>
              <a:pathLst>
                <a:path w="120000" h="120000" extrusionOk="0">
                  <a:moveTo>
                    <a:pt x="65959" y="119703"/>
                  </a:moveTo>
                  <a:cubicBezTo>
                    <a:pt x="61996" y="120099"/>
                    <a:pt x="58003" y="120099"/>
                    <a:pt x="54040" y="119703"/>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284771" y="3765213"/>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txBox="1"/>
            <p:nvPr/>
          </p:nvSpPr>
          <p:spPr>
            <a:xfrm>
              <a:off x="2318611" y="3799053"/>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Handel</a:t>
              </a:r>
              <a:endParaRPr/>
            </a:p>
          </p:txBody>
        </p:sp>
        <p:sp>
          <p:nvSpPr>
            <p:cNvPr id="209" name="Google Shape;209;p13"/>
            <p:cNvSpPr/>
            <p:nvPr/>
          </p:nvSpPr>
          <p:spPr>
            <a:xfrm>
              <a:off x="1697144" y="348019"/>
              <a:ext cx="3959881" cy="3959881"/>
            </a:xfrm>
            <a:custGeom>
              <a:avLst/>
              <a:gdLst/>
              <a:ahLst/>
              <a:cxnLst/>
              <a:rect l="l" t="t" r="r" b="b"/>
              <a:pathLst>
                <a:path w="120000" h="120000" extrusionOk="0">
                  <a:moveTo>
                    <a:pt x="15378" y="100111"/>
                  </a:moveTo>
                  <a:lnTo>
                    <a:pt x="15378" y="100111"/>
                  </a:lnTo>
                  <a:cubicBezTo>
                    <a:pt x="12123" y="96490"/>
                    <a:pt x="9320" y="92485"/>
                    <a:pt x="7033" y="88187"/>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1213536" y="2421926"/>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1247376" y="2455766"/>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Verbraucher</a:t>
              </a:r>
              <a:endParaRPr/>
            </a:p>
          </p:txBody>
        </p:sp>
        <p:sp>
          <p:nvSpPr>
            <p:cNvPr id="212" name="Google Shape;212;p13"/>
            <p:cNvSpPr/>
            <p:nvPr/>
          </p:nvSpPr>
          <p:spPr>
            <a:xfrm>
              <a:off x="1697144" y="348019"/>
              <a:ext cx="3959881" cy="3959881"/>
            </a:xfrm>
            <a:custGeom>
              <a:avLst/>
              <a:gdLst/>
              <a:ahLst/>
              <a:cxnLst/>
              <a:rect l="l" t="t" r="r" b="b"/>
              <a:pathLst>
                <a:path w="120000" h="120000" extrusionOk="0">
                  <a:moveTo>
                    <a:pt x="87" y="56767"/>
                  </a:moveTo>
                  <a:lnTo>
                    <a:pt x="87" y="56767"/>
                  </a:lnTo>
                  <a:cubicBezTo>
                    <a:pt x="421" y="50569"/>
                    <a:pt x="1715" y="44461"/>
                    <a:pt x="3923" y="38660"/>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1595855" y="746875"/>
              <a:ext cx="1066498" cy="6932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txBox="1"/>
            <p:nvPr/>
          </p:nvSpPr>
          <p:spPr>
            <a:xfrm>
              <a:off x="1629695" y="780715"/>
              <a:ext cx="998818" cy="62554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Recycling</a:t>
              </a:r>
              <a:endParaRPr/>
            </a:p>
          </p:txBody>
        </p:sp>
        <p:sp>
          <p:nvSpPr>
            <p:cNvPr id="215" name="Google Shape;215;p13"/>
            <p:cNvSpPr/>
            <p:nvPr/>
          </p:nvSpPr>
          <p:spPr>
            <a:xfrm>
              <a:off x="1697144" y="348019"/>
              <a:ext cx="3959881" cy="3959881"/>
            </a:xfrm>
            <a:custGeom>
              <a:avLst/>
              <a:gdLst/>
              <a:ahLst/>
              <a:cxnLst/>
              <a:rect l="l" t="t" r="r" b="b"/>
              <a:pathLst>
                <a:path w="120000" h="120000" extrusionOk="0">
                  <a:moveTo>
                    <a:pt x="27536" y="9541"/>
                  </a:moveTo>
                  <a:lnTo>
                    <a:pt x="27536" y="9541"/>
                  </a:lnTo>
                  <a:cubicBezTo>
                    <a:pt x="31321" y="7106"/>
                    <a:pt x="35368" y="5104"/>
                    <a:pt x="39600" y="3574"/>
                  </a:cubicBez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6" name="Google Shape;216;p13"/>
          <p:cNvPicPr preferRelativeResize="0"/>
          <p:nvPr/>
        </p:nvPicPr>
        <p:blipFill rotWithShape="1">
          <a:blip r:embed="rId3">
            <a:alphaModFix/>
          </a:blip>
          <a:srcRect/>
          <a:stretch/>
        </p:blipFill>
        <p:spPr>
          <a:xfrm>
            <a:off x="1545883" y="5257802"/>
            <a:ext cx="765653" cy="725739"/>
          </a:xfrm>
          <a:prstGeom prst="rect">
            <a:avLst/>
          </a:prstGeom>
          <a:noFill/>
          <a:ln>
            <a:noFill/>
          </a:ln>
        </p:spPr>
      </p:pic>
      <p:pic>
        <p:nvPicPr>
          <p:cNvPr id="217" name="Google Shape;217;p13"/>
          <p:cNvPicPr preferRelativeResize="0"/>
          <p:nvPr/>
        </p:nvPicPr>
        <p:blipFill rotWithShape="1">
          <a:blip r:embed="rId4">
            <a:alphaModFix/>
          </a:blip>
          <a:srcRect/>
          <a:stretch/>
        </p:blipFill>
        <p:spPr>
          <a:xfrm>
            <a:off x="5309754" y="5367938"/>
            <a:ext cx="706582" cy="627191"/>
          </a:xfrm>
          <a:prstGeom prst="rect">
            <a:avLst/>
          </a:prstGeom>
          <a:noFill/>
          <a:ln>
            <a:noFill/>
          </a:ln>
        </p:spPr>
      </p:pic>
      <p:pic>
        <p:nvPicPr>
          <p:cNvPr id="218" name="Google Shape;218;p13"/>
          <p:cNvPicPr preferRelativeResize="0"/>
          <p:nvPr/>
        </p:nvPicPr>
        <p:blipFill rotWithShape="1">
          <a:blip r:embed="rId5">
            <a:alphaModFix/>
          </a:blip>
          <a:srcRect/>
          <a:stretch/>
        </p:blipFill>
        <p:spPr>
          <a:xfrm>
            <a:off x="6338454" y="4020884"/>
            <a:ext cx="754992" cy="640625"/>
          </a:xfrm>
          <a:prstGeom prst="rect">
            <a:avLst/>
          </a:prstGeom>
          <a:noFill/>
          <a:ln>
            <a:noFill/>
          </a:ln>
        </p:spPr>
      </p:pic>
      <p:pic>
        <p:nvPicPr>
          <p:cNvPr id="219" name="Google Shape;219;p13"/>
          <p:cNvPicPr preferRelativeResize="0"/>
          <p:nvPr/>
        </p:nvPicPr>
        <p:blipFill rotWithShape="1">
          <a:blip r:embed="rId6">
            <a:alphaModFix/>
          </a:blip>
          <a:srcRect/>
          <a:stretch/>
        </p:blipFill>
        <p:spPr>
          <a:xfrm>
            <a:off x="561259" y="4008887"/>
            <a:ext cx="677120" cy="652622"/>
          </a:xfrm>
          <a:prstGeom prst="rect">
            <a:avLst/>
          </a:prstGeom>
          <a:noFill/>
          <a:ln>
            <a:noFill/>
          </a:ln>
        </p:spPr>
      </p:pic>
      <p:pic>
        <p:nvPicPr>
          <p:cNvPr id="220" name="Google Shape;220;p13"/>
          <p:cNvPicPr preferRelativeResize="0"/>
          <p:nvPr/>
        </p:nvPicPr>
        <p:blipFill rotWithShape="1">
          <a:blip r:embed="rId7">
            <a:alphaModFix/>
          </a:blip>
          <a:srcRect/>
          <a:stretch/>
        </p:blipFill>
        <p:spPr>
          <a:xfrm>
            <a:off x="5964382" y="2254656"/>
            <a:ext cx="518900" cy="750505"/>
          </a:xfrm>
          <a:prstGeom prst="rect">
            <a:avLst/>
          </a:prstGeom>
          <a:noFill/>
          <a:ln>
            <a:noFill/>
          </a:ln>
        </p:spPr>
      </p:pic>
      <p:pic>
        <p:nvPicPr>
          <p:cNvPr id="221" name="Google Shape;221;p13"/>
          <p:cNvPicPr preferRelativeResize="0"/>
          <p:nvPr/>
        </p:nvPicPr>
        <p:blipFill rotWithShape="1">
          <a:blip r:embed="rId8">
            <a:alphaModFix/>
          </a:blip>
          <a:srcRect/>
          <a:stretch/>
        </p:blipFill>
        <p:spPr>
          <a:xfrm>
            <a:off x="3443454" y="2310963"/>
            <a:ext cx="606468" cy="643250"/>
          </a:xfrm>
          <a:prstGeom prst="rect">
            <a:avLst/>
          </a:prstGeom>
          <a:noFill/>
          <a:ln>
            <a:noFill/>
          </a:ln>
        </p:spPr>
      </p:pic>
      <p:pic>
        <p:nvPicPr>
          <p:cNvPr id="222" name="Google Shape;222;p13"/>
          <p:cNvPicPr preferRelativeResize="0"/>
          <p:nvPr/>
        </p:nvPicPr>
        <p:blipFill rotWithShape="1">
          <a:blip r:embed="rId9">
            <a:alphaModFix/>
          </a:blip>
          <a:srcRect/>
          <a:stretch/>
        </p:blipFill>
        <p:spPr>
          <a:xfrm>
            <a:off x="859532" y="2310963"/>
            <a:ext cx="739869" cy="659036"/>
          </a:xfrm>
          <a:prstGeom prst="rect">
            <a:avLst/>
          </a:prstGeom>
          <a:noFill/>
          <a:ln>
            <a:noFill/>
          </a:ln>
        </p:spPr>
      </p:pic>
      <p:sp>
        <p:nvSpPr>
          <p:cNvPr id="223" name="Google Shape;223;p13"/>
          <p:cNvSpPr txBox="1"/>
          <p:nvPr/>
        </p:nvSpPr>
        <p:spPr>
          <a:xfrm>
            <a:off x="2795155" y="3501736"/>
            <a:ext cx="194310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1" i="0" u="none" strike="noStrike" cap="none">
                <a:solidFill>
                  <a:srgbClr val="1E5F9F"/>
                </a:solidFill>
                <a:latin typeface="Arial"/>
                <a:ea typeface="Arial"/>
                <a:cs typeface="Arial"/>
                <a:sym typeface="Arial"/>
              </a:rPr>
              <a:t>Textilstrategie</a:t>
            </a:r>
            <a:endParaRPr/>
          </a:p>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EU Strategie für nachhaltige und kreislauffähige Textilien</a:t>
            </a:r>
            <a:endParaRPr/>
          </a:p>
        </p:txBody>
      </p:sp>
      <p:sp>
        <p:nvSpPr>
          <p:cNvPr id="224" name="Google Shape;224;p13"/>
          <p:cNvSpPr/>
          <p:nvPr/>
        </p:nvSpPr>
        <p:spPr>
          <a:xfrm>
            <a:off x="2223655" y="3148445"/>
            <a:ext cx="45719" cy="665019"/>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4"/>
          <p:cNvPicPr preferRelativeResize="0"/>
          <p:nvPr/>
        </p:nvPicPr>
        <p:blipFill rotWithShape="1">
          <a:blip r:embed="rId3">
            <a:alphaModFix/>
          </a:blip>
          <a:srcRect/>
          <a:stretch/>
        </p:blipFill>
        <p:spPr>
          <a:xfrm>
            <a:off x="5784330" y="2349154"/>
            <a:ext cx="800464" cy="949451"/>
          </a:xfrm>
          <a:prstGeom prst="rect">
            <a:avLst/>
          </a:prstGeom>
          <a:noFill/>
          <a:ln>
            <a:noFill/>
          </a:ln>
        </p:spPr>
      </p:pic>
      <p:pic>
        <p:nvPicPr>
          <p:cNvPr id="230" name="Google Shape;230;p14"/>
          <p:cNvPicPr preferRelativeResize="0"/>
          <p:nvPr/>
        </p:nvPicPr>
        <p:blipFill rotWithShape="1">
          <a:blip r:embed="rId4">
            <a:alphaModFix/>
          </a:blip>
          <a:srcRect/>
          <a:stretch/>
        </p:blipFill>
        <p:spPr>
          <a:xfrm>
            <a:off x="525827" y="1579084"/>
            <a:ext cx="1014089" cy="694760"/>
          </a:xfrm>
          <a:prstGeom prst="rect">
            <a:avLst/>
          </a:prstGeom>
          <a:noFill/>
          <a:ln>
            <a:noFill/>
          </a:ln>
        </p:spPr>
      </p:pic>
      <p:pic>
        <p:nvPicPr>
          <p:cNvPr id="231" name="Google Shape;231;p14"/>
          <p:cNvPicPr preferRelativeResize="0"/>
          <p:nvPr/>
        </p:nvPicPr>
        <p:blipFill rotWithShape="1">
          <a:blip r:embed="rId4">
            <a:alphaModFix/>
          </a:blip>
          <a:srcRect/>
          <a:stretch/>
        </p:blipFill>
        <p:spPr>
          <a:xfrm>
            <a:off x="2031160" y="1592381"/>
            <a:ext cx="1014089" cy="694760"/>
          </a:xfrm>
          <a:prstGeom prst="rect">
            <a:avLst/>
          </a:prstGeom>
          <a:noFill/>
          <a:ln>
            <a:noFill/>
          </a:ln>
        </p:spPr>
      </p:pic>
      <p:pic>
        <p:nvPicPr>
          <p:cNvPr id="232" name="Google Shape;232;p14"/>
          <p:cNvPicPr preferRelativeResize="0"/>
          <p:nvPr/>
        </p:nvPicPr>
        <p:blipFill rotWithShape="1">
          <a:blip r:embed="rId5">
            <a:alphaModFix/>
          </a:blip>
          <a:srcRect/>
          <a:stretch/>
        </p:blipFill>
        <p:spPr>
          <a:xfrm>
            <a:off x="3993504" y="1590889"/>
            <a:ext cx="1005036" cy="688558"/>
          </a:xfrm>
          <a:prstGeom prst="rect">
            <a:avLst/>
          </a:prstGeom>
          <a:noFill/>
          <a:ln>
            <a:noFill/>
          </a:ln>
        </p:spPr>
      </p:pic>
      <p:sp>
        <p:nvSpPr>
          <p:cNvPr id="233" name="Google Shape;233;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34" name="Google Shape;234;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Treibhausgase und Wasserverbrauch</a:t>
            </a:r>
            <a:endParaRPr/>
          </a:p>
        </p:txBody>
      </p:sp>
      <p:sp>
        <p:nvSpPr>
          <p:cNvPr id="235" name="Google Shape;235;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236" name="Google Shape;236;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Quellen: Uba 2014 und 2020, Fairwertung </a:t>
            </a:r>
            <a:endParaRPr/>
          </a:p>
          <a:p>
            <a:pPr marL="36000" lvl="0" indent="-36000" algn="l" rtl="0">
              <a:lnSpc>
                <a:spcPct val="110000"/>
              </a:lnSpc>
              <a:spcBef>
                <a:spcPts val="0"/>
              </a:spcBef>
              <a:spcAft>
                <a:spcPts val="0"/>
              </a:spcAft>
              <a:buSzPts val="1200"/>
              <a:buNone/>
            </a:pPr>
            <a:r>
              <a:rPr lang="de-DE"/>
              <a:t>Illustrationen: nach Ellen Mc Arthur …Powerpoint/C. Voß </a:t>
            </a:r>
            <a:endParaRPr/>
          </a:p>
        </p:txBody>
      </p:sp>
      <p:sp>
        <p:nvSpPr>
          <p:cNvPr id="237" name="Google Shape;237;p1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238" name="Google Shape;238;p14"/>
          <p:cNvSpPr/>
          <p:nvPr/>
        </p:nvSpPr>
        <p:spPr>
          <a:xfrm>
            <a:off x="8084702" y="2041811"/>
            <a:ext cx="3351058" cy="337595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Recherchieren und beschreiben Sie die Herkunft des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-Ausstoßes in den verschiedenen Stufen der Textilherstellung.</a:t>
            </a:r>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Wobei wird besonders viel Wasser verbraucht und verschmutzt?</a:t>
            </a:r>
            <a:endParaRPr sz="1800" b="0" i="0" u="none" strike="noStrike" cap="none">
              <a:solidFill>
                <a:srgbClr val="C00000"/>
              </a:solidFill>
              <a:latin typeface="Arial"/>
              <a:ea typeface="Arial"/>
              <a:cs typeface="Arial"/>
              <a:sym typeface="Arial"/>
            </a:endParaRPr>
          </a:p>
        </p:txBody>
      </p:sp>
      <p:pic>
        <p:nvPicPr>
          <p:cNvPr id="239" name="Google Shape;239;p14" descr="Ölfass Silhouette"/>
          <p:cNvPicPr preferRelativeResize="0"/>
          <p:nvPr/>
        </p:nvPicPr>
        <p:blipFill rotWithShape="1">
          <a:blip r:embed="rId6">
            <a:alphaModFix/>
          </a:blip>
          <a:srcRect/>
          <a:stretch/>
        </p:blipFill>
        <p:spPr>
          <a:xfrm>
            <a:off x="315006" y="2244304"/>
            <a:ext cx="1157434" cy="1157434"/>
          </a:xfrm>
          <a:prstGeom prst="rect">
            <a:avLst/>
          </a:prstGeom>
          <a:noFill/>
          <a:ln>
            <a:noFill/>
          </a:ln>
        </p:spPr>
      </p:pic>
      <p:pic>
        <p:nvPicPr>
          <p:cNvPr id="240" name="Google Shape;240;p14" descr="Fabrik Silhouette"/>
          <p:cNvPicPr preferRelativeResize="0"/>
          <p:nvPr/>
        </p:nvPicPr>
        <p:blipFill rotWithShape="1">
          <a:blip r:embed="rId7">
            <a:alphaModFix/>
          </a:blip>
          <a:srcRect/>
          <a:stretch/>
        </p:blipFill>
        <p:spPr>
          <a:xfrm>
            <a:off x="2210366" y="2179859"/>
            <a:ext cx="1221879" cy="1221879"/>
          </a:xfrm>
          <a:prstGeom prst="rect">
            <a:avLst/>
          </a:prstGeom>
          <a:noFill/>
          <a:ln>
            <a:noFill/>
          </a:ln>
        </p:spPr>
      </p:pic>
      <p:pic>
        <p:nvPicPr>
          <p:cNvPr id="241" name="Google Shape;241;p14" descr="Waschmaschine Silhouette"/>
          <p:cNvPicPr preferRelativeResize="0"/>
          <p:nvPr/>
        </p:nvPicPr>
        <p:blipFill rotWithShape="1">
          <a:blip r:embed="rId8">
            <a:alphaModFix/>
          </a:blip>
          <a:srcRect/>
          <a:stretch/>
        </p:blipFill>
        <p:spPr>
          <a:xfrm>
            <a:off x="4039166" y="2362645"/>
            <a:ext cx="987137" cy="987137"/>
          </a:xfrm>
          <a:prstGeom prst="rect">
            <a:avLst/>
          </a:prstGeom>
          <a:noFill/>
          <a:ln>
            <a:noFill/>
          </a:ln>
        </p:spPr>
      </p:pic>
      <p:sp>
        <p:nvSpPr>
          <p:cNvPr id="242" name="Google Shape;242;p14"/>
          <p:cNvSpPr txBox="1"/>
          <p:nvPr/>
        </p:nvSpPr>
        <p:spPr>
          <a:xfrm>
            <a:off x="2291301" y="1826569"/>
            <a:ext cx="61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CO</a:t>
            </a:r>
            <a:r>
              <a:rPr lang="de-DE" sz="1400" b="1" i="0" u="none" strike="noStrike" cap="none" baseline="-25000">
                <a:solidFill>
                  <a:srgbClr val="000000"/>
                </a:solidFill>
                <a:latin typeface="Arial"/>
                <a:ea typeface="Arial"/>
                <a:cs typeface="Arial"/>
                <a:sym typeface="Arial"/>
              </a:rPr>
              <a:t>2</a:t>
            </a:r>
            <a:endParaRPr/>
          </a:p>
        </p:txBody>
      </p:sp>
      <p:sp>
        <p:nvSpPr>
          <p:cNvPr id="243" name="Google Shape;243;p14"/>
          <p:cNvSpPr txBox="1"/>
          <p:nvPr/>
        </p:nvSpPr>
        <p:spPr>
          <a:xfrm>
            <a:off x="763838" y="1847350"/>
            <a:ext cx="61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CO</a:t>
            </a:r>
            <a:r>
              <a:rPr lang="de-DE" sz="1400" b="1" i="0" u="none" strike="noStrike" cap="none" baseline="-25000">
                <a:solidFill>
                  <a:srgbClr val="000000"/>
                </a:solidFill>
                <a:latin typeface="Arial"/>
                <a:ea typeface="Arial"/>
                <a:cs typeface="Arial"/>
                <a:sym typeface="Arial"/>
              </a:rPr>
              <a:t>2</a:t>
            </a:r>
            <a:endParaRPr/>
          </a:p>
        </p:txBody>
      </p:sp>
      <p:sp>
        <p:nvSpPr>
          <p:cNvPr id="244" name="Google Shape;244;p14"/>
          <p:cNvSpPr txBox="1"/>
          <p:nvPr/>
        </p:nvSpPr>
        <p:spPr>
          <a:xfrm>
            <a:off x="4189490" y="1831521"/>
            <a:ext cx="61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CO</a:t>
            </a:r>
            <a:r>
              <a:rPr lang="de-DE" sz="1400" b="1" i="0" u="none" strike="noStrike" cap="none" baseline="-25000">
                <a:solidFill>
                  <a:srgbClr val="000000"/>
                </a:solidFill>
                <a:latin typeface="Arial"/>
                <a:ea typeface="Arial"/>
                <a:cs typeface="Arial"/>
                <a:sym typeface="Arial"/>
              </a:rPr>
              <a:t>2</a:t>
            </a:r>
            <a:endParaRPr/>
          </a:p>
        </p:txBody>
      </p:sp>
      <p:sp>
        <p:nvSpPr>
          <p:cNvPr id="245" name="Google Shape;245;p14"/>
          <p:cNvSpPr txBox="1"/>
          <p:nvPr/>
        </p:nvSpPr>
        <p:spPr>
          <a:xfrm>
            <a:off x="624108" y="2737567"/>
            <a:ext cx="53923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Erdöl</a:t>
            </a:r>
            <a:endParaRPr sz="1400" b="0" i="0" u="none" strike="noStrike" cap="none">
              <a:solidFill>
                <a:srgbClr val="000000"/>
              </a:solidFill>
              <a:latin typeface="Arial"/>
              <a:ea typeface="Arial"/>
              <a:cs typeface="Arial"/>
              <a:sym typeface="Arial"/>
            </a:endParaRPr>
          </a:p>
        </p:txBody>
      </p:sp>
      <p:sp>
        <p:nvSpPr>
          <p:cNvPr id="246" name="Google Shape;246;p14"/>
          <p:cNvSpPr txBox="1"/>
          <p:nvPr/>
        </p:nvSpPr>
        <p:spPr>
          <a:xfrm>
            <a:off x="5773939" y="2706789"/>
            <a:ext cx="9288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Altkleide</a:t>
            </a:r>
            <a:r>
              <a:rPr lang="de-DE" sz="1400" b="0" i="0" u="none" strike="noStrike" cap="none">
                <a:solidFill>
                  <a:srgbClr val="000000"/>
                </a:solidFill>
                <a:latin typeface="Arial"/>
                <a:ea typeface="Arial"/>
                <a:cs typeface="Arial"/>
                <a:sym typeface="Arial"/>
              </a:rPr>
              <a:t>r</a:t>
            </a:r>
            <a:endParaRPr/>
          </a:p>
        </p:txBody>
      </p:sp>
      <p:grpSp>
        <p:nvGrpSpPr>
          <p:cNvPr id="247" name="Google Shape;247;p14"/>
          <p:cNvGrpSpPr/>
          <p:nvPr/>
        </p:nvGrpSpPr>
        <p:grpSpPr>
          <a:xfrm>
            <a:off x="494426" y="3519207"/>
            <a:ext cx="6305948" cy="421158"/>
            <a:chOff x="2773" y="0"/>
            <a:chExt cx="6305948" cy="421158"/>
          </a:xfrm>
        </p:grpSpPr>
        <p:sp>
          <p:nvSpPr>
            <p:cNvPr id="248" name="Google Shape;248;p14"/>
            <p:cNvSpPr/>
            <p:nvPr/>
          </p:nvSpPr>
          <p:spPr>
            <a:xfrm>
              <a:off x="2773" y="0"/>
              <a:ext cx="1212682" cy="42115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txBox="1"/>
            <p:nvPr/>
          </p:nvSpPr>
          <p:spPr>
            <a:xfrm>
              <a:off x="15108" y="12335"/>
              <a:ext cx="1188012" cy="39648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Faserproduktion</a:t>
              </a:r>
              <a:endParaRPr/>
            </a:p>
          </p:txBody>
        </p:sp>
        <p:sp>
          <p:nvSpPr>
            <p:cNvPr id="250" name="Google Shape;250;p14"/>
            <p:cNvSpPr/>
            <p:nvPr/>
          </p:nvSpPr>
          <p:spPr>
            <a:xfrm>
              <a:off x="1336724" y="60206"/>
              <a:ext cx="257088" cy="300745"/>
            </a:xfrm>
            <a:prstGeom prst="rightArrow">
              <a:avLst>
                <a:gd name="adj1" fmla="val 60000"/>
                <a:gd name="adj2" fmla="val 50000"/>
              </a:avLst>
            </a:prstGeom>
            <a:solidFill>
              <a:srgbClr val="AFB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txBox="1"/>
            <p:nvPr/>
          </p:nvSpPr>
          <p:spPr>
            <a:xfrm>
              <a:off x="1336724" y="120355"/>
              <a:ext cx="179962" cy="1804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252" name="Google Shape;252;p14"/>
            <p:cNvSpPr/>
            <p:nvPr/>
          </p:nvSpPr>
          <p:spPr>
            <a:xfrm>
              <a:off x="1700529" y="0"/>
              <a:ext cx="1212682" cy="42115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txBox="1"/>
            <p:nvPr/>
          </p:nvSpPr>
          <p:spPr>
            <a:xfrm>
              <a:off x="1712864" y="12335"/>
              <a:ext cx="1188012" cy="39648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Textilproduktion</a:t>
              </a:r>
              <a:endParaRPr/>
            </a:p>
          </p:txBody>
        </p:sp>
        <p:sp>
          <p:nvSpPr>
            <p:cNvPr id="254" name="Google Shape;254;p14"/>
            <p:cNvSpPr/>
            <p:nvPr/>
          </p:nvSpPr>
          <p:spPr>
            <a:xfrm>
              <a:off x="3034479" y="60206"/>
              <a:ext cx="257088" cy="300745"/>
            </a:xfrm>
            <a:prstGeom prst="rightArrow">
              <a:avLst>
                <a:gd name="adj1" fmla="val 60000"/>
                <a:gd name="adj2" fmla="val 50000"/>
              </a:avLst>
            </a:prstGeom>
            <a:solidFill>
              <a:srgbClr val="AFB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txBox="1"/>
            <p:nvPr/>
          </p:nvSpPr>
          <p:spPr>
            <a:xfrm>
              <a:off x="3034479" y="120355"/>
              <a:ext cx="179962" cy="1804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256" name="Google Shape;256;p14"/>
            <p:cNvSpPr/>
            <p:nvPr/>
          </p:nvSpPr>
          <p:spPr>
            <a:xfrm>
              <a:off x="3398284" y="0"/>
              <a:ext cx="1212682" cy="42115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txBox="1"/>
            <p:nvPr/>
          </p:nvSpPr>
          <p:spPr>
            <a:xfrm>
              <a:off x="3410619" y="12335"/>
              <a:ext cx="1188012" cy="39648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Gebrauch</a:t>
              </a:r>
              <a:endParaRPr/>
            </a:p>
          </p:txBody>
        </p:sp>
        <p:sp>
          <p:nvSpPr>
            <p:cNvPr id="258" name="Google Shape;258;p14"/>
            <p:cNvSpPr/>
            <p:nvPr/>
          </p:nvSpPr>
          <p:spPr>
            <a:xfrm>
              <a:off x="4732235" y="60206"/>
              <a:ext cx="257088" cy="300745"/>
            </a:xfrm>
            <a:prstGeom prst="rightArrow">
              <a:avLst>
                <a:gd name="adj1" fmla="val 60000"/>
                <a:gd name="adj2" fmla="val 50000"/>
              </a:avLst>
            </a:prstGeom>
            <a:solidFill>
              <a:srgbClr val="AFB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txBox="1"/>
            <p:nvPr/>
          </p:nvSpPr>
          <p:spPr>
            <a:xfrm>
              <a:off x="4732235" y="120355"/>
              <a:ext cx="179962" cy="1804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260" name="Google Shape;260;p14"/>
            <p:cNvSpPr/>
            <p:nvPr/>
          </p:nvSpPr>
          <p:spPr>
            <a:xfrm>
              <a:off x="5096039" y="0"/>
              <a:ext cx="1212682" cy="42115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txBox="1"/>
            <p:nvPr/>
          </p:nvSpPr>
          <p:spPr>
            <a:xfrm>
              <a:off x="5108374" y="12335"/>
              <a:ext cx="1188012" cy="39648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de-DE" sz="1100" b="0" i="0" u="none" strike="noStrike" cap="none">
                  <a:solidFill>
                    <a:schemeClr val="lt1"/>
                  </a:solidFill>
                  <a:latin typeface="Arial"/>
                  <a:ea typeface="Arial"/>
                  <a:cs typeface="Arial"/>
                  <a:sym typeface="Arial"/>
                </a:rPr>
                <a:t>Entsorgung</a:t>
              </a:r>
              <a:endParaRPr/>
            </a:p>
          </p:txBody>
        </p:sp>
      </p:grpSp>
      <p:pic>
        <p:nvPicPr>
          <p:cNvPr id="262" name="Google Shape;262;p14"/>
          <p:cNvPicPr preferRelativeResize="0"/>
          <p:nvPr/>
        </p:nvPicPr>
        <p:blipFill rotWithShape="1">
          <a:blip r:embed="rId9">
            <a:alphaModFix/>
          </a:blip>
          <a:srcRect/>
          <a:stretch/>
        </p:blipFill>
        <p:spPr>
          <a:xfrm>
            <a:off x="3877549" y="4903964"/>
            <a:ext cx="1235800" cy="732338"/>
          </a:xfrm>
          <a:prstGeom prst="rect">
            <a:avLst/>
          </a:prstGeom>
          <a:noFill/>
          <a:ln>
            <a:noFill/>
          </a:ln>
        </p:spPr>
      </p:pic>
      <p:pic>
        <p:nvPicPr>
          <p:cNvPr id="263" name="Google Shape;263;p14"/>
          <p:cNvPicPr preferRelativeResize="0"/>
          <p:nvPr/>
        </p:nvPicPr>
        <p:blipFill rotWithShape="1">
          <a:blip r:embed="rId10">
            <a:alphaModFix/>
          </a:blip>
          <a:srcRect/>
          <a:stretch/>
        </p:blipFill>
        <p:spPr>
          <a:xfrm>
            <a:off x="329613" y="4945528"/>
            <a:ext cx="1489312" cy="705253"/>
          </a:xfrm>
          <a:prstGeom prst="rect">
            <a:avLst/>
          </a:prstGeom>
          <a:noFill/>
          <a:ln>
            <a:noFill/>
          </a:ln>
        </p:spPr>
      </p:pic>
      <p:sp>
        <p:nvSpPr>
          <p:cNvPr id="264" name="Google Shape;264;p14"/>
          <p:cNvSpPr txBox="1"/>
          <p:nvPr/>
        </p:nvSpPr>
        <p:spPr>
          <a:xfrm>
            <a:off x="441771" y="5709166"/>
            <a:ext cx="13832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Bewässerung</a:t>
            </a:r>
            <a:endParaRPr/>
          </a:p>
        </p:txBody>
      </p:sp>
      <p:sp>
        <p:nvSpPr>
          <p:cNvPr id="265" name="Google Shape;265;p14"/>
          <p:cNvSpPr txBox="1"/>
          <p:nvPr/>
        </p:nvSpPr>
        <p:spPr>
          <a:xfrm>
            <a:off x="3913525" y="5715930"/>
            <a:ext cx="13832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Mikroplastik</a:t>
            </a:r>
            <a:endParaRPr/>
          </a:p>
        </p:txBody>
      </p:sp>
      <p:sp>
        <p:nvSpPr>
          <p:cNvPr id="266" name="Google Shape;266;p14"/>
          <p:cNvSpPr txBox="1"/>
          <p:nvPr/>
        </p:nvSpPr>
        <p:spPr>
          <a:xfrm>
            <a:off x="2291301" y="5729823"/>
            <a:ext cx="13832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Abwasser</a:t>
            </a:r>
            <a:endParaRPr/>
          </a:p>
        </p:txBody>
      </p:sp>
      <p:pic>
        <p:nvPicPr>
          <p:cNvPr id="267" name="Google Shape;267;p14" descr="Schaf Silhouette"/>
          <p:cNvPicPr preferRelativeResize="0"/>
          <p:nvPr/>
        </p:nvPicPr>
        <p:blipFill rotWithShape="1">
          <a:blip r:embed="rId11">
            <a:alphaModFix/>
          </a:blip>
          <a:srcRect/>
          <a:stretch/>
        </p:blipFill>
        <p:spPr>
          <a:xfrm>
            <a:off x="1273465" y="2695998"/>
            <a:ext cx="695305" cy="695305"/>
          </a:xfrm>
          <a:prstGeom prst="rect">
            <a:avLst/>
          </a:prstGeom>
          <a:noFill/>
          <a:ln>
            <a:noFill/>
          </a:ln>
        </p:spPr>
      </p:pic>
      <p:sp>
        <p:nvSpPr>
          <p:cNvPr id="268" name="Google Shape;268;p14"/>
          <p:cNvSpPr/>
          <p:nvPr/>
        </p:nvSpPr>
        <p:spPr>
          <a:xfrm>
            <a:off x="6063187" y="4096232"/>
            <a:ext cx="311981" cy="592282"/>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14"/>
          <p:cNvSpPr txBox="1"/>
          <p:nvPr/>
        </p:nvSpPr>
        <p:spPr>
          <a:xfrm>
            <a:off x="5780425" y="4775716"/>
            <a:ext cx="140472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Verkauf</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Export</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Recycling</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Verbrennung</a:t>
            </a:r>
            <a:endParaRPr/>
          </a:p>
        </p:txBody>
      </p:sp>
      <p:pic>
        <p:nvPicPr>
          <p:cNvPr id="270" name="Google Shape;270;p14"/>
          <p:cNvPicPr preferRelativeResize="0"/>
          <p:nvPr/>
        </p:nvPicPr>
        <p:blipFill rotWithShape="1">
          <a:blip r:embed="rId4">
            <a:alphaModFix/>
          </a:blip>
          <a:srcRect/>
          <a:stretch/>
        </p:blipFill>
        <p:spPr>
          <a:xfrm>
            <a:off x="5688741" y="1552645"/>
            <a:ext cx="1014089" cy="694760"/>
          </a:xfrm>
          <a:prstGeom prst="rect">
            <a:avLst/>
          </a:prstGeom>
          <a:noFill/>
          <a:ln>
            <a:noFill/>
          </a:ln>
        </p:spPr>
      </p:pic>
      <p:sp>
        <p:nvSpPr>
          <p:cNvPr id="271" name="Google Shape;271;p14"/>
          <p:cNvSpPr txBox="1"/>
          <p:nvPr/>
        </p:nvSpPr>
        <p:spPr>
          <a:xfrm>
            <a:off x="5912770" y="1847349"/>
            <a:ext cx="61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CO</a:t>
            </a:r>
            <a:r>
              <a:rPr lang="de-DE" sz="1400" b="1" i="0" u="none" strike="noStrike" cap="none" baseline="-25000">
                <a:solidFill>
                  <a:srgbClr val="000000"/>
                </a:solidFill>
                <a:latin typeface="Arial"/>
                <a:ea typeface="Arial"/>
                <a:cs typeface="Arial"/>
                <a:sym typeface="Arial"/>
              </a:rPr>
              <a:t>2</a:t>
            </a:r>
            <a:endParaRPr/>
          </a:p>
        </p:txBody>
      </p:sp>
      <p:pic>
        <p:nvPicPr>
          <p:cNvPr id="272" name="Google Shape;272;p14"/>
          <p:cNvPicPr preferRelativeResize="0"/>
          <p:nvPr/>
        </p:nvPicPr>
        <p:blipFill rotWithShape="1">
          <a:blip r:embed="rId12">
            <a:alphaModFix/>
          </a:blip>
          <a:srcRect/>
          <a:stretch/>
        </p:blipFill>
        <p:spPr>
          <a:xfrm>
            <a:off x="1332336" y="2251066"/>
            <a:ext cx="576695" cy="524497"/>
          </a:xfrm>
          <a:prstGeom prst="rect">
            <a:avLst/>
          </a:prstGeom>
          <a:noFill/>
          <a:ln>
            <a:noFill/>
          </a:ln>
        </p:spPr>
      </p:pic>
      <p:pic>
        <p:nvPicPr>
          <p:cNvPr id="273" name="Google Shape;273;p14" descr="Kolben Silhouette"/>
          <p:cNvPicPr preferRelativeResize="0"/>
          <p:nvPr/>
        </p:nvPicPr>
        <p:blipFill rotWithShape="1">
          <a:blip r:embed="rId13">
            <a:alphaModFix/>
          </a:blip>
          <a:srcRect/>
          <a:stretch/>
        </p:blipFill>
        <p:spPr>
          <a:xfrm>
            <a:off x="3228675" y="2695998"/>
            <a:ext cx="554261" cy="554261"/>
          </a:xfrm>
          <a:prstGeom prst="rect">
            <a:avLst/>
          </a:prstGeom>
          <a:noFill/>
          <a:ln>
            <a:noFill/>
          </a:ln>
        </p:spPr>
      </p:pic>
      <p:pic>
        <p:nvPicPr>
          <p:cNvPr id="274" name="Google Shape;274;p14" descr="Wasser Silhouette"/>
          <p:cNvPicPr preferRelativeResize="0"/>
          <p:nvPr/>
        </p:nvPicPr>
        <p:blipFill rotWithShape="1">
          <a:blip r:embed="rId13">
            <a:alphaModFix/>
          </a:blip>
          <a:srcRect/>
          <a:stretch/>
        </p:blipFill>
        <p:spPr>
          <a:xfrm>
            <a:off x="2422919" y="4163773"/>
            <a:ext cx="358119" cy="358119"/>
          </a:xfrm>
          <a:prstGeom prst="rect">
            <a:avLst/>
          </a:prstGeom>
          <a:noFill/>
          <a:ln>
            <a:noFill/>
          </a:ln>
        </p:spPr>
      </p:pic>
      <p:pic>
        <p:nvPicPr>
          <p:cNvPr id="275" name="Google Shape;275;p14" descr="Wasser Silhouette"/>
          <p:cNvPicPr preferRelativeResize="0"/>
          <p:nvPr/>
        </p:nvPicPr>
        <p:blipFill rotWithShape="1">
          <a:blip r:embed="rId13">
            <a:alphaModFix/>
          </a:blip>
          <a:srcRect/>
          <a:stretch/>
        </p:blipFill>
        <p:spPr>
          <a:xfrm>
            <a:off x="2685004" y="4565696"/>
            <a:ext cx="358119" cy="358119"/>
          </a:xfrm>
          <a:prstGeom prst="rect">
            <a:avLst/>
          </a:prstGeom>
          <a:noFill/>
          <a:ln>
            <a:noFill/>
          </a:ln>
        </p:spPr>
      </p:pic>
      <p:pic>
        <p:nvPicPr>
          <p:cNvPr id="276" name="Google Shape;276;p14" descr="Wasser Silhouette"/>
          <p:cNvPicPr preferRelativeResize="0"/>
          <p:nvPr/>
        </p:nvPicPr>
        <p:blipFill rotWithShape="1">
          <a:blip r:embed="rId13">
            <a:alphaModFix/>
          </a:blip>
          <a:srcRect/>
          <a:stretch/>
        </p:blipFill>
        <p:spPr>
          <a:xfrm>
            <a:off x="4353674" y="4137112"/>
            <a:ext cx="358119" cy="358119"/>
          </a:xfrm>
          <a:prstGeom prst="rect">
            <a:avLst/>
          </a:prstGeom>
          <a:noFill/>
          <a:ln>
            <a:noFill/>
          </a:ln>
        </p:spPr>
      </p:pic>
      <p:pic>
        <p:nvPicPr>
          <p:cNvPr id="277" name="Google Shape;277;p14" descr="Wasser Silhouette"/>
          <p:cNvPicPr preferRelativeResize="0"/>
          <p:nvPr/>
        </p:nvPicPr>
        <p:blipFill rotWithShape="1">
          <a:blip r:embed="rId13">
            <a:alphaModFix/>
          </a:blip>
          <a:srcRect/>
          <a:stretch/>
        </p:blipFill>
        <p:spPr>
          <a:xfrm>
            <a:off x="4316389" y="4630059"/>
            <a:ext cx="358119" cy="358119"/>
          </a:xfrm>
          <a:prstGeom prst="rect">
            <a:avLst/>
          </a:prstGeom>
          <a:noFill/>
          <a:ln>
            <a:noFill/>
          </a:ln>
        </p:spPr>
      </p:pic>
      <p:pic>
        <p:nvPicPr>
          <p:cNvPr id="278" name="Google Shape;278;p14" descr="Wasser Silhouette"/>
          <p:cNvPicPr preferRelativeResize="0"/>
          <p:nvPr/>
        </p:nvPicPr>
        <p:blipFill rotWithShape="1">
          <a:blip r:embed="rId13">
            <a:alphaModFix/>
          </a:blip>
          <a:srcRect/>
          <a:stretch/>
        </p:blipFill>
        <p:spPr>
          <a:xfrm>
            <a:off x="293640" y="4922729"/>
            <a:ext cx="358119" cy="358119"/>
          </a:xfrm>
          <a:prstGeom prst="rect">
            <a:avLst/>
          </a:prstGeom>
          <a:noFill/>
          <a:ln>
            <a:noFill/>
          </a:ln>
        </p:spPr>
      </p:pic>
      <p:pic>
        <p:nvPicPr>
          <p:cNvPr id="279" name="Google Shape;279;p14"/>
          <p:cNvPicPr preferRelativeResize="0"/>
          <p:nvPr/>
        </p:nvPicPr>
        <p:blipFill rotWithShape="1">
          <a:blip r:embed="rId14">
            <a:alphaModFix/>
          </a:blip>
          <a:srcRect/>
          <a:stretch/>
        </p:blipFill>
        <p:spPr>
          <a:xfrm>
            <a:off x="2141447" y="4923815"/>
            <a:ext cx="1382864" cy="7491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86" name="Google Shape;286;p1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Textilien:</a:t>
            </a:r>
            <a:br>
              <a:rPr lang="de-DE"/>
            </a:br>
            <a:r>
              <a:rPr lang="de-DE"/>
              <a:t>Erlöse versus Löhne</a:t>
            </a:r>
            <a:endParaRPr/>
          </a:p>
        </p:txBody>
      </p:sp>
      <p:sp>
        <p:nvSpPr>
          <p:cNvPr id="287" name="Google Shape;287;p1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Schneiderberufe</a:t>
            </a:r>
            <a:endParaRPr/>
          </a:p>
        </p:txBody>
      </p:sp>
      <p:sp>
        <p:nvSpPr>
          <p:cNvPr id="288" name="Google Shape;288;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Schmitt 2001; Foto: C.Voß </a:t>
            </a:r>
            <a:endParaRPr/>
          </a:p>
        </p:txBody>
      </p:sp>
      <p:sp>
        <p:nvSpPr>
          <p:cNvPr id="289" name="Google Shape;289;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Cornelia Voß/ Wissenschaftsladen Bonn e.V.</a:t>
            </a:r>
            <a:endParaRPr/>
          </a:p>
        </p:txBody>
      </p:sp>
      <p:sp>
        <p:nvSpPr>
          <p:cNvPr id="290" name="Google Shape;290;p15"/>
          <p:cNvSpPr/>
          <p:nvPr/>
        </p:nvSpPr>
        <p:spPr>
          <a:xfrm>
            <a:off x="6230648" y="1586083"/>
            <a:ext cx="5434446" cy="433543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Wohin fließen die Erlöse der Jeans? Welche Anteile der Jeans verteilen sich auf die Bereiche?</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Sind die Erlöse gerecht verteilt? Sind die Löhne angemessen?</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Recherchieren Sie die Arbeitsbedingungen von Schneider*innen in der EU, in Indien und Bangladesch und vergleichen Sie diese!</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Arial"/>
                <a:ea typeface="Arial"/>
                <a:cs typeface="Arial"/>
                <a:sym typeface="Arial"/>
              </a:rPr>
              <a:t>Wie können menschenunwürdige Arbeitsbedingungen verbessert werden?</a:t>
            </a:r>
            <a:endParaRPr/>
          </a:p>
        </p:txBody>
      </p:sp>
      <p:pic>
        <p:nvPicPr>
          <p:cNvPr id="291" name="Google Shape;291;p15"/>
          <p:cNvPicPr preferRelativeResize="0"/>
          <p:nvPr/>
        </p:nvPicPr>
        <p:blipFill rotWithShape="1">
          <a:blip r:embed="rId3">
            <a:alphaModFix/>
          </a:blip>
          <a:srcRect/>
          <a:stretch/>
        </p:blipFill>
        <p:spPr>
          <a:xfrm>
            <a:off x="360000" y="1515293"/>
            <a:ext cx="5292420" cy="4477019"/>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8366</Words>
  <Application>Microsoft Macintosh PowerPoint</Application>
  <PresentationFormat>Breitbild</PresentationFormat>
  <Paragraphs>581</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Trebuchet MS</vt:lpstr>
      <vt:lpstr>Merriweather</vt:lpstr>
      <vt:lpstr>Calibri</vt:lpstr>
      <vt:lpstr>Arial</vt:lpstr>
      <vt:lpstr>Courier New</vt:lpstr>
      <vt:lpstr>Office</vt:lpstr>
      <vt:lpstr>Textil-und Modeschneider*in Maßschneider*in Änderungsschneider*in</vt:lpstr>
      <vt:lpstr>Nachhaltigkeit und Klimawandel: Woher kommen die Emissionen im Alltag?</vt:lpstr>
      <vt:lpstr>Nachhaltigkeit und Textilien: Ressourcenschonung contra Konsum?</vt:lpstr>
      <vt:lpstr>Nachhaltigkeit und Textilien: Mode und Trends versus Nutzungsdauer?</vt:lpstr>
      <vt:lpstr>Nachhaltigkeit und Textilien: Naturfasern versus Chemiefaser?</vt:lpstr>
      <vt:lpstr>Die textile Kette im Spannungsfeld von  Gesellschaft, Ökonomie, Ökologie und Gesundheit</vt:lpstr>
      <vt:lpstr>Nachhaltigkeit und Textilien: Kreislaufwirtschaft versus lineare Herstellungskette</vt:lpstr>
      <vt:lpstr>Nachhaltigkeit und Textilien: Treibhausgase und Wasserverbrauch</vt:lpstr>
      <vt:lpstr>Nachhaltigkeit und Textilien: Erlöse versus Löhne</vt:lpstr>
      <vt:lpstr>Nachhaltigkeit und Textilien: Recyclingfasern aus PET-Flaschen?</vt:lpstr>
      <vt:lpstr>Nachhaltigkeit und Textilien: Konsum versus Ressourceneinsparung?</vt:lpstr>
      <vt:lpstr>Nachhaltigkeit und Textilien: EU-Strategie: Fast Fashion contra Nachhaltigkeit</vt:lpstr>
      <vt:lpstr>Nachhaltigkeit und Textilien: Was kann Öko-Design leisten?</vt:lpstr>
      <vt:lpstr>Nachhaltigkeit und Textilien: Energie sparen contra Geräte-Standby?</vt:lpstr>
      <vt:lpstr>Nachhaltigkeit und Textilien: Was können Änderungsschneidereien tun?</vt:lpstr>
      <vt:lpstr>Nachhaltigkeit und Textilien: Was können Maßschneidereien tun?</vt:lpstr>
      <vt:lpstr>Nachhaltigkeit und Textilien: Was können Mode- und Textilschneidereien tun?</vt:lpstr>
      <vt:lpstr>Impressum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Textil-und Modeschneider*in Maßschneider*in Änderungsschneider*in</dc:title>
  <dc:creator>Microsoft Office User</dc:creator>
  <cp:lastModifiedBy>Michael Scharp</cp:lastModifiedBy>
  <cp:revision>1</cp:revision>
  <dcterms:created xsi:type="dcterms:W3CDTF">2021-10-18T14:46:33Z</dcterms:created>
  <dcterms:modified xsi:type="dcterms:W3CDTF">2023-10-13T05:16:08Z</dcterms:modified>
</cp:coreProperties>
</file>