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7104050" cy="10234600"/>
  <p:embeddedFontLst>
    <p:embeddedFont>
      <p:font typeface="Quattrocento Sans"/>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2D200454-40CA-4A62-9FC3-DE9A4176ACB9}">
      <p15:notesGuideLst>
        <p15:guide id="1" orient="horz" pos="3223">
          <p15:clr>
            <a:srgbClr val="A4A3A4"/>
          </p15:clr>
        </p15:guide>
        <p15:guide id="2" pos="2237">
          <p15:clr>
            <a:srgbClr val="A4A3A4"/>
          </p15:clr>
        </p15:guide>
      </p15:notesGuideLst>
    </p:ext>
    <p:ext uri="GoogleSlidesCustomDataVersion2">
      <go:slidesCustomData xmlns:go="http://customooxmlschemas.google.com/" r:id="rId27" roundtripDataSignature="AMtx7miof4YkWCi48LBRCnhMRfdkJpTl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notesViewPr>
    <p:cSldViewPr snapToGrid="0">
      <p:cViewPr varScale="1">
        <p:scale>
          <a:sx n="100" d="100"/>
          <a:sy n="100" d="100"/>
        </p:scale>
        <p:origin x="0" y="0"/>
      </p:cViewPr>
      <p:guideLst>
        <p:guide pos="3223" orient="horz"/>
        <p:guide pos="2237"/>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font" Target="fonts/QuattrocentoSans-bold.fntdata"/><Relationship Id="rId22" Type="http://schemas.openxmlformats.org/officeDocument/2006/relationships/font" Target="fonts/QuattrocentoSans-boldItalic.fntdata"/><Relationship Id="rId21" Type="http://schemas.openxmlformats.org/officeDocument/2006/relationships/font" Target="fonts/QuattrocentoSans-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QuattrocentoSans-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null" TargetMode="External"/><Relationship Id="rId3" Type="http://schemas.openxmlformats.org/officeDocument/2006/relationships/hyperlink" Target="https://creativecommons.org/licenses/by/4.0/legalcode.de" TargetMode="External"/><Relationship Id="rId4" Type="http://schemas.openxmlformats.org/officeDocument/2006/relationships/hyperlink" Target="https://www.umweltbundesamt.de/daemmstoffe" TargetMode="External"/><Relationship Id="rId5" Type="http://schemas.openxmlformats.org/officeDocument/2006/relationships/hyperlink" Target="https://www.effizienzhaus-online.de/daemmung-nachhaltigkeit/" TargetMode="External"/><Relationship Id="rId6" Type="http://schemas.openxmlformats.org/officeDocument/2006/relationships/hyperlink" Target="https://www.baustoffwissen.de/baustoffe/baustoffknowhow/daemmstoffe/studie-oekobilanz-von-daemmstoffen-ifeu-natureplus/"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mweltbewusst-bauen.de/nachhaltigkeit-von-daemmstoffen/" TargetMode="External"/><Relationship Id="rId3" Type="http://schemas.openxmlformats.org/officeDocument/2006/relationships/hyperlink" Target="https://creativecommons.org/licenses/by/4.0/legalcode.de"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klimawandel-buch.de/abbildungen/#iLightbox%5Bgallery_image_1%5D/2" TargetMode="External"/><Relationship Id="rId3" Type="http://schemas.openxmlformats.org/officeDocument/2006/relationships/hyperlink" Target="https://creativecommons.org/licenses/by/4.0/legalcode.de" TargetMode="External"/><Relationship Id="rId4" Type="http://schemas.openxmlformats.org/officeDocument/2006/relationships/hyperlink" Target="http://www.umweltbundesamt.de/sites/default/files/medien/1410/publikationen/2020_heizen_mit_holz_bf.pdf"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sites/default/files/medien/384/bilder/dateien/3_abb_bereich-wohnen-anwender-co2_2022-09-12.pdf" TargetMode="External"/><Relationship Id="rId3" Type="http://schemas.openxmlformats.org/officeDocument/2006/relationships/hyperlink" Target="https://creativecommons.org/licenses/by/4.0/legalcode.de" TargetMode="External"/><Relationship Id="rId4" Type="http://schemas.openxmlformats.org/officeDocument/2006/relationships/hyperlink" Target="http://www.umweltbundesamt.de/umwelttipps-fuer-den-alltag/heizen-bauen/heizen-raumtemperatur" TargetMode="External"/><Relationship Id="rId5" Type="http://schemas.openxmlformats.org/officeDocument/2006/relationships/hyperlink" Target="https://www.umweltbundesamt.de/themen/gesundheit/umwelteinfluesse-auf-den-menschen/schimmel/wie-luefte-ich-richtig-tipps-tricks-zu"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olker-quaschning.de/datserv/CO2-spez/index.php" TargetMode="External"/><Relationship Id="rId3" Type="http://schemas.openxmlformats.org/officeDocument/2006/relationships/hyperlink" Target="https://www.volker-quaschning.de/publis/regen/index.php" TargetMode="External"/><Relationship Id="rId4" Type="http://schemas.openxmlformats.org/officeDocument/2006/relationships/hyperlink" Target="https://www.volker-quaschning.de/publis/regen/index.php" TargetMode="External"/><Relationship Id="rId5" Type="http://schemas.openxmlformats.org/officeDocument/2006/relationships/hyperlink" Target="https://creativecommons.org/licenses/by/4.0/legalcode.de" TargetMode="External"/><Relationship Id="rId6" Type="http://schemas.openxmlformats.org/officeDocument/2006/relationships/hyperlink" Target="https://www.energieheld.de/heizung/holzheizung/brennholz-heizwert-verbrauch" TargetMode="External"/><Relationship Id="rId7" Type="http://schemas.openxmlformats.org/officeDocument/2006/relationships/hyperlink" Target="https://www.co2online.de/service/klima-orakel/beitrag/wie-viele-baeume-braucht-es-um-eine-tonne-co2-zu-binden-10658/"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volker-quaschning.de/datserv/CO2-spez/index.php" TargetMode="External"/><Relationship Id="rId3" Type="http://schemas.openxmlformats.org/officeDocument/2006/relationships/hyperlink" Target="https://creativecommons.org/licenses/by/4.0/legalcode.de"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depi.de/pelletpreis-wirtschaftlichkeit" TargetMode="External"/><Relationship Id="rId3" Type="http://schemas.openxmlformats.org/officeDocument/2006/relationships/hyperlink" Target="https://creativecommons.org/licenses/by/4.0/legalcode.d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iegelklarheit.de/siegelverzeichnis#/sort:rating_desc" TargetMode="External"/><Relationship Id="rId3" Type="http://schemas.openxmlformats.org/officeDocument/2006/relationships/hyperlink" Target="https://www.umweltbundesamt.de/ressourcenbericht2022"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4.0/legalcode.de"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4.0/legalcode.de" TargetMode="External"/><Relationship Id="rId3" Type="http://schemas.openxmlformats.org/officeDocument/2006/relationships/hyperlink" Target="http://www.umweltbundesamt.de/themen/feinstaub-aus-holzfeuerungen" TargetMode="External"/><Relationship Id="rId4" Type="http://schemas.openxmlformats.org/officeDocument/2006/relationships/hyperlink" Target="http://www.umweltbundesamt.de/themen/gesundheit/umwelteinfluesse-auf-den-menschen/besondere-belastungssituationen/emissionen-aus-kleinfeuerungsanlagen-in" TargetMode="External"/><Relationship Id="rId5" Type="http://schemas.openxmlformats.org/officeDocument/2006/relationships/hyperlink" Target="http://www.umweltbundesamt.de/themen/gesundheit/umwelteinfluesse-auf-den-menschen/besondere-belastungssituationen/emissionen-aus-kleinfeuerungsanlagen-in" TargetMode="External"/><Relationship Id="rId6" Type="http://schemas.openxmlformats.org/officeDocument/2006/relationships/hyperlink" Target="https://www.who.int/news-room/fact-sheets/detail/ambient-(outdoor)-air-quality-and-health"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88ed698f2d_1_16:notes"/>
          <p:cNvSpPr/>
          <p:nvPr>
            <p:ph idx="2" type="sldImg"/>
          </p:nvPr>
        </p:nvSpPr>
        <p:spPr>
          <a:xfrm>
            <a:off x="479425" y="2444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 name="Google Shape;76;g188ed698f2d_1_16: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77" name="Google Shape;77;g188ed698f2d_1_16:notes"/>
          <p:cNvSpPr txBox="1"/>
          <p:nvPr>
            <p:ph idx="1" type="body"/>
          </p:nvPr>
        </p:nvSpPr>
        <p:spPr>
          <a:xfrm>
            <a:off x="479424" y="3943274"/>
            <a:ext cx="6143625" cy="5988126"/>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Ziel des Projektes ist die Gründung einer </a:t>
            </a:r>
            <a:r>
              <a:rPr b="0" i="1" lang="de-DE" sz="105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05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050" u="none" cap="none" strike="noStrike">
                <a:solidFill>
                  <a:schemeClr val="dk1"/>
                </a:solidFill>
                <a:latin typeface="Calibri"/>
                <a:ea typeface="Calibri"/>
                <a:cs typeface="Calibri"/>
                <a:sym typeface="Calibri"/>
              </a:rPr>
              <a:t>Beruflichen Bildung für Nachhaltige Entwicklung </a:t>
            </a:r>
            <a:r>
              <a:rPr b="0" i="0" lang="de-DE" sz="105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indent="-171450" lvl="1" marL="6286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tabellarische didaktische Einordnung (Didaktisches Impulspapier, IP),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Handout (FS) z. B. mit der Darstellung von Zielkonflikten oder weiteren Aufgabenstellungen.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indent="0" lvl="0" marL="0" marR="0" rtl="0" algn="l">
              <a:lnSpc>
                <a:spcPct val="100000"/>
              </a:lnSpc>
              <a:spcBef>
                <a:spcPts val="600"/>
              </a:spcBef>
              <a:spcAft>
                <a:spcPts val="0"/>
              </a:spcAft>
              <a:buClr>
                <a:srgbClr val="000000"/>
              </a:buClr>
              <a:buSzPts val="14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867283abfa_1_65: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g1867283abfa_1_65: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91" name="Google Shape;191;g1867283abfa_1_65:notes"/>
          <p:cNvSpPr txBox="1"/>
          <p:nvPr>
            <p:ph idx="1" type="body"/>
          </p:nvPr>
        </p:nvSpPr>
        <p:spPr>
          <a:xfrm>
            <a:off x="478803" y="3885677"/>
            <a:ext cx="6143666" cy="5961055"/>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000">
                <a:latin typeface="Calibri"/>
                <a:ea typeface="Calibri"/>
                <a:cs typeface="Calibri"/>
                <a:sym typeface="Calibri"/>
              </a:rPr>
              <a:t>Beschreibung</a:t>
            </a:r>
            <a:br>
              <a:rPr b="1" lang="de-DE" sz="1000">
                <a:latin typeface="Calibri"/>
                <a:ea typeface="Calibri"/>
                <a:cs typeface="Calibri"/>
                <a:sym typeface="Calibri"/>
              </a:rPr>
            </a:br>
            <a:r>
              <a:rPr b="0" i="0" lang="de-DE" sz="1000" u="none" cap="none" strike="noStrike">
                <a:solidFill>
                  <a:schemeClr val="dk1"/>
                </a:solidFill>
                <a:latin typeface="Calibri"/>
                <a:ea typeface="Calibri"/>
                <a:cs typeface="Calibri"/>
                <a:sym typeface="Calibri"/>
              </a:rPr>
              <a:t>Jede durch eine gute Dämmmaßnahme eingesparte Kilowattstunde Heizenergie reduziert die Treibhausgasemissionen und trägt damit ganz praktisch zur Umsetzung der vorgegebenen Ziele hin zur Klimaneutralität bei. Je besser die Ökobilanz des verwendeten Dämmstoffes, desto mehr profitieren auch Klima und Umwelt. Dazu gehören der Energie- und Rohstoffaufwand bei der Herstellung und beim Einbau ebenso wie eine spätere stoffliche Wiederverwertungsmöglichkeit oder Entsorgung. Die Nachhaltigkeit der Dämmstoffe gelangt immer mehr in den Fokus bei der Materialauswahl.</a:t>
            </a:r>
            <a:br>
              <a:rPr b="0" i="0" lang="de-DE" sz="1000" u="none" cap="none" strike="noStrike">
                <a:solidFill>
                  <a:schemeClr val="dk1"/>
                </a:solidFill>
                <a:latin typeface="Calibri"/>
                <a:ea typeface="Calibri"/>
                <a:cs typeface="Calibri"/>
                <a:sym typeface="Calibri"/>
              </a:rPr>
            </a:br>
            <a:r>
              <a:rPr b="0" i="0" lang="de-DE" sz="1000" u="none" cap="none" strike="noStrike">
                <a:solidFill>
                  <a:schemeClr val="dk1"/>
                </a:solidFill>
                <a:latin typeface="Calibri"/>
                <a:ea typeface="Calibri"/>
                <a:cs typeface="Calibri"/>
                <a:sym typeface="Calibri"/>
              </a:rPr>
              <a:t>Wie schon bei Zertifizierungen für Holz gibt es auch für Dämmmaterial entsprechende Siegel (z.B. Blauer Engel, FSC, PEFC, RAL, natureplus</a:t>
            </a:r>
            <a:r>
              <a:rPr lang="de-DE" sz="1000">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Bei der Lebenszyklusbetrachtung von Dämmstoffen können Dämmstoffe aus nachwachsenden Rohstoffen punkten, da sie dauerhaft zur Verfügung stehen und weiterverwendet werden können. Hierzu zählen z.B. Holzfaser, Hanf, Flachs, Kokosfaser, Stroh und Schafwolle. Der Vorteil dieser Dämmstoffe liegt auch darin, dass sie zu ihrer Herstellung keine fossilen Rohstoffe (wie z.B. Erdöl für Polystyrol) und keinen energieintensiven Produktionsprozess benötigen (wie z.B. bei Mineralfasern) und häufig ohne chemische Behandlung auskommen. Ein weiterer nachhaltiger Dämmstoff, der Zellulosedämmstoff, entspringt einer Nachnutzungskaskade: Zellulosedämmstoff wird aus vorhandenem Altpapier (gehäckseltem Zeitungspapier) hergestellt. Grundsätzlich sind Dämmstoffe auf mineralischer und fossiler Rohstoffbasis bisher kostengünstiger als Dämmstoffe auf Naturbasis.</a:t>
            </a:r>
            <a:endParaRPr/>
          </a:p>
          <a:p>
            <a:pPr indent="0" lvl="0" marL="0" rtl="0" algn="l">
              <a:lnSpc>
                <a:spcPct val="100000"/>
              </a:lnSpc>
              <a:spcBef>
                <a:spcPts val="0"/>
              </a:spcBef>
              <a:spcAft>
                <a:spcPts val="0"/>
              </a:spcAft>
              <a:buSzPts val="1400"/>
              <a:buNone/>
            </a:pPr>
            <a:r>
              <a:rPr b="0" i="0" lang="de-DE" sz="1000" u="none" cap="none" strike="noStrike">
                <a:solidFill>
                  <a:schemeClr val="dk1"/>
                </a:solidFill>
                <a:latin typeface="Calibri"/>
                <a:ea typeface="Calibri"/>
                <a:cs typeface="Calibri"/>
                <a:sym typeface="Calibri"/>
              </a:rPr>
              <a:t>Bei einer Bewertung von Dämmmaterialien sollten folgende Kriterien beachtet werden: </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eine Lebenszyklusbetrachtung des Materials (Nachhaltigkeitsaspekte)</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die spezifischen Einsatzbereiche unterschiedlicher Materialien</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die bauphysikalischen Eigenschaften bezogen auf den Einsatzzweck</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mögliche Dämmstärken aufgrund konstruktiver Vorgaben (in Abhängigkeit von der Dämmwirkung) </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die Demontierbarkeit und die Weiterverwendbarkeit bzw. die Entsorgung</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Aufgaben</a:t>
            </a:r>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000" u="none" cap="none" strike="noStrike">
                <a:solidFill>
                  <a:schemeClr val="dk1"/>
                </a:solidFill>
                <a:latin typeface="Calibri"/>
                <a:ea typeface="Calibri"/>
                <a:cs typeface="Calibri"/>
                <a:sym typeface="Calibri"/>
              </a:rPr>
              <a:t>Diskutieren Sie den Text. </a:t>
            </a:r>
            <a:endParaRPr sz="10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000" u="none" cap="none" strike="noStrike">
                <a:solidFill>
                  <a:schemeClr val="dk1"/>
                </a:solidFill>
                <a:latin typeface="Calibri"/>
                <a:ea typeface="Calibri"/>
                <a:cs typeface="Calibri"/>
                <a:sym typeface="Calibri"/>
              </a:rPr>
              <a:t>Wie können Kunden und Kundinnen hinsichtlich der Auswahl von Dämmstoffen beraten werden? </a:t>
            </a:r>
            <a:endParaRPr sz="10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u="sng">
                <a:solidFill>
                  <a:schemeClr val="dk1"/>
                </a:solidFill>
                <a:latin typeface="Calibri"/>
                <a:ea typeface="Calibri"/>
                <a:cs typeface="Calibri"/>
                <a:sym typeface="Calibri"/>
                <a:hlinkClick r:id="rId2">
                  <a:extLst>
                    <a:ext uri="{A12FA001-AC4F-418D-AE19-62706E023703}">
                      <ahyp:hlinkClr val="tx"/>
                    </a:ext>
                  </a:extLst>
                </a:hlinkClick>
              </a:rPr>
              <a:t>Ökobilanz für Dämmstoffe: Das zweite Leben entscheidet</a:t>
            </a:r>
            <a:r>
              <a:rPr lang="de-DE" sz="1000">
                <a:solidFill>
                  <a:schemeClr val="dk1"/>
                </a:solidFill>
                <a:latin typeface="Calibri"/>
                <a:ea typeface="Calibri"/>
                <a:cs typeface="Calibri"/>
                <a:sym typeface="Calibri"/>
              </a:rPr>
              <a:t> von natureplus, 2020, eigene Darstellung durch Stephan Arnold, lizenziert unter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sz="1000">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UBA Umweltbundesamt (2022d): Dämmung und Nachhaltigkeit -Dämmstoffe: von der Produktion bis zum Recycling. Online:</a:t>
            </a:r>
            <a:r>
              <a:rPr b="0" i="0" lang="de-DE"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 https://www.umweltbundesamt.de/daemmstoffe</a:t>
            </a:r>
            <a:endParaRPr b="0" i="0" sz="10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Effizienzhaus-online (o.J.): Dämmung und Nachhaltigkeit -Dämmstoffe von der Produktion bis zum Recycling:</a:t>
            </a:r>
            <a:r>
              <a:rPr b="0" i="0" lang="de-DE" sz="1000" u="sng" cap="none" strike="noStrike">
                <a:solidFill>
                  <a:schemeClr val="dk1"/>
                </a:solidFill>
                <a:latin typeface="Calibri"/>
                <a:ea typeface="Calibri"/>
                <a:cs typeface="Calibri"/>
                <a:sym typeface="Calibri"/>
                <a:hlinkClick r:id="rId5">
                  <a:extLst>
                    <a:ext uri="{A12FA001-AC4F-418D-AE19-62706E023703}">
                      <ahyp:hlinkClr val="tx"/>
                    </a:ext>
                  </a:extLst>
                </a:hlinkClick>
              </a:rPr>
              <a:t> https://www.effizienzhaus-online.de/daemmung-nachhaltigkeit/</a:t>
            </a:r>
            <a:r>
              <a:rPr b="0" i="0" lang="de-DE" sz="1000" u="none" cap="none" strike="noStrike">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b="0" i="0" lang="de-DE" sz="1000" u="none" cap="none" strike="noStrike">
                <a:solidFill>
                  <a:schemeClr val="dk1"/>
                </a:solidFill>
                <a:latin typeface="Calibri"/>
                <a:ea typeface="Calibri"/>
                <a:cs typeface="Calibri"/>
                <a:sym typeface="Calibri"/>
              </a:rPr>
              <a:t>ifeu-Institut (2019), Ganzheitliche Bewertung von verschiedenen Dämmstoffalternativen, Endbericht. Online:</a:t>
            </a:r>
            <a:r>
              <a:rPr b="0" i="0" lang="de-DE" sz="1000" u="sng" cap="none" strike="noStrike">
                <a:solidFill>
                  <a:schemeClr val="dk1"/>
                </a:solidFill>
                <a:latin typeface="Calibri"/>
                <a:ea typeface="Calibri"/>
                <a:cs typeface="Calibri"/>
                <a:sym typeface="Calibri"/>
                <a:hlinkClick r:id="rId6">
                  <a:extLst>
                    <a:ext uri="{A12FA001-AC4F-418D-AE19-62706E023703}">
                      <ahyp:hlinkClr val="tx"/>
                    </a:ext>
                  </a:extLst>
                </a:hlinkClick>
              </a:rPr>
              <a:t> https://www.baustoffwissen.de/baustoffe/baustoffknowhow/daemmstoffe/studie-oekobilanz-von-daemmstoffen-ifeu-natureplus/</a:t>
            </a:r>
            <a:r>
              <a:rPr b="0" i="0" lang="de-DE" sz="1000" u="none" cap="none" strike="noStrike">
                <a:solidFill>
                  <a:schemeClr val="dk1"/>
                </a:solidFill>
                <a:latin typeface="Calibri"/>
                <a:ea typeface="Calibri"/>
                <a:cs typeface="Calibri"/>
                <a:sym typeface="Calibri"/>
              </a:rPr>
              <a:t> </a:t>
            </a:r>
            <a:endParaRPr b="0" i="0" sz="10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867283abfa_1_26: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 name="Google Shape;202;g1867283abfa_1_26: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203" name="Google Shape;203;g1867283abfa_1_26:notes"/>
          <p:cNvSpPr txBox="1"/>
          <p:nvPr>
            <p:ph idx="1" type="body"/>
          </p:nvPr>
        </p:nvSpPr>
        <p:spPr>
          <a:xfrm>
            <a:off x="478803" y="3885677"/>
            <a:ext cx="6143663" cy="5961055"/>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400"/>
              <a:buFont typeface="Arial"/>
              <a:buNone/>
            </a:pPr>
            <a:r>
              <a:rPr lang="de-DE" sz="1100">
                <a:latin typeface="Calibri"/>
                <a:ea typeface="Calibri"/>
                <a:cs typeface="Calibri"/>
                <a:sym typeface="Calibri"/>
              </a:rPr>
              <a:t>Die Abbildung zeigt den </a:t>
            </a:r>
            <a:r>
              <a:rPr b="0" i="0" lang="de-DE" sz="1100" u="none" cap="none" strike="noStrike">
                <a:solidFill>
                  <a:schemeClr val="dk1"/>
                </a:solidFill>
                <a:latin typeface="Calibri"/>
                <a:ea typeface="Calibri"/>
                <a:cs typeface="Calibri"/>
                <a:sym typeface="Calibri"/>
              </a:rPr>
              <a:t>Primärenergieeinsatz, bezogen auf den Materialverbrauch, der erforderlich ist, um einen R-Wert von 4.2 K*m²/W zu erreichen. (Bei diesem R-Wert strömt bei einer Temperaturdifferenz (innen/außen) von 4,2 K pro m²´Fläche ein Wärmestrom von 1 W.)</a:t>
            </a:r>
            <a:br>
              <a:rPr b="0" i="0" lang="de-DE" sz="1100" u="none" cap="none" strike="noStrike">
                <a:solidFill>
                  <a:schemeClr val="dk1"/>
                </a:solidFill>
                <a:latin typeface="Calibri"/>
                <a:ea typeface="Calibri"/>
                <a:cs typeface="Calibri"/>
                <a:sym typeface="Calibri"/>
              </a:rPr>
            </a:br>
            <a:r>
              <a:rPr b="0" i="0" lang="de-DE" sz="1100" u="none" cap="none" strike="noStrike">
                <a:solidFill>
                  <a:srgbClr val="8CBE41"/>
                </a:solidFill>
                <a:latin typeface="Calibri"/>
                <a:ea typeface="Calibri"/>
                <a:cs typeface="Calibri"/>
                <a:sym typeface="Calibri"/>
              </a:rPr>
              <a:t>GRÜN: </a:t>
            </a:r>
            <a:r>
              <a:rPr b="0" i="0" lang="de-DE" sz="1100" u="none" cap="none" strike="noStrike">
                <a:solidFill>
                  <a:schemeClr val="dk1"/>
                </a:solidFill>
                <a:latin typeface="Calibri"/>
                <a:ea typeface="Calibri"/>
                <a:cs typeface="Calibri"/>
                <a:sym typeface="Calibri"/>
              </a:rPr>
              <a:t>häufig als ökologisch klassifizierte Dämmstoffe</a:t>
            </a:r>
            <a:br>
              <a:rPr b="0" i="0" lang="de-DE" sz="1100" u="none" cap="none" strike="noStrike">
                <a:solidFill>
                  <a:schemeClr val="dk1"/>
                </a:solidFill>
                <a:latin typeface="Calibri"/>
                <a:ea typeface="Calibri"/>
                <a:cs typeface="Calibri"/>
                <a:sym typeface="Calibri"/>
              </a:rPr>
            </a:br>
            <a:r>
              <a:rPr b="0" i="0" lang="de-DE" sz="1100" u="none" cap="none" strike="noStrike">
                <a:solidFill>
                  <a:srgbClr val="7F7F7F"/>
                </a:solidFill>
                <a:latin typeface="Calibri"/>
                <a:ea typeface="Calibri"/>
                <a:cs typeface="Calibri"/>
                <a:sym typeface="Calibri"/>
              </a:rPr>
              <a:t>GRAU: </a:t>
            </a:r>
            <a:r>
              <a:rPr b="0" i="0" lang="de-DE" sz="1100" u="none" cap="none" strike="noStrike">
                <a:solidFill>
                  <a:schemeClr val="dk1"/>
                </a:solidFill>
                <a:latin typeface="Calibri"/>
                <a:ea typeface="Calibri"/>
                <a:cs typeface="Calibri"/>
                <a:sym typeface="Calibri"/>
              </a:rPr>
              <a:t>konventionelle Schaum- und Mineralfaser-Dämmstoffe</a:t>
            </a:r>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Die Abbildung verdeutlicht, dass einige Dämmstoffe (Blähton, Calciumsilikat), die als ökologisch bezeichnet werden, deutlich mehr Energie bei der Herstellung benötigen, als die konventionellen Materialien. Vorzuziehen sind ökologische Dämmstoffe mit geringem Energiebedarf bei der Herstellung wie Zellulose, Stroh-Einblasdämmung und Holzfaser-Einblasdämmung.</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Aufgaben</a:t>
            </a:r>
            <a:endParaRPr/>
          </a:p>
          <a:p>
            <a:pPr indent="-180000" lvl="0" marL="180000" rtl="0" algn="l">
              <a:lnSpc>
                <a:spcPct val="100000"/>
              </a:lnSpc>
              <a:spcBef>
                <a:spcPts val="0"/>
              </a:spcBef>
              <a:spcAft>
                <a:spcPts val="0"/>
              </a:spcAft>
              <a:buClr>
                <a:srgbClr val="8CBE41"/>
              </a:buClr>
              <a:buSzPts val="1600"/>
              <a:buFont typeface="Noto Sans Symbols"/>
              <a:buChar char="▪"/>
            </a:pPr>
            <a:r>
              <a:rPr lang="de-DE" sz="1100">
                <a:solidFill>
                  <a:schemeClr val="dk1"/>
                </a:solidFill>
                <a:latin typeface="Calibri"/>
                <a:ea typeface="Calibri"/>
                <a:cs typeface="Calibri"/>
                <a:sym typeface="Calibri"/>
              </a:rPr>
              <a:t>Was fällt auf?</a:t>
            </a:r>
            <a:endParaRPr b="0" i="0" sz="1100" u="none" cap="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Welche der Dämmstoffe sind unter dem Aspekt des Klimaschutzes empfehlenswert?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a:p>
          <a:p>
            <a:pPr indent="-171450" lvl="0" marL="176212" rtl="0" algn="l">
              <a:lnSpc>
                <a:spcPct val="100000"/>
              </a:lnSpc>
              <a:spcBef>
                <a:spcPts val="0"/>
              </a:spcBef>
              <a:spcAft>
                <a:spcPts val="0"/>
              </a:spcAft>
              <a:buSzPts val="1000"/>
              <a:buFont typeface="Arial"/>
              <a:buChar char="•"/>
            </a:pPr>
            <a:r>
              <a:rPr lang="de-DE" sz="1100" u="sng">
                <a:solidFill>
                  <a:schemeClr val="dk1"/>
                </a:solidFill>
                <a:latin typeface="Calibri"/>
                <a:ea typeface="Calibri"/>
                <a:cs typeface="Calibri"/>
                <a:sym typeface="Calibri"/>
                <a:hlinkClick r:id="rId2">
                  <a:extLst>
                    <a:ext uri="{A12FA001-AC4F-418D-AE19-62706E023703}">
                      <ahyp:hlinkClr val="tx"/>
                    </a:ext>
                  </a:extLst>
                </a:hlinkClick>
              </a:rPr>
              <a:t>Nachhaltigkeit von Dämmstoffen</a:t>
            </a:r>
            <a:r>
              <a:rPr lang="de-DE" sz="1100">
                <a:solidFill>
                  <a:schemeClr val="dk1"/>
                </a:solidFill>
                <a:latin typeface="Calibri"/>
                <a:ea typeface="Calibri"/>
                <a:cs typeface="Calibri"/>
                <a:sym typeface="Calibri"/>
              </a:rPr>
              <a:t> von K. Paschko, 2020. Online: https://umweltbewusst-bauen.de/nachhaltigkeit-von-daemmstoffen/ grafisch bearbeitet durch Stephan Arnold, lizenziert unter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sz="1100">
                <a:solidFill>
                  <a:schemeClr val="dk1"/>
                </a:solidFill>
                <a:latin typeface="Calibri"/>
                <a:ea typeface="Calibri"/>
                <a:cs typeface="Calibri"/>
                <a:sym typeface="Calibri"/>
              </a:rPr>
              <a:t>. </a:t>
            </a:r>
            <a:endParaRPr b="1" sz="1100">
              <a:solidFill>
                <a:schemeClr val="dk1"/>
              </a:solidFill>
              <a:latin typeface="Calibri"/>
              <a:ea typeface="Calibri"/>
              <a:cs typeface="Calibri"/>
              <a:sym typeface="Calibri"/>
            </a:endParaRPr>
          </a:p>
          <a:p>
            <a:pPr indent="-171450" lvl="0" marL="176212" rtl="0" algn="l">
              <a:lnSpc>
                <a:spcPct val="100000"/>
              </a:lnSpc>
              <a:spcBef>
                <a:spcPts val="0"/>
              </a:spcBef>
              <a:spcAft>
                <a:spcPts val="0"/>
              </a:spcAft>
              <a:buClr>
                <a:srgbClr val="888888"/>
              </a:buClr>
              <a:buSzPts val="1000"/>
              <a:buFont typeface="Arial"/>
              <a:buChar char="•"/>
            </a:pPr>
            <a:r>
              <a:rPr b="0" i="0" lang="de-DE" sz="1100" u="none" cap="none" strike="noStrike">
                <a:solidFill>
                  <a:schemeClr val="dk1"/>
                </a:solidFill>
                <a:latin typeface="Calibri"/>
                <a:ea typeface="Calibri"/>
                <a:cs typeface="Calibri"/>
                <a:sym typeface="Calibri"/>
              </a:rPr>
              <a:t>UfU (Hg.), Dorothea Carl und Marlies Bock (2017): Passivhausschulen werden aktiv. Online: https://www.ufu.de/wp-content/uploads/2017/01/UFU_Broschuere_Passivhaus-Schulen_digitale-Ausgabe.pdf </a:t>
            </a:r>
            <a:endParaRPr sz="11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e55c135dfa_0_0:notes"/>
          <p:cNvSpPr/>
          <p:nvPr>
            <p:ph idx="2" type="sldImg"/>
          </p:nvPr>
        </p:nvSpPr>
        <p:spPr>
          <a:xfrm>
            <a:off x="223838" y="179388"/>
            <a:ext cx="6656387" cy="37433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1e55c135dfa_0_0:notes"/>
          <p:cNvSpPr txBox="1"/>
          <p:nvPr>
            <p:ph idx="1" type="body"/>
          </p:nvPr>
        </p:nvSpPr>
        <p:spPr>
          <a:xfrm>
            <a:off x="223838" y="3996000"/>
            <a:ext cx="6656400" cy="5944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strike="noStrike">
                <a:solidFill>
                  <a:schemeClr val="dk1"/>
                </a:solidFill>
                <a:latin typeface="Calibri"/>
                <a:ea typeface="Calibri"/>
                <a:cs typeface="Calibri"/>
                <a:sym typeface="Calibri"/>
              </a:rPr>
              <a:t>Beschreibung</a:t>
            </a:r>
            <a:endParaRPr sz="1050">
              <a:solidFill>
                <a:schemeClr val="dk1"/>
              </a:solidFill>
              <a:latin typeface="Calibri"/>
              <a:ea typeface="Calibri"/>
              <a:cs typeface="Calibri"/>
              <a:sym typeface="Calibri"/>
            </a:endParaRPr>
          </a:p>
          <a:p>
            <a:pPr indent="0" lvl="0" marL="0" rtl="0" algn="l">
              <a:lnSpc>
                <a:spcPct val="100000"/>
              </a:lnSpc>
              <a:spcBef>
                <a:spcPts val="200"/>
              </a:spcBef>
              <a:spcAft>
                <a:spcPts val="0"/>
              </a:spcAft>
              <a:buSzPts val="1400"/>
              <a:buNone/>
            </a:pPr>
            <a:r>
              <a:rPr b="0" i="0" lang="de-DE" sz="1050" u="none" cap="none" strike="noStrike">
                <a:solidFill>
                  <a:schemeClr val="dk1"/>
                </a:solidFill>
                <a:latin typeface="Calibri"/>
                <a:ea typeface="Calibri"/>
                <a:cs typeface="Calibri"/>
                <a:sym typeface="Calibri"/>
              </a:rPr>
              <a:t>O</a:t>
            </a:r>
            <a:r>
              <a:rPr lang="de-DE" sz="1050">
                <a:solidFill>
                  <a:schemeClr val="dk1"/>
                </a:solidFill>
                <a:latin typeface="Calibri"/>
                <a:ea typeface="Calibri"/>
                <a:cs typeface="Calibri"/>
                <a:sym typeface="Calibri"/>
              </a:rPr>
              <a:t>hne eine intakte Umwelt kann die Gesellschaft nicht überleben, weswegen auf die Nutzung der natürlichen Ressourcen und den Erhalt von Lebensraum besonders geachtet werden muss. Unsere Gesellschaft und unsere Wirtschaft sind in die </a:t>
            </a:r>
            <a:r>
              <a:rPr b="0" i="0" lang="de-DE" sz="1050" u="none" cap="none" strike="noStrike">
                <a:solidFill>
                  <a:schemeClr val="dk1"/>
                </a:solidFill>
                <a:latin typeface="Calibri"/>
                <a:ea typeface="Calibri"/>
                <a:cs typeface="Calibri"/>
                <a:sym typeface="Calibri"/>
              </a:rPr>
              <a:t>Biosphäre eingebettet, sie ist die Basis für alles. Das Cake-Prinzip bedeutet „</a:t>
            </a:r>
            <a:r>
              <a:rPr b="0" i="1" lang="de-DE" sz="1050" u="none" cap="none" strike="noStrike">
                <a:solidFill>
                  <a:schemeClr val="dk1"/>
                </a:solidFill>
                <a:latin typeface="Calibri"/>
                <a:ea typeface="Calibri"/>
                <a:cs typeface="Calibri"/>
                <a:sym typeface="Calibri"/>
              </a:rPr>
              <a:t>eine Verschiebung weg vom aktuellen sektoralen Ansatz, bei dem soziale, wirtschaftliche und ökologische Entwicklung als separate Teile angesehen werden</a:t>
            </a:r>
            <a:r>
              <a:rPr b="0" i="0" lang="de-DE" sz="1050" u="none" cap="none" strike="noStrike">
                <a:solidFill>
                  <a:schemeClr val="dk1"/>
                </a:solidFill>
                <a:latin typeface="Calibri"/>
                <a:ea typeface="Calibri"/>
                <a:cs typeface="Calibri"/>
                <a:sym typeface="Calibri"/>
              </a:rPr>
              <a:t>“</a:t>
            </a:r>
            <a:r>
              <a:rPr b="0" i="1" lang="de-DE" sz="1050" u="none" cap="none" strike="noStrike">
                <a:solidFill>
                  <a:schemeClr val="dk1"/>
                </a:solidFill>
                <a:latin typeface="Calibri"/>
                <a:ea typeface="Calibri"/>
                <a:cs typeface="Calibri"/>
                <a:sym typeface="Calibri"/>
              </a:rPr>
              <a:t> </a:t>
            </a:r>
            <a:r>
              <a:rPr b="0" i="0" lang="de-DE" sz="1050" u="none" cap="none" strike="noStrike">
                <a:solidFill>
                  <a:schemeClr val="dk1"/>
                </a:solidFill>
                <a:latin typeface="Calibri"/>
                <a:ea typeface="Calibri"/>
                <a:cs typeface="Calibri"/>
                <a:sym typeface="Calibri"/>
              </a:rPr>
              <a:t>(</a:t>
            </a:r>
            <a:r>
              <a:rPr b="0" i="0" lang="de-DE" sz="1050">
                <a:solidFill>
                  <a:schemeClr val="dk1"/>
                </a:solidFill>
                <a:latin typeface="Calibri"/>
                <a:ea typeface="Calibri"/>
                <a:cs typeface="Calibri"/>
                <a:sym typeface="Calibri"/>
              </a:rPr>
              <a:t>Stockholm Resilience Centre o.J.). Auf der Basis der Biosphäre werden </a:t>
            </a:r>
            <a:r>
              <a:rPr lang="de-DE" sz="1050">
                <a:solidFill>
                  <a:schemeClr val="dk1"/>
                </a:solidFill>
                <a:latin typeface="Calibri"/>
                <a:ea typeface="Calibri"/>
                <a:cs typeface="Calibri"/>
                <a:sym typeface="Calibri"/>
              </a:rPr>
              <a:t>alle anderen SDGs eingeordnet.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a:p>
          <a:p>
            <a:pPr indent="0" lvl="0" marL="0" rtl="0" algn="l">
              <a:lnSpc>
                <a:spcPct val="100000"/>
              </a:lnSpc>
              <a:spcBef>
                <a:spcPts val="0"/>
              </a:spcBef>
              <a:spcAft>
                <a:spcPts val="0"/>
              </a:spcAft>
              <a:buSzPts val="1400"/>
              <a:buNone/>
            </a:pPr>
            <a:r>
              <a:rPr lang="de-DE" sz="1050">
                <a:solidFill>
                  <a:schemeClr val="dk1"/>
                </a:solidFill>
                <a:latin typeface="Calibri"/>
                <a:ea typeface="Calibri"/>
                <a:cs typeface="Calibri"/>
                <a:sym typeface="Calibri"/>
              </a:rPr>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Ministerien bestätigt (Bundesregierung o.J.). </a:t>
            </a:r>
            <a:endParaRPr/>
          </a:p>
          <a:p>
            <a:pPr indent="0" lvl="0" marL="0" rtl="0" algn="l">
              <a:lnSpc>
                <a:spcPct val="100000"/>
              </a:lnSpc>
              <a:spcBef>
                <a:spcPts val="200"/>
              </a:spcBef>
              <a:spcAft>
                <a:spcPts val="0"/>
              </a:spcAft>
              <a:buSzPts val="1400"/>
              <a:buNone/>
            </a:pPr>
            <a:r>
              <a:rPr b="1" lang="de-DE" sz="1050">
                <a:solidFill>
                  <a:schemeClr val="dk1"/>
                </a:solidFill>
                <a:latin typeface="Calibri"/>
                <a:ea typeface="Calibri"/>
                <a:cs typeface="Calibri"/>
                <a:sym typeface="Calibri"/>
              </a:rPr>
              <a:t>Aufgabe</a:t>
            </a:r>
            <a:endParaRPr/>
          </a:p>
          <a:p>
            <a:pPr indent="0" lvl="0" marL="0" rtl="0" algn="l">
              <a:lnSpc>
                <a:spcPct val="100000"/>
              </a:lnSpc>
              <a:spcBef>
                <a:spcPts val="200"/>
              </a:spcBef>
              <a:spcAft>
                <a:spcPts val="0"/>
              </a:spcAft>
              <a:buSzPts val="1400"/>
              <a:buNone/>
            </a:pPr>
            <a:r>
              <a:rPr lang="de-DE" sz="1050">
                <a:solidFill>
                  <a:schemeClr val="dk1"/>
                </a:solidFill>
                <a:latin typeface="Calibri"/>
                <a:ea typeface="Calibri"/>
                <a:cs typeface="Calibri"/>
                <a:sym typeface="Calibri"/>
              </a:rPr>
              <a:t>Die SDG können auch nur erreicht werden, wenn alle betroffenen Akteure gemeinsam an der Umsetzung arbeiten. Deshalb stellt sich die Frage für jedes einzelne Unternehmen, für die Geschäftsführung, die Eigentümer*innen und für alle Mitarbeiter*innen:</a:t>
            </a:r>
            <a:endParaRPr/>
          </a:p>
          <a:p>
            <a:pPr indent="-171450" lvl="0" marL="171450" marR="0" rtl="0" algn="l">
              <a:lnSpc>
                <a:spcPct val="100000"/>
              </a:lnSpc>
              <a:spcBef>
                <a:spcPts val="200"/>
              </a:spcBef>
              <a:spcAft>
                <a:spcPts val="0"/>
              </a:spcAft>
              <a:buClr>
                <a:srgbClr val="000000"/>
              </a:buClr>
              <a:buSzPts val="1050"/>
              <a:buFont typeface="Arial"/>
              <a:buChar char="•"/>
            </a:pPr>
            <a:r>
              <a:rPr lang="de-DE" sz="1050">
                <a:solidFill>
                  <a:schemeClr val="dk1"/>
                </a:solidFill>
                <a:latin typeface="Calibri"/>
                <a:ea typeface="Calibri"/>
                <a:cs typeface="Calibri"/>
                <a:sym typeface="Calibri"/>
              </a:rPr>
              <a:t>Welche Rolle spielen die SDG für Ihr Unternehmen</a:t>
            </a:r>
            <a:endParaRPr b="0" i="0" sz="105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050"/>
              <a:buFont typeface="Arial"/>
              <a:buChar char="•"/>
            </a:pPr>
            <a:r>
              <a:rPr b="0" i="0" lang="de-DE" sz="1050" u="none" cap="none" strike="noStrike">
                <a:solidFill>
                  <a:schemeClr val="dk1"/>
                </a:solidFill>
                <a:latin typeface="Calibri"/>
                <a:ea typeface="Calibri"/>
                <a:cs typeface="Calibri"/>
                <a:sym typeface="Calibri"/>
              </a:rPr>
              <a:t>Wie stellen Sie Ihr Unternehmen für die Zukunft auf?</a:t>
            </a:r>
            <a:endParaRPr sz="105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05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200"/>
              </a:spcBef>
              <a:spcAft>
                <a:spcPts val="0"/>
              </a:spcAft>
              <a:buClr>
                <a:schemeClr val="dk1"/>
              </a:buClr>
              <a:buSzPts val="1200"/>
              <a:buFont typeface="Arial"/>
              <a:buChar char="•"/>
            </a:pPr>
            <a:r>
              <a:rPr b="0" lang="de-DE" sz="900">
                <a:solidFill>
                  <a:schemeClr val="dk1"/>
                </a:solidFill>
                <a:latin typeface="Calibri"/>
                <a:ea typeface="Calibri"/>
                <a:cs typeface="Calibri"/>
                <a:sym typeface="Calibri"/>
              </a:rPr>
              <a:t>Cake: Stockholm Resilience Centre (o.J.): </a:t>
            </a:r>
            <a:r>
              <a:rPr b="0" i="0" lang="de-DE" sz="900" u="none" cap="none" strike="noStrike">
                <a:solidFill>
                  <a:schemeClr val="dk1"/>
                </a:solidFill>
                <a:latin typeface="Calibri"/>
                <a:ea typeface="Calibri"/>
                <a:cs typeface="Calibri"/>
                <a:sym typeface="Calibri"/>
              </a:rPr>
              <a:t>Eine neue Art, die Ziele für nachhaltige Entwicklung zu sehen und wie sie alle mit Lebensmitteln verbunden sind. Online: https://www.stockholmresilience.org/research/research-news/2016-06-14-the-sdgs-wedding-cake.html. </a:t>
            </a:r>
            <a:r>
              <a:rPr lang="de-DE" sz="900">
                <a:solidFill>
                  <a:schemeClr val="dk1"/>
                </a:solidFill>
                <a:latin typeface="Calibri"/>
                <a:ea typeface="Calibri"/>
                <a:cs typeface="Calibri"/>
                <a:sym typeface="Calibri"/>
              </a:rPr>
              <a:t>(Lizenz: </a:t>
            </a:r>
            <a:r>
              <a:rPr b="0" i="0" lang="de-DE" sz="900" u="none" cap="none" strike="noStrike">
                <a:solidFill>
                  <a:schemeClr val="dk1"/>
                </a:solidFill>
                <a:latin typeface="Calibri"/>
                <a:ea typeface="Calibri"/>
                <a:cs typeface="Calibri"/>
                <a:sym typeface="Calibri"/>
              </a:rPr>
              <a:t>CC BY-ND 3.0)</a:t>
            </a:r>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Nachhaltigkeitsstrategie - eigene Darstellung in Anlehung an: sph (o.J.): Strategische Ausrichtung. Online: https://sph-nachhaltig-wirtschaften.de/nachhaltige-strategische-ausrichtung-unternehmen/</a:t>
            </a:r>
            <a:endParaRPr b="0" i="0" sz="9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200"/>
              <a:buFont typeface="Arial"/>
              <a:buChar char="•"/>
            </a:pPr>
            <a:r>
              <a:rPr b="0" i="0" lang="de-DE" sz="900" u="none" cap="none" strike="noStrike">
                <a:solidFill>
                  <a:schemeClr val="dk1"/>
                </a:solidFill>
                <a:latin typeface="Calibri"/>
                <a:ea typeface="Calibri"/>
                <a:cs typeface="Calibri"/>
                <a:sym typeface="Calibri"/>
              </a:rPr>
              <a:t>Bundesregierung (o.J.): Berichte aus den Ministerien. Online: https://www.bundesregierung.de/breg-de/themen/nachhaltigkeitspolitik/berichte-und-reden-nachhaltigkeit/berichte-aus-den-ministerien-429902</a:t>
            </a:r>
            <a:endParaRPr sz="900">
              <a:solidFill>
                <a:schemeClr val="dk1"/>
              </a:solidFill>
              <a:latin typeface="Calibri"/>
              <a:ea typeface="Calibri"/>
              <a:cs typeface="Calibri"/>
              <a:sym typeface="Calibri"/>
            </a:endParaRPr>
          </a:p>
          <a:p>
            <a:pPr indent="-228600" lvl="0" marL="457200" marR="0" rtl="0" algn="l">
              <a:lnSpc>
                <a:spcPct val="100000"/>
              </a:lnSpc>
              <a:spcBef>
                <a:spcPts val="0"/>
              </a:spcBef>
              <a:spcAft>
                <a:spcPts val="200"/>
              </a:spcAft>
              <a:buClr>
                <a:srgbClr val="000000"/>
              </a:buClr>
              <a:buSzPts val="1400"/>
              <a:buFont typeface="Arial"/>
              <a:buNone/>
            </a:pPr>
            <a:r>
              <a:t/>
            </a:r>
            <a:endParaRPr b="1" sz="1050">
              <a:solidFill>
                <a:schemeClr val="dk1"/>
              </a:solidFill>
              <a:latin typeface="Calibri"/>
              <a:ea typeface="Calibri"/>
              <a:cs typeface="Calibri"/>
              <a:sym typeface="Calibri"/>
            </a:endParaRPr>
          </a:p>
        </p:txBody>
      </p:sp>
      <p:sp>
        <p:nvSpPr>
          <p:cNvPr id="215" name="Google Shape;215;g1e55c135dfa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8bb14a74c7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4" name="Google Shape;234;g28bb14a74c7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867283abfa_1_52: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g1867283abfa_1_52:notes"/>
          <p:cNvSpPr txBox="1"/>
          <p:nvPr>
            <p:ph idx="1" type="body"/>
          </p:nvPr>
        </p:nvSpPr>
        <p:spPr>
          <a:xfrm>
            <a:off x="478803" y="3885677"/>
            <a:ext cx="6143666" cy="5961055"/>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Mehr als 70 % aller Treibhausgasemissionen entstehen durch die Nutzung von Kohle, Erdöl und Erdgas, v.a. um den Energiebedarf zu decken. </a:t>
            </a:r>
            <a:endParaRPr/>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Rund 20 % aller Emissionen entstehen durch Landwirtschaft und Landnutzung, v.a. durch Konsum tierischer Produkte.</a:t>
            </a:r>
            <a:endParaRPr/>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Der Gebäudesektor (Wohngebäude, öffentliche und geschäftliche Gebäude insgesamt) ist für 17,1% der Emissionen verantwortlich und übersteigt damit die Emissionen, die im Verkehrssektor entstehen.</a:t>
            </a:r>
            <a:endParaRPr/>
          </a:p>
          <a:p>
            <a:pPr indent="0" lvl="0" marL="0" marR="0" rtl="0" algn="l">
              <a:lnSpc>
                <a:spcPct val="100000"/>
              </a:lnSpc>
              <a:spcBef>
                <a:spcPts val="0"/>
              </a:spcBef>
              <a:spcAft>
                <a:spcPts val="0"/>
              </a:spcAft>
              <a:buClr>
                <a:srgbClr val="000000"/>
              </a:buClr>
              <a:buSzPts val="1400"/>
              <a:buFont typeface="Arial"/>
              <a:buNone/>
            </a:pPr>
            <a:r>
              <a:rPr b="1" lang="de-DE" sz="1100">
                <a:solidFill>
                  <a:schemeClr val="dk1"/>
                </a:solidFill>
                <a:latin typeface="Calibri"/>
                <a:ea typeface="Calibri"/>
                <a:cs typeface="Calibri"/>
                <a:sym typeface="Calibri"/>
              </a:rPr>
              <a:t>Aufgabe</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Wie können Sie als Schornsteinfeger oder Schornsteinfegerin dazu beitragen, dass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-Emissionen verringert oder vermieden werden?</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Schornsteinfegerinnen und Schornsteinfegern haben v.a. im Gebäudesektor Einfluss auf die Reduktion von Treibhausgasen. Einerseits, indem sie Heizungsanlagen regelmäßig kontrollieren und warten, Schadstoffgrenzen und auf Einhaltung gesetzlicher Vorgaben kontrollieren, bestehende Anlagen optimieren, neue Anlagen richtig dimensionieren und alte Anlagen nachrüsten oder außer Betrieb nehmen. Andererseits kommt Schornsteinfegerinnen und Schornsteinfegern zunehmend die Rolle von Energieberatern und Energieberaterinnen zu. Sie können beraten zu:</a:t>
            </a:r>
            <a:endParaRPr/>
          </a:p>
          <a:p>
            <a:pPr indent="-171450" lvl="1" marL="6286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Dämmung der Gebäudehülle, um den Energiebedarf zu reduzieren</a:t>
            </a:r>
            <a:endParaRPr/>
          </a:p>
          <a:p>
            <a:pPr indent="-171450" lvl="1" marL="6286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alter Heizsysteme durch energieeffizientere Geräte</a:t>
            </a:r>
            <a:endParaRPr/>
          </a:p>
          <a:p>
            <a:pPr indent="-171450" lvl="1" marL="6286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Austausch von Öl- und Gasheizungen durch emissionsfreie bzw. –arme Heizsysteme aus Wärmepumpe, Photovoltaik, BHKW, ggf. Fernwärme etc.</a:t>
            </a:r>
            <a:endParaRPr/>
          </a:p>
          <a:p>
            <a:pPr indent="-171450" lvl="1" marL="6286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Förderprogrammen</a:t>
            </a:r>
            <a:endParaRPr/>
          </a:p>
          <a:p>
            <a:pPr indent="-171450" lvl="1" marL="6286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Ressourcenschonenden Heizungseinstellungen (z.B. Nachtabsenkung) und Emissionsarmen Anheizmethoden (Holzheizung)</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rgbClr val="000000"/>
              </a:buClr>
              <a:buSzPts val="1400"/>
              <a:buFont typeface="Arial"/>
              <a:buChar char="•"/>
            </a:pPr>
            <a:r>
              <a:rPr lang="de-DE" sz="1000" u="sng">
                <a:solidFill>
                  <a:schemeClr val="dk1"/>
                </a:solidFill>
                <a:latin typeface="Calibri"/>
                <a:ea typeface="Calibri"/>
                <a:cs typeface="Calibri"/>
                <a:sym typeface="Calibri"/>
                <a:hlinkClick r:id="rId2">
                  <a:extLst>
                    <a:ext uri="{A12FA001-AC4F-418D-AE19-62706E023703}">
                      <ahyp:hlinkClr val="tx"/>
                    </a:ext>
                  </a:extLst>
                </a:hlinkClick>
              </a:rPr>
              <a:t>Verursacher der weltweiten menschengemachten Treibhausgasemissionen im Jahr 2018 in Prozent </a:t>
            </a:r>
            <a:r>
              <a:rPr lang="de-DE" sz="1000">
                <a:solidFill>
                  <a:schemeClr val="dk1"/>
                </a:solidFill>
                <a:latin typeface="Calibri"/>
                <a:ea typeface="Calibri"/>
                <a:cs typeface="Calibri"/>
                <a:sym typeface="Calibri"/>
              </a:rPr>
              <a:t>von David Nelles und Christian Serrer, eigene Darstellung durch Stephan Arnold, lizenziert unter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sz="1000">
                <a:solidFill>
                  <a:schemeClr val="dk1"/>
                </a:solidFill>
                <a:latin typeface="Calibri"/>
                <a:ea typeface="Calibri"/>
                <a:cs typeface="Calibri"/>
                <a:sym typeface="Calibri"/>
              </a:rPr>
              <a:t>.</a:t>
            </a:r>
            <a:endParaRPr sz="1000"/>
          </a:p>
          <a:p>
            <a:pPr indent="-171450" lvl="0" marL="17145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Umweltbundesamt (Hrsg. 2020): Heizen mit Holz. Ein Ratgeber zum richtigen und sauberen Heizen. Online:</a:t>
            </a:r>
            <a:r>
              <a:rPr b="0" i="0" lang="de-DE" sz="1000" u="sng" cap="none" strike="noStrike">
                <a:solidFill>
                  <a:schemeClr val="dk1"/>
                </a:solidFill>
                <a:latin typeface="Calibri"/>
                <a:ea typeface="Calibri"/>
                <a:cs typeface="Calibri"/>
                <a:sym typeface="Calibri"/>
                <a:hlinkClick r:id="rId4">
                  <a:extLst>
                    <a:ext uri="{A12FA001-AC4F-418D-AE19-62706E023703}">
                      <ahyp:hlinkClr val="tx"/>
                    </a:ext>
                  </a:extLst>
                </a:hlinkClick>
              </a:rPr>
              <a:t> www.umweltbundesamt.de/sites/default/files/medien/1410/publikationen/2020_heizen_mit_holz_bf.pdf</a:t>
            </a:r>
            <a:endParaRPr b="0" i="0" sz="10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000" u="none" cap="none" strike="noStrike">
                <a:solidFill>
                  <a:schemeClr val="dk1"/>
                </a:solidFill>
                <a:latin typeface="Calibri"/>
                <a:ea typeface="Calibri"/>
                <a:cs typeface="Calibri"/>
                <a:sym typeface="Calibri"/>
              </a:rPr>
              <a:t>Hentschel, Karl-Martin et al. (2020): Handbuch Klimaschutz. Wie Deutschland das 1,5-Grad-Ziel einhalten kann. </a:t>
            </a:r>
            <a:endParaRPr b="0" i="0"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82550" lvl="0" marL="171450" marR="0" rtl="0" algn="l">
              <a:lnSpc>
                <a:spcPct val="100000"/>
              </a:lnSpc>
              <a:spcBef>
                <a:spcPts val="0"/>
              </a:spcBef>
              <a:spcAft>
                <a:spcPts val="0"/>
              </a:spcAft>
              <a:buClr>
                <a:srgbClr val="000000"/>
              </a:buClr>
              <a:buSzPts val="1400"/>
              <a:buFont typeface="Arial"/>
              <a:buNone/>
            </a:pPr>
            <a:r>
              <a:t/>
            </a:r>
            <a:endParaRPr sz="1100">
              <a:solidFill>
                <a:schemeClr val="lt1"/>
              </a:solidFill>
            </a:endParaRPr>
          </a:p>
          <a:p>
            <a:pPr indent="-82550" lvl="0" marL="171450" rtl="0" algn="l">
              <a:lnSpc>
                <a:spcPct val="100000"/>
              </a:lnSpc>
              <a:spcBef>
                <a:spcPts val="0"/>
              </a:spcBef>
              <a:spcAft>
                <a:spcPts val="0"/>
              </a:spcAft>
              <a:buSzPts val="1400"/>
              <a:buFont typeface="Arial"/>
              <a:buNone/>
            </a:pPr>
            <a:r>
              <a:t/>
            </a:r>
            <a:endParaRPr b="1" sz="1100"/>
          </a:p>
        </p:txBody>
      </p:sp>
      <p:sp>
        <p:nvSpPr>
          <p:cNvPr id="88" name="Google Shape;88;g1867283abfa_1_52: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9: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 name="Google Shape;100;p19:notes"/>
          <p:cNvSpPr txBox="1"/>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01" name="Google Shape;101;p19:notes"/>
          <p:cNvSpPr txBox="1"/>
          <p:nvPr>
            <p:ph idx="1" type="body"/>
          </p:nvPr>
        </p:nvSpPr>
        <p:spPr>
          <a:xfrm>
            <a:off x="478803" y="3885677"/>
            <a:ext cx="6143666" cy="5961055"/>
          </a:xfrm>
          <a:prstGeom prst="rect">
            <a:avLst/>
          </a:prstGeom>
          <a:noFill/>
          <a:ln>
            <a:noFill/>
          </a:ln>
        </p:spPr>
        <p:txBody>
          <a:bodyPr anchorCtr="0" anchor="t" bIns="94825" lIns="94825" spcFirstLastPara="1" rIns="94825" wrap="square" tIns="94825">
            <a:noAutofit/>
          </a:bodyPr>
          <a:lstStyle/>
          <a:p>
            <a:pPr indent="0" lvl="0" marL="0" marR="0" rtl="0" algn="l">
              <a:lnSpc>
                <a:spcPct val="100000"/>
              </a:lnSpc>
              <a:spcBef>
                <a:spcPts val="0"/>
              </a:spcBef>
              <a:spcAft>
                <a:spcPts val="0"/>
              </a:spcAft>
              <a:buClr>
                <a:srgbClr val="000000"/>
              </a:buClr>
              <a:buSzPts val="1600"/>
              <a:buFont typeface="Arial"/>
              <a:buNone/>
            </a:pPr>
            <a:r>
              <a:rPr b="1" i="0" lang="de-DE" sz="1100" u="none" cap="none" strike="noStrike">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Dargestellt sind die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-Emissionen nach Anwendungsbereichen im Bedarfsfeld „Wohnen“ 2019 einschließlich der Verbrennung von Biomasse (Brennholz) und Biotreibstoffen. Insgesamt entstehen hier 218,8 Mio. Tonnen CO</a:t>
            </a:r>
            <a:r>
              <a:rPr b="0" baseline="-25000" i="0" lang="de-DE" sz="1100" u="none" cap="none" strike="noStrike">
                <a:solidFill>
                  <a:schemeClr val="dk1"/>
                </a:solidFill>
                <a:latin typeface="Calibri"/>
                <a:ea typeface="Calibri"/>
                <a:cs typeface="Calibri"/>
                <a:sym typeface="Calibri"/>
              </a:rPr>
              <a:t>2.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de-DE" sz="1100" u="none" cap="none" strike="noStrike">
                <a:solidFill>
                  <a:schemeClr val="dk1"/>
                </a:solidFill>
                <a:latin typeface="Calibri"/>
                <a:ea typeface="Calibri"/>
                <a:cs typeface="Calibri"/>
                <a:sym typeface="Calibri"/>
              </a:rPr>
              <a:t>Fast 80% der Emissionen im Bereich des Wohnens entstehen durch Erzeugung von Wärme für die Räume und Warmwasser.</a:t>
            </a:r>
            <a:endParaRPr/>
          </a:p>
          <a:p>
            <a:pPr indent="0" lvl="0" marL="0" marR="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Eine nachhaltige Lebensweise bedeutet, den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-Ausstoß zu verringern, um das Klima zu schützen.</a:t>
            </a:r>
            <a:endParaRPr/>
          </a:p>
          <a:p>
            <a:pPr indent="0" lvl="0" marL="0" marR="0" rtl="0" algn="l">
              <a:lnSpc>
                <a:spcPct val="100000"/>
              </a:lnSpc>
              <a:spcBef>
                <a:spcPts val="0"/>
              </a:spcBef>
              <a:spcAft>
                <a:spcPts val="0"/>
              </a:spcAft>
              <a:buSzPts val="1400"/>
              <a:buNone/>
            </a:pPr>
            <a:r>
              <a:rPr b="1" i="0" lang="de-DE" sz="1100" u="none" cap="none" strike="noStrike">
                <a:solidFill>
                  <a:schemeClr val="dk1"/>
                </a:solidFill>
                <a:latin typeface="Calibri"/>
                <a:ea typeface="Calibri"/>
                <a:cs typeface="Calibri"/>
                <a:sym typeface="Calibri"/>
              </a:rPr>
              <a:t>Aufgabe</a:t>
            </a:r>
            <a:endParaRPr/>
          </a:p>
          <a:p>
            <a:pPr indent="0" lvl="0" marL="0" marR="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Durch niedrigere Raumtemperaturen können </a:t>
            </a:r>
            <a:r>
              <a:rPr lang="de-DE" sz="1100">
                <a:solidFill>
                  <a:schemeClr val="dk1"/>
                </a:solidFill>
                <a:latin typeface="Calibri"/>
                <a:ea typeface="Calibri"/>
                <a:cs typeface="Calibri"/>
                <a:sym typeface="Calibri"/>
              </a:rPr>
              <a:t>CO</a:t>
            </a:r>
            <a:r>
              <a:rPr baseline="-25000" lang="de-DE" sz="1100">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Emissionen gesenkt werden.</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Welche Konflikte sehen Sie in diesem Bereich in der Zusammenarbeit mit Kunden und Kundinnen? </a:t>
            </a:r>
            <a:endParaRPr/>
          </a:p>
          <a:p>
            <a:pPr indent="-180000" lvl="0" marL="180000" marR="0" rtl="0" algn="l">
              <a:lnSpc>
                <a:spcPct val="100000"/>
              </a:lnSpc>
              <a:spcBef>
                <a:spcPts val="0"/>
              </a:spcBef>
              <a:spcAft>
                <a:spcPts val="0"/>
              </a:spcAft>
              <a:buClr>
                <a:srgbClr val="8CBE41"/>
              </a:buClr>
              <a:buSzPts val="1600"/>
              <a:buFont typeface="Noto Sans Symbols"/>
              <a:buChar char="▪"/>
            </a:pPr>
            <a:r>
              <a:rPr lang="de-DE" sz="1100">
                <a:solidFill>
                  <a:schemeClr val="dk1"/>
                </a:solidFill>
                <a:latin typeface="Calibri"/>
                <a:ea typeface="Calibri"/>
                <a:cs typeface="Calibri"/>
                <a:sym typeface="Calibri"/>
              </a:rPr>
              <a:t>Wie können Sie diesen Konflikten begegnen?</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8CBE41"/>
              </a:buClr>
              <a:buSzPts val="1600"/>
              <a:buFont typeface="Noto Sans Symbols"/>
              <a:buNone/>
            </a:pPr>
            <a:r>
              <a:rPr b="0" i="0" lang="de-DE" sz="1100" u="none" cap="none" strike="noStrike">
                <a:solidFill>
                  <a:schemeClr val="dk1"/>
                </a:solidFill>
                <a:latin typeface="Calibri"/>
                <a:ea typeface="Calibri"/>
                <a:cs typeface="Calibri"/>
                <a:sym typeface="Calibri"/>
              </a:rPr>
              <a:t>Bei der Empfehlung zu kürzeren Duschzeiten und kühleren Raumtemperaturen können sich Kundinnen und Kunden in ihrer individuellen Lebensweise bevormundet fühlen. Hier kann eine Kostenaufschlüsselung nützlich sein, um eine freiwillige Motivation zum Sparen herbeizuführen.</a:t>
            </a:r>
            <a:endParaRPr/>
          </a:p>
          <a:p>
            <a:pPr indent="0" lvl="0" marL="0" marR="0" rtl="0" algn="l">
              <a:lnSpc>
                <a:spcPct val="100000"/>
              </a:lnSpc>
              <a:spcBef>
                <a:spcPts val="0"/>
              </a:spcBef>
              <a:spcAft>
                <a:spcPts val="0"/>
              </a:spcAft>
              <a:buClr>
                <a:srgbClr val="8CBE41"/>
              </a:buClr>
              <a:buSzPts val="1600"/>
              <a:buFont typeface="Noto Sans Symbols"/>
              <a:buNone/>
            </a:pPr>
            <a:r>
              <a:rPr b="0" i="0" lang="de-DE" sz="1100" u="none" cap="none" strike="noStrike">
                <a:solidFill>
                  <a:schemeClr val="dk1"/>
                </a:solidFill>
                <a:latin typeface="Calibri"/>
                <a:ea typeface="Calibri"/>
                <a:cs typeface="Calibri"/>
                <a:sym typeface="Calibri"/>
              </a:rPr>
              <a:t>Ein weiterer Konflikt besteht darin, dass Kundinnen und Kunden befürchten, ihre Gesundheit durch kühlere Räume zu belasten. Das Umweltbundesamt empfiehlt maximal 20°C im Wohnbereich, wobei auch die Behaglichkeit eine Rolle spielt. Dabei liegt das subjektive Temperaturempfinden häufig höher als die Temperatur, die aus medizinischer Sicht gesund ist. Auch ein leichtes Frieren schadet nicht, sondern motiviert im Gegenteil dazu, sich zu bewegen. Bewegung wiederum stärkt das Immunsystem, insofern tragen kühlere Räume auch zum Gesundheitsschutz bei.</a:t>
            </a:r>
            <a:endParaRPr/>
          </a:p>
          <a:p>
            <a:pPr indent="0" lvl="0" marL="0" marR="0" rtl="0" algn="l">
              <a:lnSpc>
                <a:spcPct val="100000"/>
              </a:lnSpc>
              <a:spcBef>
                <a:spcPts val="0"/>
              </a:spcBef>
              <a:spcAft>
                <a:spcPts val="0"/>
              </a:spcAft>
              <a:buClr>
                <a:srgbClr val="8CBE41"/>
              </a:buClr>
              <a:buSzPts val="1600"/>
              <a:buFont typeface="Noto Sans Symbols"/>
              <a:buNone/>
            </a:pPr>
            <a:r>
              <a:rPr b="0" i="0" lang="de-DE" sz="1100" u="none" cap="none" strike="noStrike">
                <a:solidFill>
                  <a:schemeClr val="dk1"/>
                </a:solidFill>
                <a:latin typeface="Calibri"/>
                <a:ea typeface="Calibri"/>
                <a:cs typeface="Calibri"/>
                <a:sym typeface="Calibri"/>
              </a:rPr>
              <a:t>Konfliktstoff bietet außerdem eine mögliche Angst vor Schimmelbildung bei zu kühlen Räumen. Hier ist das Lüftungsverhalten wesentlich ausschlaggebender als die Raumtemperatur.</a:t>
            </a:r>
            <a:endParaRPr/>
          </a:p>
          <a:p>
            <a:pPr indent="0" lvl="0" marL="0" marR="0" rtl="0" algn="l">
              <a:lnSpc>
                <a:spcPct val="100000"/>
              </a:lnSpc>
              <a:spcBef>
                <a:spcPts val="0"/>
              </a:spcBef>
              <a:spcAft>
                <a:spcPts val="0"/>
              </a:spcAft>
              <a:buClr>
                <a:srgbClr val="8CBE41"/>
              </a:buClr>
              <a:buSzPts val="1600"/>
              <a:buFont typeface="Noto Sans Symbols"/>
              <a:buNone/>
            </a:pPr>
            <a:r>
              <a:rPr b="1" i="0" lang="de-DE" sz="1100" u="none" cap="none" strike="noStrike">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rgbClr val="8CBE41"/>
              </a:buClr>
              <a:buSzPts val="1600"/>
              <a:buFont typeface="Arial"/>
              <a:buChar char="•"/>
            </a:pPr>
            <a:r>
              <a:rPr lang="de-DE" sz="1100" u="sng">
                <a:solidFill>
                  <a:schemeClr val="dk1"/>
                </a:solidFill>
                <a:latin typeface="Calibri"/>
                <a:ea typeface="Calibri"/>
                <a:cs typeface="Calibri"/>
                <a:sym typeface="Calibri"/>
                <a:hlinkClick r:id="rId2">
                  <a:extLst>
                    <a:ext uri="{A12FA001-AC4F-418D-AE19-62706E023703}">
                      <ahyp:hlinkClr val="tx"/>
                    </a:ext>
                  </a:extLst>
                </a:hlinkClick>
              </a:rPr>
              <a:t>Kohlendioxid-Emissionen nach Anwendungsbereichen im Bedarfsfeld "Wohnen" 2019</a:t>
            </a:r>
            <a:r>
              <a:rPr lang="de-DE" sz="1100">
                <a:solidFill>
                  <a:schemeClr val="dk1"/>
                </a:solidFill>
                <a:latin typeface="Calibri"/>
                <a:ea typeface="Calibri"/>
                <a:cs typeface="Calibri"/>
                <a:sym typeface="Calibri"/>
              </a:rPr>
              <a:t> von Statistisches Bundesamt, 2021, grafisch bearbeitet durch Stephan Arnold, lizenziert unter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sz="1100">
                <a:solidFill>
                  <a:schemeClr val="dk1"/>
                </a:solidFill>
                <a:latin typeface="Calibri"/>
                <a:ea typeface="Calibri"/>
                <a:cs typeface="Calibri"/>
                <a:sym typeface="Calibri"/>
              </a:rPr>
              <a:t>. </a:t>
            </a:r>
            <a:endParaRPr/>
          </a:p>
          <a:p>
            <a:pPr indent="-171450" lvl="0" marL="171450" marR="0" rtl="0" algn="l">
              <a:lnSpc>
                <a:spcPct val="100000"/>
              </a:lnSpc>
              <a:spcBef>
                <a:spcPts val="0"/>
              </a:spcBef>
              <a:spcAft>
                <a:spcPts val="0"/>
              </a:spcAft>
              <a:buClr>
                <a:srgbClr val="8CBE41"/>
              </a:buClr>
              <a:buSzPts val="1600"/>
              <a:buFont typeface="Arial"/>
              <a:buChar char="•"/>
            </a:pPr>
            <a:r>
              <a:rPr b="0" i="0" lang="de-DE" sz="1100" u="none" cap="none" strike="noStrike">
                <a:solidFill>
                  <a:schemeClr val="dk1"/>
                </a:solidFill>
                <a:latin typeface="Calibri"/>
                <a:ea typeface="Calibri"/>
                <a:cs typeface="Calibri"/>
                <a:sym typeface="Calibri"/>
              </a:rPr>
              <a:t>Umweltbundesamt (2022c): Richtiges Heizen schützt das Klima und den Geldbeutel. Online:</a:t>
            </a:r>
            <a:r>
              <a:rPr b="0"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www.umweltbundesamt.de/umwelttipps-fuer-den-alltag/heizen-bauen/heizen-raumtemperatur</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8CBE41"/>
              </a:buClr>
              <a:buSzPts val="1600"/>
              <a:buFont typeface="Arial"/>
              <a:buChar char="•"/>
            </a:pPr>
            <a:r>
              <a:rPr b="0" i="0" lang="de-DE" sz="1100" u="none" cap="none" strike="noStrike">
                <a:solidFill>
                  <a:schemeClr val="dk1"/>
                </a:solidFill>
                <a:latin typeface="Calibri"/>
                <a:ea typeface="Calibri"/>
                <a:cs typeface="Calibri"/>
                <a:sym typeface="Calibri"/>
              </a:rPr>
              <a:t>Umweltbundesamt (2022d): Wie lüfte ich richtig? -Tipps und Tricks zu Schimmelvermeidung. Online:</a:t>
            </a:r>
            <a:r>
              <a:rPr b="0" i="0" lang="de-DE" sz="1100" u="sng" cap="none" strike="noStrike">
                <a:solidFill>
                  <a:schemeClr val="dk1"/>
                </a:solidFill>
                <a:latin typeface="Calibri"/>
                <a:ea typeface="Calibri"/>
                <a:cs typeface="Calibri"/>
                <a:sym typeface="Calibri"/>
                <a:hlinkClick r:id="rId5">
                  <a:extLst>
                    <a:ext uri="{A12FA001-AC4F-418D-AE19-62706E023703}">
                      <ahyp:hlinkClr val="tx"/>
                    </a:ext>
                  </a:extLst>
                </a:hlinkClick>
              </a:rPr>
              <a:t> www.umweltbundesamt.de/themen/gesundheit/umwelteinfluesse-auf-den-menschen/schimmel/wie-luefte-ich-richtig-tipps-tricks-zu</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600"/>
              </a:spcBef>
              <a:spcAft>
                <a:spcPts val="0"/>
              </a:spcAft>
              <a:buClr>
                <a:srgbClr val="8CBE41"/>
              </a:buClr>
              <a:buSzPts val="1600"/>
              <a:buFont typeface="Arial"/>
              <a:buNone/>
            </a:pPr>
            <a:r>
              <a:t/>
            </a:r>
            <a:endParaRPr b="0" i="0" sz="1200" u="none" cap="none" strike="noStrike">
              <a:solidFill>
                <a:schemeClr val="dk1"/>
              </a:solidFill>
              <a:latin typeface="Calibri"/>
              <a:ea typeface="Calibri"/>
              <a:cs typeface="Calibri"/>
              <a:sym typeface="Calibri"/>
            </a:endParaRPr>
          </a:p>
          <a:p>
            <a:pPr indent="-69850" lvl="0" marL="171450" marR="0" rtl="0" algn="l">
              <a:lnSpc>
                <a:spcPct val="100000"/>
              </a:lnSpc>
              <a:spcBef>
                <a:spcPts val="600"/>
              </a:spcBef>
              <a:spcAft>
                <a:spcPts val="0"/>
              </a:spcAft>
              <a:buClr>
                <a:srgbClr val="8CBE41"/>
              </a:buClr>
              <a:buSzPts val="1600"/>
              <a:buFont typeface="Arial"/>
              <a:buNone/>
            </a:pPr>
            <a:r>
              <a:t/>
            </a:r>
            <a:endParaRPr sz="1100">
              <a:solidFill>
                <a:schemeClr val="lt1"/>
              </a:solidFill>
            </a:endParaRPr>
          </a:p>
          <a:p>
            <a:pPr indent="-69850" lvl="0" marL="171450" marR="0" rtl="0" algn="l">
              <a:lnSpc>
                <a:spcPct val="100000"/>
              </a:lnSpc>
              <a:spcBef>
                <a:spcPts val="600"/>
              </a:spcBef>
              <a:spcAft>
                <a:spcPts val="0"/>
              </a:spcAft>
              <a:buClr>
                <a:srgbClr val="8CBE41"/>
              </a:buClr>
              <a:buSzPts val="1600"/>
              <a:buFont typeface="Arial"/>
              <a:buNone/>
            </a:pPr>
            <a:r>
              <a:t/>
            </a:r>
            <a:endParaRPr sz="1100">
              <a:solidFill>
                <a:schemeClr val="lt1"/>
              </a:solidFill>
            </a:endParaRPr>
          </a:p>
          <a:p>
            <a:pPr indent="-69850" lvl="0" marL="171450" marR="0" rtl="0" algn="l">
              <a:lnSpc>
                <a:spcPct val="100000"/>
              </a:lnSpc>
              <a:spcBef>
                <a:spcPts val="600"/>
              </a:spcBef>
              <a:spcAft>
                <a:spcPts val="0"/>
              </a:spcAft>
              <a:buClr>
                <a:srgbClr val="8CBE41"/>
              </a:buClr>
              <a:buSzPts val="1600"/>
              <a:buFont typeface="Arial"/>
              <a:buNone/>
            </a:pPr>
            <a:r>
              <a:t/>
            </a:r>
            <a:endParaRPr sz="1100"/>
          </a:p>
          <a:p>
            <a:pPr indent="0" lvl="0" marL="0" marR="0" rtl="0" algn="l">
              <a:lnSpc>
                <a:spcPct val="100000"/>
              </a:lnSpc>
              <a:spcBef>
                <a:spcPts val="600"/>
              </a:spcBef>
              <a:spcAft>
                <a:spcPts val="0"/>
              </a:spcAft>
              <a:buClr>
                <a:srgbClr val="8CBE41"/>
              </a:buClr>
              <a:buSzPts val="1600"/>
              <a:buFont typeface="Noto Sans Symbols"/>
              <a:buNone/>
            </a:pPr>
            <a:r>
              <a:t/>
            </a:r>
            <a:endParaRPr b="1"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1867283abfa_1_0: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g1867283abfa_1_0:notes"/>
          <p:cNvSpPr txBox="1"/>
          <p:nvPr>
            <p:ph idx="1" type="body"/>
          </p:nvPr>
        </p:nvSpPr>
        <p:spPr>
          <a:xfrm>
            <a:off x="478800" y="3885678"/>
            <a:ext cx="6143666" cy="5994922"/>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Das Beheizen unserer Gebäude ist für uns selbstverständlich, wir werden es nicht einfach “aufhören” können und wollen das auch nicht. Gleichzeitig entstehen durch das Beheizen von Wohngebäuden große Mengen an Emissionen, die wir für einen nachhaltigen Lebensstil verhindern müssen. </a:t>
            </a:r>
            <a:endParaRPr/>
          </a:p>
          <a:p>
            <a:pPr indent="0" lvl="0" marL="0" rtl="0" algn="l">
              <a:lnSpc>
                <a:spcPct val="100000"/>
              </a:lnSpc>
              <a:spcBef>
                <a:spcPts val="0"/>
              </a:spcBef>
              <a:spcAft>
                <a:spcPts val="0"/>
              </a:spcAft>
              <a:buSzPts val="1400"/>
              <a:buNone/>
            </a:pPr>
            <a:r>
              <a:rPr lang="de-DE" sz="1100">
                <a:solidFill>
                  <a:schemeClr val="dk1"/>
                </a:solidFill>
                <a:latin typeface="Calibri"/>
                <a:ea typeface="Calibri"/>
                <a:cs typeface="Calibri"/>
                <a:sym typeface="Calibri"/>
              </a:rPr>
              <a:t>Die Grafik zeigt die </a:t>
            </a:r>
            <a:r>
              <a:rPr b="0" i="0" lang="de-DE" sz="1100" u="none" cap="none" strike="noStrike">
                <a:solidFill>
                  <a:schemeClr val="dk1"/>
                </a:solidFill>
                <a:latin typeface="Calibri"/>
                <a:ea typeface="Calibri"/>
                <a:cs typeface="Calibri"/>
                <a:sym typeface="Calibri"/>
              </a:rPr>
              <a:t>CO</a:t>
            </a:r>
            <a:r>
              <a:rPr b="0" baseline="-25000" i="0" lang="de-DE" sz="1100" u="none" cap="none" strike="noStrike">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-Bilanzen verschiedener Brennstoffe. </a:t>
            </a:r>
            <a:r>
              <a:rPr b="0" i="0" lang="de-DE" sz="1100" u="none" cap="none" strike="noStrike">
                <a:solidFill>
                  <a:schemeClr val="dk1"/>
                </a:solidFill>
                <a:latin typeface="Calibri"/>
                <a:ea typeface="Calibri"/>
                <a:cs typeface="Calibri"/>
                <a:sym typeface="Calibri"/>
              </a:rPr>
              <a:t>Als natürlicher, nachwachsender Rohstoff ist Holz bei einer entsprechenden Holzbewirtschaftung und den Lieferketten gemäß anerkannter Zertifizierungen als nachhaltiger Brennstoff zu bewerten („Holz nachhaltig“). Mit der Zertifizierung nach einem anspruchsvollen Zertifizierungssystem dokumentieren die Waldbesitzer ihre Bereitschaft, bei der Bewirtschaftung ihrer Flächen Erfordernisse der ⁠Nachhaltigkeit⁠ sowie des Natur- und Artenschutzes über den gesetzlich vorgegebenen Standard hinaus zu berücksichtigen.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a:t>
            </a:r>
            <a:endParaRPr/>
          </a:p>
          <a:p>
            <a:pPr indent="0" lvl="0" marL="0" rtl="0" algn="l">
              <a:lnSpc>
                <a:spcPct val="100000"/>
              </a:lnSpc>
              <a:spcBef>
                <a:spcPts val="0"/>
              </a:spcBef>
              <a:spcAft>
                <a:spcPts val="0"/>
              </a:spcAft>
              <a:buSzPts val="1400"/>
              <a:buNone/>
            </a:pPr>
            <a:r>
              <a:rPr b="0" lang="de-DE" sz="1100">
                <a:solidFill>
                  <a:schemeClr val="dk1"/>
                </a:solidFill>
                <a:latin typeface="Calibri"/>
                <a:ea typeface="Calibri"/>
                <a:cs typeface="Calibri"/>
                <a:sym typeface="Calibri"/>
              </a:rPr>
              <a:t>Die Aufgabe dient der Veranschaulichung, welche Mengen an Emissionen bereits durch ein einziges Einfamilienhaus ausgestoßen werden: </a:t>
            </a:r>
            <a:endParaRPr/>
          </a:p>
          <a:p>
            <a:pPr indent="0" lvl="0" marL="0" marR="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A) Ein durchschnittliches Einfamilienhaus benötigt jährlich circa 22.500 kWh an Heizenergie. </a:t>
            </a:r>
            <a:endParaRPr/>
          </a:p>
          <a:p>
            <a:pPr indent="-180000" lvl="0" marL="180000" marR="0" rtl="0" algn="l">
              <a:lnSpc>
                <a:spcPct val="100000"/>
              </a:lnSpc>
              <a:spcBef>
                <a:spcPts val="0"/>
              </a:spcBef>
              <a:spcAft>
                <a:spcPts val="0"/>
              </a:spcAft>
              <a:buClr>
                <a:srgbClr val="8CBE41"/>
              </a:buClr>
              <a:buSzPts val="1500"/>
              <a:buFont typeface="Noto Sans Symbols"/>
              <a:buChar char="▪"/>
            </a:pPr>
            <a:r>
              <a:rPr b="0" i="0" lang="de-DE" sz="1100" u="none" cap="none" strike="noStrike">
                <a:solidFill>
                  <a:schemeClr val="dk1"/>
                </a:solidFill>
                <a:latin typeface="Calibri"/>
                <a:ea typeface="Calibri"/>
                <a:cs typeface="Calibri"/>
                <a:sym typeface="Calibri"/>
              </a:rPr>
              <a:t>Berechnen Sie die jährlichen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-Emissionen beispielhaft für eine Gas- und Ölheizung</a:t>
            </a:r>
            <a:endParaRPr b="0" i="0" sz="1100" u="none" cap="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500"/>
              <a:buFont typeface="Noto Sans Symbols"/>
              <a:buChar char="▪"/>
            </a:pPr>
            <a:r>
              <a:rPr b="0" i="0" lang="de-DE" sz="1100" u="none" cap="none" strike="noStrike">
                <a:solidFill>
                  <a:schemeClr val="dk1"/>
                </a:solidFill>
                <a:latin typeface="Calibri"/>
                <a:ea typeface="Calibri"/>
                <a:cs typeface="Calibri"/>
                <a:sym typeface="Calibri"/>
              </a:rPr>
              <a:t>Lösung: </a:t>
            </a:r>
            <a:r>
              <a:rPr lang="de-DE" sz="1100">
                <a:solidFill>
                  <a:schemeClr val="dk1"/>
                </a:solidFill>
                <a:latin typeface="Calibri"/>
                <a:ea typeface="Calibri"/>
                <a:cs typeface="Calibri"/>
                <a:sym typeface="Calibri"/>
              </a:rPr>
              <a:t>Gas: 201g </a:t>
            </a:r>
            <a:r>
              <a:rPr b="0" i="0" lang="de-DE" sz="1100" u="none" cap="none" strike="noStrike">
                <a:solidFill>
                  <a:schemeClr val="dk1"/>
                </a:solidFill>
                <a:latin typeface="Calibri"/>
                <a:ea typeface="Calibri"/>
                <a:cs typeface="Calibri"/>
                <a:sym typeface="Calibri"/>
              </a:rPr>
              <a:t>CO</a:t>
            </a:r>
            <a:r>
              <a:rPr b="0" baseline="-25000" i="0" lang="de-DE" sz="1100" u="none" cap="none" strike="noStrike">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 * 22.500kWh = 4,5 Tonnen </a:t>
            </a:r>
            <a:r>
              <a:rPr b="0" i="0" lang="de-DE" sz="1100" u="none" cap="none" strike="noStrike">
                <a:solidFill>
                  <a:schemeClr val="dk1"/>
                </a:solidFill>
                <a:latin typeface="Calibri"/>
                <a:ea typeface="Calibri"/>
                <a:cs typeface="Calibri"/>
                <a:sym typeface="Calibri"/>
              </a:rPr>
              <a:t>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a:t>
            </a:r>
            <a:r>
              <a:rPr lang="de-DE" sz="1100">
                <a:solidFill>
                  <a:schemeClr val="dk1"/>
                </a:solidFill>
                <a:latin typeface="Calibri"/>
                <a:ea typeface="Calibri"/>
                <a:cs typeface="Calibri"/>
                <a:sym typeface="Calibri"/>
              </a:rPr>
              <a:t> Öl: 266g </a:t>
            </a:r>
            <a:r>
              <a:rPr b="0" i="0" lang="de-DE" sz="1100" u="none" cap="none" strike="noStrike">
                <a:solidFill>
                  <a:schemeClr val="dk1"/>
                </a:solidFill>
                <a:latin typeface="Calibri"/>
                <a:ea typeface="Calibri"/>
                <a:cs typeface="Calibri"/>
                <a:sym typeface="Calibri"/>
              </a:rPr>
              <a:t>CO</a:t>
            </a:r>
            <a:r>
              <a:rPr b="0" baseline="-25000" i="0" lang="de-DE" sz="1100" u="none" cap="none" strike="noStrike">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 * 22.500kWh = 6 Tonnen </a:t>
            </a:r>
            <a:r>
              <a:rPr b="0" i="0" lang="de-DE" sz="1100" u="none" cap="none" strike="noStrike">
                <a:solidFill>
                  <a:schemeClr val="dk1"/>
                </a:solidFill>
                <a:latin typeface="Calibri"/>
                <a:ea typeface="Calibri"/>
                <a:cs typeface="Calibri"/>
                <a:sym typeface="Calibri"/>
              </a:rPr>
              <a:t>CO</a:t>
            </a:r>
            <a:r>
              <a:rPr b="0" baseline="-25000" i="0" lang="de-DE" sz="1100" u="none" cap="none" strike="noStrike">
                <a:solidFill>
                  <a:schemeClr val="dk1"/>
                </a:solidFill>
                <a:latin typeface="Calibri"/>
                <a:ea typeface="Calibri"/>
                <a:cs typeface="Calibri"/>
                <a:sym typeface="Calibri"/>
              </a:rPr>
              <a:t>2</a:t>
            </a:r>
            <a:endParaRPr/>
          </a:p>
          <a:p>
            <a:pPr indent="0" lvl="0" marL="0" marR="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B) Eine Buche kann ca. 12,5 kg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 jährlich binden. </a:t>
            </a:r>
            <a:endParaRPr/>
          </a:p>
          <a:p>
            <a:pPr indent="-180000" lvl="0" marL="180000" marR="0" rtl="0" algn="l">
              <a:lnSpc>
                <a:spcPct val="100000"/>
              </a:lnSpc>
              <a:spcBef>
                <a:spcPts val="0"/>
              </a:spcBef>
              <a:spcAft>
                <a:spcPts val="0"/>
              </a:spcAft>
              <a:buClr>
                <a:srgbClr val="8CBE41"/>
              </a:buClr>
              <a:buSzPts val="1500"/>
              <a:buFont typeface="Noto Sans Symbols"/>
              <a:buChar char="▪"/>
            </a:pPr>
            <a:r>
              <a:rPr b="0" i="0" lang="de-DE" sz="1100" u="none" cap="none" strike="noStrike">
                <a:solidFill>
                  <a:schemeClr val="dk1"/>
                </a:solidFill>
                <a:latin typeface="Calibri"/>
                <a:ea typeface="Calibri"/>
                <a:cs typeface="Calibri"/>
                <a:sym typeface="Calibri"/>
              </a:rPr>
              <a:t>Wie viele Buchen müssten gepflanzt werden, um den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-Ausstoß von nur einem Einfamilienhaus auszugleichen?</a:t>
            </a:r>
            <a:endParaRPr b="0" i="0" sz="1100" u="none" cap="none" strike="noStrike">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500"/>
              <a:buFont typeface="Noto Sans Symbols"/>
              <a:buChar char="▪"/>
            </a:pPr>
            <a:r>
              <a:rPr b="0" i="0" lang="de-DE" sz="1100" u="none" cap="none" strike="noStrike">
                <a:solidFill>
                  <a:schemeClr val="dk1"/>
                </a:solidFill>
                <a:latin typeface="Calibri"/>
                <a:ea typeface="Calibri"/>
                <a:cs typeface="Calibri"/>
                <a:sym typeface="Calibri"/>
              </a:rPr>
              <a:t>Lösung: </a:t>
            </a:r>
            <a:r>
              <a:rPr lang="de-DE" sz="1100">
                <a:solidFill>
                  <a:schemeClr val="dk1"/>
                </a:solidFill>
                <a:latin typeface="Calibri"/>
                <a:ea typeface="Calibri"/>
                <a:cs typeface="Calibri"/>
                <a:sym typeface="Calibri"/>
              </a:rPr>
              <a:t>80 Buchen pro Tonne </a:t>
            </a:r>
            <a:r>
              <a:rPr b="0" i="0" lang="de-DE" sz="1100" u="none" cap="none" strike="noStrike">
                <a:solidFill>
                  <a:schemeClr val="dk1"/>
                </a:solidFill>
                <a:latin typeface="Calibri"/>
                <a:ea typeface="Calibri"/>
                <a:cs typeface="Calibri"/>
                <a:sym typeface="Calibri"/>
              </a:rPr>
              <a:t>CO</a:t>
            </a:r>
            <a:r>
              <a:rPr b="0" baseline="-25000" i="0" lang="de-DE" sz="1100" u="none" cap="none" strike="noStrike">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 also 360 Buchen bei Gasheizung und 480 Buchen bei Ölheizung</a:t>
            </a:r>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a:p>
          <a:p>
            <a:pPr indent="-171450" lvl="0" marL="176212" rtl="0" algn="l">
              <a:lnSpc>
                <a:spcPct val="100000"/>
              </a:lnSpc>
              <a:spcBef>
                <a:spcPts val="0"/>
              </a:spcBef>
              <a:spcAft>
                <a:spcPts val="0"/>
              </a:spcAft>
              <a:buSzPts val="800"/>
              <a:buFont typeface="Arial"/>
              <a:buChar char="•"/>
            </a:pPr>
            <a:r>
              <a:rPr lang="de-DE" sz="1100" u="sng">
                <a:solidFill>
                  <a:schemeClr val="dk1"/>
                </a:solidFill>
                <a:latin typeface="Calibri"/>
                <a:ea typeface="Calibri"/>
                <a:cs typeface="Calibri"/>
                <a:sym typeface="Calibri"/>
                <a:hlinkClick r:id="rId2">
                  <a:extLst>
                    <a:ext uri="{A12FA001-AC4F-418D-AE19-62706E023703}">
                      <ahyp:hlinkClr val="tx"/>
                    </a:ext>
                  </a:extLst>
                </a:hlinkClick>
              </a:rPr>
              <a:t>Spezifische Kohlendioxidemissionen verschiedener Brennstoffe</a:t>
            </a:r>
            <a:r>
              <a:rPr lang="de-DE" sz="1100">
                <a:solidFill>
                  <a:schemeClr val="dk1"/>
                </a:solidFill>
                <a:latin typeface="Calibri"/>
                <a:ea typeface="Calibri"/>
                <a:cs typeface="Calibri"/>
                <a:sym typeface="Calibri"/>
              </a:rPr>
              <a:t> von Volker Quaschning und Bernhard Siegel nach Quellen von Umweltbundesamt und</a:t>
            </a:r>
            <a:r>
              <a:rPr lang="de-DE" sz="1100">
                <a:solidFill>
                  <a:schemeClr val="dk1"/>
                </a:solidFill>
                <a:uFill>
                  <a:noFill/>
                </a:uFill>
                <a:latin typeface="Calibri"/>
                <a:ea typeface="Calibri"/>
                <a:cs typeface="Calibri"/>
                <a:sym typeface="Calibri"/>
                <a:hlinkClick r:id="rId3">
                  <a:extLst>
                    <a:ext uri="{A12FA001-AC4F-418D-AE19-62706E023703}">
                      <ahyp:hlinkClr val="tx"/>
                    </a:ext>
                  </a:extLst>
                </a:hlinkClick>
              </a:rPr>
              <a:t> </a:t>
            </a:r>
            <a:r>
              <a:rPr lang="de-DE" sz="1100" u="sng">
                <a:solidFill>
                  <a:schemeClr val="dk1"/>
                </a:solidFill>
                <a:latin typeface="Calibri"/>
                <a:ea typeface="Calibri"/>
                <a:cs typeface="Calibri"/>
                <a:sym typeface="Calibri"/>
                <a:hlinkClick r:id="rId4">
                  <a:extLst>
                    <a:ext uri="{A12FA001-AC4F-418D-AE19-62706E023703}">
                      <ahyp:hlinkClr val="tx"/>
                    </a:ext>
                  </a:extLst>
                </a:hlinkClick>
              </a:rPr>
              <a:t>Fachbuch Regenerative Energiesysteme</a:t>
            </a:r>
            <a:r>
              <a:rPr lang="de-DE" sz="1100">
                <a:solidFill>
                  <a:schemeClr val="dk1"/>
                </a:solidFill>
                <a:latin typeface="Calibri"/>
                <a:ea typeface="Calibri"/>
                <a:cs typeface="Calibri"/>
                <a:sym typeface="Calibri"/>
              </a:rPr>
              <a:t>, 2022, grafisch bearbeitet durch Stephan Arnold, lizenziert unter </a:t>
            </a:r>
            <a:r>
              <a:rPr lang="de-DE" sz="1100" u="sng">
                <a:solidFill>
                  <a:schemeClr val="dk1"/>
                </a:solidFill>
                <a:latin typeface="Calibri"/>
                <a:ea typeface="Calibri"/>
                <a:cs typeface="Calibri"/>
                <a:sym typeface="Calibri"/>
                <a:hlinkClick r:id="rId5">
                  <a:extLst>
                    <a:ext uri="{A12FA001-AC4F-418D-AE19-62706E023703}">
                      <ahyp:hlinkClr val="tx"/>
                    </a:ext>
                  </a:extLst>
                </a:hlinkClick>
              </a:rPr>
              <a:t>CC BY SA 4.0</a:t>
            </a:r>
            <a:r>
              <a:rPr lang="de-DE" sz="1100">
                <a:solidFill>
                  <a:schemeClr val="dk1"/>
                </a:solidFill>
                <a:latin typeface="Calibri"/>
                <a:ea typeface="Calibri"/>
                <a:cs typeface="Calibri"/>
                <a:sym typeface="Calibri"/>
              </a:rPr>
              <a:t>. </a:t>
            </a:r>
            <a:endParaRPr/>
          </a:p>
          <a:p>
            <a:pPr indent="-171450" lvl="0" marL="176212" rtl="0" algn="l">
              <a:lnSpc>
                <a:spcPct val="100000"/>
              </a:lnSpc>
              <a:spcBef>
                <a:spcPts val="0"/>
              </a:spcBef>
              <a:spcAft>
                <a:spcPts val="0"/>
              </a:spcAft>
              <a:buSzPts val="800"/>
              <a:buFont typeface="Arial"/>
              <a:buChar char="•"/>
            </a:pPr>
            <a:r>
              <a:rPr lang="de-DE" sz="1100">
                <a:solidFill>
                  <a:schemeClr val="dk1"/>
                </a:solidFill>
                <a:latin typeface="Calibri"/>
                <a:ea typeface="Calibri"/>
                <a:cs typeface="Calibri"/>
                <a:sym typeface="Calibri"/>
              </a:rPr>
              <a:t>Quellen für Aufgabenstellungen: </a:t>
            </a:r>
            <a:r>
              <a:rPr lang="de-DE" sz="1100" u="sng">
                <a:solidFill>
                  <a:schemeClr val="dk1"/>
                </a:solidFill>
                <a:latin typeface="Calibri"/>
                <a:ea typeface="Calibri"/>
                <a:cs typeface="Calibri"/>
                <a:sym typeface="Calibri"/>
                <a:hlinkClick r:id="rId6">
                  <a:extLst>
                    <a:ext uri="{A12FA001-AC4F-418D-AE19-62706E023703}">
                      <ahyp:hlinkClr val="tx"/>
                    </a:ext>
                  </a:extLst>
                </a:hlinkClick>
              </a:rPr>
              <a:t>https://www.energieheld.de</a:t>
            </a:r>
            <a:r>
              <a:rPr lang="de-DE" sz="1100">
                <a:solidFill>
                  <a:schemeClr val="dk1"/>
                </a:solidFill>
                <a:latin typeface="Calibri"/>
                <a:ea typeface="Calibri"/>
                <a:cs typeface="Calibri"/>
                <a:sym typeface="Calibri"/>
              </a:rPr>
              <a:t> und </a:t>
            </a:r>
            <a:r>
              <a:rPr lang="de-DE" sz="1100" u="sng">
                <a:solidFill>
                  <a:schemeClr val="dk1"/>
                </a:solidFill>
                <a:latin typeface="Calibri"/>
                <a:ea typeface="Calibri"/>
                <a:cs typeface="Calibri"/>
                <a:sym typeface="Calibri"/>
                <a:hlinkClick r:id="rId7">
                  <a:extLst>
                    <a:ext uri="{A12FA001-AC4F-418D-AE19-62706E023703}">
                      <ahyp:hlinkClr val="tx"/>
                    </a:ext>
                  </a:extLst>
                </a:hlinkClick>
              </a:rPr>
              <a:t>https://www.co2online.de</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b="1" sz="500"/>
          </a:p>
        </p:txBody>
      </p:sp>
      <p:sp>
        <p:nvSpPr>
          <p:cNvPr id="116" name="Google Shape;116;g1867283abfa_1_0: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88ed698f2d_1_63: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88ed698f2d_1_63:notes"/>
          <p:cNvSpPr txBox="1"/>
          <p:nvPr>
            <p:ph idx="1" type="body"/>
          </p:nvPr>
        </p:nvSpPr>
        <p:spPr>
          <a:xfrm>
            <a:off x="507999" y="3885678"/>
            <a:ext cx="6114467" cy="5934182"/>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Clr>
                <a:schemeClr val="dk1"/>
              </a:buClr>
              <a:buSzPts val="1100"/>
              <a:buFont typeface="Arial"/>
              <a:buNone/>
            </a:pPr>
            <a:r>
              <a:rPr b="0" i="0" lang="de-DE" sz="1100" u="none" cap="none" strike="noStrike">
                <a:solidFill>
                  <a:schemeClr val="dk1"/>
                </a:solidFill>
                <a:latin typeface="Calibri"/>
                <a:ea typeface="Calibri"/>
                <a:cs typeface="Calibri"/>
                <a:sym typeface="Calibri"/>
              </a:rPr>
              <a:t>Eine Möglichkeit der Wärmeerzeugung ist die Nutzung Umgebungswärme aus der Luft, dem Grundwasser oder dem Erdreich mit Wärmepumpen. Eine Wärmepumpe funktioniert wie ein Kühlschrank oder eine Klimaanlage. Die Pumpe entzieht der Umgebung (z.B. dem Erdreich) mit einem Kältemittel Wärme und kühlt sie dabei ab. Ein Kompressor verdichtet das Kältemittel und erhöht dabei dessen Temperatur, die dann zur Raumheizung genutzt wird. Das Kältemittel kondensiert und gibt die Wärme frei. In einem Ventil verdampft das Kühlmittel wieder, kühlt sich dabei stark ab und kann aufs Neue der Umgebung Wärme entziehen. Zum Antrieb einer Wärmepumpe wird elektrischer Strom benötigt, der allerdings aus erneuerbaren Quellen stammen sollte. Deshalb ist hier häufig die Kombination mit Photovoltaik (und ggf. zusätzlicher Solarthermie) sinnvoll. Der Einsatz von Wärmepumpen macht insbesondere dann Sinn, wenn die Gebäudehülle zuvor umfassend gedämmt wurde. Dann benötigt die Heizung eine geringere Vorlauftemperatur und die Wärmepumpte, die die Temperaturdifferenz zwischen innen und außen „überwinden“ muss, arbeitet mit einem höheren „Hebefaktor“. D.h. mit einer kWh elektrischer Energie lässt sich dann mehr Umgebungswärme „pumpen“ als bei einer höheren Vorlauftemperatur. </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0" i="0" lang="de-DE" sz="1100" u="none" cap="none" strike="noStrike">
                <a:solidFill>
                  <a:schemeClr val="dk1"/>
                </a:solidFill>
                <a:latin typeface="Calibri"/>
                <a:ea typeface="Calibri"/>
                <a:cs typeface="Calibri"/>
                <a:sym typeface="Calibri"/>
              </a:rPr>
              <a:t>Laut Hentschel et al. müssten jährlich 650.000 Wärmepumpen in Wohngebäuden und 3,4 Mio. Quadratmeter Solarthermieanlagen installiert werden, um das 1,5-Grad-Ziel im Wärmesektor halten zu können. Die Autor*innen halten das für ein realistisches Szenario, da jährlich circa 3 Prozent aller Heizungen erneuert werden und 30 Prozent aller Heizungen ohnehin älter als 20 Jahre sind und zeitnah ausgetauscht werden müssen. </a:t>
            </a:r>
            <a:endParaRPr/>
          </a:p>
          <a:p>
            <a:pPr indent="0" lvl="0" marL="0" rtl="0" algn="l">
              <a:lnSpc>
                <a:spcPct val="100000"/>
              </a:lnSpc>
              <a:spcBef>
                <a:spcPts val="0"/>
              </a:spcBef>
              <a:spcAft>
                <a:spcPts val="0"/>
              </a:spcAft>
              <a:buClr>
                <a:schemeClr val="dk1"/>
              </a:buClr>
              <a:buSzPts val="1100"/>
              <a:buFont typeface="Arial"/>
              <a:buNone/>
            </a:pPr>
            <a:r>
              <a:rPr b="1" i="0" lang="de-DE" sz="1100" u="none" cap="none" strike="noStrike">
                <a:solidFill>
                  <a:schemeClr val="dk1"/>
                </a:solidFill>
                <a:latin typeface="Calibri"/>
                <a:ea typeface="Calibri"/>
                <a:cs typeface="Calibri"/>
                <a:sym typeface="Calibri"/>
              </a:rPr>
              <a:t>Aufgaben</a:t>
            </a:r>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Vergleichen Sie die Emissionen, die bei der Stromerzeugung entstehen mit denen, die bei der direkten Nutzung der Brennstoffe zum Heizen entstehen (siehe Folie 4).</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Warum – und unter welchen Bedingungen – ist der Einsatz von Wärmepumpen dennoch nachhaltiger? </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Wie verhält es sich, wenn der Strom durch erneuerbare Energieträger wie Photovoltaik (PV) erzeugt wurde?</a:t>
            </a:r>
            <a:endParaRPr/>
          </a:p>
          <a:p>
            <a:pPr indent="0" lvl="0" marL="0" marR="0" rtl="0" algn="l">
              <a:lnSpc>
                <a:spcPct val="100000"/>
              </a:lnSpc>
              <a:spcBef>
                <a:spcPts val="0"/>
              </a:spcBef>
              <a:spcAft>
                <a:spcPts val="0"/>
              </a:spcAft>
              <a:buClr>
                <a:srgbClr val="8CBE41"/>
              </a:buClr>
              <a:buSzPts val="1600"/>
              <a:buFont typeface="Noto Sans Symbols"/>
              <a:buNone/>
            </a:pPr>
            <a:r>
              <a:rPr b="1" i="0" lang="de-DE" sz="1100" u="none" cap="none" strike="noStrike">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rgbClr val="8CBE41"/>
              </a:buClr>
              <a:buSzPts val="1600"/>
              <a:buFont typeface="Arial"/>
              <a:buChar char="•"/>
            </a:pPr>
            <a:r>
              <a:rPr lang="de-DE" sz="1100" u="sng">
                <a:solidFill>
                  <a:schemeClr val="dk1"/>
                </a:solidFill>
                <a:latin typeface="Calibri"/>
                <a:ea typeface="Calibri"/>
                <a:cs typeface="Calibri"/>
                <a:sym typeface="Calibri"/>
                <a:hlinkClick r:id="rId2">
                  <a:extLst>
                    <a:ext uri="{A12FA001-AC4F-418D-AE19-62706E023703}">
                      <ahyp:hlinkClr val="tx"/>
                    </a:ext>
                  </a:extLst>
                </a:hlinkClick>
              </a:rPr>
              <a:t>Spezifische CO2-Emissionen bei der Stromerzeugung</a:t>
            </a:r>
            <a:r>
              <a:rPr lang="de-DE" sz="1100">
                <a:solidFill>
                  <a:schemeClr val="dk1"/>
                </a:solidFill>
                <a:latin typeface="Calibri"/>
                <a:ea typeface="Calibri"/>
                <a:cs typeface="Calibri"/>
                <a:sym typeface="Calibri"/>
              </a:rPr>
              <a:t> von Volker Quaschning und Bernhard Siegel, 2022, eigene Darstellung durch Stephan Arnold, lizenziert unter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CC BY SA 4.0</a:t>
            </a:r>
            <a:r>
              <a:rPr lang="de-DE" sz="1100">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8CBE41"/>
              </a:buClr>
              <a:buSzPts val="1600"/>
              <a:buFont typeface="Arial"/>
              <a:buChar char="•"/>
            </a:pPr>
            <a:r>
              <a:rPr b="0" i="0" lang="de-DE" sz="1100" u="none" cap="none" strike="noStrike">
                <a:solidFill>
                  <a:schemeClr val="dk1"/>
                </a:solidFill>
                <a:latin typeface="Calibri"/>
                <a:ea typeface="Calibri"/>
                <a:cs typeface="Calibri"/>
                <a:sym typeface="Calibri"/>
              </a:rPr>
              <a:t>Hentschel, Karl-Martin et al. (2020): Handbuch Klimaschutz. Wie Deutschland das 1,5-Grad-Ziel einhalten kann. </a:t>
            </a:r>
            <a:endParaRPr b="0" i="0" sz="1100" u="none" cap="none" strike="noStrike">
              <a:solidFill>
                <a:schemeClr val="dk1"/>
              </a:solidFill>
              <a:latin typeface="Calibri"/>
              <a:ea typeface="Calibri"/>
              <a:cs typeface="Calibri"/>
              <a:sym typeface="Calibri"/>
            </a:endParaRPr>
          </a:p>
          <a:p>
            <a:pPr indent="-69850" lvl="0" marL="171450" marR="0" rtl="0" algn="l">
              <a:lnSpc>
                <a:spcPct val="100000"/>
              </a:lnSpc>
              <a:spcBef>
                <a:spcPts val="600"/>
              </a:spcBef>
              <a:spcAft>
                <a:spcPts val="0"/>
              </a:spcAft>
              <a:buClr>
                <a:srgbClr val="8CBE41"/>
              </a:buClr>
              <a:buSzPts val="1600"/>
              <a:buFont typeface="Arial"/>
              <a:buNone/>
            </a:pPr>
            <a:r>
              <a:t/>
            </a:r>
            <a:endParaRPr b="0" i="0" sz="1100" u="none" cap="none" strike="noStrike">
              <a:solidFill>
                <a:srgbClr val="8CBE41"/>
              </a:solidFill>
              <a:latin typeface="Quattrocento Sans"/>
              <a:ea typeface="Quattrocento Sans"/>
              <a:cs typeface="Quattrocento Sans"/>
              <a:sym typeface="Quattrocento Sans"/>
            </a:endParaRPr>
          </a:p>
          <a:p>
            <a:pPr indent="-69850" lvl="0" marL="171450" marR="0" rtl="0" algn="l">
              <a:lnSpc>
                <a:spcPct val="100000"/>
              </a:lnSpc>
              <a:spcBef>
                <a:spcPts val="600"/>
              </a:spcBef>
              <a:spcAft>
                <a:spcPts val="0"/>
              </a:spcAft>
              <a:buClr>
                <a:srgbClr val="8CBE41"/>
              </a:buClr>
              <a:buSzPts val="16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t/>
            </a:r>
            <a:endParaRPr sz="1100"/>
          </a:p>
        </p:txBody>
      </p:sp>
      <p:sp>
        <p:nvSpPr>
          <p:cNvPr id="128" name="Google Shape;128;g188ed698f2d_1_63: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88ed698f2d_1_94: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88ed698f2d_1_94:notes"/>
          <p:cNvSpPr txBox="1"/>
          <p:nvPr>
            <p:ph idx="1" type="body"/>
          </p:nvPr>
        </p:nvSpPr>
        <p:spPr>
          <a:xfrm>
            <a:off x="478799" y="3885678"/>
            <a:ext cx="6143667" cy="5934182"/>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latin typeface="Calibri"/>
                <a:ea typeface="Calibri"/>
                <a:cs typeface="Calibri"/>
                <a:sym typeface="Calibri"/>
              </a:rPr>
              <a:t>Beschreibung</a:t>
            </a:r>
            <a:endParaRPr/>
          </a:p>
          <a:p>
            <a:pPr indent="0" lvl="0" marL="0" rtl="0" algn="l">
              <a:lnSpc>
                <a:spcPct val="100000"/>
              </a:lnSpc>
              <a:spcBef>
                <a:spcPts val="0"/>
              </a:spcBef>
              <a:spcAft>
                <a:spcPts val="0"/>
              </a:spcAft>
              <a:buClr>
                <a:schemeClr val="dk1"/>
              </a:buClr>
              <a:buSzPts val="1100"/>
              <a:buFont typeface="Arial"/>
              <a:buNone/>
            </a:pPr>
            <a:r>
              <a:rPr lang="de-DE" sz="1100">
                <a:solidFill>
                  <a:schemeClr val="dk1"/>
                </a:solidFill>
                <a:latin typeface="Calibri"/>
                <a:ea typeface="Calibri"/>
                <a:cs typeface="Calibri"/>
                <a:sym typeface="Calibri"/>
              </a:rPr>
              <a:t>Aspekte, die beim Kundengespräch berücksichtigt werden sollten:</a:t>
            </a:r>
            <a:endParaRPr/>
          </a:p>
          <a:p>
            <a:pPr indent="-171450" lvl="0" marL="171450" rtl="0" algn="l">
              <a:lnSpc>
                <a:spcPct val="100000"/>
              </a:lnSpc>
              <a:spcBef>
                <a:spcPts val="0"/>
              </a:spcBef>
              <a:spcAft>
                <a:spcPts val="0"/>
              </a:spcAft>
              <a:buClr>
                <a:schemeClr val="dk1"/>
              </a:buClr>
              <a:buSzPts val="1100"/>
              <a:buFont typeface="Arial"/>
              <a:buChar char="•"/>
            </a:pPr>
            <a:r>
              <a:rPr lang="de-DE" sz="1100">
                <a:solidFill>
                  <a:schemeClr val="dk1"/>
                </a:solidFill>
                <a:latin typeface="Calibri"/>
                <a:ea typeface="Calibri"/>
                <a:cs typeface="Calibri"/>
                <a:sym typeface="Calibri"/>
              </a:rPr>
              <a:t>Nachhaltige Heizungssysteme, Brenn- und Dämmstoffe sind heute häufig noch teurer in der Anschaffung als “herkömmliche” Heizungssysteme, fossile Brennstoffe und nicht nachhaltige Dämmstoffe</a:t>
            </a:r>
            <a:endParaRPr/>
          </a:p>
          <a:p>
            <a:pPr indent="-171450" lvl="0" marL="171450" rtl="0" algn="l">
              <a:lnSpc>
                <a:spcPct val="100000"/>
              </a:lnSpc>
              <a:spcBef>
                <a:spcPts val="0"/>
              </a:spcBef>
              <a:spcAft>
                <a:spcPts val="0"/>
              </a:spcAft>
              <a:buClr>
                <a:schemeClr val="dk1"/>
              </a:buClr>
              <a:buSzPts val="1100"/>
              <a:buFont typeface="Arial"/>
              <a:buChar char="•"/>
            </a:pPr>
            <a:r>
              <a:rPr lang="de-DE" sz="1100">
                <a:solidFill>
                  <a:schemeClr val="dk1"/>
                </a:solidFill>
                <a:latin typeface="Calibri"/>
                <a:ea typeface="Calibri"/>
                <a:cs typeface="Calibri"/>
                <a:sym typeface="Calibri"/>
              </a:rPr>
              <a:t>Die Notwendigkeit der ganzheitlichen Betrachtung (Gebäudedämmung, effizientes Heizsystem, sparsames Nutzerverhalten, …) wirkt häufig überfordernd und schreckt daher schnell ab, führt zur Abwehr- und Verweigerungshaltung</a:t>
            </a:r>
            <a:endParaRPr/>
          </a:p>
          <a:p>
            <a:pPr indent="-171450" lvl="0" marL="171450" rtl="0" algn="l">
              <a:lnSpc>
                <a:spcPct val="100000"/>
              </a:lnSpc>
              <a:spcBef>
                <a:spcPts val="0"/>
              </a:spcBef>
              <a:spcAft>
                <a:spcPts val="0"/>
              </a:spcAft>
              <a:buClr>
                <a:schemeClr val="dk1"/>
              </a:buClr>
              <a:buSzPts val="1100"/>
              <a:buFont typeface="Arial"/>
              <a:buChar char="•"/>
            </a:pPr>
            <a:r>
              <a:rPr lang="de-DE" sz="1100">
                <a:solidFill>
                  <a:schemeClr val="dk1"/>
                </a:solidFill>
                <a:latin typeface="Calibri"/>
                <a:ea typeface="Calibri"/>
                <a:cs typeface="Calibri"/>
                <a:sym typeface="Calibri"/>
              </a:rPr>
              <a:t>Die stark schwankenden Preise für sowohl fossile als auch erneuerbare Brennstoffe im Zuge der aktuellen politischen Lage (Ukrainekrieg, Gasversorgung) führen zur Verunsicherung auf Kundenseite und erschweren die Beratung zum ökonomischsten Heizsystem</a:t>
            </a:r>
            <a:endParaRPr/>
          </a:p>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latin typeface="Calibri"/>
                <a:ea typeface="Calibri"/>
                <a:cs typeface="Calibri"/>
                <a:sym typeface="Calibri"/>
              </a:rPr>
              <a:t>Aufgaben</a:t>
            </a:r>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Betrachten Sie die Preisentwicklung der verschiedenen Ressourcen. </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Vergleichen Sie diese mit den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-Bilanzen dieser Ressourcen. </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Führen Sie ein fiktives Kunden-gespräch zur Anschaffung eines neuen Heizsystems unter Berücksichtigung ökonomischer und ökologischer Aspekte.</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chemeClr val="dk1"/>
              </a:buClr>
              <a:buSzPts val="1100"/>
              <a:buFont typeface="Arial"/>
              <a:buChar char="•"/>
            </a:pPr>
            <a:r>
              <a:rPr lang="de-DE" sz="1100" u="sng">
                <a:solidFill>
                  <a:schemeClr val="dk1"/>
                </a:solidFill>
                <a:latin typeface="Calibri"/>
                <a:ea typeface="Calibri"/>
                <a:cs typeface="Calibri"/>
                <a:sym typeface="Calibri"/>
                <a:hlinkClick r:id="rId2">
                  <a:extLst>
                    <a:ext uri="{A12FA001-AC4F-418D-AE19-62706E023703}">
                      <ahyp:hlinkClr val="tx"/>
                    </a:ext>
                  </a:extLst>
                </a:hlinkClick>
              </a:rPr>
              <a:t>Brennstoffkostenentwicklung von Öl, Gas und Pellets</a:t>
            </a:r>
            <a:r>
              <a:rPr lang="de-DE" sz="1100">
                <a:solidFill>
                  <a:schemeClr val="dk1"/>
                </a:solidFill>
                <a:latin typeface="Calibri"/>
                <a:ea typeface="Calibri"/>
                <a:cs typeface="Calibri"/>
                <a:sym typeface="Calibri"/>
              </a:rPr>
              <a:t> von Deutsches Pelletinstitut, 2022: Brennstoffkostenentwicklunmg. Online: https://www.depi.de/pelletpreis-wirtschaftlichkeit; grafisch bearbeitet durch Stephan Arnold, lizenziert unter </a:t>
            </a:r>
            <a:r>
              <a:rPr lang="de-DE" sz="1100" u="sng">
                <a:solidFill>
                  <a:schemeClr val="dk1"/>
                </a:solidFill>
                <a:latin typeface="Calibri"/>
                <a:ea typeface="Calibri"/>
                <a:cs typeface="Calibri"/>
                <a:sym typeface="Calibri"/>
                <a:hlinkClick r:id="rId3">
                  <a:extLst>
                    <a:ext uri="{A12FA001-AC4F-418D-AE19-62706E023703}">
                      <ahyp:hlinkClr val="tx"/>
                    </a:ext>
                  </a:extLst>
                </a:hlinkClick>
              </a:rPr>
              <a:t>CC BY 4.0</a:t>
            </a:r>
            <a:r>
              <a:rPr lang="de-DE" sz="1100">
                <a:solidFill>
                  <a:schemeClr val="dk1"/>
                </a:solidFill>
                <a:latin typeface="Calibri"/>
                <a:ea typeface="Calibri"/>
                <a:cs typeface="Calibri"/>
                <a:sym typeface="Calibri"/>
              </a:rPr>
              <a:t>. </a:t>
            </a:r>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00000"/>
              </a:lnSpc>
              <a:spcBef>
                <a:spcPts val="1000"/>
              </a:spcBef>
              <a:spcAft>
                <a:spcPts val="0"/>
              </a:spcAft>
              <a:buSzPts val="1400"/>
              <a:buNone/>
            </a:pPr>
            <a:r>
              <a:t/>
            </a:r>
            <a:endParaRPr sz="1100"/>
          </a:p>
        </p:txBody>
      </p:sp>
      <p:sp>
        <p:nvSpPr>
          <p:cNvPr id="140" name="Google Shape;140;g188ed698f2d_1_94: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8ed698f2d_1_40: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188ed698f2d_1_40:notes"/>
          <p:cNvSpPr txBox="1"/>
          <p:nvPr>
            <p:ph idx="1" type="body"/>
          </p:nvPr>
        </p:nvSpPr>
        <p:spPr>
          <a:xfrm>
            <a:off x="478800" y="3885677"/>
            <a:ext cx="6143666" cy="5952589"/>
          </a:xfrm>
          <a:prstGeom prst="rect">
            <a:avLst/>
          </a:prstGeom>
          <a:noFill/>
          <a:ln>
            <a:noFill/>
          </a:ln>
        </p:spPr>
        <p:txBody>
          <a:bodyPr anchorCtr="0" anchor="t" bIns="94825" lIns="94825" spcFirstLastPara="1" rIns="94825" wrap="square" tIns="94825">
            <a:noAutofit/>
          </a:bodyPr>
          <a:lstStyle/>
          <a:p>
            <a:pPr indent="0" lvl="0" marL="0" marR="0" rtl="0" algn="l">
              <a:lnSpc>
                <a:spcPct val="100000"/>
              </a:lnSpc>
              <a:spcBef>
                <a:spcPts val="0"/>
              </a:spcBef>
              <a:spcAft>
                <a:spcPts val="0"/>
              </a:spcAft>
              <a:buClr>
                <a:schemeClr val="dk1"/>
              </a:buClr>
              <a:buSzPts val="1100"/>
              <a:buFont typeface="Arial"/>
              <a:buNone/>
            </a:pPr>
            <a:r>
              <a:rPr b="1" lang="de-DE" sz="1100">
                <a:solidFill>
                  <a:schemeClr val="dk1"/>
                </a:solidFill>
                <a:latin typeface="Calibri"/>
                <a:ea typeface="Calibri"/>
                <a:cs typeface="Calibri"/>
                <a:sym typeface="Calibri"/>
              </a:rPr>
              <a:t>Beschreibung </a:t>
            </a:r>
            <a:endParaRPr/>
          </a:p>
          <a:p>
            <a:pPr indent="0" lvl="0" marL="0" marR="0" rtl="0" algn="l">
              <a:lnSpc>
                <a:spcPct val="100000"/>
              </a:lnSpc>
              <a:spcBef>
                <a:spcPts val="0"/>
              </a:spcBef>
              <a:spcAft>
                <a:spcPts val="0"/>
              </a:spcAft>
              <a:buClr>
                <a:schemeClr val="dk1"/>
              </a:buClr>
              <a:buSzPts val="1100"/>
              <a:buFont typeface="Arial"/>
              <a:buNone/>
            </a:pPr>
            <a:r>
              <a:rPr b="0" i="0" lang="de-DE" sz="1100" u="none" cap="none" strike="noStrike">
                <a:solidFill>
                  <a:schemeClr val="dk1"/>
                </a:solidFill>
                <a:latin typeface="Calibri"/>
                <a:ea typeface="Calibri"/>
                <a:cs typeface="Calibri"/>
                <a:sym typeface="Calibri"/>
              </a:rPr>
              <a:t>Wie viel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 beim Verbrennen von Holz emittiert wird, hängt sehr stark davon ab, ob das Holz nachhaltig genutzt wird oder nicht. </a:t>
            </a:r>
            <a:r>
              <a:rPr lang="de-DE" sz="1100">
                <a:solidFill>
                  <a:schemeClr val="dk1"/>
                </a:solidFill>
                <a:latin typeface="Calibri"/>
                <a:ea typeface="Calibri"/>
                <a:cs typeface="Calibri"/>
                <a:sym typeface="Calibri"/>
              </a:rPr>
              <a:t>Brennstoffe sind nicht nachhaltig, wenn die Herstellung unter nicht nachhaltigen Bedingungen erfolgt, z.B. Herkunft, Anbau, Transport; im Falle von Holz insbesondere auch dann, wenn Primärwald abgeholzt wird oder mehr Holz eingeschlagen als in der gleichen Zeit nachwächst.</a:t>
            </a:r>
            <a:endParaRPr sz="11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1100" u="none" cap="none" strike="noStrike">
                <a:solidFill>
                  <a:schemeClr val="dk1"/>
                </a:solidFill>
                <a:latin typeface="Calibri"/>
                <a:ea typeface="Calibri"/>
                <a:cs typeface="Calibri"/>
                <a:sym typeface="Calibri"/>
              </a:rPr>
              <a:t>Zur Sichtbarmachung nachhaltiger Brennstoffe dienen verschiedene Zertifizierungen für die Holzbewirtschaftung. Als natürlicher, nachwachsender Rohstoff ist Holz bei einer entsprechenden Holzbewirtschaftung und den Lieferketten gemäß anerkannter Zertifizierungen als nachhaltiger Brennstoff zu bewerten. </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rPr b="0" i="0" lang="de-DE" sz="1100" u="none" cap="none" strike="noStrike">
                <a:solidFill>
                  <a:schemeClr val="dk1"/>
                </a:solidFill>
                <a:latin typeface="Calibri"/>
                <a:ea typeface="Calibri"/>
                <a:cs typeface="Calibri"/>
                <a:sym typeface="Calibri"/>
              </a:rPr>
              <a:t>Die Zertifizierung ist eine freiwillige Selbstverpflichtung der Forstbetriebe, über die gesetzlichen Mindestanforderungen der Wald- und Naturschutzgesetze hinaus weitere Mindestnormen im ökologischen, ökonomischen und sozialen Bereich einzuhalten (UBA 2022). Mit der Zertifizierung nach einem anspruchsvollen Zertifizierungssystem dokumentieren die Waldbesitzer ihre Bereitschaft, bei der Bewirtschaftung ihrer Flächen Erfordernisse der ⁠Nachhaltigkeit⁠ sowie des Natur- und Artenschutzes über den gesetzlich vorgegebenen Standard hinaus zu berücksichtigen (ebd.). Das Fraunhofer-Institut für Fabrikbetrieb und -automatisierung IFF fasst folgende Holz-Zertifizierungssysteme zusammen (vgl. ebd. 2015): </a:t>
            </a:r>
            <a:endParaRPr/>
          </a:p>
          <a:p>
            <a:pPr indent="-171450" lvl="0" marL="171450" marR="0" rtl="0" algn="l">
              <a:lnSpc>
                <a:spcPct val="100000"/>
              </a:lnSpc>
              <a:spcBef>
                <a:spcPts val="0"/>
              </a:spcBef>
              <a:spcAft>
                <a:spcPts val="0"/>
              </a:spcAft>
              <a:buClr>
                <a:schemeClr val="dk1"/>
              </a:buClr>
              <a:buSzPts val="1100"/>
              <a:buFont typeface="Arial"/>
              <a:buChar char="•"/>
            </a:pPr>
            <a:r>
              <a:rPr b="0" i="0" lang="de-DE" sz="1100" u="none" cap="none" strike="noStrike">
                <a:solidFill>
                  <a:schemeClr val="dk1"/>
                </a:solidFill>
                <a:latin typeface="Calibri"/>
                <a:ea typeface="Calibri"/>
                <a:cs typeface="Calibri"/>
                <a:sym typeface="Calibri"/>
              </a:rPr>
              <a:t>Beim FSC (Forest Stewardship Council) werden Entscheidungen durch ein 3-Kammern-System (Sozial-,Umwelt-, Wirtschaftskammer) getroffen. In diesen Kammern sind neben weiteren Akteur*innen hauptsächlich Vertreter der Umweltverbände aktiv.</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chemeClr val="dk1"/>
              </a:buClr>
              <a:buSzPts val="1100"/>
              <a:buFont typeface="Arial"/>
              <a:buChar char="•"/>
            </a:pPr>
            <a:r>
              <a:rPr b="0" i="0" lang="de-DE" sz="1100" u="none" cap="none" strike="noStrike">
                <a:solidFill>
                  <a:schemeClr val="dk1"/>
                </a:solidFill>
                <a:latin typeface="Calibri"/>
                <a:ea typeface="Calibri"/>
                <a:cs typeface="Calibri"/>
                <a:sym typeface="Calibri"/>
              </a:rPr>
              <a:t>Beim PEFC (Programme for the Endorsement of Forest Certification Schemes) werden Entscheidungen durch den Forstzertifizierungsrat, der neben weiteren Akteur*innen hauptsächlich durch Vertreter verschiedener Waldeigentumsarten besetzt ist getroffen.</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Aufgaben</a:t>
            </a:r>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Recherchieren Sie die Bedeutung der verschiedenen Siegel! </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Fertigen Sie eine Checkliste an, worauf Kunden und Kundinnen beim Einkauf von Brennholz achten sollten, um eine möglichst geringe CO</a:t>
            </a:r>
            <a:r>
              <a:rPr b="0" baseline="-25000" i="0" lang="de-DE" sz="1100" u="none" cap="none" strike="noStrike">
                <a:solidFill>
                  <a:schemeClr val="dk1"/>
                </a:solidFill>
                <a:latin typeface="Calibri"/>
                <a:ea typeface="Calibri"/>
                <a:cs typeface="Calibri"/>
                <a:sym typeface="Calibri"/>
              </a:rPr>
              <a:t>2</a:t>
            </a:r>
            <a:r>
              <a:rPr b="0" i="0" lang="de-DE" sz="1100" u="none" cap="none" strike="noStrike">
                <a:solidFill>
                  <a:schemeClr val="dk1"/>
                </a:solidFill>
                <a:latin typeface="Calibri"/>
                <a:ea typeface="Calibri"/>
                <a:cs typeface="Calibri"/>
                <a:sym typeface="Calibri"/>
              </a:rPr>
              <a:t>-Bilanz zu haben.</a:t>
            </a:r>
            <a:endParaRPr sz="1100">
              <a:solidFill>
                <a:schemeClr val="dk1"/>
              </a:solidFill>
              <a:latin typeface="Calibri"/>
              <a:ea typeface="Calibri"/>
              <a:cs typeface="Calibri"/>
              <a:sym typeface="Calibri"/>
            </a:endParaRPr>
          </a:p>
          <a:p>
            <a:pPr indent="-180000" lvl="0" marL="180000" marR="0" rtl="0" algn="l">
              <a:lnSpc>
                <a:spcPct val="100000"/>
              </a:lnSpc>
              <a:spcBef>
                <a:spcPts val="0"/>
              </a:spcBef>
              <a:spcAft>
                <a:spcPts val="0"/>
              </a:spcAft>
              <a:buClr>
                <a:srgbClr val="8CBE41"/>
              </a:buClr>
              <a:buSzPts val="1600"/>
              <a:buFont typeface="Noto Sans Symbols"/>
              <a:buChar char="▪"/>
            </a:pPr>
            <a:r>
              <a:rPr b="0" i="0" lang="de-DE" sz="1100" u="none" cap="none" strike="noStrike">
                <a:solidFill>
                  <a:schemeClr val="dk1"/>
                </a:solidFill>
                <a:latin typeface="Calibri"/>
                <a:ea typeface="Calibri"/>
                <a:cs typeface="Calibri"/>
                <a:sym typeface="Calibri"/>
              </a:rPr>
              <a:t>Wie und unter welchen Umständen ist Holz ein klimafreundlicher Brennstoff?</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Siegelklarheit (o.J.): Online:</a:t>
            </a:r>
            <a:r>
              <a:rPr b="0" i="0" lang="de-DE" sz="1100" u="sng" cap="none" strike="noStrike">
                <a:solidFill>
                  <a:schemeClr val="dk1"/>
                </a:solidFill>
                <a:latin typeface="Calibri"/>
                <a:ea typeface="Calibri"/>
                <a:cs typeface="Calibri"/>
                <a:sym typeface="Calibri"/>
                <a:hlinkClick r:id="rId2">
                  <a:extLst>
                    <a:ext uri="{A12FA001-AC4F-418D-AE19-62706E023703}">
                      <ahyp:hlinkClr val="tx"/>
                    </a:ext>
                  </a:extLst>
                </a:hlinkClick>
              </a:rPr>
              <a:t> https://www.siegelklarheit.de</a:t>
            </a:r>
            <a:r>
              <a:rPr b="0" i="0" lang="de-DE" sz="1100" u="none" cap="none" strike="noStrike">
                <a:solidFill>
                  <a:schemeClr val="dk1"/>
                </a:solidFill>
                <a:latin typeface="Calibri"/>
                <a:ea typeface="Calibri"/>
                <a:cs typeface="Calibri"/>
                <a:sym typeface="Calibri"/>
              </a:rPr>
              <a:t> - </a:t>
            </a:r>
            <a:r>
              <a:rPr lang="de-DE" sz="1100">
                <a:solidFill>
                  <a:schemeClr val="dk1"/>
                </a:solidFill>
                <a:latin typeface="Calibri"/>
                <a:ea typeface="Calibri"/>
                <a:cs typeface="Calibri"/>
                <a:sym typeface="Calibri"/>
              </a:rPr>
              <a:t>Dargestellte Logos unterliegen dem Markenrecht, bleiben weiterhin geschützt und dürfen nicht verändert werden. </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UBA Umweltbundesamt (2022): Die Nutzung natürlicher Ressourcen. Bericht für Deutschland 2022. Online: </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https://www.umweltbundesamt.de/ressourcenbericht2022</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1400"/>
              <a:buFont typeface="Arial"/>
              <a:buNone/>
            </a:pPr>
            <a:r>
              <a:t/>
            </a:r>
            <a:endParaRPr sz="1200"/>
          </a:p>
          <a:p>
            <a:pPr indent="-82550" lvl="0" marL="171450" marR="0" rtl="0" algn="l">
              <a:lnSpc>
                <a:spcPct val="100000"/>
              </a:lnSpc>
              <a:spcBef>
                <a:spcPts val="12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82550" lvl="0" marL="171450" marR="0" rtl="0" algn="l">
              <a:lnSpc>
                <a:spcPct val="100000"/>
              </a:lnSpc>
              <a:spcBef>
                <a:spcPts val="1200"/>
              </a:spcBef>
              <a:spcAft>
                <a:spcPts val="0"/>
              </a:spcAft>
              <a:buClr>
                <a:srgbClr val="000000"/>
              </a:buClr>
              <a:buSzPts val="1400"/>
              <a:buFont typeface="Arial"/>
              <a:buNone/>
            </a:pPr>
            <a:r>
              <a:t/>
            </a:r>
            <a:endParaRPr b="0" i="0" sz="1200" u="none" cap="none" strike="noStrike">
              <a:solidFill>
                <a:schemeClr val="dk1"/>
              </a:solidFill>
              <a:latin typeface="Calibri"/>
              <a:ea typeface="Calibri"/>
              <a:cs typeface="Calibri"/>
              <a:sym typeface="Calibri"/>
            </a:endParaRPr>
          </a:p>
          <a:p>
            <a:pPr indent="0" lvl="0" marL="0" rtl="0" algn="l">
              <a:lnSpc>
                <a:spcPct val="100000"/>
              </a:lnSpc>
              <a:spcBef>
                <a:spcPts val="1200"/>
              </a:spcBef>
              <a:spcAft>
                <a:spcPts val="0"/>
              </a:spcAft>
              <a:buSzPts val="1400"/>
              <a:buNone/>
            </a:pPr>
            <a:r>
              <a:t/>
            </a:r>
            <a:endParaRPr b="1" sz="1100"/>
          </a:p>
        </p:txBody>
      </p:sp>
      <p:sp>
        <p:nvSpPr>
          <p:cNvPr id="152" name="Google Shape;152;g188ed698f2d_1_40: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867283abfa_1_13: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4" name="Google Shape;164;g1867283abfa_1_13:notes"/>
          <p:cNvSpPr txBox="1"/>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65" name="Google Shape;165;g1867283abfa_1_13:notes"/>
          <p:cNvSpPr txBox="1"/>
          <p:nvPr>
            <p:ph idx="1" type="body"/>
          </p:nvPr>
        </p:nvSpPr>
        <p:spPr>
          <a:xfrm>
            <a:off x="478803" y="3885677"/>
            <a:ext cx="6143666" cy="5961055"/>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Politisches Ziel ist, den Anteil erneuerbarer Energien an der Energieversorgung erheblich zu erhöhen. Die gestiegenen Rohölpreise haben die energetische Nutzung von Holz bundesweit steigen lassen. Die Abbildung zeigt, dass der Anteil des technisch nutzbaren Potenzials an Waldenergieholz derzeit nicht mehr als 1,5 % des Primärenergieverbrauchs Deutschlands deckt, obwohl knapp ein Drittel der Fläche Deutschlands mit Wald bedeckt ist. Erhebliche Mengen an Holz zum Heizen werden daher importiert.</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Aufgaben</a:t>
            </a:r>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Diskutieren Sie diesen Zielkonflikt der Holznutzung!</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 </a:t>
            </a:r>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eigene Darstellung durch Stephan Arnold, lizenziert unter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CC BY 4.0</a:t>
            </a:r>
            <a:r>
              <a:rPr lang="de-DE" sz="1100" u="none">
                <a:solidFill>
                  <a:schemeClr val="dk1"/>
                </a:solidFill>
                <a:latin typeface="Calibri"/>
                <a:ea typeface="Calibri"/>
                <a:cs typeface="Calibri"/>
                <a:sym typeface="Calibri"/>
              </a:rPr>
              <a:t> n</a:t>
            </a:r>
            <a:r>
              <a:rPr lang="de-DE" sz="1100">
                <a:solidFill>
                  <a:schemeClr val="dk1"/>
                </a:solidFill>
                <a:latin typeface="Calibri"/>
                <a:ea typeface="Calibri"/>
                <a:cs typeface="Calibri"/>
                <a:sym typeface="Calibri"/>
              </a:rPr>
              <a:t>ach </a:t>
            </a:r>
            <a:r>
              <a:rPr b="0" lang="de-DE" sz="1100">
                <a:solidFill>
                  <a:schemeClr val="dk1"/>
                </a:solidFill>
                <a:latin typeface="Calibri"/>
                <a:ea typeface="Calibri"/>
                <a:cs typeface="Calibri"/>
                <a:sym typeface="Calibri"/>
              </a:rPr>
              <a:t>Waldwissen o.J. Online: </a:t>
            </a:r>
            <a:r>
              <a:rPr lang="de-DE" sz="1100" u="sng">
                <a:solidFill>
                  <a:schemeClr val="dk1"/>
                </a:solidFill>
                <a:latin typeface="Calibri"/>
                <a:ea typeface="Calibri"/>
                <a:cs typeface="Calibri"/>
                <a:sym typeface="Calibri"/>
              </a:rPr>
              <a:t>https://www.waldwissen.net/de/waldwirtschaft/holz-und-markt/holzenergie/energieholznutzung-und-biodiversitaet </a:t>
            </a:r>
            <a:r>
              <a:rPr lang="de-DE" sz="1100">
                <a:solidFill>
                  <a:schemeClr val="dk1"/>
                </a:solidFill>
                <a:latin typeface="Calibri"/>
                <a:ea typeface="Calibri"/>
                <a:cs typeface="Calibri"/>
                <a:sym typeface="Calibri"/>
              </a:rPr>
              <a:t>und </a:t>
            </a:r>
            <a:r>
              <a:rPr b="0" lang="de-DE" sz="1100">
                <a:solidFill>
                  <a:schemeClr val="dk1"/>
                </a:solidFill>
                <a:latin typeface="Calibri"/>
                <a:ea typeface="Calibri"/>
                <a:cs typeface="Calibri"/>
                <a:sym typeface="Calibri"/>
              </a:rPr>
              <a:t>SDW o.J. Online: https://www.sdw.de </a:t>
            </a:r>
            <a:endParaRPr sz="1100">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lang="de-DE" sz="1100">
                <a:solidFill>
                  <a:schemeClr val="dk1"/>
                </a:solidFill>
                <a:latin typeface="Calibri"/>
                <a:ea typeface="Calibri"/>
                <a:cs typeface="Calibri"/>
                <a:sym typeface="Calibri"/>
              </a:rPr>
              <a:t>Foto: jplenio / pixabay.com </a:t>
            </a:r>
            <a:br>
              <a:rPr lang="de-DE" sz="1100">
                <a:solidFill>
                  <a:schemeClr val="dk1"/>
                </a:solidFill>
                <a:latin typeface="Calibri"/>
                <a:ea typeface="Calibri"/>
                <a:cs typeface="Calibri"/>
                <a:sym typeface="Calibri"/>
              </a:rPr>
            </a:br>
            <a:endParaRPr b="0" sz="11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notes"/>
          <p:cNvSpPr/>
          <p:nvPr>
            <p:ph idx="2" type="sldImg"/>
          </p:nvPr>
        </p:nvSpPr>
        <p:spPr>
          <a:xfrm>
            <a:off x="479425" y="2952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2:notes"/>
          <p:cNvSpPr txBox="1"/>
          <p:nvPr/>
        </p:nvSpPr>
        <p:spPr>
          <a:xfrm>
            <a:off x="4023991" y="9721107"/>
            <a:ext cx="2870295" cy="38083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
        <p:nvSpPr>
          <p:cNvPr id="177" name="Google Shape;177;p2:notes"/>
          <p:cNvSpPr txBox="1"/>
          <p:nvPr>
            <p:ph idx="1" type="body"/>
          </p:nvPr>
        </p:nvSpPr>
        <p:spPr>
          <a:xfrm>
            <a:off x="478803" y="3885677"/>
            <a:ext cx="6143666" cy="6216266"/>
          </a:xfrm>
          <a:prstGeom prst="rect">
            <a:avLst/>
          </a:prstGeom>
          <a:noFill/>
          <a:ln>
            <a:noFill/>
          </a:ln>
        </p:spPr>
        <p:txBody>
          <a:bodyPr anchorCtr="0" anchor="t" bIns="94825" lIns="94825" spcFirstLastPara="1" rIns="94825" wrap="square" tIns="94825">
            <a:noAutofit/>
          </a:bodyPr>
          <a:lstStyle/>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Beschreibung</a:t>
            </a:r>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In den letzten Jahren haben Holz- und Pelletöfen sowie Kamine laut Umweltbundesamt an Attraktivität gewonnen. Diese Einzelraumfeuerungsanlagen werden meist zusätzlich zur Zentralheizung eingesetzt und mit Behaglichkeit assoziiert. Anlässlich der aktuellen politischen Lage und der unsicheren Versorgungssituation mit Erdgas versprechen sich Nutzer*innen von Öfen und Kaminen eine kostengünstige Heizalternative sowie eine gewisse Unabhängigkeit. Bei der Verbrennung von Holz entstehen jedoch Luftschadstoffe und auch Treibhausgase. Ein besonderes gesundheitliches Problem stellt hier die Feinstaubbelastung dar. Luftverschmutzung ist eine der größten Gefahren für die menschliche Gesundheit, wobei Feinstaub weltweit mehr Menschen schädigt als irgendein anderer Luftschadstoff. Er hat zahlreiche negative Folgen für die Gesundheit und führt zu einer höheren Sterblichkeit.</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In Deutschland gibt es derzeit 11,7 Millionen Einzelraumfeuerungsanlagen, welche hauptsächlich mit Holz beheizt werden. Diese Anlagen hatten 2016 einen Anteil von 9 Prozent an den deutschen PM10-Emissionen und einen Anteil von 17 Prozent an den deutschen PM2,5-Emissionen (siehe Abbildung). Damit entsprechen die Feinstaubemissionen aus den Holzfeuerungen der Haushalte ungefähr den Feinstaubemissionen des gesamten Straßenverkehrs.</a:t>
            </a:r>
            <a:endParaRPr/>
          </a:p>
          <a:p>
            <a:pPr indent="0" lvl="0" marL="0" marR="0" rtl="0" algn="l">
              <a:lnSpc>
                <a:spcPct val="100000"/>
              </a:lnSpc>
              <a:spcBef>
                <a:spcPts val="0"/>
              </a:spcBef>
              <a:spcAft>
                <a:spcPts val="0"/>
              </a:spcAft>
              <a:buClr>
                <a:srgbClr val="000000"/>
              </a:buClr>
              <a:buSzPts val="1400"/>
              <a:buFont typeface="Arial"/>
              <a:buNone/>
            </a:pPr>
            <a:r>
              <a:rPr b="0" i="0" lang="de-DE" sz="1100" u="none" cap="none" strike="noStrike">
                <a:solidFill>
                  <a:schemeClr val="dk1"/>
                </a:solidFill>
                <a:latin typeface="Calibri"/>
                <a:ea typeface="Calibri"/>
                <a:cs typeface="Calibri"/>
                <a:sym typeface="Calibri"/>
              </a:rPr>
              <a:t>Schornsteinfegerinnen und Schornsteinfeger können Ihre Kundinnen und Kunden über die Feinstaubbelastung durch Holzfeuerungen aufklären und zu emissionsärmeren Feuerungsanlagen bzw. zu energieeffizienteren Geräten und Anheizmethoden beraten, um die Feinstaubbelastung zu minimieren.</a:t>
            </a:r>
            <a:endParaRPr b="0" i="0" sz="1100" u="none" cap="none" strike="noStrike">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Aufgaben</a:t>
            </a:r>
            <a:endParaRPr/>
          </a:p>
          <a:p>
            <a:pPr indent="0" lvl="0" marL="0" rtl="0" algn="l">
              <a:lnSpc>
                <a:spcPct val="100000"/>
              </a:lnSpc>
              <a:spcBef>
                <a:spcPts val="0"/>
              </a:spcBef>
              <a:spcAft>
                <a:spcPts val="0"/>
              </a:spcAft>
              <a:buSzPts val="1400"/>
              <a:buNone/>
            </a:pPr>
            <a:r>
              <a:rPr b="0" i="0" lang="de-DE" sz="1100" u="none" cap="none" strike="noStrike">
                <a:solidFill>
                  <a:schemeClr val="dk1"/>
                </a:solidFill>
                <a:latin typeface="Calibri"/>
                <a:ea typeface="Calibri"/>
                <a:cs typeface="Calibri"/>
                <a:sym typeface="Calibri"/>
              </a:rPr>
              <a:t>Holzfeuerungen durch Haushalte haben einen erheblichen Anteil an der Feinstaubbelastung. Aber Holzöfen liegen wieder voll im Trend. </a:t>
            </a:r>
            <a:endParaRPr/>
          </a:p>
          <a:p>
            <a:pPr indent="-285750" lvl="0" marL="285750" marR="0" rtl="0" algn="l">
              <a:lnSpc>
                <a:spcPct val="100000"/>
              </a:lnSpc>
              <a:spcBef>
                <a:spcPts val="0"/>
              </a:spcBef>
              <a:spcAft>
                <a:spcPts val="0"/>
              </a:spcAft>
              <a:buClr>
                <a:srgbClr val="8CBE41"/>
              </a:buClr>
              <a:buSzPts val="1600"/>
              <a:buFont typeface="Arial"/>
              <a:buChar char="•"/>
            </a:pPr>
            <a:r>
              <a:rPr b="0" i="0" lang="de-DE" sz="1100" u="none" cap="none" strike="noStrike">
                <a:solidFill>
                  <a:schemeClr val="dk1"/>
                </a:solidFill>
                <a:latin typeface="Calibri"/>
                <a:ea typeface="Calibri"/>
                <a:cs typeface="Calibri"/>
                <a:sym typeface="Calibri"/>
              </a:rPr>
              <a:t>Wie besprechen Sie diesen Konflikt mit Ihrem Kunden oder ihrer Kundin?</a:t>
            </a:r>
            <a:endParaRPr/>
          </a:p>
          <a:p>
            <a:pPr indent="0" lvl="0" marL="0" rtl="0" algn="l">
              <a:lnSpc>
                <a:spcPct val="100000"/>
              </a:lnSpc>
              <a:spcBef>
                <a:spcPts val="0"/>
              </a:spcBef>
              <a:spcAft>
                <a:spcPts val="0"/>
              </a:spcAft>
              <a:buSzPts val="1400"/>
              <a:buNone/>
            </a:pPr>
            <a:r>
              <a:rPr b="1" lang="de-DE" sz="1100">
                <a:solidFill>
                  <a:schemeClr val="dk1"/>
                </a:solidFill>
                <a:latin typeface="Calibri"/>
                <a:ea typeface="Calibri"/>
                <a:cs typeface="Calibri"/>
                <a:sym typeface="Calibri"/>
              </a:rPr>
              <a:t>Quellen und Abbildung </a:t>
            </a:r>
            <a:endParaRPr/>
          </a:p>
          <a:p>
            <a:pPr indent="-171450" lvl="0" marL="171450" rtl="0" algn="l">
              <a:lnSpc>
                <a:spcPct val="100000"/>
              </a:lnSpc>
              <a:spcBef>
                <a:spcPts val="0"/>
              </a:spcBef>
              <a:spcAft>
                <a:spcPts val="0"/>
              </a:spcAft>
              <a:buSzPts val="1400"/>
              <a:buFont typeface="Arial"/>
              <a:buChar char="•"/>
            </a:pPr>
            <a:r>
              <a:rPr lang="de-DE" sz="1100">
                <a:solidFill>
                  <a:schemeClr val="dk1"/>
                </a:solidFill>
                <a:latin typeface="Calibri"/>
                <a:ea typeface="Calibri"/>
                <a:cs typeface="Calibri"/>
                <a:sym typeface="Calibri"/>
              </a:rPr>
              <a:t>eigene Darstellung, lizenziert unter </a:t>
            </a:r>
            <a:r>
              <a:rPr lang="de-DE" sz="1100" u="sng">
                <a:solidFill>
                  <a:schemeClr val="dk1"/>
                </a:solidFill>
                <a:latin typeface="Calibri"/>
                <a:ea typeface="Calibri"/>
                <a:cs typeface="Calibri"/>
                <a:sym typeface="Calibri"/>
                <a:hlinkClick r:id="rId2">
                  <a:extLst>
                    <a:ext uri="{A12FA001-AC4F-418D-AE19-62706E023703}">
                      <ahyp:hlinkClr val="tx"/>
                    </a:ext>
                  </a:extLst>
                </a:hlinkClick>
              </a:rPr>
              <a:t>CC BY 4.0</a:t>
            </a:r>
            <a:r>
              <a:rPr lang="de-DE" sz="1100" u="none">
                <a:solidFill>
                  <a:schemeClr val="dk1"/>
                </a:solidFill>
                <a:latin typeface="Calibri"/>
                <a:ea typeface="Calibri"/>
                <a:cs typeface="Calibri"/>
                <a:sym typeface="Calibri"/>
              </a:rPr>
              <a:t> n</a:t>
            </a:r>
            <a:r>
              <a:rPr lang="de-DE" sz="1100">
                <a:solidFill>
                  <a:schemeClr val="dk1"/>
                </a:solidFill>
                <a:latin typeface="Calibri"/>
                <a:ea typeface="Calibri"/>
                <a:cs typeface="Calibri"/>
                <a:sym typeface="Calibri"/>
              </a:rPr>
              <a:t>ach </a:t>
            </a:r>
            <a:r>
              <a:rPr b="0" i="0" lang="de-DE" sz="1100" u="none" cap="none" strike="noStrike">
                <a:solidFill>
                  <a:schemeClr val="dk1"/>
                </a:solidFill>
                <a:latin typeface="Calibri"/>
                <a:ea typeface="Calibri"/>
                <a:cs typeface="Calibri"/>
                <a:sym typeface="Calibri"/>
              </a:rPr>
              <a:t>Umweltbundesamt (2018): Feinstaub aus Holzfeuerungen: Luftqualitätsgrenzwerte eingehalten. Online:</a:t>
            </a:r>
            <a:r>
              <a:rPr b="0" i="0" lang="de-DE" sz="1100" u="sng" cap="none" strike="noStrike">
                <a:solidFill>
                  <a:schemeClr val="dk1"/>
                </a:solidFill>
                <a:latin typeface="Calibri"/>
                <a:ea typeface="Calibri"/>
                <a:cs typeface="Calibri"/>
                <a:sym typeface="Calibri"/>
                <a:hlinkClick r:id="rId3">
                  <a:extLst>
                    <a:ext uri="{A12FA001-AC4F-418D-AE19-62706E023703}">
                      <ahyp:hlinkClr val="tx"/>
                    </a:ext>
                  </a:extLst>
                </a:hlinkClick>
              </a:rPr>
              <a:t> www.umweltbundesamt.de/themen/feinstaub-aus-holzfeuerungen</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Umweltbundesamt (2021): Emissionen aus Kleinfeuerungsanlagen in Wohngebieten. Online:</a:t>
            </a:r>
            <a:r>
              <a:rPr b="1" i="0" lang="de-DE" sz="1100" u="sng" cap="none" strike="noStrike">
                <a:solidFill>
                  <a:schemeClr val="dk1"/>
                </a:solidFill>
                <a:latin typeface="Calibri"/>
                <a:ea typeface="Calibri"/>
                <a:cs typeface="Calibri"/>
                <a:sym typeface="Calibri"/>
                <a:hlinkClick r:id="rId4">
                  <a:extLst>
                    <a:ext uri="{A12FA001-AC4F-418D-AE19-62706E023703}">
                      <ahyp:hlinkClr val="tx"/>
                    </a:ext>
                  </a:extLst>
                </a:hlinkClick>
              </a:rPr>
              <a:t> </a:t>
            </a:r>
            <a:r>
              <a:rPr b="0" i="0" lang="de-DE" sz="1100" u="sng" cap="none" strike="noStrike">
                <a:solidFill>
                  <a:schemeClr val="dk1"/>
                </a:solidFill>
                <a:latin typeface="Calibri"/>
                <a:ea typeface="Calibri"/>
                <a:cs typeface="Calibri"/>
                <a:sym typeface="Calibri"/>
                <a:hlinkClick r:id="rId5">
                  <a:extLst>
                    <a:ext uri="{A12FA001-AC4F-418D-AE19-62706E023703}">
                      <ahyp:hlinkClr val="tx"/>
                    </a:ext>
                  </a:extLst>
                </a:hlinkClick>
              </a:rPr>
              <a:t>www.umweltbundesamt.de/themen/gesundheit/umwelteinfluesse-auf-den-menschen/besondere-belastungssituationen/emissionen-aus-kleinfeuerungsanlagen-in</a:t>
            </a:r>
            <a:r>
              <a:rPr b="1" i="0" lang="de-DE" sz="1100" u="none" cap="none" strike="noStrike">
                <a:solidFill>
                  <a:schemeClr val="dk1"/>
                </a:solidFill>
                <a:latin typeface="Calibri"/>
                <a:ea typeface="Calibri"/>
                <a:cs typeface="Calibri"/>
                <a:sym typeface="Calibri"/>
              </a:rPr>
              <a:t> </a:t>
            </a:r>
            <a:endParaRPr b="0" i="0" sz="1100" u="none" cap="none" strike="noStrike">
              <a:solidFill>
                <a:schemeClr val="dk1"/>
              </a:solidFill>
              <a:latin typeface="Calibri"/>
              <a:ea typeface="Calibri"/>
              <a:cs typeface="Calibri"/>
              <a:sym typeface="Calibri"/>
            </a:endParaRPr>
          </a:p>
          <a:p>
            <a:pPr indent="-171450" lvl="0" marL="171450" marR="0" rtl="0" algn="l">
              <a:lnSpc>
                <a:spcPct val="100000"/>
              </a:lnSpc>
              <a:spcBef>
                <a:spcPts val="0"/>
              </a:spcBef>
              <a:spcAft>
                <a:spcPts val="0"/>
              </a:spcAft>
              <a:buClr>
                <a:srgbClr val="000000"/>
              </a:buClr>
              <a:buSzPts val="1400"/>
              <a:buFont typeface="Arial"/>
              <a:buChar char="•"/>
            </a:pPr>
            <a:r>
              <a:rPr b="0" i="0" lang="de-DE" sz="1100" u="none" cap="none" strike="noStrike">
                <a:solidFill>
                  <a:schemeClr val="dk1"/>
                </a:solidFill>
                <a:latin typeface="Calibri"/>
                <a:ea typeface="Calibri"/>
                <a:cs typeface="Calibri"/>
                <a:sym typeface="Calibri"/>
              </a:rPr>
              <a:t>WHO, World Health Organization (2022): Ambient (outdoor) air pollution. Online:</a:t>
            </a:r>
            <a:r>
              <a:rPr b="0" i="0" lang="de-DE" sz="1100" u="sng" cap="none" strike="noStrike">
                <a:solidFill>
                  <a:schemeClr val="dk1"/>
                </a:solidFill>
                <a:latin typeface="Calibri"/>
                <a:ea typeface="Calibri"/>
                <a:cs typeface="Calibri"/>
                <a:sym typeface="Calibri"/>
                <a:hlinkClick r:id="rId6">
                  <a:extLst>
                    <a:ext uri="{A12FA001-AC4F-418D-AE19-62706E023703}">
                      <ahyp:hlinkClr val="tx"/>
                    </a:ext>
                  </a:extLst>
                </a:hlinkClick>
              </a:rPr>
              <a:t> www.who.int/news-room/fact-sheets/detail/ambient-(outdoor)-air-quality-and-health</a:t>
            </a:r>
            <a:endParaRPr b="0" i="0" sz="11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br>
              <a:rPr lang="de-DE" sz="1100">
                <a:solidFill>
                  <a:schemeClr val="dk1"/>
                </a:solidFill>
                <a:latin typeface="Calibri"/>
                <a:ea typeface="Calibri"/>
                <a:cs typeface="Calibri"/>
                <a:sym typeface="Calibri"/>
              </a:rPr>
            </a:br>
            <a:endParaRPr b="0" sz="11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1"/>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1"/>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1"/>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1"/>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1"/>
          <p:cNvSpPr/>
          <p:nvPr>
            <p:ph idx="2" type="pic"/>
          </p:nvPr>
        </p:nvSpPr>
        <p:spPr>
          <a:xfrm>
            <a:off x="9091423" y="1418600"/>
            <a:ext cx="2681986" cy="1431290"/>
          </a:xfrm>
          <a:prstGeom prst="rect">
            <a:avLst/>
          </a:prstGeom>
          <a:noFill/>
          <a:ln>
            <a:noFill/>
          </a:ln>
        </p:spPr>
      </p:sp>
      <p:sp>
        <p:nvSpPr>
          <p:cNvPr id="22" name="Google Shape;22;p1"/>
          <p:cNvSpPr/>
          <p:nvPr>
            <p:ph idx="3" type="pic"/>
          </p:nvPr>
        </p:nvSpPr>
        <p:spPr>
          <a:xfrm>
            <a:off x="9091422" y="3009656"/>
            <a:ext cx="2681986" cy="1431290"/>
          </a:xfrm>
          <a:prstGeom prst="rect">
            <a:avLst/>
          </a:prstGeom>
          <a:noFill/>
          <a:ln>
            <a:noFill/>
          </a:ln>
        </p:spPr>
      </p:sp>
      <p:sp>
        <p:nvSpPr>
          <p:cNvPr id="23" name="Google Shape;23;p1"/>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1"/>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25" name="Shape 25"/>
        <p:cNvGrpSpPr/>
        <p:nvPr/>
      </p:nvGrpSpPr>
      <p:grpSpPr>
        <a:xfrm>
          <a:off x="0" y="0"/>
          <a:ext cx="0" cy="0"/>
          <a:chOff x="0" y="0"/>
          <a:chExt cx="0" cy="0"/>
        </a:xfrm>
      </p:grpSpPr>
      <p:sp>
        <p:nvSpPr>
          <p:cNvPr id="26" name="Google Shape;26;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g13c8bb42d54_0_79"/>
          <p:cNvSpPr/>
          <p:nvPr>
            <p:ph idx="2" type="pic"/>
          </p:nvPr>
        </p:nvSpPr>
        <p:spPr>
          <a:xfrm>
            <a:off x="360363" y="1368000"/>
            <a:ext cx="11518900" cy="4680000"/>
          </a:xfrm>
          <a:prstGeom prst="rect">
            <a:avLst/>
          </a:prstGeom>
          <a:noFill/>
          <a:ln>
            <a:noFill/>
          </a:ln>
        </p:spPr>
      </p:sp>
      <p:sp>
        <p:nvSpPr>
          <p:cNvPr id="28" name="Google Shape;28;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3" name="Shape 33"/>
        <p:cNvGrpSpPr/>
        <p:nvPr/>
      </p:nvGrpSpPr>
      <p:grpSpPr>
        <a:xfrm>
          <a:off x="0" y="0"/>
          <a:ext cx="0" cy="0"/>
          <a:chOff x="0" y="0"/>
          <a:chExt cx="0" cy="0"/>
        </a:xfrm>
      </p:grpSpPr>
      <p:sp>
        <p:nvSpPr>
          <p:cNvPr id="34" name="Google Shape;34;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5" name="Google Shape;35;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8" name="Google Shape;38;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11" type="ftr"/>
          </p:nvPr>
        </p:nvSpPr>
        <p:spPr>
          <a:xfrm>
            <a:off x="708400" y="6254497"/>
            <a:ext cx="2429247"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0" name="Shape 40"/>
        <p:cNvGrpSpPr/>
        <p:nvPr/>
      </p:nvGrpSpPr>
      <p:grpSpPr>
        <a:xfrm>
          <a:off x="0" y="0"/>
          <a:ext cx="0" cy="0"/>
          <a:chOff x="0" y="0"/>
          <a:chExt cx="0" cy="0"/>
        </a:xfrm>
      </p:grpSpPr>
      <p:sp>
        <p:nvSpPr>
          <p:cNvPr id="41" name="Google Shape;41;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2" name="Google Shape;42;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5" name="Google Shape;45;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6" name="Google Shape;46;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7" name="Google Shape;47;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48" name="Shape 48"/>
        <p:cNvGrpSpPr/>
        <p:nvPr/>
      </p:nvGrpSpPr>
      <p:grpSpPr>
        <a:xfrm>
          <a:off x="0" y="0"/>
          <a:ext cx="0" cy="0"/>
          <a:chOff x="0" y="0"/>
          <a:chExt cx="0" cy="0"/>
        </a:xfrm>
      </p:grpSpPr>
      <p:sp>
        <p:nvSpPr>
          <p:cNvPr id="49" name="Google Shape;49;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2"/>
          <p:cNvSpPr/>
          <p:nvPr>
            <p:ph idx="2" type="pic"/>
          </p:nvPr>
        </p:nvSpPr>
        <p:spPr>
          <a:xfrm>
            <a:off x="5400009" y="1367999"/>
            <a:ext cx="6480000" cy="4680000"/>
          </a:xfrm>
          <a:prstGeom prst="rect">
            <a:avLst/>
          </a:prstGeom>
          <a:noFill/>
          <a:ln>
            <a:noFill/>
          </a:ln>
        </p:spPr>
      </p:sp>
      <p:sp>
        <p:nvSpPr>
          <p:cNvPr id="51" name="Google Shape;51;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2" name="Google Shape;52;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4" name="Google Shape;54;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5" name="Google Shape;55;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6" name="Google Shape;56;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57" name="Shape 57"/>
        <p:cNvGrpSpPr/>
        <p:nvPr/>
      </p:nvGrpSpPr>
      <p:grpSpPr>
        <a:xfrm>
          <a:off x="0" y="0"/>
          <a:ext cx="0" cy="0"/>
          <a:chOff x="0" y="0"/>
          <a:chExt cx="0" cy="0"/>
        </a:xfrm>
      </p:grpSpPr>
      <p:sp>
        <p:nvSpPr>
          <p:cNvPr id="58" name="Google Shape;58;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0" name="Google Shape;60;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 name="Google Shape;61;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3" name="Google Shape;63;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4" name="Google Shape;64;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5" name="Shape 65"/>
        <p:cNvGrpSpPr/>
        <p:nvPr/>
      </p:nvGrpSpPr>
      <p:grpSpPr>
        <a:xfrm>
          <a:off x="0" y="0"/>
          <a:ext cx="0" cy="0"/>
          <a:chOff x="0" y="0"/>
          <a:chExt cx="0" cy="0"/>
        </a:xfrm>
      </p:grpSpPr>
      <p:sp>
        <p:nvSpPr>
          <p:cNvPr id="66" name="Google Shape;66;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8" name="Google Shape;68;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 name="Google Shape;69;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1" name="Google Shape;71;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2" name="Google Shape;72;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3" name="Google Shape;73;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916357" y="222778"/>
            <a:ext cx="1963643" cy="8830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marlies.bock@ufu.de"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3.png"/><Relationship Id="rId5"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188ed698f2d_1_16"/>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b="1" lang="de-DE"/>
              <a:t>Schornsteinfegerin</a:t>
            </a:r>
            <a:r>
              <a:rPr lang="de-DE"/>
              <a:t> und </a:t>
            </a:r>
            <a:r>
              <a:rPr b="1" lang="de-DE"/>
              <a:t>Schornsteinfeger</a:t>
            </a:r>
            <a:endParaRPr/>
          </a:p>
          <a:p>
            <a:pPr indent="0" lvl="0" marL="0" rtl="0" algn="ctr">
              <a:lnSpc>
                <a:spcPct val="90000"/>
              </a:lnSpc>
              <a:spcBef>
                <a:spcPts val="0"/>
              </a:spcBef>
              <a:spcAft>
                <a:spcPts val="0"/>
              </a:spcAft>
              <a:buSzPts val="4444"/>
              <a:buNone/>
            </a:pPr>
            <a:r>
              <a:t/>
            </a:r>
            <a:endParaRPr/>
          </a:p>
        </p:txBody>
      </p:sp>
      <p:sp>
        <p:nvSpPr>
          <p:cNvPr id="80" name="Google Shape;80;g188ed698f2d_1_16"/>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solidFill>
                  <a:schemeClr val="dk1"/>
                </a:solidFill>
              </a:rPr>
              <a:t>Folien zur Diskussion von Zielkonflikten im Beruf der Schornsteinfegerinnen und Schornsteinfeger</a:t>
            </a:r>
            <a:endParaRPr>
              <a:solidFill>
                <a:schemeClr val="dk1"/>
              </a:solidFill>
            </a:endParaRPr>
          </a:p>
        </p:txBody>
      </p:sp>
      <p:sp>
        <p:nvSpPr>
          <p:cNvPr id="81" name="Google Shape;81;g188ed698f2d_1_16"/>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800"/>
              <a:buNone/>
            </a:pPr>
            <a:r>
              <a:rPr lang="de-DE"/>
              <a:t>Marlies Bock, UfU /  Projektagentur BBNE</a:t>
            </a:r>
            <a:endParaRPr/>
          </a:p>
        </p:txBody>
      </p:sp>
      <p:sp>
        <p:nvSpPr>
          <p:cNvPr id="82" name="Google Shape;82;g188ed698f2d_1_16"/>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83" name="Google Shape;83;g188ed698f2d_1_16"/>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fontScale="92500" lnSpcReduction="20000"/>
          </a:bodyPr>
          <a:lstStyle/>
          <a:p>
            <a:pPr indent="0" lvl="0" marL="50800" rtl="0" algn="l">
              <a:lnSpc>
                <a:spcPct val="90000"/>
              </a:lnSpc>
              <a:spcBef>
                <a:spcPts val="1000"/>
              </a:spcBef>
              <a:spcAft>
                <a:spcPts val="0"/>
              </a:spcAft>
              <a:buSzPct val="248886"/>
              <a:buNone/>
            </a:pPr>
            <a:r>
              <a:rPr lang="de-DE"/>
              <a:t>UfU, Unabhängiges Institut für Umweltfragen e.V.</a:t>
            </a:r>
            <a:br>
              <a:rPr lang="de-DE"/>
            </a:br>
            <a:r>
              <a:rPr lang="de-DE"/>
              <a:t>Greifswalder Str. 4</a:t>
            </a:r>
            <a:br>
              <a:rPr lang="de-DE"/>
            </a:br>
            <a:r>
              <a:rPr lang="de-DE"/>
              <a:t>10405 Berlin </a:t>
            </a:r>
            <a:endParaRPr/>
          </a:p>
          <a:p>
            <a:pPr indent="0" lvl="0" marL="50800" rtl="0" algn="l">
              <a:lnSpc>
                <a:spcPct val="90000"/>
              </a:lnSpc>
              <a:spcBef>
                <a:spcPts val="1000"/>
              </a:spcBef>
              <a:spcAft>
                <a:spcPts val="0"/>
              </a:spcAft>
              <a:buSzPct val="248886"/>
              <a:buNone/>
            </a:pPr>
            <a:r>
              <a:rPr lang="de-DE"/>
              <a:t>Marlies Bock</a:t>
            </a:r>
            <a:br>
              <a:rPr lang="de-DE">
                <a:solidFill>
                  <a:srgbClr val="000000"/>
                </a:solidFill>
                <a:latin typeface="Arial"/>
                <a:ea typeface="Arial"/>
                <a:cs typeface="Arial"/>
                <a:sym typeface="Arial"/>
              </a:rPr>
            </a:br>
            <a:r>
              <a:rPr lang="de-DE" u="sng">
                <a:solidFill>
                  <a:srgbClr val="92D050"/>
                </a:solidFill>
                <a:latin typeface="Arial"/>
                <a:ea typeface="Arial"/>
                <a:cs typeface="Arial"/>
                <a:sym typeface="Arial"/>
                <a:hlinkClick r:id="rId3">
                  <a:extLst>
                    <a:ext uri="{A12FA001-AC4F-418D-AE19-62706E023703}">
                      <ahyp:hlinkClr val="tx"/>
                    </a:ext>
                  </a:extLst>
                </a:hlinkClick>
              </a:rPr>
              <a:t>marlies.bock@ufu.de</a:t>
            </a:r>
            <a:r>
              <a:rPr lang="de-DE">
                <a:solidFill>
                  <a:srgbClr val="92D050"/>
                </a:solidFill>
                <a:latin typeface="Arial"/>
                <a:ea typeface="Arial"/>
                <a:cs typeface="Arial"/>
                <a:sym typeface="Arial"/>
              </a:rPr>
              <a:t> </a:t>
            </a:r>
            <a:endParaRPr>
              <a:solidFill>
                <a:srgbClr val="000000"/>
              </a:solidFill>
              <a:latin typeface="Arial"/>
              <a:ea typeface="Arial"/>
              <a:cs typeface="Arial"/>
              <a:sym typeface="Arial"/>
            </a:endParaRPr>
          </a:p>
        </p:txBody>
      </p:sp>
      <p:pic>
        <p:nvPicPr>
          <p:cNvPr id="84" name="Google Shape;84;g188ed698f2d_1_16"/>
          <p:cNvPicPr preferRelativeResize="0"/>
          <p:nvPr/>
        </p:nvPicPr>
        <p:blipFill rotWithShape="1">
          <a:blip r:embed="rId4">
            <a:alphaModFix/>
          </a:blip>
          <a:srcRect b="0" l="0" r="0" t="0"/>
          <a:stretch/>
        </p:blipFill>
        <p:spPr>
          <a:xfrm>
            <a:off x="9091613" y="3955468"/>
            <a:ext cx="1360932" cy="57607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1867283abfa_1_65"/>
          <p:cNvSpPr txBox="1"/>
          <p:nvPr/>
        </p:nvSpPr>
        <p:spPr>
          <a:xfrm>
            <a:off x="9223248" y="1557103"/>
            <a:ext cx="2735154" cy="2902672"/>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Diskutieren Sie den Text. </a:t>
            </a:r>
            <a:endParaRPr b="0" i="0" sz="20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Wie können Kunden und Kundinnen hinsichtlich der Aus-wahl von Dämmstoffen beraten werden? </a:t>
            </a:r>
            <a:endParaRPr b="0" i="0" sz="2000" u="none" cap="none" strike="noStrike">
              <a:solidFill>
                <a:srgbClr val="000000"/>
              </a:solidFill>
              <a:latin typeface="Calibri"/>
              <a:ea typeface="Calibri"/>
              <a:cs typeface="Calibri"/>
              <a:sym typeface="Calibri"/>
            </a:endParaRPr>
          </a:p>
        </p:txBody>
      </p:sp>
      <p:sp>
        <p:nvSpPr>
          <p:cNvPr id="194" name="Google Shape;194;g1867283abfa_1_65"/>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t>Nachhaltig dämmen</a:t>
            </a:r>
            <a:br>
              <a:rPr lang="de-DE" sz="2780">
                <a:highlight>
                  <a:schemeClr val="lt1"/>
                </a:highlight>
              </a:rPr>
            </a:br>
            <a:r>
              <a:rPr lang="de-DE" sz="3100">
                <a:highlight>
                  <a:schemeClr val="lt1"/>
                </a:highlight>
              </a:rPr>
              <a:t>Ökobilanz von Dämmstoffen</a:t>
            </a:r>
            <a:endParaRPr sz="2780">
              <a:highlight>
                <a:schemeClr val="lt1"/>
              </a:highlight>
            </a:endParaRPr>
          </a:p>
        </p:txBody>
      </p:sp>
      <p:sp>
        <p:nvSpPr>
          <p:cNvPr id="195" name="Google Shape;195;g1867283abfa_1_65"/>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6" name="Google Shape;196;g1867283abfa_1_65"/>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97" name="Google Shape;197;g1867283abfa_1_65"/>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pic>
        <p:nvPicPr>
          <p:cNvPr id="198" name="Google Shape;198;g1867283abfa_1_65"/>
          <p:cNvPicPr preferRelativeResize="0"/>
          <p:nvPr/>
        </p:nvPicPr>
        <p:blipFill rotWithShape="1">
          <a:blip r:embed="rId3">
            <a:alphaModFix/>
          </a:blip>
          <a:srcRect b="0" l="0" r="0" t="0"/>
          <a:stretch/>
        </p:blipFill>
        <p:spPr>
          <a:xfrm>
            <a:off x="629176" y="1417719"/>
            <a:ext cx="8341720" cy="4634289"/>
          </a:xfrm>
          <a:prstGeom prst="rect">
            <a:avLst/>
          </a:prstGeom>
          <a:noFill/>
          <a:ln>
            <a:noFill/>
          </a:ln>
        </p:spPr>
      </p:pic>
      <p:sp>
        <p:nvSpPr>
          <p:cNvPr id="199" name="Google Shape;199;g1867283abfa_1_65"/>
          <p:cNvSpPr txBox="1"/>
          <p:nvPr>
            <p:ph idx="3" type="body"/>
          </p:nvPr>
        </p:nvSpPr>
        <p:spPr>
          <a:xfrm>
            <a:off x="7263643" y="6349111"/>
            <a:ext cx="4616400" cy="462786"/>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latin typeface="Trebuchet MS"/>
                <a:ea typeface="Trebuchet MS"/>
                <a:cs typeface="Trebuchet MS"/>
                <a:sym typeface="Trebuchet MS"/>
              </a:rPr>
              <a:t>Quelle:  eigeme Abbildung nach natureplus 2020.</a:t>
            </a:r>
            <a:endParaRPr/>
          </a:p>
          <a:p>
            <a:pPr indent="0" lvl="0" marL="4762" rtl="0" algn="l">
              <a:lnSpc>
                <a:spcPct val="110000"/>
              </a:lnSpc>
              <a:spcBef>
                <a:spcPts val="0"/>
              </a:spcBef>
              <a:spcAft>
                <a:spcPts val="0"/>
              </a:spcAft>
              <a:buSzPts val="1000"/>
              <a:buNone/>
            </a:pPr>
            <a:r>
              <a:t/>
            </a:r>
            <a:endParaRPr b="1" sz="1000"/>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867283abfa_1_26"/>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t>Nachhaltig dämmen</a:t>
            </a:r>
            <a:br>
              <a:rPr lang="de-DE" sz="2780"/>
            </a:br>
            <a:r>
              <a:rPr lang="de-DE" sz="3100"/>
              <a:t>Klimawirkung von Dämmstoffen</a:t>
            </a:r>
            <a:endParaRPr sz="2780">
              <a:highlight>
                <a:srgbClr val="FFC000"/>
              </a:highlight>
            </a:endParaRPr>
          </a:p>
        </p:txBody>
      </p:sp>
      <p:sp>
        <p:nvSpPr>
          <p:cNvPr id="206" name="Google Shape;206;g1867283abfa_1_26"/>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07" name="Google Shape;207;g1867283abfa_1_26"/>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208" name="Google Shape;208;g1867283abfa_1_26"/>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Eigene Abbildung nach K. Paschko 2020.</a:t>
            </a:r>
            <a:endParaRPr/>
          </a:p>
        </p:txBody>
      </p:sp>
      <p:sp>
        <p:nvSpPr>
          <p:cNvPr id="209" name="Google Shape;209;g1867283abfa_1_26"/>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pic>
        <p:nvPicPr>
          <p:cNvPr id="210" name="Google Shape;210;g1867283abfa_1_26"/>
          <p:cNvPicPr preferRelativeResize="0"/>
          <p:nvPr/>
        </p:nvPicPr>
        <p:blipFill rotWithShape="1">
          <a:blip r:embed="rId3">
            <a:alphaModFix/>
          </a:blip>
          <a:srcRect b="0" l="0" r="0" t="0"/>
          <a:stretch/>
        </p:blipFill>
        <p:spPr>
          <a:xfrm>
            <a:off x="321332" y="1563329"/>
            <a:ext cx="8220537" cy="4569249"/>
          </a:xfrm>
          <a:prstGeom prst="rect">
            <a:avLst/>
          </a:prstGeom>
          <a:noFill/>
          <a:ln>
            <a:noFill/>
          </a:ln>
        </p:spPr>
      </p:pic>
      <p:sp>
        <p:nvSpPr>
          <p:cNvPr id="211" name="Google Shape;211;g1867283abfa_1_26"/>
          <p:cNvSpPr txBox="1"/>
          <p:nvPr/>
        </p:nvSpPr>
        <p:spPr>
          <a:xfrm>
            <a:off x="8541869" y="1557102"/>
            <a:ext cx="3416534" cy="2056287"/>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Was fällt auf?</a:t>
            </a:r>
            <a:endParaRPr b="0" i="0" sz="2000" u="none" cap="none" strike="noStrike">
              <a:solidFill>
                <a:srgbClr val="8CBE41"/>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Welche der Dämmstoffe sind unter dem Aspekt des Klima-schutzes empfehlenswert? </a:t>
            </a:r>
            <a:endParaRPr b="0" i="0" sz="2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g1e55c135dfa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18" name="Google Shape;218;g1e55c135df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219" name="Google Shape;219;g1e55c135dfa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228600" lvl="0" marL="457200" rtl="0" algn="l">
              <a:lnSpc>
                <a:spcPct val="110000"/>
              </a:lnSpc>
              <a:spcBef>
                <a:spcPts val="0"/>
              </a:spcBef>
              <a:spcAft>
                <a:spcPts val="0"/>
              </a:spcAft>
              <a:buClr>
                <a:srgbClr val="888888"/>
              </a:buClr>
              <a:buSzPts val="1200"/>
              <a:buNone/>
            </a:pPr>
            <a:r>
              <a:rPr lang="de-DE"/>
              <a:t>FA Markt- und Sozialforschung</a:t>
            </a:r>
            <a:endParaRPr/>
          </a:p>
        </p:txBody>
      </p:sp>
      <p:sp>
        <p:nvSpPr>
          <p:cNvPr id="220" name="Google Shape;220;g1e55c135dfa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Bildquellen: links - Stockholm Resilience Centre o.J., </a:t>
            </a:r>
            <a:br>
              <a:rPr lang="de-DE"/>
            </a:br>
            <a:r>
              <a:rPr lang="de-DE"/>
              <a:t>rechts - eigene Abbildung nach sph o.J.</a:t>
            </a:r>
            <a:endParaRPr/>
          </a:p>
        </p:txBody>
      </p:sp>
      <p:sp>
        <p:nvSpPr>
          <p:cNvPr id="221" name="Google Shape;221;g1e55c135dfa_0_0"/>
          <p:cNvSpPr txBox="1"/>
          <p:nvPr>
            <p:ph idx="11" type="ftr"/>
          </p:nvPr>
        </p:nvSpPr>
        <p:spPr>
          <a:xfrm>
            <a:off x="708400" y="6254497"/>
            <a:ext cx="24291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Christine Persitzky</a:t>
            </a:r>
            <a:endParaRPr/>
          </a:p>
        </p:txBody>
      </p:sp>
      <p:grpSp>
        <p:nvGrpSpPr>
          <p:cNvPr id="222" name="Google Shape;222;g1e55c135dfa_0_0"/>
          <p:cNvGrpSpPr/>
          <p:nvPr/>
        </p:nvGrpSpPr>
        <p:grpSpPr>
          <a:xfrm>
            <a:off x="6437818" y="1455224"/>
            <a:ext cx="5674976" cy="4537299"/>
            <a:chOff x="6095999" y="1454200"/>
            <a:chExt cx="5674976" cy="4537299"/>
          </a:xfrm>
        </p:grpSpPr>
        <p:sp>
          <p:nvSpPr>
            <p:cNvPr id="223" name="Google Shape;223;g1e55c135dfa_0_0"/>
            <p:cNvSpPr txBox="1"/>
            <p:nvPr/>
          </p:nvSpPr>
          <p:spPr>
            <a:xfrm>
              <a:off x="6095999" y="3335413"/>
              <a:ext cx="1821300" cy="400200"/>
            </a:xfrm>
            <a:prstGeom prst="rect">
              <a:avLst/>
            </a:prstGeom>
            <a:solidFill>
              <a:srgbClr val="0096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224" name="Google Shape;224;g1e55c135dfa_0_0"/>
            <p:cNvSpPr/>
            <p:nvPr/>
          </p:nvSpPr>
          <p:spPr>
            <a:xfrm>
              <a:off x="6107575" y="5144899"/>
              <a:ext cx="5663400" cy="846600"/>
            </a:xfrm>
            <a:prstGeom prst="roundRect">
              <a:avLst>
                <a:gd fmla="val 16667" name="adj"/>
              </a:avLst>
            </a:prstGeom>
            <a:noFill/>
            <a:ln cap="flat" cmpd="sng" w="25400">
              <a:solidFill>
                <a:srgbClr val="FFDB6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Welche Rolle spielen die SDG für Ihr Unternehmen</a:t>
              </a:r>
              <a:endParaRPr b="0" i="0" sz="1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chemeClr val="dk1"/>
                  </a:solidFill>
                  <a:latin typeface="Arial"/>
                  <a:ea typeface="Arial"/>
                  <a:cs typeface="Arial"/>
                  <a:sym typeface="Arial"/>
                </a:rPr>
                <a:t>Wie stellen Sie Ihr Unternehmen für die Zukunft auf?</a:t>
              </a:r>
              <a:endParaRPr b="0" i="0" sz="1200" u="none" cap="none" strike="noStrike">
                <a:solidFill>
                  <a:schemeClr val="dk1"/>
                </a:solidFill>
                <a:latin typeface="Arial"/>
                <a:ea typeface="Arial"/>
                <a:cs typeface="Arial"/>
                <a:sym typeface="Arial"/>
              </a:endParaRPr>
            </a:p>
          </p:txBody>
        </p:sp>
        <p:sp>
          <p:nvSpPr>
            <p:cNvPr id="225" name="Google Shape;225;g1e55c135dfa_0_0"/>
            <p:cNvSpPr txBox="1"/>
            <p:nvPr/>
          </p:nvSpPr>
          <p:spPr>
            <a:xfrm>
              <a:off x="8017049" y="3335413"/>
              <a:ext cx="1821300" cy="400200"/>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226" name="Google Shape;226;g1e55c135dfa_0_0"/>
            <p:cNvSpPr txBox="1"/>
            <p:nvPr/>
          </p:nvSpPr>
          <p:spPr>
            <a:xfrm>
              <a:off x="9938099" y="3335412"/>
              <a:ext cx="1821300" cy="400200"/>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227" name="Google Shape;227;g1e55c135dfa_0_0"/>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228" name="Google Shape;228;g1e55c135dfa_0_0"/>
            <p:cNvSpPr/>
            <p:nvPr/>
          </p:nvSpPr>
          <p:spPr>
            <a:xfrm>
              <a:off x="6132364" y="3895854"/>
              <a:ext cx="5627100" cy="1122600"/>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229" name="Google Shape;229;g1e55c135dfa_0_0"/>
            <p:cNvSpPr txBox="1"/>
            <p:nvPr/>
          </p:nvSpPr>
          <p:spPr>
            <a:xfrm>
              <a:off x="6869556" y="2741183"/>
              <a:ext cx="1821300" cy="400200"/>
            </a:xfrm>
            <a:prstGeom prst="rect">
              <a:avLst/>
            </a:prstGeom>
            <a:solidFill>
              <a:srgbClr val="FF2F92"/>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230" name="Google Shape;230;g1e55c135dfa_0_0"/>
            <p:cNvSpPr txBox="1"/>
            <p:nvPr/>
          </p:nvSpPr>
          <p:spPr>
            <a:xfrm>
              <a:off x="9352566" y="2741183"/>
              <a:ext cx="1821300" cy="400200"/>
            </a:xfrm>
            <a:prstGeom prst="rect">
              <a:avLst/>
            </a:prstGeom>
            <a:solidFill>
              <a:srgbClr val="FF40FF"/>
            </a:solidFill>
            <a:ln>
              <a:noFill/>
            </a:ln>
            <a:effectLst>
              <a:outerShdw blurRad="57150" rotWithShape="0" algn="bl" dir="5400000" dist="19050">
                <a:srgbClr val="000000">
                  <a:alpha val="49019"/>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pic>
        <p:nvPicPr>
          <p:cNvPr id="231" name="Google Shape;231;g1e55c135dfa_0_0"/>
          <p:cNvPicPr preferRelativeResize="0"/>
          <p:nvPr/>
        </p:nvPicPr>
        <p:blipFill rotWithShape="1">
          <a:blip r:embed="rId3">
            <a:alphaModFix/>
          </a:blip>
          <a:srcRect b="7474" l="0" r="11016" t="0"/>
          <a:stretch/>
        </p:blipFill>
        <p:spPr>
          <a:xfrm>
            <a:off x="72050" y="1469757"/>
            <a:ext cx="6340325" cy="458951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28bb14a74c7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237" name="Google Shape;237;g28bb14a74c7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238" name="Google Shape;238;g28bb14a74c7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239" name="Google Shape;239;g28bb14a74c7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240" name="Google Shape;240;g28bb14a74c7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241" name="Google Shape;241;g28bb14a74c7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242" name="Google Shape;242;g28bb14a74c7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243" name="Google Shape;243;g28bb14a74c7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g1867283abfa_1_52"/>
          <p:cNvPicPr preferRelativeResize="0"/>
          <p:nvPr/>
        </p:nvPicPr>
        <p:blipFill rotWithShape="1">
          <a:blip r:embed="rId3">
            <a:alphaModFix/>
          </a:blip>
          <a:srcRect b="14074" l="0" r="0" t="4349"/>
          <a:stretch/>
        </p:blipFill>
        <p:spPr>
          <a:xfrm>
            <a:off x="1" y="1487425"/>
            <a:ext cx="9410840" cy="4267200"/>
          </a:xfrm>
          <a:prstGeom prst="rect">
            <a:avLst/>
          </a:prstGeom>
          <a:noFill/>
          <a:ln>
            <a:noFill/>
          </a:ln>
        </p:spPr>
      </p:pic>
      <p:sp>
        <p:nvSpPr>
          <p:cNvPr id="91" name="Google Shape;91;g1867283abfa_1_52"/>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solidFill>
                  <a:schemeClr val="dk1"/>
                </a:solidFill>
                <a:latin typeface="Trebuchet MS"/>
                <a:ea typeface="Trebuchet MS"/>
                <a:cs typeface="Trebuchet MS"/>
                <a:sym typeface="Trebuchet MS"/>
              </a:rPr>
              <a:t>CO</a:t>
            </a:r>
            <a:r>
              <a:rPr baseline="-25000" lang="de-DE" sz="2200">
                <a:solidFill>
                  <a:schemeClr val="dk1"/>
                </a:solidFill>
                <a:latin typeface="Trebuchet MS"/>
                <a:ea typeface="Trebuchet MS"/>
                <a:cs typeface="Trebuchet MS"/>
                <a:sym typeface="Trebuchet MS"/>
              </a:rPr>
              <a:t>2 </a:t>
            </a:r>
            <a:r>
              <a:rPr lang="de-DE" sz="2200">
                <a:solidFill>
                  <a:schemeClr val="dk1"/>
                </a:solidFill>
                <a:latin typeface="Trebuchet MS"/>
                <a:ea typeface="Trebuchet MS"/>
                <a:cs typeface="Trebuchet MS"/>
                <a:sym typeface="Trebuchet MS"/>
              </a:rPr>
              <a:t>-Bilanzen</a:t>
            </a:r>
            <a:br>
              <a:rPr lang="de-DE" sz="2200"/>
            </a:br>
            <a:r>
              <a:rPr lang="de-DE" sz="3100">
                <a:highlight>
                  <a:schemeClr val="lt1"/>
                </a:highlight>
              </a:rPr>
              <a:t>Treibhausgasemissionen weltweit</a:t>
            </a:r>
            <a:endParaRPr sz="2700">
              <a:highlight>
                <a:schemeClr val="lt1"/>
              </a:highlight>
            </a:endParaRPr>
          </a:p>
        </p:txBody>
      </p:sp>
      <p:sp>
        <p:nvSpPr>
          <p:cNvPr id="92" name="Google Shape;92;g1867283abfa_1_5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93" name="Google Shape;93;g1867283abfa_1_5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94" name="Google Shape;94;g1867283abfa_1_52"/>
          <p:cNvSpPr txBox="1"/>
          <p:nvPr>
            <p:ph idx="3" type="body"/>
          </p:nvPr>
        </p:nvSpPr>
        <p:spPr>
          <a:xfrm>
            <a:off x="7263643" y="6254497"/>
            <a:ext cx="4785482"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solidFill>
                  <a:schemeClr val="lt1"/>
                </a:solidFill>
              </a:rPr>
              <a:t>Quelle: Eigene Abbildung nach Nelles / Serrer 2018.</a:t>
            </a:r>
            <a:endParaRPr>
              <a:solidFill>
                <a:schemeClr val="lt1"/>
              </a:solidFill>
            </a:endParaRPr>
          </a:p>
        </p:txBody>
      </p:sp>
      <p:sp>
        <p:nvSpPr>
          <p:cNvPr id="95" name="Google Shape;95;g1867283abfa_1_5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
        <p:nvSpPr>
          <p:cNvPr id="96" name="Google Shape;96;g1867283abfa_1_52"/>
          <p:cNvSpPr txBox="1"/>
          <p:nvPr/>
        </p:nvSpPr>
        <p:spPr>
          <a:xfrm>
            <a:off x="7811249" y="1437775"/>
            <a:ext cx="4068794" cy="430857"/>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p:txBody>
      </p:sp>
      <p:sp>
        <p:nvSpPr>
          <p:cNvPr id="97" name="Google Shape;97;g1867283abfa_1_52"/>
          <p:cNvSpPr txBox="1"/>
          <p:nvPr/>
        </p:nvSpPr>
        <p:spPr>
          <a:xfrm>
            <a:off x="9329818" y="2096057"/>
            <a:ext cx="2550225" cy="2825728"/>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0" lvl="0" marL="0" marR="0" rtl="0" algn="l">
              <a:lnSpc>
                <a:spcPct val="100000"/>
              </a:lnSpc>
              <a:spcBef>
                <a:spcPts val="0"/>
              </a:spcBef>
              <a:spcAft>
                <a:spcPts val="0"/>
              </a:spcAft>
              <a:buNone/>
            </a:pPr>
            <a:r>
              <a:rPr b="0" i="0" lang="de-DE" sz="2000" u="none" cap="none" strike="noStrike">
                <a:solidFill>
                  <a:srgbClr val="8CBE41"/>
                </a:solidFill>
                <a:latin typeface="Calibri"/>
                <a:ea typeface="Calibri"/>
                <a:cs typeface="Calibri"/>
                <a:sym typeface="Calibri"/>
              </a:rPr>
              <a:t>Wie können Sie als Schornsteinfeger oder Schornsteinfegerin dazu beitragen, dass </a:t>
            </a:r>
            <a:br>
              <a:rPr b="0" i="0" lang="de-DE" sz="2000" u="none" cap="none" strike="noStrike">
                <a:solidFill>
                  <a:srgbClr val="8CBE41"/>
                </a:solidFill>
                <a:latin typeface="Calibri"/>
                <a:ea typeface="Calibri"/>
                <a:cs typeface="Calibri"/>
                <a:sym typeface="Calibri"/>
              </a:rPr>
            </a:br>
            <a:r>
              <a:rPr b="0" i="0" lang="de-DE" sz="2000" u="none" cap="none" strike="noStrike">
                <a:solidFill>
                  <a:srgbClr val="8CBE41"/>
                </a:solidFill>
                <a:latin typeface="Calibri"/>
                <a:ea typeface="Calibri"/>
                <a:cs typeface="Calibri"/>
                <a:sym typeface="Calibri"/>
              </a:rPr>
              <a:t>CO</a:t>
            </a:r>
            <a:r>
              <a:rPr b="0" baseline="-25000" i="0" lang="de-DE" sz="2000" u="none" cap="none" strike="noStrike">
                <a:solidFill>
                  <a:srgbClr val="8CBE41"/>
                </a:solidFill>
                <a:latin typeface="Calibri"/>
                <a:ea typeface="Calibri"/>
                <a:cs typeface="Calibri"/>
                <a:sym typeface="Calibri"/>
              </a:rPr>
              <a:t>2</a:t>
            </a:r>
            <a:r>
              <a:rPr b="0" i="0" lang="de-DE" sz="2000" u="none" cap="none" strike="noStrike">
                <a:solidFill>
                  <a:srgbClr val="8CBE41"/>
                </a:solidFill>
                <a:latin typeface="Calibri"/>
                <a:ea typeface="Calibri"/>
                <a:cs typeface="Calibri"/>
                <a:sym typeface="Calibri"/>
              </a:rPr>
              <a:t>-Emissionen verringert oder vermieden werden?</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grpSp>
        <p:nvGrpSpPr>
          <p:cNvPr id="103" name="Google Shape;103;p19"/>
          <p:cNvGrpSpPr/>
          <p:nvPr/>
        </p:nvGrpSpPr>
        <p:grpSpPr>
          <a:xfrm>
            <a:off x="15025" y="1409740"/>
            <a:ext cx="7208190" cy="4647882"/>
            <a:chOff x="3070746" y="1555845"/>
            <a:chExt cx="6519821" cy="4204018"/>
          </a:xfrm>
        </p:grpSpPr>
        <p:pic>
          <p:nvPicPr>
            <p:cNvPr id="104" name="Google Shape;104;p19"/>
            <p:cNvPicPr preferRelativeResize="0"/>
            <p:nvPr/>
          </p:nvPicPr>
          <p:blipFill rotWithShape="1">
            <a:blip r:embed="rId3">
              <a:alphaModFix/>
            </a:blip>
            <a:srcRect b="18161" l="34011" r="0" t="5820"/>
            <a:stretch/>
          </p:blipFill>
          <p:spPr>
            <a:xfrm>
              <a:off x="3261815" y="1707500"/>
              <a:ext cx="6328752" cy="4052363"/>
            </a:xfrm>
            <a:prstGeom prst="rect">
              <a:avLst/>
            </a:prstGeom>
            <a:noFill/>
            <a:ln>
              <a:noFill/>
            </a:ln>
          </p:spPr>
        </p:pic>
        <p:sp>
          <p:nvSpPr>
            <p:cNvPr id="105" name="Google Shape;105;p19"/>
            <p:cNvSpPr/>
            <p:nvPr/>
          </p:nvSpPr>
          <p:spPr>
            <a:xfrm>
              <a:off x="3070746" y="1555845"/>
              <a:ext cx="559558" cy="103723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sp>
        <p:nvSpPr>
          <p:cNvPr id="106" name="Google Shape;106;p1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07" name="Google Shape;107;p1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p>
            <a:pPr indent="0" lvl="0" marL="1588" rtl="0" algn="l">
              <a:lnSpc>
                <a:spcPct val="110000"/>
              </a:lnSpc>
              <a:spcBef>
                <a:spcPts val="0"/>
              </a:spcBef>
              <a:spcAft>
                <a:spcPts val="0"/>
              </a:spcAft>
              <a:buSzPts val="1200"/>
              <a:buNone/>
            </a:pPr>
            <a:r>
              <a:rPr lang="de-DE"/>
              <a:t>Schornsteinfegerin und Schornsteinfeger</a:t>
            </a:r>
            <a:endParaRPr/>
          </a:p>
        </p:txBody>
      </p:sp>
      <p:sp>
        <p:nvSpPr>
          <p:cNvPr id="108" name="Google Shape;108;p1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Autofit/>
          </a:bodyPr>
          <a:lstStyle/>
          <a:p>
            <a:pPr indent="0" lvl="0" marL="4763" rtl="0" algn="l">
              <a:lnSpc>
                <a:spcPct val="110000"/>
              </a:lnSpc>
              <a:spcBef>
                <a:spcPts val="0"/>
              </a:spcBef>
              <a:spcAft>
                <a:spcPts val="0"/>
              </a:spcAft>
              <a:buSzPts val="1000"/>
              <a:buNone/>
            </a:pPr>
            <a:r>
              <a:rPr lang="de-DE"/>
              <a:t>Quelle: Eigene Abbildung nach Statistisches Bundesamt 2021. </a:t>
            </a:r>
            <a:endParaRPr/>
          </a:p>
        </p:txBody>
      </p:sp>
      <p:sp>
        <p:nvSpPr>
          <p:cNvPr id="109" name="Google Shape;109;p1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
        <p:nvSpPr>
          <p:cNvPr id="110" name="Google Shape;110;p19"/>
          <p:cNvSpPr txBox="1"/>
          <p:nvPr>
            <p:ph type="title"/>
          </p:nvPr>
        </p:nvSpPr>
        <p:spPr>
          <a:xfrm>
            <a:off x="347399" y="132865"/>
            <a:ext cx="9000000" cy="1080001"/>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SzPts val="2000"/>
              <a:buNone/>
            </a:pPr>
            <a:r>
              <a:rPr lang="de-DE" sz="2200">
                <a:solidFill>
                  <a:schemeClr val="dk1"/>
                </a:solidFill>
                <a:latin typeface="Trebuchet MS"/>
                <a:ea typeface="Trebuchet MS"/>
                <a:cs typeface="Trebuchet MS"/>
                <a:sym typeface="Trebuchet MS"/>
              </a:rPr>
              <a:t>CO</a:t>
            </a:r>
            <a:r>
              <a:rPr baseline="-25000" lang="de-DE" sz="2200">
                <a:solidFill>
                  <a:schemeClr val="dk1"/>
                </a:solidFill>
                <a:latin typeface="Trebuchet MS"/>
                <a:ea typeface="Trebuchet MS"/>
                <a:cs typeface="Trebuchet MS"/>
                <a:sym typeface="Trebuchet MS"/>
              </a:rPr>
              <a:t>2 </a:t>
            </a:r>
            <a:r>
              <a:rPr lang="de-DE" sz="2200">
                <a:solidFill>
                  <a:schemeClr val="dk1"/>
                </a:solidFill>
                <a:latin typeface="Trebuchet MS"/>
                <a:ea typeface="Trebuchet MS"/>
                <a:cs typeface="Trebuchet MS"/>
                <a:sym typeface="Trebuchet MS"/>
              </a:rPr>
              <a:t>-Bilanzen</a:t>
            </a:r>
            <a:br>
              <a:rPr lang="de-DE" sz="3200"/>
            </a:br>
            <a:r>
              <a:rPr lang="de-DE"/>
              <a:t>CO</a:t>
            </a:r>
            <a:r>
              <a:rPr baseline="-25000" lang="de-DE"/>
              <a:t>2</a:t>
            </a:r>
            <a:r>
              <a:rPr lang="de-DE" sz="3100"/>
              <a:t>-Emissionen im Bereich „Wohnen“</a:t>
            </a:r>
            <a:endParaRPr/>
          </a:p>
        </p:txBody>
      </p:sp>
      <p:sp>
        <p:nvSpPr>
          <p:cNvPr id="111" name="Google Shape;111;p19"/>
          <p:cNvSpPr txBox="1"/>
          <p:nvPr/>
        </p:nvSpPr>
        <p:spPr>
          <a:xfrm>
            <a:off x="6803013" y="5411291"/>
            <a:ext cx="4821465"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de-DE" sz="1800" u="none" cap="none" strike="noStrike">
                <a:solidFill>
                  <a:srgbClr val="000000"/>
                </a:solidFill>
                <a:latin typeface="Calibri"/>
                <a:ea typeface="Calibri"/>
                <a:cs typeface="Calibri"/>
                <a:sym typeface="Calibri"/>
              </a:rPr>
              <a:t>CO</a:t>
            </a:r>
            <a:r>
              <a:rPr b="0" baseline="-25000" i="0" lang="de-DE" sz="1800" u="none" cap="none" strike="noStrike">
                <a:solidFill>
                  <a:srgbClr val="000000"/>
                </a:solidFill>
                <a:latin typeface="Arial"/>
                <a:ea typeface="Arial"/>
                <a:cs typeface="Arial"/>
                <a:sym typeface="Arial"/>
              </a:rPr>
              <a:t>2</a:t>
            </a:r>
            <a:r>
              <a:rPr b="0" i="0" lang="de-DE" sz="1800" u="none" cap="none" strike="noStrike">
                <a:solidFill>
                  <a:srgbClr val="000000"/>
                </a:solidFill>
                <a:latin typeface="Calibri"/>
                <a:ea typeface="Calibri"/>
                <a:cs typeface="Calibri"/>
                <a:sym typeface="Calibri"/>
              </a:rPr>
              <a:t>-Emissionen nach Anwendungsbereichen im Bedarfsfeld „Wohnen“ 2019 </a:t>
            </a:r>
            <a:endParaRPr b="0" i="0" sz="1800" u="none" cap="none" strike="noStrike">
              <a:solidFill>
                <a:srgbClr val="000000"/>
              </a:solidFill>
              <a:latin typeface="Arial"/>
              <a:ea typeface="Arial"/>
              <a:cs typeface="Arial"/>
              <a:sym typeface="Arial"/>
            </a:endParaRPr>
          </a:p>
        </p:txBody>
      </p:sp>
      <p:sp>
        <p:nvSpPr>
          <p:cNvPr id="112" name="Google Shape;112;p19"/>
          <p:cNvSpPr txBox="1"/>
          <p:nvPr/>
        </p:nvSpPr>
        <p:spPr>
          <a:xfrm>
            <a:off x="7311767" y="1669015"/>
            <a:ext cx="4694849" cy="2671840"/>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0" lvl="0" marL="0" marR="0" rtl="0" algn="l">
              <a:lnSpc>
                <a:spcPct val="100000"/>
              </a:lnSpc>
              <a:spcBef>
                <a:spcPts val="0"/>
              </a:spcBef>
              <a:spcAft>
                <a:spcPts val="0"/>
              </a:spcAft>
              <a:buNone/>
            </a:pPr>
            <a:r>
              <a:rPr b="0" i="0" lang="de-DE" sz="2000" u="none" cap="none" strike="noStrike">
                <a:solidFill>
                  <a:schemeClr val="dk1"/>
                </a:solidFill>
                <a:latin typeface="Calibri"/>
                <a:ea typeface="Calibri"/>
                <a:cs typeface="Calibri"/>
                <a:sym typeface="Calibri"/>
              </a:rPr>
              <a:t>Durch niedrigere Raumtemperaturen können </a:t>
            </a:r>
            <a:r>
              <a:rPr b="0" i="0" lang="de-DE" sz="2000" u="none" cap="none" strike="noStrike">
                <a:solidFill>
                  <a:srgbClr val="000000"/>
                </a:solidFill>
                <a:latin typeface="Calibri"/>
                <a:ea typeface="Calibri"/>
                <a:cs typeface="Calibri"/>
                <a:sym typeface="Calibri"/>
              </a:rPr>
              <a:t>CO</a:t>
            </a:r>
            <a:r>
              <a:rPr b="0" baseline="-25000" i="0" lang="de-DE" sz="2000" u="none" cap="none" strike="noStrike">
                <a:solidFill>
                  <a:srgbClr val="000000"/>
                </a:solidFill>
                <a:latin typeface="Calibri"/>
                <a:ea typeface="Calibri"/>
                <a:cs typeface="Calibri"/>
                <a:sym typeface="Calibri"/>
              </a:rPr>
              <a:t>2-</a:t>
            </a:r>
            <a:r>
              <a:rPr b="0" i="0" lang="de-DE" sz="2000" u="none" cap="none" strike="noStrike">
                <a:solidFill>
                  <a:schemeClr val="dk1"/>
                </a:solidFill>
                <a:latin typeface="Calibri"/>
                <a:ea typeface="Calibri"/>
                <a:cs typeface="Calibri"/>
                <a:sym typeface="Calibri"/>
              </a:rPr>
              <a:t>Emissionen gesenkt werden.</a:t>
            </a:r>
            <a:endParaRPr b="0" i="0" sz="20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Welche Konflikte sehen Sie in diesem Bereich in der Zusammenarbeit mit Kunden und Kundinnen? </a:t>
            </a:r>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Wie können Sie diesen Konflikten begegnen?</a:t>
            </a:r>
            <a:endParaRPr b="0" i="0" sz="2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g1867283abfa_1_0"/>
          <p:cNvPicPr preferRelativeResize="0"/>
          <p:nvPr/>
        </p:nvPicPr>
        <p:blipFill rotWithShape="1">
          <a:blip r:embed="rId3">
            <a:alphaModFix/>
          </a:blip>
          <a:srcRect b="0" l="0" r="0" t="0"/>
          <a:stretch/>
        </p:blipFill>
        <p:spPr>
          <a:xfrm>
            <a:off x="332309" y="1898994"/>
            <a:ext cx="7407097" cy="4115053"/>
          </a:xfrm>
          <a:prstGeom prst="rect">
            <a:avLst/>
          </a:prstGeom>
          <a:noFill/>
          <a:ln>
            <a:noFill/>
          </a:ln>
        </p:spPr>
      </p:pic>
      <p:sp>
        <p:nvSpPr>
          <p:cNvPr id="119" name="Google Shape;119;g1867283abfa_1_0"/>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solidFill>
                  <a:schemeClr val="dk1"/>
                </a:solidFill>
                <a:latin typeface="Trebuchet MS"/>
                <a:ea typeface="Trebuchet MS"/>
                <a:cs typeface="Trebuchet MS"/>
                <a:sym typeface="Trebuchet MS"/>
              </a:rPr>
              <a:t>CO</a:t>
            </a:r>
            <a:r>
              <a:rPr baseline="-25000" lang="de-DE" sz="2200">
                <a:solidFill>
                  <a:schemeClr val="dk1"/>
                </a:solidFill>
                <a:latin typeface="Trebuchet MS"/>
                <a:ea typeface="Trebuchet MS"/>
                <a:cs typeface="Trebuchet MS"/>
                <a:sym typeface="Trebuchet MS"/>
              </a:rPr>
              <a:t>2 </a:t>
            </a:r>
            <a:r>
              <a:rPr lang="de-DE" sz="2200">
                <a:solidFill>
                  <a:schemeClr val="dk1"/>
                </a:solidFill>
                <a:latin typeface="Trebuchet MS"/>
                <a:ea typeface="Trebuchet MS"/>
                <a:cs typeface="Trebuchet MS"/>
                <a:sym typeface="Trebuchet MS"/>
              </a:rPr>
              <a:t>-Bilanzen</a:t>
            </a:r>
            <a:br>
              <a:rPr lang="de-DE" sz="3600"/>
            </a:br>
            <a:r>
              <a:rPr lang="de-DE"/>
              <a:t>CO</a:t>
            </a:r>
            <a:r>
              <a:rPr baseline="-25000" lang="de-DE"/>
              <a:t>2</a:t>
            </a:r>
            <a:r>
              <a:rPr lang="de-DE" sz="3100"/>
              <a:t>-Bilanzen von Brennstoffen</a:t>
            </a:r>
            <a:endParaRPr sz="3100"/>
          </a:p>
        </p:txBody>
      </p:sp>
      <p:sp>
        <p:nvSpPr>
          <p:cNvPr id="120" name="Google Shape;120;g1867283abfa_1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21" name="Google Shape;121;g1867283abfa_1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22" name="Google Shape;122;g1867283abfa_1_0"/>
          <p:cNvSpPr txBox="1"/>
          <p:nvPr>
            <p:ph idx="3" type="body"/>
          </p:nvPr>
        </p:nvSpPr>
        <p:spPr>
          <a:xfrm>
            <a:off x="7286567" y="6254497"/>
            <a:ext cx="4593475"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800"/>
              <a:buNone/>
            </a:pPr>
            <a:r>
              <a:rPr lang="de-DE">
                <a:latin typeface="Trebuchet MS"/>
                <a:ea typeface="Trebuchet MS"/>
                <a:cs typeface="Trebuchet MS"/>
                <a:sym typeface="Trebuchet MS"/>
              </a:rPr>
              <a:t>Quelle: Eigene Abbildung nach Quaschning / Siegel 2022.</a:t>
            </a:r>
            <a:endParaRPr/>
          </a:p>
          <a:p>
            <a:pPr indent="0" lvl="0" marL="4762" rtl="0" algn="l">
              <a:lnSpc>
                <a:spcPct val="110000"/>
              </a:lnSpc>
              <a:spcBef>
                <a:spcPts val="0"/>
              </a:spcBef>
              <a:spcAft>
                <a:spcPts val="0"/>
              </a:spcAft>
              <a:buSzPts val="800"/>
              <a:buNone/>
            </a:pPr>
            <a:r>
              <a:rPr lang="de-DE" sz="800">
                <a:latin typeface="Trebuchet MS"/>
                <a:ea typeface="Trebuchet MS"/>
                <a:cs typeface="Trebuchet MS"/>
                <a:sym typeface="Trebuchet MS"/>
              </a:rPr>
              <a:t> </a:t>
            </a:r>
            <a:endParaRPr sz="800">
              <a:latin typeface="Trebuchet MS"/>
              <a:ea typeface="Trebuchet MS"/>
              <a:cs typeface="Trebuchet MS"/>
              <a:sym typeface="Trebuchet MS"/>
            </a:endParaRPr>
          </a:p>
        </p:txBody>
      </p:sp>
      <p:sp>
        <p:nvSpPr>
          <p:cNvPr id="123" name="Google Shape;123;g1867283abfa_1_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
        <p:nvSpPr>
          <p:cNvPr id="124" name="Google Shape;124;g1867283abfa_1_0"/>
          <p:cNvSpPr txBox="1"/>
          <p:nvPr/>
        </p:nvSpPr>
        <p:spPr>
          <a:xfrm>
            <a:off x="7660158" y="1421054"/>
            <a:ext cx="4338294" cy="3995279"/>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0" lvl="0" marL="0" marR="0" rtl="0" algn="l">
              <a:lnSpc>
                <a:spcPct val="100000"/>
              </a:lnSpc>
              <a:spcBef>
                <a:spcPts val="0"/>
              </a:spcBef>
              <a:spcAft>
                <a:spcPts val="0"/>
              </a:spcAft>
              <a:buClr>
                <a:srgbClr val="000000"/>
              </a:buClr>
              <a:buSzPts val="1600"/>
              <a:buFont typeface="Arial"/>
              <a:buNone/>
            </a:pPr>
            <a:r>
              <a:rPr b="0" i="0" lang="de-DE" sz="1800" u="none" cap="none" strike="noStrike">
                <a:solidFill>
                  <a:schemeClr val="dk1"/>
                </a:solidFill>
                <a:latin typeface="Calibri"/>
                <a:ea typeface="Calibri"/>
                <a:cs typeface="Calibri"/>
                <a:sym typeface="Calibri"/>
              </a:rPr>
              <a:t>A) Ein durchschnittliches Einfamilienhaus benötigt jährlich circa 22.500 kWh an Heizenergie. </a:t>
            </a:r>
            <a:endParaRPr b="0" i="0" sz="1800" u="none" cap="none" strike="noStrike">
              <a:solidFill>
                <a:schemeClr val="dk1"/>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500"/>
              <a:buFont typeface="Noto Sans Symbols"/>
              <a:buChar char="▪"/>
            </a:pPr>
            <a:r>
              <a:rPr b="0" i="0" lang="de-DE" sz="1800" u="none" cap="none" strike="noStrike">
                <a:solidFill>
                  <a:srgbClr val="8CBE41"/>
                </a:solidFill>
                <a:latin typeface="Calibri"/>
                <a:ea typeface="Calibri"/>
                <a:cs typeface="Calibri"/>
                <a:sym typeface="Calibri"/>
              </a:rPr>
              <a:t>Berechnen Sie die jährlichen CO</a:t>
            </a:r>
            <a:r>
              <a:rPr b="0" baseline="-25000" i="0" lang="de-DE" sz="1800" u="none" cap="none" strike="noStrike">
                <a:solidFill>
                  <a:srgbClr val="8CBE41"/>
                </a:solidFill>
                <a:latin typeface="Calibri"/>
                <a:ea typeface="Calibri"/>
                <a:cs typeface="Calibri"/>
                <a:sym typeface="Calibri"/>
              </a:rPr>
              <a:t>2</a:t>
            </a:r>
            <a:r>
              <a:rPr b="0" i="0" lang="de-DE" sz="1800" u="none" cap="none" strike="noStrike">
                <a:solidFill>
                  <a:srgbClr val="8CBE41"/>
                </a:solidFill>
                <a:latin typeface="Calibri"/>
                <a:ea typeface="Calibri"/>
                <a:cs typeface="Calibri"/>
                <a:sym typeface="Calibri"/>
              </a:rPr>
              <a:t>-Emissionen beispielhaft für eine Gas- und Ölheizung.</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600"/>
              <a:buFont typeface="Arial"/>
              <a:buNone/>
            </a:pPr>
            <a:r>
              <a:t/>
            </a:r>
            <a:endParaRPr b="0" i="0" sz="1800" u="none" cap="none" strike="noStrike">
              <a:solidFill>
                <a:srgbClr val="8CBE41"/>
              </a:solidFill>
              <a:latin typeface="Calibri"/>
              <a:ea typeface="Calibri"/>
              <a:cs typeface="Calibri"/>
              <a:sym typeface="Calibri"/>
            </a:endParaRPr>
          </a:p>
          <a:p>
            <a:pPr indent="0" lvl="0" marL="0" marR="0" rtl="0" algn="l">
              <a:lnSpc>
                <a:spcPct val="100000"/>
              </a:lnSpc>
              <a:spcBef>
                <a:spcPts val="600"/>
              </a:spcBef>
              <a:spcAft>
                <a:spcPts val="0"/>
              </a:spcAft>
              <a:buClr>
                <a:srgbClr val="000000"/>
              </a:buClr>
              <a:buSzPts val="1600"/>
              <a:buFont typeface="Arial"/>
              <a:buNone/>
            </a:pPr>
            <a:r>
              <a:rPr b="0" i="0" lang="de-DE" sz="1800" u="none" cap="none" strike="noStrike">
                <a:solidFill>
                  <a:schemeClr val="dk1"/>
                </a:solidFill>
                <a:latin typeface="Calibri"/>
                <a:ea typeface="Calibri"/>
                <a:cs typeface="Calibri"/>
                <a:sym typeface="Calibri"/>
              </a:rPr>
              <a:t>B) Eine Buche kann ca. 12,5 kg CO</a:t>
            </a:r>
            <a:r>
              <a:rPr b="0" baseline="-25000" i="0" lang="de-DE" sz="1800" u="none" cap="none" strike="noStrike">
                <a:solidFill>
                  <a:schemeClr val="dk1"/>
                </a:solidFill>
                <a:latin typeface="Calibri"/>
                <a:ea typeface="Calibri"/>
                <a:cs typeface="Calibri"/>
                <a:sym typeface="Calibri"/>
              </a:rPr>
              <a:t>2</a:t>
            </a:r>
            <a:r>
              <a:rPr b="0" i="0" lang="de-DE" sz="1800" u="none" cap="none" strike="noStrike">
                <a:solidFill>
                  <a:schemeClr val="dk1"/>
                </a:solidFill>
                <a:latin typeface="Calibri"/>
                <a:ea typeface="Calibri"/>
                <a:cs typeface="Calibri"/>
                <a:sym typeface="Calibri"/>
              </a:rPr>
              <a:t> jährlich binden. </a:t>
            </a:r>
            <a:endParaRPr b="0" i="0" sz="1800" u="none" cap="none" strike="noStrike">
              <a:solidFill>
                <a:schemeClr val="dk1"/>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500"/>
              <a:buFont typeface="Noto Sans Symbols"/>
              <a:buChar char="▪"/>
            </a:pPr>
            <a:r>
              <a:rPr b="0" i="0" lang="de-DE" sz="1800" u="none" cap="none" strike="noStrike">
                <a:solidFill>
                  <a:srgbClr val="8CBE41"/>
                </a:solidFill>
                <a:latin typeface="Calibri"/>
                <a:ea typeface="Calibri"/>
                <a:cs typeface="Calibri"/>
                <a:sym typeface="Calibri"/>
              </a:rPr>
              <a:t>Wie viele Buchen müssten gepflanzt werden, um den CO</a:t>
            </a:r>
            <a:r>
              <a:rPr b="0" baseline="-25000" i="0" lang="de-DE" sz="1800" u="none" cap="none" strike="noStrike">
                <a:solidFill>
                  <a:srgbClr val="8CBE41"/>
                </a:solidFill>
                <a:latin typeface="Calibri"/>
                <a:ea typeface="Calibri"/>
                <a:cs typeface="Calibri"/>
                <a:sym typeface="Calibri"/>
              </a:rPr>
              <a:t>2</a:t>
            </a:r>
            <a:r>
              <a:rPr b="0" i="0" lang="de-DE" sz="1800" u="none" cap="none" strike="noStrike">
                <a:solidFill>
                  <a:srgbClr val="8CBE41"/>
                </a:solidFill>
                <a:latin typeface="Calibri"/>
                <a:ea typeface="Calibri"/>
                <a:cs typeface="Calibri"/>
                <a:sym typeface="Calibri"/>
              </a:rPr>
              <a:t>-Ausstoß von nur einem Einfamilienhaus auszugleichen?</a:t>
            </a:r>
            <a:endParaRPr b="0" i="0" sz="18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188ed698f2d_1_63"/>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240"/>
              <a:buNone/>
            </a:pPr>
            <a:r>
              <a:rPr lang="de-DE" sz="2000"/>
              <a:t>Heizen mit Strom</a:t>
            </a:r>
            <a:br>
              <a:rPr lang="de-DE" sz="2780">
                <a:highlight>
                  <a:schemeClr val="lt1"/>
                </a:highlight>
              </a:rPr>
            </a:br>
            <a:r>
              <a:rPr lang="de-DE" sz="2800">
                <a:highlight>
                  <a:schemeClr val="lt1"/>
                </a:highlight>
              </a:rPr>
              <a:t>Wärmepumpe</a:t>
            </a:r>
            <a:endParaRPr sz="2780">
              <a:highlight>
                <a:schemeClr val="lt1"/>
              </a:highlight>
            </a:endParaRPr>
          </a:p>
        </p:txBody>
      </p:sp>
      <p:sp>
        <p:nvSpPr>
          <p:cNvPr id="131" name="Google Shape;131;g188ed698f2d_1_6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2" name="Google Shape;132;g188ed698f2d_1_6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33" name="Google Shape;133;g188ed698f2d_1_63"/>
          <p:cNvSpPr txBox="1"/>
          <p:nvPr>
            <p:ph idx="3" type="body"/>
          </p:nvPr>
        </p:nvSpPr>
        <p:spPr>
          <a:xfrm>
            <a:off x="7271354" y="6339023"/>
            <a:ext cx="4629000" cy="472874"/>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200"/>
              <a:buNone/>
            </a:pPr>
            <a:r>
              <a:rPr lang="de-DE"/>
              <a:t>Quelle: Eigene Abbildung nach Quaschning / Siegel 2022.</a:t>
            </a:r>
            <a:endParaRPr/>
          </a:p>
          <a:p>
            <a:pPr indent="0" lvl="0" marL="4762" rtl="0" algn="l">
              <a:lnSpc>
                <a:spcPct val="110000"/>
              </a:lnSpc>
              <a:spcBef>
                <a:spcPts val="0"/>
              </a:spcBef>
              <a:spcAft>
                <a:spcPts val="0"/>
              </a:spcAft>
              <a:buSzPts val="1200"/>
              <a:buNone/>
            </a:pPr>
            <a:r>
              <a:rPr lang="de-DE" sz="1000"/>
              <a:t>   </a:t>
            </a:r>
            <a:endParaRPr sz="1000"/>
          </a:p>
        </p:txBody>
      </p:sp>
      <p:sp>
        <p:nvSpPr>
          <p:cNvPr id="134" name="Google Shape;134;g188ed698f2d_1_6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pic>
        <p:nvPicPr>
          <p:cNvPr id="135" name="Google Shape;135;g188ed698f2d_1_63"/>
          <p:cNvPicPr preferRelativeResize="0"/>
          <p:nvPr/>
        </p:nvPicPr>
        <p:blipFill rotWithShape="1">
          <a:blip r:embed="rId3">
            <a:alphaModFix/>
          </a:blip>
          <a:srcRect b="0" l="0" r="0" t="0"/>
          <a:stretch/>
        </p:blipFill>
        <p:spPr>
          <a:xfrm>
            <a:off x="619502" y="1365101"/>
            <a:ext cx="6400424" cy="4730877"/>
          </a:xfrm>
          <a:prstGeom prst="rect">
            <a:avLst/>
          </a:prstGeom>
          <a:noFill/>
          <a:ln>
            <a:noFill/>
          </a:ln>
        </p:spPr>
      </p:pic>
      <p:sp>
        <p:nvSpPr>
          <p:cNvPr id="136" name="Google Shape;136;g188ed698f2d_1_63"/>
          <p:cNvSpPr txBox="1"/>
          <p:nvPr/>
        </p:nvSpPr>
        <p:spPr>
          <a:xfrm>
            <a:off x="7342002" y="1557103"/>
            <a:ext cx="4616400" cy="3564392"/>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800" u="none" cap="none" strike="noStrike">
                <a:solidFill>
                  <a:srgbClr val="8CBE41"/>
                </a:solidFill>
                <a:latin typeface="Calibri"/>
                <a:ea typeface="Calibri"/>
                <a:cs typeface="Calibri"/>
                <a:sym typeface="Calibri"/>
              </a:rPr>
              <a:t>Vergleichen Sie die Emissionen, die bei </a:t>
            </a:r>
            <a:br>
              <a:rPr b="0" i="0" lang="de-DE" sz="1800" u="none" cap="none" strike="noStrike">
                <a:solidFill>
                  <a:srgbClr val="8CBE41"/>
                </a:solidFill>
                <a:latin typeface="Calibri"/>
                <a:ea typeface="Calibri"/>
                <a:cs typeface="Calibri"/>
                <a:sym typeface="Calibri"/>
              </a:rPr>
            </a:br>
            <a:r>
              <a:rPr b="0" i="0" lang="de-DE" sz="1800" u="none" cap="none" strike="noStrike">
                <a:solidFill>
                  <a:srgbClr val="8CBE41"/>
                </a:solidFill>
                <a:latin typeface="Calibri"/>
                <a:ea typeface="Calibri"/>
                <a:cs typeface="Calibri"/>
                <a:sym typeface="Calibri"/>
              </a:rPr>
              <a:t>der Stromerzeugung entstehen mit denen, die bei der direkten Nutzung der Brennstoffe zum Heizen entstehen (siehe Folie 4).</a:t>
            </a:r>
            <a:endParaRPr b="0" i="0" sz="18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800" u="none" cap="none" strike="noStrike">
                <a:solidFill>
                  <a:srgbClr val="8CBE41"/>
                </a:solidFill>
                <a:latin typeface="Calibri"/>
                <a:ea typeface="Calibri"/>
                <a:cs typeface="Calibri"/>
                <a:sym typeface="Calibri"/>
              </a:rPr>
              <a:t>Warum – und unter welchen Bedingungen – ist der Einsatz von Wärmepumpen dennoch nachhaltiger? </a:t>
            </a:r>
            <a:endParaRPr b="0" i="0" sz="18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800" u="none" cap="none" strike="noStrike">
                <a:solidFill>
                  <a:srgbClr val="8CBE41"/>
                </a:solidFill>
                <a:latin typeface="Calibri"/>
                <a:ea typeface="Calibri"/>
                <a:cs typeface="Calibri"/>
                <a:sym typeface="Calibri"/>
              </a:rPr>
              <a:t>Wie verhält es sich, wenn der Strom durch erneuerbare Energieträger wie Photovoltaik (PV) erzeugt wurde?</a:t>
            </a:r>
            <a:endParaRPr b="0" i="0" sz="18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id="142" name="Google Shape;142;g188ed698f2d_1_94"/>
          <p:cNvPicPr preferRelativeResize="0"/>
          <p:nvPr/>
        </p:nvPicPr>
        <p:blipFill rotWithShape="1">
          <a:blip r:embed="rId3">
            <a:alphaModFix/>
          </a:blip>
          <a:srcRect b="0" l="0" r="0" t="0"/>
          <a:stretch/>
        </p:blipFill>
        <p:spPr>
          <a:xfrm>
            <a:off x="139789" y="1364642"/>
            <a:ext cx="8547567" cy="4751023"/>
          </a:xfrm>
          <a:prstGeom prst="rect">
            <a:avLst/>
          </a:prstGeom>
          <a:noFill/>
          <a:ln>
            <a:noFill/>
          </a:ln>
        </p:spPr>
      </p:pic>
      <p:sp>
        <p:nvSpPr>
          <p:cNvPr id="143" name="Google Shape;143;g188ed698f2d_1_94"/>
          <p:cNvSpPr txBox="1"/>
          <p:nvPr/>
        </p:nvSpPr>
        <p:spPr>
          <a:xfrm>
            <a:off x="8050491" y="2273238"/>
            <a:ext cx="3907911" cy="3010394"/>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0"/>
              </a:spcBef>
              <a:spcAft>
                <a:spcPts val="0"/>
              </a:spcAft>
              <a:buClr>
                <a:srgbClr val="8CBE41"/>
              </a:buClr>
              <a:buSzPts val="1600"/>
              <a:buFont typeface="Noto Sans Symbols"/>
              <a:buChar char="▪"/>
            </a:pPr>
            <a:r>
              <a:rPr b="0" i="0" lang="de-DE" sz="1800" u="none" cap="none" strike="noStrike">
                <a:solidFill>
                  <a:srgbClr val="8CBE41"/>
                </a:solidFill>
                <a:latin typeface="Calibri"/>
                <a:ea typeface="Calibri"/>
                <a:cs typeface="Calibri"/>
                <a:sym typeface="Calibri"/>
              </a:rPr>
              <a:t>Betrachten Sie die Preisentwicklung </a:t>
            </a:r>
            <a:br>
              <a:rPr b="0" i="0" lang="de-DE" sz="1800" u="none" cap="none" strike="noStrike">
                <a:solidFill>
                  <a:srgbClr val="8CBE41"/>
                </a:solidFill>
                <a:latin typeface="Calibri"/>
                <a:ea typeface="Calibri"/>
                <a:cs typeface="Calibri"/>
                <a:sym typeface="Calibri"/>
              </a:rPr>
            </a:br>
            <a:r>
              <a:rPr b="0" i="0" lang="de-DE" sz="1800" u="none" cap="none" strike="noStrike">
                <a:solidFill>
                  <a:srgbClr val="8CBE41"/>
                </a:solidFill>
                <a:latin typeface="Calibri"/>
                <a:ea typeface="Calibri"/>
                <a:cs typeface="Calibri"/>
                <a:sym typeface="Calibri"/>
              </a:rPr>
              <a:t>der verschiedenen Ressourcen. </a:t>
            </a:r>
            <a:endParaRPr b="0" i="0" sz="18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800" u="none" cap="none" strike="noStrike">
                <a:solidFill>
                  <a:srgbClr val="8CBE41"/>
                </a:solidFill>
                <a:latin typeface="Calibri"/>
                <a:ea typeface="Calibri"/>
                <a:cs typeface="Calibri"/>
                <a:sym typeface="Calibri"/>
              </a:rPr>
              <a:t>Vergleichen Sie diese mit den </a:t>
            </a:r>
            <a:br>
              <a:rPr b="0" i="0" lang="de-DE" sz="1800" u="none" cap="none" strike="noStrike">
                <a:solidFill>
                  <a:srgbClr val="8CBE41"/>
                </a:solidFill>
                <a:latin typeface="Calibri"/>
                <a:ea typeface="Calibri"/>
                <a:cs typeface="Calibri"/>
                <a:sym typeface="Calibri"/>
              </a:rPr>
            </a:br>
            <a:r>
              <a:rPr b="0" i="0" lang="de-DE" sz="1800" u="none" cap="none" strike="noStrike">
                <a:solidFill>
                  <a:srgbClr val="8CBE41"/>
                </a:solidFill>
                <a:latin typeface="Calibri"/>
                <a:ea typeface="Calibri"/>
                <a:cs typeface="Calibri"/>
                <a:sym typeface="Calibri"/>
              </a:rPr>
              <a:t>CO</a:t>
            </a:r>
            <a:r>
              <a:rPr b="0" baseline="-25000" i="0" lang="de-DE" sz="1800" u="none" cap="none" strike="noStrike">
                <a:solidFill>
                  <a:srgbClr val="8CBE41"/>
                </a:solidFill>
                <a:latin typeface="Calibri"/>
                <a:ea typeface="Calibri"/>
                <a:cs typeface="Calibri"/>
                <a:sym typeface="Calibri"/>
              </a:rPr>
              <a:t>2</a:t>
            </a:r>
            <a:r>
              <a:rPr b="0" i="0" lang="de-DE" sz="1800" u="none" cap="none" strike="noStrike">
                <a:solidFill>
                  <a:srgbClr val="8CBE41"/>
                </a:solidFill>
                <a:latin typeface="Calibri"/>
                <a:ea typeface="Calibri"/>
                <a:cs typeface="Calibri"/>
                <a:sym typeface="Calibri"/>
              </a:rPr>
              <a:t>-Bilanzen dieser Ressourcen. </a:t>
            </a:r>
            <a:endParaRPr b="0" i="0" sz="18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1800" u="none" cap="none" strike="noStrike">
                <a:solidFill>
                  <a:srgbClr val="8CBE41"/>
                </a:solidFill>
                <a:latin typeface="Calibri"/>
                <a:ea typeface="Calibri"/>
                <a:cs typeface="Calibri"/>
                <a:sym typeface="Calibri"/>
              </a:rPr>
              <a:t>Führen Sie ein fiktives Kunden-gespräch zur Anschaffung eines neuen Heizsystems unter Berücksichtigung ökonomischer und ökologischer Aspekte.</a:t>
            </a:r>
            <a:endParaRPr b="0" i="0" sz="1800" u="none" cap="none" strike="noStrike">
              <a:solidFill>
                <a:srgbClr val="000000"/>
              </a:solidFill>
              <a:latin typeface="Calibri"/>
              <a:ea typeface="Calibri"/>
              <a:cs typeface="Calibri"/>
              <a:sym typeface="Calibri"/>
            </a:endParaRPr>
          </a:p>
        </p:txBody>
      </p:sp>
      <p:sp>
        <p:nvSpPr>
          <p:cNvPr id="144" name="Google Shape;144;g188ed698f2d_1_94"/>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t>Heizen mit Strom</a:t>
            </a:r>
            <a:br>
              <a:rPr lang="de-DE" sz="2780">
                <a:highlight>
                  <a:schemeClr val="lt1"/>
                </a:highlight>
              </a:rPr>
            </a:br>
            <a:r>
              <a:rPr lang="de-DE" sz="3100">
                <a:highlight>
                  <a:schemeClr val="lt1"/>
                </a:highlight>
              </a:rPr>
              <a:t>Kosten- und Klimabilanz</a:t>
            </a:r>
            <a:endParaRPr sz="2780">
              <a:highlight>
                <a:schemeClr val="lt1"/>
              </a:highlight>
            </a:endParaRPr>
          </a:p>
        </p:txBody>
      </p:sp>
      <p:sp>
        <p:nvSpPr>
          <p:cNvPr id="145" name="Google Shape;145;g188ed698f2d_1_94"/>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6" name="Google Shape;146;g188ed698f2d_1_94"/>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47" name="Google Shape;147;g188ed698f2d_1_94"/>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Eigene Abbildung nach Deutsches Pelletinstitut 2022.</a:t>
            </a:r>
            <a:endParaRPr/>
          </a:p>
        </p:txBody>
      </p:sp>
      <p:sp>
        <p:nvSpPr>
          <p:cNvPr id="148" name="Google Shape;148;g188ed698f2d_1_94"/>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88ed698f2d_1_40"/>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t>Heizen mit Holz</a:t>
            </a:r>
            <a:br>
              <a:rPr lang="de-DE" sz="2780"/>
            </a:br>
            <a:r>
              <a:rPr lang="de-DE" sz="3100"/>
              <a:t>Holz als nachhaltiger Brennstoff?</a:t>
            </a:r>
            <a:endParaRPr sz="2780"/>
          </a:p>
        </p:txBody>
      </p:sp>
      <p:sp>
        <p:nvSpPr>
          <p:cNvPr id="155" name="Google Shape;155;g188ed698f2d_1_4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56" name="Google Shape;156;g188ed698f2d_1_4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57" name="Google Shape;157;g188ed698f2d_1_40"/>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
        <p:nvSpPr>
          <p:cNvPr id="158" name="Google Shape;158;g188ed698f2d_1_40"/>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Siegelklarheit o.J.</a:t>
            </a:r>
            <a:endParaRPr/>
          </a:p>
        </p:txBody>
      </p:sp>
      <p:sp>
        <p:nvSpPr>
          <p:cNvPr id="159" name="Google Shape;159;g188ed698f2d_1_40"/>
          <p:cNvSpPr txBox="1"/>
          <p:nvPr/>
        </p:nvSpPr>
        <p:spPr>
          <a:xfrm>
            <a:off x="7263643" y="2105857"/>
            <a:ext cx="4624152" cy="3364337"/>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Recherchieren Sie die Bedeutung </a:t>
            </a:r>
            <a:br>
              <a:rPr b="0" i="0" lang="de-DE" sz="2000" u="none" cap="none" strike="noStrike">
                <a:solidFill>
                  <a:srgbClr val="8CBE41"/>
                </a:solidFill>
                <a:latin typeface="Calibri"/>
                <a:ea typeface="Calibri"/>
                <a:cs typeface="Calibri"/>
                <a:sym typeface="Calibri"/>
              </a:rPr>
            </a:br>
            <a:r>
              <a:rPr b="0" i="0" lang="de-DE" sz="2000" u="none" cap="none" strike="noStrike">
                <a:solidFill>
                  <a:srgbClr val="8CBE41"/>
                </a:solidFill>
                <a:latin typeface="Calibri"/>
                <a:ea typeface="Calibri"/>
                <a:cs typeface="Calibri"/>
                <a:sym typeface="Calibri"/>
              </a:rPr>
              <a:t>der verschiedenen Siegel! </a:t>
            </a:r>
            <a:endParaRPr b="0" i="0" sz="20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Fertigen Sie eine Checkliste an, </a:t>
            </a:r>
            <a:br>
              <a:rPr b="0" i="0" lang="de-DE" sz="2000" u="none" cap="none" strike="noStrike">
                <a:solidFill>
                  <a:srgbClr val="8CBE41"/>
                </a:solidFill>
                <a:latin typeface="Calibri"/>
                <a:ea typeface="Calibri"/>
                <a:cs typeface="Calibri"/>
                <a:sym typeface="Calibri"/>
              </a:rPr>
            </a:br>
            <a:r>
              <a:rPr b="0" i="0" lang="de-DE" sz="2000" u="none" cap="none" strike="noStrike">
                <a:solidFill>
                  <a:srgbClr val="8CBE41"/>
                </a:solidFill>
                <a:latin typeface="Calibri"/>
                <a:ea typeface="Calibri"/>
                <a:cs typeface="Calibri"/>
                <a:sym typeface="Calibri"/>
              </a:rPr>
              <a:t>worauf Kunden und Kundinnen beim Einkauf von Brennholz achten sollten, um eine möglichst geringe CO</a:t>
            </a:r>
            <a:r>
              <a:rPr b="0" baseline="-25000" i="0" lang="de-DE" sz="2000" u="none" cap="none" strike="noStrike">
                <a:solidFill>
                  <a:srgbClr val="8CBE41"/>
                </a:solidFill>
                <a:latin typeface="Calibri"/>
                <a:ea typeface="Calibri"/>
                <a:cs typeface="Calibri"/>
                <a:sym typeface="Calibri"/>
              </a:rPr>
              <a:t>2</a:t>
            </a:r>
            <a:r>
              <a:rPr b="0" i="0" lang="de-DE" sz="2000" u="none" cap="none" strike="noStrike">
                <a:solidFill>
                  <a:srgbClr val="8CBE41"/>
                </a:solidFill>
                <a:latin typeface="Calibri"/>
                <a:ea typeface="Calibri"/>
                <a:cs typeface="Calibri"/>
                <a:sym typeface="Calibri"/>
              </a:rPr>
              <a:t>-Bilanz zu haben.</a:t>
            </a:r>
            <a:endParaRPr b="0" i="0" sz="2000" u="none" cap="none" strike="noStrike">
              <a:solidFill>
                <a:srgbClr val="000000"/>
              </a:solidFill>
              <a:latin typeface="Calibri"/>
              <a:ea typeface="Calibri"/>
              <a:cs typeface="Calibri"/>
              <a:sym typeface="Calibri"/>
            </a:endParaRPr>
          </a:p>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Wie und unter welchen Umständen ist Holz ein klimafreundlicher Brennstoff?</a:t>
            </a:r>
            <a:endParaRPr b="0" i="0" sz="2000" u="none" cap="none" strike="noStrike">
              <a:solidFill>
                <a:srgbClr val="000000"/>
              </a:solidFill>
              <a:latin typeface="Calibri"/>
              <a:ea typeface="Calibri"/>
              <a:cs typeface="Calibri"/>
              <a:sym typeface="Calibri"/>
            </a:endParaRPr>
          </a:p>
        </p:txBody>
      </p:sp>
      <p:pic>
        <p:nvPicPr>
          <p:cNvPr id="160" name="Google Shape;160;g188ed698f2d_1_40"/>
          <p:cNvPicPr preferRelativeResize="0"/>
          <p:nvPr/>
        </p:nvPicPr>
        <p:blipFill rotWithShape="1">
          <a:blip r:embed="rId3">
            <a:alphaModFix/>
          </a:blip>
          <a:srcRect b="56389" l="14028" r="61612" t="556"/>
          <a:stretch/>
        </p:blipFill>
        <p:spPr>
          <a:xfrm>
            <a:off x="3876675" y="2952750"/>
            <a:ext cx="2657475" cy="2952750"/>
          </a:xfrm>
          <a:prstGeom prst="rect">
            <a:avLst/>
          </a:prstGeom>
          <a:noFill/>
          <a:ln>
            <a:noFill/>
          </a:ln>
        </p:spPr>
      </p:pic>
      <p:pic>
        <p:nvPicPr>
          <p:cNvPr descr="https://www.fsc-deutschland.de/wp-content/uploads/FSC-Logo-800.png" id="161" name="Google Shape;161;g188ed698f2d_1_40"/>
          <p:cNvPicPr preferRelativeResize="0"/>
          <p:nvPr/>
        </p:nvPicPr>
        <p:blipFill rotWithShape="1">
          <a:blip r:embed="rId4">
            <a:alphaModFix/>
          </a:blip>
          <a:srcRect b="0" l="0" r="0" t="0"/>
          <a:stretch/>
        </p:blipFill>
        <p:spPr>
          <a:xfrm>
            <a:off x="708400" y="1642578"/>
            <a:ext cx="2811329" cy="3363053"/>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id="167" name="Google Shape;167;g1867283abfa_1_13"/>
          <p:cNvPicPr preferRelativeResize="0"/>
          <p:nvPr/>
        </p:nvPicPr>
        <p:blipFill rotWithShape="1">
          <a:blip r:embed="rId3">
            <a:alphaModFix/>
          </a:blip>
          <a:srcRect b="0" l="0" r="0" t="0"/>
          <a:stretch/>
        </p:blipFill>
        <p:spPr>
          <a:xfrm>
            <a:off x="-1" y="1361180"/>
            <a:ext cx="7219781" cy="4805038"/>
          </a:xfrm>
          <a:prstGeom prst="rect">
            <a:avLst/>
          </a:prstGeom>
          <a:noFill/>
          <a:ln>
            <a:noFill/>
          </a:ln>
        </p:spPr>
      </p:pic>
      <p:sp>
        <p:nvSpPr>
          <p:cNvPr id="168" name="Google Shape;168;g1867283abfa_1_13"/>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t>Heizen mit Holz</a:t>
            </a:r>
            <a:br>
              <a:rPr lang="de-DE" sz="2780">
                <a:highlight>
                  <a:schemeClr val="lt1"/>
                </a:highlight>
              </a:rPr>
            </a:br>
            <a:r>
              <a:rPr lang="de-DE" sz="3100">
                <a:highlight>
                  <a:schemeClr val="lt1"/>
                </a:highlight>
              </a:rPr>
              <a:t>Zielkonflikte Holznutzung</a:t>
            </a:r>
            <a:endParaRPr sz="2780">
              <a:highlight>
                <a:schemeClr val="lt1"/>
              </a:highlight>
            </a:endParaRPr>
          </a:p>
        </p:txBody>
      </p:sp>
      <p:sp>
        <p:nvSpPr>
          <p:cNvPr id="169" name="Google Shape;169;g1867283abfa_1_13"/>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0" name="Google Shape;170;g1867283abfa_1_13"/>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71" name="Google Shape;171;g1867283abfa_1_13"/>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Eigene Darstellung nach SDW o.J.</a:t>
            </a:r>
            <a:br>
              <a:rPr lang="de-DE">
                <a:solidFill>
                  <a:schemeClr val="lt1"/>
                </a:solidFill>
              </a:rPr>
            </a:br>
            <a:r>
              <a:rPr lang="de-DE">
                <a:solidFill>
                  <a:schemeClr val="lt1"/>
                </a:solidFill>
              </a:rPr>
              <a:t>Foto: Pixabay</a:t>
            </a:r>
            <a:endParaRPr>
              <a:solidFill>
                <a:schemeClr val="lt1"/>
              </a:solidFill>
            </a:endParaRPr>
          </a:p>
        </p:txBody>
      </p:sp>
      <p:sp>
        <p:nvSpPr>
          <p:cNvPr id="172" name="Google Shape;172;g1867283abfa_1_13"/>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
        <p:nvSpPr>
          <p:cNvPr id="173" name="Google Shape;173;g1867283abfa_1_13"/>
          <p:cNvSpPr txBox="1"/>
          <p:nvPr/>
        </p:nvSpPr>
        <p:spPr>
          <a:xfrm>
            <a:off x="7353300" y="1558531"/>
            <a:ext cx="4276800" cy="1056013"/>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180000" lvl="0" marL="180000" marR="0" rtl="0" algn="l">
              <a:lnSpc>
                <a:spcPct val="100000"/>
              </a:lnSpc>
              <a:spcBef>
                <a:spcPts val="600"/>
              </a:spcBef>
              <a:spcAft>
                <a:spcPts val="0"/>
              </a:spcAft>
              <a:buClr>
                <a:srgbClr val="8CBE41"/>
              </a:buClr>
              <a:buSzPts val="1600"/>
              <a:buFont typeface="Noto Sans Symbols"/>
              <a:buChar char="▪"/>
            </a:pPr>
            <a:r>
              <a:rPr b="0" i="0" lang="de-DE" sz="2000" u="none" cap="none" strike="noStrike">
                <a:solidFill>
                  <a:srgbClr val="8CBE41"/>
                </a:solidFill>
                <a:latin typeface="Calibri"/>
                <a:ea typeface="Calibri"/>
                <a:cs typeface="Calibri"/>
                <a:sym typeface="Calibri"/>
              </a:rPr>
              <a:t>Diskutieren Sie diesen Zielkonflikt</a:t>
            </a:r>
            <a:br>
              <a:rPr b="0" i="0" lang="de-DE" sz="2000" u="none" cap="none" strike="noStrike">
                <a:solidFill>
                  <a:srgbClr val="8CBE41"/>
                </a:solidFill>
                <a:latin typeface="Calibri"/>
                <a:ea typeface="Calibri"/>
                <a:cs typeface="Calibri"/>
                <a:sym typeface="Calibri"/>
              </a:rPr>
            </a:br>
            <a:r>
              <a:rPr b="0" i="0" lang="de-DE" sz="2000" u="none" cap="none" strike="noStrike">
                <a:solidFill>
                  <a:srgbClr val="8CBE41"/>
                </a:solidFill>
                <a:latin typeface="Calibri"/>
                <a:ea typeface="Calibri"/>
                <a:cs typeface="Calibri"/>
                <a:sym typeface="Calibri"/>
              </a:rPr>
              <a:t>der Holznutzung!</a:t>
            </a:r>
            <a:endParaRPr b="0" i="0" sz="2000" u="none" cap="none" strike="noStrike">
              <a:solidFill>
                <a:srgbClr val="000000"/>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
          <p:cNvSpPr txBox="1"/>
          <p:nvPr>
            <p:ph type="title"/>
          </p:nvPr>
        </p:nvSpPr>
        <p:spPr>
          <a:xfrm>
            <a:off x="360000" y="180000"/>
            <a:ext cx="9138900" cy="10800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SzPts val="2489"/>
              <a:buNone/>
            </a:pPr>
            <a:r>
              <a:rPr lang="de-DE" sz="2200"/>
              <a:t>Heizen mit Holz</a:t>
            </a:r>
            <a:br>
              <a:rPr lang="de-DE" sz="2780">
                <a:highlight>
                  <a:schemeClr val="lt1"/>
                </a:highlight>
              </a:rPr>
            </a:br>
            <a:r>
              <a:rPr lang="de-DE" sz="3100">
                <a:highlight>
                  <a:schemeClr val="lt1"/>
                </a:highlight>
              </a:rPr>
              <a:t>Feinstaubbelastung</a:t>
            </a:r>
            <a:endParaRPr sz="2780">
              <a:highlight>
                <a:schemeClr val="lt1"/>
              </a:highlight>
            </a:endParaRPr>
          </a:p>
        </p:txBody>
      </p:sp>
      <p:sp>
        <p:nvSpPr>
          <p:cNvPr id="180" name="Google Shape;180;p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81" name="Google Shape;181;p2"/>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1587" rtl="0" algn="l">
              <a:lnSpc>
                <a:spcPct val="110000"/>
              </a:lnSpc>
              <a:spcBef>
                <a:spcPts val="0"/>
              </a:spcBef>
              <a:spcAft>
                <a:spcPts val="0"/>
              </a:spcAft>
              <a:buSzPts val="1200"/>
              <a:buNone/>
            </a:pPr>
            <a:r>
              <a:rPr lang="de-DE"/>
              <a:t>Schornsteinfegerin und Schornsteinfeger</a:t>
            </a:r>
            <a:endParaRPr/>
          </a:p>
        </p:txBody>
      </p:sp>
      <p:sp>
        <p:nvSpPr>
          <p:cNvPr id="182" name="Google Shape;182;p2"/>
          <p:cNvSpPr txBox="1"/>
          <p:nvPr>
            <p:ph idx="3" type="body"/>
          </p:nvPr>
        </p:nvSpPr>
        <p:spPr>
          <a:xfrm>
            <a:off x="7263643" y="6254497"/>
            <a:ext cx="4616400" cy="557400"/>
          </a:xfrm>
          <a:prstGeom prst="rect">
            <a:avLst/>
          </a:prstGeom>
          <a:noFill/>
          <a:ln>
            <a:noFill/>
          </a:ln>
        </p:spPr>
        <p:txBody>
          <a:bodyPr anchorCtr="0" anchor="ctr" bIns="45700" lIns="91425" spcFirstLastPara="1" rIns="91425" wrap="square" tIns="45700">
            <a:noAutofit/>
          </a:bodyPr>
          <a:lstStyle/>
          <a:p>
            <a:pPr indent="0" lvl="0" marL="4762" rtl="0" algn="l">
              <a:lnSpc>
                <a:spcPct val="110000"/>
              </a:lnSpc>
              <a:spcBef>
                <a:spcPts val="0"/>
              </a:spcBef>
              <a:spcAft>
                <a:spcPts val="0"/>
              </a:spcAft>
              <a:buSzPts val="1000"/>
              <a:buNone/>
            </a:pPr>
            <a:r>
              <a:rPr lang="de-DE"/>
              <a:t>Quelle: Eigene Darstellung nach UBA 2018</a:t>
            </a:r>
            <a:endParaRPr>
              <a:solidFill>
                <a:schemeClr val="lt1"/>
              </a:solidFill>
            </a:endParaRPr>
          </a:p>
        </p:txBody>
      </p:sp>
      <p:sp>
        <p:nvSpPr>
          <p:cNvPr id="183" name="Google Shape;183;p2"/>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100"/>
              <a:buNone/>
            </a:pPr>
            <a:r>
              <a:rPr lang="de-DE"/>
              <a:t>Marlies Bock, UfU /  Projektagentur BBNE</a:t>
            </a:r>
            <a:endParaRPr/>
          </a:p>
        </p:txBody>
      </p:sp>
      <p:sp>
        <p:nvSpPr>
          <p:cNvPr id="184" name="Google Shape;184;p2"/>
          <p:cNvSpPr txBox="1"/>
          <p:nvPr/>
        </p:nvSpPr>
        <p:spPr>
          <a:xfrm>
            <a:off x="8801100" y="2091196"/>
            <a:ext cx="3200400" cy="3595170"/>
          </a:xfrm>
          <a:prstGeom prst="rect">
            <a:avLst/>
          </a:prstGeom>
          <a:solidFill>
            <a:schemeClr val="lt1"/>
          </a:solidFill>
          <a:ln cap="flat" cmpd="sng" w="19050">
            <a:solidFill>
              <a:srgbClr val="8CBE41"/>
            </a:solidFill>
            <a:prstDash val="solid"/>
            <a:round/>
            <a:headEnd len="sm" w="sm" type="none"/>
            <a:tailEnd len="sm" w="sm" type="none"/>
          </a:ln>
        </p:spPr>
        <p:txBody>
          <a:bodyPr anchorCtr="0" anchor="t" bIns="180000" lIns="180000" spcFirstLastPara="1" rIns="180000" wrap="square" tIns="180000">
            <a:spAutoFit/>
          </a:bodyPr>
          <a:lstStyle/>
          <a:p>
            <a:pPr indent="0" lvl="0" marL="0" marR="0" rtl="0" algn="l">
              <a:lnSpc>
                <a:spcPct val="100000"/>
              </a:lnSpc>
              <a:spcBef>
                <a:spcPts val="600"/>
              </a:spcBef>
              <a:spcAft>
                <a:spcPts val="0"/>
              </a:spcAft>
              <a:buClr>
                <a:srgbClr val="000000"/>
              </a:buClr>
              <a:buSzPts val="2000"/>
              <a:buFont typeface="Arial"/>
              <a:buNone/>
            </a:pPr>
            <a:r>
              <a:rPr b="0" i="0" lang="de-DE" sz="2000" u="none" cap="none" strike="noStrike">
                <a:solidFill>
                  <a:schemeClr val="dk1"/>
                </a:solidFill>
                <a:latin typeface="Calibri"/>
                <a:ea typeface="Calibri"/>
                <a:cs typeface="Calibri"/>
                <a:sym typeface="Calibri"/>
              </a:rPr>
              <a:t>Holzfeuerungen durch Haushalte haben einen erheblichen Anteil an der Feinstaubbelastung. Aber Holzöfen liegen wieder voll im Trend. </a:t>
            </a:r>
            <a:endParaRPr b="0" i="0" sz="2000" u="none" cap="none" strike="noStrike">
              <a:solidFill>
                <a:srgbClr val="000000"/>
              </a:solidFill>
              <a:latin typeface="Calibri"/>
              <a:ea typeface="Calibri"/>
              <a:cs typeface="Calibri"/>
              <a:sym typeface="Calibri"/>
            </a:endParaRPr>
          </a:p>
          <a:p>
            <a:pPr indent="-285750" lvl="0" marL="285750" marR="0" rtl="0" algn="l">
              <a:lnSpc>
                <a:spcPct val="100000"/>
              </a:lnSpc>
              <a:spcBef>
                <a:spcPts val="600"/>
              </a:spcBef>
              <a:spcAft>
                <a:spcPts val="0"/>
              </a:spcAft>
              <a:buClr>
                <a:srgbClr val="8CBE41"/>
              </a:buClr>
              <a:buSzPts val="1600"/>
              <a:buFont typeface="Arial"/>
              <a:buChar char="•"/>
            </a:pPr>
            <a:r>
              <a:rPr b="0" i="0" lang="de-DE" sz="2000" u="none" cap="none" strike="noStrike">
                <a:solidFill>
                  <a:srgbClr val="8CBE41"/>
                </a:solidFill>
                <a:latin typeface="Calibri"/>
                <a:ea typeface="Calibri"/>
                <a:cs typeface="Calibri"/>
                <a:sym typeface="Calibri"/>
              </a:rPr>
              <a:t>Wie besprechen Sie diesen Konflikt mit Ihrem Kunden oder ihrer Kundin?</a:t>
            </a:r>
            <a:endParaRPr b="0" i="0" sz="2000" u="none" cap="none" strike="noStrike">
              <a:solidFill>
                <a:srgbClr val="000000"/>
              </a:solidFill>
              <a:latin typeface="Calibri"/>
              <a:ea typeface="Calibri"/>
              <a:cs typeface="Calibri"/>
              <a:sym typeface="Calibri"/>
            </a:endParaRPr>
          </a:p>
        </p:txBody>
      </p:sp>
      <p:grpSp>
        <p:nvGrpSpPr>
          <p:cNvPr id="185" name="Google Shape;185;p2"/>
          <p:cNvGrpSpPr/>
          <p:nvPr/>
        </p:nvGrpSpPr>
        <p:grpSpPr>
          <a:xfrm>
            <a:off x="309751" y="1396747"/>
            <a:ext cx="8853837" cy="4734557"/>
            <a:chOff x="309751" y="1396747"/>
            <a:chExt cx="8853837" cy="4734557"/>
          </a:xfrm>
        </p:grpSpPr>
        <p:pic>
          <p:nvPicPr>
            <p:cNvPr id="186" name="Google Shape;186;p2"/>
            <p:cNvPicPr preferRelativeResize="0"/>
            <p:nvPr/>
          </p:nvPicPr>
          <p:blipFill rotWithShape="1">
            <a:blip r:embed="rId3">
              <a:alphaModFix/>
            </a:blip>
            <a:srcRect b="22407" l="25832" r="27917" t="30371"/>
            <a:stretch/>
          </p:blipFill>
          <p:spPr>
            <a:xfrm>
              <a:off x="309751" y="1396747"/>
              <a:ext cx="8243699" cy="4734557"/>
            </a:xfrm>
            <a:prstGeom prst="rect">
              <a:avLst/>
            </a:prstGeom>
            <a:noFill/>
            <a:ln>
              <a:noFill/>
            </a:ln>
          </p:spPr>
        </p:pic>
        <p:sp>
          <p:nvSpPr>
            <p:cNvPr id="187" name="Google Shape;187;p2"/>
            <p:cNvSpPr txBox="1"/>
            <p:nvPr/>
          </p:nvSpPr>
          <p:spPr>
            <a:xfrm>
              <a:off x="4216400" y="5685070"/>
              <a:ext cx="494718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de-DE" sz="1600" u="none" cap="none" strike="noStrike">
                  <a:solidFill>
                    <a:srgbClr val="000000"/>
                  </a:solidFill>
                  <a:latin typeface="Arial"/>
                  <a:ea typeface="Arial"/>
                  <a:cs typeface="Arial"/>
                  <a:sym typeface="Arial"/>
                </a:rPr>
                <a:t>Nationale PM2,5-Emissionen, Anteile nach Sektoren</a:t>
              </a:r>
              <a:endParaRPr b="0" i="0" sz="16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a:themeElements>
    <a:clrScheme name="Benutzerdefiniert 1">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FFFFFF"/>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0x01010035A0539BD687CA4DB6DB6E4BDC97CE5C</vt:lpwstr>
  </property>
</Properties>
</file>