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7099300" cy="10234600"/>
  <p:embeddedFontLst>
    <p:embeddedFont>
      <p:font typeface="Lato"/>
      <p:regular r:id="rId27"/>
      <p:bold r:id="rId28"/>
      <p:italic r:id="rId29"/>
      <p:boldItalic r:id="rId30"/>
    </p:embeddedFont>
    <p:embeddedFont>
      <p:font typeface="Montserrat"/>
      <p:regular r:id="rId31"/>
      <p:bold r:id="rId32"/>
      <p:italic r:id="rId33"/>
      <p:boldItalic r:id="rId34"/>
    </p:embeddedFont>
    <p:embeddedFont>
      <p:font typeface="Merriweather"/>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9" roundtripDataSignature="AMtx7mhEnst4y53wKpox56j7bBjcLTvj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regular.fntdata"/><Relationship Id="rId30" Type="http://schemas.openxmlformats.org/officeDocument/2006/relationships/font" Target="fonts/Lato-boldItalic.fntdata"/><Relationship Id="rId11" Type="http://schemas.openxmlformats.org/officeDocument/2006/relationships/slide" Target="slides/slide6.xml"/><Relationship Id="rId33" Type="http://schemas.openxmlformats.org/officeDocument/2006/relationships/font" Target="fonts/Montserrat-italic.fntdata"/><Relationship Id="rId10" Type="http://schemas.openxmlformats.org/officeDocument/2006/relationships/slide" Target="slides/slide5.xml"/><Relationship Id="rId32" Type="http://schemas.openxmlformats.org/officeDocument/2006/relationships/font" Target="fonts/Montserrat-bold.fntdata"/><Relationship Id="rId13" Type="http://schemas.openxmlformats.org/officeDocument/2006/relationships/slide" Target="slides/slide8.xml"/><Relationship Id="rId35" Type="http://schemas.openxmlformats.org/officeDocument/2006/relationships/font" Target="fonts/Merriweather-regular.fntdata"/><Relationship Id="rId12" Type="http://schemas.openxmlformats.org/officeDocument/2006/relationships/slide" Target="slides/slide7.xml"/><Relationship Id="rId34" Type="http://schemas.openxmlformats.org/officeDocument/2006/relationships/font" Target="fonts/Montserrat-boldItalic.fntdata"/><Relationship Id="rId15" Type="http://schemas.openxmlformats.org/officeDocument/2006/relationships/slide" Target="slides/slide10.xml"/><Relationship Id="rId37" Type="http://schemas.openxmlformats.org/officeDocument/2006/relationships/font" Target="fonts/Merriweather-italic.fntdata"/><Relationship Id="rId14" Type="http://schemas.openxmlformats.org/officeDocument/2006/relationships/slide" Target="slides/slide9.xml"/><Relationship Id="rId36" Type="http://schemas.openxmlformats.org/officeDocument/2006/relationships/font" Target="fonts/Merriweather-bold.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Merriweather-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4"/>
            <a:ext cx="3076364"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293" y="4"/>
            <a:ext cx="3076364"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688" y="549275"/>
            <a:ext cx="6326187"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506" y="4410983"/>
            <a:ext cx="6325897"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6364"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6">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iles.scientists4future.org/index.php?path=23__Ern%C3%A4hrung_und_Landwirtschaft"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1410/publikationen/2020_07_20_kbu_boden_und_biodiversitaet_bf.pdf"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016/j.geoderma.2017.01.002"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odenwelten.de/sites/default/files/die_landwirtschaft_gruener_gestalten_klu-sammelband.pdf"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slideshare.net/Oeko-Institut/landwende"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slideshare.net/Oeko-Institut/landwende"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amr.tv/de/blog/7-unterschatzte-vorteile-der-digitalisierung-im-unternehmen/" TargetMode="External"/><Relationship Id="rId3" Type="http://schemas.openxmlformats.org/officeDocument/2006/relationships/hyperlink" Target="https://www.flixcheck.de/vor-und-nachteile-digitalisierung/"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andelsblatt.com/meinung/gastbeitraege/expertenrat/wenzel/expertenrat-eike-wenzel-wertschoepfung-und-wertschaetzung-fuenf-ideen-fuer-die-ernaehrung-der-zukunft/26996104.html" TargetMode="External"/><Relationship Id="rId3" Type="http://schemas.openxmlformats.org/officeDocument/2006/relationships/hyperlink" Target="https://www.bund.net/fileadmin/user_upload_bund/publikationen/landwirtschaft/landwirtschaft_konzernatlas_2017_01.pdf" TargetMode="External"/><Relationship Id="rId4" Type="http://schemas.openxmlformats.org/officeDocument/2006/relationships/hyperlink" Target="https://www.spiegel.de/wirtschaft/ferrero-wie-viel-ausbeutung-steckt-in-der-ernte-von-haselnuessen-palmoel-und-kakao-a-577060b9-015f-4a4b-8348-121c62aa4e33"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uden.de/rechtschreibung/Zielkonflikt" TargetMode="External"/><Relationship Id="rId3" Type="http://schemas.openxmlformats.org/officeDocument/2006/relationships/hyperlink" Target="https://ibbf.berlin/assets/images/Dokumente/e_mob-Publikation_NR3_2015.pdf"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nul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null" TargetMode="External"/><Relationship Id="rId3" Type="http://schemas.openxmlformats.org/officeDocument/2006/relationships/hyperlink" Target="http://null" TargetMode="External"/><Relationship Id="rId4" Type="http://schemas.openxmlformats.org/officeDocument/2006/relationships/hyperlink" Target="https://doi.org/10.1021/acs.est.1c04158"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rat.de/SharedDocs/Downloads/DE/02_Sondergutachten/2016_2020/2017_11_SG_Klimaschutz_im_Verkehrssektor_KF.pdf?__blob=publicationFile&amp;v=2" TargetMode="External"/><Relationship Id="rId3" Type="http://schemas.openxmlformats.org/officeDocument/2006/relationships/hyperlink" Target="https://www.umweltbundesamt.de/daten/land-forstwirtschaft/beitrag-der-landwirtschaft-zu-den-treibhausgas#treibhausgas-emissionen-aus-der-landwirtschaft"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slideshare.net/Oeko-Institut/landwend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iles.scientists4future.org/index.php?path=23__Ern%C3%A4hrung_und_Landwirtschaft"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2: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2:notes"/>
          <p:cNvSpPr txBox="1"/>
          <p:nvPr>
            <p:ph idx="1" type="body"/>
          </p:nvPr>
        </p:nvSpPr>
        <p:spPr>
          <a:xfrm>
            <a:off x="223689" y="4222801"/>
            <a:ext cx="6650337" cy="613100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69" name="Google Shape;69;p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26:notes"/>
          <p:cNvSpPr txBox="1"/>
          <p:nvPr>
            <p:ph idx="1" type="body"/>
          </p:nvPr>
        </p:nvSpPr>
        <p:spPr>
          <a:xfrm>
            <a:off x="223688" y="4222800"/>
            <a:ext cx="6650438" cy="521481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15000"/>
              </a:lnSpc>
              <a:spcBef>
                <a:spcPts val="0"/>
              </a:spcBef>
              <a:spcAft>
                <a:spcPts val="0"/>
              </a:spcAft>
              <a:buSzPts val="1100"/>
              <a:buNone/>
            </a:pPr>
            <a:r>
              <a:rPr lang="de-DE">
                <a:latin typeface="Calibri"/>
                <a:ea typeface="Calibri"/>
                <a:cs typeface="Calibri"/>
                <a:sym typeface="Calibri"/>
              </a:rPr>
              <a:t>Die Grafik zeigt Vergleiche der deutschen Durchschnittsernährung pro Jahr inklusive der vermeidbaren Nahrungsmittelverluste (Überproduktion, MHD überschritten…) mit einer nachhaltigen Ernährung (Einhaltung der planetarischen Grenzen), der sogenannten Planetary Health Diet. Die jeweiligen Nahrungsmittelanteile (aus Willet et al 2019) wurden vereinfacht zu Gruppen zusammengefasst, die auch in den deutschen Statistiken verwendet werden. Die Nahrungsmittelverluste wurden abgeschätzt, da sich die Literaturquelle auf ein anderes Jahr bezieht. In vielen Nahrungsmittelbereichen sind bereits passende Relationen zwischen der gegenwärtigen Ernährung und deren Effekten auf unsere Grundlagen zu verzeichnen, bis auf die Ausnahmen bei Eiern, Fleisch, Milchprodukten und Süßungsmitteln. Davon weisen die Fleischprodukte die größte Disbalanz auf. Vor allem aus gesundheitlichen Gründen wird in öffentlichen Einrichtungen über kurz oder lang fleischlos und zuckerreduziert  gekocht werden. </a:t>
            </a:r>
            <a:endParaRPr/>
          </a:p>
          <a:p>
            <a:pPr indent="0" lvl="0" marL="0" rtl="0" algn="l">
              <a:lnSpc>
                <a:spcPct val="115000"/>
              </a:lnSpc>
              <a:spcBef>
                <a:spcPts val="0"/>
              </a:spcBef>
              <a:spcAft>
                <a:spcPts val="0"/>
              </a:spcAft>
              <a:buSzPts val="1100"/>
              <a:buNone/>
            </a:pPr>
            <a:r>
              <a:t/>
            </a:r>
            <a:endParaRPr>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200"/>
              <a:buFont typeface="Arial"/>
              <a:buChar char="•"/>
            </a:pPr>
            <a:r>
              <a:rPr lang="de-DE">
                <a:solidFill>
                  <a:schemeClr val="dk1"/>
                </a:solidFill>
                <a:latin typeface="Calibri"/>
                <a:ea typeface="Calibri"/>
                <a:cs typeface="Calibri"/>
                <a:sym typeface="Calibri"/>
              </a:rPr>
              <a:t>In welchen Bereichen verursacht Ihr Betrieb Emissionen?</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Quellen </a:t>
            </a:r>
            <a:endParaRPr/>
          </a:p>
          <a:p>
            <a:pPr indent="-171450" lvl="0" marL="171450" rtl="0" algn="l">
              <a:lnSpc>
                <a:spcPct val="100000"/>
              </a:lnSpc>
              <a:spcBef>
                <a:spcPts val="0"/>
              </a:spcBef>
              <a:spcAft>
                <a:spcPts val="0"/>
              </a:spcAft>
              <a:buSzPts val="1170"/>
              <a:buFont typeface="Arial"/>
              <a:buChar char="•"/>
            </a:pPr>
            <a:r>
              <a:rPr lang="de-DE" sz="1000">
                <a:latin typeface="Calibri"/>
                <a:ea typeface="Calibri"/>
                <a:cs typeface="Calibri"/>
                <a:sym typeface="Calibri"/>
              </a:rPr>
              <a:t>Franz Bauer. </a:t>
            </a:r>
            <a:r>
              <a:rPr b="1" lang="de-DE" sz="1000">
                <a:latin typeface="Calibri"/>
                <a:ea typeface="Calibri"/>
                <a:cs typeface="Calibri"/>
                <a:sym typeface="Calibri"/>
              </a:rPr>
              <a:t>Der Einfluss unserer  Ernährung auf den Klimawandel. Spotlight zum Thema  Klima. </a:t>
            </a:r>
            <a:r>
              <a:rPr b="1" lang="de-DE" sz="1000" u="sng">
                <a:solidFill>
                  <a:schemeClr val="hlink"/>
                </a:solidFill>
                <a:latin typeface="Calibri"/>
                <a:ea typeface="Calibri"/>
                <a:cs typeface="Calibri"/>
                <a:sym typeface="Calibri"/>
                <a:hlinkClick r:id="rId2"/>
              </a:rPr>
              <a:t>https://files.scientists4future.org/index.php?path=23__Ern%C3%A4hrung_und_Landwirtschaft</a:t>
            </a:r>
            <a:r>
              <a:rPr b="1" lang="de-DE" sz="1000">
                <a:latin typeface="Calibri"/>
                <a:ea typeface="Calibri"/>
                <a:cs typeface="Calibri"/>
                <a:sym typeface="Calibri"/>
              </a:rPr>
              <a:t>. </a:t>
            </a:r>
            <a:endParaRPr/>
          </a:p>
          <a:p>
            <a:pPr indent="-171450" lvl="0" marL="171450" rtl="0" algn="l">
              <a:lnSpc>
                <a:spcPct val="100000"/>
              </a:lnSpc>
              <a:spcBef>
                <a:spcPts val="0"/>
              </a:spcBef>
              <a:spcAft>
                <a:spcPts val="0"/>
              </a:spcAft>
              <a:buSzPts val="1170"/>
              <a:buFont typeface="Arial"/>
              <a:buChar char="•"/>
            </a:pPr>
            <a:r>
              <a:rPr lang="de-DE" sz="1000">
                <a:latin typeface="Calibri"/>
                <a:ea typeface="Calibri"/>
                <a:cs typeface="Calibri"/>
                <a:sym typeface="Calibri"/>
              </a:rPr>
              <a:t>Grafik: eigene Berechnungen auf Basis von:</a:t>
            </a:r>
            <a:endParaRPr sz="1000">
              <a:latin typeface="Calibri"/>
              <a:ea typeface="Calibri"/>
              <a:cs typeface="Calibri"/>
              <a:sym typeface="Calibri"/>
            </a:endParaRPr>
          </a:p>
          <a:p>
            <a:pPr indent="-171450" lvl="1" marL="628650" rtl="0" algn="l">
              <a:lnSpc>
                <a:spcPct val="115000"/>
              </a:lnSpc>
              <a:spcBef>
                <a:spcPts val="0"/>
              </a:spcBef>
              <a:spcAft>
                <a:spcPts val="0"/>
              </a:spcAft>
              <a:buClr>
                <a:schemeClr val="dk1"/>
              </a:buClr>
              <a:buSzPts val="1170"/>
              <a:buFont typeface="Arial"/>
              <a:buChar char="•"/>
            </a:pPr>
            <a:r>
              <a:rPr lang="de-DE" sz="1000">
                <a:latin typeface="Calibri"/>
                <a:ea typeface="Calibri"/>
                <a:cs typeface="Calibri"/>
                <a:sym typeface="Calibri"/>
              </a:rPr>
              <a:t>Deutscher Durchschnitt: BMEL (2018): Statistisches Jahrbuch über Ernährung, Landwirtschaft und Forsten der Bundesrepublik Deutschland 2017. 61. Aufl. Berlin.</a:t>
            </a:r>
            <a:endParaRPr sz="1000">
              <a:latin typeface="Calibri"/>
              <a:ea typeface="Calibri"/>
              <a:cs typeface="Calibri"/>
              <a:sym typeface="Calibri"/>
            </a:endParaRPr>
          </a:p>
          <a:p>
            <a:pPr indent="-171450" lvl="1" marL="628650" rtl="0" algn="l">
              <a:lnSpc>
                <a:spcPct val="115000"/>
              </a:lnSpc>
              <a:spcBef>
                <a:spcPts val="0"/>
              </a:spcBef>
              <a:spcAft>
                <a:spcPts val="0"/>
              </a:spcAft>
              <a:buClr>
                <a:schemeClr val="dk1"/>
              </a:buClr>
              <a:buSzPts val="1170"/>
              <a:buFont typeface="Arial"/>
              <a:buChar char="•"/>
            </a:pPr>
            <a:r>
              <a:rPr lang="de-DE" sz="1000">
                <a:latin typeface="Calibri"/>
                <a:ea typeface="Calibri"/>
                <a:cs typeface="Calibri"/>
                <a:sym typeface="Calibri"/>
              </a:rPr>
              <a:t>Nahrungsmittelabfall: Noleppa, Steffen; Cartsburg, Matti (2015): Das Grosse Wegschmeissen. Vom Acker bis zum Verbraucher: Ausmaß und Umwelteffekte der Lebensmittelverschwendung in Deutschland. Hg. v. WWF. Berlin.</a:t>
            </a:r>
            <a:endParaRPr sz="1000">
              <a:latin typeface="Calibri"/>
              <a:ea typeface="Calibri"/>
              <a:cs typeface="Calibri"/>
              <a:sym typeface="Calibri"/>
            </a:endParaRPr>
          </a:p>
          <a:p>
            <a:pPr indent="-171450" lvl="1" marL="628650" rtl="0" algn="l">
              <a:lnSpc>
                <a:spcPct val="115000"/>
              </a:lnSpc>
              <a:spcBef>
                <a:spcPts val="0"/>
              </a:spcBef>
              <a:spcAft>
                <a:spcPts val="0"/>
              </a:spcAft>
              <a:buSzPts val="1170"/>
              <a:buFont typeface="Arial"/>
              <a:buChar char="•"/>
            </a:pPr>
            <a:r>
              <a:rPr lang="de-DE" sz="1000">
                <a:latin typeface="Calibri"/>
                <a:ea typeface="Calibri"/>
                <a:cs typeface="Calibri"/>
                <a:sym typeface="Calibri"/>
              </a:rPr>
              <a:t>Planetary Health Diet: Willett, Walter; Rockström, Johan; Loken, Brent; Springmann, Marco; Lang, Tim; Vermeulen, Sonja et al. (2019): Food in the Anthropocene. The EAT–Lancet Commission on healthy diets from sustainable food systems. In: The Lancet 393 (10170), S. 447–492.</a:t>
            </a:r>
            <a:endParaRPr sz="1050">
              <a:latin typeface="Calibri"/>
              <a:ea typeface="Calibri"/>
              <a:cs typeface="Calibri"/>
              <a:sym typeface="Calibri"/>
            </a:endParaRPr>
          </a:p>
        </p:txBody>
      </p:sp>
      <p:sp>
        <p:nvSpPr>
          <p:cNvPr id="208" name="Google Shape;208;p26: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915bba6a60_0_10: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1915bba6a60_0_10:notes"/>
          <p:cNvSpPr txBox="1"/>
          <p:nvPr>
            <p:ph idx="1" type="body"/>
          </p:nvPr>
        </p:nvSpPr>
        <p:spPr>
          <a:xfrm>
            <a:off x="223688" y="4145435"/>
            <a:ext cx="6651924" cy="608917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u="none" cap="none" strike="noStrike">
                <a:solidFill>
                  <a:schemeClr val="dk1"/>
                </a:solidFill>
                <a:latin typeface="Calibri"/>
                <a:ea typeface="Calibri"/>
                <a:cs typeface="Calibri"/>
                <a:sym typeface="Calibri"/>
              </a:rPr>
              <a:t>Beschreibung</a:t>
            </a:r>
            <a:endParaRPr/>
          </a:p>
          <a:p>
            <a:pPr indent="0" lvl="0" marL="0" marR="0" rtl="0" algn="l">
              <a:lnSpc>
                <a:spcPct val="100000"/>
              </a:lnSpc>
              <a:spcBef>
                <a:spcPts val="0"/>
              </a:spcBef>
              <a:spcAft>
                <a:spcPts val="0"/>
              </a:spcAft>
              <a:buClr>
                <a:schemeClr val="dk1"/>
              </a:buClr>
              <a:buSzPts val="1050"/>
              <a:buFont typeface="Calibri"/>
              <a:buNone/>
            </a:pPr>
            <a:r>
              <a:rPr lang="de-DE"/>
              <a:t>Tierwirt:innen haben mit der Art und Weise, wie sie Tiere halten, einen immensen Einfluss auf die Gesundheit der Böden, deren Fruchtbarkeit und Basis für das Pflanzenwachstum. Darüber hinaus können sie die Fähigkeit der Böden beeinflussen, Kohlenstoff zu speichern. Dies stellt einen der wirksamsten Hebel zur Behebung der Klimakrise dar. </a:t>
            </a:r>
            <a:r>
              <a:rPr b="0" i="0" lang="de-DE" u="none" cap="none" strike="noStrike">
                <a:solidFill>
                  <a:schemeClr val="dk1"/>
                </a:solidFill>
                <a:latin typeface="Calibri"/>
                <a:ea typeface="Calibri"/>
                <a:cs typeface="Calibri"/>
                <a:sym typeface="Calibri"/>
              </a:rPr>
              <a:t>Global gesehen ist in Böden mehr Kohlenstoff enthalten als in der Biomasse und Atmosphäre zusammen. </a:t>
            </a:r>
            <a:r>
              <a:rPr lang="de-DE">
                <a:solidFill>
                  <a:srgbClr val="000000"/>
                </a:solidFill>
              </a:rPr>
              <a:t>Die beiden Summanden beim C-Gehalt der Atmosphäre sind der vermutete vorindustrielle (591) und der zusätzliche anthropogen verantwortete (279, Stand 2019) Gehalt. Tierwirt:innen können dazu beitragen, dass die Bodenschicht, die in der Lage ist Kohlenstoff zu speichern, der sogenannte fruchtbare Boden, auf den Grünlandstandorten wachsen kann. Ausschlaggebend für das Bodenwachstum sind neben vielen weiteren Faktoren der durchwurzelte Raum und die Beweidung. Daher empfehlen Expert:innen u.a. “Ein Verbot des Grünlandumbruchs und die Förderung der Rückumwandlung von Acker- in Dauergrünland an geeigneten Standorten. Dauergrünland schützt den Boden als eine der wichtigsten Produktionsgrundlagen der Landwirtschaft, bietet je nach Nutzung zahlreichen Tier- und Pflanzenarten einen Lebensraum und ist neben Mooren und Feuchtstandorten der wichtigste Kohlenstoffspeicher.” UBA (2020). Für das Ackerland spielt der regional angepasste Viehbesatz eine große Rolle, so das die ausgebrachten Mengen an organischem Dünger, bestenfalls zu den Düngebedarfen der Pflanzenkulturen passen und die Kohlenstoff-Aufnahmekapazitäten der Böden nicht überlastet werden. </a:t>
            </a:r>
            <a:endParaRPr>
              <a:solidFill>
                <a:srgbClr val="000000"/>
              </a:solidFill>
            </a:endParaRPr>
          </a:p>
          <a:p>
            <a:pPr indent="0" lvl="0" marL="0" marR="0" rtl="0" algn="l">
              <a:lnSpc>
                <a:spcPct val="100000"/>
              </a:lnSpc>
              <a:spcBef>
                <a:spcPts val="0"/>
              </a:spcBef>
              <a:spcAft>
                <a:spcPts val="0"/>
              </a:spcAft>
              <a:buClr>
                <a:schemeClr val="dk1"/>
              </a:buClr>
              <a:buSzPts val="1050"/>
              <a:buFont typeface="Calibri"/>
              <a:buNone/>
            </a:pPr>
            <a:r>
              <a:t/>
            </a:r>
            <a:endParaRPr b="1">
              <a:solidFill>
                <a:schemeClr val="dk1"/>
              </a:solidFill>
            </a:endParaRPr>
          </a:p>
          <a:p>
            <a:pPr indent="0" lvl="0" marL="0" marR="0" rtl="0" algn="l">
              <a:lnSpc>
                <a:spcPct val="100000"/>
              </a:lnSpc>
              <a:spcBef>
                <a:spcPts val="0"/>
              </a:spcBef>
              <a:spcAft>
                <a:spcPts val="0"/>
              </a:spcAft>
              <a:buClr>
                <a:schemeClr val="dk1"/>
              </a:buClr>
              <a:buSzPts val="1050"/>
              <a:buFont typeface="Calibri"/>
              <a:buNone/>
            </a:pPr>
            <a:r>
              <a:rPr b="1" lang="de-DE">
                <a:solidFill>
                  <a:schemeClr val="dk1"/>
                </a:solidFill>
              </a:rPr>
              <a:t>Aufgabe </a:t>
            </a:r>
            <a:endParaRPr/>
          </a:p>
          <a:p>
            <a:pPr indent="-171450" lvl="0" marL="171450" marR="0" rtl="0" algn="l">
              <a:lnSpc>
                <a:spcPct val="100000"/>
              </a:lnSpc>
              <a:spcBef>
                <a:spcPts val="0"/>
              </a:spcBef>
              <a:spcAft>
                <a:spcPts val="0"/>
              </a:spcAft>
              <a:buClr>
                <a:schemeClr val="dk1"/>
              </a:buClr>
              <a:buSzPts val="1050"/>
              <a:buFont typeface="Arial"/>
              <a:buChar char="•"/>
            </a:pPr>
            <a:r>
              <a:rPr lang="de-DE">
                <a:solidFill>
                  <a:schemeClr val="dk1"/>
                </a:solidFill>
              </a:rPr>
              <a:t>Wo könnte mit einfachen Methoden und positiven Effekten die gespeicherte Kohlenstoff erhöht werden?</a:t>
            </a:r>
            <a:endParaRPr/>
          </a:p>
          <a:p>
            <a:pPr indent="0" lvl="0" marL="0" marR="0" rtl="0" algn="l">
              <a:lnSpc>
                <a:spcPct val="100000"/>
              </a:lnSpc>
              <a:spcBef>
                <a:spcPts val="0"/>
              </a:spcBef>
              <a:spcAft>
                <a:spcPts val="0"/>
              </a:spcAft>
              <a:buClr>
                <a:srgbClr val="000000"/>
              </a:buClr>
              <a:buSzPts val="1700"/>
              <a:buFont typeface="Arial"/>
              <a:buNone/>
            </a:pPr>
            <a:r>
              <a:t/>
            </a:r>
            <a:endParaRPr b="1">
              <a:solidFill>
                <a:schemeClr val="dk1"/>
              </a:solidFill>
            </a:endParaRPr>
          </a:p>
          <a:p>
            <a:pPr indent="0" lvl="0" marL="0" marR="0" rtl="0" algn="l">
              <a:lnSpc>
                <a:spcPct val="100000"/>
              </a:lnSpc>
              <a:spcBef>
                <a:spcPts val="0"/>
              </a:spcBef>
              <a:spcAft>
                <a:spcPts val="0"/>
              </a:spcAft>
              <a:buClr>
                <a:srgbClr val="000000"/>
              </a:buClr>
              <a:buSzPts val="1700"/>
              <a:buFont typeface="Arial"/>
              <a:buNone/>
            </a:pPr>
            <a:r>
              <a:rPr b="1" lang="de-DE">
                <a:solidFill>
                  <a:schemeClr val="dk1"/>
                </a:solidFill>
              </a:rPr>
              <a:t>Quellen </a:t>
            </a:r>
            <a:endParaRPr/>
          </a:p>
          <a:p>
            <a:pPr indent="-171450" lvl="0" marL="171450" marR="0" rtl="0" algn="l">
              <a:lnSpc>
                <a:spcPct val="100000"/>
              </a:lnSpc>
              <a:spcBef>
                <a:spcPts val="0"/>
              </a:spcBef>
              <a:spcAft>
                <a:spcPts val="0"/>
              </a:spcAft>
              <a:buClr>
                <a:srgbClr val="000000"/>
              </a:buClr>
              <a:buSzPts val="1170"/>
              <a:buFont typeface="Arial"/>
              <a:buChar char="•"/>
            </a:pPr>
            <a:r>
              <a:rPr lang="de-DE" sz="1000"/>
              <a:t>IPCC, 2021: Climate Change 2021: The Physical Science Basis. Contribution of Working Group I to the Sixth Assessment Report of the Intergovernmental Panel on Climate Change [Masson-Delmotte, V., P. Zhai, A. Pirani, S.L. Connors, C. Péan, S. Berger, N. Caud, Y. Chen, L. Goldfarb, M.I. Gomis, M. Huang, K. Leitzell, E. Lonnoy, J.B.R.</a:t>
            </a:r>
            <a:br>
              <a:rPr lang="de-DE" sz="1000"/>
            </a:br>
            <a:r>
              <a:rPr lang="de-DE" sz="1000"/>
              <a:t>Matthews, T.K. Maycock, T. Waterfield, O. Yelekçi, R. Yu, and B. Zhou (eds.)]. Cambridge University Press, Cambridge, United Kingdom and New York, NY, USA, 2391 pp. doi:10.1017/9781009157896. </a:t>
            </a:r>
            <a:r>
              <a:rPr lang="de-DE" sz="1000">
                <a:solidFill>
                  <a:srgbClr val="000000"/>
                </a:solidFill>
              </a:rPr>
              <a:t>AR6 WG I. Chapter 5. Fig. 5.12. S. 700. https://www.ipcc.ch/report/ar6/wg1/downloads/report/IPCC_AR6_WGI_FullReport_small.pdf</a:t>
            </a:r>
            <a:endParaRPr sz="1000"/>
          </a:p>
          <a:p>
            <a:pPr indent="-171450" lvl="0" marL="171450" marR="0" rtl="0" algn="l">
              <a:lnSpc>
                <a:spcPct val="100000"/>
              </a:lnSpc>
              <a:spcBef>
                <a:spcPts val="0"/>
              </a:spcBef>
              <a:spcAft>
                <a:spcPts val="0"/>
              </a:spcAft>
              <a:buClr>
                <a:srgbClr val="000000"/>
              </a:buClr>
              <a:buSzPts val="1170"/>
              <a:buFont typeface="Arial"/>
              <a:buChar char="•"/>
            </a:pPr>
            <a:r>
              <a:rPr lang="de-DE" sz="1000">
                <a:solidFill>
                  <a:srgbClr val="000000"/>
                </a:solidFill>
              </a:rPr>
              <a:t>Umweltbundesamt UBA (2020): Boden und Biodiversität – Forderungen an die Politik. Positionspapier. Juli 2020. </a:t>
            </a:r>
            <a:r>
              <a:rPr lang="de-DE" sz="1000" u="sng">
                <a:solidFill>
                  <a:schemeClr val="hlink"/>
                </a:solidFill>
                <a:hlinkClick r:id="rId2"/>
              </a:rPr>
              <a:t>https://www.umweltbundesamt.de/sites/default/files/medien/1410/publikationen/2020_07_20_kbu_boden_und_biodiversitaet_bf.pdf</a:t>
            </a:r>
            <a:endParaRPr sz="1000">
              <a:solidFill>
                <a:srgbClr val="000000"/>
              </a:solidFill>
            </a:endParaRPr>
          </a:p>
          <a:p>
            <a:pPr indent="0" lvl="0" marL="0" rtl="0" algn="l">
              <a:lnSpc>
                <a:spcPct val="100000"/>
              </a:lnSpc>
              <a:spcBef>
                <a:spcPts val="400"/>
              </a:spcBef>
              <a:spcAft>
                <a:spcPts val="0"/>
              </a:spcAft>
              <a:buSzPts val="1400"/>
              <a:buNone/>
            </a:pPr>
            <a:r>
              <a:t/>
            </a:r>
            <a:endParaRPr sz="1000"/>
          </a:p>
        </p:txBody>
      </p:sp>
      <p:sp>
        <p:nvSpPr>
          <p:cNvPr id="222" name="Google Shape;222;g1915bba6a60_0_1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30: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p30:notes"/>
          <p:cNvSpPr txBox="1"/>
          <p:nvPr>
            <p:ph idx="1" type="body"/>
          </p:nvPr>
        </p:nvSpPr>
        <p:spPr>
          <a:xfrm>
            <a:off x="222895" y="4222801"/>
            <a:ext cx="6651924"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latin typeface="Calibri"/>
                <a:ea typeface="Calibri"/>
                <a:cs typeface="Calibri"/>
                <a:sym typeface="Calibri"/>
              </a:rPr>
              <a:t>Beschreibung</a:t>
            </a:r>
            <a:r>
              <a:rPr lang="de-DE">
                <a:latin typeface="Calibri"/>
                <a:ea typeface="Calibri"/>
                <a:cs typeface="Calibri"/>
                <a:sym typeface="Calibri"/>
              </a:rPr>
              <a:t>: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lang="de-DE">
                <a:latin typeface="Calibri"/>
                <a:ea typeface="Calibri"/>
                <a:cs typeface="Calibri"/>
                <a:sym typeface="Calibri"/>
              </a:rPr>
              <a:t>Die Abbildung zeigt die Kohlenstoffaufnahmekapazität in Tonnen je Hektar und Jahr. Auf dieser Grundlage will die im Nachgang der Pariser Klimaverhandlungen entstandene „4-per-mil“-Initiative, einen Teil unserer Emissionen durch eine jährliche Steigerung des Humusgehalts der Böden um ca. 4 ‰ ausgleichen. Eine spätere Studie kommt zu dem Schluss, dass unter Ausschöpfung aller Möglichkeiten etwa 20 Jahre lang (danach beginnt Sättigungseffekt) etwa 20-35 % unserer Emissionen ausgeglichen werden können. Keine andere bekannte Maßnahme kann beim Klimaschutz weltweit ähnlich große Effekte erreichen. Die Voraussetzungen, die hierfür nötig werden, sind durch politische und gesetzliche Rahmensetzung erreichbar. Zugleich kann die berufliche Bildung im landwirtschaftlichen Bereich beitragen. Die Land- und Tierwirt:innen im geografischen Süden haben diese Möglichkeiten nicht im selben Umfang, wie die im Norden. Die Gründe für die Verhältnisse der Einflussmöglichkeiten liegen in den natürlich gegebenen Umsetzungsprozessen, gemeinsam mit den zusätzlichen Effekten der Klimakrise. Einerseits sind in einigen Regionen Deutschlands die Viehbesatzdichten zugunsten des Exports unverhältnismäßig hoch.  Andererseits werden für die Futtermittelbedarfe der hiesigen Fleischproduktion die fruchtbaren Böden anderer Länder beansprucht. Mit einem auf Freilandhaltung basierendem regional angepasstem Viehbesatz könnte hierzulande der Boden verbessert und seine Kohlenstoff-Speicherkapazität genutzt ggfs. sogar angehoben werden.</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Clr>
                <a:schemeClr val="dk1"/>
              </a:buClr>
              <a:buSzPts val="1400"/>
              <a:buFont typeface="Arial"/>
              <a:buChar char="•"/>
            </a:pPr>
            <a:r>
              <a:rPr lang="de-DE">
                <a:latin typeface="Calibri"/>
                <a:ea typeface="Calibri"/>
                <a:cs typeface="Calibri"/>
                <a:sym typeface="Calibri"/>
              </a:rPr>
              <a:t>Warum hat Deutschland eine verantwortungsvolle Rolle, mit Hilfe der Tierhaltung, die Kohlenstoffspeicherkapazitäten von Böden zu nutzen?</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latin typeface="Calibri"/>
                <a:ea typeface="Calibri"/>
                <a:cs typeface="Calibri"/>
                <a:sym typeface="Calibri"/>
              </a:rPr>
              <a:t>Quelle/ Bildquelle: </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solidFill>
                  <a:srgbClr val="181717"/>
                </a:solidFill>
                <a:latin typeface="Calibri"/>
                <a:ea typeface="Calibri"/>
                <a:cs typeface="Calibri"/>
                <a:sym typeface="Calibri"/>
              </a:rPr>
              <a:t>Budiman et al 2017: Minasny, Brendan P. Malone, Alex B. McBratney, Denis A. Angers, Dominique Arrouays, Adam Chambers, Vincent Chaplot, Zueng-Sang Chen, Kun Cheng, Bhabani S. Das, Damien J. Field, Alessandro Gimona, Carolyn B. Hedley, Suk Young Hong, Biswapati Mandal, Ben P. Marchant, Manuel Martin, Brian G. McConkey, Vera Leatitia Mulder, Sharon O'Rourke, Anne C. Richer-de-Forges, Inakwu Odeh, José Padarian, Keith Paustian, Genxing Pan, Laura Poggio, Igor Savin, Vladimir Stolbovoy, Uta Stockmann, Yiyi Sulaeman, Chun-Chih Tsui, Tor-Gunnar Vågen, Bas van Wesemael, Leigh Winowiecki. </a:t>
            </a:r>
            <a:r>
              <a:rPr b="1" lang="de-DE" sz="1000">
                <a:solidFill>
                  <a:srgbClr val="181717"/>
                </a:solidFill>
                <a:latin typeface="Calibri"/>
                <a:ea typeface="Calibri"/>
                <a:cs typeface="Calibri"/>
                <a:sym typeface="Calibri"/>
              </a:rPr>
              <a:t>Soil carbon 4 per mille</a:t>
            </a:r>
            <a:r>
              <a:rPr lang="de-DE" sz="1000">
                <a:solidFill>
                  <a:srgbClr val="181717"/>
                </a:solidFill>
                <a:latin typeface="Calibri"/>
                <a:ea typeface="Calibri"/>
                <a:cs typeface="Calibri"/>
                <a:sym typeface="Calibri"/>
              </a:rPr>
              <a:t>. IN: </a:t>
            </a:r>
            <a:r>
              <a:rPr lang="de-DE" sz="1000">
                <a:solidFill>
                  <a:srgbClr val="422874"/>
                </a:solidFill>
                <a:latin typeface="Calibri"/>
                <a:ea typeface="Calibri"/>
                <a:cs typeface="Calibri"/>
                <a:sym typeface="Calibri"/>
              </a:rPr>
              <a:t>Geoderma 292. 2017. S. 59 – 86.</a:t>
            </a:r>
            <a:r>
              <a:rPr lang="de-DE" sz="1000">
                <a:solidFill>
                  <a:srgbClr val="181717"/>
                </a:solidFill>
                <a:latin typeface="Calibri"/>
                <a:ea typeface="Calibri"/>
                <a:cs typeface="Calibri"/>
                <a:sym typeface="Calibri"/>
              </a:rPr>
              <a:t> </a:t>
            </a:r>
            <a:r>
              <a:rPr b="1" lang="de-DE" sz="1000">
                <a:latin typeface="Calibri"/>
                <a:ea typeface="Calibri"/>
                <a:cs typeface="Calibri"/>
                <a:sym typeface="Calibri"/>
              </a:rPr>
              <a:t> </a:t>
            </a:r>
            <a:r>
              <a:rPr lang="de-DE" sz="1000" u="sng">
                <a:solidFill>
                  <a:schemeClr val="hlink"/>
                </a:solidFill>
                <a:latin typeface="Calibri"/>
                <a:ea typeface="Calibri"/>
                <a:cs typeface="Calibri"/>
                <a:sym typeface="Calibri"/>
                <a:hlinkClick r:id="rId2"/>
              </a:rPr>
              <a:t>https://doi.org/10.1016/j.geoderma.2017.01.002</a:t>
            </a:r>
            <a:r>
              <a:rPr lang="de-DE" sz="1000">
                <a:latin typeface="Calibri"/>
                <a:ea typeface="Calibri"/>
                <a:cs typeface="Calibri"/>
                <a:sym typeface="Calibri"/>
              </a:rPr>
              <a:t> </a:t>
            </a:r>
            <a:r>
              <a:rPr lang="de-DE" sz="1000">
                <a:solidFill>
                  <a:srgbClr val="181717"/>
                </a:solidFill>
                <a:latin typeface="Calibri"/>
                <a:ea typeface="Calibri"/>
                <a:cs typeface="Calibri"/>
                <a:sym typeface="Calibri"/>
              </a:rPr>
              <a:t>CC BY-NC-ND </a:t>
            </a:r>
            <a:endParaRPr sz="1000">
              <a:latin typeface="Calibri"/>
              <a:ea typeface="Calibri"/>
              <a:cs typeface="Calibri"/>
              <a:sym typeface="Calibri"/>
            </a:endParaRPr>
          </a:p>
          <a:p>
            <a:pPr indent="0" lvl="0" marL="0" rtl="0" algn="l">
              <a:lnSpc>
                <a:spcPct val="100000"/>
              </a:lnSpc>
              <a:spcBef>
                <a:spcPts val="5"/>
              </a:spcBef>
              <a:spcAft>
                <a:spcPts val="0"/>
              </a:spcAft>
              <a:buSzPts val="1400"/>
              <a:buNone/>
            </a:pPr>
            <a:r>
              <a:t/>
            </a:r>
            <a:endParaRPr sz="1100"/>
          </a:p>
        </p:txBody>
      </p:sp>
      <p:sp>
        <p:nvSpPr>
          <p:cNvPr id="237" name="Google Shape;237;p3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9: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29:notes"/>
          <p:cNvSpPr txBox="1"/>
          <p:nvPr>
            <p:ph idx="1" type="body"/>
          </p:nvPr>
        </p:nvSpPr>
        <p:spPr>
          <a:xfrm>
            <a:off x="223688" y="4145435"/>
            <a:ext cx="6651924" cy="608917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u="none" cap="none" strike="noStrike">
                <a:solidFill>
                  <a:schemeClr val="dk1"/>
                </a:solidFill>
                <a:latin typeface="Calibri"/>
                <a:ea typeface="Calibri"/>
                <a:cs typeface="Calibri"/>
                <a:sym typeface="Calibri"/>
              </a:rPr>
              <a:t>Beschreibung</a:t>
            </a:r>
            <a:endParaRPr>
              <a:latin typeface="Calibri"/>
              <a:ea typeface="Calibri"/>
              <a:cs typeface="Calibri"/>
              <a:sym typeface="Calibri"/>
            </a:endParaRPr>
          </a:p>
          <a:p>
            <a:pPr indent="0" lvl="0" marL="0" marR="0" rtl="0" algn="l">
              <a:lnSpc>
                <a:spcPct val="100000"/>
              </a:lnSpc>
              <a:spcBef>
                <a:spcPts val="0"/>
              </a:spcBef>
              <a:spcAft>
                <a:spcPts val="0"/>
              </a:spcAft>
              <a:buClr>
                <a:schemeClr val="dk1"/>
              </a:buClr>
              <a:buSzPts val="1050"/>
              <a:buFont typeface="Calibri"/>
              <a:buNone/>
            </a:pPr>
            <a:r>
              <a:rPr lang="de-DE">
                <a:latin typeface="Calibri"/>
                <a:ea typeface="Calibri"/>
                <a:cs typeface="Calibri"/>
                <a:sym typeface="Calibri"/>
              </a:rPr>
              <a:t>Der Bildungsauftrag im Zusammenhang mit der Kohlenstoffspeicherung im Boden besteht für Tierwirt:innen darin, die zugrunde liegenden Prozesse verstehen zu lernen.  </a:t>
            </a:r>
            <a:r>
              <a:rPr b="0" i="0" lang="de-DE" u="none" cap="none" strike="noStrike">
                <a:solidFill>
                  <a:schemeClr val="dk1"/>
                </a:solidFill>
                <a:latin typeface="Calibri"/>
                <a:ea typeface="Calibri"/>
                <a:cs typeface="Calibri"/>
                <a:sym typeface="Calibri"/>
              </a:rPr>
              <a:t>Bei dem im Boden gespeicherten Kohlenstoff handelt es sich vor allem um organischen Kohlenstoff im Humus. Er gelangt durch Photosynthese und anschließende Zersetzung von Biomasse in den Boden. Durch Atmung (Respiration) gelangt </a:t>
            </a:r>
            <a:r>
              <a:rPr lang="de-DE">
                <a:latin typeface="Calibri"/>
                <a:ea typeface="Calibri"/>
                <a:cs typeface="Calibri"/>
                <a:sym typeface="Calibri"/>
              </a:rPr>
              <a:t>ein Teil des Kohlenstoffes</a:t>
            </a:r>
            <a:r>
              <a:rPr b="0" i="0" lang="de-DE" u="none" cap="none" strike="noStrike">
                <a:solidFill>
                  <a:schemeClr val="dk1"/>
                </a:solidFill>
                <a:latin typeface="Calibri"/>
                <a:ea typeface="Calibri"/>
                <a:cs typeface="Calibri"/>
                <a:sym typeface="Calibri"/>
              </a:rPr>
              <a:t> wieder zurück in die Atmosphäre. Ohne menschliche Eingriffe würde die </a:t>
            </a:r>
            <a:r>
              <a:rPr lang="de-DE">
                <a:latin typeface="Calibri"/>
                <a:ea typeface="Calibri"/>
                <a:cs typeface="Calibri"/>
                <a:sym typeface="Calibri"/>
              </a:rPr>
              <a:t>H</a:t>
            </a:r>
            <a:r>
              <a:rPr b="0" i="0" lang="de-DE" u="none" cap="none" strike="noStrike">
                <a:solidFill>
                  <a:schemeClr val="dk1"/>
                </a:solidFill>
                <a:latin typeface="Calibri"/>
                <a:ea typeface="Calibri"/>
                <a:cs typeface="Calibri"/>
                <a:sym typeface="Calibri"/>
              </a:rPr>
              <a:t>umusschicht wachsen. Jedoch </a:t>
            </a:r>
            <a:r>
              <a:rPr lang="de-DE">
                <a:latin typeface="Calibri"/>
                <a:ea typeface="Calibri"/>
                <a:cs typeface="Calibri"/>
                <a:sym typeface="Calibri"/>
              </a:rPr>
              <a:t>wirken die menschlichen Tätigkeiten in der industriellen Landwirtschaft der Humusbildung eher entgegen (Bodenverdichtung durch schwere Maschinen, Überdüngung, Pestizideinsatz). Deshalb soll ein Umwandlungsverbot von Grünland in Ackerland gegensteuern: “Der Erhalt von Dauergrünland verhindert jene negativen Umwelteffekte, die bei einem Umbruch von Grünlandflächen unvermeidlich eintreten. Unter Dauergrünland werden in der Regel größere Mengen Kohlenstoff gespeichert als unter Ackernutzung. Daher ist ein Dauergrünlandumbruchverbot ein probates Mittel, um die beim Grünlandumbruch entstehenden CO2-Emissionen zu verhindern. Durch die ganzjährige Bodenbedeckung und die intensive Durchwurzelung des Bodens trägt die Beibehaltung einer Grünlandnutzung ferner zur Erhaltung und Förderung der Bodenfruchtbarkeit und zur Reduzierung der Eutrophierungsgefahr bei. Durch den größeren Nährstoffrückhalt wird darüber hinaus die Ressourceneffizienz gesteigert. Dauergrünland an sich ist ein wertvoller Beitrag zur landschaftlichen Vielfalt. Gerade extensiv genutztes Dauergrünland trägt auch zur Förderung der biologischen Vielfalt bei.” UBA (2011)</a:t>
            </a:r>
            <a:endParaRPr>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1">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1" lang="de-DE">
                <a:latin typeface="Calibri"/>
                <a:ea typeface="Calibri"/>
                <a:cs typeface="Calibri"/>
                <a:sym typeface="Calibri"/>
              </a:rPr>
              <a:t>Aufgabe </a:t>
            </a:r>
            <a:endParaRPr/>
          </a:p>
          <a:p>
            <a:pPr indent="-171450" lvl="0" marL="171450" marR="0" rtl="0" algn="l">
              <a:lnSpc>
                <a:spcPct val="100000"/>
              </a:lnSpc>
              <a:spcBef>
                <a:spcPts val="0"/>
              </a:spcBef>
              <a:spcAft>
                <a:spcPts val="0"/>
              </a:spcAft>
              <a:buClr>
                <a:schemeClr val="dk1"/>
              </a:buClr>
              <a:buSzPts val="1100"/>
              <a:buFont typeface="Arial"/>
              <a:buChar char="•"/>
            </a:pPr>
            <a:r>
              <a:rPr lang="de-DE">
                <a:latin typeface="Calibri"/>
                <a:ea typeface="Calibri"/>
                <a:cs typeface="Calibri"/>
                <a:sym typeface="Calibri"/>
              </a:rPr>
              <a:t>Betrachten sie die Kohlenstoffkreisläufe Wo</a:t>
            </a:r>
            <a:r>
              <a:rPr b="0" i="0" lang="de-DE" u="none" cap="none" strike="noStrike">
                <a:latin typeface="Calibri"/>
                <a:ea typeface="Calibri"/>
                <a:cs typeface="Calibri"/>
                <a:sym typeface="Calibri"/>
              </a:rPr>
              <a:t> könnte </a:t>
            </a:r>
            <a:r>
              <a:rPr lang="de-DE">
                <a:latin typeface="Calibri"/>
                <a:ea typeface="Calibri"/>
                <a:cs typeface="Calibri"/>
                <a:sym typeface="Calibri"/>
              </a:rPr>
              <a:t>die C-Menge mit welchen </a:t>
            </a:r>
            <a:r>
              <a:rPr b="0" i="0" lang="de-DE" u="none" cap="none" strike="noStrike">
                <a:latin typeface="Calibri"/>
                <a:ea typeface="Calibri"/>
                <a:cs typeface="Calibri"/>
                <a:sym typeface="Calibri"/>
              </a:rPr>
              <a:t>positiven Effekten „wachsen“?</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b="1" i="0" sz="1000" u="none" cap="none" strike="noStrike">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1" i="0" lang="de-DE" sz="1000" u="none" cap="none" strike="noStrike">
                <a:latin typeface="Calibri"/>
                <a:ea typeface="Calibri"/>
                <a:cs typeface="Calibri"/>
                <a:sym typeface="Calibri"/>
              </a:rPr>
              <a:t>Quellen </a:t>
            </a:r>
            <a:endParaRPr/>
          </a:p>
          <a:p>
            <a:pPr indent="-171450" lvl="0" marL="171450" marR="0" rtl="0" algn="l">
              <a:lnSpc>
                <a:spcPct val="100000"/>
              </a:lnSpc>
              <a:spcBef>
                <a:spcPts val="0"/>
              </a:spcBef>
              <a:spcAft>
                <a:spcPts val="0"/>
              </a:spcAft>
              <a:buClr>
                <a:srgbClr val="000000"/>
              </a:buClr>
              <a:buSzPts val="1170"/>
              <a:buFont typeface="Arial"/>
              <a:buChar char="•"/>
            </a:pPr>
            <a:r>
              <a:rPr lang="de-DE" sz="1000">
                <a:latin typeface="Calibri"/>
                <a:ea typeface="Calibri"/>
                <a:cs typeface="Calibri"/>
                <a:sym typeface="Calibri"/>
              </a:rPr>
              <a:t>IPCC, 2021: Climate Change 2021: The Physical Science Basis. Contribution of Working Group I to the Sixth Assessment Report of the Intergovernmental Panel on Climate Change [Masson-Delmotte, V., P. Zhai, A. Pirani, S.L. Connors, C. Péan, S. Berger, N. Caud, Y. Chen, L. Goldfarb, M.I. Gomis, M. Huang, K. Leitzell, E. Lonnoy, J.B.R.</a:t>
            </a:r>
            <a:br>
              <a:rPr lang="de-DE" sz="1000">
                <a:latin typeface="Calibri"/>
                <a:ea typeface="Calibri"/>
                <a:cs typeface="Calibri"/>
                <a:sym typeface="Calibri"/>
              </a:rPr>
            </a:br>
            <a:r>
              <a:rPr lang="de-DE" sz="1000">
                <a:latin typeface="Calibri"/>
                <a:ea typeface="Calibri"/>
                <a:cs typeface="Calibri"/>
                <a:sym typeface="Calibri"/>
              </a:rPr>
              <a:t>Matthews, T.K. Maycock, T. Waterfield, O. Yelekçi, R. Yu, and B. Zhou (eds.)]. Cambridge University Press, Cambridge, United Kingdom and New York, NY, USA, 2391 pp. doi:10.1017/9781009157896. AR6 WG I. Chapter 5. Fig. 5.12. S. 700. https://www.ipcc.ch/report/ar6/wg1/downloads/report/IPCC_AR6_WGI_FullReport_small.pdf</a:t>
            </a:r>
            <a:endParaRPr sz="10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70"/>
              <a:buFont typeface="Arial"/>
              <a:buChar char="•"/>
            </a:pPr>
            <a:r>
              <a:rPr lang="de-DE" sz="1000">
                <a:latin typeface="Calibri"/>
                <a:ea typeface="Calibri"/>
                <a:cs typeface="Calibri"/>
                <a:sym typeface="Calibri"/>
              </a:rPr>
              <a:t>Umweltbundesamt UBA (2011): Die Landwirtschaft grüner gestalten. Stellungnahmen der Kommission Landwirtschaft beim Umweltbundesamt 2010 - 2015. Sammelband. </a:t>
            </a:r>
            <a:r>
              <a:rPr lang="de-DE" sz="1000" u="sng">
                <a:solidFill>
                  <a:schemeClr val="hlink"/>
                </a:solidFill>
                <a:latin typeface="Calibri"/>
                <a:ea typeface="Calibri"/>
                <a:cs typeface="Calibri"/>
                <a:sym typeface="Calibri"/>
                <a:hlinkClick r:id="rId2"/>
              </a:rPr>
              <a:t>https://www.bodenwelten.de/sites/default/files/die_landwirtschaft_gruener_gestalten_klu-sammelband.pdf</a:t>
            </a:r>
            <a:r>
              <a:rPr lang="de-DE" sz="1000">
                <a:latin typeface="Calibri"/>
                <a:ea typeface="Calibri"/>
                <a:cs typeface="Calibri"/>
                <a:sym typeface="Calibri"/>
              </a:rPr>
              <a:t> </a:t>
            </a:r>
            <a:endParaRPr sz="1000">
              <a:latin typeface="Calibri"/>
              <a:ea typeface="Calibri"/>
              <a:cs typeface="Calibri"/>
              <a:sym typeface="Calibri"/>
            </a:endParaRPr>
          </a:p>
        </p:txBody>
      </p:sp>
      <p:sp>
        <p:nvSpPr>
          <p:cNvPr id="249" name="Google Shape;249;p29: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2: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2:notes"/>
          <p:cNvSpPr txBox="1"/>
          <p:nvPr>
            <p:ph idx="1" type="body"/>
          </p:nvPr>
        </p:nvSpPr>
        <p:spPr>
          <a:xfrm>
            <a:off x="222895" y="4222801"/>
            <a:ext cx="6651924"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Clr>
                <a:schemeClr val="dk1"/>
              </a:buClr>
              <a:buSzPts val="1400"/>
              <a:buFont typeface="Arial"/>
              <a:buNone/>
            </a:pPr>
            <a:r>
              <a:rPr lang="de-DE"/>
              <a:t>Die Böden, insbesondere die feuchten und nassen, sowie die nicht intensiv genutzte Böden, speichern mit Hilfe der Wurzeln und Bodenlebewesen die größte Menge an Kohlenstoff im Vergleich aller Ökosysteme. Bodenerosion, Düngung und intensive Bewirtschaftung verringert die Aufnahmefähigkeit. Die höchsten Bedeutung für die Kohlenstoffspeicherung bieten Feuchtgebiete, Moore, Grasland und in geringerem Maße auch Wälder. Für die Bewirtschaftung von Feuchtgebieten, Grasland und auch Wäldern eignen sich verschiedene Nutztiere, Rinder, Schafe, Schweine und auch Ziegen. Die damit verbundenen Prozesse müssen größtenteils neu beschrieben, definiert und  gelernt werden. Da diese Leistungen eher einen Servicecharakter für das Gemeinwohl darstellen, werden die zu erzielenden Einnahmen  auf neuen Geschäftsmodellen, veränderten Rechtsgrundlagen und vertraglichen Beziehungen beruhen. Die nächste Generation von Tierwirt:innen wird auf diese Weise resilientere berufliche Perspektiven gewinnen können.</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b="1" lang="de-DE"/>
              <a:t>Aufgabe</a:t>
            </a:r>
            <a:endParaRPr/>
          </a:p>
          <a:p>
            <a:pPr indent="-171450" lvl="0" marL="171450" rtl="0" algn="l">
              <a:lnSpc>
                <a:spcPct val="100000"/>
              </a:lnSpc>
              <a:spcBef>
                <a:spcPts val="0"/>
              </a:spcBef>
              <a:spcAft>
                <a:spcPts val="0"/>
              </a:spcAft>
              <a:buClr>
                <a:schemeClr val="dk1"/>
              </a:buClr>
              <a:buSzPts val="1200"/>
              <a:buFont typeface="Arial"/>
              <a:buChar char="•"/>
            </a:pPr>
            <a:r>
              <a:rPr lang="de-DE"/>
              <a:t>Welche Schlussfolgerung ließe sich für die Tierhaltungsformen in ihrem Betrieb ziehen?</a:t>
            </a:r>
            <a:endParaRPr/>
          </a:p>
          <a:p>
            <a:pPr indent="0" lvl="0" marL="0" rtl="0" algn="l">
              <a:lnSpc>
                <a:spcPct val="100000"/>
              </a:lnSpc>
              <a:spcBef>
                <a:spcPts val="0"/>
              </a:spcBef>
              <a:spcAft>
                <a:spcPts val="0"/>
              </a:spcAft>
              <a:buClr>
                <a:schemeClr val="dk1"/>
              </a:buClr>
              <a:buSzPts val="300"/>
              <a:buFont typeface="Arial"/>
              <a:buNone/>
            </a:pPr>
            <a:r>
              <a:t/>
            </a:r>
            <a:endParaRPr b="1"/>
          </a:p>
          <a:p>
            <a:pPr indent="0" lvl="0" marL="0" rtl="0" algn="l">
              <a:lnSpc>
                <a:spcPct val="100000"/>
              </a:lnSpc>
              <a:spcBef>
                <a:spcPts val="0"/>
              </a:spcBef>
              <a:spcAft>
                <a:spcPts val="0"/>
              </a:spcAft>
              <a:buClr>
                <a:schemeClr val="dk1"/>
              </a:buClr>
              <a:buSzPts val="300"/>
              <a:buFont typeface="Arial"/>
              <a:buNone/>
            </a:pPr>
            <a:r>
              <a:rPr b="1" lang="de-DE"/>
              <a:t>Quelle/ Bildquelle </a:t>
            </a:r>
            <a:endParaRPr/>
          </a:p>
          <a:p>
            <a:pPr indent="-171450" lvl="0" marL="171450" rtl="0" algn="l">
              <a:lnSpc>
                <a:spcPct val="100000"/>
              </a:lnSpc>
              <a:spcBef>
                <a:spcPts val="0"/>
              </a:spcBef>
              <a:spcAft>
                <a:spcPts val="0"/>
              </a:spcAft>
              <a:buClr>
                <a:schemeClr val="dk1"/>
              </a:buClr>
              <a:buSzPts val="1170"/>
              <a:buFont typeface="Arial"/>
              <a:buChar char="•"/>
            </a:pPr>
            <a:r>
              <a:rPr lang="de-DE" sz="1000"/>
              <a:t>G. Hagedorn &amp; Eckhard Jedicke, CC BY-SA 4.0, nach Chemnitz &amp; Weigelt 2015, Bodenatlas, S. 17.</a:t>
            </a:r>
            <a:endParaRPr sz="1000"/>
          </a:p>
          <a:p>
            <a:pPr indent="0" lvl="0" marL="0" rtl="0" algn="l">
              <a:lnSpc>
                <a:spcPct val="100000"/>
              </a:lnSpc>
              <a:spcBef>
                <a:spcPts val="0"/>
              </a:spcBef>
              <a:spcAft>
                <a:spcPts val="0"/>
              </a:spcAft>
              <a:buClr>
                <a:schemeClr val="dk1"/>
              </a:buClr>
              <a:buSzPts val="1400"/>
              <a:buFont typeface="Arial"/>
              <a:buNone/>
            </a:pPr>
            <a:r>
              <a:t/>
            </a:r>
            <a:endParaRPr sz="1100"/>
          </a:p>
          <a:p>
            <a:pPr indent="0" lvl="0" marL="0" rtl="0" algn="l">
              <a:lnSpc>
                <a:spcPct val="100000"/>
              </a:lnSpc>
              <a:spcBef>
                <a:spcPts val="0"/>
              </a:spcBef>
              <a:spcAft>
                <a:spcPts val="0"/>
              </a:spcAft>
              <a:buSzPts val="1400"/>
              <a:buNone/>
            </a:pPr>
            <a:r>
              <a:t/>
            </a:r>
            <a:endParaRPr sz="1100"/>
          </a:p>
        </p:txBody>
      </p:sp>
      <p:sp>
        <p:nvSpPr>
          <p:cNvPr id="276" name="Google Shape;276;p1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3: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3:notes"/>
          <p:cNvSpPr txBox="1"/>
          <p:nvPr>
            <p:ph idx="1" type="body"/>
          </p:nvPr>
        </p:nvSpPr>
        <p:spPr>
          <a:xfrm>
            <a:off x="222895" y="4222801"/>
            <a:ext cx="6651924" cy="5498306"/>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solidFill>
                  <a:srgbClr val="000000"/>
                </a:solidFill>
              </a:rPr>
              <a:t>Beschreibung</a:t>
            </a:r>
            <a:endParaRPr b="1">
              <a:solidFill>
                <a:srgbClr val="000000"/>
              </a:solidFill>
            </a:endParaRPr>
          </a:p>
          <a:p>
            <a:pPr indent="0" lvl="0" marL="0" marR="0" rtl="0" algn="l">
              <a:lnSpc>
                <a:spcPct val="100000"/>
              </a:lnSpc>
              <a:spcBef>
                <a:spcPts val="0"/>
              </a:spcBef>
              <a:spcAft>
                <a:spcPts val="0"/>
              </a:spcAft>
              <a:buClr>
                <a:srgbClr val="000000"/>
              </a:buClr>
              <a:buSzPts val="1400"/>
              <a:buFont typeface="Arial"/>
              <a:buNone/>
            </a:pPr>
            <a:r>
              <a:rPr lang="de-DE">
                <a:solidFill>
                  <a:srgbClr val="000000"/>
                </a:solidFill>
              </a:rPr>
              <a:t>“Der ökologische Landbau ist eine besonders ressourcenschonende, umweltverträgliche und nachhaltige Wirtschaftsform, die einen wichtigen Beitrag zum Erhalt der Artenvielfalt und der Biodiversität leistet. Im Rahmen des systemorientierten Ansatzes der ökologischen Landbewirtschaftung werden pro Flächeneinheit in der Regel geringere Treibhausgasmengen (CO2-equivalent je Hektar) als bei der konventionellen Produktion emittiert.” Thuenen (2019). </a:t>
            </a:r>
            <a:endParaRPr/>
          </a:p>
          <a:p>
            <a:pPr indent="0" lvl="0" marL="0" marR="0" rtl="0" algn="l">
              <a:lnSpc>
                <a:spcPct val="100000"/>
              </a:lnSpc>
              <a:spcBef>
                <a:spcPts val="0"/>
              </a:spcBef>
              <a:spcAft>
                <a:spcPts val="0"/>
              </a:spcAft>
              <a:buClr>
                <a:srgbClr val="000000"/>
              </a:buClr>
              <a:buSzPts val="1400"/>
              <a:buFont typeface="Arial"/>
              <a:buNone/>
            </a:pPr>
            <a:r>
              <a:rPr lang="de-DE">
                <a:solidFill>
                  <a:srgbClr val="000000"/>
                </a:solidFill>
              </a:rPr>
              <a:t>Darüber hinaus bietet der Ökolandbau gerade in den Regionen großes Potenzial für die künftigen Tätigkeiten von Tierwirt:innen, in denen sie bislang aufgrund von Viehbesatzdichte und Haltungsformen zu Stickstoff (N)-überschüssen beitragen. </a:t>
            </a:r>
            <a:r>
              <a:rPr b="0" lang="de-DE">
                <a:solidFill>
                  <a:srgbClr val="000000"/>
                </a:solidFill>
              </a:rPr>
              <a:t>Die N-Salden</a:t>
            </a:r>
            <a:r>
              <a:rPr lang="de-DE">
                <a:solidFill>
                  <a:srgbClr val="000000"/>
                </a:solidFill>
              </a:rPr>
              <a:t>, hier </a:t>
            </a:r>
            <a:r>
              <a:rPr b="0" lang="de-DE">
                <a:solidFill>
                  <a:srgbClr val="000000"/>
                </a:solidFill>
              </a:rPr>
              <a:t>dargestellt als Flächenbilanz in den deutschen Landkreisen, weis</a:t>
            </a:r>
            <a:r>
              <a:rPr lang="de-DE">
                <a:solidFill>
                  <a:srgbClr val="000000"/>
                </a:solidFill>
              </a:rPr>
              <a:t>en</a:t>
            </a:r>
            <a:r>
              <a:rPr b="0" lang="de-DE">
                <a:solidFill>
                  <a:srgbClr val="000000"/>
                </a:solidFill>
              </a:rPr>
              <a:t> auf die tatsächlichen Zusammenhänge zur Tierbesatzdichte und den dazugehörenden Futteranbau auf Moorstandorten hin. Der umgekehrt proportionale Anteil an Ökobetrieben, verweist auf bestehende Potenziale</a:t>
            </a:r>
            <a:r>
              <a:rPr lang="de-DE">
                <a:solidFill>
                  <a:srgbClr val="000000"/>
                </a:solidFill>
              </a:rPr>
              <a:t> für die Verbesserung der Bodenqualität hinsichtlich des Humusgehaltes sowie der Kohlenstoff- und Wasserspeicherkapazität in der Zukunft. Die weitaus größeren Potenziale bietet der Ökolandbau in diesen Regionen allerdings für die Verbesserung der Lebensbedingungen der Allgemeinheit, durch Verringerung der Gesundheitsgefahren insbesondere durch die Belastung des Grund- und Trinkwassers mit Stickstoffüberschüssen aus der Gülleausbringung.</a:t>
            </a:r>
            <a:endParaRPr/>
          </a:p>
          <a:p>
            <a:pPr indent="0" lvl="0" marL="0" marR="0" rtl="0" algn="l">
              <a:lnSpc>
                <a:spcPct val="100000"/>
              </a:lnSpc>
              <a:spcBef>
                <a:spcPts val="0"/>
              </a:spcBef>
              <a:spcAft>
                <a:spcPts val="0"/>
              </a:spcAft>
              <a:buClr>
                <a:srgbClr val="000000"/>
              </a:buClr>
              <a:buSzPts val="1400"/>
              <a:buFont typeface="Arial"/>
              <a:buNone/>
            </a:pPr>
            <a:r>
              <a:t/>
            </a:r>
            <a:endParaRPr b="1"/>
          </a:p>
          <a:p>
            <a:pPr indent="0" lvl="0" marL="0" marR="0" rtl="0" algn="l">
              <a:lnSpc>
                <a:spcPct val="100000"/>
              </a:lnSpc>
              <a:spcBef>
                <a:spcPts val="0"/>
              </a:spcBef>
              <a:spcAft>
                <a:spcPts val="0"/>
              </a:spcAft>
              <a:buClr>
                <a:srgbClr val="000000"/>
              </a:buClr>
              <a:buSzPts val="1400"/>
              <a:buFont typeface="Arial"/>
              <a:buNone/>
            </a:pPr>
            <a:r>
              <a:rPr b="1" lang="de-DE"/>
              <a:t>Aufgabe </a:t>
            </a:r>
            <a:endParaRPr/>
          </a:p>
          <a:p>
            <a:pPr indent="-171450" lvl="0" marL="171450" marR="0" rtl="0" algn="l">
              <a:lnSpc>
                <a:spcPct val="100000"/>
              </a:lnSpc>
              <a:spcBef>
                <a:spcPts val="0"/>
              </a:spcBef>
              <a:spcAft>
                <a:spcPts val="0"/>
              </a:spcAft>
              <a:buClr>
                <a:srgbClr val="000000"/>
              </a:buClr>
              <a:buSzPts val="1200"/>
              <a:buFont typeface="Arial"/>
              <a:buChar char="•"/>
            </a:pPr>
            <a:r>
              <a:rPr lang="de-DE"/>
              <a:t>Argumentieren Sie! Wo sind die Zukunftsaussichten für Ökobetriebe besonders gut und warum?</a:t>
            </a:r>
            <a:endParaRPr/>
          </a:p>
          <a:p>
            <a:pPr indent="0" lvl="0" marL="0" marR="0" rtl="0" algn="l">
              <a:lnSpc>
                <a:spcPct val="100000"/>
              </a:lnSpc>
              <a:spcBef>
                <a:spcPts val="0"/>
              </a:spcBef>
              <a:spcAft>
                <a:spcPts val="0"/>
              </a:spcAft>
              <a:buClr>
                <a:srgbClr val="000000"/>
              </a:buClr>
              <a:buSzPts val="1400"/>
              <a:buFont typeface="Arial"/>
              <a:buNone/>
            </a:pPr>
            <a:r>
              <a:t/>
            </a:r>
            <a:endParaRPr b="1">
              <a:solidFill>
                <a:srgbClr val="000000"/>
              </a:solidFill>
            </a:endParaRPr>
          </a:p>
          <a:p>
            <a:pPr indent="0" lvl="0" marL="0" marR="0" rtl="0" algn="l">
              <a:lnSpc>
                <a:spcPct val="100000"/>
              </a:lnSpc>
              <a:spcBef>
                <a:spcPts val="0"/>
              </a:spcBef>
              <a:spcAft>
                <a:spcPts val="0"/>
              </a:spcAft>
              <a:buClr>
                <a:srgbClr val="000000"/>
              </a:buClr>
              <a:buSzPts val="1400"/>
              <a:buFont typeface="Arial"/>
              <a:buNone/>
            </a:pPr>
            <a:r>
              <a:rPr b="1" lang="de-DE">
                <a:solidFill>
                  <a:srgbClr val="000000"/>
                </a:solidFill>
              </a:rPr>
              <a:t>Quellen </a:t>
            </a:r>
            <a:endParaRPr b="1">
              <a:solidFill>
                <a:srgbClr val="000000"/>
              </a:solidFill>
            </a:endParaRPr>
          </a:p>
          <a:p>
            <a:pPr indent="-171450" lvl="0" marL="171450" marR="0" rtl="0" algn="l">
              <a:lnSpc>
                <a:spcPct val="100000"/>
              </a:lnSpc>
              <a:spcBef>
                <a:spcPts val="0"/>
              </a:spcBef>
              <a:spcAft>
                <a:spcPts val="0"/>
              </a:spcAft>
              <a:buClr>
                <a:schemeClr val="dk1"/>
              </a:buClr>
              <a:buSzPts val="1100"/>
              <a:buFont typeface="Arial"/>
              <a:buChar char="•"/>
            </a:pPr>
            <a:r>
              <a:rPr lang="de-DE" sz="1000"/>
              <a:t>Sanders J, Heß J (eds) (2019) Leistungen des ökologischen Landbaus für Umwelt und Gesellschaft. 2. überarbeitete und ergänzte Auflage. Braunschweig: Johann Heinrich von Thünen-Institut, 398 p, Thünen Rep 65, DOI:10.3220/REP1576488624000</a:t>
            </a:r>
            <a:endParaRPr sz="1000"/>
          </a:p>
          <a:p>
            <a:pPr indent="-171450" lvl="0" marL="171450" marR="0" rtl="0" algn="l">
              <a:lnSpc>
                <a:spcPct val="100000"/>
              </a:lnSpc>
              <a:spcBef>
                <a:spcPts val="0"/>
              </a:spcBef>
              <a:spcAft>
                <a:spcPts val="0"/>
              </a:spcAft>
              <a:buClr>
                <a:schemeClr val="dk1"/>
              </a:buClr>
              <a:buSzPts val="1100"/>
              <a:buFont typeface="Arial"/>
              <a:buChar char="•"/>
            </a:pPr>
            <a:r>
              <a:rPr lang="de-DE" sz="1000"/>
              <a:t>Wiegmann, Kirsten (2022): Transformation in der Landwirtschaft &amp; Ernährung. Vortrag und Präsentation. Jahrestagung Öko-Institut. 22.06.2022. </a:t>
            </a:r>
            <a:r>
              <a:rPr lang="de-DE" sz="1000" u="sng">
                <a:solidFill>
                  <a:schemeClr val="hlink"/>
                </a:solidFill>
                <a:hlinkClick r:id="rId2"/>
              </a:rPr>
              <a:t>https://de.slideshare.net/Oeko-Institut/landwende</a:t>
            </a:r>
            <a:r>
              <a:rPr lang="de-DE" sz="1000"/>
              <a:t>; © Öko-Institut; CC-BY-SA-NC</a:t>
            </a:r>
            <a:endParaRPr sz="1000"/>
          </a:p>
        </p:txBody>
      </p:sp>
      <p:sp>
        <p:nvSpPr>
          <p:cNvPr id="332" name="Google Shape;332;p13: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32: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32:notes"/>
          <p:cNvSpPr txBox="1"/>
          <p:nvPr>
            <p:ph idx="1" type="body"/>
          </p:nvPr>
        </p:nvSpPr>
        <p:spPr>
          <a:xfrm>
            <a:off x="222895" y="4222801"/>
            <a:ext cx="6651924" cy="5498306"/>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solidFill>
                  <a:srgbClr val="000000"/>
                </a:solidFill>
              </a:rPr>
              <a:t>Beschreibung</a:t>
            </a:r>
            <a:endParaRPr b="1">
              <a:solidFill>
                <a:srgbClr val="000000"/>
              </a:solidFill>
            </a:endParaRPr>
          </a:p>
          <a:p>
            <a:pPr indent="0" lvl="0" marL="0" marR="0" rtl="0" algn="l">
              <a:lnSpc>
                <a:spcPct val="100000"/>
              </a:lnSpc>
              <a:spcBef>
                <a:spcPts val="0"/>
              </a:spcBef>
              <a:spcAft>
                <a:spcPts val="0"/>
              </a:spcAft>
              <a:buClr>
                <a:srgbClr val="000000"/>
              </a:buClr>
              <a:buSzPts val="1400"/>
              <a:buFont typeface="Arial"/>
              <a:buNone/>
            </a:pPr>
            <a:r>
              <a:rPr b="0" lang="de-DE">
                <a:solidFill>
                  <a:srgbClr val="000000"/>
                </a:solidFill>
              </a:rPr>
              <a:t>Die landwirtschaftliche Nutzfläche wird Heute nur zu 22% für pflanzliche Nahrungsmittel verwendet. 60% der Fläche werden für den Anbau von Futterpflanzen verwendet, die Restflächen für sogenannte Energiepflanzen, zur Gewinnung von industriellen Grund- und Baustoffen sowie als Brache. Die Flächenansprüche für Umweltziele liegen bei 10% für Biodiversitätsflächen, 25-30% für Ökolandbau und 6-7% für die Moorvernässung. Insgesamt unterliegt 1/3 der Fläche einer Nutzungsänderung. Die heutige Produktion &amp; Verwendung ist damit ohne Überlagerungseffekte nicht mehr realisierbar (z.B. Brache im Ökolandbau, Biodiversität bei der Moorvernässung usw.). Die bisherigen Bestände an landwirtschaftlichen Nutztieren sind unter nachhaltig definierten Bedingungen nicht zu halten. Die Ackerflächen werden vorrangig für d</a:t>
            </a:r>
            <a:r>
              <a:rPr lang="de-DE">
                <a:solidFill>
                  <a:srgbClr val="000000"/>
                </a:solidFill>
              </a:rPr>
              <a:t>ie pflanzliche Nahrungsmittelproduktion benötigt, zur Wiedervernässung von Feuchtgebieten und Moorstandorten sowie den zusätzlichen Flächenbedarf für den Ökolandbau und auch den künftig steigenden Bedarf an nachwachsenden Rohstoffen für die Bau- und Chemieindustrie.</a:t>
            </a:r>
            <a:endParaRPr b="0"/>
          </a:p>
          <a:p>
            <a:pPr indent="0" lvl="0" marL="0" marR="0" rtl="0" algn="l">
              <a:lnSpc>
                <a:spcPct val="100000"/>
              </a:lnSpc>
              <a:spcBef>
                <a:spcPts val="0"/>
              </a:spcBef>
              <a:spcAft>
                <a:spcPts val="0"/>
              </a:spcAft>
              <a:buClr>
                <a:srgbClr val="000000"/>
              </a:buClr>
              <a:buSzPts val="1400"/>
              <a:buFont typeface="Arial"/>
              <a:buNone/>
            </a:pPr>
            <a:r>
              <a:t/>
            </a:r>
            <a:endParaRPr b="1"/>
          </a:p>
          <a:p>
            <a:pPr indent="0" lvl="0" marL="0" marR="0" rtl="0" algn="l">
              <a:lnSpc>
                <a:spcPct val="100000"/>
              </a:lnSpc>
              <a:spcBef>
                <a:spcPts val="0"/>
              </a:spcBef>
              <a:spcAft>
                <a:spcPts val="0"/>
              </a:spcAft>
              <a:buClr>
                <a:srgbClr val="000000"/>
              </a:buClr>
              <a:buSzPts val="1400"/>
              <a:buFont typeface="Arial"/>
              <a:buNone/>
            </a:pPr>
            <a:r>
              <a:rPr b="1" lang="de-DE"/>
              <a:t>Aufgabe </a:t>
            </a:r>
            <a:endParaRPr/>
          </a:p>
          <a:p>
            <a:pPr indent="-171450" lvl="0" marL="171450" marR="0" rtl="0" algn="l">
              <a:lnSpc>
                <a:spcPct val="100000"/>
              </a:lnSpc>
              <a:spcBef>
                <a:spcPts val="0"/>
              </a:spcBef>
              <a:spcAft>
                <a:spcPts val="0"/>
              </a:spcAft>
              <a:buClr>
                <a:srgbClr val="000000"/>
              </a:buClr>
              <a:buSzPts val="1200"/>
              <a:buFont typeface="Arial"/>
              <a:buChar char="•"/>
            </a:pPr>
            <a:r>
              <a:rPr b="0" lang="de-DE"/>
              <a:t>Was schlussfolgern sie für die Tierhaltung und  -produktion in ihrem Betrieb?</a:t>
            </a:r>
            <a:endParaRPr b="0"/>
          </a:p>
          <a:p>
            <a:pPr indent="0" lvl="0" marL="0" rtl="0" algn="l">
              <a:lnSpc>
                <a:spcPct val="100000"/>
              </a:lnSpc>
              <a:spcBef>
                <a:spcPts val="400"/>
              </a:spcBef>
              <a:spcAft>
                <a:spcPts val="0"/>
              </a:spcAft>
              <a:buClr>
                <a:srgbClr val="000000"/>
              </a:buClr>
              <a:buSzPts val="300"/>
              <a:buNone/>
            </a:pPr>
            <a:r>
              <a:rPr b="1" lang="de-DE">
                <a:solidFill>
                  <a:srgbClr val="000000"/>
                </a:solidFill>
              </a:rPr>
              <a:t>Quellen </a:t>
            </a:r>
            <a:endParaRPr/>
          </a:p>
          <a:p>
            <a:pPr indent="-171450" lvl="0" marL="171450" rtl="0" algn="l">
              <a:lnSpc>
                <a:spcPct val="100000"/>
              </a:lnSpc>
              <a:spcBef>
                <a:spcPts val="400"/>
              </a:spcBef>
              <a:spcAft>
                <a:spcPts val="0"/>
              </a:spcAft>
              <a:buClr>
                <a:srgbClr val="000000"/>
              </a:buClr>
              <a:buSzPts val="1170"/>
              <a:buFont typeface="Arial"/>
              <a:buChar char="•"/>
            </a:pPr>
            <a:r>
              <a:rPr lang="de-DE" sz="1000"/>
              <a:t>Wiegmann, Kirsten (2022): Transformation in der Landwirtschaft &amp; Ernährung. Vortrag und Präsentation. Jahrestagung Öko-Institut. 22.06.2022. </a:t>
            </a:r>
            <a:r>
              <a:rPr lang="de-DE" sz="1000" u="sng">
                <a:solidFill>
                  <a:schemeClr val="hlink"/>
                </a:solidFill>
                <a:hlinkClick r:id="rId2"/>
              </a:rPr>
              <a:t>https://de.slideshare.net/Oeko-Institut/landwende</a:t>
            </a:r>
            <a:r>
              <a:rPr lang="de-DE" sz="1000"/>
              <a:t>; © Öko-Institut; CC-BY-SA-NC</a:t>
            </a:r>
            <a:endParaRPr sz="1000"/>
          </a:p>
        </p:txBody>
      </p:sp>
      <p:sp>
        <p:nvSpPr>
          <p:cNvPr id="355" name="Google Shape;355;p3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4: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4:notes"/>
          <p:cNvSpPr txBox="1"/>
          <p:nvPr>
            <p:ph idx="1" type="body"/>
          </p:nvPr>
        </p:nvSpPr>
        <p:spPr>
          <a:xfrm>
            <a:off x="223688" y="4032001"/>
            <a:ext cx="6650337" cy="6190799"/>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000"/>
              <a:t>Beschreibung</a:t>
            </a:r>
            <a:r>
              <a:rPr lang="de-DE" sz="1000"/>
              <a:t>: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Fast die Hälfte der Fläche in Deutschland (2020/2021) wird von der Landwirtschaft genutzt: 16,6 Millionen Hektar. 70% der Fläche wird zum Ackerbau für Weizen, Raps, Zuckerrüben, Mais, Kartoffeln oder Gemüse benötigt. Fast </a:t>
            </a:r>
            <a:r>
              <a:rPr lang="de-DE" sz="1000"/>
              <a:t>30% davon</a:t>
            </a:r>
            <a:r>
              <a:rPr b="0" i="0" lang="de-DE" sz="1000" u="none" cap="none" strike="noStrike">
                <a:solidFill>
                  <a:schemeClr val="dk1"/>
                </a:solidFill>
                <a:latin typeface="Calibri"/>
                <a:ea typeface="Calibri"/>
                <a:cs typeface="Calibri"/>
                <a:sym typeface="Calibri"/>
              </a:rPr>
              <a:t> sind dauergrüne Wiesen, die restliche Fläche wird für Obst, Wein oder andere Dauerkulturen genutzt. 37% der landwirtschaftlichen Fläche wird für Getreide genutzt, die Hälfte davon für Weizen. Der Gesamtverbrauch an Weizen betrug in 2020/2021 fast 43 Mio. t, fast 60% davon wurden an Tiere verfüttert. Warum ist das ein Problem? Zum einen gibt es weltweit hunderte Millionen </a:t>
            </a:r>
            <a:r>
              <a:rPr lang="de-DE" sz="1000"/>
              <a:t>Menschen, die</a:t>
            </a:r>
            <a:r>
              <a:rPr b="0" i="0" lang="de-DE" sz="1000" u="none" cap="none" strike="noStrike">
                <a:solidFill>
                  <a:schemeClr val="dk1"/>
                </a:solidFill>
                <a:latin typeface="Calibri"/>
                <a:ea typeface="Calibri"/>
                <a:cs typeface="Calibri"/>
                <a:sym typeface="Calibri"/>
              </a:rPr>
              <a:t> </a:t>
            </a:r>
            <a:r>
              <a:rPr lang="de-DE" sz="1000"/>
              <a:t>hungern.</a:t>
            </a:r>
            <a:r>
              <a:rPr b="0" i="0" lang="de-DE" sz="1000" u="none" cap="none" strike="noStrike">
                <a:solidFill>
                  <a:schemeClr val="dk1"/>
                </a:solidFill>
                <a:latin typeface="Calibri"/>
                <a:ea typeface="Calibri"/>
                <a:cs typeface="Calibri"/>
                <a:sym typeface="Calibri"/>
              </a:rPr>
              <a:t> Zum anderen braucht ein Rindvieh sehr viel Getreide, um Fleisch anzusetzen. Und dabei geht die Energie des Weizens verloren. Mit anderen </a:t>
            </a:r>
            <a:r>
              <a:rPr lang="de-DE" sz="1000"/>
              <a:t>Worten:</a:t>
            </a:r>
            <a:r>
              <a:rPr b="0" i="0" lang="de-DE" sz="1000" u="none" cap="none" strike="noStrike">
                <a:solidFill>
                  <a:schemeClr val="dk1"/>
                </a:solidFill>
                <a:latin typeface="Calibri"/>
                <a:ea typeface="Calibri"/>
                <a:cs typeface="Calibri"/>
                <a:sym typeface="Calibri"/>
              </a:rPr>
              <a:t> Mit dem Weizen könnte man mehr Menschen </a:t>
            </a:r>
            <a:r>
              <a:rPr lang="de-DE" sz="1000"/>
              <a:t>ernähren, als</a:t>
            </a:r>
            <a:r>
              <a:rPr b="0" i="0" lang="de-DE" sz="1000" u="none" cap="none" strike="noStrike">
                <a:solidFill>
                  <a:schemeClr val="dk1"/>
                </a:solidFill>
                <a:latin typeface="Calibri"/>
                <a:ea typeface="Calibri"/>
                <a:cs typeface="Calibri"/>
                <a:sym typeface="Calibri"/>
              </a:rPr>
              <a:t> wenn wir es zur Erzeugung von Rindfleisch nutzen.</a:t>
            </a:r>
            <a:endParaRPr/>
          </a:p>
          <a:p>
            <a:pPr indent="0" lvl="0" marL="0" marR="0" rtl="0" algn="l">
              <a:lnSpc>
                <a:spcPct val="100000"/>
              </a:lnSpc>
              <a:spcBef>
                <a:spcPts val="400"/>
              </a:spcBef>
              <a:spcAft>
                <a:spcPts val="0"/>
              </a:spcAft>
              <a:buClr>
                <a:srgbClr val="000000"/>
              </a:buClr>
              <a:buSzPts val="1400"/>
              <a:buFont typeface="Arial"/>
              <a:buNone/>
            </a:pPr>
            <a:r>
              <a:rPr b="1" lang="de-DE" sz="1000"/>
              <a:t>Aufgabe</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Aus ca. 670 g Weizen wird ein Brot von einem Kilogramm gewonnen.</a:t>
            </a:r>
            <a:br>
              <a:rPr lang="de-DE"/>
            </a:br>
            <a:r>
              <a:rPr lang="de-DE" sz="1000"/>
              <a:t>Der Kaloriengehalt von 1 Kilogramm Brot beträgt ca. 2.650 kcal.</a:t>
            </a:r>
            <a:br>
              <a:rPr lang="de-DE"/>
            </a:br>
            <a:r>
              <a:rPr lang="de-DE" sz="1000"/>
              <a:t>Ein durchschnittlicher Mann (25 bis 51 Jahre) braucht pro Tag 2.400 Kcal.</a:t>
            </a:r>
            <a:br>
              <a:rPr lang="de-DE"/>
            </a:br>
            <a:r>
              <a:rPr lang="de-DE" sz="1000"/>
              <a:t>Nehmen wir der Einfachheit an, dass jeder Mann jeden Tag ein ganzes Brot isst (weil er schwer arbeitet).</a:t>
            </a:r>
            <a:br>
              <a:rPr lang="de-DE"/>
            </a:br>
            <a:r>
              <a:rPr lang="de-DE" sz="1000"/>
              <a:t>Wie viele Menschen könnten sich 1 Jahr von Getreide, das wir als Viehfutter verwenden, ernähren?</a:t>
            </a:r>
            <a:endParaRPr/>
          </a:p>
          <a:p>
            <a:pPr indent="0" lvl="0" marL="0" marR="0" rtl="0" algn="l">
              <a:lnSpc>
                <a:spcPct val="100000"/>
              </a:lnSpc>
              <a:spcBef>
                <a:spcPts val="400"/>
              </a:spcBef>
              <a:spcAft>
                <a:spcPts val="0"/>
              </a:spcAft>
              <a:buClr>
                <a:srgbClr val="000000"/>
              </a:buClr>
              <a:buSzPts val="1400"/>
              <a:buNone/>
            </a:pPr>
            <a:r>
              <a:rPr b="1" lang="de-DE" sz="1000"/>
              <a:t>Lösung</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25.000.000.000 kg / 0,65 kg = 37.300.000.000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im Jahr: 365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Männer, die ein Jahr jeden Tag ein Brot essen: 102.000.000</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Demokratische Republik Kongo: 99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Deutschland: ca. 84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Irak: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Afghanistan: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Mali: ca. 22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Ergebnis: Wenn wir Getreide nicht als Viehfutter nutzen würden, könnten wir arme Länder wie die Demokratische Republik Kongo oder z.B. Mali damit unterstützen. </a:t>
            </a:r>
            <a:endParaRPr/>
          </a:p>
          <a:p>
            <a:pPr indent="0" lvl="0" marL="0" marR="0" rtl="0" algn="l">
              <a:lnSpc>
                <a:spcPct val="100000"/>
              </a:lnSpc>
              <a:spcBef>
                <a:spcPts val="500"/>
              </a:spcBef>
              <a:spcAft>
                <a:spcPts val="0"/>
              </a:spcAft>
              <a:buClr>
                <a:srgbClr val="000000"/>
              </a:buClr>
              <a:buSzPts val="1400"/>
              <a:buNone/>
            </a:pPr>
            <a:r>
              <a:rPr b="1" lang="de-DE" sz="1000"/>
              <a:t>Quellen</a:t>
            </a:r>
            <a:r>
              <a:rPr lang="de-DE" sz="1000"/>
              <a:t>:</a:t>
            </a:r>
            <a:endParaRPr sz="1000"/>
          </a:p>
          <a:p>
            <a:pPr indent="-171450" lvl="0" marL="171450" marR="0" rtl="0" algn="l">
              <a:lnSpc>
                <a:spcPct val="100000"/>
              </a:lnSpc>
              <a:spcBef>
                <a:spcPts val="0"/>
              </a:spcBef>
              <a:spcAft>
                <a:spcPts val="0"/>
              </a:spcAft>
              <a:buClr>
                <a:srgbClr val="000000"/>
              </a:buClr>
              <a:buSzPts val="1400"/>
              <a:buFont typeface="Arial"/>
              <a:buChar char="•"/>
            </a:pPr>
            <a:r>
              <a:rPr lang="de-DE" sz="900"/>
              <a:t>Getreideerzeugung: Bundesinformationszentrum Landwirtschaft(o.J.): </a:t>
            </a:r>
            <a:r>
              <a:rPr b="0" i="0" lang="de-DE" sz="900" u="none" cap="none" strike="noStrike">
                <a:solidFill>
                  <a:schemeClr val="dk1"/>
                </a:solidFill>
                <a:latin typeface="Calibri"/>
                <a:ea typeface="Calibri"/>
                <a:cs typeface="Calibri"/>
                <a:sym typeface="Calibri"/>
              </a:rPr>
              <a:t>Was wächst auf Deutschlands Feldern? </a:t>
            </a:r>
            <a:r>
              <a:rPr lang="de-DE" sz="900"/>
              <a:t>https://www.landwirtschaft.de/landwirtschaft-verstehen/wie-arbeiten-foerster-und-pflanzenbauer/was-waechst-auf-deutschlands-feldern/</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Mehl für Brot: Mein Mehl</a:t>
            </a:r>
            <a:r>
              <a:rPr i="0" lang="de-DE" sz="900"/>
              <a:t>: </a:t>
            </a:r>
            <a:r>
              <a:rPr b="0" i="0" lang="de-DE" sz="900" u="none" cap="none" strike="noStrike">
                <a:solidFill>
                  <a:schemeClr val="dk1"/>
                </a:solidFill>
                <a:latin typeface="Calibri"/>
                <a:ea typeface="Calibri"/>
                <a:cs typeface="Calibri"/>
                <a:sym typeface="Calibri"/>
              </a:rPr>
              <a:t>Wie viele Weizenkörner stecken eigentlich in einem Kilo Brot?</a:t>
            </a:r>
            <a:r>
              <a:rPr lang="de-DE" sz="900"/>
              <a:t> https://www.mein-mehl.de/mehlblog/nachricht/?tx_news_pi1%5Bnews%5D=200&amp;cHash=9c7cf4ca8803971c7dd3e5e6358ec0e7%C2%A0</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Kalorienverbrauch: TK Techniker Krankenkasse (o.J.): </a:t>
            </a:r>
            <a:r>
              <a:rPr b="0" i="0" lang="de-DE" sz="900" u="none" cap="none" strike="noStrike">
                <a:solidFill>
                  <a:schemeClr val="dk1"/>
                </a:solidFill>
                <a:latin typeface="Calibri"/>
                <a:ea typeface="Calibri"/>
                <a:cs typeface="Calibri"/>
                <a:sym typeface="Calibri"/>
              </a:rPr>
              <a:t>Wie viele Kalo­rien brau­chen wir? </a:t>
            </a:r>
            <a:r>
              <a:rPr lang="de-DE" sz="900"/>
              <a:t>https://www.tk.de/techniker/magazin/ernaehrung/uebergewicht-und-diaet/wie-viele-kalorien-pro-tag-2006758?tkcm=aaus</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Einwohnerzahlen: Wikipedia o.J.: Länder nach Einwohnerzahlen. https://de.wikipedia.org/wiki/Liste_von_Staaten_und_Territorien_nach_Einwohnerzahl</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Abbildung: Eigene Darstellng nach Bundesinformationszentrum Landwirtschaft</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Icons: Noun-project.com (lizenzfreie Icons)</a:t>
            </a:r>
            <a:endParaRPr sz="900"/>
          </a:p>
        </p:txBody>
      </p:sp>
      <p:sp>
        <p:nvSpPr>
          <p:cNvPr id="373" name="Google Shape;373;p4: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5: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5:notes"/>
          <p:cNvSpPr txBox="1"/>
          <p:nvPr>
            <p:ph idx="1" type="body"/>
          </p:nvPr>
        </p:nvSpPr>
        <p:spPr>
          <a:xfrm>
            <a:off x="479103" y="3888001"/>
            <a:ext cx="6141093" cy="5651583"/>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latin typeface="Calibri"/>
                <a:ea typeface="Calibri"/>
                <a:cs typeface="Calibri"/>
                <a:sym typeface="Calibri"/>
              </a:rPr>
              <a:t>Beschreibung</a:t>
            </a:r>
            <a:endParaRPr b="1">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lang="de-DE">
                <a:latin typeface="Calibri"/>
                <a:ea typeface="Calibri"/>
                <a:cs typeface="Calibri"/>
                <a:sym typeface="Calibri"/>
              </a:rPr>
              <a:t>Die Effekte der Einführung neuer Technologien oder Abläufe können in Unternehmen verpuffen, wenn diese auf den Widerstand der Belegschaft stoßen bzw. Konflikte verursachen. Angst vor Veränderungen und damit Widerstand entsteht, wenn die Ziele der Veränderungen nicht klar kommuniziert werden oder wenn die Betroffen nicht oder zu wenig einbezogen sind,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indent="0" lvl="0" marL="0" marR="0" rtl="0" algn="l">
              <a:lnSpc>
                <a:spcPct val="100000"/>
              </a:lnSpc>
              <a:spcBef>
                <a:spcPts val="0"/>
              </a:spcBef>
              <a:spcAft>
                <a:spcPts val="0"/>
              </a:spcAft>
              <a:buClr>
                <a:srgbClr val="000000"/>
              </a:buClr>
              <a:buSzPts val="1400"/>
              <a:buFont typeface="Arial"/>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latin typeface="Calibri"/>
                <a:ea typeface="Calibri"/>
                <a:cs typeface="Calibri"/>
                <a:sym typeface="Calibri"/>
              </a:rPr>
              <a:t>Arbeitsaufgaben:</a:t>
            </a:r>
            <a:endParaRPr>
              <a:latin typeface="Calibri"/>
              <a:ea typeface="Calibri"/>
              <a:cs typeface="Calibri"/>
              <a:sym typeface="Calibri"/>
            </a:endParaRPr>
          </a:p>
          <a:p>
            <a:pPr indent="-176213" lvl="0" marL="176213" marR="0" rtl="0" algn="l">
              <a:lnSpc>
                <a:spcPct val="100000"/>
              </a:lnSpc>
              <a:spcBef>
                <a:spcPts val="0"/>
              </a:spcBef>
              <a:spcAft>
                <a:spcPts val="0"/>
              </a:spcAft>
              <a:buClr>
                <a:schemeClr val="dk1"/>
              </a:buClr>
              <a:buSzPts val="1440"/>
              <a:buFont typeface="Arial"/>
              <a:buChar char="•"/>
            </a:pPr>
            <a:r>
              <a:rPr b="0" i="0" lang="de-DE" sz="1200" u="none" cap="none" strike="noStrike">
                <a:solidFill>
                  <a:schemeClr val="dk1"/>
                </a:solidFill>
                <a:latin typeface="Calibri"/>
                <a:ea typeface="Calibri"/>
                <a:cs typeface="Calibri"/>
                <a:sym typeface="Calibri"/>
              </a:rPr>
              <a:t>Welche Aufgaben von Tieraufzucht und -pflege wurden in den letzten Jahren (zusätzlich) digitalisiert?</a:t>
            </a:r>
            <a:endParaRPr/>
          </a:p>
          <a:p>
            <a:pPr indent="-176213" lvl="0" marL="176213" marR="0" rtl="0" algn="l">
              <a:lnSpc>
                <a:spcPct val="100000"/>
              </a:lnSpc>
              <a:spcBef>
                <a:spcPts val="0"/>
              </a:spcBef>
              <a:spcAft>
                <a:spcPts val="0"/>
              </a:spcAft>
              <a:buClr>
                <a:schemeClr val="dk1"/>
              </a:buClr>
              <a:buSzPts val="1440"/>
              <a:buFont typeface="Arial"/>
              <a:buChar char="•"/>
            </a:pPr>
            <a:r>
              <a:rPr b="0" i="0" lang="de-DE" sz="1200" u="none" cap="none" strike="noStrike">
                <a:solidFill>
                  <a:schemeClr val="dk1"/>
                </a:solidFill>
                <a:latin typeface="Calibri"/>
                <a:ea typeface="Calibri"/>
                <a:cs typeface="Calibri"/>
                <a:sym typeface="Calibri"/>
              </a:rPr>
              <a:t>Welche Vor- und Nachteile waren die Folgen? </a:t>
            </a:r>
            <a:endParaRPr/>
          </a:p>
          <a:p>
            <a:pPr indent="-176213" lvl="0" marL="176213" marR="0" rtl="0" algn="l">
              <a:lnSpc>
                <a:spcPct val="100000"/>
              </a:lnSpc>
              <a:spcBef>
                <a:spcPts val="0"/>
              </a:spcBef>
              <a:spcAft>
                <a:spcPts val="0"/>
              </a:spcAft>
              <a:buClr>
                <a:schemeClr val="dk1"/>
              </a:buClr>
              <a:buSzPts val="1440"/>
              <a:buFont typeface="Arial"/>
              <a:buChar char="•"/>
            </a:pPr>
            <a:r>
              <a:rPr b="0" lang="de-DE" sz="1200">
                <a:solidFill>
                  <a:schemeClr val="dk1"/>
                </a:solidFill>
                <a:latin typeface="Calibri"/>
                <a:ea typeface="Calibri"/>
                <a:cs typeface="Calibri"/>
                <a:sym typeface="Calibri"/>
              </a:rPr>
              <a:t>Wie gehen Sie im Unternehmen bei der Einführung neuer Technologien und Abläufe vor? </a:t>
            </a:r>
            <a:endParaRPr/>
          </a:p>
          <a:p>
            <a:pPr indent="-176213" lvl="0" marL="176213" marR="0" rtl="0" algn="l">
              <a:lnSpc>
                <a:spcPct val="100000"/>
              </a:lnSpc>
              <a:spcBef>
                <a:spcPts val="0"/>
              </a:spcBef>
              <a:spcAft>
                <a:spcPts val="0"/>
              </a:spcAft>
              <a:buClr>
                <a:schemeClr val="dk1"/>
              </a:buClr>
              <a:buSzPts val="1400"/>
              <a:buFont typeface="Arial"/>
              <a:buChar char="•"/>
            </a:pPr>
            <a:r>
              <a:rPr b="0" lang="de-DE" sz="1200">
                <a:solidFill>
                  <a:schemeClr val="dk1"/>
                </a:solidFill>
                <a:latin typeface="Calibri"/>
                <a:ea typeface="Calibri"/>
                <a:cs typeface="Calibri"/>
                <a:sym typeface="Calibri"/>
              </a:rPr>
              <a:t>Welche Veränderungen sind für die Zukunft geplant?</a:t>
            </a:r>
            <a:endParaRPr b="0">
              <a:solidFill>
                <a:schemeClr val="dk1"/>
              </a:solidFill>
              <a:latin typeface="Calibri"/>
              <a:ea typeface="Calibri"/>
              <a:cs typeface="Calibri"/>
              <a:sym typeface="Calibri"/>
            </a:endParaRPr>
          </a:p>
          <a:p>
            <a:pPr indent="-176213" lvl="0" marL="176213" marR="0" rtl="0" algn="l">
              <a:lnSpc>
                <a:spcPct val="100000"/>
              </a:lnSpc>
              <a:spcBef>
                <a:spcPts val="0"/>
              </a:spcBef>
              <a:spcAft>
                <a:spcPts val="0"/>
              </a:spcAft>
              <a:buClr>
                <a:schemeClr val="dk1"/>
              </a:buClr>
              <a:buSzPts val="1400"/>
              <a:buFont typeface="Arial"/>
              <a:buChar char="•"/>
            </a:pPr>
            <a:r>
              <a:rPr b="0" lang="de-DE" sz="1200">
                <a:solidFill>
                  <a:schemeClr val="dk1"/>
                </a:solidFill>
                <a:latin typeface="Calibri"/>
                <a:ea typeface="Calibri"/>
                <a:cs typeface="Calibri"/>
                <a:sym typeface="Calibri"/>
              </a:rPr>
              <a:t>Wer ist in die Vorbereitung einbezogen?</a:t>
            </a:r>
            <a:endParaRPr b="0">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a:solidFill>
                <a:schemeClr val="dk1"/>
              </a:solidFill>
              <a:latin typeface="Calibri"/>
              <a:ea typeface="Calibri"/>
              <a:cs typeface="Calibri"/>
              <a:sym typeface="Calibri"/>
            </a:endParaRPr>
          </a:p>
          <a:p>
            <a:pPr indent="-172800" lvl="0" marL="172800" marR="0" rtl="0" algn="l">
              <a:lnSpc>
                <a:spcPct val="100000"/>
              </a:lnSpc>
              <a:spcBef>
                <a:spcPts val="0"/>
              </a:spcBef>
              <a:spcAft>
                <a:spcPts val="0"/>
              </a:spcAft>
              <a:buClr>
                <a:srgbClr val="000000"/>
              </a:buClr>
              <a:buSzPts val="1400"/>
              <a:buFont typeface="Arial"/>
              <a:buNone/>
            </a:pPr>
            <a:r>
              <a:rPr b="1" lang="de-DE" sz="1200">
                <a:solidFill>
                  <a:schemeClr val="dk1"/>
                </a:solidFill>
                <a:latin typeface="Calibri"/>
                <a:ea typeface="Calibri"/>
                <a:cs typeface="Calibri"/>
                <a:sym typeface="Calibri"/>
              </a:rPr>
              <a:t>Quellen:</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Lucas (2022) 7 Vorteile der Digitalisierung: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https://framr.tv/de/blog/7-unterschatzte-vorteile-der-digitalisierung-im-unternehmen/</a:t>
            </a:r>
            <a:endParaRPr sz="10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Flixcheck (2022) Die Vor- und Nachteile der Digitalisierung.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https://www.flixcheck.de/vor-und-nachteile-digitalisierung/</a:t>
            </a:r>
            <a:endParaRPr sz="1000">
              <a:solidFill>
                <a:schemeClr val="dk1"/>
              </a:solidFill>
              <a:latin typeface="Calibri"/>
              <a:ea typeface="Calibri"/>
              <a:cs typeface="Calibri"/>
              <a:sym typeface="Calibri"/>
            </a:endParaRPr>
          </a:p>
        </p:txBody>
      </p:sp>
      <p:sp>
        <p:nvSpPr>
          <p:cNvPr id="404" name="Google Shape;404;p5: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7:notes"/>
          <p:cNvSpPr/>
          <p:nvPr>
            <p:ph idx="2" type="sldImg"/>
          </p:nvPr>
        </p:nvSpPr>
        <p:spPr>
          <a:xfrm>
            <a:off x="371475" y="549275"/>
            <a:ext cx="6327775" cy="35607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7:notes"/>
          <p:cNvSpPr txBox="1"/>
          <p:nvPr>
            <p:ph idx="1" type="body"/>
          </p:nvPr>
        </p:nvSpPr>
        <p:spPr>
          <a:xfrm>
            <a:off x="293505" y="4410982"/>
            <a:ext cx="6404426" cy="554581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a:p>
          <a:p>
            <a:pPr indent="0" lvl="0" marL="0" rtl="0" algn="l">
              <a:lnSpc>
                <a:spcPct val="100000"/>
              </a:lnSpc>
              <a:spcBef>
                <a:spcPts val="0"/>
              </a:spcBef>
              <a:spcAft>
                <a:spcPts val="0"/>
              </a:spcAft>
              <a:buSzPts val="1400"/>
              <a:buNone/>
            </a:pPr>
            <a:r>
              <a:rPr lang="de-DE" sz="1000"/>
              <a:t>Deutschland ist der drittgrößte Lebensmittelexporteur der Welt. Vor allem Fleischerzeugnisse, Süßwaren, Milchprodukte und Fertiggerichte werden exportiert. Dabei  gehen ca. 70 Prozent in die EU. Diese Exporte können nur durch ein komplexes Logistiknetzwerk ausgeführt werden, das sehr geringe Gewinnspannen aufzeigt. So legen Lebensmittel im Durchschnitt eine Transportstrecke von 2500 Kilometer zurück, bevor sich bei den Verbraucher*innen ankommen (Wenzel 2021). Neben den Emissionen, die durch den Transport entstehen (siehe SDG 12: “Nachhaltige/r Konsum und Produktion”), ist im Rahmen der komplexen Wertschöpfungskette in der Lebensmittelindustrie auch die Marktkonzentration und die daraus entstehenden Folgen für die globale Nahrungsmittelversorgung zu beachten (ebd.). </a:t>
            </a:r>
            <a:endParaRPr/>
          </a:p>
          <a:p>
            <a:pPr indent="0" lvl="0" marL="0" rtl="0" algn="l">
              <a:lnSpc>
                <a:spcPct val="100000"/>
              </a:lnSpc>
              <a:spcBef>
                <a:spcPts val="0"/>
              </a:spcBef>
              <a:spcAft>
                <a:spcPts val="0"/>
              </a:spcAft>
              <a:buSzPts val="1400"/>
              <a:buNone/>
            </a:pPr>
            <a:r>
              <a:rPr lang="de-DE" sz="1000"/>
              <a:t>Heute bestimmen “einige wenige globale Konzerne die großen Trends in der Landwirtschaft und beim Nahrungskonsum” (Wilkinson 2017: 11). Mittlerweile verschiebt sich der Fokus der globalen Konzerne auch auf Entwicklungsländer und Asien. Vor allem die großen globalen Lebensmittelkonzerne sind häufig mit der Kritik konfrontiert, dass sie zu wenig gesellschaftliche Verantwortung übernehmen (ebd.). Zahlreiche Skandale (siehe auch SDG 3: “Gesundheit und Wohlergehen) zeugen von einer geringen unternehmerischen Verantwortung der Lebensmittelindustrie, die oft globale Auswirkungen hat. Immer wieder werden zum Beispiel Missstände, wie Ausbeutung und Kinderarbeit innerhalb der Wertschöpfungsketten global agierender Lebensmittelkonzerne bekannt (Klawitter &amp; Höflinger 2022; Hirschi 2020; Amann et al. 2017).</a:t>
            </a:r>
            <a:br>
              <a:rPr lang="de-DE" sz="1000"/>
            </a:br>
            <a:endParaRPr sz="1000"/>
          </a:p>
          <a:p>
            <a:pPr indent="0" lvl="0" marL="0" rtl="0" algn="l">
              <a:lnSpc>
                <a:spcPct val="100000"/>
              </a:lnSpc>
              <a:spcBef>
                <a:spcPts val="0"/>
              </a:spcBef>
              <a:spcAft>
                <a:spcPts val="0"/>
              </a:spcAft>
              <a:buSzPts val="1400"/>
              <a:buNone/>
            </a:pPr>
            <a:r>
              <a:rPr b="1" lang="de-DE" sz="1000"/>
              <a:t>Aufgaben: </a:t>
            </a:r>
            <a:endParaRPr/>
          </a:p>
          <a:p>
            <a:pPr indent="-171450" lvl="0" marL="171450" rtl="0" algn="l">
              <a:lnSpc>
                <a:spcPct val="100000"/>
              </a:lnSpc>
              <a:spcBef>
                <a:spcPts val="0"/>
              </a:spcBef>
              <a:spcAft>
                <a:spcPts val="0"/>
              </a:spcAft>
              <a:buSzPts val="1400"/>
              <a:buFont typeface="Arial"/>
              <a:buChar char="•"/>
            </a:pPr>
            <a:r>
              <a:rPr lang="de-DE" sz="1000"/>
              <a:t>Überlegen Sie wie die wie die einzelnen SDGs der Grafik global zu einer nachhaltigen Lebensmittelproduktion beitragen können, wenn Sie zunehmend als wichtige Rahmenziele und Regeln wirtschaftlichen Handelns akzeptiert werden!</a:t>
            </a:r>
            <a:endParaRPr/>
          </a:p>
          <a:p>
            <a:pPr indent="-171450" lvl="0" marL="171450" rtl="0" algn="l">
              <a:lnSpc>
                <a:spcPct val="100000"/>
              </a:lnSpc>
              <a:spcBef>
                <a:spcPts val="0"/>
              </a:spcBef>
              <a:spcAft>
                <a:spcPts val="0"/>
              </a:spcAft>
              <a:buSzPts val="1400"/>
              <a:buFont typeface="Arial"/>
              <a:buChar char="•"/>
            </a:pPr>
            <a:r>
              <a:rPr lang="de-DE" sz="1000"/>
              <a:t>Diskutieren Sie welche SDGs für die Lebensmittelindustrie und deren weltweiten Handelsstrukturen von besonderer Bedeutung sind und welche weniger. Haben wir SDGs vergessen? Oder hat NaReLe Nachhaltigkeitsziele aufgenommen, die für den Lebensmittelbereich weniger wichtig sind?   </a:t>
            </a:r>
            <a:br>
              <a:rPr lang="de-DE" sz="1000"/>
            </a:br>
            <a:endParaRPr sz="1000"/>
          </a:p>
          <a:p>
            <a:pPr indent="0" lvl="0" marL="0" rtl="0" algn="l">
              <a:lnSpc>
                <a:spcPct val="100000"/>
              </a:lnSpc>
              <a:spcBef>
                <a:spcPts val="0"/>
              </a:spcBef>
              <a:spcAft>
                <a:spcPts val="0"/>
              </a:spcAft>
              <a:buSzPts val="1400"/>
              <a:buFont typeface="Arial"/>
              <a:buNone/>
            </a:pPr>
            <a:r>
              <a:rPr b="1" lang="de-DE" sz="1000"/>
              <a:t>Quellen: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Wenzel, Eike (2021): Wertschöpfung und Wertschätzung: Fünf Ideen für die Ernährung der Zukunft. Online: </a:t>
            </a:r>
            <a:r>
              <a:rPr b="0" i="0" lang="de-DE" sz="900" u="sng" cap="none" strike="noStrike">
                <a:solidFill>
                  <a:schemeClr val="dk1"/>
                </a:solidFill>
                <a:latin typeface="Calibri"/>
                <a:ea typeface="Calibri"/>
                <a:cs typeface="Calibri"/>
                <a:sym typeface="Calibri"/>
                <a:hlinkClick r:id="rId2">
                  <a:extLst>
                    <a:ext uri="{A12FA001-AC4F-418D-AE19-62706E023703}">
                      <ahyp:hlinkClr val="tx"/>
                    </a:ext>
                  </a:extLst>
                </a:hlinkClick>
              </a:rPr>
              <a:t>https://www.handelsblatt.com/meinung/gastbeitraege/expertenrat/wenzel/expertenrat-eike-wenzel-wertschoepfung-und-wertschaetzung-fuenf-ideen-fuer-die-ernaehrung-der-zukunft/26996104.html</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Wilkinson, John (2017): Der Trend zum global Player. Online: </a:t>
            </a:r>
            <a:r>
              <a:rPr b="0" i="0" lang="de-DE" sz="9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https://www.bund.net/fileadmin/user_upload_bund/publikationen/landwirtschaft/landwirtschaft_konzernatlas_2017_01.pdf</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Klawitter, Nils; Höflinger, Laura (2022): Die Nutella-Macher. Online: </a:t>
            </a:r>
            <a:r>
              <a:rPr b="0" i="0" lang="de-DE" sz="9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https://www.spiegel.de/wirtschaft/ferrero-wie-viel-ausbeutung-steckt-in-der-ernte-von-haselnuessen-palmoel-und-kakao-a-577060b9-015f-4a4b-8348-121c62aa4e33</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NaReLe: BASISMODULE – Nachhaltige Resonanzräume in der Lebensmittelindustrie. Online:  https://narele.de/wp-content/uploads/2021/11/NaReLe_gesamt_Auszubildende_A5_lowRes_Formular.pdf </a:t>
            </a:r>
            <a:endParaRPr/>
          </a:p>
        </p:txBody>
      </p:sp>
      <p:sp>
        <p:nvSpPr>
          <p:cNvPr id="418" name="Google Shape;418;p7: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notes"/>
          <p:cNvSpPr/>
          <p:nvPr>
            <p:ph idx="2" type="sldImg"/>
          </p:nvPr>
        </p:nvSpPr>
        <p:spPr>
          <a:xfrm>
            <a:off x="477838"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notes"/>
          <p:cNvSpPr txBox="1"/>
          <p:nvPr>
            <p:ph idx="1" type="body"/>
          </p:nvPr>
        </p:nvSpPr>
        <p:spPr>
          <a:xfrm>
            <a:off x="479116" y="3888001"/>
            <a:ext cx="6141080" cy="546298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0" lvl="0" marL="0" rtl="0" algn="l">
              <a:lnSpc>
                <a:spcPct val="100000"/>
              </a:lnSpc>
              <a:spcBef>
                <a:spcPts val="0"/>
              </a:spcBef>
              <a:spcAft>
                <a:spcPts val="0"/>
              </a:spcAft>
              <a:buSzPts val="1100"/>
              <a:buFont typeface="Arial"/>
              <a:buNone/>
            </a:pPr>
            <a:r>
              <a:t/>
            </a:r>
            <a:endParaRPr b="1"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SzPts val="1400"/>
              <a:buNone/>
            </a:pPr>
            <a:r>
              <a:t/>
            </a:r>
            <a:endParaRPr b="1"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170"/>
              <a:buFont typeface="Arial"/>
              <a:buChar char="•"/>
            </a:pPr>
            <a:r>
              <a:rPr lang="de-DE" sz="1000"/>
              <a:t>Umweltbundesamt 2021: Konsum und Umwelt: Zentrale Handlungsfelder. Online: https://www.umweltbundesamt.de/themen/wirtschaft-konsum/konsum-umwelt-zentrale-handlungsfelder#bedarfsfelder</a:t>
            </a:r>
            <a:endParaRPr sz="1000"/>
          </a:p>
        </p:txBody>
      </p:sp>
      <p:sp>
        <p:nvSpPr>
          <p:cNvPr id="77" name="Google Shape;77;p3: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8:notes"/>
          <p:cNvSpPr/>
          <p:nvPr>
            <p:ph idx="2" type="sldImg"/>
          </p:nvPr>
        </p:nvSpPr>
        <p:spPr>
          <a:xfrm>
            <a:off x="477838" y="33178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p8:notes"/>
          <p:cNvSpPr txBox="1"/>
          <p:nvPr>
            <p:ph idx="1" type="body"/>
          </p:nvPr>
        </p:nvSpPr>
        <p:spPr>
          <a:xfrm>
            <a:off x="479104" y="3888000"/>
            <a:ext cx="6139506" cy="62535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a:p>
          <a:p>
            <a:pPr indent="0" lvl="0" marL="0" rtl="0" algn="l">
              <a:lnSpc>
                <a:spcPct val="100000"/>
              </a:lnSpc>
              <a:spcBef>
                <a:spcPts val="20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900">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sz="900"/>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latin typeface="Calibri"/>
              <a:ea typeface="Calibri"/>
              <a:cs typeface="Calibri"/>
              <a:sym typeface="Calibri"/>
            </a:endParaRPr>
          </a:p>
        </p:txBody>
      </p:sp>
      <p:sp>
        <p:nvSpPr>
          <p:cNvPr id="431" name="Google Shape;431;p8: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8be4316742_0_0:notes"/>
          <p:cNvSpPr/>
          <p:nvPr>
            <p:ph idx="2" type="sldImg"/>
          </p:nvPr>
        </p:nvSpPr>
        <p:spPr>
          <a:xfrm>
            <a:off x="479104" y="287338"/>
            <a:ext cx="6141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28be4316742_0_0:notes"/>
          <p:cNvSpPr txBox="1"/>
          <p:nvPr>
            <p:ph idx="1" type="body"/>
          </p:nvPr>
        </p:nvSpPr>
        <p:spPr>
          <a:xfrm>
            <a:off x="479086" y="3744000"/>
            <a:ext cx="61410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1: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200"/>
              </a:spcBef>
              <a:spcAft>
                <a:spcPts val="0"/>
              </a:spcAft>
              <a:buSzPts val="1400"/>
              <a:buNone/>
            </a:pPr>
            <a:r>
              <a:rPr lang="de-DE"/>
              <a:t>Zielkonflikte sind unumgänglich. Sie begleiten und kennzeichnen zugleich derzeitige Übergänge bspw. in der sogenannten Energie-, Mobilitäts-, Nahrungsmittel- und Agrarwende. Denn es gibt für viele der derzeitigen Krisen und Probleme mit ihren Auswirkungen in der Arbeitswelt und ihrem Abbild in der Ausbildung keine optimalen Lösungen. </a:t>
            </a:r>
            <a:endParaRPr/>
          </a:p>
          <a:p>
            <a:pPr indent="0" lvl="0" marL="0" rtl="0" algn="l">
              <a:lnSpc>
                <a:spcPct val="100000"/>
              </a:lnSpc>
              <a:spcBef>
                <a:spcPts val="200"/>
              </a:spcBef>
              <a:spcAft>
                <a:spcPts val="0"/>
              </a:spcAft>
              <a:buSzPts val="1400"/>
              <a:buNone/>
            </a:pPr>
            <a:r>
              <a:rPr lang="de-DE"/>
              <a:t>Oftmals muss zwischen unterschiedlichen aber jeweils für sich  weniger guten, oder auch sehr guten aber gegensätzlichem Lösungen entschieden werden, obwohl das schwierig scheint. Manchmal liegt die Lösung in so weiter Ferne, das es unmöglich scheint, das eigene Handeln darauf auszurichten, weil viele - manchmal auch schwierige, ungute oder noch unsichere Teilschritte dorthin führen.  Das Aushalten solcher Situationen gehört unter anderem zu den sogenannten Zukunftskompetenzen, die unerlässlich sind, um für die anstehenden Transformationsprozesse Verantwortung übernehmen und sie erfolgreich gestalten zu können.  </a:t>
            </a:r>
            <a:endParaRPr/>
          </a:p>
          <a:p>
            <a:pPr indent="0" lvl="0" marL="0" rtl="0" algn="l">
              <a:lnSpc>
                <a:spcPct val="100000"/>
              </a:lnSpc>
              <a:spcBef>
                <a:spcPts val="0"/>
              </a:spcBef>
              <a:spcAft>
                <a:spcPts val="0"/>
              </a:spcAft>
              <a:buSzPts val="1100"/>
              <a:buFont typeface="Arial"/>
              <a:buNone/>
            </a:pPr>
            <a:r>
              <a:t/>
            </a:r>
            <a:endParaRPr b="1"/>
          </a:p>
          <a:p>
            <a:pPr indent="0" lvl="0" marL="0" rtl="0" algn="l">
              <a:lnSpc>
                <a:spcPct val="100000"/>
              </a:lnSpc>
              <a:spcBef>
                <a:spcPts val="0"/>
              </a:spcBef>
              <a:spcAft>
                <a:spcPts val="0"/>
              </a:spcAft>
              <a:buSzPts val="1100"/>
              <a:buFont typeface="Arial"/>
              <a:buNone/>
            </a:pPr>
            <a:r>
              <a:rPr b="1" lang="de-DE"/>
              <a:t>Aufgabe </a:t>
            </a:r>
            <a:endParaRPr/>
          </a:p>
          <a:p>
            <a:pPr indent="-171450" lvl="0" marL="171450" rtl="0" algn="l">
              <a:lnSpc>
                <a:spcPct val="100000"/>
              </a:lnSpc>
              <a:spcBef>
                <a:spcPts val="0"/>
              </a:spcBef>
              <a:spcAft>
                <a:spcPts val="0"/>
              </a:spcAft>
              <a:buSzPts val="1200"/>
              <a:buFont typeface="Arial"/>
              <a:buChar char="•"/>
            </a:pPr>
            <a:r>
              <a:rPr lang="de-DE"/>
              <a:t>Beschreiben Sie eine Situation ihrer Tätigkeit, in der Zielkonflikte bestehen.</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Quellen </a:t>
            </a:r>
            <a:endParaRPr/>
          </a:p>
          <a:p>
            <a:pPr indent="-171450" lvl="0" marL="171450" rtl="0" algn="l">
              <a:lnSpc>
                <a:spcPct val="100000"/>
              </a:lnSpc>
              <a:spcBef>
                <a:spcPts val="0"/>
              </a:spcBef>
              <a:spcAft>
                <a:spcPts val="0"/>
              </a:spcAft>
              <a:buSzPts val="1170"/>
              <a:buFont typeface="Arial"/>
              <a:buChar char="•"/>
            </a:pPr>
            <a:r>
              <a:rPr lang="de-DE" sz="1000"/>
              <a:t>Duden (2022): Zielkonflikt. </a:t>
            </a:r>
            <a:r>
              <a:rPr lang="de-DE" sz="1000" u="sng">
                <a:solidFill>
                  <a:schemeClr val="hlink"/>
                </a:solidFill>
                <a:hlinkClick r:id="rId2"/>
              </a:rPr>
              <a:t>https://www.duden.de/rechtschreibung/Zielkonflikt</a:t>
            </a:r>
            <a:endParaRPr sz="1000"/>
          </a:p>
          <a:p>
            <a:pPr indent="-171450" lvl="0" marL="171450" rtl="0" algn="l">
              <a:lnSpc>
                <a:spcPct val="100000"/>
              </a:lnSpc>
              <a:spcBef>
                <a:spcPts val="0"/>
              </a:spcBef>
              <a:spcAft>
                <a:spcPts val="0"/>
              </a:spcAft>
              <a:buSzPts val="1170"/>
              <a:buFont typeface="Arial"/>
              <a:buChar char="•"/>
            </a:pPr>
            <a:r>
              <a:rPr lang="de-DE" sz="1000"/>
              <a:t>Gerhard de Haan (2015): Nachhaltigkeit ist für junge Menschen relevant. Interview. IN: LERNWELT ELEKTROMOBILITÄT. Schriftenreihe. Ausgabe 3.Oktober 2025. </a:t>
            </a:r>
            <a:r>
              <a:rPr lang="de-DE" sz="1000" u="sng">
                <a:solidFill>
                  <a:schemeClr val="hlink"/>
                </a:solidFill>
                <a:hlinkClick r:id="rId3"/>
              </a:rPr>
              <a:t>https://ibbf.berlin/assets/images/Dokumente/e_mob-Publikation_NR3_2015.pdf</a:t>
            </a:r>
            <a:endParaRPr sz="1000"/>
          </a:p>
        </p:txBody>
      </p:sp>
      <p:sp>
        <p:nvSpPr>
          <p:cNvPr id="109" name="Google Shape;109;p1: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67ce8c3923_0_3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67ce8c3923_0_36:notes"/>
          <p:cNvSpPr txBox="1"/>
          <p:nvPr>
            <p:ph idx="1" type="body"/>
          </p:nvPr>
        </p:nvSpPr>
        <p:spPr>
          <a:xfrm>
            <a:off x="223688" y="4222800"/>
            <a:ext cx="6650438" cy="4638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200"/>
              </a:spcBef>
              <a:spcAft>
                <a:spcPts val="0"/>
              </a:spcAft>
              <a:buSzPts val="1400"/>
              <a:buNone/>
            </a:pPr>
            <a:r>
              <a:rPr lang="de-DE">
                <a:latin typeface="Calibri"/>
                <a:ea typeface="Calibri"/>
                <a:cs typeface="Calibri"/>
                <a:sym typeface="Calibri"/>
              </a:rPr>
              <a:t>Die gegenwärtige Produktion von Tierprodukten hat neben ihren erwünschten Ergebnissen auch unerwünschte Effekte. Wie in allen anderen Wirtschaftsbereiche auch, ist die Wirtschaftsweise in der Landwirtschaft dafür ungeeignet, dauerhaft innerhalb der planetaren Grenzen zu funktionieren, oder zu einer nachhaltigen Entwicklung beizutragen. Vielmehr trägt sie bislang auch zu gegenteiligen Effekten bei. Das wissenschaftliche Erkenntnisse nicht umgesetzt und politisch verbindliche Ziele noch nicht eingehalten werden, bedeutet, dass die Realität noch angepasst, verändert werden muss. Es bedeutet auch, dass wahrscheinlich etablierte Wirtschaftsweisen und deren gegenwärtige Ziele nicht mehr passend sind. Dennoch muss das “alte” System noch einige Zeit aufrechterhalten werden, während das neue erst entsteht. Gerade in der beruflichen und betrieblichen Bildung kann der Arbeitsalltag von zunehmend mehr Fragen und Widersprüchen geprägt sein. Der Rolle von Lehrpersonen kommt deshalb große Bedeutung mit hoher Verantwortung zu, ohne dass sie sich dessen bereits bewusst sind, oder in ausreichender Weise vorbereitet werden (Wolter, 2022).</a:t>
            </a:r>
            <a:endParaRPr b="1">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t/>
            </a:r>
            <a:endParaRPr b="1">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200"/>
              <a:buFont typeface="Arial"/>
              <a:buChar char="•"/>
            </a:pPr>
            <a:r>
              <a:rPr lang="de-DE">
                <a:latin typeface="Calibri"/>
                <a:ea typeface="Calibri"/>
                <a:cs typeface="Calibri"/>
                <a:sym typeface="Calibri"/>
              </a:rPr>
              <a:t>Beschreiben Sie bitte, wie Sie die Menge an beruflichen Zielkonflikten erleben. Nennen Sie Beispiele für solche Konflikte.</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 </a:t>
            </a:r>
            <a:endParaRPr/>
          </a:p>
          <a:p>
            <a:pPr indent="-171450" lvl="0" marL="171450" rtl="0" algn="l">
              <a:lnSpc>
                <a:spcPct val="100000"/>
              </a:lnSpc>
              <a:spcBef>
                <a:spcPts val="0"/>
              </a:spcBef>
              <a:spcAft>
                <a:spcPts val="0"/>
              </a:spcAft>
              <a:buSzPts val="1170"/>
              <a:buFont typeface="Arial"/>
              <a:buChar char="•"/>
            </a:pPr>
            <a:r>
              <a:rPr lang="de-DE" sz="1000">
                <a:latin typeface="Calibri"/>
                <a:ea typeface="Calibri"/>
                <a:cs typeface="Calibri"/>
                <a:sym typeface="Calibri"/>
              </a:rPr>
              <a:t>Christoph Wolter (2022): Ziele für nachhaltige Entwicklung und deren Zielkonflikte in Ausbildung und Lehre von Lehrenden für Elektromobilität und Informations- und Kommunikationstechnik. Masterarbeit. </a:t>
            </a:r>
            <a:r>
              <a:rPr lang="de-DE" sz="1000" u="sng">
                <a:solidFill>
                  <a:schemeClr val="hlink"/>
                </a:solidFill>
                <a:latin typeface="Calibri"/>
                <a:ea typeface="Calibri"/>
                <a:cs typeface="Calibri"/>
                <a:sym typeface="Calibri"/>
                <a:hlinkClick r:id="rId2"/>
              </a:rPr>
              <a:t>https://ibbf.berlin/assets/images/Dokumente/MA%20BWBNE%20Wolter_220816.pdf</a:t>
            </a:r>
            <a:endParaRPr sz="1000">
              <a:latin typeface="Calibri"/>
              <a:ea typeface="Calibri"/>
              <a:cs typeface="Calibri"/>
              <a:sym typeface="Calibri"/>
            </a:endParaRPr>
          </a:p>
          <a:p>
            <a:pPr indent="0" lvl="0" marL="0" rtl="0" algn="l">
              <a:lnSpc>
                <a:spcPct val="100000"/>
              </a:lnSpc>
              <a:spcBef>
                <a:spcPts val="0"/>
              </a:spcBef>
              <a:spcAft>
                <a:spcPts val="0"/>
              </a:spcAft>
              <a:buSzPts val="1100"/>
              <a:buNone/>
            </a:pPr>
            <a:r>
              <a:t/>
            </a:r>
            <a:endParaRPr b="1" sz="1000"/>
          </a:p>
        </p:txBody>
      </p:sp>
      <p:sp>
        <p:nvSpPr>
          <p:cNvPr id="121" name="Google Shape;121;g267ce8c3923_0_36: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67ce8c3923_0_19: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267ce8c3923_0_19:notes"/>
          <p:cNvSpPr txBox="1"/>
          <p:nvPr>
            <p:ph idx="1" type="body"/>
          </p:nvPr>
        </p:nvSpPr>
        <p:spPr>
          <a:xfrm>
            <a:off x="223688" y="4222800"/>
            <a:ext cx="6650438" cy="518125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200"/>
              </a:spcBef>
              <a:spcAft>
                <a:spcPts val="0"/>
              </a:spcAft>
              <a:buSzPts val="1400"/>
              <a:buNone/>
            </a:pPr>
            <a:r>
              <a:rPr lang="de-DE"/>
              <a:t>Mit dem Konzept der planetaren Grenzen werden ökologische Belastungsgrenzen beschrieben und berechnet, deren Überschreitung das Funktionieren der Ökosysteme der Erde und damit die Existenzgrundlagen der Menschheit gefährdet. Das Ziel der beschrieben und berechneten neun planetare Grenzen, ist einen sicheren Handlungsspielraum für die Menschheit festzulegen. Jedoch sind von den neun Bereichen bereits mehrere überschritten. Nach denen für die biologische Vielfalt, das Klima, Stickstoff und Phosphorkreisläufe, muss nun auch das pflanzenverfügbare Süßwasser als gefährdet angesehen werden, weil es über mehrere Jahre hinweg nicht mehr ausreichend zur Verfügung steht. Auch die chemische Verschmutzung, die Abholzung und Ozeanversauerung haben kritische Größen erlangt. Das Konzept wurde ursprünglich von einer 28-köpfigen Gruppe von Erdsystem- und Umweltwissenschaftlern unter Leitung von Johan Rockström im Stockholm Resilience Centre entwickelt und 2009 erstmals veröffentlicht. Zu den Verfassern gehören unter anderem Will Steffen (Australian National University), Hans-Joachim Schellnhuber (Potsdam-Institut für Klimafolgenforschung), der Nobelpreisträger Paul Crutzen und zuletzt Linn Persson.</a:t>
            </a:r>
            <a:endParaRPr/>
          </a:p>
          <a:p>
            <a:pPr indent="0" lvl="0" marL="0" rtl="0" algn="l">
              <a:lnSpc>
                <a:spcPct val="100000"/>
              </a:lnSpc>
              <a:spcBef>
                <a:spcPts val="0"/>
              </a:spcBef>
              <a:spcAft>
                <a:spcPts val="0"/>
              </a:spcAft>
              <a:buSzPts val="1100"/>
              <a:buFont typeface="Arial"/>
              <a:buNone/>
            </a:pPr>
            <a:r>
              <a:t/>
            </a:r>
            <a:endParaRPr b="1"/>
          </a:p>
          <a:p>
            <a:pPr indent="0" lvl="0" marL="0" rtl="0" algn="l">
              <a:lnSpc>
                <a:spcPct val="100000"/>
              </a:lnSpc>
              <a:spcBef>
                <a:spcPts val="0"/>
              </a:spcBef>
              <a:spcAft>
                <a:spcPts val="0"/>
              </a:spcAft>
              <a:buSzPts val="1100"/>
              <a:buFont typeface="Arial"/>
              <a:buNone/>
            </a:pPr>
            <a:r>
              <a:rPr b="1" lang="de-DE"/>
              <a:t>Aufgabe </a:t>
            </a:r>
            <a:endParaRPr/>
          </a:p>
          <a:p>
            <a:pPr indent="-171450" lvl="0" marL="171450" rtl="0" algn="l">
              <a:lnSpc>
                <a:spcPct val="100000"/>
              </a:lnSpc>
              <a:spcBef>
                <a:spcPts val="0"/>
              </a:spcBef>
              <a:spcAft>
                <a:spcPts val="0"/>
              </a:spcAft>
              <a:buSzPts val="1100"/>
              <a:buFont typeface="Arial"/>
              <a:buChar char="•"/>
            </a:pPr>
            <a:r>
              <a:rPr lang="de-DE"/>
              <a:t>In welchen Bereichen, für die die Entwicklungen beobachtet werden, trägt Ihr Betrieb bei?</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 Grafik </a:t>
            </a:r>
            <a:endParaRPr/>
          </a:p>
          <a:p>
            <a:pPr indent="-171450" lvl="0" marL="171450" rtl="0" algn="l">
              <a:lnSpc>
                <a:spcPct val="100000"/>
              </a:lnSpc>
              <a:spcBef>
                <a:spcPts val="0"/>
              </a:spcBef>
              <a:spcAft>
                <a:spcPts val="0"/>
              </a:spcAft>
              <a:buSzPts val="1170"/>
              <a:buFont typeface="Arial"/>
              <a:buChar char="•"/>
            </a:pPr>
            <a:r>
              <a:rPr lang="de-DE" sz="1000"/>
              <a:t>Planetare Grenzen überschritten, Schmidt C. Transformierendes Arbeiten und Lernen,In: Systemwissen für die vernetzte Energie- und Mobilitätswende. 2022. S. 243.</a:t>
            </a:r>
            <a:r>
              <a:rPr lang="de-DE" sz="1000">
                <a:solidFill>
                  <a:schemeClr val="hlink"/>
                </a:solidFill>
                <a:uFill>
                  <a:noFill/>
                </a:uFill>
                <a:hlinkClick r:id="rId2"/>
              </a:rPr>
              <a:t> </a:t>
            </a:r>
            <a:r>
              <a:rPr lang="de-DE" sz="1000" u="sng">
                <a:solidFill>
                  <a:schemeClr val="hlink"/>
                </a:solidFill>
                <a:hlinkClick r:id="rId3"/>
              </a:rPr>
              <a:t>https://ibbf.berlin/assets/images/Dokumente/220627_IBBF_Kompendium_2022_WEB_final%20(1).pdf</a:t>
            </a:r>
            <a:r>
              <a:rPr lang="de-DE" sz="1000"/>
              <a:t>  in Anlehnung an </a:t>
            </a:r>
            <a:br>
              <a:rPr lang="de-DE" sz="1000"/>
            </a:br>
            <a:r>
              <a:rPr i="0" lang="de-DE" sz="1000" u="none" strike="noStrike">
                <a:solidFill>
                  <a:srgbClr val="000000"/>
                </a:solidFill>
              </a:rPr>
              <a:t>Persson (2022):  Outside the Safe Operating Space of the Planetary Boundary for Novel Entities. Linn Persson, Bethanie M. Carney Almroth, Christopher D. Collins, Sarah Cornell, Cynthia A. de Wit, Miriam L. Diamond, Peter Fantke, Martin Hassellöv, Matthew MacLeod, Morten W. Ryberg, Peter Søgaard Jørgensen, Patricia Villarrubia-Gómez, Zhanyun Wang, and Michael Zwicky Hauschild. </a:t>
            </a:r>
            <a:r>
              <a:rPr i="1" lang="de-DE" sz="1000" u="none" strike="noStrike">
                <a:solidFill>
                  <a:srgbClr val="000000"/>
                </a:solidFill>
              </a:rPr>
              <a:t>Environ. Sci. Technol.</a:t>
            </a:r>
            <a:r>
              <a:rPr i="0" lang="de-DE" sz="1000" u="none" strike="noStrike">
                <a:solidFill>
                  <a:srgbClr val="000000"/>
                </a:solidFill>
              </a:rPr>
              <a:t> 2022, 56, 3, 1510–1521. January 18, 2022. </a:t>
            </a:r>
            <a:r>
              <a:rPr i="0" lang="de-DE" sz="1000" u="sng" strike="noStrike">
                <a:solidFill>
                  <a:srgbClr val="1155CC"/>
                </a:solidFill>
                <a:hlinkClick r:id="rId4">
                  <a:extLst>
                    <a:ext uri="{A12FA001-AC4F-418D-AE19-62706E023703}">
                      <ahyp:hlinkClr val="tx"/>
                    </a:ext>
                  </a:extLst>
                </a:hlinkClick>
              </a:rPr>
              <a:t>https://doi.org/10.1021/acs.est.1c04158</a:t>
            </a:r>
            <a:endParaRPr sz="1000"/>
          </a:p>
        </p:txBody>
      </p:sp>
      <p:sp>
        <p:nvSpPr>
          <p:cNvPr id="142" name="Google Shape;142;g267ce8c3923_0_19: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140ba1ab54_0_3: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140ba1ab54_0_3:notes"/>
          <p:cNvSpPr txBox="1"/>
          <p:nvPr>
            <p:ph idx="1" type="body"/>
          </p:nvPr>
        </p:nvSpPr>
        <p:spPr>
          <a:xfrm>
            <a:off x="223688" y="4222800"/>
            <a:ext cx="6650438"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0"/>
              </a:spcBef>
              <a:spcAft>
                <a:spcPts val="0"/>
              </a:spcAft>
              <a:buSzPts val="1100"/>
              <a:buNone/>
            </a:pPr>
            <a:r>
              <a:rPr lang="de-DE">
                <a:latin typeface="Calibri"/>
                <a:ea typeface="Calibri"/>
                <a:cs typeface="Calibri"/>
                <a:sym typeface="Calibri"/>
              </a:rPr>
              <a:t>Die industrielle Tierproduktion verantwortet bislang erhebliche Ursachen für die Überschreitung der planetaren Grenzen in den sechs Bereichen Artensterben, Landnutzungsänderung, Süßwasser, bio-/geochemische Kreisläufe, Ozeanversauerung und Klimakrise. Der zentrale Zielkonflikt von Tierwirten und Tierwirtinnen besteht in der Verantwortung für eine kontinuierliche Nahrungsmittelproduktion mit genormten Qualitätsmerkmalen, die zur menschlichen Gesundheit beiträgt, ohne die Existenzgrundlagen (andere Tier- und Pflanzenarten, Böden, Klima, Wasser) zu schädigen. Daraus folgen grundsätzliche Änderungen der Produktionsweise, die einem Ende der industrieähnlichen Prozesse gleichkommen, die weder jetzt nachhaltig sind noch zukünftig sein werden. Denn das Ziel maximaler Erträge, wird bislang mit Übernutzung von Tieren und Böden sowie Gefahren für Gesundheit, Klima und Wasser erreicht.  Wenn Tierwirt:innen zu einer nachhaltigen Entwicklung beitragen wollen, müssen wesentliche Merkmale ihrer Tätigkeiten an regionale Gegebenheiten und im Sinne der planetaren Grenzen angepasst werden: Im Wesentlichen sind das Besatzdichte, Fütterung und Haltungsformen. In der Kommunikation mit ihren Kund:innen werden sie gut begründen müssen, weshalb es zukünftig nur weniger Tierprodukte zu wesentlich höheren Preisen geben kann. Bei der Auswahl  ihrer Lieferant:innen werden sie regional produzierte Futtermittel aus ökologischem Landbau bevorzugen.</a:t>
            </a:r>
            <a:endParaRPr/>
          </a:p>
          <a:p>
            <a:pPr indent="0" lvl="0" marL="0" rtl="0" algn="l">
              <a:lnSpc>
                <a:spcPct val="100000"/>
              </a:lnSpc>
              <a:spcBef>
                <a:spcPts val="0"/>
              </a:spcBef>
              <a:spcAft>
                <a:spcPts val="0"/>
              </a:spcAft>
              <a:buSzPts val="1100"/>
              <a:buNone/>
            </a:pPr>
            <a:r>
              <a:t/>
            </a:r>
            <a:endParaRPr>
              <a:latin typeface="Calibri"/>
              <a:ea typeface="Calibri"/>
              <a:cs typeface="Calibri"/>
              <a:sym typeface="Calibri"/>
            </a:endParaRPr>
          </a:p>
          <a:p>
            <a:pPr indent="0" lvl="0" marL="0" rtl="0" algn="l">
              <a:lnSpc>
                <a:spcPct val="100000"/>
              </a:lnSpc>
              <a:spcBef>
                <a:spcPts val="0"/>
              </a:spcBef>
              <a:spcAft>
                <a:spcPts val="0"/>
              </a:spcAft>
              <a:buSzPts val="1100"/>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200"/>
              <a:buFont typeface="Arial"/>
              <a:buChar char="•"/>
            </a:pPr>
            <a:r>
              <a:rPr lang="de-DE">
                <a:latin typeface="Calibri"/>
                <a:ea typeface="Calibri"/>
                <a:cs typeface="Calibri"/>
                <a:sym typeface="Calibri"/>
              </a:rPr>
              <a:t>Wie lesen Sie diese Grafik? Erläutern sie die Rolle von Tierwirt:innen für die Wahrung der planetaren Grenzen und zum Erreichen der Ziele nachhaltiger Entwicklung!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 </a:t>
            </a:r>
            <a:endParaRPr b="1">
              <a:latin typeface="Calibri"/>
              <a:ea typeface="Calibri"/>
              <a:cs typeface="Calibri"/>
              <a:sym typeface="Calibri"/>
            </a:endParaRPr>
          </a:p>
          <a:p>
            <a:pPr indent="-171450" lvl="0" marL="171450" rtl="0" algn="l">
              <a:lnSpc>
                <a:spcPct val="100000"/>
              </a:lnSpc>
              <a:spcBef>
                <a:spcPts val="0"/>
              </a:spcBef>
              <a:spcAft>
                <a:spcPts val="0"/>
              </a:spcAft>
              <a:buSzPts val="1170"/>
              <a:buFont typeface="Arial"/>
              <a:buChar char="•"/>
            </a:pPr>
            <a:r>
              <a:rPr lang="de-DE" sz="1000">
                <a:latin typeface="Calibri"/>
                <a:ea typeface="Calibri"/>
                <a:cs typeface="Calibri"/>
                <a:sym typeface="Calibri"/>
              </a:rPr>
              <a:t>Schmidt, Christine 2023: Kompetenzstrukturmodell. GFA-Konferenz-Poster, 2023; </a:t>
            </a:r>
            <a:endParaRPr sz="1000">
              <a:latin typeface="Calibri"/>
              <a:ea typeface="Calibri"/>
              <a:cs typeface="Calibri"/>
              <a:sym typeface="Calibri"/>
            </a:endParaRPr>
          </a:p>
          <a:p>
            <a:pPr indent="-171450" lvl="0" marL="171450" rtl="0" algn="l">
              <a:lnSpc>
                <a:spcPct val="100000"/>
              </a:lnSpc>
              <a:spcBef>
                <a:spcPts val="0"/>
              </a:spcBef>
              <a:spcAft>
                <a:spcPts val="0"/>
              </a:spcAft>
              <a:buSzPts val="1170"/>
              <a:buFont typeface="Arial"/>
              <a:buChar char="•"/>
            </a:pPr>
            <a:r>
              <a:rPr lang="de-DE" sz="1000">
                <a:latin typeface="Calibri"/>
                <a:ea typeface="Calibri"/>
                <a:cs typeface="Calibri"/>
                <a:sym typeface="Calibri"/>
              </a:rPr>
              <a:t>Henschel, Karl - Martin 2020: Handbuch Klimaschutz. Basiswissen, Fakten Maßnahmen. Oekom Verlag München 2020, S. 24-25</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latin typeface="Trebuchet MS"/>
              <a:ea typeface="Trebuchet MS"/>
              <a:cs typeface="Trebuchet MS"/>
              <a:sym typeface="Trebuchet MS"/>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b="1"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t/>
            </a:r>
            <a:endParaRPr sz="1050"/>
          </a:p>
        </p:txBody>
      </p:sp>
      <p:sp>
        <p:nvSpPr>
          <p:cNvPr id="155" name="Google Shape;155;g2140ba1ab54_0_3: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28: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28:notes"/>
          <p:cNvSpPr txBox="1"/>
          <p:nvPr>
            <p:ph idx="1" type="body"/>
          </p:nvPr>
        </p:nvSpPr>
        <p:spPr>
          <a:xfrm>
            <a:off x="223688" y="4222800"/>
            <a:ext cx="6650438" cy="482053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200"/>
              </a:spcBef>
              <a:spcAft>
                <a:spcPts val="0"/>
              </a:spcAft>
              <a:buSzPts val="1400"/>
              <a:buNone/>
            </a:pPr>
            <a:r>
              <a:rPr lang="de-DE"/>
              <a:t>Auch wenn bei allen Lebens- und Wirtschaftsprozessen immer Emissionen entstehen, so müssen doch alle Berufe und Wirtschaftsbereiche so angepasst werden, dass sie nicht länger zur Klimakrise, sondern zu einer nachhaltigen Entwicklung beitragen. Hierzu müssen die Emissionen entsprechend gesenkt werden.</a:t>
            </a:r>
            <a:endParaRPr/>
          </a:p>
          <a:p>
            <a:pPr indent="0" lvl="0" marL="0" rtl="0" algn="l">
              <a:lnSpc>
                <a:spcPct val="100000"/>
              </a:lnSpc>
              <a:spcBef>
                <a:spcPts val="200"/>
              </a:spcBef>
              <a:spcAft>
                <a:spcPts val="0"/>
              </a:spcAft>
              <a:buSzPts val="1400"/>
              <a:buNone/>
            </a:pPr>
            <a:r>
              <a:rPr lang="de-DE"/>
              <a:t>Die Landwirtschaft weist ebenso wie der Verkehr seit der Jahrtausendwende keine positive Entwicklung mehr auf, d.h. die THG-Emissionen nehmen in diesen Sektoren wieder zu. “Die Landwirtschaft in Deutschland trägt maßgeblich zur Emission klimaschädlicher Gase bei. Dafür verantwortlich sind vor allem Methan-Emissionen aus der Tierhaltung (Fermentation und Wirtschaftsdüngermanagement von Gülle und Festmist) sowie Lachgas-Emissionen aus landwirtschaftlich genutzten Böden als Folge der Stickstoffdüngung (mineralisch und organisch).” (UBA 2023). Alle Wirtschaftsbereiche müssen die ihnen möglichen Anstrengungen unternehmen, um zu den international vereinbarten Klimaschutzzielen beizutragen und dem Bundes-Klimaschutzgesetz entsprechend bis 2045, das klimaneutrale Wirtschaften sicherzustellen. </a:t>
            </a:r>
            <a:endParaRPr/>
          </a:p>
          <a:p>
            <a:pPr indent="0" lvl="0" marL="0" rtl="0" algn="l">
              <a:lnSpc>
                <a:spcPct val="100000"/>
              </a:lnSpc>
              <a:spcBef>
                <a:spcPts val="0"/>
              </a:spcBef>
              <a:spcAft>
                <a:spcPts val="0"/>
              </a:spcAft>
              <a:buSzPts val="1100"/>
              <a:buFont typeface="Arial"/>
              <a:buNone/>
            </a:pPr>
            <a:r>
              <a:t/>
            </a:r>
            <a:endParaRPr b="1"/>
          </a:p>
          <a:p>
            <a:pPr indent="0" lvl="0" marL="0" rtl="0" algn="l">
              <a:lnSpc>
                <a:spcPct val="100000"/>
              </a:lnSpc>
              <a:spcBef>
                <a:spcPts val="0"/>
              </a:spcBef>
              <a:spcAft>
                <a:spcPts val="0"/>
              </a:spcAft>
              <a:buSzPts val="1100"/>
              <a:buFont typeface="Arial"/>
              <a:buNone/>
            </a:pPr>
            <a:r>
              <a:rPr b="1" lang="de-DE"/>
              <a:t>Aufgaben</a:t>
            </a:r>
            <a:endParaRPr/>
          </a:p>
          <a:p>
            <a:pPr indent="-176213" lvl="0" marL="176213" rtl="0" algn="l">
              <a:lnSpc>
                <a:spcPct val="100000"/>
              </a:lnSpc>
              <a:spcBef>
                <a:spcPts val="0"/>
              </a:spcBef>
              <a:spcAft>
                <a:spcPts val="0"/>
              </a:spcAft>
              <a:buSzPts val="1200"/>
              <a:buFont typeface="Arial"/>
              <a:buChar char="•"/>
            </a:pPr>
            <a:r>
              <a:rPr lang="de-DE">
                <a:solidFill>
                  <a:schemeClr val="dk1"/>
                </a:solidFill>
              </a:rPr>
              <a:t>Benennen Sie die Prozesse, die viele Emissionen verursachen.</a:t>
            </a:r>
            <a:endParaRPr/>
          </a:p>
          <a:p>
            <a:pPr indent="-176213" lvl="0" marL="176213" rtl="0" algn="l">
              <a:lnSpc>
                <a:spcPct val="100000"/>
              </a:lnSpc>
              <a:spcBef>
                <a:spcPts val="0"/>
              </a:spcBef>
              <a:spcAft>
                <a:spcPts val="0"/>
              </a:spcAft>
              <a:buSzPts val="1200"/>
              <a:buFont typeface="Arial"/>
              <a:buChar char="•"/>
            </a:pPr>
            <a:r>
              <a:rPr lang="de-DE">
                <a:solidFill>
                  <a:schemeClr val="dk1"/>
                </a:solidFill>
              </a:rPr>
              <a:t>Was unternimmt Ihr Betrieb, um CO2-Emissionen zu verringern?</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Quellen </a:t>
            </a:r>
            <a:endParaRPr/>
          </a:p>
          <a:p>
            <a:pPr indent="-171450" lvl="0" marL="171450" rtl="0" algn="l">
              <a:lnSpc>
                <a:spcPct val="100000"/>
              </a:lnSpc>
              <a:spcBef>
                <a:spcPts val="0"/>
              </a:spcBef>
              <a:spcAft>
                <a:spcPts val="0"/>
              </a:spcAft>
              <a:buSzPts val="1170"/>
              <a:buFont typeface="Arial"/>
              <a:buChar char="•"/>
            </a:pPr>
            <a:r>
              <a:rPr lang="de-DE" sz="1000"/>
              <a:t>SRU 2017: Entwicklung der Treibhausgasemissionen ausgewählter Sektoren in Deutschland, 1990–2016; S.4.  </a:t>
            </a:r>
            <a:r>
              <a:rPr lang="de-DE" sz="1000" u="sng">
                <a:solidFill>
                  <a:schemeClr val="hlink"/>
                </a:solidFill>
                <a:hlinkClick r:id="rId2"/>
              </a:rPr>
              <a:t>https://www.umweltrat.de/SharedDocs/Downloads/DE/02_Sondergutachten/2016_2020/2017_11_SG_Klimaschutz_im_Verkehrssektor_KF.pdf?__blob=publicationFile&amp;v=2</a:t>
            </a:r>
            <a:endParaRPr sz="1000"/>
          </a:p>
          <a:p>
            <a:pPr indent="-171450" lvl="0" marL="171450" rtl="0" algn="l">
              <a:lnSpc>
                <a:spcPct val="100000"/>
              </a:lnSpc>
              <a:spcBef>
                <a:spcPts val="0"/>
              </a:spcBef>
              <a:spcAft>
                <a:spcPts val="0"/>
              </a:spcAft>
              <a:buSzPts val="1170"/>
              <a:buFont typeface="Arial"/>
              <a:buChar char="•"/>
            </a:pPr>
            <a:r>
              <a:rPr lang="de-DE" sz="1000"/>
              <a:t>Umweltbundesamt UBA (2023): Beitrag der Landwirtschaft zu den Treibhausgas-Emissionen. </a:t>
            </a:r>
            <a:r>
              <a:rPr lang="de-DE" sz="1000" u="sng">
                <a:solidFill>
                  <a:schemeClr val="hlink"/>
                </a:solidFill>
                <a:hlinkClick r:id="rId3"/>
              </a:rPr>
              <a:t>https://www.umweltbundesamt.de/daten/land-forstwirtschaft/beitrag-der-landwirtschaft-zu-den-treibhausgas#treibhausgas-emissionen-aus-der-landwirtschaft</a:t>
            </a:r>
            <a:endParaRPr sz="1000"/>
          </a:p>
          <a:p>
            <a:pPr indent="0" lvl="0" marL="0" rtl="0" algn="l">
              <a:lnSpc>
                <a:spcPct val="100000"/>
              </a:lnSpc>
              <a:spcBef>
                <a:spcPts val="0"/>
              </a:spcBef>
              <a:spcAft>
                <a:spcPts val="0"/>
              </a:spcAft>
              <a:buSzPts val="1400"/>
              <a:buNone/>
            </a:pPr>
            <a:r>
              <a:t/>
            </a:r>
            <a:endParaRPr sz="1000"/>
          </a:p>
          <a:p>
            <a:pPr indent="0" lvl="0" marL="0" rtl="0" algn="l">
              <a:lnSpc>
                <a:spcPct val="100000"/>
              </a:lnSpc>
              <a:spcBef>
                <a:spcPts val="0"/>
              </a:spcBef>
              <a:spcAft>
                <a:spcPts val="0"/>
              </a:spcAft>
              <a:buSzPts val="1400"/>
              <a:buNone/>
            </a:pPr>
            <a:r>
              <a:t/>
            </a:r>
            <a:endParaRPr sz="1000"/>
          </a:p>
          <a:p>
            <a:pPr indent="0" lvl="0" marL="0" rtl="0" algn="l">
              <a:lnSpc>
                <a:spcPct val="100000"/>
              </a:lnSpc>
              <a:spcBef>
                <a:spcPts val="0"/>
              </a:spcBef>
              <a:spcAft>
                <a:spcPts val="0"/>
              </a:spcAft>
              <a:buSzPts val="1400"/>
              <a:buNone/>
            </a:pPr>
            <a:r>
              <a:t/>
            </a:r>
            <a:endParaRPr sz="1000"/>
          </a:p>
        </p:txBody>
      </p:sp>
      <p:sp>
        <p:nvSpPr>
          <p:cNvPr id="168" name="Google Shape;168;p28: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33: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33:notes"/>
          <p:cNvSpPr txBox="1"/>
          <p:nvPr>
            <p:ph idx="1" type="body"/>
          </p:nvPr>
        </p:nvSpPr>
        <p:spPr>
          <a:xfrm>
            <a:off x="222895" y="4222801"/>
            <a:ext cx="6651924" cy="5498306"/>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solidFill>
                  <a:srgbClr val="000000"/>
                </a:solidFill>
              </a:rPr>
              <a:t>Beschreibung: </a:t>
            </a:r>
            <a:endParaRPr b="1">
              <a:solidFill>
                <a:srgbClr val="000000"/>
              </a:solidFill>
            </a:endParaRPr>
          </a:p>
          <a:p>
            <a:pPr indent="0" lvl="0" marL="0" marR="0" rtl="0" algn="l">
              <a:lnSpc>
                <a:spcPct val="100000"/>
              </a:lnSpc>
              <a:spcBef>
                <a:spcPts val="0"/>
              </a:spcBef>
              <a:spcAft>
                <a:spcPts val="0"/>
              </a:spcAft>
              <a:buClr>
                <a:srgbClr val="000000"/>
              </a:buClr>
              <a:buSzPts val="1400"/>
              <a:buFont typeface="Arial"/>
              <a:buNone/>
            </a:pPr>
            <a:r>
              <a:rPr lang="de-DE">
                <a:solidFill>
                  <a:srgbClr val="000000"/>
                </a:solidFill>
              </a:rPr>
              <a:t>Die Klimakrise bedroht die Ernährungssicherheit und damit auch das Erreichen anderer Nachhaltigkeitsziele (SDG’s der UN). Gleichzeitig trägt das Agrar- und Ernährungssystem wesentlich zum Ressourcenverbrauch und zur Emission von Treibhausgasen bei. 8</a:t>
            </a:r>
            <a:r>
              <a:rPr b="0" lang="de-DE">
                <a:solidFill>
                  <a:srgbClr val="000000"/>
                </a:solidFill>
              </a:rPr>
              <a:t>3% der landwirtschaftlichen THG-Emissionen stammen heute aus der Tierhaltung. Den höchsten Anteil nehmen Emissionen aus dem Futteranbau und die Nutzung von Grünland auf Moorstandorten ein. Ähnlich bedeutsam ist das Methan aus der Verdauung  der Wiederkäuer. Emissionen aus der pflanzlichen Ernährung sind dagegen gering. Energiepflanzenanbau und -Vergärung verursacht vergleichbar hohe Emissionen wie die pflanzliche Ernährung. </a:t>
            </a:r>
            <a:r>
              <a:rPr lang="de-DE">
                <a:solidFill>
                  <a:srgbClr val="000000"/>
                </a:solidFill>
              </a:rPr>
              <a:t>Veränderungen sowohl bei der Anzahl der gehaltenen Tiere, deren Haltungsformen und dem Futteranbau sind überfällig. Die stärksten Effekte werden durch regional verträgliche  Tierhaltung, angepasste Haltungsformen und ökologischen Futtermittelanbau erreicht. Zweifelsohne wird das steigende Preise zur Folge haben. Diese repräsentieren die bislang “versteckten” Kosten der industriellen Tierhaltung bspw. im Gesundheitswesen, in der Wasserwirtschaft oder der Klimafolgenanpassung.</a:t>
            </a:r>
            <a:endParaRPr b="0"/>
          </a:p>
          <a:p>
            <a:pPr indent="0" lvl="0" marL="0" marR="0" rtl="0" algn="l">
              <a:lnSpc>
                <a:spcPct val="100000"/>
              </a:lnSpc>
              <a:spcBef>
                <a:spcPts val="0"/>
              </a:spcBef>
              <a:spcAft>
                <a:spcPts val="0"/>
              </a:spcAft>
              <a:buClr>
                <a:srgbClr val="000000"/>
              </a:buClr>
              <a:buSzPts val="1400"/>
              <a:buFont typeface="Arial"/>
              <a:buNone/>
            </a:pPr>
            <a:r>
              <a:t/>
            </a:r>
            <a:endParaRPr b="1"/>
          </a:p>
          <a:p>
            <a:pPr indent="0" lvl="0" marL="0" marR="0" rtl="0" algn="l">
              <a:lnSpc>
                <a:spcPct val="100000"/>
              </a:lnSpc>
              <a:spcBef>
                <a:spcPts val="0"/>
              </a:spcBef>
              <a:spcAft>
                <a:spcPts val="0"/>
              </a:spcAft>
              <a:buClr>
                <a:srgbClr val="000000"/>
              </a:buClr>
              <a:buSzPts val="1400"/>
              <a:buFont typeface="Arial"/>
              <a:buNone/>
            </a:pPr>
            <a:r>
              <a:rPr b="1" lang="de-DE"/>
              <a:t>Aufgabe: </a:t>
            </a:r>
            <a:endParaRPr/>
          </a:p>
          <a:p>
            <a:pPr indent="-171450" lvl="0" marL="171450" marR="0" rtl="0" algn="l">
              <a:lnSpc>
                <a:spcPct val="100000"/>
              </a:lnSpc>
              <a:spcBef>
                <a:spcPts val="0"/>
              </a:spcBef>
              <a:spcAft>
                <a:spcPts val="0"/>
              </a:spcAft>
              <a:buClr>
                <a:srgbClr val="000000"/>
              </a:buClr>
              <a:buSzPts val="1400"/>
              <a:buFont typeface="Arial"/>
              <a:buChar char="•"/>
            </a:pPr>
            <a:r>
              <a:rPr b="0" lang="de-DE"/>
              <a:t>Wie würden Sie ihrer Kundschaft gegenüber neue Haltungsformen und  Produktpreise begründen?</a:t>
            </a:r>
            <a:endParaRPr b="0"/>
          </a:p>
          <a:p>
            <a:pPr indent="0" lvl="0" marL="0" rtl="0" algn="l">
              <a:lnSpc>
                <a:spcPct val="100000"/>
              </a:lnSpc>
              <a:spcBef>
                <a:spcPts val="0"/>
              </a:spcBef>
              <a:spcAft>
                <a:spcPts val="0"/>
              </a:spcAft>
              <a:buClr>
                <a:srgbClr val="000000"/>
              </a:buClr>
              <a:buSzPts val="300"/>
              <a:buNone/>
            </a:pPr>
            <a:r>
              <a:t/>
            </a:r>
            <a:endParaRPr b="1">
              <a:solidFill>
                <a:srgbClr val="000000"/>
              </a:solidFill>
            </a:endParaRPr>
          </a:p>
          <a:p>
            <a:pPr indent="0" lvl="0" marL="0" rtl="0" algn="l">
              <a:lnSpc>
                <a:spcPct val="100000"/>
              </a:lnSpc>
              <a:spcBef>
                <a:spcPts val="0"/>
              </a:spcBef>
              <a:spcAft>
                <a:spcPts val="0"/>
              </a:spcAft>
              <a:buClr>
                <a:srgbClr val="000000"/>
              </a:buClr>
              <a:buSzPts val="300"/>
              <a:buNone/>
            </a:pPr>
            <a:r>
              <a:rPr b="1" lang="de-DE">
                <a:solidFill>
                  <a:srgbClr val="000000"/>
                </a:solidFill>
              </a:rPr>
              <a:t>Quelle: </a:t>
            </a:r>
            <a:endParaRPr/>
          </a:p>
          <a:p>
            <a:pPr indent="-171450" lvl="0" marL="171450" rtl="0" algn="l">
              <a:lnSpc>
                <a:spcPct val="100000"/>
              </a:lnSpc>
              <a:spcBef>
                <a:spcPts val="0"/>
              </a:spcBef>
              <a:spcAft>
                <a:spcPts val="0"/>
              </a:spcAft>
              <a:buClr>
                <a:srgbClr val="000000"/>
              </a:buClr>
              <a:buSzPts val="1170"/>
              <a:buFont typeface="Arial"/>
              <a:buChar char="•"/>
            </a:pPr>
            <a:r>
              <a:rPr lang="de-DE" sz="1000"/>
              <a:t>Wiegmann, Kirsten (2022): Transformation in der Landwirtschaft &amp; Ernährung. Vortrag und Präsentation. Jahrestagung Öko-Institut. 22.06.2022. </a:t>
            </a:r>
            <a:r>
              <a:rPr lang="de-DE" sz="1000" u="sng">
                <a:solidFill>
                  <a:schemeClr val="hlink"/>
                </a:solidFill>
                <a:hlinkClick r:id="rId2"/>
              </a:rPr>
              <a:t>https://de.slideshare.net/Oeko-Institut/landwende</a:t>
            </a:r>
            <a:r>
              <a:rPr lang="de-DE" sz="1000"/>
              <a:t>; © Öko-Institut; CC-BY-SA-NC</a:t>
            </a:r>
            <a:endParaRPr sz="1000"/>
          </a:p>
        </p:txBody>
      </p:sp>
      <p:sp>
        <p:nvSpPr>
          <p:cNvPr id="181" name="Google Shape;181;p33: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6:notes"/>
          <p:cNvSpPr txBox="1"/>
          <p:nvPr>
            <p:ph idx="1" type="body"/>
          </p:nvPr>
        </p:nvSpPr>
        <p:spPr>
          <a:xfrm>
            <a:off x="223688" y="4222800"/>
            <a:ext cx="6650438" cy="4638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Jedes tierische Nahrungsmittel verursacht auf das Gewicht bezogen mehr Emissionen als pflanzliche Produkte. Die Grafik zeigt die Relationen zwischen unterschiedlichen pflanzlichen Produkten und denen der Tierproduktion. Wenn sich die </a:t>
            </a:r>
            <a:r>
              <a:rPr b="1" lang="de-DE">
                <a:latin typeface="Calibri"/>
                <a:ea typeface="Calibri"/>
                <a:cs typeface="Calibri"/>
                <a:sym typeface="Calibri"/>
              </a:rPr>
              <a:t>globale Produktion von tierischen Lebensmitteln </a:t>
            </a:r>
            <a:r>
              <a:rPr lang="de-DE">
                <a:latin typeface="Calibri"/>
                <a:ea typeface="Calibri"/>
                <a:cs typeface="Calibri"/>
                <a:sym typeface="Calibri"/>
              </a:rPr>
              <a:t>nicht ändert, würde der Sektor bis zum Jahr 2030 etwa </a:t>
            </a:r>
            <a:r>
              <a:rPr b="1" lang="de-DE">
                <a:latin typeface="Calibri"/>
                <a:ea typeface="Calibri"/>
                <a:cs typeface="Calibri"/>
                <a:sym typeface="Calibri"/>
              </a:rPr>
              <a:t>die Hälfte des Treibhausgasbudgets </a:t>
            </a:r>
            <a:r>
              <a:rPr lang="de-DE">
                <a:latin typeface="Calibri"/>
                <a:ea typeface="Calibri"/>
                <a:cs typeface="Calibri"/>
                <a:sym typeface="Calibri"/>
              </a:rPr>
              <a:t>zur Erreichung des 1,5-Grad-Ziels aufbrauchen. Dies würde dazu führen, dass andere Sektoren wie die Energiewirtschaft ihre Emissionen im selben Maß senken müssten.</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Bezogen auf die Klimakrise verspricht die Ausweitung der Ernährung mit pflanzlichen Lebensmitteln deutliche Vorteile. Tierwirt:innen sind in der Lage dieses Verständnis zu entwickeln. Besonders wenn sie mit ihrer Arbeit zum Arten-, Boden und Klimaschutz ebenso beitragen können, wie zur Erhaltung der Gesundheit beim Menschen und Grundwasserreserven.</a:t>
            </a:r>
            <a:endParaRPr>
              <a:latin typeface="Calibri"/>
              <a:ea typeface="Calibri"/>
              <a:cs typeface="Calibri"/>
              <a:sym typeface="Calibri"/>
            </a:endParaRPr>
          </a:p>
          <a:p>
            <a:pPr indent="-101600" lvl="0" marL="171450" rtl="0" algn="l">
              <a:lnSpc>
                <a:spcPct val="100000"/>
              </a:lnSpc>
              <a:spcBef>
                <a:spcPts val="0"/>
              </a:spcBef>
              <a:spcAft>
                <a:spcPts val="0"/>
              </a:spcAft>
              <a:buSzPts val="11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200"/>
              <a:buFont typeface="Arial"/>
              <a:buChar char="•"/>
            </a:pPr>
            <a:r>
              <a:rPr b="0" lang="de-DE">
                <a:latin typeface="Calibri"/>
                <a:ea typeface="Calibri"/>
                <a:cs typeface="Calibri"/>
                <a:sym typeface="Calibri"/>
              </a:rPr>
              <a:t>Was lässt sich an der Grafik ablesen? E</a:t>
            </a:r>
            <a:r>
              <a:rPr lang="de-DE">
                <a:latin typeface="Calibri"/>
                <a:ea typeface="Calibri"/>
                <a:cs typeface="Calibri"/>
                <a:sym typeface="Calibri"/>
              </a:rPr>
              <a:t>r</a:t>
            </a:r>
            <a:r>
              <a:rPr b="0" lang="de-DE">
                <a:latin typeface="Calibri"/>
                <a:ea typeface="Calibri"/>
                <a:cs typeface="Calibri"/>
                <a:sym typeface="Calibri"/>
              </a:rPr>
              <a:t>läutern Sie </a:t>
            </a:r>
            <a:r>
              <a:rPr lang="de-DE">
                <a:latin typeface="Calibri"/>
                <a:ea typeface="Calibri"/>
                <a:cs typeface="Calibri"/>
                <a:sym typeface="Calibri"/>
              </a:rPr>
              <a:t>notwendige Anpassungen bei der menschlichen Ernährung. Was ergibt sich daraus für Tierwirt:innen?</a:t>
            </a:r>
            <a:endParaRPr b="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 </a:t>
            </a:r>
            <a:endParaRPr/>
          </a:p>
          <a:p>
            <a:pPr indent="-171450" lvl="0" marL="171450" rtl="0" algn="l">
              <a:lnSpc>
                <a:spcPct val="100000"/>
              </a:lnSpc>
              <a:spcBef>
                <a:spcPts val="0"/>
              </a:spcBef>
              <a:spcAft>
                <a:spcPts val="0"/>
              </a:spcAft>
              <a:buSzPts val="1170"/>
              <a:buFont typeface="Arial"/>
              <a:buChar char="•"/>
            </a:pPr>
            <a:r>
              <a:rPr lang="de-DE" sz="1000">
                <a:latin typeface="Calibri"/>
                <a:ea typeface="Calibri"/>
                <a:cs typeface="Calibri"/>
                <a:sym typeface="Calibri"/>
              </a:rPr>
              <a:t>Franz Bauer: </a:t>
            </a:r>
            <a:r>
              <a:rPr b="1" lang="de-DE" sz="1000">
                <a:latin typeface="Calibri"/>
                <a:ea typeface="Calibri"/>
                <a:cs typeface="Calibri"/>
                <a:sym typeface="Calibri"/>
              </a:rPr>
              <a:t>Der Einfluss unserer  Ernährung auf den Klimawandel. Spotlight zum Thema  Klima. </a:t>
            </a:r>
            <a:r>
              <a:rPr b="1" lang="de-DE" sz="1000" u="sng">
                <a:solidFill>
                  <a:schemeClr val="hlink"/>
                </a:solidFill>
                <a:latin typeface="Calibri"/>
                <a:ea typeface="Calibri"/>
                <a:cs typeface="Calibri"/>
                <a:sym typeface="Calibri"/>
                <a:hlinkClick r:id="rId2"/>
              </a:rPr>
              <a:t>https://files.scientists4future.org/index.php?path=23__Ern%C3%A4hrung_und_Landwirtschaft</a:t>
            </a:r>
            <a:r>
              <a:rPr b="1" lang="de-DE" sz="1000">
                <a:latin typeface="Calibri"/>
                <a:ea typeface="Calibri"/>
                <a:cs typeface="Calibri"/>
                <a:sym typeface="Calibri"/>
              </a:rPr>
              <a:t>. </a:t>
            </a:r>
            <a:r>
              <a:rPr lang="de-DE" sz="1000">
                <a:latin typeface="Calibri"/>
                <a:ea typeface="Calibri"/>
                <a:cs typeface="Calibri"/>
                <a:sym typeface="Calibri"/>
              </a:rPr>
              <a:t>CC BY-SA 4.0 nach</a:t>
            </a:r>
            <a:r>
              <a:rPr b="1" lang="de-DE" sz="1000">
                <a:latin typeface="Calibri"/>
                <a:ea typeface="Calibri"/>
                <a:cs typeface="Calibri"/>
                <a:sym typeface="Calibri"/>
              </a:rPr>
              <a:t>:</a:t>
            </a:r>
            <a:r>
              <a:rPr lang="de-DE" sz="1000">
                <a:latin typeface="Calibri"/>
                <a:ea typeface="Calibri"/>
                <a:cs typeface="Calibri"/>
                <a:sym typeface="Calibri"/>
              </a:rPr>
              <a:t> Clune, Stephen; Crossin, Enda; Verghese, Karli (2017): Systematic review of greenhouse gas emissions for different fresh food categories. In: Journal of Cleaner Production 140, S. 766–783.</a:t>
            </a:r>
            <a:endParaRPr sz="1000">
              <a:latin typeface="Calibri"/>
              <a:ea typeface="Calibri"/>
              <a:cs typeface="Calibri"/>
              <a:sym typeface="Calibri"/>
            </a:endParaRPr>
          </a:p>
          <a:p>
            <a:pPr indent="-171450" lvl="0" marL="171450" rtl="0" algn="l">
              <a:lnSpc>
                <a:spcPct val="115000"/>
              </a:lnSpc>
              <a:spcBef>
                <a:spcPts val="0"/>
              </a:spcBef>
              <a:spcAft>
                <a:spcPts val="0"/>
              </a:spcAft>
              <a:buClr>
                <a:schemeClr val="dk1"/>
              </a:buClr>
              <a:buSzPts val="1170"/>
              <a:buFont typeface="Arial"/>
              <a:buChar char="•"/>
            </a:pPr>
            <a:r>
              <a:rPr lang="de-DE" sz="1000">
                <a:latin typeface="Calibri"/>
                <a:ea typeface="Calibri"/>
                <a:cs typeface="Calibri"/>
                <a:sym typeface="Calibri"/>
              </a:rPr>
              <a:t>CC-BY-SA 4.0 nach Harwatt et al. 2020. Harwatt, Helen; Ripple, William J.; Chaudhary, Abhishek; Betts, Matthew G.; Hayek, Matthew N. (2020): Scientists call for renewed Paris pledges to transform agriculture. In: The Lancet Planetary Health 4 (1), e9-e10. DOI: 10.1016/S2542-5196(19)30245-1.</a:t>
            </a:r>
            <a:endParaRPr sz="1000">
              <a:latin typeface="Calibri"/>
              <a:ea typeface="Calibri"/>
              <a:cs typeface="Calibri"/>
              <a:sym typeface="Calibri"/>
            </a:endParaRPr>
          </a:p>
        </p:txBody>
      </p:sp>
      <p:sp>
        <p:nvSpPr>
          <p:cNvPr id="195" name="Google Shape;195;p6: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2">
    <p:spTree>
      <p:nvGrpSpPr>
        <p:cNvPr id="32" name="Shape 32"/>
        <p:cNvGrpSpPr/>
        <p:nvPr/>
      </p:nvGrpSpPr>
      <p:grpSpPr>
        <a:xfrm>
          <a:off x="0" y="0"/>
          <a:ext cx="0" cy="0"/>
          <a:chOff x="0" y="0"/>
          <a:chExt cx="0" cy="0"/>
        </a:xfrm>
      </p:grpSpPr>
      <p:sp>
        <p:nvSpPr>
          <p:cNvPr id="33" name="Google Shape;33;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0"/>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1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p10"/>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0" name="Shape 40"/>
        <p:cNvGrpSpPr/>
        <p:nvPr/>
      </p:nvGrpSpPr>
      <p:grpSpPr>
        <a:xfrm>
          <a:off x="0" y="0"/>
          <a:ext cx="0" cy="0"/>
          <a:chOff x="0" y="0"/>
          <a:chExt cx="0" cy="0"/>
        </a:xfrm>
      </p:grpSpPr>
      <p:sp>
        <p:nvSpPr>
          <p:cNvPr id="41" name="Google Shape;41;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2"/>
          <p:cNvSpPr/>
          <p:nvPr>
            <p:ph idx="2" type="pic"/>
          </p:nvPr>
        </p:nvSpPr>
        <p:spPr>
          <a:xfrm>
            <a:off x="5400009" y="1367999"/>
            <a:ext cx="6480000" cy="4680000"/>
          </a:xfrm>
          <a:prstGeom prst="rect">
            <a:avLst/>
          </a:prstGeom>
          <a:noFill/>
          <a:ln>
            <a:noFill/>
          </a:ln>
        </p:spPr>
      </p:sp>
      <p:sp>
        <p:nvSpPr>
          <p:cNvPr id="43" name="Google Shape;43;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9" name="Shape 49"/>
        <p:cNvGrpSpPr/>
        <p:nvPr/>
      </p:nvGrpSpPr>
      <p:grpSpPr>
        <a:xfrm>
          <a:off x="0" y="0"/>
          <a:ext cx="0" cy="0"/>
          <a:chOff x="0" y="0"/>
          <a:chExt cx="0" cy="0"/>
        </a:xfrm>
      </p:grpSpPr>
      <p:sp>
        <p:nvSpPr>
          <p:cNvPr id="50" name="Google Shape;50;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57" name="Shape 57"/>
        <p:cNvGrpSpPr/>
        <p:nvPr/>
      </p:nvGrpSpPr>
      <p:grpSpPr>
        <a:xfrm>
          <a:off x="0" y="0"/>
          <a:ext cx="0" cy="0"/>
          <a:chOff x="0" y="0"/>
          <a:chExt cx="0" cy="0"/>
        </a:xfrm>
      </p:grpSpPr>
      <p:sp>
        <p:nvSpPr>
          <p:cNvPr id="58" name="Google Shape;58;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5" name="Google Shape;65;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Christine.Schmidt@ibbf.berlin" TargetMode="External"/><Relationship Id="rId4" Type="http://schemas.openxmlformats.org/officeDocument/2006/relationships/hyperlink" Target="http://www.izt.de/" TargetMode="External"/><Relationship Id="rId5" Type="http://schemas.openxmlformats.org/officeDocument/2006/relationships/hyperlink" Target="about:blan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16.jpg"/><Relationship Id="rId5" Type="http://schemas.openxmlformats.org/officeDocument/2006/relationships/image" Target="../media/image17.png"/><Relationship Id="rId6" Type="http://schemas.openxmlformats.org/officeDocument/2006/relationships/image" Target="../media/image24.png"/><Relationship Id="rId7"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25.png"/><Relationship Id="rId7" Type="http://schemas.openxmlformats.org/officeDocument/2006/relationships/image" Target="../media/image21.png"/><Relationship Id="rId8"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3.png"/><Relationship Id="rId11" Type="http://schemas.openxmlformats.org/officeDocument/2006/relationships/image" Target="../media/image8.png"/><Relationship Id="rId10" Type="http://schemas.openxmlformats.org/officeDocument/2006/relationships/image" Target="../media/image1.png"/><Relationship Id="rId9" Type="http://schemas.openxmlformats.org/officeDocument/2006/relationships/image" Target="../media/image7.png"/><Relationship Id="rId5" Type="http://schemas.openxmlformats.org/officeDocument/2006/relationships/image" Target="../media/image5.png"/><Relationship Id="rId6" Type="http://schemas.openxmlformats.org/officeDocument/2006/relationships/image" Target="../media/image9.png"/><Relationship Id="rId7" Type="http://schemas.openxmlformats.org/officeDocument/2006/relationships/image" Target="../media/image4.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6.png"/><Relationship Id="rId4" Type="http://schemas.openxmlformats.org/officeDocument/2006/relationships/image" Target="../media/image35.png"/><Relationship Id="rId5" Type="http://schemas.openxmlformats.org/officeDocument/2006/relationships/image" Target="../media/image3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Tierwirt und Tierwirtin</a:t>
            </a:r>
            <a:br>
              <a:rPr b="1" lang="de-DE"/>
            </a:br>
            <a:r>
              <a:rPr b="1" lang="de-DE"/>
              <a:t>Tierpfleger und Tierpflegerin</a:t>
            </a:r>
            <a:endParaRPr b="1"/>
          </a:p>
        </p:txBody>
      </p:sp>
      <p:sp>
        <p:nvSpPr>
          <p:cNvPr id="72" name="Google Shape;72;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solidFill>
                  <a:srgbClr val="0070C0"/>
                </a:solidFill>
              </a:rPr>
              <a:t>Folien zur Diskussion von Zielkonflikten </a:t>
            </a:r>
            <a:br>
              <a:rPr lang="de-DE">
                <a:solidFill>
                  <a:srgbClr val="0070C0"/>
                </a:solidFill>
              </a:rPr>
            </a:br>
            <a:r>
              <a:rPr lang="de-DE">
                <a:solidFill>
                  <a:srgbClr val="0070C0"/>
                </a:solidFill>
              </a:rPr>
              <a:t>in dem Berufsbild</a:t>
            </a:r>
            <a:endParaRPr>
              <a:solidFill>
                <a:srgbClr val="0070C0"/>
              </a:solidFill>
            </a:endParaRPr>
          </a:p>
        </p:txBody>
      </p:sp>
      <p:sp>
        <p:nvSpPr>
          <p:cNvPr id="73" name="Google Shape;73;p2"/>
          <p:cNvSpPr txBox="1"/>
          <p:nvPr>
            <p:ph idx="4" type="body"/>
          </p:nvPr>
        </p:nvSpPr>
        <p:spPr>
          <a:xfrm>
            <a:off x="8922649" y="1918447"/>
            <a:ext cx="3000409" cy="4136203"/>
          </a:xfrm>
          <a:prstGeom prst="rect">
            <a:avLst/>
          </a:prstGeom>
          <a:noFill/>
          <a:ln>
            <a:noFill/>
          </a:ln>
        </p:spPr>
        <p:txBody>
          <a:bodyPr anchorCtr="0" anchor="t" bIns="45700" lIns="91425" spcFirstLastPara="1" rIns="91425" wrap="square" tIns="45700">
            <a:normAutofit fontScale="92500" lnSpcReduction="10000"/>
          </a:bodyPr>
          <a:lstStyle/>
          <a:p>
            <a:pPr indent="0" lvl="0" marL="50800" rtl="0" algn="l">
              <a:lnSpc>
                <a:spcPct val="90000"/>
              </a:lnSpc>
              <a:spcBef>
                <a:spcPts val="1000"/>
              </a:spcBef>
              <a:spcAft>
                <a:spcPts val="0"/>
              </a:spcAft>
              <a:buClr>
                <a:schemeClr val="dk1"/>
              </a:buClr>
              <a:buSzPct val="61109"/>
              <a:buFont typeface="Arial"/>
              <a:buNone/>
            </a:pPr>
            <a:r>
              <a:rPr b="1" lang="de-DE"/>
              <a:t>Vereinigung für Betriebliche Bildungsforschung e.V.</a:t>
            </a:r>
            <a:endParaRPr b="1"/>
          </a:p>
          <a:p>
            <a:pPr indent="0" lvl="0" marL="50800" rtl="0" algn="l">
              <a:lnSpc>
                <a:spcPct val="90000"/>
              </a:lnSpc>
              <a:spcBef>
                <a:spcPts val="1000"/>
              </a:spcBef>
              <a:spcAft>
                <a:spcPts val="0"/>
              </a:spcAft>
              <a:buClr>
                <a:schemeClr val="dk1"/>
              </a:buClr>
              <a:buSzPct val="61109"/>
              <a:buFont typeface="Arial"/>
              <a:buNone/>
            </a:pPr>
            <a:r>
              <a:rPr lang="de-DE"/>
              <a:t>Gubener Straße 47, 10243 Berlin</a:t>
            </a:r>
            <a:endParaRPr/>
          </a:p>
          <a:p>
            <a:pPr indent="0" lvl="0" marL="50800" rtl="0" algn="l">
              <a:lnSpc>
                <a:spcPct val="90000"/>
              </a:lnSpc>
              <a:spcBef>
                <a:spcPts val="1000"/>
              </a:spcBef>
              <a:spcAft>
                <a:spcPts val="0"/>
              </a:spcAft>
              <a:buClr>
                <a:schemeClr val="dk1"/>
              </a:buClr>
              <a:buSzPct val="61109"/>
              <a:buFont typeface="Arial"/>
              <a:buNone/>
            </a:pPr>
            <a:r>
              <a:rPr lang="de-DE"/>
              <a:t>Tel: +49 30 762392300</a:t>
            </a:r>
            <a:endParaRPr/>
          </a:p>
          <a:p>
            <a:pPr indent="0" lvl="0" marL="50800" rtl="0" algn="l">
              <a:lnSpc>
                <a:spcPct val="90000"/>
              </a:lnSpc>
              <a:spcBef>
                <a:spcPts val="1000"/>
              </a:spcBef>
              <a:spcAft>
                <a:spcPts val="0"/>
              </a:spcAft>
              <a:buSzPct val="61109"/>
              <a:buNone/>
            </a:pPr>
            <a:r>
              <a:rPr lang="de-DE" u="sng">
                <a:solidFill>
                  <a:schemeClr val="hlink"/>
                </a:solidFill>
                <a:hlinkClick r:id="rId3"/>
              </a:rPr>
              <a:t>Christine.Schmidt@ibbf.berlin</a:t>
            </a:r>
            <a:endParaRPr/>
          </a:p>
          <a:p>
            <a:pPr indent="0" lvl="0" marL="50800" rtl="0" algn="l">
              <a:lnSpc>
                <a:spcPct val="90000"/>
              </a:lnSpc>
              <a:spcBef>
                <a:spcPts val="1000"/>
              </a:spcBef>
              <a:spcAft>
                <a:spcPts val="0"/>
              </a:spcAft>
              <a:buSzPct val="61109"/>
              <a:buNone/>
            </a:pPr>
            <a:r>
              <a:t/>
            </a:r>
            <a:endParaRPr/>
          </a:p>
          <a:p>
            <a:pPr indent="0" lvl="0" marL="50800" rtl="0" algn="l">
              <a:lnSpc>
                <a:spcPct val="90000"/>
              </a:lnSpc>
              <a:spcBef>
                <a:spcPts val="1000"/>
              </a:spcBef>
              <a:spcAft>
                <a:spcPts val="0"/>
              </a:spcAft>
              <a:buSzPct val="248886"/>
              <a:buNone/>
            </a:pPr>
            <a:r>
              <a:rPr b="1"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a:t>
            </a:r>
            <a:endParaRPr/>
          </a:p>
          <a:p>
            <a:pPr indent="0" lvl="0" marL="50800" rtl="0" algn="l">
              <a:lnSpc>
                <a:spcPct val="90000"/>
              </a:lnSpc>
              <a:spcBef>
                <a:spcPts val="1000"/>
              </a:spcBef>
              <a:spcAft>
                <a:spcPts val="0"/>
              </a:spcAft>
              <a:buSzPct val="248886"/>
              <a:buNone/>
            </a:pPr>
            <a:r>
              <a:rPr lang="de-DE"/>
              <a:t>14129 Berlin; </a:t>
            </a:r>
            <a:r>
              <a:rPr lang="de-DE" u="sng">
                <a:solidFill>
                  <a:schemeClr val="hlink"/>
                </a:solidFill>
                <a:hlinkClick r:id="rId4"/>
              </a:rPr>
              <a:t>www.izt.de</a:t>
            </a:r>
            <a:endParaRPr/>
          </a:p>
          <a:p>
            <a:pPr indent="0" lvl="0" marL="50800" rtl="0" algn="l">
              <a:lnSpc>
                <a:spcPct val="90000"/>
              </a:lnSpc>
              <a:spcBef>
                <a:spcPts val="1000"/>
              </a:spcBef>
              <a:spcAft>
                <a:spcPts val="0"/>
              </a:spcAft>
              <a:buSzPct val="248886"/>
              <a:buNone/>
            </a:pPr>
            <a:r>
              <a:rPr lang="de-DE"/>
              <a:t>Malte Schmidthals (</a:t>
            </a:r>
            <a:r>
              <a:rPr lang="de-DE" u="sng">
                <a:solidFill>
                  <a:schemeClr val="hlink"/>
                </a:solidFill>
                <a:hlinkClick r:id="rId5"/>
              </a:rPr>
              <a:t>m.schmidthals@izt.de)</a:t>
            </a:r>
            <a:r>
              <a:rPr lang="de-DE"/>
              <a:t> </a:t>
            </a:r>
            <a:endParaRPr/>
          </a:p>
          <a:p>
            <a:pPr indent="0" lvl="0" marL="50800" rtl="0" algn="l">
              <a:lnSpc>
                <a:spcPct val="90000"/>
              </a:lnSpc>
              <a:spcBef>
                <a:spcPts val="1000"/>
              </a:spcBef>
              <a:spcAft>
                <a:spcPts val="0"/>
              </a:spcAft>
              <a:buSzPct val="61109"/>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6"/>
          <p:cNvSpPr txBox="1"/>
          <p:nvPr>
            <p:ph idx="12" type="sldNum"/>
          </p:nvPr>
        </p:nvSpPr>
        <p:spPr>
          <a:xfrm>
            <a:off x="56800" y="6510291"/>
            <a:ext cx="619500" cy="347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8</a:t>
            </a:r>
            <a:endParaRPr sz="1200">
              <a:latin typeface="Trebuchet MS"/>
              <a:ea typeface="Trebuchet MS"/>
              <a:cs typeface="Trebuchet MS"/>
              <a:sym typeface="Trebuchet MS"/>
            </a:endParaRPr>
          </a:p>
        </p:txBody>
      </p:sp>
      <p:sp>
        <p:nvSpPr>
          <p:cNvPr id="211" name="Google Shape;211;p2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Nachhaltige Ernährung</a:t>
            </a:r>
            <a:r>
              <a:rPr lang="de-DE"/>
              <a:t> </a:t>
            </a:r>
            <a:endParaRPr/>
          </a:p>
        </p:txBody>
      </p:sp>
      <p:sp>
        <p:nvSpPr>
          <p:cNvPr id="212" name="Google Shape;212;p26"/>
          <p:cNvSpPr/>
          <p:nvPr/>
        </p:nvSpPr>
        <p:spPr>
          <a:xfrm>
            <a:off x="8472450" y="4368500"/>
            <a:ext cx="3543900" cy="1582800"/>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In welchen der Bereiche produziert Ihr Betrieb? Wo erkennen Sie Potenziale für positive Entwicklungen?</a:t>
            </a:r>
            <a:endParaRPr b="0" i="0" sz="2100" u="none" cap="none" strike="noStrike">
              <a:solidFill>
                <a:schemeClr val="lt1"/>
              </a:solidFill>
              <a:latin typeface="Trebuchet MS"/>
              <a:ea typeface="Trebuchet MS"/>
              <a:cs typeface="Trebuchet MS"/>
              <a:sym typeface="Trebuchet MS"/>
            </a:endParaRPr>
          </a:p>
        </p:txBody>
      </p:sp>
      <p:sp>
        <p:nvSpPr>
          <p:cNvPr id="213" name="Google Shape;213;p26"/>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214" name="Google Shape;214;p26"/>
          <p:cNvSpPr/>
          <p:nvPr/>
        </p:nvSpPr>
        <p:spPr>
          <a:xfrm>
            <a:off x="56800" y="1348955"/>
            <a:ext cx="2235200" cy="8427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5" name="Google Shape;215;p26"/>
          <p:cNvSpPr txBox="1"/>
          <p:nvPr/>
        </p:nvSpPr>
        <p:spPr>
          <a:xfrm>
            <a:off x="676298" y="5970150"/>
            <a:ext cx="54453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4: Vergleich zwischen nachhaltiger Ernährung und IST-Stand  in Deutschland</a:t>
            </a:r>
            <a:endParaRPr b="0" i="0" sz="1400" u="none" cap="none" strike="noStrike">
              <a:solidFill>
                <a:srgbClr val="000000"/>
              </a:solidFill>
              <a:latin typeface="Arial"/>
              <a:ea typeface="Arial"/>
              <a:cs typeface="Arial"/>
              <a:sym typeface="Arial"/>
            </a:endParaRPr>
          </a:p>
        </p:txBody>
      </p:sp>
      <p:pic>
        <p:nvPicPr>
          <p:cNvPr id="216" name="Google Shape;216;p26"/>
          <p:cNvPicPr preferRelativeResize="0"/>
          <p:nvPr/>
        </p:nvPicPr>
        <p:blipFill rotWithShape="1">
          <a:blip r:embed="rId3">
            <a:alphaModFix/>
          </a:blip>
          <a:srcRect b="3591" l="0" r="1602" t="3359"/>
          <a:stretch/>
        </p:blipFill>
        <p:spPr>
          <a:xfrm>
            <a:off x="360000" y="1419150"/>
            <a:ext cx="7667648" cy="4531850"/>
          </a:xfrm>
          <a:prstGeom prst="rect">
            <a:avLst/>
          </a:prstGeom>
          <a:noFill/>
          <a:ln>
            <a:noFill/>
          </a:ln>
        </p:spPr>
      </p:pic>
      <p:sp>
        <p:nvSpPr>
          <p:cNvPr id="217" name="Google Shape;217;p26"/>
          <p:cNvSpPr txBox="1"/>
          <p:nvPr>
            <p:ph idx="2" type="body"/>
          </p:nvPr>
        </p:nvSpPr>
        <p:spPr>
          <a:xfrm>
            <a:off x="8659700" y="6327000"/>
            <a:ext cx="3475500" cy="351000"/>
          </a:xfrm>
          <a:prstGeom prst="rect">
            <a:avLst/>
          </a:prstGeom>
          <a:noFill/>
          <a:ln>
            <a:noFill/>
          </a:ln>
        </p:spPr>
        <p:txBody>
          <a:bodyPr anchorCtr="0" anchor="ctr" bIns="45700" lIns="91425" spcFirstLastPara="1" rIns="91425" wrap="square" tIns="45700">
            <a:noAutofit/>
          </a:bodyPr>
          <a:lstStyle/>
          <a:p>
            <a:pPr indent="-35999" lvl="0" marL="35999" rtl="0" algn="l">
              <a:lnSpc>
                <a:spcPct val="110000"/>
              </a:lnSpc>
              <a:spcBef>
                <a:spcPts val="0"/>
              </a:spcBef>
              <a:spcAft>
                <a:spcPts val="0"/>
              </a:spcAft>
              <a:buClr>
                <a:srgbClr val="888888"/>
              </a:buClr>
              <a:buSzPts val="1020"/>
              <a:buNone/>
            </a:pPr>
            <a:r>
              <a:rPr lang="de-DE" sz="1220"/>
              <a:t>Q</a:t>
            </a:r>
            <a:r>
              <a:rPr lang="de-DE"/>
              <a:t>uelle: Franz Bauer, 2021, S. 15, CC BY-SA 4.0</a:t>
            </a:r>
            <a:endParaRPr/>
          </a:p>
          <a:p>
            <a:pPr indent="-35999" lvl="0" marL="35999" rtl="0" algn="l">
              <a:lnSpc>
                <a:spcPct val="110000"/>
              </a:lnSpc>
              <a:spcBef>
                <a:spcPts val="0"/>
              </a:spcBef>
              <a:spcAft>
                <a:spcPts val="0"/>
              </a:spcAft>
              <a:buClr>
                <a:srgbClr val="888888"/>
              </a:buClr>
              <a:buSzPts val="1020"/>
              <a:buNone/>
            </a:pPr>
            <a:r>
              <a:rPr lang="de-DE"/>
              <a:t>Grafik: eigene Darstellung </a:t>
            </a:r>
            <a:endParaRPr/>
          </a:p>
        </p:txBody>
      </p:sp>
      <p:sp>
        <p:nvSpPr>
          <p:cNvPr id="218" name="Google Shape;218;p26"/>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1915bba6a60_0_10"/>
          <p:cNvSpPr txBox="1"/>
          <p:nvPr>
            <p:ph idx="12" type="sldNum"/>
          </p:nvPr>
        </p:nvSpPr>
        <p:spPr>
          <a:xfrm>
            <a:off x="0" y="6507170"/>
            <a:ext cx="619500" cy="3278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9</a:t>
            </a:r>
            <a:endParaRPr sz="1200">
              <a:latin typeface="Trebuchet MS"/>
              <a:ea typeface="Trebuchet MS"/>
              <a:cs typeface="Trebuchet MS"/>
              <a:sym typeface="Trebuchet MS"/>
            </a:endParaRPr>
          </a:p>
        </p:txBody>
      </p:sp>
      <p:sp>
        <p:nvSpPr>
          <p:cNvPr id="225" name="Google Shape;225;g1915bba6a60_0_10"/>
          <p:cNvSpPr txBox="1"/>
          <p:nvPr>
            <p:ph type="title"/>
          </p:nvPr>
        </p:nvSpPr>
        <p:spPr>
          <a:xfrm>
            <a:off x="360000" y="180000"/>
            <a:ext cx="94047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Kohlenstoffspeicher</a:t>
            </a:r>
            <a:endParaRPr>
              <a:solidFill>
                <a:srgbClr val="0070C0"/>
              </a:solidFill>
            </a:endParaRPr>
          </a:p>
        </p:txBody>
      </p:sp>
      <p:sp>
        <p:nvSpPr>
          <p:cNvPr id="226" name="Google Shape;226;g1915bba6a60_0_10"/>
          <p:cNvSpPr txBox="1"/>
          <p:nvPr>
            <p:ph idx="2" type="body"/>
          </p:nvPr>
        </p:nvSpPr>
        <p:spPr>
          <a:xfrm>
            <a:off x="7302843" y="6507171"/>
            <a:ext cx="4577200" cy="304726"/>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eigene Darstellung, beruhend auf IPCCAR6 WG I</a:t>
            </a:r>
            <a:endParaRPr/>
          </a:p>
        </p:txBody>
      </p:sp>
      <p:sp>
        <p:nvSpPr>
          <p:cNvPr id="227" name="Google Shape;227;g1915bba6a60_0_10"/>
          <p:cNvSpPr/>
          <p:nvPr/>
        </p:nvSpPr>
        <p:spPr>
          <a:xfrm>
            <a:off x="359998" y="1383278"/>
            <a:ext cx="7729073" cy="1300867"/>
          </a:xfrm>
          <a:prstGeom prst="rect">
            <a:avLst/>
          </a:prstGeom>
          <a:solidFill>
            <a:schemeClr val="accent1"/>
          </a:solidFill>
          <a:ln>
            <a:noFill/>
          </a:ln>
        </p:spPr>
        <p:txBody>
          <a:bodyPr anchorCtr="0" anchor="ctr" bIns="180000" lIns="0" spcFirstLastPara="1" rIns="0" wrap="square" tIns="180000">
            <a:noAutofit/>
          </a:bodyPr>
          <a:lstStyle/>
          <a:p>
            <a:pPr indent="0" lvl="0" marL="0" marR="0" rtl="0" algn="ctr">
              <a:lnSpc>
                <a:spcPct val="105000"/>
              </a:lnSpc>
              <a:spcBef>
                <a:spcPts val="0"/>
              </a:spcBef>
              <a:spcAft>
                <a:spcPts val="0"/>
              </a:spcAft>
              <a:buClr>
                <a:srgbClr val="000000"/>
              </a:buClr>
              <a:buSzPts val="2700"/>
              <a:buFont typeface="Arial"/>
              <a:buNone/>
            </a:pPr>
            <a:r>
              <a:rPr b="0" i="0" lang="de-DE" sz="2700" u="none" cap="none" strike="noStrike">
                <a:solidFill>
                  <a:schemeClr val="lt1"/>
                </a:solidFill>
                <a:latin typeface="Trebuchet MS"/>
                <a:ea typeface="Trebuchet MS"/>
                <a:cs typeface="Trebuchet MS"/>
                <a:sym typeface="Trebuchet MS"/>
              </a:rPr>
              <a:t>Atmosphäre</a:t>
            </a:r>
            <a:endParaRPr b="0" i="0" sz="1400" u="none" cap="none" strike="noStrike">
              <a:solidFill>
                <a:srgbClr val="000000"/>
              </a:solidFill>
              <a:latin typeface="Arial"/>
              <a:ea typeface="Arial"/>
              <a:cs typeface="Arial"/>
              <a:sym typeface="Arial"/>
            </a:endParaRPr>
          </a:p>
          <a:p>
            <a:pPr indent="0" lvl="0" marL="0" marR="0" rtl="0" algn="ctr">
              <a:lnSpc>
                <a:spcPct val="105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ca. </a:t>
            </a:r>
            <a:r>
              <a:rPr b="1" i="0" lang="de-DE" sz="2700" u="none" cap="none" strike="noStrike">
                <a:solidFill>
                  <a:schemeClr val="lt1"/>
                </a:solidFill>
                <a:latin typeface="Trebuchet MS"/>
                <a:ea typeface="Trebuchet MS"/>
                <a:cs typeface="Trebuchet MS"/>
                <a:sym typeface="Trebuchet MS"/>
              </a:rPr>
              <a:t>870 </a:t>
            </a:r>
            <a:r>
              <a:rPr b="0" i="0" lang="de-DE" sz="2700" u="none" cap="none" strike="noStrike">
                <a:solidFill>
                  <a:schemeClr val="lt1"/>
                </a:solidFill>
                <a:latin typeface="Trebuchet MS"/>
                <a:ea typeface="Trebuchet MS"/>
                <a:cs typeface="Trebuchet MS"/>
                <a:sym typeface="Trebuchet MS"/>
              </a:rPr>
              <a:t> </a:t>
            </a:r>
            <a:r>
              <a:rPr b="0" i="0" lang="de-DE" sz="2100" u="none" cap="none" strike="noStrike">
                <a:solidFill>
                  <a:schemeClr val="lt1"/>
                </a:solidFill>
                <a:latin typeface="Trebuchet MS"/>
                <a:ea typeface="Trebuchet MS"/>
                <a:cs typeface="Trebuchet MS"/>
                <a:sym typeface="Trebuchet MS"/>
              </a:rPr>
              <a:t> Gt (591 + 279)</a:t>
            </a:r>
            <a:endParaRPr b="0" i="0" sz="2100" u="none" cap="none" strike="noStrike">
              <a:solidFill>
                <a:schemeClr val="accent1"/>
              </a:solidFill>
              <a:latin typeface="Trebuchet MS"/>
              <a:ea typeface="Trebuchet MS"/>
              <a:cs typeface="Trebuchet MS"/>
              <a:sym typeface="Trebuchet MS"/>
            </a:endParaRPr>
          </a:p>
        </p:txBody>
      </p:sp>
      <p:sp>
        <p:nvSpPr>
          <p:cNvPr id="228" name="Google Shape;228;g1915bba6a60_0_10"/>
          <p:cNvSpPr/>
          <p:nvPr/>
        </p:nvSpPr>
        <p:spPr>
          <a:xfrm>
            <a:off x="359998" y="2673833"/>
            <a:ext cx="7729072" cy="737028"/>
          </a:xfrm>
          <a:prstGeom prst="rect">
            <a:avLst/>
          </a:prstGeom>
          <a:solidFill>
            <a:srgbClr val="00B050"/>
          </a:solidFill>
          <a:ln>
            <a:noFill/>
          </a:ln>
        </p:spPr>
        <p:txBody>
          <a:bodyPr anchorCtr="0" anchor="ctr" bIns="180000" lIns="0" spcFirstLastPara="1" rIns="0" wrap="square" tIns="180000">
            <a:noAutofit/>
          </a:bodyPr>
          <a:lstStyle/>
          <a:p>
            <a:pPr indent="0" lvl="0" marL="0" marR="0" rtl="0" algn="ctr">
              <a:lnSpc>
                <a:spcPct val="105000"/>
              </a:lnSpc>
              <a:spcBef>
                <a:spcPts val="0"/>
              </a:spcBef>
              <a:spcAft>
                <a:spcPts val="0"/>
              </a:spcAft>
              <a:buClr>
                <a:srgbClr val="000000"/>
              </a:buClr>
              <a:buSzPts val="2700"/>
              <a:buFont typeface="Arial"/>
              <a:buNone/>
            </a:pPr>
            <a:r>
              <a:rPr b="0" i="0" lang="de-DE" sz="2700" u="none" cap="none" strike="noStrike">
                <a:solidFill>
                  <a:schemeClr val="lt1"/>
                </a:solidFill>
                <a:latin typeface="Trebuchet MS"/>
                <a:ea typeface="Trebuchet MS"/>
                <a:cs typeface="Trebuchet MS"/>
                <a:sym typeface="Trebuchet MS"/>
              </a:rPr>
              <a:t>Vegetation</a:t>
            </a:r>
            <a:endParaRPr b="0" i="0" sz="1400" u="none" cap="none" strike="noStrike">
              <a:solidFill>
                <a:srgbClr val="000000"/>
              </a:solidFill>
              <a:latin typeface="Arial"/>
              <a:ea typeface="Arial"/>
              <a:cs typeface="Arial"/>
              <a:sym typeface="Arial"/>
            </a:endParaRPr>
          </a:p>
          <a:p>
            <a:pPr indent="0" lvl="0" marL="0" marR="0" rtl="0" algn="ctr">
              <a:lnSpc>
                <a:spcPct val="105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ca.   </a:t>
            </a:r>
            <a:r>
              <a:rPr b="1" i="0" lang="de-DE" sz="2700" u="none" cap="none" strike="noStrike">
                <a:solidFill>
                  <a:schemeClr val="lt1"/>
                </a:solidFill>
                <a:latin typeface="Trebuchet MS"/>
                <a:ea typeface="Trebuchet MS"/>
                <a:cs typeface="Trebuchet MS"/>
                <a:sym typeface="Trebuchet MS"/>
              </a:rPr>
              <a:t>450 </a:t>
            </a:r>
            <a:r>
              <a:rPr b="0" i="0" lang="de-DE" sz="2100" u="none" cap="none" strike="noStrike">
                <a:solidFill>
                  <a:schemeClr val="lt1"/>
                </a:solidFill>
                <a:latin typeface="Trebuchet MS"/>
                <a:ea typeface="Trebuchet MS"/>
                <a:cs typeface="Trebuchet MS"/>
                <a:sym typeface="Trebuchet MS"/>
              </a:rPr>
              <a:t>  Gt C</a:t>
            </a:r>
            <a:endParaRPr b="0" i="0" sz="1400" u="none" cap="none" strike="noStrike">
              <a:solidFill>
                <a:srgbClr val="000000"/>
              </a:solidFill>
              <a:latin typeface="Arial"/>
              <a:ea typeface="Arial"/>
              <a:cs typeface="Arial"/>
              <a:sym typeface="Arial"/>
            </a:endParaRPr>
          </a:p>
        </p:txBody>
      </p:sp>
      <p:sp>
        <p:nvSpPr>
          <p:cNvPr id="229" name="Google Shape;229;g1915bba6a60_0_10"/>
          <p:cNvSpPr/>
          <p:nvPr/>
        </p:nvSpPr>
        <p:spPr>
          <a:xfrm>
            <a:off x="359999" y="3410861"/>
            <a:ext cx="7729073" cy="2531417"/>
          </a:xfrm>
          <a:prstGeom prst="rect">
            <a:avLst/>
          </a:prstGeom>
          <a:solidFill>
            <a:srgbClr val="504652"/>
          </a:solidFill>
          <a:ln>
            <a:noFill/>
          </a:ln>
        </p:spPr>
        <p:txBody>
          <a:bodyPr anchorCtr="0" anchor="ctr" bIns="180000" lIns="0" spcFirstLastPara="1" rIns="0" wrap="square" tIns="180000">
            <a:noAutofit/>
          </a:bodyPr>
          <a:lstStyle/>
          <a:p>
            <a:pPr indent="0" lvl="0" marL="0" marR="0" rtl="0" algn="ctr">
              <a:lnSpc>
                <a:spcPct val="105000"/>
              </a:lnSpc>
              <a:spcBef>
                <a:spcPts val="0"/>
              </a:spcBef>
              <a:spcAft>
                <a:spcPts val="0"/>
              </a:spcAft>
              <a:buClr>
                <a:srgbClr val="000000"/>
              </a:buClr>
              <a:buSzPts val="2700"/>
              <a:buFont typeface="Arial"/>
              <a:buNone/>
            </a:pPr>
            <a:r>
              <a:rPr b="0" i="0" lang="de-DE" sz="2700" u="none" cap="none" strike="noStrike">
                <a:solidFill>
                  <a:schemeClr val="lt1"/>
                </a:solidFill>
                <a:latin typeface="Trebuchet MS"/>
                <a:ea typeface="Trebuchet MS"/>
                <a:cs typeface="Trebuchet MS"/>
                <a:sym typeface="Trebuchet MS"/>
              </a:rPr>
              <a:t>Böden</a:t>
            </a:r>
            <a:endParaRPr b="0" i="0" sz="1400" u="none" cap="none" strike="noStrike">
              <a:solidFill>
                <a:srgbClr val="000000"/>
              </a:solidFill>
              <a:latin typeface="Arial"/>
              <a:ea typeface="Arial"/>
              <a:cs typeface="Arial"/>
              <a:sym typeface="Arial"/>
            </a:endParaRPr>
          </a:p>
          <a:p>
            <a:pPr indent="0" lvl="0" marL="0" marR="0" rtl="0" algn="ctr">
              <a:lnSpc>
                <a:spcPct val="105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   ca.   </a:t>
            </a:r>
            <a:r>
              <a:rPr b="0" i="0" lang="de-DE" sz="2700" u="none" cap="none" strike="noStrike">
                <a:solidFill>
                  <a:schemeClr val="lt1"/>
                </a:solidFill>
                <a:latin typeface="Trebuchet MS"/>
                <a:ea typeface="Trebuchet MS"/>
                <a:cs typeface="Trebuchet MS"/>
                <a:sym typeface="Trebuchet MS"/>
              </a:rPr>
              <a:t>1.700   </a:t>
            </a:r>
            <a:r>
              <a:rPr b="0" i="0" lang="de-DE" sz="2100" u="none" cap="none" strike="noStrike">
                <a:solidFill>
                  <a:schemeClr val="lt1"/>
                </a:solidFill>
                <a:latin typeface="Trebuchet MS"/>
                <a:ea typeface="Trebuchet MS"/>
                <a:cs typeface="Trebuchet MS"/>
                <a:sym typeface="Trebuchet MS"/>
              </a:rPr>
              <a:t>Gt C</a:t>
            </a:r>
            <a:endParaRPr b="0" i="0" sz="1400" u="none" cap="none" strike="noStrike">
              <a:solidFill>
                <a:srgbClr val="000000"/>
              </a:solidFill>
              <a:latin typeface="Arial"/>
              <a:ea typeface="Arial"/>
              <a:cs typeface="Arial"/>
              <a:sym typeface="Arial"/>
            </a:endParaRPr>
          </a:p>
        </p:txBody>
      </p:sp>
      <p:sp>
        <p:nvSpPr>
          <p:cNvPr id="230" name="Google Shape;230;g1915bba6a60_0_10"/>
          <p:cNvSpPr/>
          <p:nvPr/>
        </p:nvSpPr>
        <p:spPr>
          <a:xfrm>
            <a:off x="8287658" y="4818743"/>
            <a:ext cx="3718516" cy="1243275"/>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Wo dürfen gespeicherte Mengen an Kohlenstoff im positiven Sinne „wachsen“?</a:t>
            </a:r>
            <a:endParaRPr b="0" i="0" sz="1400" u="none" cap="none" strike="noStrike">
              <a:solidFill>
                <a:srgbClr val="000000"/>
              </a:solidFill>
              <a:latin typeface="Arial"/>
              <a:ea typeface="Arial"/>
              <a:cs typeface="Arial"/>
              <a:sym typeface="Arial"/>
            </a:endParaRPr>
          </a:p>
        </p:txBody>
      </p:sp>
      <p:sp>
        <p:nvSpPr>
          <p:cNvPr id="231" name="Google Shape;231;g1915bba6a60_0_10"/>
          <p:cNvSpPr txBox="1"/>
          <p:nvPr/>
        </p:nvSpPr>
        <p:spPr>
          <a:xfrm>
            <a:off x="311956" y="5963920"/>
            <a:ext cx="676956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6: </a:t>
            </a:r>
            <a:r>
              <a:rPr b="0" i="0" lang="de-DE" sz="1000" u="none" cap="none" strike="noStrike">
                <a:solidFill>
                  <a:srgbClr val="000000"/>
                </a:solidFill>
                <a:latin typeface="Arial"/>
                <a:ea typeface="Arial"/>
                <a:cs typeface="Arial"/>
                <a:sym typeface="Arial"/>
              </a:rPr>
              <a:t>Kohlenstoffgehalt in den weltweiten Ökosystemen</a:t>
            </a:r>
            <a:endParaRPr b="0" i="0" sz="1000" u="none" cap="none" strike="noStrike">
              <a:solidFill>
                <a:srgbClr val="000000"/>
              </a:solidFill>
              <a:latin typeface="Trebuchet MS"/>
              <a:ea typeface="Trebuchet MS"/>
              <a:cs typeface="Trebuchet MS"/>
              <a:sym typeface="Trebuchet MS"/>
            </a:endParaRPr>
          </a:p>
        </p:txBody>
      </p:sp>
      <p:sp>
        <p:nvSpPr>
          <p:cNvPr id="232" name="Google Shape;232;g1915bba6a60_0_10"/>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233" name="Google Shape;233;g1915bba6a60_0_10"/>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0"/>
          <p:cNvSpPr txBox="1"/>
          <p:nvPr>
            <p:ph idx="12" type="sldNum"/>
          </p:nvPr>
        </p:nvSpPr>
        <p:spPr>
          <a:xfrm>
            <a:off x="0" y="6553207"/>
            <a:ext cx="537000" cy="304800"/>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r>
              <a:rPr lang="de-DE" sz="1200"/>
              <a:t>10</a:t>
            </a:r>
            <a:endParaRPr sz="1200"/>
          </a:p>
        </p:txBody>
      </p:sp>
      <p:sp>
        <p:nvSpPr>
          <p:cNvPr id="240" name="Google Shape;240;p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Kohlenstoff-Speicherkapazitäten</a:t>
            </a:r>
            <a:endParaRPr sz="2800">
              <a:solidFill>
                <a:srgbClr val="0070C0"/>
              </a:solidFill>
            </a:endParaRPr>
          </a:p>
        </p:txBody>
      </p:sp>
      <p:sp>
        <p:nvSpPr>
          <p:cNvPr id="241" name="Google Shape;241;p30"/>
          <p:cNvSpPr txBox="1"/>
          <p:nvPr>
            <p:ph idx="2" type="body"/>
          </p:nvPr>
        </p:nvSpPr>
        <p:spPr>
          <a:xfrm>
            <a:off x="7779657" y="6553207"/>
            <a:ext cx="4100343" cy="124793"/>
          </a:xfrm>
          <a:prstGeom prst="rect">
            <a:avLst/>
          </a:prstGeom>
          <a:noFill/>
          <a:ln>
            <a:noFill/>
          </a:ln>
        </p:spPr>
        <p:txBody>
          <a:bodyPr anchorCtr="0" anchor="t" bIns="45700" lIns="91425" spcFirstLastPara="1" rIns="91425" wrap="square" tIns="45700">
            <a:noAutofit/>
          </a:bodyPr>
          <a:lstStyle/>
          <a:p>
            <a:pPr indent="0" lvl="0" marL="1798" rtl="0" algn="l">
              <a:lnSpc>
                <a:spcPct val="110000"/>
              </a:lnSpc>
              <a:spcBef>
                <a:spcPts val="0"/>
              </a:spcBef>
              <a:spcAft>
                <a:spcPts val="0"/>
              </a:spcAft>
              <a:buSzPts val="1100"/>
              <a:buNone/>
            </a:pPr>
            <a:r>
              <a:rPr lang="de-DE">
                <a:solidFill>
                  <a:schemeClr val="lt1"/>
                </a:solidFill>
              </a:rPr>
              <a:t>Bildquelle: Budiman et al. 2017, CC BY-NC-ND </a:t>
            </a:r>
            <a:endParaRPr/>
          </a:p>
        </p:txBody>
      </p:sp>
      <p:pic>
        <p:nvPicPr>
          <p:cNvPr id="242" name="Google Shape;242;p30"/>
          <p:cNvPicPr preferRelativeResize="0"/>
          <p:nvPr/>
        </p:nvPicPr>
        <p:blipFill rotWithShape="1">
          <a:blip r:embed="rId3">
            <a:alphaModFix/>
          </a:blip>
          <a:srcRect b="32254" l="20476" r="10999" t="19428"/>
          <a:stretch/>
        </p:blipFill>
        <p:spPr>
          <a:xfrm>
            <a:off x="-1" y="1364343"/>
            <a:ext cx="12003316" cy="4760686"/>
          </a:xfrm>
          <a:prstGeom prst="rect">
            <a:avLst/>
          </a:prstGeom>
          <a:noFill/>
          <a:ln>
            <a:noFill/>
          </a:ln>
        </p:spPr>
      </p:pic>
      <p:sp>
        <p:nvSpPr>
          <p:cNvPr id="243" name="Google Shape;243;p30"/>
          <p:cNvSpPr txBox="1"/>
          <p:nvPr/>
        </p:nvSpPr>
        <p:spPr>
          <a:xfrm>
            <a:off x="0" y="5724919"/>
            <a:ext cx="3092994" cy="4001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8: Die weltweiten  Aufnahmekapazität der Böden für Kohlenstoff</a:t>
            </a:r>
            <a:endParaRPr b="0" i="0" sz="1400" u="none" cap="none" strike="noStrike">
              <a:solidFill>
                <a:srgbClr val="000000"/>
              </a:solidFill>
              <a:latin typeface="Arial"/>
              <a:ea typeface="Arial"/>
              <a:cs typeface="Arial"/>
              <a:sym typeface="Arial"/>
            </a:endParaRPr>
          </a:p>
        </p:txBody>
      </p:sp>
      <p:sp>
        <p:nvSpPr>
          <p:cNvPr id="244" name="Google Shape;244;p30"/>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245" name="Google Shape;245;p30"/>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9"/>
          <p:cNvSpPr txBox="1"/>
          <p:nvPr>
            <p:ph idx="12" type="sldNum"/>
          </p:nvPr>
        </p:nvSpPr>
        <p:spPr>
          <a:xfrm>
            <a:off x="1" y="6507171"/>
            <a:ext cx="653142" cy="33222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r>
              <a:rPr lang="de-DE" sz="1200"/>
              <a:t>11</a:t>
            </a:r>
            <a:endParaRPr sz="1200"/>
          </a:p>
        </p:txBody>
      </p:sp>
      <p:sp>
        <p:nvSpPr>
          <p:cNvPr id="252" name="Google Shape;252;p2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Beiträge Kohlenstoffspeicherung</a:t>
            </a:r>
            <a:r>
              <a:rPr lang="de-DE"/>
              <a:t> </a:t>
            </a:r>
            <a:endParaRPr/>
          </a:p>
        </p:txBody>
      </p:sp>
      <p:sp>
        <p:nvSpPr>
          <p:cNvPr id="253" name="Google Shape;253;p29"/>
          <p:cNvSpPr/>
          <p:nvPr/>
        </p:nvSpPr>
        <p:spPr>
          <a:xfrm>
            <a:off x="8891175" y="3798704"/>
            <a:ext cx="3083100" cy="2253900"/>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Wie können Sie dazu beitragen, dass mehr Kohlenstoff im Boden  mit positiven Effekten gespeichert wird?</a:t>
            </a:r>
            <a:endParaRPr b="0" i="0" sz="1400" u="none" cap="none" strike="noStrike">
              <a:solidFill>
                <a:srgbClr val="000000"/>
              </a:solidFill>
              <a:latin typeface="Arial"/>
              <a:ea typeface="Arial"/>
              <a:cs typeface="Arial"/>
              <a:sym typeface="Arial"/>
            </a:endParaRPr>
          </a:p>
        </p:txBody>
      </p:sp>
      <p:sp>
        <p:nvSpPr>
          <p:cNvPr id="254" name="Google Shape;254;p29"/>
          <p:cNvSpPr/>
          <p:nvPr/>
        </p:nvSpPr>
        <p:spPr>
          <a:xfrm>
            <a:off x="358033" y="1333658"/>
            <a:ext cx="8424000" cy="1491453"/>
          </a:xfrm>
          <a:prstGeom prst="rect">
            <a:avLst/>
          </a:prstGeom>
          <a:solidFill>
            <a:schemeClr val="accent1"/>
          </a:solidFill>
          <a:ln>
            <a:noFill/>
          </a:ln>
        </p:spPr>
        <p:txBody>
          <a:bodyPr anchorCtr="0" anchor="ctr" bIns="180000" lIns="0" spcFirstLastPara="1" rIns="0" wrap="square" tIns="180000">
            <a:noAutofit/>
          </a:bodyPr>
          <a:lstStyle/>
          <a:p>
            <a:pPr indent="0" lvl="0" marL="0" marR="0" rtl="0" algn="ctr">
              <a:lnSpc>
                <a:spcPct val="100000"/>
              </a:lnSpc>
              <a:spcBef>
                <a:spcPts val="0"/>
              </a:spcBef>
              <a:spcAft>
                <a:spcPts val="0"/>
              </a:spcAft>
              <a:buClr>
                <a:srgbClr val="000000"/>
              </a:buClr>
              <a:buSzPts val="2800"/>
              <a:buFont typeface="Arial"/>
              <a:buNone/>
            </a:pPr>
            <a:r>
              <a:rPr b="0" i="0" lang="de-DE" sz="2800" u="none" cap="none" strike="noStrike">
                <a:solidFill>
                  <a:schemeClr val="lt1"/>
                </a:solidFill>
                <a:latin typeface="Arial"/>
                <a:ea typeface="Arial"/>
                <a:cs typeface="Arial"/>
                <a:sym typeface="Arial"/>
              </a:rPr>
              <a:t>Atmosphäre</a:t>
            </a:r>
            <a:br>
              <a:rPr b="0" i="0" lang="de-DE" sz="2800" u="none" cap="none" strike="noStrike">
                <a:solidFill>
                  <a:schemeClr val="lt1"/>
                </a:solidFill>
                <a:latin typeface="Arial"/>
                <a:ea typeface="Arial"/>
                <a:cs typeface="Arial"/>
                <a:sym typeface="Arial"/>
              </a:rPr>
            </a:br>
            <a:endParaRPr b="0" i="0" sz="3200" u="none" cap="none" strike="noStrike">
              <a:solidFill>
                <a:schemeClr val="accent1"/>
              </a:solidFill>
              <a:latin typeface="Arial"/>
              <a:ea typeface="Arial"/>
              <a:cs typeface="Arial"/>
              <a:sym typeface="Arial"/>
            </a:endParaRPr>
          </a:p>
        </p:txBody>
      </p:sp>
      <p:sp>
        <p:nvSpPr>
          <p:cNvPr id="255" name="Google Shape;255;p29"/>
          <p:cNvSpPr/>
          <p:nvPr/>
        </p:nvSpPr>
        <p:spPr>
          <a:xfrm>
            <a:off x="358033" y="2816784"/>
            <a:ext cx="8424000" cy="826070"/>
          </a:xfrm>
          <a:prstGeom prst="rect">
            <a:avLst/>
          </a:prstGeom>
          <a:solidFill>
            <a:srgbClr val="00B050"/>
          </a:solidFill>
          <a:ln>
            <a:noFill/>
          </a:ln>
        </p:spPr>
        <p:txBody>
          <a:bodyPr anchorCtr="0" anchor="ctr" bIns="180000" lIns="0" spcFirstLastPara="1" rIns="0" wrap="square" tIns="180000">
            <a:noAutofit/>
          </a:bodyPr>
          <a:lstStyle/>
          <a:p>
            <a:pPr indent="0" lvl="0" marL="0" marR="0" rtl="0" algn="ctr">
              <a:lnSpc>
                <a:spcPct val="100000"/>
              </a:lnSpc>
              <a:spcBef>
                <a:spcPts val="0"/>
              </a:spcBef>
              <a:spcAft>
                <a:spcPts val="0"/>
              </a:spcAft>
              <a:buClr>
                <a:srgbClr val="000000"/>
              </a:buClr>
              <a:buSzPts val="2800"/>
              <a:buFont typeface="Arial"/>
              <a:buNone/>
            </a:pPr>
            <a:r>
              <a:rPr b="0" i="0" lang="de-DE" sz="2800" u="none" cap="none" strike="noStrike">
                <a:solidFill>
                  <a:schemeClr val="lt1"/>
                </a:solidFill>
                <a:latin typeface="Arial"/>
                <a:ea typeface="Arial"/>
                <a:cs typeface="Arial"/>
                <a:sym typeface="Arial"/>
              </a:rPr>
              <a:t>Vegetation</a:t>
            </a:r>
            <a:endParaRPr b="0" i="0" sz="1600" u="none" cap="none" strike="noStrike">
              <a:solidFill>
                <a:schemeClr val="accent3"/>
              </a:solidFill>
              <a:latin typeface="Arial"/>
              <a:ea typeface="Arial"/>
              <a:cs typeface="Arial"/>
              <a:sym typeface="Arial"/>
            </a:endParaRPr>
          </a:p>
        </p:txBody>
      </p:sp>
      <p:sp>
        <p:nvSpPr>
          <p:cNvPr id="256" name="Google Shape;256;p29"/>
          <p:cNvSpPr/>
          <p:nvPr/>
        </p:nvSpPr>
        <p:spPr>
          <a:xfrm>
            <a:off x="360000" y="3606854"/>
            <a:ext cx="8424000" cy="2389059"/>
          </a:xfrm>
          <a:prstGeom prst="rect">
            <a:avLst/>
          </a:prstGeom>
          <a:solidFill>
            <a:srgbClr val="4F4651"/>
          </a:solidFill>
          <a:ln>
            <a:noFill/>
          </a:ln>
        </p:spPr>
        <p:txBody>
          <a:bodyPr anchorCtr="0" anchor="ctr" bIns="180000" lIns="0" spcFirstLastPara="1" rIns="0" wrap="square" tIns="180000">
            <a:noAutofit/>
          </a:bodyPr>
          <a:lstStyle/>
          <a:p>
            <a:pPr indent="0" lvl="0" marL="0" marR="0" rtl="0" algn="ctr">
              <a:lnSpc>
                <a:spcPct val="100000"/>
              </a:lnSpc>
              <a:spcBef>
                <a:spcPts val="0"/>
              </a:spcBef>
              <a:spcAft>
                <a:spcPts val="0"/>
              </a:spcAft>
              <a:buClr>
                <a:srgbClr val="000000"/>
              </a:buClr>
              <a:buSzPts val="2800"/>
              <a:buFont typeface="Arial"/>
              <a:buNone/>
            </a:pPr>
            <a:r>
              <a:rPr b="0" i="0" lang="de-DE" sz="2800" u="none" cap="none" strike="noStrike">
                <a:solidFill>
                  <a:schemeClr val="lt1"/>
                </a:solidFill>
                <a:latin typeface="Arial"/>
                <a:ea typeface="Arial"/>
                <a:cs typeface="Arial"/>
                <a:sym typeface="Arial"/>
              </a:rPr>
              <a:t>Böden</a:t>
            </a:r>
            <a:br>
              <a:rPr b="0" i="0" lang="de-DE" sz="2000" u="none" cap="none" strike="noStrike">
                <a:solidFill>
                  <a:schemeClr val="lt1"/>
                </a:solidFill>
                <a:latin typeface="Arial"/>
                <a:ea typeface="Arial"/>
                <a:cs typeface="Arial"/>
                <a:sym typeface="Arial"/>
              </a:rPr>
            </a:br>
            <a:endParaRPr b="0" i="0" sz="2400" u="none" cap="none" strike="noStrike">
              <a:solidFill>
                <a:srgbClr val="4F4651"/>
              </a:solidFill>
              <a:latin typeface="Arial"/>
              <a:ea typeface="Arial"/>
              <a:cs typeface="Arial"/>
              <a:sym typeface="Arial"/>
            </a:endParaRPr>
          </a:p>
        </p:txBody>
      </p:sp>
      <p:sp>
        <p:nvSpPr>
          <p:cNvPr id="257" name="Google Shape;257;p29"/>
          <p:cNvSpPr/>
          <p:nvPr/>
        </p:nvSpPr>
        <p:spPr>
          <a:xfrm flipH="1" rot="-5400000">
            <a:off x="1293951" y="1028337"/>
            <a:ext cx="1461585" cy="2743200"/>
          </a:xfrm>
          <a:prstGeom prst="uturnArrow">
            <a:avLst>
              <a:gd fmla="val 17342" name="adj1"/>
              <a:gd fmla="val 13847" name="adj2"/>
              <a:gd fmla="val 22682" name="adj3"/>
              <a:gd fmla="val 43750" name="adj4"/>
              <a:gd fmla="val 100000" name="adj5"/>
            </a:avLst>
          </a:prstGeom>
          <a:solidFill>
            <a:schemeClr val="dk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8" name="Google Shape;258;p29"/>
          <p:cNvSpPr/>
          <p:nvPr/>
        </p:nvSpPr>
        <p:spPr>
          <a:xfrm flipH="1" rot="-5400000">
            <a:off x="830217" y="3123472"/>
            <a:ext cx="2389058" cy="2743203"/>
          </a:xfrm>
          <a:prstGeom prst="uturnArrow">
            <a:avLst>
              <a:gd fmla="val 10725" name="adj1"/>
              <a:gd fmla="val 13436" name="adj2"/>
              <a:gd fmla="val 22682" name="adj3"/>
              <a:gd fmla="val 43750" name="adj4"/>
              <a:gd fmla="val 100000" name="adj5"/>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sp>
        <p:nvSpPr>
          <p:cNvPr id="259" name="Google Shape;259;p29"/>
          <p:cNvSpPr/>
          <p:nvPr/>
        </p:nvSpPr>
        <p:spPr>
          <a:xfrm flipH="1" rot="5400000">
            <a:off x="5603013" y="1811817"/>
            <a:ext cx="3159757" cy="2874405"/>
          </a:xfrm>
          <a:prstGeom prst="uturnArrow">
            <a:avLst>
              <a:gd fmla="val 6205" name="adj1"/>
              <a:gd fmla="val 3330" name="adj2"/>
              <a:gd fmla="val 53" name="adj3"/>
              <a:gd fmla="val 21936" name="adj4"/>
              <a:gd fmla="val 90911" name="adj5"/>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 name="Google Shape;260;p29"/>
          <p:cNvSpPr/>
          <p:nvPr/>
        </p:nvSpPr>
        <p:spPr>
          <a:xfrm flipH="1" rot="5400000">
            <a:off x="6506371" y="921062"/>
            <a:ext cx="1353043" cy="2849203"/>
          </a:xfrm>
          <a:prstGeom prst="uturnArrow">
            <a:avLst>
              <a:gd fmla="val 12411" name="adj1"/>
              <a:gd fmla="val 12524" name="adj2"/>
              <a:gd fmla="val 0" name="adj3"/>
              <a:gd fmla="val 42106" name="adj4"/>
              <a:gd fmla="val 90830" name="adj5"/>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cxnSp>
        <p:nvCxnSpPr>
          <p:cNvPr id="261" name="Google Shape;261;p29"/>
          <p:cNvCxnSpPr/>
          <p:nvPr/>
        </p:nvCxnSpPr>
        <p:spPr>
          <a:xfrm>
            <a:off x="5746154" y="4828900"/>
            <a:ext cx="3036000" cy="1021200"/>
          </a:xfrm>
          <a:prstGeom prst="curvedConnector3">
            <a:avLst>
              <a:gd fmla="val 49998" name="adj1"/>
            </a:avLst>
          </a:prstGeom>
          <a:noFill/>
          <a:ln cap="flat" cmpd="sng" w="25400">
            <a:solidFill>
              <a:schemeClr val="dk1"/>
            </a:solidFill>
            <a:prstDash val="solid"/>
            <a:round/>
            <a:headEnd len="sm" w="sm" type="none"/>
            <a:tailEnd len="med" w="med" type="triangle"/>
          </a:ln>
        </p:spPr>
      </p:cxnSp>
      <p:sp>
        <p:nvSpPr>
          <p:cNvPr id="262" name="Google Shape;262;p29"/>
          <p:cNvSpPr txBox="1"/>
          <p:nvPr/>
        </p:nvSpPr>
        <p:spPr>
          <a:xfrm>
            <a:off x="986971" y="2743126"/>
            <a:ext cx="2059573" cy="41549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100"/>
              <a:buFont typeface="Lato"/>
              <a:buNone/>
            </a:pPr>
            <a:r>
              <a:rPr b="0" i="0" lang="de-DE" sz="2100" u="none" cap="none" strike="noStrike">
                <a:solidFill>
                  <a:schemeClr val="lt1"/>
                </a:solidFill>
                <a:latin typeface="Trebuchet MS"/>
                <a:ea typeface="Trebuchet MS"/>
                <a:cs typeface="Trebuchet MS"/>
                <a:sym typeface="Trebuchet MS"/>
              </a:rPr>
              <a:t>Photosynthese</a:t>
            </a:r>
            <a:endParaRPr b="0" i="0" sz="1400" u="none" cap="none" strike="noStrike">
              <a:solidFill>
                <a:srgbClr val="000000"/>
              </a:solidFill>
              <a:latin typeface="Arial"/>
              <a:ea typeface="Arial"/>
              <a:cs typeface="Arial"/>
              <a:sym typeface="Arial"/>
            </a:endParaRPr>
          </a:p>
        </p:txBody>
      </p:sp>
      <p:sp>
        <p:nvSpPr>
          <p:cNvPr id="263" name="Google Shape;263;p29"/>
          <p:cNvSpPr txBox="1"/>
          <p:nvPr/>
        </p:nvSpPr>
        <p:spPr>
          <a:xfrm>
            <a:off x="1394809" y="3236391"/>
            <a:ext cx="1747523" cy="41549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100"/>
              <a:buFont typeface="Lato"/>
              <a:buNone/>
            </a:pPr>
            <a:r>
              <a:rPr b="0" i="0" lang="de-DE" sz="2100" u="none" cap="none" strike="noStrike">
                <a:solidFill>
                  <a:schemeClr val="lt1"/>
                </a:solidFill>
                <a:latin typeface="Trebuchet MS"/>
                <a:ea typeface="Trebuchet MS"/>
                <a:cs typeface="Trebuchet MS"/>
                <a:sym typeface="Trebuchet MS"/>
              </a:rPr>
              <a:t>Abbau</a:t>
            </a:r>
            <a:endParaRPr b="0" i="0" sz="1400" u="none" cap="none" strike="noStrike">
              <a:solidFill>
                <a:srgbClr val="000000"/>
              </a:solidFill>
              <a:latin typeface="Arial"/>
              <a:ea typeface="Arial"/>
              <a:cs typeface="Arial"/>
              <a:sym typeface="Arial"/>
            </a:endParaRPr>
          </a:p>
        </p:txBody>
      </p:sp>
      <p:sp>
        <p:nvSpPr>
          <p:cNvPr id="264" name="Google Shape;264;p29"/>
          <p:cNvSpPr/>
          <p:nvPr/>
        </p:nvSpPr>
        <p:spPr>
          <a:xfrm rot="10800000">
            <a:off x="5771809" y="1611861"/>
            <a:ext cx="2353285" cy="369334"/>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 name="Google Shape;265;p29"/>
          <p:cNvSpPr txBox="1"/>
          <p:nvPr/>
        </p:nvSpPr>
        <p:spPr>
          <a:xfrm>
            <a:off x="5771810" y="1613499"/>
            <a:ext cx="218387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Lato"/>
              <a:buNone/>
            </a:pPr>
            <a:r>
              <a:rPr b="0" i="0" lang="de-DE" sz="1400" u="none" cap="none" strike="noStrike">
                <a:solidFill>
                  <a:schemeClr val="lt1"/>
                </a:solidFill>
                <a:latin typeface="Trebuchet MS"/>
                <a:ea typeface="Trebuchet MS"/>
                <a:cs typeface="Trebuchet MS"/>
                <a:sym typeface="Trebuchet MS"/>
              </a:rPr>
              <a:t>Atmung (Respiration</a:t>
            </a:r>
            <a:r>
              <a:rPr b="0" i="0" lang="de-DE" sz="1600" u="none" cap="none" strike="noStrike">
                <a:solidFill>
                  <a:schemeClr val="lt1"/>
                </a:solidFill>
                <a:latin typeface="Trebuchet MS"/>
                <a:ea typeface="Trebuchet MS"/>
                <a:cs typeface="Trebuchet MS"/>
                <a:sym typeface="Trebuchet MS"/>
              </a:rPr>
              <a:t>)</a:t>
            </a:r>
            <a:endParaRPr b="0" i="0" sz="1400" u="none" cap="none" strike="noStrike">
              <a:solidFill>
                <a:srgbClr val="000000"/>
              </a:solidFill>
              <a:latin typeface="Arial"/>
              <a:ea typeface="Arial"/>
              <a:cs typeface="Arial"/>
              <a:sym typeface="Arial"/>
            </a:endParaRPr>
          </a:p>
        </p:txBody>
      </p:sp>
      <p:sp>
        <p:nvSpPr>
          <p:cNvPr id="266" name="Google Shape;266;p29"/>
          <p:cNvSpPr txBox="1"/>
          <p:nvPr/>
        </p:nvSpPr>
        <p:spPr>
          <a:xfrm>
            <a:off x="5477536" y="5404933"/>
            <a:ext cx="223872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Lato"/>
              <a:buNone/>
            </a:pPr>
            <a:r>
              <a:rPr b="0" i="0" lang="de-DE" sz="1600" u="none" cap="none" strike="noStrike">
                <a:solidFill>
                  <a:srgbClr val="000000"/>
                </a:solidFill>
                <a:latin typeface="Arial"/>
                <a:ea typeface="Arial"/>
                <a:cs typeface="Arial"/>
                <a:sym typeface="Arial"/>
              </a:rPr>
              <a:t>Ausspülung/Aufbau von Torf und Kohle</a:t>
            </a:r>
            <a:endParaRPr b="0" i="0" sz="1400" u="none" cap="none" strike="noStrike">
              <a:solidFill>
                <a:srgbClr val="000000"/>
              </a:solidFill>
              <a:latin typeface="Arial"/>
              <a:ea typeface="Arial"/>
              <a:cs typeface="Arial"/>
              <a:sym typeface="Arial"/>
            </a:endParaRPr>
          </a:p>
        </p:txBody>
      </p:sp>
      <p:sp>
        <p:nvSpPr>
          <p:cNvPr id="267" name="Google Shape;267;p29"/>
          <p:cNvSpPr txBox="1"/>
          <p:nvPr/>
        </p:nvSpPr>
        <p:spPr>
          <a:xfrm>
            <a:off x="5510494" y="4583808"/>
            <a:ext cx="27953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Lato"/>
              <a:buNone/>
            </a:pPr>
            <a:r>
              <a:rPr b="0" i="0" lang="de-DE" sz="1400" u="none" cap="none" strike="noStrike">
                <a:solidFill>
                  <a:schemeClr val="lt1"/>
                </a:solidFill>
                <a:latin typeface="Trebuchet MS"/>
                <a:ea typeface="Trebuchet MS"/>
                <a:cs typeface="Trebuchet MS"/>
                <a:sym typeface="Trebuchet MS"/>
              </a:rPr>
              <a:t>Atmung Bodenorganismen</a:t>
            </a:r>
            <a:endParaRPr b="0" i="0" sz="1400" u="none" cap="none" strike="noStrike">
              <a:solidFill>
                <a:srgbClr val="000000"/>
              </a:solidFill>
              <a:latin typeface="Arial"/>
              <a:ea typeface="Arial"/>
              <a:cs typeface="Arial"/>
              <a:sym typeface="Arial"/>
            </a:endParaRPr>
          </a:p>
        </p:txBody>
      </p:sp>
      <p:sp>
        <p:nvSpPr>
          <p:cNvPr id="268" name="Google Shape;268;p29"/>
          <p:cNvSpPr txBox="1"/>
          <p:nvPr/>
        </p:nvSpPr>
        <p:spPr>
          <a:xfrm>
            <a:off x="5160344" y="2777076"/>
            <a:ext cx="27953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Lato"/>
              <a:buNone/>
            </a:pPr>
            <a:r>
              <a:rPr b="0" i="0" lang="de-DE" sz="1400" u="none" cap="none" strike="noStrike">
                <a:solidFill>
                  <a:schemeClr val="lt1"/>
                </a:solidFill>
                <a:latin typeface="Trebuchet MS"/>
                <a:ea typeface="Trebuchet MS"/>
                <a:cs typeface="Trebuchet MS"/>
                <a:sym typeface="Trebuchet MS"/>
              </a:rPr>
              <a:t>Pflanzenatmung</a:t>
            </a:r>
            <a:endParaRPr b="0" i="0" sz="1400" u="none" cap="none" strike="noStrike">
              <a:solidFill>
                <a:srgbClr val="000000"/>
              </a:solidFill>
              <a:latin typeface="Arial"/>
              <a:ea typeface="Arial"/>
              <a:cs typeface="Arial"/>
              <a:sym typeface="Arial"/>
            </a:endParaRPr>
          </a:p>
        </p:txBody>
      </p:sp>
      <p:sp>
        <p:nvSpPr>
          <p:cNvPr id="269" name="Google Shape;269;p29"/>
          <p:cNvSpPr txBox="1"/>
          <p:nvPr/>
        </p:nvSpPr>
        <p:spPr>
          <a:xfrm>
            <a:off x="6403021" y="6517914"/>
            <a:ext cx="5784043" cy="351510"/>
          </a:xfrm>
          <a:prstGeom prst="rect">
            <a:avLst/>
          </a:prstGeom>
          <a:noFill/>
          <a:ln>
            <a:noFill/>
          </a:ln>
        </p:spPr>
        <p:txBody>
          <a:bodyPr anchorCtr="0" anchor="ctr" bIns="45700" lIns="91425" spcFirstLastPara="1" rIns="91425" wrap="square" tIns="45700">
            <a:normAutofit/>
          </a:bodyPr>
          <a:lstStyle/>
          <a:p>
            <a:pPr indent="0" lvl="0" marL="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Bildquelle: eigene Darstellung, beruhend auf IPCCAR6 WG I. Chapter 5. Fig. 5.12.   </a:t>
            </a:r>
            <a:endParaRPr b="0" i="0" sz="1400" u="none" cap="none" strike="noStrike">
              <a:solidFill>
                <a:srgbClr val="000000"/>
              </a:solidFill>
              <a:latin typeface="Arial"/>
              <a:ea typeface="Arial"/>
              <a:cs typeface="Arial"/>
              <a:sym typeface="Arial"/>
            </a:endParaRPr>
          </a:p>
        </p:txBody>
      </p:sp>
      <p:sp>
        <p:nvSpPr>
          <p:cNvPr id="270" name="Google Shape;270;p29"/>
          <p:cNvSpPr txBox="1"/>
          <p:nvPr/>
        </p:nvSpPr>
        <p:spPr>
          <a:xfrm>
            <a:off x="358032" y="5963921"/>
            <a:ext cx="6723487"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7: </a:t>
            </a:r>
            <a:r>
              <a:rPr b="0" i="0" lang="de-DE" sz="1000" u="none" cap="none" strike="noStrike">
                <a:solidFill>
                  <a:srgbClr val="000000"/>
                </a:solidFill>
                <a:latin typeface="Arial"/>
                <a:ea typeface="Arial"/>
                <a:cs typeface="Arial"/>
                <a:sym typeface="Arial"/>
              </a:rPr>
              <a:t>Kohlenstoffkreisläufe zwischen den Ökosystemen</a:t>
            </a:r>
            <a:endParaRPr b="0" i="0" sz="1000" u="none" cap="none" strike="noStrike">
              <a:solidFill>
                <a:srgbClr val="000000"/>
              </a:solidFill>
              <a:latin typeface="Trebuchet MS"/>
              <a:ea typeface="Trebuchet MS"/>
              <a:cs typeface="Trebuchet MS"/>
              <a:sym typeface="Trebuchet MS"/>
            </a:endParaRPr>
          </a:p>
        </p:txBody>
      </p:sp>
      <p:sp>
        <p:nvSpPr>
          <p:cNvPr id="271" name="Google Shape;271;p29"/>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272" name="Google Shape;272;p29"/>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2"/>
          <p:cNvSpPr txBox="1"/>
          <p:nvPr>
            <p:ph idx="12" type="sldNum"/>
          </p:nvPr>
        </p:nvSpPr>
        <p:spPr>
          <a:xfrm>
            <a:off x="-8114" y="6602029"/>
            <a:ext cx="485431" cy="246221"/>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r>
              <a:rPr lang="de-DE" sz="1200"/>
              <a:t>12</a:t>
            </a:r>
            <a:endParaRPr sz="1200"/>
          </a:p>
        </p:txBody>
      </p:sp>
      <p:sp>
        <p:nvSpPr>
          <p:cNvPr id="279" name="Google Shape;279;p12"/>
          <p:cNvSpPr txBox="1"/>
          <p:nvPr>
            <p:ph type="title"/>
          </p:nvPr>
        </p:nvSpPr>
        <p:spPr>
          <a:xfrm>
            <a:off x="360000" y="180000"/>
            <a:ext cx="86988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Moore, Grasland, Wälder</a:t>
            </a:r>
            <a:endParaRPr sz="2800">
              <a:solidFill>
                <a:srgbClr val="0070C0"/>
              </a:solidFill>
            </a:endParaRPr>
          </a:p>
        </p:txBody>
      </p:sp>
      <p:sp>
        <p:nvSpPr>
          <p:cNvPr id="280" name="Google Shape;280;p12"/>
          <p:cNvSpPr txBox="1"/>
          <p:nvPr>
            <p:ph idx="2" type="body"/>
          </p:nvPr>
        </p:nvSpPr>
        <p:spPr>
          <a:xfrm>
            <a:off x="6031804" y="6369624"/>
            <a:ext cx="6333050" cy="351000"/>
          </a:xfrm>
          <a:prstGeom prst="rect">
            <a:avLst/>
          </a:prstGeom>
          <a:noFill/>
          <a:ln>
            <a:noFill/>
          </a:ln>
        </p:spPr>
        <p:txBody>
          <a:bodyPr anchorCtr="0" anchor="t" bIns="45700" lIns="91425" spcFirstLastPara="1" rIns="91425" wrap="square" tIns="45700">
            <a:noAutofit/>
          </a:bodyPr>
          <a:lstStyle/>
          <a:p>
            <a:pPr indent="0" lvl="0" marL="1798" rtl="0" algn="l">
              <a:lnSpc>
                <a:spcPct val="110000"/>
              </a:lnSpc>
              <a:spcBef>
                <a:spcPts val="0"/>
              </a:spcBef>
              <a:spcAft>
                <a:spcPts val="0"/>
              </a:spcAft>
              <a:buSzPts val="1100"/>
              <a:buNone/>
            </a:pPr>
            <a:r>
              <a:rPr lang="de-DE">
                <a:solidFill>
                  <a:schemeClr val="lt1"/>
                </a:solidFill>
              </a:rPr>
              <a:t>Bildquelle: © G. Hagedorn &amp; Eckhard Jedicke, CC BY-SA 4.0, </a:t>
            </a:r>
            <a:endParaRPr/>
          </a:p>
        </p:txBody>
      </p:sp>
      <p:sp>
        <p:nvSpPr>
          <p:cNvPr id="281" name="Google Shape;281;p12"/>
          <p:cNvSpPr/>
          <p:nvPr/>
        </p:nvSpPr>
        <p:spPr>
          <a:xfrm>
            <a:off x="3513275" y="2602417"/>
            <a:ext cx="515700" cy="5157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cxnSp>
        <p:nvCxnSpPr>
          <p:cNvPr id="282" name="Google Shape;282;p12"/>
          <p:cNvCxnSpPr/>
          <p:nvPr/>
        </p:nvCxnSpPr>
        <p:spPr>
          <a:xfrm flipH="1">
            <a:off x="7713432" y="2852412"/>
            <a:ext cx="15614" cy="2842339"/>
          </a:xfrm>
          <a:prstGeom prst="straightConnector1">
            <a:avLst/>
          </a:prstGeom>
          <a:noFill/>
          <a:ln cap="flat" cmpd="sng" w="31750">
            <a:solidFill>
              <a:srgbClr val="7F7F7F"/>
            </a:solidFill>
            <a:prstDash val="solid"/>
            <a:round/>
            <a:headEnd len="sm" w="sm" type="none"/>
            <a:tailEnd len="sm" w="sm" type="none"/>
          </a:ln>
        </p:spPr>
      </p:cxnSp>
      <p:cxnSp>
        <p:nvCxnSpPr>
          <p:cNvPr id="283" name="Google Shape;283;p12"/>
          <p:cNvCxnSpPr/>
          <p:nvPr/>
        </p:nvCxnSpPr>
        <p:spPr>
          <a:xfrm>
            <a:off x="1279232" y="3489424"/>
            <a:ext cx="0" cy="1525284"/>
          </a:xfrm>
          <a:prstGeom prst="straightConnector1">
            <a:avLst/>
          </a:prstGeom>
          <a:noFill/>
          <a:ln cap="flat" cmpd="sng" w="31750">
            <a:solidFill>
              <a:srgbClr val="7F7F7F"/>
            </a:solidFill>
            <a:prstDash val="solid"/>
            <a:round/>
            <a:headEnd len="sm" w="sm" type="none"/>
            <a:tailEnd len="sm" w="sm" type="none"/>
          </a:ln>
        </p:spPr>
      </p:cxnSp>
      <p:sp>
        <p:nvSpPr>
          <p:cNvPr id="284" name="Google Shape;284;p12"/>
          <p:cNvSpPr/>
          <p:nvPr/>
        </p:nvSpPr>
        <p:spPr>
          <a:xfrm>
            <a:off x="2085982" y="2342591"/>
            <a:ext cx="1004400" cy="10044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285" name="Google Shape;285;p12"/>
          <p:cNvSpPr/>
          <p:nvPr/>
        </p:nvSpPr>
        <p:spPr>
          <a:xfrm>
            <a:off x="485432" y="2066467"/>
            <a:ext cx="1587600" cy="15876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286" name="Google Shape;286;p12"/>
          <p:cNvSpPr/>
          <p:nvPr/>
        </p:nvSpPr>
        <p:spPr>
          <a:xfrm>
            <a:off x="5271295" y="2729558"/>
            <a:ext cx="326700" cy="3267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287" name="Google Shape;287;p12"/>
          <p:cNvSpPr/>
          <p:nvPr/>
        </p:nvSpPr>
        <p:spPr>
          <a:xfrm>
            <a:off x="5640855" y="1876190"/>
            <a:ext cx="1773900" cy="17739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288" name="Google Shape;288;p12"/>
          <p:cNvSpPr/>
          <p:nvPr/>
        </p:nvSpPr>
        <p:spPr>
          <a:xfrm>
            <a:off x="4602153" y="2708118"/>
            <a:ext cx="315900" cy="3159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289" name="Google Shape;289;p12"/>
          <p:cNvSpPr/>
          <p:nvPr/>
        </p:nvSpPr>
        <p:spPr>
          <a:xfrm>
            <a:off x="7703425" y="2814720"/>
            <a:ext cx="54000" cy="540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290" name="Google Shape;290;p12"/>
          <p:cNvSpPr/>
          <p:nvPr/>
        </p:nvSpPr>
        <p:spPr>
          <a:xfrm>
            <a:off x="5306395" y="5531500"/>
            <a:ext cx="256500" cy="2565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cxnSp>
        <p:nvCxnSpPr>
          <p:cNvPr id="291" name="Google Shape;291;p12"/>
          <p:cNvCxnSpPr/>
          <p:nvPr/>
        </p:nvCxnSpPr>
        <p:spPr>
          <a:xfrm>
            <a:off x="2582837" y="3371875"/>
            <a:ext cx="0" cy="1539000"/>
          </a:xfrm>
          <a:prstGeom prst="straightConnector1">
            <a:avLst/>
          </a:prstGeom>
          <a:noFill/>
          <a:ln cap="flat" cmpd="sng" w="31750">
            <a:solidFill>
              <a:srgbClr val="7F7F7F"/>
            </a:solidFill>
            <a:prstDash val="solid"/>
            <a:round/>
            <a:headEnd len="sm" w="sm" type="none"/>
            <a:tailEnd len="sm" w="sm" type="none"/>
          </a:ln>
        </p:spPr>
      </p:cxnSp>
      <p:sp>
        <p:nvSpPr>
          <p:cNvPr id="292" name="Google Shape;292;p12"/>
          <p:cNvSpPr txBox="1"/>
          <p:nvPr/>
        </p:nvSpPr>
        <p:spPr>
          <a:xfrm>
            <a:off x="2158417" y="3944062"/>
            <a:ext cx="859531" cy="318924"/>
          </a:xfrm>
          <a:prstGeom prst="rect">
            <a:avLst/>
          </a:prstGeom>
          <a:solidFill>
            <a:schemeClr val="lt1"/>
          </a:solidFill>
          <a:ln>
            <a:noFill/>
          </a:ln>
        </p:spPr>
        <p:txBody>
          <a:bodyPr anchorCtr="0" anchor="t" bIns="36000" lIns="91425" spcFirstLastPara="1" rIns="91425"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Lato"/>
                <a:ea typeface="Lato"/>
                <a:cs typeface="Lato"/>
                <a:sym typeface="Lato"/>
              </a:rPr>
              <a:t>Wälder</a:t>
            </a:r>
            <a:endParaRPr b="0" i="0" sz="1800" u="none" cap="none" strike="noStrike">
              <a:solidFill>
                <a:srgbClr val="000000"/>
              </a:solidFill>
              <a:latin typeface="Lato"/>
              <a:ea typeface="Lato"/>
              <a:cs typeface="Lato"/>
              <a:sym typeface="Lato"/>
            </a:endParaRPr>
          </a:p>
        </p:txBody>
      </p:sp>
      <p:cxnSp>
        <p:nvCxnSpPr>
          <p:cNvPr id="293" name="Google Shape;293;p12"/>
          <p:cNvCxnSpPr/>
          <p:nvPr/>
        </p:nvCxnSpPr>
        <p:spPr>
          <a:xfrm>
            <a:off x="5430611" y="3056258"/>
            <a:ext cx="959" cy="2500064"/>
          </a:xfrm>
          <a:prstGeom prst="straightConnector1">
            <a:avLst/>
          </a:prstGeom>
          <a:noFill/>
          <a:ln cap="flat" cmpd="sng" w="31750">
            <a:solidFill>
              <a:srgbClr val="7F7F7F"/>
            </a:solidFill>
            <a:prstDash val="solid"/>
            <a:round/>
            <a:headEnd len="sm" w="sm" type="none"/>
            <a:tailEnd len="sm" w="sm" type="none"/>
          </a:ln>
        </p:spPr>
      </p:cxnSp>
      <p:sp>
        <p:nvSpPr>
          <p:cNvPr id="294" name="Google Shape;294;p12"/>
          <p:cNvSpPr txBox="1"/>
          <p:nvPr/>
        </p:nvSpPr>
        <p:spPr>
          <a:xfrm>
            <a:off x="782951" y="3959550"/>
            <a:ext cx="1138500" cy="318900"/>
          </a:xfrm>
          <a:prstGeom prst="rect">
            <a:avLst/>
          </a:prstGeom>
          <a:solidFill>
            <a:schemeClr val="lt1"/>
          </a:solidFill>
          <a:ln>
            <a:noFill/>
          </a:ln>
        </p:spPr>
        <p:txBody>
          <a:bodyPr anchorCtr="0" anchor="t" bIns="36000" lIns="91425" spcFirstLastPara="1" rIns="91425"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2"/>
                </a:solidFill>
                <a:latin typeface="Lato"/>
                <a:ea typeface="Lato"/>
                <a:cs typeface="Lato"/>
                <a:sym typeface="Lato"/>
              </a:rPr>
              <a:t>Grasland</a:t>
            </a:r>
            <a:endParaRPr b="0" i="0" sz="1400" u="none" cap="none" strike="noStrike">
              <a:solidFill>
                <a:srgbClr val="000000"/>
              </a:solidFill>
              <a:latin typeface="Arial"/>
              <a:ea typeface="Arial"/>
              <a:cs typeface="Arial"/>
              <a:sym typeface="Arial"/>
            </a:endParaRPr>
          </a:p>
        </p:txBody>
      </p:sp>
      <p:cxnSp>
        <p:nvCxnSpPr>
          <p:cNvPr id="295" name="Google Shape;295;p12"/>
          <p:cNvCxnSpPr/>
          <p:nvPr/>
        </p:nvCxnSpPr>
        <p:spPr>
          <a:xfrm>
            <a:off x="3771125" y="3114981"/>
            <a:ext cx="0" cy="1972313"/>
          </a:xfrm>
          <a:prstGeom prst="straightConnector1">
            <a:avLst/>
          </a:prstGeom>
          <a:noFill/>
          <a:ln cap="flat" cmpd="sng" w="31750">
            <a:solidFill>
              <a:srgbClr val="7F7F7F"/>
            </a:solidFill>
            <a:prstDash val="solid"/>
            <a:round/>
            <a:headEnd len="sm" w="sm" type="none"/>
            <a:tailEnd len="sm" w="sm" type="none"/>
          </a:ln>
        </p:spPr>
      </p:cxnSp>
      <p:sp>
        <p:nvSpPr>
          <p:cNvPr id="296" name="Google Shape;296;p12"/>
          <p:cNvSpPr txBox="1"/>
          <p:nvPr/>
        </p:nvSpPr>
        <p:spPr>
          <a:xfrm>
            <a:off x="5108434" y="3988964"/>
            <a:ext cx="652422" cy="246221"/>
          </a:xfrm>
          <a:prstGeom prst="rect">
            <a:avLst/>
          </a:prstGeom>
          <a:solidFill>
            <a:schemeClr val="lt1"/>
          </a:solid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Tundra</a:t>
            </a:r>
            <a:endParaRPr b="0" i="0" sz="1400" u="none" cap="none" strike="noStrike">
              <a:solidFill>
                <a:srgbClr val="000000"/>
              </a:solidFill>
              <a:latin typeface="Arial"/>
              <a:ea typeface="Arial"/>
              <a:cs typeface="Arial"/>
              <a:sym typeface="Arial"/>
            </a:endParaRPr>
          </a:p>
        </p:txBody>
      </p:sp>
      <p:cxnSp>
        <p:nvCxnSpPr>
          <p:cNvPr id="297" name="Google Shape;297;p12"/>
          <p:cNvCxnSpPr/>
          <p:nvPr/>
        </p:nvCxnSpPr>
        <p:spPr>
          <a:xfrm>
            <a:off x="6527805" y="3650090"/>
            <a:ext cx="0" cy="1965384"/>
          </a:xfrm>
          <a:prstGeom prst="straightConnector1">
            <a:avLst/>
          </a:prstGeom>
          <a:noFill/>
          <a:ln cap="flat" cmpd="sng" w="31750">
            <a:solidFill>
              <a:srgbClr val="7F7F7F"/>
            </a:solidFill>
            <a:prstDash val="solid"/>
            <a:round/>
            <a:headEnd len="sm" w="sm" type="none"/>
            <a:tailEnd len="sm" w="sm" type="none"/>
          </a:ln>
        </p:spPr>
      </p:cxnSp>
      <p:sp>
        <p:nvSpPr>
          <p:cNvPr id="298" name="Google Shape;298;p12"/>
          <p:cNvSpPr txBox="1"/>
          <p:nvPr/>
        </p:nvSpPr>
        <p:spPr>
          <a:xfrm>
            <a:off x="3201516" y="3905818"/>
            <a:ext cx="1139218" cy="565146"/>
          </a:xfrm>
          <a:prstGeom prst="rect">
            <a:avLst/>
          </a:prstGeom>
          <a:solidFill>
            <a:schemeClr val="lt1"/>
          </a:solidFill>
          <a:ln>
            <a:noFill/>
          </a:ln>
        </p:spPr>
        <p:txBody>
          <a:bodyPr anchorCtr="0" anchor="t" bIns="36000" lIns="0" spcFirstLastPara="1" rIns="0"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Wüsten,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Halbwüsten</a:t>
            </a:r>
            <a:endParaRPr b="0" i="0" sz="1400" u="none" cap="none" strike="noStrike">
              <a:solidFill>
                <a:srgbClr val="000000"/>
              </a:solidFill>
              <a:latin typeface="Arial"/>
              <a:ea typeface="Arial"/>
              <a:cs typeface="Arial"/>
              <a:sym typeface="Arial"/>
            </a:endParaRPr>
          </a:p>
        </p:txBody>
      </p:sp>
      <p:cxnSp>
        <p:nvCxnSpPr>
          <p:cNvPr id="299" name="Google Shape;299;p12"/>
          <p:cNvCxnSpPr/>
          <p:nvPr/>
        </p:nvCxnSpPr>
        <p:spPr>
          <a:xfrm flipH="1">
            <a:off x="4754304" y="3024018"/>
            <a:ext cx="11598" cy="2431431"/>
          </a:xfrm>
          <a:prstGeom prst="straightConnector1">
            <a:avLst/>
          </a:prstGeom>
          <a:noFill/>
          <a:ln cap="flat" cmpd="sng" w="31750">
            <a:solidFill>
              <a:srgbClr val="7F7F7F"/>
            </a:solidFill>
            <a:prstDash val="solid"/>
            <a:round/>
            <a:headEnd len="sm" w="sm" type="none"/>
            <a:tailEnd len="sm" w="sm" type="none"/>
          </a:ln>
        </p:spPr>
      </p:cxnSp>
      <p:sp>
        <p:nvSpPr>
          <p:cNvPr id="300" name="Google Shape;300;p12"/>
          <p:cNvSpPr txBox="1"/>
          <p:nvPr/>
        </p:nvSpPr>
        <p:spPr>
          <a:xfrm>
            <a:off x="5828353" y="3901840"/>
            <a:ext cx="1398904" cy="565146"/>
          </a:xfrm>
          <a:prstGeom prst="rect">
            <a:avLst/>
          </a:prstGeom>
          <a:solidFill>
            <a:schemeClr val="lt1"/>
          </a:solidFill>
          <a:ln>
            <a:noFill/>
          </a:ln>
        </p:spPr>
        <p:txBody>
          <a:bodyPr anchorCtr="0" anchor="t" bIns="36000" lIns="0" spcFirstLastPara="1" rIns="0"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Feuchtgebiete,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Moore</a:t>
            </a:r>
            <a:endParaRPr b="0" i="0" sz="1400" u="none" cap="none" strike="noStrike">
              <a:solidFill>
                <a:srgbClr val="000000"/>
              </a:solidFill>
              <a:latin typeface="Arial"/>
              <a:ea typeface="Arial"/>
              <a:cs typeface="Arial"/>
              <a:sym typeface="Arial"/>
            </a:endParaRPr>
          </a:p>
        </p:txBody>
      </p:sp>
      <p:sp>
        <p:nvSpPr>
          <p:cNvPr id="301" name="Google Shape;301;p12"/>
          <p:cNvSpPr txBox="1"/>
          <p:nvPr/>
        </p:nvSpPr>
        <p:spPr>
          <a:xfrm>
            <a:off x="7210398" y="3912934"/>
            <a:ext cx="1021682" cy="565146"/>
          </a:xfrm>
          <a:prstGeom prst="rect">
            <a:avLst/>
          </a:prstGeom>
          <a:solidFill>
            <a:schemeClr val="lt1"/>
          </a:solidFill>
          <a:ln>
            <a:noFill/>
          </a:ln>
        </p:spPr>
        <p:txBody>
          <a:bodyPr anchorCtr="0" anchor="t" bIns="36000" lIns="36000" spcFirstLastPara="1" rIns="36000"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Siedlungs-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land</a:t>
            </a:r>
            <a:endParaRPr b="1" i="0" sz="1600" u="none" cap="none" strike="noStrike">
              <a:solidFill>
                <a:srgbClr val="000000"/>
              </a:solidFill>
              <a:latin typeface="Lato"/>
              <a:ea typeface="Lato"/>
              <a:cs typeface="Lato"/>
              <a:sym typeface="Lato"/>
            </a:endParaRPr>
          </a:p>
        </p:txBody>
      </p:sp>
      <p:sp>
        <p:nvSpPr>
          <p:cNvPr id="302" name="Google Shape;302;p12"/>
          <p:cNvSpPr txBox="1"/>
          <p:nvPr/>
        </p:nvSpPr>
        <p:spPr>
          <a:xfrm>
            <a:off x="2186531" y="2667559"/>
            <a:ext cx="806631"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de-DE" sz="2700" u="none" cap="none" strike="noStrike">
                <a:solidFill>
                  <a:schemeClr val="lt1"/>
                </a:solidFill>
                <a:latin typeface="Montserrat"/>
                <a:ea typeface="Montserrat"/>
                <a:cs typeface="Montserrat"/>
                <a:sym typeface="Montserrat"/>
              </a:rPr>
              <a:t>372</a:t>
            </a:r>
            <a:endParaRPr b="0" i="0" sz="1404" u="none" cap="none" strike="noStrike">
              <a:solidFill>
                <a:schemeClr val="lt1"/>
              </a:solidFill>
              <a:latin typeface="Montserrat"/>
              <a:ea typeface="Montserrat"/>
              <a:cs typeface="Montserrat"/>
              <a:sym typeface="Montserrat"/>
            </a:endParaRPr>
          </a:p>
        </p:txBody>
      </p:sp>
      <p:sp>
        <p:nvSpPr>
          <p:cNvPr id="303" name="Google Shape;303;p12"/>
          <p:cNvSpPr txBox="1"/>
          <p:nvPr/>
        </p:nvSpPr>
        <p:spPr>
          <a:xfrm>
            <a:off x="712254" y="2526259"/>
            <a:ext cx="1164101" cy="71558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50"/>
              <a:buFont typeface="Arial"/>
              <a:buNone/>
            </a:pPr>
            <a:r>
              <a:rPr b="0" i="0" lang="de-DE" sz="4050" u="none" cap="none" strike="noStrike">
                <a:solidFill>
                  <a:schemeClr val="lt1"/>
                </a:solidFill>
                <a:latin typeface="Montserrat"/>
                <a:ea typeface="Montserrat"/>
                <a:cs typeface="Montserrat"/>
                <a:sym typeface="Montserrat"/>
              </a:rPr>
              <a:t>588</a:t>
            </a:r>
            <a:endParaRPr b="0" i="0" sz="1404" u="none" cap="none" strike="noStrike">
              <a:solidFill>
                <a:schemeClr val="lt1"/>
              </a:solidFill>
              <a:latin typeface="Montserrat"/>
              <a:ea typeface="Montserrat"/>
              <a:cs typeface="Montserrat"/>
              <a:sym typeface="Montserrat"/>
            </a:endParaRPr>
          </a:p>
        </p:txBody>
      </p:sp>
      <p:sp>
        <p:nvSpPr>
          <p:cNvPr id="304" name="Google Shape;304;p12"/>
          <p:cNvSpPr txBox="1"/>
          <p:nvPr/>
        </p:nvSpPr>
        <p:spPr>
          <a:xfrm>
            <a:off x="5242124" y="2766283"/>
            <a:ext cx="385042"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Montserrat"/>
                <a:ea typeface="Montserrat"/>
                <a:cs typeface="Montserrat"/>
                <a:sym typeface="Montserrat"/>
              </a:rPr>
              <a:t>121</a:t>
            </a:r>
            <a:endParaRPr b="0" i="0" sz="1600" u="none" cap="none" strike="noStrike">
              <a:solidFill>
                <a:schemeClr val="lt1"/>
              </a:solidFill>
              <a:latin typeface="Montserrat"/>
              <a:ea typeface="Montserrat"/>
              <a:cs typeface="Montserrat"/>
              <a:sym typeface="Montserrat"/>
            </a:endParaRPr>
          </a:p>
        </p:txBody>
      </p:sp>
      <p:sp>
        <p:nvSpPr>
          <p:cNvPr id="305" name="Google Shape;305;p12"/>
          <p:cNvSpPr txBox="1"/>
          <p:nvPr/>
        </p:nvSpPr>
        <p:spPr>
          <a:xfrm>
            <a:off x="3512881" y="2688245"/>
            <a:ext cx="51648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Montserrat"/>
                <a:ea typeface="Montserrat"/>
                <a:cs typeface="Montserrat"/>
                <a:sym typeface="Montserrat"/>
              </a:rPr>
              <a:t>191</a:t>
            </a:r>
            <a:endParaRPr b="0" i="0" sz="1400" u="none" cap="none" strike="noStrike">
              <a:solidFill>
                <a:srgbClr val="000000"/>
              </a:solidFill>
              <a:latin typeface="Arial"/>
              <a:ea typeface="Arial"/>
              <a:cs typeface="Arial"/>
              <a:sym typeface="Arial"/>
            </a:endParaRPr>
          </a:p>
        </p:txBody>
      </p:sp>
      <p:sp>
        <p:nvSpPr>
          <p:cNvPr id="306" name="Google Shape;306;p12"/>
          <p:cNvSpPr txBox="1"/>
          <p:nvPr/>
        </p:nvSpPr>
        <p:spPr>
          <a:xfrm>
            <a:off x="5767333" y="2343052"/>
            <a:ext cx="1460656"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0" i="0" lang="de-DE" sz="5400" u="none" cap="none" strike="noStrike">
                <a:solidFill>
                  <a:schemeClr val="lt1"/>
                </a:solidFill>
                <a:latin typeface="Montserrat"/>
                <a:ea typeface="Montserrat"/>
                <a:cs typeface="Montserrat"/>
                <a:sym typeface="Montserrat"/>
              </a:rPr>
              <a:t>657</a:t>
            </a:r>
            <a:endParaRPr b="0" i="0" sz="1404" u="none" cap="none" strike="noStrike">
              <a:solidFill>
                <a:schemeClr val="lt1"/>
              </a:solidFill>
              <a:latin typeface="Montserrat"/>
              <a:ea typeface="Montserrat"/>
              <a:cs typeface="Montserrat"/>
              <a:sym typeface="Montserrat"/>
            </a:endParaRPr>
          </a:p>
        </p:txBody>
      </p:sp>
      <p:sp>
        <p:nvSpPr>
          <p:cNvPr id="307" name="Google Shape;307;p12"/>
          <p:cNvSpPr txBox="1"/>
          <p:nvPr/>
        </p:nvSpPr>
        <p:spPr>
          <a:xfrm>
            <a:off x="4573408" y="2742844"/>
            <a:ext cx="383438"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Montserrat"/>
                <a:ea typeface="Montserrat"/>
                <a:cs typeface="Montserrat"/>
                <a:sym typeface="Montserrat"/>
              </a:rPr>
              <a:t>117</a:t>
            </a:r>
            <a:endParaRPr b="0" i="0" sz="2400" u="none" cap="none" strike="noStrike">
              <a:solidFill>
                <a:schemeClr val="lt1"/>
              </a:solidFill>
              <a:latin typeface="Montserrat"/>
              <a:ea typeface="Montserrat"/>
              <a:cs typeface="Montserrat"/>
              <a:sym typeface="Montserrat"/>
            </a:endParaRPr>
          </a:p>
        </p:txBody>
      </p:sp>
      <p:sp>
        <p:nvSpPr>
          <p:cNvPr id="308" name="Google Shape;308;p12"/>
          <p:cNvSpPr txBox="1"/>
          <p:nvPr/>
        </p:nvSpPr>
        <p:spPr>
          <a:xfrm>
            <a:off x="7550361" y="2589128"/>
            <a:ext cx="341760"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de-DE" sz="1100" u="none" cap="none" strike="noStrike">
                <a:solidFill>
                  <a:srgbClr val="502800"/>
                </a:solidFill>
                <a:latin typeface="Montserrat"/>
                <a:ea typeface="Montserrat"/>
                <a:cs typeface="Montserrat"/>
                <a:sym typeface="Montserrat"/>
              </a:rPr>
              <a:t>10</a:t>
            </a:r>
            <a:endParaRPr b="0" i="0" sz="1400" u="none" cap="none" strike="noStrike">
              <a:solidFill>
                <a:srgbClr val="000000"/>
              </a:solidFill>
              <a:latin typeface="Arial"/>
              <a:ea typeface="Arial"/>
              <a:cs typeface="Arial"/>
              <a:sym typeface="Arial"/>
            </a:endParaRPr>
          </a:p>
        </p:txBody>
      </p:sp>
      <p:sp>
        <p:nvSpPr>
          <p:cNvPr id="309" name="Google Shape;309;p12"/>
          <p:cNvSpPr txBox="1"/>
          <p:nvPr/>
        </p:nvSpPr>
        <p:spPr>
          <a:xfrm>
            <a:off x="7748333" y="5568701"/>
            <a:ext cx="269626" cy="215444"/>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de-DE" sz="1100" u="none" cap="none" strike="noStrike">
                <a:solidFill>
                  <a:srgbClr val="1E5F9F"/>
                </a:solidFill>
                <a:latin typeface="Montserrat"/>
                <a:ea typeface="Montserrat"/>
                <a:cs typeface="Montserrat"/>
                <a:sym typeface="Montserrat"/>
              </a:rPr>
              <a:t>2</a:t>
            </a:r>
            <a:endParaRPr b="0" i="0" sz="1400" u="none" cap="none" strike="noStrike">
              <a:solidFill>
                <a:srgbClr val="000000"/>
              </a:solidFill>
              <a:latin typeface="Arial"/>
              <a:ea typeface="Arial"/>
              <a:cs typeface="Arial"/>
              <a:sym typeface="Arial"/>
            </a:endParaRPr>
          </a:p>
        </p:txBody>
      </p:sp>
      <p:sp>
        <p:nvSpPr>
          <p:cNvPr id="310" name="Google Shape;310;p12"/>
          <p:cNvSpPr txBox="1"/>
          <p:nvPr/>
        </p:nvSpPr>
        <p:spPr>
          <a:xfrm>
            <a:off x="8059936" y="2231324"/>
            <a:ext cx="1138393" cy="4321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4"/>
              <a:buFont typeface="Arial"/>
              <a:buNone/>
            </a:pPr>
            <a:r>
              <a:rPr b="0" i="0" lang="de-DE" sz="1404" u="none" cap="none" strike="noStrike">
                <a:solidFill>
                  <a:srgbClr val="502800"/>
                </a:solidFill>
                <a:latin typeface="Lato"/>
                <a:ea typeface="Lato"/>
                <a:cs typeface="Lato"/>
                <a:sym typeface="Lato"/>
              </a:rPr>
              <a:t>Kohlenstoff-</a:t>
            </a:r>
            <a:br>
              <a:rPr b="0" i="0" lang="de-DE" sz="1404" u="none" cap="none" strike="noStrike">
                <a:solidFill>
                  <a:srgbClr val="502800"/>
                </a:solidFill>
                <a:latin typeface="Lato"/>
                <a:ea typeface="Lato"/>
                <a:cs typeface="Lato"/>
                <a:sym typeface="Lato"/>
              </a:rPr>
            </a:br>
            <a:r>
              <a:rPr b="0" i="0" lang="de-DE" sz="1404" u="none" cap="none" strike="noStrike">
                <a:solidFill>
                  <a:srgbClr val="502800"/>
                </a:solidFill>
                <a:latin typeface="Lato"/>
                <a:ea typeface="Lato"/>
                <a:cs typeface="Lato"/>
                <a:sym typeface="Lato"/>
              </a:rPr>
              <a:t>menge (Gt C)</a:t>
            </a:r>
            <a:endParaRPr b="0" i="0" sz="1400" u="none" cap="none" strike="noStrike">
              <a:solidFill>
                <a:srgbClr val="000000"/>
              </a:solidFill>
              <a:latin typeface="Arial"/>
              <a:ea typeface="Arial"/>
              <a:cs typeface="Arial"/>
              <a:sym typeface="Arial"/>
            </a:endParaRPr>
          </a:p>
        </p:txBody>
      </p:sp>
      <p:sp>
        <p:nvSpPr>
          <p:cNvPr id="311" name="Google Shape;311;p12"/>
          <p:cNvSpPr txBox="1"/>
          <p:nvPr/>
        </p:nvSpPr>
        <p:spPr>
          <a:xfrm>
            <a:off x="8059936" y="5312772"/>
            <a:ext cx="998991" cy="5245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4"/>
              <a:buFont typeface="Arial"/>
              <a:buNone/>
            </a:pPr>
            <a:r>
              <a:rPr b="0" i="0" lang="de-DE" sz="1404" u="none" cap="none" strike="noStrike">
                <a:solidFill>
                  <a:srgbClr val="1E5F9F"/>
                </a:solidFill>
                <a:latin typeface="Lato"/>
                <a:ea typeface="Lato"/>
                <a:cs typeface="Lato"/>
                <a:sym typeface="Lato"/>
              </a:rPr>
              <a:t>Fläche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4"/>
              <a:buFont typeface="Arial"/>
              <a:buNone/>
            </a:pPr>
            <a:r>
              <a:rPr b="0" i="0" lang="de-DE" sz="1404" u="none" cap="none" strike="noStrike">
                <a:solidFill>
                  <a:srgbClr val="1E5F9F"/>
                </a:solidFill>
                <a:latin typeface="Lato"/>
                <a:ea typeface="Lato"/>
                <a:cs typeface="Lato"/>
                <a:sym typeface="Lato"/>
              </a:rPr>
              <a:t>(Mio. km²)</a:t>
            </a:r>
            <a:endParaRPr b="0" i="0" sz="1400" u="none" cap="none" strike="noStrike">
              <a:solidFill>
                <a:srgbClr val="000000"/>
              </a:solidFill>
              <a:latin typeface="Arial"/>
              <a:ea typeface="Arial"/>
              <a:cs typeface="Arial"/>
              <a:sym typeface="Arial"/>
            </a:endParaRPr>
          </a:p>
        </p:txBody>
      </p:sp>
      <p:sp>
        <p:nvSpPr>
          <p:cNvPr id="312" name="Google Shape;312;p12"/>
          <p:cNvSpPr/>
          <p:nvPr/>
        </p:nvSpPr>
        <p:spPr>
          <a:xfrm>
            <a:off x="2138632" y="4847453"/>
            <a:ext cx="899100" cy="932738"/>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313" name="Google Shape;313;p12"/>
          <p:cNvSpPr/>
          <p:nvPr/>
        </p:nvSpPr>
        <p:spPr>
          <a:xfrm>
            <a:off x="775682" y="4754929"/>
            <a:ext cx="1007100" cy="10071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314" name="Google Shape;314;p12"/>
          <p:cNvSpPr/>
          <p:nvPr/>
        </p:nvSpPr>
        <p:spPr>
          <a:xfrm>
            <a:off x="3366125" y="4952029"/>
            <a:ext cx="810000" cy="810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315" name="Google Shape;315;p12"/>
          <p:cNvSpPr/>
          <p:nvPr/>
        </p:nvSpPr>
        <p:spPr>
          <a:xfrm>
            <a:off x="6444105" y="5590652"/>
            <a:ext cx="167400" cy="1674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7D9D41"/>
              </a:solidFill>
              <a:latin typeface="Lato"/>
              <a:ea typeface="Lato"/>
              <a:cs typeface="Lato"/>
              <a:sym typeface="Lato"/>
            </a:endParaRPr>
          </a:p>
        </p:txBody>
      </p:sp>
      <p:sp>
        <p:nvSpPr>
          <p:cNvPr id="316" name="Google Shape;316;p12"/>
          <p:cNvSpPr/>
          <p:nvPr/>
        </p:nvSpPr>
        <p:spPr>
          <a:xfrm>
            <a:off x="4560303" y="5386777"/>
            <a:ext cx="399600" cy="399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317" name="Google Shape;317;p12"/>
          <p:cNvSpPr/>
          <p:nvPr/>
        </p:nvSpPr>
        <p:spPr>
          <a:xfrm>
            <a:off x="7667239" y="5654029"/>
            <a:ext cx="108000" cy="108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318" name="Google Shape;318;p12"/>
          <p:cNvSpPr txBox="1"/>
          <p:nvPr/>
        </p:nvSpPr>
        <p:spPr>
          <a:xfrm>
            <a:off x="5227697" y="5538613"/>
            <a:ext cx="413896" cy="230832"/>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Montserrat"/>
                <a:ea typeface="Montserrat"/>
                <a:cs typeface="Montserrat"/>
                <a:sym typeface="Montserrat"/>
              </a:rPr>
              <a:t>9,5</a:t>
            </a:r>
            <a:endParaRPr b="0" i="0" sz="1400" u="none" cap="none" strike="noStrike">
              <a:solidFill>
                <a:srgbClr val="000000"/>
              </a:solidFill>
              <a:latin typeface="Arial"/>
              <a:ea typeface="Arial"/>
              <a:cs typeface="Arial"/>
              <a:sym typeface="Arial"/>
            </a:endParaRPr>
          </a:p>
        </p:txBody>
      </p:sp>
      <p:sp>
        <p:nvSpPr>
          <p:cNvPr id="319" name="Google Shape;319;p12"/>
          <p:cNvSpPr txBox="1"/>
          <p:nvPr/>
        </p:nvSpPr>
        <p:spPr>
          <a:xfrm>
            <a:off x="2179256" y="5346042"/>
            <a:ext cx="817853" cy="415498"/>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Montserrat"/>
                <a:ea typeface="Montserrat"/>
                <a:cs typeface="Montserrat"/>
                <a:sym typeface="Montserrat"/>
              </a:rPr>
              <a:t>33,3</a:t>
            </a:r>
            <a:endParaRPr b="0" i="0" sz="1400" u="none" cap="none" strike="noStrike">
              <a:solidFill>
                <a:srgbClr val="000000"/>
              </a:solidFill>
              <a:latin typeface="Arial"/>
              <a:ea typeface="Arial"/>
              <a:cs typeface="Arial"/>
              <a:sym typeface="Arial"/>
            </a:endParaRPr>
          </a:p>
        </p:txBody>
      </p:sp>
      <p:sp>
        <p:nvSpPr>
          <p:cNvPr id="320" name="Google Shape;320;p12"/>
          <p:cNvSpPr txBox="1"/>
          <p:nvPr/>
        </p:nvSpPr>
        <p:spPr>
          <a:xfrm>
            <a:off x="4527668" y="5527220"/>
            <a:ext cx="474810" cy="230832"/>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Montserrat"/>
                <a:ea typeface="Montserrat"/>
                <a:cs typeface="Montserrat"/>
                <a:sym typeface="Montserrat"/>
              </a:rPr>
              <a:t>14,8</a:t>
            </a:r>
            <a:endParaRPr b="0" i="0" sz="1400" u="none" cap="none" strike="noStrike">
              <a:solidFill>
                <a:srgbClr val="000000"/>
              </a:solidFill>
              <a:latin typeface="Arial"/>
              <a:ea typeface="Arial"/>
              <a:cs typeface="Arial"/>
              <a:sym typeface="Arial"/>
            </a:endParaRPr>
          </a:p>
        </p:txBody>
      </p:sp>
      <p:sp>
        <p:nvSpPr>
          <p:cNvPr id="321" name="Google Shape;321;p12"/>
          <p:cNvSpPr txBox="1"/>
          <p:nvPr/>
        </p:nvSpPr>
        <p:spPr>
          <a:xfrm>
            <a:off x="3477615" y="5364693"/>
            <a:ext cx="587019" cy="415498"/>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Montserrat"/>
                <a:ea typeface="Montserrat"/>
                <a:cs typeface="Montserrat"/>
                <a:sym typeface="Montserrat"/>
              </a:rPr>
              <a:t>30</a:t>
            </a:r>
            <a:endParaRPr b="0" i="0" sz="1404" u="none" cap="none" strike="noStrike">
              <a:solidFill>
                <a:schemeClr val="lt1"/>
              </a:solidFill>
              <a:latin typeface="Montserrat"/>
              <a:ea typeface="Montserrat"/>
              <a:cs typeface="Montserrat"/>
              <a:sym typeface="Montserrat"/>
            </a:endParaRPr>
          </a:p>
        </p:txBody>
      </p:sp>
      <p:sp>
        <p:nvSpPr>
          <p:cNvPr id="322" name="Google Shape;322;p12"/>
          <p:cNvSpPr txBox="1"/>
          <p:nvPr/>
        </p:nvSpPr>
        <p:spPr>
          <a:xfrm>
            <a:off x="815804" y="5304165"/>
            <a:ext cx="926857" cy="484748"/>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2850"/>
              <a:buFont typeface="Arial"/>
              <a:buNone/>
            </a:pPr>
            <a:r>
              <a:rPr b="0" i="0" lang="de-DE" sz="2850" u="none" cap="none" strike="noStrike">
                <a:solidFill>
                  <a:schemeClr val="lt1"/>
                </a:solidFill>
                <a:latin typeface="Montserrat"/>
                <a:ea typeface="Montserrat"/>
                <a:cs typeface="Montserrat"/>
                <a:sym typeface="Montserrat"/>
              </a:rPr>
              <a:t>37,3</a:t>
            </a:r>
            <a:endParaRPr b="0" i="0" sz="1400" u="none" cap="none" strike="noStrike">
              <a:solidFill>
                <a:srgbClr val="000000"/>
              </a:solidFill>
              <a:latin typeface="Arial"/>
              <a:ea typeface="Arial"/>
              <a:cs typeface="Arial"/>
              <a:sym typeface="Arial"/>
            </a:endParaRPr>
          </a:p>
        </p:txBody>
      </p:sp>
      <p:sp>
        <p:nvSpPr>
          <p:cNvPr id="323" name="Google Shape;323;p12"/>
          <p:cNvSpPr txBox="1"/>
          <p:nvPr/>
        </p:nvSpPr>
        <p:spPr>
          <a:xfrm>
            <a:off x="4424422" y="4178175"/>
            <a:ext cx="1021800" cy="318900"/>
          </a:xfrm>
          <a:prstGeom prst="rect">
            <a:avLst/>
          </a:prstGeom>
          <a:solidFill>
            <a:schemeClr val="lt1"/>
          </a:solidFill>
          <a:ln>
            <a:noFill/>
          </a:ln>
        </p:spPr>
        <p:txBody>
          <a:bodyPr anchorCtr="0" anchor="t" bIns="36000" lIns="0" spcFirstLastPara="1" rIns="0"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Ackerland</a:t>
            </a:r>
            <a:endParaRPr b="0" i="0" sz="1400" u="none" cap="none" strike="noStrike">
              <a:solidFill>
                <a:srgbClr val="000000"/>
              </a:solidFill>
              <a:latin typeface="Arial"/>
              <a:ea typeface="Arial"/>
              <a:cs typeface="Arial"/>
              <a:sym typeface="Arial"/>
            </a:endParaRPr>
          </a:p>
        </p:txBody>
      </p:sp>
      <p:sp>
        <p:nvSpPr>
          <p:cNvPr id="324" name="Google Shape;324;p12"/>
          <p:cNvSpPr txBox="1"/>
          <p:nvPr/>
        </p:nvSpPr>
        <p:spPr>
          <a:xfrm>
            <a:off x="6569793" y="5549814"/>
            <a:ext cx="410689" cy="230832"/>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rgbClr val="1E5F9F"/>
                </a:solidFill>
                <a:latin typeface="Montserrat"/>
                <a:ea typeface="Montserrat"/>
                <a:cs typeface="Montserrat"/>
                <a:sym typeface="Montserrat"/>
              </a:rPr>
              <a:t>6,2</a:t>
            </a:r>
            <a:endParaRPr b="0" i="0" sz="1400" u="none" cap="none" strike="noStrike">
              <a:solidFill>
                <a:srgbClr val="000000"/>
              </a:solidFill>
              <a:latin typeface="Arial"/>
              <a:ea typeface="Arial"/>
              <a:cs typeface="Arial"/>
              <a:sym typeface="Arial"/>
            </a:endParaRPr>
          </a:p>
        </p:txBody>
      </p:sp>
      <p:sp>
        <p:nvSpPr>
          <p:cNvPr id="325" name="Google Shape;325;p12"/>
          <p:cNvSpPr/>
          <p:nvPr/>
        </p:nvSpPr>
        <p:spPr>
          <a:xfrm>
            <a:off x="9198329" y="4514283"/>
            <a:ext cx="2849992" cy="1326452"/>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Was schlussfolgern sie für die Tierhaltung in ihrem Betrieb?</a:t>
            </a:r>
            <a:endParaRPr b="0" i="0" sz="2000" u="none" cap="none" strike="noStrike">
              <a:solidFill>
                <a:schemeClr val="lt1"/>
              </a:solidFill>
              <a:latin typeface="Arial"/>
              <a:ea typeface="Arial"/>
              <a:cs typeface="Arial"/>
              <a:sym typeface="Arial"/>
            </a:endParaRPr>
          </a:p>
        </p:txBody>
      </p:sp>
      <p:sp>
        <p:nvSpPr>
          <p:cNvPr id="326" name="Google Shape;326;p12"/>
          <p:cNvSpPr txBox="1"/>
          <p:nvPr/>
        </p:nvSpPr>
        <p:spPr>
          <a:xfrm>
            <a:off x="311200" y="5991489"/>
            <a:ext cx="829577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9 : Die Bedeutung</a:t>
            </a:r>
            <a:r>
              <a:rPr b="0" i="0" lang="de-DE" sz="1000" u="none" cap="none" strike="noStrike">
                <a:solidFill>
                  <a:srgbClr val="000000"/>
                </a:solidFill>
                <a:latin typeface="Arial"/>
                <a:ea typeface="Arial"/>
                <a:cs typeface="Arial"/>
                <a:sym typeface="Arial"/>
              </a:rPr>
              <a:t> von unterschiedlichen Böden, ihrer  Fläche und Nutzung, im Verhältnis zu ihrer Rolle als  Kohlenstoffspeicher </a:t>
            </a:r>
            <a:endParaRPr b="0" i="0" sz="1000" u="none" cap="none" strike="noStrike">
              <a:solidFill>
                <a:srgbClr val="000000"/>
              </a:solidFill>
              <a:latin typeface="Trebuchet MS"/>
              <a:ea typeface="Trebuchet MS"/>
              <a:cs typeface="Trebuchet MS"/>
              <a:sym typeface="Trebuchet MS"/>
            </a:endParaRPr>
          </a:p>
        </p:txBody>
      </p:sp>
      <p:sp>
        <p:nvSpPr>
          <p:cNvPr id="327" name="Google Shape;327;p12"/>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328" name="Google Shape;328;p12"/>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3"/>
          <p:cNvSpPr txBox="1"/>
          <p:nvPr>
            <p:ph idx="12" type="sldNum"/>
          </p:nvPr>
        </p:nvSpPr>
        <p:spPr>
          <a:xfrm>
            <a:off x="1" y="6492864"/>
            <a:ext cx="532136" cy="351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t>13</a:t>
            </a:r>
            <a:endParaRPr sz="1200"/>
          </a:p>
        </p:txBody>
      </p:sp>
      <p:sp>
        <p:nvSpPr>
          <p:cNvPr id="335" name="Google Shape;335;p13"/>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Font typeface="Arial"/>
              <a:buNone/>
            </a:pPr>
            <a:r>
              <a:rPr lang="de-DE"/>
              <a:t>Tierwirt:innen: </a:t>
            </a:r>
            <a:r>
              <a:rPr lang="de-DE">
                <a:solidFill>
                  <a:srgbClr val="0070C0"/>
                </a:solidFill>
              </a:rPr>
              <a:t>Bedeutung des Ökolandbau </a:t>
            </a:r>
            <a:endParaRPr>
              <a:solidFill>
                <a:srgbClr val="0070C0"/>
              </a:solidFill>
            </a:endParaRPr>
          </a:p>
        </p:txBody>
      </p:sp>
      <p:sp>
        <p:nvSpPr>
          <p:cNvPr id="336" name="Google Shape;336;p13"/>
          <p:cNvSpPr txBox="1"/>
          <p:nvPr>
            <p:ph idx="2" type="body"/>
          </p:nvPr>
        </p:nvSpPr>
        <p:spPr>
          <a:xfrm>
            <a:off x="7263643" y="6539070"/>
            <a:ext cx="4616357" cy="304794"/>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chemeClr val="dk1"/>
              </a:buClr>
              <a:buSzPts val="1200"/>
              <a:buFont typeface="Arial"/>
              <a:buNone/>
            </a:pPr>
            <a:r>
              <a:rPr lang="de-DE"/>
              <a:t>Bildquelle: Wiegmann, K. 2022, S. 7, CC-BY-SA-NC</a:t>
            </a:r>
            <a:endParaRPr/>
          </a:p>
        </p:txBody>
      </p:sp>
      <p:pic>
        <p:nvPicPr>
          <p:cNvPr id="337" name="Google Shape;337;p13"/>
          <p:cNvPicPr preferRelativeResize="0"/>
          <p:nvPr/>
        </p:nvPicPr>
        <p:blipFill rotWithShape="1">
          <a:blip r:embed="rId3">
            <a:alphaModFix/>
          </a:blip>
          <a:srcRect b="0" l="0" r="0" t="0"/>
          <a:stretch/>
        </p:blipFill>
        <p:spPr>
          <a:xfrm>
            <a:off x="9051558" y="1431269"/>
            <a:ext cx="2490898" cy="3556623"/>
          </a:xfrm>
          <a:prstGeom prst="rect">
            <a:avLst/>
          </a:prstGeom>
          <a:noFill/>
          <a:ln>
            <a:noFill/>
          </a:ln>
        </p:spPr>
      </p:pic>
      <p:sp>
        <p:nvSpPr>
          <p:cNvPr id="338" name="Google Shape;338;p13"/>
          <p:cNvSpPr txBox="1"/>
          <p:nvPr/>
        </p:nvSpPr>
        <p:spPr>
          <a:xfrm>
            <a:off x="619382" y="5146158"/>
            <a:ext cx="2138651" cy="7848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Stickstoff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25 – 182 kg Stickstoff (N)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Überschuss pro Hektar</a:t>
            </a:r>
            <a:endParaRPr b="0" i="0" sz="1400" u="none" cap="none" strike="noStrike">
              <a:solidFill>
                <a:srgbClr val="000000"/>
              </a:solidFill>
              <a:latin typeface="Arial"/>
              <a:ea typeface="Arial"/>
              <a:cs typeface="Arial"/>
              <a:sym typeface="Arial"/>
            </a:endParaRPr>
          </a:p>
        </p:txBody>
      </p:sp>
      <p:sp>
        <p:nvSpPr>
          <p:cNvPr id="339" name="Google Shape;339;p13"/>
          <p:cNvSpPr txBox="1"/>
          <p:nvPr/>
        </p:nvSpPr>
        <p:spPr>
          <a:xfrm>
            <a:off x="3654649" y="5146158"/>
            <a:ext cx="2138651" cy="60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Tierbestand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&lt; 0,3 - &gt; 3,6 GVE pro Hektar</a:t>
            </a:r>
            <a:endParaRPr b="0" i="0" sz="1400" u="none" cap="none" strike="noStrike">
              <a:solidFill>
                <a:srgbClr val="000000"/>
              </a:solidFill>
              <a:latin typeface="Arial"/>
              <a:ea typeface="Arial"/>
              <a:cs typeface="Arial"/>
              <a:sym typeface="Arial"/>
            </a:endParaRPr>
          </a:p>
        </p:txBody>
      </p:sp>
      <p:sp>
        <p:nvSpPr>
          <p:cNvPr id="340" name="Google Shape;340;p13"/>
          <p:cNvSpPr txBox="1"/>
          <p:nvPr/>
        </p:nvSpPr>
        <p:spPr>
          <a:xfrm>
            <a:off x="6689916" y="5071730"/>
            <a:ext cx="2246100" cy="7848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Moore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0 - &gt; 25% organische Böden an Acker- und Grünlandnutzung</a:t>
            </a:r>
            <a:endParaRPr b="0" i="0" sz="1400" u="none" cap="none" strike="noStrike">
              <a:solidFill>
                <a:srgbClr val="000000"/>
              </a:solidFill>
              <a:latin typeface="Arial"/>
              <a:ea typeface="Arial"/>
              <a:cs typeface="Arial"/>
              <a:sym typeface="Arial"/>
            </a:endParaRPr>
          </a:p>
        </p:txBody>
      </p:sp>
      <p:sp>
        <p:nvSpPr>
          <p:cNvPr id="341" name="Google Shape;341;p13"/>
          <p:cNvSpPr txBox="1"/>
          <p:nvPr/>
        </p:nvSpPr>
        <p:spPr>
          <a:xfrm>
            <a:off x="9299455" y="5067197"/>
            <a:ext cx="2243000" cy="110799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Anteil Ökobetriebe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Trebuchet MS"/>
                <a:ea typeface="Trebuchet MS"/>
                <a:cs typeface="Trebuchet MS"/>
                <a:sym typeface="Trebuchet MS"/>
              </a:rPr>
              <a:t>in Kreisen in Deutschland, Agrarstrukturerhebung 20202</a:t>
            </a:r>
            <a:endParaRPr b="0" i="0" sz="1400" u="none" cap="none" strike="noStrike">
              <a:solidFill>
                <a:srgbClr val="000000"/>
              </a:solidFill>
              <a:latin typeface="Arial"/>
              <a:ea typeface="Arial"/>
              <a:cs typeface="Arial"/>
              <a:sym typeface="Arial"/>
            </a:endParaRPr>
          </a:p>
        </p:txBody>
      </p:sp>
      <p:pic>
        <p:nvPicPr>
          <p:cNvPr id="342" name="Google Shape;342;p13"/>
          <p:cNvPicPr preferRelativeResize="0"/>
          <p:nvPr/>
        </p:nvPicPr>
        <p:blipFill rotWithShape="1">
          <a:blip r:embed="rId4">
            <a:alphaModFix/>
          </a:blip>
          <a:srcRect b="0" l="0" r="0" t="0"/>
          <a:stretch/>
        </p:blipFill>
        <p:spPr>
          <a:xfrm>
            <a:off x="340245" y="1431270"/>
            <a:ext cx="2781227" cy="3640460"/>
          </a:xfrm>
          <a:prstGeom prst="rect">
            <a:avLst/>
          </a:prstGeom>
          <a:noFill/>
          <a:ln>
            <a:noFill/>
          </a:ln>
        </p:spPr>
      </p:pic>
      <p:pic>
        <p:nvPicPr>
          <p:cNvPr id="343" name="Google Shape;343;p13"/>
          <p:cNvPicPr preferRelativeResize="0"/>
          <p:nvPr/>
        </p:nvPicPr>
        <p:blipFill rotWithShape="1">
          <a:blip r:embed="rId5">
            <a:alphaModFix/>
          </a:blip>
          <a:srcRect b="0" l="0" r="0" t="0"/>
          <a:stretch/>
        </p:blipFill>
        <p:spPr>
          <a:xfrm>
            <a:off x="3361931" y="1431270"/>
            <a:ext cx="2767601" cy="3640460"/>
          </a:xfrm>
          <a:prstGeom prst="rect">
            <a:avLst/>
          </a:prstGeom>
          <a:noFill/>
          <a:ln>
            <a:noFill/>
          </a:ln>
        </p:spPr>
      </p:pic>
      <p:pic>
        <p:nvPicPr>
          <p:cNvPr id="344" name="Google Shape;344;p13"/>
          <p:cNvPicPr preferRelativeResize="0"/>
          <p:nvPr/>
        </p:nvPicPr>
        <p:blipFill rotWithShape="1">
          <a:blip r:embed="rId6">
            <a:alphaModFix/>
          </a:blip>
          <a:srcRect b="0" l="0" r="0" t="0"/>
          <a:stretch/>
        </p:blipFill>
        <p:spPr>
          <a:xfrm>
            <a:off x="6483166" y="1657937"/>
            <a:ext cx="2408128" cy="3409260"/>
          </a:xfrm>
          <a:prstGeom prst="rect">
            <a:avLst/>
          </a:prstGeom>
          <a:noFill/>
          <a:ln>
            <a:noFill/>
          </a:ln>
        </p:spPr>
      </p:pic>
      <p:pic>
        <p:nvPicPr>
          <p:cNvPr id="345" name="Google Shape;345;p13"/>
          <p:cNvPicPr preferRelativeResize="0"/>
          <p:nvPr/>
        </p:nvPicPr>
        <p:blipFill rotWithShape="1">
          <a:blip r:embed="rId7">
            <a:alphaModFix/>
          </a:blip>
          <a:srcRect b="0" l="0" r="0" t="0"/>
          <a:stretch/>
        </p:blipFill>
        <p:spPr>
          <a:xfrm>
            <a:off x="6447824" y="1431270"/>
            <a:ext cx="709930" cy="721995"/>
          </a:xfrm>
          <a:prstGeom prst="rect">
            <a:avLst/>
          </a:prstGeom>
          <a:noFill/>
          <a:ln>
            <a:noFill/>
          </a:ln>
        </p:spPr>
      </p:pic>
      <p:sp>
        <p:nvSpPr>
          <p:cNvPr id="346" name="Google Shape;346;p13"/>
          <p:cNvSpPr/>
          <p:nvPr/>
        </p:nvSpPr>
        <p:spPr>
          <a:xfrm>
            <a:off x="6531297" y="1925296"/>
            <a:ext cx="935990" cy="1347470"/>
          </a:xfrm>
          <a:custGeom>
            <a:rect b="b" l="l" r="r" t="t"/>
            <a:pathLst>
              <a:path extrusionOk="0" h="1348004" w="936460">
                <a:moveTo>
                  <a:pt x="83477" y="580568"/>
                </a:moveTo>
                <a:cubicBezTo>
                  <a:pt x="166954" y="236830"/>
                  <a:pt x="406870" y="0"/>
                  <a:pt x="619366" y="51600"/>
                </a:cubicBezTo>
                <a:cubicBezTo>
                  <a:pt x="831862" y="103200"/>
                  <a:pt x="936460" y="423685"/>
                  <a:pt x="852983" y="767423"/>
                </a:cubicBezTo>
                <a:cubicBezTo>
                  <a:pt x="769518" y="1111174"/>
                  <a:pt x="529590" y="1348004"/>
                  <a:pt x="317094" y="1296403"/>
                </a:cubicBezTo>
                <a:cubicBezTo>
                  <a:pt x="104597" y="1244803"/>
                  <a:pt x="0" y="924306"/>
                  <a:pt x="83477" y="580568"/>
                </a:cubicBezTo>
                <a:close/>
              </a:path>
            </a:pathLst>
          </a:custGeom>
          <a:noFill/>
          <a:ln cap="flat" cmpd="sng" w="38100">
            <a:solidFill>
              <a:srgbClr val="6D2B9E"/>
            </a:solidFill>
            <a:prstDash val="solid"/>
            <a:miter lim="1016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3"/>
          <p:cNvSpPr/>
          <p:nvPr/>
        </p:nvSpPr>
        <p:spPr>
          <a:xfrm>
            <a:off x="3582826" y="1862110"/>
            <a:ext cx="935990" cy="1347470"/>
          </a:xfrm>
          <a:custGeom>
            <a:rect b="b" l="l" r="r" t="t"/>
            <a:pathLst>
              <a:path extrusionOk="0" h="1348004" w="936460">
                <a:moveTo>
                  <a:pt x="83477" y="580568"/>
                </a:moveTo>
                <a:cubicBezTo>
                  <a:pt x="166954" y="236830"/>
                  <a:pt x="406870" y="0"/>
                  <a:pt x="619366" y="51600"/>
                </a:cubicBezTo>
                <a:cubicBezTo>
                  <a:pt x="831862" y="103200"/>
                  <a:pt x="936460" y="423685"/>
                  <a:pt x="852983" y="767423"/>
                </a:cubicBezTo>
                <a:cubicBezTo>
                  <a:pt x="769518" y="1111174"/>
                  <a:pt x="529590" y="1348004"/>
                  <a:pt x="317094" y="1296403"/>
                </a:cubicBezTo>
                <a:cubicBezTo>
                  <a:pt x="104597" y="1244803"/>
                  <a:pt x="0" y="924306"/>
                  <a:pt x="83477" y="580568"/>
                </a:cubicBezTo>
                <a:close/>
              </a:path>
            </a:pathLst>
          </a:custGeom>
          <a:noFill/>
          <a:ln cap="flat" cmpd="sng" w="38100">
            <a:solidFill>
              <a:srgbClr val="6D2B9E"/>
            </a:solidFill>
            <a:prstDash val="solid"/>
            <a:miter lim="1016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3"/>
          <p:cNvSpPr/>
          <p:nvPr/>
        </p:nvSpPr>
        <p:spPr>
          <a:xfrm>
            <a:off x="532137" y="1842346"/>
            <a:ext cx="935990" cy="1347470"/>
          </a:xfrm>
          <a:custGeom>
            <a:rect b="b" l="l" r="r" t="t"/>
            <a:pathLst>
              <a:path extrusionOk="0" h="1348004" w="936460">
                <a:moveTo>
                  <a:pt x="83477" y="580568"/>
                </a:moveTo>
                <a:cubicBezTo>
                  <a:pt x="166954" y="236830"/>
                  <a:pt x="406870" y="0"/>
                  <a:pt x="619366" y="51600"/>
                </a:cubicBezTo>
                <a:cubicBezTo>
                  <a:pt x="831862" y="103200"/>
                  <a:pt x="936460" y="423685"/>
                  <a:pt x="852983" y="767423"/>
                </a:cubicBezTo>
                <a:cubicBezTo>
                  <a:pt x="769518" y="1111174"/>
                  <a:pt x="529590" y="1348004"/>
                  <a:pt x="317094" y="1296403"/>
                </a:cubicBezTo>
                <a:cubicBezTo>
                  <a:pt x="104597" y="1244803"/>
                  <a:pt x="0" y="924306"/>
                  <a:pt x="83477" y="580568"/>
                </a:cubicBezTo>
                <a:close/>
              </a:path>
            </a:pathLst>
          </a:custGeom>
          <a:noFill/>
          <a:ln cap="flat" cmpd="sng" w="38100">
            <a:solidFill>
              <a:srgbClr val="6D2B9E"/>
            </a:solidFill>
            <a:prstDash val="solid"/>
            <a:miter lim="1016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3"/>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350" name="Google Shape;350;p13"/>
          <p:cNvSpPr txBox="1"/>
          <p:nvPr/>
        </p:nvSpPr>
        <p:spPr>
          <a:xfrm>
            <a:off x="279300" y="5930988"/>
            <a:ext cx="936443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10 : Zusammenhänge zw. Stickstoffbilanz, Tierbestand, Futterbau auf organischen Böden und diesbezügliche regionalen Potenziale für Ökolandbau </a:t>
            </a:r>
            <a:endParaRPr b="0" i="0" sz="1400" u="none" cap="none" strike="noStrike">
              <a:solidFill>
                <a:srgbClr val="000000"/>
              </a:solidFill>
              <a:latin typeface="Arial"/>
              <a:ea typeface="Arial"/>
              <a:cs typeface="Arial"/>
              <a:sym typeface="Arial"/>
            </a:endParaRPr>
          </a:p>
        </p:txBody>
      </p:sp>
      <p:sp>
        <p:nvSpPr>
          <p:cNvPr id="351" name="Google Shape;351;p13"/>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32"/>
          <p:cNvSpPr txBox="1"/>
          <p:nvPr>
            <p:ph idx="12" type="sldNum"/>
          </p:nvPr>
        </p:nvSpPr>
        <p:spPr>
          <a:xfrm>
            <a:off x="1" y="6492864"/>
            <a:ext cx="532136" cy="351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t>14</a:t>
            </a:r>
            <a:endParaRPr sz="1200"/>
          </a:p>
        </p:txBody>
      </p:sp>
      <p:sp>
        <p:nvSpPr>
          <p:cNvPr id="358" name="Google Shape;358;p32"/>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Font typeface="Arial"/>
              <a:buNone/>
            </a:pPr>
            <a:r>
              <a:rPr lang="de-DE"/>
              <a:t>Tierwirt:innen: </a:t>
            </a:r>
            <a:r>
              <a:rPr lang="de-DE">
                <a:solidFill>
                  <a:srgbClr val="0070C0"/>
                </a:solidFill>
              </a:rPr>
              <a:t>Ziele für Flächennutzung</a:t>
            </a:r>
            <a:r>
              <a:rPr lang="de-DE"/>
              <a:t> </a:t>
            </a:r>
            <a:endParaRPr/>
          </a:p>
        </p:txBody>
      </p:sp>
      <p:sp>
        <p:nvSpPr>
          <p:cNvPr id="359" name="Google Shape;359;p32"/>
          <p:cNvSpPr txBox="1"/>
          <p:nvPr>
            <p:ph idx="2" type="body"/>
          </p:nvPr>
        </p:nvSpPr>
        <p:spPr>
          <a:xfrm>
            <a:off x="7263643" y="6539070"/>
            <a:ext cx="4616357" cy="304794"/>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Bildquelle: Wiegmann, K. 2022, S. 6, CC-BY-SA-NC</a:t>
            </a:r>
            <a:endParaRPr/>
          </a:p>
        </p:txBody>
      </p:sp>
      <p:sp>
        <p:nvSpPr>
          <p:cNvPr id="360" name="Google Shape;360;p32"/>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pic>
        <p:nvPicPr>
          <p:cNvPr id="361" name="Google Shape;361;p32"/>
          <p:cNvPicPr preferRelativeResize="0"/>
          <p:nvPr/>
        </p:nvPicPr>
        <p:blipFill rotWithShape="1">
          <a:blip r:embed="rId3">
            <a:alphaModFix/>
          </a:blip>
          <a:srcRect b="0" l="0" r="0" t="0"/>
          <a:stretch/>
        </p:blipFill>
        <p:spPr>
          <a:xfrm>
            <a:off x="360000" y="1318158"/>
            <a:ext cx="5604865" cy="4644615"/>
          </a:xfrm>
          <a:prstGeom prst="rect">
            <a:avLst/>
          </a:prstGeom>
          <a:noFill/>
          <a:ln>
            <a:noFill/>
          </a:ln>
        </p:spPr>
      </p:pic>
      <p:sp>
        <p:nvSpPr>
          <p:cNvPr id="362" name="Google Shape;362;p32"/>
          <p:cNvSpPr/>
          <p:nvPr/>
        </p:nvSpPr>
        <p:spPr>
          <a:xfrm>
            <a:off x="3902149" y="1828798"/>
            <a:ext cx="850604" cy="1600202"/>
          </a:xfrm>
          <a:custGeom>
            <a:rect b="b" l="l" r="r" t="t"/>
            <a:pathLst>
              <a:path extrusionOk="0" h="1449324" w="749808">
                <a:moveTo>
                  <a:pt x="0" y="0"/>
                </a:moveTo>
                <a:lnTo>
                  <a:pt x="749808" y="0"/>
                </a:lnTo>
                <a:lnTo>
                  <a:pt x="749808" y="1449324"/>
                </a:lnTo>
                <a:lnTo>
                  <a:pt x="0" y="1449324"/>
                </a:lnTo>
                <a:lnTo>
                  <a:pt x="0" y="0"/>
                </a:lnTo>
              </a:path>
            </a:pathLst>
          </a:custGeom>
          <a:solidFill>
            <a:srgbClr val="BFBFBF"/>
          </a:solidFill>
          <a:ln cap="flat" cmpd="sng" w="12700">
            <a:solidFill>
              <a:srgbClr val="BFBFBF"/>
            </a:solidFill>
            <a:prstDash val="solid"/>
            <a:miter lim="1016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3" name="Google Shape;363;p32"/>
          <p:cNvSpPr/>
          <p:nvPr/>
        </p:nvSpPr>
        <p:spPr>
          <a:xfrm>
            <a:off x="2636871" y="3344789"/>
            <a:ext cx="1337295" cy="865704"/>
          </a:xfrm>
          <a:custGeom>
            <a:rect b="b" l="l" r="r" t="t"/>
            <a:pathLst>
              <a:path extrusionOk="0" h="717550" w="1042416">
                <a:moveTo>
                  <a:pt x="0" y="717550"/>
                </a:moveTo>
                <a:lnTo>
                  <a:pt x="1042416" y="0"/>
                </a:lnTo>
              </a:path>
            </a:pathLst>
          </a:custGeom>
          <a:noFill/>
          <a:ln cap="flat" cmpd="sng" w="9525">
            <a:solidFill>
              <a:srgbClr val="BFBFBF"/>
            </a:solidFill>
            <a:prstDash val="solid"/>
            <a:miter lim="1016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4" name="Google Shape;364;p32"/>
          <p:cNvSpPr txBox="1"/>
          <p:nvPr/>
        </p:nvSpPr>
        <p:spPr>
          <a:xfrm>
            <a:off x="4837814" y="3772908"/>
            <a:ext cx="207334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70AD47"/>
                </a:solidFill>
                <a:latin typeface="Trebuchet MS"/>
                <a:ea typeface="Trebuchet MS"/>
                <a:cs typeface="Trebuchet MS"/>
                <a:sym typeface="Trebuchet MS"/>
              </a:rPr>
              <a:t>bis zu 33% der Fläche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70AD47"/>
                </a:solidFill>
                <a:latin typeface="Trebuchet MS"/>
                <a:ea typeface="Trebuchet MS"/>
                <a:cs typeface="Trebuchet MS"/>
                <a:sym typeface="Trebuchet MS"/>
              </a:rPr>
              <a:t>für  Umweltziele</a:t>
            </a:r>
            <a:endParaRPr b="0" i="0" sz="1100" u="none" cap="none" strike="noStrike">
              <a:solidFill>
                <a:srgbClr val="000000"/>
              </a:solidFill>
              <a:latin typeface="Trebuchet MS"/>
              <a:ea typeface="Trebuchet MS"/>
              <a:cs typeface="Trebuchet MS"/>
              <a:sym typeface="Trebuchet MS"/>
            </a:endParaRPr>
          </a:p>
        </p:txBody>
      </p:sp>
      <p:sp>
        <p:nvSpPr>
          <p:cNvPr id="365" name="Google Shape;365;p32"/>
          <p:cNvSpPr txBox="1"/>
          <p:nvPr/>
        </p:nvSpPr>
        <p:spPr>
          <a:xfrm>
            <a:off x="279300" y="5959209"/>
            <a:ext cx="9109247"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11 : Zusammenhänge zwischen Stickstoffbilanz und Tierbestand und diesbezügliche regionalen Potenziale für alternative Haltung und Ökolandbau </a:t>
            </a:r>
            <a:endParaRPr b="0" i="0" sz="1400" u="none" cap="none" strike="noStrike">
              <a:solidFill>
                <a:srgbClr val="000000"/>
              </a:solidFill>
              <a:latin typeface="Arial"/>
              <a:ea typeface="Arial"/>
              <a:cs typeface="Arial"/>
              <a:sym typeface="Arial"/>
            </a:endParaRPr>
          </a:p>
        </p:txBody>
      </p:sp>
      <p:pic>
        <p:nvPicPr>
          <p:cNvPr id="366" name="Google Shape;366;p32"/>
          <p:cNvPicPr preferRelativeResize="0"/>
          <p:nvPr/>
        </p:nvPicPr>
        <p:blipFill rotWithShape="1">
          <a:blip r:embed="rId4">
            <a:alphaModFix/>
          </a:blip>
          <a:srcRect b="0" l="0" r="0" t="0"/>
          <a:stretch/>
        </p:blipFill>
        <p:spPr>
          <a:xfrm>
            <a:off x="3414454" y="4708341"/>
            <a:ext cx="2279650" cy="667385"/>
          </a:xfrm>
          <a:prstGeom prst="rect">
            <a:avLst/>
          </a:prstGeom>
          <a:noFill/>
          <a:ln>
            <a:noFill/>
          </a:ln>
        </p:spPr>
      </p:pic>
      <p:sp>
        <p:nvSpPr>
          <p:cNvPr id="367" name="Google Shape;367;p32"/>
          <p:cNvSpPr txBox="1"/>
          <p:nvPr/>
        </p:nvSpPr>
        <p:spPr>
          <a:xfrm>
            <a:off x="4837815" y="2110059"/>
            <a:ext cx="193512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7F7F7F"/>
                </a:solidFill>
                <a:latin typeface="Trebuchet MS"/>
                <a:ea typeface="Trebuchet MS"/>
                <a:cs typeface="Trebuchet MS"/>
                <a:sym typeface="Trebuchet MS"/>
              </a:rPr>
              <a:t>max. 67% der Flächen verbleiben in der bisherigen Nutzung </a:t>
            </a:r>
            <a:endParaRPr b="0" i="0" sz="1400" u="none" cap="none" strike="noStrike">
              <a:solidFill>
                <a:srgbClr val="000000"/>
              </a:solidFill>
              <a:latin typeface="Arial"/>
              <a:ea typeface="Arial"/>
              <a:cs typeface="Arial"/>
              <a:sym typeface="Arial"/>
            </a:endParaRPr>
          </a:p>
        </p:txBody>
      </p:sp>
      <p:sp>
        <p:nvSpPr>
          <p:cNvPr id="368" name="Google Shape;368;p32"/>
          <p:cNvSpPr/>
          <p:nvPr/>
        </p:nvSpPr>
        <p:spPr>
          <a:xfrm>
            <a:off x="8346558" y="4708341"/>
            <a:ext cx="3701763" cy="1132394"/>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Welche Perspektiven  bietet ihr Betrieb für Tierhaltung und  -produktion?</a:t>
            </a:r>
            <a:endParaRPr b="0" i="0" sz="2000" u="none" cap="none" strike="noStrike">
              <a:solidFill>
                <a:schemeClr val="lt1"/>
              </a:solidFill>
              <a:latin typeface="Arial"/>
              <a:ea typeface="Arial"/>
              <a:cs typeface="Arial"/>
              <a:sym typeface="Arial"/>
            </a:endParaRPr>
          </a:p>
        </p:txBody>
      </p:sp>
      <p:sp>
        <p:nvSpPr>
          <p:cNvPr id="369" name="Google Shape;369;p32"/>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76" name="Google Shape;376;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Hunger</a:t>
            </a:r>
            <a:br>
              <a:rPr lang="de-DE"/>
            </a:br>
            <a:r>
              <a:rPr lang="de-DE"/>
              <a:t>Getreide – Viehfutter oder Brot?</a:t>
            </a:r>
            <a:endParaRPr/>
          </a:p>
        </p:txBody>
      </p:sp>
      <p:sp>
        <p:nvSpPr>
          <p:cNvPr id="377" name="Google Shape;377;p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landwirtschaft.de</a:t>
            </a:r>
            <a:endParaRPr/>
          </a:p>
          <a:p>
            <a:pPr indent="-36000" lvl="0" marL="36000" rtl="0" algn="l">
              <a:lnSpc>
                <a:spcPct val="110000"/>
              </a:lnSpc>
              <a:spcBef>
                <a:spcPts val="0"/>
              </a:spcBef>
              <a:spcAft>
                <a:spcPts val="0"/>
              </a:spcAft>
              <a:buClr>
                <a:srgbClr val="888888"/>
              </a:buClr>
              <a:buSzPts val="1200"/>
              <a:buNone/>
            </a:pPr>
            <a:r>
              <a:rPr lang="de-DE"/>
              <a:t>Bilder: Eigene Darstellung nach BIL 2022</a:t>
            </a:r>
            <a:endParaRPr/>
          </a:p>
        </p:txBody>
      </p:sp>
      <p:pic>
        <p:nvPicPr>
          <p:cNvPr id="378" name="Google Shape;378;p4"/>
          <p:cNvPicPr preferRelativeResize="0"/>
          <p:nvPr/>
        </p:nvPicPr>
        <p:blipFill rotWithShape="1">
          <a:blip r:embed="rId3">
            <a:alphaModFix/>
          </a:blip>
          <a:srcRect b="0" l="0" r="0" t="0"/>
          <a:stretch/>
        </p:blipFill>
        <p:spPr>
          <a:xfrm>
            <a:off x="6345120" y="2347836"/>
            <a:ext cx="5506759" cy="3401075"/>
          </a:xfrm>
          <a:prstGeom prst="rect">
            <a:avLst/>
          </a:prstGeom>
          <a:noFill/>
          <a:ln>
            <a:noFill/>
          </a:ln>
        </p:spPr>
      </p:pic>
      <p:sp>
        <p:nvSpPr>
          <p:cNvPr id="379" name="Google Shape;379;p4"/>
          <p:cNvSpPr txBox="1"/>
          <p:nvPr/>
        </p:nvSpPr>
        <p:spPr>
          <a:xfrm>
            <a:off x="10804337" y="3889059"/>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58,2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25,0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Futter</a:t>
            </a:r>
            <a:endParaRPr b="0" i="0" sz="1400" u="none" cap="none" strike="noStrike">
              <a:solidFill>
                <a:srgbClr val="000000"/>
              </a:solidFill>
              <a:latin typeface="Arial"/>
              <a:ea typeface="Arial"/>
              <a:cs typeface="Arial"/>
              <a:sym typeface="Arial"/>
            </a:endParaRPr>
          </a:p>
        </p:txBody>
      </p:sp>
      <p:cxnSp>
        <p:nvCxnSpPr>
          <p:cNvPr id="380" name="Google Shape;380;p4"/>
          <p:cNvCxnSpPr>
            <a:stCxn id="379" idx="1"/>
          </p:cNvCxnSpPr>
          <p:nvPr/>
        </p:nvCxnSpPr>
        <p:spPr>
          <a:xfrm rot="10800000">
            <a:off x="9949637" y="4258391"/>
            <a:ext cx="854700" cy="0"/>
          </a:xfrm>
          <a:prstGeom prst="straightConnector1">
            <a:avLst/>
          </a:prstGeom>
          <a:noFill/>
          <a:ln cap="flat" cmpd="sng" w="9525">
            <a:solidFill>
              <a:schemeClr val="dk1"/>
            </a:solidFill>
            <a:prstDash val="solid"/>
            <a:round/>
            <a:headEnd len="sm" w="sm" type="none"/>
            <a:tailEnd len="sm" w="sm" type="none"/>
          </a:ln>
        </p:spPr>
      </p:cxnSp>
      <p:sp>
        <p:nvSpPr>
          <p:cNvPr id="381" name="Google Shape;381;p4"/>
          <p:cNvSpPr txBox="1"/>
          <p:nvPr/>
        </p:nvSpPr>
        <p:spPr>
          <a:xfrm>
            <a:off x="6153220" y="4690318"/>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20,1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8,6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Nahrung</a:t>
            </a:r>
            <a:endParaRPr b="0" i="0" sz="1400" u="none" cap="none" strike="noStrike">
              <a:solidFill>
                <a:srgbClr val="000000"/>
              </a:solidFill>
              <a:latin typeface="Arial"/>
              <a:ea typeface="Arial"/>
              <a:cs typeface="Arial"/>
              <a:sym typeface="Arial"/>
            </a:endParaRPr>
          </a:p>
        </p:txBody>
      </p:sp>
      <p:sp>
        <p:nvSpPr>
          <p:cNvPr id="382" name="Google Shape;382;p4"/>
          <p:cNvSpPr txBox="1"/>
          <p:nvPr/>
        </p:nvSpPr>
        <p:spPr>
          <a:xfrm>
            <a:off x="6085979" y="315039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8,9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3,8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Energie</a:t>
            </a:r>
            <a:endParaRPr b="0" i="0" sz="1400" u="none" cap="none" strike="noStrike">
              <a:solidFill>
                <a:srgbClr val="000000"/>
              </a:solidFill>
              <a:latin typeface="Arial"/>
              <a:ea typeface="Arial"/>
              <a:cs typeface="Arial"/>
              <a:sym typeface="Arial"/>
            </a:endParaRPr>
          </a:p>
        </p:txBody>
      </p:sp>
      <p:sp>
        <p:nvSpPr>
          <p:cNvPr id="383" name="Google Shape;383;p4"/>
          <p:cNvSpPr txBox="1"/>
          <p:nvPr/>
        </p:nvSpPr>
        <p:spPr>
          <a:xfrm>
            <a:off x="9360000" y="144608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0,9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Saatgut</a:t>
            </a:r>
            <a:endParaRPr b="0" i="0" sz="1400" u="none" cap="none" strike="noStrike">
              <a:solidFill>
                <a:srgbClr val="000000"/>
              </a:solidFill>
              <a:latin typeface="Arial"/>
              <a:ea typeface="Arial"/>
              <a:cs typeface="Arial"/>
              <a:sym typeface="Arial"/>
            </a:endParaRPr>
          </a:p>
        </p:txBody>
      </p:sp>
      <p:sp>
        <p:nvSpPr>
          <p:cNvPr id="384" name="Google Shape;384;p4"/>
          <p:cNvSpPr txBox="1"/>
          <p:nvPr/>
        </p:nvSpPr>
        <p:spPr>
          <a:xfrm>
            <a:off x="7423078" y="1662338"/>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3,3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1,4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Verluste</a:t>
            </a:r>
            <a:endParaRPr b="0" i="0" sz="1400" u="none" cap="none" strike="noStrike">
              <a:solidFill>
                <a:srgbClr val="000000"/>
              </a:solidFill>
              <a:latin typeface="Arial"/>
              <a:ea typeface="Arial"/>
              <a:cs typeface="Arial"/>
              <a:sym typeface="Arial"/>
            </a:endParaRPr>
          </a:p>
        </p:txBody>
      </p:sp>
      <p:sp>
        <p:nvSpPr>
          <p:cNvPr id="385" name="Google Shape;385;p4"/>
          <p:cNvSpPr txBox="1"/>
          <p:nvPr/>
        </p:nvSpPr>
        <p:spPr>
          <a:xfrm>
            <a:off x="5911309" y="2259715"/>
            <a:ext cx="2173993"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7,5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3,2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Industrielle Verwertung</a:t>
            </a:r>
            <a:endParaRPr b="0" i="0" sz="1400" u="none" cap="none" strike="noStrike">
              <a:solidFill>
                <a:srgbClr val="000000"/>
              </a:solidFill>
              <a:latin typeface="Arial"/>
              <a:ea typeface="Arial"/>
              <a:cs typeface="Arial"/>
              <a:sym typeface="Arial"/>
            </a:endParaRPr>
          </a:p>
        </p:txBody>
      </p:sp>
      <p:sp>
        <p:nvSpPr>
          <p:cNvPr id="386" name="Google Shape;386;p4"/>
          <p:cNvSpPr txBox="1"/>
          <p:nvPr/>
        </p:nvSpPr>
        <p:spPr>
          <a:xfrm>
            <a:off x="5700323" y="5673913"/>
            <a:ext cx="372520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000" u="none" cap="none" strike="noStrike">
                <a:solidFill>
                  <a:srgbClr val="0E57C4"/>
                </a:solidFill>
                <a:latin typeface="Arial"/>
                <a:ea typeface="Arial"/>
                <a:cs typeface="Arial"/>
                <a:sym typeface="Arial"/>
              </a:rPr>
              <a:t>42,9 Mio. t Gesamtverbrauch</a:t>
            </a:r>
            <a:endParaRPr b="0" i="0" sz="2000" u="none" cap="none" strike="noStrike">
              <a:solidFill>
                <a:srgbClr val="000000"/>
              </a:solidFill>
              <a:latin typeface="Arial"/>
              <a:ea typeface="Arial"/>
              <a:cs typeface="Arial"/>
              <a:sym typeface="Arial"/>
            </a:endParaRPr>
          </a:p>
        </p:txBody>
      </p:sp>
      <p:sp>
        <p:nvSpPr>
          <p:cNvPr id="387" name="Google Shape;387;p4"/>
          <p:cNvSpPr txBox="1"/>
          <p:nvPr/>
        </p:nvSpPr>
        <p:spPr>
          <a:xfrm>
            <a:off x="9780090" y="4744691"/>
            <a:ext cx="2038007"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400" u="none" cap="none" strike="noStrike">
                <a:solidFill>
                  <a:srgbClr val="00B050"/>
                </a:solidFill>
                <a:latin typeface="Arial"/>
                <a:ea typeface="Arial"/>
                <a:cs typeface="Arial"/>
                <a:sym typeface="Arial"/>
              </a:rPr>
              <a:t>Getreide- Verwendung 2020/2021</a:t>
            </a:r>
            <a:endParaRPr b="0" i="0" sz="1100" u="none" cap="none" strike="noStrike">
              <a:solidFill>
                <a:srgbClr val="000000"/>
              </a:solidFill>
              <a:latin typeface="Arial"/>
              <a:ea typeface="Arial"/>
              <a:cs typeface="Arial"/>
              <a:sym typeface="Arial"/>
            </a:endParaRPr>
          </a:p>
        </p:txBody>
      </p:sp>
      <p:cxnSp>
        <p:nvCxnSpPr>
          <p:cNvPr id="388" name="Google Shape;388;p4"/>
          <p:cNvCxnSpPr/>
          <p:nvPr/>
        </p:nvCxnSpPr>
        <p:spPr>
          <a:xfrm flipH="1">
            <a:off x="9075560" y="1993428"/>
            <a:ext cx="757200" cy="946500"/>
          </a:xfrm>
          <a:prstGeom prst="straightConnector1">
            <a:avLst/>
          </a:prstGeom>
          <a:noFill/>
          <a:ln cap="flat" cmpd="sng" w="9525">
            <a:solidFill>
              <a:schemeClr val="dk1"/>
            </a:solidFill>
            <a:prstDash val="solid"/>
            <a:round/>
            <a:headEnd len="sm" w="sm" type="none"/>
            <a:tailEnd len="sm" w="sm" type="none"/>
          </a:ln>
        </p:spPr>
      </p:cxnSp>
      <p:cxnSp>
        <p:nvCxnSpPr>
          <p:cNvPr id="389" name="Google Shape;389;p4"/>
          <p:cNvCxnSpPr>
            <a:stCxn id="384" idx="3"/>
          </p:cNvCxnSpPr>
          <p:nvPr/>
        </p:nvCxnSpPr>
        <p:spPr>
          <a:xfrm>
            <a:off x="8563134" y="2031670"/>
            <a:ext cx="253200" cy="908100"/>
          </a:xfrm>
          <a:prstGeom prst="straightConnector1">
            <a:avLst/>
          </a:prstGeom>
          <a:noFill/>
          <a:ln cap="flat" cmpd="sng" w="9525">
            <a:solidFill>
              <a:schemeClr val="dk1"/>
            </a:solidFill>
            <a:prstDash val="solid"/>
            <a:round/>
            <a:headEnd len="sm" w="sm" type="none"/>
            <a:tailEnd len="sm" w="sm" type="none"/>
          </a:ln>
        </p:spPr>
      </p:cxnSp>
      <p:cxnSp>
        <p:nvCxnSpPr>
          <p:cNvPr id="390" name="Google Shape;390;p4"/>
          <p:cNvCxnSpPr>
            <a:stCxn id="385" idx="3"/>
          </p:cNvCxnSpPr>
          <p:nvPr/>
        </p:nvCxnSpPr>
        <p:spPr>
          <a:xfrm>
            <a:off x="8085302" y="2629047"/>
            <a:ext cx="311700" cy="457500"/>
          </a:xfrm>
          <a:prstGeom prst="straightConnector1">
            <a:avLst/>
          </a:prstGeom>
          <a:noFill/>
          <a:ln cap="flat" cmpd="sng" w="9525">
            <a:solidFill>
              <a:schemeClr val="dk1"/>
            </a:solidFill>
            <a:prstDash val="solid"/>
            <a:round/>
            <a:headEnd len="sm" w="sm" type="none"/>
            <a:tailEnd len="sm" w="sm" type="none"/>
          </a:ln>
        </p:spPr>
      </p:cxnSp>
      <p:cxnSp>
        <p:nvCxnSpPr>
          <p:cNvPr id="391" name="Google Shape;391;p4"/>
          <p:cNvCxnSpPr>
            <a:stCxn id="382" idx="3"/>
          </p:cNvCxnSpPr>
          <p:nvPr/>
        </p:nvCxnSpPr>
        <p:spPr>
          <a:xfrm>
            <a:off x="7226035" y="3519727"/>
            <a:ext cx="1033800" cy="92100"/>
          </a:xfrm>
          <a:prstGeom prst="straightConnector1">
            <a:avLst/>
          </a:prstGeom>
          <a:noFill/>
          <a:ln cap="flat" cmpd="sng" w="9525">
            <a:solidFill>
              <a:schemeClr val="dk1"/>
            </a:solidFill>
            <a:prstDash val="solid"/>
            <a:round/>
            <a:headEnd len="sm" w="sm" type="none"/>
            <a:tailEnd len="sm" w="sm" type="none"/>
          </a:ln>
        </p:spPr>
      </p:cxnSp>
      <p:cxnSp>
        <p:nvCxnSpPr>
          <p:cNvPr id="392" name="Google Shape;392;p4"/>
          <p:cNvCxnSpPr/>
          <p:nvPr/>
        </p:nvCxnSpPr>
        <p:spPr>
          <a:xfrm flipH="1" rot="10800000">
            <a:off x="7392662" y="4368594"/>
            <a:ext cx="867310" cy="691056"/>
          </a:xfrm>
          <a:prstGeom prst="straightConnector1">
            <a:avLst/>
          </a:prstGeom>
          <a:noFill/>
          <a:ln cap="flat" cmpd="sng" w="9525">
            <a:solidFill>
              <a:schemeClr val="dk1"/>
            </a:solidFill>
            <a:prstDash val="solid"/>
            <a:round/>
            <a:headEnd len="sm" w="sm" type="none"/>
            <a:tailEnd len="sm" w="sm" type="none"/>
          </a:ln>
        </p:spPr>
      </p:cxnSp>
      <p:pic>
        <p:nvPicPr>
          <p:cNvPr id="393" name="Google Shape;393;p4"/>
          <p:cNvPicPr preferRelativeResize="0"/>
          <p:nvPr/>
        </p:nvPicPr>
        <p:blipFill rotWithShape="1">
          <a:blip r:embed="rId4">
            <a:alphaModFix/>
          </a:blip>
          <a:srcRect b="0" l="0" r="0" t="0"/>
          <a:stretch/>
        </p:blipFill>
        <p:spPr>
          <a:xfrm>
            <a:off x="9881148" y="2259715"/>
            <a:ext cx="2166729" cy="2166729"/>
          </a:xfrm>
          <a:prstGeom prst="rect">
            <a:avLst/>
          </a:prstGeom>
          <a:noFill/>
          <a:ln>
            <a:noFill/>
          </a:ln>
        </p:spPr>
      </p:pic>
      <p:pic>
        <p:nvPicPr>
          <p:cNvPr id="394" name="Google Shape;394;p4"/>
          <p:cNvPicPr preferRelativeResize="0"/>
          <p:nvPr/>
        </p:nvPicPr>
        <p:blipFill rotWithShape="1">
          <a:blip r:embed="rId5">
            <a:alphaModFix/>
          </a:blip>
          <a:srcRect b="21029" l="0" r="0" t="0"/>
          <a:stretch/>
        </p:blipFill>
        <p:spPr>
          <a:xfrm>
            <a:off x="7382057" y="2437542"/>
            <a:ext cx="3386350" cy="2674225"/>
          </a:xfrm>
          <a:prstGeom prst="rect">
            <a:avLst/>
          </a:prstGeom>
          <a:noFill/>
          <a:ln>
            <a:noFill/>
          </a:ln>
        </p:spPr>
      </p:pic>
      <p:pic>
        <p:nvPicPr>
          <p:cNvPr id="395" name="Google Shape;395;p4"/>
          <p:cNvPicPr preferRelativeResize="0"/>
          <p:nvPr/>
        </p:nvPicPr>
        <p:blipFill rotWithShape="1">
          <a:blip r:embed="rId6">
            <a:alphaModFix/>
          </a:blip>
          <a:srcRect b="0" l="0" r="0" t="0"/>
          <a:stretch/>
        </p:blipFill>
        <p:spPr>
          <a:xfrm>
            <a:off x="5978700" y="3579951"/>
            <a:ext cx="1457734" cy="1292802"/>
          </a:xfrm>
          <a:prstGeom prst="rect">
            <a:avLst/>
          </a:prstGeom>
          <a:noFill/>
          <a:ln>
            <a:noFill/>
          </a:ln>
        </p:spPr>
      </p:pic>
      <p:pic>
        <p:nvPicPr>
          <p:cNvPr id="396" name="Google Shape;396;p4"/>
          <p:cNvPicPr preferRelativeResize="0"/>
          <p:nvPr/>
        </p:nvPicPr>
        <p:blipFill rotWithShape="1">
          <a:blip r:embed="rId7">
            <a:alphaModFix/>
          </a:blip>
          <a:srcRect b="0" l="0" r="0" t="0"/>
          <a:stretch/>
        </p:blipFill>
        <p:spPr>
          <a:xfrm>
            <a:off x="5915830" y="984946"/>
            <a:ext cx="1377000" cy="1377000"/>
          </a:xfrm>
          <a:prstGeom prst="rect">
            <a:avLst/>
          </a:prstGeom>
          <a:noFill/>
          <a:ln>
            <a:noFill/>
          </a:ln>
        </p:spPr>
      </p:pic>
      <p:pic>
        <p:nvPicPr>
          <p:cNvPr id="397" name="Google Shape;397;p4"/>
          <p:cNvPicPr preferRelativeResize="0"/>
          <p:nvPr/>
        </p:nvPicPr>
        <p:blipFill rotWithShape="1">
          <a:blip r:embed="rId8">
            <a:alphaModFix/>
          </a:blip>
          <a:srcRect b="0" l="0" r="0" t="0"/>
          <a:stretch/>
        </p:blipFill>
        <p:spPr>
          <a:xfrm>
            <a:off x="9894232" y="1341324"/>
            <a:ext cx="1779136" cy="1779136"/>
          </a:xfrm>
          <a:prstGeom prst="rect">
            <a:avLst/>
          </a:prstGeom>
          <a:noFill/>
          <a:ln>
            <a:noFill/>
          </a:ln>
        </p:spPr>
      </p:pic>
      <p:sp>
        <p:nvSpPr>
          <p:cNvPr id="398" name="Google Shape;398;p4"/>
          <p:cNvSpPr/>
          <p:nvPr/>
        </p:nvSpPr>
        <p:spPr>
          <a:xfrm>
            <a:off x="170425" y="1762999"/>
            <a:ext cx="5529900" cy="3988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36000" lIns="36000" spcFirstLastPara="1" rIns="36000" wrap="square" tIns="468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Aus ca. 670 g Weizen wird 1 kg Brot gewonnen.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Der Kaloriengehalt eines Brotes beträgt ca. 2.650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Ein durchschnittlicher Mann (25 bis 51 Jahre) braucht pro Tag 2.400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Annahme: 1 Mann isst ein Brot pro Tag (weil er schwer arbeitet).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Wie viele Männer könnten sich 1 Jahr von dem Getreide, das wir als Viehfutter verwenden, ernähren?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399" name="Google Shape;399;p4"/>
          <p:cNvSpPr txBox="1"/>
          <p:nvPr/>
        </p:nvSpPr>
        <p:spPr>
          <a:xfrm>
            <a:off x="673775" y="6133025"/>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
        <p:nvSpPr>
          <p:cNvPr id="400" name="Google Shape;400;p4"/>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
          <p:cNvSpPr txBox="1"/>
          <p:nvPr>
            <p:ph type="title"/>
          </p:nvPr>
        </p:nvSpPr>
        <p:spPr>
          <a:xfrm>
            <a:off x="359999" y="180000"/>
            <a:ext cx="91374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b="1" lang="de-DE"/>
              <a:t>Digitale Transformation</a:t>
            </a:r>
            <a:endParaRPr b="1"/>
          </a:p>
        </p:txBody>
      </p:sp>
      <p:sp>
        <p:nvSpPr>
          <p:cNvPr id="407" name="Google Shape;407;p5"/>
          <p:cNvSpPr txBox="1"/>
          <p:nvPr>
            <p:ph idx="3" type="body"/>
          </p:nvPr>
        </p:nvSpPr>
        <p:spPr>
          <a:xfrm>
            <a:off x="0" y="1334951"/>
            <a:ext cx="5476500" cy="3010200"/>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1000"/>
              </a:spcBef>
              <a:spcAft>
                <a:spcPts val="0"/>
              </a:spcAft>
              <a:buSzPts val="2800"/>
              <a:buNone/>
            </a:pPr>
            <a:r>
              <a:rPr b="1" lang="de-DE" sz="2100">
                <a:latin typeface="Trebuchet MS"/>
                <a:ea typeface="Trebuchet MS"/>
                <a:cs typeface="Trebuchet MS"/>
                <a:sym typeface="Trebuchet MS"/>
              </a:rPr>
              <a:t>Mögliche Vorteile</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Einfachere, sichere Abläufe </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Neue Arbeitszeit- und Arbeitsplatzmodelle entstehen</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Schelle Übertragung und Verarbeitung von Informationen  werden möglich</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Optimierung von Produkten/Prozessen</a:t>
            </a:r>
            <a:endParaRPr/>
          </a:p>
        </p:txBody>
      </p:sp>
      <p:sp>
        <p:nvSpPr>
          <p:cNvPr id="408" name="Google Shape;408;p5"/>
          <p:cNvSpPr txBox="1"/>
          <p:nvPr/>
        </p:nvSpPr>
        <p:spPr>
          <a:xfrm>
            <a:off x="6442300" y="1316213"/>
            <a:ext cx="5216100" cy="2594100"/>
          </a:xfrm>
          <a:prstGeom prst="rect">
            <a:avLst/>
          </a:prstGeom>
          <a:noFill/>
          <a:ln>
            <a:noFill/>
          </a:ln>
        </p:spPr>
        <p:txBody>
          <a:bodyPr anchorCtr="0" anchor="t" bIns="45700" lIns="91425" spcFirstLastPara="1" rIns="91425" wrap="square" tIns="45700">
            <a:normAutofit/>
          </a:bodyPr>
          <a:lstStyle/>
          <a:p>
            <a:pPr indent="0" lvl="0" marL="50800" marR="0" rtl="0" algn="l">
              <a:lnSpc>
                <a:spcPct val="90000"/>
              </a:lnSpc>
              <a:spcBef>
                <a:spcPts val="1000"/>
              </a:spcBef>
              <a:spcAft>
                <a:spcPts val="0"/>
              </a:spcAft>
              <a:buClr>
                <a:schemeClr val="dk1"/>
              </a:buClr>
              <a:buSzPts val="2800"/>
              <a:buFont typeface="Arial"/>
              <a:buNone/>
            </a:pPr>
            <a:r>
              <a:rPr b="1" i="0" lang="de-DE" sz="2100" u="none" cap="none" strike="noStrike">
                <a:solidFill>
                  <a:schemeClr val="dk1"/>
                </a:solidFill>
                <a:latin typeface="Trebuchet MS"/>
                <a:ea typeface="Trebuchet MS"/>
                <a:cs typeface="Trebuchet MS"/>
                <a:sym typeface="Trebuchet MS"/>
              </a:rPr>
              <a:t>Mögliche Nachteile</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Investitionen werden notwendig</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Veränderung verursachen Angst</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Soziale Konstrukte zerbrechen</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Gefahr der Cyberkriminalität</a:t>
            </a:r>
            <a:endParaRPr b="0" i="0" sz="1400" u="none" cap="none" strike="noStrike">
              <a:solidFill>
                <a:srgbClr val="000000"/>
              </a:solidFill>
              <a:latin typeface="Arial"/>
              <a:ea typeface="Arial"/>
              <a:cs typeface="Arial"/>
              <a:sym typeface="Arial"/>
            </a:endParaRPr>
          </a:p>
        </p:txBody>
      </p:sp>
      <p:sp>
        <p:nvSpPr>
          <p:cNvPr id="409" name="Google Shape;409;p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10" name="Google Shape;410;p5"/>
          <p:cNvSpPr/>
          <p:nvPr/>
        </p:nvSpPr>
        <p:spPr>
          <a:xfrm>
            <a:off x="5142225" y="3982075"/>
            <a:ext cx="7235100" cy="2144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Welche Aufgaben von Tieraufzucht und -pflege wurden in den letzten Jahren (zusätzlich) digitalisiert?</a:t>
            </a:r>
            <a:endParaRPr/>
          </a:p>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Welche Vor- und Nachteile waren die Folgen? </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Wie geht Ihr Ausbildungsbetrieb bei der Einführung digitaler Technologien vor? </a:t>
            </a:r>
            <a:endParaRPr/>
          </a:p>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Welche Veränderungen sind für die Zukunft geplant?</a:t>
            </a:r>
            <a:endParaRPr/>
          </a:p>
        </p:txBody>
      </p:sp>
      <p:pic>
        <p:nvPicPr>
          <p:cNvPr id="411" name="Google Shape;411;p5"/>
          <p:cNvPicPr preferRelativeResize="0"/>
          <p:nvPr/>
        </p:nvPicPr>
        <p:blipFill rotWithShape="1">
          <a:blip r:embed="rId3">
            <a:alphaModFix/>
          </a:blip>
          <a:srcRect b="0" l="0" r="0" t="0"/>
          <a:stretch/>
        </p:blipFill>
        <p:spPr>
          <a:xfrm>
            <a:off x="790950" y="4270212"/>
            <a:ext cx="2961121" cy="1850712"/>
          </a:xfrm>
          <a:prstGeom prst="rect">
            <a:avLst/>
          </a:prstGeom>
          <a:noFill/>
          <a:ln>
            <a:noFill/>
          </a:ln>
        </p:spPr>
      </p:pic>
      <p:sp>
        <p:nvSpPr>
          <p:cNvPr id="412" name="Google Shape;412;p5"/>
          <p:cNvSpPr txBox="1"/>
          <p:nvPr>
            <p:ph idx="11" type="ftr"/>
          </p:nvPr>
        </p:nvSpPr>
        <p:spPr>
          <a:xfrm>
            <a:off x="7431149" y="6212161"/>
            <a:ext cx="33705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Quelle: Pixabay</a:t>
            </a:r>
            <a:endParaRPr/>
          </a:p>
        </p:txBody>
      </p:sp>
      <p:sp>
        <p:nvSpPr>
          <p:cNvPr id="413" name="Google Shape;413;p5"/>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
        <p:nvSpPr>
          <p:cNvPr id="414" name="Google Shape;414;p5"/>
          <p:cNvSpPr txBox="1"/>
          <p:nvPr/>
        </p:nvSpPr>
        <p:spPr>
          <a:xfrm>
            <a:off x="790950" y="6474397"/>
            <a:ext cx="196460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chemeClr val="lt1"/>
                </a:solidFill>
                <a:latin typeface="Trebuchet MS"/>
                <a:ea typeface="Trebuchet MS"/>
                <a:cs typeface="Trebuchet MS"/>
                <a:sym typeface="Trebuchet MS"/>
              </a:rPr>
              <a:t>Volker Handke, IZT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21" name="Google Shape;421;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Globale Verantwortung</a:t>
            </a:r>
            <a:endParaRPr/>
          </a:p>
          <a:p>
            <a:pPr indent="0" lvl="0" marL="0" rtl="0" algn="l">
              <a:lnSpc>
                <a:spcPct val="100000"/>
              </a:lnSpc>
              <a:spcBef>
                <a:spcPts val="0"/>
              </a:spcBef>
              <a:spcAft>
                <a:spcPts val="0"/>
              </a:spcAft>
              <a:buSzPct val="82576"/>
              <a:buNone/>
            </a:pPr>
            <a:r>
              <a:rPr lang="de-DE" sz="2422"/>
              <a:t>Welche Bedeutung haben die SDG´s in der Lebensmittelproduktion?</a:t>
            </a:r>
            <a:endParaRPr sz="2422"/>
          </a:p>
        </p:txBody>
      </p:sp>
      <p:sp>
        <p:nvSpPr>
          <p:cNvPr id="422" name="Google Shape;422;p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Grafik: NaReLe (CC-Lizenz) </a:t>
            </a:r>
            <a:endParaRPr/>
          </a:p>
        </p:txBody>
      </p:sp>
      <p:pic>
        <p:nvPicPr>
          <p:cNvPr id="423" name="Google Shape;423;p7"/>
          <p:cNvPicPr preferRelativeResize="0"/>
          <p:nvPr/>
        </p:nvPicPr>
        <p:blipFill rotWithShape="1">
          <a:blip r:embed="rId3">
            <a:alphaModFix/>
          </a:blip>
          <a:srcRect b="0" l="0" r="0" t="0"/>
          <a:stretch/>
        </p:blipFill>
        <p:spPr>
          <a:xfrm>
            <a:off x="6390825" y="1412400"/>
            <a:ext cx="5612569" cy="4689697"/>
          </a:xfrm>
          <a:prstGeom prst="rect">
            <a:avLst/>
          </a:prstGeom>
          <a:noFill/>
          <a:ln>
            <a:noFill/>
          </a:ln>
        </p:spPr>
      </p:pic>
      <p:sp>
        <p:nvSpPr>
          <p:cNvPr id="424" name="Google Shape;424;p7"/>
          <p:cNvSpPr/>
          <p:nvPr/>
        </p:nvSpPr>
        <p:spPr>
          <a:xfrm>
            <a:off x="180750" y="3034175"/>
            <a:ext cx="6025500" cy="2926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Wie können die jeweiligen SDG`s zu einer nachhaltigen Wertschöpfungskette in der Lebensmittelproduktion beitragen? </a:t>
            </a:r>
            <a:endParaRPr b="0" i="0" sz="1800" u="none" cap="none" strike="noStrike">
              <a:solidFill>
                <a:srgbClr val="C00000"/>
              </a:solidFill>
              <a:latin typeface="Arial"/>
              <a:ea typeface="Arial"/>
              <a:cs typeface="Arial"/>
              <a:sym typeface="Arial"/>
            </a:endParaRPr>
          </a:p>
          <a:p>
            <a:pPr indent="-342900" lvl="0" marL="457200" marR="0" rtl="0" algn="ctr">
              <a:lnSpc>
                <a:spcPct val="100000"/>
              </a:lnSpc>
              <a:spcBef>
                <a:spcPts val="0"/>
              </a:spcBef>
              <a:spcAft>
                <a:spcPts val="0"/>
              </a:spcAft>
              <a:buClr>
                <a:srgbClr val="C00000"/>
              </a:buClr>
              <a:buSzPts val="1800"/>
              <a:buFont typeface="Arial"/>
              <a:buAutoNum type="arabicPeriod"/>
            </a:pPr>
            <a:r>
              <a:rPr b="0" i="0" lang="de-DE" sz="1800" u="none" cap="none" strike="noStrike">
                <a:solidFill>
                  <a:srgbClr val="C00000"/>
                </a:solidFill>
                <a:latin typeface="Arial"/>
                <a:ea typeface="Arial"/>
                <a:cs typeface="Arial"/>
                <a:sym typeface="Arial"/>
              </a:rPr>
              <a:t>Nennen Sie Beispiele für die jeweiligen Bereiche. </a:t>
            </a:r>
            <a:endParaRPr b="0" i="0" sz="1800" u="none" cap="none" strike="noStrike">
              <a:solidFill>
                <a:srgbClr val="C00000"/>
              </a:solidFill>
              <a:latin typeface="Arial"/>
              <a:ea typeface="Arial"/>
              <a:cs typeface="Arial"/>
              <a:sym typeface="Arial"/>
            </a:endParaRPr>
          </a:p>
          <a:p>
            <a:pPr indent="-342900" lvl="0" marL="457200" marR="0" rtl="0" algn="ctr">
              <a:lnSpc>
                <a:spcPct val="100000"/>
              </a:lnSpc>
              <a:spcBef>
                <a:spcPts val="0"/>
              </a:spcBef>
              <a:spcAft>
                <a:spcPts val="0"/>
              </a:spcAft>
              <a:buClr>
                <a:srgbClr val="C00000"/>
              </a:buClr>
              <a:buSzPts val="1800"/>
              <a:buFont typeface="Arial"/>
              <a:buAutoNum type="arabicPeriod"/>
            </a:pPr>
            <a:r>
              <a:rPr b="0" i="0" lang="de-DE" sz="1800" u="none" cap="none" strike="noStrike">
                <a:solidFill>
                  <a:srgbClr val="C00000"/>
                </a:solidFill>
                <a:latin typeface="Arial"/>
                <a:ea typeface="Arial"/>
                <a:cs typeface="Arial"/>
                <a:sym typeface="Arial"/>
              </a:rPr>
              <a:t>Einige SDG`s fehlen in der Grafik. Überlegen Sie, ob diese ebenfalls eine Relevanz für die Lebensmittelproduktion haben. </a:t>
            </a:r>
            <a:endParaRPr b="0" i="0" sz="1800" u="none" cap="none" strike="noStrike">
              <a:solidFill>
                <a:srgbClr val="C00000"/>
              </a:solidFill>
              <a:latin typeface="Arial"/>
              <a:ea typeface="Arial"/>
              <a:cs typeface="Arial"/>
              <a:sym typeface="Arial"/>
            </a:endParaRPr>
          </a:p>
        </p:txBody>
      </p:sp>
      <p:sp>
        <p:nvSpPr>
          <p:cNvPr id="425" name="Google Shape;425;p7"/>
          <p:cNvSpPr txBox="1"/>
          <p:nvPr>
            <p:ph idx="4294967295" type="body"/>
          </p:nvPr>
        </p:nvSpPr>
        <p:spPr>
          <a:xfrm>
            <a:off x="591001" y="1596300"/>
            <a:ext cx="5205000" cy="13509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5600"/>
              <a:buNone/>
            </a:pPr>
            <a:r>
              <a:rPr lang="de-DE" sz="2400">
                <a:solidFill>
                  <a:srgbClr val="000000"/>
                </a:solidFill>
                <a:latin typeface="Arial"/>
                <a:ea typeface="Arial"/>
                <a:cs typeface="Arial"/>
                <a:sym typeface="Arial"/>
              </a:rPr>
              <a:t>Beispielhafte Zuordnung der SDG`s in der Wertschöpfungskette der industriellen Lebensmittelproduktion:</a:t>
            </a:r>
            <a:endParaRPr sz="2400">
              <a:solidFill>
                <a:srgbClr val="000000"/>
              </a:solidFill>
              <a:latin typeface="Arial"/>
              <a:ea typeface="Arial"/>
              <a:cs typeface="Arial"/>
              <a:sym typeface="Arial"/>
            </a:endParaRPr>
          </a:p>
        </p:txBody>
      </p:sp>
      <p:sp>
        <p:nvSpPr>
          <p:cNvPr id="426" name="Google Shape;426;p7"/>
          <p:cNvSpPr txBox="1"/>
          <p:nvPr/>
        </p:nvSpPr>
        <p:spPr>
          <a:xfrm>
            <a:off x="444225" y="6142200"/>
            <a:ext cx="3000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Dr. Michael Scharp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Malte Schmidthals </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Jan Pranger</a:t>
            </a:r>
            <a:endParaRPr b="0" i="0" sz="1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chemeClr val="lt1"/>
                </a:solidFill>
                <a:latin typeface="Trebuchet MS"/>
                <a:ea typeface="Trebuchet MS"/>
                <a:cs typeface="Trebuchet MS"/>
                <a:sym typeface="Trebuchet MS"/>
              </a:rPr>
              <a:t>Projektagentur BBNE</a:t>
            </a:r>
            <a:endParaRPr b="0" i="0" sz="1400" u="none" cap="none" strike="noStrike">
              <a:solidFill>
                <a:srgbClr val="000000"/>
              </a:solidFill>
              <a:latin typeface="Arial"/>
              <a:ea typeface="Arial"/>
              <a:cs typeface="Arial"/>
              <a:sym typeface="Arial"/>
            </a:endParaRPr>
          </a:p>
        </p:txBody>
      </p:sp>
      <p:sp>
        <p:nvSpPr>
          <p:cNvPr id="427" name="Google Shape;427;p7"/>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0" name="Google Shape;80;p3"/>
          <p:cNvSpPr txBox="1"/>
          <p:nvPr>
            <p:ph type="title"/>
          </p:nvPr>
        </p:nvSpPr>
        <p:spPr>
          <a:xfrm>
            <a:off x="359999" y="180000"/>
            <a:ext cx="91884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sz="3100"/>
              <a:t>Woher kommen die Treibhausgas-Emissionen im Alltag?</a:t>
            </a:r>
            <a:endParaRPr/>
          </a:p>
        </p:txBody>
      </p:sp>
      <p:sp>
        <p:nvSpPr>
          <p:cNvPr id="81" name="Google Shape;81;p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2021</a:t>
            </a:r>
            <a:endParaRPr/>
          </a:p>
        </p:txBody>
      </p:sp>
      <p:sp>
        <p:nvSpPr>
          <p:cNvPr id="82" name="Google Shape;82;p3"/>
          <p:cNvSpPr/>
          <p:nvPr/>
        </p:nvSpPr>
        <p:spPr>
          <a:xfrm>
            <a:off x="181216" y="4945797"/>
            <a:ext cx="4030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3" name="Google Shape;83;p3"/>
          <p:cNvSpPr/>
          <p:nvPr/>
        </p:nvSpPr>
        <p:spPr>
          <a:xfrm>
            <a:off x="181216" y="4693797"/>
            <a:ext cx="4030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4" name="Google Shape;84;p3"/>
          <p:cNvSpPr/>
          <p:nvPr/>
        </p:nvSpPr>
        <p:spPr>
          <a:xfrm>
            <a:off x="181216" y="3937797"/>
            <a:ext cx="4030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5" name="Google Shape;85;p3"/>
          <p:cNvSpPr/>
          <p:nvPr/>
        </p:nvSpPr>
        <p:spPr>
          <a:xfrm>
            <a:off x="181216" y="3315574"/>
            <a:ext cx="4030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6" name="Google Shape;86;p3"/>
          <p:cNvSpPr/>
          <p:nvPr/>
        </p:nvSpPr>
        <p:spPr>
          <a:xfrm>
            <a:off x="181216" y="1942463"/>
            <a:ext cx="4030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7" name="Google Shape;87;p3"/>
          <p:cNvSpPr/>
          <p:nvPr/>
        </p:nvSpPr>
        <p:spPr>
          <a:xfrm>
            <a:off x="181216" y="1618463"/>
            <a:ext cx="4030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88" name="Google Shape;88;p3"/>
          <p:cNvSpPr/>
          <p:nvPr/>
        </p:nvSpPr>
        <p:spPr>
          <a:xfrm>
            <a:off x="4207711" y="4953417"/>
            <a:ext cx="712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89" name="Google Shape;89;p3"/>
          <p:cNvSpPr/>
          <p:nvPr/>
        </p:nvSpPr>
        <p:spPr>
          <a:xfrm>
            <a:off x="4207711" y="4701417"/>
            <a:ext cx="712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90" name="Google Shape;90;p3"/>
          <p:cNvSpPr/>
          <p:nvPr/>
        </p:nvSpPr>
        <p:spPr>
          <a:xfrm>
            <a:off x="4207711" y="3945417"/>
            <a:ext cx="712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91" name="Google Shape;91;p3"/>
          <p:cNvSpPr/>
          <p:nvPr/>
        </p:nvSpPr>
        <p:spPr>
          <a:xfrm>
            <a:off x="4207711" y="3323194"/>
            <a:ext cx="712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92" name="Google Shape;92;p3"/>
          <p:cNvSpPr/>
          <p:nvPr/>
        </p:nvSpPr>
        <p:spPr>
          <a:xfrm>
            <a:off x="4207711" y="1950083"/>
            <a:ext cx="712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93" name="Google Shape;93;p3"/>
          <p:cNvSpPr/>
          <p:nvPr/>
        </p:nvSpPr>
        <p:spPr>
          <a:xfrm>
            <a:off x="4207711" y="1626083"/>
            <a:ext cx="712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94" name="Google Shape;94;p3"/>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95" name="Google Shape;95;p3"/>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96" name="Google Shape;96;p3"/>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97" name="Google Shape;97;p3"/>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98" name="Google Shape;98;p3"/>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99" name="Google Shape;99;p3"/>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00" name="Google Shape;100;p3"/>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01" name="Google Shape;101;p3"/>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02" name="Google Shape;102;p3"/>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03" name="Google Shape;103;p3"/>
          <p:cNvSpPr/>
          <p:nvPr/>
        </p:nvSpPr>
        <p:spPr>
          <a:xfrm>
            <a:off x="6931902" y="2800040"/>
            <a:ext cx="4781700" cy="2153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C00000"/>
              </a:buClr>
              <a:buSzPts val="1900"/>
              <a:buFont typeface="Arial"/>
              <a:buChar char="•"/>
            </a:pPr>
            <a:r>
              <a:rPr b="1" i="0" lang="de-DE" sz="1800" u="none" cap="none" strike="noStrike">
                <a:solidFill>
                  <a:srgbClr val="C00000"/>
                </a:solidFill>
                <a:latin typeface="Arial"/>
                <a:ea typeface="Arial"/>
                <a:cs typeface="Arial"/>
                <a:sym typeface="Arial"/>
              </a:rPr>
              <a:t>Welchen Beitrag leistet Ihr Betrieb zum Klimawandel?</a:t>
            </a:r>
            <a:endParaRPr b="1"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C00000"/>
              </a:buClr>
              <a:buSzPts val="1900"/>
              <a:buFont typeface="Arial"/>
              <a:buChar char="•"/>
            </a:pPr>
            <a:r>
              <a:rPr b="1" i="0" lang="de-DE" sz="1800" u="none" cap="none" strike="noStrike">
                <a:solidFill>
                  <a:srgbClr val="C00000"/>
                </a:solidFill>
                <a:latin typeface="Arial"/>
                <a:ea typeface="Arial"/>
                <a:cs typeface="Arial"/>
                <a:sym typeface="Arial"/>
              </a:rPr>
              <a:t>Was unternehmen Sie in Ihrem Betrieb, um CO</a:t>
            </a:r>
            <a:r>
              <a:rPr b="1" baseline="-25000" i="0" lang="de-DE" sz="1800" u="none" cap="none" strike="noStrike">
                <a:solidFill>
                  <a:srgbClr val="C00000"/>
                </a:solidFill>
                <a:latin typeface="Arial"/>
                <a:ea typeface="Arial"/>
                <a:cs typeface="Arial"/>
                <a:sym typeface="Arial"/>
              </a:rPr>
              <a:t>2</a:t>
            </a:r>
            <a:r>
              <a:rPr b="1" i="0" lang="de-DE" sz="1800" u="none" cap="none" strike="noStrike">
                <a:solidFill>
                  <a:srgbClr val="C00000"/>
                </a:solidFill>
                <a:latin typeface="Arial"/>
                <a:ea typeface="Arial"/>
                <a:cs typeface="Arial"/>
                <a:sym typeface="Arial"/>
              </a:rPr>
              <a:t>-Emissionen zu verringern?</a:t>
            </a:r>
            <a:endParaRPr b="1" i="0" sz="1800" u="none" cap="none" strike="noStrike">
              <a:solidFill>
                <a:srgbClr val="C00000"/>
              </a:solidFill>
              <a:latin typeface="Arial"/>
              <a:ea typeface="Arial"/>
              <a:cs typeface="Arial"/>
              <a:sym typeface="Arial"/>
            </a:endParaRPr>
          </a:p>
        </p:txBody>
      </p:sp>
      <p:sp>
        <p:nvSpPr>
          <p:cNvPr id="104" name="Google Shape;104;p3"/>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
        <p:nvSpPr>
          <p:cNvPr id="105" name="Google Shape;105;p3"/>
          <p:cNvSpPr txBox="1"/>
          <p:nvPr/>
        </p:nvSpPr>
        <p:spPr>
          <a:xfrm>
            <a:off x="687555" y="6460897"/>
            <a:ext cx="26955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34" name="Google Shape;434;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435" name="Google Shape;435;p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436" name="Google Shape;436;p8"/>
          <p:cNvSpPr txBox="1"/>
          <p:nvPr/>
        </p:nvSpPr>
        <p:spPr>
          <a:xfrm>
            <a:off x="6425612" y="3335413"/>
            <a:ext cx="1821300" cy="400200"/>
          </a:xfrm>
          <a:prstGeom prst="rect">
            <a:avLst/>
          </a:prstGeom>
          <a:solidFill>
            <a:srgbClr val="0096FF"/>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437" name="Google Shape;437;p8"/>
          <p:cNvSpPr txBox="1"/>
          <p:nvPr/>
        </p:nvSpPr>
        <p:spPr>
          <a:xfrm>
            <a:off x="8346662"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438" name="Google Shape;438;p8"/>
          <p:cNvSpPr txBox="1"/>
          <p:nvPr/>
        </p:nvSpPr>
        <p:spPr>
          <a:xfrm>
            <a:off x="10267712"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439" name="Google Shape;439;p8"/>
          <p:cNvSpPr/>
          <p:nvPr/>
        </p:nvSpPr>
        <p:spPr>
          <a:xfrm>
            <a:off x="6425613"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440" name="Google Shape;440;p8"/>
          <p:cNvSpPr/>
          <p:nvPr/>
        </p:nvSpPr>
        <p:spPr>
          <a:xfrm>
            <a:off x="6461977"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441" name="Google Shape;441;p8"/>
          <p:cNvSpPr txBox="1"/>
          <p:nvPr/>
        </p:nvSpPr>
        <p:spPr>
          <a:xfrm>
            <a:off x="7199169" y="2741183"/>
            <a:ext cx="1821300" cy="400200"/>
          </a:xfrm>
          <a:prstGeom prst="rect">
            <a:avLst/>
          </a:prstGeom>
          <a:solidFill>
            <a:srgbClr val="FF2F92"/>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442" name="Google Shape;442;p8"/>
          <p:cNvSpPr txBox="1"/>
          <p:nvPr/>
        </p:nvSpPr>
        <p:spPr>
          <a:xfrm>
            <a:off x="9682179" y="2741183"/>
            <a:ext cx="1821300" cy="400200"/>
          </a:xfrm>
          <a:prstGeom prst="rect">
            <a:avLst/>
          </a:prstGeom>
          <a:solidFill>
            <a:srgbClr val="FF40FF"/>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pic>
        <p:nvPicPr>
          <p:cNvPr id="443" name="Google Shape;443;p8"/>
          <p:cNvPicPr preferRelativeResize="0"/>
          <p:nvPr/>
        </p:nvPicPr>
        <p:blipFill rotWithShape="1">
          <a:blip r:embed="rId3">
            <a:alphaModFix/>
          </a:blip>
          <a:srcRect b="0" l="0" r="0" t="0"/>
          <a:stretch/>
        </p:blipFill>
        <p:spPr>
          <a:xfrm>
            <a:off x="72050" y="1469757"/>
            <a:ext cx="6357067" cy="4589516"/>
          </a:xfrm>
          <a:prstGeom prst="rect">
            <a:avLst/>
          </a:prstGeom>
          <a:noFill/>
          <a:ln>
            <a:noFill/>
          </a:ln>
        </p:spPr>
      </p:pic>
      <p:sp>
        <p:nvSpPr>
          <p:cNvPr id="444" name="Google Shape;444;p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445" name="Google Shape;445;p8"/>
          <p:cNvSpPr/>
          <p:nvPr/>
        </p:nvSpPr>
        <p:spPr>
          <a:xfrm>
            <a:off x="5591907" y="5228230"/>
            <a:ext cx="64971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200"/>
              </a:spcBef>
              <a:spcAft>
                <a:spcPts val="0"/>
              </a:spcAft>
              <a:buClr>
                <a:srgbClr val="C00000"/>
              </a:buClr>
              <a:buSzPts val="2000"/>
              <a:buFont typeface="Arial"/>
              <a:buChar char="•"/>
            </a:pPr>
            <a:r>
              <a:rPr b="1"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200"/>
              </a:spcBef>
              <a:spcAft>
                <a:spcPts val="0"/>
              </a:spcAft>
              <a:buClr>
                <a:srgbClr val="C00000"/>
              </a:buClr>
              <a:buSzPts val="2000"/>
              <a:buFont typeface="Arial"/>
              <a:buChar char="•"/>
            </a:pPr>
            <a:r>
              <a:rPr b="1" i="0" lang="de-DE" sz="1800" u="none" cap="none" strike="noStrike">
                <a:solidFill>
                  <a:srgbClr val="C00000"/>
                </a:solidFill>
                <a:latin typeface="Arial"/>
                <a:ea typeface="Arial"/>
                <a:cs typeface="Arial"/>
                <a:sym typeface="Arial"/>
              </a:rPr>
              <a:t>Wie stellen Sie Ihr Unternehmen für die Zukunft auf?</a:t>
            </a:r>
            <a:endParaRPr b="0" i="0" sz="1800" u="none" cap="none" strike="noStrike">
              <a:solidFill>
                <a:srgbClr val="C00000"/>
              </a:solidFill>
              <a:latin typeface="Arial"/>
              <a:ea typeface="Arial"/>
              <a:cs typeface="Arial"/>
              <a:sym typeface="Arial"/>
            </a:endParaRPr>
          </a:p>
        </p:txBody>
      </p:sp>
      <p:sp>
        <p:nvSpPr>
          <p:cNvPr id="446" name="Google Shape;446;p8"/>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g28be4316742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452" name="Google Shape;452;g28be4316742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453" name="Google Shape;453;g28be4316742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454" name="Google Shape;454;g28be4316742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455" name="Google Shape;455;g28be4316742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456" name="Google Shape;456;g28be4316742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457" name="Google Shape;457;g28be4316742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458" name="Google Shape;458;g28be4316742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
          <p:cNvSpPr txBox="1"/>
          <p:nvPr>
            <p:ph idx="12" type="sldNum"/>
          </p:nvPr>
        </p:nvSpPr>
        <p:spPr>
          <a:xfrm>
            <a:off x="56800" y="6510291"/>
            <a:ext cx="619500" cy="347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1</a:t>
            </a:r>
            <a:endParaRPr sz="1200">
              <a:latin typeface="Trebuchet MS"/>
              <a:ea typeface="Trebuchet MS"/>
              <a:cs typeface="Trebuchet MS"/>
              <a:sym typeface="Trebuchet MS"/>
            </a:endParaRPr>
          </a:p>
        </p:txBody>
      </p:sp>
      <p:sp>
        <p:nvSpPr>
          <p:cNvPr id="112" name="Google Shape;112;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latin typeface="Calibri"/>
                <a:ea typeface="Calibri"/>
                <a:cs typeface="Calibri"/>
                <a:sym typeface="Calibri"/>
              </a:rPr>
              <a:t>Zielkonflikte </a:t>
            </a:r>
            <a:endParaRPr/>
          </a:p>
        </p:txBody>
      </p:sp>
      <p:sp>
        <p:nvSpPr>
          <p:cNvPr id="113" name="Google Shape;113;p1"/>
          <p:cNvSpPr txBox="1"/>
          <p:nvPr>
            <p:ph idx="2" type="body"/>
          </p:nvPr>
        </p:nvSpPr>
        <p:spPr>
          <a:xfrm>
            <a:off x="9184700" y="6507000"/>
            <a:ext cx="26955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Quellen: Duden, de Haan 2015</a:t>
            </a:r>
            <a:endParaRPr/>
          </a:p>
        </p:txBody>
      </p:sp>
      <p:sp>
        <p:nvSpPr>
          <p:cNvPr id="114" name="Google Shape;114;p1"/>
          <p:cNvSpPr/>
          <p:nvPr/>
        </p:nvSpPr>
        <p:spPr>
          <a:xfrm>
            <a:off x="8451200" y="4857200"/>
            <a:ext cx="3429000" cy="1080000"/>
          </a:xfrm>
          <a:prstGeom prst="roundRect">
            <a:avLst>
              <a:gd fmla="val 16667" name="adj"/>
            </a:avLst>
          </a:prstGeom>
          <a:solidFill>
            <a:srgbClr val="0070C0"/>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Beschreiben Sie min. eine Situation ihrer Tätigkeit, in der Zielkonflikte bestehen.</a:t>
            </a:r>
            <a:endParaRPr b="0" i="0" sz="2100" u="none" cap="none" strike="noStrike">
              <a:solidFill>
                <a:schemeClr val="lt1"/>
              </a:solidFill>
              <a:latin typeface="Trebuchet MS"/>
              <a:ea typeface="Trebuchet MS"/>
              <a:cs typeface="Trebuchet MS"/>
              <a:sym typeface="Trebuchet MS"/>
            </a:endParaRPr>
          </a:p>
        </p:txBody>
      </p:sp>
      <p:sp>
        <p:nvSpPr>
          <p:cNvPr id="115" name="Google Shape;115;p1"/>
          <p:cNvSpPr txBox="1"/>
          <p:nvPr/>
        </p:nvSpPr>
        <p:spPr>
          <a:xfrm>
            <a:off x="785374" y="6507171"/>
            <a:ext cx="2921653"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116" name="Google Shape;116;p1"/>
          <p:cNvSpPr txBox="1"/>
          <p:nvPr/>
        </p:nvSpPr>
        <p:spPr>
          <a:xfrm>
            <a:off x="454200" y="1709000"/>
            <a:ext cx="11518500" cy="3758400"/>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rgbClr val="000000"/>
              </a:buClr>
              <a:buSzPts val="2700"/>
              <a:buFont typeface="Arial"/>
              <a:buNone/>
            </a:pPr>
            <a:r>
              <a:rPr b="1" i="0" lang="de-DE" sz="2700" u="none" cap="none" strike="noStrike">
                <a:solidFill>
                  <a:srgbClr val="000000"/>
                </a:solidFill>
                <a:latin typeface="Calibri"/>
                <a:ea typeface="Calibri"/>
                <a:cs typeface="Calibri"/>
                <a:sym typeface="Calibri"/>
              </a:rPr>
              <a:t>Zielkonflikte </a:t>
            </a:r>
            <a:r>
              <a:rPr b="0" i="0" lang="de-DE" sz="2700" u="none" cap="none" strike="noStrike">
                <a:solidFill>
                  <a:srgbClr val="000000"/>
                </a:solidFill>
                <a:latin typeface="Calibri"/>
                <a:ea typeface="Calibri"/>
                <a:cs typeface="Calibri"/>
                <a:sym typeface="Calibri"/>
              </a:rPr>
              <a:t>entstehen </a:t>
            </a:r>
            <a:r>
              <a:rPr b="0" i="1" lang="de-DE" sz="2700" u="none" cap="none" strike="noStrike">
                <a:solidFill>
                  <a:srgbClr val="000000"/>
                </a:solidFill>
                <a:latin typeface="Calibri"/>
                <a:ea typeface="Calibri"/>
                <a:cs typeface="Calibri"/>
                <a:sym typeface="Calibri"/>
              </a:rPr>
              <a:t>„[…] wenn zwei Ziele gesetzt werden, deren gleichzeitige, volle Erfüllung sich ausschließt. “ </a:t>
            </a:r>
            <a:r>
              <a:rPr b="0" i="0" lang="de-DE" sz="2700" u="none" cap="none" strike="noStrike">
                <a:solidFill>
                  <a:srgbClr val="000000"/>
                </a:solidFill>
                <a:latin typeface="Calibri"/>
                <a:ea typeface="Calibri"/>
                <a:cs typeface="Calibri"/>
                <a:sym typeface="Calibri"/>
              </a:rPr>
              <a:t>Duden</a:t>
            </a:r>
            <a:endParaRPr b="0" i="0" sz="27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2700"/>
              <a:buFont typeface="Arial"/>
              <a:buNone/>
            </a:pPr>
            <a:r>
              <a:rPr b="0" i="1" lang="de-DE" sz="2700" u="none" cap="none" strike="noStrike">
                <a:solidFill>
                  <a:schemeClr val="dk1"/>
                </a:solidFill>
                <a:latin typeface="Calibri"/>
                <a:ea typeface="Calibri"/>
                <a:cs typeface="Calibri"/>
                <a:sym typeface="Calibri"/>
              </a:rPr>
              <a:t>“ … Immens wichtig sind </a:t>
            </a:r>
            <a:r>
              <a:rPr b="1" i="1" lang="de-DE" sz="2700" u="none" cap="none" strike="noStrike">
                <a:solidFill>
                  <a:schemeClr val="dk1"/>
                </a:solidFill>
                <a:latin typeface="Calibri"/>
                <a:ea typeface="Calibri"/>
                <a:cs typeface="Calibri"/>
                <a:sym typeface="Calibri"/>
              </a:rPr>
              <a:t>Orientierungswissen </a:t>
            </a:r>
            <a:r>
              <a:rPr b="0" i="1" lang="de-DE" sz="2700" u="none" cap="none" strike="noStrike">
                <a:solidFill>
                  <a:schemeClr val="dk1"/>
                </a:solidFill>
                <a:latin typeface="Calibri"/>
                <a:ea typeface="Calibri"/>
                <a:cs typeface="Calibri"/>
                <a:sym typeface="Calibri"/>
              </a:rPr>
              <a:t>und </a:t>
            </a:r>
            <a:r>
              <a:rPr b="1" i="1" lang="de-DE" sz="2700" u="none" cap="none" strike="noStrike">
                <a:solidFill>
                  <a:schemeClr val="dk1"/>
                </a:solidFill>
                <a:latin typeface="Calibri"/>
                <a:ea typeface="Calibri"/>
                <a:cs typeface="Calibri"/>
                <a:sym typeface="Calibri"/>
              </a:rPr>
              <a:t>Ungewissheitstoleranz,</a:t>
            </a:r>
            <a:r>
              <a:rPr b="0" i="1" lang="de-DE" sz="2700" u="none" cap="none" strike="noStrike">
                <a:solidFill>
                  <a:schemeClr val="dk1"/>
                </a:solidFill>
                <a:latin typeface="Calibri"/>
                <a:ea typeface="Calibri"/>
                <a:cs typeface="Calibri"/>
                <a:sym typeface="Calibri"/>
              </a:rPr>
              <a:t> also Entscheidungsfähigkeit bei Unsicherheiten. Fähigkeiten im Umgang mit Risiken sind existenziell, [ …], um auf neue Situationen reagieren zu können.” </a:t>
            </a:r>
            <a:r>
              <a:rPr b="0" i="0" lang="de-DE" sz="2700" u="none" cap="none" strike="noStrike">
                <a:solidFill>
                  <a:schemeClr val="dk1"/>
                </a:solidFill>
                <a:latin typeface="Calibri"/>
                <a:ea typeface="Calibri"/>
                <a:cs typeface="Calibri"/>
                <a:sym typeface="Calibri"/>
              </a:rPr>
              <a:t>de Haan</a:t>
            </a:r>
            <a:endParaRPr b="0" i="0" sz="2700" u="none" cap="none" strike="noStrike">
              <a:solidFill>
                <a:srgbClr val="000000"/>
              </a:solidFill>
              <a:latin typeface="Calibri"/>
              <a:ea typeface="Calibri"/>
              <a:cs typeface="Calibri"/>
              <a:sym typeface="Calibri"/>
            </a:endParaRPr>
          </a:p>
        </p:txBody>
      </p:sp>
      <p:sp>
        <p:nvSpPr>
          <p:cNvPr id="117" name="Google Shape;117;p1"/>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267ce8c3923_0_36"/>
          <p:cNvSpPr txBox="1"/>
          <p:nvPr>
            <p:ph idx="12" type="sldNum"/>
          </p:nvPr>
        </p:nvSpPr>
        <p:spPr>
          <a:xfrm>
            <a:off x="56800" y="6510291"/>
            <a:ext cx="619500" cy="347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2</a:t>
            </a:r>
            <a:endParaRPr sz="1200">
              <a:latin typeface="Trebuchet MS"/>
              <a:ea typeface="Trebuchet MS"/>
              <a:cs typeface="Trebuchet MS"/>
              <a:sym typeface="Trebuchet MS"/>
            </a:endParaRPr>
          </a:p>
        </p:txBody>
      </p:sp>
      <p:sp>
        <p:nvSpPr>
          <p:cNvPr id="124" name="Google Shape;124;g267ce8c3923_0_3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latin typeface="Calibri"/>
                <a:ea typeface="Calibri"/>
                <a:cs typeface="Calibri"/>
                <a:sym typeface="Calibri"/>
              </a:rPr>
              <a:t>Zielkonflikte im Berufsbild</a:t>
            </a:r>
            <a:endParaRPr/>
          </a:p>
        </p:txBody>
      </p:sp>
      <p:sp>
        <p:nvSpPr>
          <p:cNvPr id="125" name="Google Shape;125;g267ce8c3923_0_36"/>
          <p:cNvSpPr txBox="1"/>
          <p:nvPr>
            <p:ph idx="2" type="body"/>
          </p:nvPr>
        </p:nvSpPr>
        <p:spPr>
          <a:xfrm>
            <a:off x="9184700" y="6507000"/>
            <a:ext cx="26955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eigene Abbildung </a:t>
            </a:r>
            <a:endParaRPr/>
          </a:p>
        </p:txBody>
      </p:sp>
      <p:sp>
        <p:nvSpPr>
          <p:cNvPr id="126" name="Google Shape;126;g267ce8c3923_0_36"/>
          <p:cNvSpPr/>
          <p:nvPr/>
        </p:nvSpPr>
        <p:spPr>
          <a:xfrm>
            <a:off x="8228250" y="5370413"/>
            <a:ext cx="3795300" cy="703800"/>
          </a:xfrm>
          <a:prstGeom prst="roundRect">
            <a:avLst>
              <a:gd fmla="val 16667" name="adj"/>
            </a:avLst>
          </a:prstGeom>
          <a:solidFill>
            <a:srgbClr val="0070C0"/>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Wie erleben Sie die Menge an beruflichen Zielkonflikten?</a:t>
            </a:r>
            <a:endParaRPr b="0" i="0" sz="2100" u="none" cap="none" strike="noStrike">
              <a:solidFill>
                <a:schemeClr val="lt1"/>
              </a:solidFill>
              <a:latin typeface="Trebuchet MS"/>
              <a:ea typeface="Trebuchet MS"/>
              <a:cs typeface="Trebuchet MS"/>
              <a:sym typeface="Trebuchet MS"/>
            </a:endParaRPr>
          </a:p>
        </p:txBody>
      </p:sp>
      <p:sp>
        <p:nvSpPr>
          <p:cNvPr id="127" name="Google Shape;127;g267ce8c3923_0_36"/>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128" name="Google Shape;128;g267ce8c3923_0_36"/>
          <p:cNvSpPr/>
          <p:nvPr/>
        </p:nvSpPr>
        <p:spPr>
          <a:xfrm>
            <a:off x="1041925" y="1576875"/>
            <a:ext cx="4488600" cy="44568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g267ce8c3923_0_36"/>
          <p:cNvSpPr/>
          <p:nvPr/>
        </p:nvSpPr>
        <p:spPr>
          <a:xfrm>
            <a:off x="1378525" y="1880575"/>
            <a:ext cx="3795300" cy="3881400"/>
          </a:xfrm>
          <a:prstGeom prst="ellipse">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g267ce8c3923_0_36"/>
          <p:cNvSpPr/>
          <p:nvPr/>
        </p:nvSpPr>
        <p:spPr>
          <a:xfrm>
            <a:off x="1709125" y="2240025"/>
            <a:ext cx="3154200" cy="3130500"/>
          </a:xfrm>
          <a:prstGeom prst="flowChartSummingJunction">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50000"/>
              </a:lnSpc>
              <a:spcBef>
                <a:spcPts val="1000"/>
              </a:spcBef>
              <a:spcAft>
                <a:spcPts val="0"/>
              </a:spcAft>
              <a:buClr>
                <a:srgbClr val="000000"/>
              </a:buClr>
              <a:buSzPts val="3100"/>
              <a:buFont typeface="Arial"/>
              <a:buNone/>
            </a:pPr>
            <a:r>
              <a:rPr b="1" i="0" lang="de-DE" sz="3100" u="none" cap="none" strike="noStrike">
                <a:solidFill>
                  <a:srgbClr val="FF0000"/>
                </a:solidFill>
                <a:latin typeface="Calibri"/>
                <a:ea typeface="Calibri"/>
                <a:cs typeface="Calibri"/>
                <a:sym typeface="Calibri"/>
              </a:rPr>
              <a:t>HEUTE  </a:t>
            </a:r>
            <a:endParaRPr b="1" i="0" sz="3100" u="none" cap="none" strike="noStrike">
              <a:solidFill>
                <a:srgbClr val="FF0000"/>
              </a:solidFill>
              <a:latin typeface="Calibri"/>
              <a:ea typeface="Calibri"/>
              <a:cs typeface="Calibri"/>
              <a:sym typeface="Calibri"/>
            </a:endParaRPr>
          </a:p>
          <a:p>
            <a:pPr indent="0" lvl="0" marL="0" marR="0" rtl="0" algn="ctr">
              <a:lnSpc>
                <a:spcPct val="150000"/>
              </a:lnSpc>
              <a:spcBef>
                <a:spcPts val="2500"/>
              </a:spcBef>
              <a:spcAft>
                <a:spcPts val="0"/>
              </a:spcAft>
              <a:buClr>
                <a:srgbClr val="000000"/>
              </a:buClr>
              <a:buSzPts val="3100"/>
              <a:buFont typeface="Arial"/>
              <a:buNone/>
            </a:pPr>
            <a:r>
              <a:rPr b="1" i="0" lang="de-DE" sz="3100" u="none" cap="none" strike="noStrike">
                <a:solidFill>
                  <a:schemeClr val="dk1"/>
                </a:solidFill>
                <a:latin typeface="Calibri"/>
                <a:ea typeface="Calibri"/>
                <a:cs typeface="Calibri"/>
                <a:sym typeface="Calibri"/>
              </a:rPr>
              <a:t>vs.</a:t>
            </a:r>
            <a:r>
              <a:rPr b="0" i="0" lang="de-DE" sz="3100" u="none" cap="none" strike="noStrike">
                <a:solidFill>
                  <a:srgbClr val="000000"/>
                </a:solidFill>
                <a:latin typeface="Calibri"/>
                <a:ea typeface="Calibri"/>
                <a:cs typeface="Calibri"/>
                <a:sym typeface="Calibri"/>
              </a:rPr>
              <a:t> </a:t>
            </a:r>
            <a:r>
              <a:rPr b="1" i="0" lang="de-DE" sz="3100" u="none" cap="none" strike="noStrike">
                <a:solidFill>
                  <a:srgbClr val="FF0000"/>
                </a:solidFill>
                <a:latin typeface="Calibri"/>
                <a:ea typeface="Calibri"/>
                <a:cs typeface="Calibri"/>
                <a:sym typeface="Calibri"/>
              </a:rPr>
              <a:t>MORGEN</a:t>
            </a:r>
            <a:endParaRPr b="1" i="0" sz="3000" u="none" cap="none" strike="noStrike">
              <a:solidFill>
                <a:srgbClr val="FF0000"/>
              </a:solidFill>
              <a:latin typeface="Calibri"/>
              <a:ea typeface="Calibri"/>
              <a:cs typeface="Calibri"/>
              <a:sym typeface="Calibri"/>
            </a:endParaRPr>
          </a:p>
        </p:txBody>
      </p:sp>
      <p:sp>
        <p:nvSpPr>
          <p:cNvPr id="131" name="Google Shape;131;g267ce8c3923_0_36"/>
          <p:cNvSpPr txBox="1"/>
          <p:nvPr/>
        </p:nvSpPr>
        <p:spPr>
          <a:xfrm>
            <a:off x="6096000" y="1804375"/>
            <a:ext cx="5531100" cy="43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de-DE" sz="1900" u="none" cap="none" strike="noStrike">
                <a:solidFill>
                  <a:srgbClr val="000000"/>
                </a:solidFill>
                <a:latin typeface="Calibri"/>
                <a:ea typeface="Calibri"/>
                <a:cs typeface="Calibri"/>
                <a:sym typeface="Calibri"/>
              </a:rPr>
              <a:t>Produktionsmenge vs. Wahrung planetarer Grenzen</a:t>
            </a:r>
            <a:endParaRPr b="0" i="0" sz="1900" u="none" cap="none" strike="noStrike">
              <a:solidFill>
                <a:srgbClr val="000000"/>
              </a:solidFill>
              <a:latin typeface="Calibri"/>
              <a:ea typeface="Calibri"/>
              <a:cs typeface="Calibri"/>
              <a:sym typeface="Calibri"/>
            </a:endParaRPr>
          </a:p>
        </p:txBody>
      </p:sp>
      <p:sp>
        <p:nvSpPr>
          <p:cNvPr id="132" name="Google Shape;132;g267ce8c3923_0_36"/>
          <p:cNvSpPr txBox="1"/>
          <p:nvPr/>
        </p:nvSpPr>
        <p:spPr>
          <a:xfrm>
            <a:off x="6095900" y="2331900"/>
            <a:ext cx="6182100" cy="43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de-DE" sz="1900" u="none" cap="none" strike="noStrike">
                <a:solidFill>
                  <a:srgbClr val="000000"/>
                </a:solidFill>
                <a:latin typeface="Calibri"/>
                <a:ea typeface="Calibri"/>
                <a:cs typeface="Calibri"/>
                <a:sym typeface="Calibri"/>
              </a:rPr>
              <a:t>Produktionsweise vs. Beiträge zur nachhaltigen Entwicklung</a:t>
            </a:r>
            <a:endParaRPr b="0" i="0" sz="1900" u="none" cap="none" strike="noStrike">
              <a:solidFill>
                <a:srgbClr val="000000"/>
              </a:solidFill>
              <a:latin typeface="Calibri"/>
              <a:ea typeface="Calibri"/>
              <a:cs typeface="Calibri"/>
              <a:sym typeface="Calibri"/>
            </a:endParaRPr>
          </a:p>
        </p:txBody>
      </p:sp>
      <p:sp>
        <p:nvSpPr>
          <p:cNvPr id="133" name="Google Shape;133;g267ce8c3923_0_36"/>
          <p:cNvSpPr txBox="1"/>
          <p:nvPr/>
        </p:nvSpPr>
        <p:spPr>
          <a:xfrm>
            <a:off x="6096000" y="2859425"/>
            <a:ext cx="6182100" cy="43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de-DE" sz="1900" u="none" cap="none" strike="noStrike">
                <a:solidFill>
                  <a:srgbClr val="000000"/>
                </a:solidFill>
                <a:latin typeface="Calibri"/>
                <a:ea typeface="Calibri"/>
                <a:cs typeface="Calibri"/>
                <a:sym typeface="Calibri"/>
              </a:rPr>
              <a:t>Produktionsalltag vs. Beiträge zu Treibhausgasentwicklungen </a:t>
            </a:r>
            <a:endParaRPr b="0" i="0" sz="1900" u="none" cap="none" strike="noStrike">
              <a:solidFill>
                <a:srgbClr val="000000"/>
              </a:solidFill>
              <a:latin typeface="Calibri"/>
              <a:ea typeface="Calibri"/>
              <a:cs typeface="Calibri"/>
              <a:sym typeface="Calibri"/>
            </a:endParaRPr>
          </a:p>
        </p:txBody>
      </p:sp>
      <p:sp>
        <p:nvSpPr>
          <p:cNvPr id="134" name="Google Shape;134;g267ce8c3923_0_36"/>
          <p:cNvSpPr txBox="1"/>
          <p:nvPr/>
        </p:nvSpPr>
        <p:spPr>
          <a:xfrm>
            <a:off x="6033175" y="3153425"/>
            <a:ext cx="5983200" cy="1901400"/>
          </a:xfrm>
          <a:prstGeom prst="rect">
            <a:avLst/>
          </a:prstGeom>
          <a:noFill/>
          <a:ln>
            <a:noFill/>
          </a:ln>
        </p:spPr>
        <p:txBody>
          <a:bodyPr anchorCtr="0" anchor="t" bIns="91425" lIns="91425" spcFirstLastPara="1" rIns="91425" wrap="square" tIns="91425">
            <a:noAutofit/>
          </a:bodyPr>
          <a:lstStyle/>
          <a:p>
            <a:pPr indent="-349250" lvl="0" marL="457200" marR="0" rtl="0" algn="l">
              <a:lnSpc>
                <a:spcPct val="100000"/>
              </a:lnSpc>
              <a:spcBef>
                <a:spcPts val="0"/>
              </a:spcBef>
              <a:spcAft>
                <a:spcPts val="0"/>
              </a:spcAft>
              <a:buClr>
                <a:srgbClr val="000000"/>
              </a:buClr>
              <a:buSzPts val="1900"/>
              <a:buFont typeface="Calibri"/>
              <a:buChar char="-"/>
            </a:pPr>
            <a:r>
              <a:rPr b="0" i="0" lang="de-DE" sz="1900" u="none" cap="none" strike="noStrike">
                <a:solidFill>
                  <a:srgbClr val="000000"/>
                </a:solidFill>
                <a:latin typeface="Calibri"/>
                <a:ea typeface="Calibri"/>
                <a:cs typeface="Calibri"/>
                <a:sym typeface="Calibri"/>
              </a:rPr>
              <a:t>Klimakrise-Lösungsansätze  vs. Futtermittelproduktion </a:t>
            </a:r>
            <a:endParaRPr b="0" i="0" sz="1900" u="none" cap="none" strike="noStrike">
              <a:solidFill>
                <a:srgbClr val="000000"/>
              </a:solidFill>
              <a:latin typeface="Calibri"/>
              <a:ea typeface="Calibri"/>
              <a:cs typeface="Calibri"/>
              <a:sym typeface="Calibri"/>
            </a:endParaRPr>
          </a:p>
          <a:p>
            <a:pPr indent="-349250" lvl="0" marL="457200" marR="0" rtl="0" algn="l">
              <a:lnSpc>
                <a:spcPct val="100000"/>
              </a:lnSpc>
              <a:spcBef>
                <a:spcPts val="0"/>
              </a:spcBef>
              <a:spcAft>
                <a:spcPts val="0"/>
              </a:spcAft>
              <a:buClr>
                <a:srgbClr val="000000"/>
              </a:buClr>
              <a:buSzPts val="1900"/>
              <a:buFont typeface="Calibri"/>
              <a:buChar char="-"/>
            </a:pPr>
            <a:r>
              <a:rPr b="0" i="0" lang="de-DE" sz="1900" u="none" cap="none" strike="noStrike">
                <a:solidFill>
                  <a:schemeClr val="dk1"/>
                </a:solidFill>
                <a:latin typeface="Calibri"/>
                <a:ea typeface="Calibri"/>
                <a:cs typeface="Calibri"/>
                <a:sym typeface="Calibri"/>
              </a:rPr>
              <a:t>Gesundheitswende  vs. Nahrungsgewohnheiten</a:t>
            </a:r>
            <a:endParaRPr b="0" i="0" sz="1900" u="none" cap="none" strike="noStrike">
              <a:solidFill>
                <a:schemeClr val="dk1"/>
              </a:solidFill>
              <a:latin typeface="Calibri"/>
              <a:ea typeface="Calibri"/>
              <a:cs typeface="Calibri"/>
              <a:sym typeface="Calibri"/>
            </a:endParaRPr>
          </a:p>
          <a:p>
            <a:pPr indent="-349250" lvl="0" marL="457200" marR="0" rtl="0" algn="l">
              <a:lnSpc>
                <a:spcPct val="100000"/>
              </a:lnSpc>
              <a:spcBef>
                <a:spcPts val="0"/>
              </a:spcBef>
              <a:spcAft>
                <a:spcPts val="0"/>
              </a:spcAft>
              <a:buClr>
                <a:schemeClr val="dk1"/>
              </a:buClr>
              <a:buSzPts val="1900"/>
              <a:buFont typeface="Calibri"/>
              <a:buChar char="-"/>
            </a:pPr>
            <a:r>
              <a:rPr b="0" i="0" lang="de-DE" sz="1900" u="none" cap="none" strike="noStrike">
                <a:solidFill>
                  <a:schemeClr val="dk1"/>
                </a:solidFill>
                <a:latin typeface="Calibri"/>
                <a:ea typeface="Calibri"/>
                <a:cs typeface="Calibri"/>
                <a:sym typeface="Calibri"/>
              </a:rPr>
              <a:t>Ernährungswende vs. Veränderungsbereitschaft</a:t>
            </a:r>
            <a:endParaRPr b="0" i="0" sz="1900" u="none" cap="none" strike="noStrike">
              <a:solidFill>
                <a:schemeClr val="dk1"/>
              </a:solidFill>
              <a:latin typeface="Calibri"/>
              <a:ea typeface="Calibri"/>
              <a:cs typeface="Calibri"/>
              <a:sym typeface="Calibri"/>
            </a:endParaRPr>
          </a:p>
          <a:p>
            <a:pPr indent="-349250" lvl="0" marL="457200" marR="0" rtl="0" algn="l">
              <a:lnSpc>
                <a:spcPct val="100000"/>
              </a:lnSpc>
              <a:spcBef>
                <a:spcPts val="0"/>
              </a:spcBef>
              <a:spcAft>
                <a:spcPts val="0"/>
              </a:spcAft>
              <a:buClr>
                <a:schemeClr val="dk1"/>
              </a:buClr>
              <a:buSzPts val="1900"/>
              <a:buFont typeface="Calibri"/>
              <a:buChar char="-"/>
            </a:pPr>
            <a:r>
              <a:rPr b="0" i="0" lang="de-DE" sz="1900" u="none" cap="none" strike="noStrike">
                <a:solidFill>
                  <a:schemeClr val="dk1"/>
                </a:solidFill>
                <a:latin typeface="Calibri"/>
                <a:ea typeface="Calibri"/>
                <a:cs typeface="Calibri"/>
                <a:sym typeface="Calibri"/>
              </a:rPr>
              <a:t>Kohlenstoffspeichern Boden vs. Haltungsumstellung</a:t>
            </a:r>
            <a:endParaRPr b="0" i="0" sz="1900" u="none" cap="none" strike="noStrike">
              <a:solidFill>
                <a:schemeClr val="dk1"/>
              </a:solidFill>
              <a:latin typeface="Calibri"/>
              <a:ea typeface="Calibri"/>
              <a:cs typeface="Calibri"/>
              <a:sym typeface="Calibri"/>
            </a:endParaRPr>
          </a:p>
          <a:p>
            <a:pPr indent="-349250" lvl="0" marL="457200" marR="0" rtl="0" algn="l">
              <a:lnSpc>
                <a:spcPct val="100000"/>
              </a:lnSpc>
              <a:spcBef>
                <a:spcPts val="0"/>
              </a:spcBef>
              <a:spcAft>
                <a:spcPts val="0"/>
              </a:spcAft>
              <a:buClr>
                <a:schemeClr val="dk1"/>
              </a:buClr>
              <a:buSzPts val="1900"/>
              <a:buFont typeface="Calibri"/>
              <a:buChar char="-"/>
            </a:pPr>
            <a:r>
              <a:rPr b="0" i="0" lang="de-DE" sz="1900" u="none" cap="none" strike="noStrike">
                <a:solidFill>
                  <a:schemeClr val="dk1"/>
                </a:solidFill>
                <a:latin typeface="Calibri"/>
                <a:ea typeface="Calibri"/>
                <a:cs typeface="Calibri"/>
                <a:sym typeface="Calibri"/>
              </a:rPr>
              <a:t>niedrige Verbraucherpreise vs. Ökolandbau</a:t>
            </a:r>
            <a:endParaRPr b="0" i="0" sz="1900" u="none" cap="none" strike="noStrike">
              <a:solidFill>
                <a:schemeClr val="dk1"/>
              </a:solidFill>
              <a:latin typeface="Calibri"/>
              <a:ea typeface="Calibri"/>
              <a:cs typeface="Calibri"/>
              <a:sym typeface="Calibri"/>
            </a:endParaRPr>
          </a:p>
          <a:p>
            <a:pPr indent="-349250" lvl="0" marL="457200" marR="0" rtl="0" algn="l">
              <a:lnSpc>
                <a:spcPct val="100000"/>
              </a:lnSpc>
              <a:spcBef>
                <a:spcPts val="0"/>
              </a:spcBef>
              <a:spcAft>
                <a:spcPts val="0"/>
              </a:spcAft>
              <a:buClr>
                <a:schemeClr val="dk1"/>
              </a:buClr>
              <a:buSzPts val="1900"/>
              <a:buFont typeface="Calibri"/>
              <a:buChar char="-"/>
            </a:pPr>
            <a:r>
              <a:rPr b="0" i="0" lang="de-DE" sz="1900" u="none" cap="none" strike="noStrike">
                <a:solidFill>
                  <a:schemeClr val="dk1"/>
                </a:solidFill>
                <a:latin typeface="Calibri"/>
                <a:ea typeface="Calibri"/>
                <a:cs typeface="Calibri"/>
                <a:sym typeface="Calibri"/>
              </a:rPr>
              <a:t>regionaler Viehbesatz vs. regenerative Flächennutzung</a:t>
            </a:r>
            <a:endParaRPr b="0" i="0" sz="1900" u="none" cap="none" strike="noStrike">
              <a:solidFill>
                <a:schemeClr val="dk1"/>
              </a:solidFill>
              <a:latin typeface="Calibri"/>
              <a:ea typeface="Calibri"/>
              <a:cs typeface="Calibri"/>
              <a:sym typeface="Calibri"/>
            </a:endParaRPr>
          </a:p>
        </p:txBody>
      </p:sp>
      <p:cxnSp>
        <p:nvCxnSpPr>
          <p:cNvPr id="135" name="Google Shape;135;g267ce8c3923_0_36"/>
          <p:cNvCxnSpPr/>
          <p:nvPr/>
        </p:nvCxnSpPr>
        <p:spPr>
          <a:xfrm flipH="1" rot="10800000">
            <a:off x="4957685" y="2089271"/>
            <a:ext cx="1133700" cy="183000"/>
          </a:xfrm>
          <a:prstGeom prst="straightConnector1">
            <a:avLst/>
          </a:prstGeom>
          <a:noFill/>
          <a:ln cap="flat" cmpd="sng" w="28575">
            <a:solidFill>
              <a:schemeClr val="dk2"/>
            </a:solidFill>
            <a:prstDash val="solid"/>
            <a:round/>
            <a:headEnd len="sm" w="sm" type="none"/>
            <a:tailEnd len="sm" w="sm" type="none"/>
          </a:ln>
        </p:spPr>
      </p:cxnSp>
      <p:cxnSp>
        <p:nvCxnSpPr>
          <p:cNvPr id="136" name="Google Shape;136;g267ce8c3923_0_36"/>
          <p:cNvCxnSpPr>
            <a:stCxn id="130" idx="7"/>
            <a:endCxn id="132" idx="1"/>
          </p:cNvCxnSpPr>
          <p:nvPr/>
        </p:nvCxnSpPr>
        <p:spPr>
          <a:xfrm flipH="1" rot="10800000">
            <a:off x="4401403" y="2549676"/>
            <a:ext cx="1694400" cy="148800"/>
          </a:xfrm>
          <a:prstGeom prst="straightConnector1">
            <a:avLst/>
          </a:prstGeom>
          <a:noFill/>
          <a:ln cap="flat" cmpd="sng" w="28575">
            <a:solidFill>
              <a:srgbClr val="38761D"/>
            </a:solidFill>
            <a:prstDash val="solid"/>
            <a:round/>
            <a:headEnd len="sm" w="sm" type="none"/>
            <a:tailEnd len="sm" w="sm" type="none"/>
          </a:ln>
        </p:spPr>
      </p:cxnSp>
      <p:cxnSp>
        <p:nvCxnSpPr>
          <p:cNvPr id="137" name="Google Shape;137;g267ce8c3923_0_36"/>
          <p:cNvCxnSpPr>
            <a:endCxn id="133" idx="1"/>
          </p:cNvCxnSpPr>
          <p:nvPr/>
        </p:nvCxnSpPr>
        <p:spPr>
          <a:xfrm flipH="1" rot="10800000">
            <a:off x="4728000" y="3077225"/>
            <a:ext cx="1368000" cy="29700"/>
          </a:xfrm>
          <a:prstGeom prst="straightConnector1">
            <a:avLst/>
          </a:prstGeom>
          <a:noFill/>
          <a:ln cap="flat" cmpd="sng" w="28575">
            <a:solidFill>
              <a:srgbClr val="FF9900"/>
            </a:solidFill>
            <a:prstDash val="solid"/>
            <a:round/>
            <a:headEnd len="sm" w="sm" type="none"/>
            <a:tailEnd len="sm" w="sm" type="none"/>
          </a:ln>
        </p:spPr>
      </p:cxnSp>
      <p:sp>
        <p:nvSpPr>
          <p:cNvPr id="138" name="Google Shape;138;g267ce8c3923_0_36"/>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267ce8c3923_0_19"/>
          <p:cNvSpPr txBox="1"/>
          <p:nvPr>
            <p:ph idx="12" type="sldNum"/>
          </p:nvPr>
        </p:nvSpPr>
        <p:spPr>
          <a:xfrm>
            <a:off x="56800" y="6510291"/>
            <a:ext cx="619500" cy="347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3</a:t>
            </a:r>
            <a:endParaRPr sz="1200">
              <a:latin typeface="Trebuchet MS"/>
              <a:ea typeface="Trebuchet MS"/>
              <a:cs typeface="Trebuchet MS"/>
              <a:sym typeface="Trebuchet MS"/>
            </a:endParaRPr>
          </a:p>
        </p:txBody>
      </p:sp>
      <p:sp>
        <p:nvSpPr>
          <p:cNvPr id="145" name="Google Shape;145;g267ce8c3923_0_1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Planetare Grenzen</a:t>
            </a:r>
            <a:endParaRPr>
              <a:solidFill>
                <a:srgbClr val="0070C0"/>
              </a:solidFill>
            </a:endParaRPr>
          </a:p>
        </p:txBody>
      </p:sp>
      <p:sp>
        <p:nvSpPr>
          <p:cNvPr id="146" name="Google Shape;146;g267ce8c3923_0_19"/>
          <p:cNvSpPr txBox="1"/>
          <p:nvPr>
            <p:ph idx="2" type="body"/>
          </p:nvPr>
        </p:nvSpPr>
        <p:spPr>
          <a:xfrm>
            <a:off x="9184700" y="6507000"/>
            <a:ext cx="26955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eigene Abbildung</a:t>
            </a:r>
            <a:endParaRPr/>
          </a:p>
        </p:txBody>
      </p:sp>
      <p:sp>
        <p:nvSpPr>
          <p:cNvPr id="147" name="Google Shape;147;g267ce8c3923_0_19"/>
          <p:cNvSpPr/>
          <p:nvPr/>
        </p:nvSpPr>
        <p:spPr>
          <a:xfrm>
            <a:off x="8513150" y="4409200"/>
            <a:ext cx="3429000" cy="1527900"/>
          </a:xfrm>
          <a:prstGeom prst="roundRect">
            <a:avLst>
              <a:gd fmla="val 16667" name="adj"/>
            </a:avLst>
          </a:prstGeom>
          <a:solidFill>
            <a:srgbClr val="0070C0"/>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Auf welche Weise tragen Sie in den dargestellten Bereichen der planetaren Grenzen Verantwortung?</a:t>
            </a:r>
            <a:endParaRPr b="0" i="0" sz="2100" u="none" cap="none" strike="noStrike">
              <a:solidFill>
                <a:schemeClr val="lt1"/>
              </a:solidFill>
              <a:latin typeface="Trebuchet MS"/>
              <a:ea typeface="Trebuchet MS"/>
              <a:cs typeface="Trebuchet MS"/>
              <a:sym typeface="Trebuchet MS"/>
            </a:endParaRPr>
          </a:p>
        </p:txBody>
      </p:sp>
      <p:sp>
        <p:nvSpPr>
          <p:cNvPr id="148" name="Google Shape;148;g267ce8c3923_0_19"/>
          <p:cNvSpPr txBox="1"/>
          <p:nvPr/>
        </p:nvSpPr>
        <p:spPr>
          <a:xfrm>
            <a:off x="785374" y="6507171"/>
            <a:ext cx="26955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149" name="Google Shape;149;g267ce8c3923_0_19"/>
          <p:cNvSpPr txBox="1"/>
          <p:nvPr/>
        </p:nvSpPr>
        <p:spPr>
          <a:xfrm>
            <a:off x="-62025" y="5985075"/>
            <a:ext cx="6993000" cy="246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1: gemessener Zustand in Bereichen, für die planetare Grenzen festgelegt wurden/werden  </a:t>
            </a:r>
            <a:endParaRPr b="0" i="0" sz="1400" u="none" cap="none" strike="noStrike">
              <a:solidFill>
                <a:srgbClr val="000000"/>
              </a:solidFill>
              <a:latin typeface="Arial"/>
              <a:ea typeface="Arial"/>
              <a:cs typeface="Arial"/>
              <a:sym typeface="Arial"/>
            </a:endParaRPr>
          </a:p>
        </p:txBody>
      </p:sp>
      <p:pic>
        <p:nvPicPr>
          <p:cNvPr id="150" name="Google Shape;150;g267ce8c3923_0_19"/>
          <p:cNvPicPr preferRelativeResize="0"/>
          <p:nvPr/>
        </p:nvPicPr>
        <p:blipFill rotWithShape="1">
          <a:blip r:embed="rId3">
            <a:alphaModFix/>
          </a:blip>
          <a:srcRect b="0" l="0" r="0" t="0"/>
          <a:stretch/>
        </p:blipFill>
        <p:spPr>
          <a:xfrm>
            <a:off x="152400" y="1412400"/>
            <a:ext cx="6778574" cy="4553551"/>
          </a:xfrm>
          <a:prstGeom prst="rect">
            <a:avLst/>
          </a:prstGeom>
          <a:noFill/>
          <a:ln>
            <a:noFill/>
          </a:ln>
        </p:spPr>
      </p:pic>
      <p:sp>
        <p:nvSpPr>
          <p:cNvPr id="151" name="Google Shape;151;g267ce8c3923_0_19"/>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2140ba1ab54_0_3"/>
          <p:cNvSpPr txBox="1"/>
          <p:nvPr>
            <p:ph idx="12" type="sldNum"/>
          </p:nvPr>
        </p:nvSpPr>
        <p:spPr>
          <a:xfrm>
            <a:off x="56800" y="6510291"/>
            <a:ext cx="619500" cy="347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4</a:t>
            </a:r>
            <a:endParaRPr sz="1200">
              <a:latin typeface="Trebuchet MS"/>
              <a:ea typeface="Trebuchet MS"/>
              <a:cs typeface="Trebuchet MS"/>
              <a:sym typeface="Trebuchet MS"/>
            </a:endParaRPr>
          </a:p>
        </p:txBody>
      </p:sp>
      <p:sp>
        <p:nvSpPr>
          <p:cNvPr id="158" name="Google Shape;158;g2140ba1ab54_0_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Ziele nachhaltiger Entwicklung</a:t>
            </a:r>
            <a:r>
              <a:rPr lang="de-DE"/>
              <a:t> </a:t>
            </a:r>
            <a:endParaRPr/>
          </a:p>
        </p:txBody>
      </p:sp>
      <p:sp>
        <p:nvSpPr>
          <p:cNvPr id="159" name="Google Shape;159;g2140ba1ab54_0_3"/>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pic>
        <p:nvPicPr>
          <p:cNvPr id="160" name="Google Shape;160;g2140ba1ab54_0_3"/>
          <p:cNvPicPr preferRelativeResize="0"/>
          <p:nvPr/>
        </p:nvPicPr>
        <p:blipFill rotWithShape="1">
          <a:blip r:embed="rId3">
            <a:alphaModFix/>
          </a:blip>
          <a:srcRect b="3706" l="1361" r="0" t="6340"/>
          <a:stretch/>
        </p:blipFill>
        <p:spPr>
          <a:xfrm>
            <a:off x="250975" y="1383724"/>
            <a:ext cx="7487877" cy="4601350"/>
          </a:xfrm>
          <a:prstGeom prst="rect">
            <a:avLst/>
          </a:prstGeom>
          <a:noFill/>
          <a:ln>
            <a:noFill/>
          </a:ln>
        </p:spPr>
      </p:pic>
      <p:sp>
        <p:nvSpPr>
          <p:cNvPr id="161" name="Google Shape;161;g2140ba1ab54_0_3"/>
          <p:cNvSpPr txBox="1"/>
          <p:nvPr/>
        </p:nvSpPr>
        <p:spPr>
          <a:xfrm>
            <a:off x="8933075" y="6498025"/>
            <a:ext cx="2695200" cy="369300"/>
          </a:xfrm>
          <a:prstGeom prst="rect">
            <a:avLst/>
          </a:prstGeom>
          <a:noFill/>
          <a:ln>
            <a:noFill/>
          </a:ln>
        </p:spPr>
        <p:txBody>
          <a:bodyPr anchorCtr="0" anchor="t" bIns="91425" lIns="91425" spcFirstLastPara="1" rIns="91425" wrap="square" tIns="91425">
            <a:spAutoFit/>
          </a:bodyPr>
          <a:lstStyle/>
          <a:p>
            <a:pPr indent="-35999" lvl="0" marL="35999" marR="0" rtl="0" algn="l">
              <a:lnSpc>
                <a:spcPct val="11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Quelle: eigene Abbildung</a:t>
            </a:r>
            <a:endParaRPr b="0" i="0" sz="1200" u="none" cap="none" strike="noStrike">
              <a:solidFill>
                <a:schemeClr val="lt1"/>
              </a:solidFill>
              <a:latin typeface="Trebuchet MS"/>
              <a:ea typeface="Trebuchet MS"/>
              <a:cs typeface="Trebuchet MS"/>
              <a:sym typeface="Trebuchet MS"/>
            </a:endParaRPr>
          </a:p>
        </p:txBody>
      </p:sp>
      <p:sp>
        <p:nvSpPr>
          <p:cNvPr id="162" name="Google Shape;162;g2140ba1ab54_0_3"/>
          <p:cNvSpPr txBox="1"/>
          <p:nvPr/>
        </p:nvSpPr>
        <p:spPr>
          <a:xfrm>
            <a:off x="-62025" y="5985075"/>
            <a:ext cx="6993000" cy="246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2: Kompetenzaufbau  gemessen an den planetaren Grenzen ud den UN-Nachhaltigkeitszielen</a:t>
            </a:r>
            <a:endParaRPr b="0" i="0" sz="1400" u="none" cap="none" strike="noStrike">
              <a:solidFill>
                <a:srgbClr val="000000"/>
              </a:solidFill>
              <a:latin typeface="Arial"/>
              <a:ea typeface="Arial"/>
              <a:cs typeface="Arial"/>
              <a:sym typeface="Arial"/>
            </a:endParaRPr>
          </a:p>
        </p:txBody>
      </p:sp>
      <p:sp>
        <p:nvSpPr>
          <p:cNvPr id="163" name="Google Shape;163;g2140ba1ab54_0_3"/>
          <p:cNvSpPr/>
          <p:nvPr/>
        </p:nvSpPr>
        <p:spPr>
          <a:xfrm>
            <a:off x="7799325" y="4429550"/>
            <a:ext cx="4214100" cy="1281900"/>
          </a:xfrm>
          <a:prstGeom prst="roundRect">
            <a:avLst>
              <a:gd fmla="val 16667" name="adj"/>
            </a:avLst>
          </a:prstGeom>
          <a:solidFill>
            <a:srgbClr val="0070C0"/>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Zu welchen Entwicklungszielen der Vereinten Nationen tragen Tierwirt:innen bei? Welche Zielkonflikte ergeben sich?</a:t>
            </a:r>
            <a:endParaRPr b="0" i="0" sz="2100" u="none" cap="none" strike="noStrike">
              <a:solidFill>
                <a:schemeClr val="lt1"/>
              </a:solidFill>
              <a:latin typeface="Trebuchet MS"/>
              <a:ea typeface="Trebuchet MS"/>
              <a:cs typeface="Trebuchet MS"/>
              <a:sym typeface="Trebuchet MS"/>
            </a:endParaRPr>
          </a:p>
        </p:txBody>
      </p:sp>
      <p:sp>
        <p:nvSpPr>
          <p:cNvPr id="164" name="Google Shape;164;g2140ba1ab54_0_3"/>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8"/>
          <p:cNvSpPr txBox="1"/>
          <p:nvPr>
            <p:ph idx="12" type="sldNum"/>
          </p:nvPr>
        </p:nvSpPr>
        <p:spPr>
          <a:xfrm>
            <a:off x="56800" y="6510291"/>
            <a:ext cx="619500" cy="347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5</a:t>
            </a:r>
            <a:endParaRPr sz="1200">
              <a:latin typeface="Trebuchet MS"/>
              <a:ea typeface="Trebuchet MS"/>
              <a:cs typeface="Trebuchet MS"/>
              <a:sym typeface="Trebuchet MS"/>
            </a:endParaRPr>
          </a:p>
        </p:txBody>
      </p:sp>
      <p:sp>
        <p:nvSpPr>
          <p:cNvPr id="171" name="Google Shape;171;p28"/>
          <p:cNvSpPr txBox="1"/>
          <p:nvPr>
            <p:ph type="title"/>
          </p:nvPr>
        </p:nvSpPr>
        <p:spPr>
          <a:xfrm>
            <a:off x="360000" y="180000"/>
            <a:ext cx="93537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Treibhausgasentwicklungen </a:t>
            </a:r>
            <a:endParaRPr>
              <a:solidFill>
                <a:srgbClr val="0070C0"/>
              </a:solidFill>
            </a:endParaRPr>
          </a:p>
        </p:txBody>
      </p:sp>
      <p:sp>
        <p:nvSpPr>
          <p:cNvPr id="172" name="Google Shape;172;p28"/>
          <p:cNvSpPr txBox="1"/>
          <p:nvPr>
            <p:ph idx="2" type="body"/>
          </p:nvPr>
        </p:nvSpPr>
        <p:spPr>
          <a:xfrm>
            <a:off x="7263650" y="6506999"/>
            <a:ext cx="46164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SRU (2017), S.4</a:t>
            </a:r>
            <a:endParaRPr/>
          </a:p>
        </p:txBody>
      </p:sp>
      <p:sp>
        <p:nvSpPr>
          <p:cNvPr id="173" name="Google Shape;173;p28"/>
          <p:cNvSpPr/>
          <p:nvPr/>
        </p:nvSpPr>
        <p:spPr>
          <a:xfrm>
            <a:off x="8130825" y="4630542"/>
            <a:ext cx="3888455" cy="1379014"/>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Benennen Sie Prozesse, die in ihrem Betrieb hohe Emissionen verursachen und was jeweils  dagegen unternommen wird.</a:t>
            </a:r>
            <a:endParaRPr b="0" i="0" sz="2100" u="none" cap="none" strike="noStrike">
              <a:solidFill>
                <a:schemeClr val="lt1"/>
              </a:solidFill>
              <a:latin typeface="Trebuchet MS"/>
              <a:ea typeface="Trebuchet MS"/>
              <a:cs typeface="Trebuchet MS"/>
              <a:sym typeface="Trebuchet MS"/>
            </a:endParaRPr>
          </a:p>
        </p:txBody>
      </p:sp>
      <p:sp>
        <p:nvSpPr>
          <p:cNvPr id="174" name="Google Shape;174;p28"/>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pic>
        <p:nvPicPr>
          <p:cNvPr id="175" name="Google Shape;175;p28"/>
          <p:cNvPicPr preferRelativeResize="0"/>
          <p:nvPr/>
        </p:nvPicPr>
        <p:blipFill rotWithShape="1">
          <a:blip r:embed="rId3">
            <a:alphaModFix/>
          </a:blip>
          <a:srcRect b="0" l="0" r="0" t="0"/>
          <a:stretch/>
        </p:blipFill>
        <p:spPr>
          <a:xfrm>
            <a:off x="0" y="1392620"/>
            <a:ext cx="7387771" cy="4616615"/>
          </a:xfrm>
          <a:prstGeom prst="rect">
            <a:avLst/>
          </a:prstGeom>
          <a:noFill/>
          <a:ln>
            <a:noFill/>
          </a:ln>
        </p:spPr>
      </p:pic>
      <p:sp>
        <p:nvSpPr>
          <p:cNvPr id="176" name="Google Shape;176;p28"/>
          <p:cNvSpPr txBox="1"/>
          <p:nvPr/>
        </p:nvSpPr>
        <p:spPr>
          <a:xfrm>
            <a:off x="172720" y="5963920"/>
            <a:ext cx="690880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5: </a:t>
            </a:r>
            <a:r>
              <a:rPr b="0" i="0" lang="de-DE" sz="1000" u="none" cap="none" strike="noStrike">
                <a:solidFill>
                  <a:srgbClr val="000000"/>
                </a:solidFill>
                <a:latin typeface="Arial"/>
                <a:ea typeface="Arial"/>
                <a:cs typeface="Arial"/>
                <a:sym typeface="Arial"/>
              </a:rPr>
              <a:t>Entwicklung der Treibhausgasemissionen ausgewählter Sektoren in Deutschland, 1990–2016</a:t>
            </a:r>
            <a:endParaRPr b="0" i="0" sz="1000" u="none" cap="none" strike="noStrike">
              <a:solidFill>
                <a:srgbClr val="000000"/>
              </a:solidFill>
              <a:latin typeface="Trebuchet MS"/>
              <a:ea typeface="Trebuchet MS"/>
              <a:cs typeface="Trebuchet MS"/>
              <a:sym typeface="Trebuchet MS"/>
            </a:endParaRPr>
          </a:p>
        </p:txBody>
      </p:sp>
      <p:sp>
        <p:nvSpPr>
          <p:cNvPr id="177" name="Google Shape;177;p28"/>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3"/>
          <p:cNvSpPr txBox="1"/>
          <p:nvPr>
            <p:ph idx="12" type="sldNum"/>
          </p:nvPr>
        </p:nvSpPr>
        <p:spPr>
          <a:xfrm>
            <a:off x="1" y="6492864"/>
            <a:ext cx="532136" cy="351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t>6</a:t>
            </a:r>
            <a:endParaRPr sz="1200"/>
          </a:p>
        </p:txBody>
      </p:sp>
      <p:sp>
        <p:nvSpPr>
          <p:cNvPr id="184" name="Google Shape;184;p33"/>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Tierwirt:innen: </a:t>
            </a:r>
            <a:r>
              <a:rPr lang="de-DE">
                <a:solidFill>
                  <a:srgbClr val="0070C0"/>
                </a:solidFill>
              </a:rPr>
              <a:t>THG von Tierfutter und -haltung </a:t>
            </a:r>
            <a:endParaRPr>
              <a:solidFill>
                <a:srgbClr val="0070C0"/>
              </a:solidFill>
            </a:endParaRPr>
          </a:p>
        </p:txBody>
      </p:sp>
      <p:sp>
        <p:nvSpPr>
          <p:cNvPr id="185" name="Google Shape;185;p33"/>
          <p:cNvSpPr txBox="1"/>
          <p:nvPr>
            <p:ph idx="2" type="body"/>
          </p:nvPr>
        </p:nvSpPr>
        <p:spPr>
          <a:xfrm>
            <a:off x="7263643" y="6539070"/>
            <a:ext cx="4616357" cy="304794"/>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Bildquelle: Wiegmann, K. 2022, S. 4, </a:t>
            </a:r>
            <a:r>
              <a:rPr lang="de-DE">
                <a:latin typeface="Calibri"/>
                <a:ea typeface="Calibri"/>
                <a:cs typeface="Calibri"/>
                <a:sym typeface="Calibri"/>
              </a:rPr>
              <a:t>CC-BY-SA-NC</a:t>
            </a:r>
            <a:endParaRPr/>
          </a:p>
        </p:txBody>
      </p:sp>
      <p:sp>
        <p:nvSpPr>
          <p:cNvPr id="186" name="Google Shape;186;p33"/>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pic>
        <p:nvPicPr>
          <p:cNvPr id="187" name="Google Shape;187;p33"/>
          <p:cNvPicPr preferRelativeResize="0"/>
          <p:nvPr/>
        </p:nvPicPr>
        <p:blipFill rotWithShape="1">
          <a:blip r:embed="rId3">
            <a:alphaModFix/>
          </a:blip>
          <a:srcRect b="0" l="0" r="0" t="0"/>
          <a:stretch/>
        </p:blipFill>
        <p:spPr>
          <a:xfrm>
            <a:off x="532137" y="1463574"/>
            <a:ext cx="6895445" cy="4511924"/>
          </a:xfrm>
          <a:prstGeom prst="rect">
            <a:avLst/>
          </a:prstGeom>
          <a:noFill/>
          <a:ln>
            <a:noFill/>
          </a:ln>
        </p:spPr>
      </p:pic>
      <p:sp>
        <p:nvSpPr>
          <p:cNvPr id="188" name="Google Shape;188;p33"/>
          <p:cNvSpPr txBox="1"/>
          <p:nvPr/>
        </p:nvSpPr>
        <p:spPr>
          <a:xfrm>
            <a:off x="5954232" y="5186677"/>
            <a:ext cx="1637414"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7F7F7F"/>
                </a:solidFill>
                <a:latin typeface="Trebuchet MS"/>
                <a:ea typeface="Trebuchet MS"/>
                <a:cs typeface="Trebuchet MS"/>
                <a:sym typeface="Trebuchet MS"/>
              </a:rPr>
              <a:t>Tierhaltung</a:t>
            </a:r>
            <a:endParaRPr b="0" i="0" sz="1400" u="none" cap="none" strike="noStrike">
              <a:solidFill>
                <a:srgbClr val="000000"/>
              </a:solidFill>
              <a:latin typeface="Arial"/>
              <a:ea typeface="Arial"/>
              <a:cs typeface="Arial"/>
              <a:sym typeface="Arial"/>
            </a:endParaRPr>
          </a:p>
        </p:txBody>
      </p:sp>
      <p:sp>
        <p:nvSpPr>
          <p:cNvPr id="189" name="Google Shape;189;p33"/>
          <p:cNvSpPr txBox="1"/>
          <p:nvPr/>
        </p:nvSpPr>
        <p:spPr>
          <a:xfrm>
            <a:off x="279300" y="5959209"/>
            <a:ext cx="9109247"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12 : THG-Emissionen Landwirtschaft (heute)</a:t>
            </a:r>
            <a:endParaRPr b="0" i="0" sz="1400" u="none" cap="none" strike="noStrike">
              <a:solidFill>
                <a:srgbClr val="000000"/>
              </a:solidFill>
              <a:latin typeface="Arial"/>
              <a:ea typeface="Arial"/>
              <a:cs typeface="Arial"/>
              <a:sym typeface="Arial"/>
            </a:endParaRPr>
          </a:p>
        </p:txBody>
      </p:sp>
      <p:sp>
        <p:nvSpPr>
          <p:cNvPr id="190" name="Google Shape;190;p33"/>
          <p:cNvSpPr/>
          <p:nvPr/>
        </p:nvSpPr>
        <p:spPr>
          <a:xfrm>
            <a:off x="8016950" y="4708341"/>
            <a:ext cx="4031372" cy="1132394"/>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Wie würden Sie ihrer Kundschaft gegenüber neue Haltungsformen und Produktpreise begründen?</a:t>
            </a:r>
            <a:endParaRPr b="0" i="0" sz="2000" u="none" cap="none" strike="noStrike">
              <a:solidFill>
                <a:schemeClr val="lt1"/>
              </a:solidFill>
              <a:latin typeface="Arial"/>
              <a:ea typeface="Arial"/>
              <a:cs typeface="Arial"/>
              <a:sym typeface="Arial"/>
            </a:endParaRPr>
          </a:p>
        </p:txBody>
      </p:sp>
      <p:sp>
        <p:nvSpPr>
          <p:cNvPr id="191" name="Google Shape;191;p33"/>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6"/>
          <p:cNvSpPr txBox="1"/>
          <p:nvPr>
            <p:ph idx="12" type="sldNum"/>
          </p:nvPr>
        </p:nvSpPr>
        <p:spPr>
          <a:xfrm>
            <a:off x="56800" y="6510291"/>
            <a:ext cx="619500" cy="347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7</a:t>
            </a:r>
            <a:endParaRPr sz="1200">
              <a:latin typeface="Trebuchet MS"/>
              <a:ea typeface="Trebuchet MS"/>
              <a:cs typeface="Trebuchet MS"/>
              <a:sym typeface="Trebuchet MS"/>
            </a:endParaRPr>
          </a:p>
        </p:txBody>
      </p:sp>
      <p:sp>
        <p:nvSpPr>
          <p:cNvPr id="198" name="Google Shape;198;p6"/>
          <p:cNvSpPr txBox="1"/>
          <p:nvPr>
            <p:ph type="title"/>
          </p:nvPr>
        </p:nvSpPr>
        <p:spPr>
          <a:xfrm>
            <a:off x="360000" y="180000"/>
            <a:ext cx="9108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Tierwirt:innen: </a:t>
            </a:r>
            <a:r>
              <a:rPr lang="de-DE">
                <a:solidFill>
                  <a:srgbClr val="0070C0"/>
                </a:solidFill>
              </a:rPr>
              <a:t>Lebensmittel und Klimakrise</a:t>
            </a:r>
            <a:endParaRPr>
              <a:solidFill>
                <a:srgbClr val="0070C0"/>
              </a:solidFill>
            </a:endParaRPr>
          </a:p>
        </p:txBody>
      </p:sp>
      <p:sp>
        <p:nvSpPr>
          <p:cNvPr id="199" name="Google Shape;199;p6"/>
          <p:cNvSpPr txBox="1"/>
          <p:nvPr>
            <p:ph idx="2" type="body"/>
          </p:nvPr>
        </p:nvSpPr>
        <p:spPr>
          <a:xfrm>
            <a:off x="8716650" y="6507000"/>
            <a:ext cx="3475500" cy="351000"/>
          </a:xfrm>
          <a:prstGeom prst="rect">
            <a:avLst/>
          </a:prstGeom>
          <a:noFill/>
          <a:ln>
            <a:noFill/>
          </a:ln>
        </p:spPr>
        <p:txBody>
          <a:bodyPr anchorCtr="0" anchor="ctr" bIns="45700" lIns="91425" spcFirstLastPara="1" rIns="91425" wrap="square" tIns="45700">
            <a:noAutofit/>
          </a:bodyPr>
          <a:lstStyle/>
          <a:p>
            <a:pPr indent="-35999" lvl="0" marL="35999" rtl="0" algn="l">
              <a:lnSpc>
                <a:spcPct val="110000"/>
              </a:lnSpc>
              <a:spcBef>
                <a:spcPts val="0"/>
              </a:spcBef>
              <a:spcAft>
                <a:spcPts val="0"/>
              </a:spcAft>
              <a:buClr>
                <a:srgbClr val="888888"/>
              </a:buClr>
              <a:buSzPts val="1020"/>
              <a:buNone/>
            </a:pPr>
            <a:r>
              <a:rPr lang="de-DE" sz="1220"/>
              <a:t>Quelle: Franz Bauer, 2021, S. 13,</a:t>
            </a:r>
            <a:r>
              <a:rPr lang="de-DE"/>
              <a:t> CC BY-SA 4.0 </a:t>
            </a:r>
            <a:endParaRPr/>
          </a:p>
        </p:txBody>
      </p:sp>
      <p:sp>
        <p:nvSpPr>
          <p:cNvPr id="200" name="Google Shape;200;p6"/>
          <p:cNvSpPr txBox="1"/>
          <p:nvPr/>
        </p:nvSpPr>
        <p:spPr>
          <a:xfrm>
            <a:off x="785374" y="6507171"/>
            <a:ext cx="4488600"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201" name="Google Shape;201;p6"/>
          <p:cNvSpPr txBox="1"/>
          <p:nvPr/>
        </p:nvSpPr>
        <p:spPr>
          <a:xfrm>
            <a:off x="172720" y="5963920"/>
            <a:ext cx="690880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3: Treibhausgasbilanz verschiedener Lebensmittel </a:t>
            </a:r>
            <a:endParaRPr b="0" i="0" sz="1400" u="none" cap="none" strike="noStrike">
              <a:solidFill>
                <a:srgbClr val="000000"/>
              </a:solidFill>
              <a:latin typeface="Arial"/>
              <a:ea typeface="Arial"/>
              <a:cs typeface="Arial"/>
              <a:sym typeface="Arial"/>
            </a:endParaRPr>
          </a:p>
        </p:txBody>
      </p:sp>
      <p:sp>
        <p:nvSpPr>
          <p:cNvPr id="202" name="Google Shape;202;p6"/>
          <p:cNvSpPr/>
          <p:nvPr/>
        </p:nvSpPr>
        <p:spPr>
          <a:xfrm>
            <a:off x="9224950" y="4673750"/>
            <a:ext cx="2453400" cy="1239600"/>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de-DE" sz="2100" u="none" cap="none" strike="noStrike">
                <a:solidFill>
                  <a:schemeClr val="lt1"/>
                </a:solidFill>
                <a:latin typeface="Trebuchet MS"/>
                <a:ea typeface="Trebuchet MS"/>
                <a:cs typeface="Trebuchet MS"/>
                <a:sym typeface="Trebuchet MS"/>
              </a:rPr>
              <a:t>Was lässt sich an der Grafik für die Zukunft ablesen?</a:t>
            </a:r>
            <a:endParaRPr b="0" i="0" sz="1400" u="none" cap="none" strike="noStrike">
              <a:solidFill>
                <a:srgbClr val="000000"/>
              </a:solidFill>
              <a:latin typeface="Arial"/>
              <a:ea typeface="Arial"/>
              <a:cs typeface="Arial"/>
              <a:sym typeface="Arial"/>
            </a:endParaRPr>
          </a:p>
        </p:txBody>
      </p:sp>
      <p:pic>
        <p:nvPicPr>
          <p:cNvPr id="203" name="Google Shape;203;p6"/>
          <p:cNvPicPr preferRelativeResize="0"/>
          <p:nvPr/>
        </p:nvPicPr>
        <p:blipFill rotWithShape="1">
          <a:blip r:embed="rId3">
            <a:alphaModFix/>
          </a:blip>
          <a:srcRect b="0" l="0" r="2161" t="21862"/>
          <a:stretch/>
        </p:blipFill>
        <p:spPr>
          <a:xfrm>
            <a:off x="172725" y="1476000"/>
            <a:ext cx="8889875" cy="4437176"/>
          </a:xfrm>
          <a:prstGeom prst="rect">
            <a:avLst/>
          </a:prstGeom>
          <a:noFill/>
          <a:ln>
            <a:noFill/>
          </a:ln>
        </p:spPr>
      </p:pic>
      <p:sp>
        <p:nvSpPr>
          <p:cNvPr id="204" name="Google Shape;204;p6"/>
          <p:cNvSpPr txBox="1"/>
          <p:nvPr/>
        </p:nvSpPr>
        <p:spPr>
          <a:xfrm>
            <a:off x="3293461" y="6474397"/>
            <a:ext cx="2541000" cy="32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Tierwirt und Tiertwirtin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