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12192000"/>
  <p:notesSz cx="7099300" cy="10234600"/>
  <p:embeddedFontLst>
    <p:embeddedFont>
      <p:font typeface="Lato"/>
      <p:regular r:id="rId27"/>
      <p:bold r:id="rId28"/>
      <p:italic r:id="rId29"/>
      <p:boldItalic r:id="rId30"/>
    </p:embeddedFont>
    <p:embeddedFont>
      <p:font typeface="Montserrat"/>
      <p:regular r:id="rId31"/>
      <p:bold r:id="rId32"/>
      <p:italic r:id="rId33"/>
      <p:boldItalic r:id="rId34"/>
    </p:embeddedFont>
    <p:embeddedFont>
      <p:font typeface="Merriweather"/>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sldGuideLst>
    </p:ext>
    <p:ext uri="GoogleSlidesCustomDataVersion2">
      <go:slidesCustomData xmlns:go="http://customooxmlschemas.google.com/" r:id="rId39" roundtripDataSignature="AMtx7mhEnst4y53wKpox56j7bBjcLTvju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regular.fntdata"/><Relationship Id="rId30" Type="http://schemas.openxmlformats.org/officeDocument/2006/relationships/font" Target="fonts/Lato-boldItalic.fntdata"/><Relationship Id="rId11" Type="http://schemas.openxmlformats.org/officeDocument/2006/relationships/slide" Target="slides/slide6.xml"/><Relationship Id="rId33" Type="http://schemas.openxmlformats.org/officeDocument/2006/relationships/font" Target="fonts/Montserrat-italic.fntdata"/><Relationship Id="rId10" Type="http://schemas.openxmlformats.org/officeDocument/2006/relationships/slide" Target="slides/slide5.xml"/><Relationship Id="rId32" Type="http://schemas.openxmlformats.org/officeDocument/2006/relationships/font" Target="fonts/Montserrat-bold.fntdata"/><Relationship Id="rId13" Type="http://schemas.openxmlformats.org/officeDocument/2006/relationships/slide" Target="slides/slide8.xml"/><Relationship Id="rId35" Type="http://schemas.openxmlformats.org/officeDocument/2006/relationships/font" Target="fonts/Merriweather-regular.fntdata"/><Relationship Id="rId12" Type="http://schemas.openxmlformats.org/officeDocument/2006/relationships/slide" Target="slides/slide7.xml"/><Relationship Id="rId34" Type="http://schemas.openxmlformats.org/officeDocument/2006/relationships/font" Target="fonts/Montserrat-boldItalic.fntdata"/><Relationship Id="rId15" Type="http://schemas.openxmlformats.org/officeDocument/2006/relationships/slide" Target="slides/slide10.xml"/><Relationship Id="rId37" Type="http://schemas.openxmlformats.org/officeDocument/2006/relationships/font" Target="fonts/Merriweather-italic.fntdata"/><Relationship Id="rId14" Type="http://schemas.openxmlformats.org/officeDocument/2006/relationships/slide" Target="slides/slide9.xml"/><Relationship Id="rId36" Type="http://schemas.openxmlformats.org/officeDocument/2006/relationships/font" Target="fonts/Merriweather-bold.fntdata"/><Relationship Id="rId17" Type="http://schemas.openxmlformats.org/officeDocument/2006/relationships/slide" Target="slides/slide12.xml"/><Relationship Id="rId39" Type="http://customschemas.google.com/relationships/presentationmetadata" Target="metadata"/><Relationship Id="rId16" Type="http://schemas.openxmlformats.org/officeDocument/2006/relationships/slide" Target="slides/slide11.xml"/><Relationship Id="rId38" Type="http://schemas.openxmlformats.org/officeDocument/2006/relationships/font" Target="fonts/Merriweather-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4"/>
            <a:ext cx="3076364" cy="513509"/>
          </a:xfrm>
          <a:prstGeom prst="rect">
            <a:avLst/>
          </a:prstGeom>
          <a:noFill/>
          <a:ln>
            <a:noFill/>
          </a:ln>
        </p:spPr>
        <p:txBody>
          <a:bodyPr anchorCtr="0" anchor="t"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1293" y="4"/>
            <a:ext cx="3076364" cy="513509"/>
          </a:xfrm>
          <a:prstGeom prst="rect">
            <a:avLst/>
          </a:prstGeom>
          <a:noFill/>
          <a:ln>
            <a:noFill/>
          </a:ln>
        </p:spPr>
        <p:txBody>
          <a:bodyPr anchorCtr="0" anchor="t" bIns="47400" lIns="94825" spcFirstLastPara="1" rIns="94825" wrap="square" tIns="474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93688" y="549275"/>
            <a:ext cx="6326187" cy="35591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293506" y="4410983"/>
            <a:ext cx="6325897" cy="5170819"/>
          </a:xfrm>
          <a:prstGeom prst="rect">
            <a:avLst/>
          </a:prstGeom>
          <a:noFill/>
          <a:ln>
            <a:noFill/>
          </a:ln>
        </p:spPr>
        <p:txBody>
          <a:bodyPr anchorCtr="0" anchor="t" bIns="47400" lIns="94825" spcFirstLastPara="1" rIns="94825" wrap="square" tIns="474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1107"/>
            <a:ext cx="3076364" cy="513506"/>
          </a:xfrm>
          <a:prstGeom prst="rect">
            <a:avLst/>
          </a:prstGeom>
          <a:noFill/>
          <a:ln>
            <a:noFill/>
          </a:ln>
        </p:spPr>
        <p:txBody>
          <a:bodyPr anchorCtr="0" anchor="b"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extLst>
    <p:ext uri="{620B2872-D7B9-4A21-9093-7833F8D536E1}">
      <p15:sldGuideLst>
        <p15:guide id="1" orient="horz" pos="3223">
          <p15:clr>
            <a:srgbClr val="F26B43"/>
          </p15:clr>
        </p15:guide>
        <p15:guide id="2" pos="2236">
          <p15:clr>
            <a:srgbClr val="F26B43"/>
          </p15:clr>
        </p15:guide>
      </p15:sldGuideLst>
    </p:ext>
  </p:extLst>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iles.scientists4future.org/index.php?path=23__Ern%C3%A4hrung_und_Landwirtschaft"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mweltbundesamt.de/sites/default/files/medien/1410/publikationen/2020_07_20_kbu_boden_und_biodiversitaet_bf.pdf"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i.org/10.1016/j.geoderma.2017.01.002"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odenwelten.de/sites/default/files/die_landwirtschaft_gruener_gestalten_klu-sammelband.pdf"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e.slideshare.net/Oeko-Institut/landwende"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e.slideshare.net/Oeko-Institut/landwende"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ramr.tv/de/blog/7-unterschatzte-vorteile-der-digitalisierung-im-unternehmen/" TargetMode="External"/><Relationship Id="rId3" Type="http://schemas.openxmlformats.org/officeDocument/2006/relationships/hyperlink" Target="https://www.flixcheck.de/vor-und-nachteile-digitalisierung/"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andelsblatt.com/meinung/gastbeitraege/expertenrat/wenzel/expertenrat-eike-wenzel-wertschoepfung-und-wertschaetzung-fuenf-ideen-fuer-die-ernaehrung-der-zukunft/26996104.html" TargetMode="External"/><Relationship Id="rId3" Type="http://schemas.openxmlformats.org/officeDocument/2006/relationships/hyperlink" Target="https://www.bund.net/fileadmin/user_upload_bund/publikationen/landwirtschaft/landwirtschaft_konzernatlas_2017_01.pdf" TargetMode="External"/><Relationship Id="rId4" Type="http://schemas.openxmlformats.org/officeDocument/2006/relationships/hyperlink" Target="https://www.spiegel.de/wirtschaft/ferrero-wie-viel-ausbeutung-steckt-in-der-ernte-von-haselnuessen-palmoel-und-kakao-a-577060b9-015f-4a4b-8348-121c62aa4e33"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uden.de/rechtschreibung/Zielkonflikt" TargetMode="External"/><Relationship Id="rId3" Type="http://schemas.openxmlformats.org/officeDocument/2006/relationships/hyperlink" Target="https://ibbf.berlin/assets/images/Dokumente/e_mob-Publikation_NR3_2015.pdf"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null"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null" TargetMode="External"/><Relationship Id="rId3" Type="http://schemas.openxmlformats.org/officeDocument/2006/relationships/hyperlink" Target="http://null" TargetMode="External"/><Relationship Id="rId4" Type="http://schemas.openxmlformats.org/officeDocument/2006/relationships/hyperlink" Target="https://doi.org/10.1021/acs.est.1c04158"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mweltrat.de/SharedDocs/Downloads/DE/02_Sondergutachten/2016_2020/2017_11_SG_Klimaschutz_im_Verkehrssektor_KF.pdf?__blob=publicationFile&amp;v=2" TargetMode="External"/><Relationship Id="rId3" Type="http://schemas.openxmlformats.org/officeDocument/2006/relationships/hyperlink" Target="https://www.umweltbundesamt.de/daten/land-forstwirtschaft/beitrag-der-landwirtschaft-zu-den-treibhausgas#treibhausgas-emissionen-aus-der-landwirtschaft"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e.slideshare.net/Oeko-Institut/landwende"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iles.scientists4future.org/index.php?path=23__Ern%C3%A4hrung_und_Landwirtschaft"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2:notes"/>
          <p:cNvSpPr/>
          <p:nvPr>
            <p:ph idx="2" type="sldImg"/>
          </p:nvPr>
        </p:nvSpPr>
        <p:spPr>
          <a:xfrm>
            <a:off x="222250" y="252413"/>
            <a:ext cx="6653213"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 name="Google Shape;68;p2:notes"/>
          <p:cNvSpPr txBox="1"/>
          <p:nvPr>
            <p:ph idx="1" type="body"/>
          </p:nvPr>
        </p:nvSpPr>
        <p:spPr>
          <a:xfrm>
            <a:off x="223689" y="4222801"/>
            <a:ext cx="6650337" cy="6131001"/>
          </a:xfrm>
          <a:prstGeom prst="rect">
            <a:avLst/>
          </a:prstGeom>
          <a:noFill/>
          <a:ln>
            <a:noFill/>
          </a:ln>
        </p:spPr>
        <p:txBody>
          <a:bodyPr anchorCtr="0" anchor="t" bIns="47400" lIns="94825" spcFirstLastPara="1" rIns="94825" wrap="square" tIns="47400">
            <a:noAutofit/>
          </a:bodyPr>
          <a:lstStyle/>
          <a:p>
            <a:pPr indent="-171450" lvl="0" marL="17145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Ziel des Projektes ist die Gründung einer </a:t>
            </a:r>
            <a:r>
              <a:rPr b="0" i="1" lang="de-DE" sz="1100" u="none" cap="none" strike="noStrike">
                <a:solidFill>
                  <a:schemeClr val="dk1"/>
                </a:solidFill>
                <a:latin typeface="Calibri"/>
                <a:ea typeface="Calibri"/>
                <a:cs typeface="Calibri"/>
                <a:sym typeface="Calibri"/>
              </a:rPr>
              <a:t>Projektagentur Berufliche Bildung für Nachhaltige Entwicklung (PA-BBNE) des Partnernetzwerkes Berufliche Bildung am IZT. </a:t>
            </a:r>
            <a:r>
              <a:rPr b="0" i="0" lang="de-DE" sz="1100" u="none" cap="none" strike="noStrike">
                <a:solidFill>
                  <a:schemeClr val="dk1"/>
                </a:solidFill>
                <a:latin typeface="Calibri"/>
                <a:ea typeface="Calibri"/>
                <a:cs typeface="Calibri"/>
                <a:sym typeface="Calibri"/>
              </a:rPr>
              <a:t>Für eine Vielzahl von Ausbildungsberufen erstellt Projektagentur Begleitmaterialien zur </a:t>
            </a:r>
            <a:r>
              <a:rPr b="0" i="1" lang="de-DE" sz="1100" u="none" cap="none" strike="noStrike">
                <a:solidFill>
                  <a:schemeClr val="dk1"/>
                </a:solidFill>
                <a:latin typeface="Calibri"/>
                <a:ea typeface="Calibri"/>
                <a:cs typeface="Calibri"/>
                <a:sym typeface="Calibri"/>
              </a:rPr>
              <a:t>Beruflichen Bildung für Nachhaltige Entwicklung </a:t>
            </a:r>
            <a:r>
              <a:rPr b="0" i="0" lang="de-DE" sz="1100" u="none" cap="none" strike="noStrik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Pädagoge*innen sowie Institutionen der beruflichen Bildung.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für die berufsprofilgebenden Fertigkeiten, Kenntnisse und Fähigkeiten bedeutet. Im Kern sollen deshalb folgende drei Materialien je Berufsbild entwickelt werden: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tabellarische didaktische Einordnung (Didaktisches Impulspapier, IP),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Handout (FS) z. B. mit der Darstellung von Zielkonflikten oder weiteren Aufgabenstellungen.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Office-Dokumente (Word und PowerPoint) zur weiteren Verwendung veröffentlicht, d. h. sie können von den Nutzer*innen kopiert, ergänzt oder umstrukturiert werden. </a:t>
            </a:r>
            <a:endParaRPr sz="1100"/>
          </a:p>
          <a:p>
            <a:pPr indent="0" lvl="0" marL="0" marR="0" rtl="0" algn="l">
              <a:lnSpc>
                <a:spcPct val="100000"/>
              </a:lnSpc>
              <a:spcBef>
                <a:spcPts val="600"/>
              </a:spcBef>
              <a:spcAft>
                <a:spcPts val="0"/>
              </a:spcAft>
              <a:buClr>
                <a:srgbClr val="000000"/>
              </a:buClr>
              <a:buSzPts val="1400"/>
              <a:buFont typeface="Arial"/>
              <a:buNone/>
            </a:pPr>
            <a:r>
              <a:t/>
            </a:r>
            <a:endParaRPr sz="1100"/>
          </a:p>
        </p:txBody>
      </p:sp>
      <p:sp>
        <p:nvSpPr>
          <p:cNvPr id="69" name="Google Shape;69;p2: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26:notes"/>
          <p:cNvSpPr/>
          <p:nvPr>
            <p:ph idx="2" type="sldImg"/>
          </p:nvPr>
        </p:nvSpPr>
        <p:spPr>
          <a:xfrm>
            <a:off x="222250" y="252413"/>
            <a:ext cx="6653213"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26:notes"/>
          <p:cNvSpPr txBox="1"/>
          <p:nvPr>
            <p:ph idx="1" type="body"/>
          </p:nvPr>
        </p:nvSpPr>
        <p:spPr>
          <a:xfrm>
            <a:off x="223688" y="4222800"/>
            <a:ext cx="6650438" cy="5214815"/>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latin typeface="Calibri"/>
                <a:ea typeface="Calibri"/>
                <a:cs typeface="Calibri"/>
                <a:sym typeface="Calibri"/>
              </a:rPr>
              <a:t>Beschreibung</a:t>
            </a:r>
            <a:endParaRPr>
              <a:latin typeface="Calibri"/>
              <a:ea typeface="Calibri"/>
              <a:cs typeface="Calibri"/>
              <a:sym typeface="Calibri"/>
            </a:endParaRPr>
          </a:p>
          <a:p>
            <a:pPr indent="0" lvl="0" marL="0" rtl="0" algn="l">
              <a:lnSpc>
                <a:spcPct val="115000"/>
              </a:lnSpc>
              <a:spcBef>
                <a:spcPts val="0"/>
              </a:spcBef>
              <a:spcAft>
                <a:spcPts val="0"/>
              </a:spcAft>
              <a:buSzPts val="1100"/>
              <a:buNone/>
            </a:pPr>
            <a:r>
              <a:rPr lang="de-DE">
                <a:latin typeface="Calibri"/>
                <a:ea typeface="Calibri"/>
                <a:cs typeface="Calibri"/>
                <a:sym typeface="Calibri"/>
              </a:rPr>
              <a:t>Die Grafik zeigt Vergleiche der deutschen Durchschnittsernährung pro Jahr inklusive der vermeidbaren Nahrungsmittelverluste (Überproduktion, MHD überschritten…) mit einer nachhaltigen Ernährung (Einhaltung der planetarischen Grenzen), der sogenannten Planetary Health Diet. Die jeweiligen Nahrungsmittelanteile (aus Willet et al 2019) wurden vereinfacht zu Gruppen zusammengefasst, die auch in den deutschen Statistiken verwendet werden. Die Nahrungsmittelverluste wurden abgeschätzt, da sich die Literaturquelle auf ein anderes Jahr bezieht. In vielen Nahrungsmittelbereichen sind bereits passende Relationen zwischen der gegenwärtigen Ernährung und deren Effekten auf unsere Grundlagen zu verzeichnen, bis auf die Ausnahmen bei Eiern, Fleisch, Milchprodukten und Süßungsmitteln. Davon weisen die Fleischprodukte die größte Disbalanz auf. Vor allem aus gesundheitlichen Gründen wird in öffentlichen Einrichtungen über kurz oder lang fleischlos und zuckerreduziert  gekocht werden. </a:t>
            </a:r>
            <a:endParaRPr/>
          </a:p>
          <a:p>
            <a:pPr indent="0" lvl="0" marL="0" rtl="0" algn="l">
              <a:lnSpc>
                <a:spcPct val="115000"/>
              </a:lnSpc>
              <a:spcBef>
                <a:spcPts val="0"/>
              </a:spcBef>
              <a:spcAft>
                <a:spcPts val="0"/>
              </a:spcAft>
              <a:buSzPts val="1100"/>
              <a:buNone/>
            </a:pPr>
            <a:r>
              <a:t/>
            </a:r>
            <a:endParaRPr>
              <a:latin typeface="Calibri"/>
              <a:ea typeface="Calibri"/>
              <a:cs typeface="Calibri"/>
              <a:sym typeface="Calibri"/>
            </a:endParaRPr>
          </a:p>
          <a:p>
            <a:pPr indent="0" lvl="0" marL="0" rtl="0" algn="l">
              <a:lnSpc>
                <a:spcPct val="100000"/>
              </a:lnSpc>
              <a:spcBef>
                <a:spcPts val="0"/>
              </a:spcBef>
              <a:spcAft>
                <a:spcPts val="0"/>
              </a:spcAft>
              <a:buSzPts val="1100"/>
              <a:buFont typeface="Arial"/>
              <a:buNone/>
            </a:pPr>
            <a:r>
              <a:rPr b="1" lang="de-DE">
                <a:latin typeface="Calibri"/>
                <a:ea typeface="Calibri"/>
                <a:cs typeface="Calibri"/>
                <a:sym typeface="Calibri"/>
              </a:rPr>
              <a:t>Aufgabe </a:t>
            </a:r>
            <a:endParaRPr/>
          </a:p>
          <a:p>
            <a:pPr indent="-171450" lvl="0" marL="171450" rtl="0" algn="l">
              <a:lnSpc>
                <a:spcPct val="100000"/>
              </a:lnSpc>
              <a:spcBef>
                <a:spcPts val="0"/>
              </a:spcBef>
              <a:spcAft>
                <a:spcPts val="0"/>
              </a:spcAft>
              <a:buSzPts val="1200"/>
              <a:buFont typeface="Arial"/>
              <a:buChar char="•"/>
            </a:pPr>
            <a:r>
              <a:rPr lang="de-DE">
                <a:solidFill>
                  <a:schemeClr val="dk1"/>
                </a:solidFill>
                <a:latin typeface="Calibri"/>
                <a:ea typeface="Calibri"/>
                <a:cs typeface="Calibri"/>
                <a:sym typeface="Calibri"/>
              </a:rPr>
              <a:t>In welchen Bereichen verursacht Ihr Betrieb Emissionen?</a:t>
            </a:r>
            <a:endParaRPr>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1">
              <a:latin typeface="Calibri"/>
              <a:ea typeface="Calibri"/>
              <a:cs typeface="Calibri"/>
              <a:sym typeface="Calibri"/>
            </a:endParaRPr>
          </a:p>
          <a:p>
            <a:pPr indent="0" lvl="0" marL="0" rtl="0" algn="l">
              <a:lnSpc>
                <a:spcPct val="100000"/>
              </a:lnSpc>
              <a:spcBef>
                <a:spcPts val="0"/>
              </a:spcBef>
              <a:spcAft>
                <a:spcPts val="0"/>
              </a:spcAft>
              <a:buSzPts val="1400"/>
              <a:buNone/>
            </a:pPr>
            <a:r>
              <a:rPr b="1" lang="de-DE">
                <a:latin typeface="Calibri"/>
                <a:ea typeface="Calibri"/>
                <a:cs typeface="Calibri"/>
                <a:sym typeface="Calibri"/>
              </a:rPr>
              <a:t>Quellen </a:t>
            </a:r>
            <a:endParaRPr/>
          </a:p>
          <a:p>
            <a:pPr indent="-171450" lvl="0" marL="171450" rtl="0" algn="l">
              <a:lnSpc>
                <a:spcPct val="100000"/>
              </a:lnSpc>
              <a:spcBef>
                <a:spcPts val="0"/>
              </a:spcBef>
              <a:spcAft>
                <a:spcPts val="0"/>
              </a:spcAft>
              <a:buSzPts val="1170"/>
              <a:buFont typeface="Arial"/>
              <a:buChar char="•"/>
            </a:pPr>
            <a:r>
              <a:rPr lang="de-DE" sz="1000">
                <a:latin typeface="Calibri"/>
                <a:ea typeface="Calibri"/>
                <a:cs typeface="Calibri"/>
                <a:sym typeface="Calibri"/>
              </a:rPr>
              <a:t>Franz Bauer. </a:t>
            </a:r>
            <a:r>
              <a:rPr b="1" lang="de-DE" sz="1000">
                <a:latin typeface="Calibri"/>
                <a:ea typeface="Calibri"/>
                <a:cs typeface="Calibri"/>
                <a:sym typeface="Calibri"/>
              </a:rPr>
              <a:t>Der Einfluss unserer  Ernährung auf den Klimawandel. Spotlight zum Thema  Klima. </a:t>
            </a:r>
            <a:r>
              <a:rPr b="1" lang="de-DE" sz="1000" u="sng">
                <a:solidFill>
                  <a:schemeClr val="hlink"/>
                </a:solidFill>
                <a:latin typeface="Calibri"/>
                <a:ea typeface="Calibri"/>
                <a:cs typeface="Calibri"/>
                <a:sym typeface="Calibri"/>
                <a:hlinkClick r:id="rId2"/>
              </a:rPr>
              <a:t>https://files.scientists4future.org/index.php?path=23__Ern%C3%A4hrung_und_Landwirtschaft</a:t>
            </a:r>
            <a:r>
              <a:rPr b="1" lang="de-DE" sz="1000">
                <a:latin typeface="Calibri"/>
                <a:ea typeface="Calibri"/>
                <a:cs typeface="Calibri"/>
                <a:sym typeface="Calibri"/>
              </a:rPr>
              <a:t>. </a:t>
            </a:r>
            <a:endParaRPr/>
          </a:p>
          <a:p>
            <a:pPr indent="-171450" lvl="0" marL="171450" rtl="0" algn="l">
              <a:lnSpc>
                <a:spcPct val="100000"/>
              </a:lnSpc>
              <a:spcBef>
                <a:spcPts val="0"/>
              </a:spcBef>
              <a:spcAft>
                <a:spcPts val="0"/>
              </a:spcAft>
              <a:buSzPts val="1170"/>
              <a:buFont typeface="Arial"/>
              <a:buChar char="•"/>
            </a:pPr>
            <a:r>
              <a:rPr lang="de-DE" sz="1000">
                <a:latin typeface="Calibri"/>
                <a:ea typeface="Calibri"/>
                <a:cs typeface="Calibri"/>
                <a:sym typeface="Calibri"/>
              </a:rPr>
              <a:t>Grafik: eigene Berechnungen auf Basis von:</a:t>
            </a:r>
            <a:endParaRPr sz="1000">
              <a:latin typeface="Calibri"/>
              <a:ea typeface="Calibri"/>
              <a:cs typeface="Calibri"/>
              <a:sym typeface="Calibri"/>
            </a:endParaRPr>
          </a:p>
          <a:p>
            <a:pPr indent="-171450" lvl="1" marL="628650" rtl="0" algn="l">
              <a:lnSpc>
                <a:spcPct val="115000"/>
              </a:lnSpc>
              <a:spcBef>
                <a:spcPts val="0"/>
              </a:spcBef>
              <a:spcAft>
                <a:spcPts val="0"/>
              </a:spcAft>
              <a:buClr>
                <a:schemeClr val="dk1"/>
              </a:buClr>
              <a:buSzPts val="1170"/>
              <a:buFont typeface="Arial"/>
              <a:buChar char="•"/>
            </a:pPr>
            <a:r>
              <a:rPr lang="de-DE" sz="1000">
                <a:latin typeface="Calibri"/>
                <a:ea typeface="Calibri"/>
                <a:cs typeface="Calibri"/>
                <a:sym typeface="Calibri"/>
              </a:rPr>
              <a:t>Deutscher Durchschnitt: BMEL (2018): Statistisches Jahrbuch über Ernährung, Landwirtschaft und Forsten der Bundesrepublik Deutschland 2017. 61. Aufl. Berlin.</a:t>
            </a:r>
            <a:endParaRPr sz="1000">
              <a:latin typeface="Calibri"/>
              <a:ea typeface="Calibri"/>
              <a:cs typeface="Calibri"/>
              <a:sym typeface="Calibri"/>
            </a:endParaRPr>
          </a:p>
          <a:p>
            <a:pPr indent="-171450" lvl="1" marL="628650" rtl="0" algn="l">
              <a:lnSpc>
                <a:spcPct val="115000"/>
              </a:lnSpc>
              <a:spcBef>
                <a:spcPts val="0"/>
              </a:spcBef>
              <a:spcAft>
                <a:spcPts val="0"/>
              </a:spcAft>
              <a:buClr>
                <a:schemeClr val="dk1"/>
              </a:buClr>
              <a:buSzPts val="1170"/>
              <a:buFont typeface="Arial"/>
              <a:buChar char="•"/>
            </a:pPr>
            <a:r>
              <a:rPr lang="de-DE" sz="1000">
                <a:latin typeface="Calibri"/>
                <a:ea typeface="Calibri"/>
                <a:cs typeface="Calibri"/>
                <a:sym typeface="Calibri"/>
              </a:rPr>
              <a:t>Nahrungsmittelabfall: Noleppa, Steffen; Cartsburg, Matti (2015): Das Grosse Wegschmeissen. Vom Acker bis zum Verbraucher: Ausmaß und Umwelteffekte der Lebensmittelverschwendung in Deutschland. Hg. v. WWF. Berlin.</a:t>
            </a:r>
            <a:endParaRPr sz="1000">
              <a:latin typeface="Calibri"/>
              <a:ea typeface="Calibri"/>
              <a:cs typeface="Calibri"/>
              <a:sym typeface="Calibri"/>
            </a:endParaRPr>
          </a:p>
          <a:p>
            <a:pPr indent="-171450" lvl="1" marL="628650" rtl="0" algn="l">
              <a:lnSpc>
                <a:spcPct val="115000"/>
              </a:lnSpc>
              <a:spcBef>
                <a:spcPts val="0"/>
              </a:spcBef>
              <a:spcAft>
                <a:spcPts val="0"/>
              </a:spcAft>
              <a:buSzPts val="1170"/>
              <a:buFont typeface="Arial"/>
              <a:buChar char="•"/>
            </a:pPr>
            <a:r>
              <a:rPr lang="de-DE" sz="1000">
                <a:latin typeface="Calibri"/>
                <a:ea typeface="Calibri"/>
                <a:cs typeface="Calibri"/>
                <a:sym typeface="Calibri"/>
              </a:rPr>
              <a:t>Planetary Health Diet: Willett, Walter; Rockström, Johan; Loken, Brent; Springmann, Marco; Lang, Tim; Vermeulen, Sonja et al. (2019): Food in the Anthropocene. The EAT–Lancet Commission on healthy diets from sustainable food systems. In: The Lancet 393 (10170), S. 447–492.</a:t>
            </a:r>
            <a:endParaRPr sz="1050">
              <a:latin typeface="Calibri"/>
              <a:ea typeface="Calibri"/>
              <a:cs typeface="Calibri"/>
              <a:sym typeface="Calibri"/>
            </a:endParaRPr>
          </a:p>
        </p:txBody>
      </p:sp>
      <p:sp>
        <p:nvSpPr>
          <p:cNvPr id="208" name="Google Shape;208;p26:notes"/>
          <p:cNvSpPr txBox="1"/>
          <p:nvPr>
            <p:ph idx="12" type="sldNum"/>
          </p:nvPr>
        </p:nvSpPr>
        <p:spPr>
          <a:xfrm>
            <a:off x="4021293" y="9721107"/>
            <a:ext cx="3076236"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915bba6a60_0_10:notes"/>
          <p:cNvSpPr/>
          <p:nvPr>
            <p:ph idx="2" type="sldImg"/>
          </p:nvPr>
        </p:nvSpPr>
        <p:spPr>
          <a:xfrm>
            <a:off x="222250"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g1915bba6a60_0_10:notes"/>
          <p:cNvSpPr txBox="1"/>
          <p:nvPr>
            <p:ph idx="1" type="body"/>
          </p:nvPr>
        </p:nvSpPr>
        <p:spPr>
          <a:xfrm>
            <a:off x="223688" y="4145435"/>
            <a:ext cx="6651924" cy="6089178"/>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Font typeface="Arial"/>
              <a:buNone/>
            </a:pPr>
            <a:r>
              <a:rPr b="1" i="0" lang="de-DE" u="none" cap="none" strike="noStrike">
                <a:solidFill>
                  <a:schemeClr val="dk1"/>
                </a:solidFill>
                <a:latin typeface="Calibri"/>
                <a:ea typeface="Calibri"/>
                <a:cs typeface="Calibri"/>
                <a:sym typeface="Calibri"/>
              </a:rPr>
              <a:t>Beschreibung</a:t>
            </a:r>
            <a:endParaRPr/>
          </a:p>
          <a:p>
            <a:pPr indent="0" lvl="0" marL="0" marR="0" rtl="0" algn="l">
              <a:lnSpc>
                <a:spcPct val="100000"/>
              </a:lnSpc>
              <a:spcBef>
                <a:spcPts val="0"/>
              </a:spcBef>
              <a:spcAft>
                <a:spcPts val="0"/>
              </a:spcAft>
              <a:buClr>
                <a:schemeClr val="dk1"/>
              </a:buClr>
              <a:buSzPts val="1050"/>
              <a:buFont typeface="Calibri"/>
              <a:buNone/>
            </a:pPr>
            <a:r>
              <a:rPr lang="de-DE"/>
              <a:t>Tierwirt:innen haben mit der Art und Weise, wie sie Tiere halten, einen immensen Einfluss auf die Gesundheit der Böden, deren Fruchtbarkeit und Basis für das Pflanzenwachstum. Darüber hinaus können sie die Fähigkeit der Böden beeinflussen, Kohlenstoff zu speichern. Dies stellt einen der wirksamsten Hebel zur Behebung der Klimakrise dar. </a:t>
            </a:r>
            <a:r>
              <a:rPr b="0" i="0" lang="de-DE" u="none" cap="none" strike="noStrike">
                <a:solidFill>
                  <a:schemeClr val="dk1"/>
                </a:solidFill>
                <a:latin typeface="Calibri"/>
                <a:ea typeface="Calibri"/>
                <a:cs typeface="Calibri"/>
                <a:sym typeface="Calibri"/>
              </a:rPr>
              <a:t>Global gesehen ist in Böden mehr Kohlenstoff enthalten als in der Biomasse und Atmosphäre zusammen. </a:t>
            </a:r>
            <a:r>
              <a:rPr lang="de-DE">
                <a:solidFill>
                  <a:srgbClr val="000000"/>
                </a:solidFill>
              </a:rPr>
              <a:t>Die beiden Summanden beim C-Gehalt der Atmosphäre sind der vermutete vorindustrielle (591) und der zusätzliche anthropogen verantwortete (279, Stand 2019) Gehalt. Tierwirt:innen können dazu beitragen, dass die Bodenschicht, die in der Lage ist Kohlenstoff zu speichern, der sogenannte fruchtbare Boden, auf den Grünlandstandorten wachsen kann. Ausschlaggebend für das Bodenwachstum sind neben vielen weiteren Faktoren der durchwurzelte Raum und die Beweidung. Daher empfehlen Expert:innen u.a. “Ein Verbot des Grünlandumbruchs und die Förderung der Rückumwandlung von Acker- in Dauergrünland an geeigneten Standorten. Dauergrünland schützt den Boden als eine der wichtigsten Produktionsgrundlagen der Landwirtschaft, bietet je nach Nutzung zahlreichen Tier- und Pflanzenarten einen Lebensraum und ist neben Mooren und Feuchtstandorten der wichtigste Kohlenstoffspeicher.” UBA (2020). Für das Ackerland spielt der regional angepasste Viehbesatz eine große Rolle, so das die ausgebrachten Mengen an organischem Dünger, bestenfalls zu den Düngebedarfen der Pflanzenkulturen passen und die Kohlenstoff-Aufnahmekapazitäten der Böden nicht überlastet werden. </a:t>
            </a:r>
            <a:endParaRPr>
              <a:solidFill>
                <a:srgbClr val="000000"/>
              </a:solidFill>
            </a:endParaRPr>
          </a:p>
          <a:p>
            <a:pPr indent="0" lvl="0" marL="0" marR="0" rtl="0" algn="l">
              <a:lnSpc>
                <a:spcPct val="100000"/>
              </a:lnSpc>
              <a:spcBef>
                <a:spcPts val="0"/>
              </a:spcBef>
              <a:spcAft>
                <a:spcPts val="0"/>
              </a:spcAft>
              <a:buClr>
                <a:schemeClr val="dk1"/>
              </a:buClr>
              <a:buSzPts val="1050"/>
              <a:buFont typeface="Calibri"/>
              <a:buNone/>
            </a:pPr>
            <a:r>
              <a:t/>
            </a:r>
            <a:endParaRPr b="1">
              <a:solidFill>
                <a:schemeClr val="dk1"/>
              </a:solidFill>
            </a:endParaRPr>
          </a:p>
          <a:p>
            <a:pPr indent="0" lvl="0" marL="0" marR="0" rtl="0" algn="l">
              <a:lnSpc>
                <a:spcPct val="100000"/>
              </a:lnSpc>
              <a:spcBef>
                <a:spcPts val="0"/>
              </a:spcBef>
              <a:spcAft>
                <a:spcPts val="0"/>
              </a:spcAft>
              <a:buClr>
                <a:schemeClr val="dk1"/>
              </a:buClr>
              <a:buSzPts val="1050"/>
              <a:buFont typeface="Calibri"/>
              <a:buNone/>
            </a:pPr>
            <a:r>
              <a:rPr b="1" lang="de-DE">
                <a:solidFill>
                  <a:schemeClr val="dk1"/>
                </a:solidFill>
              </a:rPr>
              <a:t>Aufgabe </a:t>
            </a:r>
            <a:endParaRPr/>
          </a:p>
          <a:p>
            <a:pPr indent="-171450" lvl="0" marL="171450" marR="0" rtl="0" algn="l">
              <a:lnSpc>
                <a:spcPct val="100000"/>
              </a:lnSpc>
              <a:spcBef>
                <a:spcPts val="0"/>
              </a:spcBef>
              <a:spcAft>
                <a:spcPts val="0"/>
              </a:spcAft>
              <a:buClr>
                <a:schemeClr val="dk1"/>
              </a:buClr>
              <a:buSzPts val="1050"/>
              <a:buFont typeface="Arial"/>
              <a:buChar char="•"/>
            </a:pPr>
            <a:r>
              <a:rPr lang="de-DE">
                <a:solidFill>
                  <a:schemeClr val="dk1"/>
                </a:solidFill>
              </a:rPr>
              <a:t>Wo könnte mit einfachen Methoden und positiven Effekten die gespeicherte Kohlenstoff erhöht werden?</a:t>
            </a:r>
            <a:endParaRPr/>
          </a:p>
          <a:p>
            <a:pPr indent="0" lvl="0" marL="0" marR="0" rtl="0" algn="l">
              <a:lnSpc>
                <a:spcPct val="100000"/>
              </a:lnSpc>
              <a:spcBef>
                <a:spcPts val="0"/>
              </a:spcBef>
              <a:spcAft>
                <a:spcPts val="0"/>
              </a:spcAft>
              <a:buClr>
                <a:srgbClr val="000000"/>
              </a:buClr>
              <a:buSzPts val="1700"/>
              <a:buFont typeface="Arial"/>
              <a:buNone/>
            </a:pPr>
            <a:r>
              <a:t/>
            </a:r>
            <a:endParaRPr b="1">
              <a:solidFill>
                <a:schemeClr val="dk1"/>
              </a:solidFill>
            </a:endParaRPr>
          </a:p>
          <a:p>
            <a:pPr indent="0" lvl="0" marL="0" marR="0" rtl="0" algn="l">
              <a:lnSpc>
                <a:spcPct val="100000"/>
              </a:lnSpc>
              <a:spcBef>
                <a:spcPts val="0"/>
              </a:spcBef>
              <a:spcAft>
                <a:spcPts val="0"/>
              </a:spcAft>
              <a:buClr>
                <a:srgbClr val="000000"/>
              </a:buClr>
              <a:buSzPts val="1700"/>
              <a:buFont typeface="Arial"/>
              <a:buNone/>
            </a:pPr>
            <a:r>
              <a:rPr b="1" lang="de-DE">
                <a:solidFill>
                  <a:schemeClr val="dk1"/>
                </a:solidFill>
              </a:rPr>
              <a:t>Quellen </a:t>
            </a:r>
            <a:endParaRPr/>
          </a:p>
          <a:p>
            <a:pPr indent="-171450" lvl="0" marL="171450" marR="0" rtl="0" algn="l">
              <a:lnSpc>
                <a:spcPct val="100000"/>
              </a:lnSpc>
              <a:spcBef>
                <a:spcPts val="0"/>
              </a:spcBef>
              <a:spcAft>
                <a:spcPts val="0"/>
              </a:spcAft>
              <a:buClr>
                <a:srgbClr val="000000"/>
              </a:buClr>
              <a:buSzPts val="1170"/>
              <a:buFont typeface="Arial"/>
              <a:buChar char="•"/>
            </a:pPr>
            <a:r>
              <a:rPr lang="de-DE" sz="1000"/>
              <a:t>IPCC, 2021: Climate Change 2021: The Physical Science Basis. Contribution of Working Group I to the Sixth Assessment Report of the Intergovernmental Panel on Climate Change [Masson-Delmotte, V., P. Zhai, A. Pirani, S.L. Connors, C. Péan, S. Berger, N. Caud, Y. Chen, L. Goldfarb, M.I. Gomis, M. Huang, K. Leitzell, E. Lonnoy, J.B.R.</a:t>
            </a:r>
            <a:br>
              <a:rPr lang="de-DE" sz="1000"/>
            </a:br>
            <a:r>
              <a:rPr lang="de-DE" sz="1000"/>
              <a:t>Matthews, T.K. Maycock, T. Waterfield, O. Yelekçi, R. Yu, and B. Zhou (eds.)]. Cambridge University Press, Cambridge, United Kingdom and New York, NY, USA, 2391 pp. doi:10.1017/9781009157896. </a:t>
            </a:r>
            <a:r>
              <a:rPr lang="de-DE" sz="1000">
                <a:solidFill>
                  <a:srgbClr val="000000"/>
                </a:solidFill>
              </a:rPr>
              <a:t>AR6 WG I. Chapter 5. Fig. 5.12. S. 700. https://www.ipcc.ch/report/ar6/wg1/downloads/report/IPCC_AR6_WGI_FullReport_small.pdf</a:t>
            </a:r>
            <a:endParaRPr sz="1000"/>
          </a:p>
          <a:p>
            <a:pPr indent="-171450" lvl="0" marL="171450" marR="0" rtl="0" algn="l">
              <a:lnSpc>
                <a:spcPct val="100000"/>
              </a:lnSpc>
              <a:spcBef>
                <a:spcPts val="0"/>
              </a:spcBef>
              <a:spcAft>
                <a:spcPts val="0"/>
              </a:spcAft>
              <a:buClr>
                <a:srgbClr val="000000"/>
              </a:buClr>
              <a:buSzPts val="1170"/>
              <a:buFont typeface="Arial"/>
              <a:buChar char="•"/>
            </a:pPr>
            <a:r>
              <a:rPr lang="de-DE" sz="1000">
                <a:solidFill>
                  <a:srgbClr val="000000"/>
                </a:solidFill>
              </a:rPr>
              <a:t>Umweltbundesamt UBA (2020): Boden und Biodiversität – Forderungen an die Politik. Positionspapier. Juli 2020. </a:t>
            </a:r>
            <a:r>
              <a:rPr lang="de-DE" sz="1000" u="sng">
                <a:solidFill>
                  <a:schemeClr val="hlink"/>
                </a:solidFill>
                <a:hlinkClick r:id="rId2"/>
              </a:rPr>
              <a:t>https://www.umweltbundesamt.de/sites/default/files/medien/1410/publikationen/2020_07_20_kbu_boden_und_biodiversitaet_bf.pdf</a:t>
            </a:r>
            <a:endParaRPr sz="1000">
              <a:solidFill>
                <a:srgbClr val="000000"/>
              </a:solidFill>
            </a:endParaRPr>
          </a:p>
          <a:p>
            <a:pPr indent="0" lvl="0" marL="0" rtl="0" algn="l">
              <a:lnSpc>
                <a:spcPct val="100000"/>
              </a:lnSpc>
              <a:spcBef>
                <a:spcPts val="400"/>
              </a:spcBef>
              <a:spcAft>
                <a:spcPts val="0"/>
              </a:spcAft>
              <a:buSzPts val="1400"/>
              <a:buNone/>
            </a:pPr>
            <a:r>
              <a:t/>
            </a:r>
            <a:endParaRPr sz="1000"/>
          </a:p>
        </p:txBody>
      </p:sp>
      <p:sp>
        <p:nvSpPr>
          <p:cNvPr id="222" name="Google Shape;222;g1915bba6a60_0_10: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30:notes"/>
          <p:cNvSpPr/>
          <p:nvPr>
            <p:ph idx="2" type="sldImg"/>
          </p:nvPr>
        </p:nvSpPr>
        <p:spPr>
          <a:xfrm>
            <a:off x="222250"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30:notes"/>
          <p:cNvSpPr txBox="1"/>
          <p:nvPr>
            <p:ph idx="1" type="body"/>
          </p:nvPr>
        </p:nvSpPr>
        <p:spPr>
          <a:xfrm>
            <a:off x="222895" y="4222801"/>
            <a:ext cx="6651924" cy="5498307"/>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400"/>
              <a:buFont typeface="Arial"/>
              <a:buNone/>
            </a:pPr>
            <a:r>
              <a:rPr b="1" lang="de-DE">
                <a:latin typeface="Calibri"/>
                <a:ea typeface="Calibri"/>
                <a:cs typeface="Calibri"/>
                <a:sym typeface="Calibri"/>
              </a:rPr>
              <a:t>Beschreibung</a:t>
            </a:r>
            <a:r>
              <a:rPr lang="de-DE">
                <a:latin typeface="Calibri"/>
                <a:ea typeface="Calibri"/>
                <a:cs typeface="Calibri"/>
                <a:sym typeface="Calibri"/>
              </a:rPr>
              <a:t>:  </a:t>
            </a:r>
            <a:endParaRPr>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Arial"/>
              <a:buNone/>
            </a:pPr>
            <a:r>
              <a:rPr lang="de-DE">
                <a:latin typeface="Calibri"/>
                <a:ea typeface="Calibri"/>
                <a:cs typeface="Calibri"/>
                <a:sym typeface="Calibri"/>
              </a:rPr>
              <a:t>Die Abbildung zeigt die Kohlenstoffaufnahmekapazität in Tonnen je Hektar und Jahr. Auf dieser Grundlage will die im Nachgang der Pariser Klimaverhandlungen entstandene „4-per-mil“-Initiative, einen Teil unserer Emissionen durch eine jährliche Steigerung des Humusgehalts der Böden um ca. 4 ‰ ausgleichen. Eine spätere Studie kommt zu dem Schluss, dass unter Ausschöpfung aller Möglichkeiten etwa 20 Jahre lang (danach beginnt Sättigungseffekt) etwa 20-35 % unserer Emissionen ausgeglichen werden können. Keine andere bekannte Maßnahme kann beim Klimaschutz weltweit ähnlich große Effekte erreichen. Die Voraussetzungen, die hierfür nötig werden, sind durch politische und gesetzliche Rahmensetzung erreichbar. Zugleich kann die berufliche Bildung im landwirtschaftlichen Bereich beitragen. Die Land- und Tierwirt:innen im geografischen Süden haben diese Möglichkeiten nicht im selben Umfang, wie die im Norden. Die Gründe für die Verhältnisse der Einflussmöglichkeiten liegen in den natürlich gegebenen Umsetzungsprozessen, gemeinsam mit den zusätzlichen Effekten der Klimakrise. Einerseits sind in einigen Regionen Deutschlands die Viehbesatzdichten zugunsten des Exports unverhältnismäßig hoch.  Andererseits werden für die Futtermittelbedarfe der hiesigen Fleischproduktion die fruchtbaren Böden anderer Länder beansprucht. Mit einem auf Freilandhaltung basierendem regional angepasstem Viehbesatz könnte hierzulande der Boden verbessert und seine Kohlenstoff-Speicherkapazität genutzt ggfs. sogar angehoben werden.</a:t>
            </a:r>
            <a:endParaRPr>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Arial"/>
              <a:buNone/>
            </a:pPr>
            <a:r>
              <a:t/>
            </a:r>
            <a:endParaRPr>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Arial"/>
              <a:buNone/>
            </a:pPr>
            <a:r>
              <a:rPr b="1" lang="de-DE">
                <a:latin typeface="Calibri"/>
                <a:ea typeface="Calibri"/>
                <a:cs typeface="Calibri"/>
                <a:sym typeface="Calibri"/>
              </a:rPr>
              <a:t>Aufgabe: </a:t>
            </a:r>
            <a:endParaRPr/>
          </a:p>
          <a:p>
            <a:pPr indent="-171450" lvl="0" marL="171450" rtl="0" algn="l">
              <a:lnSpc>
                <a:spcPct val="100000"/>
              </a:lnSpc>
              <a:spcBef>
                <a:spcPts val="0"/>
              </a:spcBef>
              <a:spcAft>
                <a:spcPts val="0"/>
              </a:spcAft>
              <a:buClr>
                <a:schemeClr val="dk1"/>
              </a:buClr>
              <a:buSzPts val="1400"/>
              <a:buFont typeface="Arial"/>
              <a:buChar char="•"/>
            </a:pPr>
            <a:r>
              <a:rPr lang="de-DE">
                <a:latin typeface="Calibri"/>
                <a:ea typeface="Calibri"/>
                <a:cs typeface="Calibri"/>
                <a:sym typeface="Calibri"/>
              </a:rPr>
              <a:t>Warum hat Deutschland eine verantwortungsvolle Rolle, mit Hilfe der Tierhaltung, die Kohlenstoffspeicherkapazitäten von Böden zu nutzen?</a:t>
            </a:r>
            <a:endParaRPr>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None/>
            </a:pPr>
            <a:r>
              <a:t/>
            </a:r>
            <a:endParaRPr>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de-DE">
                <a:latin typeface="Calibri"/>
                <a:ea typeface="Calibri"/>
                <a:cs typeface="Calibri"/>
                <a:sym typeface="Calibri"/>
              </a:rPr>
              <a:t>Quelle/ Bildquelle: </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solidFill>
                  <a:srgbClr val="181717"/>
                </a:solidFill>
                <a:latin typeface="Calibri"/>
                <a:ea typeface="Calibri"/>
                <a:cs typeface="Calibri"/>
                <a:sym typeface="Calibri"/>
              </a:rPr>
              <a:t>Budiman et al 2017: Minasny, Brendan P. Malone, Alex B. McBratney, Denis A. Angers, Dominique Arrouays, Adam Chambers, Vincent Chaplot, Zueng-Sang Chen, Kun Cheng, Bhabani S. Das, Damien J. Field, Alessandro Gimona, Carolyn B. Hedley, Suk Young Hong, Biswapati Mandal, Ben P. Marchant, Manuel Martin, Brian G. McConkey, Vera Leatitia Mulder, Sharon O'Rourke, Anne C. Richer-de-Forges, Inakwu Odeh, José Padarian, Keith Paustian, Genxing Pan, Laura Poggio, Igor Savin, Vladimir Stolbovoy, Uta Stockmann, Yiyi Sulaeman, Chun-Chih Tsui, Tor-Gunnar Vågen, Bas van Wesemael, Leigh Winowiecki. </a:t>
            </a:r>
            <a:r>
              <a:rPr b="1" lang="de-DE" sz="1000">
                <a:solidFill>
                  <a:srgbClr val="181717"/>
                </a:solidFill>
                <a:latin typeface="Calibri"/>
                <a:ea typeface="Calibri"/>
                <a:cs typeface="Calibri"/>
                <a:sym typeface="Calibri"/>
              </a:rPr>
              <a:t>Soil carbon 4 per mille</a:t>
            </a:r>
            <a:r>
              <a:rPr lang="de-DE" sz="1000">
                <a:solidFill>
                  <a:srgbClr val="181717"/>
                </a:solidFill>
                <a:latin typeface="Calibri"/>
                <a:ea typeface="Calibri"/>
                <a:cs typeface="Calibri"/>
                <a:sym typeface="Calibri"/>
              </a:rPr>
              <a:t>. IN: </a:t>
            </a:r>
            <a:r>
              <a:rPr lang="de-DE" sz="1000">
                <a:solidFill>
                  <a:srgbClr val="422874"/>
                </a:solidFill>
                <a:latin typeface="Calibri"/>
                <a:ea typeface="Calibri"/>
                <a:cs typeface="Calibri"/>
                <a:sym typeface="Calibri"/>
              </a:rPr>
              <a:t>Geoderma 292. 2017. S. 59 – 86.</a:t>
            </a:r>
            <a:r>
              <a:rPr lang="de-DE" sz="1000">
                <a:solidFill>
                  <a:srgbClr val="181717"/>
                </a:solidFill>
                <a:latin typeface="Calibri"/>
                <a:ea typeface="Calibri"/>
                <a:cs typeface="Calibri"/>
                <a:sym typeface="Calibri"/>
              </a:rPr>
              <a:t> </a:t>
            </a:r>
            <a:r>
              <a:rPr b="1" lang="de-DE" sz="1000">
                <a:latin typeface="Calibri"/>
                <a:ea typeface="Calibri"/>
                <a:cs typeface="Calibri"/>
                <a:sym typeface="Calibri"/>
              </a:rPr>
              <a:t> </a:t>
            </a:r>
            <a:r>
              <a:rPr lang="de-DE" sz="1000" u="sng">
                <a:solidFill>
                  <a:schemeClr val="hlink"/>
                </a:solidFill>
                <a:latin typeface="Calibri"/>
                <a:ea typeface="Calibri"/>
                <a:cs typeface="Calibri"/>
                <a:sym typeface="Calibri"/>
                <a:hlinkClick r:id="rId2"/>
              </a:rPr>
              <a:t>https://doi.org/10.1016/j.geoderma.2017.01.002</a:t>
            </a:r>
            <a:r>
              <a:rPr lang="de-DE" sz="1000">
                <a:latin typeface="Calibri"/>
                <a:ea typeface="Calibri"/>
                <a:cs typeface="Calibri"/>
                <a:sym typeface="Calibri"/>
              </a:rPr>
              <a:t> </a:t>
            </a:r>
            <a:r>
              <a:rPr lang="de-DE" sz="1000">
                <a:solidFill>
                  <a:srgbClr val="181717"/>
                </a:solidFill>
                <a:latin typeface="Calibri"/>
                <a:ea typeface="Calibri"/>
                <a:cs typeface="Calibri"/>
                <a:sym typeface="Calibri"/>
              </a:rPr>
              <a:t>CC BY-NC-ND </a:t>
            </a:r>
            <a:endParaRPr sz="1000">
              <a:latin typeface="Calibri"/>
              <a:ea typeface="Calibri"/>
              <a:cs typeface="Calibri"/>
              <a:sym typeface="Calibri"/>
            </a:endParaRPr>
          </a:p>
          <a:p>
            <a:pPr indent="0" lvl="0" marL="0" rtl="0" algn="l">
              <a:lnSpc>
                <a:spcPct val="100000"/>
              </a:lnSpc>
              <a:spcBef>
                <a:spcPts val="5"/>
              </a:spcBef>
              <a:spcAft>
                <a:spcPts val="0"/>
              </a:spcAft>
              <a:buSzPts val="1400"/>
              <a:buNone/>
            </a:pPr>
            <a:r>
              <a:t/>
            </a:r>
            <a:endParaRPr sz="1100"/>
          </a:p>
        </p:txBody>
      </p:sp>
      <p:sp>
        <p:nvSpPr>
          <p:cNvPr id="237" name="Google Shape;237;p30: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9:notes"/>
          <p:cNvSpPr/>
          <p:nvPr>
            <p:ph idx="2" type="sldImg"/>
          </p:nvPr>
        </p:nvSpPr>
        <p:spPr>
          <a:xfrm>
            <a:off x="222250"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29:notes"/>
          <p:cNvSpPr txBox="1"/>
          <p:nvPr>
            <p:ph idx="1" type="body"/>
          </p:nvPr>
        </p:nvSpPr>
        <p:spPr>
          <a:xfrm>
            <a:off x="223688" y="4145435"/>
            <a:ext cx="6651924" cy="6089178"/>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Font typeface="Arial"/>
              <a:buNone/>
            </a:pPr>
            <a:r>
              <a:rPr b="1" i="0" lang="de-DE" u="none" cap="none" strike="noStrike">
                <a:solidFill>
                  <a:schemeClr val="dk1"/>
                </a:solidFill>
                <a:latin typeface="Calibri"/>
                <a:ea typeface="Calibri"/>
                <a:cs typeface="Calibri"/>
                <a:sym typeface="Calibri"/>
              </a:rPr>
              <a:t>Beschreibung</a:t>
            </a:r>
            <a:endParaRPr>
              <a:latin typeface="Calibri"/>
              <a:ea typeface="Calibri"/>
              <a:cs typeface="Calibri"/>
              <a:sym typeface="Calibri"/>
            </a:endParaRPr>
          </a:p>
          <a:p>
            <a:pPr indent="0" lvl="0" marL="0" marR="0" rtl="0" algn="l">
              <a:lnSpc>
                <a:spcPct val="100000"/>
              </a:lnSpc>
              <a:spcBef>
                <a:spcPts val="0"/>
              </a:spcBef>
              <a:spcAft>
                <a:spcPts val="0"/>
              </a:spcAft>
              <a:buClr>
                <a:schemeClr val="dk1"/>
              </a:buClr>
              <a:buSzPts val="1050"/>
              <a:buFont typeface="Calibri"/>
              <a:buNone/>
            </a:pPr>
            <a:r>
              <a:rPr lang="de-DE">
                <a:latin typeface="Calibri"/>
                <a:ea typeface="Calibri"/>
                <a:cs typeface="Calibri"/>
                <a:sym typeface="Calibri"/>
              </a:rPr>
              <a:t>Der Bildungsauftrag im Zusammenhang mit der Kohlenstoffspeicherung im Boden besteht für Tierwirt:innen darin, die zugrunde liegenden Prozesse verstehen zu lernen.  </a:t>
            </a:r>
            <a:r>
              <a:rPr b="0" i="0" lang="de-DE" u="none" cap="none" strike="noStrike">
                <a:solidFill>
                  <a:schemeClr val="dk1"/>
                </a:solidFill>
                <a:latin typeface="Calibri"/>
                <a:ea typeface="Calibri"/>
                <a:cs typeface="Calibri"/>
                <a:sym typeface="Calibri"/>
              </a:rPr>
              <a:t>Bei dem im Boden gespeicherten Kohlenstoff handelt es sich vor allem um organischen Kohlenstoff im Humus. Er gelangt durch Photosynthese und anschließende Zersetzung von Biomasse in den Boden. Durch Atmung (Respiration) gelangt </a:t>
            </a:r>
            <a:r>
              <a:rPr lang="de-DE">
                <a:latin typeface="Calibri"/>
                <a:ea typeface="Calibri"/>
                <a:cs typeface="Calibri"/>
                <a:sym typeface="Calibri"/>
              </a:rPr>
              <a:t>ein Teil des Kohlenstoffes</a:t>
            </a:r>
            <a:r>
              <a:rPr b="0" i="0" lang="de-DE" u="none" cap="none" strike="noStrike">
                <a:solidFill>
                  <a:schemeClr val="dk1"/>
                </a:solidFill>
                <a:latin typeface="Calibri"/>
                <a:ea typeface="Calibri"/>
                <a:cs typeface="Calibri"/>
                <a:sym typeface="Calibri"/>
              </a:rPr>
              <a:t> wieder zurück in die Atmosphäre. Ohne menschliche Eingriffe würde die </a:t>
            </a:r>
            <a:r>
              <a:rPr lang="de-DE">
                <a:latin typeface="Calibri"/>
                <a:ea typeface="Calibri"/>
                <a:cs typeface="Calibri"/>
                <a:sym typeface="Calibri"/>
              </a:rPr>
              <a:t>H</a:t>
            </a:r>
            <a:r>
              <a:rPr b="0" i="0" lang="de-DE" u="none" cap="none" strike="noStrike">
                <a:solidFill>
                  <a:schemeClr val="dk1"/>
                </a:solidFill>
                <a:latin typeface="Calibri"/>
                <a:ea typeface="Calibri"/>
                <a:cs typeface="Calibri"/>
                <a:sym typeface="Calibri"/>
              </a:rPr>
              <a:t>umusschicht wachsen. Jedoch </a:t>
            </a:r>
            <a:r>
              <a:rPr lang="de-DE">
                <a:latin typeface="Calibri"/>
                <a:ea typeface="Calibri"/>
                <a:cs typeface="Calibri"/>
                <a:sym typeface="Calibri"/>
              </a:rPr>
              <a:t>wirken die menschlichen Tätigkeiten in der industriellen Landwirtschaft der Humusbildung eher entgegen (Bodenverdichtung durch schwere Maschinen, Überdüngung, Pestizideinsatz). Deshalb soll ein Umwandlungsverbot von Grünland in Ackerland gegensteuern: “Der Erhalt von Dauergrünland verhindert jene negativen Umwelteffekte, die bei einem Umbruch von Grünlandflächen unvermeidlich eintreten. Unter Dauergrünland werden in der Regel größere Mengen Kohlenstoff gespeichert als unter Ackernutzung. Daher ist ein Dauergrünlandumbruchverbot ein probates Mittel, um die beim Grünlandumbruch entstehenden CO2-Emissionen zu verhindern. Durch die ganzjährige Bodenbedeckung und die intensive Durchwurzelung des Bodens trägt die Beibehaltung einer Grünlandnutzung ferner zur Erhaltung und Förderung der Bodenfruchtbarkeit und zur Reduzierung der Eutrophierungsgefahr bei. Durch den größeren Nährstoffrückhalt wird darüber hinaus die Ressourceneffizienz gesteigert. Dauergrünland an sich ist ein wertvoller Beitrag zur landschaftlichen Vielfalt. Gerade extensiv genutztes Dauergrünland trägt auch zur Förderung der biologischen Vielfalt bei.” UBA (2011)</a:t>
            </a:r>
            <a:endParaRPr>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1">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lang="de-DE">
                <a:latin typeface="Calibri"/>
                <a:ea typeface="Calibri"/>
                <a:cs typeface="Calibri"/>
                <a:sym typeface="Calibri"/>
              </a:rPr>
              <a:t>Aufgabe </a:t>
            </a:r>
            <a:endParaRPr/>
          </a:p>
          <a:p>
            <a:pPr indent="-171450" lvl="0" marL="171450" marR="0" rtl="0" algn="l">
              <a:lnSpc>
                <a:spcPct val="100000"/>
              </a:lnSpc>
              <a:spcBef>
                <a:spcPts val="0"/>
              </a:spcBef>
              <a:spcAft>
                <a:spcPts val="0"/>
              </a:spcAft>
              <a:buClr>
                <a:schemeClr val="dk1"/>
              </a:buClr>
              <a:buSzPts val="1100"/>
              <a:buFont typeface="Arial"/>
              <a:buChar char="•"/>
            </a:pPr>
            <a:r>
              <a:rPr lang="de-DE">
                <a:latin typeface="Calibri"/>
                <a:ea typeface="Calibri"/>
                <a:cs typeface="Calibri"/>
                <a:sym typeface="Calibri"/>
              </a:rPr>
              <a:t>Betrachten sie die Kohlenstoffkreisläufe Wo</a:t>
            </a:r>
            <a:r>
              <a:rPr b="0" i="0" lang="de-DE" u="none" cap="none" strike="noStrike">
                <a:latin typeface="Calibri"/>
                <a:ea typeface="Calibri"/>
                <a:cs typeface="Calibri"/>
                <a:sym typeface="Calibri"/>
              </a:rPr>
              <a:t> könnte </a:t>
            </a:r>
            <a:r>
              <a:rPr lang="de-DE">
                <a:latin typeface="Calibri"/>
                <a:ea typeface="Calibri"/>
                <a:cs typeface="Calibri"/>
                <a:sym typeface="Calibri"/>
              </a:rPr>
              <a:t>die C-Menge mit welchen </a:t>
            </a:r>
            <a:r>
              <a:rPr b="0" i="0" lang="de-DE" u="none" cap="none" strike="noStrike">
                <a:latin typeface="Calibri"/>
                <a:ea typeface="Calibri"/>
                <a:cs typeface="Calibri"/>
                <a:sym typeface="Calibri"/>
              </a:rPr>
              <a:t>positiven Effekten „wachsen“?</a:t>
            </a:r>
            <a:endParaRPr>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b="1" i="0" sz="10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b="1" i="0" lang="de-DE" sz="1000" u="none" cap="none" strike="noStrike">
                <a:latin typeface="Calibri"/>
                <a:ea typeface="Calibri"/>
                <a:cs typeface="Calibri"/>
                <a:sym typeface="Calibri"/>
              </a:rPr>
              <a:t>Quellen </a:t>
            </a:r>
            <a:endParaRPr/>
          </a:p>
          <a:p>
            <a:pPr indent="-171450" lvl="0" marL="171450" marR="0" rtl="0" algn="l">
              <a:lnSpc>
                <a:spcPct val="100000"/>
              </a:lnSpc>
              <a:spcBef>
                <a:spcPts val="0"/>
              </a:spcBef>
              <a:spcAft>
                <a:spcPts val="0"/>
              </a:spcAft>
              <a:buClr>
                <a:srgbClr val="000000"/>
              </a:buClr>
              <a:buSzPts val="1170"/>
              <a:buFont typeface="Arial"/>
              <a:buChar char="•"/>
            </a:pPr>
            <a:r>
              <a:rPr lang="de-DE" sz="1000">
                <a:latin typeface="Calibri"/>
                <a:ea typeface="Calibri"/>
                <a:cs typeface="Calibri"/>
                <a:sym typeface="Calibri"/>
              </a:rPr>
              <a:t>IPCC, 2021: Climate Change 2021: The Physical Science Basis. Contribution of Working Group I to the Sixth Assessment Report of the Intergovernmental Panel on Climate Change [Masson-Delmotte, V., P. Zhai, A. Pirani, S.L. Connors, C. Péan, S. Berger, N. Caud, Y. Chen, L. Goldfarb, M.I. Gomis, M. Huang, K. Leitzell, E. Lonnoy, J.B.R.</a:t>
            </a:r>
            <a:br>
              <a:rPr lang="de-DE" sz="1000">
                <a:latin typeface="Calibri"/>
                <a:ea typeface="Calibri"/>
                <a:cs typeface="Calibri"/>
                <a:sym typeface="Calibri"/>
              </a:rPr>
            </a:br>
            <a:r>
              <a:rPr lang="de-DE" sz="1000">
                <a:latin typeface="Calibri"/>
                <a:ea typeface="Calibri"/>
                <a:cs typeface="Calibri"/>
                <a:sym typeface="Calibri"/>
              </a:rPr>
              <a:t>Matthews, T.K. Maycock, T. Waterfield, O. Yelekçi, R. Yu, and B. Zhou (eds.)]. Cambridge University Press, Cambridge, United Kingdom and New York, NY, USA, 2391 pp. doi:10.1017/9781009157896. AR6 WG I. Chapter 5. Fig. 5.12. S. 700. https://www.ipcc.ch/report/ar6/wg1/downloads/report/IPCC_AR6_WGI_FullReport_small.pdf</a:t>
            </a:r>
            <a:endParaRPr sz="1000">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170"/>
              <a:buFont typeface="Arial"/>
              <a:buChar char="•"/>
            </a:pPr>
            <a:r>
              <a:rPr lang="de-DE" sz="1000">
                <a:latin typeface="Calibri"/>
                <a:ea typeface="Calibri"/>
                <a:cs typeface="Calibri"/>
                <a:sym typeface="Calibri"/>
              </a:rPr>
              <a:t>Umweltbundesamt UBA (2011): Die Landwirtschaft grüner gestalten. Stellungnahmen der Kommission Landwirtschaft beim Umweltbundesamt 2010 - 2015. Sammelband. </a:t>
            </a:r>
            <a:r>
              <a:rPr lang="de-DE" sz="1000" u="sng">
                <a:solidFill>
                  <a:schemeClr val="hlink"/>
                </a:solidFill>
                <a:latin typeface="Calibri"/>
                <a:ea typeface="Calibri"/>
                <a:cs typeface="Calibri"/>
                <a:sym typeface="Calibri"/>
                <a:hlinkClick r:id="rId2"/>
              </a:rPr>
              <a:t>https://www.bodenwelten.de/sites/default/files/die_landwirtschaft_gruener_gestalten_klu-sammelband.pdf</a:t>
            </a:r>
            <a:r>
              <a:rPr lang="de-DE" sz="1000">
                <a:latin typeface="Calibri"/>
                <a:ea typeface="Calibri"/>
                <a:cs typeface="Calibri"/>
                <a:sym typeface="Calibri"/>
              </a:rPr>
              <a:t> </a:t>
            </a:r>
            <a:endParaRPr sz="1000">
              <a:latin typeface="Calibri"/>
              <a:ea typeface="Calibri"/>
              <a:cs typeface="Calibri"/>
              <a:sym typeface="Calibri"/>
            </a:endParaRPr>
          </a:p>
        </p:txBody>
      </p:sp>
      <p:sp>
        <p:nvSpPr>
          <p:cNvPr id="249" name="Google Shape;249;p29: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2:notes"/>
          <p:cNvSpPr/>
          <p:nvPr>
            <p:ph idx="2" type="sldImg"/>
          </p:nvPr>
        </p:nvSpPr>
        <p:spPr>
          <a:xfrm>
            <a:off x="222250"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12:notes"/>
          <p:cNvSpPr txBox="1"/>
          <p:nvPr>
            <p:ph idx="1" type="body"/>
          </p:nvPr>
        </p:nvSpPr>
        <p:spPr>
          <a:xfrm>
            <a:off x="222895" y="4222801"/>
            <a:ext cx="6651924" cy="5498307"/>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400"/>
              <a:buFont typeface="Arial"/>
              <a:buNone/>
            </a:pPr>
            <a:r>
              <a:rPr b="1" lang="de-DE"/>
              <a:t>Beschreibung</a:t>
            </a:r>
            <a:endParaRPr/>
          </a:p>
          <a:p>
            <a:pPr indent="0" lvl="0" marL="0" rtl="0" algn="l">
              <a:lnSpc>
                <a:spcPct val="100000"/>
              </a:lnSpc>
              <a:spcBef>
                <a:spcPts val="0"/>
              </a:spcBef>
              <a:spcAft>
                <a:spcPts val="0"/>
              </a:spcAft>
              <a:buClr>
                <a:schemeClr val="dk1"/>
              </a:buClr>
              <a:buSzPts val="1400"/>
              <a:buFont typeface="Arial"/>
              <a:buNone/>
            </a:pPr>
            <a:r>
              <a:rPr lang="de-DE"/>
              <a:t>Die Böden, insbesondere die feuchten und nassen, sowie die nicht intensiv genutzte Böden, speichern mit Hilfe der Wurzeln und Bodenlebewesen die größte Menge an Kohlenstoff im Vergleich aller Ökosysteme. Bodenerosion, Düngung und intensive Bewirtschaftung verringert die Aufnahmefähigkeit. Die höchsten Bedeutung für die Kohlenstoffspeicherung bieten Feuchtgebiete, Moore, Grasland und in geringerem Maße auch Wälder. Für die Bewirtschaftung von Feuchtgebieten, Grasland und auch Wäldern eignen sich verschiedene Nutztiere, Rinder, Schafe, Schweine und auch Ziegen. Die damit verbundenen Prozesse müssen größtenteils neu beschrieben, definiert und  gelernt werden. Da diese Leistungen eher einen Servicecharakter für das Gemeinwohl darstellen, werden die zu erzielenden Einnahmen  auf neuen Geschäftsmodellen, veränderten Rechtsgrundlagen und vertraglichen Beziehungen beruhen. Die nächste Generation von Tierwirt:innen wird auf diese Weise resilientere berufliche Perspektiven gewinnen können.</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b="1" lang="de-DE"/>
              <a:t>Aufgabe</a:t>
            </a:r>
            <a:endParaRPr/>
          </a:p>
          <a:p>
            <a:pPr indent="-171450" lvl="0" marL="171450" rtl="0" algn="l">
              <a:lnSpc>
                <a:spcPct val="100000"/>
              </a:lnSpc>
              <a:spcBef>
                <a:spcPts val="0"/>
              </a:spcBef>
              <a:spcAft>
                <a:spcPts val="0"/>
              </a:spcAft>
              <a:buClr>
                <a:schemeClr val="dk1"/>
              </a:buClr>
              <a:buSzPts val="1200"/>
              <a:buFont typeface="Arial"/>
              <a:buChar char="•"/>
            </a:pPr>
            <a:r>
              <a:rPr lang="de-DE"/>
              <a:t>Welche Schlussfolgerung ließe sich für die Tierhaltungsformen in ihrem Betrieb ziehen?</a:t>
            </a:r>
            <a:endParaRPr/>
          </a:p>
          <a:p>
            <a:pPr indent="0" lvl="0" marL="0" rtl="0" algn="l">
              <a:lnSpc>
                <a:spcPct val="100000"/>
              </a:lnSpc>
              <a:spcBef>
                <a:spcPts val="0"/>
              </a:spcBef>
              <a:spcAft>
                <a:spcPts val="0"/>
              </a:spcAft>
              <a:buClr>
                <a:schemeClr val="dk1"/>
              </a:buClr>
              <a:buSzPts val="300"/>
              <a:buFont typeface="Arial"/>
              <a:buNone/>
            </a:pPr>
            <a:r>
              <a:t/>
            </a:r>
            <a:endParaRPr b="1"/>
          </a:p>
          <a:p>
            <a:pPr indent="0" lvl="0" marL="0" rtl="0" algn="l">
              <a:lnSpc>
                <a:spcPct val="100000"/>
              </a:lnSpc>
              <a:spcBef>
                <a:spcPts val="0"/>
              </a:spcBef>
              <a:spcAft>
                <a:spcPts val="0"/>
              </a:spcAft>
              <a:buClr>
                <a:schemeClr val="dk1"/>
              </a:buClr>
              <a:buSzPts val="300"/>
              <a:buFont typeface="Arial"/>
              <a:buNone/>
            </a:pPr>
            <a:r>
              <a:rPr b="1" lang="de-DE"/>
              <a:t>Quelle/ Bildquelle </a:t>
            </a:r>
            <a:endParaRPr/>
          </a:p>
          <a:p>
            <a:pPr indent="-171450" lvl="0" marL="171450" rtl="0" algn="l">
              <a:lnSpc>
                <a:spcPct val="100000"/>
              </a:lnSpc>
              <a:spcBef>
                <a:spcPts val="0"/>
              </a:spcBef>
              <a:spcAft>
                <a:spcPts val="0"/>
              </a:spcAft>
              <a:buClr>
                <a:schemeClr val="dk1"/>
              </a:buClr>
              <a:buSzPts val="1170"/>
              <a:buFont typeface="Arial"/>
              <a:buChar char="•"/>
            </a:pPr>
            <a:r>
              <a:rPr lang="de-DE" sz="1000"/>
              <a:t>G. Hagedorn &amp; Eckhard Jedicke, CC BY-SA 4.0, nach Chemnitz &amp; Weigelt 2015, Bodenatlas, S. 17.</a:t>
            </a:r>
            <a:endParaRPr sz="1000"/>
          </a:p>
          <a:p>
            <a:pPr indent="0" lvl="0" marL="0" rtl="0" algn="l">
              <a:lnSpc>
                <a:spcPct val="100000"/>
              </a:lnSpc>
              <a:spcBef>
                <a:spcPts val="0"/>
              </a:spcBef>
              <a:spcAft>
                <a:spcPts val="0"/>
              </a:spcAft>
              <a:buClr>
                <a:schemeClr val="dk1"/>
              </a:buClr>
              <a:buSzPts val="1400"/>
              <a:buFont typeface="Arial"/>
              <a:buNone/>
            </a:pPr>
            <a:r>
              <a:t/>
            </a:r>
            <a:endParaRPr sz="1100"/>
          </a:p>
          <a:p>
            <a:pPr indent="0" lvl="0" marL="0" rtl="0" algn="l">
              <a:lnSpc>
                <a:spcPct val="100000"/>
              </a:lnSpc>
              <a:spcBef>
                <a:spcPts val="0"/>
              </a:spcBef>
              <a:spcAft>
                <a:spcPts val="0"/>
              </a:spcAft>
              <a:buSzPts val="1400"/>
              <a:buNone/>
            </a:pPr>
            <a:r>
              <a:t/>
            </a:r>
            <a:endParaRPr sz="1100"/>
          </a:p>
        </p:txBody>
      </p:sp>
      <p:sp>
        <p:nvSpPr>
          <p:cNvPr id="276" name="Google Shape;276;p12: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3:notes"/>
          <p:cNvSpPr/>
          <p:nvPr>
            <p:ph idx="2" type="sldImg"/>
          </p:nvPr>
        </p:nvSpPr>
        <p:spPr>
          <a:xfrm>
            <a:off x="222250"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p13:notes"/>
          <p:cNvSpPr txBox="1"/>
          <p:nvPr>
            <p:ph idx="1" type="body"/>
          </p:nvPr>
        </p:nvSpPr>
        <p:spPr>
          <a:xfrm>
            <a:off x="222895" y="4222801"/>
            <a:ext cx="6651924" cy="5498306"/>
          </a:xfrm>
          <a:prstGeom prst="rect">
            <a:avLst/>
          </a:prstGeom>
          <a:noFill/>
          <a:ln>
            <a:noFill/>
          </a:ln>
        </p:spPr>
        <p:txBody>
          <a:bodyPr anchorCtr="0" anchor="t" bIns="47400" lIns="94825" spcFirstLastPara="1" rIns="94825" wrap="square" tIns="47400">
            <a:noAutofit/>
          </a:bodyPr>
          <a:lstStyle/>
          <a:p>
            <a:pPr indent="0" lvl="0" marL="0" marR="0" rtl="0" algn="l">
              <a:lnSpc>
                <a:spcPct val="100000"/>
              </a:lnSpc>
              <a:spcBef>
                <a:spcPts val="0"/>
              </a:spcBef>
              <a:spcAft>
                <a:spcPts val="0"/>
              </a:spcAft>
              <a:buClr>
                <a:srgbClr val="000000"/>
              </a:buClr>
              <a:buSzPts val="1400"/>
              <a:buFont typeface="Arial"/>
              <a:buNone/>
            </a:pPr>
            <a:r>
              <a:rPr b="1" lang="de-DE">
                <a:solidFill>
                  <a:srgbClr val="000000"/>
                </a:solidFill>
              </a:rPr>
              <a:t>Beschreibung</a:t>
            </a:r>
            <a:endParaRPr b="1">
              <a:solidFill>
                <a:srgbClr val="000000"/>
              </a:solidFill>
            </a:endParaRPr>
          </a:p>
          <a:p>
            <a:pPr indent="0" lvl="0" marL="0" marR="0" rtl="0" algn="l">
              <a:lnSpc>
                <a:spcPct val="100000"/>
              </a:lnSpc>
              <a:spcBef>
                <a:spcPts val="0"/>
              </a:spcBef>
              <a:spcAft>
                <a:spcPts val="0"/>
              </a:spcAft>
              <a:buClr>
                <a:srgbClr val="000000"/>
              </a:buClr>
              <a:buSzPts val="1400"/>
              <a:buFont typeface="Arial"/>
              <a:buNone/>
            </a:pPr>
            <a:r>
              <a:rPr lang="de-DE">
                <a:solidFill>
                  <a:srgbClr val="000000"/>
                </a:solidFill>
              </a:rPr>
              <a:t>“Der ökologische Landbau ist eine besonders ressourcenschonende, umweltverträgliche und nachhaltige Wirtschaftsform, die einen wichtigen Beitrag zum Erhalt der Artenvielfalt und der Biodiversität leistet. Im Rahmen des systemorientierten Ansatzes der ökologischen Landbewirtschaftung werden pro Flächeneinheit in der Regel geringere Treibhausgasmengen (CO2-equivalent je Hektar) als bei der konventionellen Produktion emittiert.” Thuenen (2019). </a:t>
            </a:r>
            <a:endParaRPr/>
          </a:p>
          <a:p>
            <a:pPr indent="0" lvl="0" marL="0" marR="0" rtl="0" algn="l">
              <a:lnSpc>
                <a:spcPct val="100000"/>
              </a:lnSpc>
              <a:spcBef>
                <a:spcPts val="0"/>
              </a:spcBef>
              <a:spcAft>
                <a:spcPts val="0"/>
              </a:spcAft>
              <a:buClr>
                <a:srgbClr val="000000"/>
              </a:buClr>
              <a:buSzPts val="1400"/>
              <a:buFont typeface="Arial"/>
              <a:buNone/>
            </a:pPr>
            <a:r>
              <a:rPr lang="de-DE">
                <a:solidFill>
                  <a:srgbClr val="000000"/>
                </a:solidFill>
              </a:rPr>
              <a:t>Darüber hinaus bietet der Ökolandbau gerade in den Regionen großes Potenzial für die künftigen Tätigkeiten von Tierwirt:innen, in denen sie bislang aufgrund von Viehbesatzdichte und Haltungsformen zu Stickstoff (N)-überschüssen beitragen. </a:t>
            </a:r>
            <a:r>
              <a:rPr b="0" lang="de-DE">
                <a:solidFill>
                  <a:srgbClr val="000000"/>
                </a:solidFill>
              </a:rPr>
              <a:t>Die N-Salden</a:t>
            </a:r>
            <a:r>
              <a:rPr lang="de-DE">
                <a:solidFill>
                  <a:srgbClr val="000000"/>
                </a:solidFill>
              </a:rPr>
              <a:t>, hier </a:t>
            </a:r>
            <a:r>
              <a:rPr b="0" lang="de-DE">
                <a:solidFill>
                  <a:srgbClr val="000000"/>
                </a:solidFill>
              </a:rPr>
              <a:t>dargestellt als Flächenbilanz in den deutschen Landkreisen, weis</a:t>
            </a:r>
            <a:r>
              <a:rPr lang="de-DE">
                <a:solidFill>
                  <a:srgbClr val="000000"/>
                </a:solidFill>
              </a:rPr>
              <a:t>en</a:t>
            </a:r>
            <a:r>
              <a:rPr b="0" lang="de-DE">
                <a:solidFill>
                  <a:srgbClr val="000000"/>
                </a:solidFill>
              </a:rPr>
              <a:t> auf die tatsächlichen Zusammenhänge zur Tierbesatzdichte und den dazugehörenden Futteranbau auf Moorstandorten hin. Der umgekehrt proportionale Anteil an Ökobetrieben, verweist auf bestehende Potenziale</a:t>
            </a:r>
            <a:r>
              <a:rPr lang="de-DE">
                <a:solidFill>
                  <a:srgbClr val="000000"/>
                </a:solidFill>
              </a:rPr>
              <a:t> für die Verbesserung der Bodenqualität hinsichtlich des Humusgehaltes sowie der Kohlenstoff- und Wasserspeicherkapazität in der Zukunft. Die weitaus größeren Potenziale bietet der Ökolandbau in diesen Regionen allerdings für die Verbesserung der Lebensbedingungen der Allgemeinheit, durch Verringerung der Gesundheitsgefahren insbesondere durch die Belastung des Grund- und Trinkwassers mit Stickstoffüberschüssen aus der Gülleausbringung.</a:t>
            </a:r>
            <a:endParaRPr/>
          </a:p>
          <a:p>
            <a:pPr indent="0" lvl="0" marL="0" marR="0" rtl="0" algn="l">
              <a:lnSpc>
                <a:spcPct val="100000"/>
              </a:lnSpc>
              <a:spcBef>
                <a:spcPts val="0"/>
              </a:spcBef>
              <a:spcAft>
                <a:spcPts val="0"/>
              </a:spcAft>
              <a:buClr>
                <a:srgbClr val="000000"/>
              </a:buClr>
              <a:buSzPts val="1400"/>
              <a:buFont typeface="Arial"/>
              <a:buNone/>
            </a:pPr>
            <a:r>
              <a:t/>
            </a:r>
            <a:endParaRPr b="1"/>
          </a:p>
          <a:p>
            <a:pPr indent="0" lvl="0" marL="0" marR="0" rtl="0" algn="l">
              <a:lnSpc>
                <a:spcPct val="100000"/>
              </a:lnSpc>
              <a:spcBef>
                <a:spcPts val="0"/>
              </a:spcBef>
              <a:spcAft>
                <a:spcPts val="0"/>
              </a:spcAft>
              <a:buClr>
                <a:srgbClr val="000000"/>
              </a:buClr>
              <a:buSzPts val="1400"/>
              <a:buFont typeface="Arial"/>
              <a:buNone/>
            </a:pPr>
            <a:r>
              <a:rPr b="1" lang="de-DE"/>
              <a:t>Aufgabe </a:t>
            </a:r>
            <a:endParaRPr/>
          </a:p>
          <a:p>
            <a:pPr indent="-171450" lvl="0" marL="171450" marR="0" rtl="0" algn="l">
              <a:lnSpc>
                <a:spcPct val="100000"/>
              </a:lnSpc>
              <a:spcBef>
                <a:spcPts val="0"/>
              </a:spcBef>
              <a:spcAft>
                <a:spcPts val="0"/>
              </a:spcAft>
              <a:buClr>
                <a:srgbClr val="000000"/>
              </a:buClr>
              <a:buSzPts val="1200"/>
              <a:buFont typeface="Arial"/>
              <a:buChar char="•"/>
            </a:pPr>
            <a:r>
              <a:rPr lang="de-DE"/>
              <a:t>Argumentieren Sie! Wo sind die Zukunftsaussichten für Ökobetriebe besonders gut und warum?</a:t>
            </a:r>
            <a:endParaRPr/>
          </a:p>
          <a:p>
            <a:pPr indent="0" lvl="0" marL="0" marR="0" rtl="0" algn="l">
              <a:lnSpc>
                <a:spcPct val="100000"/>
              </a:lnSpc>
              <a:spcBef>
                <a:spcPts val="0"/>
              </a:spcBef>
              <a:spcAft>
                <a:spcPts val="0"/>
              </a:spcAft>
              <a:buClr>
                <a:srgbClr val="000000"/>
              </a:buClr>
              <a:buSzPts val="1400"/>
              <a:buFont typeface="Arial"/>
              <a:buNone/>
            </a:pPr>
            <a:r>
              <a:t/>
            </a:r>
            <a:endParaRPr b="1">
              <a:solidFill>
                <a:srgbClr val="000000"/>
              </a:solidFill>
            </a:endParaRPr>
          </a:p>
          <a:p>
            <a:pPr indent="0" lvl="0" marL="0" marR="0" rtl="0" algn="l">
              <a:lnSpc>
                <a:spcPct val="100000"/>
              </a:lnSpc>
              <a:spcBef>
                <a:spcPts val="0"/>
              </a:spcBef>
              <a:spcAft>
                <a:spcPts val="0"/>
              </a:spcAft>
              <a:buClr>
                <a:srgbClr val="000000"/>
              </a:buClr>
              <a:buSzPts val="1400"/>
              <a:buFont typeface="Arial"/>
              <a:buNone/>
            </a:pPr>
            <a:r>
              <a:rPr b="1" lang="de-DE">
                <a:solidFill>
                  <a:srgbClr val="000000"/>
                </a:solidFill>
              </a:rPr>
              <a:t>Quellen </a:t>
            </a:r>
            <a:endParaRPr b="1">
              <a:solidFill>
                <a:srgbClr val="000000"/>
              </a:solidFill>
            </a:endParaRPr>
          </a:p>
          <a:p>
            <a:pPr indent="-171450" lvl="0" marL="171450" marR="0" rtl="0" algn="l">
              <a:lnSpc>
                <a:spcPct val="100000"/>
              </a:lnSpc>
              <a:spcBef>
                <a:spcPts val="0"/>
              </a:spcBef>
              <a:spcAft>
                <a:spcPts val="0"/>
              </a:spcAft>
              <a:buClr>
                <a:schemeClr val="dk1"/>
              </a:buClr>
              <a:buSzPts val="1100"/>
              <a:buFont typeface="Arial"/>
              <a:buChar char="•"/>
            </a:pPr>
            <a:r>
              <a:rPr lang="de-DE" sz="1000"/>
              <a:t>Sanders J, Heß J (eds) (2019) Leistungen des ökologischen Landbaus für Umwelt und Gesellschaft. 2. überarbeitete und ergänzte Auflage. Braunschweig: Johann Heinrich von Thünen-Institut, 398 p, Thünen Rep 65, DOI:10.3220/REP1576488624000</a:t>
            </a:r>
            <a:endParaRPr sz="1000"/>
          </a:p>
          <a:p>
            <a:pPr indent="-171450" lvl="0" marL="171450" marR="0" rtl="0" algn="l">
              <a:lnSpc>
                <a:spcPct val="100000"/>
              </a:lnSpc>
              <a:spcBef>
                <a:spcPts val="0"/>
              </a:spcBef>
              <a:spcAft>
                <a:spcPts val="0"/>
              </a:spcAft>
              <a:buClr>
                <a:schemeClr val="dk1"/>
              </a:buClr>
              <a:buSzPts val="1100"/>
              <a:buFont typeface="Arial"/>
              <a:buChar char="•"/>
            </a:pPr>
            <a:r>
              <a:rPr lang="de-DE" sz="1000"/>
              <a:t>Wiegmann, Kirsten (2022): Transformation in der Landwirtschaft &amp; Ernährung. Vortrag und Präsentation. Jahrestagung Öko-Institut. 22.06.2022. </a:t>
            </a:r>
            <a:r>
              <a:rPr lang="de-DE" sz="1000" u="sng">
                <a:solidFill>
                  <a:schemeClr val="hlink"/>
                </a:solidFill>
                <a:hlinkClick r:id="rId2"/>
              </a:rPr>
              <a:t>https://de.slideshare.net/Oeko-Institut/landwende</a:t>
            </a:r>
            <a:r>
              <a:rPr lang="de-DE" sz="1000"/>
              <a:t>; © Öko-Institut; CC-BY-SA-NC</a:t>
            </a:r>
            <a:endParaRPr sz="1000"/>
          </a:p>
        </p:txBody>
      </p:sp>
      <p:sp>
        <p:nvSpPr>
          <p:cNvPr id="332" name="Google Shape;332;p13: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32:notes"/>
          <p:cNvSpPr/>
          <p:nvPr>
            <p:ph idx="2" type="sldImg"/>
          </p:nvPr>
        </p:nvSpPr>
        <p:spPr>
          <a:xfrm>
            <a:off x="222250"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p32:notes"/>
          <p:cNvSpPr txBox="1"/>
          <p:nvPr>
            <p:ph idx="1" type="body"/>
          </p:nvPr>
        </p:nvSpPr>
        <p:spPr>
          <a:xfrm>
            <a:off x="222895" y="4222801"/>
            <a:ext cx="6651924" cy="5498306"/>
          </a:xfrm>
          <a:prstGeom prst="rect">
            <a:avLst/>
          </a:prstGeom>
          <a:noFill/>
          <a:ln>
            <a:noFill/>
          </a:ln>
        </p:spPr>
        <p:txBody>
          <a:bodyPr anchorCtr="0" anchor="t" bIns="47400" lIns="94825" spcFirstLastPara="1" rIns="94825" wrap="square" tIns="47400">
            <a:noAutofit/>
          </a:bodyPr>
          <a:lstStyle/>
          <a:p>
            <a:pPr indent="0" lvl="0" marL="0" marR="0" rtl="0" algn="l">
              <a:lnSpc>
                <a:spcPct val="100000"/>
              </a:lnSpc>
              <a:spcBef>
                <a:spcPts val="0"/>
              </a:spcBef>
              <a:spcAft>
                <a:spcPts val="0"/>
              </a:spcAft>
              <a:buClr>
                <a:srgbClr val="000000"/>
              </a:buClr>
              <a:buSzPts val="1400"/>
              <a:buFont typeface="Arial"/>
              <a:buNone/>
            </a:pPr>
            <a:r>
              <a:rPr b="1" lang="de-DE">
                <a:solidFill>
                  <a:srgbClr val="000000"/>
                </a:solidFill>
              </a:rPr>
              <a:t>Beschreibung</a:t>
            </a:r>
            <a:endParaRPr b="1">
              <a:solidFill>
                <a:srgbClr val="000000"/>
              </a:solidFill>
            </a:endParaRPr>
          </a:p>
          <a:p>
            <a:pPr indent="0" lvl="0" marL="0" marR="0" rtl="0" algn="l">
              <a:lnSpc>
                <a:spcPct val="100000"/>
              </a:lnSpc>
              <a:spcBef>
                <a:spcPts val="0"/>
              </a:spcBef>
              <a:spcAft>
                <a:spcPts val="0"/>
              </a:spcAft>
              <a:buClr>
                <a:srgbClr val="000000"/>
              </a:buClr>
              <a:buSzPts val="1400"/>
              <a:buFont typeface="Arial"/>
              <a:buNone/>
            </a:pPr>
            <a:r>
              <a:rPr b="0" lang="de-DE">
                <a:solidFill>
                  <a:srgbClr val="000000"/>
                </a:solidFill>
              </a:rPr>
              <a:t>Die landwirtschaftliche Nutzfläche wird Heute nur zu 22% für pflanzliche Nahrungsmittel verwendet. 60% der Fläche werden für den Anbau von Futterpflanzen verwendet, die Restflächen für sogenannte Energiepflanzen, zur Gewinnung von industriellen Grund- und Baustoffen sowie als Brache. Die Flächenansprüche für Umweltziele liegen bei 10% für Biodiversitätsflächen, 25-30% für Ökolandbau und 6-7% für die Moorvernässung. Insgesamt unterliegt 1/3 der Fläche einer Nutzungsänderung. Die heutige Produktion &amp; Verwendung ist damit ohne Überlagerungseffekte nicht mehr realisierbar (z.B. Brache im Ökolandbau, Biodiversität bei der Moorvernässung usw.). Die bisherigen Bestände an landwirtschaftlichen Nutztieren sind unter nachhaltig definierten Bedingungen nicht zu halten. Die Ackerflächen werden vorrangig für d</a:t>
            </a:r>
            <a:r>
              <a:rPr lang="de-DE">
                <a:solidFill>
                  <a:srgbClr val="000000"/>
                </a:solidFill>
              </a:rPr>
              <a:t>ie pflanzliche Nahrungsmittelproduktion benötigt, zur Wiedervernässung von Feuchtgebieten und Moorstandorten sowie den zusätzlichen Flächenbedarf für den Ökolandbau und auch den künftig steigenden Bedarf an nachwachsenden Rohstoffen für die Bau- und Chemieindustrie.</a:t>
            </a:r>
            <a:endParaRPr b="0"/>
          </a:p>
          <a:p>
            <a:pPr indent="0" lvl="0" marL="0" marR="0" rtl="0" algn="l">
              <a:lnSpc>
                <a:spcPct val="100000"/>
              </a:lnSpc>
              <a:spcBef>
                <a:spcPts val="0"/>
              </a:spcBef>
              <a:spcAft>
                <a:spcPts val="0"/>
              </a:spcAft>
              <a:buClr>
                <a:srgbClr val="000000"/>
              </a:buClr>
              <a:buSzPts val="1400"/>
              <a:buFont typeface="Arial"/>
              <a:buNone/>
            </a:pPr>
            <a:r>
              <a:t/>
            </a:r>
            <a:endParaRPr b="1"/>
          </a:p>
          <a:p>
            <a:pPr indent="0" lvl="0" marL="0" marR="0" rtl="0" algn="l">
              <a:lnSpc>
                <a:spcPct val="100000"/>
              </a:lnSpc>
              <a:spcBef>
                <a:spcPts val="0"/>
              </a:spcBef>
              <a:spcAft>
                <a:spcPts val="0"/>
              </a:spcAft>
              <a:buClr>
                <a:srgbClr val="000000"/>
              </a:buClr>
              <a:buSzPts val="1400"/>
              <a:buFont typeface="Arial"/>
              <a:buNone/>
            </a:pPr>
            <a:r>
              <a:rPr b="1" lang="de-DE"/>
              <a:t>Aufgabe </a:t>
            </a:r>
            <a:endParaRPr/>
          </a:p>
          <a:p>
            <a:pPr indent="-171450" lvl="0" marL="171450" marR="0" rtl="0" algn="l">
              <a:lnSpc>
                <a:spcPct val="100000"/>
              </a:lnSpc>
              <a:spcBef>
                <a:spcPts val="0"/>
              </a:spcBef>
              <a:spcAft>
                <a:spcPts val="0"/>
              </a:spcAft>
              <a:buClr>
                <a:srgbClr val="000000"/>
              </a:buClr>
              <a:buSzPts val="1200"/>
              <a:buFont typeface="Arial"/>
              <a:buChar char="•"/>
            </a:pPr>
            <a:r>
              <a:rPr b="0" lang="de-DE"/>
              <a:t>Was schlussfolgern sie für die Tierhaltung und  -produktion in ihrem Betrieb?</a:t>
            </a:r>
            <a:endParaRPr b="0"/>
          </a:p>
          <a:p>
            <a:pPr indent="0" lvl="0" marL="0" rtl="0" algn="l">
              <a:lnSpc>
                <a:spcPct val="100000"/>
              </a:lnSpc>
              <a:spcBef>
                <a:spcPts val="400"/>
              </a:spcBef>
              <a:spcAft>
                <a:spcPts val="0"/>
              </a:spcAft>
              <a:buClr>
                <a:srgbClr val="000000"/>
              </a:buClr>
              <a:buSzPts val="300"/>
              <a:buNone/>
            </a:pPr>
            <a:r>
              <a:rPr b="1" lang="de-DE">
                <a:solidFill>
                  <a:srgbClr val="000000"/>
                </a:solidFill>
              </a:rPr>
              <a:t>Quellen </a:t>
            </a:r>
            <a:endParaRPr/>
          </a:p>
          <a:p>
            <a:pPr indent="-171450" lvl="0" marL="171450" rtl="0" algn="l">
              <a:lnSpc>
                <a:spcPct val="100000"/>
              </a:lnSpc>
              <a:spcBef>
                <a:spcPts val="400"/>
              </a:spcBef>
              <a:spcAft>
                <a:spcPts val="0"/>
              </a:spcAft>
              <a:buClr>
                <a:srgbClr val="000000"/>
              </a:buClr>
              <a:buSzPts val="1170"/>
              <a:buFont typeface="Arial"/>
              <a:buChar char="•"/>
            </a:pPr>
            <a:r>
              <a:rPr lang="de-DE" sz="1000"/>
              <a:t>Wiegmann, Kirsten (2022): Transformation in der Landwirtschaft &amp; Ernährung. Vortrag und Präsentation. Jahrestagung Öko-Institut. 22.06.2022. </a:t>
            </a:r>
            <a:r>
              <a:rPr lang="de-DE" sz="1000" u="sng">
                <a:solidFill>
                  <a:schemeClr val="hlink"/>
                </a:solidFill>
                <a:hlinkClick r:id="rId2"/>
              </a:rPr>
              <a:t>https://de.slideshare.net/Oeko-Institut/landwende</a:t>
            </a:r>
            <a:r>
              <a:rPr lang="de-DE" sz="1000"/>
              <a:t>; © Öko-Institut; CC-BY-SA-NC</a:t>
            </a:r>
            <a:endParaRPr sz="1000"/>
          </a:p>
        </p:txBody>
      </p:sp>
      <p:sp>
        <p:nvSpPr>
          <p:cNvPr id="355" name="Google Shape;355;p32: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4:notes"/>
          <p:cNvSpPr/>
          <p:nvPr>
            <p:ph idx="2" type="sldImg"/>
          </p:nvPr>
        </p:nvSpPr>
        <p:spPr>
          <a:xfrm>
            <a:off x="222250" y="252413"/>
            <a:ext cx="6653213"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p4:notes"/>
          <p:cNvSpPr txBox="1"/>
          <p:nvPr>
            <p:ph idx="1" type="body"/>
          </p:nvPr>
        </p:nvSpPr>
        <p:spPr>
          <a:xfrm>
            <a:off x="223688" y="4032001"/>
            <a:ext cx="6650337" cy="6190799"/>
          </a:xfrm>
          <a:prstGeom prst="rect">
            <a:avLst/>
          </a:prstGeom>
          <a:noFill/>
          <a:ln>
            <a:noFill/>
          </a:ln>
        </p:spPr>
        <p:txBody>
          <a:bodyPr anchorCtr="0" anchor="t" bIns="47400" lIns="94825" spcFirstLastPara="1" rIns="94825" wrap="square" tIns="47400">
            <a:noAutofit/>
          </a:bodyPr>
          <a:lstStyle/>
          <a:p>
            <a:pPr indent="0" lvl="0" marL="0" marR="0" rtl="0" algn="l">
              <a:lnSpc>
                <a:spcPct val="100000"/>
              </a:lnSpc>
              <a:spcBef>
                <a:spcPts val="0"/>
              </a:spcBef>
              <a:spcAft>
                <a:spcPts val="0"/>
              </a:spcAft>
              <a:buClr>
                <a:srgbClr val="000000"/>
              </a:buClr>
              <a:buSzPts val="1400"/>
              <a:buFont typeface="Arial"/>
              <a:buNone/>
            </a:pPr>
            <a:r>
              <a:rPr b="1" lang="de-DE" sz="1000"/>
              <a:t>Beschreibung</a:t>
            </a:r>
            <a:r>
              <a:rPr lang="de-DE" sz="1000"/>
              <a:t>: </a:t>
            </a:r>
            <a:endParaRPr/>
          </a:p>
          <a:p>
            <a:pPr indent="0" lvl="0" marL="0" marR="0" rtl="0" algn="l">
              <a:lnSpc>
                <a:spcPct val="100000"/>
              </a:lnSpc>
              <a:spcBef>
                <a:spcPts val="0"/>
              </a:spcBef>
              <a:spcAft>
                <a:spcPts val="0"/>
              </a:spcAft>
              <a:buClr>
                <a:srgbClr val="000000"/>
              </a:buClr>
              <a:buSzPts val="1400"/>
              <a:buFont typeface="Arial"/>
              <a:buNone/>
            </a:pPr>
            <a:r>
              <a:rPr b="0" i="0" lang="de-DE" sz="1000" u="none" cap="none" strike="noStrike">
                <a:solidFill>
                  <a:schemeClr val="dk1"/>
                </a:solidFill>
                <a:latin typeface="Calibri"/>
                <a:ea typeface="Calibri"/>
                <a:cs typeface="Calibri"/>
                <a:sym typeface="Calibri"/>
              </a:rPr>
              <a:t>Fast die Hälfte der Fläche in Deutschland (2020/2021) wird von der Landwirtschaft genutzt: 16,6 Millionen Hektar. 70% der Fläche wird zum Ackerbau für Weizen, Raps, Zuckerrüben, Mais, Kartoffeln oder Gemüse benötigt. Fast </a:t>
            </a:r>
            <a:r>
              <a:rPr lang="de-DE" sz="1000"/>
              <a:t>30% davon</a:t>
            </a:r>
            <a:r>
              <a:rPr b="0" i="0" lang="de-DE" sz="1000" u="none" cap="none" strike="noStrike">
                <a:solidFill>
                  <a:schemeClr val="dk1"/>
                </a:solidFill>
                <a:latin typeface="Calibri"/>
                <a:ea typeface="Calibri"/>
                <a:cs typeface="Calibri"/>
                <a:sym typeface="Calibri"/>
              </a:rPr>
              <a:t> sind dauergrüne Wiesen, die restliche Fläche wird für Obst, Wein oder andere Dauerkulturen genutzt. 37% der landwirtschaftlichen Fläche wird für Getreide genutzt, die Hälfte davon für Weizen. Der Gesamtverbrauch an Weizen betrug in 2020/2021 fast 43 Mio. t, fast 60% davon wurden an Tiere verfüttert. Warum ist das ein Problem? Zum einen gibt es weltweit hunderte Millionen </a:t>
            </a:r>
            <a:r>
              <a:rPr lang="de-DE" sz="1000"/>
              <a:t>Menschen, die</a:t>
            </a:r>
            <a:r>
              <a:rPr b="0" i="0" lang="de-DE" sz="1000" u="none" cap="none" strike="noStrike">
                <a:solidFill>
                  <a:schemeClr val="dk1"/>
                </a:solidFill>
                <a:latin typeface="Calibri"/>
                <a:ea typeface="Calibri"/>
                <a:cs typeface="Calibri"/>
                <a:sym typeface="Calibri"/>
              </a:rPr>
              <a:t> </a:t>
            </a:r>
            <a:r>
              <a:rPr lang="de-DE" sz="1000"/>
              <a:t>hungern.</a:t>
            </a:r>
            <a:r>
              <a:rPr b="0" i="0" lang="de-DE" sz="1000" u="none" cap="none" strike="noStrike">
                <a:solidFill>
                  <a:schemeClr val="dk1"/>
                </a:solidFill>
                <a:latin typeface="Calibri"/>
                <a:ea typeface="Calibri"/>
                <a:cs typeface="Calibri"/>
                <a:sym typeface="Calibri"/>
              </a:rPr>
              <a:t> Zum anderen braucht ein Rindvieh sehr viel Getreide, um Fleisch anzusetzen. Und dabei geht die Energie des Weizens verloren. Mit anderen </a:t>
            </a:r>
            <a:r>
              <a:rPr lang="de-DE" sz="1000"/>
              <a:t>Worten:</a:t>
            </a:r>
            <a:r>
              <a:rPr b="0" i="0" lang="de-DE" sz="1000" u="none" cap="none" strike="noStrike">
                <a:solidFill>
                  <a:schemeClr val="dk1"/>
                </a:solidFill>
                <a:latin typeface="Calibri"/>
                <a:ea typeface="Calibri"/>
                <a:cs typeface="Calibri"/>
                <a:sym typeface="Calibri"/>
              </a:rPr>
              <a:t> Mit dem Weizen könnte man mehr Menschen </a:t>
            </a:r>
            <a:r>
              <a:rPr lang="de-DE" sz="1000"/>
              <a:t>ernähren, als</a:t>
            </a:r>
            <a:r>
              <a:rPr b="0" i="0" lang="de-DE" sz="1000" u="none" cap="none" strike="noStrike">
                <a:solidFill>
                  <a:schemeClr val="dk1"/>
                </a:solidFill>
                <a:latin typeface="Calibri"/>
                <a:ea typeface="Calibri"/>
                <a:cs typeface="Calibri"/>
                <a:sym typeface="Calibri"/>
              </a:rPr>
              <a:t> wenn wir es zur Erzeugung von Rindfleisch nutzen.</a:t>
            </a:r>
            <a:endParaRPr/>
          </a:p>
          <a:p>
            <a:pPr indent="0" lvl="0" marL="0" marR="0" rtl="0" algn="l">
              <a:lnSpc>
                <a:spcPct val="100000"/>
              </a:lnSpc>
              <a:spcBef>
                <a:spcPts val="400"/>
              </a:spcBef>
              <a:spcAft>
                <a:spcPts val="0"/>
              </a:spcAft>
              <a:buClr>
                <a:srgbClr val="000000"/>
              </a:buClr>
              <a:buSzPts val="1400"/>
              <a:buFont typeface="Arial"/>
              <a:buNone/>
            </a:pPr>
            <a:r>
              <a:rPr b="1" lang="de-DE" sz="1000"/>
              <a:t>Aufgabe</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Aus ca. 670 g Weizen wird ein Brot von einem Kilogramm gewonnen.</a:t>
            </a:r>
            <a:br>
              <a:rPr lang="de-DE"/>
            </a:br>
            <a:r>
              <a:rPr lang="de-DE" sz="1000"/>
              <a:t>Der Kaloriengehalt von 1 Kilogramm Brot beträgt ca. 2.650 kcal.</a:t>
            </a:r>
            <a:br>
              <a:rPr lang="de-DE"/>
            </a:br>
            <a:r>
              <a:rPr lang="de-DE" sz="1000"/>
              <a:t>Ein durchschnittlicher Mann (25 bis 51 Jahre) braucht pro Tag 2.400 Kcal.</a:t>
            </a:r>
            <a:br>
              <a:rPr lang="de-DE"/>
            </a:br>
            <a:r>
              <a:rPr lang="de-DE" sz="1000"/>
              <a:t>Nehmen wir der Einfachheit an, dass jeder Mann jeden Tag ein ganzes Brot isst (weil er schwer arbeitet).</a:t>
            </a:r>
            <a:br>
              <a:rPr lang="de-DE"/>
            </a:br>
            <a:r>
              <a:rPr lang="de-DE" sz="1000"/>
              <a:t>Wie viele Menschen könnten sich 1 Jahr von Getreide, das wir als Viehfutter verwenden, ernähren?</a:t>
            </a:r>
            <a:endParaRPr/>
          </a:p>
          <a:p>
            <a:pPr indent="0" lvl="0" marL="0" marR="0" rtl="0" algn="l">
              <a:lnSpc>
                <a:spcPct val="100000"/>
              </a:lnSpc>
              <a:spcBef>
                <a:spcPts val="400"/>
              </a:spcBef>
              <a:spcAft>
                <a:spcPts val="0"/>
              </a:spcAft>
              <a:buClr>
                <a:srgbClr val="000000"/>
              </a:buClr>
              <a:buSzPts val="1400"/>
              <a:buNone/>
            </a:pPr>
            <a:r>
              <a:rPr b="1" lang="de-DE" sz="1000"/>
              <a:t>Lösung</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Anzahl der Brote: 25.000.000.000 kg / 0,65 kg = 37.300.000.000 Stück</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Anzahl der Brote im Jahr: 365 Stück</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Anzahl der Männer, die ein Jahr jeden Tag ein Brot essen: 102.000.000</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Demokratische Republik Kongo: 99 Millionen</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Einwohnerzahl Deutschland: ca. 84 Millionen</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Einwohnerzahl Irak: ca. 44,5 Millionen</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Einwohnerzahl Afghanistan: ca. 44,5 Millionen</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Einwohnerzahl Mali: ca. 22 Millionen</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Ergebnis: Wenn wir Getreide nicht als Viehfutter nutzen würden, könnten wir arme Länder wie die Demokratische Republik Kongo oder z.B. Mali damit unterstützen. </a:t>
            </a:r>
            <a:endParaRPr/>
          </a:p>
          <a:p>
            <a:pPr indent="0" lvl="0" marL="0" marR="0" rtl="0" algn="l">
              <a:lnSpc>
                <a:spcPct val="100000"/>
              </a:lnSpc>
              <a:spcBef>
                <a:spcPts val="500"/>
              </a:spcBef>
              <a:spcAft>
                <a:spcPts val="0"/>
              </a:spcAft>
              <a:buClr>
                <a:srgbClr val="000000"/>
              </a:buClr>
              <a:buSzPts val="1400"/>
              <a:buNone/>
            </a:pPr>
            <a:r>
              <a:rPr b="1" lang="de-DE" sz="1000"/>
              <a:t>Quellen</a:t>
            </a:r>
            <a:r>
              <a:rPr lang="de-DE" sz="1000"/>
              <a:t>:</a:t>
            </a:r>
            <a:endParaRPr sz="1000"/>
          </a:p>
          <a:p>
            <a:pPr indent="-171450" lvl="0" marL="171450" marR="0" rtl="0" algn="l">
              <a:lnSpc>
                <a:spcPct val="100000"/>
              </a:lnSpc>
              <a:spcBef>
                <a:spcPts val="0"/>
              </a:spcBef>
              <a:spcAft>
                <a:spcPts val="0"/>
              </a:spcAft>
              <a:buClr>
                <a:srgbClr val="000000"/>
              </a:buClr>
              <a:buSzPts val="1400"/>
              <a:buFont typeface="Arial"/>
              <a:buChar char="•"/>
            </a:pPr>
            <a:r>
              <a:rPr lang="de-DE" sz="900"/>
              <a:t>Getreideerzeugung: Bundesinformationszentrum Landwirtschaft(o.J.): </a:t>
            </a:r>
            <a:r>
              <a:rPr b="0" i="0" lang="de-DE" sz="900" u="none" cap="none" strike="noStrike">
                <a:solidFill>
                  <a:schemeClr val="dk1"/>
                </a:solidFill>
                <a:latin typeface="Calibri"/>
                <a:ea typeface="Calibri"/>
                <a:cs typeface="Calibri"/>
                <a:sym typeface="Calibri"/>
              </a:rPr>
              <a:t>Was wächst auf Deutschlands Feldern? </a:t>
            </a:r>
            <a:r>
              <a:rPr lang="de-DE" sz="900"/>
              <a:t>https://www.landwirtschaft.de/landwirtschaft-verstehen/wie-arbeiten-foerster-und-pflanzenbauer/was-waechst-auf-deutschlands-feldern/</a:t>
            </a:r>
            <a:endParaRPr/>
          </a:p>
          <a:p>
            <a:pPr indent="-171450" lvl="0" marL="171450" marR="0" rtl="0" algn="l">
              <a:lnSpc>
                <a:spcPct val="100000"/>
              </a:lnSpc>
              <a:spcBef>
                <a:spcPts val="0"/>
              </a:spcBef>
              <a:spcAft>
                <a:spcPts val="0"/>
              </a:spcAft>
              <a:buClr>
                <a:srgbClr val="000000"/>
              </a:buClr>
              <a:buSzPts val="1400"/>
              <a:buFont typeface="Arial"/>
              <a:buChar char="•"/>
            </a:pPr>
            <a:r>
              <a:rPr lang="de-DE" sz="900"/>
              <a:t>Mehl für Brot: Mein Mehl</a:t>
            </a:r>
            <a:r>
              <a:rPr i="0" lang="de-DE" sz="900"/>
              <a:t>: </a:t>
            </a:r>
            <a:r>
              <a:rPr b="0" i="0" lang="de-DE" sz="900" u="none" cap="none" strike="noStrike">
                <a:solidFill>
                  <a:schemeClr val="dk1"/>
                </a:solidFill>
                <a:latin typeface="Calibri"/>
                <a:ea typeface="Calibri"/>
                <a:cs typeface="Calibri"/>
                <a:sym typeface="Calibri"/>
              </a:rPr>
              <a:t>Wie viele Weizenkörner stecken eigentlich in einem Kilo Brot?</a:t>
            </a:r>
            <a:r>
              <a:rPr lang="de-DE" sz="900"/>
              <a:t> https://www.mein-mehl.de/mehlblog/nachricht/?tx_news_pi1%5Bnews%5D=200&amp;cHash=9c7cf4ca8803971c7dd3e5e6358ec0e7%C2%A0</a:t>
            </a:r>
            <a:endParaRPr/>
          </a:p>
          <a:p>
            <a:pPr indent="-171450" lvl="0" marL="171450" marR="0" rtl="0" algn="l">
              <a:lnSpc>
                <a:spcPct val="100000"/>
              </a:lnSpc>
              <a:spcBef>
                <a:spcPts val="0"/>
              </a:spcBef>
              <a:spcAft>
                <a:spcPts val="0"/>
              </a:spcAft>
              <a:buClr>
                <a:srgbClr val="000000"/>
              </a:buClr>
              <a:buSzPts val="1400"/>
              <a:buFont typeface="Arial"/>
              <a:buChar char="•"/>
            </a:pPr>
            <a:r>
              <a:rPr lang="de-DE" sz="900"/>
              <a:t>Kalorienverbrauch: TK Techniker Krankenkasse (o.J.): </a:t>
            </a:r>
            <a:r>
              <a:rPr b="0" i="0" lang="de-DE" sz="900" u="none" cap="none" strike="noStrike">
                <a:solidFill>
                  <a:schemeClr val="dk1"/>
                </a:solidFill>
                <a:latin typeface="Calibri"/>
                <a:ea typeface="Calibri"/>
                <a:cs typeface="Calibri"/>
                <a:sym typeface="Calibri"/>
              </a:rPr>
              <a:t>Wie viele Kalo­rien brau­chen wir? </a:t>
            </a:r>
            <a:r>
              <a:rPr lang="de-DE" sz="900"/>
              <a:t>https://www.tk.de/techniker/magazin/ernaehrung/uebergewicht-und-diaet/wie-viele-kalorien-pro-tag-2006758?tkcm=aaus</a:t>
            </a:r>
            <a:endParaRPr sz="900"/>
          </a:p>
          <a:p>
            <a:pPr indent="-171450" lvl="0" marL="171450" marR="0" rtl="0" algn="l">
              <a:lnSpc>
                <a:spcPct val="100000"/>
              </a:lnSpc>
              <a:spcBef>
                <a:spcPts val="0"/>
              </a:spcBef>
              <a:spcAft>
                <a:spcPts val="0"/>
              </a:spcAft>
              <a:buClr>
                <a:srgbClr val="000000"/>
              </a:buClr>
              <a:buSzPts val="1400"/>
              <a:buFont typeface="Arial"/>
              <a:buChar char="•"/>
            </a:pPr>
            <a:r>
              <a:rPr lang="de-DE" sz="900"/>
              <a:t>Einwohnerzahlen: Wikipedia o.J.: Länder nach Einwohnerzahlen. https://de.wikipedia.org/wiki/Liste_von_Staaten_und_Territorien_nach_Einwohnerzahl</a:t>
            </a:r>
            <a:endParaRPr sz="900"/>
          </a:p>
          <a:p>
            <a:pPr indent="-171450" lvl="0" marL="171450" marR="0" rtl="0" algn="l">
              <a:lnSpc>
                <a:spcPct val="100000"/>
              </a:lnSpc>
              <a:spcBef>
                <a:spcPts val="0"/>
              </a:spcBef>
              <a:spcAft>
                <a:spcPts val="0"/>
              </a:spcAft>
              <a:buClr>
                <a:srgbClr val="000000"/>
              </a:buClr>
              <a:buSzPts val="1400"/>
              <a:buFont typeface="Arial"/>
              <a:buChar char="•"/>
            </a:pPr>
            <a:r>
              <a:rPr lang="de-DE" sz="900"/>
              <a:t>Abbildung: Eigene Darstellng nach Bundesinformationszentrum Landwirtschaft</a:t>
            </a:r>
            <a:endParaRPr/>
          </a:p>
          <a:p>
            <a:pPr indent="-171450" lvl="0" marL="171450" marR="0" rtl="0" algn="l">
              <a:lnSpc>
                <a:spcPct val="100000"/>
              </a:lnSpc>
              <a:spcBef>
                <a:spcPts val="0"/>
              </a:spcBef>
              <a:spcAft>
                <a:spcPts val="0"/>
              </a:spcAft>
              <a:buClr>
                <a:srgbClr val="000000"/>
              </a:buClr>
              <a:buSzPts val="1400"/>
              <a:buFont typeface="Arial"/>
              <a:buChar char="•"/>
            </a:pPr>
            <a:r>
              <a:rPr lang="de-DE" sz="900"/>
              <a:t>Icons: Noun-project.com (lizenzfreie Icons)</a:t>
            </a:r>
            <a:endParaRPr sz="900"/>
          </a:p>
        </p:txBody>
      </p:sp>
      <p:sp>
        <p:nvSpPr>
          <p:cNvPr id="373" name="Google Shape;373;p4: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5:notes"/>
          <p:cNvSpPr/>
          <p:nvPr>
            <p:ph idx="2" type="sldImg"/>
          </p:nvPr>
        </p:nvSpPr>
        <p:spPr>
          <a:xfrm>
            <a:off x="477838" y="33178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3" name="Google Shape;403;p5:notes"/>
          <p:cNvSpPr txBox="1"/>
          <p:nvPr>
            <p:ph idx="1" type="body"/>
          </p:nvPr>
        </p:nvSpPr>
        <p:spPr>
          <a:xfrm>
            <a:off x="479103" y="3888001"/>
            <a:ext cx="6141093" cy="5651583"/>
          </a:xfrm>
          <a:prstGeom prst="rect">
            <a:avLst/>
          </a:prstGeom>
          <a:noFill/>
          <a:ln>
            <a:noFill/>
          </a:ln>
        </p:spPr>
        <p:txBody>
          <a:bodyPr anchorCtr="0" anchor="t" bIns="47400" lIns="94825" spcFirstLastPara="1" rIns="94825" wrap="square" tIns="47400">
            <a:noAutofit/>
          </a:bodyPr>
          <a:lstStyle/>
          <a:p>
            <a:pPr indent="0" lvl="0" marL="0" marR="0" rtl="0" algn="l">
              <a:lnSpc>
                <a:spcPct val="100000"/>
              </a:lnSpc>
              <a:spcBef>
                <a:spcPts val="0"/>
              </a:spcBef>
              <a:spcAft>
                <a:spcPts val="0"/>
              </a:spcAft>
              <a:buClr>
                <a:srgbClr val="000000"/>
              </a:buClr>
              <a:buSzPts val="1400"/>
              <a:buFont typeface="Arial"/>
              <a:buNone/>
            </a:pPr>
            <a:r>
              <a:rPr b="1" lang="de-DE">
                <a:latin typeface="Calibri"/>
                <a:ea typeface="Calibri"/>
                <a:cs typeface="Calibri"/>
                <a:sym typeface="Calibri"/>
              </a:rPr>
              <a:t>Beschreibung</a:t>
            </a:r>
            <a:endParaRPr b="1">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de-DE">
                <a:latin typeface="Calibri"/>
                <a:ea typeface="Calibri"/>
                <a:cs typeface="Calibri"/>
                <a:sym typeface="Calibri"/>
              </a:rPr>
              <a:t>Die Effekte der Einführung neuer Technologien oder Abläufe können in Unternehmen verpuffen, wenn diese auf den Widerstand der Belegschaft stoßen bzw. Konflikte verursachen. Angst vor Veränderungen und damit Widerstand entsteht, wenn die Ziele der Veränderungen nicht klar kommuniziert werden oder wenn die Betroffen nicht oder zu wenig einbezogen sind, sie keine Perspektiven der Verbesserung für sich und ihrer Arbeitssituation erkennen. Veränderte Prozesse oder Arbeitsplätze können z.B. auch veränderte Kompetenzanforderungen mit sich bringen. Werden die Beschäftigten nicht darauf vorbereitet, dafür qualifiziert, ist der Widerstand vorprogrammiert. Deshalb ist bei allen Digitalisierungsprojekten schon mit Beginn der Planung, noch vor der Umsetzung, an eine Partizipation betroffener Gruppen, von Betriebsräten und anderen Stakeholdern angeraten.</a:t>
            </a:r>
            <a:endParaRPr/>
          </a:p>
          <a:p>
            <a:pPr indent="0" lvl="0" marL="0" marR="0" rtl="0" algn="l">
              <a:lnSpc>
                <a:spcPct val="100000"/>
              </a:lnSpc>
              <a:spcBef>
                <a:spcPts val="0"/>
              </a:spcBef>
              <a:spcAft>
                <a:spcPts val="0"/>
              </a:spcAft>
              <a:buClr>
                <a:srgbClr val="000000"/>
              </a:buClr>
              <a:buSzPts val="1400"/>
              <a:buFont typeface="Arial"/>
              <a:buNone/>
            </a:pPr>
            <a:r>
              <a:t/>
            </a:r>
            <a:endParaRPr>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de-DE">
                <a:latin typeface="Calibri"/>
                <a:ea typeface="Calibri"/>
                <a:cs typeface="Calibri"/>
                <a:sym typeface="Calibri"/>
              </a:rPr>
              <a:t>Arbeitsaufgaben:</a:t>
            </a:r>
            <a:endParaRPr>
              <a:latin typeface="Calibri"/>
              <a:ea typeface="Calibri"/>
              <a:cs typeface="Calibri"/>
              <a:sym typeface="Calibri"/>
            </a:endParaRPr>
          </a:p>
          <a:p>
            <a:pPr indent="-176213" lvl="0" marL="176213" marR="0" rtl="0" algn="l">
              <a:lnSpc>
                <a:spcPct val="100000"/>
              </a:lnSpc>
              <a:spcBef>
                <a:spcPts val="0"/>
              </a:spcBef>
              <a:spcAft>
                <a:spcPts val="0"/>
              </a:spcAft>
              <a:buClr>
                <a:schemeClr val="dk1"/>
              </a:buClr>
              <a:buSzPts val="1440"/>
              <a:buFont typeface="Arial"/>
              <a:buChar char="•"/>
            </a:pPr>
            <a:r>
              <a:rPr b="0" i="0" lang="de-DE" sz="1200" u="none" cap="none" strike="noStrike">
                <a:solidFill>
                  <a:schemeClr val="dk1"/>
                </a:solidFill>
                <a:latin typeface="Calibri"/>
                <a:ea typeface="Calibri"/>
                <a:cs typeface="Calibri"/>
                <a:sym typeface="Calibri"/>
              </a:rPr>
              <a:t>Welche Aufgaben von Tieraufzucht und -pflege wurden in den letzten Jahren (zusätzlich) digitalisiert?</a:t>
            </a:r>
            <a:endParaRPr/>
          </a:p>
          <a:p>
            <a:pPr indent="-176213" lvl="0" marL="176213" marR="0" rtl="0" algn="l">
              <a:lnSpc>
                <a:spcPct val="100000"/>
              </a:lnSpc>
              <a:spcBef>
                <a:spcPts val="0"/>
              </a:spcBef>
              <a:spcAft>
                <a:spcPts val="0"/>
              </a:spcAft>
              <a:buClr>
                <a:schemeClr val="dk1"/>
              </a:buClr>
              <a:buSzPts val="1440"/>
              <a:buFont typeface="Arial"/>
              <a:buChar char="•"/>
            </a:pPr>
            <a:r>
              <a:rPr b="0" i="0" lang="de-DE" sz="1200" u="none" cap="none" strike="noStrike">
                <a:solidFill>
                  <a:schemeClr val="dk1"/>
                </a:solidFill>
                <a:latin typeface="Calibri"/>
                <a:ea typeface="Calibri"/>
                <a:cs typeface="Calibri"/>
                <a:sym typeface="Calibri"/>
              </a:rPr>
              <a:t>Welche Vor- und Nachteile waren die Folgen? </a:t>
            </a:r>
            <a:endParaRPr/>
          </a:p>
          <a:p>
            <a:pPr indent="-176213" lvl="0" marL="176213" marR="0" rtl="0" algn="l">
              <a:lnSpc>
                <a:spcPct val="100000"/>
              </a:lnSpc>
              <a:spcBef>
                <a:spcPts val="0"/>
              </a:spcBef>
              <a:spcAft>
                <a:spcPts val="0"/>
              </a:spcAft>
              <a:buClr>
                <a:schemeClr val="dk1"/>
              </a:buClr>
              <a:buSzPts val="1440"/>
              <a:buFont typeface="Arial"/>
              <a:buChar char="•"/>
            </a:pPr>
            <a:r>
              <a:rPr b="0" lang="de-DE" sz="1200">
                <a:solidFill>
                  <a:schemeClr val="dk1"/>
                </a:solidFill>
                <a:latin typeface="Calibri"/>
                <a:ea typeface="Calibri"/>
                <a:cs typeface="Calibri"/>
                <a:sym typeface="Calibri"/>
              </a:rPr>
              <a:t>Wie gehen Sie im Unternehmen bei der Einführung neuer Technologien und Abläufe vor? </a:t>
            </a:r>
            <a:endParaRPr/>
          </a:p>
          <a:p>
            <a:pPr indent="-176213" lvl="0" marL="176213" marR="0" rtl="0" algn="l">
              <a:lnSpc>
                <a:spcPct val="100000"/>
              </a:lnSpc>
              <a:spcBef>
                <a:spcPts val="0"/>
              </a:spcBef>
              <a:spcAft>
                <a:spcPts val="0"/>
              </a:spcAft>
              <a:buClr>
                <a:schemeClr val="dk1"/>
              </a:buClr>
              <a:buSzPts val="1400"/>
              <a:buFont typeface="Arial"/>
              <a:buChar char="•"/>
            </a:pPr>
            <a:r>
              <a:rPr b="0" lang="de-DE" sz="1200">
                <a:solidFill>
                  <a:schemeClr val="dk1"/>
                </a:solidFill>
                <a:latin typeface="Calibri"/>
                <a:ea typeface="Calibri"/>
                <a:cs typeface="Calibri"/>
                <a:sym typeface="Calibri"/>
              </a:rPr>
              <a:t>Welche Veränderungen sind für die Zukunft geplant?</a:t>
            </a:r>
            <a:endParaRPr b="0">
              <a:solidFill>
                <a:schemeClr val="dk1"/>
              </a:solidFill>
              <a:latin typeface="Calibri"/>
              <a:ea typeface="Calibri"/>
              <a:cs typeface="Calibri"/>
              <a:sym typeface="Calibri"/>
            </a:endParaRPr>
          </a:p>
          <a:p>
            <a:pPr indent="-176213" lvl="0" marL="176213" marR="0" rtl="0" algn="l">
              <a:lnSpc>
                <a:spcPct val="100000"/>
              </a:lnSpc>
              <a:spcBef>
                <a:spcPts val="0"/>
              </a:spcBef>
              <a:spcAft>
                <a:spcPts val="0"/>
              </a:spcAft>
              <a:buClr>
                <a:schemeClr val="dk1"/>
              </a:buClr>
              <a:buSzPts val="1400"/>
              <a:buFont typeface="Arial"/>
              <a:buChar char="•"/>
            </a:pPr>
            <a:r>
              <a:rPr b="0" lang="de-DE" sz="1200">
                <a:solidFill>
                  <a:schemeClr val="dk1"/>
                </a:solidFill>
                <a:latin typeface="Calibri"/>
                <a:ea typeface="Calibri"/>
                <a:cs typeface="Calibri"/>
                <a:sym typeface="Calibri"/>
              </a:rPr>
              <a:t>Wer ist in die Vorbereitung einbezogen?</a:t>
            </a:r>
            <a:endParaRPr b="0">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1">
              <a:solidFill>
                <a:schemeClr val="dk1"/>
              </a:solidFill>
              <a:latin typeface="Calibri"/>
              <a:ea typeface="Calibri"/>
              <a:cs typeface="Calibri"/>
              <a:sym typeface="Calibri"/>
            </a:endParaRPr>
          </a:p>
          <a:p>
            <a:pPr indent="-172800" lvl="0" marL="172800" marR="0" rtl="0" algn="l">
              <a:lnSpc>
                <a:spcPct val="100000"/>
              </a:lnSpc>
              <a:spcBef>
                <a:spcPts val="0"/>
              </a:spcBef>
              <a:spcAft>
                <a:spcPts val="0"/>
              </a:spcAft>
              <a:buClr>
                <a:srgbClr val="000000"/>
              </a:buClr>
              <a:buSzPts val="1400"/>
              <a:buFont typeface="Arial"/>
              <a:buNone/>
            </a:pPr>
            <a:r>
              <a:rPr b="1" lang="de-DE" sz="1200">
                <a:solidFill>
                  <a:schemeClr val="dk1"/>
                </a:solidFill>
                <a:latin typeface="Calibri"/>
                <a:ea typeface="Calibri"/>
                <a:cs typeface="Calibri"/>
                <a:sym typeface="Calibri"/>
              </a:rPr>
              <a:t>Quellen:</a:t>
            </a:r>
            <a:endParaRPr>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400"/>
              <a:buFont typeface="Arial"/>
              <a:buChar char="•"/>
            </a:pPr>
            <a:r>
              <a:rPr lang="de-DE" sz="1000">
                <a:solidFill>
                  <a:schemeClr val="dk1"/>
                </a:solidFill>
                <a:latin typeface="Calibri"/>
                <a:ea typeface="Calibri"/>
                <a:cs typeface="Calibri"/>
                <a:sym typeface="Calibri"/>
              </a:rPr>
              <a:t>Lucas (2022) 7 Vorteile der Digitalisierung: </a:t>
            </a:r>
            <a:r>
              <a:rPr lang="de-DE" sz="1000" u="sng">
                <a:solidFill>
                  <a:schemeClr val="dk1"/>
                </a:solidFill>
                <a:latin typeface="Calibri"/>
                <a:ea typeface="Calibri"/>
                <a:cs typeface="Calibri"/>
                <a:sym typeface="Calibri"/>
                <a:hlinkClick r:id="rId2">
                  <a:extLst>
                    <a:ext uri="{A12FA001-AC4F-418D-AE19-62706E023703}">
                      <ahyp:hlinkClr val="tx"/>
                    </a:ext>
                  </a:extLst>
                </a:hlinkClick>
              </a:rPr>
              <a:t>https://framr.tv/de/blog/7-unterschatzte-vorteile-der-digitalisierung-im-unternehmen/</a:t>
            </a:r>
            <a:endParaRPr sz="1000">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400"/>
              <a:buFont typeface="Arial"/>
              <a:buChar char="•"/>
            </a:pPr>
            <a:r>
              <a:rPr lang="de-DE" sz="1000">
                <a:solidFill>
                  <a:schemeClr val="dk1"/>
                </a:solidFill>
                <a:latin typeface="Calibri"/>
                <a:ea typeface="Calibri"/>
                <a:cs typeface="Calibri"/>
                <a:sym typeface="Calibri"/>
              </a:rPr>
              <a:t>Flixcheck (2022) Die Vor- und Nachteile der Digitalisierung. </a:t>
            </a:r>
            <a:r>
              <a:rPr lang="de-DE" sz="1000" u="sng">
                <a:solidFill>
                  <a:schemeClr val="dk1"/>
                </a:solidFill>
                <a:latin typeface="Calibri"/>
                <a:ea typeface="Calibri"/>
                <a:cs typeface="Calibri"/>
                <a:sym typeface="Calibri"/>
                <a:hlinkClick r:id="rId3">
                  <a:extLst>
                    <a:ext uri="{A12FA001-AC4F-418D-AE19-62706E023703}">
                      <ahyp:hlinkClr val="tx"/>
                    </a:ext>
                  </a:extLst>
                </a:hlinkClick>
              </a:rPr>
              <a:t>https://www.flixcheck.de/vor-und-nachteile-digitalisierung/</a:t>
            </a:r>
            <a:endParaRPr sz="1000">
              <a:solidFill>
                <a:schemeClr val="dk1"/>
              </a:solidFill>
              <a:latin typeface="Calibri"/>
              <a:ea typeface="Calibri"/>
              <a:cs typeface="Calibri"/>
              <a:sym typeface="Calibri"/>
            </a:endParaRPr>
          </a:p>
        </p:txBody>
      </p:sp>
      <p:sp>
        <p:nvSpPr>
          <p:cNvPr id="404" name="Google Shape;404;p5:notes"/>
          <p:cNvSpPr txBox="1"/>
          <p:nvPr>
            <p:ph idx="12" type="sldNum"/>
          </p:nvPr>
        </p:nvSpPr>
        <p:spPr>
          <a:xfrm>
            <a:off x="4021293" y="9721107"/>
            <a:ext cx="3076236"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7:notes"/>
          <p:cNvSpPr/>
          <p:nvPr>
            <p:ph idx="2" type="sldImg"/>
          </p:nvPr>
        </p:nvSpPr>
        <p:spPr>
          <a:xfrm>
            <a:off x="371475" y="549275"/>
            <a:ext cx="6327775" cy="35607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7" name="Google Shape;417;p7:notes"/>
          <p:cNvSpPr txBox="1"/>
          <p:nvPr>
            <p:ph idx="1" type="body"/>
          </p:nvPr>
        </p:nvSpPr>
        <p:spPr>
          <a:xfrm>
            <a:off x="293505" y="4410982"/>
            <a:ext cx="6404426" cy="5545818"/>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00"/>
              <a:t>Beschreibung</a:t>
            </a:r>
            <a:endParaRPr/>
          </a:p>
          <a:p>
            <a:pPr indent="0" lvl="0" marL="0" rtl="0" algn="l">
              <a:lnSpc>
                <a:spcPct val="100000"/>
              </a:lnSpc>
              <a:spcBef>
                <a:spcPts val="0"/>
              </a:spcBef>
              <a:spcAft>
                <a:spcPts val="0"/>
              </a:spcAft>
              <a:buSzPts val="1400"/>
              <a:buNone/>
            </a:pPr>
            <a:r>
              <a:rPr lang="de-DE" sz="1000"/>
              <a:t>Deutschland ist der drittgrößte Lebensmittelexporteur der Welt. Vor allem Fleischerzeugnisse, Süßwaren, Milchprodukte und Fertiggerichte werden exportiert. Dabei  gehen ca. 70 Prozent in die EU. Diese Exporte können nur durch ein komplexes Logistiknetzwerk ausgeführt werden, das sehr geringe Gewinnspannen aufzeigt. So legen Lebensmittel im Durchschnitt eine Transportstrecke von 2500 Kilometer zurück, bevor sich bei den Verbraucher*innen ankommen (Wenzel 2021). Neben den Emissionen, die durch den Transport entstehen (siehe SDG 12: “Nachhaltige/r Konsum und Produktion”), ist im Rahmen der komplexen Wertschöpfungskette in der Lebensmittelindustrie auch die Marktkonzentration und die daraus entstehenden Folgen für die globale Nahrungsmittelversorgung zu beachten (ebd.). </a:t>
            </a:r>
            <a:endParaRPr/>
          </a:p>
          <a:p>
            <a:pPr indent="0" lvl="0" marL="0" rtl="0" algn="l">
              <a:lnSpc>
                <a:spcPct val="100000"/>
              </a:lnSpc>
              <a:spcBef>
                <a:spcPts val="0"/>
              </a:spcBef>
              <a:spcAft>
                <a:spcPts val="0"/>
              </a:spcAft>
              <a:buSzPts val="1400"/>
              <a:buNone/>
            </a:pPr>
            <a:r>
              <a:rPr lang="de-DE" sz="1000"/>
              <a:t>Heute bestimmen “einige wenige globale Konzerne die großen Trends in der Landwirtschaft und beim Nahrungskonsum” (Wilkinson 2017: 11). Mittlerweile verschiebt sich der Fokus der globalen Konzerne auch auf Entwicklungsländer und Asien. Vor allem die großen globalen Lebensmittelkonzerne sind häufig mit der Kritik konfrontiert, dass sie zu wenig gesellschaftliche Verantwortung übernehmen (ebd.). Zahlreiche Skandale (siehe auch SDG 3: “Gesundheit und Wohlergehen) zeugen von einer geringen unternehmerischen Verantwortung der Lebensmittelindustrie, die oft globale Auswirkungen hat. Immer wieder werden zum Beispiel Missstände, wie Ausbeutung und Kinderarbeit innerhalb der Wertschöpfungsketten global agierender Lebensmittelkonzerne bekannt (Klawitter &amp; Höflinger 2022; Hirschi 2020; Amann et al. 2017).</a:t>
            </a:r>
            <a:br>
              <a:rPr lang="de-DE" sz="1000"/>
            </a:br>
            <a:endParaRPr sz="1000"/>
          </a:p>
          <a:p>
            <a:pPr indent="0" lvl="0" marL="0" rtl="0" algn="l">
              <a:lnSpc>
                <a:spcPct val="100000"/>
              </a:lnSpc>
              <a:spcBef>
                <a:spcPts val="0"/>
              </a:spcBef>
              <a:spcAft>
                <a:spcPts val="0"/>
              </a:spcAft>
              <a:buSzPts val="1400"/>
              <a:buNone/>
            </a:pPr>
            <a:r>
              <a:rPr b="1" lang="de-DE" sz="1000"/>
              <a:t>Aufgaben: </a:t>
            </a:r>
            <a:endParaRPr/>
          </a:p>
          <a:p>
            <a:pPr indent="-171450" lvl="0" marL="171450" rtl="0" algn="l">
              <a:lnSpc>
                <a:spcPct val="100000"/>
              </a:lnSpc>
              <a:spcBef>
                <a:spcPts val="0"/>
              </a:spcBef>
              <a:spcAft>
                <a:spcPts val="0"/>
              </a:spcAft>
              <a:buSzPts val="1400"/>
              <a:buFont typeface="Arial"/>
              <a:buChar char="•"/>
            </a:pPr>
            <a:r>
              <a:rPr lang="de-DE" sz="1000"/>
              <a:t>Überlegen Sie wie die wie die einzelnen SDGs der Grafik global zu einer nachhaltigen Lebensmittelproduktion beitragen können, wenn Sie zunehmend als wichtige Rahmenziele und Regeln wirtschaftlichen Handelns akzeptiert werden!</a:t>
            </a:r>
            <a:endParaRPr/>
          </a:p>
          <a:p>
            <a:pPr indent="-171450" lvl="0" marL="171450" rtl="0" algn="l">
              <a:lnSpc>
                <a:spcPct val="100000"/>
              </a:lnSpc>
              <a:spcBef>
                <a:spcPts val="0"/>
              </a:spcBef>
              <a:spcAft>
                <a:spcPts val="0"/>
              </a:spcAft>
              <a:buSzPts val="1400"/>
              <a:buFont typeface="Arial"/>
              <a:buChar char="•"/>
            </a:pPr>
            <a:r>
              <a:rPr lang="de-DE" sz="1000"/>
              <a:t>Diskutieren Sie welche SDGs für die Lebensmittelindustrie und deren weltweiten Handelsstrukturen von besonderer Bedeutung sind und welche weniger. Haben wir SDGs vergessen? Oder hat NaReLe Nachhaltigkeitsziele aufgenommen, die für den Lebensmittelbereich weniger wichtig sind?   </a:t>
            </a:r>
            <a:br>
              <a:rPr lang="de-DE" sz="1000"/>
            </a:br>
            <a:endParaRPr sz="1000"/>
          </a:p>
          <a:p>
            <a:pPr indent="0" lvl="0" marL="0" rtl="0" algn="l">
              <a:lnSpc>
                <a:spcPct val="100000"/>
              </a:lnSpc>
              <a:spcBef>
                <a:spcPts val="0"/>
              </a:spcBef>
              <a:spcAft>
                <a:spcPts val="0"/>
              </a:spcAft>
              <a:buSzPts val="1400"/>
              <a:buFont typeface="Arial"/>
              <a:buNone/>
            </a:pPr>
            <a:r>
              <a:rPr b="1" lang="de-DE" sz="1000"/>
              <a:t>Quellen:</a:t>
            </a:r>
            <a:endParaRPr/>
          </a:p>
          <a:p>
            <a:pPr indent="-171450" lvl="0" marL="171450" marR="0" rtl="0" algn="l">
              <a:lnSpc>
                <a:spcPct val="100000"/>
              </a:lnSpc>
              <a:spcBef>
                <a:spcPts val="0"/>
              </a:spcBef>
              <a:spcAft>
                <a:spcPts val="0"/>
              </a:spcAft>
              <a:buClr>
                <a:srgbClr val="000000"/>
              </a:buClr>
              <a:buSzPts val="1400"/>
              <a:buFont typeface="Arial"/>
              <a:buChar char="•"/>
            </a:pPr>
            <a:r>
              <a:rPr b="0" i="0" lang="de-DE" sz="900" u="none" cap="none" strike="noStrike">
                <a:solidFill>
                  <a:schemeClr val="dk1"/>
                </a:solidFill>
                <a:latin typeface="Calibri"/>
                <a:ea typeface="Calibri"/>
                <a:cs typeface="Calibri"/>
                <a:sym typeface="Calibri"/>
              </a:rPr>
              <a:t>Wenzel, Eike (2021): Wertschöpfung und Wertschätzung: Fünf Ideen für die Ernährung der Zukunft. Online: </a:t>
            </a:r>
            <a:r>
              <a:rPr b="0" i="0" lang="de-DE" sz="900" u="sng" cap="none" strike="noStrike">
                <a:solidFill>
                  <a:schemeClr val="dk1"/>
                </a:solidFill>
                <a:latin typeface="Calibri"/>
                <a:ea typeface="Calibri"/>
                <a:cs typeface="Calibri"/>
                <a:sym typeface="Calibri"/>
                <a:hlinkClick r:id="rId2">
                  <a:extLst>
                    <a:ext uri="{A12FA001-AC4F-418D-AE19-62706E023703}">
                      <ahyp:hlinkClr val="tx"/>
                    </a:ext>
                  </a:extLst>
                </a:hlinkClick>
              </a:rPr>
              <a:t>https://www.handelsblatt.com/meinung/gastbeitraege/expertenrat/wenzel/expertenrat-eike-wenzel-wertschoepfung-und-wertschaetzung-fuenf-ideen-fuer-die-ernaehrung-der-zukunft/26996104.html</a:t>
            </a:r>
            <a:r>
              <a:rPr b="0" i="0" lang="de-DE" sz="900" u="none" cap="none" strike="noStrike">
                <a:solidFill>
                  <a:schemeClr val="dk1"/>
                </a:solidFill>
                <a:latin typeface="Calibri"/>
                <a:ea typeface="Calibri"/>
                <a:cs typeface="Calibri"/>
                <a:sym typeface="Calibri"/>
              </a:rPr>
              <a:t> </a:t>
            </a:r>
            <a:endParaRPr/>
          </a:p>
          <a:p>
            <a:pPr indent="-171450" lvl="0" marL="171450" marR="0" rtl="0" algn="l">
              <a:lnSpc>
                <a:spcPct val="100000"/>
              </a:lnSpc>
              <a:spcBef>
                <a:spcPts val="0"/>
              </a:spcBef>
              <a:spcAft>
                <a:spcPts val="0"/>
              </a:spcAft>
              <a:buClr>
                <a:srgbClr val="000000"/>
              </a:buClr>
              <a:buSzPts val="1400"/>
              <a:buFont typeface="Arial"/>
              <a:buChar char="•"/>
            </a:pPr>
            <a:r>
              <a:rPr b="0" i="0" lang="de-DE" sz="900" u="none" cap="none" strike="noStrike">
                <a:solidFill>
                  <a:schemeClr val="dk1"/>
                </a:solidFill>
                <a:latin typeface="Calibri"/>
                <a:ea typeface="Calibri"/>
                <a:cs typeface="Calibri"/>
                <a:sym typeface="Calibri"/>
              </a:rPr>
              <a:t>Wilkinson, John (2017): Der Trend zum global Player. Online: </a:t>
            </a:r>
            <a:r>
              <a:rPr b="0" i="0" lang="de-DE" sz="900" u="sng" cap="none" strike="noStrike">
                <a:solidFill>
                  <a:schemeClr val="dk1"/>
                </a:solidFill>
                <a:latin typeface="Calibri"/>
                <a:ea typeface="Calibri"/>
                <a:cs typeface="Calibri"/>
                <a:sym typeface="Calibri"/>
                <a:hlinkClick r:id="rId3">
                  <a:extLst>
                    <a:ext uri="{A12FA001-AC4F-418D-AE19-62706E023703}">
                      <ahyp:hlinkClr val="tx"/>
                    </a:ext>
                  </a:extLst>
                </a:hlinkClick>
              </a:rPr>
              <a:t>https://www.bund.net/fileadmin/user_upload_bund/publikationen/landwirtschaft/landwirtschaft_konzernatlas_2017_01.pdf</a:t>
            </a:r>
            <a:r>
              <a:rPr b="0" i="0" lang="de-DE" sz="900" u="none" cap="none" strike="noStrike">
                <a:solidFill>
                  <a:schemeClr val="dk1"/>
                </a:solidFill>
                <a:latin typeface="Calibri"/>
                <a:ea typeface="Calibri"/>
                <a:cs typeface="Calibri"/>
                <a:sym typeface="Calibri"/>
              </a:rPr>
              <a:t>  </a:t>
            </a:r>
            <a:endParaRPr/>
          </a:p>
          <a:p>
            <a:pPr indent="-171450" lvl="0" marL="171450" marR="0" rtl="0" algn="l">
              <a:lnSpc>
                <a:spcPct val="100000"/>
              </a:lnSpc>
              <a:spcBef>
                <a:spcPts val="0"/>
              </a:spcBef>
              <a:spcAft>
                <a:spcPts val="0"/>
              </a:spcAft>
              <a:buClr>
                <a:srgbClr val="000000"/>
              </a:buClr>
              <a:buSzPts val="1400"/>
              <a:buFont typeface="Arial"/>
              <a:buChar char="•"/>
            </a:pPr>
            <a:r>
              <a:rPr b="0" i="0" lang="de-DE" sz="900" u="none" cap="none" strike="noStrike">
                <a:solidFill>
                  <a:schemeClr val="dk1"/>
                </a:solidFill>
                <a:latin typeface="Calibri"/>
                <a:ea typeface="Calibri"/>
                <a:cs typeface="Calibri"/>
                <a:sym typeface="Calibri"/>
              </a:rPr>
              <a:t>Klawitter, Nils; Höflinger, Laura (2022): Die Nutella-Macher. Online: </a:t>
            </a:r>
            <a:r>
              <a:rPr b="0" i="0" lang="de-DE" sz="900" u="sng" cap="none" strike="noStrike">
                <a:solidFill>
                  <a:schemeClr val="dk1"/>
                </a:solidFill>
                <a:latin typeface="Calibri"/>
                <a:ea typeface="Calibri"/>
                <a:cs typeface="Calibri"/>
                <a:sym typeface="Calibri"/>
                <a:hlinkClick r:id="rId4">
                  <a:extLst>
                    <a:ext uri="{A12FA001-AC4F-418D-AE19-62706E023703}">
                      <ahyp:hlinkClr val="tx"/>
                    </a:ext>
                  </a:extLst>
                </a:hlinkClick>
              </a:rPr>
              <a:t>https://www.spiegel.de/wirtschaft/ferrero-wie-viel-ausbeutung-steckt-in-der-ernte-von-haselnuessen-palmoel-und-kakao-a-577060b9-015f-4a4b-8348-121c62aa4e33</a:t>
            </a:r>
            <a:r>
              <a:rPr b="0" i="0" lang="de-DE" sz="900" u="none" cap="none" strike="noStrike">
                <a:solidFill>
                  <a:schemeClr val="dk1"/>
                </a:solidFill>
                <a:latin typeface="Calibri"/>
                <a:ea typeface="Calibri"/>
                <a:cs typeface="Calibri"/>
                <a:sym typeface="Calibri"/>
              </a:rPr>
              <a:t> </a:t>
            </a:r>
            <a:endParaRPr/>
          </a:p>
          <a:p>
            <a:pPr indent="-171450" lvl="0" marL="171450" marR="0" rtl="0" algn="l">
              <a:lnSpc>
                <a:spcPct val="100000"/>
              </a:lnSpc>
              <a:spcBef>
                <a:spcPts val="0"/>
              </a:spcBef>
              <a:spcAft>
                <a:spcPts val="0"/>
              </a:spcAft>
              <a:buClr>
                <a:srgbClr val="000000"/>
              </a:buClr>
              <a:buSzPts val="1400"/>
              <a:buFont typeface="Arial"/>
              <a:buChar char="•"/>
            </a:pPr>
            <a:r>
              <a:rPr b="0" i="0" lang="de-DE" sz="900" u="none" cap="none" strike="noStrike">
                <a:solidFill>
                  <a:schemeClr val="dk1"/>
                </a:solidFill>
                <a:latin typeface="Calibri"/>
                <a:ea typeface="Calibri"/>
                <a:cs typeface="Calibri"/>
                <a:sym typeface="Calibri"/>
              </a:rPr>
              <a:t>NaReLe: BASISMODULE – Nachhaltige Resonanzräume in der Lebensmittelindustrie. Online:  https://narele.de/wp-content/uploads/2021/11/NaReLe_gesamt_Auszubildende_A5_lowRes_Formular.pdf </a:t>
            </a:r>
            <a:endParaRPr/>
          </a:p>
        </p:txBody>
      </p:sp>
      <p:sp>
        <p:nvSpPr>
          <p:cNvPr id="418" name="Google Shape;418;p7:notes"/>
          <p:cNvSpPr txBox="1"/>
          <p:nvPr>
            <p:ph idx="12" type="sldNum"/>
          </p:nvPr>
        </p:nvSpPr>
        <p:spPr>
          <a:xfrm>
            <a:off x="4021293" y="9721107"/>
            <a:ext cx="3076236"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p:nvPr>
            <p:ph idx="2" type="sldImg"/>
          </p:nvPr>
        </p:nvSpPr>
        <p:spPr>
          <a:xfrm>
            <a:off x="477838" y="33178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 name="Google Shape;76;p3:notes"/>
          <p:cNvSpPr txBox="1"/>
          <p:nvPr>
            <p:ph idx="1" type="body"/>
          </p:nvPr>
        </p:nvSpPr>
        <p:spPr>
          <a:xfrm>
            <a:off x="479116" y="3888001"/>
            <a:ext cx="6141080" cy="546298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200"/>
              <a:t>Beschreibung</a:t>
            </a:r>
            <a:endParaRPr/>
          </a:p>
          <a:p>
            <a:pPr indent="0" lvl="0" marL="0" rtl="0" algn="l">
              <a:lnSpc>
                <a:spcPct val="100000"/>
              </a:lnSpc>
              <a:spcBef>
                <a:spcPts val="0"/>
              </a:spcBef>
              <a:spcAft>
                <a:spcPts val="0"/>
              </a:spcAft>
              <a:buSzPts val="1400"/>
              <a:buNone/>
            </a:pPr>
            <a:r>
              <a:rPr lang="de-DE" sz="1200"/>
              <a:t>Der Klimawandel wird zum größten Teil direkt durch die Verbrennung fossiler Energieträger wie Kohle, Öl und Gas hervorgebracht. Wenn wir einen Blick auf unser Leben werfen und bilanzieren, welche Teilbereiche für die Emissionen von Treibhausgas-Äquivalenten (CO</a:t>
            </a:r>
            <a:r>
              <a:rPr baseline="-25000" lang="de-DE" sz="1200"/>
              <a:t>2</a:t>
            </a:r>
            <a:r>
              <a:rPr lang="de-DE" sz="1200"/>
              <a:t>-Äq) verantwortlich sind, so zeigen sich 5 Bereiche: Das Wohnen, die Stromnutzung, die Mobilität, die Ernährung, die öffentliche Infrastruktur und der Konsum. Am meisten trägt unser Konsum zum Klimawandel bei. Bei den ersten 4 Bereichen kann man leicht einen Beitrag leisten, um die Emissionen durch Verhaltensänderungen zu mindern:</a:t>
            </a:r>
            <a:endParaRPr/>
          </a:p>
          <a:p>
            <a:pPr indent="-171450" lvl="0" marL="171450" rtl="0" algn="l">
              <a:lnSpc>
                <a:spcPct val="100000"/>
              </a:lnSpc>
              <a:spcBef>
                <a:spcPts val="0"/>
              </a:spcBef>
              <a:spcAft>
                <a:spcPts val="0"/>
              </a:spcAft>
              <a:buSzPts val="1100"/>
              <a:buFont typeface="Arial"/>
              <a:buChar char="•"/>
            </a:pPr>
            <a:r>
              <a:rPr lang="de-DE" sz="1200"/>
              <a:t>Wohnen mit 18%: Hier kann Heizwärme eingespart werden durch ein Herunterdrehen der Heizung oder durch eine Wärmedämmung des Gebäudes.</a:t>
            </a:r>
            <a:endParaRPr/>
          </a:p>
          <a:p>
            <a:pPr indent="-171450" lvl="0" marL="171450" rtl="0" algn="l">
              <a:lnSpc>
                <a:spcPct val="100000"/>
              </a:lnSpc>
              <a:spcBef>
                <a:spcPts val="0"/>
              </a:spcBef>
              <a:spcAft>
                <a:spcPts val="0"/>
              </a:spcAft>
              <a:buSzPts val="1100"/>
              <a:buFont typeface="Arial"/>
              <a:buChar char="•"/>
            </a:pPr>
            <a:r>
              <a:rPr lang="de-DE" sz="1200"/>
              <a:t>Strom mit 6%: Durch die Nutzung möglichst stromsparender Geräte (hohe Energieeffizienzklassen wie B oder A) kann eine gleiche Leistung erbracht werden, die aber viel weniger Strom verbraucht.</a:t>
            </a:r>
            <a:endParaRPr/>
          </a:p>
          <a:p>
            <a:pPr indent="-171450" lvl="0" marL="171450" rtl="0" algn="l">
              <a:lnSpc>
                <a:spcPct val="100000"/>
              </a:lnSpc>
              <a:spcBef>
                <a:spcPts val="0"/>
              </a:spcBef>
              <a:spcAft>
                <a:spcPts val="0"/>
              </a:spcAft>
              <a:buSzPts val="1100"/>
              <a:buFont typeface="Arial"/>
              <a:buChar char="•"/>
            </a:pPr>
            <a:r>
              <a:rPr lang="de-DE" sz="1200"/>
              <a:t>Mobilität mit 19%: Einfach weniger Autofahren und stattdessen Bahn, Bus oder Fahrrad nutzen oder viele Strecken zu Fuß zurücklegen. Den Urlaub lieber mit der Bahn oder dem Fernbus antreten.</a:t>
            </a:r>
            <a:endParaRPr/>
          </a:p>
          <a:p>
            <a:pPr indent="-171450" lvl="0" marL="171450" rtl="0" algn="l">
              <a:lnSpc>
                <a:spcPct val="100000"/>
              </a:lnSpc>
              <a:spcBef>
                <a:spcPts val="0"/>
              </a:spcBef>
              <a:spcAft>
                <a:spcPts val="0"/>
              </a:spcAft>
              <a:buSzPts val="1100"/>
              <a:buFont typeface="Arial"/>
              <a:buChar char="•"/>
            </a:pPr>
            <a:r>
              <a:rPr lang="de-DE" sz="1200"/>
              <a:t>Ernährung mit 15%: Man muss nicht Veganer werden, es bringt schon viel wenn man den Konsum von Rindfleisch reduziert,  insgesamt weniger Fleisch und Reis isst sowie den Anteil an hochfetthaltigen Milchprodukten (vor allem Käse und Butter) verringert.</a:t>
            </a:r>
            <a:endParaRPr/>
          </a:p>
          <a:p>
            <a:pPr indent="0" lvl="0" marL="0" rtl="0" algn="l">
              <a:lnSpc>
                <a:spcPct val="100000"/>
              </a:lnSpc>
              <a:spcBef>
                <a:spcPts val="0"/>
              </a:spcBef>
              <a:spcAft>
                <a:spcPts val="0"/>
              </a:spcAft>
              <a:buSzPts val="1100"/>
              <a:buFont typeface="Arial"/>
              <a:buNone/>
            </a:pPr>
            <a:r>
              <a:t/>
            </a:r>
            <a:endParaRPr b="1" sz="1200"/>
          </a:p>
          <a:p>
            <a:pPr indent="0" lvl="0" marL="0" rtl="0" algn="l">
              <a:lnSpc>
                <a:spcPct val="100000"/>
              </a:lnSpc>
              <a:spcBef>
                <a:spcPts val="0"/>
              </a:spcBef>
              <a:spcAft>
                <a:spcPts val="0"/>
              </a:spcAft>
              <a:buSzPts val="1100"/>
              <a:buFont typeface="Arial"/>
              <a:buNone/>
            </a:pPr>
            <a:r>
              <a:rPr b="1" lang="de-DE" sz="1200"/>
              <a:t>Aufgabe</a:t>
            </a:r>
            <a:endParaRPr/>
          </a:p>
          <a:p>
            <a:pPr indent="-171450" lvl="0" marL="171450" rtl="0" algn="l">
              <a:lnSpc>
                <a:spcPct val="100000"/>
              </a:lnSpc>
              <a:spcBef>
                <a:spcPts val="0"/>
              </a:spcBef>
              <a:spcAft>
                <a:spcPts val="0"/>
              </a:spcAft>
              <a:buSzPts val="1100"/>
              <a:buFont typeface="Arial"/>
              <a:buChar char="•"/>
            </a:pPr>
            <a:r>
              <a:rPr lang="de-DE" sz="1200"/>
              <a:t>Welchen Beitrag leistet Ihr Betrieb zum Klimawandel?</a:t>
            </a:r>
            <a:endParaRPr/>
          </a:p>
          <a:p>
            <a:pPr indent="-171450" lvl="0" marL="171450" rtl="0" algn="l">
              <a:lnSpc>
                <a:spcPct val="100000"/>
              </a:lnSpc>
              <a:spcBef>
                <a:spcPts val="0"/>
              </a:spcBef>
              <a:spcAft>
                <a:spcPts val="0"/>
              </a:spcAft>
              <a:buSzPts val="1100"/>
              <a:buFont typeface="Arial"/>
              <a:buChar char="•"/>
            </a:pPr>
            <a:r>
              <a:rPr lang="de-DE" sz="1200"/>
              <a:t>Was unternehmen Sie in Ihrem Betrieb, um CO</a:t>
            </a:r>
            <a:r>
              <a:rPr baseline="-25000" lang="de-DE" sz="1200"/>
              <a:t>2</a:t>
            </a:r>
            <a:r>
              <a:rPr lang="de-DE" sz="1200"/>
              <a:t>-Emissionen zu verringern?</a:t>
            </a:r>
            <a:endParaRPr/>
          </a:p>
          <a:p>
            <a:pPr indent="0" lvl="0" marL="0" rtl="0" algn="l">
              <a:lnSpc>
                <a:spcPct val="100000"/>
              </a:lnSpc>
              <a:spcBef>
                <a:spcPts val="0"/>
              </a:spcBef>
              <a:spcAft>
                <a:spcPts val="0"/>
              </a:spcAft>
              <a:buSzPts val="1400"/>
              <a:buNone/>
            </a:pPr>
            <a:r>
              <a:t/>
            </a:r>
            <a:endParaRPr b="1" sz="1200"/>
          </a:p>
          <a:p>
            <a:pPr indent="0" lvl="0" marL="0" rtl="0" algn="l">
              <a:lnSpc>
                <a:spcPct val="100000"/>
              </a:lnSpc>
              <a:spcBef>
                <a:spcPts val="0"/>
              </a:spcBef>
              <a:spcAft>
                <a:spcPts val="0"/>
              </a:spcAft>
              <a:buSzPts val="1400"/>
              <a:buNone/>
            </a:pPr>
            <a:r>
              <a:rPr b="1" lang="de-DE" sz="1200"/>
              <a:t>Quelle</a:t>
            </a:r>
            <a:endParaRPr b="1"/>
          </a:p>
          <a:p>
            <a:pPr indent="-171450" lvl="0" marL="171450" rtl="0" algn="l">
              <a:lnSpc>
                <a:spcPct val="100000"/>
              </a:lnSpc>
              <a:spcBef>
                <a:spcPts val="0"/>
              </a:spcBef>
              <a:spcAft>
                <a:spcPts val="0"/>
              </a:spcAft>
              <a:buSzPts val="1170"/>
              <a:buFont typeface="Arial"/>
              <a:buChar char="•"/>
            </a:pPr>
            <a:r>
              <a:rPr lang="de-DE" sz="1000"/>
              <a:t>Umweltbundesamt 2021: Konsum und Umwelt: Zentrale Handlungsfelder. Online: https://www.umweltbundesamt.de/themen/wirtschaft-konsum/konsum-umwelt-zentrale-handlungsfelder#bedarfsfelder</a:t>
            </a:r>
            <a:endParaRPr sz="1000"/>
          </a:p>
        </p:txBody>
      </p:sp>
      <p:sp>
        <p:nvSpPr>
          <p:cNvPr id="77" name="Google Shape;77;p3:notes"/>
          <p:cNvSpPr txBox="1"/>
          <p:nvPr>
            <p:ph idx="12" type="sldNum"/>
          </p:nvPr>
        </p:nvSpPr>
        <p:spPr>
          <a:xfrm>
            <a:off x="4021293" y="9721107"/>
            <a:ext cx="3076236"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8:notes"/>
          <p:cNvSpPr/>
          <p:nvPr>
            <p:ph idx="2" type="sldImg"/>
          </p:nvPr>
        </p:nvSpPr>
        <p:spPr>
          <a:xfrm>
            <a:off x="477838" y="331788"/>
            <a:ext cx="6142037"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0" name="Google Shape;430;p8:notes"/>
          <p:cNvSpPr txBox="1"/>
          <p:nvPr>
            <p:ph idx="1" type="body"/>
          </p:nvPr>
        </p:nvSpPr>
        <p:spPr>
          <a:xfrm>
            <a:off x="479104" y="3888000"/>
            <a:ext cx="6139506" cy="62535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Font typeface="Arial"/>
              <a:buNone/>
            </a:pPr>
            <a:r>
              <a:rPr b="1" i="0" lang="de-DE" sz="1000" u="none" strike="noStrike">
                <a:solidFill>
                  <a:schemeClr val="dk1"/>
                </a:solidFill>
                <a:latin typeface="Calibri"/>
                <a:ea typeface="Calibri"/>
                <a:cs typeface="Calibri"/>
                <a:sym typeface="Calibri"/>
              </a:rPr>
              <a:t>Beschreibung</a:t>
            </a:r>
            <a:endParaRPr sz="1000">
              <a:latin typeface="Calibri"/>
              <a:ea typeface="Calibri"/>
              <a:cs typeface="Calibri"/>
              <a:sym typeface="Calibri"/>
            </a:endParaRPr>
          </a:p>
          <a:p>
            <a:pPr indent="0" lvl="0" marL="0" rtl="0" algn="l">
              <a:lnSpc>
                <a:spcPct val="100000"/>
              </a:lnSpc>
              <a:spcBef>
                <a:spcPts val="200"/>
              </a:spcBef>
              <a:spcAft>
                <a:spcPts val="0"/>
              </a:spcAft>
              <a:buSzPts val="1400"/>
              <a:buNone/>
            </a:pPr>
            <a:r>
              <a:rPr lang="de-DE" sz="1000"/>
              <a:t>Aufgrund des Klimawandels ist eine Auseinandersetzung mit dem Thema der Nachhaltigkeit heute in allen Bereichen unumgänglich. Die </a:t>
            </a:r>
            <a:r>
              <a:rPr lang="de-DE" sz="1000">
                <a:latin typeface="Calibri"/>
                <a:ea typeface="Calibri"/>
                <a:cs typeface="Calibri"/>
                <a:sym typeface="Calibri"/>
              </a:rPr>
              <a:t>Gesellschaft kann ohne eine intakte Umwelt nicht überleben, weswegen auf die Nutzung der natürlichen Ressourcen und den Erhalt von Lebensraum besonders geachtet werden muss. Unsere Gesellschaft und unsere Wirtschaft sind in die </a:t>
            </a:r>
            <a:r>
              <a:rPr b="0" i="0" lang="de-DE" sz="1000" u="none" cap="none" strike="noStrike">
                <a:solidFill>
                  <a:schemeClr val="dk1"/>
                </a:solidFill>
                <a:latin typeface="Calibri"/>
                <a:ea typeface="Calibri"/>
                <a:cs typeface="Calibri"/>
                <a:sym typeface="Calibri"/>
              </a:rPr>
              <a:t>Biosphäre eingebettet, sie ist die Basis für alles. Das Cake-Prinzip bedeutet „</a:t>
            </a:r>
            <a:r>
              <a:rPr b="0" i="1" lang="de-DE" sz="1000" u="none" cap="none" strike="noStrike">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b="0" i="0" lang="de-DE" sz="1000" u="none" cap="none" strike="noStrike">
                <a:solidFill>
                  <a:schemeClr val="dk1"/>
                </a:solidFill>
                <a:latin typeface="Calibri"/>
                <a:ea typeface="Calibri"/>
                <a:cs typeface="Calibri"/>
                <a:sym typeface="Calibri"/>
              </a:rPr>
              <a:t>“</a:t>
            </a:r>
            <a:r>
              <a:rPr b="0" i="1" lang="de-DE" sz="1000" u="none" cap="none" strike="noStrike">
                <a:solidFill>
                  <a:schemeClr val="dk1"/>
                </a:solidFill>
                <a:latin typeface="Calibri"/>
                <a:ea typeface="Calibri"/>
                <a:cs typeface="Calibri"/>
                <a:sym typeface="Calibri"/>
              </a:rPr>
              <a:t> </a:t>
            </a:r>
            <a:r>
              <a:rPr b="0" i="0" lang="de-DE" sz="1000" u="none" cap="none" strike="noStrike">
                <a:solidFill>
                  <a:schemeClr val="dk1"/>
                </a:solidFill>
                <a:latin typeface="Calibri"/>
                <a:ea typeface="Calibri"/>
                <a:cs typeface="Calibri"/>
                <a:sym typeface="Calibri"/>
              </a:rPr>
              <a:t>(</a:t>
            </a:r>
            <a:r>
              <a:rPr b="0" i="0" lang="de-DE" sz="1000">
                <a:latin typeface="Calibri"/>
                <a:ea typeface="Calibri"/>
                <a:cs typeface="Calibri"/>
                <a:sym typeface="Calibri"/>
              </a:rPr>
              <a:t>Stockholm Resilience Centre o.J.). Auf der Basis der Biosphäre werden </a:t>
            </a:r>
            <a:r>
              <a:rPr lang="de-DE" sz="1000">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the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a:p>
          <a:p>
            <a:pPr indent="0" lvl="0" marL="0" rtl="0" algn="l">
              <a:lnSpc>
                <a:spcPct val="100000"/>
              </a:lnSpc>
              <a:spcBef>
                <a:spcPts val="200"/>
              </a:spcBef>
              <a:spcAft>
                <a:spcPts val="0"/>
              </a:spcAft>
              <a:buSzPts val="1400"/>
              <a:buNone/>
            </a:pPr>
            <a:r>
              <a:rPr lang="de-DE" sz="1000">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Ministerium bestätigen (Bundesregierung o.J.). </a:t>
            </a:r>
            <a:endParaRPr/>
          </a:p>
          <a:p>
            <a:pPr indent="0" lvl="0" marL="0" rtl="0" algn="l">
              <a:lnSpc>
                <a:spcPct val="100000"/>
              </a:lnSpc>
              <a:spcBef>
                <a:spcPts val="200"/>
              </a:spcBef>
              <a:spcAft>
                <a:spcPts val="0"/>
              </a:spcAft>
              <a:buSzPts val="1400"/>
              <a:buNone/>
            </a:pPr>
            <a:r>
              <a:rPr b="1" lang="de-DE" sz="1000">
                <a:latin typeface="Calibri"/>
                <a:ea typeface="Calibri"/>
                <a:cs typeface="Calibri"/>
                <a:sym typeface="Calibri"/>
              </a:rPr>
              <a:t>Aufgabe</a:t>
            </a:r>
            <a:endParaRPr/>
          </a:p>
          <a:p>
            <a:pPr indent="0" lvl="0" marL="0" rtl="0" algn="l">
              <a:lnSpc>
                <a:spcPct val="100000"/>
              </a:lnSpc>
              <a:spcBef>
                <a:spcPts val="200"/>
              </a:spcBef>
              <a:spcAft>
                <a:spcPts val="0"/>
              </a:spcAft>
              <a:buSzPts val="1400"/>
              <a:buNone/>
            </a:pPr>
            <a:r>
              <a:rPr lang="de-DE" sz="100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a:p>
          <a:p>
            <a:pPr indent="-171450" lvl="0" marL="171450" marR="0" rtl="0" algn="l">
              <a:lnSpc>
                <a:spcPct val="100000"/>
              </a:lnSpc>
              <a:spcBef>
                <a:spcPts val="200"/>
              </a:spcBef>
              <a:spcAft>
                <a:spcPts val="0"/>
              </a:spcAft>
              <a:buClr>
                <a:srgbClr val="000000"/>
              </a:buClr>
              <a:buSzPts val="1000"/>
              <a:buFont typeface="Arial"/>
              <a:buChar char="•"/>
            </a:pPr>
            <a:r>
              <a:rPr lang="de-DE" sz="1000">
                <a:solidFill>
                  <a:schemeClr val="dk1"/>
                </a:solidFill>
                <a:latin typeface="Calibri"/>
                <a:ea typeface="Calibri"/>
                <a:cs typeface="Calibri"/>
                <a:sym typeface="Calibri"/>
              </a:rPr>
              <a:t>Welche Rolle spielen die SDG für Ihr Unternehmen</a:t>
            </a:r>
            <a:endParaRPr b="0" i="0" sz="1000" u="none" cap="none" strike="noStrike">
              <a:solidFill>
                <a:schemeClr val="dk1"/>
              </a:solidFill>
              <a:latin typeface="Calibri"/>
              <a:ea typeface="Calibri"/>
              <a:cs typeface="Calibri"/>
              <a:sym typeface="Calibri"/>
            </a:endParaRPr>
          </a:p>
          <a:p>
            <a:pPr indent="-171450" lvl="0" marL="171450" marR="0" rtl="0" algn="l">
              <a:lnSpc>
                <a:spcPct val="100000"/>
              </a:lnSpc>
              <a:spcBef>
                <a:spcPts val="200"/>
              </a:spcBef>
              <a:spcAft>
                <a:spcPts val="0"/>
              </a:spcAft>
              <a:buClr>
                <a:srgbClr val="000000"/>
              </a:buClr>
              <a:buSzPts val="1000"/>
              <a:buFont typeface="Arial"/>
              <a:buChar char="•"/>
            </a:pPr>
            <a:r>
              <a:rPr b="0" i="0" lang="de-DE" sz="1000" u="none" cap="none" strike="noStrike">
                <a:solidFill>
                  <a:schemeClr val="dk1"/>
                </a:solidFill>
                <a:latin typeface="Calibri"/>
                <a:ea typeface="Calibri"/>
                <a:cs typeface="Calibri"/>
                <a:sym typeface="Calibri"/>
              </a:rPr>
              <a:t>Wie stellen Sie Ihr Unternehmen für die Zukunft auf?</a:t>
            </a:r>
            <a:endParaRPr sz="1000">
              <a:latin typeface="Calibri"/>
              <a:ea typeface="Calibri"/>
              <a:cs typeface="Calibri"/>
              <a:sym typeface="Calibri"/>
            </a:endParaRPr>
          </a:p>
          <a:p>
            <a:pPr indent="0" lvl="0" marL="0" rtl="0" algn="l">
              <a:lnSpc>
                <a:spcPct val="100000"/>
              </a:lnSpc>
              <a:spcBef>
                <a:spcPts val="200"/>
              </a:spcBef>
              <a:spcAft>
                <a:spcPts val="0"/>
              </a:spcAft>
              <a:buClr>
                <a:schemeClr val="dk1"/>
              </a:buClr>
              <a:buSzPts val="1100"/>
              <a:buFont typeface="Arial"/>
              <a:buNone/>
            </a:pPr>
            <a:r>
              <a:rPr b="1" lang="de-DE" sz="1000">
                <a:latin typeface="Calibri"/>
                <a:ea typeface="Calibri"/>
                <a:cs typeface="Calibri"/>
                <a:sym typeface="Calibri"/>
              </a:rPr>
              <a:t>Quellen und Abbildung</a:t>
            </a:r>
            <a:endParaRPr/>
          </a:p>
          <a:p>
            <a:pPr indent="-171450" lvl="0" marL="171450" marR="0" rtl="0" algn="l">
              <a:lnSpc>
                <a:spcPct val="100000"/>
              </a:lnSpc>
              <a:spcBef>
                <a:spcPts val="0"/>
              </a:spcBef>
              <a:spcAft>
                <a:spcPts val="0"/>
              </a:spcAft>
              <a:buClr>
                <a:schemeClr val="dk1"/>
              </a:buClr>
              <a:buSzPts val="1200"/>
              <a:buFont typeface="Arial"/>
              <a:buChar char="•"/>
            </a:pPr>
            <a:r>
              <a:rPr b="0" lang="de-DE" sz="900">
                <a:latin typeface="Calibri"/>
                <a:ea typeface="Calibri"/>
                <a:cs typeface="Calibri"/>
                <a:sym typeface="Calibri"/>
              </a:rPr>
              <a:t>Cake: Stockholm Resilience Centre (o.J.): </a:t>
            </a:r>
            <a:r>
              <a:rPr b="0" i="0" lang="de-DE" sz="900" u="none" cap="none" strike="noStrike">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a:latin typeface="Calibri"/>
                <a:ea typeface="Calibri"/>
                <a:cs typeface="Calibri"/>
                <a:sym typeface="Calibri"/>
              </a:rPr>
              <a:t>(Lizenz: </a:t>
            </a:r>
            <a:r>
              <a:rPr b="0" i="0" lang="de-DE" sz="900" u="none" cap="none" strike="noStrike">
                <a:solidFill>
                  <a:schemeClr val="dk1"/>
                </a:solidFill>
                <a:latin typeface="Calibri"/>
                <a:ea typeface="Calibri"/>
                <a:cs typeface="Calibri"/>
                <a:sym typeface="Calibri"/>
              </a:rPr>
              <a:t>CC BY-ND 3.0)</a:t>
            </a:r>
            <a:endParaRPr sz="900"/>
          </a:p>
          <a:p>
            <a:pPr indent="-171450" lvl="0" marL="171450" marR="0" rtl="0" algn="l">
              <a:lnSpc>
                <a:spcPct val="100000"/>
              </a:lnSpc>
              <a:spcBef>
                <a:spcPts val="0"/>
              </a:spcBef>
              <a:spcAft>
                <a:spcPts val="0"/>
              </a:spcAft>
              <a:buClr>
                <a:schemeClr val="dk1"/>
              </a:buClr>
              <a:buSzPts val="1200"/>
              <a:buFont typeface="Arial"/>
              <a:buChar char="•"/>
            </a:pPr>
            <a:r>
              <a:rPr b="0" i="0" lang="de-DE" sz="900" u="none" cap="none" strike="noStrike">
                <a:solidFill>
                  <a:schemeClr val="dk1"/>
                </a:solidFill>
                <a:latin typeface="Calibri"/>
                <a:ea typeface="Calibri"/>
                <a:cs typeface="Calibri"/>
                <a:sym typeface="Calibri"/>
              </a:rPr>
              <a:t>Nachhaltigkeitsstrategie - eigene Darstellung in Anlehung an: sph (o.J.): Strategische Ausrichtung. Online: https://sph-nachhaltig-wirtschaften.de/nachhaltige-strategische-ausrichtung-unternehmen/</a:t>
            </a:r>
            <a:endParaRPr b="0" i="0" sz="9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de-DE" sz="900" u="none" cap="none" strike="noStrike">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a:latin typeface="Calibri"/>
              <a:ea typeface="Calibri"/>
              <a:cs typeface="Calibri"/>
              <a:sym typeface="Calibri"/>
            </a:endParaRPr>
          </a:p>
        </p:txBody>
      </p:sp>
      <p:sp>
        <p:nvSpPr>
          <p:cNvPr id="431" name="Google Shape;431;p8:notes"/>
          <p:cNvSpPr txBox="1"/>
          <p:nvPr>
            <p:ph idx="12" type="sldNum"/>
          </p:nvPr>
        </p:nvSpPr>
        <p:spPr>
          <a:xfrm>
            <a:off x="4021293" y="9721107"/>
            <a:ext cx="3076236"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28be4316742_0_0:notes"/>
          <p:cNvSpPr/>
          <p:nvPr>
            <p:ph idx="2" type="sldImg"/>
          </p:nvPr>
        </p:nvSpPr>
        <p:spPr>
          <a:xfrm>
            <a:off x="479104" y="287338"/>
            <a:ext cx="61410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9" name="Google Shape;449;g28be4316742_0_0:notes"/>
          <p:cNvSpPr txBox="1"/>
          <p:nvPr>
            <p:ph idx="1" type="body"/>
          </p:nvPr>
        </p:nvSpPr>
        <p:spPr>
          <a:xfrm>
            <a:off x="479086" y="3744000"/>
            <a:ext cx="6141000" cy="57882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lang="de-DE" sz="1050"/>
              <a:t>Die Projektagentur Berufliche Bildung für nachhaltige Entwicklung (PA-BBNE) des Partnernetzwerkes Berufliche Bildung am IZT wurde vom BMBF Bundesministerium für Bildung und Forschung unter dem Förderkennzeichen 01JO2204 gefördert.Im Mittelpunkt stand hierbei die neue Standardberufsbildposition "Umweltschutz und Nachhaltigkeit", die seit 2021 auf Beschluss der KMK in alle novellierten Ausbildungsordnungen berücksichtigt werden muss. PA-BBNE hat für 127 Berufsausbildungen und Fachrichtungen - vom Altenpfleger und Altenpflegerin über Gärtner und Gärtnerin bis hin zum Zimmerer und Zimmerin - Begleitmaterialien zur „Beruflichen Bildung für Nachhaltige Entwicklung“ (BBNE) entwickelt. Es wurden fünf verschiedene Materialien entwickelt:</a:t>
            </a:r>
            <a:endParaRPr sz="1050"/>
          </a:p>
          <a:p>
            <a:pPr indent="-233362" lvl="0" marL="233362" rtl="0" algn="l">
              <a:lnSpc>
                <a:spcPct val="100000"/>
              </a:lnSpc>
              <a:spcBef>
                <a:spcPts val="0"/>
              </a:spcBef>
              <a:spcAft>
                <a:spcPts val="0"/>
              </a:spcAft>
              <a:buSzPts val="1400"/>
              <a:buFont typeface="Arial"/>
              <a:buChar char="•"/>
            </a:pPr>
            <a:r>
              <a:rPr b="1" lang="de-DE" sz="1050"/>
              <a:t>BBNE-Impulspapier (IP): </a:t>
            </a:r>
            <a:r>
              <a:rPr lang="de-DE" sz="1050"/>
              <a:t>Betrachtung der Schnittstellen von Ausbildungsordnung in dem jeweiligen Berufsbild, Rahmenlehrplan und den Herausforderungen der Nachhaltigkeit in Anlehnung an die SDGs der Agenda 2030; Zielkonflikte und Aufgabenstellungen</a:t>
            </a:r>
            <a:endParaRPr sz="1050"/>
          </a:p>
          <a:p>
            <a:pPr indent="-233362" lvl="0" marL="233362" rtl="0" algn="l">
              <a:lnSpc>
                <a:spcPct val="100000"/>
              </a:lnSpc>
              <a:spcBef>
                <a:spcPts val="0"/>
              </a:spcBef>
              <a:spcAft>
                <a:spcPts val="0"/>
              </a:spcAft>
              <a:buSzPts val="1400"/>
              <a:buFont typeface="Arial"/>
              <a:buChar char="•"/>
            </a:pPr>
            <a:r>
              <a:rPr b="1" lang="de-DE" sz="1050"/>
              <a:t>BBBNE-Hintergrundmaterial (HGM): </a:t>
            </a:r>
            <a:r>
              <a:rPr lang="de-DE" sz="1050"/>
              <a:t>Betrachtung der SDGs unter einer wissenschaftlichen Perspektive der Nachhaltigkeit im Hinblick auf das Tätigkeitsprofil eines Ausbildungsberufes bzw. auf eine Gruppe von Ausbildungsberufen, die ein ähnliches Tätigkeitsprofil aufweisen; Beschreibung der berufsrelevanten Aspekte für zahlreiche SDG’s</a:t>
            </a:r>
            <a:endParaRPr sz="1050"/>
          </a:p>
          <a:p>
            <a:pPr indent="-233362" lvl="0" marL="233362" rtl="0" algn="l">
              <a:lnSpc>
                <a:spcPct val="100000"/>
              </a:lnSpc>
              <a:spcBef>
                <a:spcPts val="0"/>
              </a:spcBef>
              <a:spcAft>
                <a:spcPts val="0"/>
              </a:spcAft>
              <a:buSzPts val="1400"/>
              <a:buFont typeface="Arial"/>
              <a:buChar char="•"/>
            </a:pPr>
            <a:r>
              <a:rPr b="1" lang="de-DE" sz="1050"/>
              <a:t>BBNE-Foliensammlung (FS): </a:t>
            </a:r>
            <a:r>
              <a:rPr lang="de-DE" sz="1050"/>
              <a:t>Folien mit wichtigen Zielkonflikten für das betrachtete Berufsbild, dargestellt mit Hilfe von Grafiken, Bildern und Smart Arts , die Anlass zur Diskussion der spezifischen Herausforderungen der Nachhaltigkeit bieten.</a:t>
            </a:r>
            <a:endParaRPr sz="1050"/>
          </a:p>
          <a:p>
            <a:pPr indent="-233362" lvl="0" marL="233362" rtl="0" algn="l">
              <a:lnSpc>
                <a:spcPct val="100000"/>
              </a:lnSpc>
              <a:spcBef>
                <a:spcPts val="0"/>
              </a:spcBef>
              <a:spcAft>
                <a:spcPts val="0"/>
              </a:spcAft>
              <a:buSzPts val="1400"/>
              <a:buFont typeface="Arial"/>
              <a:buChar char="•"/>
            </a:pPr>
            <a:r>
              <a:rPr b="1" lang="de-DE" sz="1050"/>
              <a:t>BBNE-Handreichung (HR): </a:t>
            </a:r>
            <a:r>
              <a:rPr lang="de-DE" sz="1050"/>
              <a:t>Foliensammlung mit einem Notiztext für das jeweilige Berufsbild, der Notiztext erläutert die Inhalte der Folie; diese Handreichung kann als Unterrichtsmaterial für Berufsschüler und Berufsschülerinnen und auch für Auszubildende genutzt werden.</a:t>
            </a:r>
            <a:endParaRPr sz="1050"/>
          </a:p>
          <a:p>
            <a:pPr indent="0" lvl="0" marL="0" rtl="0" algn="l">
              <a:lnSpc>
                <a:spcPct val="100000"/>
              </a:lnSpc>
              <a:spcBef>
                <a:spcPts val="400"/>
              </a:spcBef>
              <a:spcAft>
                <a:spcPts val="0"/>
              </a:spcAft>
              <a:buSzPts val="1400"/>
              <a:buNone/>
            </a:pPr>
            <a:r>
              <a:rPr lang="de-DE" sz="1050"/>
              <a:t>Weitere Materialien von PA-BBNE sind die folgenden ergänzenden Dokumente:</a:t>
            </a:r>
            <a:endParaRPr/>
          </a:p>
          <a:p>
            <a:pPr indent="-233362" lvl="0" marL="233362" rtl="0" algn="l">
              <a:lnSpc>
                <a:spcPct val="100000"/>
              </a:lnSpc>
              <a:spcBef>
                <a:spcPts val="0"/>
              </a:spcBef>
              <a:spcAft>
                <a:spcPts val="0"/>
              </a:spcAft>
              <a:buSzPts val="1400"/>
              <a:buFont typeface="Arial"/>
              <a:buChar char="•"/>
            </a:pPr>
            <a:r>
              <a:rPr b="1" lang="de-DE" sz="1050"/>
              <a:t>Nachhaltigkeitsorientierte Kompetenzen in der beruflichen Bildung: </a:t>
            </a:r>
            <a:r>
              <a:rPr lang="de-DE" sz="1050"/>
              <a:t>Leitfaden, Handout und PowerPoint zur Bestimmung und Beschreibung nachhaltigkeitsrelevanter Kompetenzen in der beruflichen Bildung </a:t>
            </a:r>
            <a:endParaRPr/>
          </a:p>
          <a:p>
            <a:pPr indent="-233362" lvl="0" marL="233362" rtl="0" algn="l">
              <a:lnSpc>
                <a:spcPct val="100000"/>
              </a:lnSpc>
              <a:spcBef>
                <a:spcPts val="0"/>
              </a:spcBef>
              <a:spcAft>
                <a:spcPts val="0"/>
              </a:spcAft>
              <a:buSzPts val="1400"/>
              <a:buFont typeface="Arial"/>
              <a:buChar char="•"/>
            </a:pPr>
            <a:r>
              <a:rPr b="1" lang="de-DE" sz="1050"/>
              <a:t>Umgang mit Zielkonflikten</a:t>
            </a:r>
            <a:r>
              <a:rPr lang="de-DE" sz="1050"/>
              <a:t>: Leitfaden, Handout und PowerPoint zum Umgang mit Zielkonflikten und Widersprüchen in der beruflichen Bildung</a:t>
            </a:r>
            <a:endParaRPr/>
          </a:p>
          <a:p>
            <a:pPr indent="-233362" lvl="0" marL="233362" rtl="0" algn="l">
              <a:lnSpc>
                <a:spcPct val="100000"/>
              </a:lnSpc>
              <a:spcBef>
                <a:spcPts val="0"/>
              </a:spcBef>
              <a:spcAft>
                <a:spcPts val="0"/>
              </a:spcAft>
              <a:buSzPts val="1400"/>
              <a:buFont typeface="Arial"/>
              <a:buChar char="•"/>
            </a:pPr>
            <a:r>
              <a:rPr b="1" lang="de-DE" sz="1050"/>
              <a:t>SDG 8 und die soziale Dimension der Nachhaltigkeit</a:t>
            </a:r>
            <a:r>
              <a:rPr lang="de-DE" sz="1050"/>
              <a:t>: Leitfaden zur Beschreibung der sozialen Dimension der Nachhaltigkeit für eine BBNE</a:t>
            </a:r>
            <a:endParaRPr/>
          </a:p>
          <a:p>
            <a:pPr indent="-233362" lvl="0" marL="233362" rtl="0" algn="l">
              <a:lnSpc>
                <a:spcPct val="100000"/>
              </a:lnSpc>
              <a:spcBef>
                <a:spcPts val="0"/>
              </a:spcBef>
              <a:spcAft>
                <a:spcPts val="0"/>
              </a:spcAft>
              <a:buSzPts val="1400"/>
              <a:buFont typeface="Arial"/>
              <a:buChar char="•"/>
            </a:pPr>
            <a:r>
              <a:rPr b="1" lang="de-DE" sz="1050"/>
              <a:t>Postkarten aus der Zukunft: </a:t>
            </a:r>
            <a:r>
              <a:rPr lang="de-DE" sz="1050"/>
              <a:t>Beispielhafte, aber absehbare zukünftige Entwicklungen aus Sicht der Zukunftsforschung für die Berufsausbildung</a:t>
            </a:r>
            <a:endParaRPr/>
          </a:p>
          <a:p>
            <a:pPr indent="0" lvl="0" marL="0" rtl="0" algn="l">
              <a:lnSpc>
                <a:spcPct val="100000"/>
              </a:lnSpc>
              <a:spcBef>
                <a:spcPts val="400"/>
              </a:spcBef>
              <a:spcAft>
                <a:spcPts val="0"/>
              </a:spcAft>
              <a:buSzPts val="1400"/>
              <a:buNone/>
            </a:pPr>
            <a:r>
              <a:rPr lang="de-DE" sz="1050"/>
              <a:t>Primäre Zielgruppen sind Lehrkräfte an Berufsschulen und deren Berufsschülerinnen sowie Ausbildende und ihre Auszubildenden in den Betrieben. Sekundäre Zielgruppen sind Umweltbildner*innen, Pädagog*innen, Wissenschaftler*innen der Berufsbildung sowie Institutionen der beruflichen Bildung. Die Materialien wurden als OER-Materialien entwickelt und stehen als Download unter www.pa-bbne.de zur Verfügung.</a:t>
            </a:r>
            <a:endParaRPr sz="105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1:notes"/>
          <p:cNvSpPr/>
          <p:nvPr>
            <p:ph idx="2" type="sldImg"/>
          </p:nvPr>
        </p:nvSpPr>
        <p:spPr>
          <a:xfrm>
            <a:off x="222250" y="252413"/>
            <a:ext cx="6653213"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1:notes"/>
          <p:cNvSpPr txBox="1"/>
          <p:nvPr>
            <p:ph idx="1" type="body"/>
          </p:nvPr>
        </p:nvSpPr>
        <p:spPr>
          <a:xfrm>
            <a:off x="223689" y="4222801"/>
            <a:ext cx="6650337" cy="4638921"/>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t>Beschreibung</a:t>
            </a:r>
            <a:endParaRPr/>
          </a:p>
          <a:p>
            <a:pPr indent="0" lvl="0" marL="0" rtl="0" algn="l">
              <a:lnSpc>
                <a:spcPct val="100000"/>
              </a:lnSpc>
              <a:spcBef>
                <a:spcPts val="200"/>
              </a:spcBef>
              <a:spcAft>
                <a:spcPts val="0"/>
              </a:spcAft>
              <a:buSzPts val="1400"/>
              <a:buNone/>
            </a:pPr>
            <a:r>
              <a:rPr lang="de-DE"/>
              <a:t>Zielkonflikte sind unumgänglich. Sie begleiten und kennzeichnen zugleich derzeitige Übergänge bspw. in der sogenannten Energie-, Mobilitäts-, Nahrungsmittel- und Agrarwende. Denn es gibt für viele der derzeitigen Krisen und Probleme mit ihren Auswirkungen in der Arbeitswelt und ihrem Abbild in der Ausbildung keine optimalen Lösungen. </a:t>
            </a:r>
            <a:endParaRPr/>
          </a:p>
          <a:p>
            <a:pPr indent="0" lvl="0" marL="0" rtl="0" algn="l">
              <a:lnSpc>
                <a:spcPct val="100000"/>
              </a:lnSpc>
              <a:spcBef>
                <a:spcPts val="200"/>
              </a:spcBef>
              <a:spcAft>
                <a:spcPts val="0"/>
              </a:spcAft>
              <a:buSzPts val="1400"/>
              <a:buNone/>
            </a:pPr>
            <a:r>
              <a:rPr lang="de-DE"/>
              <a:t>Oftmals muss zwischen unterschiedlichen aber jeweils für sich  weniger guten, oder auch sehr guten aber gegensätzlichem Lösungen entschieden werden, obwohl das schwierig scheint. Manchmal liegt die Lösung in so weiter Ferne, das es unmöglich scheint, das eigene Handeln darauf auszurichten, weil viele - manchmal auch schwierige, ungute oder noch unsichere Teilschritte dorthin führen.  Das Aushalten solcher Situationen gehört unter anderem zu den sogenannten Zukunftskompetenzen, die unerlässlich sind, um für die anstehenden Transformationsprozesse Verantwortung übernehmen und sie erfolgreich gestalten zu können.  </a:t>
            </a:r>
            <a:endParaRPr/>
          </a:p>
          <a:p>
            <a:pPr indent="0" lvl="0" marL="0" rtl="0" algn="l">
              <a:lnSpc>
                <a:spcPct val="100000"/>
              </a:lnSpc>
              <a:spcBef>
                <a:spcPts val="0"/>
              </a:spcBef>
              <a:spcAft>
                <a:spcPts val="0"/>
              </a:spcAft>
              <a:buSzPts val="1100"/>
              <a:buFont typeface="Arial"/>
              <a:buNone/>
            </a:pPr>
            <a:r>
              <a:t/>
            </a:r>
            <a:endParaRPr b="1"/>
          </a:p>
          <a:p>
            <a:pPr indent="0" lvl="0" marL="0" rtl="0" algn="l">
              <a:lnSpc>
                <a:spcPct val="100000"/>
              </a:lnSpc>
              <a:spcBef>
                <a:spcPts val="0"/>
              </a:spcBef>
              <a:spcAft>
                <a:spcPts val="0"/>
              </a:spcAft>
              <a:buSzPts val="1100"/>
              <a:buFont typeface="Arial"/>
              <a:buNone/>
            </a:pPr>
            <a:r>
              <a:rPr b="1" lang="de-DE"/>
              <a:t>Aufgabe </a:t>
            </a:r>
            <a:endParaRPr/>
          </a:p>
          <a:p>
            <a:pPr indent="-171450" lvl="0" marL="171450" rtl="0" algn="l">
              <a:lnSpc>
                <a:spcPct val="100000"/>
              </a:lnSpc>
              <a:spcBef>
                <a:spcPts val="0"/>
              </a:spcBef>
              <a:spcAft>
                <a:spcPts val="0"/>
              </a:spcAft>
              <a:buSzPts val="1200"/>
              <a:buFont typeface="Arial"/>
              <a:buChar char="•"/>
            </a:pPr>
            <a:r>
              <a:rPr lang="de-DE"/>
              <a:t>Beschreiben Sie eine Situation ihrer Tätigkeit, in der Zielkonflikte bestehen.</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lang="de-DE"/>
              <a:t>Quellen </a:t>
            </a:r>
            <a:endParaRPr/>
          </a:p>
          <a:p>
            <a:pPr indent="-171450" lvl="0" marL="171450" rtl="0" algn="l">
              <a:lnSpc>
                <a:spcPct val="100000"/>
              </a:lnSpc>
              <a:spcBef>
                <a:spcPts val="0"/>
              </a:spcBef>
              <a:spcAft>
                <a:spcPts val="0"/>
              </a:spcAft>
              <a:buSzPts val="1170"/>
              <a:buFont typeface="Arial"/>
              <a:buChar char="•"/>
            </a:pPr>
            <a:r>
              <a:rPr lang="de-DE" sz="1000"/>
              <a:t>Duden (2022): Zielkonflikt. </a:t>
            </a:r>
            <a:r>
              <a:rPr lang="de-DE" sz="1000" u="sng">
                <a:solidFill>
                  <a:schemeClr val="hlink"/>
                </a:solidFill>
                <a:hlinkClick r:id="rId2"/>
              </a:rPr>
              <a:t>https://www.duden.de/rechtschreibung/Zielkonflikt</a:t>
            </a:r>
            <a:endParaRPr sz="1000"/>
          </a:p>
          <a:p>
            <a:pPr indent="-171450" lvl="0" marL="171450" rtl="0" algn="l">
              <a:lnSpc>
                <a:spcPct val="100000"/>
              </a:lnSpc>
              <a:spcBef>
                <a:spcPts val="0"/>
              </a:spcBef>
              <a:spcAft>
                <a:spcPts val="0"/>
              </a:spcAft>
              <a:buSzPts val="1170"/>
              <a:buFont typeface="Arial"/>
              <a:buChar char="•"/>
            </a:pPr>
            <a:r>
              <a:rPr lang="de-DE" sz="1000"/>
              <a:t>Gerhard de Haan (2015): Nachhaltigkeit ist für junge Menschen relevant. Interview. IN: LERNWELT ELEKTROMOBILITÄT. Schriftenreihe. Ausgabe 3.Oktober 2025. </a:t>
            </a:r>
            <a:r>
              <a:rPr lang="de-DE" sz="1000" u="sng">
                <a:solidFill>
                  <a:schemeClr val="hlink"/>
                </a:solidFill>
                <a:hlinkClick r:id="rId3"/>
              </a:rPr>
              <a:t>https://ibbf.berlin/assets/images/Dokumente/e_mob-Publikation_NR3_2015.pdf</a:t>
            </a:r>
            <a:endParaRPr sz="1000"/>
          </a:p>
        </p:txBody>
      </p:sp>
      <p:sp>
        <p:nvSpPr>
          <p:cNvPr id="109" name="Google Shape;109;p1: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67ce8c3923_0_36:notes"/>
          <p:cNvSpPr/>
          <p:nvPr>
            <p:ph idx="2" type="sldImg"/>
          </p:nvPr>
        </p:nvSpPr>
        <p:spPr>
          <a:xfrm>
            <a:off x="222250" y="252413"/>
            <a:ext cx="6653213"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g267ce8c3923_0_36:notes"/>
          <p:cNvSpPr txBox="1"/>
          <p:nvPr>
            <p:ph idx="1" type="body"/>
          </p:nvPr>
        </p:nvSpPr>
        <p:spPr>
          <a:xfrm>
            <a:off x="223688" y="4222800"/>
            <a:ext cx="6650438" cy="46389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latin typeface="Calibri"/>
                <a:ea typeface="Calibri"/>
                <a:cs typeface="Calibri"/>
                <a:sym typeface="Calibri"/>
              </a:rPr>
              <a:t>Beschreibung</a:t>
            </a:r>
            <a:endParaRPr>
              <a:latin typeface="Calibri"/>
              <a:ea typeface="Calibri"/>
              <a:cs typeface="Calibri"/>
              <a:sym typeface="Calibri"/>
            </a:endParaRPr>
          </a:p>
          <a:p>
            <a:pPr indent="0" lvl="0" marL="0" rtl="0" algn="l">
              <a:lnSpc>
                <a:spcPct val="100000"/>
              </a:lnSpc>
              <a:spcBef>
                <a:spcPts val="200"/>
              </a:spcBef>
              <a:spcAft>
                <a:spcPts val="0"/>
              </a:spcAft>
              <a:buSzPts val="1400"/>
              <a:buNone/>
            </a:pPr>
            <a:r>
              <a:rPr lang="de-DE">
                <a:latin typeface="Calibri"/>
                <a:ea typeface="Calibri"/>
                <a:cs typeface="Calibri"/>
                <a:sym typeface="Calibri"/>
              </a:rPr>
              <a:t>Die gegenwärtige Produktion von Tierprodukten hat neben ihren erwünschten Ergebnissen auch unerwünschte Effekte. Wie in allen anderen Wirtschaftsbereiche auch, ist die Wirtschaftsweise in der Landwirtschaft dafür ungeeignet, dauerhaft innerhalb der planetaren Grenzen zu funktionieren, oder zu einer nachhaltigen Entwicklung beizutragen. Vielmehr trägt sie bislang auch zu gegenteiligen Effekten bei. Das wissenschaftliche Erkenntnisse nicht umgesetzt und politisch verbindliche Ziele noch nicht eingehalten werden, bedeutet, dass die Realität noch angepasst, verändert werden muss. Es bedeutet auch, dass wahrscheinlich etablierte Wirtschaftsweisen und deren gegenwärtige Ziele nicht mehr passend sind. Dennoch muss das “alte” System noch einige Zeit aufrechterhalten werden, während das neue erst entsteht. Gerade in der beruflichen und betrieblichen Bildung kann der Arbeitsalltag von zunehmend mehr Fragen und Widersprüchen geprägt sein. Der Rolle von Lehrpersonen kommt deshalb große Bedeutung mit hoher Verantwortung zu, ohne dass sie sich dessen bereits bewusst sind, oder in ausreichender Weise vorbereitet werden (Wolter, 2022).</a:t>
            </a:r>
            <a:endParaRPr b="1">
              <a:latin typeface="Calibri"/>
              <a:ea typeface="Calibri"/>
              <a:cs typeface="Calibri"/>
              <a:sym typeface="Calibri"/>
            </a:endParaRPr>
          </a:p>
          <a:p>
            <a:pPr indent="0" lvl="0" marL="0" rtl="0" algn="l">
              <a:lnSpc>
                <a:spcPct val="100000"/>
              </a:lnSpc>
              <a:spcBef>
                <a:spcPts val="0"/>
              </a:spcBef>
              <a:spcAft>
                <a:spcPts val="0"/>
              </a:spcAft>
              <a:buSzPts val="1100"/>
              <a:buFont typeface="Arial"/>
              <a:buNone/>
            </a:pPr>
            <a:r>
              <a:t/>
            </a:r>
            <a:endParaRPr b="1">
              <a:latin typeface="Calibri"/>
              <a:ea typeface="Calibri"/>
              <a:cs typeface="Calibri"/>
              <a:sym typeface="Calibri"/>
            </a:endParaRPr>
          </a:p>
          <a:p>
            <a:pPr indent="0" lvl="0" marL="0" rtl="0" algn="l">
              <a:lnSpc>
                <a:spcPct val="100000"/>
              </a:lnSpc>
              <a:spcBef>
                <a:spcPts val="0"/>
              </a:spcBef>
              <a:spcAft>
                <a:spcPts val="0"/>
              </a:spcAft>
              <a:buSzPts val="1100"/>
              <a:buFont typeface="Arial"/>
              <a:buNone/>
            </a:pPr>
            <a:r>
              <a:rPr b="1" lang="de-DE">
                <a:latin typeface="Calibri"/>
                <a:ea typeface="Calibri"/>
                <a:cs typeface="Calibri"/>
                <a:sym typeface="Calibri"/>
              </a:rPr>
              <a:t>Aufgabe </a:t>
            </a:r>
            <a:endParaRPr/>
          </a:p>
          <a:p>
            <a:pPr indent="-171450" lvl="0" marL="171450" rtl="0" algn="l">
              <a:lnSpc>
                <a:spcPct val="100000"/>
              </a:lnSpc>
              <a:spcBef>
                <a:spcPts val="0"/>
              </a:spcBef>
              <a:spcAft>
                <a:spcPts val="0"/>
              </a:spcAft>
              <a:buSzPts val="1200"/>
              <a:buFont typeface="Arial"/>
              <a:buChar char="•"/>
            </a:pPr>
            <a:r>
              <a:rPr lang="de-DE">
                <a:latin typeface="Calibri"/>
                <a:ea typeface="Calibri"/>
                <a:cs typeface="Calibri"/>
                <a:sym typeface="Calibri"/>
              </a:rPr>
              <a:t>Beschreiben Sie bitte, wie Sie die Menge an beruflichen Zielkonflikten erleben. Nennen Sie Beispiele für solche Konflikte.</a:t>
            </a:r>
            <a:endParaRPr>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1">
              <a:latin typeface="Calibri"/>
              <a:ea typeface="Calibri"/>
              <a:cs typeface="Calibri"/>
              <a:sym typeface="Calibri"/>
            </a:endParaRPr>
          </a:p>
          <a:p>
            <a:pPr indent="0" lvl="0" marL="0" rtl="0" algn="l">
              <a:lnSpc>
                <a:spcPct val="100000"/>
              </a:lnSpc>
              <a:spcBef>
                <a:spcPts val="0"/>
              </a:spcBef>
              <a:spcAft>
                <a:spcPts val="0"/>
              </a:spcAft>
              <a:buSzPts val="1400"/>
              <a:buNone/>
            </a:pPr>
            <a:r>
              <a:rPr b="1" lang="de-DE">
                <a:latin typeface="Calibri"/>
                <a:ea typeface="Calibri"/>
                <a:cs typeface="Calibri"/>
                <a:sym typeface="Calibri"/>
              </a:rPr>
              <a:t>Quelle </a:t>
            </a:r>
            <a:endParaRPr/>
          </a:p>
          <a:p>
            <a:pPr indent="-171450" lvl="0" marL="171450" rtl="0" algn="l">
              <a:lnSpc>
                <a:spcPct val="100000"/>
              </a:lnSpc>
              <a:spcBef>
                <a:spcPts val="0"/>
              </a:spcBef>
              <a:spcAft>
                <a:spcPts val="0"/>
              </a:spcAft>
              <a:buSzPts val="1170"/>
              <a:buFont typeface="Arial"/>
              <a:buChar char="•"/>
            </a:pPr>
            <a:r>
              <a:rPr lang="de-DE" sz="1000">
                <a:latin typeface="Calibri"/>
                <a:ea typeface="Calibri"/>
                <a:cs typeface="Calibri"/>
                <a:sym typeface="Calibri"/>
              </a:rPr>
              <a:t>Christoph Wolter (2022): Ziele für nachhaltige Entwicklung und deren Zielkonflikte in Ausbildung und Lehre von Lehrenden für Elektromobilität und Informations- und Kommunikationstechnik. Masterarbeit. </a:t>
            </a:r>
            <a:r>
              <a:rPr lang="de-DE" sz="1000" u="sng">
                <a:solidFill>
                  <a:schemeClr val="hlink"/>
                </a:solidFill>
                <a:latin typeface="Calibri"/>
                <a:ea typeface="Calibri"/>
                <a:cs typeface="Calibri"/>
                <a:sym typeface="Calibri"/>
                <a:hlinkClick r:id="rId2"/>
              </a:rPr>
              <a:t>https://ibbf.berlin/assets/images/Dokumente/MA%20BWBNE%20Wolter_220816.pdf</a:t>
            </a:r>
            <a:endParaRPr sz="1000">
              <a:latin typeface="Calibri"/>
              <a:ea typeface="Calibri"/>
              <a:cs typeface="Calibri"/>
              <a:sym typeface="Calibri"/>
            </a:endParaRPr>
          </a:p>
          <a:p>
            <a:pPr indent="0" lvl="0" marL="0" rtl="0" algn="l">
              <a:lnSpc>
                <a:spcPct val="100000"/>
              </a:lnSpc>
              <a:spcBef>
                <a:spcPts val="0"/>
              </a:spcBef>
              <a:spcAft>
                <a:spcPts val="0"/>
              </a:spcAft>
              <a:buSzPts val="1100"/>
              <a:buNone/>
            </a:pPr>
            <a:r>
              <a:t/>
            </a:r>
            <a:endParaRPr b="1" sz="1000"/>
          </a:p>
        </p:txBody>
      </p:sp>
      <p:sp>
        <p:nvSpPr>
          <p:cNvPr id="121" name="Google Shape;121;g267ce8c3923_0_36:notes"/>
          <p:cNvSpPr txBox="1"/>
          <p:nvPr>
            <p:ph idx="12" type="sldNum"/>
          </p:nvPr>
        </p:nvSpPr>
        <p:spPr>
          <a:xfrm>
            <a:off x="4021293" y="9721107"/>
            <a:ext cx="3076236"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67ce8c3923_0_19:notes"/>
          <p:cNvSpPr/>
          <p:nvPr>
            <p:ph idx="2" type="sldImg"/>
          </p:nvPr>
        </p:nvSpPr>
        <p:spPr>
          <a:xfrm>
            <a:off x="222250" y="252413"/>
            <a:ext cx="6653213"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g267ce8c3923_0_19:notes"/>
          <p:cNvSpPr txBox="1"/>
          <p:nvPr>
            <p:ph idx="1" type="body"/>
          </p:nvPr>
        </p:nvSpPr>
        <p:spPr>
          <a:xfrm>
            <a:off x="223688" y="4222800"/>
            <a:ext cx="6650438" cy="518125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t>Beschreibung</a:t>
            </a:r>
            <a:endParaRPr/>
          </a:p>
          <a:p>
            <a:pPr indent="0" lvl="0" marL="0" rtl="0" algn="l">
              <a:lnSpc>
                <a:spcPct val="100000"/>
              </a:lnSpc>
              <a:spcBef>
                <a:spcPts val="200"/>
              </a:spcBef>
              <a:spcAft>
                <a:spcPts val="0"/>
              </a:spcAft>
              <a:buSzPts val="1400"/>
              <a:buNone/>
            </a:pPr>
            <a:r>
              <a:rPr lang="de-DE"/>
              <a:t>Mit dem Konzept der planetaren Grenzen werden ökologische Belastungsgrenzen beschrieben und berechnet, deren Überschreitung das Funktionieren der Ökosysteme der Erde und damit die Existenzgrundlagen der Menschheit gefährdet. Das Ziel der beschrieben und berechneten neun planetare Grenzen, ist einen sicheren Handlungsspielraum für die Menschheit festzulegen. Jedoch sind von den neun Bereichen bereits mehrere überschritten. Nach denen für die biologische Vielfalt, das Klima, Stickstoff und Phosphorkreisläufe, muss nun auch das pflanzenverfügbare Süßwasser als gefährdet angesehen werden, weil es über mehrere Jahre hinweg nicht mehr ausreichend zur Verfügung steht. Auch die chemische Verschmutzung, die Abholzung und Ozeanversauerung haben kritische Größen erlangt. Das Konzept wurde ursprünglich von einer 28-köpfigen Gruppe von Erdsystem- und Umweltwissenschaftlern unter Leitung von Johan Rockström im Stockholm Resilience Centre entwickelt und 2009 erstmals veröffentlicht. Zu den Verfassern gehören unter anderem Will Steffen (Australian National University), Hans-Joachim Schellnhuber (Potsdam-Institut für Klimafolgenforschung), der Nobelpreisträger Paul Crutzen und zuletzt Linn Persson.</a:t>
            </a:r>
            <a:endParaRPr/>
          </a:p>
          <a:p>
            <a:pPr indent="0" lvl="0" marL="0" rtl="0" algn="l">
              <a:lnSpc>
                <a:spcPct val="100000"/>
              </a:lnSpc>
              <a:spcBef>
                <a:spcPts val="0"/>
              </a:spcBef>
              <a:spcAft>
                <a:spcPts val="0"/>
              </a:spcAft>
              <a:buSzPts val="1100"/>
              <a:buFont typeface="Arial"/>
              <a:buNone/>
            </a:pPr>
            <a:r>
              <a:t/>
            </a:r>
            <a:endParaRPr b="1"/>
          </a:p>
          <a:p>
            <a:pPr indent="0" lvl="0" marL="0" rtl="0" algn="l">
              <a:lnSpc>
                <a:spcPct val="100000"/>
              </a:lnSpc>
              <a:spcBef>
                <a:spcPts val="0"/>
              </a:spcBef>
              <a:spcAft>
                <a:spcPts val="0"/>
              </a:spcAft>
              <a:buSzPts val="1100"/>
              <a:buFont typeface="Arial"/>
              <a:buNone/>
            </a:pPr>
            <a:r>
              <a:rPr b="1" lang="de-DE"/>
              <a:t>Aufgabe </a:t>
            </a:r>
            <a:endParaRPr/>
          </a:p>
          <a:p>
            <a:pPr indent="-171450" lvl="0" marL="171450" rtl="0" algn="l">
              <a:lnSpc>
                <a:spcPct val="100000"/>
              </a:lnSpc>
              <a:spcBef>
                <a:spcPts val="0"/>
              </a:spcBef>
              <a:spcAft>
                <a:spcPts val="0"/>
              </a:spcAft>
              <a:buSzPts val="1100"/>
              <a:buFont typeface="Arial"/>
              <a:buChar char="•"/>
            </a:pPr>
            <a:r>
              <a:rPr lang="de-DE"/>
              <a:t>In welchen Bereichen, für die die Entwicklungen beobachtet werden, trägt Ihr Betrieb bei?</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lang="de-DE"/>
              <a:t>Quelle Grafik </a:t>
            </a:r>
            <a:endParaRPr/>
          </a:p>
          <a:p>
            <a:pPr indent="-171450" lvl="0" marL="171450" rtl="0" algn="l">
              <a:lnSpc>
                <a:spcPct val="100000"/>
              </a:lnSpc>
              <a:spcBef>
                <a:spcPts val="0"/>
              </a:spcBef>
              <a:spcAft>
                <a:spcPts val="0"/>
              </a:spcAft>
              <a:buSzPts val="1170"/>
              <a:buFont typeface="Arial"/>
              <a:buChar char="•"/>
            </a:pPr>
            <a:r>
              <a:rPr lang="de-DE" sz="1000"/>
              <a:t>Planetare Grenzen überschritten, Schmidt C. Transformierendes Arbeiten und Lernen,In: Systemwissen für die vernetzte Energie- und Mobilitätswende. 2022. S. 243.</a:t>
            </a:r>
            <a:r>
              <a:rPr lang="de-DE" sz="1000">
                <a:solidFill>
                  <a:schemeClr val="hlink"/>
                </a:solidFill>
                <a:uFill>
                  <a:noFill/>
                </a:uFill>
                <a:hlinkClick r:id="rId2"/>
              </a:rPr>
              <a:t> </a:t>
            </a:r>
            <a:r>
              <a:rPr lang="de-DE" sz="1000" u="sng">
                <a:solidFill>
                  <a:schemeClr val="hlink"/>
                </a:solidFill>
                <a:hlinkClick r:id="rId3"/>
              </a:rPr>
              <a:t>https://ibbf.berlin/assets/images/Dokumente/220627_IBBF_Kompendium_2022_WEB_final%20(1).pdf</a:t>
            </a:r>
            <a:r>
              <a:rPr lang="de-DE" sz="1000"/>
              <a:t>  in Anlehnung an </a:t>
            </a:r>
            <a:br>
              <a:rPr lang="de-DE" sz="1000"/>
            </a:br>
            <a:r>
              <a:rPr i="0" lang="de-DE" sz="1000" u="none" strike="noStrike">
                <a:solidFill>
                  <a:srgbClr val="000000"/>
                </a:solidFill>
              </a:rPr>
              <a:t>Persson (2022):  Outside the Safe Operating Space of the Planetary Boundary for Novel Entities. Linn Persson, Bethanie M. Carney Almroth, Christopher D. Collins, Sarah Cornell, Cynthia A. de Wit, Miriam L. Diamond, Peter Fantke, Martin Hassellöv, Matthew MacLeod, Morten W. Ryberg, Peter Søgaard Jørgensen, Patricia Villarrubia-Gómez, Zhanyun Wang, and Michael Zwicky Hauschild. </a:t>
            </a:r>
            <a:r>
              <a:rPr i="1" lang="de-DE" sz="1000" u="none" strike="noStrike">
                <a:solidFill>
                  <a:srgbClr val="000000"/>
                </a:solidFill>
              </a:rPr>
              <a:t>Environ. Sci. Technol.</a:t>
            </a:r>
            <a:r>
              <a:rPr i="0" lang="de-DE" sz="1000" u="none" strike="noStrike">
                <a:solidFill>
                  <a:srgbClr val="000000"/>
                </a:solidFill>
              </a:rPr>
              <a:t> 2022, 56, 3, 1510–1521. January 18, 2022. </a:t>
            </a:r>
            <a:r>
              <a:rPr i="0" lang="de-DE" sz="1000" u="sng" strike="noStrike">
                <a:solidFill>
                  <a:srgbClr val="1155CC"/>
                </a:solidFill>
                <a:hlinkClick r:id="rId4">
                  <a:extLst>
                    <a:ext uri="{A12FA001-AC4F-418D-AE19-62706E023703}">
                      <ahyp:hlinkClr val="tx"/>
                    </a:ext>
                  </a:extLst>
                </a:hlinkClick>
              </a:rPr>
              <a:t>https://doi.org/10.1021/acs.est.1c04158</a:t>
            </a:r>
            <a:endParaRPr sz="1000"/>
          </a:p>
        </p:txBody>
      </p:sp>
      <p:sp>
        <p:nvSpPr>
          <p:cNvPr id="142" name="Google Shape;142;g267ce8c3923_0_19:notes"/>
          <p:cNvSpPr txBox="1"/>
          <p:nvPr>
            <p:ph idx="12" type="sldNum"/>
          </p:nvPr>
        </p:nvSpPr>
        <p:spPr>
          <a:xfrm>
            <a:off x="4021293" y="9721107"/>
            <a:ext cx="3076236"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140ba1ab54_0_3:notes"/>
          <p:cNvSpPr/>
          <p:nvPr>
            <p:ph idx="2" type="sldImg"/>
          </p:nvPr>
        </p:nvSpPr>
        <p:spPr>
          <a:xfrm>
            <a:off x="222250" y="252413"/>
            <a:ext cx="6653213"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g2140ba1ab54_0_3:notes"/>
          <p:cNvSpPr txBox="1"/>
          <p:nvPr>
            <p:ph idx="1" type="body"/>
          </p:nvPr>
        </p:nvSpPr>
        <p:spPr>
          <a:xfrm>
            <a:off x="223688" y="4222800"/>
            <a:ext cx="6650438" cy="5498307"/>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latin typeface="Calibri"/>
                <a:ea typeface="Calibri"/>
                <a:cs typeface="Calibri"/>
                <a:sym typeface="Calibri"/>
              </a:rPr>
              <a:t>Beschreibung</a:t>
            </a:r>
            <a:endParaRPr>
              <a:latin typeface="Calibri"/>
              <a:ea typeface="Calibri"/>
              <a:cs typeface="Calibri"/>
              <a:sym typeface="Calibri"/>
            </a:endParaRPr>
          </a:p>
          <a:p>
            <a:pPr indent="0" lvl="0" marL="0" rtl="0" algn="l">
              <a:lnSpc>
                <a:spcPct val="100000"/>
              </a:lnSpc>
              <a:spcBef>
                <a:spcPts val="0"/>
              </a:spcBef>
              <a:spcAft>
                <a:spcPts val="0"/>
              </a:spcAft>
              <a:buSzPts val="1100"/>
              <a:buNone/>
            </a:pPr>
            <a:r>
              <a:rPr lang="de-DE">
                <a:latin typeface="Calibri"/>
                <a:ea typeface="Calibri"/>
                <a:cs typeface="Calibri"/>
                <a:sym typeface="Calibri"/>
              </a:rPr>
              <a:t>Die industrielle Tierproduktion verantwortet bislang erhebliche Ursachen für die Überschreitung der planetaren Grenzen in den sechs Bereichen Artensterben, Landnutzungsänderung, Süßwasser, bio-/geochemische Kreisläufe, Ozeanversauerung und Klimakrise. Der zentrale Zielkonflikt von Tierwirten und Tierwirtinnen besteht in der Verantwortung für eine kontinuierliche Nahrungsmittelproduktion mit genormten Qualitätsmerkmalen, die zur menschlichen Gesundheit beiträgt, ohne die Existenzgrundlagen (andere Tier- und Pflanzenarten, Böden, Klima, Wasser) zu schädigen. Daraus folgen grundsätzliche Änderungen der Produktionsweise, die einem Ende der industrieähnlichen Prozesse gleichkommen, die weder jetzt nachhaltig sind noch zukünftig sein werden. Denn das Ziel maximaler Erträge, wird bislang mit Übernutzung von Tieren und Böden sowie Gefahren für Gesundheit, Klima und Wasser erreicht.  Wenn Tierwirt:innen zu einer nachhaltigen Entwicklung beitragen wollen, müssen wesentliche Merkmale ihrer Tätigkeiten an regionale Gegebenheiten und im Sinne der planetaren Grenzen angepasst werden: Im Wesentlichen sind das Besatzdichte, Fütterung und Haltungsformen. In der Kommunikation mit ihren Kund:innen werden sie gut begründen müssen, weshalb es zukünftig nur weniger Tierprodukte zu wesentlich höheren Preisen geben kann. Bei der Auswahl  ihrer Lieferant:innen werden sie regional produzierte Futtermittel aus ökologischem Landbau bevorzugen.</a:t>
            </a:r>
            <a:endParaRPr/>
          </a:p>
          <a:p>
            <a:pPr indent="0" lvl="0" marL="0" rtl="0" algn="l">
              <a:lnSpc>
                <a:spcPct val="100000"/>
              </a:lnSpc>
              <a:spcBef>
                <a:spcPts val="0"/>
              </a:spcBef>
              <a:spcAft>
                <a:spcPts val="0"/>
              </a:spcAft>
              <a:buSzPts val="1100"/>
              <a:buNone/>
            </a:pPr>
            <a:r>
              <a:t/>
            </a:r>
            <a:endParaRPr>
              <a:latin typeface="Calibri"/>
              <a:ea typeface="Calibri"/>
              <a:cs typeface="Calibri"/>
              <a:sym typeface="Calibri"/>
            </a:endParaRPr>
          </a:p>
          <a:p>
            <a:pPr indent="0" lvl="0" marL="0" rtl="0" algn="l">
              <a:lnSpc>
                <a:spcPct val="100000"/>
              </a:lnSpc>
              <a:spcBef>
                <a:spcPts val="0"/>
              </a:spcBef>
              <a:spcAft>
                <a:spcPts val="0"/>
              </a:spcAft>
              <a:buSzPts val="1100"/>
              <a:buNone/>
            </a:pPr>
            <a:r>
              <a:rPr b="1" lang="de-DE">
                <a:latin typeface="Calibri"/>
                <a:ea typeface="Calibri"/>
                <a:cs typeface="Calibri"/>
                <a:sym typeface="Calibri"/>
              </a:rPr>
              <a:t>Aufgabe </a:t>
            </a:r>
            <a:endParaRPr/>
          </a:p>
          <a:p>
            <a:pPr indent="-171450" lvl="0" marL="171450" rtl="0" algn="l">
              <a:lnSpc>
                <a:spcPct val="100000"/>
              </a:lnSpc>
              <a:spcBef>
                <a:spcPts val="0"/>
              </a:spcBef>
              <a:spcAft>
                <a:spcPts val="0"/>
              </a:spcAft>
              <a:buSzPts val="1200"/>
              <a:buFont typeface="Arial"/>
              <a:buChar char="•"/>
            </a:pPr>
            <a:r>
              <a:rPr lang="de-DE">
                <a:latin typeface="Calibri"/>
                <a:ea typeface="Calibri"/>
                <a:cs typeface="Calibri"/>
                <a:sym typeface="Calibri"/>
              </a:rPr>
              <a:t>Wie lesen Sie diese Grafik? Erläutern sie die Rolle von Tierwirt:innen für die Wahrung der planetaren Grenzen und zum Erreichen der Ziele nachhaltiger Entwicklung! </a:t>
            </a:r>
            <a:endParaRPr>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1">
              <a:latin typeface="Calibri"/>
              <a:ea typeface="Calibri"/>
              <a:cs typeface="Calibri"/>
              <a:sym typeface="Calibri"/>
            </a:endParaRPr>
          </a:p>
          <a:p>
            <a:pPr indent="0" lvl="0" marL="0" rtl="0" algn="l">
              <a:lnSpc>
                <a:spcPct val="100000"/>
              </a:lnSpc>
              <a:spcBef>
                <a:spcPts val="0"/>
              </a:spcBef>
              <a:spcAft>
                <a:spcPts val="0"/>
              </a:spcAft>
              <a:buSzPts val="1400"/>
              <a:buNone/>
            </a:pPr>
            <a:r>
              <a:rPr b="1" lang="de-DE">
                <a:latin typeface="Calibri"/>
                <a:ea typeface="Calibri"/>
                <a:cs typeface="Calibri"/>
                <a:sym typeface="Calibri"/>
              </a:rPr>
              <a:t>Quelle </a:t>
            </a:r>
            <a:endParaRPr b="1">
              <a:latin typeface="Calibri"/>
              <a:ea typeface="Calibri"/>
              <a:cs typeface="Calibri"/>
              <a:sym typeface="Calibri"/>
            </a:endParaRPr>
          </a:p>
          <a:p>
            <a:pPr indent="-171450" lvl="0" marL="171450" rtl="0" algn="l">
              <a:lnSpc>
                <a:spcPct val="100000"/>
              </a:lnSpc>
              <a:spcBef>
                <a:spcPts val="0"/>
              </a:spcBef>
              <a:spcAft>
                <a:spcPts val="0"/>
              </a:spcAft>
              <a:buSzPts val="1170"/>
              <a:buFont typeface="Arial"/>
              <a:buChar char="•"/>
            </a:pPr>
            <a:r>
              <a:rPr lang="de-DE" sz="1000">
                <a:latin typeface="Calibri"/>
                <a:ea typeface="Calibri"/>
                <a:cs typeface="Calibri"/>
                <a:sym typeface="Calibri"/>
              </a:rPr>
              <a:t>Schmidt, Christine 2023: Kompetenzstrukturmodell. GFA-Konferenz-Poster, 2023; </a:t>
            </a:r>
            <a:endParaRPr sz="1000">
              <a:latin typeface="Calibri"/>
              <a:ea typeface="Calibri"/>
              <a:cs typeface="Calibri"/>
              <a:sym typeface="Calibri"/>
            </a:endParaRPr>
          </a:p>
          <a:p>
            <a:pPr indent="-171450" lvl="0" marL="171450" rtl="0" algn="l">
              <a:lnSpc>
                <a:spcPct val="100000"/>
              </a:lnSpc>
              <a:spcBef>
                <a:spcPts val="0"/>
              </a:spcBef>
              <a:spcAft>
                <a:spcPts val="0"/>
              </a:spcAft>
              <a:buSzPts val="1170"/>
              <a:buFont typeface="Arial"/>
              <a:buChar char="•"/>
            </a:pPr>
            <a:r>
              <a:rPr lang="de-DE" sz="1000">
                <a:latin typeface="Calibri"/>
                <a:ea typeface="Calibri"/>
                <a:cs typeface="Calibri"/>
                <a:sym typeface="Calibri"/>
              </a:rPr>
              <a:t>Henschel, Karl - Martin 2020: Handbuch Klimaschutz. Basiswissen, Fakten Maßnahmen. Oekom Verlag München 2020, S. 24-25</a:t>
            </a:r>
            <a:endParaRPr sz="10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050">
              <a:latin typeface="Trebuchet MS"/>
              <a:ea typeface="Trebuchet MS"/>
              <a:cs typeface="Trebuchet MS"/>
              <a:sym typeface="Trebuchet MS"/>
            </a:endParaRPr>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t/>
            </a:r>
            <a:endParaRPr b="1" sz="1050"/>
          </a:p>
          <a:p>
            <a:pPr indent="0" lvl="0" marL="0" rtl="0" algn="l">
              <a:lnSpc>
                <a:spcPct val="100000"/>
              </a:lnSpc>
              <a:spcBef>
                <a:spcPts val="0"/>
              </a:spcBef>
              <a:spcAft>
                <a:spcPts val="0"/>
              </a:spcAft>
              <a:buSzPts val="1400"/>
              <a:buNone/>
            </a:pPr>
            <a:r>
              <a:t/>
            </a:r>
            <a:endParaRPr sz="1050"/>
          </a:p>
          <a:p>
            <a:pPr indent="0" lvl="0" marL="0" rtl="0" algn="l">
              <a:lnSpc>
                <a:spcPct val="100000"/>
              </a:lnSpc>
              <a:spcBef>
                <a:spcPts val="0"/>
              </a:spcBef>
              <a:spcAft>
                <a:spcPts val="0"/>
              </a:spcAft>
              <a:buSzPts val="1400"/>
              <a:buNone/>
            </a:pPr>
            <a:r>
              <a:t/>
            </a:r>
            <a:endParaRPr sz="1050"/>
          </a:p>
        </p:txBody>
      </p:sp>
      <p:sp>
        <p:nvSpPr>
          <p:cNvPr id="155" name="Google Shape;155;g2140ba1ab54_0_3:notes"/>
          <p:cNvSpPr txBox="1"/>
          <p:nvPr>
            <p:ph idx="12" type="sldNum"/>
          </p:nvPr>
        </p:nvSpPr>
        <p:spPr>
          <a:xfrm>
            <a:off x="4021293" y="9721107"/>
            <a:ext cx="3076236"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28:notes"/>
          <p:cNvSpPr/>
          <p:nvPr>
            <p:ph idx="2" type="sldImg"/>
          </p:nvPr>
        </p:nvSpPr>
        <p:spPr>
          <a:xfrm>
            <a:off x="222250" y="252413"/>
            <a:ext cx="6653213"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28:notes"/>
          <p:cNvSpPr txBox="1"/>
          <p:nvPr>
            <p:ph idx="1" type="body"/>
          </p:nvPr>
        </p:nvSpPr>
        <p:spPr>
          <a:xfrm>
            <a:off x="223688" y="4222800"/>
            <a:ext cx="6650438" cy="4820532"/>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t>Beschreibung</a:t>
            </a:r>
            <a:endParaRPr/>
          </a:p>
          <a:p>
            <a:pPr indent="0" lvl="0" marL="0" rtl="0" algn="l">
              <a:lnSpc>
                <a:spcPct val="100000"/>
              </a:lnSpc>
              <a:spcBef>
                <a:spcPts val="200"/>
              </a:spcBef>
              <a:spcAft>
                <a:spcPts val="0"/>
              </a:spcAft>
              <a:buSzPts val="1400"/>
              <a:buNone/>
            </a:pPr>
            <a:r>
              <a:rPr lang="de-DE"/>
              <a:t>Auch wenn bei allen Lebens- und Wirtschaftsprozessen immer Emissionen entstehen, so müssen doch alle Berufe und Wirtschaftsbereiche so angepasst werden, dass sie nicht länger zur Klimakrise, sondern zu einer nachhaltigen Entwicklung beitragen. Hierzu müssen die Emissionen entsprechend gesenkt werden.</a:t>
            </a:r>
            <a:endParaRPr/>
          </a:p>
          <a:p>
            <a:pPr indent="0" lvl="0" marL="0" rtl="0" algn="l">
              <a:lnSpc>
                <a:spcPct val="100000"/>
              </a:lnSpc>
              <a:spcBef>
                <a:spcPts val="200"/>
              </a:spcBef>
              <a:spcAft>
                <a:spcPts val="0"/>
              </a:spcAft>
              <a:buSzPts val="1400"/>
              <a:buNone/>
            </a:pPr>
            <a:r>
              <a:rPr lang="de-DE"/>
              <a:t>Die Landwirtschaft weist ebenso wie der Verkehr seit der Jahrtausendwende keine positive Entwicklung mehr auf, d.h. die THG-Emissionen nehmen in diesen Sektoren wieder zu. “Die Landwirtschaft in Deutschland trägt maßgeblich zur Emission klimaschädlicher Gase bei. Dafür verantwortlich sind vor allem Methan-Emissionen aus der Tierhaltung (Fermentation und Wirtschaftsdüngermanagement von Gülle und Festmist) sowie Lachgas-Emissionen aus landwirtschaftlich genutzten Böden als Folge der Stickstoffdüngung (mineralisch und organisch).” (UBA 2023). Alle Wirtschaftsbereiche müssen die ihnen möglichen Anstrengungen unternehmen, um zu den international vereinbarten Klimaschutzzielen beizutragen und dem Bundes-Klimaschutzgesetz entsprechend bis 2045, das klimaneutrale Wirtschaften sicherzustellen. </a:t>
            </a:r>
            <a:endParaRPr/>
          </a:p>
          <a:p>
            <a:pPr indent="0" lvl="0" marL="0" rtl="0" algn="l">
              <a:lnSpc>
                <a:spcPct val="100000"/>
              </a:lnSpc>
              <a:spcBef>
                <a:spcPts val="0"/>
              </a:spcBef>
              <a:spcAft>
                <a:spcPts val="0"/>
              </a:spcAft>
              <a:buSzPts val="1100"/>
              <a:buFont typeface="Arial"/>
              <a:buNone/>
            </a:pPr>
            <a:r>
              <a:t/>
            </a:r>
            <a:endParaRPr b="1"/>
          </a:p>
          <a:p>
            <a:pPr indent="0" lvl="0" marL="0" rtl="0" algn="l">
              <a:lnSpc>
                <a:spcPct val="100000"/>
              </a:lnSpc>
              <a:spcBef>
                <a:spcPts val="0"/>
              </a:spcBef>
              <a:spcAft>
                <a:spcPts val="0"/>
              </a:spcAft>
              <a:buSzPts val="1100"/>
              <a:buFont typeface="Arial"/>
              <a:buNone/>
            </a:pPr>
            <a:r>
              <a:rPr b="1" lang="de-DE"/>
              <a:t>Aufgaben</a:t>
            </a:r>
            <a:endParaRPr/>
          </a:p>
          <a:p>
            <a:pPr indent="-176213" lvl="0" marL="176213" rtl="0" algn="l">
              <a:lnSpc>
                <a:spcPct val="100000"/>
              </a:lnSpc>
              <a:spcBef>
                <a:spcPts val="0"/>
              </a:spcBef>
              <a:spcAft>
                <a:spcPts val="0"/>
              </a:spcAft>
              <a:buSzPts val="1200"/>
              <a:buFont typeface="Arial"/>
              <a:buChar char="•"/>
            </a:pPr>
            <a:r>
              <a:rPr lang="de-DE">
                <a:solidFill>
                  <a:schemeClr val="dk1"/>
                </a:solidFill>
              </a:rPr>
              <a:t>Benennen Sie die Prozesse, die viele Emissionen verursachen.</a:t>
            </a:r>
            <a:endParaRPr/>
          </a:p>
          <a:p>
            <a:pPr indent="-176213" lvl="0" marL="176213" rtl="0" algn="l">
              <a:lnSpc>
                <a:spcPct val="100000"/>
              </a:lnSpc>
              <a:spcBef>
                <a:spcPts val="0"/>
              </a:spcBef>
              <a:spcAft>
                <a:spcPts val="0"/>
              </a:spcAft>
              <a:buSzPts val="1200"/>
              <a:buFont typeface="Arial"/>
              <a:buChar char="•"/>
            </a:pPr>
            <a:r>
              <a:rPr lang="de-DE">
                <a:solidFill>
                  <a:schemeClr val="dk1"/>
                </a:solidFill>
              </a:rPr>
              <a:t>Was unternimmt Ihr Betrieb, um CO2-Emissionen zu verringern?</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lang="de-DE"/>
              <a:t>Quellen </a:t>
            </a:r>
            <a:endParaRPr/>
          </a:p>
          <a:p>
            <a:pPr indent="-171450" lvl="0" marL="171450" rtl="0" algn="l">
              <a:lnSpc>
                <a:spcPct val="100000"/>
              </a:lnSpc>
              <a:spcBef>
                <a:spcPts val="0"/>
              </a:spcBef>
              <a:spcAft>
                <a:spcPts val="0"/>
              </a:spcAft>
              <a:buSzPts val="1170"/>
              <a:buFont typeface="Arial"/>
              <a:buChar char="•"/>
            </a:pPr>
            <a:r>
              <a:rPr lang="de-DE" sz="1000"/>
              <a:t>SRU 2017: Entwicklung der Treibhausgasemissionen ausgewählter Sektoren in Deutschland, 1990–2016; S.4.  </a:t>
            </a:r>
            <a:r>
              <a:rPr lang="de-DE" sz="1000" u="sng">
                <a:solidFill>
                  <a:schemeClr val="hlink"/>
                </a:solidFill>
                <a:hlinkClick r:id="rId2"/>
              </a:rPr>
              <a:t>https://www.umweltrat.de/SharedDocs/Downloads/DE/02_Sondergutachten/2016_2020/2017_11_SG_Klimaschutz_im_Verkehrssektor_KF.pdf?__blob=publicationFile&amp;v=2</a:t>
            </a:r>
            <a:endParaRPr sz="1000"/>
          </a:p>
          <a:p>
            <a:pPr indent="-171450" lvl="0" marL="171450" rtl="0" algn="l">
              <a:lnSpc>
                <a:spcPct val="100000"/>
              </a:lnSpc>
              <a:spcBef>
                <a:spcPts val="0"/>
              </a:spcBef>
              <a:spcAft>
                <a:spcPts val="0"/>
              </a:spcAft>
              <a:buSzPts val="1170"/>
              <a:buFont typeface="Arial"/>
              <a:buChar char="•"/>
            </a:pPr>
            <a:r>
              <a:rPr lang="de-DE" sz="1000"/>
              <a:t>Umweltbundesamt UBA (2023): Beitrag der Landwirtschaft zu den Treibhausgas-Emissionen. </a:t>
            </a:r>
            <a:r>
              <a:rPr lang="de-DE" sz="1000" u="sng">
                <a:solidFill>
                  <a:schemeClr val="hlink"/>
                </a:solidFill>
                <a:hlinkClick r:id="rId3"/>
              </a:rPr>
              <a:t>https://www.umweltbundesamt.de/daten/land-forstwirtschaft/beitrag-der-landwirtschaft-zu-den-treibhausgas#treibhausgas-emissionen-aus-der-landwirtschaft</a:t>
            </a:r>
            <a:endParaRPr sz="1000"/>
          </a:p>
          <a:p>
            <a:pPr indent="0" lvl="0" marL="0" rtl="0" algn="l">
              <a:lnSpc>
                <a:spcPct val="100000"/>
              </a:lnSpc>
              <a:spcBef>
                <a:spcPts val="0"/>
              </a:spcBef>
              <a:spcAft>
                <a:spcPts val="0"/>
              </a:spcAft>
              <a:buSzPts val="1400"/>
              <a:buNone/>
            </a:pPr>
            <a:r>
              <a:t/>
            </a:r>
            <a:endParaRPr sz="1000"/>
          </a:p>
          <a:p>
            <a:pPr indent="0" lvl="0" marL="0" rtl="0" algn="l">
              <a:lnSpc>
                <a:spcPct val="100000"/>
              </a:lnSpc>
              <a:spcBef>
                <a:spcPts val="0"/>
              </a:spcBef>
              <a:spcAft>
                <a:spcPts val="0"/>
              </a:spcAft>
              <a:buSzPts val="1400"/>
              <a:buNone/>
            </a:pPr>
            <a:r>
              <a:t/>
            </a:r>
            <a:endParaRPr sz="1000"/>
          </a:p>
          <a:p>
            <a:pPr indent="0" lvl="0" marL="0" rtl="0" algn="l">
              <a:lnSpc>
                <a:spcPct val="100000"/>
              </a:lnSpc>
              <a:spcBef>
                <a:spcPts val="0"/>
              </a:spcBef>
              <a:spcAft>
                <a:spcPts val="0"/>
              </a:spcAft>
              <a:buSzPts val="1400"/>
              <a:buNone/>
            </a:pPr>
            <a:r>
              <a:t/>
            </a:r>
            <a:endParaRPr sz="1000"/>
          </a:p>
        </p:txBody>
      </p:sp>
      <p:sp>
        <p:nvSpPr>
          <p:cNvPr id="168" name="Google Shape;168;p28:notes"/>
          <p:cNvSpPr txBox="1"/>
          <p:nvPr>
            <p:ph idx="12" type="sldNum"/>
          </p:nvPr>
        </p:nvSpPr>
        <p:spPr>
          <a:xfrm>
            <a:off x="4021293" y="9721107"/>
            <a:ext cx="3076236"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33:notes"/>
          <p:cNvSpPr/>
          <p:nvPr>
            <p:ph idx="2" type="sldImg"/>
          </p:nvPr>
        </p:nvSpPr>
        <p:spPr>
          <a:xfrm>
            <a:off x="222250"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33:notes"/>
          <p:cNvSpPr txBox="1"/>
          <p:nvPr>
            <p:ph idx="1" type="body"/>
          </p:nvPr>
        </p:nvSpPr>
        <p:spPr>
          <a:xfrm>
            <a:off x="222895" y="4222801"/>
            <a:ext cx="6651924" cy="5498306"/>
          </a:xfrm>
          <a:prstGeom prst="rect">
            <a:avLst/>
          </a:prstGeom>
          <a:noFill/>
          <a:ln>
            <a:noFill/>
          </a:ln>
        </p:spPr>
        <p:txBody>
          <a:bodyPr anchorCtr="0" anchor="t" bIns="47400" lIns="94825" spcFirstLastPara="1" rIns="94825" wrap="square" tIns="47400">
            <a:noAutofit/>
          </a:bodyPr>
          <a:lstStyle/>
          <a:p>
            <a:pPr indent="0" lvl="0" marL="0" marR="0" rtl="0" algn="l">
              <a:lnSpc>
                <a:spcPct val="100000"/>
              </a:lnSpc>
              <a:spcBef>
                <a:spcPts val="0"/>
              </a:spcBef>
              <a:spcAft>
                <a:spcPts val="0"/>
              </a:spcAft>
              <a:buClr>
                <a:srgbClr val="000000"/>
              </a:buClr>
              <a:buSzPts val="1400"/>
              <a:buFont typeface="Arial"/>
              <a:buNone/>
            </a:pPr>
            <a:r>
              <a:rPr b="1" lang="de-DE">
                <a:solidFill>
                  <a:srgbClr val="000000"/>
                </a:solidFill>
              </a:rPr>
              <a:t>Beschreibung: </a:t>
            </a:r>
            <a:endParaRPr b="1">
              <a:solidFill>
                <a:srgbClr val="000000"/>
              </a:solidFill>
            </a:endParaRPr>
          </a:p>
          <a:p>
            <a:pPr indent="0" lvl="0" marL="0" marR="0" rtl="0" algn="l">
              <a:lnSpc>
                <a:spcPct val="100000"/>
              </a:lnSpc>
              <a:spcBef>
                <a:spcPts val="0"/>
              </a:spcBef>
              <a:spcAft>
                <a:spcPts val="0"/>
              </a:spcAft>
              <a:buClr>
                <a:srgbClr val="000000"/>
              </a:buClr>
              <a:buSzPts val="1400"/>
              <a:buFont typeface="Arial"/>
              <a:buNone/>
            </a:pPr>
            <a:r>
              <a:rPr lang="de-DE">
                <a:solidFill>
                  <a:srgbClr val="000000"/>
                </a:solidFill>
              </a:rPr>
              <a:t>Die Klimakrise bedroht die Ernährungssicherheit und damit auch das Erreichen anderer Nachhaltigkeitsziele (SDG’s der UN). Gleichzeitig trägt das Agrar- und Ernährungssystem wesentlich zum Ressourcenverbrauch und zur Emission von Treibhausgasen bei. 8</a:t>
            </a:r>
            <a:r>
              <a:rPr b="0" lang="de-DE">
                <a:solidFill>
                  <a:srgbClr val="000000"/>
                </a:solidFill>
              </a:rPr>
              <a:t>3% der landwirtschaftlichen THG-Emissionen stammen heute aus der Tierhaltung. Den höchsten Anteil nehmen Emissionen aus dem Futteranbau und die Nutzung von Grünland auf Moorstandorten ein. Ähnlich bedeutsam ist das Methan aus der Verdauung  der Wiederkäuer. Emissionen aus der pflanzlichen Ernährung sind dagegen gering. Energiepflanzenanbau und -Vergärung verursacht vergleichbar hohe Emissionen wie die pflanzliche Ernährung. </a:t>
            </a:r>
            <a:r>
              <a:rPr lang="de-DE">
                <a:solidFill>
                  <a:srgbClr val="000000"/>
                </a:solidFill>
              </a:rPr>
              <a:t>Veränderungen sowohl bei der Anzahl der gehaltenen Tiere, deren Haltungsformen und dem Futteranbau sind überfällig. Die stärksten Effekte werden durch regional verträgliche  Tierhaltung, angepasste Haltungsformen und ökologischen Futtermittelanbau erreicht. Zweifelsohne wird das steigende Preise zur Folge haben. Diese repräsentieren die bislang “versteckten” Kosten der industriellen Tierhaltung bspw. im Gesundheitswesen, in der Wasserwirtschaft oder der Klimafolgenanpassung.</a:t>
            </a:r>
            <a:endParaRPr b="0"/>
          </a:p>
          <a:p>
            <a:pPr indent="0" lvl="0" marL="0" marR="0" rtl="0" algn="l">
              <a:lnSpc>
                <a:spcPct val="100000"/>
              </a:lnSpc>
              <a:spcBef>
                <a:spcPts val="0"/>
              </a:spcBef>
              <a:spcAft>
                <a:spcPts val="0"/>
              </a:spcAft>
              <a:buClr>
                <a:srgbClr val="000000"/>
              </a:buClr>
              <a:buSzPts val="1400"/>
              <a:buFont typeface="Arial"/>
              <a:buNone/>
            </a:pPr>
            <a:r>
              <a:t/>
            </a:r>
            <a:endParaRPr b="1"/>
          </a:p>
          <a:p>
            <a:pPr indent="0" lvl="0" marL="0" marR="0" rtl="0" algn="l">
              <a:lnSpc>
                <a:spcPct val="100000"/>
              </a:lnSpc>
              <a:spcBef>
                <a:spcPts val="0"/>
              </a:spcBef>
              <a:spcAft>
                <a:spcPts val="0"/>
              </a:spcAft>
              <a:buClr>
                <a:srgbClr val="000000"/>
              </a:buClr>
              <a:buSzPts val="1400"/>
              <a:buFont typeface="Arial"/>
              <a:buNone/>
            </a:pPr>
            <a:r>
              <a:rPr b="1" lang="de-DE"/>
              <a:t>Aufgabe: </a:t>
            </a:r>
            <a:endParaRPr/>
          </a:p>
          <a:p>
            <a:pPr indent="-171450" lvl="0" marL="171450" marR="0" rtl="0" algn="l">
              <a:lnSpc>
                <a:spcPct val="100000"/>
              </a:lnSpc>
              <a:spcBef>
                <a:spcPts val="0"/>
              </a:spcBef>
              <a:spcAft>
                <a:spcPts val="0"/>
              </a:spcAft>
              <a:buClr>
                <a:srgbClr val="000000"/>
              </a:buClr>
              <a:buSzPts val="1400"/>
              <a:buFont typeface="Arial"/>
              <a:buChar char="•"/>
            </a:pPr>
            <a:r>
              <a:rPr b="0" lang="de-DE"/>
              <a:t>Wie würden Sie ihrer Kundschaft gegenüber neue Haltungsformen und  Produktpreise begründen?</a:t>
            </a:r>
            <a:endParaRPr b="0"/>
          </a:p>
          <a:p>
            <a:pPr indent="0" lvl="0" marL="0" rtl="0" algn="l">
              <a:lnSpc>
                <a:spcPct val="100000"/>
              </a:lnSpc>
              <a:spcBef>
                <a:spcPts val="0"/>
              </a:spcBef>
              <a:spcAft>
                <a:spcPts val="0"/>
              </a:spcAft>
              <a:buClr>
                <a:srgbClr val="000000"/>
              </a:buClr>
              <a:buSzPts val="300"/>
              <a:buNone/>
            </a:pPr>
            <a:r>
              <a:t/>
            </a:r>
            <a:endParaRPr b="1">
              <a:solidFill>
                <a:srgbClr val="000000"/>
              </a:solidFill>
            </a:endParaRPr>
          </a:p>
          <a:p>
            <a:pPr indent="0" lvl="0" marL="0" rtl="0" algn="l">
              <a:lnSpc>
                <a:spcPct val="100000"/>
              </a:lnSpc>
              <a:spcBef>
                <a:spcPts val="0"/>
              </a:spcBef>
              <a:spcAft>
                <a:spcPts val="0"/>
              </a:spcAft>
              <a:buClr>
                <a:srgbClr val="000000"/>
              </a:buClr>
              <a:buSzPts val="300"/>
              <a:buNone/>
            </a:pPr>
            <a:r>
              <a:rPr b="1" lang="de-DE">
                <a:solidFill>
                  <a:srgbClr val="000000"/>
                </a:solidFill>
              </a:rPr>
              <a:t>Quelle: </a:t>
            </a:r>
            <a:endParaRPr/>
          </a:p>
          <a:p>
            <a:pPr indent="-171450" lvl="0" marL="171450" rtl="0" algn="l">
              <a:lnSpc>
                <a:spcPct val="100000"/>
              </a:lnSpc>
              <a:spcBef>
                <a:spcPts val="0"/>
              </a:spcBef>
              <a:spcAft>
                <a:spcPts val="0"/>
              </a:spcAft>
              <a:buClr>
                <a:srgbClr val="000000"/>
              </a:buClr>
              <a:buSzPts val="1170"/>
              <a:buFont typeface="Arial"/>
              <a:buChar char="•"/>
            </a:pPr>
            <a:r>
              <a:rPr lang="de-DE" sz="1000"/>
              <a:t>Wiegmann, Kirsten (2022): Transformation in der Landwirtschaft &amp; Ernährung. Vortrag und Präsentation. Jahrestagung Öko-Institut. 22.06.2022. </a:t>
            </a:r>
            <a:r>
              <a:rPr lang="de-DE" sz="1000" u="sng">
                <a:solidFill>
                  <a:schemeClr val="hlink"/>
                </a:solidFill>
                <a:hlinkClick r:id="rId2"/>
              </a:rPr>
              <a:t>https://de.slideshare.net/Oeko-Institut/landwende</a:t>
            </a:r>
            <a:r>
              <a:rPr lang="de-DE" sz="1000"/>
              <a:t>; © Öko-Institut; CC-BY-SA-NC</a:t>
            </a:r>
            <a:endParaRPr sz="1000"/>
          </a:p>
        </p:txBody>
      </p:sp>
      <p:sp>
        <p:nvSpPr>
          <p:cNvPr id="181" name="Google Shape;181;p33: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6:notes"/>
          <p:cNvSpPr/>
          <p:nvPr>
            <p:ph idx="2" type="sldImg"/>
          </p:nvPr>
        </p:nvSpPr>
        <p:spPr>
          <a:xfrm>
            <a:off x="222250" y="252413"/>
            <a:ext cx="6653213"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6:notes"/>
          <p:cNvSpPr txBox="1"/>
          <p:nvPr>
            <p:ph idx="1" type="body"/>
          </p:nvPr>
        </p:nvSpPr>
        <p:spPr>
          <a:xfrm>
            <a:off x="223688" y="4222800"/>
            <a:ext cx="6650438" cy="46389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a:latin typeface="Calibri"/>
                <a:ea typeface="Calibri"/>
                <a:cs typeface="Calibri"/>
                <a:sym typeface="Calibri"/>
              </a:rPr>
              <a:t>Beschreibung</a:t>
            </a:r>
            <a:endParaRPr>
              <a:latin typeface="Calibri"/>
              <a:ea typeface="Calibri"/>
              <a:cs typeface="Calibri"/>
              <a:sym typeface="Calibri"/>
            </a:endParaRPr>
          </a:p>
          <a:p>
            <a:pPr indent="0" lvl="0" marL="0" rtl="0" algn="l">
              <a:lnSpc>
                <a:spcPct val="100000"/>
              </a:lnSpc>
              <a:spcBef>
                <a:spcPts val="0"/>
              </a:spcBef>
              <a:spcAft>
                <a:spcPts val="0"/>
              </a:spcAft>
              <a:buSzPts val="1400"/>
              <a:buNone/>
            </a:pPr>
            <a:r>
              <a:rPr lang="de-DE">
                <a:latin typeface="Calibri"/>
                <a:ea typeface="Calibri"/>
                <a:cs typeface="Calibri"/>
                <a:sym typeface="Calibri"/>
              </a:rPr>
              <a:t>Jedes tierische Nahrungsmittel verursacht auf das Gewicht bezogen mehr Emissionen als pflanzliche Produkte. Die Grafik zeigt die Relationen zwischen unterschiedlichen pflanzlichen Produkten und denen der Tierproduktion. Wenn sich die </a:t>
            </a:r>
            <a:r>
              <a:rPr b="1" lang="de-DE">
                <a:latin typeface="Calibri"/>
                <a:ea typeface="Calibri"/>
                <a:cs typeface="Calibri"/>
                <a:sym typeface="Calibri"/>
              </a:rPr>
              <a:t>globale Produktion von tierischen Lebensmitteln </a:t>
            </a:r>
            <a:r>
              <a:rPr lang="de-DE">
                <a:latin typeface="Calibri"/>
                <a:ea typeface="Calibri"/>
                <a:cs typeface="Calibri"/>
                <a:sym typeface="Calibri"/>
              </a:rPr>
              <a:t>nicht ändert, würde der Sektor bis zum Jahr 2030 etwa </a:t>
            </a:r>
            <a:r>
              <a:rPr b="1" lang="de-DE">
                <a:latin typeface="Calibri"/>
                <a:ea typeface="Calibri"/>
                <a:cs typeface="Calibri"/>
                <a:sym typeface="Calibri"/>
              </a:rPr>
              <a:t>die Hälfte des Treibhausgasbudgets </a:t>
            </a:r>
            <a:r>
              <a:rPr lang="de-DE">
                <a:latin typeface="Calibri"/>
                <a:ea typeface="Calibri"/>
                <a:cs typeface="Calibri"/>
                <a:sym typeface="Calibri"/>
              </a:rPr>
              <a:t>zur Erreichung des 1,5-Grad-Ziels aufbrauchen. Dies würde dazu führen, dass andere Sektoren wie die Energiewirtschaft ihre Emissionen im selben Maß senken müssten.</a:t>
            </a:r>
            <a:endParaRPr>
              <a:latin typeface="Calibri"/>
              <a:ea typeface="Calibri"/>
              <a:cs typeface="Calibri"/>
              <a:sym typeface="Calibri"/>
            </a:endParaRPr>
          </a:p>
          <a:p>
            <a:pPr indent="0" lvl="0" marL="0" rtl="0" algn="l">
              <a:lnSpc>
                <a:spcPct val="100000"/>
              </a:lnSpc>
              <a:spcBef>
                <a:spcPts val="0"/>
              </a:spcBef>
              <a:spcAft>
                <a:spcPts val="0"/>
              </a:spcAft>
              <a:buSzPts val="1400"/>
              <a:buNone/>
            </a:pPr>
            <a:r>
              <a:rPr lang="de-DE">
                <a:latin typeface="Calibri"/>
                <a:ea typeface="Calibri"/>
                <a:cs typeface="Calibri"/>
                <a:sym typeface="Calibri"/>
              </a:rPr>
              <a:t>Bezogen auf die Klimakrise verspricht die Ausweitung der Ernährung mit pflanzlichen Lebensmitteln deutliche Vorteile. Tierwirt:innen sind in der Lage dieses Verständnis zu entwickeln. Besonders wenn sie mit ihrer Arbeit zum Arten-, Boden und Klimaschutz ebenso beitragen können, wie zur Erhaltung der Gesundheit beim Menschen und Grundwasserreserven.</a:t>
            </a:r>
            <a:endParaRPr>
              <a:latin typeface="Calibri"/>
              <a:ea typeface="Calibri"/>
              <a:cs typeface="Calibri"/>
              <a:sym typeface="Calibri"/>
            </a:endParaRPr>
          </a:p>
          <a:p>
            <a:pPr indent="-101600" lvl="0" marL="171450" rtl="0" algn="l">
              <a:lnSpc>
                <a:spcPct val="100000"/>
              </a:lnSpc>
              <a:spcBef>
                <a:spcPts val="0"/>
              </a:spcBef>
              <a:spcAft>
                <a:spcPts val="0"/>
              </a:spcAft>
              <a:buSzPts val="1100"/>
              <a:buFont typeface="Arial"/>
              <a:buNone/>
            </a:pPr>
            <a:r>
              <a:t/>
            </a:r>
            <a:endParaRPr>
              <a:latin typeface="Calibri"/>
              <a:ea typeface="Calibri"/>
              <a:cs typeface="Calibri"/>
              <a:sym typeface="Calibri"/>
            </a:endParaRPr>
          </a:p>
          <a:p>
            <a:pPr indent="0" lvl="0" marL="0" rtl="0" algn="l">
              <a:lnSpc>
                <a:spcPct val="100000"/>
              </a:lnSpc>
              <a:spcBef>
                <a:spcPts val="0"/>
              </a:spcBef>
              <a:spcAft>
                <a:spcPts val="0"/>
              </a:spcAft>
              <a:buSzPts val="1100"/>
              <a:buFont typeface="Arial"/>
              <a:buNone/>
            </a:pPr>
            <a:r>
              <a:rPr b="1" lang="de-DE">
                <a:latin typeface="Calibri"/>
                <a:ea typeface="Calibri"/>
                <a:cs typeface="Calibri"/>
                <a:sym typeface="Calibri"/>
              </a:rPr>
              <a:t>Aufgabe </a:t>
            </a:r>
            <a:endParaRPr/>
          </a:p>
          <a:p>
            <a:pPr indent="-171450" lvl="0" marL="171450" rtl="0" algn="l">
              <a:lnSpc>
                <a:spcPct val="100000"/>
              </a:lnSpc>
              <a:spcBef>
                <a:spcPts val="0"/>
              </a:spcBef>
              <a:spcAft>
                <a:spcPts val="0"/>
              </a:spcAft>
              <a:buSzPts val="1200"/>
              <a:buFont typeface="Arial"/>
              <a:buChar char="•"/>
            </a:pPr>
            <a:r>
              <a:rPr b="0" lang="de-DE">
                <a:latin typeface="Calibri"/>
                <a:ea typeface="Calibri"/>
                <a:cs typeface="Calibri"/>
                <a:sym typeface="Calibri"/>
              </a:rPr>
              <a:t>Was lässt sich an der Grafik ablesen? E</a:t>
            </a:r>
            <a:r>
              <a:rPr lang="de-DE">
                <a:latin typeface="Calibri"/>
                <a:ea typeface="Calibri"/>
                <a:cs typeface="Calibri"/>
                <a:sym typeface="Calibri"/>
              </a:rPr>
              <a:t>r</a:t>
            </a:r>
            <a:r>
              <a:rPr b="0" lang="de-DE">
                <a:latin typeface="Calibri"/>
                <a:ea typeface="Calibri"/>
                <a:cs typeface="Calibri"/>
                <a:sym typeface="Calibri"/>
              </a:rPr>
              <a:t>läutern Sie </a:t>
            </a:r>
            <a:r>
              <a:rPr lang="de-DE">
                <a:latin typeface="Calibri"/>
                <a:ea typeface="Calibri"/>
                <a:cs typeface="Calibri"/>
                <a:sym typeface="Calibri"/>
              </a:rPr>
              <a:t>notwendige Anpassungen bei der menschlichen Ernährung. Was ergibt sich daraus für Tierwirt:innen?</a:t>
            </a:r>
            <a:endParaRPr b="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1">
              <a:latin typeface="Calibri"/>
              <a:ea typeface="Calibri"/>
              <a:cs typeface="Calibri"/>
              <a:sym typeface="Calibri"/>
            </a:endParaRPr>
          </a:p>
          <a:p>
            <a:pPr indent="0" lvl="0" marL="0" rtl="0" algn="l">
              <a:lnSpc>
                <a:spcPct val="100000"/>
              </a:lnSpc>
              <a:spcBef>
                <a:spcPts val="0"/>
              </a:spcBef>
              <a:spcAft>
                <a:spcPts val="0"/>
              </a:spcAft>
              <a:buSzPts val="1400"/>
              <a:buNone/>
            </a:pPr>
            <a:r>
              <a:rPr b="1" lang="de-DE">
                <a:latin typeface="Calibri"/>
                <a:ea typeface="Calibri"/>
                <a:cs typeface="Calibri"/>
                <a:sym typeface="Calibri"/>
              </a:rPr>
              <a:t>Quelle </a:t>
            </a:r>
            <a:endParaRPr/>
          </a:p>
          <a:p>
            <a:pPr indent="-171450" lvl="0" marL="171450" rtl="0" algn="l">
              <a:lnSpc>
                <a:spcPct val="100000"/>
              </a:lnSpc>
              <a:spcBef>
                <a:spcPts val="0"/>
              </a:spcBef>
              <a:spcAft>
                <a:spcPts val="0"/>
              </a:spcAft>
              <a:buSzPts val="1170"/>
              <a:buFont typeface="Arial"/>
              <a:buChar char="•"/>
            </a:pPr>
            <a:r>
              <a:rPr lang="de-DE" sz="1000">
                <a:latin typeface="Calibri"/>
                <a:ea typeface="Calibri"/>
                <a:cs typeface="Calibri"/>
                <a:sym typeface="Calibri"/>
              </a:rPr>
              <a:t>Franz Bauer: </a:t>
            </a:r>
            <a:r>
              <a:rPr b="1" lang="de-DE" sz="1000">
                <a:latin typeface="Calibri"/>
                <a:ea typeface="Calibri"/>
                <a:cs typeface="Calibri"/>
                <a:sym typeface="Calibri"/>
              </a:rPr>
              <a:t>Der Einfluss unserer  Ernährung auf den Klimawandel. Spotlight zum Thema  Klima. </a:t>
            </a:r>
            <a:r>
              <a:rPr b="1" lang="de-DE" sz="1000" u="sng">
                <a:solidFill>
                  <a:schemeClr val="hlink"/>
                </a:solidFill>
                <a:latin typeface="Calibri"/>
                <a:ea typeface="Calibri"/>
                <a:cs typeface="Calibri"/>
                <a:sym typeface="Calibri"/>
                <a:hlinkClick r:id="rId2"/>
              </a:rPr>
              <a:t>https://files.scientists4future.org/index.php?path=23__Ern%C3%A4hrung_und_Landwirtschaft</a:t>
            </a:r>
            <a:r>
              <a:rPr b="1" lang="de-DE" sz="1000">
                <a:latin typeface="Calibri"/>
                <a:ea typeface="Calibri"/>
                <a:cs typeface="Calibri"/>
                <a:sym typeface="Calibri"/>
              </a:rPr>
              <a:t>. </a:t>
            </a:r>
            <a:r>
              <a:rPr lang="de-DE" sz="1000">
                <a:latin typeface="Calibri"/>
                <a:ea typeface="Calibri"/>
                <a:cs typeface="Calibri"/>
                <a:sym typeface="Calibri"/>
              </a:rPr>
              <a:t>CC BY-SA 4.0 nach</a:t>
            </a:r>
            <a:r>
              <a:rPr b="1" lang="de-DE" sz="1000">
                <a:latin typeface="Calibri"/>
                <a:ea typeface="Calibri"/>
                <a:cs typeface="Calibri"/>
                <a:sym typeface="Calibri"/>
              </a:rPr>
              <a:t>:</a:t>
            </a:r>
            <a:r>
              <a:rPr lang="de-DE" sz="1000">
                <a:latin typeface="Calibri"/>
                <a:ea typeface="Calibri"/>
                <a:cs typeface="Calibri"/>
                <a:sym typeface="Calibri"/>
              </a:rPr>
              <a:t> Clune, Stephen; Crossin, Enda; Verghese, Karli (2017): Systematic review of greenhouse gas emissions for different fresh food categories. In: Journal of Cleaner Production 140, S. 766–783.</a:t>
            </a:r>
            <a:endParaRPr sz="1000">
              <a:latin typeface="Calibri"/>
              <a:ea typeface="Calibri"/>
              <a:cs typeface="Calibri"/>
              <a:sym typeface="Calibri"/>
            </a:endParaRPr>
          </a:p>
          <a:p>
            <a:pPr indent="-171450" lvl="0" marL="171450" rtl="0" algn="l">
              <a:lnSpc>
                <a:spcPct val="115000"/>
              </a:lnSpc>
              <a:spcBef>
                <a:spcPts val="0"/>
              </a:spcBef>
              <a:spcAft>
                <a:spcPts val="0"/>
              </a:spcAft>
              <a:buClr>
                <a:schemeClr val="dk1"/>
              </a:buClr>
              <a:buSzPts val="1170"/>
              <a:buFont typeface="Arial"/>
              <a:buChar char="•"/>
            </a:pPr>
            <a:r>
              <a:rPr lang="de-DE" sz="1000">
                <a:latin typeface="Calibri"/>
                <a:ea typeface="Calibri"/>
                <a:cs typeface="Calibri"/>
                <a:sym typeface="Calibri"/>
              </a:rPr>
              <a:t>CC-BY-SA 4.0 nach Harwatt et al. 2020. Harwatt, Helen; Ripple, William J.; Chaudhary, Abhishek; Betts, Matthew G.; Hayek, Matthew N. (2020): Scientists call for renewed Paris pledges to transform agriculture. In: The Lancet Planetary Health 4 (1), e9-e10. DOI: 10.1016/S2542-5196(19)30245-1.</a:t>
            </a:r>
            <a:endParaRPr sz="1000">
              <a:latin typeface="Calibri"/>
              <a:ea typeface="Calibri"/>
              <a:cs typeface="Calibri"/>
              <a:sym typeface="Calibri"/>
            </a:endParaRPr>
          </a:p>
        </p:txBody>
      </p:sp>
      <p:sp>
        <p:nvSpPr>
          <p:cNvPr id="195" name="Google Shape;195;p6:notes"/>
          <p:cNvSpPr txBox="1"/>
          <p:nvPr>
            <p:ph idx="12" type="sldNum"/>
          </p:nvPr>
        </p:nvSpPr>
        <p:spPr>
          <a:xfrm>
            <a:off x="4021293" y="9721107"/>
            <a:ext cx="3076236"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16" name="Shape 16"/>
        <p:cNvGrpSpPr/>
        <p:nvPr/>
      </p:nvGrpSpPr>
      <p:grpSpPr>
        <a:xfrm>
          <a:off x="0" y="0"/>
          <a:ext cx="0" cy="0"/>
          <a:chOff x="0" y="0"/>
          <a:chExt cx="0" cy="0"/>
        </a:xfrm>
      </p:grpSpPr>
      <p:sp>
        <p:nvSpPr>
          <p:cNvPr id="17" name="Google Shape;17;p27"/>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19" name="Google Shape;19;p27"/>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0" name="Google Shape;20;p27"/>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1" name="Google Shape;21;p27"/>
          <p:cNvSpPr/>
          <p:nvPr>
            <p:ph idx="2" type="pic"/>
          </p:nvPr>
        </p:nvSpPr>
        <p:spPr>
          <a:xfrm>
            <a:off x="9091423" y="1418600"/>
            <a:ext cx="2681986" cy="1431290"/>
          </a:xfrm>
          <a:prstGeom prst="rect">
            <a:avLst/>
          </a:prstGeom>
          <a:noFill/>
          <a:ln>
            <a:noFill/>
          </a:ln>
        </p:spPr>
      </p:sp>
      <p:sp>
        <p:nvSpPr>
          <p:cNvPr id="22" name="Google Shape;22;p27"/>
          <p:cNvSpPr/>
          <p:nvPr>
            <p:ph idx="3" type="pic"/>
          </p:nvPr>
        </p:nvSpPr>
        <p:spPr>
          <a:xfrm>
            <a:off x="9091422" y="3009656"/>
            <a:ext cx="2681986" cy="1431290"/>
          </a:xfrm>
          <a:prstGeom prst="rect">
            <a:avLst/>
          </a:prstGeom>
          <a:noFill/>
          <a:ln>
            <a:noFill/>
          </a:ln>
        </p:spPr>
      </p:sp>
      <p:sp>
        <p:nvSpPr>
          <p:cNvPr id="23" name="Google Shape;23;p27"/>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800"/>
              <a:buNone/>
              <a:defRPr sz="18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4" name="Google Shape;24;p27"/>
          <p:cNvSpPr/>
          <p:nvPr/>
        </p:nvSpPr>
        <p:spPr>
          <a:xfrm>
            <a:off x="309691" y="3548557"/>
            <a:ext cx="8280000" cy="24455"/>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p:spTree>
      <p:nvGrpSpPr>
        <p:cNvPr id="25" name="Shape 25"/>
        <p:cNvGrpSpPr/>
        <p:nvPr/>
      </p:nvGrpSpPr>
      <p:grpSpPr>
        <a:xfrm>
          <a:off x="0" y="0"/>
          <a:ext cx="0" cy="0"/>
          <a:chOff x="0" y="0"/>
          <a:chExt cx="0" cy="0"/>
        </a:xfrm>
      </p:grpSpPr>
      <p:sp>
        <p:nvSpPr>
          <p:cNvPr id="26" name="Google Shape;26;p12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7" name="Google Shape;27;p12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25"/>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2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0" name="Google Shape;30;p12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1" name="Google Shape;31;p12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2">
    <p:spTree>
      <p:nvGrpSpPr>
        <p:cNvPr id="32" name="Shape 32"/>
        <p:cNvGrpSpPr/>
        <p:nvPr/>
      </p:nvGrpSpPr>
      <p:grpSpPr>
        <a:xfrm>
          <a:off x="0" y="0"/>
          <a:ext cx="0" cy="0"/>
          <a:chOff x="0" y="0"/>
          <a:chExt cx="0" cy="0"/>
        </a:xfrm>
      </p:grpSpPr>
      <p:sp>
        <p:nvSpPr>
          <p:cNvPr id="33" name="Google Shape;33;p10"/>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34" name="Google Shape;34;p1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0"/>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10"/>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7" name="Google Shape;37;p10"/>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8" name="Google Shape;38;p10"/>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9" name="Google Shape;39;p10"/>
          <p:cNvSpPr txBox="1"/>
          <p:nvPr>
            <p:ph idx="3" type="body"/>
          </p:nvPr>
        </p:nvSpPr>
        <p:spPr>
          <a:xfrm>
            <a:off x="360001" y="1465263"/>
            <a:ext cx="5870938" cy="4656137"/>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sz="24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p:spTree>
      <p:nvGrpSpPr>
        <p:cNvPr id="40" name="Shape 40"/>
        <p:cNvGrpSpPr/>
        <p:nvPr/>
      </p:nvGrpSpPr>
      <p:grpSpPr>
        <a:xfrm>
          <a:off x="0" y="0"/>
          <a:ext cx="0" cy="0"/>
          <a:chOff x="0" y="0"/>
          <a:chExt cx="0" cy="0"/>
        </a:xfrm>
      </p:grpSpPr>
      <p:sp>
        <p:nvSpPr>
          <p:cNvPr id="41" name="Google Shape;41;p12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22"/>
          <p:cNvSpPr/>
          <p:nvPr>
            <p:ph idx="2" type="pic"/>
          </p:nvPr>
        </p:nvSpPr>
        <p:spPr>
          <a:xfrm>
            <a:off x="5400009" y="1367999"/>
            <a:ext cx="6480000" cy="4680000"/>
          </a:xfrm>
          <a:prstGeom prst="rect">
            <a:avLst/>
          </a:prstGeom>
          <a:noFill/>
          <a:ln>
            <a:noFill/>
          </a:ln>
        </p:spPr>
      </p:sp>
      <p:sp>
        <p:nvSpPr>
          <p:cNvPr id="43" name="Google Shape;43;p12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44" name="Google Shape;44;p12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22"/>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6" name="Google Shape;46;p122"/>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7" name="Google Shape;47;p122"/>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8" name="Google Shape;48;p12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Graphik">
    <p:spTree>
      <p:nvGrpSpPr>
        <p:cNvPr id="49" name="Shape 49"/>
        <p:cNvGrpSpPr/>
        <p:nvPr/>
      </p:nvGrpSpPr>
      <p:grpSpPr>
        <a:xfrm>
          <a:off x="0" y="0"/>
          <a:ext cx="0" cy="0"/>
          <a:chOff x="0" y="0"/>
          <a:chExt cx="0" cy="0"/>
        </a:xfrm>
      </p:grpSpPr>
      <p:sp>
        <p:nvSpPr>
          <p:cNvPr id="50" name="Google Shape;50;g13c3dcbfdba_0_38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g13c3dcbfdba_0_38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52" name="Google Shape;52;g13c3dcbfdba_0_382"/>
          <p:cNvSpPr/>
          <p:nvPr>
            <p:ph idx="2" type="chart"/>
          </p:nvPr>
        </p:nvSpPr>
        <p:spPr>
          <a:xfrm>
            <a:off x="360363" y="1368000"/>
            <a:ext cx="11518900"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g13c3dcbfdba_0_38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g13c3dcbfdba_0_38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5" name="Google Shape;55;g13c3dcbfdba_0_382"/>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6" name="Google Shape;56;g13c3dcbfdba_0_38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p:spTree>
      <p:nvGrpSpPr>
        <p:cNvPr id="57" name="Shape 57"/>
        <p:cNvGrpSpPr/>
        <p:nvPr/>
      </p:nvGrpSpPr>
      <p:grpSpPr>
        <a:xfrm>
          <a:off x="0" y="0"/>
          <a:ext cx="0" cy="0"/>
          <a:chOff x="0" y="0"/>
          <a:chExt cx="0" cy="0"/>
        </a:xfrm>
      </p:grpSpPr>
      <p:sp>
        <p:nvSpPr>
          <p:cNvPr id="58" name="Google Shape;58;p12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2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0" name="Google Shape;60;p123"/>
          <p:cNvSpPr/>
          <p:nvPr>
            <p:ph idx="2" type="chart"/>
          </p:nvPr>
        </p:nvSpPr>
        <p:spPr>
          <a:xfrm>
            <a:off x="5400009" y="1367999"/>
            <a:ext cx="6400991"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123"/>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23"/>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3" name="Google Shape;63;p123"/>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4" name="Google Shape;64;p123"/>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5" name="Google Shape;65;p12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110"/>
          <p:cNvSpPr txBox="1"/>
          <p:nvPr>
            <p:ph type="title"/>
          </p:nvPr>
        </p:nvSpPr>
        <p:spPr>
          <a:xfrm>
            <a:off x="360000" y="180000"/>
            <a:ext cx="9115940" cy="1080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10"/>
          <p:cNvSpPr txBox="1"/>
          <p:nvPr>
            <p:ph idx="1" type="body"/>
          </p:nvPr>
        </p:nvSpPr>
        <p:spPr>
          <a:xfrm>
            <a:off x="360000" y="1440000"/>
            <a:ext cx="115200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10"/>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4" name="Google Shape;14;p110"/>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800"/>
              <a:buFont typeface="Calibri"/>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9pPr>
          </a:lstStyle>
          <a:p/>
        </p:txBody>
      </p:sp>
      <p:pic>
        <p:nvPicPr>
          <p:cNvPr id="15" name="Google Shape;15;p110"/>
          <p:cNvPicPr preferRelativeResize="0"/>
          <p:nvPr/>
        </p:nvPicPr>
        <p:blipFill rotWithShape="1">
          <a:blip r:embed="rId1">
            <a:alphaModFix/>
          </a:blip>
          <a:srcRect b="0" l="0" r="0" t="0"/>
          <a:stretch/>
        </p:blipFill>
        <p:spPr>
          <a:xfrm>
            <a:off x="9573491" y="222778"/>
            <a:ext cx="2306509" cy="10372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Christine.Schmidt@ibbf.berlin" TargetMode="External"/><Relationship Id="rId4" Type="http://schemas.openxmlformats.org/officeDocument/2006/relationships/hyperlink" Target="http://www.izt.de/" TargetMode="External"/><Relationship Id="rId5" Type="http://schemas.openxmlformats.org/officeDocument/2006/relationships/hyperlink" Target="about:blan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6.png"/><Relationship Id="rId4" Type="http://schemas.openxmlformats.org/officeDocument/2006/relationships/image" Target="../media/image16.jpg"/><Relationship Id="rId5" Type="http://schemas.openxmlformats.org/officeDocument/2006/relationships/image" Target="../media/image17.png"/><Relationship Id="rId6" Type="http://schemas.openxmlformats.org/officeDocument/2006/relationships/image" Target="../media/image24.png"/><Relationship Id="rId7"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3.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25.png"/><Relationship Id="rId7" Type="http://schemas.openxmlformats.org/officeDocument/2006/relationships/image" Target="../media/image21.png"/><Relationship Id="rId8"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3.png"/><Relationship Id="rId11" Type="http://schemas.openxmlformats.org/officeDocument/2006/relationships/image" Target="../media/image8.png"/><Relationship Id="rId10" Type="http://schemas.openxmlformats.org/officeDocument/2006/relationships/image" Target="../media/image1.png"/><Relationship Id="rId9"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9.png"/><Relationship Id="rId7" Type="http://schemas.openxmlformats.org/officeDocument/2006/relationships/image" Target="../media/image4.png"/><Relationship Id="rId8"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6.png"/><Relationship Id="rId4" Type="http://schemas.openxmlformats.org/officeDocument/2006/relationships/image" Target="../media/image35.png"/><Relationship Id="rId5" Type="http://schemas.openxmlformats.org/officeDocument/2006/relationships/image" Target="../media/image3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2"/>
          <p:cNvSpPr txBox="1"/>
          <p:nvPr>
            <p:ph type="ctrTitle"/>
          </p:nvPr>
        </p:nvSpPr>
        <p:spPr>
          <a:xfrm>
            <a:off x="312928" y="1122363"/>
            <a:ext cx="8278368" cy="2387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444"/>
              <a:buNone/>
            </a:pPr>
            <a:r>
              <a:rPr b="1" lang="de-DE"/>
              <a:t>Tierwirt und Tierwirtin</a:t>
            </a:r>
            <a:br>
              <a:rPr b="1" lang="de-DE"/>
            </a:br>
            <a:r>
              <a:rPr b="1" lang="de-DE"/>
              <a:t>Tierpfleger und Tierpflegerin</a:t>
            </a:r>
            <a:endParaRPr b="1"/>
          </a:p>
        </p:txBody>
      </p:sp>
      <p:sp>
        <p:nvSpPr>
          <p:cNvPr id="72" name="Google Shape;72;p2"/>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2800"/>
              <a:buNone/>
            </a:pPr>
            <a:r>
              <a:rPr lang="de-DE">
                <a:solidFill>
                  <a:srgbClr val="0070C0"/>
                </a:solidFill>
              </a:rPr>
              <a:t>Folien zur Diskussion von Zielkonflikten </a:t>
            </a:r>
            <a:br>
              <a:rPr lang="de-DE">
                <a:solidFill>
                  <a:srgbClr val="0070C0"/>
                </a:solidFill>
              </a:rPr>
            </a:br>
            <a:r>
              <a:rPr lang="de-DE">
                <a:solidFill>
                  <a:srgbClr val="0070C0"/>
                </a:solidFill>
              </a:rPr>
              <a:t>in dem Berufsbild</a:t>
            </a:r>
            <a:endParaRPr>
              <a:solidFill>
                <a:srgbClr val="0070C0"/>
              </a:solidFill>
            </a:endParaRPr>
          </a:p>
        </p:txBody>
      </p:sp>
      <p:sp>
        <p:nvSpPr>
          <p:cNvPr id="73" name="Google Shape;73;p2"/>
          <p:cNvSpPr txBox="1"/>
          <p:nvPr>
            <p:ph idx="4" type="body"/>
          </p:nvPr>
        </p:nvSpPr>
        <p:spPr>
          <a:xfrm>
            <a:off x="8922649" y="1918447"/>
            <a:ext cx="3000409" cy="4136203"/>
          </a:xfrm>
          <a:prstGeom prst="rect">
            <a:avLst/>
          </a:prstGeom>
          <a:noFill/>
          <a:ln>
            <a:noFill/>
          </a:ln>
        </p:spPr>
        <p:txBody>
          <a:bodyPr anchorCtr="0" anchor="t" bIns="45700" lIns="91425" spcFirstLastPara="1" rIns="91425" wrap="square" tIns="45700">
            <a:normAutofit fontScale="92500" lnSpcReduction="10000"/>
          </a:bodyPr>
          <a:lstStyle/>
          <a:p>
            <a:pPr indent="0" lvl="0" marL="50800" rtl="0" algn="l">
              <a:lnSpc>
                <a:spcPct val="90000"/>
              </a:lnSpc>
              <a:spcBef>
                <a:spcPts val="1000"/>
              </a:spcBef>
              <a:spcAft>
                <a:spcPts val="0"/>
              </a:spcAft>
              <a:buClr>
                <a:schemeClr val="dk1"/>
              </a:buClr>
              <a:buSzPct val="61109"/>
              <a:buFont typeface="Arial"/>
              <a:buNone/>
            </a:pPr>
            <a:r>
              <a:rPr b="1" lang="de-DE"/>
              <a:t>Vereinigung für Betriebliche Bildungsforschung e.V.</a:t>
            </a:r>
            <a:endParaRPr b="1"/>
          </a:p>
          <a:p>
            <a:pPr indent="0" lvl="0" marL="50800" rtl="0" algn="l">
              <a:lnSpc>
                <a:spcPct val="90000"/>
              </a:lnSpc>
              <a:spcBef>
                <a:spcPts val="1000"/>
              </a:spcBef>
              <a:spcAft>
                <a:spcPts val="0"/>
              </a:spcAft>
              <a:buClr>
                <a:schemeClr val="dk1"/>
              </a:buClr>
              <a:buSzPct val="61109"/>
              <a:buFont typeface="Arial"/>
              <a:buNone/>
            </a:pPr>
            <a:r>
              <a:rPr lang="de-DE"/>
              <a:t>Gubener Straße 47, 10243 Berlin</a:t>
            </a:r>
            <a:endParaRPr/>
          </a:p>
          <a:p>
            <a:pPr indent="0" lvl="0" marL="50800" rtl="0" algn="l">
              <a:lnSpc>
                <a:spcPct val="90000"/>
              </a:lnSpc>
              <a:spcBef>
                <a:spcPts val="1000"/>
              </a:spcBef>
              <a:spcAft>
                <a:spcPts val="0"/>
              </a:spcAft>
              <a:buClr>
                <a:schemeClr val="dk1"/>
              </a:buClr>
              <a:buSzPct val="61109"/>
              <a:buFont typeface="Arial"/>
              <a:buNone/>
            </a:pPr>
            <a:r>
              <a:rPr lang="de-DE"/>
              <a:t>Tel: +49 30 762392300</a:t>
            </a:r>
            <a:endParaRPr/>
          </a:p>
          <a:p>
            <a:pPr indent="0" lvl="0" marL="50800" rtl="0" algn="l">
              <a:lnSpc>
                <a:spcPct val="90000"/>
              </a:lnSpc>
              <a:spcBef>
                <a:spcPts val="1000"/>
              </a:spcBef>
              <a:spcAft>
                <a:spcPts val="0"/>
              </a:spcAft>
              <a:buSzPct val="61109"/>
              <a:buNone/>
            </a:pPr>
            <a:r>
              <a:rPr lang="de-DE" u="sng">
                <a:solidFill>
                  <a:schemeClr val="hlink"/>
                </a:solidFill>
                <a:hlinkClick r:id="rId3"/>
              </a:rPr>
              <a:t>Christine.Schmidt@ibbf.berlin</a:t>
            </a:r>
            <a:endParaRPr/>
          </a:p>
          <a:p>
            <a:pPr indent="0" lvl="0" marL="50800" rtl="0" algn="l">
              <a:lnSpc>
                <a:spcPct val="90000"/>
              </a:lnSpc>
              <a:spcBef>
                <a:spcPts val="1000"/>
              </a:spcBef>
              <a:spcAft>
                <a:spcPts val="0"/>
              </a:spcAft>
              <a:buSzPct val="61109"/>
              <a:buNone/>
            </a:pPr>
            <a:r>
              <a:t/>
            </a:r>
            <a:endParaRPr/>
          </a:p>
          <a:p>
            <a:pPr indent="0" lvl="0" marL="50800" rtl="0" algn="l">
              <a:lnSpc>
                <a:spcPct val="90000"/>
              </a:lnSpc>
              <a:spcBef>
                <a:spcPts val="1000"/>
              </a:spcBef>
              <a:spcAft>
                <a:spcPts val="0"/>
              </a:spcAft>
              <a:buSzPct val="248886"/>
              <a:buNone/>
            </a:pPr>
            <a:r>
              <a:rPr b="1" lang="de-DE"/>
              <a:t>IZT – Institut für Zukunftsstudien und Technologiebewertung</a:t>
            </a:r>
            <a:endParaRPr/>
          </a:p>
          <a:p>
            <a:pPr indent="0" lvl="0" marL="50800" rtl="0" algn="l">
              <a:lnSpc>
                <a:spcPct val="90000"/>
              </a:lnSpc>
              <a:spcBef>
                <a:spcPts val="1000"/>
              </a:spcBef>
              <a:spcAft>
                <a:spcPts val="0"/>
              </a:spcAft>
              <a:buSzPct val="248886"/>
              <a:buNone/>
            </a:pPr>
            <a:r>
              <a:rPr lang="de-DE"/>
              <a:t>Schopenhauerstraße 26; </a:t>
            </a:r>
            <a:endParaRPr/>
          </a:p>
          <a:p>
            <a:pPr indent="0" lvl="0" marL="50800" rtl="0" algn="l">
              <a:lnSpc>
                <a:spcPct val="90000"/>
              </a:lnSpc>
              <a:spcBef>
                <a:spcPts val="1000"/>
              </a:spcBef>
              <a:spcAft>
                <a:spcPts val="0"/>
              </a:spcAft>
              <a:buSzPct val="248886"/>
              <a:buNone/>
            </a:pPr>
            <a:r>
              <a:rPr lang="de-DE"/>
              <a:t>14129 Berlin; </a:t>
            </a:r>
            <a:r>
              <a:rPr lang="de-DE" u="sng">
                <a:solidFill>
                  <a:schemeClr val="hlink"/>
                </a:solidFill>
                <a:hlinkClick r:id="rId4"/>
              </a:rPr>
              <a:t>www.izt.de</a:t>
            </a:r>
            <a:endParaRPr/>
          </a:p>
          <a:p>
            <a:pPr indent="0" lvl="0" marL="50800" rtl="0" algn="l">
              <a:lnSpc>
                <a:spcPct val="90000"/>
              </a:lnSpc>
              <a:spcBef>
                <a:spcPts val="1000"/>
              </a:spcBef>
              <a:spcAft>
                <a:spcPts val="0"/>
              </a:spcAft>
              <a:buSzPct val="248886"/>
              <a:buNone/>
            </a:pPr>
            <a:r>
              <a:rPr lang="de-DE"/>
              <a:t>Malte Schmidthals (</a:t>
            </a:r>
            <a:r>
              <a:rPr lang="de-DE" u="sng">
                <a:solidFill>
                  <a:schemeClr val="hlink"/>
                </a:solidFill>
                <a:hlinkClick r:id="rId5"/>
              </a:rPr>
              <a:t>m.schmidthals@izt.de)</a:t>
            </a:r>
            <a:r>
              <a:rPr lang="de-DE"/>
              <a:t> </a:t>
            </a:r>
            <a:endParaRPr/>
          </a:p>
          <a:p>
            <a:pPr indent="0" lvl="0" marL="50800" rtl="0" algn="l">
              <a:lnSpc>
                <a:spcPct val="90000"/>
              </a:lnSpc>
              <a:spcBef>
                <a:spcPts val="1000"/>
              </a:spcBef>
              <a:spcAft>
                <a:spcPts val="0"/>
              </a:spcAft>
              <a:buSzPct val="61109"/>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6"/>
          <p:cNvSpPr txBox="1"/>
          <p:nvPr>
            <p:ph idx="12" type="sldNum"/>
          </p:nvPr>
        </p:nvSpPr>
        <p:spPr>
          <a:xfrm>
            <a:off x="56800" y="6510291"/>
            <a:ext cx="619500" cy="347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r>
              <a:rPr lang="de-DE" sz="1200">
                <a:latin typeface="Trebuchet MS"/>
                <a:ea typeface="Trebuchet MS"/>
                <a:cs typeface="Trebuchet MS"/>
                <a:sym typeface="Trebuchet MS"/>
              </a:rPr>
              <a:t>8</a:t>
            </a:r>
            <a:endParaRPr sz="1200">
              <a:latin typeface="Trebuchet MS"/>
              <a:ea typeface="Trebuchet MS"/>
              <a:cs typeface="Trebuchet MS"/>
              <a:sym typeface="Trebuchet MS"/>
            </a:endParaRPr>
          </a:p>
        </p:txBody>
      </p:sp>
      <p:sp>
        <p:nvSpPr>
          <p:cNvPr id="211" name="Google Shape;211;p26"/>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Tierwirt:innen: </a:t>
            </a:r>
            <a:r>
              <a:rPr lang="de-DE">
                <a:solidFill>
                  <a:srgbClr val="0070C0"/>
                </a:solidFill>
              </a:rPr>
              <a:t>Nachhaltige Ernährung</a:t>
            </a:r>
            <a:r>
              <a:rPr lang="de-DE"/>
              <a:t> </a:t>
            </a:r>
            <a:endParaRPr/>
          </a:p>
        </p:txBody>
      </p:sp>
      <p:sp>
        <p:nvSpPr>
          <p:cNvPr id="212" name="Google Shape;212;p26"/>
          <p:cNvSpPr/>
          <p:nvPr/>
        </p:nvSpPr>
        <p:spPr>
          <a:xfrm>
            <a:off x="8472450" y="4368500"/>
            <a:ext cx="3543900" cy="1582800"/>
          </a:xfrm>
          <a:prstGeom prst="roundRect">
            <a:avLst>
              <a:gd fmla="val 16667" name="adj"/>
            </a:avLst>
          </a:prstGeom>
          <a:solidFill>
            <a:srgbClr val="0070C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19050" marR="0" rtl="0" algn="l">
              <a:lnSpc>
                <a:spcPct val="100000"/>
              </a:lnSpc>
              <a:spcBef>
                <a:spcPts val="0"/>
              </a:spcBef>
              <a:spcAft>
                <a:spcPts val="0"/>
              </a:spcAft>
              <a:buClr>
                <a:srgbClr val="000000"/>
              </a:buClr>
              <a:buSzPts val="2100"/>
              <a:buFont typeface="Arial"/>
              <a:buNone/>
            </a:pPr>
            <a:r>
              <a:rPr b="0" i="0" lang="de-DE" sz="2100" u="none" cap="none" strike="noStrike">
                <a:solidFill>
                  <a:schemeClr val="lt1"/>
                </a:solidFill>
                <a:latin typeface="Trebuchet MS"/>
                <a:ea typeface="Trebuchet MS"/>
                <a:cs typeface="Trebuchet MS"/>
                <a:sym typeface="Trebuchet MS"/>
              </a:rPr>
              <a:t>In welchen der Bereiche produziert Ihr Betrieb? Wo erkennen Sie Potenziale für positive Entwicklungen?</a:t>
            </a:r>
            <a:endParaRPr b="0" i="0" sz="2100" u="none" cap="none" strike="noStrike">
              <a:solidFill>
                <a:schemeClr val="lt1"/>
              </a:solidFill>
              <a:latin typeface="Trebuchet MS"/>
              <a:ea typeface="Trebuchet MS"/>
              <a:cs typeface="Trebuchet MS"/>
              <a:sym typeface="Trebuchet MS"/>
            </a:endParaRPr>
          </a:p>
        </p:txBody>
      </p:sp>
      <p:sp>
        <p:nvSpPr>
          <p:cNvPr id="213" name="Google Shape;213;p26"/>
          <p:cNvSpPr txBox="1"/>
          <p:nvPr/>
        </p:nvSpPr>
        <p:spPr>
          <a:xfrm>
            <a:off x="785374" y="6507171"/>
            <a:ext cx="4488600" cy="351000"/>
          </a:xfrm>
          <a:prstGeom prst="rect">
            <a:avLst/>
          </a:prstGeom>
          <a:noFill/>
          <a:ln>
            <a:noFill/>
          </a:ln>
        </p:spPr>
        <p:txBody>
          <a:bodyPr anchorCtr="0" anchor="t" bIns="91425" lIns="91425" spcFirstLastPara="1" rIns="91425" wrap="square" tIns="91425">
            <a:spAutoFit/>
          </a:bodyPr>
          <a:lstStyle/>
          <a:p>
            <a:pPr indent="0" lvl="0" marL="50800" marR="0" rtl="0" algn="l">
              <a:lnSpc>
                <a:spcPct val="90000"/>
              </a:lnSpc>
              <a:spcBef>
                <a:spcPts val="0"/>
              </a:spcBef>
              <a:spcAft>
                <a:spcPts val="0"/>
              </a:spcAft>
              <a:buClr>
                <a:srgbClr val="000000"/>
              </a:buClr>
              <a:buSzPts val="1200"/>
              <a:buFont typeface="Arial"/>
              <a:buNone/>
            </a:pPr>
            <a:r>
              <a:rPr b="0" i="0" lang="de-DE" sz="1200" u="none" cap="none" strike="noStrike">
                <a:solidFill>
                  <a:schemeClr val="lt1"/>
                </a:solidFill>
                <a:latin typeface="Trebuchet MS"/>
                <a:ea typeface="Trebuchet MS"/>
                <a:cs typeface="Trebuchet MS"/>
                <a:sym typeface="Trebuchet MS"/>
              </a:rPr>
              <a:t>Christine.Schmidt@ibbf.berlin</a:t>
            </a:r>
            <a:endParaRPr b="0" i="0" sz="1200" u="none" cap="none" strike="noStrike">
              <a:solidFill>
                <a:schemeClr val="lt1"/>
              </a:solidFill>
              <a:latin typeface="Trebuchet MS"/>
              <a:ea typeface="Trebuchet MS"/>
              <a:cs typeface="Trebuchet MS"/>
              <a:sym typeface="Trebuchet MS"/>
            </a:endParaRPr>
          </a:p>
        </p:txBody>
      </p:sp>
      <p:sp>
        <p:nvSpPr>
          <p:cNvPr id="214" name="Google Shape;214;p26"/>
          <p:cNvSpPr/>
          <p:nvPr/>
        </p:nvSpPr>
        <p:spPr>
          <a:xfrm>
            <a:off x="56800" y="1348955"/>
            <a:ext cx="2235200" cy="84270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5" name="Google Shape;215;p26"/>
          <p:cNvSpPr txBox="1"/>
          <p:nvPr/>
        </p:nvSpPr>
        <p:spPr>
          <a:xfrm>
            <a:off x="676298" y="5970150"/>
            <a:ext cx="54453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rgbClr val="000000"/>
                </a:solidFill>
                <a:latin typeface="Trebuchet MS"/>
                <a:ea typeface="Trebuchet MS"/>
                <a:cs typeface="Trebuchet MS"/>
                <a:sym typeface="Trebuchet MS"/>
              </a:rPr>
              <a:t>Grafik 4: Vergleich zwischen nachhaltiger Ernährung und IST-Stand  in Deutschland</a:t>
            </a:r>
            <a:endParaRPr b="0" i="0" sz="1400" u="none" cap="none" strike="noStrike">
              <a:solidFill>
                <a:srgbClr val="000000"/>
              </a:solidFill>
              <a:latin typeface="Arial"/>
              <a:ea typeface="Arial"/>
              <a:cs typeface="Arial"/>
              <a:sym typeface="Arial"/>
            </a:endParaRPr>
          </a:p>
        </p:txBody>
      </p:sp>
      <p:pic>
        <p:nvPicPr>
          <p:cNvPr id="216" name="Google Shape;216;p26"/>
          <p:cNvPicPr preferRelativeResize="0"/>
          <p:nvPr/>
        </p:nvPicPr>
        <p:blipFill rotWithShape="1">
          <a:blip r:embed="rId3">
            <a:alphaModFix/>
          </a:blip>
          <a:srcRect b="3591" l="0" r="1602" t="3359"/>
          <a:stretch/>
        </p:blipFill>
        <p:spPr>
          <a:xfrm>
            <a:off x="360000" y="1419150"/>
            <a:ext cx="7667648" cy="4531850"/>
          </a:xfrm>
          <a:prstGeom prst="rect">
            <a:avLst/>
          </a:prstGeom>
          <a:noFill/>
          <a:ln>
            <a:noFill/>
          </a:ln>
        </p:spPr>
      </p:pic>
      <p:sp>
        <p:nvSpPr>
          <p:cNvPr id="217" name="Google Shape;217;p26"/>
          <p:cNvSpPr txBox="1"/>
          <p:nvPr>
            <p:ph idx="2" type="body"/>
          </p:nvPr>
        </p:nvSpPr>
        <p:spPr>
          <a:xfrm>
            <a:off x="8659700" y="6327000"/>
            <a:ext cx="3475500" cy="351000"/>
          </a:xfrm>
          <a:prstGeom prst="rect">
            <a:avLst/>
          </a:prstGeom>
          <a:noFill/>
          <a:ln>
            <a:noFill/>
          </a:ln>
        </p:spPr>
        <p:txBody>
          <a:bodyPr anchorCtr="0" anchor="ctr" bIns="45700" lIns="91425" spcFirstLastPara="1" rIns="91425" wrap="square" tIns="45700">
            <a:noAutofit/>
          </a:bodyPr>
          <a:lstStyle/>
          <a:p>
            <a:pPr indent="-35999" lvl="0" marL="35999" rtl="0" algn="l">
              <a:lnSpc>
                <a:spcPct val="110000"/>
              </a:lnSpc>
              <a:spcBef>
                <a:spcPts val="0"/>
              </a:spcBef>
              <a:spcAft>
                <a:spcPts val="0"/>
              </a:spcAft>
              <a:buClr>
                <a:srgbClr val="888888"/>
              </a:buClr>
              <a:buSzPts val="1020"/>
              <a:buNone/>
            </a:pPr>
            <a:r>
              <a:rPr lang="de-DE" sz="1220"/>
              <a:t>Q</a:t>
            </a:r>
            <a:r>
              <a:rPr lang="de-DE"/>
              <a:t>uelle: Franz Bauer, 2021, S. 15, CC BY-SA 4.0</a:t>
            </a:r>
            <a:endParaRPr/>
          </a:p>
          <a:p>
            <a:pPr indent="-35999" lvl="0" marL="35999" rtl="0" algn="l">
              <a:lnSpc>
                <a:spcPct val="110000"/>
              </a:lnSpc>
              <a:spcBef>
                <a:spcPts val="0"/>
              </a:spcBef>
              <a:spcAft>
                <a:spcPts val="0"/>
              </a:spcAft>
              <a:buClr>
                <a:srgbClr val="888888"/>
              </a:buClr>
              <a:buSzPts val="1020"/>
              <a:buNone/>
            </a:pPr>
            <a:r>
              <a:rPr lang="de-DE"/>
              <a:t>Grafik: eigene Darstellung </a:t>
            </a:r>
            <a:endParaRPr/>
          </a:p>
        </p:txBody>
      </p:sp>
      <p:sp>
        <p:nvSpPr>
          <p:cNvPr id="218" name="Google Shape;218;p26"/>
          <p:cNvSpPr txBox="1"/>
          <p:nvPr/>
        </p:nvSpPr>
        <p:spPr>
          <a:xfrm>
            <a:off x="3293461" y="6474397"/>
            <a:ext cx="2541000" cy="324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Tierwirt und Tiertwirtin</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1915bba6a60_0_10"/>
          <p:cNvSpPr txBox="1"/>
          <p:nvPr>
            <p:ph idx="12" type="sldNum"/>
          </p:nvPr>
        </p:nvSpPr>
        <p:spPr>
          <a:xfrm>
            <a:off x="0" y="6507170"/>
            <a:ext cx="619500" cy="32786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r>
              <a:rPr lang="de-DE" sz="1200">
                <a:latin typeface="Trebuchet MS"/>
                <a:ea typeface="Trebuchet MS"/>
                <a:cs typeface="Trebuchet MS"/>
                <a:sym typeface="Trebuchet MS"/>
              </a:rPr>
              <a:t>9</a:t>
            </a:r>
            <a:endParaRPr sz="1200">
              <a:latin typeface="Trebuchet MS"/>
              <a:ea typeface="Trebuchet MS"/>
              <a:cs typeface="Trebuchet MS"/>
              <a:sym typeface="Trebuchet MS"/>
            </a:endParaRPr>
          </a:p>
        </p:txBody>
      </p:sp>
      <p:sp>
        <p:nvSpPr>
          <p:cNvPr id="225" name="Google Shape;225;g1915bba6a60_0_10"/>
          <p:cNvSpPr txBox="1"/>
          <p:nvPr>
            <p:ph type="title"/>
          </p:nvPr>
        </p:nvSpPr>
        <p:spPr>
          <a:xfrm>
            <a:off x="360000" y="180000"/>
            <a:ext cx="94047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Tierwirt:innen: </a:t>
            </a:r>
            <a:r>
              <a:rPr lang="de-DE">
                <a:solidFill>
                  <a:srgbClr val="0070C0"/>
                </a:solidFill>
              </a:rPr>
              <a:t>Kohlenstoffspeicher</a:t>
            </a:r>
            <a:endParaRPr>
              <a:solidFill>
                <a:srgbClr val="0070C0"/>
              </a:solidFill>
            </a:endParaRPr>
          </a:p>
        </p:txBody>
      </p:sp>
      <p:sp>
        <p:nvSpPr>
          <p:cNvPr id="226" name="Google Shape;226;g1915bba6a60_0_10"/>
          <p:cNvSpPr txBox="1"/>
          <p:nvPr>
            <p:ph idx="2" type="body"/>
          </p:nvPr>
        </p:nvSpPr>
        <p:spPr>
          <a:xfrm>
            <a:off x="7302843" y="6507171"/>
            <a:ext cx="4577200" cy="304726"/>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Bildquelle: eigene Darstellung, beruhend auf IPCCAR6 WG I</a:t>
            </a:r>
            <a:endParaRPr/>
          </a:p>
        </p:txBody>
      </p:sp>
      <p:sp>
        <p:nvSpPr>
          <p:cNvPr id="227" name="Google Shape;227;g1915bba6a60_0_10"/>
          <p:cNvSpPr/>
          <p:nvPr/>
        </p:nvSpPr>
        <p:spPr>
          <a:xfrm>
            <a:off x="359998" y="1383278"/>
            <a:ext cx="7729073" cy="1300867"/>
          </a:xfrm>
          <a:prstGeom prst="rect">
            <a:avLst/>
          </a:prstGeom>
          <a:solidFill>
            <a:schemeClr val="accent1"/>
          </a:solidFill>
          <a:ln>
            <a:noFill/>
          </a:ln>
        </p:spPr>
        <p:txBody>
          <a:bodyPr anchorCtr="0" anchor="ctr" bIns="180000" lIns="0" spcFirstLastPara="1" rIns="0" wrap="square" tIns="180000">
            <a:noAutofit/>
          </a:bodyPr>
          <a:lstStyle/>
          <a:p>
            <a:pPr indent="0" lvl="0" marL="0" marR="0" rtl="0" algn="ctr">
              <a:lnSpc>
                <a:spcPct val="105000"/>
              </a:lnSpc>
              <a:spcBef>
                <a:spcPts val="0"/>
              </a:spcBef>
              <a:spcAft>
                <a:spcPts val="0"/>
              </a:spcAft>
              <a:buClr>
                <a:srgbClr val="000000"/>
              </a:buClr>
              <a:buSzPts val="2700"/>
              <a:buFont typeface="Arial"/>
              <a:buNone/>
            </a:pPr>
            <a:r>
              <a:rPr b="0" i="0" lang="de-DE" sz="2700" u="none" cap="none" strike="noStrike">
                <a:solidFill>
                  <a:schemeClr val="lt1"/>
                </a:solidFill>
                <a:latin typeface="Trebuchet MS"/>
                <a:ea typeface="Trebuchet MS"/>
                <a:cs typeface="Trebuchet MS"/>
                <a:sym typeface="Trebuchet MS"/>
              </a:rPr>
              <a:t>Atmosphäre</a:t>
            </a:r>
            <a:endParaRPr b="0" i="0" sz="1400" u="none" cap="none" strike="noStrike">
              <a:solidFill>
                <a:srgbClr val="000000"/>
              </a:solidFill>
              <a:latin typeface="Arial"/>
              <a:ea typeface="Arial"/>
              <a:cs typeface="Arial"/>
              <a:sym typeface="Arial"/>
            </a:endParaRPr>
          </a:p>
          <a:p>
            <a:pPr indent="0" lvl="0" marL="0" marR="0" rtl="0" algn="ctr">
              <a:lnSpc>
                <a:spcPct val="105000"/>
              </a:lnSpc>
              <a:spcBef>
                <a:spcPts val="0"/>
              </a:spcBef>
              <a:spcAft>
                <a:spcPts val="0"/>
              </a:spcAft>
              <a:buClr>
                <a:srgbClr val="000000"/>
              </a:buClr>
              <a:buSzPts val="2100"/>
              <a:buFont typeface="Arial"/>
              <a:buNone/>
            </a:pPr>
            <a:r>
              <a:rPr b="0" i="0" lang="de-DE" sz="2100" u="none" cap="none" strike="noStrike">
                <a:solidFill>
                  <a:schemeClr val="lt1"/>
                </a:solidFill>
                <a:latin typeface="Trebuchet MS"/>
                <a:ea typeface="Trebuchet MS"/>
                <a:cs typeface="Trebuchet MS"/>
                <a:sym typeface="Trebuchet MS"/>
              </a:rPr>
              <a:t>ca. </a:t>
            </a:r>
            <a:r>
              <a:rPr b="1" i="0" lang="de-DE" sz="2700" u="none" cap="none" strike="noStrike">
                <a:solidFill>
                  <a:schemeClr val="lt1"/>
                </a:solidFill>
                <a:latin typeface="Trebuchet MS"/>
                <a:ea typeface="Trebuchet MS"/>
                <a:cs typeface="Trebuchet MS"/>
                <a:sym typeface="Trebuchet MS"/>
              </a:rPr>
              <a:t>870 </a:t>
            </a:r>
            <a:r>
              <a:rPr b="0" i="0" lang="de-DE" sz="2700" u="none" cap="none" strike="noStrike">
                <a:solidFill>
                  <a:schemeClr val="lt1"/>
                </a:solidFill>
                <a:latin typeface="Trebuchet MS"/>
                <a:ea typeface="Trebuchet MS"/>
                <a:cs typeface="Trebuchet MS"/>
                <a:sym typeface="Trebuchet MS"/>
              </a:rPr>
              <a:t> </a:t>
            </a:r>
            <a:r>
              <a:rPr b="0" i="0" lang="de-DE" sz="2100" u="none" cap="none" strike="noStrike">
                <a:solidFill>
                  <a:schemeClr val="lt1"/>
                </a:solidFill>
                <a:latin typeface="Trebuchet MS"/>
                <a:ea typeface="Trebuchet MS"/>
                <a:cs typeface="Trebuchet MS"/>
                <a:sym typeface="Trebuchet MS"/>
              </a:rPr>
              <a:t> Gt (591 + 279)</a:t>
            </a:r>
            <a:endParaRPr b="0" i="0" sz="2100" u="none" cap="none" strike="noStrike">
              <a:solidFill>
                <a:schemeClr val="accent1"/>
              </a:solidFill>
              <a:latin typeface="Trebuchet MS"/>
              <a:ea typeface="Trebuchet MS"/>
              <a:cs typeface="Trebuchet MS"/>
              <a:sym typeface="Trebuchet MS"/>
            </a:endParaRPr>
          </a:p>
        </p:txBody>
      </p:sp>
      <p:sp>
        <p:nvSpPr>
          <p:cNvPr id="228" name="Google Shape;228;g1915bba6a60_0_10"/>
          <p:cNvSpPr/>
          <p:nvPr/>
        </p:nvSpPr>
        <p:spPr>
          <a:xfrm>
            <a:off x="359998" y="2673833"/>
            <a:ext cx="7729072" cy="737028"/>
          </a:xfrm>
          <a:prstGeom prst="rect">
            <a:avLst/>
          </a:prstGeom>
          <a:solidFill>
            <a:srgbClr val="00B050"/>
          </a:solidFill>
          <a:ln>
            <a:noFill/>
          </a:ln>
        </p:spPr>
        <p:txBody>
          <a:bodyPr anchorCtr="0" anchor="ctr" bIns="180000" lIns="0" spcFirstLastPara="1" rIns="0" wrap="square" tIns="180000">
            <a:noAutofit/>
          </a:bodyPr>
          <a:lstStyle/>
          <a:p>
            <a:pPr indent="0" lvl="0" marL="0" marR="0" rtl="0" algn="ctr">
              <a:lnSpc>
                <a:spcPct val="105000"/>
              </a:lnSpc>
              <a:spcBef>
                <a:spcPts val="0"/>
              </a:spcBef>
              <a:spcAft>
                <a:spcPts val="0"/>
              </a:spcAft>
              <a:buClr>
                <a:srgbClr val="000000"/>
              </a:buClr>
              <a:buSzPts val="2700"/>
              <a:buFont typeface="Arial"/>
              <a:buNone/>
            </a:pPr>
            <a:r>
              <a:rPr b="0" i="0" lang="de-DE" sz="2700" u="none" cap="none" strike="noStrike">
                <a:solidFill>
                  <a:schemeClr val="lt1"/>
                </a:solidFill>
                <a:latin typeface="Trebuchet MS"/>
                <a:ea typeface="Trebuchet MS"/>
                <a:cs typeface="Trebuchet MS"/>
                <a:sym typeface="Trebuchet MS"/>
              </a:rPr>
              <a:t>Vegetation</a:t>
            </a:r>
            <a:endParaRPr b="0" i="0" sz="1400" u="none" cap="none" strike="noStrike">
              <a:solidFill>
                <a:srgbClr val="000000"/>
              </a:solidFill>
              <a:latin typeface="Arial"/>
              <a:ea typeface="Arial"/>
              <a:cs typeface="Arial"/>
              <a:sym typeface="Arial"/>
            </a:endParaRPr>
          </a:p>
          <a:p>
            <a:pPr indent="0" lvl="0" marL="0" marR="0" rtl="0" algn="ctr">
              <a:lnSpc>
                <a:spcPct val="105000"/>
              </a:lnSpc>
              <a:spcBef>
                <a:spcPts val="0"/>
              </a:spcBef>
              <a:spcAft>
                <a:spcPts val="0"/>
              </a:spcAft>
              <a:buClr>
                <a:srgbClr val="000000"/>
              </a:buClr>
              <a:buSzPts val="2100"/>
              <a:buFont typeface="Arial"/>
              <a:buNone/>
            </a:pPr>
            <a:r>
              <a:rPr b="0" i="0" lang="de-DE" sz="2100" u="none" cap="none" strike="noStrike">
                <a:solidFill>
                  <a:schemeClr val="lt1"/>
                </a:solidFill>
                <a:latin typeface="Trebuchet MS"/>
                <a:ea typeface="Trebuchet MS"/>
                <a:cs typeface="Trebuchet MS"/>
                <a:sym typeface="Trebuchet MS"/>
              </a:rPr>
              <a:t>ca.   </a:t>
            </a:r>
            <a:r>
              <a:rPr b="1" i="0" lang="de-DE" sz="2700" u="none" cap="none" strike="noStrike">
                <a:solidFill>
                  <a:schemeClr val="lt1"/>
                </a:solidFill>
                <a:latin typeface="Trebuchet MS"/>
                <a:ea typeface="Trebuchet MS"/>
                <a:cs typeface="Trebuchet MS"/>
                <a:sym typeface="Trebuchet MS"/>
              </a:rPr>
              <a:t>450 </a:t>
            </a:r>
            <a:r>
              <a:rPr b="0" i="0" lang="de-DE" sz="2100" u="none" cap="none" strike="noStrike">
                <a:solidFill>
                  <a:schemeClr val="lt1"/>
                </a:solidFill>
                <a:latin typeface="Trebuchet MS"/>
                <a:ea typeface="Trebuchet MS"/>
                <a:cs typeface="Trebuchet MS"/>
                <a:sym typeface="Trebuchet MS"/>
              </a:rPr>
              <a:t>  Gt C</a:t>
            </a:r>
            <a:endParaRPr b="0" i="0" sz="1400" u="none" cap="none" strike="noStrike">
              <a:solidFill>
                <a:srgbClr val="000000"/>
              </a:solidFill>
              <a:latin typeface="Arial"/>
              <a:ea typeface="Arial"/>
              <a:cs typeface="Arial"/>
              <a:sym typeface="Arial"/>
            </a:endParaRPr>
          </a:p>
        </p:txBody>
      </p:sp>
      <p:sp>
        <p:nvSpPr>
          <p:cNvPr id="229" name="Google Shape;229;g1915bba6a60_0_10"/>
          <p:cNvSpPr/>
          <p:nvPr/>
        </p:nvSpPr>
        <p:spPr>
          <a:xfrm>
            <a:off x="359999" y="3410861"/>
            <a:ext cx="7729073" cy="2531417"/>
          </a:xfrm>
          <a:prstGeom prst="rect">
            <a:avLst/>
          </a:prstGeom>
          <a:solidFill>
            <a:srgbClr val="504652"/>
          </a:solidFill>
          <a:ln>
            <a:noFill/>
          </a:ln>
        </p:spPr>
        <p:txBody>
          <a:bodyPr anchorCtr="0" anchor="ctr" bIns="180000" lIns="0" spcFirstLastPara="1" rIns="0" wrap="square" tIns="180000">
            <a:noAutofit/>
          </a:bodyPr>
          <a:lstStyle/>
          <a:p>
            <a:pPr indent="0" lvl="0" marL="0" marR="0" rtl="0" algn="ctr">
              <a:lnSpc>
                <a:spcPct val="105000"/>
              </a:lnSpc>
              <a:spcBef>
                <a:spcPts val="0"/>
              </a:spcBef>
              <a:spcAft>
                <a:spcPts val="0"/>
              </a:spcAft>
              <a:buClr>
                <a:srgbClr val="000000"/>
              </a:buClr>
              <a:buSzPts val="2700"/>
              <a:buFont typeface="Arial"/>
              <a:buNone/>
            </a:pPr>
            <a:r>
              <a:rPr b="0" i="0" lang="de-DE" sz="2700" u="none" cap="none" strike="noStrike">
                <a:solidFill>
                  <a:schemeClr val="lt1"/>
                </a:solidFill>
                <a:latin typeface="Trebuchet MS"/>
                <a:ea typeface="Trebuchet MS"/>
                <a:cs typeface="Trebuchet MS"/>
                <a:sym typeface="Trebuchet MS"/>
              </a:rPr>
              <a:t>Böden</a:t>
            </a:r>
            <a:endParaRPr b="0" i="0" sz="1400" u="none" cap="none" strike="noStrike">
              <a:solidFill>
                <a:srgbClr val="000000"/>
              </a:solidFill>
              <a:latin typeface="Arial"/>
              <a:ea typeface="Arial"/>
              <a:cs typeface="Arial"/>
              <a:sym typeface="Arial"/>
            </a:endParaRPr>
          </a:p>
          <a:p>
            <a:pPr indent="0" lvl="0" marL="0" marR="0" rtl="0" algn="ctr">
              <a:lnSpc>
                <a:spcPct val="105000"/>
              </a:lnSpc>
              <a:spcBef>
                <a:spcPts val="0"/>
              </a:spcBef>
              <a:spcAft>
                <a:spcPts val="0"/>
              </a:spcAft>
              <a:buClr>
                <a:srgbClr val="000000"/>
              </a:buClr>
              <a:buSzPts val="2100"/>
              <a:buFont typeface="Arial"/>
              <a:buNone/>
            </a:pPr>
            <a:r>
              <a:rPr b="0" i="0" lang="de-DE" sz="2100" u="none" cap="none" strike="noStrike">
                <a:solidFill>
                  <a:schemeClr val="lt1"/>
                </a:solidFill>
                <a:latin typeface="Trebuchet MS"/>
                <a:ea typeface="Trebuchet MS"/>
                <a:cs typeface="Trebuchet MS"/>
                <a:sym typeface="Trebuchet MS"/>
              </a:rPr>
              <a:t>   ca.   </a:t>
            </a:r>
            <a:r>
              <a:rPr b="0" i="0" lang="de-DE" sz="2700" u="none" cap="none" strike="noStrike">
                <a:solidFill>
                  <a:schemeClr val="lt1"/>
                </a:solidFill>
                <a:latin typeface="Trebuchet MS"/>
                <a:ea typeface="Trebuchet MS"/>
                <a:cs typeface="Trebuchet MS"/>
                <a:sym typeface="Trebuchet MS"/>
              </a:rPr>
              <a:t>1.700   </a:t>
            </a:r>
            <a:r>
              <a:rPr b="0" i="0" lang="de-DE" sz="2100" u="none" cap="none" strike="noStrike">
                <a:solidFill>
                  <a:schemeClr val="lt1"/>
                </a:solidFill>
                <a:latin typeface="Trebuchet MS"/>
                <a:ea typeface="Trebuchet MS"/>
                <a:cs typeface="Trebuchet MS"/>
                <a:sym typeface="Trebuchet MS"/>
              </a:rPr>
              <a:t>Gt C</a:t>
            </a:r>
            <a:endParaRPr b="0" i="0" sz="1400" u="none" cap="none" strike="noStrike">
              <a:solidFill>
                <a:srgbClr val="000000"/>
              </a:solidFill>
              <a:latin typeface="Arial"/>
              <a:ea typeface="Arial"/>
              <a:cs typeface="Arial"/>
              <a:sym typeface="Arial"/>
            </a:endParaRPr>
          </a:p>
        </p:txBody>
      </p:sp>
      <p:sp>
        <p:nvSpPr>
          <p:cNvPr id="230" name="Google Shape;230;g1915bba6a60_0_10"/>
          <p:cNvSpPr/>
          <p:nvPr/>
        </p:nvSpPr>
        <p:spPr>
          <a:xfrm>
            <a:off x="8287658" y="4818743"/>
            <a:ext cx="3718516" cy="1243275"/>
          </a:xfrm>
          <a:prstGeom prst="roundRect">
            <a:avLst>
              <a:gd fmla="val 16667" name="adj"/>
            </a:avLst>
          </a:prstGeom>
          <a:solidFill>
            <a:srgbClr val="0070C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100"/>
              <a:buFont typeface="Arial"/>
              <a:buNone/>
            </a:pPr>
            <a:r>
              <a:rPr b="0" i="0" lang="de-DE" sz="2100" u="none" cap="none" strike="noStrike">
                <a:solidFill>
                  <a:schemeClr val="lt1"/>
                </a:solidFill>
                <a:latin typeface="Trebuchet MS"/>
                <a:ea typeface="Trebuchet MS"/>
                <a:cs typeface="Trebuchet MS"/>
                <a:sym typeface="Trebuchet MS"/>
              </a:rPr>
              <a:t>Wo dürfen gespeicherte Mengen an Kohlenstoff im positiven Sinne „wachsen“?</a:t>
            </a:r>
            <a:endParaRPr b="0" i="0" sz="1400" u="none" cap="none" strike="noStrike">
              <a:solidFill>
                <a:srgbClr val="000000"/>
              </a:solidFill>
              <a:latin typeface="Arial"/>
              <a:ea typeface="Arial"/>
              <a:cs typeface="Arial"/>
              <a:sym typeface="Arial"/>
            </a:endParaRPr>
          </a:p>
        </p:txBody>
      </p:sp>
      <p:sp>
        <p:nvSpPr>
          <p:cNvPr id="231" name="Google Shape;231;g1915bba6a60_0_10"/>
          <p:cNvSpPr txBox="1"/>
          <p:nvPr/>
        </p:nvSpPr>
        <p:spPr>
          <a:xfrm>
            <a:off x="311956" y="5963920"/>
            <a:ext cx="6769563"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rgbClr val="000000"/>
                </a:solidFill>
                <a:latin typeface="Trebuchet MS"/>
                <a:ea typeface="Trebuchet MS"/>
                <a:cs typeface="Trebuchet MS"/>
                <a:sym typeface="Trebuchet MS"/>
              </a:rPr>
              <a:t>Grafik 6: </a:t>
            </a:r>
            <a:r>
              <a:rPr b="0" i="0" lang="de-DE" sz="1000" u="none" cap="none" strike="noStrike">
                <a:solidFill>
                  <a:srgbClr val="000000"/>
                </a:solidFill>
                <a:latin typeface="Arial"/>
                <a:ea typeface="Arial"/>
                <a:cs typeface="Arial"/>
                <a:sym typeface="Arial"/>
              </a:rPr>
              <a:t>Kohlenstoffgehalt in den weltweiten Ökosystemen</a:t>
            </a:r>
            <a:endParaRPr b="0" i="0" sz="1000" u="none" cap="none" strike="noStrike">
              <a:solidFill>
                <a:srgbClr val="000000"/>
              </a:solidFill>
              <a:latin typeface="Trebuchet MS"/>
              <a:ea typeface="Trebuchet MS"/>
              <a:cs typeface="Trebuchet MS"/>
              <a:sym typeface="Trebuchet MS"/>
            </a:endParaRPr>
          </a:p>
        </p:txBody>
      </p:sp>
      <p:sp>
        <p:nvSpPr>
          <p:cNvPr id="232" name="Google Shape;232;g1915bba6a60_0_10"/>
          <p:cNvSpPr txBox="1"/>
          <p:nvPr/>
        </p:nvSpPr>
        <p:spPr>
          <a:xfrm>
            <a:off x="785374" y="6507171"/>
            <a:ext cx="4488600" cy="351000"/>
          </a:xfrm>
          <a:prstGeom prst="rect">
            <a:avLst/>
          </a:prstGeom>
          <a:noFill/>
          <a:ln>
            <a:noFill/>
          </a:ln>
        </p:spPr>
        <p:txBody>
          <a:bodyPr anchorCtr="0" anchor="t" bIns="91425" lIns="91425" spcFirstLastPara="1" rIns="91425" wrap="square" tIns="91425">
            <a:spAutoFit/>
          </a:bodyPr>
          <a:lstStyle/>
          <a:p>
            <a:pPr indent="0" lvl="0" marL="50800" marR="0" rtl="0" algn="l">
              <a:lnSpc>
                <a:spcPct val="90000"/>
              </a:lnSpc>
              <a:spcBef>
                <a:spcPts val="0"/>
              </a:spcBef>
              <a:spcAft>
                <a:spcPts val="0"/>
              </a:spcAft>
              <a:buClr>
                <a:srgbClr val="000000"/>
              </a:buClr>
              <a:buSzPts val="1200"/>
              <a:buFont typeface="Arial"/>
              <a:buNone/>
            </a:pPr>
            <a:r>
              <a:rPr b="0" i="0" lang="de-DE" sz="1200" u="none" cap="none" strike="noStrike">
                <a:solidFill>
                  <a:schemeClr val="lt1"/>
                </a:solidFill>
                <a:latin typeface="Trebuchet MS"/>
                <a:ea typeface="Trebuchet MS"/>
                <a:cs typeface="Trebuchet MS"/>
                <a:sym typeface="Trebuchet MS"/>
              </a:rPr>
              <a:t>Christine.Schmidt@ibbf.berlin</a:t>
            </a:r>
            <a:endParaRPr b="0" i="0" sz="1200" u="none" cap="none" strike="noStrike">
              <a:solidFill>
                <a:schemeClr val="lt1"/>
              </a:solidFill>
              <a:latin typeface="Trebuchet MS"/>
              <a:ea typeface="Trebuchet MS"/>
              <a:cs typeface="Trebuchet MS"/>
              <a:sym typeface="Trebuchet MS"/>
            </a:endParaRPr>
          </a:p>
        </p:txBody>
      </p:sp>
      <p:sp>
        <p:nvSpPr>
          <p:cNvPr id="233" name="Google Shape;233;g1915bba6a60_0_10"/>
          <p:cNvSpPr txBox="1"/>
          <p:nvPr/>
        </p:nvSpPr>
        <p:spPr>
          <a:xfrm>
            <a:off x="3293461" y="6474397"/>
            <a:ext cx="2541000" cy="324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Tierwirt und Tiertwirtin</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0"/>
          <p:cNvSpPr txBox="1"/>
          <p:nvPr>
            <p:ph idx="12" type="sldNum"/>
          </p:nvPr>
        </p:nvSpPr>
        <p:spPr>
          <a:xfrm>
            <a:off x="0" y="6553207"/>
            <a:ext cx="537000" cy="304800"/>
          </a:xfrm>
          <a:prstGeom prst="rect">
            <a:avLst/>
          </a:prstGeom>
          <a:noFill/>
          <a:ln>
            <a:noFill/>
          </a:ln>
        </p:spPr>
        <p:txBody>
          <a:bodyPr anchorCtr="0" anchor="ctr" bIns="45700" lIns="0" spcFirstLastPara="1" rIns="0" wrap="square" tIns="45700">
            <a:noAutofit/>
          </a:bodyPr>
          <a:lstStyle/>
          <a:p>
            <a:pPr indent="0" lvl="0" marL="0" rtl="0" algn="ctr">
              <a:lnSpc>
                <a:spcPct val="100000"/>
              </a:lnSpc>
              <a:spcBef>
                <a:spcPts val="0"/>
              </a:spcBef>
              <a:spcAft>
                <a:spcPts val="0"/>
              </a:spcAft>
              <a:buSzPts val="1200"/>
              <a:buNone/>
            </a:pPr>
            <a:r>
              <a:rPr lang="de-DE" sz="1200"/>
              <a:t>10</a:t>
            </a:r>
            <a:endParaRPr sz="1200"/>
          </a:p>
        </p:txBody>
      </p:sp>
      <p:sp>
        <p:nvSpPr>
          <p:cNvPr id="240" name="Google Shape;240;p3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Tierwirt:innen: </a:t>
            </a:r>
            <a:r>
              <a:rPr lang="de-DE">
                <a:solidFill>
                  <a:srgbClr val="0070C0"/>
                </a:solidFill>
              </a:rPr>
              <a:t>Kohlenstoff-Speicherkapazitäten</a:t>
            </a:r>
            <a:endParaRPr sz="2800">
              <a:solidFill>
                <a:srgbClr val="0070C0"/>
              </a:solidFill>
            </a:endParaRPr>
          </a:p>
        </p:txBody>
      </p:sp>
      <p:sp>
        <p:nvSpPr>
          <p:cNvPr id="241" name="Google Shape;241;p30"/>
          <p:cNvSpPr txBox="1"/>
          <p:nvPr>
            <p:ph idx="2" type="body"/>
          </p:nvPr>
        </p:nvSpPr>
        <p:spPr>
          <a:xfrm>
            <a:off x="7779657" y="6553207"/>
            <a:ext cx="4100343" cy="124793"/>
          </a:xfrm>
          <a:prstGeom prst="rect">
            <a:avLst/>
          </a:prstGeom>
          <a:noFill/>
          <a:ln>
            <a:noFill/>
          </a:ln>
        </p:spPr>
        <p:txBody>
          <a:bodyPr anchorCtr="0" anchor="t" bIns="45700" lIns="91425" spcFirstLastPara="1" rIns="91425" wrap="square" tIns="45700">
            <a:noAutofit/>
          </a:bodyPr>
          <a:lstStyle/>
          <a:p>
            <a:pPr indent="0" lvl="0" marL="1798" rtl="0" algn="l">
              <a:lnSpc>
                <a:spcPct val="110000"/>
              </a:lnSpc>
              <a:spcBef>
                <a:spcPts val="0"/>
              </a:spcBef>
              <a:spcAft>
                <a:spcPts val="0"/>
              </a:spcAft>
              <a:buSzPts val="1100"/>
              <a:buNone/>
            </a:pPr>
            <a:r>
              <a:rPr lang="de-DE">
                <a:solidFill>
                  <a:schemeClr val="lt1"/>
                </a:solidFill>
              </a:rPr>
              <a:t>Bildquelle: Budiman et al. 2017, CC BY-NC-ND </a:t>
            </a:r>
            <a:endParaRPr/>
          </a:p>
        </p:txBody>
      </p:sp>
      <p:pic>
        <p:nvPicPr>
          <p:cNvPr id="242" name="Google Shape;242;p30"/>
          <p:cNvPicPr preferRelativeResize="0"/>
          <p:nvPr/>
        </p:nvPicPr>
        <p:blipFill rotWithShape="1">
          <a:blip r:embed="rId3">
            <a:alphaModFix/>
          </a:blip>
          <a:srcRect b="32254" l="20476" r="10999" t="19428"/>
          <a:stretch/>
        </p:blipFill>
        <p:spPr>
          <a:xfrm>
            <a:off x="-1" y="1364343"/>
            <a:ext cx="12003316" cy="4760686"/>
          </a:xfrm>
          <a:prstGeom prst="rect">
            <a:avLst/>
          </a:prstGeom>
          <a:noFill/>
          <a:ln>
            <a:noFill/>
          </a:ln>
        </p:spPr>
      </p:pic>
      <p:sp>
        <p:nvSpPr>
          <p:cNvPr id="243" name="Google Shape;243;p30"/>
          <p:cNvSpPr txBox="1"/>
          <p:nvPr/>
        </p:nvSpPr>
        <p:spPr>
          <a:xfrm>
            <a:off x="0" y="5724919"/>
            <a:ext cx="3092994"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rgbClr val="000000"/>
                </a:solidFill>
                <a:latin typeface="Trebuchet MS"/>
                <a:ea typeface="Trebuchet MS"/>
                <a:cs typeface="Trebuchet MS"/>
                <a:sym typeface="Trebuchet MS"/>
              </a:rPr>
              <a:t>Grafik 8: Die weltweiten  Aufnahmekapazität der Böden für Kohlenstoff</a:t>
            </a:r>
            <a:endParaRPr b="0" i="0" sz="1400" u="none" cap="none" strike="noStrike">
              <a:solidFill>
                <a:srgbClr val="000000"/>
              </a:solidFill>
              <a:latin typeface="Arial"/>
              <a:ea typeface="Arial"/>
              <a:cs typeface="Arial"/>
              <a:sym typeface="Arial"/>
            </a:endParaRPr>
          </a:p>
        </p:txBody>
      </p:sp>
      <p:sp>
        <p:nvSpPr>
          <p:cNvPr id="244" name="Google Shape;244;p30"/>
          <p:cNvSpPr txBox="1"/>
          <p:nvPr/>
        </p:nvSpPr>
        <p:spPr>
          <a:xfrm>
            <a:off x="785374" y="6507171"/>
            <a:ext cx="4488600" cy="351000"/>
          </a:xfrm>
          <a:prstGeom prst="rect">
            <a:avLst/>
          </a:prstGeom>
          <a:noFill/>
          <a:ln>
            <a:noFill/>
          </a:ln>
        </p:spPr>
        <p:txBody>
          <a:bodyPr anchorCtr="0" anchor="t" bIns="91425" lIns="91425" spcFirstLastPara="1" rIns="91425" wrap="square" tIns="91425">
            <a:spAutoFit/>
          </a:bodyPr>
          <a:lstStyle/>
          <a:p>
            <a:pPr indent="0" lvl="0" marL="50800" marR="0" rtl="0" algn="l">
              <a:lnSpc>
                <a:spcPct val="90000"/>
              </a:lnSpc>
              <a:spcBef>
                <a:spcPts val="0"/>
              </a:spcBef>
              <a:spcAft>
                <a:spcPts val="0"/>
              </a:spcAft>
              <a:buClr>
                <a:srgbClr val="000000"/>
              </a:buClr>
              <a:buSzPts val="1200"/>
              <a:buFont typeface="Arial"/>
              <a:buNone/>
            </a:pPr>
            <a:r>
              <a:rPr b="0" i="0" lang="de-DE" sz="1200" u="none" cap="none" strike="noStrike">
                <a:solidFill>
                  <a:schemeClr val="lt1"/>
                </a:solidFill>
                <a:latin typeface="Trebuchet MS"/>
                <a:ea typeface="Trebuchet MS"/>
                <a:cs typeface="Trebuchet MS"/>
                <a:sym typeface="Trebuchet MS"/>
              </a:rPr>
              <a:t>Christine.Schmidt@ibbf.berlin</a:t>
            </a:r>
            <a:endParaRPr b="0" i="0" sz="1200" u="none" cap="none" strike="noStrike">
              <a:solidFill>
                <a:schemeClr val="lt1"/>
              </a:solidFill>
              <a:latin typeface="Trebuchet MS"/>
              <a:ea typeface="Trebuchet MS"/>
              <a:cs typeface="Trebuchet MS"/>
              <a:sym typeface="Trebuchet MS"/>
            </a:endParaRPr>
          </a:p>
        </p:txBody>
      </p:sp>
      <p:sp>
        <p:nvSpPr>
          <p:cNvPr id="245" name="Google Shape;245;p30"/>
          <p:cNvSpPr txBox="1"/>
          <p:nvPr/>
        </p:nvSpPr>
        <p:spPr>
          <a:xfrm>
            <a:off x="3293461" y="6474397"/>
            <a:ext cx="2541000" cy="324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Tierwirt und Tiertwirtin</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9"/>
          <p:cNvSpPr txBox="1"/>
          <p:nvPr>
            <p:ph idx="12" type="sldNum"/>
          </p:nvPr>
        </p:nvSpPr>
        <p:spPr>
          <a:xfrm>
            <a:off x="1" y="6507171"/>
            <a:ext cx="653142" cy="33222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r>
              <a:rPr lang="de-DE" sz="1200"/>
              <a:t>11</a:t>
            </a:r>
            <a:endParaRPr sz="1200"/>
          </a:p>
        </p:txBody>
      </p:sp>
      <p:sp>
        <p:nvSpPr>
          <p:cNvPr id="252" name="Google Shape;252;p29"/>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Tierwirt:innen: </a:t>
            </a:r>
            <a:r>
              <a:rPr lang="de-DE">
                <a:solidFill>
                  <a:srgbClr val="0070C0"/>
                </a:solidFill>
              </a:rPr>
              <a:t>Beiträge Kohlenstoffspeicherung</a:t>
            </a:r>
            <a:r>
              <a:rPr lang="de-DE"/>
              <a:t> </a:t>
            </a:r>
            <a:endParaRPr/>
          </a:p>
        </p:txBody>
      </p:sp>
      <p:sp>
        <p:nvSpPr>
          <p:cNvPr id="253" name="Google Shape;253;p29"/>
          <p:cNvSpPr/>
          <p:nvPr/>
        </p:nvSpPr>
        <p:spPr>
          <a:xfrm>
            <a:off x="8891175" y="3798704"/>
            <a:ext cx="3083100" cy="2253900"/>
          </a:xfrm>
          <a:prstGeom prst="roundRect">
            <a:avLst>
              <a:gd fmla="val 16667" name="adj"/>
            </a:avLst>
          </a:prstGeom>
          <a:solidFill>
            <a:srgbClr val="0070C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100"/>
              <a:buFont typeface="Arial"/>
              <a:buNone/>
            </a:pPr>
            <a:r>
              <a:rPr b="0" i="0" lang="de-DE" sz="2100" u="none" cap="none" strike="noStrike">
                <a:solidFill>
                  <a:schemeClr val="lt1"/>
                </a:solidFill>
                <a:latin typeface="Trebuchet MS"/>
                <a:ea typeface="Trebuchet MS"/>
                <a:cs typeface="Trebuchet MS"/>
                <a:sym typeface="Trebuchet MS"/>
              </a:rPr>
              <a:t>Wie können Sie dazu beitragen, dass mehr Kohlenstoff im Boden  mit positiven Effekten gespeichert wird?</a:t>
            </a:r>
            <a:endParaRPr b="0" i="0" sz="1400" u="none" cap="none" strike="noStrike">
              <a:solidFill>
                <a:srgbClr val="000000"/>
              </a:solidFill>
              <a:latin typeface="Arial"/>
              <a:ea typeface="Arial"/>
              <a:cs typeface="Arial"/>
              <a:sym typeface="Arial"/>
            </a:endParaRPr>
          </a:p>
        </p:txBody>
      </p:sp>
      <p:sp>
        <p:nvSpPr>
          <p:cNvPr id="254" name="Google Shape;254;p29"/>
          <p:cNvSpPr/>
          <p:nvPr/>
        </p:nvSpPr>
        <p:spPr>
          <a:xfrm>
            <a:off x="358033" y="1333658"/>
            <a:ext cx="8424000" cy="1491453"/>
          </a:xfrm>
          <a:prstGeom prst="rect">
            <a:avLst/>
          </a:prstGeom>
          <a:solidFill>
            <a:schemeClr val="accent1"/>
          </a:solidFill>
          <a:ln>
            <a:noFill/>
          </a:ln>
        </p:spPr>
        <p:txBody>
          <a:bodyPr anchorCtr="0" anchor="ctr" bIns="180000" lIns="0" spcFirstLastPara="1" rIns="0" wrap="square" tIns="180000">
            <a:noAutofit/>
          </a:bodyPr>
          <a:lstStyle/>
          <a:p>
            <a:pPr indent="0" lvl="0" marL="0" marR="0" rtl="0" algn="ctr">
              <a:lnSpc>
                <a:spcPct val="100000"/>
              </a:lnSpc>
              <a:spcBef>
                <a:spcPts val="0"/>
              </a:spcBef>
              <a:spcAft>
                <a:spcPts val="0"/>
              </a:spcAft>
              <a:buClr>
                <a:srgbClr val="000000"/>
              </a:buClr>
              <a:buSzPts val="2800"/>
              <a:buFont typeface="Arial"/>
              <a:buNone/>
            </a:pPr>
            <a:r>
              <a:rPr b="0" i="0" lang="de-DE" sz="2800" u="none" cap="none" strike="noStrike">
                <a:solidFill>
                  <a:schemeClr val="lt1"/>
                </a:solidFill>
                <a:latin typeface="Arial"/>
                <a:ea typeface="Arial"/>
                <a:cs typeface="Arial"/>
                <a:sym typeface="Arial"/>
              </a:rPr>
              <a:t>Atmosphäre</a:t>
            </a:r>
            <a:br>
              <a:rPr b="0" i="0" lang="de-DE" sz="2800" u="none" cap="none" strike="noStrike">
                <a:solidFill>
                  <a:schemeClr val="lt1"/>
                </a:solidFill>
                <a:latin typeface="Arial"/>
                <a:ea typeface="Arial"/>
                <a:cs typeface="Arial"/>
                <a:sym typeface="Arial"/>
              </a:rPr>
            </a:br>
            <a:endParaRPr b="0" i="0" sz="3200" u="none" cap="none" strike="noStrike">
              <a:solidFill>
                <a:schemeClr val="accent1"/>
              </a:solidFill>
              <a:latin typeface="Arial"/>
              <a:ea typeface="Arial"/>
              <a:cs typeface="Arial"/>
              <a:sym typeface="Arial"/>
            </a:endParaRPr>
          </a:p>
        </p:txBody>
      </p:sp>
      <p:sp>
        <p:nvSpPr>
          <p:cNvPr id="255" name="Google Shape;255;p29"/>
          <p:cNvSpPr/>
          <p:nvPr/>
        </p:nvSpPr>
        <p:spPr>
          <a:xfrm>
            <a:off x="358033" y="2816784"/>
            <a:ext cx="8424000" cy="826070"/>
          </a:xfrm>
          <a:prstGeom prst="rect">
            <a:avLst/>
          </a:prstGeom>
          <a:solidFill>
            <a:srgbClr val="00B050"/>
          </a:solidFill>
          <a:ln>
            <a:noFill/>
          </a:ln>
        </p:spPr>
        <p:txBody>
          <a:bodyPr anchorCtr="0" anchor="ctr" bIns="180000" lIns="0" spcFirstLastPara="1" rIns="0" wrap="square" tIns="180000">
            <a:noAutofit/>
          </a:bodyPr>
          <a:lstStyle/>
          <a:p>
            <a:pPr indent="0" lvl="0" marL="0" marR="0" rtl="0" algn="ctr">
              <a:lnSpc>
                <a:spcPct val="100000"/>
              </a:lnSpc>
              <a:spcBef>
                <a:spcPts val="0"/>
              </a:spcBef>
              <a:spcAft>
                <a:spcPts val="0"/>
              </a:spcAft>
              <a:buClr>
                <a:srgbClr val="000000"/>
              </a:buClr>
              <a:buSzPts val="2800"/>
              <a:buFont typeface="Arial"/>
              <a:buNone/>
            </a:pPr>
            <a:r>
              <a:rPr b="0" i="0" lang="de-DE" sz="2800" u="none" cap="none" strike="noStrike">
                <a:solidFill>
                  <a:schemeClr val="lt1"/>
                </a:solidFill>
                <a:latin typeface="Arial"/>
                <a:ea typeface="Arial"/>
                <a:cs typeface="Arial"/>
                <a:sym typeface="Arial"/>
              </a:rPr>
              <a:t>Vegetation</a:t>
            </a:r>
            <a:endParaRPr b="0" i="0" sz="1600" u="none" cap="none" strike="noStrike">
              <a:solidFill>
                <a:schemeClr val="accent3"/>
              </a:solidFill>
              <a:latin typeface="Arial"/>
              <a:ea typeface="Arial"/>
              <a:cs typeface="Arial"/>
              <a:sym typeface="Arial"/>
            </a:endParaRPr>
          </a:p>
        </p:txBody>
      </p:sp>
      <p:sp>
        <p:nvSpPr>
          <p:cNvPr id="256" name="Google Shape;256;p29"/>
          <p:cNvSpPr/>
          <p:nvPr/>
        </p:nvSpPr>
        <p:spPr>
          <a:xfrm>
            <a:off x="360000" y="3606854"/>
            <a:ext cx="8424000" cy="2389059"/>
          </a:xfrm>
          <a:prstGeom prst="rect">
            <a:avLst/>
          </a:prstGeom>
          <a:solidFill>
            <a:srgbClr val="4F4651"/>
          </a:solidFill>
          <a:ln>
            <a:noFill/>
          </a:ln>
        </p:spPr>
        <p:txBody>
          <a:bodyPr anchorCtr="0" anchor="ctr" bIns="180000" lIns="0" spcFirstLastPara="1" rIns="0" wrap="square" tIns="180000">
            <a:noAutofit/>
          </a:bodyPr>
          <a:lstStyle/>
          <a:p>
            <a:pPr indent="0" lvl="0" marL="0" marR="0" rtl="0" algn="ctr">
              <a:lnSpc>
                <a:spcPct val="100000"/>
              </a:lnSpc>
              <a:spcBef>
                <a:spcPts val="0"/>
              </a:spcBef>
              <a:spcAft>
                <a:spcPts val="0"/>
              </a:spcAft>
              <a:buClr>
                <a:srgbClr val="000000"/>
              </a:buClr>
              <a:buSzPts val="2800"/>
              <a:buFont typeface="Arial"/>
              <a:buNone/>
            </a:pPr>
            <a:r>
              <a:rPr b="0" i="0" lang="de-DE" sz="2800" u="none" cap="none" strike="noStrike">
                <a:solidFill>
                  <a:schemeClr val="lt1"/>
                </a:solidFill>
                <a:latin typeface="Arial"/>
                <a:ea typeface="Arial"/>
                <a:cs typeface="Arial"/>
                <a:sym typeface="Arial"/>
              </a:rPr>
              <a:t>Böden</a:t>
            </a:r>
            <a:br>
              <a:rPr b="0" i="0" lang="de-DE" sz="2000" u="none" cap="none" strike="noStrike">
                <a:solidFill>
                  <a:schemeClr val="lt1"/>
                </a:solidFill>
                <a:latin typeface="Arial"/>
                <a:ea typeface="Arial"/>
                <a:cs typeface="Arial"/>
                <a:sym typeface="Arial"/>
              </a:rPr>
            </a:br>
            <a:endParaRPr b="0" i="0" sz="2400" u="none" cap="none" strike="noStrike">
              <a:solidFill>
                <a:srgbClr val="4F4651"/>
              </a:solidFill>
              <a:latin typeface="Arial"/>
              <a:ea typeface="Arial"/>
              <a:cs typeface="Arial"/>
              <a:sym typeface="Arial"/>
            </a:endParaRPr>
          </a:p>
        </p:txBody>
      </p:sp>
      <p:sp>
        <p:nvSpPr>
          <p:cNvPr id="257" name="Google Shape;257;p29"/>
          <p:cNvSpPr/>
          <p:nvPr/>
        </p:nvSpPr>
        <p:spPr>
          <a:xfrm flipH="1" rot="-5400000">
            <a:off x="1293951" y="1028337"/>
            <a:ext cx="1461585" cy="2743200"/>
          </a:xfrm>
          <a:prstGeom prst="uturnArrow">
            <a:avLst>
              <a:gd fmla="val 17342" name="adj1"/>
              <a:gd fmla="val 13847" name="adj2"/>
              <a:gd fmla="val 22682" name="adj3"/>
              <a:gd fmla="val 43750" name="adj4"/>
              <a:gd fmla="val 100000" name="adj5"/>
            </a:avLst>
          </a:prstGeom>
          <a:solidFill>
            <a:schemeClr val="dk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58" name="Google Shape;258;p29"/>
          <p:cNvSpPr/>
          <p:nvPr/>
        </p:nvSpPr>
        <p:spPr>
          <a:xfrm flipH="1" rot="-5400000">
            <a:off x="830217" y="3123472"/>
            <a:ext cx="2389058" cy="2743203"/>
          </a:xfrm>
          <a:prstGeom prst="uturnArrow">
            <a:avLst>
              <a:gd fmla="val 10725" name="adj1"/>
              <a:gd fmla="val 13436" name="adj2"/>
              <a:gd fmla="val 22682" name="adj3"/>
              <a:gd fmla="val 43750" name="adj4"/>
              <a:gd fmla="val 100000" name="adj5"/>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Arial"/>
              <a:ea typeface="Arial"/>
              <a:cs typeface="Arial"/>
              <a:sym typeface="Arial"/>
            </a:endParaRPr>
          </a:p>
        </p:txBody>
      </p:sp>
      <p:sp>
        <p:nvSpPr>
          <p:cNvPr id="259" name="Google Shape;259;p29"/>
          <p:cNvSpPr/>
          <p:nvPr/>
        </p:nvSpPr>
        <p:spPr>
          <a:xfrm flipH="1" rot="5400000">
            <a:off x="5603013" y="1811817"/>
            <a:ext cx="3159757" cy="2874405"/>
          </a:xfrm>
          <a:prstGeom prst="uturnArrow">
            <a:avLst>
              <a:gd fmla="val 6205" name="adj1"/>
              <a:gd fmla="val 3330" name="adj2"/>
              <a:gd fmla="val 53" name="adj3"/>
              <a:gd fmla="val 21936" name="adj4"/>
              <a:gd fmla="val 90911" name="adj5"/>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0" name="Google Shape;260;p29"/>
          <p:cNvSpPr/>
          <p:nvPr/>
        </p:nvSpPr>
        <p:spPr>
          <a:xfrm flipH="1" rot="5400000">
            <a:off x="6506371" y="921062"/>
            <a:ext cx="1353043" cy="2849203"/>
          </a:xfrm>
          <a:prstGeom prst="uturnArrow">
            <a:avLst>
              <a:gd fmla="val 12411" name="adj1"/>
              <a:gd fmla="val 12524" name="adj2"/>
              <a:gd fmla="val 0" name="adj3"/>
              <a:gd fmla="val 42106" name="adj4"/>
              <a:gd fmla="val 90830" name="adj5"/>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261" name="Google Shape;261;p29"/>
          <p:cNvCxnSpPr/>
          <p:nvPr/>
        </p:nvCxnSpPr>
        <p:spPr>
          <a:xfrm>
            <a:off x="5746154" y="4828900"/>
            <a:ext cx="3036000" cy="1021200"/>
          </a:xfrm>
          <a:prstGeom prst="curvedConnector3">
            <a:avLst>
              <a:gd fmla="val 49998" name="adj1"/>
            </a:avLst>
          </a:prstGeom>
          <a:noFill/>
          <a:ln cap="flat" cmpd="sng" w="25400">
            <a:solidFill>
              <a:schemeClr val="dk1"/>
            </a:solidFill>
            <a:prstDash val="solid"/>
            <a:round/>
            <a:headEnd len="sm" w="sm" type="none"/>
            <a:tailEnd len="med" w="med" type="triangle"/>
          </a:ln>
        </p:spPr>
      </p:cxnSp>
      <p:sp>
        <p:nvSpPr>
          <p:cNvPr id="262" name="Google Shape;262;p29"/>
          <p:cNvSpPr txBox="1"/>
          <p:nvPr/>
        </p:nvSpPr>
        <p:spPr>
          <a:xfrm>
            <a:off x="986971" y="2743126"/>
            <a:ext cx="2059573" cy="4154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100"/>
              <a:buFont typeface="Lato"/>
              <a:buNone/>
            </a:pPr>
            <a:r>
              <a:rPr b="0" i="0" lang="de-DE" sz="2100" u="none" cap="none" strike="noStrike">
                <a:solidFill>
                  <a:schemeClr val="lt1"/>
                </a:solidFill>
                <a:latin typeface="Trebuchet MS"/>
                <a:ea typeface="Trebuchet MS"/>
                <a:cs typeface="Trebuchet MS"/>
                <a:sym typeface="Trebuchet MS"/>
              </a:rPr>
              <a:t>Photosynthese</a:t>
            </a:r>
            <a:endParaRPr b="0" i="0" sz="1400" u="none" cap="none" strike="noStrike">
              <a:solidFill>
                <a:srgbClr val="000000"/>
              </a:solidFill>
              <a:latin typeface="Arial"/>
              <a:ea typeface="Arial"/>
              <a:cs typeface="Arial"/>
              <a:sym typeface="Arial"/>
            </a:endParaRPr>
          </a:p>
        </p:txBody>
      </p:sp>
      <p:sp>
        <p:nvSpPr>
          <p:cNvPr id="263" name="Google Shape;263;p29"/>
          <p:cNvSpPr txBox="1"/>
          <p:nvPr/>
        </p:nvSpPr>
        <p:spPr>
          <a:xfrm>
            <a:off x="1394809" y="3236391"/>
            <a:ext cx="1747523" cy="4154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100"/>
              <a:buFont typeface="Lato"/>
              <a:buNone/>
            </a:pPr>
            <a:r>
              <a:rPr b="0" i="0" lang="de-DE" sz="2100" u="none" cap="none" strike="noStrike">
                <a:solidFill>
                  <a:schemeClr val="lt1"/>
                </a:solidFill>
                <a:latin typeface="Trebuchet MS"/>
                <a:ea typeface="Trebuchet MS"/>
                <a:cs typeface="Trebuchet MS"/>
                <a:sym typeface="Trebuchet MS"/>
              </a:rPr>
              <a:t>Abbau</a:t>
            </a:r>
            <a:endParaRPr b="0" i="0" sz="1400" u="none" cap="none" strike="noStrike">
              <a:solidFill>
                <a:srgbClr val="000000"/>
              </a:solidFill>
              <a:latin typeface="Arial"/>
              <a:ea typeface="Arial"/>
              <a:cs typeface="Arial"/>
              <a:sym typeface="Arial"/>
            </a:endParaRPr>
          </a:p>
        </p:txBody>
      </p:sp>
      <p:sp>
        <p:nvSpPr>
          <p:cNvPr id="264" name="Google Shape;264;p29"/>
          <p:cNvSpPr/>
          <p:nvPr/>
        </p:nvSpPr>
        <p:spPr>
          <a:xfrm rot="10800000">
            <a:off x="5771809" y="1611861"/>
            <a:ext cx="2353285" cy="369334"/>
          </a:xfrm>
          <a:prstGeom prst="rightArrow">
            <a:avLst>
              <a:gd fmla="val 50000" name="adj1"/>
              <a:gd fmla="val 50000" name="adj2"/>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5" name="Google Shape;265;p29"/>
          <p:cNvSpPr txBox="1"/>
          <p:nvPr/>
        </p:nvSpPr>
        <p:spPr>
          <a:xfrm>
            <a:off x="5771810" y="1613499"/>
            <a:ext cx="2183873"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Lato"/>
              <a:buNone/>
            </a:pPr>
            <a:r>
              <a:rPr b="0" i="0" lang="de-DE" sz="1400" u="none" cap="none" strike="noStrike">
                <a:solidFill>
                  <a:schemeClr val="lt1"/>
                </a:solidFill>
                <a:latin typeface="Trebuchet MS"/>
                <a:ea typeface="Trebuchet MS"/>
                <a:cs typeface="Trebuchet MS"/>
                <a:sym typeface="Trebuchet MS"/>
              </a:rPr>
              <a:t>Atmung (Respiration</a:t>
            </a:r>
            <a:r>
              <a:rPr b="0" i="0" lang="de-DE" sz="1600" u="none" cap="none" strike="noStrike">
                <a:solidFill>
                  <a:schemeClr val="lt1"/>
                </a:solidFill>
                <a:latin typeface="Trebuchet MS"/>
                <a:ea typeface="Trebuchet MS"/>
                <a:cs typeface="Trebuchet MS"/>
                <a:sym typeface="Trebuchet MS"/>
              </a:rPr>
              <a:t>)</a:t>
            </a:r>
            <a:endParaRPr b="0" i="0" sz="1400" u="none" cap="none" strike="noStrike">
              <a:solidFill>
                <a:srgbClr val="000000"/>
              </a:solidFill>
              <a:latin typeface="Arial"/>
              <a:ea typeface="Arial"/>
              <a:cs typeface="Arial"/>
              <a:sym typeface="Arial"/>
            </a:endParaRPr>
          </a:p>
        </p:txBody>
      </p:sp>
      <p:sp>
        <p:nvSpPr>
          <p:cNvPr id="266" name="Google Shape;266;p29"/>
          <p:cNvSpPr txBox="1"/>
          <p:nvPr/>
        </p:nvSpPr>
        <p:spPr>
          <a:xfrm>
            <a:off x="5477536" y="5404933"/>
            <a:ext cx="223872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Lato"/>
              <a:buNone/>
            </a:pPr>
            <a:r>
              <a:rPr b="0" i="0" lang="de-DE" sz="1600" u="none" cap="none" strike="noStrike">
                <a:solidFill>
                  <a:srgbClr val="000000"/>
                </a:solidFill>
                <a:latin typeface="Arial"/>
                <a:ea typeface="Arial"/>
                <a:cs typeface="Arial"/>
                <a:sym typeface="Arial"/>
              </a:rPr>
              <a:t>Ausspülung/Aufbau von Torf und Kohle</a:t>
            </a:r>
            <a:endParaRPr b="0" i="0" sz="1400" u="none" cap="none" strike="noStrike">
              <a:solidFill>
                <a:srgbClr val="000000"/>
              </a:solidFill>
              <a:latin typeface="Arial"/>
              <a:ea typeface="Arial"/>
              <a:cs typeface="Arial"/>
              <a:sym typeface="Arial"/>
            </a:endParaRPr>
          </a:p>
        </p:txBody>
      </p:sp>
      <p:sp>
        <p:nvSpPr>
          <p:cNvPr id="267" name="Google Shape;267;p29"/>
          <p:cNvSpPr txBox="1"/>
          <p:nvPr/>
        </p:nvSpPr>
        <p:spPr>
          <a:xfrm>
            <a:off x="5510494" y="4583808"/>
            <a:ext cx="2795339"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Lato"/>
              <a:buNone/>
            </a:pPr>
            <a:r>
              <a:rPr b="0" i="0" lang="de-DE" sz="1400" u="none" cap="none" strike="noStrike">
                <a:solidFill>
                  <a:schemeClr val="lt1"/>
                </a:solidFill>
                <a:latin typeface="Trebuchet MS"/>
                <a:ea typeface="Trebuchet MS"/>
                <a:cs typeface="Trebuchet MS"/>
                <a:sym typeface="Trebuchet MS"/>
              </a:rPr>
              <a:t>Atmung Bodenorganismen</a:t>
            </a:r>
            <a:endParaRPr b="0" i="0" sz="1400" u="none" cap="none" strike="noStrike">
              <a:solidFill>
                <a:srgbClr val="000000"/>
              </a:solidFill>
              <a:latin typeface="Arial"/>
              <a:ea typeface="Arial"/>
              <a:cs typeface="Arial"/>
              <a:sym typeface="Arial"/>
            </a:endParaRPr>
          </a:p>
        </p:txBody>
      </p:sp>
      <p:sp>
        <p:nvSpPr>
          <p:cNvPr id="268" name="Google Shape;268;p29"/>
          <p:cNvSpPr txBox="1"/>
          <p:nvPr/>
        </p:nvSpPr>
        <p:spPr>
          <a:xfrm>
            <a:off x="5160344" y="2777076"/>
            <a:ext cx="2795339"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Lato"/>
              <a:buNone/>
            </a:pPr>
            <a:r>
              <a:rPr b="0" i="0" lang="de-DE" sz="1400" u="none" cap="none" strike="noStrike">
                <a:solidFill>
                  <a:schemeClr val="lt1"/>
                </a:solidFill>
                <a:latin typeface="Trebuchet MS"/>
                <a:ea typeface="Trebuchet MS"/>
                <a:cs typeface="Trebuchet MS"/>
                <a:sym typeface="Trebuchet MS"/>
              </a:rPr>
              <a:t>Pflanzenatmung</a:t>
            </a:r>
            <a:endParaRPr b="0" i="0" sz="1400" u="none" cap="none" strike="noStrike">
              <a:solidFill>
                <a:srgbClr val="000000"/>
              </a:solidFill>
              <a:latin typeface="Arial"/>
              <a:ea typeface="Arial"/>
              <a:cs typeface="Arial"/>
              <a:sym typeface="Arial"/>
            </a:endParaRPr>
          </a:p>
        </p:txBody>
      </p:sp>
      <p:sp>
        <p:nvSpPr>
          <p:cNvPr id="269" name="Google Shape;269;p29"/>
          <p:cNvSpPr txBox="1"/>
          <p:nvPr/>
        </p:nvSpPr>
        <p:spPr>
          <a:xfrm>
            <a:off x="6403021" y="6517914"/>
            <a:ext cx="5784043" cy="351510"/>
          </a:xfrm>
          <a:prstGeom prst="rect">
            <a:avLst/>
          </a:prstGeom>
          <a:noFill/>
          <a:ln>
            <a:noFill/>
          </a:ln>
        </p:spPr>
        <p:txBody>
          <a:bodyPr anchorCtr="0" anchor="ctr" bIns="45700" lIns="91425" spcFirstLastPara="1" rIns="91425" wrap="square" tIns="45700">
            <a:normAutofit/>
          </a:bodyPr>
          <a:lstStyle/>
          <a:p>
            <a:pPr indent="0" lvl="0" marL="0" marR="0" rtl="0" algn="l">
              <a:lnSpc>
                <a:spcPct val="110000"/>
              </a:lnSpc>
              <a:spcBef>
                <a:spcPts val="0"/>
              </a:spcBef>
              <a:spcAft>
                <a:spcPts val="0"/>
              </a:spcAft>
              <a:buClr>
                <a:srgbClr val="888888"/>
              </a:buClr>
              <a:buSzPts val="1200"/>
              <a:buFont typeface="Arial"/>
              <a:buNone/>
            </a:pPr>
            <a:r>
              <a:rPr b="0" i="0" lang="de-DE" sz="1200" u="none" cap="none" strike="noStrike">
                <a:solidFill>
                  <a:schemeClr val="lt1"/>
                </a:solidFill>
                <a:latin typeface="Trebuchet MS"/>
                <a:ea typeface="Trebuchet MS"/>
                <a:cs typeface="Trebuchet MS"/>
                <a:sym typeface="Trebuchet MS"/>
              </a:rPr>
              <a:t>Bildquelle: eigene Darstellung, beruhend auf IPCCAR6 WG I. Chapter 5. Fig. 5.12.   </a:t>
            </a:r>
            <a:endParaRPr b="0" i="0" sz="1400" u="none" cap="none" strike="noStrike">
              <a:solidFill>
                <a:srgbClr val="000000"/>
              </a:solidFill>
              <a:latin typeface="Arial"/>
              <a:ea typeface="Arial"/>
              <a:cs typeface="Arial"/>
              <a:sym typeface="Arial"/>
            </a:endParaRPr>
          </a:p>
        </p:txBody>
      </p:sp>
      <p:sp>
        <p:nvSpPr>
          <p:cNvPr id="270" name="Google Shape;270;p29"/>
          <p:cNvSpPr txBox="1"/>
          <p:nvPr/>
        </p:nvSpPr>
        <p:spPr>
          <a:xfrm>
            <a:off x="358032" y="5963921"/>
            <a:ext cx="6723487"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rgbClr val="000000"/>
                </a:solidFill>
                <a:latin typeface="Trebuchet MS"/>
                <a:ea typeface="Trebuchet MS"/>
                <a:cs typeface="Trebuchet MS"/>
                <a:sym typeface="Trebuchet MS"/>
              </a:rPr>
              <a:t>Grafik 7: </a:t>
            </a:r>
            <a:r>
              <a:rPr b="0" i="0" lang="de-DE" sz="1000" u="none" cap="none" strike="noStrike">
                <a:solidFill>
                  <a:srgbClr val="000000"/>
                </a:solidFill>
                <a:latin typeface="Arial"/>
                <a:ea typeface="Arial"/>
                <a:cs typeface="Arial"/>
                <a:sym typeface="Arial"/>
              </a:rPr>
              <a:t>Kohlenstoffkreisläufe zwischen den Ökosystemen</a:t>
            </a:r>
            <a:endParaRPr b="0" i="0" sz="1000" u="none" cap="none" strike="noStrike">
              <a:solidFill>
                <a:srgbClr val="000000"/>
              </a:solidFill>
              <a:latin typeface="Trebuchet MS"/>
              <a:ea typeface="Trebuchet MS"/>
              <a:cs typeface="Trebuchet MS"/>
              <a:sym typeface="Trebuchet MS"/>
            </a:endParaRPr>
          </a:p>
        </p:txBody>
      </p:sp>
      <p:sp>
        <p:nvSpPr>
          <p:cNvPr id="271" name="Google Shape;271;p29"/>
          <p:cNvSpPr txBox="1"/>
          <p:nvPr/>
        </p:nvSpPr>
        <p:spPr>
          <a:xfrm>
            <a:off x="785374" y="6507171"/>
            <a:ext cx="4488600" cy="351000"/>
          </a:xfrm>
          <a:prstGeom prst="rect">
            <a:avLst/>
          </a:prstGeom>
          <a:noFill/>
          <a:ln>
            <a:noFill/>
          </a:ln>
        </p:spPr>
        <p:txBody>
          <a:bodyPr anchorCtr="0" anchor="t" bIns="91425" lIns="91425" spcFirstLastPara="1" rIns="91425" wrap="square" tIns="91425">
            <a:spAutoFit/>
          </a:bodyPr>
          <a:lstStyle/>
          <a:p>
            <a:pPr indent="0" lvl="0" marL="50800" marR="0" rtl="0" algn="l">
              <a:lnSpc>
                <a:spcPct val="90000"/>
              </a:lnSpc>
              <a:spcBef>
                <a:spcPts val="0"/>
              </a:spcBef>
              <a:spcAft>
                <a:spcPts val="0"/>
              </a:spcAft>
              <a:buClr>
                <a:srgbClr val="000000"/>
              </a:buClr>
              <a:buSzPts val="1200"/>
              <a:buFont typeface="Arial"/>
              <a:buNone/>
            </a:pPr>
            <a:r>
              <a:rPr b="0" i="0" lang="de-DE" sz="1200" u="none" cap="none" strike="noStrike">
                <a:solidFill>
                  <a:schemeClr val="lt1"/>
                </a:solidFill>
                <a:latin typeface="Trebuchet MS"/>
                <a:ea typeface="Trebuchet MS"/>
                <a:cs typeface="Trebuchet MS"/>
                <a:sym typeface="Trebuchet MS"/>
              </a:rPr>
              <a:t>Christine.Schmidt@ibbf.berlin</a:t>
            </a:r>
            <a:endParaRPr b="0" i="0" sz="1200" u="none" cap="none" strike="noStrike">
              <a:solidFill>
                <a:schemeClr val="lt1"/>
              </a:solidFill>
              <a:latin typeface="Trebuchet MS"/>
              <a:ea typeface="Trebuchet MS"/>
              <a:cs typeface="Trebuchet MS"/>
              <a:sym typeface="Trebuchet MS"/>
            </a:endParaRPr>
          </a:p>
        </p:txBody>
      </p:sp>
      <p:sp>
        <p:nvSpPr>
          <p:cNvPr id="272" name="Google Shape;272;p29"/>
          <p:cNvSpPr txBox="1"/>
          <p:nvPr/>
        </p:nvSpPr>
        <p:spPr>
          <a:xfrm>
            <a:off x="3293461" y="6474397"/>
            <a:ext cx="2541000" cy="324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Tierwirt und Tiertwirtin</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2"/>
          <p:cNvSpPr txBox="1"/>
          <p:nvPr>
            <p:ph idx="12" type="sldNum"/>
          </p:nvPr>
        </p:nvSpPr>
        <p:spPr>
          <a:xfrm>
            <a:off x="-8114" y="6602029"/>
            <a:ext cx="485431" cy="246221"/>
          </a:xfrm>
          <a:prstGeom prst="rect">
            <a:avLst/>
          </a:prstGeom>
          <a:noFill/>
          <a:ln>
            <a:noFill/>
          </a:ln>
        </p:spPr>
        <p:txBody>
          <a:bodyPr anchorCtr="0" anchor="ctr" bIns="45700" lIns="0" spcFirstLastPara="1" rIns="0" wrap="square" tIns="45700">
            <a:noAutofit/>
          </a:bodyPr>
          <a:lstStyle/>
          <a:p>
            <a:pPr indent="0" lvl="0" marL="0" rtl="0" algn="ctr">
              <a:lnSpc>
                <a:spcPct val="100000"/>
              </a:lnSpc>
              <a:spcBef>
                <a:spcPts val="0"/>
              </a:spcBef>
              <a:spcAft>
                <a:spcPts val="0"/>
              </a:spcAft>
              <a:buSzPts val="1200"/>
              <a:buNone/>
            </a:pPr>
            <a:r>
              <a:rPr lang="de-DE" sz="1200"/>
              <a:t>12</a:t>
            </a:r>
            <a:endParaRPr sz="1200"/>
          </a:p>
        </p:txBody>
      </p:sp>
      <p:sp>
        <p:nvSpPr>
          <p:cNvPr id="279" name="Google Shape;279;p12"/>
          <p:cNvSpPr txBox="1"/>
          <p:nvPr>
            <p:ph type="title"/>
          </p:nvPr>
        </p:nvSpPr>
        <p:spPr>
          <a:xfrm>
            <a:off x="360000" y="180000"/>
            <a:ext cx="86988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Tierwirt:innen:  </a:t>
            </a:r>
            <a:r>
              <a:rPr lang="de-DE">
                <a:solidFill>
                  <a:srgbClr val="0070C0"/>
                </a:solidFill>
              </a:rPr>
              <a:t>Moore, Grasland, Wälder</a:t>
            </a:r>
            <a:endParaRPr sz="2800">
              <a:solidFill>
                <a:srgbClr val="0070C0"/>
              </a:solidFill>
            </a:endParaRPr>
          </a:p>
        </p:txBody>
      </p:sp>
      <p:sp>
        <p:nvSpPr>
          <p:cNvPr id="280" name="Google Shape;280;p12"/>
          <p:cNvSpPr txBox="1"/>
          <p:nvPr>
            <p:ph idx="2" type="body"/>
          </p:nvPr>
        </p:nvSpPr>
        <p:spPr>
          <a:xfrm>
            <a:off x="6031804" y="6369624"/>
            <a:ext cx="6333050" cy="351000"/>
          </a:xfrm>
          <a:prstGeom prst="rect">
            <a:avLst/>
          </a:prstGeom>
          <a:noFill/>
          <a:ln>
            <a:noFill/>
          </a:ln>
        </p:spPr>
        <p:txBody>
          <a:bodyPr anchorCtr="0" anchor="t" bIns="45700" lIns="91425" spcFirstLastPara="1" rIns="91425" wrap="square" tIns="45700">
            <a:noAutofit/>
          </a:bodyPr>
          <a:lstStyle/>
          <a:p>
            <a:pPr indent="0" lvl="0" marL="1798" rtl="0" algn="l">
              <a:lnSpc>
                <a:spcPct val="110000"/>
              </a:lnSpc>
              <a:spcBef>
                <a:spcPts val="0"/>
              </a:spcBef>
              <a:spcAft>
                <a:spcPts val="0"/>
              </a:spcAft>
              <a:buSzPts val="1100"/>
              <a:buNone/>
            </a:pPr>
            <a:r>
              <a:rPr lang="de-DE">
                <a:solidFill>
                  <a:schemeClr val="lt1"/>
                </a:solidFill>
              </a:rPr>
              <a:t>Bildquelle: © G. Hagedorn &amp; Eckhard Jedicke, CC BY-SA 4.0, </a:t>
            </a:r>
            <a:endParaRPr/>
          </a:p>
        </p:txBody>
      </p:sp>
      <p:sp>
        <p:nvSpPr>
          <p:cNvPr id="281" name="Google Shape;281;p12"/>
          <p:cNvSpPr/>
          <p:nvPr/>
        </p:nvSpPr>
        <p:spPr>
          <a:xfrm>
            <a:off x="3513275" y="2602417"/>
            <a:ext cx="515700" cy="515700"/>
          </a:xfrm>
          <a:prstGeom prst="ellipse">
            <a:avLst/>
          </a:prstGeom>
          <a:solidFill>
            <a:srgbClr val="6231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4"/>
              <a:buFont typeface="Arial"/>
              <a:buNone/>
            </a:pPr>
            <a:r>
              <a:t/>
            </a:r>
            <a:endParaRPr b="0" i="0" sz="1404" u="none" cap="none" strike="noStrike">
              <a:solidFill>
                <a:srgbClr val="502800"/>
              </a:solidFill>
              <a:latin typeface="Lato"/>
              <a:ea typeface="Lato"/>
              <a:cs typeface="Lato"/>
              <a:sym typeface="Lato"/>
            </a:endParaRPr>
          </a:p>
        </p:txBody>
      </p:sp>
      <p:cxnSp>
        <p:nvCxnSpPr>
          <p:cNvPr id="282" name="Google Shape;282;p12"/>
          <p:cNvCxnSpPr/>
          <p:nvPr/>
        </p:nvCxnSpPr>
        <p:spPr>
          <a:xfrm flipH="1">
            <a:off x="7713432" y="2852412"/>
            <a:ext cx="15614" cy="2842339"/>
          </a:xfrm>
          <a:prstGeom prst="straightConnector1">
            <a:avLst/>
          </a:prstGeom>
          <a:noFill/>
          <a:ln cap="flat" cmpd="sng" w="31750">
            <a:solidFill>
              <a:srgbClr val="7F7F7F"/>
            </a:solidFill>
            <a:prstDash val="solid"/>
            <a:round/>
            <a:headEnd len="sm" w="sm" type="none"/>
            <a:tailEnd len="sm" w="sm" type="none"/>
          </a:ln>
        </p:spPr>
      </p:cxnSp>
      <p:cxnSp>
        <p:nvCxnSpPr>
          <p:cNvPr id="283" name="Google Shape;283;p12"/>
          <p:cNvCxnSpPr/>
          <p:nvPr/>
        </p:nvCxnSpPr>
        <p:spPr>
          <a:xfrm>
            <a:off x="1279232" y="3489424"/>
            <a:ext cx="0" cy="1525284"/>
          </a:xfrm>
          <a:prstGeom prst="straightConnector1">
            <a:avLst/>
          </a:prstGeom>
          <a:noFill/>
          <a:ln cap="flat" cmpd="sng" w="31750">
            <a:solidFill>
              <a:srgbClr val="7F7F7F"/>
            </a:solidFill>
            <a:prstDash val="solid"/>
            <a:round/>
            <a:headEnd len="sm" w="sm" type="none"/>
            <a:tailEnd len="sm" w="sm" type="none"/>
          </a:ln>
        </p:spPr>
      </p:cxnSp>
      <p:sp>
        <p:nvSpPr>
          <p:cNvPr id="284" name="Google Shape;284;p12"/>
          <p:cNvSpPr/>
          <p:nvPr/>
        </p:nvSpPr>
        <p:spPr>
          <a:xfrm>
            <a:off x="2085982" y="2342591"/>
            <a:ext cx="1004400" cy="1004400"/>
          </a:xfrm>
          <a:prstGeom prst="ellipse">
            <a:avLst/>
          </a:prstGeom>
          <a:solidFill>
            <a:srgbClr val="6231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4"/>
              <a:buFont typeface="Arial"/>
              <a:buNone/>
            </a:pPr>
            <a:r>
              <a:t/>
            </a:r>
            <a:endParaRPr b="0" i="0" sz="1404" u="none" cap="none" strike="noStrike">
              <a:solidFill>
                <a:srgbClr val="502800"/>
              </a:solidFill>
              <a:latin typeface="Lato"/>
              <a:ea typeface="Lato"/>
              <a:cs typeface="Lato"/>
              <a:sym typeface="Lato"/>
            </a:endParaRPr>
          </a:p>
        </p:txBody>
      </p:sp>
      <p:sp>
        <p:nvSpPr>
          <p:cNvPr id="285" name="Google Shape;285;p12"/>
          <p:cNvSpPr/>
          <p:nvPr/>
        </p:nvSpPr>
        <p:spPr>
          <a:xfrm>
            <a:off x="485432" y="2066467"/>
            <a:ext cx="1587600" cy="15876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4"/>
              <a:buFont typeface="Arial"/>
              <a:buNone/>
            </a:pPr>
            <a:r>
              <a:t/>
            </a:r>
            <a:endParaRPr b="0" i="0" sz="1404" u="none" cap="none" strike="noStrike">
              <a:solidFill>
                <a:srgbClr val="502800"/>
              </a:solidFill>
              <a:latin typeface="Lato"/>
              <a:ea typeface="Lato"/>
              <a:cs typeface="Lato"/>
              <a:sym typeface="Lato"/>
            </a:endParaRPr>
          </a:p>
        </p:txBody>
      </p:sp>
      <p:sp>
        <p:nvSpPr>
          <p:cNvPr id="286" name="Google Shape;286;p12"/>
          <p:cNvSpPr/>
          <p:nvPr/>
        </p:nvSpPr>
        <p:spPr>
          <a:xfrm>
            <a:off x="5271295" y="2729558"/>
            <a:ext cx="326700" cy="326700"/>
          </a:xfrm>
          <a:prstGeom prst="ellipse">
            <a:avLst/>
          </a:prstGeom>
          <a:solidFill>
            <a:srgbClr val="6231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4"/>
              <a:buFont typeface="Arial"/>
              <a:buNone/>
            </a:pPr>
            <a:r>
              <a:t/>
            </a:r>
            <a:endParaRPr b="0" i="0" sz="1404" u="none" cap="none" strike="noStrike">
              <a:solidFill>
                <a:srgbClr val="502800"/>
              </a:solidFill>
              <a:latin typeface="Lato"/>
              <a:ea typeface="Lato"/>
              <a:cs typeface="Lato"/>
              <a:sym typeface="Lato"/>
            </a:endParaRPr>
          </a:p>
        </p:txBody>
      </p:sp>
      <p:sp>
        <p:nvSpPr>
          <p:cNvPr id="287" name="Google Shape;287;p12"/>
          <p:cNvSpPr/>
          <p:nvPr/>
        </p:nvSpPr>
        <p:spPr>
          <a:xfrm>
            <a:off x="5640855" y="1876190"/>
            <a:ext cx="1773900" cy="1773900"/>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4"/>
              <a:buFont typeface="Arial"/>
              <a:buNone/>
            </a:pPr>
            <a:r>
              <a:t/>
            </a:r>
            <a:endParaRPr b="0" i="0" sz="1404" u="none" cap="none" strike="noStrike">
              <a:solidFill>
                <a:srgbClr val="502800"/>
              </a:solidFill>
              <a:latin typeface="Lato"/>
              <a:ea typeface="Lato"/>
              <a:cs typeface="Lato"/>
              <a:sym typeface="Lato"/>
            </a:endParaRPr>
          </a:p>
        </p:txBody>
      </p:sp>
      <p:sp>
        <p:nvSpPr>
          <p:cNvPr id="288" name="Google Shape;288;p12"/>
          <p:cNvSpPr/>
          <p:nvPr/>
        </p:nvSpPr>
        <p:spPr>
          <a:xfrm>
            <a:off x="4602153" y="2708118"/>
            <a:ext cx="315900" cy="315900"/>
          </a:xfrm>
          <a:prstGeom prst="ellipse">
            <a:avLst/>
          </a:prstGeom>
          <a:solidFill>
            <a:srgbClr val="6231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4"/>
              <a:buFont typeface="Arial"/>
              <a:buNone/>
            </a:pPr>
            <a:r>
              <a:t/>
            </a:r>
            <a:endParaRPr b="0" i="0" sz="1404" u="none" cap="none" strike="noStrike">
              <a:solidFill>
                <a:srgbClr val="502800"/>
              </a:solidFill>
              <a:latin typeface="Lato"/>
              <a:ea typeface="Lato"/>
              <a:cs typeface="Lato"/>
              <a:sym typeface="Lato"/>
            </a:endParaRPr>
          </a:p>
        </p:txBody>
      </p:sp>
      <p:sp>
        <p:nvSpPr>
          <p:cNvPr id="289" name="Google Shape;289;p12"/>
          <p:cNvSpPr/>
          <p:nvPr/>
        </p:nvSpPr>
        <p:spPr>
          <a:xfrm>
            <a:off x="7703425" y="2814720"/>
            <a:ext cx="54000" cy="54000"/>
          </a:xfrm>
          <a:prstGeom prst="ellipse">
            <a:avLst/>
          </a:prstGeom>
          <a:solidFill>
            <a:srgbClr val="6231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4"/>
              <a:buFont typeface="Arial"/>
              <a:buNone/>
            </a:pPr>
            <a:r>
              <a:t/>
            </a:r>
            <a:endParaRPr b="0" i="0" sz="1404" u="none" cap="none" strike="noStrike">
              <a:solidFill>
                <a:srgbClr val="502800"/>
              </a:solidFill>
              <a:latin typeface="Lato"/>
              <a:ea typeface="Lato"/>
              <a:cs typeface="Lato"/>
              <a:sym typeface="Lato"/>
            </a:endParaRPr>
          </a:p>
        </p:txBody>
      </p:sp>
      <p:sp>
        <p:nvSpPr>
          <p:cNvPr id="290" name="Google Shape;290;p12"/>
          <p:cNvSpPr/>
          <p:nvPr/>
        </p:nvSpPr>
        <p:spPr>
          <a:xfrm>
            <a:off x="5306395" y="5531500"/>
            <a:ext cx="256500" cy="2565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4"/>
              <a:buFont typeface="Arial"/>
              <a:buNone/>
            </a:pPr>
            <a:r>
              <a:t/>
            </a:r>
            <a:endParaRPr b="0" i="0" sz="1404" u="none" cap="none" strike="noStrike">
              <a:solidFill>
                <a:schemeClr val="lt1"/>
              </a:solidFill>
              <a:latin typeface="Lato"/>
              <a:ea typeface="Lato"/>
              <a:cs typeface="Lato"/>
              <a:sym typeface="Lato"/>
            </a:endParaRPr>
          </a:p>
        </p:txBody>
      </p:sp>
      <p:cxnSp>
        <p:nvCxnSpPr>
          <p:cNvPr id="291" name="Google Shape;291;p12"/>
          <p:cNvCxnSpPr/>
          <p:nvPr/>
        </p:nvCxnSpPr>
        <p:spPr>
          <a:xfrm>
            <a:off x="2582837" y="3371875"/>
            <a:ext cx="0" cy="1539000"/>
          </a:xfrm>
          <a:prstGeom prst="straightConnector1">
            <a:avLst/>
          </a:prstGeom>
          <a:noFill/>
          <a:ln cap="flat" cmpd="sng" w="31750">
            <a:solidFill>
              <a:srgbClr val="7F7F7F"/>
            </a:solidFill>
            <a:prstDash val="solid"/>
            <a:round/>
            <a:headEnd len="sm" w="sm" type="none"/>
            <a:tailEnd len="sm" w="sm" type="none"/>
          </a:ln>
        </p:spPr>
      </p:cxnSp>
      <p:sp>
        <p:nvSpPr>
          <p:cNvPr id="292" name="Google Shape;292;p12"/>
          <p:cNvSpPr txBox="1"/>
          <p:nvPr/>
        </p:nvSpPr>
        <p:spPr>
          <a:xfrm>
            <a:off x="2158417" y="3944062"/>
            <a:ext cx="859531" cy="318924"/>
          </a:xfrm>
          <a:prstGeom prst="rect">
            <a:avLst/>
          </a:prstGeom>
          <a:solidFill>
            <a:schemeClr val="lt1"/>
          </a:solidFill>
          <a:ln>
            <a:noFill/>
          </a:ln>
        </p:spPr>
        <p:txBody>
          <a:bodyPr anchorCtr="0" anchor="t" bIns="36000" lIns="91425" spcFirstLastPara="1" rIns="91425" wrap="square" tIns="36000">
            <a:sp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Lato"/>
                <a:ea typeface="Lato"/>
                <a:cs typeface="Lato"/>
                <a:sym typeface="Lato"/>
              </a:rPr>
              <a:t>Wälder</a:t>
            </a:r>
            <a:endParaRPr b="0" i="0" sz="1800" u="none" cap="none" strike="noStrike">
              <a:solidFill>
                <a:srgbClr val="000000"/>
              </a:solidFill>
              <a:latin typeface="Lato"/>
              <a:ea typeface="Lato"/>
              <a:cs typeface="Lato"/>
              <a:sym typeface="Lato"/>
            </a:endParaRPr>
          </a:p>
        </p:txBody>
      </p:sp>
      <p:cxnSp>
        <p:nvCxnSpPr>
          <p:cNvPr id="293" name="Google Shape;293;p12"/>
          <p:cNvCxnSpPr/>
          <p:nvPr/>
        </p:nvCxnSpPr>
        <p:spPr>
          <a:xfrm>
            <a:off x="5430611" y="3056258"/>
            <a:ext cx="959" cy="2500064"/>
          </a:xfrm>
          <a:prstGeom prst="straightConnector1">
            <a:avLst/>
          </a:prstGeom>
          <a:noFill/>
          <a:ln cap="flat" cmpd="sng" w="31750">
            <a:solidFill>
              <a:srgbClr val="7F7F7F"/>
            </a:solidFill>
            <a:prstDash val="solid"/>
            <a:round/>
            <a:headEnd len="sm" w="sm" type="none"/>
            <a:tailEnd len="sm" w="sm" type="none"/>
          </a:ln>
        </p:spPr>
      </p:cxnSp>
      <p:sp>
        <p:nvSpPr>
          <p:cNvPr id="294" name="Google Shape;294;p12"/>
          <p:cNvSpPr txBox="1"/>
          <p:nvPr/>
        </p:nvSpPr>
        <p:spPr>
          <a:xfrm>
            <a:off x="782951" y="3959550"/>
            <a:ext cx="1138500" cy="318900"/>
          </a:xfrm>
          <a:prstGeom prst="rect">
            <a:avLst/>
          </a:prstGeom>
          <a:solidFill>
            <a:schemeClr val="lt1"/>
          </a:solidFill>
          <a:ln>
            <a:noFill/>
          </a:ln>
        </p:spPr>
        <p:txBody>
          <a:bodyPr anchorCtr="0" anchor="t" bIns="36000" lIns="91425" spcFirstLastPara="1" rIns="91425" wrap="square" tIns="36000">
            <a:sp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dk2"/>
                </a:solidFill>
                <a:latin typeface="Lato"/>
                <a:ea typeface="Lato"/>
                <a:cs typeface="Lato"/>
                <a:sym typeface="Lato"/>
              </a:rPr>
              <a:t>Grasland</a:t>
            </a:r>
            <a:endParaRPr b="0" i="0" sz="1400" u="none" cap="none" strike="noStrike">
              <a:solidFill>
                <a:srgbClr val="000000"/>
              </a:solidFill>
              <a:latin typeface="Arial"/>
              <a:ea typeface="Arial"/>
              <a:cs typeface="Arial"/>
              <a:sym typeface="Arial"/>
            </a:endParaRPr>
          </a:p>
        </p:txBody>
      </p:sp>
      <p:cxnSp>
        <p:nvCxnSpPr>
          <p:cNvPr id="295" name="Google Shape;295;p12"/>
          <p:cNvCxnSpPr/>
          <p:nvPr/>
        </p:nvCxnSpPr>
        <p:spPr>
          <a:xfrm>
            <a:off x="3771125" y="3114981"/>
            <a:ext cx="0" cy="1972313"/>
          </a:xfrm>
          <a:prstGeom prst="straightConnector1">
            <a:avLst/>
          </a:prstGeom>
          <a:noFill/>
          <a:ln cap="flat" cmpd="sng" w="31750">
            <a:solidFill>
              <a:srgbClr val="7F7F7F"/>
            </a:solidFill>
            <a:prstDash val="solid"/>
            <a:round/>
            <a:headEnd len="sm" w="sm" type="none"/>
            <a:tailEnd len="sm" w="sm" type="none"/>
          </a:ln>
        </p:spPr>
      </p:cxnSp>
      <p:sp>
        <p:nvSpPr>
          <p:cNvPr id="296" name="Google Shape;296;p12"/>
          <p:cNvSpPr txBox="1"/>
          <p:nvPr/>
        </p:nvSpPr>
        <p:spPr>
          <a:xfrm>
            <a:off x="5108434" y="3988964"/>
            <a:ext cx="652422" cy="246221"/>
          </a:xfrm>
          <a:prstGeom prst="rect">
            <a:avLst/>
          </a:prstGeom>
          <a:solidFill>
            <a:schemeClr val="lt1"/>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rgbClr val="000000"/>
                </a:solidFill>
                <a:latin typeface="Lato"/>
                <a:ea typeface="Lato"/>
                <a:cs typeface="Lato"/>
                <a:sym typeface="Lato"/>
              </a:rPr>
              <a:t>Tundra</a:t>
            </a:r>
            <a:endParaRPr b="0" i="0" sz="1400" u="none" cap="none" strike="noStrike">
              <a:solidFill>
                <a:srgbClr val="000000"/>
              </a:solidFill>
              <a:latin typeface="Arial"/>
              <a:ea typeface="Arial"/>
              <a:cs typeface="Arial"/>
              <a:sym typeface="Arial"/>
            </a:endParaRPr>
          </a:p>
        </p:txBody>
      </p:sp>
      <p:cxnSp>
        <p:nvCxnSpPr>
          <p:cNvPr id="297" name="Google Shape;297;p12"/>
          <p:cNvCxnSpPr/>
          <p:nvPr/>
        </p:nvCxnSpPr>
        <p:spPr>
          <a:xfrm>
            <a:off x="6527805" y="3650090"/>
            <a:ext cx="0" cy="1965384"/>
          </a:xfrm>
          <a:prstGeom prst="straightConnector1">
            <a:avLst/>
          </a:prstGeom>
          <a:noFill/>
          <a:ln cap="flat" cmpd="sng" w="31750">
            <a:solidFill>
              <a:srgbClr val="7F7F7F"/>
            </a:solidFill>
            <a:prstDash val="solid"/>
            <a:round/>
            <a:headEnd len="sm" w="sm" type="none"/>
            <a:tailEnd len="sm" w="sm" type="none"/>
          </a:ln>
        </p:spPr>
      </p:cxnSp>
      <p:sp>
        <p:nvSpPr>
          <p:cNvPr id="298" name="Google Shape;298;p12"/>
          <p:cNvSpPr txBox="1"/>
          <p:nvPr/>
        </p:nvSpPr>
        <p:spPr>
          <a:xfrm>
            <a:off x="3201516" y="3905818"/>
            <a:ext cx="1139218" cy="565146"/>
          </a:xfrm>
          <a:prstGeom prst="rect">
            <a:avLst/>
          </a:prstGeom>
          <a:solidFill>
            <a:schemeClr val="lt1"/>
          </a:solidFill>
          <a:ln>
            <a:noFill/>
          </a:ln>
        </p:spPr>
        <p:txBody>
          <a:bodyPr anchorCtr="0" anchor="t" bIns="36000" lIns="0" spcFirstLastPara="1" rIns="0" wrap="square" tIns="36000">
            <a:sp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rgbClr val="000000"/>
                </a:solidFill>
                <a:latin typeface="Lato"/>
                <a:ea typeface="Lato"/>
                <a:cs typeface="Lato"/>
                <a:sym typeface="Lato"/>
              </a:rPr>
              <a:t>Wüsten,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rgbClr val="000000"/>
                </a:solidFill>
                <a:latin typeface="Lato"/>
                <a:ea typeface="Lato"/>
                <a:cs typeface="Lato"/>
                <a:sym typeface="Lato"/>
              </a:rPr>
              <a:t>Halbwüsten</a:t>
            </a:r>
            <a:endParaRPr b="0" i="0" sz="1400" u="none" cap="none" strike="noStrike">
              <a:solidFill>
                <a:srgbClr val="000000"/>
              </a:solidFill>
              <a:latin typeface="Arial"/>
              <a:ea typeface="Arial"/>
              <a:cs typeface="Arial"/>
              <a:sym typeface="Arial"/>
            </a:endParaRPr>
          </a:p>
        </p:txBody>
      </p:sp>
      <p:cxnSp>
        <p:nvCxnSpPr>
          <p:cNvPr id="299" name="Google Shape;299;p12"/>
          <p:cNvCxnSpPr/>
          <p:nvPr/>
        </p:nvCxnSpPr>
        <p:spPr>
          <a:xfrm flipH="1">
            <a:off x="4754304" y="3024018"/>
            <a:ext cx="11598" cy="2431431"/>
          </a:xfrm>
          <a:prstGeom prst="straightConnector1">
            <a:avLst/>
          </a:prstGeom>
          <a:noFill/>
          <a:ln cap="flat" cmpd="sng" w="31750">
            <a:solidFill>
              <a:srgbClr val="7F7F7F"/>
            </a:solidFill>
            <a:prstDash val="solid"/>
            <a:round/>
            <a:headEnd len="sm" w="sm" type="none"/>
            <a:tailEnd len="sm" w="sm" type="none"/>
          </a:ln>
        </p:spPr>
      </p:cxnSp>
      <p:sp>
        <p:nvSpPr>
          <p:cNvPr id="300" name="Google Shape;300;p12"/>
          <p:cNvSpPr txBox="1"/>
          <p:nvPr/>
        </p:nvSpPr>
        <p:spPr>
          <a:xfrm>
            <a:off x="5828353" y="3901840"/>
            <a:ext cx="1398904" cy="565146"/>
          </a:xfrm>
          <a:prstGeom prst="rect">
            <a:avLst/>
          </a:prstGeom>
          <a:solidFill>
            <a:schemeClr val="lt1"/>
          </a:solidFill>
          <a:ln>
            <a:noFill/>
          </a:ln>
        </p:spPr>
        <p:txBody>
          <a:bodyPr anchorCtr="0" anchor="t" bIns="36000" lIns="0" spcFirstLastPara="1" rIns="0" wrap="square" tIns="36000">
            <a:sp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rgbClr val="000000"/>
                </a:solidFill>
                <a:latin typeface="Lato"/>
                <a:ea typeface="Lato"/>
                <a:cs typeface="Lato"/>
                <a:sym typeface="Lato"/>
              </a:rPr>
              <a:t>Feuchtgebiete,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rgbClr val="000000"/>
                </a:solidFill>
                <a:latin typeface="Lato"/>
                <a:ea typeface="Lato"/>
                <a:cs typeface="Lato"/>
                <a:sym typeface="Lato"/>
              </a:rPr>
              <a:t>Moore</a:t>
            </a:r>
            <a:endParaRPr b="0" i="0" sz="1400" u="none" cap="none" strike="noStrike">
              <a:solidFill>
                <a:srgbClr val="000000"/>
              </a:solidFill>
              <a:latin typeface="Arial"/>
              <a:ea typeface="Arial"/>
              <a:cs typeface="Arial"/>
              <a:sym typeface="Arial"/>
            </a:endParaRPr>
          </a:p>
        </p:txBody>
      </p:sp>
      <p:sp>
        <p:nvSpPr>
          <p:cNvPr id="301" name="Google Shape;301;p12"/>
          <p:cNvSpPr txBox="1"/>
          <p:nvPr/>
        </p:nvSpPr>
        <p:spPr>
          <a:xfrm>
            <a:off x="7210398" y="3912934"/>
            <a:ext cx="1021682" cy="565146"/>
          </a:xfrm>
          <a:prstGeom prst="rect">
            <a:avLst/>
          </a:prstGeom>
          <a:solidFill>
            <a:schemeClr val="lt1"/>
          </a:solidFill>
          <a:ln>
            <a:noFill/>
          </a:ln>
        </p:spPr>
        <p:txBody>
          <a:bodyPr anchorCtr="0" anchor="t" bIns="36000" lIns="36000" spcFirstLastPara="1" rIns="36000" wrap="square" tIns="36000">
            <a:sp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rgbClr val="000000"/>
                </a:solidFill>
                <a:latin typeface="Lato"/>
                <a:ea typeface="Lato"/>
                <a:cs typeface="Lato"/>
                <a:sym typeface="Lato"/>
              </a:rPr>
              <a:t>Siedlungs-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rgbClr val="000000"/>
                </a:solidFill>
                <a:latin typeface="Lato"/>
                <a:ea typeface="Lato"/>
                <a:cs typeface="Lato"/>
                <a:sym typeface="Lato"/>
              </a:rPr>
              <a:t>land</a:t>
            </a:r>
            <a:endParaRPr b="1" i="0" sz="1600" u="none" cap="none" strike="noStrike">
              <a:solidFill>
                <a:srgbClr val="000000"/>
              </a:solidFill>
              <a:latin typeface="Lato"/>
              <a:ea typeface="Lato"/>
              <a:cs typeface="Lato"/>
              <a:sym typeface="Lato"/>
            </a:endParaRPr>
          </a:p>
        </p:txBody>
      </p:sp>
      <p:sp>
        <p:nvSpPr>
          <p:cNvPr id="302" name="Google Shape;302;p12"/>
          <p:cNvSpPr txBox="1"/>
          <p:nvPr/>
        </p:nvSpPr>
        <p:spPr>
          <a:xfrm>
            <a:off x="2186531" y="2667559"/>
            <a:ext cx="806631"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700"/>
              <a:buFont typeface="Arial"/>
              <a:buNone/>
            </a:pPr>
            <a:r>
              <a:rPr b="0" i="0" lang="de-DE" sz="2700" u="none" cap="none" strike="noStrike">
                <a:solidFill>
                  <a:schemeClr val="lt1"/>
                </a:solidFill>
                <a:latin typeface="Montserrat"/>
                <a:ea typeface="Montserrat"/>
                <a:cs typeface="Montserrat"/>
                <a:sym typeface="Montserrat"/>
              </a:rPr>
              <a:t>372</a:t>
            </a:r>
            <a:endParaRPr b="0" i="0" sz="1404" u="none" cap="none" strike="noStrike">
              <a:solidFill>
                <a:schemeClr val="lt1"/>
              </a:solidFill>
              <a:latin typeface="Montserrat"/>
              <a:ea typeface="Montserrat"/>
              <a:cs typeface="Montserrat"/>
              <a:sym typeface="Montserrat"/>
            </a:endParaRPr>
          </a:p>
        </p:txBody>
      </p:sp>
      <p:sp>
        <p:nvSpPr>
          <p:cNvPr id="303" name="Google Shape;303;p12"/>
          <p:cNvSpPr txBox="1"/>
          <p:nvPr/>
        </p:nvSpPr>
        <p:spPr>
          <a:xfrm>
            <a:off x="712254" y="2526259"/>
            <a:ext cx="1164101" cy="71558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50"/>
              <a:buFont typeface="Arial"/>
              <a:buNone/>
            </a:pPr>
            <a:r>
              <a:rPr b="0" i="0" lang="de-DE" sz="4050" u="none" cap="none" strike="noStrike">
                <a:solidFill>
                  <a:schemeClr val="lt1"/>
                </a:solidFill>
                <a:latin typeface="Montserrat"/>
                <a:ea typeface="Montserrat"/>
                <a:cs typeface="Montserrat"/>
                <a:sym typeface="Montserrat"/>
              </a:rPr>
              <a:t>588</a:t>
            </a:r>
            <a:endParaRPr b="0" i="0" sz="1404" u="none" cap="none" strike="noStrike">
              <a:solidFill>
                <a:schemeClr val="lt1"/>
              </a:solidFill>
              <a:latin typeface="Montserrat"/>
              <a:ea typeface="Montserrat"/>
              <a:cs typeface="Montserrat"/>
              <a:sym typeface="Montserrat"/>
            </a:endParaRPr>
          </a:p>
        </p:txBody>
      </p:sp>
      <p:sp>
        <p:nvSpPr>
          <p:cNvPr id="304" name="Google Shape;304;p12"/>
          <p:cNvSpPr txBox="1"/>
          <p:nvPr/>
        </p:nvSpPr>
        <p:spPr>
          <a:xfrm>
            <a:off x="5242124" y="2766283"/>
            <a:ext cx="385042"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de-DE" sz="1100" u="none" cap="none" strike="noStrike">
                <a:solidFill>
                  <a:schemeClr val="lt1"/>
                </a:solidFill>
                <a:latin typeface="Montserrat"/>
                <a:ea typeface="Montserrat"/>
                <a:cs typeface="Montserrat"/>
                <a:sym typeface="Montserrat"/>
              </a:rPr>
              <a:t>121</a:t>
            </a:r>
            <a:endParaRPr b="0" i="0" sz="1600" u="none" cap="none" strike="noStrike">
              <a:solidFill>
                <a:schemeClr val="lt1"/>
              </a:solidFill>
              <a:latin typeface="Montserrat"/>
              <a:ea typeface="Montserrat"/>
              <a:cs typeface="Montserrat"/>
              <a:sym typeface="Montserrat"/>
            </a:endParaRPr>
          </a:p>
        </p:txBody>
      </p:sp>
      <p:sp>
        <p:nvSpPr>
          <p:cNvPr id="305" name="Google Shape;305;p12"/>
          <p:cNvSpPr txBox="1"/>
          <p:nvPr/>
        </p:nvSpPr>
        <p:spPr>
          <a:xfrm>
            <a:off x="3512881" y="2688245"/>
            <a:ext cx="516488"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lt1"/>
                </a:solidFill>
                <a:latin typeface="Montserrat"/>
                <a:ea typeface="Montserrat"/>
                <a:cs typeface="Montserrat"/>
                <a:sym typeface="Montserrat"/>
              </a:rPr>
              <a:t>191</a:t>
            </a:r>
            <a:endParaRPr b="0" i="0" sz="1400" u="none" cap="none" strike="noStrike">
              <a:solidFill>
                <a:srgbClr val="000000"/>
              </a:solidFill>
              <a:latin typeface="Arial"/>
              <a:ea typeface="Arial"/>
              <a:cs typeface="Arial"/>
              <a:sym typeface="Arial"/>
            </a:endParaRPr>
          </a:p>
        </p:txBody>
      </p:sp>
      <p:sp>
        <p:nvSpPr>
          <p:cNvPr id="306" name="Google Shape;306;p12"/>
          <p:cNvSpPr txBox="1"/>
          <p:nvPr/>
        </p:nvSpPr>
        <p:spPr>
          <a:xfrm>
            <a:off x="5767333" y="2343052"/>
            <a:ext cx="1460656"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de-DE" sz="5400" u="none" cap="none" strike="noStrike">
                <a:solidFill>
                  <a:schemeClr val="lt1"/>
                </a:solidFill>
                <a:latin typeface="Montserrat"/>
                <a:ea typeface="Montserrat"/>
                <a:cs typeface="Montserrat"/>
                <a:sym typeface="Montserrat"/>
              </a:rPr>
              <a:t>657</a:t>
            </a:r>
            <a:endParaRPr b="0" i="0" sz="1404" u="none" cap="none" strike="noStrike">
              <a:solidFill>
                <a:schemeClr val="lt1"/>
              </a:solidFill>
              <a:latin typeface="Montserrat"/>
              <a:ea typeface="Montserrat"/>
              <a:cs typeface="Montserrat"/>
              <a:sym typeface="Montserrat"/>
            </a:endParaRPr>
          </a:p>
        </p:txBody>
      </p:sp>
      <p:sp>
        <p:nvSpPr>
          <p:cNvPr id="307" name="Google Shape;307;p12"/>
          <p:cNvSpPr txBox="1"/>
          <p:nvPr/>
        </p:nvSpPr>
        <p:spPr>
          <a:xfrm>
            <a:off x="4573408" y="2742844"/>
            <a:ext cx="383438"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de-DE" sz="1100" u="none" cap="none" strike="noStrike">
                <a:solidFill>
                  <a:schemeClr val="lt1"/>
                </a:solidFill>
                <a:latin typeface="Montserrat"/>
                <a:ea typeface="Montserrat"/>
                <a:cs typeface="Montserrat"/>
                <a:sym typeface="Montserrat"/>
              </a:rPr>
              <a:t>117</a:t>
            </a:r>
            <a:endParaRPr b="0" i="0" sz="2400" u="none" cap="none" strike="noStrike">
              <a:solidFill>
                <a:schemeClr val="lt1"/>
              </a:solidFill>
              <a:latin typeface="Montserrat"/>
              <a:ea typeface="Montserrat"/>
              <a:cs typeface="Montserrat"/>
              <a:sym typeface="Montserrat"/>
            </a:endParaRPr>
          </a:p>
        </p:txBody>
      </p:sp>
      <p:sp>
        <p:nvSpPr>
          <p:cNvPr id="308" name="Google Shape;308;p12"/>
          <p:cNvSpPr txBox="1"/>
          <p:nvPr/>
        </p:nvSpPr>
        <p:spPr>
          <a:xfrm>
            <a:off x="7550361" y="2589128"/>
            <a:ext cx="341760"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de-DE" sz="1100" u="none" cap="none" strike="noStrike">
                <a:solidFill>
                  <a:srgbClr val="502800"/>
                </a:solidFill>
                <a:latin typeface="Montserrat"/>
                <a:ea typeface="Montserrat"/>
                <a:cs typeface="Montserrat"/>
                <a:sym typeface="Montserrat"/>
              </a:rPr>
              <a:t>10</a:t>
            </a:r>
            <a:endParaRPr b="0" i="0" sz="1400" u="none" cap="none" strike="noStrike">
              <a:solidFill>
                <a:srgbClr val="000000"/>
              </a:solidFill>
              <a:latin typeface="Arial"/>
              <a:ea typeface="Arial"/>
              <a:cs typeface="Arial"/>
              <a:sym typeface="Arial"/>
            </a:endParaRPr>
          </a:p>
        </p:txBody>
      </p:sp>
      <p:sp>
        <p:nvSpPr>
          <p:cNvPr id="309" name="Google Shape;309;p12"/>
          <p:cNvSpPr txBox="1"/>
          <p:nvPr/>
        </p:nvSpPr>
        <p:spPr>
          <a:xfrm>
            <a:off x="7748333" y="5568701"/>
            <a:ext cx="269626" cy="215444"/>
          </a:xfrm>
          <a:prstGeom prst="rect">
            <a:avLst/>
          </a:prstGeom>
          <a:noFill/>
          <a:ln>
            <a:noFill/>
          </a:ln>
        </p:spPr>
        <p:txBody>
          <a:bodyPr anchorCtr="0" anchor="t" bIns="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de-DE" sz="1100" u="none" cap="none" strike="noStrike">
                <a:solidFill>
                  <a:srgbClr val="1E5F9F"/>
                </a:solidFill>
                <a:latin typeface="Montserrat"/>
                <a:ea typeface="Montserrat"/>
                <a:cs typeface="Montserrat"/>
                <a:sym typeface="Montserrat"/>
              </a:rPr>
              <a:t>2</a:t>
            </a:r>
            <a:endParaRPr b="0" i="0" sz="1400" u="none" cap="none" strike="noStrike">
              <a:solidFill>
                <a:srgbClr val="000000"/>
              </a:solidFill>
              <a:latin typeface="Arial"/>
              <a:ea typeface="Arial"/>
              <a:cs typeface="Arial"/>
              <a:sym typeface="Arial"/>
            </a:endParaRPr>
          </a:p>
        </p:txBody>
      </p:sp>
      <p:sp>
        <p:nvSpPr>
          <p:cNvPr id="310" name="Google Shape;310;p12"/>
          <p:cNvSpPr txBox="1"/>
          <p:nvPr/>
        </p:nvSpPr>
        <p:spPr>
          <a:xfrm>
            <a:off x="8059936" y="2231324"/>
            <a:ext cx="1138393" cy="43217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4"/>
              <a:buFont typeface="Arial"/>
              <a:buNone/>
            </a:pPr>
            <a:r>
              <a:rPr b="0" i="0" lang="de-DE" sz="1404" u="none" cap="none" strike="noStrike">
                <a:solidFill>
                  <a:srgbClr val="502800"/>
                </a:solidFill>
                <a:latin typeface="Lato"/>
                <a:ea typeface="Lato"/>
                <a:cs typeface="Lato"/>
                <a:sym typeface="Lato"/>
              </a:rPr>
              <a:t>Kohlenstoff-</a:t>
            </a:r>
            <a:br>
              <a:rPr b="0" i="0" lang="de-DE" sz="1404" u="none" cap="none" strike="noStrike">
                <a:solidFill>
                  <a:srgbClr val="502800"/>
                </a:solidFill>
                <a:latin typeface="Lato"/>
                <a:ea typeface="Lato"/>
                <a:cs typeface="Lato"/>
                <a:sym typeface="Lato"/>
              </a:rPr>
            </a:br>
            <a:r>
              <a:rPr b="0" i="0" lang="de-DE" sz="1404" u="none" cap="none" strike="noStrike">
                <a:solidFill>
                  <a:srgbClr val="502800"/>
                </a:solidFill>
                <a:latin typeface="Lato"/>
                <a:ea typeface="Lato"/>
                <a:cs typeface="Lato"/>
                <a:sym typeface="Lato"/>
              </a:rPr>
              <a:t>menge (Gt C)</a:t>
            </a:r>
            <a:endParaRPr b="0" i="0" sz="1400" u="none" cap="none" strike="noStrike">
              <a:solidFill>
                <a:srgbClr val="000000"/>
              </a:solidFill>
              <a:latin typeface="Arial"/>
              <a:ea typeface="Arial"/>
              <a:cs typeface="Arial"/>
              <a:sym typeface="Arial"/>
            </a:endParaRPr>
          </a:p>
        </p:txBody>
      </p:sp>
      <p:sp>
        <p:nvSpPr>
          <p:cNvPr id="311" name="Google Shape;311;p12"/>
          <p:cNvSpPr txBox="1"/>
          <p:nvPr/>
        </p:nvSpPr>
        <p:spPr>
          <a:xfrm>
            <a:off x="8059936" y="5312772"/>
            <a:ext cx="998991" cy="52450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4"/>
              <a:buFont typeface="Arial"/>
              <a:buNone/>
            </a:pPr>
            <a:r>
              <a:rPr b="0" i="0" lang="de-DE" sz="1404" u="none" cap="none" strike="noStrike">
                <a:solidFill>
                  <a:srgbClr val="1E5F9F"/>
                </a:solidFill>
                <a:latin typeface="Lato"/>
                <a:ea typeface="Lato"/>
                <a:cs typeface="Lato"/>
                <a:sym typeface="Lato"/>
              </a:rPr>
              <a:t>Fläche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4"/>
              <a:buFont typeface="Arial"/>
              <a:buNone/>
            </a:pPr>
            <a:r>
              <a:rPr b="0" i="0" lang="de-DE" sz="1404" u="none" cap="none" strike="noStrike">
                <a:solidFill>
                  <a:srgbClr val="1E5F9F"/>
                </a:solidFill>
                <a:latin typeface="Lato"/>
                <a:ea typeface="Lato"/>
                <a:cs typeface="Lato"/>
                <a:sym typeface="Lato"/>
              </a:rPr>
              <a:t>(Mio. km²)</a:t>
            </a:r>
            <a:endParaRPr b="0" i="0" sz="1400" u="none" cap="none" strike="noStrike">
              <a:solidFill>
                <a:srgbClr val="000000"/>
              </a:solidFill>
              <a:latin typeface="Arial"/>
              <a:ea typeface="Arial"/>
              <a:cs typeface="Arial"/>
              <a:sym typeface="Arial"/>
            </a:endParaRPr>
          </a:p>
        </p:txBody>
      </p:sp>
      <p:sp>
        <p:nvSpPr>
          <p:cNvPr id="312" name="Google Shape;312;p12"/>
          <p:cNvSpPr/>
          <p:nvPr/>
        </p:nvSpPr>
        <p:spPr>
          <a:xfrm>
            <a:off x="2138632" y="4847453"/>
            <a:ext cx="899100" cy="932738"/>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4"/>
              <a:buFont typeface="Arial"/>
              <a:buNone/>
            </a:pPr>
            <a:r>
              <a:t/>
            </a:r>
            <a:endParaRPr b="0" i="0" sz="1404" u="none" cap="none" strike="noStrike">
              <a:solidFill>
                <a:schemeClr val="lt1"/>
              </a:solidFill>
              <a:latin typeface="Lato"/>
              <a:ea typeface="Lato"/>
              <a:cs typeface="Lato"/>
              <a:sym typeface="Lato"/>
            </a:endParaRPr>
          </a:p>
        </p:txBody>
      </p:sp>
      <p:sp>
        <p:nvSpPr>
          <p:cNvPr id="313" name="Google Shape;313;p12"/>
          <p:cNvSpPr/>
          <p:nvPr/>
        </p:nvSpPr>
        <p:spPr>
          <a:xfrm>
            <a:off x="775682" y="4754929"/>
            <a:ext cx="1007100" cy="10071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4"/>
              <a:buFont typeface="Arial"/>
              <a:buNone/>
            </a:pPr>
            <a:r>
              <a:t/>
            </a:r>
            <a:endParaRPr b="0" i="0" sz="1404" u="none" cap="none" strike="noStrike">
              <a:solidFill>
                <a:schemeClr val="lt1"/>
              </a:solidFill>
              <a:latin typeface="Lato"/>
              <a:ea typeface="Lato"/>
              <a:cs typeface="Lato"/>
              <a:sym typeface="Lato"/>
            </a:endParaRPr>
          </a:p>
        </p:txBody>
      </p:sp>
      <p:sp>
        <p:nvSpPr>
          <p:cNvPr id="314" name="Google Shape;314;p12"/>
          <p:cNvSpPr/>
          <p:nvPr/>
        </p:nvSpPr>
        <p:spPr>
          <a:xfrm>
            <a:off x="3366125" y="4952029"/>
            <a:ext cx="810000" cy="810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4"/>
              <a:buFont typeface="Arial"/>
              <a:buNone/>
            </a:pPr>
            <a:r>
              <a:t/>
            </a:r>
            <a:endParaRPr b="0" i="0" sz="1404" u="none" cap="none" strike="noStrike">
              <a:solidFill>
                <a:schemeClr val="lt1"/>
              </a:solidFill>
              <a:latin typeface="Lato"/>
              <a:ea typeface="Lato"/>
              <a:cs typeface="Lato"/>
              <a:sym typeface="Lato"/>
            </a:endParaRPr>
          </a:p>
        </p:txBody>
      </p:sp>
      <p:sp>
        <p:nvSpPr>
          <p:cNvPr id="315" name="Google Shape;315;p12"/>
          <p:cNvSpPr/>
          <p:nvPr/>
        </p:nvSpPr>
        <p:spPr>
          <a:xfrm>
            <a:off x="6444105" y="5590652"/>
            <a:ext cx="167400" cy="1674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4"/>
              <a:buFont typeface="Arial"/>
              <a:buNone/>
            </a:pPr>
            <a:r>
              <a:t/>
            </a:r>
            <a:endParaRPr b="0" i="0" sz="1404" u="none" cap="none" strike="noStrike">
              <a:solidFill>
                <a:srgbClr val="7D9D41"/>
              </a:solidFill>
              <a:latin typeface="Lato"/>
              <a:ea typeface="Lato"/>
              <a:cs typeface="Lato"/>
              <a:sym typeface="Lato"/>
            </a:endParaRPr>
          </a:p>
        </p:txBody>
      </p:sp>
      <p:sp>
        <p:nvSpPr>
          <p:cNvPr id="316" name="Google Shape;316;p12"/>
          <p:cNvSpPr/>
          <p:nvPr/>
        </p:nvSpPr>
        <p:spPr>
          <a:xfrm>
            <a:off x="4560303" y="5386777"/>
            <a:ext cx="399600" cy="3996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4"/>
              <a:buFont typeface="Arial"/>
              <a:buNone/>
            </a:pPr>
            <a:r>
              <a:t/>
            </a:r>
            <a:endParaRPr b="0" i="0" sz="1404" u="none" cap="none" strike="noStrike">
              <a:solidFill>
                <a:schemeClr val="lt1"/>
              </a:solidFill>
              <a:latin typeface="Lato"/>
              <a:ea typeface="Lato"/>
              <a:cs typeface="Lato"/>
              <a:sym typeface="Lato"/>
            </a:endParaRPr>
          </a:p>
        </p:txBody>
      </p:sp>
      <p:sp>
        <p:nvSpPr>
          <p:cNvPr id="317" name="Google Shape;317;p12"/>
          <p:cNvSpPr/>
          <p:nvPr/>
        </p:nvSpPr>
        <p:spPr>
          <a:xfrm>
            <a:off x="7667239" y="5654029"/>
            <a:ext cx="108000" cy="10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4"/>
              <a:buFont typeface="Arial"/>
              <a:buNone/>
            </a:pPr>
            <a:r>
              <a:t/>
            </a:r>
            <a:endParaRPr b="0" i="0" sz="1404" u="none" cap="none" strike="noStrike">
              <a:solidFill>
                <a:schemeClr val="lt1"/>
              </a:solidFill>
              <a:latin typeface="Lato"/>
              <a:ea typeface="Lato"/>
              <a:cs typeface="Lato"/>
              <a:sym typeface="Lato"/>
            </a:endParaRPr>
          </a:p>
        </p:txBody>
      </p:sp>
      <p:sp>
        <p:nvSpPr>
          <p:cNvPr id="318" name="Google Shape;318;p12"/>
          <p:cNvSpPr txBox="1"/>
          <p:nvPr/>
        </p:nvSpPr>
        <p:spPr>
          <a:xfrm>
            <a:off x="5227697" y="5538613"/>
            <a:ext cx="413896" cy="230832"/>
          </a:xfrm>
          <a:prstGeom prst="rect">
            <a:avLst/>
          </a:prstGeom>
          <a:noFill/>
          <a:ln>
            <a:noFill/>
          </a:ln>
        </p:spPr>
        <p:txBody>
          <a:bodyPr anchorCtr="0" anchor="t" bIns="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de-DE" sz="1200" u="none" cap="none" strike="noStrike">
                <a:solidFill>
                  <a:schemeClr val="lt1"/>
                </a:solidFill>
                <a:latin typeface="Montserrat"/>
                <a:ea typeface="Montserrat"/>
                <a:cs typeface="Montserrat"/>
                <a:sym typeface="Montserrat"/>
              </a:rPr>
              <a:t>9,5</a:t>
            </a:r>
            <a:endParaRPr b="0" i="0" sz="1400" u="none" cap="none" strike="noStrike">
              <a:solidFill>
                <a:srgbClr val="000000"/>
              </a:solidFill>
              <a:latin typeface="Arial"/>
              <a:ea typeface="Arial"/>
              <a:cs typeface="Arial"/>
              <a:sym typeface="Arial"/>
            </a:endParaRPr>
          </a:p>
        </p:txBody>
      </p:sp>
      <p:sp>
        <p:nvSpPr>
          <p:cNvPr id="319" name="Google Shape;319;p12"/>
          <p:cNvSpPr txBox="1"/>
          <p:nvPr/>
        </p:nvSpPr>
        <p:spPr>
          <a:xfrm>
            <a:off x="2179256" y="5346042"/>
            <a:ext cx="817853" cy="415498"/>
          </a:xfrm>
          <a:prstGeom prst="rect">
            <a:avLst/>
          </a:prstGeom>
          <a:noFill/>
          <a:ln>
            <a:noFill/>
          </a:ln>
        </p:spPr>
        <p:txBody>
          <a:bodyPr anchorCtr="0" anchor="t" bIns="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de-DE" sz="2400" u="none" cap="none" strike="noStrike">
                <a:solidFill>
                  <a:schemeClr val="lt1"/>
                </a:solidFill>
                <a:latin typeface="Montserrat"/>
                <a:ea typeface="Montserrat"/>
                <a:cs typeface="Montserrat"/>
                <a:sym typeface="Montserrat"/>
              </a:rPr>
              <a:t>33,3</a:t>
            </a:r>
            <a:endParaRPr b="0" i="0" sz="1400" u="none" cap="none" strike="noStrike">
              <a:solidFill>
                <a:srgbClr val="000000"/>
              </a:solidFill>
              <a:latin typeface="Arial"/>
              <a:ea typeface="Arial"/>
              <a:cs typeface="Arial"/>
              <a:sym typeface="Arial"/>
            </a:endParaRPr>
          </a:p>
        </p:txBody>
      </p:sp>
      <p:sp>
        <p:nvSpPr>
          <p:cNvPr id="320" name="Google Shape;320;p12"/>
          <p:cNvSpPr txBox="1"/>
          <p:nvPr/>
        </p:nvSpPr>
        <p:spPr>
          <a:xfrm>
            <a:off x="4527668" y="5527220"/>
            <a:ext cx="474810" cy="230832"/>
          </a:xfrm>
          <a:prstGeom prst="rect">
            <a:avLst/>
          </a:prstGeom>
          <a:noFill/>
          <a:ln>
            <a:noFill/>
          </a:ln>
        </p:spPr>
        <p:txBody>
          <a:bodyPr anchorCtr="0" anchor="t" bIns="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de-DE" sz="1200" u="none" cap="none" strike="noStrike">
                <a:solidFill>
                  <a:schemeClr val="lt1"/>
                </a:solidFill>
                <a:latin typeface="Montserrat"/>
                <a:ea typeface="Montserrat"/>
                <a:cs typeface="Montserrat"/>
                <a:sym typeface="Montserrat"/>
              </a:rPr>
              <a:t>14,8</a:t>
            </a:r>
            <a:endParaRPr b="0" i="0" sz="1400" u="none" cap="none" strike="noStrike">
              <a:solidFill>
                <a:srgbClr val="000000"/>
              </a:solidFill>
              <a:latin typeface="Arial"/>
              <a:ea typeface="Arial"/>
              <a:cs typeface="Arial"/>
              <a:sym typeface="Arial"/>
            </a:endParaRPr>
          </a:p>
        </p:txBody>
      </p:sp>
      <p:sp>
        <p:nvSpPr>
          <p:cNvPr id="321" name="Google Shape;321;p12"/>
          <p:cNvSpPr txBox="1"/>
          <p:nvPr/>
        </p:nvSpPr>
        <p:spPr>
          <a:xfrm>
            <a:off x="3477615" y="5364693"/>
            <a:ext cx="587019" cy="415498"/>
          </a:xfrm>
          <a:prstGeom prst="rect">
            <a:avLst/>
          </a:prstGeom>
          <a:noFill/>
          <a:ln>
            <a:noFill/>
          </a:ln>
        </p:spPr>
        <p:txBody>
          <a:bodyPr anchorCtr="0" anchor="t" bIns="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de-DE" sz="2400" u="none" cap="none" strike="noStrike">
                <a:solidFill>
                  <a:schemeClr val="lt1"/>
                </a:solidFill>
                <a:latin typeface="Montserrat"/>
                <a:ea typeface="Montserrat"/>
                <a:cs typeface="Montserrat"/>
                <a:sym typeface="Montserrat"/>
              </a:rPr>
              <a:t>30</a:t>
            </a:r>
            <a:endParaRPr b="0" i="0" sz="1404" u="none" cap="none" strike="noStrike">
              <a:solidFill>
                <a:schemeClr val="lt1"/>
              </a:solidFill>
              <a:latin typeface="Montserrat"/>
              <a:ea typeface="Montserrat"/>
              <a:cs typeface="Montserrat"/>
              <a:sym typeface="Montserrat"/>
            </a:endParaRPr>
          </a:p>
        </p:txBody>
      </p:sp>
      <p:sp>
        <p:nvSpPr>
          <p:cNvPr id="322" name="Google Shape;322;p12"/>
          <p:cNvSpPr txBox="1"/>
          <p:nvPr/>
        </p:nvSpPr>
        <p:spPr>
          <a:xfrm>
            <a:off x="815804" y="5304165"/>
            <a:ext cx="926857" cy="484748"/>
          </a:xfrm>
          <a:prstGeom prst="rect">
            <a:avLst/>
          </a:prstGeom>
          <a:noFill/>
          <a:ln>
            <a:noFill/>
          </a:ln>
        </p:spPr>
        <p:txBody>
          <a:bodyPr anchorCtr="0" anchor="t" bIns="0" lIns="91425" spcFirstLastPara="1" rIns="91425" wrap="square" tIns="45700">
            <a:spAutoFit/>
          </a:bodyPr>
          <a:lstStyle/>
          <a:p>
            <a:pPr indent="0" lvl="0" marL="0" marR="0" rtl="0" algn="ctr">
              <a:lnSpc>
                <a:spcPct val="100000"/>
              </a:lnSpc>
              <a:spcBef>
                <a:spcPts val="0"/>
              </a:spcBef>
              <a:spcAft>
                <a:spcPts val="0"/>
              </a:spcAft>
              <a:buClr>
                <a:srgbClr val="000000"/>
              </a:buClr>
              <a:buSzPts val="2850"/>
              <a:buFont typeface="Arial"/>
              <a:buNone/>
            </a:pPr>
            <a:r>
              <a:rPr b="0" i="0" lang="de-DE" sz="2850" u="none" cap="none" strike="noStrike">
                <a:solidFill>
                  <a:schemeClr val="lt1"/>
                </a:solidFill>
                <a:latin typeface="Montserrat"/>
                <a:ea typeface="Montserrat"/>
                <a:cs typeface="Montserrat"/>
                <a:sym typeface="Montserrat"/>
              </a:rPr>
              <a:t>37,3</a:t>
            </a:r>
            <a:endParaRPr b="0" i="0" sz="1400" u="none" cap="none" strike="noStrike">
              <a:solidFill>
                <a:srgbClr val="000000"/>
              </a:solidFill>
              <a:latin typeface="Arial"/>
              <a:ea typeface="Arial"/>
              <a:cs typeface="Arial"/>
              <a:sym typeface="Arial"/>
            </a:endParaRPr>
          </a:p>
        </p:txBody>
      </p:sp>
      <p:sp>
        <p:nvSpPr>
          <p:cNvPr id="323" name="Google Shape;323;p12"/>
          <p:cNvSpPr txBox="1"/>
          <p:nvPr/>
        </p:nvSpPr>
        <p:spPr>
          <a:xfrm>
            <a:off x="4424422" y="4178175"/>
            <a:ext cx="1021800" cy="318900"/>
          </a:xfrm>
          <a:prstGeom prst="rect">
            <a:avLst/>
          </a:prstGeom>
          <a:solidFill>
            <a:schemeClr val="lt1"/>
          </a:solidFill>
          <a:ln>
            <a:noFill/>
          </a:ln>
        </p:spPr>
        <p:txBody>
          <a:bodyPr anchorCtr="0" anchor="t" bIns="36000" lIns="0" spcFirstLastPara="1" rIns="0" wrap="square" tIns="36000">
            <a:sp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rgbClr val="000000"/>
                </a:solidFill>
                <a:latin typeface="Lato"/>
                <a:ea typeface="Lato"/>
                <a:cs typeface="Lato"/>
                <a:sym typeface="Lato"/>
              </a:rPr>
              <a:t>Ackerland</a:t>
            </a:r>
            <a:endParaRPr b="0" i="0" sz="1400" u="none" cap="none" strike="noStrike">
              <a:solidFill>
                <a:srgbClr val="000000"/>
              </a:solidFill>
              <a:latin typeface="Arial"/>
              <a:ea typeface="Arial"/>
              <a:cs typeface="Arial"/>
              <a:sym typeface="Arial"/>
            </a:endParaRPr>
          </a:p>
        </p:txBody>
      </p:sp>
      <p:sp>
        <p:nvSpPr>
          <p:cNvPr id="324" name="Google Shape;324;p12"/>
          <p:cNvSpPr txBox="1"/>
          <p:nvPr/>
        </p:nvSpPr>
        <p:spPr>
          <a:xfrm>
            <a:off x="6569793" y="5549814"/>
            <a:ext cx="410689" cy="230832"/>
          </a:xfrm>
          <a:prstGeom prst="rect">
            <a:avLst/>
          </a:prstGeom>
          <a:noFill/>
          <a:ln>
            <a:noFill/>
          </a:ln>
        </p:spPr>
        <p:txBody>
          <a:bodyPr anchorCtr="0" anchor="t" bIns="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de-DE" sz="1200" u="none" cap="none" strike="noStrike">
                <a:solidFill>
                  <a:srgbClr val="1E5F9F"/>
                </a:solidFill>
                <a:latin typeface="Montserrat"/>
                <a:ea typeface="Montserrat"/>
                <a:cs typeface="Montserrat"/>
                <a:sym typeface="Montserrat"/>
              </a:rPr>
              <a:t>6,2</a:t>
            </a:r>
            <a:endParaRPr b="0" i="0" sz="1400" u="none" cap="none" strike="noStrike">
              <a:solidFill>
                <a:srgbClr val="000000"/>
              </a:solidFill>
              <a:latin typeface="Arial"/>
              <a:ea typeface="Arial"/>
              <a:cs typeface="Arial"/>
              <a:sym typeface="Arial"/>
            </a:endParaRPr>
          </a:p>
        </p:txBody>
      </p:sp>
      <p:sp>
        <p:nvSpPr>
          <p:cNvPr id="325" name="Google Shape;325;p12"/>
          <p:cNvSpPr/>
          <p:nvPr/>
        </p:nvSpPr>
        <p:spPr>
          <a:xfrm>
            <a:off x="9198329" y="4514283"/>
            <a:ext cx="2849992" cy="1326452"/>
          </a:xfrm>
          <a:prstGeom prst="roundRect">
            <a:avLst>
              <a:gd fmla="val 16667" name="adj"/>
            </a:avLst>
          </a:prstGeom>
          <a:solidFill>
            <a:srgbClr val="0070C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chemeClr val="lt1"/>
                </a:solidFill>
                <a:latin typeface="Trebuchet MS"/>
                <a:ea typeface="Trebuchet MS"/>
                <a:cs typeface="Trebuchet MS"/>
                <a:sym typeface="Trebuchet MS"/>
              </a:rPr>
              <a:t>Was schlussfolgern sie für die Tierhaltung in ihrem Betrieb?</a:t>
            </a:r>
            <a:endParaRPr b="0" i="0" sz="2000" u="none" cap="none" strike="noStrike">
              <a:solidFill>
                <a:schemeClr val="lt1"/>
              </a:solidFill>
              <a:latin typeface="Arial"/>
              <a:ea typeface="Arial"/>
              <a:cs typeface="Arial"/>
              <a:sym typeface="Arial"/>
            </a:endParaRPr>
          </a:p>
        </p:txBody>
      </p:sp>
      <p:sp>
        <p:nvSpPr>
          <p:cNvPr id="326" name="Google Shape;326;p12"/>
          <p:cNvSpPr txBox="1"/>
          <p:nvPr/>
        </p:nvSpPr>
        <p:spPr>
          <a:xfrm>
            <a:off x="311200" y="5991489"/>
            <a:ext cx="8295770"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rgbClr val="000000"/>
                </a:solidFill>
                <a:latin typeface="Trebuchet MS"/>
                <a:ea typeface="Trebuchet MS"/>
                <a:cs typeface="Trebuchet MS"/>
                <a:sym typeface="Trebuchet MS"/>
              </a:rPr>
              <a:t>Grafik 9 : Die Bedeutung</a:t>
            </a:r>
            <a:r>
              <a:rPr b="0" i="0" lang="de-DE" sz="1000" u="none" cap="none" strike="noStrike">
                <a:solidFill>
                  <a:srgbClr val="000000"/>
                </a:solidFill>
                <a:latin typeface="Arial"/>
                <a:ea typeface="Arial"/>
                <a:cs typeface="Arial"/>
                <a:sym typeface="Arial"/>
              </a:rPr>
              <a:t> von unterschiedlichen Böden, ihrer  Fläche und Nutzung, im Verhältnis zu ihrer Rolle als  Kohlenstoffspeicher </a:t>
            </a:r>
            <a:endParaRPr b="0" i="0" sz="1000" u="none" cap="none" strike="noStrike">
              <a:solidFill>
                <a:srgbClr val="000000"/>
              </a:solidFill>
              <a:latin typeface="Trebuchet MS"/>
              <a:ea typeface="Trebuchet MS"/>
              <a:cs typeface="Trebuchet MS"/>
              <a:sym typeface="Trebuchet MS"/>
            </a:endParaRPr>
          </a:p>
        </p:txBody>
      </p:sp>
      <p:sp>
        <p:nvSpPr>
          <p:cNvPr id="327" name="Google Shape;327;p12"/>
          <p:cNvSpPr txBox="1"/>
          <p:nvPr/>
        </p:nvSpPr>
        <p:spPr>
          <a:xfrm>
            <a:off x="785374" y="6507171"/>
            <a:ext cx="4488600" cy="351000"/>
          </a:xfrm>
          <a:prstGeom prst="rect">
            <a:avLst/>
          </a:prstGeom>
          <a:noFill/>
          <a:ln>
            <a:noFill/>
          </a:ln>
        </p:spPr>
        <p:txBody>
          <a:bodyPr anchorCtr="0" anchor="t" bIns="91425" lIns="91425" spcFirstLastPara="1" rIns="91425" wrap="square" tIns="91425">
            <a:spAutoFit/>
          </a:bodyPr>
          <a:lstStyle/>
          <a:p>
            <a:pPr indent="0" lvl="0" marL="50800" marR="0" rtl="0" algn="l">
              <a:lnSpc>
                <a:spcPct val="90000"/>
              </a:lnSpc>
              <a:spcBef>
                <a:spcPts val="0"/>
              </a:spcBef>
              <a:spcAft>
                <a:spcPts val="0"/>
              </a:spcAft>
              <a:buClr>
                <a:srgbClr val="000000"/>
              </a:buClr>
              <a:buSzPts val="1200"/>
              <a:buFont typeface="Arial"/>
              <a:buNone/>
            </a:pPr>
            <a:r>
              <a:rPr b="0" i="0" lang="de-DE" sz="1200" u="none" cap="none" strike="noStrike">
                <a:solidFill>
                  <a:schemeClr val="lt1"/>
                </a:solidFill>
                <a:latin typeface="Trebuchet MS"/>
                <a:ea typeface="Trebuchet MS"/>
                <a:cs typeface="Trebuchet MS"/>
                <a:sym typeface="Trebuchet MS"/>
              </a:rPr>
              <a:t>Christine.Schmidt@ibbf.berlin</a:t>
            </a:r>
            <a:endParaRPr b="0" i="0" sz="1200" u="none" cap="none" strike="noStrike">
              <a:solidFill>
                <a:schemeClr val="lt1"/>
              </a:solidFill>
              <a:latin typeface="Trebuchet MS"/>
              <a:ea typeface="Trebuchet MS"/>
              <a:cs typeface="Trebuchet MS"/>
              <a:sym typeface="Trebuchet MS"/>
            </a:endParaRPr>
          </a:p>
        </p:txBody>
      </p:sp>
      <p:sp>
        <p:nvSpPr>
          <p:cNvPr id="328" name="Google Shape;328;p12"/>
          <p:cNvSpPr txBox="1"/>
          <p:nvPr/>
        </p:nvSpPr>
        <p:spPr>
          <a:xfrm>
            <a:off x="3293461" y="6474397"/>
            <a:ext cx="2541000" cy="324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Tierwirt und Tiertwirtin</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13"/>
          <p:cNvSpPr txBox="1"/>
          <p:nvPr>
            <p:ph idx="12" type="sldNum"/>
          </p:nvPr>
        </p:nvSpPr>
        <p:spPr>
          <a:xfrm>
            <a:off x="1" y="6492864"/>
            <a:ext cx="532136" cy="35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r>
              <a:rPr lang="de-DE" sz="1200"/>
              <a:t>13</a:t>
            </a:r>
            <a:endParaRPr sz="1200"/>
          </a:p>
        </p:txBody>
      </p:sp>
      <p:sp>
        <p:nvSpPr>
          <p:cNvPr id="335" name="Google Shape;335;p13"/>
          <p:cNvSpPr txBox="1"/>
          <p:nvPr>
            <p:ph type="title"/>
          </p:nvPr>
        </p:nvSpPr>
        <p:spPr>
          <a:xfrm>
            <a:off x="360000" y="180000"/>
            <a:ext cx="1152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800"/>
              <a:buFont typeface="Arial"/>
              <a:buNone/>
            </a:pPr>
            <a:r>
              <a:rPr lang="de-DE"/>
              <a:t>Tierwirt:innen: </a:t>
            </a:r>
            <a:r>
              <a:rPr lang="de-DE">
                <a:solidFill>
                  <a:srgbClr val="0070C0"/>
                </a:solidFill>
              </a:rPr>
              <a:t>Bedeutung des Ökolandbau </a:t>
            </a:r>
            <a:endParaRPr>
              <a:solidFill>
                <a:srgbClr val="0070C0"/>
              </a:solidFill>
            </a:endParaRPr>
          </a:p>
        </p:txBody>
      </p:sp>
      <p:sp>
        <p:nvSpPr>
          <p:cNvPr id="336" name="Google Shape;336;p13"/>
          <p:cNvSpPr txBox="1"/>
          <p:nvPr>
            <p:ph idx="2" type="body"/>
          </p:nvPr>
        </p:nvSpPr>
        <p:spPr>
          <a:xfrm>
            <a:off x="7263643" y="6539070"/>
            <a:ext cx="4616357" cy="304794"/>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chemeClr val="dk1"/>
              </a:buClr>
              <a:buSzPts val="1200"/>
              <a:buFont typeface="Arial"/>
              <a:buNone/>
            </a:pPr>
            <a:r>
              <a:rPr lang="de-DE"/>
              <a:t>Bildquelle: Wiegmann, K. 2022, S. 7, CC-BY-SA-NC</a:t>
            </a:r>
            <a:endParaRPr/>
          </a:p>
        </p:txBody>
      </p:sp>
      <p:pic>
        <p:nvPicPr>
          <p:cNvPr id="337" name="Google Shape;337;p13"/>
          <p:cNvPicPr preferRelativeResize="0"/>
          <p:nvPr/>
        </p:nvPicPr>
        <p:blipFill rotWithShape="1">
          <a:blip r:embed="rId3">
            <a:alphaModFix/>
          </a:blip>
          <a:srcRect b="0" l="0" r="0" t="0"/>
          <a:stretch/>
        </p:blipFill>
        <p:spPr>
          <a:xfrm>
            <a:off x="9051558" y="1431269"/>
            <a:ext cx="2490898" cy="3556623"/>
          </a:xfrm>
          <a:prstGeom prst="rect">
            <a:avLst/>
          </a:prstGeom>
          <a:noFill/>
          <a:ln>
            <a:noFill/>
          </a:ln>
        </p:spPr>
      </p:pic>
      <p:sp>
        <p:nvSpPr>
          <p:cNvPr id="338" name="Google Shape;338;p13"/>
          <p:cNvSpPr txBox="1"/>
          <p:nvPr/>
        </p:nvSpPr>
        <p:spPr>
          <a:xfrm>
            <a:off x="619382" y="5146158"/>
            <a:ext cx="2138651" cy="7848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100"/>
              <a:buFont typeface="Arial"/>
              <a:buNone/>
            </a:pPr>
            <a:r>
              <a:rPr b="0" i="0" lang="de-DE" sz="2100" u="none" cap="none" strike="noStrike">
                <a:solidFill>
                  <a:srgbClr val="000000"/>
                </a:solidFill>
                <a:latin typeface="Trebuchet MS"/>
                <a:ea typeface="Trebuchet MS"/>
                <a:cs typeface="Trebuchet MS"/>
                <a:sym typeface="Trebuchet MS"/>
              </a:rPr>
              <a:t>Stickstoff</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Trebuchet MS"/>
                <a:ea typeface="Trebuchet MS"/>
                <a:cs typeface="Trebuchet MS"/>
                <a:sym typeface="Trebuchet MS"/>
              </a:rPr>
              <a:t>25 – 182 kg Stickstoff (N)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Trebuchet MS"/>
                <a:ea typeface="Trebuchet MS"/>
                <a:cs typeface="Trebuchet MS"/>
                <a:sym typeface="Trebuchet MS"/>
              </a:rPr>
              <a:t>Überschuss pro Hektar</a:t>
            </a:r>
            <a:endParaRPr b="0" i="0" sz="1400" u="none" cap="none" strike="noStrike">
              <a:solidFill>
                <a:srgbClr val="000000"/>
              </a:solidFill>
              <a:latin typeface="Arial"/>
              <a:ea typeface="Arial"/>
              <a:cs typeface="Arial"/>
              <a:sym typeface="Arial"/>
            </a:endParaRPr>
          </a:p>
        </p:txBody>
      </p:sp>
      <p:sp>
        <p:nvSpPr>
          <p:cNvPr id="339" name="Google Shape;339;p13"/>
          <p:cNvSpPr txBox="1"/>
          <p:nvPr/>
        </p:nvSpPr>
        <p:spPr>
          <a:xfrm>
            <a:off x="3654649" y="5146158"/>
            <a:ext cx="2138651" cy="6001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100"/>
              <a:buFont typeface="Arial"/>
              <a:buNone/>
            </a:pPr>
            <a:r>
              <a:rPr b="0" i="0" lang="de-DE" sz="2100" u="none" cap="none" strike="noStrike">
                <a:solidFill>
                  <a:srgbClr val="000000"/>
                </a:solidFill>
                <a:latin typeface="Trebuchet MS"/>
                <a:ea typeface="Trebuchet MS"/>
                <a:cs typeface="Trebuchet MS"/>
                <a:sym typeface="Trebuchet MS"/>
              </a:rPr>
              <a:t>Tierbestand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Trebuchet MS"/>
                <a:ea typeface="Trebuchet MS"/>
                <a:cs typeface="Trebuchet MS"/>
                <a:sym typeface="Trebuchet MS"/>
              </a:rPr>
              <a:t>&lt; 0,3 - &gt; 3,6 GVE pro Hektar</a:t>
            </a:r>
            <a:endParaRPr b="0" i="0" sz="1400" u="none" cap="none" strike="noStrike">
              <a:solidFill>
                <a:srgbClr val="000000"/>
              </a:solidFill>
              <a:latin typeface="Arial"/>
              <a:ea typeface="Arial"/>
              <a:cs typeface="Arial"/>
              <a:sym typeface="Arial"/>
            </a:endParaRPr>
          </a:p>
        </p:txBody>
      </p:sp>
      <p:sp>
        <p:nvSpPr>
          <p:cNvPr id="340" name="Google Shape;340;p13"/>
          <p:cNvSpPr txBox="1"/>
          <p:nvPr/>
        </p:nvSpPr>
        <p:spPr>
          <a:xfrm>
            <a:off x="6689916" y="5071730"/>
            <a:ext cx="2246100" cy="7848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100"/>
              <a:buFont typeface="Arial"/>
              <a:buNone/>
            </a:pPr>
            <a:r>
              <a:rPr b="0" i="0" lang="de-DE" sz="2100" u="none" cap="none" strike="noStrike">
                <a:solidFill>
                  <a:srgbClr val="000000"/>
                </a:solidFill>
                <a:latin typeface="Trebuchet MS"/>
                <a:ea typeface="Trebuchet MS"/>
                <a:cs typeface="Trebuchet MS"/>
                <a:sym typeface="Trebuchet MS"/>
              </a:rPr>
              <a:t>Moore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Trebuchet MS"/>
                <a:ea typeface="Trebuchet MS"/>
                <a:cs typeface="Trebuchet MS"/>
                <a:sym typeface="Trebuchet MS"/>
              </a:rPr>
              <a:t>0 - &gt; 25% organische Böden an Acker- und Grünlandnutzung</a:t>
            </a:r>
            <a:endParaRPr b="0" i="0" sz="1400" u="none" cap="none" strike="noStrike">
              <a:solidFill>
                <a:srgbClr val="000000"/>
              </a:solidFill>
              <a:latin typeface="Arial"/>
              <a:ea typeface="Arial"/>
              <a:cs typeface="Arial"/>
              <a:sym typeface="Arial"/>
            </a:endParaRPr>
          </a:p>
        </p:txBody>
      </p:sp>
      <p:sp>
        <p:nvSpPr>
          <p:cNvPr id="341" name="Google Shape;341;p13"/>
          <p:cNvSpPr txBox="1"/>
          <p:nvPr/>
        </p:nvSpPr>
        <p:spPr>
          <a:xfrm>
            <a:off x="9299455" y="5067197"/>
            <a:ext cx="2243000" cy="110799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100"/>
              <a:buFont typeface="Arial"/>
              <a:buNone/>
            </a:pPr>
            <a:r>
              <a:rPr b="0" i="0" lang="de-DE" sz="2100" u="none" cap="none" strike="noStrike">
                <a:solidFill>
                  <a:srgbClr val="000000"/>
                </a:solidFill>
                <a:latin typeface="Trebuchet MS"/>
                <a:ea typeface="Trebuchet MS"/>
                <a:cs typeface="Trebuchet MS"/>
                <a:sym typeface="Trebuchet MS"/>
              </a:rPr>
              <a:t>Anteil Ökobetriebe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Trebuchet MS"/>
                <a:ea typeface="Trebuchet MS"/>
                <a:cs typeface="Trebuchet MS"/>
                <a:sym typeface="Trebuchet MS"/>
              </a:rPr>
              <a:t>in Kreisen in Deutschland, Agrarstrukturerhebung 20202</a:t>
            </a:r>
            <a:endParaRPr b="0" i="0" sz="1400" u="none" cap="none" strike="noStrike">
              <a:solidFill>
                <a:srgbClr val="000000"/>
              </a:solidFill>
              <a:latin typeface="Arial"/>
              <a:ea typeface="Arial"/>
              <a:cs typeface="Arial"/>
              <a:sym typeface="Arial"/>
            </a:endParaRPr>
          </a:p>
        </p:txBody>
      </p:sp>
      <p:pic>
        <p:nvPicPr>
          <p:cNvPr id="342" name="Google Shape;342;p13"/>
          <p:cNvPicPr preferRelativeResize="0"/>
          <p:nvPr/>
        </p:nvPicPr>
        <p:blipFill rotWithShape="1">
          <a:blip r:embed="rId4">
            <a:alphaModFix/>
          </a:blip>
          <a:srcRect b="0" l="0" r="0" t="0"/>
          <a:stretch/>
        </p:blipFill>
        <p:spPr>
          <a:xfrm>
            <a:off x="340245" y="1431270"/>
            <a:ext cx="2781227" cy="3640460"/>
          </a:xfrm>
          <a:prstGeom prst="rect">
            <a:avLst/>
          </a:prstGeom>
          <a:noFill/>
          <a:ln>
            <a:noFill/>
          </a:ln>
        </p:spPr>
      </p:pic>
      <p:pic>
        <p:nvPicPr>
          <p:cNvPr id="343" name="Google Shape;343;p13"/>
          <p:cNvPicPr preferRelativeResize="0"/>
          <p:nvPr/>
        </p:nvPicPr>
        <p:blipFill rotWithShape="1">
          <a:blip r:embed="rId5">
            <a:alphaModFix/>
          </a:blip>
          <a:srcRect b="0" l="0" r="0" t="0"/>
          <a:stretch/>
        </p:blipFill>
        <p:spPr>
          <a:xfrm>
            <a:off x="3361931" y="1431270"/>
            <a:ext cx="2767601" cy="3640460"/>
          </a:xfrm>
          <a:prstGeom prst="rect">
            <a:avLst/>
          </a:prstGeom>
          <a:noFill/>
          <a:ln>
            <a:noFill/>
          </a:ln>
        </p:spPr>
      </p:pic>
      <p:pic>
        <p:nvPicPr>
          <p:cNvPr id="344" name="Google Shape;344;p13"/>
          <p:cNvPicPr preferRelativeResize="0"/>
          <p:nvPr/>
        </p:nvPicPr>
        <p:blipFill rotWithShape="1">
          <a:blip r:embed="rId6">
            <a:alphaModFix/>
          </a:blip>
          <a:srcRect b="0" l="0" r="0" t="0"/>
          <a:stretch/>
        </p:blipFill>
        <p:spPr>
          <a:xfrm>
            <a:off x="6483166" y="1657937"/>
            <a:ext cx="2408128" cy="3409260"/>
          </a:xfrm>
          <a:prstGeom prst="rect">
            <a:avLst/>
          </a:prstGeom>
          <a:noFill/>
          <a:ln>
            <a:noFill/>
          </a:ln>
        </p:spPr>
      </p:pic>
      <p:pic>
        <p:nvPicPr>
          <p:cNvPr id="345" name="Google Shape;345;p13"/>
          <p:cNvPicPr preferRelativeResize="0"/>
          <p:nvPr/>
        </p:nvPicPr>
        <p:blipFill rotWithShape="1">
          <a:blip r:embed="rId7">
            <a:alphaModFix/>
          </a:blip>
          <a:srcRect b="0" l="0" r="0" t="0"/>
          <a:stretch/>
        </p:blipFill>
        <p:spPr>
          <a:xfrm>
            <a:off x="6447824" y="1431270"/>
            <a:ext cx="709930" cy="721995"/>
          </a:xfrm>
          <a:prstGeom prst="rect">
            <a:avLst/>
          </a:prstGeom>
          <a:noFill/>
          <a:ln>
            <a:noFill/>
          </a:ln>
        </p:spPr>
      </p:pic>
      <p:sp>
        <p:nvSpPr>
          <p:cNvPr id="346" name="Google Shape;346;p13"/>
          <p:cNvSpPr/>
          <p:nvPr/>
        </p:nvSpPr>
        <p:spPr>
          <a:xfrm>
            <a:off x="6531297" y="1925296"/>
            <a:ext cx="935990" cy="1347470"/>
          </a:xfrm>
          <a:custGeom>
            <a:rect b="b" l="l" r="r" t="t"/>
            <a:pathLst>
              <a:path extrusionOk="0" h="1348004" w="936460">
                <a:moveTo>
                  <a:pt x="83477" y="580568"/>
                </a:moveTo>
                <a:cubicBezTo>
                  <a:pt x="166954" y="236830"/>
                  <a:pt x="406870" y="0"/>
                  <a:pt x="619366" y="51600"/>
                </a:cubicBezTo>
                <a:cubicBezTo>
                  <a:pt x="831862" y="103200"/>
                  <a:pt x="936460" y="423685"/>
                  <a:pt x="852983" y="767423"/>
                </a:cubicBezTo>
                <a:cubicBezTo>
                  <a:pt x="769518" y="1111174"/>
                  <a:pt x="529590" y="1348004"/>
                  <a:pt x="317094" y="1296403"/>
                </a:cubicBezTo>
                <a:cubicBezTo>
                  <a:pt x="104597" y="1244803"/>
                  <a:pt x="0" y="924306"/>
                  <a:pt x="83477" y="580568"/>
                </a:cubicBezTo>
                <a:close/>
              </a:path>
            </a:pathLst>
          </a:custGeom>
          <a:noFill/>
          <a:ln cap="flat" cmpd="sng" w="38100">
            <a:solidFill>
              <a:srgbClr val="6D2B9E"/>
            </a:solidFill>
            <a:prstDash val="solid"/>
            <a:miter lim="1016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13"/>
          <p:cNvSpPr/>
          <p:nvPr/>
        </p:nvSpPr>
        <p:spPr>
          <a:xfrm>
            <a:off x="3582826" y="1862110"/>
            <a:ext cx="935990" cy="1347470"/>
          </a:xfrm>
          <a:custGeom>
            <a:rect b="b" l="l" r="r" t="t"/>
            <a:pathLst>
              <a:path extrusionOk="0" h="1348004" w="936460">
                <a:moveTo>
                  <a:pt x="83477" y="580568"/>
                </a:moveTo>
                <a:cubicBezTo>
                  <a:pt x="166954" y="236830"/>
                  <a:pt x="406870" y="0"/>
                  <a:pt x="619366" y="51600"/>
                </a:cubicBezTo>
                <a:cubicBezTo>
                  <a:pt x="831862" y="103200"/>
                  <a:pt x="936460" y="423685"/>
                  <a:pt x="852983" y="767423"/>
                </a:cubicBezTo>
                <a:cubicBezTo>
                  <a:pt x="769518" y="1111174"/>
                  <a:pt x="529590" y="1348004"/>
                  <a:pt x="317094" y="1296403"/>
                </a:cubicBezTo>
                <a:cubicBezTo>
                  <a:pt x="104597" y="1244803"/>
                  <a:pt x="0" y="924306"/>
                  <a:pt x="83477" y="580568"/>
                </a:cubicBezTo>
                <a:close/>
              </a:path>
            </a:pathLst>
          </a:custGeom>
          <a:noFill/>
          <a:ln cap="flat" cmpd="sng" w="38100">
            <a:solidFill>
              <a:srgbClr val="6D2B9E"/>
            </a:solidFill>
            <a:prstDash val="solid"/>
            <a:miter lim="1016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13"/>
          <p:cNvSpPr/>
          <p:nvPr/>
        </p:nvSpPr>
        <p:spPr>
          <a:xfrm>
            <a:off x="532137" y="1842346"/>
            <a:ext cx="935990" cy="1347470"/>
          </a:xfrm>
          <a:custGeom>
            <a:rect b="b" l="l" r="r" t="t"/>
            <a:pathLst>
              <a:path extrusionOk="0" h="1348004" w="936460">
                <a:moveTo>
                  <a:pt x="83477" y="580568"/>
                </a:moveTo>
                <a:cubicBezTo>
                  <a:pt x="166954" y="236830"/>
                  <a:pt x="406870" y="0"/>
                  <a:pt x="619366" y="51600"/>
                </a:cubicBezTo>
                <a:cubicBezTo>
                  <a:pt x="831862" y="103200"/>
                  <a:pt x="936460" y="423685"/>
                  <a:pt x="852983" y="767423"/>
                </a:cubicBezTo>
                <a:cubicBezTo>
                  <a:pt x="769518" y="1111174"/>
                  <a:pt x="529590" y="1348004"/>
                  <a:pt x="317094" y="1296403"/>
                </a:cubicBezTo>
                <a:cubicBezTo>
                  <a:pt x="104597" y="1244803"/>
                  <a:pt x="0" y="924306"/>
                  <a:pt x="83477" y="580568"/>
                </a:cubicBezTo>
                <a:close/>
              </a:path>
            </a:pathLst>
          </a:custGeom>
          <a:noFill/>
          <a:ln cap="flat" cmpd="sng" w="38100">
            <a:solidFill>
              <a:srgbClr val="6D2B9E"/>
            </a:solidFill>
            <a:prstDash val="solid"/>
            <a:miter lim="1016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13"/>
          <p:cNvSpPr txBox="1"/>
          <p:nvPr/>
        </p:nvSpPr>
        <p:spPr>
          <a:xfrm>
            <a:off x="785374" y="6507171"/>
            <a:ext cx="4488600" cy="351000"/>
          </a:xfrm>
          <a:prstGeom prst="rect">
            <a:avLst/>
          </a:prstGeom>
          <a:noFill/>
          <a:ln>
            <a:noFill/>
          </a:ln>
        </p:spPr>
        <p:txBody>
          <a:bodyPr anchorCtr="0" anchor="t" bIns="91425" lIns="91425" spcFirstLastPara="1" rIns="91425" wrap="square" tIns="91425">
            <a:spAutoFit/>
          </a:bodyPr>
          <a:lstStyle/>
          <a:p>
            <a:pPr indent="0" lvl="0" marL="50800" marR="0" rtl="0" algn="l">
              <a:lnSpc>
                <a:spcPct val="90000"/>
              </a:lnSpc>
              <a:spcBef>
                <a:spcPts val="0"/>
              </a:spcBef>
              <a:spcAft>
                <a:spcPts val="0"/>
              </a:spcAft>
              <a:buClr>
                <a:srgbClr val="000000"/>
              </a:buClr>
              <a:buSzPts val="1200"/>
              <a:buFont typeface="Arial"/>
              <a:buNone/>
            </a:pPr>
            <a:r>
              <a:rPr b="0" i="0" lang="de-DE" sz="1200" u="none" cap="none" strike="noStrike">
                <a:solidFill>
                  <a:schemeClr val="lt1"/>
                </a:solidFill>
                <a:latin typeface="Trebuchet MS"/>
                <a:ea typeface="Trebuchet MS"/>
                <a:cs typeface="Trebuchet MS"/>
                <a:sym typeface="Trebuchet MS"/>
              </a:rPr>
              <a:t>Christine.Schmidt@ibbf.berlin</a:t>
            </a:r>
            <a:endParaRPr b="0" i="0" sz="1200" u="none" cap="none" strike="noStrike">
              <a:solidFill>
                <a:schemeClr val="lt1"/>
              </a:solidFill>
              <a:latin typeface="Trebuchet MS"/>
              <a:ea typeface="Trebuchet MS"/>
              <a:cs typeface="Trebuchet MS"/>
              <a:sym typeface="Trebuchet MS"/>
            </a:endParaRPr>
          </a:p>
        </p:txBody>
      </p:sp>
      <p:sp>
        <p:nvSpPr>
          <p:cNvPr id="350" name="Google Shape;350;p13"/>
          <p:cNvSpPr txBox="1"/>
          <p:nvPr/>
        </p:nvSpPr>
        <p:spPr>
          <a:xfrm>
            <a:off x="279300" y="5930988"/>
            <a:ext cx="9364430"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rgbClr val="000000"/>
                </a:solidFill>
                <a:latin typeface="Trebuchet MS"/>
                <a:ea typeface="Trebuchet MS"/>
                <a:cs typeface="Trebuchet MS"/>
                <a:sym typeface="Trebuchet MS"/>
              </a:rPr>
              <a:t>Grafik 10 : Zusammenhänge zw. Stickstoffbilanz, Tierbestand, Futterbau auf organischen Böden und diesbezügliche regionalen Potenziale für Ökolandbau </a:t>
            </a:r>
            <a:endParaRPr b="0" i="0" sz="1400" u="none" cap="none" strike="noStrike">
              <a:solidFill>
                <a:srgbClr val="000000"/>
              </a:solidFill>
              <a:latin typeface="Arial"/>
              <a:ea typeface="Arial"/>
              <a:cs typeface="Arial"/>
              <a:sym typeface="Arial"/>
            </a:endParaRPr>
          </a:p>
        </p:txBody>
      </p:sp>
      <p:sp>
        <p:nvSpPr>
          <p:cNvPr id="351" name="Google Shape;351;p13"/>
          <p:cNvSpPr txBox="1"/>
          <p:nvPr/>
        </p:nvSpPr>
        <p:spPr>
          <a:xfrm>
            <a:off x="3293461" y="6474397"/>
            <a:ext cx="2541000" cy="324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Tierwirt und Tiertwirtin</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32"/>
          <p:cNvSpPr txBox="1"/>
          <p:nvPr>
            <p:ph idx="12" type="sldNum"/>
          </p:nvPr>
        </p:nvSpPr>
        <p:spPr>
          <a:xfrm>
            <a:off x="1" y="6492864"/>
            <a:ext cx="532136" cy="35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r>
              <a:rPr lang="de-DE" sz="1200"/>
              <a:t>14</a:t>
            </a:r>
            <a:endParaRPr sz="1200"/>
          </a:p>
        </p:txBody>
      </p:sp>
      <p:sp>
        <p:nvSpPr>
          <p:cNvPr id="358" name="Google Shape;358;p32"/>
          <p:cNvSpPr txBox="1"/>
          <p:nvPr>
            <p:ph type="title"/>
          </p:nvPr>
        </p:nvSpPr>
        <p:spPr>
          <a:xfrm>
            <a:off x="360000" y="180000"/>
            <a:ext cx="1152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800"/>
              <a:buFont typeface="Arial"/>
              <a:buNone/>
            </a:pPr>
            <a:r>
              <a:rPr lang="de-DE"/>
              <a:t>Tierwirt:innen: </a:t>
            </a:r>
            <a:r>
              <a:rPr lang="de-DE">
                <a:solidFill>
                  <a:srgbClr val="0070C0"/>
                </a:solidFill>
              </a:rPr>
              <a:t>Ziele für Flächennutzung</a:t>
            </a:r>
            <a:r>
              <a:rPr lang="de-DE"/>
              <a:t> </a:t>
            </a:r>
            <a:endParaRPr/>
          </a:p>
        </p:txBody>
      </p:sp>
      <p:sp>
        <p:nvSpPr>
          <p:cNvPr id="359" name="Google Shape;359;p32"/>
          <p:cNvSpPr txBox="1"/>
          <p:nvPr>
            <p:ph idx="2" type="body"/>
          </p:nvPr>
        </p:nvSpPr>
        <p:spPr>
          <a:xfrm>
            <a:off x="7263643" y="6539070"/>
            <a:ext cx="4616357" cy="304794"/>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Bildquelle: Wiegmann, K. 2022, S. 6, CC-BY-SA-NC</a:t>
            </a:r>
            <a:endParaRPr/>
          </a:p>
        </p:txBody>
      </p:sp>
      <p:sp>
        <p:nvSpPr>
          <p:cNvPr id="360" name="Google Shape;360;p32"/>
          <p:cNvSpPr txBox="1"/>
          <p:nvPr/>
        </p:nvSpPr>
        <p:spPr>
          <a:xfrm>
            <a:off x="785374" y="6507171"/>
            <a:ext cx="4488600" cy="351000"/>
          </a:xfrm>
          <a:prstGeom prst="rect">
            <a:avLst/>
          </a:prstGeom>
          <a:noFill/>
          <a:ln>
            <a:noFill/>
          </a:ln>
        </p:spPr>
        <p:txBody>
          <a:bodyPr anchorCtr="0" anchor="t" bIns="91425" lIns="91425" spcFirstLastPara="1" rIns="91425" wrap="square" tIns="91425">
            <a:spAutoFit/>
          </a:bodyPr>
          <a:lstStyle/>
          <a:p>
            <a:pPr indent="0" lvl="0" marL="50800" marR="0" rtl="0" algn="l">
              <a:lnSpc>
                <a:spcPct val="90000"/>
              </a:lnSpc>
              <a:spcBef>
                <a:spcPts val="0"/>
              </a:spcBef>
              <a:spcAft>
                <a:spcPts val="0"/>
              </a:spcAft>
              <a:buClr>
                <a:srgbClr val="000000"/>
              </a:buClr>
              <a:buSzPts val="1200"/>
              <a:buFont typeface="Arial"/>
              <a:buNone/>
            </a:pPr>
            <a:r>
              <a:rPr b="0" i="0" lang="de-DE" sz="1200" u="none" cap="none" strike="noStrike">
                <a:solidFill>
                  <a:schemeClr val="lt1"/>
                </a:solidFill>
                <a:latin typeface="Trebuchet MS"/>
                <a:ea typeface="Trebuchet MS"/>
                <a:cs typeface="Trebuchet MS"/>
                <a:sym typeface="Trebuchet MS"/>
              </a:rPr>
              <a:t>Christine.Schmidt@ibbf.berlin</a:t>
            </a:r>
            <a:endParaRPr b="0" i="0" sz="1200" u="none" cap="none" strike="noStrike">
              <a:solidFill>
                <a:schemeClr val="lt1"/>
              </a:solidFill>
              <a:latin typeface="Trebuchet MS"/>
              <a:ea typeface="Trebuchet MS"/>
              <a:cs typeface="Trebuchet MS"/>
              <a:sym typeface="Trebuchet MS"/>
            </a:endParaRPr>
          </a:p>
        </p:txBody>
      </p:sp>
      <p:pic>
        <p:nvPicPr>
          <p:cNvPr id="361" name="Google Shape;361;p32"/>
          <p:cNvPicPr preferRelativeResize="0"/>
          <p:nvPr/>
        </p:nvPicPr>
        <p:blipFill rotWithShape="1">
          <a:blip r:embed="rId3">
            <a:alphaModFix/>
          </a:blip>
          <a:srcRect b="0" l="0" r="0" t="0"/>
          <a:stretch/>
        </p:blipFill>
        <p:spPr>
          <a:xfrm>
            <a:off x="360000" y="1318158"/>
            <a:ext cx="5604865" cy="4644615"/>
          </a:xfrm>
          <a:prstGeom prst="rect">
            <a:avLst/>
          </a:prstGeom>
          <a:noFill/>
          <a:ln>
            <a:noFill/>
          </a:ln>
        </p:spPr>
      </p:pic>
      <p:sp>
        <p:nvSpPr>
          <p:cNvPr id="362" name="Google Shape;362;p32"/>
          <p:cNvSpPr/>
          <p:nvPr/>
        </p:nvSpPr>
        <p:spPr>
          <a:xfrm>
            <a:off x="3902149" y="1828798"/>
            <a:ext cx="850604" cy="1600202"/>
          </a:xfrm>
          <a:custGeom>
            <a:rect b="b" l="l" r="r" t="t"/>
            <a:pathLst>
              <a:path extrusionOk="0" h="1449324" w="749808">
                <a:moveTo>
                  <a:pt x="0" y="0"/>
                </a:moveTo>
                <a:lnTo>
                  <a:pt x="749808" y="0"/>
                </a:lnTo>
                <a:lnTo>
                  <a:pt x="749808" y="1449324"/>
                </a:lnTo>
                <a:lnTo>
                  <a:pt x="0" y="1449324"/>
                </a:lnTo>
                <a:lnTo>
                  <a:pt x="0" y="0"/>
                </a:lnTo>
              </a:path>
            </a:pathLst>
          </a:custGeom>
          <a:solidFill>
            <a:srgbClr val="BFBFBF"/>
          </a:solidFill>
          <a:ln cap="flat" cmpd="sng" w="12700">
            <a:solidFill>
              <a:srgbClr val="BFBFBF"/>
            </a:solidFill>
            <a:prstDash val="solid"/>
            <a:miter lim="1016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3" name="Google Shape;363;p32"/>
          <p:cNvSpPr/>
          <p:nvPr/>
        </p:nvSpPr>
        <p:spPr>
          <a:xfrm>
            <a:off x="2636871" y="3344789"/>
            <a:ext cx="1337295" cy="865704"/>
          </a:xfrm>
          <a:custGeom>
            <a:rect b="b" l="l" r="r" t="t"/>
            <a:pathLst>
              <a:path extrusionOk="0" h="717550" w="1042416">
                <a:moveTo>
                  <a:pt x="0" y="717550"/>
                </a:moveTo>
                <a:lnTo>
                  <a:pt x="1042416" y="0"/>
                </a:lnTo>
              </a:path>
            </a:pathLst>
          </a:custGeom>
          <a:noFill/>
          <a:ln cap="flat" cmpd="sng" w="9525">
            <a:solidFill>
              <a:srgbClr val="BFBFBF"/>
            </a:solidFill>
            <a:prstDash val="solid"/>
            <a:miter lim="1016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4" name="Google Shape;364;p32"/>
          <p:cNvSpPr txBox="1"/>
          <p:nvPr/>
        </p:nvSpPr>
        <p:spPr>
          <a:xfrm>
            <a:off x="4837814" y="3772908"/>
            <a:ext cx="207334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70AD47"/>
                </a:solidFill>
                <a:latin typeface="Trebuchet MS"/>
                <a:ea typeface="Trebuchet MS"/>
                <a:cs typeface="Trebuchet MS"/>
                <a:sym typeface="Trebuchet MS"/>
              </a:rPr>
              <a:t>bis zu 33% der Fläche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70AD47"/>
                </a:solidFill>
                <a:latin typeface="Trebuchet MS"/>
                <a:ea typeface="Trebuchet MS"/>
                <a:cs typeface="Trebuchet MS"/>
                <a:sym typeface="Trebuchet MS"/>
              </a:rPr>
              <a:t>für  Umweltziele</a:t>
            </a:r>
            <a:endParaRPr b="0" i="0" sz="1100" u="none" cap="none" strike="noStrike">
              <a:solidFill>
                <a:srgbClr val="000000"/>
              </a:solidFill>
              <a:latin typeface="Trebuchet MS"/>
              <a:ea typeface="Trebuchet MS"/>
              <a:cs typeface="Trebuchet MS"/>
              <a:sym typeface="Trebuchet MS"/>
            </a:endParaRPr>
          </a:p>
        </p:txBody>
      </p:sp>
      <p:sp>
        <p:nvSpPr>
          <p:cNvPr id="365" name="Google Shape;365;p32"/>
          <p:cNvSpPr txBox="1"/>
          <p:nvPr/>
        </p:nvSpPr>
        <p:spPr>
          <a:xfrm>
            <a:off x="279300" y="5959209"/>
            <a:ext cx="9109247"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rgbClr val="000000"/>
                </a:solidFill>
                <a:latin typeface="Trebuchet MS"/>
                <a:ea typeface="Trebuchet MS"/>
                <a:cs typeface="Trebuchet MS"/>
                <a:sym typeface="Trebuchet MS"/>
              </a:rPr>
              <a:t>Grafik 11 : Zusammenhänge zwischen Stickstoffbilanz und Tierbestand und diesbezügliche regionalen Potenziale für alternative Haltung und Ökolandbau </a:t>
            </a:r>
            <a:endParaRPr b="0" i="0" sz="1400" u="none" cap="none" strike="noStrike">
              <a:solidFill>
                <a:srgbClr val="000000"/>
              </a:solidFill>
              <a:latin typeface="Arial"/>
              <a:ea typeface="Arial"/>
              <a:cs typeface="Arial"/>
              <a:sym typeface="Arial"/>
            </a:endParaRPr>
          </a:p>
        </p:txBody>
      </p:sp>
      <p:pic>
        <p:nvPicPr>
          <p:cNvPr id="366" name="Google Shape;366;p32"/>
          <p:cNvPicPr preferRelativeResize="0"/>
          <p:nvPr/>
        </p:nvPicPr>
        <p:blipFill rotWithShape="1">
          <a:blip r:embed="rId4">
            <a:alphaModFix/>
          </a:blip>
          <a:srcRect b="0" l="0" r="0" t="0"/>
          <a:stretch/>
        </p:blipFill>
        <p:spPr>
          <a:xfrm>
            <a:off x="3414454" y="4708341"/>
            <a:ext cx="2279650" cy="667385"/>
          </a:xfrm>
          <a:prstGeom prst="rect">
            <a:avLst/>
          </a:prstGeom>
          <a:noFill/>
          <a:ln>
            <a:noFill/>
          </a:ln>
        </p:spPr>
      </p:pic>
      <p:sp>
        <p:nvSpPr>
          <p:cNvPr id="367" name="Google Shape;367;p32"/>
          <p:cNvSpPr txBox="1"/>
          <p:nvPr/>
        </p:nvSpPr>
        <p:spPr>
          <a:xfrm>
            <a:off x="4837815" y="2110059"/>
            <a:ext cx="1935126"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7F7F7F"/>
                </a:solidFill>
                <a:latin typeface="Trebuchet MS"/>
                <a:ea typeface="Trebuchet MS"/>
                <a:cs typeface="Trebuchet MS"/>
                <a:sym typeface="Trebuchet MS"/>
              </a:rPr>
              <a:t>max. 67% der Flächen verbleiben in der bisherigen Nutzung </a:t>
            </a:r>
            <a:endParaRPr b="0" i="0" sz="1400" u="none" cap="none" strike="noStrike">
              <a:solidFill>
                <a:srgbClr val="000000"/>
              </a:solidFill>
              <a:latin typeface="Arial"/>
              <a:ea typeface="Arial"/>
              <a:cs typeface="Arial"/>
              <a:sym typeface="Arial"/>
            </a:endParaRPr>
          </a:p>
        </p:txBody>
      </p:sp>
      <p:sp>
        <p:nvSpPr>
          <p:cNvPr id="368" name="Google Shape;368;p32"/>
          <p:cNvSpPr/>
          <p:nvPr/>
        </p:nvSpPr>
        <p:spPr>
          <a:xfrm>
            <a:off x="8346558" y="4708341"/>
            <a:ext cx="3701763" cy="1132394"/>
          </a:xfrm>
          <a:prstGeom prst="roundRect">
            <a:avLst>
              <a:gd fmla="val 16667" name="adj"/>
            </a:avLst>
          </a:prstGeom>
          <a:solidFill>
            <a:srgbClr val="0070C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chemeClr val="lt1"/>
                </a:solidFill>
                <a:latin typeface="Trebuchet MS"/>
                <a:ea typeface="Trebuchet MS"/>
                <a:cs typeface="Trebuchet MS"/>
                <a:sym typeface="Trebuchet MS"/>
              </a:rPr>
              <a:t>Welche Perspektiven  bietet ihr Betrieb für Tierhaltung und  -produktion?</a:t>
            </a:r>
            <a:endParaRPr b="0" i="0" sz="2000" u="none" cap="none" strike="noStrike">
              <a:solidFill>
                <a:schemeClr val="lt1"/>
              </a:solidFill>
              <a:latin typeface="Arial"/>
              <a:ea typeface="Arial"/>
              <a:cs typeface="Arial"/>
              <a:sym typeface="Arial"/>
            </a:endParaRPr>
          </a:p>
        </p:txBody>
      </p:sp>
      <p:sp>
        <p:nvSpPr>
          <p:cNvPr id="369" name="Google Shape;369;p32"/>
          <p:cNvSpPr txBox="1"/>
          <p:nvPr/>
        </p:nvSpPr>
        <p:spPr>
          <a:xfrm>
            <a:off x="3293461" y="6474397"/>
            <a:ext cx="2541000" cy="324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Tierwirt und Tiertwirtin</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4"/>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76" name="Google Shape;376;p4"/>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und Hunger</a:t>
            </a:r>
            <a:br>
              <a:rPr lang="de-DE"/>
            </a:br>
            <a:r>
              <a:rPr lang="de-DE"/>
              <a:t>Getreide – Viehfutter oder Brot?</a:t>
            </a:r>
            <a:endParaRPr/>
          </a:p>
        </p:txBody>
      </p:sp>
      <p:sp>
        <p:nvSpPr>
          <p:cNvPr id="377" name="Google Shape;377;p4"/>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landwirtschaft.de</a:t>
            </a:r>
            <a:endParaRPr/>
          </a:p>
          <a:p>
            <a:pPr indent="-36000" lvl="0" marL="36000" rtl="0" algn="l">
              <a:lnSpc>
                <a:spcPct val="110000"/>
              </a:lnSpc>
              <a:spcBef>
                <a:spcPts val="0"/>
              </a:spcBef>
              <a:spcAft>
                <a:spcPts val="0"/>
              </a:spcAft>
              <a:buClr>
                <a:srgbClr val="888888"/>
              </a:buClr>
              <a:buSzPts val="1200"/>
              <a:buNone/>
            </a:pPr>
            <a:r>
              <a:rPr lang="de-DE"/>
              <a:t>Bilder: Eigene Darstellung nach BIL 2022</a:t>
            </a:r>
            <a:endParaRPr/>
          </a:p>
        </p:txBody>
      </p:sp>
      <p:pic>
        <p:nvPicPr>
          <p:cNvPr id="378" name="Google Shape;378;p4"/>
          <p:cNvPicPr preferRelativeResize="0"/>
          <p:nvPr/>
        </p:nvPicPr>
        <p:blipFill rotWithShape="1">
          <a:blip r:embed="rId3">
            <a:alphaModFix/>
          </a:blip>
          <a:srcRect b="0" l="0" r="0" t="0"/>
          <a:stretch/>
        </p:blipFill>
        <p:spPr>
          <a:xfrm>
            <a:off x="6345120" y="2347836"/>
            <a:ext cx="5506759" cy="3401075"/>
          </a:xfrm>
          <a:prstGeom prst="rect">
            <a:avLst/>
          </a:prstGeom>
          <a:noFill/>
          <a:ln>
            <a:noFill/>
          </a:ln>
        </p:spPr>
      </p:pic>
      <p:sp>
        <p:nvSpPr>
          <p:cNvPr id="379" name="Google Shape;379;p4"/>
          <p:cNvSpPr txBox="1"/>
          <p:nvPr/>
        </p:nvSpPr>
        <p:spPr>
          <a:xfrm>
            <a:off x="10804337" y="3889059"/>
            <a:ext cx="1239442"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58,2 Prozent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E57C4"/>
                </a:solidFill>
                <a:latin typeface="Arial"/>
                <a:ea typeface="Arial"/>
                <a:cs typeface="Arial"/>
                <a:sym typeface="Arial"/>
              </a:rPr>
              <a:t>25,0 Mio. 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339933"/>
                </a:solidFill>
                <a:latin typeface="Arial"/>
                <a:ea typeface="Arial"/>
                <a:cs typeface="Arial"/>
                <a:sym typeface="Arial"/>
              </a:rPr>
              <a:t>Futter</a:t>
            </a:r>
            <a:endParaRPr b="0" i="0" sz="1400" u="none" cap="none" strike="noStrike">
              <a:solidFill>
                <a:srgbClr val="000000"/>
              </a:solidFill>
              <a:latin typeface="Arial"/>
              <a:ea typeface="Arial"/>
              <a:cs typeface="Arial"/>
              <a:sym typeface="Arial"/>
            </a:endParaRPr>
          </a:p>
        </p:txBody>
      </p:sp>
      <p:cxnSp>
        <p:nvCxnSpPr>
          <p:cNvPr id="380" name="Google Shape;380;p4"/>
          <p:cNvCxnSpPr>
            <a:stCxn id="379" idx="1"/>
          </p:cNvCxnSpPr>
          <p:nvPr/>
        </p:nvCxnSpPr>
        <p:spPr>
          <a:xfrm rot="10800000">
            <a:off x="9949637" y="4258391"/>
            <a:ext cx="854700" cy="0"/>
          </a:xfrm>
          <a:prstGeom prst="straightConnector1">
            <a:avLst/>
          </a:prstGeom>
          <a:noFill/>
          <a:ln cap="flat" cmpd="sng" w="9525">
            <a:solidFill>
              <a:schemeClr val="dk1"/>
            </a:solidFill>
            <a:prstDash val="solid"/>
            <a:round/>
            <a:headEnd len="sm" w="sm" type="none"/>
            <a:tailEnd len="sm" w="sm" type="none"/>
          </a:ln>
        </p:spPr>
      </p:cxnSp>
      <p:sp>
        <p:nvSpPr>
          <p:cNvPr id="381" name="Google Shape;381;p4"/>
          <p:cNvSpPr txBox="1"/>
          <p:nvPr/>
        </p:nvSpPr>
        <p:spPr>
          <a:xfrm>
            <a:off x="6153220" y="4690318"/>
            <a:ext cx="1239442"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20,1 Prozent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E57C4"/>
                </a:solidFill>
                <a:latin typeface="Arial"/>
                <a:ea typeface="Arial"/>
                <a:cs typeface="Arial"/>
                <a:sym typeface="Arial"/>
              </a:rPr>
              <a:t>8,6 Mio. 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339933"/>
                </a:solidFill>
                <a:latin typeface="Arial"/>
                <a:ea typeface="Arial"/>
                <a:cs typeface="Arial"/>
                <a:sym typeface="Arial"/>
              </a:rPr>
              <a:t>Nahrung</a:t>
            </a:r>
            <a:endParaRPr b="0" i="0" sz="1400" u="none" cap="none" strike="noStrike">
              <a:solidFill>
                <a:srgbClr val="000000"/>
              </a:solidFill>
              <a:latin typeface="Arial"/>
              <a:ea typeface="Arial"/>
              <a:cs typeface="Arial"/>
              <a:sym typeface="Arial"/>
            </a:endParaRPr>
          </a:p>
        </p:txBody>
      </p:sp>
      <p:sp>
        <p:nvSpPr>
          <p:cNvPr id="382" name="Google Shape;382;p4"/>
          <p:cNvSpPr txBox="1"/>
          <p:nvPr/>
        </p:nvSpPr>
        <p:spPr>
          <a:xfrm>
            <a:off x="6085979" y="3150395"/>
            <a:ext cx="1140056"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8,9 Prozent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E57C4"/>
                </a:solidFill>
                <a:latin typeface="Arial"/>
                <a:ea typeface="Arial"/>
                <a:cs typeface="Arial"/>
                <a:sym typeface="Arial"/>
              </a:rPr>
              <a:t>3,8 Mio. 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339933"/>
                </a:solidFill>
                <a:latin typeface="Arial"/>
                <a:ea typeface="Arial"/>
                <a:cs typeface="Arial"/>
                <a:sym typeface="Arial"/>
              </a:rPr>
              <a:t>Energie</a:t>
            </a:r>
            <a:endParaRPr b="0" i="0" sz="1400" u="none" cap="none" strike="noStrike">
              <a:solidFill>
                <a:srgbClr val="000000"/>
              </a:solidFill>
              <a:latin typeface="Arial"/>
              <a:ea typeface="Arial"/>
              <a:cs typeface="Arial"/>
              <a:sym typeface="Arial"/>
            </a:endParaRPr>
          </a:p>
        </p:txBody>
      </p:sp>
      <p:sp>
        <p:nvSpPr>
          <p:cNvPr id="383" name="Google Shape;383;p4"/>
          <p:cNvSpPr txBox="1"/>
          <p:nvPr/>
        </p:nvSpPr>
        <p:spPr>
          <a:xfrm>
            <a:off x="9360000" y="1446085"/>
            <a:ext cx="1140056"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2,1 Prozent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E57C4"/>
                </a:solidFill>
                <a:latin typeface="Arial"/>
                <a:ea typeface="Arial"/>
                <a:cs typeface="Arial"/>
                <a:sym typeface="Arial"/>
              </a:rPr>
              <a:t>0,9 Mio. 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339933"/>
                </a:solidFill>
                <a:latin typeface="Arial"/>
                <a:ea typeface="Arial"/>
                <a:cs typeface="Arial"/>
                <a:sym typeface="Arial"/>
              </a:rPr>
              <a:t>Saatgut</a:t>
            </a:r>
            <a:endParaRPr b="0" i="0" sz="1400" u="none" cap="none" strike="noStrike">
              <a:solidFill>
                <a:srgbClr val="000000"/>
              </a:solidFill>
              <a:latin typeface="Arial"/>
              <a:ea typeface="Arial"/>
              <a:cs typeface="Arial"/>
              <a:sym typeface="Arial"/>
            </a:endParaRPr>
          </a:p>
        </p:txBody>
      </p:sp>
      <p:sp>
        <p:nvSpPr>
          <p:cNvPr id="384" name="Google Shape;384;p4"/>
          <p:cNvSpPr txBox="1"/>
          <p:nvPr/>
        </p:nvSpPr>
        <p:spPr>
          <a:xfrm>
            <a:off x="7423078" y="1662338"/>
            <a:ext cx="1140056"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3,3 Prozent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E57C4"/>
                </a:solidFill>
                <a:latin typeface="Arial"/>
                <a:ea typeface="Arial"/>
                <a:cs typeface="Arial"/>
                <a:sym typeface="Arial"/>
              </a:rPr>
              <a:t>1,4 Mio. 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339933"/>
                </a:solidFill>
                <a:latin typeface="Arial"/>
                <a:ea typeface="Arial"/>
                <a:cs typeface="Arial"/>
                <a:sym typeface="Arial"/>
              </a:rPr>
              <a:t>Verluste</a:t>
            </a:r>
            <a:endParaRPr b="0" i="0" sz="1400" u="none" cap="none" strike="noStrike">
              <a:solidFill>
                <a:srgbClr val="000000"/>
              </a:solidFill>
              <a:latin typeface="Arial"/>
              <a:ea typeface="Arial"/>
              <a:cs typeface="Arial"/>
              <a:sym typeface="Arial"/>
            </a:endParaRPr>
          </a:p>
        </p:txBody>
      </p:sp>
      <p:sp>
        <p:nvSpPr>
          <p:cNvPr id="385" name="Google Shape;385;p4"/>
          <p:cNvSpPr txBox="1"/>
          <p:nvPr/>
        </p:nvSpPr>
        <p:spPr>
          <a:xfrm>
            <a:off x="5911309" y="2259715"/>
            <a:ext cx="2173993"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7,5 Prozent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E57C4"/>
                </a:solidFill>
                <a:latin typeface="Arial"/>
                <a:ea typeface="Arial"/>
                <a:cs typeface="Arial"/>
                <a:sym typeface="Arial"/>
              </a:rPr>
              <a:t>3,2 Mio. 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339933"/>
                </a:solidFill>
                <a:latin typeface="Arial"/>
                <a:ea typeface="Arial"/>
                <a:cs typeface="Arial"/>
                <a:sym typeface="Arial"/>
              </a:rPr>
              <a:t>Industrielle Verwertung</a:t>
            </a:r>
            <a:endParaRPr b="0" i="0" sz="1400" u="none" cap="none" strike="noStrike">
              <a:solidFill>
                <a:srgbClr val="000000"/>
              </a:solidFill>
              <a:latin typeface="Arial"/>
              <a:ea typeface="Arial"/>
              <a:cs typeface="Arial"/>
              <a:sym typeface="Arial"/>
            </a:endParaRPr>
          </a:p>
        </p:txBody>
      </p:sp>
      <p:sp>
        <p:nvSpPr>
          <p:cNvPr id="386" name="Google Shape;386;p4"/>
          <p:cNvSpPr txBox="1"/>
          <p:nvPr/>
        </p:nvSpPr>
        <p:spPr>
          <a:xfrm>
            <a:off x="5700323" y="5673913"/>
            <a:ext cx="3725207" cy="4000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de-DE" sz="2000" u="none" cap="none" strike="noStrike">
                <a:solidFill>
                  <a:srgbClr val="0E57C4"/>
                </a:solidFill>
                <a:latin typeface="Arial"/>
                <a:ea typeface="Arial"/>
                <a:cs typeface="Arial"/>
                <a:sym typeface="Arial"/>
              </a:rPr>
              <a:t>42,9 Mio. t Gesamtverbrauch</a:t>
            </a:r>
            <a:endParaRPr b="0" i="0" sz="2000" u="none" cap="none" strike="noStrike">
              <a:solidFill>
                <a:srgbClr val="000000"/>
              </a:solidFill>
              <a:latin typeface="Arial"/>
              <a:ea typeface="Arial"/>
              <a:cs typeface="Arial"/>
              <a:sym typeface="Arial"/>
            </a:endParaRPr>
          </a:p>
        </p:txBody>
      </p:sp>
      <p:sp>
        <p:nvSpPr>
          <p:cNvPr id="387" name="Google Shape;387;p4"/>
          <p:cNvSpPr txBox="1"/>
          <p:nvPr/>
        </p:nvSpPr>
        <p:spPr>
          <a:xfrm>
            <a:off x="9780090" y="4744691"/>
            <a:ext cx="2038007" cy="1200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de-DE" sz="2400" u="none" cap="none" strike="noStrike">
                <a:solidFill>
                  <a:srgbClr val="00B050"/>
                </a:solidFill>
                <a:latin typeface="Arial"/>
                <a:ea typeface="Arial"/>
                <a:cs typeface="Arial"/>
                <a:sym typeface="Arial"/>
              </a:rPr>
              <a:t>Getreide- Verwendung 2020/2021</a:t>
            </a:r>
            <a:endParaRPr b="0" i="0" sz="1100" u="none" cap="none" strike="noStrike">
              <a:solidFill>
                <a:srgbClr val="000000"/>
              </a:solidFill>
              <a:latin typeface="Arial"/>
              <a:ea typeface="Arial"/>
              <a:cs typeface="Arial"/>
              <a:sym typeface="Arial"/>
            </a:endParaRPr>
          </a:p>
        </p:txBody>
      </p:sp>
      <p:cxnSp>
        <p:nvCxnSpPr>
          <p:cNvPr id="388" name="Google Shape;388;p4"/>
          <p:cNvCxnSpPr/>
          <p:nvPr/>
        </p:nvCxnSpPr>
        <p:spPr>
          <a:xfrm flipH="1">
            <a:off x="9075560" y="1993428"/>
            <a:ext cx="757200" cy="946500"/>
          </a:xfrm>
          <a:prstGeom prst="straightConnector1">
            <a:avLst/>
          </a:prstGeom>
          <a:noFill/>
          <a:ln cap="flat" cmpd="sng" w="9525">
            <a:solidFill>
              <a:schemeClr val="dk1"/>
            </a:solidFill>
            <a:prstDash val="solid"/>
            <a:round/>
            <a:headEnd len="sm" w="sm" type="none"/>
            <a:tailEnd len="sm" w="sm" type="none"/>
          </a:ln>
        </p:spPr>
      </p:cxnSp>
      <p:cxnSp>
        <p:nvCxnSpPr>
          <p:cNvPr id="389" name="Google Shape;389;p4"/>
          <p:cNvCxnSpPr>
            <a:stCxn id="384" idx="3"/>
          </p:cNvCxnSpPr>
          <p:nvPr/>
        </p:nvCxnSpPr>
        <p:spPr>
          <a:xfrm>
            <a:off x="8563134" y="2031670"/>
            <a:ext cx="253200" cy="908100"/>
          </a:xfrm>
          <a:prstGeom prst="straightConnector1">
            <a:avLst/>
          </a:prstGeom>
          <a:noFill/>
          <a:ln cap="flat" cmpd="sng" w="9525">
            <a:solidFill>
              <a:schemeClr val="dk1"/>
            </a:solidFill>
            <a:prstDash val="solid"/>
            <a:round/>
            <a:headEnd len="sm" w="sm" type="none"/>
            <a:tailEnd len="sm" w="sm" type="none"/>
          </a:ln>
        </p:spPr>
      </p:cxnSp>
      <p:cxnSp>
        <p:nvCxnSpPr>
          <p:cNvPr id="390" name="Google Shape;390;p4"/>
          <p:cNvCxnSpPr>
            <a:stCxn id="385" idx="3"/>
          </p:cNvCxnSpPr>
          <p:nvPr/>
        </p:nvCxnSpPr>
        <p:spPr>
          <a:xfrm>
            <a:off x="8085302" y="2629047"/>
            <a:ext cx="311700" cy="457500"/>
          </a:xfrm>
          <a:prstGeom prst="straightConnector1">
            <a:avLst/>
          </a:prstGeom>
          <a:noFill/>
          <a:ln cap="flat" cmpd="sng" w="9525">
            <a:solidFill>
              <a:schemeClr val="dk1"/>
            </a:solidFill>
            <a:prstDash val="solid"/>
            <a:round/>
            <a:headEnd len="sm" w="sm" type="none"/>
            <a:tailEnd len="sm" w="sm" type="none"/>
          </a:ln>
        </p:spPr>
      </p:cxnSp>
      <p:cxnSp>
        <p:nvCxnSpPr>
          <p:cNvPr id="391" name="Google Shape;391;p4"/>
          <p:cNvCxnSpPr>
            <a:stCxn id="382" idx="3"/>
          </p:cNvCxnSpPr>
          <p:nvPr/>
        </p:nvCxnSpPr>
        <p:spPr>
          <a:xfrm>
            <a:off x="7226035" y="3519727"/>
            <a:ext cx="1033800" cy="92100"/>
          </a:xfrm>
          <a:prstGeom prst="straightConnector1">
            <a:avLst/>
          </a:prstGeom>
          <a:noFill/>
          <a:ln cap="flat" cmpd="sng" w="9525">
            <a:solidFill>
              <a:schemeClr val="dk1"/>
            </a:solidFill>
            <a:prstDash val="solid"/>
            <a:round/>
            <a:headEnd len="sm" w="sm" type="none"/>
            <a:tailEnd len="sm" w="sm" type="none"/>
          </a:ln>
        </p:spPr>
      </p:cxnSp>
      <p:cxnSp>
        <p:nvCxnSpPr>
          <p:cNvPr id="392" name="Google Shape;392;p4"/>
          <p:cNvCxnSpPr/>
          <p:nvPr/>
        </p:nvCxnSpPr>
        <p:spPr>
          <a:xfrm flipH="1" rot="10800000">
            <a:off x="7392662" y="4368594"/>
            <a:ext cx="867310" cy="691056"/>
          </a:xfrm>
          <a:prstGeom prst="straightConnector1">
            <a:avLst/>
          </a:prstGeom>
          <a:noFill/>
          <a:ln cap="flat" cmpd="sng" w="9525">
            <a:solidFill>
              <a:schemeClr val="dk1"/>
            </a:solidFill>
            <a:prstDash val="solid"/>
            <a:round/>
            <a:headEnd len="sm" w="sm" type="none"/>
            <a:tailEnd len="sm" w="sm" type="none"/>
          </a:ln>
        </p:spPr>
      </p:cxnSp>
      <p:pic>
        <p:nvPicPr>
          <p:cNvPr id="393" name="Google Shape;393;p4"/>
          <p:cNvPicPr preferRelativeResize="0"/>
          <p:nvPr/>
        </p:nvPicPr>
        <p:blipFill rotWithShape="1">
          <a:blip r:embed="rId4">
            <a:alphaModFix/>
          </a:blip>
          <a:srcRect b="0" l="0" r="0" t="0"/>
          <a:stretch/>
        </p:blipFill>
        <p:spPr>
          <a:xfrm>
            <a:off x="9881148" y="2259715"/>
            <a:ext cx="2166729" cy="2166729"/>
          </a:xfrm>
          <a:prstGeom prst="rect">
            <a:avLst/>
          </a:prstGeom>
          <a:noFill/>
          <a:ln>
            <a:noFill/>
          </a:ln>
        </p:spPr>
      </p:pic>
      <p:pic>
        <p:nvPicPr>
          <p:cNvPr id="394" name="Google Shape;394;p4"/>
          <p:cNvPicPr preferRelativeResize="0"/>
          <p:nvPr/>
        </p:nvPicPr>
        <p:blipFill rotWithShape="1">
          <a:blip r:embed="rId5">
            <a:alphaModFix/>
          </a:blip>
          <a:srcRect b="21029" l="0" r="0" t="0"/>
          <a:stretch/>
        </p:blipFill>
        <p:spPr>
          <a:xfrm>
            <a:off x="7382057" y="2437542"/>
            <a:ext cx="3386350" cy="2674225"/>
          </a:xfrm>
          <a:prstGeom prst="rect">
            <a:avLst/>
          </a:prstGeom>
          <a:noFill/>
          <a:ln>
            <a:noFill/>
          </a:ln>
        </p:spPr>
      </p:pic>
      <p:pic>
        <p:nvPicPr>
          <p:cNvPr id="395" name="Google Shape;395;p4"/>
          <p:cNvPicPr preferRelativeResize="0"/>
          <p:nvPr/>
        </p:nvPicPr>
        <p:blipFill rotWithShape="1">
          <a:blip r:embed="rId6">
            <a:alphaModFix/>
          </a:blip>
          <a:srcRect b="0" l="0" r="0" t="0"/>
          <a:stretch/>
        </p:blipFill>
        <p:spPr>
          <a:xfrm>
            <a:off x="5978700" y="3579951"/>
            <a:ext cx="1457734" cy="1292802"/>
          </a:xfrm>
          <a:prstGeom prst="rect">
            <a:avLst/>
          </a:prstGeom>
          <a:noFill/>
          <a:ln>
            <a:noFill/>
          </a:ln>
        </p:spPr>
      </p:pic>
      <p:pic>
        <p:nvPicPr>
          <p:cNvPr id="396" name="Google Shape;396;p4"/>
          <p:cNvPicPr preferRelativeResize="0"/>
          <p:nvPr/>
        </p:nvPicPr>
        <p:blipFill rotWithShape="1">
          <a:blip r:embed="rId7">
            <a:alphaModFix/>
          </a:blip>
          <a:srcRect b="0" l="0" r="0" t="0"/>
          <a:stretch/>
        </p:blipFill>
        <p:spPr>
          <a:xfrm>
            <a:off x="5915830" y="984946"/>
            <a:ext cx="1377000" cy="1377000"/>
          </a:xfrm>
          <a:prstGeom prst="rect">
            <a:avLst/>
          </a:prstGeom>
          <a:noFill/>
          <a:ln>
            <a:noFill/>
          </a:ln>
        </p:spPr>
      </p:pic>
      <p:pic>
        <p:nvPicPr>
          <p:cNvPr id="397" name="Google Shape;397;p4"/>
          <p:cNvPicPr preferRelativeResize="0"/>
          <p:nvPr/>
        </p:nvPicPr>
        <p:blipFill rotWithShape="1">
          <a:blip r:embed="rId8">
            <a:alphaModFix/>
          </a:blip>
          <a:srcRect b="0" l="0" r="0" t="0"/>
          <a:stretch/>
        </p:blipFill>
        <p:spPr>
          <a:xfrm>
            <a:off x="9894232" y="1341324"/>
            <a:ext cx="1779136" cy="1779136"/>
          </a:xfrm>
          <a:prstGeom prst="rect">
            <a:avLst/>
          </a:prstGeom>
          <a:noFill/>
          <a:ln>
            <a:noFill/>
          </a:ln>
        </p:spPr>
      </p:pic>
      <p:sp>
        <p:nvSpPr>
          <p:cNvPr id="398" name="Google Shape;398;p4"/>
          <p:cNvSpPr/>
          <p:nvPr/>
        </p:nvSpPr>
        <p:spPr>
          <a:xfrm>
            <a:off x="170425" y="1762999"/>
            <a:ext cx="5529900" cy="39885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36000" lIns="36000" spcFirstLastPara="1" rIns="36000" wrap="square" tIns="46800">
            <a:noAutofit/>
          </a:bodyPr>
          <a:lstStyle/>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Aus ca. 670 g Weizen wird 1 kg Brot gewonnen.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Der Kaloriengehalt eines Brotes beträgt ca. 2.650 kcal.</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Ein durchschnittlicher Mann (25 bis 51 Jahre) braucht pro Tag 2.400 Kcal.</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Annahme: 1 Mann isst ein Brot pro Tag (weil er schwer arbeitet).</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Wie viele Männer könnten sich 1 Jahr von dem Getreide, das wir als Viehfutter verwenden, ernähren?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399" name="Google Shape;399;p4"/>
          <p:cNvSpPr txBox="1"/>
          <p:nvPr/>
        </p:nvSpPr>
        <p:spPr>
          <a:xfrm>
            <a:off x="673775" y="6133025"/>
            <a:ext cx="30000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chemeClr val="lt1"/>
                </a:solidFill>
                <a:latin typeface="Trebuchet MS"/>
                <a:ea typeface="Trebuchet MS"/>
                <a:cs typeface="Trebuchet MS"/>
                <a:sym typeface="Trebuchet MS"/>
              </a:rPr>
              <a:t>Dr. Michael Scharp </a:t>
            </a:r>
            <a:endParaRPr b="0" i="0" sz="1000" u="none" cap="none" strike="noStrike">
              <a:solidFill>
                <a:schemeClr val="lt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chemeClr val="lt1"/>
                </a:solidFill>
                <a:latin typeface="Trebuchet MS"/>
                <a:ea typeface="Trebuchet MS"/>
                <a:cs typeface="Trebuchet MS"/>
                <a:sym typeface="Trebuchet MS"/>
              </a:rPr>
              <a:t>Malte Schmidthals </a:t>
            </a:r>
            <a:endParaRPr b="0" i="0" sz="1000" u="none" cap="none" strike="noStrike">
              <a:solidFill>
                <a:schemeClr val="lt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chemeClr val="lt1"/>
                </a:solidFill>
                <a:latin typeface="Trebuchet MS"/>
                <a:ea typeface="Trebuchet MS"/>
                <a:cs typeface="Trebuchet MS"/>
                <a:sym typeface="Trebuchet MS"/>
              </a:rPr>
              <a:t>Jan Pranger</a:t>
            </a:r>
            <a:endParaRPr b="0" i="0" sz="1000" u="none" cap="none" strike="noStrike">
              <a:solidFill>
                <a:schemeClr val="lt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chemeClr val="lt1"/>
                </a:solidFill>
                <a:latin typeface="Trebuchet MS"/>
                <a:ea typeface="Trebuchet MS"/>
                <a:cs typeface="Trebuchet MS"/>
                <a:sym typeface="Trebuchet MS"/>
              </a:rPr>
              <a:t>Projektagentur BBNE</a:t>
            </a:r>
            <a:endParaRPr b="0" i="0" sz="1400" u="none" cap="none" strike="noStrike">
              <a:solidFill>
                <a:srgbClr val="000000"/>
              </a:solidFill>
              <a:latin typeface="Arial"/>
              <a:ea typeface="Arial"/>
              <a:cs typeface="Arial"/>
              <a:sym typeface="Arial"/>
            </a:endParaRPr>
          </a:p>
        </p:txBody>
      </p:sp>
      <p:sp>
        <p:nvSpPr>
          <p:cNvPr id="400" name="Google Shape;400;p4"/>
          <p:cNvSpPr txBox="1"/>
          <p:nvPr/>
        </p:nvSpPr>
        <p:spPr>
          <a:xfrm>
            <a:off x="3293461" y="6474397"/>
            <a:ext cx="2541000" cy="324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Tierwirt und Tiertwirtin</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5"/>
          <p:cNvSpPr txBox="1"/>
          <p:nvPr>
            <p:ph type="title"/>
          </p:nvPr>
        </p:nvSpPr>
        <p:spPr>
          <a:xfrm>
            <a:off x="359999" y="180000"/>
            <a:ext cx="91374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b="1" lang="de-DE"/>
              <a:t>Digitale Transformation</a:t>
            </a:r>
            <a:endParaRPr b="1"/>
          </a:p>
        </p:txBody>
      </p:sp>
      <p:sp>
        <p:nvSpPr>
          <p:cNvPr id="407" name="Google Shape;407;p5"/>
          <p:cNvSpPr txBox="1"/>
          <p:nvPr>
            <p:ph idx="3" type="body"/>
          </p:nvPr>
        </p:nvSpPr>
        <p:spPr>
          <a:xfrm>
            <a:off x="0" y="1334951"/>
            <a:ext cx="5476500" cy="3010200"/>
          </a:xfrm>
          <a:prstGeom prst="rect">
            <a:avLst/>
          </a:prstGeom>
          <a:noFill/>
          <a:ln>
            <a:noFill/>
          </a:ln>
        </p:spPr>
        <p:txBody>
          <a:bodyPr anchorCtr="0" anchor="t" bIns="45700" lIns="91425" spcFirstLastPara="1" rIns="91425" wrap="square" tIns="45700">
            <a:noAutofit/>
          </a:bodyPr>
          <a:lstStyle/>
          <a:p>
            <a:pPr indent="0" lvl="0" marL="50800" rtl="0" algn="l">
              <a:lnSpc>
                <a:spcPct val="90000"/>
              </a:lnSpc>
              <a:spcBef>
                <a:spcPts val="1000"/>
              </a:spcBef>
              <a:spcAft>
                <a:spcPts val="0"/>
              </a:spcAft>
              <a:buSzPts val="2800"/>
              <a:buNone/>
            </a:pPr>
            <a:r>
              <a:rPr b="1" lang="de-DE" sz="2100">
                <a:latin typeface="Trebuchet MS"/>
                <a:ea typeface="Trebuchet MS"/>
                <a:cs typeface="Trebuchet MS"/>
                <a:sym typeface="Trebuchet MS"/>
              </a:rPr>
              <a:t>Mögliche Vorteile</a:t>
            </a:r>
            <a:endParaRPr/>
          </a:p>
          <a:p>
            <a:pPr indent="-406400" lvl="0" marL="457200" rtl="0" algn="l">
              <a:lnSpc>
                <a:spcPct val="90000"/>
              </a:lnSpc>
              <a:spcBef>
                <a:spcPts val="1000"/>
              </a:spcBef>
              <a:spcAft>
                <a:spcPts val="0"/>
              </a:spcAft>
              <a:buSzPts val="2800"/>
              <a:buChar char="•"/>
            </a:pPr>
            <a:r>
              <a:rPr lang="de-DE" sz="2100">
                <a:latin typeface="Trebuchet MS"/>
                <a:ea typeface="Trebuchet MS"/>
                <a:cs typeface="Trebuchet MS"/>
                <a:sym typeface="Trebuchet MS"/>
              </a:rPr>
              <a:t>Einfachere, sichere Abläufe </a:t>
            </a:r>
            <a:endParaRPr/>
          </a:p>
          <a:p>
            <a:pPr indent="-406400" lvl="0" marL="457200" rtl="0" algn="l">
              <a:lnSpc>
                <a:spcPct val="90000"/>
              </a:lnSpc>
              <a:spcBef>
                <a:spcPts val="1000"/>
              </a:spcBef>
              <a:spcAft>
                <a:spcPts val="0"/>
              </a:spcAft>
              <a:buSzPts val="2800"/>
              <a:buChar char="•"/>
            </a:pPr>
            <a:r>
              <a:rPr lang="de-DE" sz="2100">
                <a:latin typeface="Trebuchet MS"/>
                <a:ea typeface="Trebuchet MS"/>
                <a:cs typeface="Trebuchet MS"/>
                <a:sym typeface="Trebuchet MS"/>
              </a:rPr>
              <a:t>Neue Arbeitszeit- und Arbeitsplatzmodelle entstehen</a:t>
            </a:r>
            <a:endParaRPr/>
          </a:p>
          <a:p>
            <a:pPr indent="-406400" lvl="0" marL="457200" rtl="0" algn="l">
              <a:lnSpc>
                <a:spcPct val="90000"/>
              </a:lnSpc>
              <a:spcBef>
                <a:spcPts val="1000"/>
              </a:spcBef>
              <a:spcAft>
                <a:spcPts val="0"/>
              </a:spcAft>
              <a:buSzPts val="2800"/>
              <a:buChar char="•"/>
            </a:pPr>
            <a:r>
              <a:rPr lang="de-DE" sz="2100">
                <a:latin typeface="Trebuchet MS"/>
                <a:ea typeface="Trebuchet MS"/>
                <a:cs typeface="Trebuchet MS"/>
                <a:sym typeface="Trebuchet MS"/>
              </a:rPr>
              <a:t>Schelle Übertragung und Verarbeitung von Informationen  werden möglich</a:t>
            </a:r>
            <a:endParaRPr/>
          </a:p>
          <a:p>
            <a:pPr indent="-406400" lvl="0" marL="457200" rtl="0" algn="l">
              <a:lnSpc>
                <a:spcPct val="90000"/>
              </a:lnSpc>
              <a:spcBef>
                <a:spcPts val="1000"/>
              </a:spcBef>
              <a:spcAft>
                <a:spcPts val="0"/>
              </a:spcAft>
              <a:buSzPts val="2800"/>
              <a:buChar char="•"/>
            </a:pPr>
            <a:r>
              <a:rPr lang="de-DE" sz="2100">
                <a:latin typeface="Trebuchet MS"/>
                <a:ea typeface="Trebuchet MS"/>
                <a:cs typeface="Trebuchet MS"/>
                <a:sym typeface="Trebuchet MS"/>
              </a:rPr>
              <a:t>Optimierung von Produkten/Prozessen</a:t>
            </a:r>
            <a:endParaRPr/>
          </a:p>
        </p:txBody>
      </p:sp>
      <p:sp>
        <p:nvSpPr>
          <p:cNvPr id="408" name="Google Shape;408;p5"/>
          <p:cNvSpPr txBox="1"/>
          <p:nvPr/>
        </p:nvSpPr>
        <p:spPr>
          <a:xfrm>
            <a:off x="6442300" y="1316213"/>
            <a:ext cx="5216100" cy="2594100"/>
          </a:xfrm>
          <a:prstGeom prst="rect">
            <a:avLst/>
          </a:prstGeom>
          <a:noFill/>
          <a:ln>
            <a:noFill/>
          </a:ln>
        </p:spPr>
        <p:txBody>
          <a:bodyPr anchorCtr="0" anchor="t" bIns="45700" lIns="91425" spcFirstLastPara="1" rIns="91425" wrap="square" tIns="45700">
            <a:normAutofit/>
          </a:bodyPr>
          <a:lstStyle/>
          <a:p>
            <a:pPr indent="0" lvl="0" marL="50800" marR="0" rtl="0" algn="l">
              <a:lnSpc>
                <a:spcPct val="90000"/>
              </a:lnSpc>
              <a:spcBef>
                <a:spcPts val="1000"/>
              </a:spcBef>
              <a:spcAft>
                <a:spcPts val="0"/>
              </a:spcAft>
              <a:buClr>
                <a:schemeClr val="dk1"/>
              </a:buClr>
              <a:buSzPts val="2800"/>
              <a:buFont typeface="Arial"/>
              <a:buNone/>
            </a:pPr>
            <a:r>
              <a:rPr b="1" i="0" lang="de-DE" sz="2100" u="none" cap="none" strike="noStrike">
                <a:solidFill>
                  <a:schemeClr val="dk1"/>
                </a:solidFill>
                <a:latin typeface="Trebuchet MS"/>
                <a:ea typeface="Trebuchet MS"/>
                <a:cs typeface="Trebuchet MS"/>
                <a:sym typeface="Trebuchet MS"/>
              </a:rPr>
              <a:t>Mögliche Nachteile</a:t>
            </a:r>
            <a:endParaRPr b="0" i="0" sz="1400" u="none" cap="none" strike="noStrike">
              <a:solidFill>
                <a:srgbClr val="000000"/>
              </a:solidFill>
              <a:latin typeface="Arial"/>
              <a:ea typeface="Arial"/>
              <a:cs typeface="Arial"/>
              <a:sym typeface="Arial"/>
            </a:endParaRPr>
          </a:p>
          <a:p>
            <a:pPr indent="-406400" lvl="0" marL="457200" marR="0" rtl="0" algn="l">
              <a:lnSpc>
                <a:spcPct val="90000"/>
              </a:lnSpc>
              <a:spcBef>
                <a:spcPts val="1000"/>
              </a:spcBef>
              <a:spcAft>
                <a:spcPts val="0"/>
              </a:spcAft>
              <a:buClr>
                <a:schemeClr val="dk1"/>
              </a:buClr>
              <a:buSzPts val="2800"/>
              <a:buFont typeface="Arial"/>
              <a:buChar char="•"/>
            </a:pPr>
            <a:r>
              <a:rPr b="0" i="0" lang="de-DE" sz="2100" u="none" cap="none" strike="noStrike">
                <a:solidFill>
                  <a:schemeClr val="dk1"/>
                </a:solidFill>
                <a:latin typeface="Trebuchet MS"/>
                <a:ea typeface="Trebuchet MS"/>
                <a:cs typeface="Trebuchet MS"/>
                <a:sym typeface="Trebuchet MS"/>
              </a:rPr>
              <a:t>Investitionen werden notwendig</a:t>
            </a:r>
            <a:endParaRPr b="0" i="0" sz="1400" u="none" cap="none" strike="noStrike">
              <a:solidFill>
                <a:srgbClr val="000000"/>
              </a:solidFill>
              <a:latin typeface="Arial"/>
              <a:ea typeface="Arial"/>
              <a:cs typeface="Arial"/>
              <a:sym typeface="Arial"/>
            </a:endParaRPr>
          </a:p>
          <a:p>
            <a:pPr indent="-406400" lvl="0" marL="457200" marR="0" rtl="0" algn="l">
              <a:lnSpc>
                <a:spcPct val="90000"/>
              </a:lnSpc>
              <a:spcBef>
                <a:spcPts val="1000"/>
              </a:spcBef>
              <a:spcAft>
                <a:spcPts val="0"/>
              </a:spcAft>
              <a:buClr>
                <a:schemeClr val="dk1"/>
              </a:buClr>
              <a:buSzPts val="2800"/>
              <a:buFont typeface="Arial"/>
              <a:buChar char="•"/>
            </a:pPr>
            <a:r>
              <a:rPr b="0" i="0" lang="de-DE" sz="2100" u="none" cap="none" strike="noStrike">
                <a:solidFill>
                  <a:schemeClr val="dk1"/>
                </a:solidFill>
                <a:latin typeface="Trebuchet MS"/>
                <a:ea typeface="Trebuchet MS"/>
                <a:cs typeface="Trebuchet MS"/>
                <a:sym typeface="Trebuchet MS"/>
              </a:rPr>
              <a:t>Veränderung verursachen Angst</a:t>
            </a:r>
            <a:endParaRPr b="0" i="0" sz="1400" u="none" cap="none" strike="noStrike">
              <a:solidFill>
                <a:srgbClr val="000000"/>
              </a:solidFill>
              <a:latin typeface="Arial"/>
              <a:ea typeface="Arial"/>
              <a:cs typeface="Arial"/>
              <a:sym typeface="Arial"/>
            </a:endParaRPr>
          </a:p>
          <a:p>
            <a:pPr indent="-406400" lvl="0" marL="457200" marR="0" rtl="0" algn="l">
              <a:lnSpc>
                <a:spcPct val="90000"/>
              </a:lnSpc>
              <a:spcBef>
                <a:spcPts val="1000"/>
              </a:spcBef>
              <a:spcAft>
                <a:spcPts val="0"/>
              </a:spcAft>
              <a:buClr>
                <a:schemeClr val="dk1"/>
              </a:buClr>
              <a:buSzPts val="2800"/>
              <a:buFont typeface="Arial"/>
              <a:buChar char="•"/>
            </a:pPr>
            <a:r>
              <a:rPr b="0" i="0" lang="de-DE" sz="2100" u="none" cap="none" strike="noStrike">
                <a:solidFill>
                  <a:schemeClr val="dk1"/>
                </a:solidFill>
                <a:latin typeface="Trebuchet MS"/>
                <a:ea typeface="Trebuchet MS"/>
                <a:cs typeface="Trebuchet MS"/>
                <a:sym typeface="Trebuchet MS"/>
              </a:rPr>
              <a:t>Soziale Konstrukte zerbrechen</a:t>
            </a:r>
            <a:endParaRPr b="0" i="0" sz="1400" u="none" cap="none" strike="noStrike">
              <a:solidFill>
                <a:srgbClr val="000000"/>
              </a:solidFill>
              <a:latin typeface="Arial"/>
              <a:ea typeface="Arial"/>
              <a:cs typeface="Arial"/>
              <a:sym typeface="Arial"/>
            </a:endParaRPr>
          </a:p>
          <a:p>
            <a:pPr indent="-406400" lvl="0" marL="457200" marR="0" rtl="0" algn="l">
              <a:lnSpc>
                <a:spcPct val="90000"/>
              </a:lnSpc>
              <a:spcBef>
                <a:spcPts val="1000"/>
              </a:spcBef>
              <a:spcAft>
                <a:spcPts val="0"/>
              </a:spcAft>
              <a:buClr>
                <a:schemeClr val="dk1"/>
              </a:buClr>
              <a:buSzPts val="2800"/>
              <a:buFont typeface="Arial"/>
              <a:buChar char="•"/>
            </a:pPr>
            <a:r>
              <a:rPr b="0" i="0" lang="de-DE" sz="2100" u="none" cap="none" strike="noStrike">
                <a:solidFill>
                  <a:schemeClr val="dk1"/>
                </a:solidFill>
                <a:latin typeface="Trebuchet MS"/>
                <a:ea typeface="Trebuchet MS"/>
                <a:cs typeface="Trebuchet MS"/>
                <a:sym typeface="Trebuchet MS"/>
              </a:rPr>
              <a:t>Gefahr der Cyberkriminalität</a:t>
            </a:r>
            <a:endParaRPr b="0" i="0" sz="1400" u="none" cap="none" strike="noStrike">
              <a:solidFill>
                <a:srgbClr val="000000"/>
              </a:solidFill>
              <a:latin typeface="Arial"/>
              <a:ea typeface="Arial"/>
              <a:cs typeface="Arial"/>
              <a:sym typeface="Arial"/>
            </a:endParaRPr>
          </a:p>
        </p:txBody>
      </p:sp>
      <p:sp>
        <p:nvSpPr>
          <p:cNvPr id="409" name="Google Shape;409;p5"/>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410" name="Google Shape;410;p5"/>
          <p:cNvSpPr/>
          <p:nvPr/>
        </p:nvSpPr>
        <p:spPr>
          <a:xfrm>
            <a:off x="5142225" y="3982075"/>
            <a:ext cx="7235100" cy="21444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342900" lvl="0" marL="342900" marR="0" rtl="0" algn="l">
              <a:lnSpc>
                <a:spcPct val="100000"/>
              </a:lnSpc>
              <a:spcBef>
                <a:spcPts val="600"/>
              </a:spcBef>
              <a:spcAft>
                <a:spcPts val="0"/>
              </a:spcAft>
              <a:buClr>
                <a:srgbClr val="C00000"/>
              </a:buClr>
              <a:buSzPts val="2160"/>
              <a:buFont typeface="Arial"/>
              <a:buChar char="•"/>
            </a:pPr>
            <a:r>
              <a:rPr b="1" i="0" lang="de-DE" sz="1800" u="none" cap="none" strike="noStrike">
                <a:solidFill>
                  <a:srgbClr val="C00000"/>
                </a:solidFill>
                <a:latin typeface="Arial"/>
                <a:ea typeface="Arial"/>
                <a:cs typeface="Arial"/>
                <a:sym typeface="Arial"/>
              </a:rPr>
              <a:t>Welche Aufgaben von Tieraufzucht und -pflege wurden in den letzten Jahren (zusätzlich) digitalisiert?</a:t>
            </a:r>
            <a:endParaRPr/>
          </a:p>
          <a:p>
            <a:pPr indent="-342900" lvl="0" marL="342900" marR="0" rtl="0" algn="l">
              <a:lnSpc>
                <a:spcPct val="100000"/>
              </a:lnSpc>
              <a:spcBef>
                <a:spcPts val="600"/>
              </a:spcBef>
              <a:spcAft>
                <a:spcPts val="0"/>
              </a:spcAft>
              <a:buClr>
                <a:srgbClr val="C00000"/>
              </a:buClr>
              <a:buSzPts val="2160"/>
              <a:buFont typeface="Arial"/>
              <a:buChar char="•"/>
            </a:pPr>
            <a:r>
              <a:rPr b="1" i="0" lang="de-DE" sz="1800" u="none" cap="none" strike="noStrike">
                <a:solidFill>
                  <a:srgbClr val="C00000"/>
                </a:solidFill>
                <a:latin typeface="Arial"/>
                <a:ea typeface="Arial"/>
                <a:cs typeface="Arial"/>
                <a:sym typeface="Arial"/>
              </a:rPr>
              <a:t>Welche Vor- und Nachteile waren die Folgen? </a:t>
            </a:r>
            <a:endParaRPr b="1" i="0" sz="1800" u="none" cap="none" strike="noStrike">
              <a:solidFill>
                <a:srgbClr val="C00000"/>
              </a:solidFill>
              <a:latin typeface="Arial"/>
              <a:ea typeface="Arial"/>
              <a:cs typeface="Arial"/>
              <a:sym typeface="Arial"/>
            </a:endParaRPr>
          </a:p>
          <a:p>
            <a:pPr indent="-342900" lvl="0" marL="342900" marR="0" rtl="0" algn="l">
              <a:lnSpc>
                <a:spcPct val="100000"/>
              </a:lnSpc>
              <a:spcBef>
                <a:spcPts val="600"/>
              </a:spcBef>
              <a:spcAft>
                <a:spcPts val="0"/>
              </a:spcAft>
              <a:buClr>
                <a:srgbClr val="C00000"/>
              </a:buClr>
              <a:buSzPts val="2160"/>
              <a:buFont typeface="Arial"/>
              <a:buChar char="•"/>
            </a:pPr>
            <a:r>
              <a:rPr b="1" i="0" lang="de-DE" sz="1800" u="none" cap="none" strike="noStrike">
                <a:solidFill>
                  <a:srgbClr val="C00000"/>
                </a:solidFill>
                <a:latin typeface="Arial"/>
                <a:ea typeface="Arial"/>
                <a:cs typeface="Arial"/>
                <a:sym typeface="Arial"/>
              </a:rPr>
              <a:t>Wie geht Ihr Ausbildungsbetrieb bei der Einführung digitaler Technologien vor? </a:t>
            </a:r>
            <a:endParaRPr/>
          </a:p>
          <a:p>
            <a:pPr indent="-342900" lvl="0" marL="342900" marR="0" rtl="0" algn="l">
              <a:lnSpc>
                <a:spcPct val="100000"/>
              </a:lnSpc>
              <a:spcBef>
                <a:spcPts val="600"/>
              </a:spcBef>
              <a:spcAft>
                <a:spcPts val="0"/>
              </a:spcAft>
              <a:buClr>
                <a:srgbClr val="C00000"/>
              </a:buClr>
              <a:buSzPts val="2160"/>
              <a:buFont typeface="Arial"/>
              <a:buChar char="•"/>
            </a:pPr>
            <a:r>
              <a:rPr b="1" i="0" lang="de-DE" sz="1800" u="none" cap="none" strike="noStrike">
                <a:solidFill>
                  <a:srgbClr val="C00000"/>
                </a:solidFill>
                <a:latin typeface="Arial"/>
                <a:ea typeface="Arial"/>
                <a:cs typeface="Arial"/>
                <a:sym typeface="Arial"/>
              </a:rPr>
              <a:t>Welche Veränderungen sind für die Zukunft geplant?</a:t>
            </a:r>
            <a:endParaRPr/>
          </a:p>
        </p:txBody>
      </p:sp>
      <p:pic>
        <p:nvPicPr>
          <p:cNvPr id="411" name="Google Shape;411;p5"/>
          <p:cNvPicPr preferRelativeResize="0"/>
          <p:nvPr/>
        </p:nvPicPr>
        <p:blipFill rotWithShape="1">
          <a:blip r:embed="rId3">
            <a:alphaModFix/>
          </a:blip>
          <a:srcRect b="0" l="0" r="0" t="0"/>
          <a:stretch/>
        </p:blipFill>
        <p:spPr>
          <a:xfrm>
            <a:off x="790950" y="4270212"/>
            <a:ext cx="2961121" cy="1850712"/>
          </a:xfrm>
          <a:prstGeom prst="rect">
            <a:avLst/>
          </a:prstGeom>
          <a:noFill/>
          <a:ln>
            <a:noFill/>
          </a:ln>
        </p:spPr>
      </p:pic>
      <p:sp>
        <p:nvSpPr>
          <p:cNvPr id="412" name="Google Shape;412;p5"/>
          <p:cNvSpPr txBox="1"/>
          <p:nvPr>
            <p:ph idx="11" type="ftr"/>
          </p:nvPr>
        </p:nvSpPr>
        <p:spPr>
          <a:xfrm>
            <a:off x="7431149" y="6212161"/>
            <a:ext cx="33705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Quelle: Pixabay</a:t>
            </a:r>
            <a:endParaRPr/>
          </a:p>
        </p:txBody>
      </p:sp>
      <p:sp>
        <p:nvSpPr>
          <p:cNvPr id="413" name="Google Shape;413;p5"/>
          <p:cNvSpPr txBox="1"/>
          <p:nvPr/>
        </p:nvSpPr>
        <p:spPr>
          <a:xfrm>
            <a:off x="3293461" y="6474397"/>
            <a:ext cx="2541000" cy="324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Tierwirt und Tiertwirtin</a:t>
            </a:r>
            <a:endParaRPr b="0" i="0" sz="1400" u="none" cap="none" strike="noStrike">
              <a:solidFill>
                <a:schemeClr val="lt1"/>
              </a:solidFill>
              <a:latin typeface="Arial"/>
              <a:ea typeface="Arial"/>
              <a:cs typeface="Arial"/>
              <a:sym typeface="Arial"/>
            </a:endParaRPr>
          </a:p>
        </p:txBody>
      </p:sp>
      <p:sp>
        <p:nvSpPr>
          <p:cNvPr id="414" name="Google Shape;414;p5"/>
          <p:cNvSpPr txBox="1"/>
          <p:nvPr/>
        </p:nvSpPr>
        <p:spPr>
          <a:xfrm>
            <a:off x="790950" y="6474397"/>
            <a:ext cx="1964607"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200" u="none" cap="none" strike="noStrike">
                <a:solidFill>
                  <a:schemeClr val="lt1"/>
                </a:solidFill>
                <a:latin typeface="Trebuchet MS"/>
                <a:ea typeface="Trebuchet MS"/>
                <a:cs typeface="Trebuchet MS"/>
                <a:sym typeface="Trebuchet MS"/>
              </a:rPr>
              <a:t>Volker Handke, IZT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7"/>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421" name="Google Shape;421;p7"/>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62500"/>
              <a:buNone/>
            </a:pPr>
            <a:r>
              <a:rPr lang="de-DE"/>
              <a:t>Nachhaltigkeit und Globale Verantwortung</a:t>
            </a:r>
            <a:endParaRPr/>
          </a:p>
          <a:p>
            <a:pPr indent="0" lvl="0" marL="0" rtl="0" algn="l">
              <a:lnSpc>
                <a:spcPct val="100000"/>
              </a:lnSpc>
              <a:spcBef>
                <a:spcPts val="0"/>
              </a:spcBef>
              <a:spcAft>
                <a:spcPts val="0"/>
              </a:spcAft>
              <a:buSzPct val="82576"/>
              <a:buNone/>
            </a:pPr>
            <a:r>
              <a:rPr lang="de-DE" sz="2422"/>
              <a:t>Welche Bedeutung haben die SDG´s in der Lebensmittelproduktion?</a:t>
            </a:r>
            <a:endParaRPr sz="2422"/>
          </a:p>
        </p:txBody>
      </p:sp>
      <p:sp>
        <p:nvSpPr>
          <p:cNvPr id="422" name="Google Shape;422;p7"/>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Grafik: NaReLe (CC-Lizenz) </a:t>
            </a:r>
            <a:endParaRPr/>
          </a:p>
        </p:txBody>
      </p:sp>
      <p:pic>
        <p:nvPicPr>
          <p:cNvPr id="423" name="Google Shape;423;p7"/>
          <p:cNvPicPr preferRelativeResize="0"/>
          <p:nvPr/>
        </p:nvPicPr>
        <p:blipFill rotWithShape="1">
          <a:blip r:embed="rId3">
            <a:alphaModFix/>
          </a:blip>
          <a:srcRect b="0" l="0" r="0" t="0"/>
          <a:stretch/>
        </p:blipFill>
        <p:spPr>
          <a:xfrm>
            <a:off x="6390825" y="1412400"/>
            <a:ext cx="5612569" cy="4689697"/>
          </a:xfrm>
          <a:prstGeom prst="rect">
            <a:avLst/>
          </a:prstGeom>
          <a:noFill/>
          <a:ln>
            <a:noFill/>
          </a:ln>
        </p:spPr>
      </p:pic>
      <p:sp>
        <p:nvSpPr>
          <p:cNvPr id="424" name="Google Shape;424;p7"/>
          <p:cNvSpPr/>
          <p:nvPr/>
        </p:nvSpPr>
        <p:spPr>
          <a:xfrm>
            <a:off x="180750" y="3034175"/>
            <a:ext cx="6025500" cy="29265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de-DE" sz="1800" u="none" cap="none" strike="noStrike">
                <a:solidFill>
                  <a:srgbClr val="C00000"/>
                </a:solidFill>
                <a:latin typeface="Arial"/>
                <a:ea typeface="Arial"/>
                <a:cs typeface="Arial"/>
                <a:sym typeface="Arial"/>
              </a:rPr>
              <a:t>Wie können die jeweiligen SDG`s zu einer nachhaltigen Wertschöpfungskette in der Lebensmittelproduktion beitragen? </a:t>
            </a:r>
            <a:endParaRPr b="0" i="0" sz="1800" u="none" cap="none" strike="noStrike">
              <a:solidFill>
                <a:srgbClr val="C00000"/>
              </a:solidFill>
              <a:latin typeface="Arial"/>
              <a:ea typeface="Arial"/>
              <a:cs typeface="Arial"/>
              <a:sym typeface="Arial"/>
            </a:endParaRPr>
          </a:p>
          <a:p>
            <a:pPr indent="-342900" lvl="0" marL="457200" marR="0" rtl="0" algn="ctr">
              <a:lnSpc>
                <a:spcPct val="100000"/>
              </a:lnSpc>
              <a:spcBef>
                <a:spcPts val="0"/>
              </a:spcBef>
              <a:spcAft>
                <a:spcPts val="0"/>
              </a:spcAft>
              <a:buClr>
                <a:srgbClr val="C00000"/>
              </a:buClr>
              <a:buSzPts val="1800"/>
              <a:buFont typeface="Arial"/>
              <a:buAutoNum type="arabicPeriod"/>
            </a:pPr>
            <a:r>
              <a:rPr b="0" i="0" lang="de-DE" sz="1800" u="none" cap="none" strike="noStrike">
                <a:solidFill>
                  <a:srgbClr val="C00000"/>
                </a:solidFill>
                <a:latin typeface="Arial"/>
                <a:ea typeface="Arial"/>
                <a:cs typeface="Arial"/>
                <a:sym typeface="Arial"/>
              </a:rPr>
              <a:t>Nennen Sie Beispiele für die jeweiligen Bereiche. </a:t>
            </a:r>
            <a:endParaRPr b="0" i="0" sz="1800" u="none" cap="none" strike="noStrike">
              <a:solidFill>
                <a:srgbClr val="C00000"/>
              </a:solidFill>
              <a:latin typeface="Arial"/>
              <a:ea typeface="Arial"/>
              <a:cs typeface="Arial"/>
              <a:sym typeface="Arial"/>
            </a:endParaRPr>
          </a:p>
          <a:p>
            <a:pPr indent="-342900" lvl="0" marL="457200" marR="0" rtl="0" algn="ctr">
              <a:lnSpc>
                <a:spcPct val="100000"/>
              </a:lnSpc>
              <a:spcBef>
                <a:spcPts val="0"/>
              </a:spcBef>
              <a:spcAft>
                <a:spcPts val="0"/>
              </a:spcAft>
              <a:buClr>
                <a:srgbClr val="C00000"/>
              </a:buClr>
              <a:buSzPts val="1800"/>
              <a:buFont typeface="Arial"/>
              <a:buAutoNum type="arabicPeriod"/>
            </a:pPr>
            <a:r>
              <a:rPr b="0" i="0" lang="de-DE" sz="1800" u="none" cap="none" strike="noStrike">
                <a:solidFill>
                  <a:srgbClr val="C00000"/>
                </a:solidFill>
                <a:latin typeface="Arial"/>
                <a:ea typeface="Arial"/>
                <a:cs typeface="Arial"/>
                <a:sym typeface="Arial"/>
              </a:rPr>
              <a:t>Einige SDG`s fehlen in der Grafik. Überlegen Sie, ob diese ebenfalls eine Relevanz für die Lebensmittelproduktion haben. </a:t>
            </a:r>
            <a:endParaRPr b="0" i="0" sz="1800" u="none" cap="none" strike="noStrike">
              <a:solidFill>
                <a:srgbClr val="C00000"/>
              </a:solidFill>
              <a:latin typeface="Arial"/>
              <a:ea typeface="Arial"/>
              <a:cs typeface="Arial"/>
              <a:sym typeface="Arial"/>
            </a:endParaRPr>
          </a:p>
        </p:txBody>
      </p:sp>
      <p:sp>
        <p:nvSpPr>
          <p:cNvPr id="425" name="Google Shape;425;p7"/>
          <p:cNvSpPr txBox="1"/>
          <p:nvPr>
            <p:ph idx="4294967295" type="body"/>
          </p:nvPr>
        </p:nvSpPr>
        <p:spPr>
          <a:xfrm>
            <a:off x="591001" y="1596300"/>
            <a:ext cx="5205000" cy="135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5600"/>
              <a:buNone/>
            </a:pPr>
            <a:r>
              <a:rPr lang="de-DE" sz="2400">
                <a:solidFill>
                  <a:srgbClr val="000000"/>
                </a:solidFill>
                <a:latin typeface="Arial"/>
                <a:ea typeface="Arial"/>
                <a:cs typeface="Arial"/>
                <a:sym typeface="Arial"/>
              </a:rPr>
              <a:t>Beispielhafte Zuordnung der SDG`s in der Wertschöpfungskette der industriellen Lebensmittelproduktion:</a:t>
            </a:r>
            <a:endParaRPr sz="2400">
              <a:solidFill>
                <a:srgbClr val="000000"/>
              </a:solidFill>
              <a:latin typeface="Arial"/>
              <a:ea typeface="Arial"/>
              <a:cs typeface="Arial"/>
              <a:sym typeface="Arial"/>
            </a:endParaRPr>
          </a:p>
        </p:txBody>
      </p:sp>
      <p:sp>
        <p:nvSpPr>
          <p:cNvPr id="426" name="Google Shape;426;p7"/>
          <p:cNvSpPr txBox="1"/>
          <p:nvPr/>
        </p:nvSpPr>
        <p:spPr>
          <a:xfrm>
            <a:off x="444225" y="6142200"/>
            <a:ext cx="30000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chemeClr val="lt1"/>
                </a:solidFill>
                <a:latin typeface="Trebuchet MS"/>
                <a:ea typeface="Trebuchet MS"/>
                <a:cs typeface="Trebuchet MS"/>
                <a:sym typeface="Trebuchet MS"/>
              </a:rPr>
              <a:t>Dr. Michael Scharp </a:t>
            </a:r>
            <a:endParaRPr b="0" i="0" sz="1000" u="none" cap="none" strike="noStrike">
              <a:solidFill>
                <a:schemeClr val="lt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chemeClr val="lt1"/>
                </a:solidFill>
                <a:latin typeface="Trebuchet MS"/>
                <a:ea typeface="Trebuchet MS"/>
                <a:cs typeface="Trebuchet MS"/>
                <a:sym typeface="Trebuchet MS"/>
              </a:rPr>
              <a:t>Malte Schmidthals </a:t>
            </a:r>
            <a:endParaRPr b="0" i="0" sz="1000" u="none" cap="none" strike="noStrike">
              <a:solidFill>
                <a:schemeClr val="lt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chemeClr val="lt1"/>
                </a:solidFill>
                <a:latin typeface="Trebuchet MS"/>
                <a:ea typeface="Trebuchet MS"/>
                <a:cs typeface="Trebuchet MS"/>
                <a:sym typeface="Trebuchet MS"/>
              </a:rPr>
              <a:t>Jan Pranger</a:t>
            </a:r>
            <a:endParaRPr b="0" i="0" sz="1000" u="none" cap="none" strike="noStrike">
              <a:solidFill>
                <a:schemeClr val="lt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chemeClr val="lt1"/>
                </a:solidFill>
                <a:latin typeface="Trebuchet MS"/>
                <a:ea typeface="Trebuchet MS"/>
                <a:cs typeface="Trebuchet MS"/>
                <a:sym typeface="Trebuchet MS"/>
              </a:rPr>
              <a:t>Projektagentur BBNE</a:t>
            </a:r>
            <a:endParaRPr b="0" i="0" sz="1400" u="none" cap="none" strike="noStrike">
              <a:solidFill>
                <a:srgbClr val="000000"/>
              </a:solidFill>
              <a:latin typeface="Arial"/>
              <a:ea typeface="Arial"/>
              <a:cs typeface="Arial"/>
              <a:sym typeface="Arial"/>
            </a:endParaRPr>
          </a:p>
        </p:txBody>
      </p:sp>
      <p:sp>
        <p:nvSpPr>
          <p:cNvPr id="427" name="Google Shape;427;p7"/>
          <p:cNvSpPr txBox="1"/>
          <p:nvPr/>
        </p:nvSpPr>
        <p:spPr>
          <a:xfrm>
            <a:off x="3293461" y="6474397"/>
            <a:ext cx="2541000" cy="324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Tierwirt und Tiertwirtin</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3"/>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80" name="Google Shape;80;p3"/>
          <p:cNvSpPr txBox="1"/>
          <p:nvPr>
            <p:ph type="title"/>
          </p:nvPr>
        </p:nvSpPr>
        <p:spPr>
          <a:xfrm>
            <a:off x="359999" y="180000"/>
            <a:ext cx="9188400" cy="1080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62500"/>
              <a:buNone/>
            </a:pPr>
            <a:r>
              <a:rPr lang="de-DE"/>
              <a:t>Nachhaltigkeit und Klimawandel:</a:t>
            </a:r>
            <a:br>
              <a:rPr lang="de-DE"/>
            </a:br>
            <a:r>
              <a:rPr lang="de-DE" sz="3100"/>
              <a:t>Woher kommen die Treibhausgas-Emissionen im Alltag?</a:t>
            </a:r>
            <a:endParaRPr/>
          </a:p>
        </p:txBody>
      </p:sp>
      <p:sp>
        <p:nvSpPr>
          <p:cNvPr id="81" name="Google Shape;81;p3"/>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UBA 2021</a:t>
            </a:r>
            <a:endParaRPr/>
          </a:p>
        </p:txBody>
      </p:sp>
      <p:sp>
        <p:nvSpPr>
          <p:cNvPr id="82" name="Google Shape;82;p3"/>
          <p:cNvSpPr/>
          <p:nvPr/>
        </p:nvSpPr>
        <p:spPr>
          <a:xfrm>
            <a:off x="181216" y="4945797"/>
            <a:ext cx="4030500" cy="756000"/>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Wohnen 2,1 t CO</a:t>
            </a:r>
            <a:r>
              <a:rPr b="1" baseline="-25000" i="0" lang="de-DE" sz="1800" u="none" cap="none" strike="noStrike">
                <a:solidFill>
                  <a:schemeClr val="lt1"/>
                </a:solidFill>
                <a:latin typeface="Calibri"/>
                <a:ea typeface="Calibri"/>
                <a:cs typeface="Calibri"/>
                <a:sym typeface="Calibri"/>
              </a:rPr>
              <a:t>2</a:t>
            </a:r>
            <a:r>
              <a:rPr b="1" i="0" lang="de-DE" sz="1800" u="none" cap="none" strike="noStrike">
                <a:solidFill>
                  <a:schemeClr val="lt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83" name="Google Shape;83;p3"/>
          <p:cNvSpPr/>
          <p:nvPr/>
        </p:nvSpPr>
        <p:spPr>
          <a:xfrm>
            <a:off x="181216" y="4693797"/>
            <a:ext cx="4030500" cy="252000"/>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Strom 0,7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84" name="Google Shape;84;p3"/>
          <p:cNvSpPr/>
          <p:nvPr/>
        </p:nvSpPr>
        <p:spPr>
          <a:xfrm>
            <a:off x="181216" y="3937797"/>
            <a:ext cx="4030500" cy="756000"/>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Mobilität 2,1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85" name="Google Shape;85;p3"/>
          <p:cNvSpPr/>
          <p:nvPr/>
        </p:nvSpPr>
        <p:spPr>
          <a:xfrm>
            <a:off x="181216" y="3315574"/>
            <a:ext cx="4030500" cy="612000"/>
          </a:xfrm>
          <a:prstGeom prst="rect">
            <a:avLst/>
          </a:prstGeom>
          <a:solidFill>
            <a:srgbClr val="92D05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Ernährung 1,7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86" name="Google Shape;86;p3"/>
          <p:cNvSpPr/>
          <p:nvPr/>
        </p:nvSpPr>
        <p:spPr>
          <a:xfrm>
            <a:off x="181216" y="1942463"/>
            <a:ext cx="4030500" cy="1368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Sonstiger Konsum </a:t>
            </a:r>
            <a:br>
              <a:rPr b="1" i="0" lang="de-DE" sz="1800" u="none" cap="none" strike="noStrike">
                <a:solidFill>
                  <a:schemeClr val="lt1"/>
                </a:solidFill>
                <a:latin typeface="Calibri"/>
                <a:ea typeface="Calibri"/>
                <a:cs typeface="Calibri"/>
                <a:sym typeface="Calibri"/>
              </a:rPr>
            </a:br>
            <a:r>
              <a:rPr b="1" i="0" lang="de-DE" sz="1800" u="none" cap="none" strike="noStrike">
                <a:solidFill>
                  <a:schemeClr val="lt1"/>
                </a:solidFill>
                <a:latin typeface="Calibri"/>
                <a:ea typeface="Calibri"/>
                <a:cs typeface="Calibri"/>
                <a:sym typeface="Calibri"/>
              </a:rPr>
              <a:t>3,8 t CO</a:t>
            </a:r>
            <a:r>
              <a:rPr b="1" baseline="-25000" i="0" lang="de-DE" sz="1800" u="none" cap="none" strike="noStrike">
                <a:solidFill>
                  <a:schemeClr val="lt1"/>
                </a:solidFill>
                <a:latin typeface="Calibri"/>
                <a:ea typeface="Calibri"/>
                <a:cs typeface="Calibri"/>
                <a:sym typeface="Calibri"/>
              </a:rPr>
              <a:t>2</a:t>
            </a:r>
            <a:r>
              <a:rPr b="1" i="0" lang="de-DE" sz="1800" u="none" cap="none" strike="noStrike">
                <a:solidFill>
                  <a:schemeClr val="lt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87" name="Google Shape;87;p3"/>
          <p:cNvSpPr/>
          <p:nvPr/>
        </p:nvSpPr>
        <p:spPr>
          <a:xfrm>
            <a:off x="181216" y="1618463"/>
            <a:ext cx="4030500" cy="324000"/>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Öffentliche Infrastruktur 0,9 t CO</a:t>
            </a:r>
            <a:r>
              <a:rPr b="1" baseline="-25000" i="0" lang="de-DE" sz="1600" u="none" cap="none" strike="noStrike">
                <a:solidFill>
                  <a:schemeClr val="lt1"/>
                </a:solidFill>
                <a:latin typeface="Calibri"/>
                <a:ea typeface="Calibri"/>
                <a:cs typeface="Calibri"/>
                <a:sym typeface="Calibri"/>
              </a:rPr>
              <a:t>2</a:t>
            </a:r>
            <a:r>
              <a:rPr b="1" i="0" lang="de-DE" sz="1600" u="none" cap="none" strike="noStrike">
                <a:solidFill>
                  <a:schemeClr val="lt1"/>
                </a:solidFill>
                <a:latin typeface="Calibri"/>
                <a:ea typeface="Calibri"/>
                <a:cs typeface="Calibri"/>
                <a:sym typeface="Calibri"/>
              </a:rPr>
              <a:t>-e</a:t>
            </a:r>
            <a:endParaRPr b="0" i="0" sz="1400" u="none" cap="none" strike="noStrike">
              <a:solidFill>
                <a:srgbClr val="000000"/>
              </a:solidFill>
              <a:latin typeface="Arial"/>
              <a:ea typeface="Arial"/>
              <a:cs typeface="Arial"/>
              <a:sym typeface="Arial"/>
            </a:endParaRPr>
          </a:p>
        </p:txBody>
      </p:sp>
      <p:sp>
        <p:nvSpPr>
          <p:cNvPr id="88" name="Google Shape;88;p3"/>
          <p:cNvSpPr/>
          <p:nvPr/>
        </p:nvSpPr>
        <p:spPr>
          <a:xfrm>
            <a:off x="4207711" y="4953417"/>
            <a:ext cx="712500" cy="756000"/>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18 %</a:t>
            </a:r>
            <a:endParaRPr b="0" i="0" sz="1400" u="none" cap="none" strike="noStrike">
              <a:solidFill>
                <a:srgbClr val="000000"/>
              </a:solidFill>
              <a:latin typeface="Arial"/>
              <a:ea typeface="Arial"/>
              <a:cs typeface="Arial"/>
              <a:sym typeface="Arial"/>
            </a:endParaRPr>
          </a:p>
        </p:txBody>
      </p:sp>
      <p:sp>
        <p:nvSpPr>
          <p:cNvPr id="89" name="Google Shape;89;p3"/>
          <p:cNvSpPr/>
          <p:nvPr/>
        </p:nvSpPr>
        <p:spPr>
          <a:xfrm>
            <a:off x="4207711" y="4701417"/>
            <a:ext cx="712500" cy="252000"/>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6 %</a:t>
            </a:r>
            <a:endParaRPr b="0" i="0" sz="1400" u="none" cap="none" strike="noStrike">
              <a:solidFill>
                <a:srgbClr val="000000"/>
              </a:solidFill>
              <a:latin typeface="Arial"/>
              <a:ea typeface="Arial"/>
              <a:cs typeface="Arial"/>
              <a:sym typeface="Arial"/>
            </a:endParaRPr>
          </a:p>
        </p:txBody>
      </p:sp>
      <p:sp>
        <p:nvSpPr>
          <p:cNvPr id="90" name="Google Shape;90;p3"/>
          <p:cNvSpPr/>
          <p:nvPr/>
        </p:nvSpPr>
        <p:spPr>
          <a:xfrm>
            <a:off x="4207711" y="3945417"/>
            <a:ext cx="712500" cy="756000"/>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19 %</a:t>
            </a:r>
            <a:endParaRPr b="0" i="0" sz="1400" u="none" cap="none" strike="noStrike">
              <a:solidFill>
                <a:srgbClr val="000000"/>
              </a:solidFill>
              <a:latin typeface="Arial"/>
              <a:ea typeface="Arial"/>
              <a:cs typeface="Arial"/>
              <a:sym typeface="Arial"/>
            </a:endParaRPr>
          </a:p>
        </p:txBody>
      </p:sp>
      <p:sp>
        <p:nvSpPr>
          <p:cNvPr id="91" name="Google Shape;91;p3"/>
          <p:cNvSpPr/>
          <p:nvPr/>
        </p:nvSpPr>
        <p:spPr>
          <a:xfrm>
            <a:off x="4207711" y="3323194"/>
            <a:ext cx="712500" cy="612000"/>
          </a:xfrm>
          <a:prstGeom prst="rect">
            <a:avLst/>
          </a:prstGeom>
          <a:solidFill>
            <a:srgbClr val="92D05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15 %</a:t>
            </a:r>
            <a:endParaRPr b="0" i="0" sz="1400" u="none" cap="none" strike="noStrike">
              <a:solidFill>
                <a:srgbClr val="000000"/>
              </a:solidFill>
              <a:latin typeface="Arial"/>
              <a:ea typeface="Arial"/>
              <a:cs typeface="Arial"/>
              <a:sym typeface="Arial"/>
            </a:endParaRPr>
          </a:p>
        </p:txBody>
      </p:sp>
      <p:sp>
        <p:nvSpPr>
          <p:cNvPr id="92" name="Google Shape;92;p3"/>
          <p:cNvSpPr/>
          <p:nvPr/>
        </p:nvSpPr>
        <p:spPr>
          <a:xfrm>
            <a:off x="4207711" y="1950083"/>
            <a:ext cx="712500" cy="1368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34 %</a:t>
            </a:r>
            <a:endParaRPr b="0" i="0" sz="1400" u="none" cap="none" strike="noStrike">
              <a:solidFill>
                <a:srgbClr val="000000"/>
              </a:solidFill>
              <a:latin typeface="Arial"/>
              <a:ea typeface="Arial"/>
              <a:cs typeface="Arial"/>
              <a:sym typeface="Arial"/>
            </a:endParaRPr>
          </a:p>
        </p:txBody>
      </p:sp>
      <p:sp>
        <p:nvSpPr>
          <p:cNvPr id="93" name="Google Shape;93;p3"/>
          <p:cNvSpPr/>
          <p:nvPr/>
        </p:nvSpPr>
        <p:spPr>
          <a:xfrm>
            <a:off x="4207711" y="1626083"/>
            <a:ext cx="712500" cy="324000"/>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8 %</a:t>
            </a:r>
            <a:endParaRPr b="0" i="0" sz="1400" u="none" cap="none" strike="noStrike">
              <a:solidFill>
                <a:srgbClr val="000000"/>
              </a:solidFill>
              <a:latin typeface="Arial"/>
              <a:ea typeface="Arial"/>
              <a:cs typeface="Arial"/>
              <a:sym typeface="Arial"/>
            </a:endParaRPr>
          </a:p>
        </p:txBody>
      </p:sp>
      <p:pic>
        <p:nvPicPr>
          <p:cNvPr id="94" name="Google Shape;94;p3"/>
          <p:cNvPicPr preferRelativeResize="0"/>
          <p:nvPr/>
        </p:nvPicPr>
        <p:blipFill rotWithShape="1">
          <a:blip r:embed="rId3">
            <a:alphaModFix/>
          </a:blip>
          <a:srcRect b="0" l="0" r="0" t="0"/>
          <a:stretch/>
        </p:blipFill>
        <p:spPr>
          <a:xfrm>
            <a:off x="321015" y="3996613"/>
            <a:ext cx="613183" cy="613183"/>
          </a:xfrm>
          <a:prstGeom prst="rect">
            <a:avLst/>
          </a:prstGeom>
          <a:noFill/>
          <a:ln>
            <a:noFill/>
          </a:ln>
        </p:spPr>
      </p:pic>
      <p:pic>
        <p:nvPicPr>
          <p:cNvPr id="95" name="Google Shape;95;p3"/>
          <p:cNvPicPr preferRelativeResize="0"/>
          <p:nvPr/>
        </p:nvPicPr>
        <p:blipFill rotWithShape="1">
          <a:blip r:embed="rId4">
            <a:alphaModFix/>
          </a:blip>
          <a:srcRect b="0" l="0" r="0" t="0"/>
          <a:stretch/>
        </p:blipFill>
        <p:spPr>
          <a:xfrm>
            <a:off x="1216650" y="4015271"/>
            <a:ext cx="543287" cy="543287"/>
          </a:xfrm>
          <a:prstGeom prst="rect">
            <a:avLst/>
          </a:prstGeom>
          <a:noFill/>
          <a:ln>
            <a:noFill/>
          </a:ln>
        </p:spPr>
      </p:pic>
      <p:pic>
        <p:nvPicPr>
          <p:cNvPr id="96" name="Google Shape;96;p3"/>
          <p:cNvPicPr preferRelativeResize="0"/>
          <p:nvPr/>
        </p:nvPicPr>
        <p:blipFill rotWithShape="1">
          <a:blip r:embed="rId5">
            <a:alphaModFix/>
          </a:blip>
          <a:srcRect b="0" l="0" r="0" t="0"/>
          <a:stretch/>
        </p:blipFill>
        <p:spPr>
          <a:xfrm>
            <a:off x="321013" y="3397018"/>
            <a:ext cx="464352" cy="464352"/>
          </a:xfrm>
          <a:prstGeom prst="rect">
            <a:avLst/>
          </a:prstGeom>
          <a:noFill/>
          <a:ln>
            <a:noFill/>
          </a:ln>
        </p:spPr>
      </p:pic>
      <p:pic>
        <p:nvPicPr>
          <p:cNvPr id="97" name="Google Shape;97;p3"/>
          <p:cNvPicPr preferRelativeResize="0"/>
          <p:nvPr/>
        </p:nvPicPr>
        <p:blipFill rotWithShape="1">
          <a:blip r:embed="rId6">
            <a:alphaModFix/>
          </a:blip>
          <a:srcRect b="0" l="0" r="0" t="0"/>
          <a:stretch/>
        </p:blipFill>
        <p:spPr>
          <a:xfrm>
            <a:off x="1169004" y="2493841"/>
            <a:ext cx="638576" cy="638576"/>
          </a:xfrm>
          <a:prstGeom prst="rect">
            <a:avLst/>
          </a:prstGeom>
          <a:noFill/>
          <a:ln>
            <a:noFill/>
          </a:ln>
        </p:spPr>
      </p:pic>
      <p:pic>
        <p:nvPicPr>
          <p:cNvPr id="98" name="Google Shape;98;p3"/>
          <p:cNvPicPr preferRelativeResize="0"/>
          <p:nvPr/>
        </p:nvPicPr>
        <p:blipFill rotWithShape="1">
          <a:blip r:embed="rId7">
            <a:alphaModFix/>
          </a:blip>
          <a:srcRect b="0" l="0" r="0" t="0"/>
          <a:stretch/>
        </p:blipFill>
        <p:spPr>
          <a:xfrm>
            <a:off x="408678" y="2175906"/>
            <a:ext cx="532862" cy="532862"/>
          </a:xfrm>
          <a:prstGeom prst="rect">
            <a:avLst/>
          </a:prstGeom>
          <a:noFill/>
          <a:ln>
            <a:noFill/>
          </a:ln>
        </p:spPr>
      </p:pic>
      <p:pic>
        <p:nvPicPr>
          <p:cNvPr id="99" name="Google Shape;99;p3"/>
          <p:cNvPicPr preferRelativeResize="0"/>
          <p:nvPr/>
        </p:nvPicPr>
        <p:blipFill rotWithShape="1">
          <a:blip r:embed="rId8">
            <a:alphaModFix/>
          </a:blip>
          <a:srcRect b="0" l="0" r="0" t="0"/>
          <a:stretch/>
        </p:blipFill>
        <p:spPr>
          <a:xfrm>
            <a:off x="925164" y="3277677"/>
            <a:ext cx="706758" cy="706758"/>
          </a:xfrm>
          <a:prstGeom prst="rect">
            <a:avLst/>
          </a:prstGeom>
          <a:noFill/>
          <a:ln>
            <a:noFill/>
          </a:ln>
        </p:spPr>
      </p:pic>
      <p:pic>
        <p:nvPicPr>
          <p:cNvPr id="100" name="Google Shape;100;p3"/>
          <p:cNvPicPr preferRelativeResize="0"/>
          <p:nvPr/>
        </p:nvPicPr>
        <p:blipFill rotWithShape="1">
          <a:blip r:embed="rId9">
            <a:alphaModFix/>
          </a:blip>
          <a:srcRect b="0" l="0" r="0" t="0"/>
          <a:stretch/>
        </p:blipFill>
        <p:spPr>
          <a:xfrm>
            <a:off x="817021" y="4589393"/>
            <a:ext cx="460813" cy="460813"/>
          </a:xfrm>
          <a:prstGeom prst="rect">
            <a:avLst/>
          </a:prstGeom>
          <a:noFill/>
          <a:ln>
            <a:noFill/>
          </a:ln>
        </p:spPr>
      </p:pic>
      <p:pic>
        <p:nvPicPr>
          <p:cNvPr id="101" name="Google Shape;101;p3"/>
          <p:cNvPicPr preferRelativeResize="0"/>
          <p:nvPr/>
        </p:nvPicPr>
        <p:blipFill rotWithShape="1">
          <a:blip r:embed="rId10">
            <a:alphaModFix/>
          </a:blip>
          <a:srcRect b="0" l="0" r="0" t="0"/>
          <a:stretch/>
        </p:blipFill>
        <p:spPr>
          <a:xfrm>
            <a:off x="1291266" y="5064105"/>
            <a:ext cx="534624" cy="534624"/>
          </a:xfrm>
          <a:prstGeom prst="rect">
            <a:avLst/>
          </a:prstGeom>
          <a:noFill/>
          <a:ln>
            <a:noFill/>
          </a:ln>
        </p:spPr>
      </p:pic>
      <p:pic>
        <p:nvPicPr>
          <p:cNvPr id="102" name="Google Shape;102;p3"/>
          <p:cNvPicPr preferRelativeResize="0"/>
          <p:nvPr/>
        </p:nvPicPr>
        <p:blipFill rotWithShape="1">
          <a:blip r:embed="rId11">
            <a:alphaModFix/>
          </a:blip>
          <a:srcRect b="0" l="0" r="0" t="0"/>
          <a:stretch/>
        </p:blipFill>
        <p:spPr>
          <a:xfrm flipH="1">
            <a:off x="431187" y="1456513"/>
            <a:ext cx="512736" cy="512736"/>
          </a:xfrm>
          <a:prstGeom prst="rect">
            <a:avLst/>
          </a:prstGeom>
          <a:solidFill>
            <a:schemeClr val="lt1"/>
          </a:solidFill>
          <a:ln>
            <a:noFill/>
          </a:ln>
        </p:spPr>
      </p:pic>
      <p:sp>
        <p:nvSpPr>
          <p:cNvPr id="103" name="Google Shape;103;p3"/>
          <p:cNvSpPr/>
          <p:nvPr/>
        </p:nvSpPr>
        <p:spPr>
          <a:xfrm>
            <a:off x="6931902" y="2800040"/>
            <a:ext cx="4781700" cy="21534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171450" lvl="0" marL="171450" marR="0" rtl="0" algn="l">
              <a:lnSpc>
                <a:spcPct val="100000"/>
              </a:lnSpc>
              <a:spcBef>
                <a:spcPts val="0"/>
              </a:spcBef>
              <a:spcAft>
                <a:spcPts val="0"/>
              </a:spcAft>
              <a:buClr>
                <a:srgbClr val="C00000"/>
              </a:buClr>
              <a:buSzPts val="1900"/>
              <a:buFont typeface="Arial"/>
              <a:buChar char="•"/>
            </a:pPr>
            <a:r>
              <a:rPr b="1" i="0" lang="de-DE" sz="1800" u="none" cap="none" strike="noStrike">
                <a:solidFill>
                  <a:srgbClr val="C00000"/>
                </a:solidFill>
                <a:latin typeface="Arial"/>
                <a:ea typeface="Arial"/>
                <a:cs typeface="Arial"/>
                <a:sym typeface="Arial"/>
              </a:rPr>
              <a:t>Welchen Beitrag leistet Ihr Betrieb zum Klimawandel?</a:t>
            </a:r>
            <a:endParaRPr b="1" i="0" sz="1800" u="none" cap="none" strike="noStrike">
              <a:solidFill>
                <a:srgbClr val="C00000"/>
              </a:solidFill>
              <a:latin typeface="Arial"/>
              <a:ea typeface="Arial"/>
              <a:cs typeface="Arial"/>
              <a:sym typeface="Arial"/>
            </a:endParaRPr>
          </a:p>
          <a:p>
            <a:pPr indent="-171450" lvl="0" marL="171450" marR="0" rtl="0" algn="l">
              <a:lnSpc>
                <a:spcPct val="100000"/>
              </a:lnSpc>
              <a:spcBef>
                <a:spcPts val="0"/>
              </a:spcBef>
              <a:spcAft>
                <a:spcPts val="0"/>
              </a:spcAft>
              <a:buClr>
                <a:srgbClr val="C00000"/>
              </a:buClr>
              <a:buSzPts val="1900"/>
              <a:buFont typeface="Arial"/>
              <a:buChar char="•"/>
            </a:pPr>
            <a:r>
              <a:rPr b="1" i="0" lang="de-DE" sz="1800" u="none" cap="none" strike="noStrike">
                <a:solidFill>
                  <a:srgbClr val="C00000"/>
                </a:solidFill>
                <a:latin typeface="Arial"/>
                <a:ea typeface="Arial"/>
                <a:cs typeface="Arial"/>
                <a:sym typeface="Arial"/>
              </a:rPr>
              <a:t>Was unternehmen Sie in Ihrem Betrieb, um CO</a:t>
            </a:r>
            <a:r>
              <a:rPr b="1" baseline="-25000" i="0" lang="de-DE" sz="1800" u="none" cap="none" strike="noStrike">
                <a:solidFill>
                  <a:srgbClr val="C00000"/>
                </a:solidFill>
                <a:latin typeface="Arial"/>
                <a:ea typeface="Arial"/>
                <a:cs typeface="Arial"/>
                <a:sym typeface="Arial"/>
              </a:rPr>
              <a:t>2</a:t>
            </a:r>
            <a:r>
              <a:rPr b="1" i="0" lang="de-DE" sz="1800" u="none" cap="none" strike="noStrike">
                <a:solidFill>
                  <a:srgbClr val="C00000"/>
                </a:solidFill>
                <a:latin typeface="Arial"/>
                <a:ea typeface="Arial"/>
                <a:cs typeface="Arial"/>
                <a:sym typeface="Arial"/>
              </a:rPr>
              <a:t>-Emissionen zu verringern?</a:t>
            </a:r>
            <a:endParaRPr b="1" i="0" sz="1800" u="none" cap="none" strike="noStrike">
              <a:solidFill>
                <a:srgbClr val="C00000"/>
              </a:solidFill>
              <a:latin typeface="Arial"/>
              <a:ea typeface="Arial"/>
              <a:cs typeface="Arial"/>
              <a:sym typeface="Arial"/>
            </a:endParaRPr>
          </a:p>
        </p:txBody>
      </p:sp>
      <p:sp>
        <p:nvSpPr>
          <p:cNvPr id="104" name="Google Shape;104;p3"/>
          <p:cNvSpPr txBox="1"/>
          <p:nvPr/>
        </p:nvSpPr>
        <p:spPr>
          <a:xfrm>
            <a:off x="3293461" y="6474397"/>
            <a:ext cx="2541000" cy="324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Tierwirt und Tiertwirtin</a:t>
            </a:r>
            <a:endParaRPr b="0" i="0" sz="1400" u="none" cap="none" strike="noStrike">
              <a:solidFill>
                <a:schemeClr val="lt1"/>
              </a:solidFill>
              <a:latin typeface="Arial"/>
              <a:ea typeface="Arial"/>
              <a:cs typeface="Arial"/>
              <a:sym typeface="Arial"/>
            </a:endParaRPr>
          </a:p>
        </p:txBody>
      </p:sp>
      <p:sp>
        <p:nvSpPr>
          <p:cNvPr id="105" name="Google Shape;105;p3"/>
          <p:cNvSpPr txBox="1"/>
          <p:nvPr/>
        </p:nvSpPr>
        <p:spPr>
          <a:xfrm>
            <a:off x="687555" y="6460897"/>
            <a:ext cx="2695500" cy="351000"/>
          </a:xfrm>
          <a:prstGeom prst="rect">
            <a:avLst/>
          </a:prstGeom>
          <a:noFill/>
          <a:ln>
            <a:noFill/>
          </a:ln>
        </p:spPr>
        <p:txBody>
          <a:bodyPr anchorCtr="0" anchor="t" bIns="91425" lIns="91425" spcFirstLastPara="1" rIns="91425" wrap="square" tIns="91425">
            <a:spAutoFit/>
          </a:bodyPr>
          <a:lstStyle/>
          <a:p>
            <a:pPr indent="0" lvl="0" marL="50800" marR="0" rtl="0" algn="l">
              <a:lnSpc>
                <a:spcPct val="90000"/>
              </a:lnSpc>
              <a:spcBef>
                <a:spcPts val="0"/>
              </a:spcBef>
              <a:spcAft>
                <a:spcPts val="0"/>
              </a:spcAft>
              <a:buClr>
                <a:srgbClr val="000000"/>
              </a:buClr>
              <a:buSzPts val="1200"/>
              <a:buFont typeface="Arial"/>
              <a:buNone/>
            </a:pPr>
            <a:r>
              <a:rPr b="0" i="0" lang="de-DE" sz="1200" u="none" cap="none" strike="noStrike">
                <a:solidFill>
                  <a:schemeClr val="lt1"/>
                </a:solidFill>
                <a:latin typeface="Trebuchet MS"/>
                <a:ea typeface="Trebuchet MS"/>
                <a:cs typeface="Trebuchet MS"/>
                <a:sym typeface="Trebuchet MS"/>
              </a:rPr>
              <a:t>Christine.Schmidt@ibbf.berlin</a:t>
            </a:r>
            <a:endParaRPr b="0" i="0" sz="1200" u="none" cap="none" strike="noStrike">
              <a:solidFill>
                <a:schemeClr val="lt1"/>
              </a:solidFill>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8"/>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434" name="Google Shape;434;p8"/>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435" name="Google Shape;435;p8"/>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436" name="Google Shape;436;p8"/>
          <p:cNvSpPr txBox="1"/>
          <p:nvPr/>
        </p:nvSpPr>
        <p:spPr>
          <a:xfrm>
            <a:off x="6425612" y="3335413"/>
            <a:ext cx="1821300" cy="400200"/>
          </a:xfrm>
          <a:prstGeom prst="rect">
            <a:avLst/>
          </a:prstGeom>
          <a:solidFill>
            <a:srgbClr val="0096FF"/>
          </a:solidFill>
          <a:ln>
            <a:noFill/>
          </a:ln>
          <a:effectLst>
            <a:outerShdw blurRad="57150" rotWithShape="0" algn="bl" dir="5400000" dist="19050">
              <a:srgbClr val="000000">
                <a:alpha val="48235"/>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Analyse</a:t>
            </a:r>
            <a:endParaRPr b="1" i="0" sz="2000" u="none" cap="none" strike="noStrike">
              <a:solidFill>
                <a:schemeClr val="lt1"/>
              </a:solidFill>
              <a:latin typeface="Arial"/>
              <a:ea typeface="Arial"/>
              <a:cs typeface="Arial"/>
              <a:sym typeface="Arial"/>
            </a:endParaRPr>
          </a:p>
        </p:txBody>
      </p:sp>
      <p:sp>
        <p:nvSpPr>
          <p:cNvPr id="437" name="Google Shape;437;p8"/>
          <p:cNvSpPr txBox="1"/>
          <p:nvPr/>
        </p:nvSpPr>
        <p:spPr>
          <a:xfrm>
            <a:off x="8346662" y="3335413"/>
            <a:ext cx="1821300" cy="400200"/>
          </a:xfrm>
          <a:prstGeom prst="rect">
            <a:avLst/>
          </a:prstGeom>
          <a:solidFill>
            <a:srgbClr val="0432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Ziele</a:t>
            </a:r>
            <a:endParaRPr b="0" i="0" sz="1400" u="none" cap="none" strike="noStrike">
              <a:solidFill>
                <a:srgbClr val="000000"/>
              </a:solidFill>
              <a:latin typeface="Arial"/>
              <a:ea typeface="Arial"/>
              <a:cs typeface="Arial"/>
              <a:sym typeface="Arial"/>
            </a:endParaRPr>
          </a:p>
        </p:txBody>
      </p:sp>
      <p:sp>
        <p:nvSpPr>
          <p:cNvPr id="438" name="Google Shape;438;p8"/>
          <p:cNvSpPr txBox="1"/>
          <p:nvPr/>
        </p:nvSpPr>
        <p:spPr>
          <a:xfrm>
            <a:off x="10267712" y="3335412"/>
            <a:ext cx="1821300" cy="400200"/>
          </a:xfrm>
          <a:prstGeom prst="rect">
            <a:avLst/>
          </a:prstGeom>
          <a:solidFill>
            <a:srgbClr val="9437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Maßnahmen</a:t>
            </a:r>
            <a:endParaRPr b="1" i="0" sz="2000" u="none" cap="none" strike="noStrike">
              <a:solidFill>
                <a:schemeClr val="lt1"/>
              </a:solidFill>
              <a:latin typeface="Arial"/>
              <a:ea typeface="Arial"/>
              <a:cs typeface="Arial"/>
              <a:sym typeface="Arial"/>
            </a:endParaRPr>
          </a:p>
        </p:txBody>
      </p:sp>
      <p:sp>
        <p:nvSpPr>
          <p:cNvPr id="439" name="Google Shape;439;p8"/>
          <p:cNvSpPr/>
          <p:nvPr/>
        </p:nvSpPr>
        <p:spPr>
          <a:xfrm>
            <a:off x="6425613" y="1454200"/>
            <a:ext cx="5663399" cy="1178250"/>
          </a:xfrm>
          <a:prstGeom prst="flowChartExtract">
            <a:avLst/>
          </a:prstGeom>
          <a:solidFill>
            <a:srgbClr val="F1C232"/>
          </a:solidFill>
          <a:ln cap="flat" cmpd="sng" w="9525">
            <a:solidFill>
              <a:schemeClr val="dk2"/>
            </a:solidFill>
            <a:prstDash val="solid"/>
            <a:round/>
            <a:headEnd len="sm" w="sm" type="none"/>
            <a:tailEnd len="sm" w="sm" type="none"/>
          </a:ln>
        </p:spPr>
        <p:txBody>
          <a:bodyPr anchorCtr="0" anchor="ctr" bIns="288000"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Arial"/>
                <a:ea typeface="Arial"/>
                <a:cs typeface="Arial"/>
                <a:sym typeface="Arial"/>
              </a:rPr>
              <a:t>Nachhaltigkeits- strategie</a:t>
            </a:r>
            <a:endParaRPr b="1" i="0" sz="2000" u="none" cap="none" strike="noStrike">
              <a:solidFill>
                <a:srgbClr val="000000"/>
              </a:solidFill>
              <a:latin typeface="Arial"/>
              <a:ea typeface="Arial"/>
              <a:cs typeface="Arial"/>
              <a:sym typeface="Arial"/>
            </a:endParaRPr>
          </a:p>
        </p:txBody>
      </p:sp>
      <p:sp>
        <p:nvSpPr>
          <p:cNvPr id="440" name="Google Shape;440;p8"/>
          <p:cNvSpPr/>
          <p:nvPr/>
        </p:nvSpPr>
        <p:spPr>
          <a:xfrm>
            <a:off x="6461977" y="3895854"/>
            <a:ext cx="5627100" cy="1122600"/>
          </a:xfrm>
          <a:prstGeom prst="rect">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Lieferkette, Energie und Ressourcen, Produkte, Recycling,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Mitarbeiter*innen, Gesellschafter*innen, Eigentümer*innen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Gleichberechtigung, </a:t>
            </a:r>
            <a:r>
              <a:rPr b="0" i="0" lang="de-DE" sz="1600" u="none" cap="none" strike="noStrike">
                <a:solidFill>
                  <a:schemeClr val="lt1"/>
                </a:solidFill>
                <a:latin typeface="Arial"/>
                <a:ea typeface="Arial"/>
                <a:cs typeface="Arial"/>
                <a:sym typeface="Arial"/>
              </a:rPr>
              <a:t>Arbeitssicherheit</a:t>
            </a:r>
            <a:r>
              <a:rPr b="0" i="0" lang="de-DE" sz="1400" u="none" cap="none" strike="noStrike">
                <a:solidFill>
                  <a:schemeClr val="lt1"/>
                </a:solidFill>
                <a:latin typeface="Arial"/>
                <a:ea typeface="Arial"/>
                <a:cs typeface="Arial"/>
                <a:sym typeface="Arial"/>
              </a:rPr>
              <a:t>,  Weiterbildung, Ausbildung</a:t>
            </a:r>
            <a:endParaRPr b="0" i="0" sz="1400" u="none" cap="none" strike="noStrike">
              <a:solidFill>
                <a:srgbClr val="000000"/>
              </a:solidFill>
              <a:latin typeface="Arial"/>
              <a:ea typeface="Arial"/>
              <a:cs typeface="Arial"/>
              <a:sym typeface="Arial"/>
            </a:endParaRPr>
          </a:p>
        </p:txBody>
      </p:sp>
      <p:sp>
        <p:nvSpPr>
          <p:cNvPr id="441" name="Google Shape;441;p8"/>
          <p:cNvSpPr txBox="1"/>
          <p:nvPr/>
        </p:nvSpPr>
        <p:spPr>
          <a:xfrm>
            <a:off x="7199169" y="2741183"/>
            <a:ext cx="1821300" cy="400200"/>
          </a:xfrm>
          <a:prstGeom prst="rect">
            <a:avLst/>
          </a:prstGeom>
          <a:solidFill>
            <a:srgbClr val="FF2F92"/>
          </a:solidFill>
          <a:ln>
            <a:noFill/>
          </a:ln>
          <a:effectLst>
            <a:outerShdw blurRad="57150" rotWithShape="0" algn="bl" dir="5400000" dist="19050">
              <a:srgbClr val="000000">
                <a:alpha val="48235"/>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Kennzahlen</a:t>
            </a:r>
            <a:endParaRPr b="1" i="0" sz="2000" u="none" cap="none" strike="noStrike">
              <a:solidFill>
                <a:schemeClr val="lt1"/>
              </a:solidFill>
              <a:latin typeface="Arial"/>
              <a:ea typeface="Arial"/>
              <a:cs typeface="Arial"/>
              <a:sym typeface="Arial"/>
            </a:endParaRPr>
          </a:p>
        </p:txBody>
      </p:sp>
      <p:sp>
        <p:nvSpPr>
          <p:cNvPr id="442" name="Google Shape;442;p8"/>
          <p:cNvSpPr txBox="1"/>
          <p:nvPr/>
        </p:nvSpPr>
        <p:spPr>
          <a:xfrm>
            <a:off x="9682179" y="2741183"/>
            <a:ext cx="1821300" cy="400200"/>
          </a:xfrm>
          <a:prstGeom prst="rect">
            <a:avLst/>
          </a:prstGeom>
          <a:solidFill>
            <a:srgbClr val="FF40FF"/>
          </a:solidFill>
          <a:ln>
            <a:noFill/>
          </a:ln>
          <a:effectLst>
            <a:outerShdw blurRad="57150" rotWithShape="0" algn="bl" dir="5400000" dist="19050">
              <a:srgbClr val="000000">
                <a:alpha val="48235"/>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Bewertung</a:t>
            </a:r>
            <a:endParaRPr b="1" i="0" sz="2000" u="none" cap="none" strike="noStrike">
              <a:solidFill>
                <a:schemeClr val="lt1"/>
              </a:solidFill>
              <a:latin typeface="Arial"/>
              <a:ea typeface="Arial"/>
              <a:cs typeface="Arial"/>
              <a:sym typeface="Arial"/>
            </a:endParaRPr>
          </a:p>
        </p:txBody>
      </p:sp>
      <p:pic>
        <p:nvPicPr>
          <p:cNvPr id="443" name="Google Shape;443;p8"/>
          <p:cNvPicPr preferRelativeResize="0"/>
          <p:nvPr/>
        </p:nvPicPr>
        <p:blipFill rotWithShape="1">
          <a:blip r:embed="rId3">
            <a:alphaModFix/>
          </a:blip>
          <a:srcRect b="0" l="0" r="0" t="0"/>
          <a:stretch/>
        </p:blipFill>
        <p:spPr>
          <a:xfrm>
            <a:off x="72050" y="1469757"/>
            <a:ext cx="6357067" cy="4589516"/>
          </a:xfrm>
          <a:prstGeom prst="rect">
            <a:avLst/>
          </a:prstGeom>
          <a:noFill/>
          <a:ln>
            <a:noFill/>
          </a:ln>
        </p:spPr>
      </p:pic>
      <p:sp>
        <p:nvSpPr>
          <p:cNvPr id="444" name="Google Shape;444;p8"/>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Pia Paust-Lassen</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sp>
        <p:nvSpPr>
          <p:cNvPr id="445" name="Google Shape;445;p8"/>
          <p:cNvSpPr/>
          <p:nvPr/>
        </p:nvSpPr>
        <p:spPr>
          <a:xfrm>
            <a:off x="5591907" y="5228230"/>
            <a:ext cx="6497100" cy="8466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342900" lvl="0" marL="342900" marR="0" rtl="0" algn="l">
              <a:lnSpc>
                <a:spcPct val="100000"/>
              </a:lnSpc>
              <a:spcBef>
                <a:spcPts val="200"/>
              </a:spcBef>
              <a:spcAft>
                <a:spcPts val="0"/>
              </a:spcAft>
              <a:buClr>
                <a:srgbClr val="C00000"/>
              </a:buClr>
              <a:buSzPts val="2000"/>
              <a:buFont typeface="Arial"/>
              <a:buChar char="•"/>
            </a:pPr>
            <a:r>
              <a:rPr b="1" i="0" lang="de-DE" sz="1800" u="none" cap="none" strike="noStrike">
                <a:solidFill>
                  <a:srgbClr val="C00000"/>
                </a:solidFill>
                <a:latin typeface="Arial"/>
                <a:ea typeface="Arial"/>
                <a:cs typeface="Arial"/>
                <a:sym typeface="Arial"/>
              </a:rPr>
              <a:t>Welche Rolle spielen die SDG für Ihr Unternehmen</a:t>
            </a:r>
            <a:endParaRPr b="0" i="0" sz="1800" u="none" cap="none" strike="noStrike">
              <a:solidFill>
                <a:srgbClr val="C00000"/>
              </a:solidFill>
              <a:latin typeface="Arial"/>
              <a:ea typeface="Arial"/>
              <a:cs typeface="Arial"/>
              <a:sym typeface="Arial"/>
            </a:endParaRPr>
          </a:p>
          <a:p>
            <a:pPr indent="-342900" lvl="0" marL="342900" marR="0" rtl="0" algn="l">
              <a:lnSpc>
                <a:spcPct val="100000"/>
              </a:lnSpc>
              <a:spcBef>
                <a:spcPts val="200"/>
              </a:spcBef>
              <a:spcAft>
                <a:spcPts val="0"/>
              </a:spcAft>
              <a:buClr>
                <a:srgbClr val="C00000"/>
              </a:buClr>
              <a:buSzPts val="2000"/>
              <a:buFont typeface="Arial"/>
              <a:buChar char="•"/>
            </a:pPr>
            <a:r>
              <a:rPr b="1" i="0" lang="de-DE" sz="1800" u="none" cap="none" strike="noStrike">
                <a:solidFill>
                  <a:srgbClr val="C00000"/>
                </a:solidFill>
                <a:latin typeface="Arial"/>
                <a:ea typeface="Arial"/>
                <a:cs typeface="Arial"/>
                <a:sym typeface="Arial"/>
              </a:rPr>
              <a:t>Wie stellen Sie Ihr Unternehmen für die Zukunft auf?</a:t>
            </a:r>
            <a:endParaRPr b="0" i="0" sz="1800" u="none" cap="none" strike="noStrike">
              <a:solidFill>
                <a:srgbClr val="C00000"/>
              </a:solidFill>
              <a:latin typeface="Arial"/>
              <a:ea typeface="Arial"/>
              <a:cs typeface="Arial"/>
              <a:sym typeface="Arial"/>
            </a:endParaRPr>
          </a:p>
        </p:txBody>
      </p:sp>
      <p:sp>
        <p:nvSpPr>
          <p:cNvPr id="446" name="Google Shape;446;p8"/>
          <p:cNvSpPr txBox="1"/>
          <p:nvPr/>
        </p:nvSpPr>
        <p:spPr>
          <a:xfrm>
            <a:off x="3293461" y="6474397"/>
            <a:ext cx="2541000" cy="324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Tierwirt und Tiertwirtin</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g28be4316742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Impressum</a:t>
            </a:r>
            <a:endParaRPr/>
          </a:p>
        </p:txBody>
      </p:sp>
      <p:sp>
        <p:nvSpPr>
          <p:cNvPr id="452" name="Google Shape;452;g28be4316742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Projektagentur BBNE</a:t>
            </a:r>
            <a:endParaRPr/>
          </a:p>
        </p:txBody>
      </p:sp>
      <p:sp>
        <p:nvSpPr>
          <p:cNvPr id="453" name="Google Shape;453;g28be4316742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t/>
            </a:r>
            <a:endParaRPr/>
          </a:p>
        </p:txBody>
      </p:sp>
      <p:sp>
        <p:nvSpPr>
          <p:cNvPr id="454" name="Google Shape;454;g28be4316742_0_0"/>
          <p:cNvSpPr txBox="1"/>
          <p:nvPr/>
        </p:nvSpPr>
        <p:spPr>
          <a:xfrm>
            <a:off x="1147864" y="1499687"/>
            <a:ext cx="37521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Herausgeber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IZT - Institut für Zukunftsstudien 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Technologiebewertung gemeinnützige GmbH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Schopenhauerstr. 26, 14129 Berlin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www.izt.de</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Projektleitung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Dr. Michael Scharp</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Forschungsleiter Bildung und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Digitale Medien am IZT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m.scharp@izt.de | T 030 80 30 88-14</a:t>
            </a:r>
            <a:endParaRPr b="0" i="0" sz="1400" u="none" cap="none" strike="noStrike">
              <a:solidFill>
                <a:srgbClr val="000000"/>
              </a:solidFill>
              <a:latin typeface="Arial"/>
              <a:ea typeface="Arial"/>
              <a:cs typeface="Arial"/>
              <a:sym typeface="Arial"/>
            </a:endParaRPr>
          </a:p>
        </p:txBody>
      </p:sp>
      <p:pic>
        <p:nvPicPr>
          <p:cNvPr descr="Ein Bild, das Text, Screenshot, Schrift, Visitenkarte enthält.&#10;&#10;Automatisch generierte Beschreibung" id="455" name="Google Shape;455;g28be4316742_0_0"/>
          <p:cNvPicPr preferRelativeResize="0"/>
          <p:nvPr/>
        </p:nvPicPr>
        <p:blipFill rotWithShape="1">
          <a:blip r:embed="rId3">
            <a:alphaModFix/>
          </a:blip>
          <a:srcRect b="0" l="0" r="0" t="0"/>
          <a:stretch/>
        </p:blipFill>
        <p:spPr>
          <a:xfrm>
            <a:off x="7966583" y="4526390"/>
            <a:ext cx="2817937" cy="1427032"/>
          </a:xfrm>
          <a:prstGeom prst="rect">
            <a:avLst/>
          </a:prstGeom>
          <a:noFill/>
          <a:ln>
            <a:noFill/>
          </a:ln>
        </p:spPr>
      </p:pic>
      <p:sp>
        <p:nvSpPr>
          <p:cNvPr id="456" name="Google Shape;456;g28be4316742_0_0"/>
          <p:cNvSpPr txBox="1"/>
          <p:nvPr/>
        </p:nvSpPr>
        <p:spPr>
          <a:xfrm>
            <a:off x="5590635" y="1499687"/>
            <a:ext cx="5232600" cy="221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Dieser Foliensatz wurde im Rahmen des Projekts „Projektagentur Berufliche Bildung für Nachhaltige Entwicklung“ (PA-BBNE) des Partnernetzwerkes Berufliche Bildung (PNBB) am IZT“ erstellt und mit Mitteln des Bundesministeriums für Bildung und Forschung unter dem Förderkennzeichen 01JO2204 gefördert.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Die Verantwortung der Veröffentlichung liegt bei den Autorinnen und Autoren.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rPr b="0" i="1" lang="de-DE" sz="1400" u="none" cap="none" strike="noStrike">
                <a:solidFill>
                  <a:srgbClr val="000000"/>
                </a:solidFill>
                <a:latin typeface="Arial"/>
                <a:ea typeface="Arial"/>
                <a:cs typeface="Arial"/>
                <a:sym typeface="Arial"/>
              </a:rPr>
              <a:t>Dieses Bildungsmaterial berücksichtigt die Gütekriterien für digitale BNE-Materialien gemäß Beschluss der Nationalen Plattform BNE vom 09. Dezember 2022.</a:t>
            </a:r>
            <a:endParaRPr b="0" i="0" sz="1400" u="none" cap="none" strike="noStrike">
              <a:solidFill>
                <a:srgbClr val="000000"/>
              </a:solidFill>
              <a:latin typeface="Arial"/>
              <a:ea typeface="Arial"/>
              <a:cs typeface="Arial"/>
              <a:sym typeface="Arial"/>
            </a:endParaRPr>
          </a:p>
        </p:txBody>
      </p:sp>
      <p:pic>
        <p:nvPicPr>
          <p:cNvPr id="457" name="Google Shape;457;g28be4316742_0_0"/>
          <p:cNvPicPr preferRelativeResize="0"/>
          <p:nvPr/>
        </p:nvPicPr>
        <p:blipFill rotWithShape="1">
          <a:blip r:embed="rId4">
            <a:alphaModFix/>
          </a:blip>
          <a:srcRect b="0" l="0" r="0" t="0"/>
          <a:stretch/>
        </p:blipFill>
        <p:spPr>
          <a:xfrm>
            <a:off x="4360249" y="4614860"/>
            <a:ext cx="2226311" cy="1000315"/>
          </a:xfrm>
          <a:prstGeom prst="rect">
            <a:avLst/>
          </a:prstGeom>
          <a:noFill/>
          <a:ln>
            <a:noFill/>
          </a:ln>
        </p:spPr>
      </p:pic>
      <p:pic>
        <p:nvPicPr>
          <p:cNvPr id="458" name="Google Shape;458;g28be4316742_0_0"/>
          <p:cNvPicPr preferRelativeResize="0"/>
          <p:nvPr/>
        </p:nvPicPr>
        <p:blipFill rotWithShape="1">
          <a:blip r:embed="rId5">
            <a:alphaModFix/>
          </a:blip>
          <a:srcRect b="13613" l="0" r="0" t="6591"/>
          <a:stretch/>
        </p:blipFill>
        <p:spPr>
          <a:xfrm>
            <a:off x="1147864" y="4457792"/>
            <a:ext cx="2520876" cy="1427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
          <p:cNvSpPr txBox="1"/>
          <p:nvPr>
            <p:ph idx="12" type="sldNum"/>
          </p:nvPr>
        </p:nvSpPr>
        <p:spPr>
          <a:xfrm>
            <a:off x="56800" y="6510291"/>
            <a:ext cx="619500" cy="347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r>
              <a:rPr lang="de-DE" sz="1200">
                <a:latin typeface="Trebuchet MS"/>
                <a:ea typeface="Trebuchet MS"/>
                <a:cs typeface="Trebuchet MS"/>
                <a:sym typeface="Trebuchet MS"/>
              </a:rPr>
              <a:t>1</a:t>
            </a:r>
            <a:endParaRPr sz="1200">
              <a:latin typeface="Trebuchet MS"/>
              <a:ea typeface="Trebuchet MS"/>
              <a:cs typeface="Trebuchet MS"/>
              <a:sym typeface="Trebuchet MS"/>
            </a:endParaRPr>
          </a:p>
        </p:txBody>
      </p:sp>
      <p:sp>
        <p:nvSpPr>
          <p:cNvPr id="112" name="Google Shape;112;p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Tierwirt:innen: </a:t>
            </a:r>
            <a:r>
              <a:rPr lang="de-DE">
                <a:solidFill>
                  <a:srgbClr val="0070C0"/>
                </a:solidFill>
                <a:latin typeface="Calibri"/>
                <a:ea typeface="Calibri"/>
                <a:cs typeface="Calibri"/>
                <a:sym typeface="Calibri"/>
              </a:rPr>
              <a:t>Zielkonflikte </a:t>
            </a:r>
            <a:endParaRPr/>
          </a:p>
        </p:txBody>
      </p:sp>
      <p:sp>
        <p:nvSpPr>
          <p:cNvPr id="113" name="Google Shape;113;p1"/>
          <p:cNvSpPr txBox="1"/>
          <p:nvPr>
            <p:ph idx="2" type="body"/>
          </p:nvPr>
        </p:nvSpPr>
        <p:spPr>
          <a:xfrm>
            <a:off x="9184700" y="6507000"/>
            <a:ext cx="2695500" cy="3510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Quellen: Duden, de Haan 2015</a:t>
            </a:r>
            <a:endParaRPr/>
          </a:p>
        </p:txBody>
      </p:sp>
      <p:sp>
        <p:nvSpPr>
          <p:cNvPr id="114" name="Google Shape;114;p1"/>
          <p:cNvSpPr/>
          <p:nvPr/>
        </p:nvSpPr>
        <p:spPr>
          <a:xfrm>
            <a:off x="8451200" y="4857200"/>
            <a:ext cx="3429000" cy="1080000"/>
          </a:xfrm>
          <a:prstGeom prst="roundRect">
            <a:avLst>
              <a:gd fmla="val 16667" name="adj"/>
            </a:avLst>
          </a:prstGeom>
          <a:solidFill>
            <a:srgbClr val="0070C0"/>
          </a:solidFill>
          <a:ln cap="flat" cmpd="sng" w="25400">
            <a:solidFill>
              <a:schemeClr val="accent1"/>
            </a:solidFill>
            <a:prstDash val="solid"/>
            <a:round/>
            <a:headEnd len="sm" w="sm" type="none"/>
            <a:tailEnd len="sm" w="sm" type="none"/>
          </a:ln>
        </p:spPr>
        <p:txBody>
          <a:bodyPr anchorCtr="0" anchor="ctr" bIns="0" lIns="0" spcFirstLastPara="1" rIns="0" wrap="square" tIns="0">
            <a:noAutofit/>
          </a:bodyPr>
          <a:lstStyle/>
          <a:p>
            <a:pPr indent="0" lvl="0" marL="19050" marR="0" rtl="0" algn="l">
              <a:lnSpc>
                <a:spcPct val="100000"/>
              </a:lnSpc>
              <a:spcBef>
                <a:spcPts val="0"/>
              </a:spcBef>
              <a:spcAft>
                <a:spcPts val="0"/>
              </a:spcAft>
              <a:buClr>
                <a:srgbClr val="000000"/>
              </a:buClr>
              <a:buSzPts val="2100"/>
              <a:buFont typeface="Arial"/>
              <a:buNone/>
            </a:pPr>
            <a:r>
              <a:rPr b="0" i="0" lang="de-DE" sz="2100" u="none" cap="none" strike="noStrike">
                <a:solidFill>
                  <a:schemeClr val="lt1"/>
                </a:solidFill>
                <a:latin typeface="Trebuchet MS"/>
                <a:ea typeface="Trebuchet MS"/>
                <a:cs typeface="Trebuchet MS"/>
                <a:sym typeface="Trebuchet MS"/>
              </a:rPr>
              <a:t>Beschreiben Sie min. eine Situation ihrer Tätigkeit, in der Zielkonflikte bestehen.</a:t>
            </a:r>
            <a:endParaRPr b="0" i="0" sz="2100" u="none" cap="none" strike="noStrike">
              <a:solidFill>
                <a:schemeClr val="lt1"/>
              </a:solidFill>
              <a:latin typeface="Trebuchet MS"/>
              <a:ea typeface="Trebuchet MS"/>
              <a:cs typeface="Trebuchet MS"/>
              <a:sym typeface="Trebuchet MS"/>
            </a:endParaRPr>
          </a:p>
        </p:txBody>
      </p:sp>
      <p:sp>
        <p:nvSpPr>
          <p:cNvPr id="115" name="Google Shape;115;p1"/>
          <p:cNvSpPr txBox="1"/>
          <p:nvPr/>
        </p:nvSpPr>
        <p:spPr>
          <a:xfrm>
            <a:off x="785374" y="6507171"/>
            <a:ext cx="2921653" cy="351000"/>
          </a:xfrm>
          <a:prstGeom prst="rect">
            <a:avLst/>
          </a:prstGeom>
          <a:noFill/>
          <a:ln>
            <a:noFill/>
          </a:ln>
        </p:spPr>
        <p:txBody>
          <a:bodyPr anchorCtr="0" anchor="t" bIns="91425" lIns="91425" spcFirstLastPara="1" rIns="91425" wrap="square" tIns="91425">
            <a:spAutoFit/>
          </a:bodyPr>
          <a:lstStyle/>
          <a:p>
            <a:pPr indent="0" lvl="0" marL="50800" marR="0" rtl="0" algn="l">
              <a:lnSpc>
                <a:spcPct val="90000"/>
              </a:lnSpc>
              <a:spcBef>
                <a:spcPts val="0"/>
              </a:spcBef>
              <a:spcAft>
                <a:spcPts val="0"/>
              </a:spcAft>
              <a:buClr>
                <a:srgbClr val="000000"/>
              </a:buClr>
              <a:buSzPts val="1200"/>
              <a:buFont typeface="Arial"/>
              <a:buNone/>
            </a:pPr>
            <a:r>
              <a:rPr b="0" i="0" lang="de-DE" sz="1200" u="none" cap="none" strike="noStrike">
                <a:solidFill>
                  <a:schemeClr val="lt1"/>
                </a:solidFill>
                <a:latin typeface="Trebuchet MS"/>
                <a:ea typeface="Trebuchet MS"/>
                <a:cs typeface="Trebuchet MS"/>
                <a:sym typeface="Trebuchet MS"/>
              </a:rPr>
              <a:t>Christine.Schmidt@ibbf.berlin</a:t>
            </a:r>
            <a:endParaRPr b="0" i="0" sz="1200" u="none" cap="none" strike="noStrike">
              <a:solidFill>
                <a:schemeClr val="lt1"/>
              </a:solidFill>
              <a:latin typeface="Trebuchet MS"/>
              <a:ea typeface="Trebuchet MS"/>
              <a:cs typeface="Trebuchet MS"/>
              <a:sym typeface="Trebuchet MS"/>
            </a:endParaRPr>
          </a:p>
        </p:txBody>
      </p:sp>
      <p:sp>
        <p:nvSpPr>
          <p:cNvPr id="116" name="Google Shape;116;p1"/>
          <p:cNvSpPr txBox="1"/>
          <p:nvPr/>
        </p:nvSpPr>
        <p:spPr>
          <a:xfrm>
            <a:off x="454200" y="1709000"/>
            <a:ext cx="11518500" cy="37584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2700"/>
              <a:buFont typeface="Arial"/>
              <a:buNone/>
            </a:pPr>
            <a:r>
              <a:rPr b="1" i="0" lang="de-DE" sz="2700" u="none" cap="none" strike="noStrike">
                <a:solidFill>
                  <a:srgbClr val="000000"/>
                </a:solidFill>
                <a:latin typeface="Calibri"/>
                <a:ea typeface="Calibri"/>
                <a:cs typeface="Calibri"/>
                <a:sym typeface="Calibri"/>
              </a:rPr>
              <a:t>Zielkonflikte </a:t>
            </a:r>
            <a:r>
              <a:rPr b="0" i="0" lang="de-DE" sz="2700" u="none" cap="none" strike="noStrike">
                <a:solidFill>
                  <a:srgbClr val="000000"/>
                </a:solidFill>
                <a:latin typeface="Calibri"/>
                <a:ea typeface="Calibri"/>
                <a:cs typeface="Calibri"/>
                <a:sym typeface="Calibri"/>
              </a:rPr>
              <a:t>entstehen </a:t>
            </a:r>
            <a:r>
              <a:rPr b="0" i="1" lang="de-DE" sz="2700" u="none" cap="none" strike="noStrike">
                <a:solidFill>
                  <a:srgbClr val="000000"/>
                </a:solidFill>
                <a:latin typeface="Calibri"/>
                <a:ea typeface="Calibri"/>
                <a:cs typeface="Calibri"/>
                <a:sym typeface="Calibri"/>
              </a:rPr>
              <a:t>„[…] wenn zwei Ziele gesetzt werden, deren gleichzeitige, volle Erfüllung sich ausschließt. “ </a:t>
            </a:r>
            <a:r>
              <a:rPr b="0" i="0" lang="de-DE" sz="2700" u="none" cap="none" strike="noStrike">
                <a:solidFill>
                  <a:srgbClr val="000000"/>
                </a:solidFill>
                <a:latin typeface="Calibri"/>
                <a:ea typeface="Calibri"/>
                <a:cs typeface="Calibri"/>
                <a:sym typeface="Calibri"/>
              </a:rPr>
              <a:t>Duden</a:t>
            </a:r>
            <a:endParaRPr b="0" i="0" sz="2700" u="none" cap="none" strike="noStrike">
              <a:solidFill>
                <a:srgbClr val="000000"/>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2700"/>
              <a:buFont typeface="Arial"/>
              <a:buNone/>
            </a:pPr>
            <a:r>
              <a:rPr b="0" i="1" lang="de-DE" sz="2700" u="none" cap="none" strike="noStrike">
                <a:solidFill>
                  <a:schemeClr val="dk1"/>
                </a:solidFill>
                <a:latin typeface="Calibri"/>
                <a:ea typeface="Calibri"/>
                <a:cs typeface="Calibri"/>
                <a:sym typeface="Calibri"/>
              </a:rPr>
              <a:t>“ … Immens wichtig sind </a:t>
            </a:r>
            <a:r>
              <a:rPr b="1" i="1" lang="de-DE" sz="2700" u="none" cap="none" strike="noStrike">
                <a:solidFill>
                  <a:schemeClr val="dk1"/>
                </a:solidFill>
                <a:latin typeface="Calibri"/>
                <a:ea typeface="Calibri"/>
                <a:cs typeface="Calibri"/>
                <a:sym typeface="Calibri"/>
              </a:rPr>
              <a:t>Orientierungswissen </a:t>
            </a:r>
            <a:r>
              <a:rPr b="0" i="1" lang="de-DE" sz="2700" u="none" cap="none" strike="noStrike">
                <a:solidFill>
                  <a:schemeClr val="dk1"/>
                </a:solidFill>
                <a:latin typeface="Calibri"/>
                <a:ea typeface="Calibri"/>
                <a:cs typeface="Calibri"/>
                <a:sym typeface="Calibri"/>
              </a:rPr>
              <a:t>und </a:t>
            </a:r>
            <a:r>
              <a:rPr b="1" i="1" lang="de-DE" sz="2700" u="none" cap="none" strike="noStrike">
                <a:solidFill>
                  <a:schemeClr val="dk1"/>
                </a:solidFill>
                <a:latin typeface="Calibri"/>
                <a:ea typeface="Calibri"/>
                <a:cs typeface="Calibri"/>
                <a:sym typeface="Calibri"/>
              </a:rPr>
              <a:t>Ungewissheitstoleranz,</a:t>
            </a:r>
            <a:r>
              <a:rPr b="0" i="1" lang="de-DE" sz="2700" u="none" cap="none" strike="noStrike">
                <a:solidFill>
                  <a:schemeClr val="dk1"/>
                </a:solidFill>
                <a:latin typeface="Calibri"/>
                <a:ea typeface="Calibri"/>
                <a:cs typeface="Calibri"/>
                <a:sym typeface="Calibri"/>
              </a:rPr>
              <a:t> also Entscheidungsfähigkeit bei Unsicherheiten. Fähigkeiten im Umgang mit Risiken sind existenziell, [ …], um auf neue Situationen reagieren zu können.” </a:t>
            </a:r>
            <a:r>
              <a:rPr b="0" i="0" lang="de-DE" sz="2700" u="none" cap="none" strike="noStrike">
                <a:solidFill>
                  <a:schemeClr val="dk1"/>
                </a:solidFill>
                <a:latin typeface="Calibri"/>
                <a:ea typeface="Calibri"/>
                <a:cs typeface="Calibri"/>
                <a:sym typeface="Calibri"/>
              </a:rPr>
              <a:t>de Haan</a:t>
            </a:r>
            <a:endParaRPr b="0" i="0" sz="2700" u="none" cap="none" strike="noStrike">
              <a:solidFill>
                <a:srgbClr val="000000"/>
              </a:solidFill>
              <a:latin typeface="Calibri"/>
              <a:ea typeface="Calibri"/>
              <a:cs typeface="Calibri"/>
              <a:sym typeface="Calibri"/>
            </a:endParaRPr>
          </a:p>
        </p:txBody>
      </p:sp>
      <p:sp>
        <p:nvSpPr>
          <p:cNvPr id="117" name="Google Shape;117;p1"/>
          <p:cNvSpPr txBox="1"/>
          <p:nvPr/>
        </p:nvSpPr>
        <p:spPr>
          <a:xfrm>
            <a:off x="3293461" y="6474397"/>
            <a:ext cx="2541000" cy="324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Tierwirt und Tiertwirtin</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267ce8c3923_0_36"/>
          <p:cNvSpPr txBox="1"/>
          <p:nvPr>
            <p:ph idx="12" type="sldNum"/>
          </p:nvPr>
        </p:nvSpPr>
        <p:spPr>
          <a:xfrm>
            <a:off x="56800" y="6510291"/>
            <a:ext cx="619500" cy="347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r>
              <a:rPr lang="de-DE" sz="1200">
                <a:latin typeface="Trebuchet MS"/>
                <a:ea typeface="Trebuchet MS"/>
                <a:cs typeface="Trebuchet MS"/>
                <a:sym typeface="Trebuchet MS"/>
              </a:rPr>
              <a:t>2</a:t>
            </a:r>
            <a:endParaRPr sz="1200">
              <a:latin typeface="Trebuchet MS"/>
              <a:ea typeface="Trebuchet MS"/>
              <a:cs typeface="Trebuchet MS"/>
              <a:sym typeface="Trebuchet MS"/>
            </a:endParaRPr>
          </a:p>
        </p:txBody>
      </p:sp>
      <p:sp>
        <p:nvSpPr>
          <p:cNvPr id="124" name="Google Shape;124;g267ce8c3923_0_36"/>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Tierwirt:innen: </a:t>
            </a:r>
            <a:r>
              <a:rPr lang="de-DE">
                <a:solidFill>
                  <a:srgbClr val="0070C0"/>
                </a:solidFill>
                <a:latin typeface="Calibri"/>
                <a:ea typeface="Calibri"/>
                <a:cs typeface="Calibri"/>
                <a:sym typeface="Calibri"/>
              </a:rPr>
              <a:t>Zielkonflikte im Berufsbild</a:t>
            </a:r>
            <a:endParaRPr/>
          </a:p>
        </p:txBody>
      </p:sp>
      <p:sp>
        <p:nvSpPr>
          <p:cNvPr id="125" name="Google Shape;125;g267ce8c3923_0_36"/>
          <p:cNvSpPr txBox="1"/>
          <p:nvPr>
            <p:ph idx="2" type="body"/>
          </p:nvPr>
        </p:nvSpPr>
        <p:spPr>
          <a:xfrm>
            <a:off x="9184700" y="6507000"/>
            <a:ext cx="2695500" cy="3510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eigene Abbildung </a:t>
            </a:r>
            <a:endParaRPr/>
          </a:p>
        </p:txBody>
      </p:sp>
      <p:sp>
        <p:nvSpPr>
          <p:cNvPr id="126" name="Google Shape;126;g267ce8c3923_0_36"/>
          <p:cNvSpPr/>
          <p:nvPr/>
        </p:nvSpPr>
        <p:spPr>
          <a:xfrm>
            <a:off x="8228250" y="5370413"/>
            <a:ext cx="3795300" cy="703800"/>
          </a:xfrm>
          <a:prstGeom prst="roundRect">
            <a:avLst>
              <a:gd fmla="val 16667" name="adj"/>
            </a:avLst>
          </a:prstGeom>
          <a:solidFill>
            <a:srgbClr val="0070C0"/>
          </a:solidFill>
          <a:ln cap="flat" cmpd="sng" w="25400">
            <a:solidFill>
              <a:schemeClr val="accent1"/>
            </a:solidFill>
            <a:prstDash val="solid"/>
            <a:round/>
            <a:headEnd len="sm" w="sm" type="none"/>
            <a:tailEnd len="sm" w="sm" type="none"/>
          </a:ln>
        </p:spPr>
        <p:txBody>
          <a:bodyPr anchorCtr="0" anchor="ctr" bIns="0" lIns="0" spcFirstLastPara="1" rIns="0" wrap="square" tIns="0">
            <a:noAutofit/>
          </a:bodyPr>
          <a:lstStyle/>
          <a:p>
            <a:pPr indent="0" lvl="0" marL="19050" marR="0" rtl="0" algn="l">
              <a:lnSpc>
                <a:spcPct val="100000"/>
              </a:lnSpc>
              <a:spcBef>
                <a:spcPts val="0"/>
              </a:spcBef>
              <a:spcAft>
                <a:spcPts val="0"/>
              </a:spcAft>
              <a:buClr>
                <a:srgbClr val="000000"/>
              </a:buClr>
              <a:buSzPts val="2100"/>
              <a:buFont typeface="Arial"/>
              <a:buNone/>
            </a:pPr>
            <a:r>
              <a:rPr b="0" i="0" lang="de-DE" sz="2100" u="none" cap="none" strike="noStrike">
                <a:solidFill>
                  <a:schemeClr val="lt1"/>
                </a:solidFill>
                <a:latin typeface="Trebuchet MS"/>
                <a:ea typeface="Trebuchet MS"/>
                <a:cs typeface="Trebuchet MS"/>
                <a:sym typeface="Trebuchet MS"/>
              </a:rPr>
              <a:t>Wie erleben Sie die Menge an beruflichen Zielkonflikten?</a:t>
            </a:r>
            <a:endParaRPr b="0" i="0" sz="2100" u="none" cap="none" strike="noStrike">
              <a:solidFill>
                <a:schemeClr val="lt1"/>
              </a:solidFill>
              <a:latin typeface="Trebuchet MS"/>
              <a:ea typeface="Trebuchet MS"/>
              <a:cs typeface="Trebuchet MS"/>
              <a:sym typeface="Trebuchet MS"/>
            </a:endParaRPr>
          </a:p>
        </p:txBody>
      </p:sp>
      <p:sp>
        <p:nvSpPr>
          <p:cNvPr id="127" name="Google Shape;127;g267ce8c3923_0_36"/>
          <p:cNvSpPr txBox="1"/>
          <p:nvPr/>
        </p:nvSpPr>
        <p:spPr>
          <a:xfrm>
            <a:off x="785374" y="6507171"/>
            <a:ext cx="4488600" cy="351000"/>
          </a:xfrm>
          <a:prstGeom prst="rect">
            <a:avLst/>
          </a:prstGeom>
          <a:noFill/>
          <a:ln>
            <a:noFill/>
          </a:ln>
        </p:spPr>
        <p:txBody>
          <a:bodyPr anchorCtr="0" anchor="t" bIns="91425" lIns="91425" spcFirstLastPara="1" rIns="91425" wrap="square" tIns="91425">
            <a:spAutoFit/>
          </a:bodyPr>
          <a:lstStyle/>
          <a:p>
            <a:pPr indent="0" lvl="0" marL="50800" marR="0" rtl="0" algn="l">
              <a:lnSpc>
                <a:spcPct val="90000"/>
              </a:lnSpc>
              <a:spcBef>
                <a:spcPts val="0"/>
              </a:spcBef>
              <a:spcAft>
                <a:spcPts val="0"/>
              </a:spcAft>
              <a:buClr>
                <a:srgbClr val="000000"/>
              </a:buClr>
              <a:buSzPts val="1200"/>
              <a:buFont typeface="Arial"/>
              <a:buNone/>
            </a:pPr>
            <a:r>
              <a:rPr b="0" i="0" lang="de-DE" sz="1200" u="none" cap="none" strike="noStrike">
                <a:solidFill>
                  <a:schemeClr val="lt1"/>
                </a:solidFill>
                <a:latin typeface="Trebuchet MS"/>
                <a:ea typeface="Trebuchet MS"/>
                <a:cs typeface="Trebuchet MS"/>
                <a:sym typeface="Trebuchet MS"/>
              </a:rPr>
              <a:t>Christine.Schmidt@ibbf.berlin</a:t>
            </a:r>
            <a:endParaRPr b="0" i="0" sz="1200" u="none" cap="none" strike="noStrike">
              <a:solidFill>
                <a:schemeClr val="lt1"/>
              </a:solidFill>
              <a:latin typeface="Trebuchet MS"/>
              <a:ea typeface="Trebuchet MS"/>
              <a:cs typeface="Trebuchet MS"/>
              <a:sym typeface="Trebuchet MS"/>
            </a:endParaRPr>
          </a:p>
        </p:txBody>
      </p:sp>
      <p:sp>
        <p:nvSpPr>
          <p:cNvPr id="128" name="Google Shape;128;g267ce8c3923_0_36"/>
          <p:cNvSpPr/>
          <p:nvPr/>
        </p:nvSpPr>
        <p:spPr>
          <a:xfrm>
            <a:off x="1041925" y="1576875"/>
            <a:ext cx="4488600" cy="4456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g267ce8c3923_0_36"/>
          <p:cNvSpPr/>
          <p:nvPr/>
        </p:nvSpPr>
        <p:spPr>
          <a:xfrm>
            <a:off x="1378525" y="1880575"/>
            <a:ext cx="3795300" cy="3881400"/>
          </a:xfrm>
          <a:prstGeom prst="ellipse">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g267ce8c3923_0_36"/>
          <p:cNvSpPr/>
          <p:nvPr/>
        </p:nvSpPr>
        <p:spPr>
          <a:xfrm>
            <a:off x="1709125" y="2240025"/>
            <a:ext cx="3154200" cy="3130500"/>
          </a:xfrm>
          <a:prstGeom prst="flowChartSummingJunction">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50000"/>
              </a:lnSpc>
              <a:spcBef>
                <a:spcPts val="1000"/>
              </a:spcBef>
              <a:spcAft>
                <a:spcPts val="0"/>
              </a:spcAft>
              <a:buClr>
                <a:srgbClr val="000000"/>
              </a:buClr>
              <a:buSzPts val="3100"/>
              <a:buFont typeface="Arial"/>
              <a:buNone/>
            </a:pPr>
            <a:r>
              <a:rPr b="1" i="0" lang="de-DE" sz="3100" u="none" cap="none" strike="noStrike">
                <a:solidFill>
                  <a:srgbClr val="FF0000"/>
                </a:solidFill>
                <a:latin typeface="Calibri"/>
                <a:ea typeface="Calibri"/>
                <a:cs typeface="Calibri"/>
                <a:sym typeface="Calibri"/>
              </a:rPr>
              <a:t>HEUTE  </a:t>
            </a:r>
            <a:endParaRPr b="1" i="0" sz="3100" u="none" cap="none" strike="noStrike">
              <a:solidFill>
                <a:srgbClr val="FF0000"/>
              </a:solidFill>
              <a:latin typeface="Calibri"/>
              <a:ea typeface="Calibri"/>
              <a:cs typeface="Calibri"/>
              <a:sym typeface="Calibri"/>
            </a:endParaRPr>
          </a:p>
          <a:p>
            <a:pPr indent="0" lvl="0" marL="0" marR="0" rtl="0" algn="ctr">
              <a:lnSpc>
                <a:spcPct val="150000"/>
              </a:lnSpc>
              <a:spcBef>
                <a:spcPts val="2500"/>
              </a:spcBef>
              <a:spcAft>
                <a:spcPts val="0"/>
              </a:spcAft>
              <a:buClr>
                <a:srgbClr val="000000"/>
              </a:buClr>
              <a:buSzPts val="3100"/>
              <a:buFont typeface="Arial"/>
              <a:buNone/>
            </a:pPr>
            <a:r>
              <a:rPr b="1" i="0" lang="de-DE" sz="3100" u="none" cap="none" strike="noStrike">
                <a:solidFill>
                  <a:schemeClr val="dk1"/>
                </a:solidFill>
                <a:latin typeface="Calibri"/>
                <a:ea typeface="Calibri"/>
                <a:cs typeface="Calibri"/>
                <a:sym typeface="Calibri"/>
              </a:rPr>
              <a:t>vs.</a:t>
            </a:r>
            <a:r>
              <a:rPr b="0" i="0" lang="de-DE" sz="3100" u="none" cap="none" strike="noStrike">
                <a:solidFill>
                  <a:srgbClr val="000000"/>
                </a:solidFill>
                <a:latin typeface="Calibri"/>
                <a:ea typeface="Calibri"/>
                <a:cs typeface="Calibri"/>
                <a:sym typeface="Calibri"/>
              </a:rPr>
              <a:t> </a:t>
            </a:r>
            <a:r>
              <a:rPr b="1" i="0" lang="de-DE" sz="3100" u="none" cap="none" strike="noStrike">
                <a:solidFill>
                  <a:srgbClr val="FF0000"/>
                </a:solidFill>
                <a:latin typeface="Calibri"/>
                <a:ea typeface="Calibri"/>
                <a:cs typeface="Calibri"/>
                <a:sym typeface="Calibri"/>
              </a:rPr>
              <a:t>MORGEN</a:t>
            </a:r>
            <a:endParaRPr b="1" i="0" sz="3000" u="none" cap="none" strike="noStrike">
              <a:solidFill>
                <a:srgbClr val="FF0000"/>
              </a:solidFill>
              <a:latin typeface="Calibri"/>
              <a:ea typeface="Calibri"/>
              <a:cs typeface="Calibri"/>
              <a:sym typeface="Calibri"/>
            </a:endParaRPr>
          </a:p>
        </p:txBody>
      </p:sp>
      <p:sp>
        <p:nvSpPr>
          <p:cNvPr id="131" name="Google Shape;131;g267ce8c3923_0_36"/>
          <p:cNvSpPr txBox="1"/>
          <p:nvPr/>
        </p:nvSpPr>
        <p:spPr>
          <a:xfrm>
            <a:off x="6096000" y="1804375"/>
            <a:ext cx="5531100" cy="43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de-DE" sz="1900" u="none" cap="none" strike="noStrike">
                <a:solidFill>
                  <a:srgbClr val="000000"/>
                </a:solidFill>
                <a:latin typeface="Calibri"/>
                <a:ea typeface="Calibri"/>
                <a:cs typeface="Calibri"/>
                <a:sym typeface="Calibri"/>
              </a:rPr>
              <a:t>Produktionsmenge vs. Wahrung planetarer Grenzen</a:t>
            </a:r>
            <a:endParaRPr b="0" i="0" sz="1900" u="none" cap="none" strike="noStrike">
              <a:solidFill>
                <a:srgbClr val="000000"/>
              </a:solidFill>
              <a:latin typeface="Calibri"/>
              <a:ea typeface="Calibri"/>
              <a:cs typeface="Calibri"/>
              <a:sym typeface="Calibri"/>
            </a:endParaRPr>
          </a:p>
        </p:txBody>
      </p:sp>
      <p:sp>
        <p:nvSpPr>
          <p:cNvPr id="132" name="Google Shape;132;g267ce8c3923_0_36"/>
          <p:cNvSpPr txBox="1"/>
          <p:nvPr/>
        </p:nvSpPr>
        <p:spPr>
          <a:xfrm>
            <a:off x="6095900" y="2331900"/>
            <a:ext cx="6182100" cy="43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de-DE" sz="1900" u="none" cap="none" strike="noStrike">
                <a:solidFill>
                  <a:srgbClr val="000000"/>
                </a:solidFill>
                <a:latin typeface="Calibri"/>
                <a:ea typeface="Calibri"/>
                <a:cs typeface="Calibri"/>
                <a:sym typeface="Calibri"/>
              </a:rPr>
              <a:t>Produktionsweise vs. Beiträge zur nachhaltigen Entwicklung</a:t>
            </a:r>
            <a:endParaRPr b="0" i="0" sz="1900" u="none" cap="none" strike="noStrike">
              <a:solidFill>
                <a:srgbClr val="000000"/>
              </a:solidFill>
              <a:latin typeface="Calibri"/>
              <a:ea typeface="Calibri"/>
              <a:cs typeface="Calibri"/>
              <a:sym typeface="Calibri"/>
            </a:endParaRPr>
          </a:p>
        </p:txBody>
      </p:sp>
      <p:sp>
        <p:nvSpPr>
          <p:cNvPr id="133" name="Google Shape;133;g267ce8c3923_0_36"/>
          <p:cNvSpPr txBox="1"/>
          <p:nvPr/>
        </p:nvSpPr>
        <p:spPr>
          <a:xfrm>
            <a:off x="6096000" y="2859425"/>
            <a:ext cx="6182100" cy="43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de-DE" sz="1900" u="none" cap="none" strike="noStrike">
                <a:solidFill>
                  <a:srgbClr val="000000"/>
                </a:solidFill>
                <a:latin typeface="Calibri"/>
                <a:ea typeface="Calibri"/>
                <a:cs typeface="Calibri"/>
                <a:sym typeface="Calibri"/>
              </a:rPr>
              <a:t>Produktionsalltag vs. Beiträge zu Treibhausgasentwicklungen </a:t>
            </a:r>
            <a:endParaRPr b="0" i="0" sz="1900" u="none" cap="none" strike="noStrike">
              <a:solidFill>
                <a:srgbClr val="000000"/>
              </a:solidFill>
              <a:latin typeface="Calibri"/>
              <a:ea typeface="Calibri"/>
              <a:cs typeface="Calibri"/>
              <a:sym typeface="Calibri"/>
            </a:endParaRPr>
          </a:p>
        </p:txBody>
      </p:sp>
      <p:sp>
        <p:nvSpPr>
          <p:cNvPr id="134" name="Google Shape;134;g267ce8c3923_0_36"/>
          <p:cNvSpPr txBox="1"/>
          <p:nvPr/>
        </p:nvSpPr>
        <p:spPr>
          <a:xfrm>
            <a:off x="6033175" y="3153425"/>
            <a:ext cx="5983200" cy="1901400"/>
          </a:xfrm>
          <a:prstGeom prst="rect">
            <a:avLst/>
          </a:prstGeom>
          <a:noFill/>
          <a:ln>
            <a:noFill/>
          </a:ln>
        </p:spPr>
        <p:txBody>
          <a:bodyPr anchorCtr="0" anchor="t" bIns="91425" lIns="91425" spcFirstLastPara="1" rIns="91425" wrap="square" tIns="91425">
            <a:noAutofit/>
          </a:bodyPr>
          <a:lstStyle/>
          <a:p>
            <a:pPr indent="-349250" lvl="0" marL="457200" marR="0" rtl="0" algn="l">
              <a:lnSpc>
                <a:spcPct val="100000"/>
              </a:lnSpc>
              <a:spcBef>
                <a:spcPts val="0"/>
              </a:spcBef>
              <a:spcAft>
                <a:spcPts val="0"/>
              </a:spcAft>
              <a:buClr>
                <a:srgbClr val="000000"/>
              </a:buClr>
              <a:buSzPts val="1900"/>
              <a:buFont typeface="Calibri"/>
              <a:buChar char="-"/>
            </a:pPr>
            <a:r>
              <a:rPr b="0" i="0" lang="de-DE" sz="1900" u="none" cap="none" strike="noStrike">
                <a:solidFill>
                  <a:srgbClr val="000000"/>
                </a:solidFill>
                <a:latin typeface="Calibri"/>
                <a:ea typeface="Calibri"/>
                <a:cs typeface="Calibri"/>
                <a:sym typeface="Calibri"/>
              </a:rPr>
              <a:t>Klimakrise-Lösungsansätze  vs. Futtermittelproduktion </a:t>
            </a:r>
            <a:endParaRPr b="0" i="0" sz="1900" u="none" cap="none" strike="noStrike">
              <a:solidFill>
                <a:srgbClr val="000000"/>
              </a:solidFill>
              <a:latin typeface="Calibri"/>
              <a:ea typeface="Calibri"/>
              <a:cs typeface="Calibri"/>
              <a:sym typeface="Calibri"/>
            </a:endParaRPr>
          </a:p>
          <a:p>
            <a:pPr indent="-349250" lvl="0" marL="457200" marR="0" rtl="0" algn="l">
              <a:lnSpc>
                <a:spcPct val="100000"/>
              </a:lnSpc>
              <a:spcBef>
                <a:spcPts val="0"/>
              </a:spcBef>
              <a:spcAft>
                <a:spcPts val="0"/>
              </a:spcAft>
              <a:buClr>
                <a:srgbClr val="000000"/>
              </a:buClr>
              <a:buSzPts val="1900"/>
              <a:buFont typeface="Calibri"/>
              <a:buChar char="-"/>
            </a:pPr>
            <a:r>
              <a:rPr b="0" i="0" lang="de-DE" sz="1900" u="none" cap="none" strike="noStrike">
                <a:solidFill>
                  <a:schemeClr val="dk1"/>
                </a:solidFill>
                <a:latin typeface="Calibri"/>
                <a:ea typeface="Calibri"/>
                <a:cs typeface="Calibri"/>
                <a:sym typeface="Calibri"/>
              </a:rPr>
              <a:t>Gesundheitswende  vs. Nahrungsgewohnheiten</a:t>
            </a:r>
            <a:endParaRPr b="0" i="0" sz="1900" u="none" cap="none" strike="noStrike">
              <a:solidFill>
                <a:schemeClr val="dk1"/>
              </a:solidFill>
              <a:latin typeface="Calibri"/>
              <a:ea typeface="Calibri"/>
              <a:cs typeface="Calibri"/>
              <a:sym typeface="Calibri"/>
            </a:endParaRPr>
          </a:p>
          <a:p>
            <a:pPr indent="-349250" lvl="0" marL="457200" marR="0" rtl="0" algn="l">
              <a:lnSpc>
                <a:spcPct val="100000"/>
              </a:lnSpc>
              <a:spcBef>
                <a:spcPts val="0"/>
              </a:spcBef>
              <a:spcAft>
                <a:spcPts val="0"/>
              </a:spcAft>
              <a:buClr>
                <a:schemeClr val="dk1"/>
              </a:buClr>
              <a:buSzPts val="1900"/>
              <a:buFont typeface="Calibri"/>
              <a:buChar char="-"/>
            </a:pPr>
            <a:r>
              <a:rPr b="0" i="0" lang="de-DE" sz="1900" u="none" cap="none" strike="noStrike">
                <a:solidFill>
                  <a:schemeClr val="dk1"/>
                </a:solidFill>
                <a:latin typeface="Calibri"/>
                <a:ea typeface="Calibri"/>
                <a:cs typeface="Calibri"/>
                <a:sym typeface="Calibri"/>
              </a:rPr>
              <a:t>Ernährungswende vs. Veränderungsbereitschaft</a:t>
            </a:r>
            <a:endParaRPr b="0" i="0" sz="1900" u="none" cap="none" strike="noStrike">
              <a:solidFill>
                <a:schemeClr val="dk1"/>
              </a:solidFill>
              <a:latin typeface="Calibri"/>
              <a:ea typeface="Calibri"/>
              <a:cs typeface="Calibri"/>
              <a:sym typeface="Calibri"/>
            </a:endParaRPr>
          </a:p>
          <a:p>
            <a:pPr indent="-349250" lvl="0" marL="457200" marR="0" rtl="0" algn="l">
              <a:lnSpc>
                <a:spcPct val="100000"/>
              </a:lnSpc>
              <a:spcBef>
                <a:spcPts val="0"/>
              </a:spcBef>
              <a:spcAft>
                <a:spcPts val="0"/>
              </a:spcAft>
              <a:buClr>
                <a:schemeClr val="dk1"/>
              </a:buClr>
              <a:buSzPts val="1900"/>
              <a:buFont typeface="Calibri"/>
              <a:buChar char="-"/>
            </a:pPr>
            <a:r>
              <a:rPr b="0" i="0" lang="de-DE" sz="1900" u="none" cap="none" strike="noStrike">
                <a:solidFill>
                  <a:schemeClr val="dk1"/>
                </a:solidFill>
                <a:latin typeface="Calibri"/>
                <a:ea typeface="Calibri"/>
                <a:cs typeface="Calibri"/>
                <a:sym typeface="Calibri"/>
              </a:rPr>
              <a:t>Kohlenstoffspeichern Boden vs. Haltungsumstellung</a:t>
            </a:r>
            <a:endParaRPr b="0" i="0" sz="1900" u="none" cap="none" strike="noStrike">
              <a:solidFill>
                <a:schemeClr val="dk1"/>
              </a:solidFill>
              <a:latin typeface="Calibri"/>
              <a:ea typeface="Calibri"/>
              <a:cs typeface="Calibri"/>
              <a:sym typeface="Calibri"/>
            </a:endParaRPr>
          </a:p>
          <a:p>
            <a:pPr indent="-349250" lvl="0" marL="457200" marR="0" rtl="0" algn="l">
              <a:lnSpc>
                <a:spcPct val="100000"/>
              </a:lnSpc>
              <a:spcBef>
                <a:spcPts val="0"/>
              </a:spcBef>
              <a:spcAft>
                <a:spcPts val="0"/>
              </a:spcAft>
              <a:buClr>
                <a:schemeClr val="dk1"/>
              </a:buClr>
              <a:buSzPts val="1900"/>
              <a:buFont typeface="Calibri"/>
              <a:buChar char="-"/>
            </a:pPr>
            <a:r>
              <a:rPr b="0" i="0" lang="de-DE" sz="1900" u="none" cap="none" strike="noStrike">
                <a:solidFill>
                  <a:schemeClr val="dk1"/>
                </a:solidFill>
                <a:latin typeface="Calibri"/>
                <a:ea typeface="Calibri"/>
                <a:cs typeface="Calibri"/>
                <a:sym typeface="Calibri"/>
              </a:rPr>
              <a:t>niedrige Verbraucherpreise vs. Ökolandbau</a:t>
            </a:r>
            <a:endParaRPr b="0" i="0" sz="1900" u="none" cap="none" strike="noStrike">
              <a:solidFill>
                <a:schemeClr val="dk1"/>
              </a:solidFill>
              <a:latin typeface="Calibri"/>
              <a:ea typeface="Calibri"/>
              <a:cs typeface="Calibri"/>
              <a:sym typeface="Calibri"/>
            </a:endParaRPr>
          </a:p>
          <a:p>
            <a:pPr indent="-349250" lvl="0" marL="457200" marR="0" rtl="0" algn="l">
              <a:lnSpc>
                <a:spcPct val="100000"/>
              </a:lnSpc>
              <a:spcBef>
                <a:spcPts val="0"/>
              </a:spcBef>
              <a:spcAft>
                <a:spcPts val="0"/>
              </a:spcAft>
              <a:buClr>
                <a:schemeClr val="dk1"/>
              </a:buClr>
              <a:buSzPts val="1900"/>
              <a:buFont typeface="Calibri"/>
              <a:buChar char="-"/>
            </a:pPr>
            <a:r>
              <a:rPr b="0" i="0" lang="de-DE" sz="1900" u="none" cap="none" strike="noStrike">
                <a:solidFill>
                  <a:schemeClr val="dk1"/>
                </a:solidFill>
                <a:latin typeface="Calibri"/>
                <a:ea typeface="Calibri"/>
                <a:cs typeface="Calibri"/>
                <a:sym typeface="Calibri"/>
              </a:rPr>
              <a:t>regionaler Viehbesatz vs. regenerative Flächennutzung</a:t>
            </a:r>
            <a:endParaRPr b="0" i="0" sz="1900" u="none" cap="none" strike="noStrike">
              <a:solidFill>
                <a:schemeClr val="dk1"/>
              </a:solidFill>
              <a:latin typeface="Calibri"/>
              <a:ea typeface="Calibri"/>
              <a:cs typeface="Calibri"/>
              <a:sym typeface="Calibri"/>
            </a:endParaRPr>
          </a:p>
        </p:txBody>
      </p:sp>
      <p:cxnSp>
        <p:nvCxnSpPr>
          <p:cNvPr id="135" name="Google Shape;135;g267ce8c3923_0_36"/>
          <p:cNvCxnSpPr/>
          <p:nvPr/>
        </p:nvCxnSpPr>
        <p:spPr>
          <a:xfrm flipH="1" rot="10800000">
            <a:off x="4957685" y="2089271"/>
            <a:ext cx="1133700" cy="183000"/>
          </a:xfrm>
          <a:prstGeom prst="straightConnector1">
            <a:avLst/>
          </a:prstGeom>
          <a:noFill/>
          <a:ln cap="flat" cmpd="sng" w="28575">
            <a:solidFill>
              <a:schemeClr val="dk2"/>
            </a:solidFill>
            <a:prstDash val="solid"/>
            <a:round/>
            <a:headEnd len="sm" w="sm" type="none"/>
            <a:tailEnd len="sm" w="sm" type="none"/>
          </a:ln>
        </p:spPr>
      </p:cxnSp>
      <p:cxnSp>
        <p:nvCxnSpPr>
          <p:cNvPr id="136" name="Google Shape;136;g267ce8c3923_0_36"/>
          <p:cNvCxnSpPr>
            <a:stCxn id="130" idx="7"/>
            <a:endCxn id="132" idx="1"/>
          </p:cNvCxnSpPr>
          <p:nvPr/>
        </p:nvCxnSpPr>
        <p:spPr>
          <a:xfrm flipH="1" rot="10800000">
            <a:off x="4401403" y="2549676"/>
            <a:ext cx="1694400" cy="148800"/>
          </a:xfrm>
          <a:prstGeom prst="straightConnector1">
            <a:avLst/>
          </a:prstGeom>
          <a:noFill/>
          <a:ln cap="flat" cmpd="sng" w="28575">
            <a:solidFill>
              <a:srgbClr val="38761D"/>
            </a:solidFill>
            <a:prstDash val="solid"/>
            <a:round/>
            <a:headEnd len="sm" w="sm" type="none"/>
            <a:tailEnd len="sm" w="sm" type="none"/>
          </a:ln>
        </p:spPr>
      </p:cxnSp>
      <p:cxnSp>
        <p:nvCxnSpPr>
          <p:cNvPr id="137" name="Google Shape;137;g267ce8c3923_0_36"/>
          <p:cNvCxnSpPr>
            <a:endCxn id="133" idx="1"/>
          </p:cNvCxnSpPr>
          <p:nvPr/>
        </p:nvCxnSpPr>
        <p:spPr>
          <a:xfrm flipH="1" rot="10800000">
            <a:off x="4728000" y="3077225"/>
            <a:ext cx="1368000" cy="29700"/>
          </a:xfrm>
          <a:prstGeom prst="straightConnector1">
            <a:avLst/>
          </a:prstGeom>
          <a:noFill/>
          <a:ln cap="flat" cmpd="sng" w="28575">
            <a:solidFill>
              <a:srgbClr val="FF9900"/>
            </a:solidFill>
            <a:prstDash val="solid"/>
            <a:round/>
            <a:headEnd len="sm" w="sm" type="none"/>
            <a:tailEnd len="sm" w="sm" type="none"/>
          </a:ln>
        </p:spPr>
      </p:cxnSp>
      <p:sp>
        <p:nvSpPr>
          <p:cNvPr id="138" name="Google Shape;138;g267ce8c3923_0_36"/>
          <p:cNvSpPr txBox="1"/>
          <p:nvPr/>
        </p:nvSpPr>
        <p:spPr>
          <a:xfrm>
            <a:off x="3293461" y="6474397"/>
            <a:ext cx="2541000" cy="324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Tierwirt und Tiertwirtin</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267ce8c3923_0_19"/>
          <p:cNvSpPr txBox="1"/>
          <p:nvPr>
            <p:ph idx="12" type="sldNum"/>
          </p:nvPr>
        </p:nvSpPr>
        <p:spPr>
          <a:xfrm>
            <a:off x="56800" y="6510291"/>
            <a:ext cx="619500" cy="347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r>
              <a:rPr lang="de-DE" sz="1200">
                <a:latin typeface="Trebuchet MS"/>
                <a:ea typeface="Trebuchet MS"/>
                <a:cs typeface="Trebuchet MS"/>
                <a:sym typeface="Trebuchet MS"/>
              </a:rPr>
              <a:t>3</a:t>
            </a:r>
            <a:endParaRPr sz="1200">
              <a:latin typeface="Trebuchet MS"/>
              <a:ea typeface="Trebuchet MS"/>
              <a:cs typeface="Trebuchet MS"/>
              <a:sym typeface="Trebuchet MS"/>
            </a:endParaRPr>
          </a:p>
        </p:txBody>
      </p:sp>
      <p:sp>
        <p:nvSpPr>
          <p:cNvPr id="145" name="Google Shape;145;g267ce8c3923_0_19"/>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Tierwirt:innen: </a:t>
            </a:r>
            <a:r>
              <a:rPr lang="de-DE">
                <a:solidFill>
                  <a:srgbClr val="0070C0"/>
                </a:solidFill>
              </a:rPr>
              <a:t>Planetare Grenzen</a:t>
            </a:r>
            <a:endParaRPr>
              <a:solidFill>
                <a:srgbClr val="0070C0"/>
              </a:solidFill>
            </a:endParaRPr>
          </a:p>
        </p:txBody>
      </p:sp>
      <p:sp>
        <p:nvSpPr>
          <p:cNvPr id="146" name="Google Shape;146;g267ce8c3923_0_19"/>
          <p:cNvSpPr txBox="1"/>
          <p:nvPr>
            <p:ph idx="2" type="body"/>
          </p:nvPr>
        </p:nvSpPr>
        <p:spPr>
          <a:xfrm>
            <a:off x="9184700" y="6507000"/>
            <a:ext cx="2695500" cy="3510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eigene Abbildung</a:t>
            </a:r>
            <a:endParaRPr/>
          </a:p>
        </p:txBody>
      </p:sp>
      <p:sp>
        <p:nvSpPr>
          <p:cNvPr id="147" name="Google Shape;147;g267ce8c3923_0_19"/>
          <p:cNvSpPr/>
          <p:nvPr/>
        </p:nvSpPr>
        <p:spPr>
          <a:xfrm>
            <a:off x="8513150" y="4409200"/>
            <a:ext cx="3429000" cy="1527900"/>
          </a:xfrm>
          <a:prstGeom prst="roundRect">
            <a:avLst>
              <a:gd fmla="val 16667" name="adj"/>
            </a:avLst>
          </a:prstGeom>
          <a:solidFill>
            <a:srgbClr val="0070C0"/>
          </a:solidFill>
          <a:ln cap="flat" cmpd="sng" w="25400">
            <a:solidFill>
              <a:schemeClr val="accent1"/>
            </a:solidFill>
            <a:prstDash val="solid"/>
            <a:round/>
            <a:headEnd len="sm" w="sm" type="none"/>
            <a:tailEnd len="sm" w="sm" type="none"/>
          </a:ln>
        </p:spPr>
        <p:txBody>
          <a:bodyPr anchorCtr="0" anchor="ctr" bIns="0" lIns="0" spcFirstLastPara="1" rIns="0" wrap="square" tIns="0">
            <a:noAutofit/>
          </a:bodyPr>
          <a:lstStyle/>
          <a:p>
            <a:pPr indent="0" lvl="0" marL="19050" marR="0" rtl="0" algn="l">
              <a:lnSpc>
                <a:spcPct val="100000"/>
              </a:lnSpc>
              <a:spcBef>
                <a:spcPts val="0"/>
              </a:spcBef>
              <a:spcAft>
                <a:spcPts val="0"/>
              </a:spcAft>
              <a:buClr>
                <a:srgbClr val="000000"/>
              </a:buClr>
              <a:buSzPts val="2100"/>
              <a:buFont typeface="Arial"/>
              <a:buNone/>
            </a:pPr>
            <a:r>
              <a:rPr b="0" i="0" lang="de-DE" sz="2100" u="none" cap="none" strike="noStrike">
                <a:solidFill>
                  <a:schemeClr val="lt1"/>
                </a:solidFill>
                <a:latin typeface="Trebuchet MS"/>
                <a:ea typeface="Trebuchet MS"/>
                <a:cs typeface="Trebuchet MS"/>
                <a:sym typeface="Trebuchet MS"/>
              </a:rPr>
              <a:t>Auf welche Weise tragen Sie in den dargestellten Bereichen der planetaren Grenzen Verantwortung?</a:t>
            </a:r>
            <a:endParaRPr b="0" i="0" sz="2100" u="none" cap="none" strike="noStrike">
              <a:solidFill>
                <a:schemeClr val="lt1"/>
              </a:solidFill>
              <a:latin typeface="Trebuchet MS"/>
              <a:ea typeface="Trebuchet MS"/>
              <a:cs typeface="Trebuchet MS"/>
              <a:sym typeface="Trebuchet MS"/>
            </a:endParaRPr>
          </a:p>
        </p:txBody>
      </p:sp>
      <p:sp>
        <p:nvSpPr>
          <p:cNvPr id="148" name="Google Shape;148;g267ce8c3923_0_19"/>
          <p:cNvSpPr txBox="1"/>
          <p:nvPr/>
        </p:nvSpPr>
        <p:spPr>
          <a:xfrm>
            <a:off x="785374" y="6507171"/>
            <a:ext cx="2695500" cy="351000"/>
          </a:xfrm>
          <a:prstGeom prst="rect">
            <a:avLst/>
          </a:prstGeom>
          <a:noFill/>
          <a:ln>
            <a:noFill/>
          </a:ln>
        </p:spPr>
        <p:txBody>
          <a:bodyPr anchorCtr="0" anchor="t" bIns="91425" lIns="91425" spcFirstLastPara="1" rIns="91425" wrap="square" tIns="91425">
            <a:spAutoFit/>
          </a:bodyPr>
          <a:lstStyle/>
          <a:p>
            <a:pPr indent="0" lvl="0" marL="50800" marR="0" rtl="0" algn="l">
              <a:lnSpc>
                <a:spcPct val="90000"/>
              </a:lnSpc>
              <a:spcBef>
                <a:spcPts val="0"/>
              </a:spcBef>
              <a:spcAft>
                <a:spcPts val="0"/>
              </a:spcAft>
              <a:buClr>
                <a:srgbClr val="000000"/>
              </a:buClr>
              <a:buSzPts val="1200"/>
              <a:buFont typeface="Arial"/>
              <a:buNone/>
            </a:pPr>
            <a:r>
              <a:rPr b="0" i="0" lang="de-DE" sz="1200" u="none" cap="none" strike="noStrike">
                <a:solidFill>
                  <a:schemeClr val="lt1"/>
                </a:solidFill>
                <a:latin typeface="Trebuchet MS"/>
                <a:ea typeface="Trebuchet MS"/>
                <a:cs typeface="Trebuchet MS"/>
                <a:sym typeface="Trebuchet MS"/>
              </a:rPr>
              <a:t>Christine.Schmidt@ibbf.berlin</a:t>
            </a:r>
            <a:endParaRPr b="0" i="0" sz="1200" u="none" cap="none" strike="noStrike">
              <a:solidFill>
                <a:schemeClr val="lt1"/>
              </a:solidFill>
              <a:latin typeface="Trebuchet MS"/>
              <a:ea typeface="Trebuchet MS"/>
              <a:cs typeface="Trebuchet MS"/>
              <a:sym typeface="Trebuchet MS"/>
            </a:endParaRPr>
          </a:p>
        </p:txBody>
      </p:sp>
      <p:sp>
        <p:nvSpPr>
          <p:cNvPr id="149" name="Google Shape;149;g267ce8c3923_0_19"/>
          <p:cNvSpPr txBox="1"/>
          <p:nvPr/>
        </p:nvSpPr>
        <p:spPr>
          <a:xfrm>
            <a:off x="-62025" y="5985075"/>
            <a:ext cx="6993000" cy="246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00"/>
              <a:buFont typeface="Arial"/>
              <a:buNone/>
            </a:pPr>
            <a:r>
              <a:rPr b="0" i="0" lang="de-DE" sz="1000" u="none" cap="none" strike="noStrike">
                <a:solidFill>
                  <a:srgbClr val="000000"/>
                </a:solidFill>
                <a:latin typeface="Trebuchet MS"/>
                <a:ea typeface="Trebuchet MS"/>
                <a:cs typeface="Trebuchet MS"/>
                <a:sym typeface="Trebuchet MS"/>
              </a:rPr>
              <a:t>Grafik 1: gemessener Zustand in Bereichen, für die planetare Grenzen festgelegt wurden/werden  </a:t>
            </a:r>
            <a:endParaRPr b="0" i="0" sz="1400" u="none" cap="none" strike="noStrike">
              <a:solidFill>
                <a:srgbClr val="000000"/>
              </a:solidFill>
              <a:latin typeface="Arial"/>
              <a:ea typeface="Arial"/>
              <a:cs typeface="Arial"/>
              <a:sym typeface="Arial"/>
            </a:endParaRPr>
          </a:p>
        </p:txBody>
      </p:sp>
      <p:pic>
        <p:nvPicPr>
          <p:cNvPr id="150" name="Google Shape;150;g267ce8c3923_0_19"/>
          <p:cNvPicPr preferRelativeResize="0"/>
          <p:nvPr/>
        </p:nvPicPr>
        <p:blipFill rotWithShape="1">
          <a:blip r:embed="rId3">
            <a:alphaModFix/>
          </a:blip>
          <a:srcRect b="0" l="0" r="0" t="0"/>
          <a:stretch/>
        </p:blipFill>
        <p:spPr>
          <a:xfrm>
            <a:off x="152400" y="1412400"/>
            <a:ext cx="6778574" cy="4553551"/>
          </a:xfrm>
          <a:prstGeom prst="rect">
            <a:avLst/>
          </a:prstGeom>
          <a:noFill/>
          <a:ln>
            <a:noFill/>
          </a:ln>
        </p:spPr>
      </p:pic>
      <p:sp>
        <p:nvSpPr>
          <p:cNvPr id="151" name="Google Shape;151;g267ce8c3923_0_19"/>
          <p:cNvSpPr txBox="1"/>
          <p:nvPr/>
        </p:nvSpPr>
        <p:spPr>
          <a:xfrm>
            <a:off x="3293461" y="6474397"/>
            <a:ext cx="2541000" cy="324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Tierwirt und Tiertwirtin</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2140ba1ab54_0_3"/>
          <p:cNvSpPr txBox="1"/>
          <p:nvPr>
            <p:ph idx="12" type="sldNum"/>
          </p:nvPr>
        </p:nvSpPr>
        <p:spPr>
          <a:xfrm>
            <a:off x="56800" y="6510291"/>
            <a:ext cx="619500" cy="347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Arial"/>
              <a:buNone/>
            </a:pPr>
            <a:r>
              <a:rPr lang="de-DE" sz="1200">
                <a:latin typeface="Trebuchet MS"/>
                <a:ea typeface="Trebuchet MS"/>
                <a:cs typeface="Trebuchet MS"/>
                <a:sym typeface="Trebuchet MS"/>
              </a:rPr>
              <a:t>4</a:t>
            </a:r>
            <a:endParaRPr sz="1200">
              <a:latin typeface="Trebuchet MS"/>
              <a:ea typeface="Trebuchet MS"/>
              <a:cs typeface="Trebuchet MS"/>
              <a:sym typeface="Trebuchet MS"/>
            </a:endParaRPr>
          </a:p>
        </p:txBody>
      </p:sp>
      <p:sp>
        <p:nvSpPr>
          <p:cNvPr id="158" name="Google Shape;158;g2140ba1ab54_0_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Tierwirt:innen: </a:t>
            </a:r>
            <a:r>
              <a:rPr lang="de-DE">
                <a:solidFill>
                  <a:srgbClr val="0070C0"/>
                </a:solidFill>
              </a:rPr>
              <a:t>Ziele nachhaltiger Entwicklung</a:t>
            </a:r>
            <a:r>
              <a:rPr lang="de-DE"/>
              <a:t> </a:t>
            </a:r>
            <a:endParaRPr/>
          </a:p>
        </p:txBody>
      </p:sp>
      <p:sp>
        <p:nvSpPr>
          <p:cNvPr id="159" name="Google Shape;159;g2140ba1ab54_0_3"/>
          <p:cNvSpPr txBox="1"/>
          <p:nvPr/>
        </p:nvSpPr>
        <p:spPr>
          <a:xfrm>
            <a:off x="785374" y="6507171"/>
            <a:ext cx="4488600" cy="351000"/>
          </a:xfrm>
          <a:prstGeom prst="rect">
            <a:avLst/>
          </a:prstGeom>
          <a:noFill/>
          <a:ln>
            <a:noFill/>
          </a:ln>
        </p:spPr>
        <p:txBody>
          <a:bodyPr anchorCtr="0" anchor="t" bIns="91425" lIns="91425" spcFirstLastPara="1" rIns="91425" wrap="square" tIns="91425">
            <a:spAutoFit/>
          </a:bodyPr>
          <a:lstStyle/>
          <a:p>
            <a:pPr indent="0" lvl="0" marL="50800" marR="0" rtl="0" algn="l">
              <a:lnSpc>
                <a:spcPct val="90000"/>
              </a:lnSpc>
              <a:spcBef>
                <a:spcPts val="0"/>
              </a:spcBef>
              <a:spcAft>
                <a:spcPts val="0"/>
              </a:spcAft>
              <a:buClr>
                <a:srgbClr val="000000"/>
              </a:buClr>
              <a:buSzPts val="1200"/>
              <a:buFont typeface="Arial"/>
              <a:buNone/>
            </a:pPr>
            <a:r>
              <a:rPr b="0" i="0" lang="de-DE" sz="1200" u="none" cap="none" strike="noStrike">
                <a:solidFill>
                  <a:schemeClr val="lt1"/>
                </a:solidFill>
                <a:latin typeface="Trebuchet MS"/>
                <a:ea typeface="Trebuchet MS"/>
                <a:cs typeface="Trebuchet MS"/>
                <a:sym typeface="Trebuchet MS"/>
              </a:rPr>
              <a:t>Christine.Schmidt@ibbf.berlin</a:t>
            </a:r>
            <a:endParaRPr b="0" i="0" sz="1200" u="none" cap="none" strike="noStrike">
              <a:solidFill>
                <a:schemeClr val="lt1"/>
              </a:solidFill>
              <a:latin typeface="Trebuchet MS"/>
              <a:ea typeface="Trebuchet MS"/>
              <a:cs typeface="Trebuchet MS"/>
              <a:sym typeface="Trebuchet MS"/>
            </a:endParaRPr>
          </a:p>
        </p:txBody>
      </p:sp>
      <p:pic>
        <p:nvPicPr>
          <p:cNvPr id="160" name="Google Shape;160;g2140ba1ab54_0_3"/>
          <p:cNvPicPr preferRelativeResize="0"/>
          <p:nvPr/>
        </p:nvPicPr>
        <p:blipFill rotWithShape="1">
          <a:blip r:embed="rId3">
            <a:alphaModFix/>
          </a:blip>
          <a:srcRect b="3706" l="1361" r="0" t="6340"/>
          <a:stretch/>
        </p:blipFill>
        <p:spPr>
          <a:xfrm>
            <a:off x="250975" y="1383724"/>
            <a:ext cx="7487877" cy="4601350"/>
          </a:xfrm>
          <a:prstGeom prst="rect">
            <a:avLst/>
          </a:prstGeom>
          <a:noFill/>
          <a:ln>
            <a:noFill/>
          </a:ln>
        </p:spPr>
      </p:pic>
      <p:sp>
        <p:nvSpPr>
          <p:cNvPr id="161" name="Google Shape;161;g2140ba1ab54_0_3"/>
          <p:cNvSpPr txBox="1"/>
          <p:nvPr/>
        </p:nvSpPr>
        <p:spPr>
          <a:xfrm>
            <a:off x="8933075" y="6498025"/>
            <a:ext cx="2695200" cy="369300"/>
          </a:xfrm>
          <a:prstGeom prst="rect">
            <a:avLst/>
          </a:prstGeom>
          <a:noFill/>
          <a:ln>
            <a:noFill/>
          </a:ln>
        </p:spPr>
        <p:txBody>
          <a:bodyPr anchorCtr="0" anchor="t" bIns="91425" lIns="91425" spcFirstLastPara="1" rIns="91425" wrap="square" tIns="91425">
            <a:spAutoFit/>
          </a:bodyPr>
          <a:lstStyle/>
          <a:p>
            <a:pPr indent="-35999" lvl="0" marL="35999" marR="0" rtl="0" algn="l">
              <a:lnSpc>
                <a:spcPct val="110000"/>
              </a:lnSpc>
              <a:spcBef>
                <a:spcPts val="0"/>
              </a:spcBef>
              <a:spcAft>
                <a:spcPts val="0"/>
              </a:spcAft>
              <a:buClr>
                <a:srgbClr val="000000"/>
              </a:buClr>
              <a:buSzPts val="1200"/>
              <a:buFont typeface="Arial"/>
              <a:buNone/>
            </a:pPr>
            <a:r>
              <a:rPr b="0" i="0" lang="de-DE" sz="1200" u="none" cap="none" strike="noStrike">
                <a:solidFill>
                  <a:schemeClr val="lt1"/>
                </a:solidFill>
                <a:latin typeface="Trebuchet MS"/>
                <a:ea typeface="Trebuchet MS"/>
                <a:cs typeface="Trebuchet MS"/>
                <a:sym typeface="Trebuchet MS"/>
              </a:rPr>
              <a:t>Quelle: eigene Abbildung</a:t>
            </a:r>
            <a:endParaRPr b="0" i="0" sz="1200" u="none" cap="none" strike="noStrike">
              <a:solidFill>
                <a:schemeClr val="lt1"/>
              </a:solidFill>
              <a:latin typeface="Trebuchet MS"/>
              <a:ea typeface="Trebuchet MS"/>
              <a:cs typeface="Trebuchet MS"/>
              <a:sym typeface="Trebuchet MS"/>
            </a:endParaRPr>
          </a:p>
        </p:txBody>
      </p:sp>
      <p:sp>
        <p:nvSpPr>
          <p:cNvPr id="162" name="Google Shape;162;g2140ba1ab54_0_3"/>
          <p:cNvSpPr txBox="1"/>
          <p:nvPr/>
        </p:nvSpPr>
        <p:spPr>
          <a:xfrm>
            <a:off x="-62025" y="5985075"/>
            <a:ext cx="6993000" cy="246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00"/>
              <a:buFont typeface="Arial"/>
              <a:buNone/>
            </a:pPr>
            <a:r>
              <a:rPr b="0" i="0" lang="de-DE" sz="1000" u="none" cap="none" strike="noStrike">
                <a:solidFill>
                  <a:srgbClr val="000000"/>
                </a:solidFill>
                <a:latin typeface="Trebuchet MS"/>
                <a:ea typeface="Trebuchet MS"/>
                <a:cs typeface="Trebuchet MS"/>
                <a:sym typeface="Trebuchet MS"/>
              </a:rPr>
              <a:t>Grafik 2: Kompetenzaufbau  gemessen an den planetaren Grenzen ud den UN-Nachhaltigkeitszielen</a:t>
            </a:r>
            <a:endParaRPr b="0" i="0" sz="1400" u="none" cap="none" strike="noStrike">
              <a:solidFill>
                <a:srgbClr val="000000"/>
              </a:solidFill>
              <a:latin typeface="Arial"/>
              <a:ea typeface="Arial"/>
              <a:cs typeface="Arial"/>
              <a:sym typeface="Arial"/>
            </a:endParaRPr>
          </a:p>
        </p:txBody>
      </p:sp>
      <p:sp>
        <p:nvSpPr>
          <p:cNvPr id="163" name="Google Shape;163;g2140ba1ab54_0_3"/>
          <p:cNvSpPr/>
          <p:nvPr/>
        </p:nvSpPr>
        <p:spPr>
          <a:xfrm>
            <a:off x="7799325" y="4429550"/>
            <a:ext cx="4214100" cy="1281900"/>
          </a:xfrm>
          <a:prstGeom prst="roundRect">
            <a:avLst>
              <a:gd fmla="val 16667" name="adj"/>
            </a:avLst>
          </a:prstGeom>
          <a:solidFill>
            <a:srgbClr val="0070C0"/>
          </a:solidFill>
          <a:ln cap="flat" cmpd="sng" w="25400">
            <a:solidFill>
              <a:schemeClr val="accent1"/>
            </a:solidFill>
            <a:prstDash val="solid"/>
            <a:round/>
            <a:headEnd len="sm" w="sm" type="none"/>
            <a:tailEnd len="sm" w="sm" type="none"/>
          </a:ln>
        </p:spPr>
        <p:txBody>
          <a:bodyPr anchorCtr="0" anchor="ctr" bIns="0" lIns="0" spcFirstLastPara="1" rIns="0" wrap="square" tIns="0">
            <a:noAutofit/>
          </a:bodyPr>
          <a:lstStyle/>
          <a:p>
            <a:pPr indent="0" lvl="0" marL="19050" marR="0" rtl="0" algn="l">
              <a:lnSpc>
                <a:spcPct val="100000"/>
              </a:lnSpc>
              <a:spcBef>
                <a:spcPts val="0"/>
              </a:spcBef>
              <a:spcAft>
                <a:spcPts val="0"/>
              </a:spcAft>
              <a:buClr>
                <a:srgbClr val="000000"/>
              </a:buClr>
              <a:buSzPts val="2100"/>
              <a:buFont typeface="Arial"/>
              <a:buNone/>
            </a:pPr>
            <a:r>
              <a:rPr b="0" i="0" lang="de-DE" sz="2100" u="none" cap="none" strike="noStrike">
                <a:solidFill>
                  <a:schemeClr val="lt1"/>
                </a:solidFill>
                <a:latin typeface="Trebuchet MS"/>
                <a:ea typeface="Trebuchet MS"/>
                <a:cs typeface="Trebuchet MS"/>
                <a:sym typeface="Trebuchet MS"/>
              </a:rPr>
              <a:t>Zu welchen Entwicklungszielen der Vereinten Nationen tragen Tierwirt:innen bei? Welche Zielkonflikte ergeben sich?</a:t>
            </a:r>
            <a:endParaRPr b="0" i="0" sz="2100" u="none" cap="none" strike="noStrike">
              <a:solidFill>
                <a:schemeClr val="lt1"/>
              </a:solidFill>
              <a:latin typeface="Trebuchet MS"/>
              <a:ea typeface="Trebuchet MS"/>
              <a:cs typeface="Trebuchet MS"/>
              <a:sym typeface="Trebuchet MS"/>
            </a:endParaRPr>
          </a:p>
        </p:txBody>
      </p:sp>
      <p:sp>
        <p:nvSpPr>
          <p:cNvPr id="164" name="Google Shape;164;g2140ba1ab54_0_3"/>
          <p:cNvSpPr txBox="1"/>
          <p:nvPr/>
        </p:nvSpPr>
        <p:spPr>
          <a:xfrm>
            <a:off x="3293461" y="6474397"/>
            <a:ext cx="2541000" cy="324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Tierwirt und Tiertwirtin</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8"/>
          <p:cNvSpPr txBox="1"/>
          <p:nvPr>
            <p:ph idx="12" type="sldNum"/>
          </p:nvPr>
        </p:nvSpPr>
        <p:spPr>
          <a:xfrm>
            <a:off x="56800" y="6510291"/>
            <a:ext cx="619500" cy="347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r>
              <a:rPr lang="de-DE" sz="1200">
                <a:latin typeface="Trebuchet MS"/>
                <a:ea typeface="Trebuchet MS"/>
                <a:cs typeface="Trebuchet MS"/>
                <a:sym typeface="Trebuchet MS"/>
              </a:rPr>
              <a:t>5</a:t>
            </a:r>
            <a:endParaRPr sz="1200">
              <a:latin typeface="Trebuchet MS"/>
              <a:ea typeface="Trebuchet MS"/>
              <a:cs typeface="Trebuchet MS"/>
              <a:sym typeface="Trebuchet MS"/>
            </a:endParaRPr>
          </a:p>
        </p:txBody>
      </p:sp>
      <p:sp>
        <p:nvSpPr>
          <p:cNvPr id="171" name="Google Shape;171;p28"/>
          <p:cNvSpPr txBox="1"/>
          <p:nvPr>
            <p:ph type="title"/>
          </p:nvPr>
        </p:nvSpPr>
        <p:spPr>
          <a:xfrm>
            <a:off x="360000" y="180000"/>
            <a:ext cx="93537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Tierwirt:innen: </a:t>
            </a:r>
            <a:r>
              <a:rPr lang="de-DE">
                <a:solidFill>
                  <a:srgbClr val="0070C0"/>
                </a:solidFill>
              </a:rPr>
              <a:t>Treibhausgasentwicklungen </a:t>
            </a:r>
            <a:endParaRPr>
              <a:solidFill>
                <a:srgbClr val="0070C0"/>
              </a:solidFill>
            </a:endParaRPr>
          </a:p>
        </p:txBody>
      </p:sp>
      <p:sp>
        <p:nvSpPr>
          <p:cNvPr id="172" name="Google Shape;172;p28"/>
          <p:cNvSpPr txBox="1"/>
          <p:nvPr>
            <p:ph idx="2" type="body"/>
          </p:nvPr>
        </p:nvSpPr>
        <p:spPr>
          <a:xfrm>
            <a:off x="7263650" y="6506999"/>
            <a:ext cx="4616400" cy="3510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SRU (2017), S.4</a:t>
            </a:r>
            <a:endParaRPr/>
          </a:p>
        </p:txBody>
      </p:sp>
      <p:sp>
        <p:nvSpPr>
          <p:cNvPr id="173" name="Google Shape;173;p28"/>
          <p:cNvSpPr/>
          <p:nvPr/>
        </p:nvSpPr>
        <p:spPr>
          <a:xfrm>
            <a:off x="8130825" y="4630542"/>
            <a:ext cx="3888455" cy="1379014"/>
          </a:xfrm>
          <a:prstGeom prst="roundRect">
            <a:avLst>
              <a:gd fmla="val 16667" name="adj"/>
            </a:avLst>
          </a:prstGeom>
          <a:solidFill>
            <a:srgbClr val="0070C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19050" marR="0" rtl="0" algn="l">
              <a:lnSpc>
                <a:spcPct val="100000"/>
              </a:lnSpc>
              <a:spcBef>
                <a:spcPts val="0"/>
              </a:spcBef>
              <a:spcAft>
                <a:spcPts val="0"/>
              </a:spcAft>
              <a:buClr>
                <a:srgbClr val="000000"/>
              </a:buClr>
              <a:buSzPts val="2100"/>
              <a:buFont typeface="Arial"/>
              <a:buNone/>
            </a:pPr>
            <a:r>
              <a:rPr b="0" i="0" lang="de-DE" sz="2100" u="none" cap="none" strike="noStrike">
                <a:solidFill>
                  <a:schemeClr val="lt1"/>
                </a:solidFill>
                <a:latin typeface="Trebuchet MS"/>
                <a:ea typeface="Trebuchet MS"/>
                <a:cs typeface="Trebuchet MS"/>
                <a:sym typeface="Trebuchet MS"/>
              </a:rPr>
              <a:t>Benennen Sie Prozesse, die in ihrem Betrieb hohe Emissionen verursachen und was jeweils  dagegen unternommen wird.</a:t>
            </a:r>
            <a:endParaRPr b="0" i="0" sz="2100" u="none" cap="none" strike="noStrike">
              <a:solidFill>
                <a:schemeClr val="lt1"/>
              </a:solidFill>
              <a:latin typeface="Trebuchet MS"/>
              <a:ea typeface="Trebuchet MS"/>
              <a:cs typeface="Trebuchet MS"/>
              <a:sym typeface="Trebuchet MS"/>
            </a:endParaRPr>
          </a:p>
        </p:txBody>
      </p:sp>
      <p:sp>
        <p:nvSpPr>
          <p:cNvPr id="174" name="Google Shape;174;p28"/>
          <p:cNvSpPr txBox="1"/>
          <p:nvPr/>
        </p:nvSpPr>
        <p:spPr>
          <a:xfrm>
            <a:off x="785374" y="6507171"/>
            <a:ext cx="4488600" cy="351000"/>
          </a:xfrm>
          <a:prstGeom prst="rect">
            <a:avLst/>
          </a:prstGeom>
          <a:noFill/>
          <a:ln>
            <a:noFill/>
          </a:ln>
        </p:spPr>
        <p:txBody>
          <a:bodyPr anchorCtr="0" anchor="t" bIns="91425" lIns="91425" spcFirstLastPara="1" rIns="91425" wrap="square" tIns="91425">
            <a:spAutoFit/>
          </a:bodyPr>
          <a:lstStyle/>
          <a:p>
            <a:pPr indent="0" lvl="0" marL="50800" marR="0" rtl="0" algn="l">
              <a:lnSpc>
                <a:spcPct val="90000"/>
              </a:lnSpc>
              <a:spcBef>
                <a:spcPts val="0"/>
              </a:spcBef>
              <a:spcAft>
                <a:spcPts val="0"/>
              </a:spcAft>
              <a:buClr>
                <a:srgbClr val="000000"/>
              </a:buClr>
              <a:buSzPts val="1200"/>
              <a:buFont typeface="Arial"/>
              <a:buNone/>
            </a:pPr>
            <a:r>
              <a:rPr b="0" i="0" lang="de-DE" sz="1200" u="none" cap="none" strike="noStrike">
                <a:solidFill>
                  <a:schemeClr val="lt1"/>
                </a:solidFill>
                <a:latin typeface="Trebuchet MS"/>
                <a:ea typeface="Trebuchet MS"/>
                <a:cs typeface="Trebuchet MS"/>
                <a:sym typeface="Trebuchet MS"/>
              </a:rPr>
              <a:t>Christine.Schmidt@ibbf.berlin</a:t>
            </a:r>
            <a:endParaRPr b="0" i="0" sz="1200" u="none" cap="none" strike="noStrike">
              <a:solidFill>
                <a:schemeClr val="lt1"/>
              </a:solidFill>
              <a:latin typeface="Trebuchet MS"/>
              <a:ea typeface="Trebuchet MS"/>
              <a:cs typeface="Trebuchet MS"/>
              <a:sym typeface="Trebuchet MS"/>
            </a:endParaRPr>
          </a:p>
        </p:txBody>
      </p:sp>
      <p:pic>
        <p:nvPicPr>
          <p:cNvPr id="175" name="Google Shape;175;p28"/>
          <p:cNvPicPr preferRelativeResize="0"/>
          <p:nvPr/>
        </p:nvPicPr>
        <p:blipFill rotWithShape="1">
          <a:blip r:embed="rId3">
            <a:alphaModFix/>
          </a:blip>
          <a:srcRect b="0" l="0" r="0" t="0"/>
          <a:stretch/>
        </p:blipFill>
        <p:spPr>
          <a:xfrm>
            <a:off x="0" y="1392620"/>
            <a:ext cx="7387771" cy="4616615"/>
          </a:xfrm>
          <a:prstGeom prst="rect">
            <a:avLst/>
          </a:prstGeom>
          <a:noFill/>
          <a:ln>
            <a:noFill/>
          </a:ln>
        </p:spPr>
      </p:pic>
      <p:sp>
        <p:nvSpPr>
          <p:cNvPr id="176" name="Google Shape;176;p28"/>
          <p:cNvSpPr txBox="1"/>
          <p:nvPr/>
        </p:nvSpPr>
        <p:spPr>
          <a:xfrm>
            <a:off x="172720" y="5963920"/>
            <a:ext cx="6908800"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rgbClr val="000000"/>
                </a:solidFill>
                <a:latin typeface="Trebuchet MS"/>
                <a:ea typeface="Trebuchet MS"/>
                <a:cs typeface="Trebuchet MS"/>
                <a:sym typeface="Trebuchet MS"/>
              </a:rPr>
              <a:t>Grafik 5: </a:t>
            </a:r>
            <a:r>
              <a:rPr b="0" i="0" lang="de-DE" sz="1000" u="none" cap="none" strike="noStrike">
                <a:solidFill>
                  <a:srgbClr val="000000"/>
                </a:solidFill>
                <a:latin typeface="Arial"/>
                <a:ea typeface="Arial"/>
                <a:cs typeface="Arial"/>
                <a:sym typeface="Arial"/>
              </a:rPr>
              <a:t>Entwicklung der Treibhausgasemissionen ausgewählter Sektoren in Deutschland, 1990–2016</a:t>
            </a:r>
            <a:endParaRPr b="0" i="0" sz="1000" u="none" cap="none" strike="noStrike">
              <a:solidFill>
                <a:srgbClr val="000000"/>
              </a:solidFill>
              <a:latin typeface="Trebuchet MS"/>
              <a:ea typeface="Trebuchet MS"/>
              <a:cs typeface="Trebuchet MS"/>
              <a:sym typeface="Trebuchet MS"/>
            </a:endParaRPr>
          </a:p>
        </p:txBody>
      </p:sp>
      <p:sp>
        <p:nvSpPr>
          <p:cNvPr id="177" name="Google Shape;177;p28"/>
          <p:cNvSpPr txBox="1"/>
          <p:nvPr/>
        </p:nvSpPr>
        <p:spPr>
          <a:xfrm>
            <a:off x="3293461" y="6474397"/>
            <a:ext cx="2541000" cy="324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Tierwirt und Tiertwirtin</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3"/>
          <p:cNvSpPr txBox="1"/>
          <p:nvPr>
            <p:ph idx="12" type="sldNum"/>
          </p:nvPr>
        </p:nvSpPr>
        <p:spPr>
          <a:xfrm>
            <a:off x="1" y="6492864"/>
            <a:ext cx="532136" cy="35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r>
              <a:rPr lang="de-DE" sz="1200"/>
              <a:t>6</a:t>
            </a:r>
            <a:endParaRPr sz="1200"/>
          </a:p>
        </p:txBody>
      </p:sp>
      <p:sp>
        <p:nvSpPr>
          <p:cNvPr id="184" name="Google Shape;184;p33"/>
          <p:cNvSpPr txBox="1"/>
          <p:nvPr>
            <p:ph type="title"/>
          </p:nvPr>
        </p:nvSpPr>
        <p:spPr>
          <a:xfrm>
            <a:off x="360000" y="180000"/>
            <a:ext cx="1152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Tierwirt:innen: </a:t>
            </a:r>
            <a:r>
              <a:rPr lang="de-DE">
                <a:solidFill>
                  <a:srgbClr val="0070C0"/>
                </a:solidFill>
              </a:rPr>
              <a:t>THG von Tierfutter und -haltung </a:t>
            </a:r>
            <a:endParaRPr>
              <a:solidFill>
                <a:srgbClr val="0070C0"/>
              </a:solidFill>
            </a:endParaRPr>
          </a:p>
        </p:txBody>
      </p:sp>
      <p:sp>
        <p:nvSpPr>
          <p:cNvPr id="185" name="Google Shape;185;p33"/>
          <p:cNvSpPr txBox="1"/>
          <p:nvPr>
            <p:ph idx="2" type="body"/>
          </p:nvPr>
        </p:nvSpPr>
        <p:spPr>
          <a:xfrm>
            <a:off x="7263643" y="6539070"/>
            <a:ext cx="4616357" cy="304794"/>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a:t>Bildquelle: Wiegmann, K. 2022, S. 4, </a:t>
            </a:r>
            <a:r>
              <a:rPr lang="de-DE">
                <a:latin typeface="Calibri"/>
                <a:ea typeface="Calibri"/>
                <a:cs typeface="Calibri"/>
                <a:sym typeface="Calibri"/>
              </a:rPr>
              <a:t>CC-BY-SA-NC</a:t>
            </a:r>
            <a:endParaRPr/>
          </a:p>
        </p:txBody>
      </p:sp>
      <p:sp>
        <p:nvSpPr>
          <p:cNvPr id="186" name="Google Shape;186;p33"/>
          <p:cNvSpPr txBox="1"/>
          <p:nvPr/>
        </p:nvSpPr>
        <p:spPr>
          <a:xfrm>
            <a:off x="785374" y="6507171"/>
            <a:ext cx="4488600" cy="351000"/>
          </a:xfrm>
          <a:prstGeom prst="rect">
            <a:avLst/>
          </a:prstGeom>
          <a:noFill/>
          <a:ln>
            <a:noFill/>
          </a:ln>
        </p:spPr>
        <p:txBody>
          <a:bodyPr anchorCtr="0" anchor="t" bIns="91425" lIns="91425" spcFirstLastPara="1" rIns="91425" wrap="square" tIns="91425">
            <a:spAutoFit/>
          </a:bodyPr>
          <a:lstStyle/>
          <a:p>
            <a:pPr indent="0" lvl="0" marL="50800" marR="0" rtl="0" algn="l">
              <a:lnSpc>
                <a:spcPct val="90000"/>
              </a:lnSpc>
              <a:spcBef>
                <a:spcPts val="0"/>
              </a:spcBef>
              <a:spcAft>
                <a:spcPts val="0"/>
              </a:spcAft>
              <a:buClr>
                <a:srgbClr val="000000"/>
              </a:buClr>
              <a:buSzPts val="1200"/>
              <a:buFont typeface="Arial"/>
              <a:buNone/>
            </a:pPr>
            <a:r>
              <a:rPr b="0" i="0" lang="de-DE" sz="1200" u="none" cap="none" strike="noStrike">
                <a:solidFill>
                  <a:schemeClr val="lt1"/>
                </a:solidFill>
                <a:latin typeface="Trebuchet MS"/>
                <a:ea typeface="Trebuchet MS"/>
                <a:cs typeface="Trebuchet MS"/>
                <a:sym typeface="Trebuchet MS"/>
              </a:rPr>
              <a:t>Christine.Schmidt@ibbf.berlin</a:t>
            </a:r>
            <a:endParaRPr b="0" i="0" sz="1200" u="none" cap="none" strike="noStrike">
              <a:solidFill>
                <a:schemeClr val="lt1"/>
              </a:solidFill>
              <a:latin typeface="Trebuchet MS"/>
              <a:ea typeface="Trebuchet MS"/>
              <a:cs typeface="Trebuchet MS"/>
              <a:sym typeface="Trebuchet MS"/>
            </a:endParaRPr>
          </a:p>
        </p:txBody>
      </p:sp>
      <p:pic>
        <p:nvPicPr>
          <p:cNvPr id="187" name="Google Shape;187;p33"/>
          <p:cNvPicPr preferRelativeResize="0"/>
          <p:nvPr/>
        </p:nvPicPr>
        <p:blipFill rotWithShape="1">
          <a:blip r:embed="rId3">
            <a:alphaModFix/>
          </a:blip>
          <a:srcRect b="0" l="0" r="0" t="0"/>
          <a:stretch/>
        </p:blipFill>
        <p:spPr>
          <a:xfrm>
            <a:off x="532137" y="1463574"/>
            <a:ext cx="6895445" cy="4511924"/>
          </a:xfrm>
          <a:prstGeom prst="rect">
            <a:avLst/>
          </a:prstGeom>
          <a:noFill/>
          <a:ln>
            <a:noFill/>
          </a:ln>
        </p:spPr>
      </p:pic>
      <p:sp>
        <p:nvSpPr>
          <p:cNvPr id="188" name="Google Shape;188;p33"/>
          <p:cNvSpPr txBox="1"/>
          <p:nvPr/>
        </p:nvSpPr>
        <p:spPr>
          <a:xfrm>
            <a:off x="5954232" y="5186677"/>
            <a:ext cx="1637414" cy="4154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b="0" i="0" lang="de-DE" sz="2100" u="none" cap="none" strike="noStrike">
                <a:solidFill>
                  <a:srgbClr val="7F7F7F"/>
                </a:solidFill>
                <a:latin typeface="Trebuchet MS"/>
                <a:ea typeface="Trebuchet MS"/>
                <a:cs typeface="Trebuchet MS"/>
                <a:sym typeface="Trebuchet MS"/>
              </a:rPr>
              <a:t>Tierhaltung</a:t>
            </a:r>
            <a:endParaRPr b="0" i="0" sz="1400" u="none" cap="none" strike="noStrike">
              <a:solidFill>
                <a:srgbClr val="000000"/>
              </a:solidFill>
              <a:latin typeface="Arial"/>
              <a:ea typeface="Arial"/>
              <a:cs typeface="Arial"/>
              <a:sym typeface="Arial"/>
            </a:endParaRPr>
          </a:p>
        </p:txBody>
      </p:sp>
      <p:sp>
        <p:nvSpPr>
          <p:cNvPr id="189" name="Google Shape;189;p33"/>
          <p:cNvSpPr txBox="1"/>
          <p:nvPr/>
        </p:nvSpPr>
        <p:spPr>
          <a:xfrm>
            <a:off x="279300" y="5959209"/>
            <a:ext cx="9109247"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rgbClr val="000000"/>
                </a:solidFill>
                <a:latin typeface="Trebuchet MS"/>
                <a:ea typeface="Trebuchet MS"/>
                <a:cs typeface="Trebuchet MS"/>
                <a:sym typeface="Trebuchet MS"/>
              </a:rPr>
              <a:t>Grafik 12 : THG-Emissionen Landwirtschaft (heute)</a:t>
            </a:r>
            <a:endParaRPr b="0" i="0" sz="1400" u="none" cap="none" strike="noStrike">
              <a:solidFill>
                <a:srgbClr val="000000"/>
              </a:solidFill>
              <a:latin typeface="Arial"/>
              <a:ea typeface="Arial"/>
              <a:cs typeface="Arial"/>
              <a:sym typeface="Arial"/>
            </a:endParaRPr>
          </a:p>
        </p:txBody>
      </p:sp>
      <p:sp>
        <p:nvSpPr>
          <p:cNvPr id="190" name="Google Shape;190;p33"/>
          <p:cNvSpPr/>
          <p:nvPr/>
        </p:nvSpPr>
        <p:spPr>
          <a:xfrm>
            <a:off x="8016950" y="4708341"/>
            <a:ext cx="4031372" cy="1132394"/>
          </a:xfrm>
          <a:prstGeom prst="roundRect">
            <a:avLst>
              <a:gd fmla="val 16667" name="adj"/>
            </a:avLst>
          </a:prstGeom>
          <a:solidFill>
            <a:srgbClr val="0070C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chemeClr val="lt1"/>
                </a:solidFill>
                <a:latin typeface="Trebuchet MS"/>
                <a:ea typeface="Trebuchet MS"/>
                <a:cs typeface="Trebuchet MS"/>
                <a:sym typeface="Trebuchet MS"/>
              </a:rPr>
              <a:t>Wie würden Sie ihrer Kundschaft gegenüber neue Haltungsformen und Produktpreise begründen?</a:t>
            </a:r>
            <a:endParaRPr b="0" i="0" sz="2000" u="none" cap="none" strike="noStrike">
              <a:solidFill>
                <a:schemeClr val="lt1"/>
              </a:solidFill>
              <a:latin typeface="Arial"/>
              <a:ea typeface="Arial"/>
              <a:cs typeface="Arial"/>
              <a:sym typeface="Arial"/>
            </a:endParaRPr>
          </a:p>
        </p:txBody>
      </p:sp>
      <p:sp>
        <p:nvSpPr>
          <p:cNvPr id="191" name="Google Shape;191;p33"/>
          <p:cNvSpPr txBox="1"/>
          <p:nvPr/>
        </p:nvSpPr>
        <p:spPr>
          <a:xfrm>
            <a:off x="3293461" y="6474397"/>
            <a:ext cx="2541000" cy="324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Tierwirt und Tiertwirtin</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6"/>
          <p:cNvSpPr txBox="1"/>
          <p:nvPr>
            <p:ph idx="12" type="sldNum"/>
          </p:nvPr>
        </p:nvSpPr>
        <p:spPr>
          <a:xfrm>
            <a:off x="56800" y="6510291"/>
            <a:ext cx="619500" cy="347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r>
              <a:rPr lang="de-DE" sz="1200">
                <a:latin typeface="Trebuchet MS"/>
                <a:ea typeface="Trebuchet MS"/>
                <a:cs typeface="Trebuchet MS"/>
                <a:sym typeface="Trebuchet MS"/>
              </a:rPr>
              <a:t>7</a:t>
            </a:r>
            <a:endParaRPr sz="1200">
              <a:latin typeface="Trebuchet MS"/>
              <a:ea typeface="Trebuchet MS"/>
              <a:cs typeface="Trebuchet MS"/>
              <a:sym typeface="Trebuchet MS"/>
            </a:endParaRPr>
          </a:p>
        </p:txBody>
      </p:sp>
      <p:sp>
        <p:nvSpPr>
          <p:cNvPr id="198" name="Google Shape;198;p6"/>
          <p:cNvSpPr txBox="1"/>
          <p:nvPr>
            <p:ph type="title"/>
          </p:nvPr>
        </p:nvSpPr>
        <p:spPr>
          <a:xfrm>
            <a:off x="360000" y="180000"/>
            <a:ext cx="9108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Tierwirt:innen: </a:t>
            </a:r>
            <a:r>
              <a:rPr lang="de-DE">
                <a:solidFill>
                  <a:srgbClr val="0070C0"/>
                </a:solidFill>
              </a:rPr>
              <a:t>Lebensmittel und Klimakrise</a:t>
            </a:r>
            <a:endParaRPr>
              <a:solidFill>
                <a:srgbClr val="0070C0"/>
              </a:solidFill>
            </a:endParaRPr>
          </a:p>
        </p:txBody>
      </p:sp>
      <p:sp>
        <p:nvSpPr>
          <p:cNvPr id="199" name="Google Shape;199;p6"/>
          <p:cNvSpPr txBox="1"/>
          <p:nvPr>
            <p:ph idx="2" type="body"/>
          </p:nvPr>
        </p:nvSpPr>
        <p:spPr>
          <a:xfrm>
            <a:off x="8716650" y="6507000"/>
            <a:ext cx="3475500" cy="351000"/>
          </a:xfrm>
          <a:prstGeom prst="rect">
            <a:avLst/>
          </a:prstGeom>
          <a:noFill/>
          <a:ln>
            <a:noFill/>
          </a:ln>
        </p:spPr>
        <p:txBody>
          <a:bodyPr anchorCtr="0" anchor="ctr" bIns="45700" lIns="91425" spcFirstLastPara="1" rIns="91425" wrap="square" tIns="45700">
            <a:noAutofit/>
          </a:bodyPr>
          <a:lstStyle/>
          <a:p>
            <a:pPr indent="-35999" lvl="0" marL="35999" rtl="0" algn="l">
              <a:lnSpc>
                <a:spcPct val="110000"/>
              </a:lnSpc>
              <a:spcBef>
                <a:spcPts val="0"/>
              </a:spcBef>
              <a:spcAft>
                <a:spcPts val="0"/>
              </a:spcAft>
              <a:buClr>
                <a:srgbClr val="888888"/>
              </a:buClr>
              <a:buSzPts val="1020"/>
              <a:buNone/>
            </a:pPr>
            <a:r>
              <a:rPr lang="de-DE" sz="1220"/>
              <a:t>Quelle: Franz Bauer, 2021, S. 13,</a:t>
            </a:r>
            <a:r>
              <a:rPr lang="de-DE"/>
              <a:t> CC BY-SA 4.0 </a:t>
            </a:r>
            <a:endParaRPr/>
          </a:p>
        </p:txBody>
      </p:sp>
      <p:sp>
        <p:nvSpPr>
          <p:cNvPr id="200" name="Google Shape;200;p6"/>
          <p:cNvSpPr txBox="1"/>
          <p:nvPr/>
        </p:nvSpPr>
        <p:spPr>
          <a:xfrm>
            <a:off x="785374" y="6507171"/>
            <a:ext cx="4488600" cy="351000"/>
          </a:xfrm>
          <a:prstGeom prst="rect">
            <a:avLst/>
          </a:prstGeom>
          <a:noFill/>
          <a:ln>
            <a:noFill/>
          </a:ln>
        </p:spPr>
        <p:txBody>
          <a:bodyPr anchorCtr="0" anchor="t" bIns="91425" lIns="91425" spcFirstLastPara="1" rIns="91425" wrap="square" tIns="91425">
            <a:spAutoFit/>
          </a:bodyPr>
          <a:lstStyle/>
          <a:p>
            <a:pPr indent="0" lvl="0" marL="50800" marR="0" rtl="0" algn="l">
              <a:lnSpc>
                <a:spcPct val="90000"/>
              </a:lnSpc>
              <a:spcBef>
                <a:spcPts val="0"/>
              </a:spcBef>
              <a:spcAft>
                <a:spcPts val="0"/>
              </a:spcAft>
              <a:buClr>
                <a:srgbClr val="000000"/>
              </a:buClr>
              <a:buSzPts val="1200"/>
              <a:buFont typeface="Arial"/>
              <a:buNone/>
            </a:pPr>
            <a:r>
              <a:rPr b="0" i="0" lang="de-DE" sz="1200" u="none" cap="none" strike="noStrike">
                <a:solidFill>
                  <a:schemeClr val="lt1"/>
                </a:solidFill>
                <a:latin typeface="Trebuchet MS"/>
                <a:ea typeface="Trebuchet MS"/>
                <a:cs typeface="Trebuchet MS"/>
                <a:sym typeface="Trebuchet MS"/>
              </a:rPr>
              <a:t>Christine.Schmidt@ibbf.berlin</a:t>
            </a:r>
            <a:endParaRPr b="0" i="0" sz="1200" u="none" cap="none" strike="noStrike">
              <a:solidFill>
                <a:schemeClr val="lt1"/>
              </a:solidFill>
              <a:latin typeface="Trebuchet MS"/>
              <a:ea typeface="Trebuchet MS"/>
              <a:cs typeface="Trebuchet MS"/>
              <a:sym typeface="Trebuchet MS"/>
            </a:endParaRPr>
          </a:p>
        </p:txBody>
      </p:sp>
      <p:sp>
        <p:nvSpPr>
          <p:cNvPr id="201" name="Google Shape;201;p6"/>
          <p:cNvSpPr txBox="1"/>
          <p:nvPr/>
        </p:nvSpPr>
        <p:spPr>
          <a:xfrm>
            <a:off x="172720" y="5963920"/>
            <a:ext cx="6908800"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rgbClr val="000000"/>
                </a:solidFill>
                <a:latin typeface="Trebuchet MS"/>
                <a:ea typeface="Trebuchet MS"/>
                <a:cs typeface="Trebuchet MS"/>
                <a:sym typeface="Trebuchet MS"/>
              </a:rPr>
              <a:t>Grafik 3: Treibhausgasbilanz verschiedener Lebensmittel </a:t>
            </a:r>
            <a:endParaRPr b="0" i="0" sz="1400" u="none" cap="none" strike="noStrike">
              <a:solidFill>
                <a:srgbClr val="000000"/>
              </a:solidFill>
              <a:latin typeface="Arial"/>
              <a:ea typeface="Arial"/>
              <a:cs typeface="Arial"/>
              <a:sym typeface="Arial"/>
            </a:endParaRPr>
          </a:p>
        </p:txBody>
      </p:sp>
      <p:sp>
        <p:nvSpPr>
          <p:cNvPr id="202" name="Google Shape;202;p6"/>
          <p:cNvSpPr/>
          <p:nvPr/>
        </p:nvSpPr>
        <p:spPr>
          <a:xfrm>
            <a:off x="9224950" y="4673750"/>
            <a:ext cx="2453400" cy="1239600"/>
          </a:xfrm>
          <a:prstGeom prst="roundRect">
            <a:avLst>
              <a:gd fmla="val 16667" name="adj"/>
            </a:avLst>
          </a:prstGeom>
          <a:solidFill>
            <a:srgbClr val="0070C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rPr b="0" i="0" lang="de-DE" sz="2100" u="none" cap="none" strike="noStrike">
                <a:solidFill>
                  <a:schemeClr val="lt1"/>
                </a:solidFill>
                <a:latin typeface="Trebuchet MS"/>
                <a:ea typeface="Trebuchet MS"/>
                <a:cs typeface="Trebuchet MS"/>
                <a:sym typeface="Trebuchet MS"/>
              </a:rPr>
              <a:t>Was lässt sich an der Grafik für die Zukunft ablesen?</a:t>
            </a:r>
            <a:endParaRPr b="0" i="0" sz="1400" u="none" cap="none" strike="noStrike">
              <a:solidFill>
                <a:srgbClr val="000000"/>
              </a:solidFill>
              <a:latin typeface="Arial"/>
              <a:ea typeface="Arial"/>
              <a:cs typeface="Arial"/>
              <a:sym typeface="Arial"/>
            </a:endParaRPr>
          </a:p>
        </p:txBody>
      </p:sp>
      <p:pic>
        <p:nvPicPr>
          <p:cNvPr id="203" name="Google Shape;203;p6"/>
          <p:cNvPicPr preferRelativeResize="0"/>
          <p:nvPr/>
        </p:nvPicPr>
        <p:blipFill rotWithShape="1">
          <a:blip r:embed="rId3">
            <a:alphaModFix/>
          </a:blip>
          <a:srcRect b="0" l="0" r="2161" t="21862"/>
          <a:stretch/>
        </p:blipFill>
        <p:spPr>
          <a:xfrm>
            <a:off x="172725" y="1476000"/>
            <a:ext cx="8889875" cy="4437176"/>
          </a:xfrm>
          <a:prstGeom prst="rect">
            <a:avLst/>
          </a:prstGeom>
          <a:noFill/>
          <a:ln>
            <a:noFill/>
          </a:ln>
        </p:spPr>
      </p:pic>
      <p:sp>
        <p:nvSpPr>
          <p:cNvPr id="204" name="Google Shape;204;p6"/>
          <p:cNvSpPr txBox="1"/>
          <p:nvPr/>
        </p:nvSpPr>
        <p:spPr>
          <a:xfrm>
            <a:off x="3293461" y="6474397"/>
            <a:ext cx="2541000" cy="324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Tierwirt und Tiertwirtin</a:t>
            </a:r>
            <a:endParaRPr b="0" i="0" sz="14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2021-10-18T14:46:33Z</dcterms:created>
  <dc:creator>Microsoft Office User</dc:creator>
</cp:coreProperties>
</file>