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7104050" cy="10234600"/>
  <p:embeddedFontLs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6" roundtripDataSignature="AMtx7mhjmrp6UMlAT4AyD/dswZW+Lfq9f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alte Schmidthal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Merriweather-regular.fntdata"/><Relationship Id="rId21" Type="http://schemas.openxmlformats.org/officeDocument/2006/relationships/slide" Target="slides/slide14.xml"/><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200"/>
              <a:t>Ökobilanzen</a:t>
            </a:r>
            <a:r>
              <a:rPr lang="de-DE" sz="1200" baseline="0"/>
              <a:t> von Fenstern unterschiedlicher thermischer Qualität (2021)</a:t>
            </a:r>
            <a:endParaRPr lang="de-DE"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Tabelle1!$B$1</c:f>
              <c:strCache>
                <c:ptCount val="1"/>
                <c:pt idx="0">
                  <c:v>nicht erneuerbare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Holz-Aluminium-Verbundrahmen gedämmt  Dreifach- verglasung (Uw-Wert 0,8 W/(m²K)) </c:v>
                </c:pt>
                <c:pt idx="1">
                  <c:v>Holz-Aluminium-Verbundrahmen Dreifachverglasung (Uw-Wert 0,95 W/(m²K))</c:v>
                </c:pt>
                <c:pt idx="2">
                  <c:v>Holz-Aluminium-Verbundrahmen Zweifachverglasung (Uw-Wert 1,3W/(m²K))</c:v>
                </c:pt>
              </c:strCache>
            </c:strRef>
          </c:cat>
          <c:val>
            <c:numRef>
              <c:f>Tabelle1!$B$2:$B$4</c:f>
              <c:numCache>
                <c:formatCode>General</c:formatCode>
                <c:ptCount val="3"/>
                <c:pt idx="0">
                  <c:v>2350.0</c:v>
                </c:pt>
                <c:pt idx="1">
                  <c:v>2350.0</c:v>
                </c:pt>
                <c:pt idx="2">
                  <c:v>1960.0</c:v>
                </c:pt>
              </c:numCache>
            </c:numRef>
          </c:val>
          <c:extLst xmlns:c16r2="http://schemas.microsoft.com/office/drawing/2015/06/chart">
            <c:ext xmlns:c16="http://schemas.microsoft.com/office/drawing/2014/chart" uri="{C3380CC4-5D6E-409C-BE32-E72D297353CC}">
              <c16:uniqueId val="{00000000-0550-9741-A55F-72C1398E5C73}"/>
            </c:ext>
          </c:extLst>
        </c:ser>
        <c:ser>
          <c:idx val="1"/>
          <c:order val="1"/>
          <c:tx>
            <c:strRef>
              <c:f>Tabelle1!$C$1</c:f>
              <c:strCache>
                <c:ptCount val="1"/>
                <c:pt idx="0">
                  <c:v>erneuerbare Materialien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Holz-Aluminium-Verbundrahmen gedämmt  Dreifach- verglasung (Uw-Wert 0,8 W/(m²K)) </c:v>
                </c:pt>
                <c:pt idx="1">
                  <c:v>Holz-Aluminium-Verbundrahmen Dreifachverglasung (Uw-Wert 0,95 W/(m²K))</c:v>
                </c:pt>
                <c:pt idx="2">
                  <c:v>Holz-Aluminium-Verbundrahmen Zweifachverglasung (Uw-Wert 1,3W/(m²K))</c:v>
                </c:pt>
              </c:strCache>
            </c:strRef>
          </c:cat>
          <c:val>
            <c:numRef>
              <c:f>Tabelle1!$C$2:$C$4</c:f>
              <c:numCache>
                <c:formatCode>General</c:formatCode>
                <c:ptCount val="3"/>
                <c:pt idx="0">
                  <c:v>1200.0</c:v>
                </c:pt>
                <c:pt idx="1">
                  <c:v>1200.0</c:v>
                </c:pt>
                <c:pt idx="2">
                  <c:v>1100.0</c:v>
                </c:pt>
              </c:numCache>
            </c:numRef>
          </c:val>
          <c:extLst xmlns:c16r2="http://schemas.microsoft.com/office/drawing/2015/06/chart">
            <c:ext xmlns:c16="http://schemas.microsoft.com/office/drawing/2014/chart" uri="{C3380CC4-5D6E-409C-BE32-E72D297353CC}">
              <c16:uniqueId val="{00000001-0550-9741-A55F-72C1398E5C73}"/>
            </c:ext>
          </c:extLst>
        </c:ser>
        <c:dLbls>
          <c:dLblPos val="ctr"/>
          <c:showLegendKey val="0"/>
          <c:showVal val="1"/>
          <c:showCatName val="0"/>
          <c:showSerName val="0"/>
          <c:showPercent val="0"/>
          <c:showBubbleSize val="0"/>
        </c:dLbls>
        <c:gapWidth val="150"/>
        <c:overlap val="100"/>
        <c:axId val="1806605552"/>
        <c:axId val="1806607328"/>
      </c:barChart>
      <c:catAx>
        <c:axId val="180660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06607328"/>
        <c:crosses val="autoZero"/>
        <c:auto val="1"/>
        <c:lblAlgn val="ctr"/>
        <c:lblOffset val="100"/>
        <c:noMultiLvlLbl val="0"/>
      </c:catAx>
      <c:valAx>
        <c:axId val="1806607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PEI</a:t>
                </a:r>
                <a:r>
                  <a:rPr lang="de-DE" baseline="0"/>
                  <a:t> [MJ]</a:t>
                </a:r>
                <a:r>
                  <a:rPr lang="de-DE"/>
                  <a:t>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06605552"/>
        <c:crosses val="autoZero"/>
        <c:crossBetween val="between"/>
      </c:valAx>
      <c:spPr>
        <a:noFill/>
        <a:ln>
          <a:noFill/>
        </a:ln>
        <a:effectLst/>
      </c:spPr>
    </c:plotArea>
    <c:legend>
      <c:legendPos val="b"/>
      <c:layout>
        <c:manualLayout>
          <c:xMode val="edge"/>
          <c:yMode val="edge"/>
          <c:x val="0.471190732058284"/>
          <c:y val="0.909225631058013"/>
          <c:w val="0.47373967233403"/>
          <c:h val="0.06696475440569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Tabelle1!$A$1</c:f>
              <c:strCache>
                <c:ptCount val="1"/>
                <c:pt idx="0">
                  <c:v>Datenreihe 1</c:v>
                </c:pt>
              </c:strCache>
            </c:strRef>
          </c:tx>
          <c:spPr>
            <a:solidFill>
              <a:schemeClr val="accent1"/>
            </a:solidFill>
            <a:ln>
              <a:noFill/>
            </a:ln>
            <a:effectLst/>
          </c:spPr>
          <c:invertIfNegative val="0"/>
          <c:val>
            <c:numRef>
              <c:f>Tabelle1!$A$2:$A$5</c:f>
              <c:numCache>
                <c:formatCode>General</c:formatCode>
                <c:ptCount val="4"/>
                <c:pt idx="0">
                  <c:v>77.0</c:v>
                </c:pt>
                <c:pt idx="1">
                  <c:v>75.0</c:v>
                </c:pt>
                <c:pt idx="2">
                  <c:v>57.0</c:v>
                </c:pt>
              </c:numCache>
            </c:numRef>
          </c:val>
          <c:extLst xmlns:c16r2="http://schemas.microsoft.com/office/drawing/2015/06/chart">
            <c:ext xmlns:c16="http://schemas.microsoft.com/office/drawing/2014/chart" uri="{C3380CC4-5D6E-409C-BE32-E72D297353CC}">
              <c16:uniqueId val="{00000000-0064-704F-8B08-EDD93F409E2F}"/>
            </c:ext>
            <c:ext xmlns:c15="http://schemas.microsoft.com/office/drawing/2012/chart" uri="{02D57815-91ED-43cb-92C2-25804820EDAC}">
              <c15:filteredCategoryTitle>
                <c15:cat>
                  <c:multiLvlStrRef>
                    <c:extLst xmlns:c16r2="http://schemas.microsoft.com/office/drawing/2015/06/chart">
                      <c:ext uri="{02D57815-91ED-43cb-92C2-25804820EDAC}">
                        <c15:formulaRef>
                          <c15:sqref>Tabelle1!#REF!</c15:sqref>
                        </c15:formulaRef>
                      </c:ext>
                    </c:extLst>
                  </c:multiLvlStrRef>
                </c15:cat>
              </c15:filteredCategoryTitle>
            </c:ext>
          </c:extLst>
        </c:ser>
        <c:dLbls>
          <c:showLegendKey val="0"/>
          <c:showVal val="0"/>
          <c:showCatName val="0"/>
          <c:showSerName val="0"/>
          <c:showPercent val="0"/>
          <c:showBubbleSize val="0"/>
        </c:dLbls>
        <c:gapWidth val="150"/>
        <c:overlap val="100"/>
        <c:axId val="1006236336"/>
        <c:axId val="1005773280"/>
      </c:barChart>
      <c:catAx>
        <c:axId val="100623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05773280"/>
        <c:crosses val="autoZero"/>
        <c:auto val="1"/>
        <c:lblAlgn val="ctr"/>
        <c:lblOffset val="100"/>
        <c:noMultiLvlLbl val="0"/>
      </c:catAx>
      <c:valAx>
        <c:axId val="1005773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GWP kg CO2-Äq.</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06236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9-20T11:46:55.614">
    <p:pos x="10" y="10"/>
    <p:text>Hallo Dirk, die Zahlen und deren Bedertung verstehe ich nicht und es ist auch im Text nicxht erklärt. Grundsätzlich sind mJ Milliloule und MJ Megajule. Ich nehme an, hier gejht es um MJ, im Bild, dass ich nicht ändern kann steht allerding mJ.
Wenn es MJ sind, dann gheht es um richtig viel Energie um 3000 mJ = 833 kWh = 84 l Öl. Was ist mit dieser Energiemenge? 
Wird die eingespart, bei der Produktion verbraucht oder noch was anderes?</p:text>
    <p:extLst>
      <p:ext uri="{C676402C-5697-4E1C-873F-D02D1690AC5C}">
        <p15:threadingInfo timeZoneBias="0"/>
      </p:ext>
      <p:ext uri="http://customooxmlschemas.google.com/">
        <go:slidesCustomData xmlns:go="http://customooxmlschemas.google.com/" commentPostId="AAAA68r7Fz8"/>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9-20T12:00:23.328">
    <p:pos x="10" y="10"/>
    <p:text>Hallo Dirk,
geht es hier wirklich (außschließlich) um den Wärmebedarf? Das kann gut sein, dann sollte es aber nochmal erläutert werden. (Warme Luft geht durch Späneabsaugung verloren.) Dann sollte irgenwo das Wort "Wärmerückgewinnung in der Beschreibung auftauchen. 
Die erwähnte hohen Stromverbräuche sollte dann als "zusätzlich" o.ä dargestellt werden. sonst bringen die Leute es durcheinander, wenn auch für mich die Aussagen nicht eindeutig sind.</p:text>
    <p:extLst>
      <p:ext uri="{C676402C-5697-4E1C-873F-D02D1690AC5C}">
        <p15:threadingInfo timeZoneBias="0"/>
      </p:ext>
      <p:ext uri="http://customooxmlschemas.google.com/">
        <go:slidesCustomData xmlns:go="http://customooxmlschemas.google.com/" commentPostId="AAAA68r7Fz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4" y="702546"/>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79424" y="4347567"/>
            <a:ext cx="6145213" cy="518450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rboncare.org/co2-emissions-rechne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wf.de/themen-projekte/waelder/verantwortungsvollere-waldnutzung/alles-aus-holz"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wk-koblenz.de/downloads/leitfaden-ressourceneffizienz-in-der-tischlerei-52,596.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ergieeffizienz-im-betrieb.net/energiekosten-unternehmen/energiesparen-schreinerei.html" TargetMode="External"/><Relationship Id="rId3" Type="http://schemas.openxmlformats.org/officeDocument/2006/relationships/hyperlink" Target="http://www.hwk-koblenz.de/downloads/leitfaden-ressourceneffizienz-in-der-tischlerei-52,596.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chhaltiges-bauen.de/baustoffe/Aluminiumfenster" TargetMode="External"/><Relationship Id="rId3" Type="http://schemas.openxmlformats.org/officeDocument/2006/relationships/hyperlink" Target="https://nachhaltiges-bauen.de/baustoffe/Passivhausfenste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tbau-neu-gedacht.de/2021/04/13/oekobilanzen-von-fenster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8: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8:notes"/>
          <p:cNvSpPr txBox="1"/>
          <p:nvPr>
            <p:ph idx="1" type="body"/>
          </p:nvPr>
        </p:nvSpPr>
        <p:spPr>
          <a:xfrm>
            <a:off x="311149" y="4164184"/>
            <a:ext cx="6480175" cy="578309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142" name="Google Shape;142;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b80a665ea_0_34: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27b80a665ea_0_34: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Das beispielhafte Möbelstück aus tropischem Teakholz erzeugt bzgl. seines Transportes 6,39 kg CO</a:t>
            </a:r>
            <a:r>
              <a:rPr baseline="-25000" lang="de-DE" sz="1050"/>
              <a:t>2</a:t>
            </a:r>
            <a:r>
              <a:rPr lang="de-DE" sz="1050"/>
              <a:t>-Äq.</a:t>
            </a:r>
            <a:endParaRPr sz="1050"/>
          </a:p>
          <a:p>
            <a:pPr indent="0" lvl="0" marL="0" rtl="0" algn="l">
              <a:lnSpc>
                <a:spcPct val="100000"/>
              </a:lnSpc>
              <a:spcBef>
                <a:spcPts val="0"/>
              </a:spcBef>
              <a:spcAft>
                <a:spcPts val="0"/>
              </a:spcAft>
              <a:buClr>
                <a:schemeClr val="dk1"/>
              </a:buClr>
              <a:buSzPts val="1100"/>
              <a:buNone/>
            </a:pPr>
            <a:r>
              <a:rPr lang="de-DE" sz="1050"/>
              <a:t>Das Möbelstück aus regionaler Eiche erzeugt bzgl. seines Transportes 1,0 kg CO</a:t>
            </a:r>
            <a:r>
              <a:rPr baseline="-25000" lang="de-DE" sz="1050"/>
              <a:t>2</a:t>
            </a:r>
            <a:r>
              <a:rPr lang="de-DE" sz="1050"/>
              <a:t>-Äq. (carboncare-Rechner, o.J.).</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Diese beispielhafte Rechnung verdeutlicht, wie hoch der Anteil an TGH-Emissionen durch den Transport in der Gesamtbilanz des Produktes ist. Er liegt bei dem Teakholz-Stuhl um den Faktor 6,4 höher als bei dem regionalen Eichenholz. Auffällig ist, dass der Transport per LKW pro Kilometer wesentlich höhere TGH-Emissionen erzeugt als der Schiffstransport pro Kilometer. Er liegt um den Faktor 14 höher als beim Seeschiffstransport. Das verdeutlicht, dass der Straßentransport auch bei der Distribution bis hin zum Endkunden oder der Abholung des Produktes durch den Endkunden z.B. im Möbelhaus oder Baumarkt, erheblich zu den spezifischen TGH-Emissionen beiträgt!</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0" i="0" sz="8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800"/>
              <a:buFont typeface="Arial"/>
              <a:buChar char="•"/>
            </a:pPr>
            <a:r>
              <a:rPr b="0" i="0" lang="de-DE" sz="800" u="none" cap="none" strike="noStrike">
                <a:solidFill>
                  <a:schemeClr val="dk1"/>
                </a:solidFill>
                <a:latin typeface="Calibri"/>
                <a:ea typeface="Calibri"/>
                <a:cs typeface="Calibri"/>
                <a:sym typeface="Calibri"/>
              </a:rPr>
              <a:t>Recherchieren Sie, welchen Einfluss der Transport auf die Ökobilanz von Produkten aus regionalem Holz im Vergleich zu tropischem Holz hat.</a:t>
            </a:r>
            <a:endParaRPr b="0" i="0" sz="8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71450" lvl="0" marL="171450" rtl="0" algn="l">
              <a:lnSpc>
                <a:spcPct val="100000"/>
              </a:lnSpc>
              <a:spcBef>
                <a:spcPts val="0"/>
              </a:spcBef>
              <a:spcAft>
                <a:spcPts val="0"/>
              </a:spcAft>
              <a:buClr>
                <a:schemeClr val="dk1"/>
              </a:buClr>
              <a:buSzPts val="800"/>
              <a:buFont typeface="Arial"/>
              <a:buChar char="•"/>
            </a:pPr>
            <a:r>
              <a:rPr lang="de-DE" sz="800"/>
              <a:t>Carboncare-Rechner (o.J.): CO2Äq/a für internationale Transporte. Online: </a:t>
            </a:r>
            <a:r>
              <a:rPr lang="de-DE" sz="800" u="sng">
                <a:solidFill>
                  <a:schemeClr val="hlink"/>
                </a:solidFill>
                <a:hlinkClick r:id="rId2"/>
              </a:rPr>
              <a:t>https://www.carboncare.org/co2-emissions-rechner</a:t>
            </a:r>
            <a:r>
              <a:rPr lang="de-DE" sz="800"/>
              <a:t> </a:t>
            </a:r>
            <a:endParaRPr sz="80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t/>
            </a:r>
            <a:endParaRPr b="1" sz="800"/>
          </a:p>
        </p:txBody>
      </p:sp>
      <p:sp>
        <p:nvSpPr>
          <p:cNvPr id="337" name="Google Shape;337;g27b80a665ea_0_3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39837b6ed7_0_83: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39837b6ed7_0_8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rPr lang="de-DE" sz="1050"/>
              <a:t>Vergleich des nachhaltigen Holzangebotes aktuell und perspektivisch: Für die globale Holzversorgung ergibt sich aufgrund der steigenden Nachfrage ein „Risikokorridor“ zwischen 3,0 – 4,2 Mrd. m³ Holz. Als Risikokorridor wird die Menge an Holzbedarf bezeichnet, die zu einer immer geringeren ökologischen Nachhaltigkeit führen. Dabei belief sich der weltweite Holzverbrauch in 2020 auf 4,3 – 5,0 Mrd. m³! Der Holzverbrauch läge weltweit bei 12,8 Mrd. m³, wenn der pro Kopf-Konsum in Deutschland auf die globale Ebene übertragen würde!  (WWF, 2022).</a:t>
            </a:r>
            <a:endParaRPr sz="1050"/>
          </a:p>
          <a:p>
            <a:pPr indent="0" lvl="0" marL="0" rtl="0" algn="l">
              <a:lnSpc>
                <a:spcPct val="100000"/>
              </a:lnSpc>
              <a:spcBef>
                <a:spcPts val="0"/>
              </a:spcBef>
              <a:spcAft>
                <a:spcPts val="0"/>
              </a:spcAft>
              <a:buClr>
                <a:schemeClr val="dk1"/>
              </a:buClr>
              <a:buSzPts val="1800"/>
              <a:buNone/>
            </a:pPr>
            <a:r>
              <a:rPr lang="de-DE" sz="1050"/>
              <a:t>„Die planetaren Grenzen nachhaltiger Holznutzung werden bereits heute um drei Prozent (Hochrisikogrenze) bis 67 Prozent (Niedrigrisikogrenze) überschritten, und die Stärke der Übernutzung der Wälder wächst mit zunehmender Nachfrage. Das ist eine Gefahr für unsere Wälder – überall auf der Erde.“ (ebd.)</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Prognosen über die zukünftige Holzversorgung müssten Klimaveränderungen, Brände, Dürren, Stürme und Schädlingsbefall sowie Waldverknappung (durch z.B. landwirtschaftliche Flächennutzung) berücksichtigen, sollen sie eine realistische Perspektive für eine nachhaltige Holznutzung aufzeigen.</a:t>
            </a:r>
            <a:endParaRPr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mögliche Ansätze, um einen gesteigerten Holzbedarf für den Gebäudebau (z.B. Innenausbau) in Zukunft abdecken zu können.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WWF Deutschland (2022): Alles aus Holz - Rohstoff der Zukunft oder kommende Krise. Ansätze zu einer ausgewogenen Bioökonomie. </a:t>
            </a:r>
            <a:r>
              <a:rPr lang="de-DE" sz="800" u="sng">
                <a:solidFill>
                  <a:schemeClr val="hlink"/>
                </a:solidFill>
                <a:hlinkClick r:id="rId2"/>
              </a:rPr>
              <a:t>https://www.wwf.de/themen-projekte/waelder/verantwortungsvollere-waldnutzung/alles-aus-holz</a:t>
            </a:r>
            <a:endParaRPr sz="800"/>
          </a:p>
          <a:p>
            <a:pPr indent="0" lvl="0" marL="457200" rtl="0" algn="l">
              <a:lnSpc>
                <a:spcPct val="100000"/>
              </a:lnSpc>
              <a:spcBef>
                <a:spcPts val="0"/>
              </a:spcBef>
              <a:spcAft>
                <a:spcPts val="0"/>
              </a:spcAft>
              <a:buSzPts val="1400"/>
              <a:buNone/>
            </a:pPr>
            <a:r>
              <a:t/>
            </a:r>
            <a:endParaRPr sz="800"/>
          </a:p>
        </p:txBody>
      </p:sp>
      <p:sp>
        <p:nvSpPr>
          <p:cNvPr id="349" name="Google Shape;349;g239837b6ed7_0_8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7b80a665ea_0_305: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27b80a665ea_0_305: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Der Wärmeverbrauch in Tischlereien teilt sich durchschnittlich in folgende Bereiche:</a:t>
            </a:r>
            <a:endParaRPr b="1" sz="1050"/>
          </a:p>
          <a:p>
            <a:pPr indent="0" lvl="0" marL="0" rtl="0" algn="l">
              <a:lnSpc>
                <a:spcPct val="100000"/>
              </a:lnSpc>
              <a:spcBef>
                <a:spcPts val="0"/>
              </a:spcBef>
              <a:spcAft>
                <a:spcPts val="0"/>
              </a:spcAft>
              <a:buClr>
                <a:schemeClr val="dk1"/>
              </a:buClr>
              <a:buSzPts val="1800"/>
              <a:buFont typeface="Arial"/>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Transmissionswärme:			47%</a:t>
            </a:r>
            <a:endParaRPr sz="1050"/>
          </a:p>
          <a:p>
            <a:pPr indent="0" lvl="0" marL="0" rtl="0" algn="l">
              <a:lnSpc>
                <a:spcPct val="100000"/>
              </a:lnSpc>
              <a:spcBef>
                <a:spcPts val="0"/>
              </a:spcBef>
              <a:spcAft>
                <a:spcPts val="0"/>
              </a:spcAft>
              <a:buClr>
                <a:schemeClr val="dk1"/>
              </a:buClr>
              <a:buSzPts val="1800"/>
              <a:buFont typeface="Arial"/>
              <a:buNone/>
            </a:pPr>
            <a:r>
              <a:rPr lang="de-DE" sz="1050"/>
              <a:t>Hallenlüftung:				24%</a:t>
            </a:r>
            <a:endParaRPr sz="1050"/>
          </a:p>
          <a:p>
            <a:pPr indent="0" lvl="0" marL="0" rtl="0" algn="l">
              <a:lnSpc>
                <a:spcPct val="100000"/>
              </a:lnSpc>
              <a:spcBef>
                <a:spcPts val="0"/>
              </a:spcBef>
              <a:spcAft>
                <a:spcPts val="0"/>
              </a:spcAft>
              <a:buClr>
                <a:schemeClr val="dk1"/>
              </a:buClr>
              <a:buSzPts val="1800"/>
              <a:buFont typeface="Arial"/>
              <a:buNone/>
            </a:pPr>
            <a:r>
              <a:rPr lang="de-DE" sz="1050"/>
              <a:t>Späneabsaugung:			21%</a:t>
            </a:r>
            <a:endParaRPr sz="1050"/>
          </a:p>
          <a:p>
            <a:pPr indent="0" lvl="0" marL="0" rtl="0" algn="l">
              <a:lnSpc>
                <a:spcPct val="100000"/>
              </a:lnSpc>
              <a:spcBef>
                <a:spcPts val="0"/>
              </a:spcBef>
              <a:spcAft>
                <a:spcPts val="0"/>
              </a:spcAft>
              <a:buClr>
                <a:schemeClr val="dk1"/>
              </a:buClr>
              <a:buSzPts val="1800"/>
              <a:buFont typeface="Arial"/>
              <a:buNone/>
            </a:pPr>
            <a:r>
              <a:rPr lang="de-DE" sz="1050"/>
              <a:t>Lackierraumlüftung:			  8%</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Auch bei der Späneabsaugung geht erwärmte Raumluft verloren, die bei einer Wärmerückgewinnung wieder für die Raumerwärmung genutzt werden kann.</a:t>
            </a:r>
            <a:endParaRPr sz="1050"/>
          </a:p>
          <a:p>
            <a:pPr indent="0" lvl="0" marL="0" rtl="0" algn="l">
              <a:lnSpc>
                <a:spcPct val="100000"/>
              </a:lnSpc>
              <a:spcBef>
                <a:spcPts val="0"/>
              </a:spcBef>
              <a:spcAft>
                <a:spcPts val="0"/>
              </a:spcAft>
              <a:buClr>
                <a:schemeClr val="dk1"/>
              </a:buClr>
              <a:buSzPts val="1800"/>
              <a:buFont typeface="Arial"/>
              <a:buNone/>
            </a:pPr>
            <a:r>
              <a:rPr lang="de-DE" sz="1050"/>
              <a:t>Beachtenswert sind die hohen Wärmeverluste in den Bereichen Transmissionswärmeverluste, Hallenlüftung und Späneabsaugung.</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Wärmeverbrauch in ihrem Betrieb zu reduzieren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900"/>
              <a:t>Quellen:</a:t>
            </a:r>
            <a:endParaRPr b="1" sz="900"/>
          </a:p>
          <a:p>
            <a:pPr indent="-279400" lvl="0" marL="457200" rtl="0" algn="l">
              <a:lnSpc>
                <a:spcPct val="100000"/>
              </a:lnSpc>
              <a:spcBef>
                <a:spcPts val="0"/>
              </a:spcBef>
              <a:spcAft>
                <a:spcPts val="0"/>
              </a:spcAft>
              <a:buClr>
                <a:schemeClr val="dk1"/>
              </a:buClr>
              <a:buSzPts val="800"/>
              <a:buChar char="●"/>
            </a:pPr>
            <a:r>
              <a:rPr lang="de-DE" sz="800"/>
              <a:t>HWK Koblenz (o.J.):  Ressourceneffizienz in der Tischlerei. Online: </a:t>
            </a:r>
            <a:r>
              <a:rPr lang="de-DE" sz="800" u="sng">
                <a:solidFill>
                  <a:schemeClr val="hlink"/>
                </a:solidFill>
                <a:hlinkClick r:id="rId2"/>
              </a:rPr>
              <a:t>www.hwk-koblenz.de/downloads/leitfaden-ressourceneffizienz-in-der-tischlerei-52,596.pdf</a:t>
            </a:r>
            <a:r>
              <a:rPr lang="de-DE" sz="800"/>
              <a:t>  </a:t>
            </a:r>
            <a:endParaRPr sz="800"/>
          </a:p>
        </p:txBody>
      </p:sp>
      <p:sp>
        <p:nvSpPr>
          <p:cNvPr id="362" name="Google Shape;362;g27b80a665ea_0_30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7b80a665ea_0_318: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7b80a665ea_0_318: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sz="1050"/>
          </a:p>
          <a:p>
            <a:pPr indent="0" lvl="0" marL="0" rtl="0" algn="l">
              <a:lnSpc>
                <a:spcPct val="100000"/>
              </a:lnSpc>
              <a:spcBef>
                <a:spcPts val="0"/>
              </a:spcBef>
              <a:spcAft>
                <a:spcPts val="0"/>
              </a:spcAft>
              <a:buSzPts val="1400"/>
              <a:buNone/>
            </a:pPr>
            <a:r>
              <a:rPr lang="de-DE" sz="1050"/>
              <a:t>Der Verbrauch an elektrischer Energie einer Tischlerei ist vor allem abhängig von der Nutzung der elektrischen Geräte, die dort eingesetzt werden. Es gibt stationäre Maschinen, Maschinen zur Oberflächenbehandlung, Handmaschinen und sonstige Geräte, die in einer Tischlerei genutzt werden. Allein die Bandbreite der stationären Maschinen umfasst bis zu dreißig verschiedene Geräte, hinzu kommen über zehn verschiedene Handgeräte sowie Geräte u.a. zur Reinhaltung (Druckluft/ Absaugen/ Lüftung etc.).</a:t>
            </a:r>
            <a:endParaRPr sz="1050"/>
          </a:p>
          <a:p>
            <a:pPr indent="0" lvl="0" marL="0" rtl="0" algn="l">
              <a:lnSpc>
                <a:spcPct val="100000"/>
              </a:lnSpc>
              <a:spcBef>
                <a:spcPts val="0"/>
              </a:spcBef>
              <a:spcAft>
                <a:spcPts val="0"/>
              </a:spcAft>
              <a:buSzPts val="1400"/>
              <a:buNone/>
            </a:pPr>
            <a:r>
              <a:rPr lang="de-DE" sz="1050"/>
              <a:t>Eine Tischlerei benötigt im Durchschnitt ca. 300 Megawattstunden Energie pro Jahr. Ein Viertel davon entfällt auf die elektrische Energie (Energieeffizienz-im-Betrieb, 2023).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Der Gesamtstromverbrauch teilt sich dabei durchschnittlich in folgende Bereiche und Anteile (HWK Koblenz, o.J.):</a:t>
            </a:r>
            <a:endParaRPr sz="1050"/>
          </a:p>
          <a:p>
            <a:pPr indent="0" lvl="0" marL="0" rtl="0" algn="l">
              <a:lnSpc>
                <a:spcPct val="100000"/>
              </a:lnSpc>
              <a:spcBef>
                <a:spcPts val="0"/>
              </a:spcBef>
              <a:spcAft>
                <a:spcPts val="0"/>
              </a:spcAft>
              <a:buSzPts val="1400"/>
              <a:buNone/>
            </a:pPr>
            <a:r>
              <a:rPr lang="de-DE" sz="1050"/>
              <a:t>Späneabsaugung:			38%</a:t>
            </a:r>
            <a:endParaRPr sz="1050"/>
          </a:p>
          <a:p>
            <a:pPr indent="0" lvl="0" marL="0" rtl="0" algn="l">
              <a:lnSpc>
                <a:spcPct val="100000"/>
              </a:lnSpc>
              <a:spcBef>
                <a:spcPts val="0"/>
              </a:spcBef>
              <a:spcAft>
                <a:spcPts val="0"/>
              </a:spcAft>
              <a:buSzPts val="1400"/>
              <a:buNone/>
            </a:pPr>
            <a:r>
              <a:rPr lang="de-DE" sz="1050"/>
              <a:t>Holzbearbeitungsmaschinen:			27%</a:t>
            </a:r>
            <a:endParaRPr sz="1050"/>
          </a:p>
          <a:p>
            <a:pPr indent="0" lvl="0" marL="0" rtl="0" algn="l">
              <a:lnSpc>
                <a:spcPct val="100000"/>
              </a:lnSpc>
              <a:spcBef>
                <a:spcPts val="0"/>
              </a:spcBef>
              <a:spcAft>
                <a:spcPts val="0"/>
              </a:spcAft>
              <a:buSzPts val="1400"/>
              <a:buNone/>
            </a:pPr>
            <a:r>
              <a:rPr lang="de-DE" sz="1050"/>
              <a:t>Heizung:				10%</a:t>
            </a:r>
            <a:endParaRPr sz="1050"/>
          </a:p>
          <a:p>
            <a:pPr indent="0" lvl="0" marL="0" rtl="0" algn="l">
              <a:lnSpc>
                <a:spcPct val="100000"/>
              </a:lnSpc>
              <a:spcBef>
                <a:spcPts val="0"/>
              </a:spcBef>
              <a:spcAft>
                <a:spcPts val="0"/>
              </a:spcAft>
              <a:buSzPts val="1400"/>
              <a:buNone/>
            </a:pPr>
            <a:r>
              <a:rPr lang="de-DE" sz="1050"/>
              <a:t>Druckluft:				  7%		</a:t>
            </a:r>
            <a:endParaRPr sz="1050"/>
          </a:p>
          <a:p>
            <a:pPr indent="0" lvl="0" marL="0" rtl="0" algn="l">
              <a:lnSpc>
                <a:spcPct val="100000"/>
              </a:lnSpc>
              <a:spcBef>
                <a:spcPts val="0"/>
              </a:spcBef>
              <a:spcAft>
                <a:spcPts val="0"/>
              </a:spcAft>
              <a:buSzPts val="1400"/>
              <a:buNone/>
            </a:pPr>
            <a:r>
              <a:rPr lang="de-DE" sz="1050"/>
              <a:t>Beleuchtung:				  7%		</a:t>
            </a:r>
            <a:endParaRPr sz="1050"/>
          </a:p>
          <a:p>
            <a:pPr indent="0" lvl="0" marL="0" rtl="0" algn="l">
              <a:lnSpc>
                <a:spcPct val="100000"/>
              </a:lnSpc>
              <a:spcBef>
                <a:spcPts val="0"/>
              </a:spcBef>
              <a:spcAft>
                <a:spcPts val="0"/>
              </a:spcAft>
              <a:buSzPts val="1400"/>
              <a:buNone/>
            </a:pPr>
            <a:r>
              <a:rPr lang="de-DE" sz="1050"/>
              <a:t>Lackierraum:				  5%</a:t>
            </a:r>
            <a:endParaRPr sz="1050"/>
          </a:p>
          <a:p>
            <a:pPr indent="0" lvl="0" marL="0" rtl="0" algn="l">
              <a:lnSpc>
                <a:spcPct val="100000"/>
              </a:lnSpc>
              <a:spcBef>
                <a:spcPts val="0"/>
              </a:spcBef>
              <a:spcAft>
                <a:spcPts val="0"/>
              </a:spcAft>
              <a:buSzPts val="1400"/>
              <a:buNone/>
            </a:pPr>
            <a:r>
              <a:rPr lang="de-DE" sz="1050"/>
              <a:t>Büro:				  5%</a:t>
            </a:r>
            <a:endParaRPr sz="1050"/>
          </a:p>
          <a:p>
            <a:pPr indent="0" lvl="0" marL="0" rtl="0" algn="l">
              <a:lnSpc>
                <a:spcPct val="100000"/>
              </a:lnSpc>
              <a:spcBef>
                <a:spcPts val="0"/>
              </a:spcBef>
              <a:spcAft>
                <a:spcPts val="0"/>
              </a:spcAft>
              <a:buSzPts val="1400"/>
              <a:buNone/>
            </a:pPr>
            <a:r>
              <a:rPr lang="de-DE" sz="1050"/>
              <a:t>Warmwasser:				  1%</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Zu erkennen ist, welch hohen Anteil die Absaugung und die Bearbeitungsmaschinen mit ca. 65% ausmachen.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Stromverbrauch in Ihrem Betrieb zu reduzieren.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Energieeffizienz-im-Betrieb, 2023: Online: </a:t>
            </a:r>
            <a:r>
              <a:rPr lang="de-DE" sz="800" u="sng">
                <a:solidFill>
                  <a:schemeClr val="hlink"/>
                </a:solidFill>
                <a:hlinkClick r:id="rId2"/>
              </a:rPr>
              <a:t>https://www.energieeffizienz-im-betrieb.net/energiekosten-unternehmen/energiesparen-schreinerei.html</a:t>
            </a:r>
            <a:r>
              <a:rPr lang="de-DE" sz="800"/>
              <a:t> </a:t>
            </a:r>
            <a:endParaRPr sz="800"/>
          </a:p>
          <a:p>
            <a:pPr indent="-279400" lvl="0" marL="457200" rtl="0" algn="l">
              <a:lnSpc>
                <a:spcPct val="100000"/>
              </a:lnSpc>
              <a:spcBef>
                <a:spcPts val="0"/>
              </a:spcBef>
              <a:spcAft>
                <a:spcPts val="0"/>
              </a:spcAft>
              <a:buSzPts val="800"/>
              <a:buChar char="●"/>
            </a:pPr>
            <a:r>
              <a:rPr lang="de-DE" sz="800"/>
              <a:t>HWK Koblenz (o.J.):  Ressourceneffizienz in der Tischlerei. Online: </a:t>
            </a:r>
            <a:r>
              <a:rPr lang="de-DE" sz="800" u="sng">
                <a:solidFill>
                  <a:schemeClr val="hlink"/>
                </a:solidFill>
                <a:hlinkClick r:id="rId3"/>
              </a:rPr>
              <a:t>www.hwk-koblenz.de/downloads/leitfaden-ressourceneffizienz-in-der-tischlerei-52,596.pdf</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374" name="Google Shape;374;g27b80a665ea_0_31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8de190c048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28de190c048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311149" y="4096894"/>
            <a:ext cx="6480175" cy="559405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baseline="-25000" lang="de-DE" sz="1200"/>
              <a:t>2</a:t>
            </a:r>
            <a:r>
              <a:rPr lang="de-DE" sz="120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900"/>
              <a:t>Quellen:</a:t>
            </a:r>
            <a:endParaRPr b="1" sz="900"/>
          </a:p>
          <a:p>
            <a:pPr indent="-171450" lvl="0" marL="171450" rtl="0" algn="l">
              <a:lnSpc>
                <a:spcPct val="100000"/>
              </a:lnSpc>
              <a:spcBef>
                <a:spcPts val="0"/>
              </a:spcBef>
              <a:spcAft>
                <a:spcPts val="0"/>
              </a:spcAft>
              <a:buClr>
                <a:schemeClr val="dk1"/>
              </a:buClr>
              <a:buSzPts val="1100"/>
              <a:buChar char="•"/>
            </a:pPr>
            <a:r>
              <a:rPr lang="de-DE" sz="900"/>
              <a:t>Umweltbundesamt 2021: Konsum und Umwelt: Zentrale Handlungsfelder. Online:</a:t>
            </a:r>
            <a:r>
              <a:rPr lang="de-DE" sz="900">
                <a:solidFill>
                  <a:schemeClr val="hlink"/>
                </a:solidFill>
                <a:uFill>
                  <a:noFill/>
                </a:uFill>
                <a:hlinkClick r:id="rId2"/>
              </a:rPr>
              <a:t> </a:t>
            </a:r>
            <a:r>
              <a:rPr lang="de-DE" sz="900" u="sng">
                <a:solidFill>
                  <a:srgbClr val="0563C1"/>
                </a:solidFill>
                <a:hlinkClick r:id="rId3">
                  <a:extLst>
                    <a:ext uri="{A12FA001-AC4F-418D-AE19-62706E023703}">
                      <ahyp:hlinkClr val="tx"/>
                    </a:ext>
                  </a:extLst>
                </a:hlinkClick>
              </a:rPr>
              <a:t>https://www.umweltbundesamt.de/themen/wirtschaft-konsum/konsum-umwelt-zentrale-handlungsfelder#bedarfsfelder</a:t>
            </a:r>
            <a:endParaRPr/>
          </a:p>
        </p:txBody>
      </p:sp>
      <p:sp>
        <p:nvSpPr>
          <p:cNvPr id="154" name="Google Shape;154;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notes"/>
          <p:cNvSpPr txBox="1"/>
          <p:nvPr>
            <p:ph idx="1" type="body"/>
          </p:nvPr>
        </p:nvSpPr>
        <p:spPr>
          <a:xfrm>
            <a:off x="479425" y="3924000"/>
            <a:ext cx="6145213" cy="5131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 </a:t>
            </a:r>
            <a:endParaRPr/>
          </a:p>
          <a:p>
            <a:pPr indent="0" lvl="0" marL="0" rtl="0" algn="l">
              <a:lnSpc>
                <a:spcPct val="100000"/>
              </a:lnSpc>
              <a:spcBef>
                <a:spcPts val="0"/>
              </a:spcBef>
              <a:spcAft>
                <a:spcPts val="0"/>
              </a:spcAft>
              <a:buClr>
                <a:schemeClr val="dk1"/>
              </a:buClr>
              <a:buSzPts val="1100"/>
              <a:buFont typeface="Arial"/>
              <a:buNone/>
            </a:pPr>
            <a:r>
              <a:rPr lang="de-DE"/>
              <a:t>Nachhaltige Ressourcennutzung. Earth Overshoot Day. Der Earth Overshoot Day markiert den Tag, an dem die Menschheit alle natürlichen Ressourcen, die die Erde innerhalb eines Jahres zur Verfügung stellen kann, aufgebraucht hat.</a:t>
            </a:r>
            <a:endParaRPr/>
          </a:p>
          <a:p>
            <a:pPr indent="0" lvl="0" marL="0" rtl="0" algn="l">
              <a:lnSpc>
                <a:spcPct val="100000"/>
              </a:lnSpc>
              <a:spcBef>
                <a:spcPts val="0"/>
              </a:spcBef>
              <a:spcAft>
                <a:spcPts val="0"/>
              </a:spcAft>
              <a:buSzPts val="1400"/>
              <a:buNone/>
            </a:pPr>
            <a:r>
              <a:rPr lang="de-DE"/>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a:p>
          <a:p>
            <a:pPr indent="0" lvl="0" marL="0" rtl="0" algn="l">
              <a:lnSpc>
                <a:spcPct val="100000"/>
              </a:lnSpc>
              <a:spcBef>
                <a:spcPts val="0"/>
              </a:spcBef>
              <a:spcAft>
                <a:spcPts val="0"/>
              </a:spcAft>
              <a:buSzPts val="1400"/>
              <a:buNone/>
            </a:pPr>
            <a:r>
              <a:rPr lang="de-DE"/>
              <a:t>German Overshoot Day</a:t>
            </a:r>
            <a:endParaRPr/>
          </a:p>
          <a:p>
            <a:pPr indent="0" lvl="0" marL="0" rtl="0" algn="l">
              <a:lnSpc>
                <a:spcPct val="100000"/>
              </a:lnSpc>
              <a:spcBef>
                <a:spcPts val="0"/>
              </a:spcBef>
              <a:spcAft>
                <a:spcPts val="0"/>
              </a:spcAft>
              <a:buSzPts val="1400"/>
              <a:buNone/>
            </a:pPr>
            <a:r>
              <a:rPr lang="de-DE"/>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Aufgaben</a:t>
            </a:r>
            <a:endParaRPr/>
          </a:p>
          <a:p>
            <a:pPr indent="-171450" lvl="0" marL="171450" rtl="0" algn="l">
              <a:lnSpc>
                <a:spcPct val="100000"/>
              </a:lnSpc>
              <a:spcBef>
                <a:spcPts val="0"/>
              </a:spcBef>
              <a:spcAft>
                <a:spcPts val="0"/>
              </a:spcAft>
              <a:buSzPts val="1400"/>
              <a:buFont typeface="Arial"/>
              <a:buChar char="•"/>
            </a:pPr>
            <a:r>
              <a:rPr lang="de-DE"/>
              <a:t>Erklären Sie was der Earth Overshoot Day ist.</a:t>
            </a:r>
            <a:endParaRPr/>
          </a:p>
          <a:p>
            <a:pPr indent="-171450" lvl="0" marL="171450" rtl="0" algn="l">
              <a:lnSpc>
                <a:spcPct val="100000"/>
              </a:lnSpc>
              <a:spcBef>
                <a:spcPts val="0"/>
              </a:spcBef>
              <a:spcAft>
                <a:spcPts val="0"/>
              </a:spcAft>
              <a:buSzPts val="1400"/>
              <a:buFont typeface="Arial"/>
              <a:buChar char="•"/>
            </a:pPr>
            <a:r>
              <a:rPr lang="de-DE"/>
              <a:t>Auf welches Datum fällt der Earth Overshoot Day im Jahr 2023?</a:t>
            </a:r>
            <a:endParaRPr/>
          </a:p>
          <a:p>
            <a:pPr indent="-171450" lvl="0" marL="171450" rtl="0" algn="l">
              <a:lnSpc>
                <a:spcPct val="100000"/>
              </a:lnSpc>
              <a:spcBef>
                <a:spcPts val="0"/>
              </a:spcBef>
              <a:spcAft>
                <a:spcPts val="0"/>
              </a:spcAft>
              <a:buSzPts val="1400"/>
              <a:buFont typeface="Arial"/>
              <a:buChar char="•"/>
            </a:pPr>
            <a:r>
              <a:rPr lang="de-DE"/>
              <a:t>Auf welches Datum fällt der German  Overshoot Day im Jahr 2023?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Quelle: Earth overshoot day (2023): Earth Overshoot Day (Hrsg.): Country Overshoot Days. Global Footprint Network. CH-Geneva. Online: https://www.overshootday.org/newsroom/press-release-german-overshoot-day-2023-de/</a:t>
            </a:r>
            <a:endParaRPr/>
          </a:p>
        </p:txBody>
      </p:sp>
      <p:sp>
        <p:nvSpPr>
          <p:cNvPr id="186" name="Google Shape;186;p2:notes"/>
          <p:cNvSpPr txBox="1"/>
          <p:nvPr>
            <p:ph idx="12" type="sldNum"/>
          </p:nvPr>
        </p:nvSpPr>
        <p:spPr>
          <a:xfrm>
            <a:off x="4023991" y="9768000"/>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a9b7458ce_0_3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14a9b7458ce_0_31:notes"/>
          <p:cNvSpPr txBox="1"/>
          <p:nvPr>
            <p:ph idx="1" type="body"/>
          </p:nvPr>
        </p:nvSpPr>
        <p:spPr>
          <a:xfrm>
            <a:off x="311149" y="4032752"/>
            <a:ext cx="6480175" cy="596648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050"/>
              <a:t>Definition “CO2-Äquivalente”</a:t>
            </a:r>
            <a:endParaRPr b="1" sz="1050"/>
          </a:p>
          <a:p>
            <a:pPr indent="0" lvl="0" marL="0" rtl="0" algn="l">
              <a:lnSpc>
                <a:spcPct val="100000"/>
              </a:lnSpc>
              <a:spcBef>
                <a:spcPts val="0"/>
              </a:spcBef>
              <a:spcAft>
                <a:spcPts val="0"/>
              </a:spcAft>
              <a:buClr>
                <a:schemeClr val="dk1"/>
              </a:buClr>
              <a:buSzPts val="1100"/>
              <a:buNone/>
            </a:pPr>
            <a:r>
              <a:rPr lang="de-DE" sz="1000"/>
              <a:t>Die verschiedenen Treibhausgase (THG), z.B. Kohlenstoffdioxid (CO2), Methan (CH4), Lachgas (N2O), Schwefelhexafluorid (SF6) haben eine unterschiedlich starke Treibhauswirkung. Zur Vereinfachung wird die Stärke ihrer Wirkung wird in Bezug gesetzt zur Wirkung von Kohlenstoffdioxid (CO2). So hat Methan eine ca. 25-fach stärkere Treibhausgaswirkung als CO</a:t>
            </a:r>
            <a:r>
              <a:rPr baseline="-25000" lang="de-DE" sz="1000"/>
              <a:t>2</a:t>
            </a:r>
            <a:r>
              <a:rPr lang="de-DE" sz="1000"/>
              <a:t>, abgekürzt “25 CO2</a:t>
            </a:r>
            <a:r>
              <a:rPr baseline="-25000" lang="de-DE" sz="1000"/>
              <a:t>e</a:t>
            </a:r>
            <a:r>
              <a:rPr lang="de-DE" sz="1000"/>
              <a:t>/g Methan” oder “25 g CO</a:t>
            </a:r>
            <a:r>
              <a:rPr baseline="-25000" lang="de-DE" sz="1000"/>
              <a:t>2</a:t>
            </a:r>
            <a:r>
              <a:rPr lang="de-DE" sz="1000"/>
              <a:t>-Äq /g Methan” - beides steht für “Äquivalente” (Entsprechung).</a:t>
            </a:r>
            <a:endParaRPr sz="1000"/>
          </a:p>
          <a:p>
            <a:pPr indent="-171450" lvl="0" marL="171450" rtl="0" algn="l">
              <a:lnSpc>
                <a:spcPct val="100000"/>
              </a:lnSpc>
              <a:spcBef>
                <a:spcPts val="0"/>
              </a:spcBef>
              <a:spcAft>
                <a:spcPts val="0"/>
              </a:spcAft>
              <a:buClr>
                <a:schemeClr val="dk1"/>
              </a:buClr>
              <a:buSzPts val="1100"/>
              <a:buFont typeface="Arial"/>
              <a:buChar char="•"/>
            </a:pPr>
            <a:r>
              <a:rPr lang="de-DE" sz="1000"/>
              <a:t>Beispiel Lachgas: ca. 298 g CO</a:t>
            </a:r>
            <a:r>
              <a:rPr baseline="-25000" lang="de-DE" sz="1000"/>
              <a:t>2</a:t>
            </a:r>
            <a:r>
              <a:rPr lang="de-DE" sz="1000"/>
              <a:t>-Äq/g</a:t>
            </a:r>
            <a:endParaRPr sz="1000"/>
          </a:p>
          <a:p>
            <a:pPr indent="-171450" lvl="0" marL="171450" rtl="0" algn="l">
              <a:lnSpc>
                <a:spcPct val="100000"/>
              </a:lnSpc>
              <a:spcBef>
                <a:spcPts val="0"/>
              </a:spcBef>
              <a:spcAft>
                <a:spcPts val="0"/>
              </a:spcAft>
              <a:buClr>
                <a:schemeClr val="dk1"/>
              </a:buClr>
              <a:buSzPts val="1100"/>
              <a:buFont typeface="Arial"/>
              <a:buChar char="•"/>
            </a:pPr>
            <a:r>
              <a:rPr lang="de-DE" sz="1000"/>
              <a:t>Beispiel Schwefelhexafluorid: ca. 22.800 g CO</a:t>
            </a:r>
            <a:r>
              <a:rPr baseline="-25000" lang="de-DE" sz="1000"/>
              <a:t>2</a:t>
            </a:r>
            <a:r>
              <a:rPr lang="de-DE" sz="1000"/>
              <a:t>-Äq/g</a:t>
            </a:r>
            <a:endParaRPr sz="1000"/>
          </a:p>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00"/>
              <a:t>In dieser Abbildung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Mio 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00"/>
          </a:p>
          <a:p>
            <a:pPr indent="0" lvl="0" marL="0" rtl="0" algn="l">
              <a:lnSpc>
                <a:spcPct val="100000"/>
              </a:lnSpc>
              <a:spcBef>
                <a:spcPts val="0"/>
              </a:spcBef>
              <a:spcAft>
                <a:spcPts val="0"/>
              </a:spcAft>
              <a:buClr>
                <a:schemeClr val="dk1"/>
              </a:buClr>
              <a:buSzPts val="1800"/>
              <a:buFont typeface="Arial"/>
              <a:buNone/>
            </a:pPr>
            <a:r>
              <a:rPr lang="de-DE" sz="1000"/>
              <a:t>25 % des THG-Fußabdruckes des Handlungsfelds «Errichtung und Nutzung von Hochbauten» (65 Mio. Tonnen CO2-Äquivalente im Inland und damit 7 % der nationalen THG-Emissionen, 35 Mio Tonnen CO2-Äquivalente im Ausland) wurde durch die vorgelagerten Lieferketten der Herstellung, Errichtung und Modernisierung der Wohn- und Nichtwohngebäuden und durch die direkten Emissionen der Bauwirtschaft (Anteil Hochbau) verursacht.</a:t>
            </a:r>
            <a:endParaRPr sz="1000"/>
          </a:p>
          <a:p>
            <a:pPr indent="0" lvl="0" marL="0" rtl="0" algn="l">
              <a:lnSpc>
                <a:spcPct val="100000"/>
              </a:lnSpc>
              <a:spcBef>
                <a:spcPts val="0"/>
              </a:spcBef>
              <a:spcAft>
                <a:spcPts val="0"/>
              </a:spcAft>
              <a:buClr>
                <a:schemeClr val="dk1"/>
              </a:buClr>
              <a:buSzPts val="1800"/>
              <a:buFont typeface="Arial"/>
              <a:buNone/>
            </a:pPr>
            <a:r>
              <a:rPr lang="de-DE" sz="1000"/>
              <a:t>Die Bauwirtschaft (Anteil Hochbau) selbst trägt statistisch zwar 45 % zur Bruttowertschöpfung bei, verursacht aber über Bauprozesse nur 2.6 % (10.3 Mio Tonnen CO2-Äquivalente) des gesamten THG-Fußabdruckes. Die restlichen 22.8 % im Handlungsfeld «Errichtung und Nutzung von Hochbauten» werden durch die Grundstoffindustrie (2.3 %, 9 Mio Tonnen CO2-Äquivalente), die vorgelagerten Zulieferer (10.6 %, 42 Mio Tonnen CO2-Äquivalente) der Baustoffindustrie inkl. weiterer direkter Zulieferer (9.9 %, 39 Mio Tonnen CO2-Äquivalente) verursacht. Bei den anderen Umweltfußabdrücken werden 33 % bis 70 % der Umweltauswirkungen durch Nutzung und Betrieb der Hochbauten verursacht." (BBSR 2020)</a:t>
            </a:r>
            <a:endParaRPr sz="100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171450" lvl="0" marL="171450" rtl="0" algn="l">
              <a:lnSpc>
                <a:spcPct val="100000"/>
              </a:lnSpc>
              <a:spcBef>
                <a:spcPts val="0"/>
              </a:spcBef>
              <a:spcAft>
                <a:spcPts val="0"/>
              </a:spcAft>
              <a:buClr>
                <a:schemeClr val="dk1"/>
              </a:buClr>
              <a:buSzPts val="1100"/>
              <a:buChar char="•"/>
            </a:pPr>
            <a:r>
              <a:rPr lang="de-DE" sz="1000"/>
              <a:t>Welchen Beitrag leistet Ihr Tischlereibetrieb im Bereich Betriebsgebäude und Maschinen zum Klimawandel?</a:t>
            </a:r>
            <a:endParaRPr sz="1000"/>
          </a:p>
          <a:p>
            <a:pPr indent="-168275" lvl="0" marL="171450" rtl="0" algn="l">
              <a:lnSpc>
                <a:spcPct val="100000"/>
              </a:lnSpc>
              <a:spcBef>
                <a:spcPts val="0"/>
              </a:spcBef>
              <a:spcAft>
                <a:spcPts val="0"/>
              </a:spcAft>
              <a:buSzPts val="1050"/>
              <a:buChar char="•"/>
            </a:pPr>
            <a:r>
              <a:rPr lang="de-DE" sz="1000"/>
              <a:t>Was unternehmen Sie in Ihrem Tischleibetrieb, um CO2-Emissionen bei der Nutzung von Betriebsgebäuden und Maschinen zu verringern?</a:t>
            </a:r>
            <a:endParaRPr sz="1000"/>
          </a:p>
          <a:p>
            <a:pPr indent="-168275" lvl="0" marL="171450" rtl="0" algn="l">
              <a:lnSpc>
                <a:spcPct val="100000"/>
              </a:lnSpc>
              <a:spcBef>
                <a:spcPts val="0"/>
              </a:spcBef>
              <a:spcAft>
                <a:spcPts val="0"/>
              </a:spcAft>
              <a:buSzPts val="1050"/>
              <a:buChar char="•"/>
            </a:pPr>
            <a:r>
              <a:rPr lang="de-DE" sz="1000"/>
              <a:t>Welchen Beitrag leistet Ihr Betrieb im Bereich der eingesetzten Materialien zum Klimawandel?</a:t>
            </a:r>
            <a:endParaRPr sz="1000"/>
          </a:p>
          <a:p>
            <a:pPr indent="-168275" lvl="0" marL="171450" rtl="0" algn="l">
              <a:lnSpc>
                <a:spcPct val="100000"/>
              </a:lnSpc>
              <a:spcBef>
                <a:spcPts val="0"/>
              </a:spcBef>
              <a:spcAft>
                <a:spcPts val="0"/>
              </a:spcAft>
              <a:buSzPts val="1050"/>
              <a:buChar char="•"/>
            </a:pPr>
            <a:r>
              <a:rPr lang="de-DE" sz="1000"/>
              <a:t>Was unternehmen Sie in Ihrem Betrieb, um CO2-Emissionen durch die Auswahl und Verarbeitung der Materialien zu verringern?</a:t>
            </a:r>
            <a:endParaRPr sz="1000"/>
          </a:p>
          <a:p>
            <a:pPr indent="-171450" lvl="0" marL="171450" rtl="0" algn="l">
              <a:lnSpc>
                <a:spcPct val="100000"/>
              </a:lnSpc>
              <a:spcBef>
                <a:spcPts val="0"/>
              </a:spcBef>
              <a:spcAft>
                <a:spcPts val="0"/>
              </a:spcAft>
              <a:buClr>
                <a:schemeClr val="dk1"/>
              </a:buClr>
              <a:buSzPts val="1100"/>
              <a:buChar char="•"/>
            </a:pPr>
            <a:r>
              <a:rPr lang="de-DE" sz="1000"/>
              <a:t>Welchen Beitrag leistet Ihr Betrieb im Bereich Mobilität zum Klimawandel?</a:t>
            </a:r>
            <a:endParaRPr sz="1000"/>
          </a:p>
          <a:p>
            <a:pPr indent="-171450" lvl="0" marL="171450" rtl="0" algn="l">
              <a:lnSpc>
                <a:spcPct val="100000"/>
              </a:lnSpc>
              <a:spcBef>
                <a:spcPts val="0"/>
              </a:spcBef>
              <a:spcAft>
                <a:spcPts val="0"/>
              </a:spcAft>
              <a:buClr>
                <a:schemeClr val="dk1"/>
              </a:buClr>
              <a:buSzPts val="1100"/>
              <a:buChar char="•"/>
            </a:pPr>
            <a:r>
              <a:rPr lang="de-DE" sz="1000"/>
              <a:t>Was unternehmen Sie in Ihrem Betrieb, um CO2-Emissionen aus der betriebseigenen PKW-Flotte zu verringern?</a:t>
            </a:r>
            <a:endParaRPr sz="10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98" name="Google Shape;198;g14a9b7458ce_0_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39837b6ed7_0_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39837b6ed7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400"/>
              <a:buFont typeface="Arial"/>
              <a:buNone/>
            </a:pPr>
            <a:r>
              <a:rPr lang="de-DE" sz="1050"/>
              <a:t>In der Abbildung sind die Anteile der Umweltfußabdrücke der Herstellung, Errichtung, der Modernisierung und der Nutzung und des Betriebes von Wohn- und Nichtwohngebäuden an den</a:t>
            </a:r>
            <a:endParaRPr sz="1050"/>
          </a:p>
          <a:p>
            <a:pPr indent="0" lvl="0" marL="0" rtl="0" algn="l">
              <a:lnSpc>
                <a:spcPct val="100000"/>
              </a:lnSpc>
              <a:spcBef>
                <a:spcPts val="0"/>
              </a:spcBef>
              <a:spcAft>
                <a:spcPts val="0"/>
              </a:spcAft>
              <a:buClr>
                <a:schemeClr val="dk1"/>
              </a:buClr>
              <a:buSzPts val="1400"/>
              <a:buFont typeface="Arial"/>
              <a:buNone/>
            </a:pPr>
            <a:r>
              <a:rPr lang="de-DE" sz="1050"/>
              <a:t>globalen Umweltfußabdrücken in parts per million (ppm) dargestellt. Als Vergleichsgrösse ist der Anteil der Wertschöpfung des Handlungsfelds «Errichtung und Nutzung von Hochbauten» an der Wertschöpfung der gesamten Weltwirtschaft in ppm (parts per million) dargestellt. Die Pfeile zeigen die notwendige Reduktion (...) der jeweiligen Umweltfußabdrücke zur Einhaltung der planetaren Grenzen.</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Den grössten Anteil an den globalen Umweltauswirkungen (in ppm) hat das Handlungsfeld «Errichtung und Nutzung von Hochbauten» beim THG-Fußabdruck, gefolgt vom Luftver-</a:t>
            </a:r>
            <a:endParaRPr sz="1050"/>
          </a:p>
          <a:p>
            <a:pPr indent="0" lvl="0" marL="0" rtl="0" algn="l">
              <a:lnSpc>
                <a:spcPct val="100000"/>
              </a:lnSpc>
              <a:spcBef>
                <a:spcPts val="0"/>
              </a:spcBef>
              <a:spcAft>
                <a:spcPts val="0"/>
              </a:spcAft>
              <a:buClr>
                <a:schemeClr val="dk1"/>
              </a:buClr>
              <a:buSzPts val="1400"/>
              <a:buFont typeface="Arial"/>
              <a:buNone/>
            </a:pPr>
            <a:r>
              <a:rPr lang="de-DE" sz="1050"/>
              <a:t>schmutzungs-Fußabdruck. Die Anteile beider Fußabdrücke an den globalen Fußabdrücken sind höher als der Anteil des Handlungsfelds «Errichtung und Nutzung von Hochbauten» an der</a:t>
            </a:r>
            <a:endParaRPr sz="1050"/>
          </a:p>
          <a:p>
            <a:pPr indent="0" lvl="0" marL="0" rtl="0" algn="l">
              <a:lnSpc>
                <a:spcPct val="100000"/>
              </a:lnSpc>
              <a:spcBef>
                <a:spcPts val="0"/>
              </a:spcBef>
              <a:spcAft>
                <a:spcPts val="0"/>
              </a:spcAft>
              <a:buClr>
                <a:schemeClr val="dk1"/>
              </a:buClr>
              <a:buSzPts val="1400"/>
              <a:buFont typeface="Arial"/>
              <a:buNone/>
            </a:pPr>
            <a:r>
              <a:rPr lang="de-DE" sz="1050"/>
              <a:t>globalen Wertschöpfung.</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Die in der Abbildung aufgezeigte Reduktion der THG-Emissionen basiert auf dem globalen Grenzwert berechnet nach Dao et al. (2015). Die Berechnungen nach Dao et al. (2015)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fordern die IPCC Wissenschafter deshalb Netto-Null Emissionen bis spätestens 2050.” (BBSR 2020).</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171450" lvl="0" marL="171450" rtl="0" algn="l">
              <a:lnSpc>
                <a:spcPct val="100000"/>
              </a:lnSpc>
              <a:spcBef>
                <a:spcPts val="0"/>
              </a:spcBef>
              <a:spcAft>
                <a:spcPts val="0"/>
              </a:spcAft>
              <a:buClr>
                <a:schemeClr val="dk1"/>
              </a:buClr>
              <a:buSzPts val="1100"/>
              <a:buChar char="•"/>
            </a:pPr>
            <a:r>
              <a:rPr lang="de-DE" sz="1050"/>
              <a:t>In welchen Bereichen und in welchem Umfang muss der Gebäudesektor seinen Fußabdruck besonders stark reduzieren, um die Klimaziele zu erreichen? </a:t>
            </a:r>
            <a:endParaRPr b="1"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210" name="Google Shape;210;g239837b6ed7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9837b6ed7_0_13: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239837b6ed7_0_1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SzPts val="1400"/>
              <a:buNone/>
            </a:pPr>
            <a:r>
              <a:rPr lang="de-DE" sz="1050"/>
              <a:t>In dieser Abbildung “ist der THG-Fußabdruck der Herstellung, Errichtung und der Modernisierung von Wohn- und Nichtwohngebäuden nach direkten Zulieferern inklusive der THG-Emissionen ihrer Lieferketten dargestellt. (...) Gemäss dieser Perspektive trugen die direkten Emissionen der Bauwirtschaft infolge von Bauprozessen (Anteil Hochbau) 10 % zum THG-Fußabdruck von rund 101 Mio. Tonnen CO2-Äquivalenten bei. Mit 25 % (25.6 Mio Tonnen CO2-Äquivalente)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CO2-Äquivalente) resp. 7.6 % (7.6 Mio Tonnen CO2-Äquivalente des THG-Fußabdruckes.” (BBSR 2020).</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180975" lvl="0" marL="180975" marR="0" rtl="0" algn="l">
              <a:lnSpc>
                <a:spcPct val="100000"/>
              </a:lnSpc>
              <a:spcBef>
                <a:spcPts val="0"/>
              </a:spcBef>
              <a:spcAft>
                <a:spcPts val="0"/>
              </a:spcAft>
              <a:buClr>
                <a:schemeClr val="dk1"/>
              </a:buClr>
              <a:buSzPts val="800"/>
              <a:buFont typeface="Calibri"/>
              <a:buChar char="●"/>
            </a:pPr>
            <a:r>
              <a:rPr b="0" i="0" lang="de-DE" sz="800" u="none" cap="none" strike="noStrike">
                <a:solidFill>
                  <a:schemeClr val="dk1"/>
                </a:solidFill>
                <a:latin typeface="Calibri"/>
                <a:ea typeface="Calibri"/>
                <a:cs typeface="Calibri"/>
                <a:sym typeface="Calibri"/>
              </a:rPr>
              <a:t>Vergleichen Sie die Emissionen, die sich aus der Herstellung von Beton und Holz ergeben</a:t>
            </a:r>
            <a:endParaRPr b="0" i="0" sz="800" u="none" cap="none" strike="noStrike">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14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226" name="Google Shape;226;g239837b6ed7_0_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b20710b09_0_59: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7b20710b09_0_59: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rPr lang="de-DE" sz="1050"/>
              <a:t>Gebäude und ihre jeweiligen Bauteile sollten einen möglichst hohen Wärmedämmstandard erreichen. Eines der möglichen Zertifikate wird vom Passivhaus Institut (PHI) für Fenster vergeben. Passivhausfenster sind seit 1997 im Handel erhältlich. Neben hochwertiger Dreischeiben-Wärmeschutzverglasung werden dabei wärmetechnisch verbesserte Fensterrahmen eingesetzt. Wärmetechnisch verbessert sind auch Isolierglas-Randverbund (Kunststoff oder Edelstahl) und Glaseinstand. Passivhausfenster erzielen in Verbindung mit Dreischeiben-Wärmeschutzverglasung über die gesamte Wandöffnung gleichermaßen sehr gute Wärmeschutzeigenschaften (Forum Nachhaltiges Bauen o.J.). Eine Bauteilspezifische Bilanzierung der “grauen Energie”, also der Energie, die für die ganzen vorgängigen Prozesse des Rahmenbaus der Fenster, der Herstellung der Verglasung bis zum Einbau des fertigen Fensters benötigt werden, liegt aktuell nicht vor. </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0" i="0" sz="1050" u="none" cap="none" strike="noStrike">
              <a:solidFill>
                <a:schemeClr val="dk1"/>
              </a:solidFill>
              <a:latin typeface="Calibri"/>
              <a:ea typeface="Calibri"/>
              <a:cs typeface="Calibri"/>
              <a:sym typeface="Calibri"/>
            </a:endParaRPr>
          </a:p>
          <a:p>
            <a:pPr indent="-180975" lvl="0" marL="180975" marR="0" rtl="0" algn="l">
              <a:lnSpc>
                <a:spcPct val="100000"/>
              </a:lnSpc>
              <a:spcBef>
                <a:spcPts val="0"/>
              </a:spcBef>
              <a:spcAft>
                <a:spcPts val="0"/>
              </a:spcAft>
              <a:buClr>
                <a:schemeClr val="dk1"/>
              </a:buClr>
              <a:buSzPts val="800"/>
              <a:buFont typeface="Calibri"/>
              <a:buChar char="●"/>
            </a:pPr>
            <a:r>
              <a:rPr b="0" i="0" lang="de-DE" sz="800" u="none" cap="none" strike="noStrike">
                <a:solidFill>
                  <a:schemeClr val="dk1"/>
                </a:solidFill>
                <a:latin typeface="Calibri"/>
                <a:ea typeface="Calibri"/>
                <a:cs typeface="Calibri"/>
                <a:sym typeface="Calibri"/>
              </a:rPr>
              <a:t>Diskutieren Sie die Vor- und Nachteile von </a:t>
            </a:r>
            <a:endParaRPr/>
          </a:p>
          <a:p>
            <a:pPr indent="-298450" lvl="1" marL="914400" rtl="0" algn="l">
              <a:lnSpc>
                <a:spcPct val="100000"/>
              </a:lnSpc>
              <a:spcBef>
                <a:spcPts val="0"/>
              </a:spcBef>
              <a:spcAft>
                <a:spcPts val="0"/>
              </a:spcAft>
              <a:buClr>
                <a:schemeClr val="dk1"/>
              </a:buClr>
              <a:buSzPts val="1100"/>
              <a:buChar char="•"/>
            </a:pPr>
            <a:r>
              <a:rPr lang="de-DE" sz="1050"/>
              <a:t>reinen Holzfensterrahmen im Vergleich zu </a:t>
            </a:r>
            <a:endParaRPr/>
          </a:p>
          <a:p>
            <a:pPr indent="-298450" lvl="1" marL="914400" rtl="0" algn="l">
              <a:lnSpc>
                <a:spcPct val="100000"/>
              </a:lnSpc>
              <a:spcBef>
                <a:spcPts val="0"/>
              </a:spcBef>
              <a:spcAft>
                <a:spcPts val="0"/>
              </a:spcAft>
              <a:buClr>
                <a:schemeClr val="dk1"/>
              </a:buClr>
              <a:buSzPts val="1100"/>
              <a:buChar char="•"/>
            </a:pPr>
            <a:r>
              <a:rPr lang="de-DE" sz="1050"/>
              <a:t>thermisch optimierten Holzfensterrahmen (z.B. mit Dämmschicht) sowie </a:t>
            </a:r>
            <a:endParaRPr/>
          </a:p>
          <a:p>
            <a:pPr indent="-298450" lvl="1" marL="914400" rtl="0" algn="l">
              <a:lnSpc>
                <a:spcPct val="100000"/>
              </a:lnSpc>
              <a:spcBef>
                <a:spcPts val="0"/>
              </a:spcBef>
              <a:spcAft>
                <a:spcPts val="0"/>
              </a:spcAft>
              <a:buClr>
                <a:schemeClr val="dk1"/>
              </a:buClr>
              <a:buSzPts val="1100"/>
              <a:buChar char="•"/>
            </a:pPr>
            <a:r>
              <a:rPr lang="de-DE" sz="1050"/>
              <a:t>Rahmenkonstruktionen aus Aluminium oder Kunststoff (z.B. PVC).</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Forum Nachhaltiges Bauen (2023): Aluminiumfenster - Ökobilanz: Online: </a:t>
            </a:r>
            <a:r>
              <a:rPr lang="de-DE" sz="800" u="sng">
                <a:solidFill>
                  <a:schemeClr val="hlink"/>
                </a:solidFill>
                <a:hlinkClick r:id="rId2"/>
              </a:rPr>
              <a:t>https://www.nachhaltiges-bauen.de/baustoffe/Aluminiumfenster</a:t>
            </a:r>
            <a:r>
              <a:rPr lang="de-DE" sz="800"/>
              <a:t> </a:t>
            </a:r>
            <a:endParaRPr sz="800"/>
          </a:p>
          <a:p>
            <a:pPr indent="-180975" lvl="0" marL="180975" rtl="0" algn="l">
              <a:lnSpc>
                <a:spcPct val="100000"/>
              </a:lnSpc>
              <a:spcBef>
                <a:spcPts val="0"/>
              </a:spcBef>
              <a:spcAft>
                <a:spcPts val="0"/>
              </a:spcAft>
              <a:buClr>
                <a:schemeClr val="dk1"/>
              </a:buClr>
              <a:buSzPts val="800"/>
              <a:buFont typeface="Calibri"/>
              <a:buChar char="●"/>
            </a:pPr>
            <a:r>
              <a:rPr lang="de-DE" sz="800"/>
              <a:t>Forum Nachhaltiges Bauen o.J.: Passivhausfenster - Ökobilanz. Online: </a:t>
            </a:r>
            <a:r>
              <a:rPr lang="de-DE" sz="800" u="sng">
                <a:solidFill>
                  <a:schemeClr val="hlink"/>
                </a:solidFill>
                <a:hlinkClick r:id="rId3"/>
              </a:rPr>
              <a:t>https://nachhaltiges-bauen.de/baustoffe/Passivhausfenster</a:t>
            </a:r>
            <a:r>
              <a:rPr lang="de-DE" sz="800"/>
              <a:t> </a:t>
            </a:r>
            <a:endParaRPr sz="800"/>
          </a:p>
          <a:p>
            <a:pPr indent="0" lvl="0" marL="457200" rtl="0" algn="l">
              <a:lnSpc>
                <a:spcPct val="100000"/>
              </a:lnSpc>
              <a:spcBef>
                <a:spcPts val="0"/>
              </a:spcBef>
              <a:spcAft>
                <a:spcPts val="0"/>
              </a:spcAft>
              <a:buSzPts val="1400"/>
              <a:buNone/>
            </a:pPr>
            <a:r>
              <a:t/>
            </a:r>
            <a:endParaRPr sz="800"/>
          </a:p>
        </p:txBody>
      </p:sp>
      <p:sp>
        <p:nvSpPr>
          <p:cNvPr id="238" name="Google Shape;238;g27b20710b09_0_5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b80a665ea_0_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7b80a665ea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Begriffserklärung:</a:t>
            </a:r>
            <a:endParaRPr b="1" sz="1050"/>
          </a:p>
          <a:p>
            <a:pPr indent="0" lvl="0" marL="0" rtl="0" algn="l">
              <a:lnSpc>
                <a:spcPct val="100000"/>
              </a:lnSpc>
              <a:spcBef>
                <a:spcPts val="0"/>
              </a:spcBef>
              <a:spcAft>
                <a:spcPts val="0"/>
              </a:spcAft>
              <a:buClr>
                <a:schemeClr val="dk1"/>
              </a:buClr>
              <a:buSzPts val="1800"/>
              <a:buNone/>
            </a:pPr>
            <a:r>
              <a:rPr b="1" lang="de-DE" sz="1050"/>
              <a:t>Uw-Wert: 	</a:t>
            </a:r>
            <a:r>
              <a:rPr lang="de-DE" sz="1050"/>
              <a:t>U = Wärmedurchgang; w = Fenster gesamt (window) </a:t>
            </a:r>
            <a:endParaRPr sz="1050"/>
          </a:p>
          <a:p>
            <a:pPr indent="0" lvl="0" marL="0" rtl="0" algn="l">
              <a:lnSpc>
                <a:spcPct val="100000"/>
              </a:lnSpc>
              <a:spcBef>
                <a:spcPts val="0"/>
              </a:spcBef>
              <a:spcAft>
                <a:spcPts val="0"/>
              </a:spcAft>
              <a:buClr>
                <a:schemeClr val="dk1"/>
              </a:buClr>
              <a:buSzPts val="1800"/>
              <a:buNone/>
            </a:pPr>
            <a:r>
              <a:rPr b="1" lang="de-DE" sz="1050"/>
              <a:t>PEI (mJ):  	</a:t>
            </a:r>
            <a:r>
              <a:rPr lang="de-DE" sz="1050"/>
              <a:t>PEI = PrimärEnergieInhalt; (MJ) = Mega Joule (1000 mJ entsprechen dem Heizwert von 28 Litern Öl)</a:t>
            </a:r>
            <a:endParaRPr sz="1050"/>
          </a:p>
          <a:p>
            <a:pPr indent="0" lvl="0" marL="0" rtl="0" algn="l">
              <a:lnSpc>
                <a:spcPct val="100000"/>
              </a:lnSpc>
              <a:spcBef>
                <a:spcPts val="0"/>
              </a:spcBef>
              <a:spcAft>
                <a:spcPts val="0"/>
              </a:spcAft>
              <a:buClr>
                <a:schemeClr val="dk1"/>
              </a:buClr>
              <a:buSzPts val="1800"/>
              <a:buNone/>
            </a:pPr>
            <a:r>
              <a:rPr b="1" lang="de-DE" sz="1050"/>
              <a:t>GWP: 	</a:t>
            </a:r>
            <a:r>
              <a:rPr lang="de-DE" sz="1050"/>
              <a:t>Treibhausgaseffekt (Global Warming Potential) </a:t>
            </a:r>
            <a:endParaRPr sz="1050"/>
          </a:p>
          <a:p>
            <a:pPr indent="0" lvl="0" marL="0" rtl="0" algn="l">
              <a:lnSpc>
                <a:spcPct val="100000"/>
              </a:lnSpc>
              <a:spcBef>
                <a:spcPts val="0"/>
              </a:spcBef>
              <a:spcAft>
                <a:spcPts val="0"/>
              </a:spcAft>
              <a:buClr>
                <a:schemeClr val="dk1"/>
              </a:buClr>
              <a:buSzPts val="1800"/>
              <a:buNone/>
            </a:pPr>
            <a:r>
              <a:rPr b="1" lang="de-DE" sz="1050"/>
              <a:t>CO2-Äq.: 	</a:t>
            </a:r>
            <a:r>
              <a:rPr lang="de-DE" sz="1050"/>
              <a:t>Treibhausgaseffekt klimaschädlicher Gase umgerechnet auf die Wirkung von CO2 (als Referenz) - s.a. Begleittext zu Folie 3</a:t>
            </a:r>
            <a:endParaRPr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rPr lang="de-DE" sz="1050"/>
              <a:t>Ökobilanzen von Fenstern nach Rahmenmaterial:</a:t>
            </a:r>
            <a:endParaRPr sz="1050"/>
          </a:p>
          <a:p>
            <a:pPr indent="0" lvl="0" marL="0" rtl="0" algn="l">
              <a:lnSpc>
                <a:spcPct val="100000"/>
              </a:lnSpc>
              <a:spcBef>
                <a:spcPts val="0"/>
              </a:spcBef>
              <a:spcAft>
                <a:spcPts val="0"/>
              </a:spcAft>
              <a:buClr>
                <a:schemeClr val="dk1"/>
              </a:buClr>
              <a:buSzPts val="1100"/>
              <a:buNone/>
            </a:pPr>
            <a:r>
              <a:rPr lang="de-DE" sz="1050"/>
              <a:t>Im Sinne der Umweltwirkungen sind Kunststoff- und Metallfenster wenig empfehlenswert. Bei Fenstern ist dabei die Strategie der Nutzung erneuerbarer Baustoffe sinnvoll. Bei den Fenstern zeigt sich bezüglich des Holzeinsatzes jedoch ein differenziertes Bild: Fensterrahmen aus Holz sparen gegenüber Kunststofffensterrahmen 50% des Primärenergiebedarfs und 80% des Treibhauspotentials ein.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Ökobilanzen von Fenstern unterschiedlicher Rahmenmaterialien:</a:t>
            </a:r>
            <a:endParaRPr sz="1050"/>
          </a:p>
          <a:p>
            <a:pPr indent="0" lvl="0" marL="0" rtl="0" algn="l">
              <a:lnSpc>
                <a:spcPct val="100000"/>
              </a:lnSpc>
              <a:spcBef>
                <a:spcPts val="0"/>
              </a:spcBef>
              <a:spcAft>
                <a:spcPts val="0"/>
              </a:spcAft>
              <a:buClr>
                <a:schemeClr val="dk1"/>
              </a:buClr>
              <a:buSzPts val="1100"/>
              <a:buNone/>
            </a:pPr>
            <a:r>
              <a:rPr lang="de-DE" sz="1050"/>
              <a:t>Mit Holz-Aluminium-Verbundrahmen lassen sich ähnlich gute Werte wie bei Holzfenstern erzielen. Die Metallprofile als Witterungsschutz des Holzes verursachen nur geringe Umweltwirkungen, erhöhen aber die Dauerhaftigkeit der Fensterrahmen und senken den Bedarf zur Lackierung als Witterungsschutz. Sie sind daher ebenso wie reine Holzfenster zu empfehlen.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Verglasung:</a:t>
            </a:r>
            <a:endParaRPr sz="1050"/>
          </a:p>
          <a:p>
            <a:pPr indent="0" lvl="0" marL="0" rtl="0" algn="l">
              <a:lnSpc>
                <a:spcPct val="100000"/>
              </a:lnSpc>
              <a:spcBef>
                <a:spcPts val="0"/>
              </a:spcBef>
              <a:spcAft>
                <a:spcPts val="0"/>
              </a:spcAft>
              <a:buClr>
                <a:schemeClr val="dk1"/>
              </a:buClr>
              <a:buSzPts val="1100"/>
              <a:buNone/>
            </a:pPr>
            <a:r>
              <a:rPr lang="de-DE" sz="1050"/>
              <a:t>Der Unterschied zwischen einer Zweifach- und einer Dreifachverglasung ist bei der ökologischen Bewertung von Fenstern deutlich. Er wirkt im Bereich des Glases aber auch beim Rahmen, da Mehrscheibenverglasungen sehr hohe Gewichte erreichen können. Und auch die glasimmanente Absturzsicherung wirkt sich negativ auf die Umweltwirkungen aus. Denn für Einscheibensicherheitsglas (ESG) wird ein zusätzlicher Tempervorgang in der Herstellung benötigt. Bei Verbundsicherheitsglas werden sogar statt einer Scheibe zwei sowie eine relativ starke Kunststoffschicht aus Butyl benötigt. Ähnliches betrifft z. B. auch Schallschutzglas mit erhöhten Anforderungen.</a:t>
            </a:r>
            <a:endParaRPr sz="1050"/>
          </a:p>
          <a:p>
            <a:pPr indent="0" lvl="0" marL="0" rtl="0" algn="l">
              <a:lnSpc>
                <a:spcPct val="100000"/>
              </a:lnSpc>
              <a:spcBef>
                <a:spcPts val="0"/>
              </a:spcBef>
              <a:spcAft>
                <a:spcPts val="0"/>
              </a:spcAft>
              <a:buClr>
                <a:schemeClr val="dk1"/>
              </a:buClr>
              <a:buSzPts val="11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330200" lvl="0" marL="457200" marR="0" rtl="0" algn="l">
              <a:lnSpc>
                <a:spcPct val="100000"/>
              </a:lnSpc>
              <a:spcBef>
                <a:spcPts val="0"/>
              </a:spcBef>
              <a:spcAft>
                <a:spcPts val="0"/>
              </a:spcAft>
              <a:buClr>
                <a:schemeClr val="dk1"/>
              </a:buClr>
              <a:buSzPts val="1050"/>
              <a:buFont typeface="Arial"/>
              <a:buChar char="●"/>
            </a:pPr>
            <a:r>
              <a:rPr lang="de-DE" sz="1050">
                <a:solidFill>
                  <a:schemeClr val="dk1"/>
                </a:solidFill>
              </a:rPr>
              <a:t>Diskutieren</a:t>
            </a:r>
            <a:r>
              <a:rPr b="0" i="0" lang="de-DE" sz="1050" u="none" cap="none" strike="noStrike">
                <a:solidFill>
                  <a:schemeClr val="dk1"/>
                </a:solidFill>
                <a:latin typeface="Arial"/>
                <a:ea typeface="Arial"/>
                <a:cs typeface="Arial"/>
                <a:sym typeface="Arial"/>
              </a:rPr>
              <a:t> Sie die Vor- und Nachteile </a:t>
            </a:r>
            <a:r>
              <a:rPr lang="de-DE" sz="1050">
                <a:solidFill>
                  <a:schemeClr val="dk1"/>
                </a:solidFill>
              </a:rPr>
              <a:t>verschiedener Varianten von</a:t>
            </a:r>
            <a:r>
              <a:rPr b="0" i="0" lang="de-DE" sz="1050" u="none" cap="none" strike="noStrike">
                <a:solidFill>
                  <a:schemeClr val="dk1"/>
                </a:solidFill>
                <a:latin typeface="Arial"/>
                <a:ea typeface="Arial"/>
                <a:cs typeface="Arial"/>
                <a:sym typeface="Arial"/>
              </a:rPr>
              <a:t> Holz</a:t>
            </a:r>
            <a:r>
              <a:rPr lang="de-DE" sz="1050">
                <a:solidFill>
                  <a:schemeClr val="dk1"/>
                </a:solidFill>
              </a:rPr>
              <a:t>fensterrahmen in Bezug auf den Energieaufwand und die damit verbundenen Auswirkungen auf das Klima</a:t>
            </a:r>
            <a:endParaRPr b="0" i="0" sz="105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900"/>
              <a:t>Quellen:</a:t>
            </a:r>
            <a:endParaRPr sz="1050"/>
          </a:p>
          <a:p>
            <a:pPr indent="-180975" lvl="0" marL="180975" rtl="0" algn="l">
              <a:lnSpc>
                <a:spcPct val="100000"/>
              </a:lnSpc>
              <a:spcBef>
                <a:spcPts val="0"/>
              </a:spcBef>
              <a:spcAft>
                <a:spcPts val="0"/>
              </a:spcAft>
              <a:buClr>
                <a:schemeClr val="dk1"/>
              </a:buClr>
              <a:buSzPts val="800"/>
              <a:buFont typeface="Calibri"/>
              <a:buChar char="●"/>
            </a:pPr>
            <a:r>
              <a:rPr lang="de-DE" sz="800"/>
              <a:t>Altbau neu gedacht (2021): Ökobilanzen von Fenstern unterschiedlicher thermischer Qualität. Online: </a:t>
            </a:r>
            <a:r>
              <a:rPr lang="de-DE" sz="800" u="sng">
                <a:solidFill>
                  <a:schemeClr val="hlink"/>
                </a:solidFill>
                <a:hlinkClick r:id="rId2"/>
              </a:rPr>
              <a:t>https://www.altbau-neu-gedacht.de/2021/04/13/oekobilanzen-von-fenstern/</a:t>
            </a:r>
            <a:r>
              <a:rPr lang="de-DE" sz="800"/>
              <a:t> </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t/>
            </a:r>
            <a:endParaRPr b="1" sz="800"/>
          </a:p>
        </p:txBody>
      </p:sp>
      <p:sp>
        <p:nvSpPr>
          <p:cNvPr id="279" name="Google Shape;279;g27b80a665ea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7b80a665ea_0_153: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7b80a665ea_0_15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Die Entscheidung für den (Ein-)Kauf bestimmter Holzmöbel hängt von vielen Faktoren ab, die im Rahmen einer Ökobilanz betrachtet werden sollen. Gehen wir von einem Gartenmöbel  aus, dann ist die Frage, welche Holzart für einen dauerhaften Außeneinsatz geeignet ist. Baumarten, die z.B. in Europa heimisch sind und geeignet wären, sind z.B. Eiche oder Robinie, Tropenholz wie z.B. Teak kommt primär aus dem asiatischen Raum. Dabei spielt eine Rolle, unter welchen Bedingungen das Holz angebaut, geerntet, transportiert und verarbeitet (soziale Bedingungen) wird und wie es zum Endkunden gelangt. Außerdem ist es für die Ökobilanz wichtig, wie lange das Gartenmöbel genutzt wird, ob sein Oberfläche behandelt ist und wie es später weiter genutzt oder entsorgt werden kann. Der Kostenfaktor spielt für die Endkund:innen eine wichtige Rolle, sollte aber in Bezug gesetzt werden zu dem, was das Produkt bietet: Ein qualitativ gutes heimisches Gartenmöbel aus z.B. aus Eiche, das doppelt solange hält wie ein qualitativ schlechteres Teakholzprodukt, kann also ruhig doppelt so teuer sein - am Ende sind die Kosten die gleichen.     </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180975" lvl="0" marL="180975" marR="0" rtl="0" algn="l">
              <a:lnSpc>
                <a:spcPct val="100000"/>
              </a:lnSpc>
              <a:spcBef>
                <a:spcPts val="0"/>
              </a:spcBef>
              <a:spcAft>
                <a:spcPts val="0"/>
              </a:spcAft>
              <a:buClr>
                <a:schemeClr val="dk1"/>
              </a:buClr>
              <a:buSzPts val="800"/>
              <a:buFont typeface="Calibri"/>
              <a:buChar char="●"/>
            </a:pPr>
            <a:r>
              <a:rPr b="0" i="0" lang="de-DE" sz="800" u="none" cap="none" strike="noStrike">
                <a:solidFill>
                  <a:schemeClr val="dk1"/>
                </a:solidFill>
                <a:latin typeface="Calibri"/>
                <a:ea typeface="Calibri"/>
                <a:cs typeface="Calibri"/>
                <a:sym typeface="Calibri"/>
              </a:rPr>
              <a:t>Recherchieren Sie die Vor- und Nachteile von importierten Gartenmöbeln gegenüber in Deutschland produzierten Gartenmöbeln</a:t>
            </a:r>
            <a:endParaRPr b="0" i="0" sz="8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eigene Darstellung</a:t>
            </a:r>
            <a:endParaRPr sz="800"/>
          </a:p>
        </p:txBody>
      </p:sp>
      <p:sp>
        <p:nvSpPr>
          <p:cNvPr id="293" name="Google Shape;293;g27b80a665ea_0_15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97" name="Shape 97"/>
        <p:cNvGrpSpPr/>
        <p:nvPr/>
      </p:nvGrpSpPr>
      <p:grpSpPr>
        <a:xfrm>
          <a:off x="0" y="0"/>
          <a:ext cx="0" cy="0"/>
          <a:chOff x="0" y="0"/>
          <a:chExt cx="0" cy="0"/>
        </a:xfrm>
      </p:grpSpPr>
      <p:sp>
        <p:nvSpPr>
          <p:cNvPr id="98" name="Google Shape;98;g27b80a665ea_0_21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7b80a665ea_0_219"/>
          <p:cNvSpPr/>
          <p:nvPr>
            <p:ph idx="2" type="pic"/>
          </p:nvPr>
        </p:nvSpPr>
        <p:spPr>
          <a:xfrm>
            <a:off x="360363" y="1368000"/>
            <a:ext cx="11518800" cy="4680000"/>
          </a:xfrm>
          <a:prstGeom prst="rect">
            <a:avLst/>
          </a:prstGeom>
          <a:noFill/>
          <a:ln>
            <a:noFill/>
          </a:ln>
        </p:spPr>
      </p:sp>
      <p:sp>
        <p:nvSpPr>
          <p:cNvPr id="100" name="Google Shape;100;g27b80a665ea_0_21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g27b80a665ea_0_219"/>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7b80a665ea_0_21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g27b80a665ea_0_219"/>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g27b80a665ea_0_21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105" name="Shape 105"/>
        <p:cNvGrpSpPr/>
        <p:nvPr/>
      </p:nvGrpSpPr>
      <p:grpSpPr>
        <a:xfrm>
          <a:off x="0" y="0"/>
          <a:ext cx="0" cy="0"/>
          <a:chOff x="0" y="0"/>
          <a:chExt cx="0" cy="0"/>
        </a:xfrm>
      </p:grpSpPr>
      <p:sp>
        <p:nvSpPr>
          <p:cNvPr id="106" name="Google Shape;106;g27b80a665ea_0_22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7" name="Google Shape;107;g27b80a665ea_0_22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7b80a665ea_0_227"/>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7b80a665ea_0_22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0" name="Google Shape;110;g27b80a665ea_0_22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g27b80a665ea_0_22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12" name="Google Shape;112;g27b80a665ea_0_227"/>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13" name="Shape 113"/>
        <p:cNvGrpSpPr/>
        <p:nvPr/>
      </p:nvGrpSpPr>
      <p:grpSpPr>
        <a:xfrm>
          <a:off x="0" y="0"/>
          <a:ext cx="0" cy="0"/>
          <a:chOff x="0" y="0"/>
          <a:chExt cx="0" cy="0"/>
        </a:xfrm>
      </p:grpSpPr>
      <p:sp>
        <p:nvSpPr>
          <p:cNvPr id="114" name="Google Shape;114;g27b80a665ea_0_2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7b80a665ea_0_235"/>
          <p:cNvSpPr/>
          <p:nvPr>
            <p:ph idx="2" type="pic"/>
          </p:nvPr>
        </p:nvSpPr>
        <p:spPr>
          <a:xfrm>
            <a:off x="5400009" y="1367999"/>
            <a:ext cx="6480000" cy="4680000"/>
          </a:xfrm>
          <a:prstGeom prst="rect">
            <a:avLst/>
          </a:prstGeom>
          <a:noFill/>
          <a:ln>
            <a:noFill/>
          </a:ln>
        </p:spPr>
      </p:sp>
      <p:sp>
        <p:nvSpPr>
          <p:cNvPr id="116" name="Google Shape;116;g27b80a665ea_0_23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g27b80a665ea_0_235"/>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7b80a665ea_0_235"/>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g27b80a665ea_0_235"/>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g27b80a665ea_0_235"/>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g27b80a665ea_0_23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22" name="Shape 122"/>
        <p:cNvGrpSpPr/>
        <p:nvPr/>
      </p:nvGrpSpPr>
      <p:grpSpPr>
        <a:xfrm>
          <a:off x="0" y="0"/>
          <a:ext cx="0" cy="0"/>
          <a:chOff x="0" y="0"/>
          <a:chExt cx="0" cy="0"/>
        </a:xfrm>
      </p:grpSpPr>
      <p:sp>
        <p:nvSpPr>
          <p:cNvPr id="123" name="Google Shape;123;g27b80a665ea_0_24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7b80a665ea_0_24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5" name="Google Shape;125;g27b80a665ea_0_244"/>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g27b80a665ea_0_244"/>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7b80a665ea_0_24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27b80a665ea_0_244"/>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g27b80a665ea_0_24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30" name="Shape 130"/>
        <p:cNvGrpSpPr/>
        <p:nvPr/>
      </p:nvGrpSpPr>
      <p:grpSpPr>
        <a:xfrm>
          <a:off x="0" y="0"/>
          <a:ext cx="0" cy="0"/>
          <a:chOff x="0" y="0"/>
          <a:chExt cx="0" cy="0"/>
        </a:xfrm>
      </p:grpSpPr>
      <p:sp>
        <p:nvSpPr>
          <p:cNvPr id="131" name="Google Shape;131;g27b80a665ea_0_25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7b80a665ea_0_2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3" name="Google Shape;133;g27b80a665ea_0_252"/>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g27b80a665ea_0_25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b80a665ea_0_25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g27b80a665ea_0_252"/>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7" name="Google Shape;137;g27b80a665ea_0_252"/>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g27b80a665ea_0_2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81" name="Shape 81"/>
        <p:cNvGrpSpPr/>
        <p:nvPr/>
      </p:nvGrpSpPr>
      <p:grpSpPr>
        <a:xfrm>
          <a:off x="0" y="0"/>
          <a:ext cx="0" cy="0"/>
          <a:chOff x="0" y="0"/>
          <a:chExt cx="0" cy="0"/>
        </a:xfrm>
      </p:grpSpPr>
      <p:sp>
        <p:nvSpPr>
          <p:cNvPr id="82" name="Google Shape;82;g27b80a665ea_0_2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g27b80a665ea_0_2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27b80a665ea_0_21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7b80a665ea_0_21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g27b80a665ea_0_21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g27b80a665ea_0_21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88" name="Shape 88"/>
        <p:cNvGrpSpPr/>
        <p:nvPr/>
      </p:nvGrpSpPr>
      <p:grpSpPr>
        <a:xfrm>
          <a:off x="0" y="0"/>
          <a:ext cx="0" cy="0"/>
          <a:chOff x="0" y="0"/>
          <a:chExt cx="0" cy="0"/>
        </a:xfrm>
      </p:grpSpPr>
      <p:sp>
        <p:nvSpPr>
          <p:cNvPr id="89" name="Google Shape;89;g27b80a665ea_0_203"/>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7b80a665ea_0_203"/>
          <p:cNvSpPr txBox="1"/>
          <p:nvPr>
            <p:ph idx="1" type="subTitle"/>
          </p:nvPr>
        </p:nvSpPr>
        <p:spPr>
          <a:xfrm>
            <a:off x="312928" y="3602038"/>
            <a:ext cx="82785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91" name="Google Shape;91;g27b80a665ea_0_203"/>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2" name="Google Shape;92;g27b80a665ea_0_203"/>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3" name="Google Shape;93;g27b80a665ea_0_203"/>
          <p:cNvSpPr/>
          <p:nvPr>
            <p:ph idx="2" type="pic"/>
          </p:nvPr>
        </p:nvSpPr>
        <p:spPr>
          <a:xfrm>
            <a:off x="9091423" y="1418600"/>
            <a:ext cx="2682000" cy="1431300"/>
          </a:xfrm>
          <a:prstGeom prst="rect">
            <a:avLst/>
          </a:prstGeom>
          <a:noFill/>
          <a:ln>
            <a:noFill/>
          </a:ln>
        </p:spPr>
      </p:sp>
      <p:sp>
        <p:nvSpPr>
          <p:cNvPr id="94" name="Google Shape;94;g27b80a665ea_0_203"/>
          <p:cNvSpPr/>
          <p:nvPr>
            <p:ph idx="3" type="pic"/>
          </p:nvPr>
        </p:nvSpPr>
        <p:spPr>
          <a:xfrm>
            <a:off x="9091422" y="3009656"/>
            <a:ext cx="2682000" cy="1431300"/>
          </a:xfrm>
          <a:prstGeom prst="rect">
            <a:avLst/>
          </a:prstGeom>
          <a:noFill/>
          <a:ln>
            <a:noFill/>
          </a:ln>
        </p:spPr>
      </p:sp>
      <p:sp>
        <p:nvSpPr>
          <p:cNvPr id="95" name="Google Shape;95;g27b80a665ea_0_203"/>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g27b80a665ea_0_203"/>
          <p:cNvSpPr/>
          <p:nvPr/>
        </p:nvSpPr>
        <p:spPr>
          <a:xfrm>
            <a:off x="309691" y="3548557"/>
            <a:ext cx="8280000" cy="246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1.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27b80a665ea_0_196"/>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27b80a665ea_0_196"/>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27b80a665ea_0_196"/>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g27b80a665ea_0_196"/>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g27b80a665ea_0_196"/>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g27b80a665ea_0_196"/>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11" Type="http://schemas.openxmlformats.org/officeDocument/2006/relationships/image" Target="../media/image10.png"/><Relationship Id="rId10"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40.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16.png"/><Relationship Id="rId11" Type="http://schemas.openxmlformats.org/officeDocument/2006/relationships/image" Target="../media/image43.png"/><Relationship Id="rId10" Type="http://schemas.openxmlformats.org/officeDocument/2006/relationships/image" Target="../media/image39.png"/><Relationship Id="rId9"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42.png"/><Relationship Id="rId7" Type="http://schemas.openxmlformats.org/officeDocument/2006/relationships/image" Target="../media/image17.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chart" Target="../charts/chart1.xml"/><Relationship Id="rId5"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42.png"/><Relationship Id="rId9" Type="http://schemas.openxmlformats.org/officeDocument/2006/relationships/image" Target="../media/image32.png"/><Relationship Id="rId5" Type="http://schemas.openxmlformats.org/officeDocument/2006/relationships/image" Target="../media/image35.jpg"/><Relationship Id="rId6" Type="http://schemas.openxmlformats.org/officeDocument/2006/relationships/image" Target="../media/image20.png"/><Relationship Id="rId7" Type="http://schemas.openxmlformats.org/officeDocument/2006/relationships/image" Target="../media/image39.png"/><Relationship Id="rId8"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8"/>
          <p:cNvSpPr txBox="1"/>
          <p:nvPr>
            <p:ph type="ctrTitle"/>
          </p:nvPr>
        </p:nvSpPr>
        <p:spPr>
          <a:xfrm>
            <a:off x="373953" y="1077913"/>
            <a:ext cx="82785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Tischler</a:t>
            </a:r>
            <a:endParaRPr b="1"/>
          </a:p>
          <a:p>
            <a:pPr indent="0" lvl="0" marL="0" rtl="0" algn="ctr">
              <a:lnSpc>
                <a:spcPct val="90000"/>
              </a:lnSpc>
              <a:spcBef>
                <a:spcPts val="0"/>
              </a:spcBef>
              <a:spcAft>
                <a:spcPts val="0"/>
              </a:spcAft>
              <a:buSzPts val="4444"/>
              <a:buNone/>
            </a:pPr>
            <a:r>
              <a:rPr b="1" lang="de-DE"/>
              <a:t>und</a:t>
            </a:r>
            <a:endParaRPr b="1"/>
          </a:p>
          <a:p>
            <a:pPr indent="0" lvl="0" marL="0" rtl="0" algn="ctr">
              <a:lnSpc>
                <a:spcPct val="90000"/>
              </a:lnSpc>
              <a:spcBef>
                <a:spcPts val="0"/>
              </a:spcBef>
              <a:spcAft>
                <a:spcPts val="0"/>
              </a:spcAft>
              <a:buSzPts val="4444"/>
              <a:buNone/>
            </a:pPr>
            <a:r>
              <a:rPr b="1" lang="de-DE"/>
              <a:t>Tischlerin</a:t>
            </a:r>
            <a:endParaRPr b="1"/>
          </a:p>
        </p:txBody>
      </p:sp>
      <p:sp>
        <p:nvSpPr>
          <p:cNvPr id="145" name="Google Shape;145;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im Tischlerhandwerk</a:t>
            </a:r>
            <a:endParaRPr/>
          </a:p>
        </p:txBody>
      </p:sp>
      <p:sp>
        <p:nvSpPr>
          <p:cNvPr id="146" name="Google Shape;146;p38"/>
          <p:cNvSpPr txBox="1"/>
          <p:nvPr>
            <p:ph idx="11" type="ftr"/>
          </p:nvPr>
        </p:nvSpPr>
        <p:spPr>
          <a:xfrm>
            <a:off x="720602" y="6258550"/>
            <a:ext cx="31869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147" name="Google Shape;147;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8" name="Google Shape;148;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62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Dipl.-Päd. Dirk Schröder-Brandi </a:t>
            </a:r>
            <a:br>
              <a:rPr lang="de-DE"/>
            </a:br>
            <a:r>
              <a:rPr lang="de-DE"/>
              <a:t>(</a:t>
            </a:r>
            <a:r>
              <a:rPr lang="de-DE" u="sng">
                <a:solidFill>
                  <a:schemeClr val="hlink"/>
                </a:solidFill>
                <a:hlinkClick r:id="rId4"/>
              </a:rPr>
              <a:t>schroeder-brandi@e-u-z.de)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5"/>
              </a:rPr>
              <a:t>m.scharp@izt.de)</a:t>
            </a:r>
            <a:r>
              <a:rPr lang="de-DE"/>
              <a:t> </a:t>
            </a:r>
            <a:endParaRPr/>
          </a:p>
        </p:txBody>
      </p:sp>
      <p:pic>
        <p:nvPicPr>
          <p:cNvPr id="149" name="Google Shape;149;p38"/>
          <p:cNvPicPr preferRelativeResize="0"/>
          <p:nvPr/>
        </p:nvPicPr>
        <p:blipFill rotWithShape="1">
          <a:blip r:embed="rId6">
            <a:alphaModFix/>
          </a:blip>
          <a:srcRect b="0" l="0" r="9867" t="0"/>
          <a:stretch/>
        </p:blipFill>
        <p:spPr>
          <a:xfrm>
            <a:off x="8967882" y="3230428"/>
            <a:ext cx="2850243" cy="1244600"/>
          </a:xfrm>
          <a:prstGeom prst="rect">
            <a:avLst/>
          </a:prstGeom>
          <a:noFill/>
          <a:ln>
            <a:noFill/>
          </a:ln>
        </p:spPr>
      </p:pic>
      <p:sp>
        <p:nvSpPr>
          <p:cNvPr id="150" name="Google Shape;150;p38"/>
          <p:cNvSpPr txBox="1"/>
          <p:nvPr>
            <p:ph idx="4"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sz="1200">
                <a:solidFill>
                  <a:schemeClr val="lt1"/>
                </a:solidFill>
                <a:latin typeface="Trebuchet MS"/>
                <a:ea typeface="Trebuchet MS"/>
                <a:cs typeface="Trebuchet MS"/>
                <a:sym typeface="Trebuchet MS"/>
              </a:rPr>
              <a:t>Tischler und Tischlerin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7b80a665ea_0_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0" name="Google Shape;340;g27b80a665ea_0_34"/>
          <p:cNvSpPr txBox="1"/>
          <p:nvPr>
            <p:ph type="title"/>
          </p:nvPr>
        </p:nvSpPr>
        <p:spPr>
          <a:xfrm>
            <a:off x="427875" y="180000"/>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Holzgartenmöbel - Ökobilanz Transport</a:t>
            </a:r>
            <a:endParaRPr/>
          </a:p>
        </p:txBody>
      </p:sp>
      <p:sp>
        <p:nvSpPr>
          <p:cNvPr id="341" name="Google Shape;341;g27b80a665ea_0_3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Carboncare-Rechner, o.J.. Online. Eigene Berechnung und Darstellung</a:t>
            </a:r>
            <a:endParaRPr/>
          </a:p>
        </p:txBody>
      </p:sp>
      <p:sp>
        <p:nvSpPr>
          <p:cNvPr id="342" name="Google Shape;342;g27b80a665ea_0_3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43" name="Google Shape;343;g27b80a665ea_0_3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
        <p:nvSpPr>
          <p:cNvPr id="344" name="Google Shape;344;g27b80a665ea_0_34"/>
          <p:cNvSpPr/>
          <p:nvPr/>
        </p:nvSpPr>
        <p:spPr>
          <a:xfrm>
            <a:off x="6750825" y="3130550"/>
            <a:ext cx="3960000" cy="1253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Recherchieren Sie, welchen Einfluss der Transport auf die Ökobilanz von Produkten aus regionalem Holz im Vergleich zu tropischem Holz hat.</a:t>
            </a:r>
            <a:endParaRPr b="0" i="0" sz="1600" u="none" cap="none" strike="noStrike">
              <a:solidFill>
                <a:schemeClr val="dk1"/>
              </a:solidFill>
              <a:latin typeface="Arial"/>
              <a:ea typeface="Arial"/>
              <a:cs typeface="Arial"/>
              <a:sym typeface="Arial"/>
            </a:endParaRPr>
          </a:p>
        </p:txBody>
      </p:sp>
      <p:pic>
        <p:nvPicPr>
          <p:cNvPr id="345" name="Google Shape;345;g27b80a665ea_0_34"/>
          <p:cNvPicPr preferRelativeResize="0"/>
          <p:nvPr/>
        </p:nvPicPr>
        <p:blipFill rotWithShape="1">
          <a:blip r:embed="rId3">
            <a:alphaModFix/>
          </a:blip>
          <a:srcRect b="0" l="0" r="0" t="0"/>
          <a:stretch/>
        </p:blipFill>
        <p:spPr>
          <a:xfrm>
            <a:off x="619500" y="1412400"/>
            <a:ext cx="5631201" cy="46896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39837b6ed7_0_8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2" name="Google Shape;352;g239837b6ed7_0_8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 Versorgung versus Verbrauch</a:t>
            </a:r>
            <a:endParaRPr/>
          </a:p>
        </p:txBody>
      </p:sp>
      <p:sp>
        <p:nvSpPr>
          <p:cNvPr id="353" name="Google Shape;353;g239837b6ed7_0_8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
        <p:nvSpPr>
          <p:cNvPr id="354" name="Google Shape;354;g239837b6ed7_0_8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WWF 2022, eigene Darstellung. </a:t>
            </a:r>
            <a:endParaRPr/>
          </a:p>
        </p:txBody>
      </p:sp>
      <p:sp>
        <p:nvSpPr>
          <p:cNvPr id="355" name="Google Shape;355;g239837b6ed7_0_8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56" name="Google Shape;356;g239837b6ed7_0_83"/>
          <p:cNvSpPr/>
          <p:nvPr/>
        </p:nvSpPr>
        <p:spPr>
          <a:xfrm>
            <a:off x="8380100" y="2877600"/>
            <a:ext cx="37137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Recherchieren Sie mögliche Ansätze, um einen gesteigerten Holzbedarf für den Gebäudebau/ Innenausbau in Zukunft abdecken zu können.</a:t>
            </a:r>
            <a:endParaRPr b="0" i="0" sz="1600" u="none" cap="none" strike="noStrike">
              <a:solidFill>
                <a:schemeClr val="dk1"/>
              </a:solidFill>
              <a:latin typeface="Arial"/>
              <a:ea typeface="Arial"/>
              <a:cs typeface="Arial"/>
              <a:sym typeface="Arial"/>
            </a:endParaRPr>
          </a:p>
        </p:txBody>
      </p:sp>
      <p:pic>
        <p:nvPicPr>
          <p:cNvPr id="357" name="Google Shape;357;g239837b6ed7_0_83"/>
          <p:cNvPicPr preferRelativeResize="0"/>
          <p:nvPr/>
        </p:nvPicPr>
        <p:blipFill rotWithShape="1">
          <a:blip r:embed="rId3">
            <a:alphaModFix/>
          </a:blip>
          <a:srcRect b="18571" l="9891" r="44579" t="20772"/>
          <a:stretch/>
        </p:blipFill>
        <p:spPr>
          <a:xfrm>
            <a:off x="234850" y="1377075"/>
            <a:ext cx="5039642" cy="4747076"/>
          </a:xfrm>
          <a:prstGeom prst="rect">
            <a:avLst/>
          </a:prstGeom>
          <a:noFill/>
          <a:ln>
            <a:noFill/>
          </a:ln>
        </p:spPr>
      </p:pic>
      <p:sp>
        <p:nvSpPr>
          <p:cNvPr id="358" name="Google Shape;358;g239837b6ed7_0_83"/>
          <p:cNvSpPr txBox="1"/>
          <p:nvPr/>
        </p:nvSpPr>
        <p:spPr>
          <a:xfrm>
            <a:off x="3520850" y="2403350"/>
            <a:ext cx="382800" cy="82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de-DE" sz="3600" u="none" cap="none" strike="noStrike">
                <a:solidFill>
                  <a:srgbClr val="000000"/>
                </a:solidFill>
                <a:latin typeface="Calibri"/>
                <a:ea typeface="Calibri"/>
                <a:cs typeface="Calibri"/>
                <a:sym typeface="Calibri"/>
              </a:rPr>
              <a:t>?</a:t>
            </a:r>
            <a:endParaRPr b="1" i="0" sz="36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7b80a665ea_0_30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5" name="Google Shape;365;g27b80a665ea_0_30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Wärmeverbrauch Tischlereibetriebe</a:t>
            </a:r>
            <a:endParaRPr/>
          </a:p>
        </p:txBody>
      </p:sp>
      <p:sp>
        <p:nvSpPr>
          <p:cNvPr id="366" name="Google Shape;366;g27b80a665ea_0_30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
        <p:nvSpPr>
          <p:cNvPr id="367" name="Google Shape;367;g27b80a665ea_0_30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a:t>
            </a:r>
            <a:endParaRPr/>
          </a:p>
        </p:txBody>
      </p:sp>
      <p:sp>
        <p:nvSpPr>
          <p:cNvPr id="368" name="Google Shape;368;g27b80a665ea_0_30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69" name="Google Shape;369;g27b80a665ea_0_305"/>
          <p:cNvSpPr/>
          <p:nvPr/>
        </p:nvSpPr>
        <p:spPr>
          <a:xfrm>
            <a:off x="8181475" y="2877600"/>
            <a:ext cx="3698700" cy="1547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15000"/>
              </a:lnSpc>
              <a:spcBef>
                <a:spcPts val="0"/>
              </a:spcBef>
              <a:spcAft>
                <a:spcPts val="0"/>
              </a:spcAft>
              <a:buNone/>
            </a:pPr>
            <a:r>
              <a:rPr b="0" i="0" lang="de-DE" sz="1600" u="none" cap="none" strike="noStrike">
                <a:solidFill>
                  <a:schemeClr val="dk1"/>
                </a:solidFill>
                <a:latin typeface="Arial"/>
                <a:ea typeface="Arial"/>
                <a:cs typeface="Arial"/>
                <a:sym typeface="Arial"/>
              </a:rPr>
              <a:t>Recherchieren und diskutieren Sie die Möglichkeiten, den Wärmeverbrauch in ihrem Betrieb zu reduzieren </a:t>
            </a:r>
            <a:endParaRPr b="0" i="0" sz="16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370" name="Google Shape;370;g27b80a665ea_0_305"/>
          <p:cNvPicPr preferRelativeResize="0"/>
          <p:nvPr/>
        </p:nvPicPr>
        <p:blipFill rotWithShape="1">
          <a:blip r:embed="rId4">
            <a:alphaModFix/>
          </a:blip>
          <a:srcRect b="0" l="0" r="0" t="0"/>
          <a:stretch/>
        </p:blipFill>
        <p:spPr>
          <a:xfrm>
            <a:off x="-168425" y="1759975"/>
            <a:ext cx="8075301" cy="41931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7b80a665ea_0_31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77" name="Google Shape;377;g27b80a665ea_0_3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Stromverbrauch Tischlereibetriebe</a:t>
            </a:r>
            <a:endParaRPr/>
          </a:p>
        </p:txBody>
      </p:sp>
      <p:sp>
        <p:nvSpPr>
          <p:cNvPr id="378" name="Google Shape;378;g27b80a665ea_0_31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
        <p:nvSpPr>
          <p:cNvPr id="379" name="Google Shape;379;g27b80a665ea_0_31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 </a:t>
            </a:r>
            <a:endParaRPr/>
          </a:p>
        </p:txBody>
      </p:sp>
      <p:sp>
        <p:nvSpPr>
          <p:cNvPr id="380" name="Google Shape;380;g27b80a665ea_0_31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81" name="Google Shape;381;g27b80a665ea_0_318"/>
          <p:cNvSpPr/>
          <p:nvPr/>
        </p:nvSpPr>
        <p:spPr>
          <a:xfrm>
            <a:off x="8259200" y="3355475"/>
            <a:ext cx="3834600" cy="1742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15000"/>
              </a:lnSpc>
              <a:spcBef>
                <a:spcPts val="0"/>
              </a:spcBef>
              <a:spcAft>
                <a:spcPts val="0"/>
              </a:spcAft>
              <a:buNone/>
            </a:pPr>
            <a:r>
              <a:rPr b="0" i="0" lang="de-DE" sz="1600" u="none" cap="none" strike="noStrike">
                <a:solidFill>
                  <a:schemeClr val="dk1"/>
                </a:solidFill>
                <a:latin typeface="Arial"/>
                <a:ea typeface="Arial"/>
                <a:cs typeface="Arial"/>
                <a:sym typeface="Arial"/>
              </a:rPr>
              <a:t>Recherchieren und diskutieren Sie die Möglichkeiten, den Strom- verbrauch in ihrem Betrieb zu reduzieren. </a:t>
            </a:r>
            <a:endParaRPr b="0" i="0" sz="1600" u="none" cap="none" strike="noStrike">
              <a:solidFill>
                <a:schemeClr val="dk1"/>
              </a:solidFill>
              <a:latin typeface="Arial"/>
              <a:ea typeface="Arial"/>
              <a:cs typeface="Arial"/>
              <a:sym typeface="Arial"/>
            </a:endParaRPr>
          </a:p>
        </p:txBody>
      </p:sp>
      <p:pic>
        <p:nvPicPr>
          <p:cNvPr id="382" name="Google Shape;382;g27b80a665ea_0_318"/>
          <p:cNvPicPr preferRelativeResize="0"/>
          <p:nvPr/>
        </p:nvPicPr>
        <p:blipFill rotWithShape="1">
          <a:blip r:embed="rId3">
            <a:alphaModFix/>
          </a:blip>
          <a:srcRect b="0" l="0" r="0" t="0"/>
          <a:stretch/>
        </p:blipFill>
        <p:spPr>
          <a:xfrm>
            <a:off x="98925" y="1762763"/>
            <a:ext cx="8075299" cy="41809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8de190c048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88" name="Google Shape;388;g28de190c048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89" name="Google Shape;389;g28de190c048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90" name="Google Shape;390;g28de190c048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91" name="Google Shape;391;g28de190c048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92" name="Google Shape;392;g28de190c048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93" name="Google Shape;393;g28de190c048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94" name="Google Shape;394;g28de190c048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7" name="Google Shape;157;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58" name="Google Shape;158;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159" name="Google Shape;159;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60" name="Google Shape;160;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71" name="Google Shape;171;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72" name="Google Shape;172;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73" name="Google Shape;173;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74" name="Google Shape;174;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75" name="Google Shape;175;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76" name="Google Shape;176;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77" name="Google Shape;177;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78" name="Google Shape;178;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79" name="Google Shape;179;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80" name="Google Shape;180;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81" name="Google Shape;181;p1"/>
          <p:cNvSpPr/>
          <p:nvPr/>
        </p:nvSpPr>
        <p:spPr>
          <a:xfrm>
            <a:off x="6350000" y="2800040"/>
            <a:ext cx="4276969" cy="1558525"/>
          </a:xfrm>
          <a:prstGeom prst="roundRect">
            <a:avLst>
              <a:gd fmla="val 16667" name="adj"/>
            </a:avLst>
          </a:prstGeom>
          <a:solidFill>
            <a:srgbClr val="FFC000"/>
          </a:solidFill>
          <a:ln>
            <a:noFill/>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404040"/>
              </a:buClr>
              <a:buSzPts val="1600"/>
              <a:buFont typeface="Arial"/>
              <a:buChar char="•"/>
            </a:pPr>
            <a:r>
              <a:rPr b="0" i="0" lang="de-DE" sz="1600" u="none" cap="none" strike="noStrike">
                <a:solidFill>
                  <a:srgbClr val="404040"/>
                </a:solidFill>
                <a:latin typeface="Arial"/>
                <a:ea typeface="Arial"/>
                <a:cs typeface="Arial"/>
                <a:sym typeface="Arial"/>
              </a:rPr>
              <a:t>Welchen Beitrag leistet Ihr Betrieb zum Klimawandel?</a:t>
            </a:r>
            <a:endParaRPr b="0" i="0" sz="1400" u="none" cap="none" strike="noStrike">
              <a:solidFill>
                <a:srgbClr val="404040"/>
              </a:solidFill>
              <a:latin typeface="Arial"/>
              <a:ea typeface="Arial"/>
              <a:cs typeface="Arial"/>
              <a:sym typeface="Arial"/>
            </a:endParaRPr>
          </a:p>
          <a:p>
            <a:pPr indent="-171450" lvl="0" marL="171450" marR="0" rtl="0" algn="l">
              <a:lnSpc>
                <a:spcPct val="100000"/>
              </a:lnSpc>
              <a:spcBef>
                <a:spcPts val="0"/>
              </a:spcBef>
              <a:spcAft>
                <a:spcPts val="0"/>
              </a:spcAft>
              <a:buClr>
                <a:srgbClr val="404040"/>
              </a:buClr>
              <a:buSzPts val="1600"/>
              <a:buFont typeface="Arial"/>
              <a:buChar char="•"/>
            </a:pPr>
            <a:r>
              <a:rPr b="0" i="0" lang="de-DE" sz="1600" u="none" cap="none" strike="noStrike">
                <a:solidFill>
                  <a:srgbClr val="404040"/>
                </a:solidFill>
                <a:latin typeface="Arial"/>
                <a:ea typeface="Arial"/>
                <a:cs typeface="Arial"/>
                <a:sym typeface="Arial"/>
              </a:rPr>
              <a:t>Was unternehmen Sie in Ihrem Betrieb, um CO</a:t>
            </a:r>
            <a:r>
              <a:rPr b="0" baseline="-25000" i="0" lang="de-DE" sz="1600" u="none" cap="none" strike="noStrike">
                <a:solidFill>
                  <a:srgbClr val="404040"/>
                </a:solidFill>
                <a:latin typeface="Arial"/>
                <a:ea typeface="Arial"/>
                <a:cs typeface="Arial"/>
                <a:sym typeface="Arial"/>
              </a:rPr>
              <a:t>2</a:t>
            </a:r>
            <a:r>
              <a:rPr b="0" i="0" lang="de-DE" sz="1600" u="none" cap="none" strike="noStrike">
                <a:solidFill>
                  <a:srgbClr val="404040"/>
                </a:solidFill>
                <a:latin typeface="Arial"/>
                <a:ea typeface="Arial"/>
                <a:cs typeface="Arial"/>
                <a:sym typeface="Arial"/>
              </a:rPr>
              <a:t>-Emissionen zu verringern?</a:t>
            </a:r>
            <a:endParaRPr b="0" i="0" sz="1400" u="none" cap="none" strike="noStrike">
              <a:solidFill>
                <a:srgbClr val="404040"/>
              </a:solidFill>
              <a:latin typeface="Arial"/>
              <a:ea typeface="Arial"/>
              <a:cs typeface="Arial"/>
              <a:sym typeface="Arial"/>
            </a:endParaRPr>
          </a:p>
        </p:txBody>
      </p:sp>
      <p:sp>
        <p:nvSpPr>
          <p:cNvPr id="182" name="Google Shape;182;p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9" name="Google Shape;189;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Ressourcennutzung</a:t>
            </a:r>
            <a:endParaRPr/>
          </a:p>
        </p:txBody>
      </p:sp>
      <p:sp>
        <p:nvSpPr>
          <p:cNvPr id="190" name="Google Shape;190;p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Global Footprint Network  2023</a:t>
            </a:r>
            <a:endParaRPr/>
          </a:p>
        </p:txBody>
      </p:sp>
      <p:sp>
        <p:nvSpPr>
          <p:cNvPr id="191" name="Google Shape;191;p2"/>
          <p:cNvSpPr/>
          <p:nvPr/>
        </p:nvSpPr>
        <p:spPr>
          <a:xfrm>
            <a:off x="7181683" y="2078156"/>
            <a:ext cx="4474500" cy="253013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600"/>
              </a:spcBef>
              <a:spcAft>
                <a:spcPts val="0"/>
              </a:spcAft>
              <a:buClr>
                <a:schemeClr val="dk1"/>
              </a:buClr>
              <a:buSzPts val="2200"/>
              <a:buFont typeface="Arial"/>
              <a:buChar char="•"/>
            </a:pPr>
            <a:r>
              <a:rPr b="0" i="0" lang="de-DE" sz="1800" u="none" cap="none" strike="noStrike">
                <a:solidFill>
                  <a:schemeClr val="dk1"/>
                </a:solidFill>
                <a:latin typeface="Arial"/>
                <a:ea typeface="Arial"/>
                <a:cs typeface="Arial"/>
                <a:sym typeface="Arial"/>
              </a:rPr>
              <a:t>Erklären Sie was der Earth Overshoot day ist.</a:t>
            </a:r>
            <a:endParaRPr b="0" i="0" sz="1800" u="none" cap="none" strike="noStrike">
              <a:solidFill>
                <a:schemeClr val="dk1"/>
              </a:solidFill>
              <a:latin typeface="Arial"/>
              <a:ea typeface="Arial"/>
              <a:cs typeface="Arial"/>
              <a:sym typeface="Arial"/>
            </a:endParaRPr>
          </a:p>
          <a:p>
            <a:pPr indent="-368300" lvl="0" marL="457200" marR="0" rtl="0" algn="l">
              <a:lnSpc>
                <a:spcPct val="100000"/>
              </a:lnSpc>
              <a:spcBef>
                <a:spcPts val="600"/>
              </a:spcBef>
              <a:spcAft>
                <a:spcPts val="0"/>
              </a:spcAft>
              <a:buClr>
                <a:schemeClr val="dk1"/>
              </a:buClr>
              <a:buSzPts val="2200"/>
              <a:buFont typeface="Arial"/>
              <a:buChar char="•"/>
            </a:pPr>
            <a:r>
              <a:rPr b="0" i="0" lang="de-DE" sz="1800" u="none" cap="none" strike="noStrike">
                <a:solidFill>
                  <a:schemeClr val="dk1"/>
                </a:solidFill>
                <a:latin typeface="Arial"/>
                <a:ea typeface="Arial"/>
                <a:cs typeface="Arial"/>
                <a:sym typeface="Arial"/>
              </a:rPr>
              <a:t>Auf welches Datum fällt der Earth Overshoot Day im Jahr 2023</a:t>
            </a:r>
            <a:endParaRPr b="0" i="0" sz="1800" u="none" cap="none" strike="noStrike">
              <a:solidFill>
                <a:schemeClr val="dk1"/>
              </a:solidFill>
              <a:latin typeface="Arial"/>
              <a:ea typeface="Arial"/>
              <a:cs typeface="Arial"/>
              <a:sym typeface="Arial"/>
            </a:endParaRPr>
          </a:p>
          <a:p>
            <a:pPr indent="-368300" lvl="0" marL="457200" marR="0" rtl="0" algn="l">
              <a:lnSpc>
                <a:spcPct val="100000"/>
              </a:lnSpc>
              <a:spcBef>
                <a:spcPts val="600"/>
              </a:spcBef>
              <a:spcAft>
                <a:spcPts val="0"/>
              </a:spcAft>
              <a:buClr>
                <a:schemeClr val="dk1"/>
              </a:buClr>
              <a:buSzPts val="2200"/>
              <a:buFont typeface="Arial"/>
              <a:buChar char="•"/>
            </a:pPr>
            <a:r>
              <a:rPr b="0" i="0" lang="de-DE" sz="1800" u="none" cap="none" strike="noStrike">
                <a:solidFill>
                  <a:schemeClr val="dk1"/>
                </a:solidFill>
                <a:latin typeface="Arial"/>
                <a:ea typeface="Arial"/>
                <a:cs typeface="Arial"/>
                <a:sym typeface="Arial"/>
              </a:rPr>
              <a:t>Auf welches Datum fällt der German  Overshoot Day im Jahr 2023</a:t>
            </a:r>
            <a:endParaRPr b="0" i="0" sz="1800" u="none" cap="none" strike="noStrike">
              <a:solidFill>
                <a:schemeClr val="dk1"/>
              </a:solidFill>
              <a:latin typeface="Arial"/>
              <a:ea typeface="Arial"/>
              <a:cs typeface="Arial"/>
              <a:sym typeface="Arial"/>
            </a:endParaRPr>
          </a:p>
        </p:txBody>
      </p:sp>
      <p:pic>
        <p:nvPicPr>
          <p:cNvPr id="192" name="Google Shape;192;p2"/>
          <p:cNvPicPr preferRelativeResize="0"/>
          <p:nvPr/>
        </p:nvPicPr>
        <p:blipFill rotWithShape="1">
          <a:blip r:embed="rId3">
            <a:alphaModFix/>
          </a:blip>
          <a:srcRect b="0" l="0" r="0" t="0"/>
          <a:stretch/>
        </p:blipFill>
        <p:spPr>
          <a:xfrm>
            <a:off x="613577" y="1412400"/>
            <a:ext cx="4945498" cy="4689696"/>
          </a:xfrm>
          <a:prstGeom prst="rect">
            <a:avLst/>
          </a:prstGeom>
          <a:noFill/>
          <a:ln>
            <a:noFill/>
          </a:ln>
        </p:spPr>
      </p:pic>
      <p:sp>
        <p:nvSpPr>
          <p:cNvPr id="193" name="Google Shape;193;p2"/>
          <p:cNvSpPr txBox="1"/>
          <p:nvPr>
            <p:ph idx="11" type="ftr"/>
          </p:nvPr>
        </p:nvSpPr>
        <p:spPr>
          <a:xfrm>
            <a:off x="708400" y="6266072"/>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94" name="Google Shape;194;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4a9b7458ce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1" name="Google Shape;201;g14a9b7458ce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Wertschöpfung und Umweltfußabdruck bei der</a:t>
            </a:r>
            <a:endParaRPr/>
          </a:p>
          <a:p>
            <a:pPr indent="0" lvl="0" marL="0" rtl="0" algn="l">
              <a:lnSpc>
                <a:spcPct val="100000"/>
              </a:lnSpc>
              <a:spcBef>
                <a:spcPts val="0"/>
              </a:spcBef>
              <a:spcAft>
                <a:spcPts val="0"/>
              </a:spcAft>
              <a:buSzPts val="1800"/>
              <a:buNone/>
            </a:pPr>
            <a:r>
              <a:rPr lang="de-DE"/>
              <a:t>Errichtung und Nutzung von Hochbauten</a:t>
            </a:r>
            <a:endParaRPr/>
          </a:p>
        </p:txBody>
      </p:sp>
      <p:sp>
        <p:nvSpPr>
          <p:cNvPr id="202" name="Google Shape;202;g14a9b7458ce_0_3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203" name="Google Shape;203;g14a9b7458ce_0_3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04" name="Google Shape;204;g14a9b7458ce_0_3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der Umwelt sind vom Gebäudesektor besonders betroffen?</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des Gebäudesektors haben den größten Umweltfußabdruck?</a:t>
            </a:r>
            <a:endParaRPr b="0" i="0" sz="1600" u="none" cap="none" strike="noStrike">
              <a:solidFill>
                <a:schemeClr val="dk1"/>
              </a:solidFill>
              <a:latin typeface="Arial"/>
              <a:ea typeface="Arial"/>
              <a:cs typeface="Arial"/>
              <a:sym typeface="Arial"/>
            </a:endParaRPr>
          </a:p>
        </p:txBody>
      </p:sp>
      <p:pic>
        <p:nvPicPr>
          <p:cNvPr id="205" name="Google Shape;205;g14a9b7458ce_0_31"/>
          <p:cNvPicPr preferRelativeResize="0"/>
          <p:nvPr/>
        </p:nvPicPr>
        <p:blipFill rotWithShape="1">
          <a:blip r:embed="rId3">
            <a:alphaModFix/>
          </a:blip>
          <a:srcRect b="0" l="0" r="0" t="0"/>
          <a:stretch/>
        </p:blipFill>
        <p:spPr>
          <a:xfrm>
            <a:off x="-171450" y="1021800"/>
            <a:ext cx="7473152" cy="5283748"/>
          </a:xfrm>
          <a:prstGeom prst="rect">
            <a:avLst/>
          </a:prstGeom>
          <a:noFill/>
          <a:ln>
            <a:noFill/>
          </a:ln>
        </p:spPr>
      </p:pic>
      <p:sp>
        <p:nvSpPr>
          <p:cNvPr id="206" name="Google Shape;206;g14a9b7458ce_0_3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39837b6ed7_0_1"/>
          <p:cNvPicPr preferRelativeResize="0"/>
          <p:nvPr/>
        </p:nvPicPr>
        <p:blipFill rotWithShape="1">
          <a:blip r:embed="rId3">
            <a:alphaModFix/>
          </a:blip>
          <a:srcRect b="0" l="0" r="0" t="0"/>
          <a:stretch/>
        </p:blipFill>
        <p:spPr>
          <a:xfrm>
            <a:off x="438150" y="1412400"/>
            <a:ext cx="7167545" cy="4706801"/>
          </a:xfrm>
          <a:prstGeom prst="rect">
            <a:avLst/>
          </a:prstGeom>
          <a:noFill/>
          <a:ln>
            <a:noFill/>
          </a:ln>
        </p:spPr>
      </p:pic>
      <p:sp>
        <p:nvSpPr>
          <p:cNvPr id="213" name="Google Shape;213;g239837b6ed7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4" name="Google Shape;214;g239837b6ed7_0_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Anteil Bau am globalen Umweltfußabdruck:</a:t>
            </a:r>
            <a:endParaRPr/>
          </a:p>
          <a:p>
            <a:pPr indent="0" lvl="0" marL="0" rtl="0" algn="l">
              <a:lnSpc>
                <a:spcPct val="100000"/>
              </a:lnSpc>
              <a:spcBef>
                <a:spcPts val="0"/>
              </a:spcBef>
              <a:spcAft>
                <a:spcPts val="0"/>
              </a:spcAft>
              <a:buSzPts val="1800"/>
              <a:buNone/>
            </a:pPr>
            <a:r>
              <a:rPr lang="de-DE"/>
              <a:t>Notwendige Reduktion für planetare Grenzen</a:t>
            </a:r>
            <a:endParaRPr/>
          </a:p>
        </p:txBody>
      </p:sp>
      <p:sp>
        <p:nvSpPr>
          <p:cNvPr id="215" name="Google Shape;215;g239837b6ed7_0_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Tischler und Tischlerin</a:t>
            </a:r>
            <a:endParaRPr/>
          </a:p>
        </p:txBody>
      </p:sp>
      <p:sp>
        <p:nvSpPr>
          <p:cNvPr id="216" name="Google Shape;216;g239837b6ed7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a:t>
            </a:r>
            <a:endParaRPr/>
          </a:p>
        </p:txBody>
      </p:sp>
      <p:sp>
        <p:nvSpPr>
          <p:cNvPr id="217" name="Google Shape;217;g239837b6ed7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18" name="Google Shape;218;g239837b6ed7_0_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b="0" i="0" sz="1600" u="none" cap="none" strike="noStrike">
              <a:solidFill>
                <a:schemeClr val="dk1"/>
              </a:solidFill>
              <a:latin typeface="Arial"/>
              <a:ea typeface="Arial"/>
              <a:cs typeface="Arial"/>
              <a:sym typeface="Arial"/>
            </a:endParaRPr>
          </a:p>
        </p:txBody>
      </p:sp>
      <p:sp>
        <p:nvSpPr>
          <p:cNvPr id="219" name="Google Shape;219;g239837b6ed7_0_1"/>
          <p:cNvSpPr/>
          <p:nvPr/>
        </p:nvSpPr>
        <p:spPr>
          <a:xfrm flipH="1" rot="10800000">
            <a:off x="2981325" y="3967200"/>
            <a:ext cx="2190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239837b6ed7_0_1"/>
          <p:cNvSpPr/>
          <p:nvPr/>
        </p:nvSpPr>
        <p:spPr>
          <a:xfrm flipH="1" rot="10800000">
            <a:off x="2981325" y="4495825"/>
            <a:ext cx="4014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239837b6ed7_0_1"/>
          <p:cNvSpPr/>
          <p:nvPr/>
        </p:nvSpPr>
        <p:spPr>
          <a:xfrm flipH="1" rot="10800000">
            <a:off x="1971700" y="3433775"/>
            <a:ext cx="4623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239837b6ed7_0_1"/>
          <p:cNvSpPr/>
          <p:nvPr/>
        </p:nvSpPr>
        <p:spPr>
          <a:xfrm flipH="1" rot="10800000">
            <a:off x="1676500" y="2387050"/>
            <a:ext cx="6048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39837b6ed7_0_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9" name="Google Shape;229;g239837b6ed7_0_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TGH-Fußabdruck: Herstellung, Errichtung, Modernisierung Wohn- und Nichtwohngebäuden</a:t>
            </a:r>
            <a:endParaRPr/>
          </a:p>
        </p:txBody>
      </p:sp>
      <p:sp>
        <p:nvSpPr>
          <p:cNvPr id="230" name="Google Shape;230;g239837b6ed7_0_1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231" name="Google Shape;231;g239837b6ed7_0_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32" name="Google Shape;232;g239837b6ed7_0_13"/>
          <p:cNvSpPr/>
          <p:nvPr/>
        </p:nvSpPr>
        <p:spPr>
          <a:xfrm>
            <a:off x="8415025" y="3750475"/>
            <a:ext cx="3777000" cy="13473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Vergleichen Sie die Emissionen, die sich aus der Herstellung von Kunststoffen, Metall- und Holzerzeugnissen ergeben.</a:t>
            </a:r>
            <a:endParaRPr b="0" i="0" sz="1600" u="none" cap="none" strike="noStrike">
              <a:solidFill>
                <a:schemeClr val="dk1"/>
              </a:solidFill>
              <a:latin typeface="Arial"/>
              <a:ea typeface="Arial"/>
              <a:cs typeface="Arial"/>
              <a:sym typeface="Arial"/>
            </a:endParaRPr>
          </a:p>
        </p:txBody>
      </p:sp>
      <p:pic>
        <p:nvPicPr>
          <p:cNvPr id="233" name="Google Shape;233;g239837b6ed7_0_13"/>
          <p:cNvPicPr preferRelativeResize="0"/>
          <p:nvPr/>
        </p:nvPicPr>
        <p:blipFill rotWithShape="1">
          <a:blip r:embed="rId3">
            <a:alphaModFix/>
          </a:blip>
          <a:srcRect b="0" l="0" r="0" t="0"/>
          <a:stretch/>
        </p:blipFill>
        <p:spPr>
          <a:xfrm>
            <a:off x="152400" y="1412400"/>
            <a:ext cx="7198970" cy="4689696"/>
          </a:xfrm>
          <a:prstGeom prst="rect">
            <a:avLst/>
          </a:prstGeom>
          <a:noFill/>
          <a:ln>
            <a:noFill/>
          </a:ln>
        </p:spPr>
      </p:pic>
      <p:sp>
        <p:nvSpPr>
          <p:cNvPr id="234" name="Google Shape;234;g239837b6ed7_0_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7b20710b09_0_59"/>
          <p:cNvSpPr txBox="1"/>
          <p:nvPr/>
        </p:nvSpPr>
        <p:spPr>
          <a:xfrm>
            <a:off x="8266650" y="5425025"/>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Finanzielle Förderung</a:t>
            </a:r>
            <a:endParaRPr b="0" i="0" sz="1400" u="none" cap="none" strike="noStrike">
              <a:solidFill>
                <a:srgbClr val="000000"/>
              </a:solidFill>
              <a:latin typeface="Calibri"/>
              <a:ea typeface="Calibri"/>
              <a:cs typeface="Calibri"/>
              <a:sym typeface="Calibri"/>
            </a:endParaRPr>
          </a:p>
        </p:txBody>
      </p:sp>
      <p:sp>
        <p:nvSpPr>
          <p:cNvPr id="241" name="Google Shape;241;g27b20710b09_0_59"/>
          <p:cNvSpPr txBox="1"/>
          <p:nvPr/>
        </p:nvSpPr>
        <p:spPr>
          <a:xfrm>
            <a:off x="2045825" y="5410650"/>
            <a:ext cx="17745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Kostengünstige Anschaffung</a:t>
            </a:r>
            <a:endParaRPr b="0" i="0" sz="1400" u="none" cap="none" strike="noStrike">
              <a:solidFill>
                <a:srgbClr val="000000"/>
              </a:solidFill>
              <a:latin typeface="Calibri"/>
              <a:ea typeface="Calibri"/>
              <a:cs typeface="Calibri"/>
              <a:sym typeface="Calibri"/>
            </a:endParaRPr>
          </a:p>
        </p:txBody>
      </p:sp>
      <p:sp>
        <p:nvSpPr>
          <p:cNvPr id="242" name="Google Shape;242;g27b20710b09_0_59"/>
          <p:cNvSpPr txBox="1"/>
          <p:nvPr/>
        </p:nvSpPr>
        <p:spPr>
          <a:xfrm>
            <a:off x="8636650" y="2342250"/>
            <a:ext cx="23868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längere Nutzungsdauer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&gt; bessere Gesamtökobilanz</a:t>
            </a:r>
            <a:endParaRPr b="0" i="0" sz="1400" u="none" cap="none" strike="noStrike">
              <a:solidFill>
                <a:srgbClr val="000000"/>
              </a:solidFill>
              <a:latin typeface="Calibri"/>
              <a:ea typeface="Calibri"/>
              <a:cs typeface="Calibri"/>
              <a:sym typeface="Calibri"/>
            </a:endParaRPr>
          </a:p>
        </p:txBody>
      </p:sp>
      <p:pic>
        <p:nvPicPr>
          <p:cNvPr id="243" name="Google Shape;243;g27b20710b09_0_59"/>
          <p:cNvPicPr preferRelativeResize="0"/>
          <p:nvPr/>
        </p:nvPicPr>
        <p:blipFill rotWithShape="1">
          <a:blip r:embed="rId3">
            <a:alphaModFix/>
          </a:blip>
          <a:srcRect b="0" l="0" r="0" t="0"/>
          <a:stretch/>
        </p:blipFill>
        <p:spPr>
          <a:xfrm>
            <a:off x="3486176" y="1626850"/>
            <a:ext cx="4110900" cy="2740585"/>
          </a:xfrm>
          <a:prstGeom prst="rect">
            <a:avLst/>
          </a:prstGeom>
          <a:noFill/>
          <a:ln>
            <a:noFill/>
          </a:ln>
        </p:spPr>
      </p:pic>
      <p:sp>
        <p:nvSpPr>
          <p:cNvPr id="244" name="Google Shape;244;g27b20710b09_0_59"/>
          <p:cNvSpPr/>
          <p:nvPr/>
        </p:nvSpPr>
        <p:spPr>
          <a:xfrm>
            <a:off x="154900" y="428901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7b20710b09_0_59"/>
          <p:cNvSpPr/>
          <p:nvPr/>
        </p:nvSpPr>
        <p:spPr>
          <a:xfrm>
            <a:off x="85725" y="314278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7b20710b09_0_59"/>
          <p:cNvSpPr/>
          <p:nvPr/>
        </p:nvSpPr>
        <p:spPr>
          <a:xfrm>
            <a:off x="952675"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7b20710b09_0_5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8" name="Google Shape;248;g27b20710b09_0_59"/>
          <p:cNvSpPr txBox="1"/>
          <p:nvPr>
            <p:ph type="title"/>
          </p:nvPr>
        </p:nvSpPr>
        <p:spPr>
          <a:xfrm>
            <a:off x="417125" y="204575"/>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Fenstermaterialien - Varianten</a:t>
            </a:r>
            <a:endParaRPr/>
          </a:p>
        </p:txBody>
      </p:sp>
      <p:sp>
        <p:nvSpPr>
          <p:cNvPr id="249" name="Google Shape;249;g27b20710b09_0_5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Foto: fotolia    Quelle: Forum Nachhaltiges Bauen</a:t>
            </a:r>
            <a:endParaRPr/>
          </a:p>
        </p:txBody>
      </p:sp>
      <p:sp>
        <p:nvSpPr>
          <p:cNvPr id="250" name="Google Shape;250;g27b20710b09_0_5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51" name="Google Shape;251;g27b20710b09_0_59"/>
          <p:cNvSpPr/>
          <p:nvPr/>
        </p:nvSpPr>
        <p:spPr>
          <a:xfrm>
            <a:off x="328225" y="199657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g27b20710b09_0_59"/>
          <p:cNvPicPr preferRelativeResize="0"/>
          <p:nvPr/>
        </p:nvPicPr>
        <p:blipFill rotWithShape="1">
          <a:blip r:embed="rId4">
            <a:alphaModFix/>
          </a:blip>
          <a:srcRect b="32886" l="42395" r="29444" t="15720"/>
          <a:stretch/>
        </p:blipFill>
        <p:spPr>
          <a:xfrm>
            <a:off x="347938" y="3266825"/>
            <a:ext cx="578376" cy="746325"/>
          </a:xfrm>
          <a:prstGeom prst="rect">
            <a:avLst/>
          </a:prstGeom>
          <a:noFill/>
          <a:ln>
            <a:noFill/>
          </a:ln>
        </p:spPr>
      </p:pic>
      <p:sp>
        <p:nvSpPr>
          <p:cNvPr id="253" name="Google Shape;253;g27b20710b09_0_59"/>
          <p:cNvSpPr txBox="1"/>
          <p:nvPr/>
        </p:nvSpPr>
        <p:spPr>
          <a:xfrm>
            <a:off x="1431025" y="2336475"/>
            <a:ext cx="20943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nachwachsender Rohstoff</a:t>
            </a:r>
            <a:endParaRPr b="0" i="0" sz="1400" u="none" cap="none" strike="noStrike">
              <a:solidFill>
                <a:srgbClr val="000000"/>
              </a:solidFill>
              <a:latin typeface="Calibri"/>
              <a:ea typeface="Calibri"/>
              <a:cs typeface="Calibri"/>
              <a:sym typeface="Calibri"/>
            </a:endParaRPr>
          </a:p>
        </p:txBody>
      </p:sp>
      <p:sp>
        <p:nvSpPr>
          <p:cNvPr id="254" name="Google Shape;254;g27b20710b09_0_59"/>
          <p:cNvSpPr txBox="1"/>
          <p:nvPr/>
        </p:nvSpPr>
        <p:spPr>
          <a:xfrm>
            <a:off x="1188525" y="3432788"/>
            <a:ext cx="22032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Ökobilanz des Rahmens besser</a:t>
            </a:r>
            <a:endParaRPr b="0" i="0" sz="1400" u="none" cap="none" strike="noStrike">
              <a:solidFill>
                <a:srgbClr val="000000"/>
              </a:solidFill>
              <a:latin typeface="Calibri"/>
              <a:ea typeface="Calibri"/>
              <a:cs typeface="Calibri"/>
              <a:sym typeface="Calibri"/>
            </a:endParaRPr>
          </a:p>
        </p:txBody>
      </p:sp>
      <p:sp>
        <p:nvSpPr>
          <p:cNvPr id="255" name="Google Shape;255;g27b20710b09_0_59"/>
          <p:cNvSpPr txBox="1"/>
          <p:nvPr/>
        </p:nvSpPr>
        <p:spPr>
          <a:xfrm>
            <a:off x="1285275" y="4404600"/>
            <a:ext cx="23868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Entsorgung unproblematisch (bei unbehandeltem Holz)</a:t>
            </a:r>
            <a:endParaRPr b="0" i="0" sz="1400" u="none" cap="none" strike="noStrike">
              <a:solidFill>
                <a:srgbClr val="000000"/>
              </a:solidFill>
              <a:latin typeface="Calibri"/>
              <a:ea typeface="Calibri"/>
              <a:cs typeface="Calibri"/>
              <a:sym typeface="Calibri"/>
            </a:endParaRPr>
          </a:p>
        </p:txBody>
      </p:sp>
      <p:sp>
        <p:nvSpPr>
          <p:cNvPr id="256" name="Google Shape;256;g27b20710b09_0_59"/>
          <p:cNvSpPr/>
          <p:nvPr/>
        </p:nvSpPr>
        <p:spPr>
          <a:xfrm>
            <a:off x="10777250" y="210877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27b20710b09_0_59"/>
          <p:cNvSpPr/>
          <p:nvPr/>
        </p:nvSpPr>
        <p:spPr>
          <a:xfrm>
            <a:off x="11038900" y="32489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27b20710b09_0_59"/>
          <p:cNvSpPr/>
          <p:nvPr/>
        </p:nvSpPr>
        <p:spPr>
          <a:xfrm>
            <a:off x="10850213" y="43392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27b20710b09_0_59"/>
          <p:cNvSpPr/>
          <p:nvPr/>
        </p:nvSpPr>
        <p:spPr>
          <a:xfrm>
            <a:off x="9936088"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27b20710b09_0_59"/>
          <p:cNvSpPr txBox="1"/>
          <p:nvPr/>
        </p:nvSpPr>
        <p:spPr>
          <a:xfrm>
            <a:off x="7802925" y="1626850"/>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61" name="Google Shape;261;g27b20710b09_0_59"/>
          <p:cNvSpPr txBox="1"/>
          <p:nvPr/>
        </p:nvSpPr>
        <p:spPr>
          <a:xfrm>
            <a:off x="8718600" y="3562225"/>
            <a:ext cx="2320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Robust gegenüber Witterung </a:t>
            </a:r>
            <a:endParaRPr b="0" i="0" sz="1400" u="none" cap="none" strike="noStrike">
              <a:solidFill>
                <a:srgbClr val="000000"/>
              </a:solidFill>
              <a:latin typeface="Calibri"/>
              <a:ea typeface="Calibri"/>
              <a:cs typeface="Calibri"/>
              <a:sym typeface="Calibri"/>
            </a:endParaRPr>
          </a:p>
        </p:txBody>
      </p:sp>
      <p:sp>
        <p:nvSpPr>
          <p:cNvPr id="262" name="Google Shape;262;g27b20710b09_0_59"/>
          <p:cNvSpPr txBox="1"/>
          <p:nvPr/>
        </p:nvSpPr>
        <p:spPr>
          <a:xfrm>
            <a:off x="8427500" y="4566800"/>
            <a:ext cx="2417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Unterhaltungskosten</a:t>
            </a:r>
            <a:endParaRPr b="0" i="0" sz="1400" u="none" cap="none" strike="noStrike">
              <a:solidFill>
                <a:srgbClr val="000000"/>
              </a:solidFill>
              <a:latin typeface="Calibri"/>
              <a:ea typeface="Calibri"/>
              <a:cs typeface="Calibri"/>
              <a:sym typeface="Calibri"/>
            </a:endParaRPr>
          </a:p>
        </p:txBody>
      </p:sp>
      <p:pic>
        <p:nvPicPr>
          <p:cNvPr id="263" name="Google Shape;263;g27b20710b09_0_59"/>
          <p:cNvPicPr preferRelativeResize="0"/>
          <p:nvPr/>
        </p:nvPicPr>
        <p:blipFill rotWithShape="1">
          <a:blip r:embed="rId5">
            <a:alphaModFix/>
          </a:blip>
          <a:srcRect b="69233" l="15451" r="71916" t="15765"/>
          <a:stretch/>
        </p:blipFill>
        <p:spPr>
          <a:xfrm>
            <a:off x="1141363" y="5306199"/>
            <a:ext cx="725422" cy="609101"/>
          </a:xfrm>
          <a:prstGeom prst="rect">
            <a:avLst/>
          </a:prstGeom>
          <a:noFill/>
          <a:ln>
            <a:noFill/>
          </a:ln>
        </p:spPr>
      </p:pic>
      <p:pic>
        <p:nvPicPr>
          <p:cNvPr id="264" name="Google Shape;264;g27b20710b09_0_59"/>
          <p:cNvPicPr preferRelativeResize="0"/>
          <p:nvPr/>
        </p:nvPicPr>
        <p:blipFill rotWithShape="1">
          <a:blip r:embed="rId5">
            <a:alphaModFix/>
          </a:blip>
          <a:srcRect b="69233" l="15451" r="71916" t="15765"/>
          <a:stretch/>
        </p:blipFill>
        <p:spPr>
          <a:xfrm>
            <a:off x="11038913" y="4574699"/>
            <a:ext cx="725422" cy="609101"/>
          </a:xfrm>
          <a:prstGeom prst="rect">
            <a:avLst/>
          </a:prstGeom>
          <a:noFill/>
          <a:ln>
            <a:noFill/>
          </a:ln>
        </p:spPr>
      </p:pic>
      <p:pic>
        <p:nvPicPr>
          <p:cNvPr id="265" name="Google Shape;265;g27b20710b09_0_59"/>
          <p:cNvPicPr preferRelativeResize="0"/>
          <p:nvPr/>
        </p:nvPicPr>
        <p:blipFill rotWithShape="1">
          <a:blip r:embed="rId6">
            <a:alphaModFix/>
          </a:blip>
          <a:srcRect b="27506" l="16135" r="58935" t="20030"/>
          <a:stretch/>
        </p:blipFill>
        <p:spPr>
          <a:xfrm>
            <a:off x="11077875" y="2275636"/>
            <a:ext cx="501545" cy="746325"/>
          </a:xfrm>
          <a:prstGeom prst="rect">
            <a:avLst/>
          </a:prstGeom>
          <a:noFill/>
          <a:ln>
            <a:noFill/>
          </a:ln>
        </p:spPr>
      </p:pic>
      <p:pic>
        <p:nvPicPr>
          <p:cNvPr id="266" name="Google Shape;266;g27b20710b09_0_59"/>
          <p:cNvPicPr preferRelativeResize="0"/>
          <p:nvPr/>
        </p:nvPicPr>
        <p:blipFill rotWithShape="1">
          <a:blip r:embed="rId7">
            <a:alphaModFix/>
          </a:blip>
          <a:srcRect b="51672" l="7837" r="64281" t="9656"/>
          <a:stretch/>
        </p:blipFill>
        <p:spPr>
          <a:xfrm>
            <a:off x="11204122" y="3410203"/>
            <a:ext cx="772352" cy="757398"/>
          </a:xfrm>
          <a:prstGeom prst="rect">
            <a:avLst/>
          </a:prstGeom>
          <a:noFill/>
          <a:ln>
            <a:noFill/>
          </a:ln>
        </p:spPr>
      </p:pic>
      <p:pic>
        <p:nvPicPr>
          <p:cNvPr id="267" name="Google Shape;267;g27b20710b09_0_59"/>
          <p:cNvPicPr preferRelativeResize="0"/>
          <p:nvPr/>
        </p:nvPicPr>
        <p:blipFill rotWithShape="1">
          <a:blip r:embed="rId8">
            <a:alphaModFix/>
          </a:blip>
          <a:srcRect b="40820" l="41600" r="43103" t="36564"/>
          <a:stretch/>
        </p:blipFill>
        <p:spPr>
          <a:xfrm>
            <a:off x="493438" y="2156213"/>
            <a:ext cx="772352" cy="807372"/>
          </a:xfrm>
          <a:prstGeom prst="rect">
            <a:avLst/>
          </a:prstGeom>
          <a:noFill/>
          <a:ln>
            <a:noFill/>
          </a:ln>
        </p:spPr>
      </p:pic>
      <p:sp>
        <p:nvSpPr>
          <p:cNvPr id="268" name="Google Shape;268;g27b20710b09_0_5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
        <p:nvSpPr>
          <p:cNvPr id="269" name="Google Shape;269;g27b20710b09_0_59"/>
          <p:cNvSpPr txBox="1"/>
          <p:nvPr/>
        </p:nvSpPr>
        <p:spPr>
          <a:xfrm>
            <a:off x="328225" y="1428175"/>
            <a:ext cx="22410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Holzfensterrahmen</a:t>
            </a:r>
            <a:endParaRPr b="0" i="0" sz="1400" u="none" cap="none" strike="noStrike">
              <a:solidFill>
                <a:srgbClr val="000000"/>
              </a:solidFill>
              <a:latin typeface="Calibri"/>
              <a:ea typeface="Calibri"/>
              <a:cs typeface="Calibri"/>
              <a:sym typeface="Calibri"/>
            </a:endParaRPr>
          </a:p>
        </p:txBody>
      </p:sp>
      <p:sp>
        <p:nvSpPr>
          <p:cNvPr id="270" name="Google Shape;270;g27b20710b09_0_59"/>
          <p:cNvSpPr txBox="1"/>
          <p:nvPr/>
        </p:nvSpPr>
        <p:spPr>
          <a:xfrm>
            <a:off x="7580900" y="1440475"/>
            <a:ext cx="41109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thermisch optimierter Holzfensterrahmen</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mit Witterungsschutz  (z.B. Alublenden)</a:t>
            </a:r>
            <a:endParaRPr b="0" i="0" sz="1600" u="none" cap="none" strike="noStrike">
              <a:solidFill>
                <a:schemeClr val="dk1"/>
              </a:solidFill>
              <a:latin typeface="Arial"/>
              <a:ea typeface="Arial"/>
              <a:cs typeface="Arial"/>
              <a:sym typeface="Arial"/>
            </a:endParaRPr>
          </a:p>
        </p:txBody>
      </p:sp>
      <p:pic>
        <p:nvPicPr>
          <p:cNvPr id="271" name="Google Shape;271;g27b20710b09_0_59"/>
          <p:cNvPicPr preferRelativeResize="0"/>
          <p:nvPr/>
        </p:nvPicPr>
        <p:blipFill rotWithShape="1">
          <a:blip r:embed="rId9">
            <a:alphaModFix/>
          </a:blip>
          <a:srcRect b="0" l="0" r="0" t="0"/>
          <a:stretch/>
        </p:blipFill>
        <p:spPr>
          <a:xfrm>
            <a:off x="417113" y="4623700"/>
            <a:ext cx="578375" cy="206563"/>
          </a:xfrm>
          <a:prstGeom prst="rect">
            <a:avLst/>
          </a:prstGeom>
          <a:noFill/>
          <a:ln>
            <a:noFill/>
          </a:ln>
        </p:spPr>
      </p:pic>
      <p:pic>
        <p:nvPicPr>
          <p:cNvPr id="272" name="Google Shape;272;g27b20710b09_0_59"/>
          <p:cNvPicPr preferRelativeResize="0"/>
          <p:nvPr/>
        </p:nvPicPr>
        <p:blipFill rotWithShape="1">
          <a:blip r:embed="rId10">
            <a:alphaModFix/>
          </a:blip>
          <a:srcRect b="0" l="0" r="0" t="0"/>
          <a:stretch/>
        </p:blipFill>
        <p:spPr>
          <a:xfrm>
            <a:off x="295850" y="4831438"/>
            <a:ext cx="820905" cy="238125"/>
          </a:xfrm>
          <a:prstGeom prst="rect">
            <a:avLst/>
          </a:prstGeom>
          <a:noFill/>
          <a:ln>
            <a:noFill/>
          </a:ln>
        </p:spPr>
      </p:pic>
      <p:pic>
        <p:nvPicPr>
          <p:cNvPr id="273" name="Google Shape;273;g27b20710b09_0_59"/>
          <p:cNvPicPr preferRelativeResize="0"/>
          <p:nvPr/>
        </p:nvPicPr>
        <p:blipFill rotWithShape="1">
          <a:blip r:embed="rId11">
            <a:alphaModFix/>
          </a:blip>
          <a:srcRect b="27280" l="51549" r="20307" t="19004"/>
          <a:stretch/>
        </p:blipFill>
        <p:spPr>
          <a:xfrm>
            <a:off x="10189801" y="5306195"/>
            <a:ext cx="451374" cy="609101"/>
          </a:xfrm>
          <a:prstGeom prst="rect">
            <a:avLst/>
          </a:prstGeom>
          <a:noFill/>
          <a:ln>
            <a:noFill/>
          </a:ln>
        </p:spPr>
      </p:pic>
      <p:pic>
        <p:nvPicPr>
          <p:cNvPr id="274" name="Google Shape;274;g27b20710b09_0_59"/>
          <p:cNvPicPr preferRelativeResize="0"/>
          <p:nvPr/>
        </p:nvPicPr>
        <p:blipFill rotWithShape="1">
          <a:blip r:embed="rId5">
            <a:alphaModFix/>
          </a:blip>
          <a:srcRect b="69233" l="15451" r="71916" t="15765"/>
          <a:stretch/>
        </p:blipFill>
        <p:spPr>
          <a:xfrm>
            <a:off x="10588448" y="5544520"/>
            <a:ext cx="414300" cy="347878"/>
          </a:xfrm>
          <a:prstGeom prst="rect">
            <a:avLst/>
          </a:prstGeom>
          <a:noFill/>
          <a:ln>
            <a:noFill/>
          </a:ln>
        </p:spPr>
      </p:pic>
      <p:sp>
        <p:nvSpPr>
          <p:cNvPr id="275" name="Google Shape;275;g27b20710b09_0_59"/>
          <p:cNvSpPr/>
          <p:nvPr/>
        </p:nvSpPr>
        <p:spPr>
          <a:xfrm>
            <a:off x="3631825" y="4222800"/>
            <a:ext cx="4461000" cy="19092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Diskutieren Sie die Vor- und Nachteile von reinen Holzfensterrahmen im Vergleich zu thermisch optimierten Holzfensterrahmen (z.B.mit Dämmschicht) sowie Rahmenkonstruktionen aus Aluminium oder Kunststoff (z.B. PVC)</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7b80a665ea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2" name="Google Shape;282;g27b80a665ea_0_1"/>
          <p:cNvSpPr txBox="1"/>
          <p:nvPr>
            <p:ph type="title"/>
          </p:nvPr>
        </p:nvSpPr>
        <p:spPr>
          <a:xfrm>
            <a:off x="427875" y="180000"/>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Fenster - Ökobilanzen</a:t>
            </a:r>
            <a:endParaRPr/>
          </a:p>
        </p:txBody>
      </p:sp>
      <p:sp>
        <p:nvSpPr>
          <p:cNvPr id="283" name="Google Shape;283;g27b80a665ea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Altbau neu gedacht (2021), eigene Darstellung </a:t>
            </a:r>
            <a:endParaRPr/>
          </a:p>
        </p:txBody>
      </p:sp>
      <p:sp>
        <p:nvSpPr>
          <p:cNvPr id="284" name="Google Shape;284;g27b80a665ea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85" name="Google Shape;285;g27b80a665ea_0_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
        <p:nvSpPr>
          <p:cNvPr id="286" name="Google Shape;286;g27b80a665ea_0_1"/>
          <p:cNvSpPr/>
          <p:nvPr/>
        </p:nvSpPr>
        <p:spPr>
          <a:xfrm>
            <a:off x="7509650" y="4438500"/>
            <a:ext cx="4320300" cy="1565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Diskutieren Sie die Vor- und Nachteile verschiedener Varianten von Holzfensterrahmen in Bezug auf den Energieaufwand und die damit verbundenen Auswirkungen auf das Klima</a:t>
            </a:r>
            <a:endParaRPr b="0" i="0" sz="1600" u="none" cap="none" strike="noStrike">
              <a:solidFill>
                <a:schemeClr val="dk1"/>
              </a:solidFill>
              <a:latin typeface="Arial"/>
              <a:ea typeface="Arial"/>
              <a:cs typeface="Arial"/>
              <a:sym typeface="Arial"/>
            </a:endParaRPr>
          </a:p>
        </p:txBody>
      </p:sp>
      <p:sp>
        <p:nvSpPr>
          <p:cNvPr id="287" name="Google Shape;287;g27b80a665ea_0_1"/>
          <p:cNvSpPr txBox="1"/>
          <p:nvPr/>
        </p:nvSpPr>
        <p:spPr>
          <a:xfrm>
            <a:off x="619500" y="5126875"/>
            <a:ext cx="5367000" cy="64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900"/>
              <a:buFont typeface="Arial"/>
              <a:buNone/>
            </a:pPr>
            <a:r>
              <a:rPr b="0" i="0" lang="de-DE" sz="900" u="none" cap="none" strike="noStrike">
                <a:solidFill>
                  <a:schemeClr val="dk1"/>
                </a:solidFill>
                <a:latin typeface="Arial"/>
                <a:ea typeface="Arial"/>
                <a:cs typeface="Arial"/>
                <a:sym typeface="Arial"/>
              </a:rPr>
              <a:t>Fenster mit unterschiedlichen thermischen Qualitäten                                                                Maße:1,25m x 1,40m                                                                                                               Herstellung, Instandhaltung und Rückbau. Betrachtungszeitraum 50a.</a:t>
            </a:r>
            <a:endParaRPr b="0" i="0" sz="900" u="none" cap="none" strike="noStrike">
              <a:solidFill>
                <a:schemeClr val="dk1"/>
              </a:solidFill>
              <a:latin typeface="Arial"/>
              <a:ea typeface="Arial"/>
              <a:cs typeface="Arial"/>
              <a:sym typeface="Arial"/>
            </a:endParaRPr>
          </a:p>
        </p:txBody>
      </p:sp>
      <p:graphicFrame>
        <p:nvGraphicFramePr>
          <p:cNvPr id="288" name="Google Shape;288;g27b80a665ea_0_1"/>
          <p:cNvGraphicFramePr/>
          <p:nvPr/>
        </p:nvGraphicFramePr>
        <p:xfrm>
          <a:off x="719769" y="1631972"/>
          <a:ext cx="5462270" cy="3122930"/>
        </p:xfrm>
        <a:graphic>
          <a:graphicData uri="http://schemas.openxmlformats.org/drawingml/2006/chart">
            <c:chart r:id="rId4"/>
          </a:graphicData>
        </a:graphic>
      </p:graphicFrame>
      <p:graphicFrame>
        <p:nvGraphicFramePr>
          <p:cNvPr id="289" name="Google Shape;289;g27b80a665ea_0_1"/>
          <p:cNvGraphicFramePr/>
          <p:nvPr/>
        </p:nvGraphicFramePr>
        <p:xfrm>
          <a:off x="6298259" y="1636245"/>
          <a:ext cx="3158490" cy="2802255"/>
        </p:xfrm>
        <a:graphic>
          <a:graphicData uri="http://schemas.openxmlformats.org/drawingml/2006/chart">
            <c:chart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7b80a665ea_0_153"/>
          <p:cNvSpPr/>
          <p:nvPr/>
        </p:nvSpPr>
        <p:spPr>
          <a:xfrm>
            <a:off x="154900" y="428901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7b80a665ea_0_153"/>
          <p:cNvSpPr/>
          <p:nvPr/>
        </p:nvSpPr>
        <p:spPr>
          <a:xfrm>
            <a:off x="952675"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7b80a665ea_0_15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8" name="Google Shape;298;g27b80a665ea_0_15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Holzmöbel - Ökobilanz  </a:t>
            </a:r>
            <a:endParaRPr/>
          </a:p>
        </p:txBody>
      </p:sp>
      <p:sp>
        <p:nvSpPr>
          <p:cNvPr id="299" name="Google Shape;299;g27b80a665ea_0_15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SzPts val="1200"/>
              <a:buNone/>
            </a:pPr>
            <a:r>
              <a:rPr lang="de-DE"/>
              <a:t>Tischler und Tischlerin</a:t>
            </a:r>
            <a:endParaRPr/>
          </a:p>
        </p:txBody>
      </p:sp>
      <p:sp>
        <p:nvSpPr>
          <p:cNvPr id="300" name="Google Shape;300;g27b80a665ea_0_15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Foto: ebay	Quelle: eigene Darstellung</a:t>
            </a:r>
            <a:endParaRPr/>
          </a:p>
        </p:txBody>
      </p:sp>
      <p:sp>
        <p:nvSpPr>
          <p:cNvPr id="301" name="Google Shape;301;g27b80a665ea_0_15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02" name="Google Shape;302;g27b80a665ea_0_153"/>
          <p:cNvSpPr/>
          <p:nvPr/>
        </p:nvSpPr>
        <p:spPr>
          <a:xfrm>
            <a:off x="40450" y="31536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27b80a665ea_0_153"/>
          <p:cNvSpPr txBox="1"/>
          <p:nvPr/>
        </p:nvSpPr>
        <p:spPr>
          <a:xfrm>
            <a:off x="1143250" y="3493525"/>
            <a:ext cx="3035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kontrollierter, zertifizierter Holzanbau</a:t>
            </a:r>
            <a:endParaRPr b="0" i="0" sz="1400" u="none" cap="none" strike="noStrike">
              <a:solidFill>
                <a:srgbClr val="000000"/>
              </a:solidFill>
              <a:latin typeface="Calibri"/>
              <a:ea typeface="Calibri"/>
              <a:cs typeface="Calibri"/>
              <a:sym typeface="Calibri"/>
            </a:endParaRPr>
          </a:p>
        </p:txBody>
      </p:sp>
      <p:sp>
        <p:nvSpPr>
          <p:cNvPr id="304" name="Google Shape;304;g27b80a665ea_0_153"/>
          <p:cNvSpPr txBox="1"/>
          <p:nvPr/>
        </p:nvSpPr>
        <p:spPr>
          <a:xfrm>
            <a:off x="1257700" y="4524475"/>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einheimische Holzarten</a:t>
            </a:r>
            <a:endParaRPr b="0" i="0" sz="1400" u="none" cap="none" strike="noStrike">
              <a:solidFill>
                <a:srgbClr val="000000"/>
              </a:solidFill>
              <a:latin typeface="Calibri"/>
              <a:ea typeface="Calibri"/>
              <a:cs typeface="Calibri"/>
              <a:sym typeface="Calibri"/>
            </a:endParaRPr>
          </a:p>
        </p:txBody>
      </p:sp>
      <p:sp>
        <p:nvSpPr>
          <p:cNvPr id="305" name="Google Shape;305;g27b80a665ea_0_153"/>
          <p:cNvSpPr txBox="1"/>
          <p:nvPr/>
        </p:nvSpPr>
        <p:spPr>
          <a:xfrm>
            <a:off x="2045825" y="54106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faire Arbeitsbedingungen</a:t>
            </a:r>
            <a:endParaRPr b="0" i="0" sz="1400" u="none" cap="none" strike="noStrike">
              <a:solidFill>
                <a:srgbClr val="000000"/>
              </a:solidFill>
              <a:latin typeface="Calibri"/>
              <a:ea typeface="Calibri"/>
              <a:cs typeface="Calibri"/>
              <a:sym typeface="Calibri"/>
            </a:endParaRPr>
          </a:p>
        </p:txBody>
      </p:sp>
      <p:sp>
        <p:nvSpPr>
          <p:cNvPr id="306" name="Google Shape;306;g27b80a665ea_0_153"/>
          <p:cNvSpPr/>
          <p:nvPr/>
        </p:nvSpPr>
        <p:spPr>
          <a:xfrm>
            <a:off x="10662450" y="19231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27b80a665ea_0_153"/>
          <p:cNvSpPr/>
          <p:nvPr/>
        </p:nvSpPr>
        <p:spPr>
          <a:xfrm>
            <a:off x="11038900" y="30477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7b80a665ea_0_153"/>
          <p:cNvSpPr/>
          <p:nvPr/>
        </p:nvSpPr>
        <p:spPr>
          <a:xfrm>
            <a:off x="11038900" y="41724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27b80a665ea_0_153"/>
          <p:cNvSpPr/>
          <p:nvPr/>
        </p:nvSpPr>
        <p:spPr>
          <a:xfrm>
            <a:off x="10224188" y="500168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27b80a665ea_0_153"/>
          <p:cNvSpPr txBox="1"/>
          <p:nvPr/>
        </p:nvSpPr>
        <p:spPr>
          <a:xfrm>
            <a:off x="7802925" y="1626850"/>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1" name="Google Shape;311;g27b80a665ea_0_153"/>
          <p:cNvSpPr txBox="1"/>
          <p:nvPr/>
        </p:nvSpPr>
        <p:spPr>
          <a:xfrm>
            <a:off x="8355525" y="2250450"/>
            <a:ext cx="23064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Produktionskosten</a:t>
            </a:r>
            <a:endParaRPr b="0" i="0" sz="1400" u="none" cap="none" strike="noStrike">
              <a:solidFill>
                <a:srgbClr val="000000"/>
              </a:solidFill>
              <a:latin typeface="Calibri"/>
              <a:ea typeface="Calibri"/>
              <a:cs typeface="Calibri"/>
              <a:sym typeface="Calibri"/>
            </a:endParaRPr>
          </a:p>
        </p:txBody>
      </p:sp>
      <p:sp>
        <p:nvSpPr>
          <p:cNvPr id="312" name="Google Shape;312;g27b80a665ea_0_153"/>
          <p:cNvSpPr txBox="1"/>
          <p:nvPr/>
        </p:nvSpPr>
        <p:spPr>
          <a:xfrm>
            <a:off x="9835000" y="3395263"/>
            <a:ext cx="12039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Plantagenholz</a:t>
            </a:r>
            <a:endParaRPr b="0" i="0" sz="1400" u="none" cap="none" strike="noStrike">
              <a:solidFill>
                <a:srgbClr val="000000"/>
              </a:solidFill>
              <a:latin typeface="Calibri"/>
              <a:ea typeface="Calibri"/>
              <a:cs typeface="Calibri"/>
              <a:sym typeface="Calibri"/>
            </a:endParaRPr>
          </a:p>
        </p:txBody>
      </p:sp>
      <p:sp>
        <p:nvSpPr>
          <p:cNvPr id="313" name="Google Shape;313;g27b80a665ea_0_153"/>
          <p:cNvSpPr txBox="1"/>
          <p:nvPr/>
        </p:nvSpPr>
        <p:spPr>
          <a:xfrm>
            <a:off x="8569100" y="5341600"/>
            <a:ext cx="1655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Lohnkosten</a:t>
            </a:r>
            <a:endParaRPr b="0" i="0" sz="1400" u="none" cap="none" strike="noStrike">
              <a:solidFill>
                <a:srgbClr val="000000"/>
              </a:solidFill>
              <a:latin typeface="Calibri"/>
              <a:ea typeface="Calibri"/>
              <a:cs typeface="Calibri"/>
              <a:sym typeface="Calibri"/>
            </a:endParaRPr>
          </a:p>
        </p:txBody>
      </p:sp>
      <p:sp>
        <p:nvSpPr>
          <p:cNvPr id="314" name="Google Shape;314;g27b80a665ea_0_153"/>
          <p:cNvSpPr txBox="1"/>
          <p:nvPr/>
        </p:nvSpPr>
        <p:spPr>
          <a:xfrm>
            <a:off x="9155900" y="4428700"/>
            <a:ext cx="1883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Verkaufspreise </a:t>
            </a:r>
            <a:endParaRPr b="0" i="0" sz="1400" u="none" cap="none" strike="noStrike">
              <a:solidFill>
                <a:srgbClr val="000000"/>
              </a:solidFill>
              <a:latin typeface="Calibri"/>
              <a:ea typeface="Calibri"/>
              <a:cs typeface="Calibri"/>
              <a:sym typeface="Calibri"/>
            </a:endParaRPr>
          </a:p>
        </p:txBody>
      </p:sp>
      <p:pic>
        <p:nvPicPr>
          <p:cNvPr id="315" name="Google Shape;315;g27b80a665ea_0_153"/>
          <p:cNvPicPr preferRelativeResize="0"/>
          <p:nvPr/>
        </p:nvPicPr>
        <p:blipFill rotWithShape="1">
          <a:blip r:embed="rId3">
            <a:alphaModFix/>
          </a:blip>
          <a:srcRect b="69233" l="15451" r="71917" t="15765"/>
          <a:stretch/>
        </p:blipFill>
        <p:spPr>
          <a:xfrm>
            <a:off x="1143250" y="5306199"/>
            <a:ext cx="725422" cy="609101"/>
          </a:xfrm>
          <a:prstGeom prst="rect">
            <a:avLst/>
          </a:prstGeom>
          <a:noFill/>
          <a:ln>
            <a:noFill/>
          </a:ln>
        </p:spPr>
      </p:pic>
      <p:pic>
        <p:nvPicPr>
          <p:cNvPr id="316" name="Google Shape;316;g27b80a665ea_0_153"/>
          <p:cNvPicPr preferRelativeResize="0"/>
          <p:nvPr/>
        </p:nvPicPr>
        <p:blipFill rotWithShape="1">
          <a:blip r:embed="rId3">
            <a:alphaModFix/>
          </a:blip>
          <a:srcRect b="69233" l="15451" r="71917" t="15765"/>
          <a:stretch/>
        </p:blipFill>
        <p:spPr>
          <a:xfrm>
            <a:off x="11227588" y="4413474"/>
            <a:ext cx="725422" cy="609101"/>
          </a:xfrm>
          <a:prstGeom prst="rect">
            <a:avLst/>
          </a:prstGeom>
          <a:noFill/>
          <a:ln>
            <a:noFill/>
          </a:ln>
        </p:spPr>
      </p:pic>
      <p:pic>
        <p:nvPicPr>
          <p:cNvPr id="317" name="Google Shape;317;g27b80a665ea_0_153"/>
          <p:cNvPicPr preferRelativeResize="0"/>
          <p:nvPr/>
        </p:nvPicPr>
        <p:blipFill rotWithShape="1">
          <a:blip r:embed="rId4">
            <a:alphaModFix/>
          </a:blip>
          <a:srcRect b="27509" l="16137" r="58934" t="20029"/>
          <a:stretch/>
        </p:blipFill>
        <p:spPr>
          <a:xfrm>
            <a:off x="10911250" y="2027050"/>
            <a:ext cx="493916" cy="734976"/>
          </a:xfrm>
          <a:prstGeom prst="rect">
            <a:avLst/>
          </a:prstGeom>
          <a:noFill/>
          <a:ln>
            <a:noFill/>
          </a:ln>
        </p:spPr>
      </p:pic>
      <p:pic>
        <p:nvPicPr>
          <p:cNvPr id="318" name="Google Shape;318;g27b80a665ea_0_153"/>
          <p:cNvPicPr preferRelativeResize="0"/>
          <p:nvPr/>
        </p:nvPicPr>
        <p:blipFill rotWithShape="1">
          <a:blip r:embed="rId5">
            <a:alphaModFix/>
          </a:blip>
          <a:srcRect b="0" l="0" r="0" t="0"/>
          <a:stretch/>
        </p:blipFill>
        <p:spPr>
          <a:xfrm flipH="1">
            <a:off x="4638875" y="1354537"/>
            <a:ext cx="2541000" cy="3442162"/>
          </a:xfrm>
          <a:prstGeom prst="rect">
            <a:avLst/>
          </a:prstGeom>
          <a:noFill/>
          <a:ln>
            <a:noFill/>
          </a:ln>
        </p:spPr>
      </p:pic>
      <p:pic>
        <p:nvPicPr>
          <p:cNvPr id="319" name="Google Shape;319;g27b80a665ea_0_153"/>
          <p:cNvPicPr preferRelativeResize="0"/>
          <p:nvPr/>
        </p:nvPicPr>
        <p:blipFill rotWithShape="1">
          <a:blip r:embed="rId6">
            <a:alphaModFix/>
          </a:blip>
          <a:srcRect b="40820" l="41600" r="43103" t="36564"/>
          <a:stretch/>
        </p:blipFill>
        <p:spPr>
          <a:xfrm>
            <a:off x="154900" y="3289938"/>
            <a:ext cx="772352" cy="807372"/>
          </a:xfrm>
          <a:prstGeom prst="rect">
            <a:avLst/>
          </a:prstGeom>
          <a:noFill/>
          <a:ln>
            <a:noFill/>
          </a:ln>
        </p:spPr>
      </p:pic>
      <p:sp>
        <p:nvSpPr>
          <p:cNvPr id="320" name="Google Shape;320;g27b80a665ea_0_153"/>
          <p:cNvSpPr/>
          <p:nvPr/>
        </p:nvSpPr>
        <p:spPr>
          <a:xfrm>
            <a:off x="427325" y="20182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1" name="Google Shape;321;g27b80a665ea_0_153"/>
          <p:cNvPicPr preferRelativeResize="0"/>
          <p:nvPr/>
        </p:nvPicPr>
        <p:blipFill rotWithShape="1">
          <a:blip r:embed="rId7">
            <a:alphaModFix/>
          </a:blip>
          <a:srcRect b="0" l="0" r="0" t="0"/>
          <a:stretch/>
        </p:blipFill>
        <p:spPr>
          <a:xfrm>
            <a:off x="568275" y="2624647"/>
            <a:ext cx="820900" cy="153175"/>
          </a:xfrm>
          <a:prstGeom prst="rect">
            <a:avLst/>
          </a:prstGeom>
          <a:noFill/>
          <a:ln>
            <a:noFill/>
          </a:ln>
        </p:spPr>
      </p:pic>
      <p:pic>
        <p:nvPicPr>
          <p:cNvPr id="322" name="Google Shape;322;g27b80a665ea_0_153"/>
          <p:cNvPicPr preferRelativeResize="0"/>
          <p:nvPr/>
        </p:nvPicPr>
        <p:blipFill rotWithShape="1">
          <a:blip r:embed="rId8">
            <a:alphaModFix/>
          </a:blip>
          <a:srcRect b="0" l="0" r="0" t="0"/>
          <a:stretch/>
        </p:blipFill>
        <p:spPr>
          <a:xfrm>
            <a:off x="674175" y="2420225"/>
            <a:ext cx="151006" cy="238125"/>
          </a:xfrm>
          <a:prstGeom prst="rect">
            <a:avLst/>
          </a:prstGeom>
          <a:noFill/>
          <a:ln>
            <a:noFill/>
          </a:ln>
        </p:spPr>
      </p:pic>
      <p:pic>
        <p:nvPicPr>
          <p:cNvPr id="323" name="Google Shape;323;g27b80a665ea_0_153"/>
          <p:cNvPicPr preferRelativeResize="0"/>
          <p:nvPr/>
        </p:nvPicPr>
        <p:blipFill rotWithShape="1">
          <a:blip r:embed="rId8">
            <a:alphaModFix/>
          </a:blip>
          <a:srcRect b="0" l="0" r="0" t="0"/>
          <a:stretch/>
        </p:blipFill>
        <p:spPr>
          <a:xfrm>
            <a:off x="832613" y="2481649"/>
            <a:ext cx="151000" cy="153175"/>
          </a:xfrm>
          <a:prstGeom prst="rect">
            <a:avLst/>
          </a:prstGeom>
          <a:noFill/>
          <a:ln>
            <a:noFill/>
          </a:ln>
        </p:spPr>
      </p:pic>
      <p:pic>
        <p:nvPicPr>
          <p:cNvPr id="324" name="Google Shape;324;g27b80a665ea_0_153"/>
          <p:cNvPicPr preferRelativeResize="0"/>
          <p:nvPr/>
        </p:nvPicPr>
        <p:blipFill rotWithShape="1">
          <a:blip r:embed="rId8">
            <a:alphaModFix/>
          </a:blip>
          <a:srcRect b="0" l="0" r="0" t="0"/>
          <a:stretch/>
        </p:blipFill>
        <p:spPr>
          <a:xfrm>
            <a:off x="991050" y="2481646"/>
            <a:ext cx="151000" cy="153175"/>
          </a:xfrm>
          <a:prstGeom prst="rect">
            <a:avLst/>
          </a:prstGeom>
          <a:noFill/>
          <a:ln>
            <a:noFill/>
          </a:ln>
        </p:spPr>
      </p:pic>
      <p:pic>
        <p:nvPicPr>
          <p:cNvPr id="325" name="Google Shape;325;g27b80a665ea_0_153"/>
          <p:cNvPicPr preferRelativeResize="0"/>
          <p:nvPr/>
        </p:nvPicPr>
        <p:blipFill rotWithShape="1">
          <a:blip r:embed="rId8">
            <a:alphaModFix/>
          </a:blip>
          <a:srcRect b="0" l="0" r="0" t="0"/>
          <a:stretch/>
        </p:blipFill>
        <p:spPr>
          <a:xfrm>
            <a:off x="1149477" y="2481650"/>
            <a:ext cx="151000" cy="153175"/>
          </a:xfrm>
          <a:prstGeom prst="rect">
            <a:avLst/>
          </a:prstGeom>
          <a:noFill/>
          <a:ln>
            <a:noFill/>
          </a:ln>
        </p:spPr>
      </p:pic>
      <p:sp>
        <p:nvSpPr>
          <p:cNvPr id="326" name="Google Shape;326;g27b80a665ea_0_153"/>
          <p:cNvSpPr txBox="1"/>
          <p:nvPr/>
        </p:nvSpPr>
        <p:spPr>
          <a:xfrm>
            <a:off x="1530125" y="23581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 Transportaufwand</a:t>
            </a:r>
            <a:endParaRPr b="0" i="0" sz="1400" u="none" cap="none" strike="noStrike">
              <a:solidFill>
                <a:srgbClr val="000000"/>
              </a:solidFill>
              <a:latin typeface="Calibri"/>
              <a:ea typeface="Calibri"/>
              <a:cs typeface="Calibri"/>
              <a:sym typeface="Calibri"/>
            </a:endParaRPr>
          </a:p>
        </p:txBody>
      </p:sp>
      <p:sp>
        <p:nvSpPr>
          <p:cNvPr id="327" name="Google Shape;327;g27b80a665ea_0_153"/>
          <p:cNvSpPr txBox="1"/>
          <p:nvPr/>
        </p:nvSpPr>
        <p:spPr>
          <a:xfrm>
            <a:off x="1147525" y="1428175"/>
            <a:ext cx="30912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Regionales Hartholz (Eiche)</a:t>
            </a:r>
            <a:endParaRPr b="0" i="0" sz="1400" u="none" cap="none" strike="noStrike">
              <a:solidFill>
                <a:srgbClr val="000000"/>
              </a:solidFill>
              <a:latin typeface="Calibri"/>
              <a:ea typeface="Calibri"/>
              <a:cs typeface="Calibri"/>
              <a:sym typeface="Calibri"/>
            </a:endParaRPr>
          </a:p>
        </p:txBody>
      </p:sp>
      <p:sp>
        <p:nvSpPr>
          <p:cNvPr id="328" name="Google Shape;328;g27b80a665ea_0_153"/>
          <p:cNvSpPr txBox="1"/>
          <p:nvPr/>
        </p:nvSpPr>
        <p:spPr>
          <a:xfrm>
            <a:off x="8621200" y="1462575"/>
            <a:ext cx="32589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Tropisches Hartholz (Teak)</a:t>
            </a:r>
            <a:endParaRPr b="0" i="0" sz="1400" u="none" cap="none" strike="noStrike">
              <a:solidFill>
                <a:srgbClr val="000000"/>
              </a:solidFill>
              <a:latin typeface="Calibri"/>
              <a:ea typeface="Calibri"/>
              <a:cs typeface="Calibri"/>
              <a:sym typeface="Calibri"/>
            </a:endParaRPr>
          </a:p>
        </p:txBody>
      </p:sp>
      <p:pic>
        <p:nvPicPr>
          <p:cNvPr id="329" name="Google Shape;329;g27b80a665ea_0_153"/>
          <p:cNvPicPr preferRelativeResize="0"/>
          <p:nvPr/>
        </p:nvPicPr>
        <p:blipFill rotWithShape="1">
          <a:blip r:embed="rId9">
            <a:alphaModFix/>
          </a:blip>
          <a:srcRect b="0" l="0" r="0" t="0"/>
          <a:stretch/>
        </p:blipFill>
        <p:spPr>
          <a:xfrm>
            <a:off x="320125" y="4524475"/>
            <a:ext cx="772350" cy="609100"/>
          </a:xfrm>
          <a:prstGeom prst="rect">
            <a:avLst/>
          </a:prstGeom>
          <a:noFill/>
          <a:ln>
            <a:noFill/>
          </a:ln>
        </p:spPr>
      </p:pic>
      <p:pic>
        <p:nvPicPr>
          <p:cNvPr id="330" name="Google Shape;330;g27b80a665ea_0_153"/>
          <p:cNvPicPr preferRelativeResize="0"/>
          <p:nvPr/>
        </p:nvPicPr>
        <p:blipFill rotWithShape="1">
          <a:blip r:embed="rId9">
            <a:alphaModFix/>
          </a:blip>
          <a:srcRect b="0" l="0" r="0" t="0"/>
          <a:stretch/>
        </p:blipFill>
        <p:spPr>
          <a:xfrm>
            <a:off x="11204125" y="3308275"/>
            <a:ext cx="772350" cy="609100"/>
          </a:xfrm>
          <a:prstGeom prst="rect">
            <a:avLst/>
          </a:prstGeom>
          <a:noFill/>
          <a:ln>
            <a:noFill/>
          </a:ln>
        </p:spPr>
      </p:pic>
      <p:pic>
        <p:nvPicPr>
          <p:cNvPr id="331" name="Google Shape;331;g27b80a665ea_0_153"/>
          <p:cNvPicPr preferRelativeResize="0"/>
          <p:nvPr/>
        </p:nvPicPr>
        <p:blipFill rotWithShape="1">
          <a:blip r:embed="rId3">
            <a:alphaModFix/>
          </a:blip>
          <a:srcRect b="69233" l="15451" r="71917" t="15765"/>
          <a:stretch/>
        </p:blipFill>
        <p:spPr>
          <a:xfrm>
            <a:off x="10412888" y="5237149"/>
            <a:ext cx="725422" cy="609101"/>
          </a:xfrm>
          <a:prstGeom prst="rect">
            <a:avLst/>
          </a:prstGeom>
          <a:noFill/>
          <a:ln>
            <a:noFill/>
          </a:ln>
        </p:spPr>
      </p:pic>
      <p:pic>
        <p:nvPicPr>
          <p:cNvPr id="332" name="Google Shape;332;g27b80a665ea_0_153"/>
          <p:cNvPicPr preferRelativeResize="0"/>
          <p:nvPr/>
        </p:nvPicPr>
        <p:blipFill rotWithShape="1">
          <a:blip r:embed="rId3">
            <a:alphaModFix/>
          </a:blip>
          <a:srcRect b="69233" l="15451" r="71917" t="15765"/>
          <a:stretch/>
        </p:blipFill>
        <p:spPr>
          <a:xfrm>
            <a:off x="11327000" y="2436065"/>
            <a:ext cx="385331" cy="323527"/>
          </a:xfrm>
          <a:prstGeom prst="rect">
            <a:avLst/>
          </a:prstGeom>
          <a:noFill/>
          <a:ln>
            <a:noFill/>
          </a:ln>
        </p:spPr>
      </p:pic>
      <p:sp>
        <p:nvSpPr>
          <p:cNvPr id="333" name="Google Shape;333;g27b80a665ea_0_153"/>
          <p:cNvSpPr/>
          <p:nvPr/>
        </p:nvSpPr>
        <p:spPr>
          <a:xfrm>
            <a:off x="4420313" y="4657950"/>
            <a:ext cx="3150000" cy="1469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Recherchieren Sie die Vor- und Nachteile von importierten Gartenmöbeln gegenüber in Deutschland  produzierten Gartenmöbeln</a:t>
            </a:r>
            <a:endParaRPr b="0" i="0" sz="16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