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7104050" cy="10234600"/>
  <p:embeddedFontLst>
    <p:embeddedFont>
      <p:font typeface="Libre Franklin"/>
      <p:regular r:id="rId20"/>
      <p:bold r:id="rId21"/>
      <p:italic r:id="rId22"/>
      <p:boldItalic r:id="rId23"/>
    </p:embeddedFont>
    <p:embeddedFont>
      <p:font typeface="Merriweather"/>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2" roundtripDataSignature="AMtx7mgvwkRo3150NKLPR+tFLGIFexli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22" Type="http://schemas.openxmlformats.org/officeDocument/2006/relationships/font" Target="fonts/LibreFranklin-italic.fntdata"/><Relationship Id="rId21" Type="http://schemas.openxmlformats.org/officeDocument/2006/relationships/font" Target="fonts/LibreFranklin-bold.fntdata"/><Relationship Id="rId24" Type="http://schemas.openxmlformats.org/officeDocument/2006/relationships/font" Target="fonts/Merriweather-regular.fntdata"/><Relationship Id="rId23" Type="http://schemas.openxmlformats.org/officeDocument/2006/relationships/font" Target="fonts/LibreFrankl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8" Type="http://schemas.openxmlformats.org/officeDocument/2006/relationships/font" Target="fonts/OpenSans-regular.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sz="1600" b="1" dirty="0">
                <a:latin typeface="Calibri" panose="020F0502020204030204" pitchFamily="34" charset="0"/>
                <a:cs typeface="Calibri" panose="020F0502020204030204" pitchFamily="34" charset="0"/>
              </a:rPr>
              <a:t>Energieverbauch in der Industrie nach Energieträgern 2022</a:t>
            </a:r>
          </a:p>
          <a:p>
            <a:pPr>
              <a:defRPr sz="1600" b="1">
                <a:latin typeface="Calibri" panose="020F0502020204030204" pitchFamily="34" charset="0"/>
                <a:cs typeface="Calibri" panose="020F0502020204030204" pitchFamily="34" charset="0"/>
              </a:defRPr>
            </a:pPr>
            <a:endParaRPr lang="de-DE" sz="1600" b="1" dirty="0">
              <a:latin typeface="Calibri" panose="020F0502020204030204" pitchFamily="34" charset="0"/>
              <a:cs typeface="Calibri" panose="020F0502020204030204" pitchFamily="34" charset="0"/>
            </a:endParaRPr>
          </a:p>
        </c:rich>
      </c:tx>
      <c:layout>
        <c:manualLayout>
          <c:xMode val="edge"/>
          <c:yMode val="edge"/>
          <c:x val="0.128470110008812"/>
          <c:y val="0.029363784665579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pieChart>
        <c:varyColors val="1"/>
        <c:ser>
          <c:idx val="0"/>
          <c:order val="0"/>
          <c:dPt>
            <c:idx val="0"/>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1-0138-2C4E-BB3D-6DEEEAB30548}"/>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0138-2C4E-BB3D-6DEEEAB30548}"/>
              </c:ext>
            </c:extLst>
          </c:dPt>
          <c:dPt>
            <c:idx val="2"/>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5-0138-2C4E-BB3D-6DEEEAB30548}"/>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7-0138-2C4E-BB3D-6DEEEAB30548}"/>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0138-2C4E-BB3D-6DEEEAB3054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0138-2C4E-BB3D-6DEEEAB30548}"/>
              </c:ext>
            </c:extLst>
          </c:dPt>
          <c:dPt>
            <c:idx val="6"/>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D-0138-2C4E-BB3D-6DEEEAB305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Tabelle1!$B$12:$B$18</c:f>
              <c:strCache>
                <c:ptCount val="7"/>
                <c:pt idx="0">
                  <c:v>Stein-, Braunkohle</c:v>
                </c:pt>
                <c:pt idx="1">
                  <c:v>Mineralölprodukte</c:v>
                </c:pt>
                <c:pt idx="2">
                  <c:v>Gase</c:v>
                </c:pt>
                <c:pt idx="3">
                  <c:v>Strom (inkl. erneuerbarer Energien)</c:v>
                </c:pt>
                <c:pt idx="4">
                  <c:v>Fernwärme</c:v>
                </c:pt>
                <c:pt idx="5">
                  <c:v>Erneuerbare Wärme</c:v>
                </c:pt>
                <c:pt idx="6">
                  <c:v>Sonstige Energieträger</c:v>
                </c:pt>
              </c:strCache>
            </c:strRef>
          </c:cat>
          <c:val>
            <c:numRef>
              <c:f>Tabelle1!$C$12:$C$18</c:f>
              <c:numCache>
                <c:formatCode>0.00%</c:formatCode>
                <c:ptCount val="7"/>
                <c:pt idx="0">
                  <c:v>0.164</c:v>
                </c:pt>
                <c:pt idx="1">
                  <c:v>0.036</c:v>
                </c:pt>
                <c:pt idx="2">
                  <c:v>0.357</c:v>
                </c:pt>
                <c:pt idx="3">
                  <c:v>0.304</c:v>
                </c:pt>
                <c:pt idx="4">
                  <c:v>0.069</c:v>
                </c:pt>
                <c:pt idx="5">
                  <c:v>0.048</c:v>
                </c:pt>
                <c:pt idx="6">
                  <c:v>0.022</c:v>
                </c:pt>
              </c:numCache>
            </c:numRef>
          </c:val>
          <c:extLst xmlns:c16r2="http://schemas.microsoft.com/office/drawing/2015/06/chart">
            <c:ext xmlns:c16="http://schemas.microsoft.com/office/drawing/2014/chart" uri="{C3380CC4-5D6E-409C-BE32-E72D297353CC}">
              <c16:uniqueId val="{0000000E-0138-2C4E-BB3D-6DEEEAB3054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solidFill>
      <a:schemeClr val="bg1">
        <a:lumMod val="85000"/>
      </a:schemeClr>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ull" TargetMode="External"/><Relationship Id="rId3" Type="http://schemas.openxmlformats.org/officeDocument/2006/relationships/hyperlink" Target="http://null" TargetMode="External"/><Relationship Id="rId4" Type="http://schemas.openxmlformats.org/officeDocument/2006/relationships/hyperlink" Target="https://doi.org/10.1021/acs.est.1c04158"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daten/energie/energieverbrauch-nach-energietraegern-sektoren#allgemeine-entwicklung-und-einflussfaktoren" TargetMode="External"/><Relationship Id="rId3" Type="http://schemas.openxmlformats.org/officeDocument/2006/relationships/hyperlink" Target="https://www.bundesregierung.de/breg-de/themen/entlastung-fuer-deutschland/entlastung-energieabgaben-2125006" TargetMode="External"/><Relationship Id="rId4" Type="http://schemas.openxmlformats.org/officeDocument/2006/relationships/hyperlink" Target="https://www.bundesregierung.de/breg-de/themen/entlastung-fuer-deutschland/entlastung-energieabgaben-2125006" TargetMode="External"/><Relationship Id="rId9" Type="http://schemas.openxmlformats.org/officeDocument/2006/relationships/hyperlink" Target="https://www.umweltbundesamt.de/sites/default/files/medien/1410/publikationen/2022-05-04_climate-change_19-2022_co2-preissensitivitaet-behg_0.pdf" TargetMode="External"/><Relationship Id="rId5" Type="http://schemas.openxmlformats.org/officeDocument/2006/relationships/hyperlink" Target="https://www.bundesregierung.de/breg-de/themen/entlastung-fuer-deutschland/entlastung-energieabgaben-2125006" TargetMode="External"/><Relationship Id="rId6" Type="http://schemas.openxmlformats.org/officeDocument/2006/relationships/hyperlink" Target="https://www.bundesregierung.de/breg-de/themen/entlastung-fuer-deutschland/entlastung-energieabgaben-2125006" TargetMode="External"/><Relationship Id="rId7" Type="http://schemas.openxmlformats.org/officeDocument/2006/relationships/hyperlink" Target="https://www.umweltbundesamt.de/sites/default/files/medien/1410/publikationen/2022-05-04_climate-change_19-2022_co2-preissensitivitaet-behg_0.pdf" TargetMode="External"/><Relationship Id="rId8" Type="http://schemas.openxmlformats.org/officeDocument/2006/relationships/hyperlink" Target="https://www.umweltbundesamt.de/sites/default/files/medien/1410/publikationen/2022-05-04_climate-change_19-2022_co2-preissensitivitaet-behg_0.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ull" TargetMode="External"/><Relationship Id="rId3" Type="http://schemas.openxmlformats.org/officeDocument/2006/relationships/hyperlink" Target="http://creativecommons.org/licenses/by/4.0/deed.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8:notes"/>
          <p:cNvSpPr/>
          <p:nvPr>
            <p:ph idx="2" type="sldImg"/>
          </p:nvPr>
        </p:nvSpPr>
        <p:spPr>
          <a:xfrm>
            <a:off x="612775" y="244475"/>
            <a:ext cx="5949950"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38:notes"/>
          <p:cNvSpPr txBox="1"/>
          <p:nvPr>
            <p:ph idx="1" type="body"/>
          </p:nvPr>
        </p:nvSpPr>
        <p:spPr>
          <a:xfrm>
            <a:off x="417513" y="3592512"/>
            <a:ext cx="5949950" cy="6387915"/>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5" name="Google Shape;75;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8: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a:latin typeface="Arial"/>
                <a:ea typeface="Arial"/>
                <a:cs typeface="Arial"/>
                <a:sym typeface="Arial"/>
              </a:rPr>
              <a:t>Beschreibung</a:t>
            </a:r>
            <a:endParaRPr/>
          </a:p>
          <a:p>
            <a:pPr indent="0" lvl="0" marL="6350" marR="0" rtl="0" algn="l">
              <a:lnSpc>
                <a:spcPct val="100000"/>
              </a:lnSpc>
              <a:spcBef>
                <a:spcPts val="0"/>
              </a:spcBef>
              <a:spcAft>
                <a:spcPts val="0"/>
              </a:spcAft>
              <a:buClr>
                <a:srgbClr val="000000"/>
              </a:buClr>
              <a:buSzPts val="1400"/>
              <a:buFont typeface="Arial"/>
              <a:buNone/>
            </a:pPr>
            <a:r>
              <a:rPr b="0" i="0" lang="de-DE">
                <a:solidFill>
                  <a:srgbClr val="DEE9F2"/>
                </a:solidFill>
                <a:latin typeface="Arial"/>
                <a:ea typeface="Arial"/>
                <a:cs typeface="Arial"/>
                <a:sym typeface="Arial"/>
              </a:rPr>
              <a:t>Als Seltene Erden werden insgesamt 17 metallische Grundstoffe bezeichnet, darunter Scandium, Yttrium und Lanthan. Die Elemente haben außergewöhnliche Eigenschaften und gelten etwa für Metalllegierungen und Spezialgläser als unentbehrlich. In vielen Schlüsseltechnologien spielen sie eine wichtige Rolle. Die Bandbreite ihrer Verwendung reicht von Batterien über Mobiltelefone, Laser bis hin zu Flachbildschirmen. Auch für die Herstellung von Elektro- und sogar Hybrid-Fahrzeugen sind die Rohstoffe kaum zu ersetzen.</a:t>
            </a:r>
            <a:br>
              <a:rPr lang="de-DE"/>
            </a:br>
            <a:br>
              <a:rPr lang="de-DE"/>
            </a:br>
            <a:r>
              <a:rPr b="0" i="0" lang="de-DE">
                <a:solidFill>
                  <a:srgbClr val="DEE9F2"/>
                </a:solidFill>
                <a:latin typeface="Arial"/>
                <a:ea typeface="Arial"/>
                <a:cs typeface="Arial"/>
                <a:sym typeface="Arial"/>
              </a:rPr>
              <a:t>Die Grundstoffe selbst sind nicht selten, einige kommen sogar häufig vor. </a:t>
            </a:r>
            <a:r>
              <a:rPr b="0" i="0" lang="de-DE">
                <a:solidFill>
                  <a:srgbClr val="111111"/>
                </a:solidFill>
                <a:latin typeface="Arial"/>
                <a:ea typeface="Arial"/>
                <a:cs typeface="Arial"/>
                <a:sym typeface="Arial"/>
              </a:rPr>
              <a:t>Der Abbau der Metalle ist jedoch schwierig und oft umweltschädlich, weil Seltene Erden in der Regel in Verbindungen in Erzschichten enthalten sind. Für die Gewinnung sind chemische Prozesse häufig unter Anwendung von Säuren nötig. Z</a:t>
            </a:r>
            <a:r>
              <a:rPr b="0" i="0" lang="de-DE">
                <a:solidFill>
                  <a:srgbClr val="DEE9F2"/>
                </a:solidFill>
                <a:latin typeface="Arial"/>
                <a:ea typeface="Arial"/>
                <a:cs typeface="Arial"/>
                <a:sym typeface="Arial"/>
              </a:rPr>
              <a:t>u einem Großteil liegen die bekannten Vorkommen in China und werden auch fast ausschließlich dort abgebaut. Da China die Rohstoffe lange vergleichsweise günstig anbot, lohnte sich die eigene Förderung für viele Industriestaaten nicht. Einige Minen wurden sogar wieder geschlossen.</a:t>
            </a:r>
            <a:endParaRPr/>
          </a:p>
          <a:p>
            <a:pPr indent="0" lvl="0" marL="6350" marR="0" rtl="0" algn="l">
              <a:lnSpc>
                <a:spcPct val="100000"/>
              </a:lnSpc>
              <a:spcBef>
                <a:spcPts val="0"/>
              </a:spcBef>
              <a:spcAft>
                <a:spcPts val="0"/>
              </a:spcAft>
              <a:buClr>
                <a:srgbClr val="000000"/>
              </a:buClr>
              <a:buSzPts val="1400"/>
              <a:buFont typeface="Arial"/>
              <a:buNone/>
            </a:pPr>
            <a:r>
              <a:t/>
            </a:r>
            <a:endParaRPr b="0" i="0">
              <a:solidFill>
                <a:srgbClr val="000000"/>
              </a:solidFill>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Aufgabe</a:t>
            </a:r>
            <a:endParaRPr/>
          </a:p>
          <a:p>
            <a:pPr indent="0" lvl="0" marL="6350" rtl="0" algn="l">
              <a:lnSpc>
                <a:spcPct val="100000"/>
              </a:lnSpc>
              <a:spcBef>
                <a:spcPts val="0"/>
              </a:spcBef>
              <a:spcAft>
                <a:spcPts val="0"/>
              </a:spcAft>
              <a:buSzPts val="1400"/>
              <a:buNone/>
            </a:pPr>
            <a:r>
              <a:rPr b="0" lang="de-DE">
                <a:latin typeface="Arial"/>
                <a:ea typeface="Arial"/>
                <a:cs typeface="Arial"/>
                <a:sym typeface="Arial"/>
              </a:rPr>
              <a:t>Diskutieren Sie, welche Auswirkungen für ihr Unternehmen sich aus einem Export-Stop für seltene Erden seitens China ergeben könnten.</a:t>
            </a:r>
            <a:endParaRPr/>
          </a:p>
          <a:p>
            <a:pPr indent="0" lvl="0" marL="6350" rtl="0" algn="l">
              <a:lnSpc>
                <a:spcPct val="100000"/>
              </a:lnSpc>
              <a:spcBef>
                <a:spcPts val="0"/>
              </a:spcBef>
              <a:spcAft>
                <a:spcPts val="0"/>
              </a:spcAft>
              <a:buSzPts val="1400"/>
              <a:buNone/>
            </a:pPr>
            <a:r>
              <a:t/>
            </a:r>
            <a:endParaRPr b="1">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Quelle</a:t>
            </a:r>
            <a:r>
              <a:rPr lang="de-DE">
                <a:latin typeface="Arial"/>
                <a:ea typeface="Arial"/>
                <a:cs typeface="Arial"/>
                <a:sym typeface="Arial"/>
              </a:rPr>
              <a:t>: </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Statista.com 2023: </a:t>
            </a:r>
            <a:r>
              <a:rPr b="0" i="0" lang="de-DE">
                <a:solidFill>
                  <a:srgbClr val="0F2741"/>
                </a:solidFill>
                <a:latin typeface="Open Sans"/>
                <a:ea typeface="Open Sans"/>
                <a:cs typeface="Open Sans"/>
                <a:sym typeface="Open Sans"/>
              </a:rPr>
              <a:t>Weltweite Produktionsmenge von Seltenen Erden im Zeitraum 2010 bis 2022 </a:t>
            </a:r>
            <a:r>
              <a:rPr lang="de-DE">
                <a:latin typeface="Arial"/>
                <a:ea typeface="Arial"/>
                <a:cs typeface="Arial"/>
                <a:sym typeface="Arial"/>
              </a:rPr>
              <a:t>Online: https://de.statista.com/statistik/daten/studie/1365374/umfrage/weltweite-produktion-von-seltenen-erden/</a:t>
            </a:r>
            <a:endParaRPr/>
          </a:p>
        </p:txBody>
      </p:sp>
      <p:sp>
        <p:nvSpPr>
          <p:cNvPr id="209" name="Google Shape;209;p1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20: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a:latin typeface="Arial"/>
                <a:ea typeface="Arial"/>
                <a:cs typeface="Arial"/>
                <a:sym typeface="Arial"/>
              </a:rPr>
              <a:t>Beschreibung</a:t>
            </a:r>
            <a:endParaRPr/>
          </a:p>
          <a:p>
            <a:pPr indent="0" lvl="0" marL="6350" marR="0" rtl="0" algn="l">
              <a:lnSpc>
                <a:spcPct val="100000"/>
              </a:lnSpc>
              <a:spcBef>
                <a:spcPts val="0"/>
              </a:spcBef>
              <a:spcAft>
                <a:spcPts val="0"/>
              </a:spcAft>
              <a:buClr>
                <a:srgbClr val="000000"/>
              </a:buClr>
              <a:buSzPts val="1400"/>
              <a:buFont typeface="Arial"/>
              <a:buNone/>
            </a:pPr>
            <a:r>
              <a:rPr b="0" i="0" lang="de-DE">
                <a:solidFill>
                  <a:schemeClr val="dk1"/>
                </a:solidFill>
                <a:latin typeface="Arial"/>
                <a:ea typeface="Arial"/>
                <a:cs typeface="Arial"/>
                <a:sym typeface="Arial"/>
              </a:rPr>
              <a:t>Der staatliche schwedische Bergbaukonzern LKBA hat im Januar 2023 die Entdeckung einer Seltenerdlagerstätte publik gemacht. Über eine Million Tonnen der Rohstoffe umfasst das Per Geijer genannte Vorkommen. </a:t>
            </a:r>
            <a:endParaRPr/>
          </a:p>
          <a:p>
            <a:pPr indent="0" lvl="0" marL="6350" marR="0" rtl="0" algn="l">
              <a:lnSpc>
                <a:spcPct val="100000"/>
              </a:lnSpc>
              <a:spcBef>
                <a:spcPts val="0"/>
              </a:spcBef>
              <a:spcAft>
                <a:spcPts val="0"/>
              </a:spcAft>
              <a:buClr>
                <a:srgbClr val="000000"/>
              </a:buClr>
              <a:buSzPts val="1400"/>
              <a:buFont typeface="Arial"/>
              <a:buNone/>
            </a:pPr>
            <a:r>
              <a:rPr b="0" i="0" lang="de-DE">
                <a:solidFill>
                  <a:srgbClr val="EBEBE1"/>
                </a:solidFill>
                <a:latin typeface="Arial"/>
                <a:ea typeface="Arial"/>
                <a:cs typeface="Arial"/>
                <a:sym typeface="Arial"/>
              </a:rPr>
              <a:t>Derzeit werden in Europa keine Seltenerdelemente abgebaut, gleichzeitig wird erwartet, dass die Nachfrage durch die Elektrifizierung dramatisch ansteigt, was zu einer globalen Unterversorgung führen wird. Nach Einschätzung der Europäischen Kommission soll sich der Bedarf an Seltenen Erden unter anderem für Elektroautos und Windkraftanlagen bis 2030 mehr als verfünffachen. </a:t>
            </a:r>
            <a:endParaRPr/>
          </a:p>
          <a:p>
            <a:pPr indent="0" lvl="0" marL="6350" marR="0" rtl="0" algn="l">
              <a:lnSpc>
                <a:spcPct val="100000"/>
              </a:lnSpc>
              <a:spcBef>
                <a:spcPts val="0"/>
              </a:spcBef>
              <a:spcAft>
                <a:spcPts val="0"/>
              </a:spcAft>
              <a:buClr>
                <a:srgbClr val="000000"/>
              </a:buClr>
              <a:buSzPts val="1400"/>
              <a:buFont typeface="Arial"/>
              <a:buNone/>
            </a:pPr>
            <a:r>
              <a:t/>
            </a:r>
            <a:endParaRPr b="0" i="0">
              <a:solidFill>
                <a:srgbClr val="EBEBE1"/>
              </a:solidFill>
              <a:latin typeface="Arial"/>
              <a:ea typeface="Arial"/>
              <a:cs typeface="Arial"/>
              <a:sym typeface="Arial"/>
            </a:endParaRPr>
          </a:p>
          <a:p>
            <a:pPr indent="0" lvl="0" marL="6350" marR="0" rtl="0" algn="l">
              <a:lnSpc>
                <a:spcPct val="100000"/>
              </a:lnSpc>
              <a:spcBef>
                <a:spcPts val="0"/>
              </a:spcBef>
              <a:spcAft>
                <a:spcPts val="0"/>
              </a:spcAft>
              <a:buClr>
                <a:srgbClr val="000000"/>
              </a:buClr>
              <a:buSzPts val="1400"/>
              <a:buFont typeface="Arial"/>
              <a:buNone/>
            </a:pPr>
            <a:r>
              <a:rPr b="1" lang="de-DE">
                <a:latin typeface="Arial"/>
                <a:ea typeface="Arial"/>
                <a:cs typeface="Arial"/>
                <a:sym typeface="Arial"/>
              </a:rPr>
              <a:t>Aufgabe</a:t>
            </a:r>
            <a:endParaRPr/>
          </a:p>
          <a:p>
            <a:pPr indent="0" lvl="0" marL="6350" rtl="0" algn="l">
              <a:lnSpc>
                <a:spcPct val="100000"/>
              </a:lnSpc>
              <a:spcBef>
                <a:spcPts val="0"/>
              </a:spcBef>
              <a:spcAft>
                <a:spcPts val="0"/>
              </a:spcAft>
              <a:buSzPts val="1400"/>
              <a:buNone/>
            </a:pPr>
            <a:r>
              <a:rPr b="0" lang="de-DE">
                <a:latin typeface="Arial"/>
                <a:ea typeface="Arial"/>
                <a:cs typeface="Arial"/>
                <a:sym typeface="Arial"/>
              </a:rPr>
              <a:t>Diskutieren Sie, welche weiteren Vorkommen mit entsprechenden Bodenschätzen außerhalb Chinas in Zukunft eine Rolle spielen werden (Grönland, Spanien, Norwegen) und warum sie bisher nicht gefördert werden.</a:t>
            </a:r>
            <a:endParaRPr/>
          </a:p>
          <a:p>
            <a:pPr indent="0" lvl="0" marL="6350" rtl="0" algn="l">
              <a:lnSpc>
                <a:spcPct val="100000"/>
              </a:lnSpc>
              <a:spcBef>
                <a:spcPts val="0"/>
              </a:spcBef>
              <a:spcAft>
                <a:spcPts val="0"/>
              </a:spcAft>
              <a:buSzPts val="1400"/>
              <a:buNone/>
            </a:pPr>
            <a:r>
              <a:t/>
            </a:r>
            <a:endParaRPr b="1">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Quelle</a:t>
            </a:r>
            <a:r>
              <a:rPr lang="de-DE">
                <a:latin typeface="Arial"/>
                <a:ea typeface="Arial"/>
                <a:cs typeface="Arial"/>
                <a:sym typeface="Arial"/>
              </a:rPr>
              <a:t>: </a:t>
            </a:r>
            <a:endParaRPr/>
          </a:p>
          <a:p>
            <a:pPr indent="0" lvl="0" marL="6350" marR="0" rtl="0" algn="l">
              <a:lnSpc>
                <a:spcPct val="100000"/>
              </a:lnSpc>
              <a:spcBef>
                <a:spcPts val="0"/>
              </a:spcBef>
              <a:spcAft>
                <a:spcPts val="0"/>
              </a:spcAft>
              <a:buClr>
                <a:srgbClr val="000000"/>
              </a:buClr>
              <a:buSzPts val="1400"/>
              <a:buFont typeface="Arial"/>
              <a:buNone/>
            </a:pPr>
            <a:r>
              <a:rPr b="0" i="0" lang="de-DE">
                <a:solidFill>
                  <a:srgbClr val="555555"/>
                </a:solidFill>
                <a:latin typeface="Libre Franklin"/>
                <a:ea typeface="Libre Franklin"/>
                <a:cs typeface="Libre Franklin"/>
                <a:sym typeface="Libre Franklin"/>
              </a:rPr>
              <a:t>Institut für Seltene Erden und Metalle AG </a:t>
            </a:r>
            <a:r>
              <a:rPr lang="de-DE">
                <a:latin typeface="Arial"/>
                <a:ea typeface="Arial"/>
                <a:cs typeface="Arial"/>
                <a:sym typeface="Arial"/>
              </a:rPr>
              <a:t>2023: </a:t>
            </a:r>
            <a:r>
              <a:rPr b="0" i="0" lang="de-DE">
                <a:solidFill>
                  <a:srgbClr val="000000"/>
                </a:solidFill>
                <a:latin typeface="Libre Franklin"/>
                <a:ea typeface="Libre Franklin"/>
                <a:cs typeface="Libre Franklin"/>
                <a:sym typeface="Libre Franklin"/>
              </a:rPr>
              <a:t>Seltene Erden: China sitzt fest im Sattel, trotz Millioneninvestitionen des Pentagon</a:t>
            </a:r>
            <a:endParaRPr/>
          </a:p>
          <a:p>
            <a:pPr indent="0" lvl="0" marL="6350" rtl="0" algn="l">
              <a:lnSpc>
                <a:spcPct val="100000"/>
              </a:lnSpc>
              <a:spcBef>
                <a:spcPts val="0"/>
              </a:spcBef>
              <a:spcAft>
                <a:spcPts val="0"/>
              </a:spcAft>
              <a:buSzPts val="1400"/>
              <a:buNone/>
            </a:pPr>
            <a:r>
              <a:rPr b="0" i="0" lang="de-DE">
                <a:solidFill>
                  <a:srgbClr val="0F2741"/>
                </a:solidFill>
                <a:latin typeface="Open Sans"/>
                <a:ea typeface="Open Sans"/>
                <a:cs typeface="Open Sans"/>
                <a:sym typeface="Open Sans"/>
              </a:rPr>
              <a:t> </a:t>
            </a:r>
            <a:r>
              <a:rPr lang="de-DE">
                <a:latin typeface="Arial"/>
                <a:ea typeface="Arial"/>
                <a:cs typeface="Arial"/>
                <a:sym typeface="Arial"/>
              </a:rPr>
              <a:t>Online: https://institut-seltene-erden.de/seltene-erden-china-sitzt-fest-im-sattel-trotz-millioneninvestitionen-des-pentagon/</a:t>
            </a:r>
            <a:endParaRPr/>
          </a:p>
        </p:txBody>
      </p:sp>
      <p:sp>
        <p:nvSpPr>
          <p:cNvPr id="222" name="Google Shape;222;p2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1: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marR="0" rtl="0" algn="l">
              <a:lnSpc>
                <a:spcPct val="100000"/>
              </a:lnSpc>
              <a:spcBef>
                <a:spcPts val="0"/>
              </a:spcBef>
              <a:spcAft>
                <a:spcPts val="0"/>
              </a:spcAft>
              <a:buClr>
                <a:srgbClr val="000000"/>
              </a:buClr>
              <a:buSzPts val="1400"/>
              <a:buFont typeface="Arial"/>
              <a:buNone/>
            </a:pPr>
            <a:r>
              <a:rPr b="1" lang="de-DE" sz="1200">
                <a:solidFill>
                  <a:schemeClr val="dk1"/>
                </a:solidFill>
                <a:latin typeface="Calibri"/>
                <a:ea typeface="Calibri"/>
                <a:cs typeface="Calibri"/>
                <a:sym typeface="Calibri"/>
              </a:rPr>
              <a:t>Beschreibung</a:t>
            </a:r>
            <a:endParaRPr/>
          </a:p>
          <a:p>
            <a:pPr indent="0" lvl="0" marL="6350" marR="0" rtl="0" algn="l">
              <a:lnSpc>
                <a:spcPct val="100000"/>
              </a:lnSpc>
              <a:spcBef>
                <a:spcPts val="0"/>
              </a:spcBef>
              <a:spcAft>
                <a:spcPts val="0"/>
              </a:spcAft>
              <a:buClr>
                <a:srgbClr val="000000"/>
              </a:buClr>
              <a:buSzPts val="1400"/>
              <a:buFont typeface="Arial"/>
              <a:buNone/>
            </a:pPr>
            <a:r>
              <a:rPr b="0" lang="de-DE" sz="1200">
                <a:solidFill>
                  <a:schemeClr val="dk1"/>
                </a:solidFill>
                <a:latin typeface="Calibri"/>
                <a:ea typeface="Calibri"/>
                <a:cs typeface="Calibri"/>
                <a:sym typeface="Calibri"/>
              </a:rPr>
              <a:t>Zu modernen Produktionsmethoden gehören Sensoren und andere digitale Tools,</a:t>
            </a:r>
            <a:endParaRPr/>
          </a:p>
          <a:p>
            <a:pPr indent="0" lvl="0" marL="6350" marR="0" rtl="0" algn="l">
              <a:lnSpc>
                <a:spcPct val="100000"/>
              </a:lnSpc>
              <a:spcBef>
                <a:spcPts val="0"/>
              </a:spcBef>
              <a:spcAft>
                <a:spcPts val="0"/>
              </a:spcAft>
              <a:buClr>
                <a:srgbClr val="000000"/>
              </a:buClr>
              <a:buSzPts val="1400"/>
              <a:buFont typeface="Arial"/>
              <a:buNone/>
            </a:pPr>
            <a:r>
              <a:rPr b="0" lang="de-DE" sz="1200">
                <a:solidFill>
                  <a:schemeClr val="dk1"/>
                </a:solidFill>
                <a:latin typeface="Calibri"/>
                <a:ea typeface="Calibri"/>
                <a:cs typeface="Calibri"/>
                <a:sym typeface="Calibri"/>
              </a:rPr>
              <a:t>die Einwegartikel sind. Es bestehen Abhängigkeiten von den Rohstofflieferanten, teils in Ländern ohne Demokratie oder Sozialstandards. Auch und gerade weil wir die Vorteile der digitalisierten Wirtschaft hoch schätzen, gilt:</a:t>
            </a:r>
            <a:endParaRPr/>
          </a:p>
          <a:p>
            <a:pPr indent="0" lvl="0" marL="6350" rtl="0" algn="l">
              <a:lnSpc>
                <a:spcPct val="100000"/>
              </a:lnSpc>
              <a:spcBef>
                <a:spcPts val="0"/>
              </a:spcBef>
              <a:spcAft>
                <a:spcPts val="0"/>
              </a:spcAft>
              <a:buSzPts val="1400"/>
              <a:buNone/>
            </a:pPr>
            <a:r>
              <a:rPr lang="de-DE"/>
              <a:t>„Der Zugang zu Ressourcen ist von strategischer Bedeutung für das Ziel Europas, den Grünen Deal zu verwirklichen. Die neue Industriestrategie für Europa sieht vor, die offene strategische Autonomie Europas zu stärken, und es wird davor gewarnt,</a:t>
            </a:r>
            <a:endParaRPr/>
          </a:p>
          <a:p>
            <a:pPr indent="0" lvl="0" marL="6350" rtl="0" algn="l">
              <a:lnSpc>
                <a:spcPct val="100000"/>
              </a:lnSpc>
              <a:spcBef>
                <a:spcPts val="0"/>
              </a:spcBef>
              <a:spcAft>
                <a:spcPts val="0"/>
              </a:spcAft>
              <a:buSzPts val="1400"/>
              <a:buNone/>
            </a:pPr>
            <a:r>
              <a:rPr lang="de-DE"/>
              <a:t>dass der Übergang Europas zur Klimaneutralität die aktuelle Abhängigkeit von fossilen Brennstoffen auf Rohstoffe verlagern könnte, die zum Großteil aus dem Ausland stammen und um die sich der globale Wettbewerb zunehmend verschärft. Die</a:t>
            </a:r>
            <a:endParaRPr/>
          </a:p>
          <a:p>
            <a:pPr indent="0" lvl="0" marL="6350" rtl="0" algn="l">
              <a:lnSpc>
                <a:spcPct val="100000"/>
              </a:lnSpc>
              <a:spcBef>
                <a:spcPts val="0"/>
              </a:spcBef>
              <a:spcAft>
                <a:spcPts val="0"/>
              </a:spcAft>
              <a:buSzPts val="1400"/>
              <a:buNone/>
            </a:pPr>
            <a:r>
              <a:rPr lang="de-DE"/>
              <a:t>offene strategische Autonomie der EU in diesen Sektoren wird daher weiterhin in einem diversifizierten und von Marktverzerrungen unbeeinträchtigten Zugang zu den globalen Rohstoffmärkten verankert sein müssen. Gleichzeitig, und um externe</a:t>
            </a:r>
            <a:endParaRPr/>
          </a:p>
          <a:p>
            <a:pPr indent="0" lvl="0" marL="6350" rtl="0" algn="l">
              <a:lnSpc>
                <a:spcPct val="100000"/>
              </a:lnSpc>
              <a:spcBef>
                <a:spcPts val="0"/>
              </a:spcBef>
              <a:spcAft>
                <a:spcPts val="0"/>
              </a:spcAft>
              <a:buSzPts val="1400"/>
              <a:buNone/>
            </a:pPr>
            <a:r>
              <a:rPr lang="de-DE"/>
              <a:t>Abhängigkeiten und Umweltbelastungen zu verringern, muss das zugrunde liegende Problem des rasch steigenden weltweiten Ressourcenbedarfs angegangen werden, indem der Materialeinsatz verringert und Materialien wiederverwendet werden,</a:t>
            </a:r>
            <a:endParaRPr/>
          </a:p>
          <a:p>
            <a:pPr indent="0" lvl="0" marL="6350" rtl="0" algn="l">
              <a:lnSpc>
                <a:spcPct val="100000"/>
              </a:lnSpc>
              <a:spcBef>
                <a:spcPts val="0"/>
              </a:spcBef>
              <a:spcAft>
                <a:spcPts val="0"/>
              </a:spcAft>
              <a:buSzPts val="1400"/>
              <a:buNone/>
            </a:pPr>
            <a:r>
              <a:rPr lang="de-DE"/>
              <a:t>bevor sie recycelt werden.“</a:t>
            </a:r>
            <a:endParaRPr/>
          </a:p>
          <a:p>
            <a:pPr indent="0" lvl="0" marL="6350" rtl="0" algn="l">
              <a:lnSpc>
                <a:spcPct val="100000"/>
              </a:lnSpc>
              <a:spcBef>
                <a:spcPts val="0"/>
              </a:spcBef>
              <a:spcAft>
                <a:spcPts val="0"/>
              </a:spcAft>
              <a:buSzPts val="1400"/>
              <a:buNone/>
            </a:pPr>
            <a:r>
              <a:t/>
            </a:r>
            <a:endParaRPr/>
          </a:p>
          <a:p>
            <a:pPr indent="0" lvl="0" marL="6350" rtl="0" algn="l">
              <a:lnSpc>
                <a:spcPct val="100000"/>
              </a:lnSpc>
              <a:spcBef>
                <a:spcPts val="0"/>
              </a:spcBef>
              <a:spcAft>
                <a:spcPts val="0"/>
              </a:spcAft>
              <a:buSzPts val="1400"/>
              <a:buNone/>
            </a:pPr>
            <a:r>
              <a:rPr b="1" lang="de-DE"/>
              <a:t>Aufgabe</a:t>
            </a:r>
            <a:endParaRPr/>
          </a:p>
          <a:p>
            <a:pPr indent="0" lvl="0" marL="6350" rtl="0" algn="l">
              <a:lnSpc>
                <a:spcPct val="100000"/>
              </a:lnSpc>
              <a:spcBef>
                <a:spcPts val="0"/>
              </a:spcBef>
              <a:spcAft>
                <a:spcPts val="0"/>
              </a:spcAft>
              <a:buSzPts val="1400"/>
              <a:buNone/>
            </a:pPr>
            <a:r>
              <a:rPr lang="de-DE"/>
              <a:t>Welche Rohstoffe, die Ihr Betrieb bezieht, sind als „kritisch“ einzustufen? Aus welchen Gründen sind sie „kritisch“? Sind Alternativen existent/entwickelbar?</a:t>
            </a:r>
            <a:endParaRPr/>
          </a:p>
          <a:p>
            <a:pPr indent="0" lvl="0" marL="6350" rtl="0" algn="l">
              <a:lnSpc>
                <a:spcPct val="100000"/>
              </a:lnSpc>
              <a:spcBef>
                <a:spcPts val="0"/>
              </a:spcBef>
              <a:spcAft>
                <a:spcPts val="0"/>
              </a:spcAft>
              <a:buSzPts val="1400"/>
              <a:buNone/>
            </a:pPr>
            <a:r>
              <a:t/>
            </a:r>
            <a:endParaRPr b="1"/>
          </a:p>
          <a:p>
            <a:pPr indent="0" lvl="0" marL="6350" rtl="0" algn="l">
              <a:lnSpc>
                <a:spcPct val="100000"/>
              </a:lnSpc>
              <a:spcBef>
                <a:spcPts val="0"/>
              </a:spcBef>
              <a:spcAft>
                <a:spcPts val="0"/>
              </a:spcAft>
              <a:buSzPts val="1400"/>
              <a:buNone/>
            </a:pPr>
            <a:r>
              <a:rPr b="1" lang="de-DE"/>
              <a:t>Quelle: </a:t>
            </a:r>
            <a:r>
              <a:rPr lang="de-DE"/>
              <a:t>Europäische Kommission (2020): </a:t>
            </a:r>
            <a:r>
              <a:rPr lang="de-DE">
                <a:latin typeface="Arial"/>
                <a:ea typeface="Arial"/>
                <a:cs typeface="Arial"/>
                <a:sym typeface="Arial"/>
              </a:rPr>
              <a:t>Widerstandsfähigkeit der EU bei kritischen Rohstoffen: Einen Pfad hin zu größerer Sicherheit und Nachhaltigkeit abstecken. </a:t>
            </a:r>
            <a:r>
              <a:rPr lang="de-DE"/>
              <a:t>https://www.re-source.com/wp-content/uploads/2022/05/EU-KOM-2020-Kritische-Rohstoffe.pdf</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5" name="Google Shape;235;p2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2:notes"/>
          <p:cNvSpPr/>
          <p:nvPr>
            <p:ph idx="2" type="sldImg"/>
          </p:nvPr>
        </p:nvSpPr>
        <p:spPr>
          <a:xfrm>
            <a:off x="173038" y="174625"/>
            <a:ext cx="6451600" cy="36306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2:notes"/>
          <p:cNvSpPr txBox="1"/>
          <p:nvPr>
            <p:ph idx="1" type="body"/>
          </p:nvPr>
        </p:nvSpPr>
        <p:spPr>
          <a:xfrm>
            <a:off x="214185" y="3875754"/>
            <a:ext cx="6369300" cy="5765400"/>
          </a:xfrm>
          <a:prstGeom prst="rect">
            <a:avLst/>
          </a:prstGeom>
          <a:noFill/>
          <a:ln>
            <a:noFill/>
          </a:ln>
        </p:spPr>
        <p:txBody>
          <a:bodyPr anchorCtr="0" anchor="t" bIns="45550" lIns="91150" spcFirstLastPara="1" rIns="91150" wrap="square" tIns="45550">
            <a:noAutofit/>
          </a:bodyPr>
          <a:lstStyle/>
          <a:p>
            <a:pPr indent="0" lvl="0" marL="0" rtl="0" algn="l">
              <a:lnSpc>
                <a:spcPct val="100000"/>
              </a:lnSpc>
              <a:spcBef>
                <a:spcPts val="0"/>
              </a:spcBef>
              <a:spcAft>
                <a:spcPts val="0"/>
              </a:spcAft>
              <a:buSzPts val="1300"/>
              <a:buFont typeface="Arial"/>
              <a:buNone/>
            </a:pPr>
            <a:r>
              <a:rPr b="1" i="0" lang="de-DE" sz="1000" u="none" strike="noStrike">
                <a:solidFill>
                  <a:schemeClr val="dk1"/>
                </a:solidFill>
                <a:latin typeface="Calibri"/>
                <a:ea typeface="Calibri"/>
                <a:cs typeface="Calibri"/>
                <a:sym typeface="Calibri"/>
              </a:rPr>
              <a:t>Beschreibung</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300"/>
              <a:buNone/>
            </a:pPr>
            <a:r>
              <a:rPr b="0" i="0" lang="de-DE" sz="1000" u="none" cap="none" strike="noStrike">
                <a:solidFill>
                  <a:schemeClr val="dk1"/>
                </a:solidFill>
                <a:latin typeface="Calibri"/>
                <a:ea typeface="Calibri"/>
                <a:cs typeface="Calibri"/>
                <a:sym typeface="Calibri"/>
              </a:rPr>
              <a:t>O</a:t>
            </a:r>
            <a:r>
              <a:rPr lang="de-DE" sz="100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solidFill>
                  <a:schemeClr val="dk1"/>
                </a:solidFill>
                <a:latin typeface="Calibri"/>
                <a:ea typeface="Calibri"/>
                <a:cs typeface="Calibri"/>
                <a:sym typeface="Calibri"/>
              </a:rPr>
              <a:t>Stockholm Resilience Centre o.J.). Auf der Basis der Biosphäre werden </a:t>
            </a:r>
            <a:r>
              <a:rPr lang="de-DE" sz="100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300"/>
              <a:buNone/>
            </a:pPr>
            <a:r>
              <a:rPr lang="de-DE" sz="100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30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300"/>
              <a:buNone/>
            </a:pPr>
            <a:r>
              <a:rPr lang="de-DE" sz="100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65100" lvl="0" marL="16510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65100" lvl="0" marL="16510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solidFill>
                  <a:schemeClr val="dk1"/>
                </a:solidFill>
                <a:latin typeface="Calibri"/>
                <a:ea typeface="Calibri"/>
                <a:cs typeface="Calibri"/>
                <a:sym typeface="Calibri"/>
              </a:rPr>
              <a:t>Quellen und Abbildung</a:t>
            </a:r>
            <a:endParaRPr/>
          </a:p>
          <a:p>
            <a:pPr indent="-165100" lvl="0" marL="16510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65100" lvl="0" marL="1651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65100" lvl="0" marL="1651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44500" marR="0" rtl="0" algn="l">
              <a:lnSpc>
                <a:spcPct val="100000"/>
              </a:lnSpc>
              <a:spcBef>
                <a:spcPts val="0"/>
              </a:spcBef>
              <a:spcAft>
                <a:spcPts val="200"/>
              </a:spcAft>
              <a:buClr>
                <a:srgbClr val="000000"/>
              </a:buClr>
              <a:buSzPts val="1300"/>
              <a:buFont typeface="Arial"/>
              <a:buNone/>
            </a:pPr>
            <a:r>
              <a:t/>
            </a:r>
            <a:endParaRPr b="1" sz="1000">
              <a:solidFill>
                <a:schemeClr val="dk1"/>
              </a:solidFill>
              <a:latin typeface="Calibri"/>
              <a:ea typeface="Calibri"/>
              <a:cs typeface="Calibri"/>
              <a:sym typeface="Calibri"/>
            </a:endParaRPr>
          </a:p>
        </p:txBody>
      </p:sp>
      <p:sp>
        <p:nvSpPr>
          <p:cNvPr id="249" name="Google Shape;249;p22:notes"/>
          <p:cNvSpPr txBox="1"/>
          <p:nvPr>
            <p:ph idx="12" type="sldNum"/>
          </p:nvPr>
        </p:nvSpPr>
        <p:spPr>
          <a:xfrm>
            <a:off x="3850449" y="9428584"/>
            <a:ext cx="2945400" cy="498000"/>
          </a:xfrm>
          <a:prstGeom prst="rect">
            <a:avLst/>
          </a:prstGeom>
          <a:noFill/>
          <a:ln>
            <a:noFill/>
          </a:ln>
        </p:spPr>
        <p:txBody>
          <a:bodyPr anchorCtr="0" anchor="b" bIns="45550" lIns="91150" spcFirstLastPara="1" rIns="91150" wrap="square" tIns="45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8bdfdbc780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8bdfdbc780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612775" y="3592514"/>
            <a:ext cx="5951538" cy="6203616"/>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sz="1100">
                <a:latin typeface="Arial"/>
                <a:ea typeface="Arial"/>
                <a:cs typeface="Arial"/>
                <a:sym typeface="Arial"/>
              </a:rPr>
              <a:t>Beschreibung</a:t>
            </a:r>
            <a:endParaRPr sz="1100">
              <a:latin typeface="Arial"/>
              <a:ea typeface="Arial"/>
              <a:cs typeface="Arial"/>
              <a:sym typeface="Arial"/>
            </a:endParaRPr>
          </a:p>
          <a:p>
            <a:pPr indent="0" lvl="0" marL="6350" rtl="0" algn="l">
              <a:lnSpc>
                <a:spcPct val="100000"/>
              </a:lnSpc>
              <a:spcBef>
                <a:spcPts val="200"/>
              </a:spcBef>
              <a:spcAft>
                <a:spcPts val="0"/>
              </a:spcAft>
              <a:buSzPts val="1400"/>
              <a:buNone/>
            </a:pPr>
            <a:r>
              <a:rPr lang="de-DE" sz="1100">
                <a:latin typeface="Arial"/>
                <a:ea typeface="Arial"/>
                <a:cs typeface="Arial"/>
                <a:sym typeface="Arial"/>
              </a:rPr>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 und Phosphorkreisläufe, müssen nun auch das pflanzenverfügbare Süßwasser als gefährdet angesehen werden, weil über mehrere Jahre hinweg nicht mehr ausreichend zur Verfügung stand. Auch die chemische Verschmutzung, die Abholzung und Ozeanversauerung haben kritische Größen erlangt. Das Konzept wurde ursprünglich von einer 28-köpfigen Gruppe von Erdsystem- und Umweltwissenschaftlern unter Leitung von Johan Rockström im Stockholm Resilience Centre entwickelt und 2009 erstmals veröffentlicht. Zu den Verfassern gehören unter anderem Will Steffen (Australian National University), Hans-Joachim Schellnhuber (Potsdam-Institut für Klimafolgenforschung), der Nobelpreisträger Paul Crutzen und zuletzt Linn Persson.</a:t>
            </a:r>
            <a:endParaRPr sz="1100">
              <a:latin typeface="Arial"/>
              <a:ea typeface="Arial"/>
              <a:cs typeface="Arial"/>
              <a:sym typeface="Arial"/>
            </a:endParaRPr>
          </a:p>
          <a:p>
            <a:pPr indent="0" lvl="0" marL="6350" rtl="0" algn="l">
              <a:lnSpc>
                <a:spcPct val="100000"/>
              </a:lnSpc>
              <a:spcBef>
                <a:spcPts val="0"/>
              </a:spcBef>
              <a:spcAft>
                <a:spcPts val="0"/>
              </a:spcAft>
              <a:buSzPts val="1100"/>
              <a:buFont typeface="Arial"/>
              <a:buNone/>
            </a:pPr>
            <a:r>
              <a:t/>
            </a:r>
            <a:endParaRPr b="1" sz="1100">
              <a:latin typeface="Arial"/>
              <a:ea typeface="Arial"/>
              <a:cs typeface="Arial"/>
              <a:sym typeface="Arial"/>
            </a:endParaRPr>
          </a:p>
          <a:p>
            <a:pPr indent="0" lvl="0" marL="6350" rtl="0" algn="l">
              <a:lnSpc>
                <a:spcPct val="100000"/>
              </a:lnSpc>
              <a:spcBef>
                <a:spcPts val="0"/>
              </a:spcBef>
              <a:spcAft>
                <a:spcPts val="0"/>
              </a:spcAft>
              <a:buSzPts val="1100"/>
              <a:buFont typeface="Arial"/>
              <a:buNone/>
            </a:pPr>
            <a:r>
              <a:rPr b="1" lang="de-DE" sz="1100">
                <a:latin typeface="Arial"/>
                <a:ea typeface="Arial"/>
                <a:cs typeface="Arial"/>
                <a:sym typeface="Arial"/>
              </a:rPr>
              <a:t>Aufgabe </a:t>
            </a:r>
            <a:endParaRPr/>
          </a:p>
          <a:p>
            <a:pPr indent="0" lvl="0" marL="6350" rtl="0" algn="l">
              <a:lnSpc>
                <a:spcPct val="100000"/>
              </a:lnSpc>
              <a:spcBef>
                <a:spcPts val="0"/>
              </a:spcBef>
              <a:spcAft>
                <a:spcPts val="0"/>
              </a:spcAft>
              <a:buSzPts val="1100"/>
              <a:buFont typeface="Arial"/>
              <a:buNone/>
            </a:pPr>
            <a:r>
              <a:rPr lang="de-DE" sz="1100">
                <a:latin typeface="Arial"/>
                <a:ea typeface="Arial"/>
                <a:cs typeface="Arial"/>
                <a:sym typeface="Arial"/>
              </a:rPr>
              <a:t>In welchen Bereichen, für die die Entwicklungen beobachtet werden, trägt Ihr Betrieb bei? Falls hier nur Fragezeichen in den Augen aber keine Antworten kommen, verweisen Sie bitte auf die folgenden Folien und darauf, dass diese inhaltlich zur Klärung beitragen werden.</a:t>
            </a:r>
            <a:endParaRPr/>
          </a:p>
          <a:p>
            <a:pPr indent="0" lvl="0" marL="6350" rtl="0" algn="l">
              <a:lnSpc>
                <a:spcPct val="100000"/>
              </a:lnSpc>
              <a:spcBef>
                <a:spcPts val="0"/>
              </a:spcBef>
              <a:spcAft>
                <a:spcPts val="0"/>
              </a:spcAft>
              <a:buSzPts val="1100"/>
              <a:buFont typeface="Arial"/>
              <a:buNone/>
            </a:pPr>
            <a:r>
              <a:t/>
            </a:r>
            <a:endParaRPr sz="1100">
              <a:latin typeface="Arial"/>
              <a:ea typeface="Arial"/>
              <a:cs typeface="Arial"/>
              <a:sym typeface="Arial"/>
            </a:endParaRPr>
          </a:p>
          <a:p>
            <a:pPr indent="0" lvl="0" marL="6350" rtl="0" algn="l">
              <a:lnSpc>
                <a:spcPct val="100000"/>
              </a:lnSpc>
              <a:spcBef>
                <a:spcPts val="0"/>
              </a:spcBef>
              <a:spcAft>
                <a:spcPts val="0"/>
              </a:spcAft>
              <a:buSzPts val="1400"/>
              <a:buNone/>
            </a:pPr>
            <a:r>
              <a:rPr b="1" lang="de-DE" sz="1100">
                <a:latin typeface="Arial"/>
                <a:ea typeface="Arial"/>
                <a:cs typeface="Arial"/>
                <a:sym typeface="Arial"/>
              </a:rPr>
              <a:t>Quelle</a:t>
            </a:r>
            <a:r>
              <a:rPr lang="de-DE" sz="1100">
                <a:latin typeface="Arial"/>
                <a:ea typeface="Arial"/>
                <a:cs typeface="Arial"/>
                <a:sym typeface="Arial"/>
              </a:rPr>
              <a:t>: </a:t>
            </a:r>
            <a:endParaRPr/>
          </a:p>
          <a:p>
            <a:pPr indent="-171450" lvl="0" marL="177800" rtl="0" algn="l">
              <a:lnSpc>
                <a:spcPct val="100000"/>
              </a:lnSpc>
              <a:spcBef>
                <a:spcPts val="0"/>
              </a:spcBef>
              <a:spcAft>
                <a:spcPts val="0"/>
              </a:spcAft>
              <a:buSzPts val="1400"/>
              <a:buFont typeface="Arial"/>
              <a:buChar char="•"/>
            </a:pPr>
            <a:r>
              <a:rPr lang="de-DE" sz="1100">
                <a:latin typeface="Arial"/>
                <a:ea typeface="Arial"/>
                <a:cs typeface="Arial"/>
                <a:sym typeface="Arial"/>
              </a:rPr>
              <a:t>Planetare Grenzen überschritten, Schmidt C. Transformierendes Arbeiten und Lernen, In: Systemwissen für die vernetzte Energie- und Mobilitätswende. 2022. S. 243.</a:t>
            </a:r>
            <a:r>
              <a:rPr lang="de-DE" sz="1100">
                <a:solidFill>
                  <a:schemeClr val="hlink"/>
                </a:solidFill>
                <a:uFill>
                  <a:noFill/>
                </a:uFill>
                <a:latin typeface="Arial"/>
                <a:ea typeface="Arial"/>
                <a:cs typeface="Arial"/>
                <a:sym typeface="Arial"/>
                <a:hlinkClick r:id="rId2"/>
              </a:rPr>
              <a:t> </a:t>
            </a:r>
            <a:r>
              <a:rPr lang="de-DE" sz="1100" u="sng">
                <a:solidFill>
                  <a:schemeClr val="hlink"/>
                </a:solidFill>
                <a:latin typeface="Arial"/>
                <a:ea typeface="Arial"/>
                <a:cs typeface="Arial"/>
                <a:sym typeface="Arial"/>
                <a:hlinkClick r:id="rId3"/>
              </a:rPr>
              <a:t>https://ibbf.berlin/assets/images/Dokumente/220627_IBBF_Kompendium_2022_WEB_final%20(1).pdf</a:t>
            </a:r>
            <a:r>
              <a:rPr lang="de-DE" sz="1100">
                <a:latin typeface="Arial"/>
                <a:ea typeface="Arial"/>
                <a:cs typeface="Arial"/>
                <a:sym typeface="Arial"/>
              </a:rPr>
              <a:t>  </a:t>
            </a:r>
            <a:endParaRPr/>
          </a:p>
          <a:p>
            <a:pPr indent="-171450" lvl="0" marL="177800" rtl="0" algn="l">
              <a:lnSpc>
                <a:spcPct val="100000"/>
              </a:lnSpc>
              <a:spcBef>
                <a:spcPts val="0"/>
              </a:spcBef>
              <a:spcAft>
                <a:spcPts val="0"/>
              </a:spcAft>
              <a:buSzPts val="1400"/>
              <a:buFont typeface="Arial"/>
              <a:buChar char="•"/>
            </a:pPr>
            <a:r>
              <a:rPr lang="de-DE" sz="1100">
                <a:latin typeface="Arial"/>
                <a:ea typeface="Arial"/>
                <a:cs typeface="Arial"/>
                <a:sym typeface="Arial"/>
              </a:rPr>
              <a:t>in Anlehnung an </a:t>
            </a:r>
            <a:endParaRPr sz="1100">
              <a:latin typeface="Arial"/>
              <a:ea typeface="Arial"/>
              <a:cs typeface="Arial"/>
              <a:sym typeface="Arial"/>
            </a:endParaRPr>
          </a:p>
          <a:p>
            <a:pPr indent="-171450" lvl="0" marL="177800" rtl="0" algn="l">
              <a:lnSpc>
                <a:spcPct val="100000"/>
              </a:lnSpc>
              <a:spcBef>
                <a:spcPts val="0"/>
              </a:spcBef>
              <a:spcAft>
                <a:spcPts val="0"/>
              </a:spcAft>
              <a:buSzPts val="1400"/>
              <a:buFont typeface="Arial"/>
              <a:buChar char="•"/>
            </a:pPr>
            <a:r>
              <a:rPr b="0" i="0" lang="de-DE" sz="1100" u="none" strike="noStrike">
                <a:solidFill>
                  <a:srgbClr val="000000"/>
                </a:solidFill>
                <a:latin typeface="Arial"/>
                <a:ea typeface="Arial"/>
                <a:cs typeface="Arial"/>
                <a:sym typeface="Arial"/>
              </a:rPr>
              <a:t>Persson (2022):  Outside the Safe Operating Space of the Planetary Boundary for Novel Entities. Linn Persson, Bethanie M. Carney Almroth, Christopher D. Collins, Sarah Cornell, Cynthia A. de Wit, Miriam L. Diamond, Peter Fantke, Martin Hassellöv, Matthew MacLeod, Morten W. Ryberg, Peter Søgaard Jørgensen, Patricia Villarrubia-Gómez, Zhanyun Wang, and Michael Zwicky Hauschild. </a:t>
            </a:r>
            <a:r>
              <a:rPr b="0" i="1" lang="de-DE" sz="1100" u="none" strike="noStrike">
                <a:solidFill>
                  <a:srgbClr val="000000"/>
                </a:solidFill>
                <a:latin typeface="Arial"/>
                <a:ea typeface="Arial"/>
                <a:cs typeface="Arial"/>
                <a:sym typeface="Arial"/>
              </a:rPr>
              <a:t>Environ. Sci. Technol.</a:t>
            </a:r>
            <a:r>
              <a:rPr b="0" i="0" lang="de-DE" sz="1100" u="none" strike="noStrike">
                <a:solidFill>
                  <a:srgbClr val="000000"/>
                </a:solidFill>
                <a:latin typeface="Arial"/>
                <a:ea typeface="Arial"/>
                <a:cs typeface="Arial"/>
                <a:sym typeface="Arial"/>
              </a:rPr>
              <a:t> 2022, 56, 3, 1510–1521. January 18, 2022. </a:t>
            </a:r>
            <a:r>
              <a:rPr b="0" i="0" lang="de-DE" sz="1100" u="sng" strike="noStrike">
                <a:solidFill>
                  <a:srgbClr val="1155CC"/>
                </a:solidFill>
                <a:latin typeface="Arial"/>
                <a:ea typeface="Arial"/>
                <a:cs typeface="Arial"/>
                <a:sym typeface="Arial"/>
                <a:hlinkClick r:id="rId4">
                  <a:extLst>
                    <a:ext uri="{A12FA001-AC4F-418D-AE19-62706E023703}">
                      <ahyp:hlinkClr val="tx"/>
                    </a:ext>
                  </a:extLst>
                </a:hlinkClick>
              </a:rPr>
              <a:t>https://doi.org/10.1021/acs.est.1c04158</a:t>
            </a:r>
            <a:endParaRPr sz="1100">
              <a:latin typeface="Arial"/>
              <a:ea typeface="Arial"/>
              <a:cs typeface="Arial"/>
              <a:sym typeface="Arial"/>
            </a:endParaRPr>
          </a:p>
        </p:txBody>
      </p:sp>
      <p:sp>
        <p:nvSpPr>
          <p:cNvPr id="88" name="Google Shape;88;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6350" rtl="0" algn="l">
              <a:lnSpc>
                <a:spcPct val="100000"/>
              </a:lnSpc>
              <a:spcBef>
                <a:spcPts val="0"/>
              </a:spcBef>
              <a:spcAft>
                <a:spcPts val="0"/>
              </a:spcAft>
              <a:buSzPts val="1400"/>
              <a:buNone/>
            </a:pPr>
            <a:r>
              <a:rPr lang="de-DE">
                <a:latin typeface="Calibri"/>
                <a:ea typeface="Calibri"/>
                <a:cs typeface="Calibri"/>
                <a:sym typeface="Calibri"/>
              </a:rPr>
              <a:t>Die Industrie hatte 2021 einen Anteil von rd. 1/3 am Gesamtenergieverbrauch in Deutschland. In vielen Industrieunternehmen kommen dabei nach wie vor überwiegend fossile Energieträger zum Einsatz. Die Nutzung erneuerbarer Energien erfordert</a:t>
            </a:r>
            <a:endParaRPr/>
          </a:p>
          <a:p>
            <a:pPr indent="0" lvl="0" marL="6350" rtl="0" algn="l">
              <a:lnSpc>
                <a:spcPct val="100000"/>
              </a:lnSpc>
              <a:spcBef>
                <a:spcPts val="0"/>
              </a:spcBef>
              <a:spcAft>
                <a:spcPts val="0"/>
              </a:spcAft>
              <a:buSzPts val="1400"/>
              <a:buNone/>
            </a:pPr>
            <a:r>
              <a:rPr lang="de-DE">
                <a:latin typeface="Calibri"/>
                <a:ea typeface="Calibri"/>
                <a:cs typeface="Calibri"/>
                <a:sym typeface="Calibri"/>
              </a:rPr>
              <a:t>kostenintensive Investitionen in neue Anlagen. Langfristig bewirkt ihr Einsatz jedoch eine Reduzierung von THG-Emissionen. Auch kostenseitig wirkt sich die Umrüstung langfristig betrachtet positiv aus. </a:t>
            </a:r>
            <a:r>
              <a:rPr b="0" i="0" lang="de-DE" u="none" strike="noStrike">
                <a:solidFill>
                  <a:srgbClr val="111314"/>
                </a:solidFill>
                <a:latin typeface="Calibri"/>
                <a:ea typeface="Calibri"/>
                <a:cs typeface="Calibri"/>
                <a:sym typeface="Calibri"/>
              </a:rPr>
              <a:t>Nach der Einführung der nationalen </a:t>
            </a:r>
            <a:r>
              <a:rPr lang="de-DE">
                <a:latin typeface="Calibri"/>
                <a:ea typeface="Calibri"/>
                <a:cs typeface="Calibri"/>
                <a:sym typeface="Calibri"/>
              </a:rPr>
              <a:t>CO2</a:t>
            </a:r>
            <a:endParaRPr/>
          </a:p>
          <a:p>
            <a:pPr indent="0" lvl="0" marL="6350" rtl="0" algn="l">
              <a:lnSpc>
                <a:spcPct val="100000"/>
              </a:lnSpc>
              <a:spcBef>
                <a:spcPts val="0"/>
              </a:spcBef>
              <a:spcAft>
                <a:spcPts val="0"/>
              </a:spcAft>
              <a:buSzPts val="1400"/>
              <a:buNone/>
            </a:pPr>
            <a:r>
              <a:rPr b="0" i="0" lang="de-DE" u="none" strike="noStrike">
                <a:solidFill>
                  <a:srgbClr val="111314"/>
                </a:solidFill>
                <a:latin typeface="Calibri"/>
                <a:ea typeface="Calibri"/>
                <a:cs typeface="Calibri"/>
                <a:sym typeface="Calibri"/>
              </a:rPr>
              <a:t>-Bepreisung im Januar 2021 betrug der Preis für eine Tonne zunächst 25 Euro. Im Jahr 2022 stieg der Preis auf 30 Euro pro Tonne. (1). Experten des UBA </a:t>
            </a:r>
            <a:r>
              <a:rPr lang="de-DE">
                <a:latin typeface="Calibri"/>
                <a:ea typeface="Calibri"/>
                <a:cs typeface="Calibri"/>
                <a:sym typeface="Calibri"/>
              </a:rPr>
              <a:t>nehmen für das Jahr 2030 einen CO2-Preis von 340 €/t an. Im Jahr 2027, zum Zeitpunkt des Starts</a:t>
            </a:r>
            <a:endParaRPr/>
          </a:p>
          <a:p>
            <a:pPr indent="0" lvl="0" marL="6350" rtl="0" algn="l">
              <a:lnSpc>
                <a:spcPct val="100000"/>
              </a:lnSpc>
              <a:spcBef>
                <a:spcPts val="0"/>
              </a:spcBef>
              <a:spcAft>
                <a:spcPts val="0"/>
              </a:spcAft>
              <a:buSzPts val="1400"/>
              <a:buNone/>
            </a:pPr>
            <a:r>
              <a:rPr lang="de-DE">
                <a:latin typeface="Calibri"/>
                <a:ea typeface="Calibri"/>
                <a:cs typeface="Calibri"/>
                <a:sym typeface="Calibri"/>
              </a:rPr>
              <a:t> der freien Handelsphase mit Preisen, die sich am Markt bilden, wird davon ausgegangen, dass aufgrund der Knappheit der Zertifikate der CO2-Preis bereits bei 75 % des CO2-Preises im Jahr 2030 liegt. In  der Foresight-Modellierung wird für das Jahr</a:t>
            </a:r>
            <a:endParaRPr/>
          </a:p>
          <a:p>
            <a:pPr indent="0" lvl="0" marL="6350" rtl="0" algn="l">
              <a:lnSpc>
                <a:spcPct val="100000"/>
              </a:lnSpc>
              <a:spcBef>
                <a:spcPts val="0"/>
              </a:spcBef>
              <a:spcAft>
                <a:spcPts val="0"/>
              </a:spcAft>
              <a:buSzPts val="1400"/>
              <a:buNone/>
            </a:pPr>
            <a:r>
              <a:rPr lang="de-DE">
                <a:latin typeface="Calibri"/>
                <a:ea typeface="Calibri"/>
                <a:cs typeface="Calibri"/>
                <a:sym typeface="Calibri"/>
              </a:rPr>
              <a:t> 2050 ein realer CO2-Preis von 730 €/t angenommen.</a:t>
            </a:r>
            <a:endParaRPr>
              <a:latin typeface="Calibri"/>
              <a:ea typeface="Calibri"/>
              <a:cs typeface="Calibri"/>
              <a:sym typeface="Calibri"/>
            </a:endParaRPr>
          </a:p>
          <a:p>
            <a:pPr indent="0" lvl="0" marL="6350" rtl="0" algn="l">
              <a:lnSpc>
                <a:spcPct val="100000"/>
              </a:lnSpc>
              <a:spcBef>
                <a:spcPts val="0"/>
              </a:spcBef>
              <a:spcAft>
                <a:spcPts val="0"/>
              </a:spcAft>
              <a:buSzPts val="1400"/>
              <a:buNone/>
            </a:pPr>
            <a:r>
              <a:t/>
            </a:r>
            <a:endParaRPr>
              <a:latin typeface="Calibri"/>
              <a:ea typeface="Calibri"/>
              <a:cs typeface="Calibri"/>
              <a:sym typeface="Calibri"/>
            </a:endParaRPr>
          </a:p>
          <a:p>
            <a:pPr indent="0" lvl="0" marL="6350" rtl="0" algn="l">
              <a:lnSpc>
                <a:spcPct val="100000"/>
              </a:lnSpc>
              <a:spcBef>
                <a:spcPts val="0"/>
              </a:spcBef>
              <a:spcAft>
                <a:spcPts val="0"/>
              </a:spcAft>
              <a:buSzPts val="1400"/>
              <a:buNone/>
            </a:pPr>
            <a:r>
              <a:rPr b="1" lang="de-DE">
                <a:latin typeface="Calibri"/>
                <a:ea typeface="Calibri"/>
                <a:cs typeface="Calibri"/>
                <a:sym typeface="Calibri"/>
              </a:rPr>
              <a:t>Aufgabe</a:t>
            </a:r>
            <a:endParaRPr/>
          </a:p>
          <a:p>
            <a:pPr indent="0" lvl="0" marL="6350" rtl="0" algn="l">
              <a:lnSpc>
                <a:spcPct val="100000"/>
              </a:lnSpc>
              <a:spcBef>
                <a:spcPts val="0"/>
              </a:spcBef>
              <a:spcAft>
                <a:spcPts val="0"/>
              </a:spcAft>
              <a:buSzPts val="1400"/>
              <a:buNone/>
            </a:pPr>
            <a:r>
              <a:rPr lang="de-DE">
                <a:latin typeface="Calibri"/>
                <a:ea typeface="Calibri"/>
                <a:cs typeface="Calibri"/>
                <a:sym typeface="Calibri"/>
              </a:rPr>
              <a:t>Welche Energieträger sind in Ihrem Unternehmen im Einsatz? Wo bestehen Substitutionspotentiale für fossilen Energieträgern durch den Einsatz erneuerbarer Energien? </a:t>
            </a:r>
            <a:endParaRPr/>
          </a:p>
          <a:p>
            <a:pPr indent="0" lvl="0" marL="6350" rtl="0" algn="l">
              <a:lnSpc>
                <a:spcPct val="100000"/>
              </a:lnSpc>
              <a:spcBef>
                <a:spcPts val="0"/>
              </a:spcBef>
              <a:spcAft>
                <a:spcPts val="0"/>
              </a:spcAft>
              <a:buSzPts val="1400"/>
              <a:buNone/>
            </a:pPr>
            <a:r>
              <a:t/>
            </a:r>
            <a:endParaRPr/>
          </a:p>
          <a:p>
            <a:pPr indent="0" lvl="0" marL="6350" rtl="0" algn="l">
              <a:lnSpc>
                <a:spcPct val="100000"/>
              </a:lnSpc>
              <a:spcBef>
                <a:spcPts val="0"/>
              </a:spcBef>
              <a:spcAft>
                <a:spcPts val="0"/>
              </a:spcAft>
              <a:buSzPts val="1400"/>
              <a:buNone/>
            </a:pPr>
            <a:r>
              <a:rPr b="1" lang="de-DE">
                <a:latin typeface="Calibri"/>
                <a:ea typeface="Calibri"/>
                <a:cs typeface="Calibri"/>
                <a:sym typeface="Calibri"/>
              </a:rPr>
              <a:t>Quellen</a:t>
            </a:r>
            <a:r>
              <a:rPr lang="de-DE">
                <a:latin typeface="Calibri"/>
                <a:ea typeface="Calibri"/>
                <a:cs typeface="Calibri"/>
                <a:sym typeface="Calibri"/>
              </a:rPr>
              <a:t>: </a:t>
            </a:r>
            <a:endParaRPr/>
          </a:p>
          <a:p>
            <a:pPr indent="-171450" lvl="0" marL="401850" rtl="0" algn="l">
              <a:lnSpc>
                <a:spcPct val="100000"/>
              </a:lnSpc>
              <a:spcBef>
                <a:spcPts val="0"/>
              </a:spcBef>
              <a:spcAft>
                <a:spcPts val="0"/>
              </a:spcAft>
              <a:buSzPts val="1400"/>
              <a:buFont typeface="Arial"/>
              <a:buChar char="•"/>
            </a:pPr>
            <a:r>
              <a:rPr lang="de-DE">
                <a:latin typeface="Calibri"/>
                <a:ea typeface="Calibri"/>
                <a:cs typeface="Calibri"/>
                <a:sym typeface="Calibri"/>
              </a:rPr>
              <a:t>UBA (2022): Energieverbrauch nach Energieträgern und Sektoren; </a:t>
            </a:r>
            <a:r>
              <a:rPr lang="de-DE" u="sng">
                <a:solidFill>
                  <a:srgbClr val="1155CC"/>
                </a:solidFill>
                <a:latin typeface="Calibri"/>
                <a:ea typeface="Calibri"/>
                <a:cs typeface="Calibri"/>
                <a:sym typeface="Calibri"/>
                <a:hlinkClick r:id="rId2">
                  <a:extLst>
                    <a:ext uri="{A12FA001-AC4F-418D-AE19-62706E023703}">
                      <ahyp:hlinkClr val="tx"/>
                    </a:ext>
                  </a:extLst>
                </a:hlinkClick>
              </a:rPr>
              <a:t>https://www.umweltbundesamt.de/daten/energie/energieverbrauch-nach-energietraegern-sektoren#allgemeine-entwicklung-und-einflussfaktoren</a:t>
            </a:r>
            <a:r>
              <a:rPr lang="de-DE">
                <a:latin typeface="Calibri"/>
                <a:ea typeface="Calibri"/>
                <a:cs typeface="Calibri"/>
                <a:sym typeface="Calibri"/>
              </a:rPr>
              <a:t> </a:t>
            </a:r>
            <a:endParaRPr>
              <a:latin typeface="Calibri"/>
              <a:ea typeface="Calibri"/>
              <a:cs typeface="Calibri"/>
              <a:sym typeface="Calibri"/>
            </a:endParaRPr>
          </a:p>
          <a:p>
            <a:pPr indent="-171450" lvl="0" marL="401850" rtl="0" algn="l">
              <a:lnSpc>
                <a:spcPct val="100000"/>
              </a:lnSpc>
              <a:spcBef>
                <a:spcPts val="0"/>
              </a:spcBef>
              <a:spcAft>
                <a:spcPts val="0"/>
              </a:spcAft>
              <a:buSzPts val="1400"/>
              <a:buFont typeface="Arial"/>
              <a:buChar char="•"/>
            </a:pPr>
            <a:r>
              <a:rPr lang="de-DE" u="sng">
                <a:solidFill>
                  <a:srgbClr val="111314"/>
                </a:solidFill>
                <a:latin typeface="Calibri"/>
                <a:ea typeface="Calibri"/>
                <a:cs typeface="Calibri"/>
                <a:sym typeface="Calibri"/>
                <a:hlinkClick r:id="rId3">
                  <a:extLst>
                    <a:ext uri="{A12FA001-AC4F-418D-AE19-62706E023703}">
                      <ahyp:hlinkClr val="tx"/>
                    </a:ext>
                  </a:extLst>
                </a:hlinkClick>
              </a:rPr>
              <a:t>Bundesregierung (2022): </a:t>
            </a:r>
            <a:r>
              <a:rPr b="0" i="0" lang="de-DE" u="none" strike="noStrike">
                <a:solidFill>
                  <a:srgbClr val="111314"/>
                </a:solidFill>
                <a:latin typeface="Calibri"/>
                <a:ea typeface="Calibri"/>
                <a:cs typeface="Calibri"/>
                <a:sym typeface="Calibri"/>
              </a:rPr>
              <a:t>Ermäßigter Steuersatz für Gas, weniger Stromkosten</a:t>
            </a:r>
            <a:r>
              <a:rPr lang="de-DE" u="sng">
                <a:solidFill>
                  <a:schemeClr val="hlink"/>
                </a:solidFill>
                <a:latin typeface="Calibri"/>
                <a:ea typeface="Calibri"/>
                <a:cs typeface="Calibri"/>
                <a:sym typeface="Calibri"/>
                <a:hlinkClick r:id="rId4"/>
              </a:rPr>
              <a:t> https://www.</a:t>
            </a:r>
            <a:r>
              <a:rPr lang="de-DE" u="sng">
                <a:solidFill>
                  <a:schemeClr val="accent1"/>
                </a:solidFill>
                <a:latin typeface="Calibri"/>
                <a:ea typeface="Calibri"/>
                <a:cs typeface="Calibri"/>
                <a:sym typeface="Calibri"/>
                <a:hlinkClick r:id="rId5">
                  <a:extLst>
                    <a:ext uri="{A12FA001-AC4F-418D-AE19-62706E023703}">
                      <ahyp:hlinkClr val="tx"/>
                    </a:ext>
                  </a:extLst>
                </a:hlinkClick>
              </a:rPr>
              <a:t>bundesregierung.de</a:t>
            </a:r>
            <a:r>
              <a:rPr lang="de-DE" u="sng">
                <a:solidFill>
                  <a:srgbClr val="0563C1"/>
                </a:solidFill>
                <a:latin typeface="Calibri"/>
                <a:ea typeface="Calibri"/>
                <a:cs typeface="Calibri"/>
                <a:sym typeface="Calibri"/>
                <a:hlinkClick r:id="rId6">
                  <a:extLst>
                    <a:ext uri="{A12FA001-AC4F-418D-AE19-62706E023703}">
                      <ahyp:hlinkClr val="tx"/>
                    </a:ext>
                  </a:extLst>
                </a:hlinkClick>
              </a:rPr>
              <a:t>/breg-de/themen/entlastung-fuer-deutschland/entlastung-energieabgaben-2125006</a:t>
            </a:r>
            <a:endParaRPr>
              <a:latin typeface="Calibri"/>
              <a:ea typeface="Calibri"/>
              <a:cs typeface="Calibri"/>
              <a:sym typeface="Calibri"/>
            </a:endParaRPr>
          </a:p>
          <a:p>
            <a:pPr indent="-171450" lvl="0" marL="401850" rtl="0" algn="l">
              <a:lnSpc>
                <a:spcPct val="100000"/>
              </a:lnSpc>
              <a:spcBef>
                <a:spcPts val="0"/>
              </a:spcBef>
              <a:spcAft>
                <a:spcPts val="0"/>
              </a:spcAft>
              <a:buSzPts val="1400"/>
              <a:buFont typeface="Arial"/>
              <a:buChar char="•"/>
            </a:pPr>
            <a:r>
              <a:rPr lang="de-DE" u="sng">
                <a:solidFill>
                  <a:schemeClr val="hlink"/>
                </a:solidFill>
                <a:hlinkClick r:id="rId7"/>
              </a:rPr>
              <a:t>UBA (2022:</a:t>
            </a:r>
            <a:r>
              <a:rPr lang="de-DE"/>
              <a:t>Klimaschutzbeitrag verschiedener CO2-Preispfade in den BEHG-Sektoren Verkehr, Gebäude und</a:t>
            </a:r>
            <a:r>
              <a:rPr lang="de-DE">
                <a:solidFill>
                  <a:schemeClr val="dk1"/>
                </a:solidFill>
              </a:rPr>
              <a:t> </a:t>
            </a:r>
            <a:r>
              <a:rPr lang="de-DE">
                <a:solidFill>
                  <a:schemeClr val="dk1"/>
                </a:solidFill>
                <a:latin typeface="Calibri"/>
                <a:ea typeface="Calibri"/>
                <a:cs typeface="Calibri"/>
                <a:sym typeface="Calibri"/>
              </a:rPr>
              <a:t>Industrie</a:t>
            </a:r>
            <a:r>
              <a:rPr lang="de-DE" u="sng">
                <a:solidFill>
                  <a:schemeClr val="dk1"/>
                </a:solidFill>
                <a:latin typeface="Calibri"/>
                <a:ea typeface="Calibri"/>
                <a:cs typeface="Calibri"/>
                <a:sym typeface="Calibri"/>
                <a:hlinkClick r:id="rId8">
                  <a:extLst>
                    <a:ext uri="{A12FA001-AC4F-418D-AE19-62706E023703}">
                      <ahyp:hlinkClr val="tx"/>
                    </a:ext>
                  </a:extLst>
                </a:hlinkClick>
              </a:rPr>
              <a:t> </a:t>
            </a:r>
            <a:r>
              <a:rPr lang="de-DE" u="sng">
                <a:solidFill>
                  <a:srgbClr val="0563C1"/>
                </a:solidFill>
                <a:latin typeface="Calibri"/>
                <a:ea typeface="Calibri"/>
                <a:cs typeface="Calibri"/>
                <a:sym typeface="Calibri"/>
                <a:hlinkClick r:id="rId9">
                  <a:extLst>
                    <a:ext uri="{A12FA001-AC4F-418D-AE19-62706E023703}">
                      <ahyp:hlinkClr val="tx"/>
                    </a:ext>
                  </a:extLst>
                </a:hlinkClick>
              </a:rPr>
              <a:t>https://www.umweltbundesamt.de/sites/default/files/medien/1410/publikationen/2022-05-04_climate-change_19-2022_co2-preissensitivitaet-behg_0.pdf</a:t>
            </a:r>
            <a:endParaRPr>
              <a:latin typeface="Calibri"/>
              <a:ea typeface="Calibri"/>
              <a:cs typeface="Calibri"/>
              <a:sym typeface="Calibri"/>
            </a:endParaRPr>
          </a:p>
          <a:p>
            <a:pPr indent="0" lvl="0" marL="228600" rtl="0" algn="l">
              <a:lnSpc>
                <a:spcPct val="100000"/>
              </a:lnSpc>
              <a:spcBef>
                <a:spcPts val="0"/>
              </a:spcBef>
              <a:spcAft>
                <a:spcPts val="0"/>
              </a:spcAft>
              <a:buSzPts val="1400"/>
              <a:buNone/>
            </a:pPr>
            <a:r>
              <a:t/>
            </a:r>
            <a:endParaRPr/>
          </a:p>
        </p:txBody>
      </p:sp>
      <p:sp>
        <p:nvSpPr>
          <p:cNvPr id="102" name="Google Shape;102;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14363" y="244475"/>
            <a:ext cx="5949950"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14363" y="3592513"/>
            <a:ext cx="5949950" cy="5939554"/>
          </a:xfrm>
          <a:prstGeom prst="rect">
            <a:avLst/>
          </a:prstGeom>
          <a:noFill/>
          <a:ln>
            <a:noFill/>
          </a:ln>
        </p:spPr>
        <p:txBody>
          <a:bodyPr anchorCtr="0" anchor="t" bIns="47400" lIns="94825" spcFirstLastPara="1" rIns="94825" wrap="square" tIns="47400">
            <a:noAutofit/>
          </a:bodyPr>
          <a:lstStyle/>
          <a:p>
            <a:pPr indent="0" lvl="0" marL="6350" marR="0" rtl="0" algn="l">
              <a:lnSpc>
                <a:spcPct val="100000"/>
              </a:lnSpc>
              <a:spcBef>
                <a:spcPts val="0"/>
              </a:spcBef>
              <a:spcAft>
                <a:spcPts val="0"/>
              </a:spcAft>
              <a:buClr>
                <a:schemeClr val="dk1"/>
              </a:buClr>
              <a:buSzPts val="1200"/>
              <a:buFont typeface="Calibri"/>
              <a:buNone/>
            </a:pPr>
            <a:r>
              <a:rPr b="1" lang="de-DE"/>
              <a:t>Beschreibung</a:t>
            </a:r>
            <a:endParaRPr/>
          </a:p>
          <a:p>
            <a:pPr indent="0" lvl="0" marL="6350" marR="0" rtl="0" algn="l">
              <a:lnSpc>
                <a:spcPct val="100000"/>
              </a:lnSpc>
              <a:spcBef>
                <a:spcPts val="0"/>
              </a:spcBef>
              <a:spcAft>
                <a:spcPts val="0"/>
              </a:spcAft>
              <a:buClr>
                <a:schemeClr val="dk1"/>
              </a:buClr>
              <a:buSzPts val="1200"/>
              <a:buFont typeface="Calibri"/>
              <a:buNone/>
            </a:pPr>
            <a:r>
              <a:rPr lang="de-DE"/>
              <a:t>Die Produkte unseres Unternehmens (Kugellager) kommen in Anlagen zur Verbrennung fossiler Energieträger zum Einsatz. Wenn diese nicht mehr für Kunden produziert bzw. an diese verkauft werden, sinkt der Umsatz des Unternehmens und es müssen Mitarbeitende entlassen werden. Jedoch ist der Einsatz von Produkten nicht allein von Branchen abhängig. Als Beispiel lässt sich die Herstellung von Kugellagern anführen: Wurden diese bisher in Kraftwerken eingesetzt, die fossile Energieträger verbrennen, könnte der Einbau in Windenergieanlagen eine Alternative im Bereich „grüner“ Industrie darstellen und der Umsatz weiter gesichert werden.</a:t>
            </a:r>
            <a:endParaRPr/>
          </a:p>
          <a:p>
            <a:pPr indent="0" lvl="0" marL="6350" marR="0" rtl="0" algn="l">
              <a:lnSpc>
                <a:spcPct val="100000"/>
              </a:lnSpc>
              <a:spcBef>
                <a:spcPts val="0"/>
              </a:spcBef>
              <a:spcAft>
                <a:spcPts val="0"/>
              </a:spcAft>
              <a:buClr>
                <a:schemeClr val="dk1"/>
              </a:buClr>
              <a:buSzPts val="1200"/>
              <a:buFont typeface="Calibri"/>
              <a:buNone/>
            </a:pPr>
            <a:r>
              <a:t/>
            </a:r>
            <a:endParaRPr b="1"/>
          </a:p>
          <a:p>
            <a:pPr indent="0" lvl="0" marL="6350" marR="0" rtl="0" algn="l">
              <a:lnSpc>
                <a:spcPct val="100000"/>
              </a:lnSpc>
              <a:spcBef>
                <a:spcPts val="0"/>
              </a:spcBef>
              <a:spcAft>
                <a:spcPts val="0"/>
              </a:spcAft>
              <a:buClr>
                <a:schemeClr val="dk1"/>
              </a:buClr>
              <a:buSzPts val="1200"/>
              <a:buFont typeface="Calibri"/>
              <a:buNone/>
            </a:pPr>
            <a:r>
              <a:rPr b="1" lang="de-DE"/>
              <a:t>Aufgabe</a:t>
            </a:r>
            <a:endParaRPr/>
          </a:p>
          <a:p>
            <a:pPr indent="0" lvl="0" marL="6350" rtl="0" algn="l">
              <a:lnSpc>
                <a:spcPct val="100000"/>
              </a:lnSpc>
              <a:spcBef>
                <a:spcPts val="0"/>
              </a:spcBef>
              <a:spcAft>
                <a:spcPts val="0"/>
              </a:spcAft>
              <a:buClr>
                <a:schemeClr val="dk1"/>
              </a:buClr>
              <a:buSzPts val="1200"/>
              <a:buNone/>
            </a:pPr>
            <a:r>
              <a:rPr lang="de-DE"/>
              <a:t>Welche Produkte oder Dienstleistungen Ihres Unternehmens können alternativ auch in einer „grünen Industrie“ eingesetzt werden?</a:t>
            </a:r>
            <a:endParaRPr/>
          </a:p>
          <a:p>
            <a:pPr indent="0" lvl="0" marL="6350" marR="0" rtl="0" algn="l">
              <a:lnSpc>
                <a:spcPct val="100000"/>
              </a:lnSpc>
              <a:spcBef>
                <a:spcPts val="0"/>
              </a:spcBef>
              <a:spcAft>
                <a:spcPts val="0"/>
              </a:spcAft>
              <a:buClr>
                <a:schemeClr val="dk1"/>
              </a:buClr>
              <a:buSzPts val="1200"/>
              <a:buFont typeface="Calibri"/>
              <a:buNone/>
            </a:pPr>
            <a:r>
              <a:t/>
            </a:r>
            <a:endParaRPr b="1"/>
          </a:p>
          <a:p>
            <a:pPr indent="0" lvl="0" marL="6350" marR="0" rtl="0" algn="l">
              <a:lnSpc>
                <a:spcPct val="100000"/>
              </a:lnSpc>
              <a:spcBef>
                <a:spcPts val="0"/>
              </a:spcBef>
              <a:spcAft>
                <a:spcPts val="0"/>
              </a:spcAft>
              <a:buClr>
                <a:schemeClr val="dk1"/>
              </a:buClr>
              <a:buSzPts val="1200"/>
              <a:buFont typeface="Calibri"/>
              <a:buNone/>
            </a:pPr>
            <a:r>
              <a:rPr b="1" lang="de-DE"/>
              <a:t>Quelle:</a:t>
            </a:r>
            <a:r>
              <a:rPr lang="de-DE"/>
              <a:t> © Scientists4future: Florian Lehmer, CC-BY-SA 4.0 | </a:t>
            </a:r>
            <a:r>
              <a:rPr lang="de-DE" u="sng">
                <a:solidFill>
                  <a:schemeClr val="accent1"/>
                </a:solidFill>
              </a:rPr>
              <a:t> https//info-de.scientist4future.org</a:t>
            </a:r>
            <a:br>
              <a:rPr lang="de-DE"/>
            </a:br>
            <a:r>
              <a:rPr b="1" lang="de-DE"/>
              <a:t>Icons: </a:t>
            </a:r>
            <a:r>
              <a:rPr lang="de-DE"/>
              <a:t>Windräder: CC0 - https://pixabay.com/de/illustrations/windkraftanlage-windrad-windkraft-1578336/ | Kohlekraftwerk: CC0 – Catherine Eckenbach.</a:t>
            </a:r>
            <a:endParaRPr/>
          </a:p>
          <a:p>
            <a:pPr indent="0" lvl="0" marL="0" marR="0" rtl="0" algn="l">
              <a:lnSpc>
                <a:spcPct val="100000"/>
              </a:lnSpc>
              <a:spcBef>
                <a:spcPts val="0"/>
              </a:spcBef>
              <a:spcAft>
                <a:spcPts val="0"/>
              </a:spcAft>
              <a:buClr>
                <a:schemeClr val="dk1"/>
              </a:buClr>
              <a:buSzPts val="1200"/>
              <a:buFont typeface="Calibri"/>
              <a:buNone/>
            </a:pPr>
            <a:r>
              <a:t/>
            </a:r>
            <a:endParaRPr b="1"/>
          </a:p>
        </p:txBody>
      </p:sp>
      <p:sp>
        <p:nvSpPr>
          <p:cNvPr id="116" name="Google Shape;116;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12: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a:latin typeface="Arial"/>
                <a:ea typeface="Arial"/>
                <a:cs typeface="Arial"/>
                <a:sym typeface="Arial"/>
              </a:rPr>
              <a:t>Beschreibung</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Bei der Gewinnung von Nichtroheisenmetallen aus Erzen, Konzentraten oder sekundären Rohstoffen durch metallurgische, chemische oder elektrolytische Verfahren werden Emissionen frei, vorwiegend die Schadstoffe Kohlendioxid, Kohlenmonoxid, Schwefeloxide, Stickoxide und anorganische Fluorverbindungen in die Luft aus (siehe Tab. „TOP 10 Emissionen von Luftschadstoffen aus der Nichteisenrohmetall-Industrie 2021“).</a:t>
            </a:r>
            <a:endParaRPr/>
          </a:p>
          <a:p>
            <a:pPr indent="0" lvl="0" marL="6350" rtl="0" algn="l">
              <a:lnSpc>
                <a:spcPct val="100000"/>
              </a:lnSpc>
              <a:spcBef>
                <a:spcPts val="0"/>
              </a:spcBef>
              <a:spcAft>
                <a:spcPts val="0"/>
              </a:spcAft>
              <a:buSzPts val="1400"/>
              <a:buNone/>
            </a:pPr>
            <a:r>
              <a:t/>
            </a:r>
            <a:endParaRPr>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Aufgabe</a:t>
            </a:r>
            <a:endParaRPr/>
          </a:p>
          <a:p>
            <a:pPr indent="0" lvl="0" marL="6350" marR="0" rtl="0" algn="l">
              <a:lnSpc>
                <a:spcPct val="100000"/>
              </a:lnSpc>
              <a:spcBef>
                <a:spcPts val="0"/>
              </a:spcBef>
              <a:spcAft>
                <a:spcPts val="0"/>
              </a:spcAft>
              <a:buClr>
                <a:srgbClr val="000000"/>
              </a:buClr>
              <a:buSzPts val="1400"/>
              <a:buFont typeface="Arial"/>
              <a:buNone/>
            </a:pPr>
            <a:r>
              <a:rPr lang="de-DE">
                <a:latin typeface="Arial"/>
                <a:ea typeface="Arial"/>
                <a:cs typeface="Arial"/>
                <a:sym typeface="Arial"/>
              </a:rPr>
              <a:t>Beschreiben und Diskutieren Sie die Quellen der Emissionen Bei der Nichteisenrohmetallgewinnung und erörtern Sie CO2-arme Alternativen.</a:t>
            </a:r>
            <a:endParaRPr/>
          </a:p>
          <a:p>
            <a:pPr indent="0" lvl="0" marL="6350" rtl="0" algn="l">
              <a:lnSpc>
                <a:spcPct val="100000"/>
              </a:lnSpc>
              <a:spcBef>
                <a:spcPts val="0"/>
              </a:spcBef>
              <a:spcAft>
                <a:spcPts val="0"/>
              </a:spcAft>
              <a:buSzPts val="1400"/>
              <a:buNone/>
            </a:pPr>
            <a:r>
              <a:t/>
            </a:r>
            <a:endParaRPr>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Quelle</a:t>
            </a:r>
            <a:r>
              <a:rPr lang="de-DE">
                <a:latin typeface="Arial"/>
                <a:ea typeface="Arial"/>
                <a:cs typeface="Arial"/>
                <a:sym typeface="Arial"/>
              </a:rPr>
              <a:t>: </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Umweltbundesamt (8.02.2023): Emissionen aus Betrieben der Metallindustrie. Online:  https://www.umweltbundesamt.de/daten/umwelt-wirtschaft/industrie/emissionen-aus-betrieben-der-metallindustrie#emissionen-aus-prtr-betrieben-der-roheisen-und-stahlerzeugung</a:t>
            </a:r>
            <a:endParaRPr/>
          </a:p>
        </p:txBody>
      </p:sp>
      <p:sp>
        <p:nvSpPr>
          <p:cNvPr id="139" name="Google Shape;139;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612775" y="252413"/>
            <a:ext cx="5951538" cy="33480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3:notes"/>
          <p:cNvSpPr txBox="1"/>
          <p:nvPr>
            <p:ph idx="1" type="body"/>
          </p:nvPr>
        </p:nvSpPr>
        <p:spPr>
          <a:xfrm>
            <a:off x="612774" y="3600450"/>
            <a:ext cx="5951539" cy="5261250"/>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None/>
            </a:pPr>
            <a:r>
              <a:rPr b="1" lang="de-DE">
                <a:latin typeface="Arial"/>
                <a:ea typeface="Arial"/>
                <a:cs typeface="Arial"/>
                <a:sym typeface="Arial"/>
              </a:rPr>
              <a:t>Beschreibung</a:t>
            </a:r>
            <a:endParaRPr>
              <a:latin typeface="Arial"/>
              <a:ea typeface="Arial"/>
              <a:cs typeface="Arial"/>
              <a:sym typeface="Arial"/>
            </a:endParaRPr>
          </a:p>
          <a:p>
            <a:pPr indent="0" lvl="0" marL="6350" rtl="0" algn="l">
              <a:lnSpc>
                <a:spcPct val="100000"/>
              </a:lnSpc>
              <a:spcBef>
                <a:spcPts val="200"/>
              </a:spcBef>
              <a:spcAft>
                <a:spcPts val="0"/>
              </a:spcAft>
              <a:buSzPts val="1400"/>
              <a:buNone/>
            </a:pPr>
            <a:r>
              <a:rPr lang="de-DE">
                <a:latin typeface="Arial"/>
                <a:ea typeface="Arial"/>
                <a:cs typeface="Arial"/>
                <a:sym typeface="Arial"/>
              </a:rPr>
              <a:t>Weil bislang alle Berufe und Wirtschaftsbereiche neben ihren Beiträgen zur Lebensqualität auch unerwünschte Effekte haben, müssen sie so angepasst werden, dass sie nicht länger zur Klimakrise, sondern zu einer nachhaltigen Entwicklung beitragen. Das verarbeitende Gewerbe und die Industrie weisen ebenso wie der Verkehr seit der Jahrtausendwende keine positive Entwicklung mehr auf, die THG-Emissionen nehmen wieder zu, bzw. stagnieren in der Industrie. </a:t>
            </a:r>
            <a:endParaRPr/>
          </a:p>
          <a:p>
            <a:pPr indent="0" lvl="0" marL="6350" rtl="0" algn="l">
              <a:lnSpc>
                <a:spcPct val="100000"/>
              </a:lnSpc>
              <a:spcBef>
                <a:spcPts val="200"/>
              </a:spcBef>
              <a:spcAft>
                <a:spcPts val="0"/>
              </a:spcAft>
              <a:buSzPts val="1400"/>
              <a:buNone/>
            </a:pPr>
            <a:r>
              <a:t/>
            </a:r>
            <a:endParaRPr b="1">
              <a:latin typeface="Arial"/>
              <a:ea typeface="Arial"/>
              <a:cs typeface="Arial"/>
              <a:sym typeface="Arial"/>
            </a:endParaRPr>
          </a:p>
          <a:p>
            <a:pPr indent="0" lvl="0" marL="6350" rtl="0" algn="l">
              <a:lnSpc>
                <a:spcPct val="100000"/>
              </a:lnSpc>
              <a:spcBef>
                <a:spcPts val="200"/>
              </a:spcBef>
              <a:spcAft>
                <a:spcPts val="0"/>
              </a:spcAft>
              <a:buSzPts val="1400"/>
              <a:buNone/>
            </a:pPr>
            <a:r>
              <a:rPr b="1" lang="de-DE">
                <a:latin typeface="Arial"/>
                <a:ea typeface="Arial"/>
                <a:cs typeface="Arial"/>
                <a:sym typeface="Arial"/>
              </a:rPr>
              <a:t>Aufgaben</a:t>
            </a:r>
            <a:endParaRPr>
              <a:latin typeface="Arial"/>
              <a:ea typeface="Arial"/>
              <a:cs typeface="Arial"/>
              <a:sym typeface="Arial"/>
            </a:endParaRPr>
          </a:p>
          <a:p>
            <a:pPr indent="0" lvl="0" marL="6350" rtl="0" algn="l">
              <a:lnSpc>
                <a:spcPct val="100000"/>
              </a:lnSpc>
              <a:spcBef>
                <a:spcPts val="200"/>
              </a:spcBef>
              <a:spcAft>
                <a:spcPts val="0"/>
              </a:spcAft>
              <a:buSzPts val="1400"/>
              <a:buNone/>
            </a:pPr>
            <a:r>
              <a:rPr lang="de-DE">
                <a:solidFill>
                  <a:schemeClr val="dk1"/>
                </a:solidFill>
                <a:latin typeface="Arial"/>
                <a:ea typeface="Arial"/>
                <a:cs typeface="Arial"/>
                <a:sym typeface="Arial"/>
              </a:rPr>
              <a:t>Benennen Sie Prozesse in ihrem Unternehmen, die viele Emissionen verursachen.</a:t>
            </a:r>
            <a:endParaRPr>
              <a:latin typeface="Arial"/>
              <a:ea typeface="Arial"/>
              <a:cs typeface="Arial"/>
              <a:sym typeface="Arial"/>
            </a:endParaRPr>
          </a:p>
          <a:p>
            <a:pPr indent="0" lvl="0" marL="6350" rtl="0" algn="l">
              <a:lnSpc>
                <a:spcPct val="100000"/>
              </a:lnSpc>
              <a:spcBef>
                <a:spcPts val="0"/>
              </a:spcBef>
              <a:spcAft>
                <a:spcPts val="0"/>
              </a:spcAft>
              <a:buSzPts val="2100"/>
              <a:buFont typeface="Arial"/>
              <a:buNone/>
            </a:pPr>
            <a:r>
              <a:rPr lang="de-DE">
                <a:solidFill>
                  <a:schemeClr val="dk1"/>
                </a:solidFill>
                <a:latin typeface="Arial"/>
                <a:ea typeface="Arial"/>
                <a:cs typeface="Arial"/>
                <a:sym typeface="Arial"/>
              </a:rPr>
              <a:t>Was unternimmt Ihr Betrieb, um THG-Emissionen zu verringern?</a:t>
            </a:r>
            <a:endParaRPr>
              <a:latin typeface="Arial"/>
              <a:ea typeface="Arial"/>
              <a:cs typeface="Arial"/>
              <a:sym typeface="Arial"/>
            </a:endParaRPr>
          </a:p>
          <a:p>
            <a:pPr indent="0" lvl="0" marL="6350" rtl="0" algn="l">
              <a:lnSpc>
                <a:spcPct val="100000"/>
              </a:lnSpc>
              <a:spcBef>
                <a:spcPts val="0"/>
              </a:spcBef>
              <a:spcAft>
                <a:spcPts val="0"/>
              </a:spcAft>
              <a:buSzPts val="1400"/>
              <a:buNone/>
            </a:pPr>
            <a:r>
              <a:t/>
            </a:r>
            <a:endParaRPr b="1">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Quelle: </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SRU 2017: Entwicklung der Treibhausgasemissionen ausgewählter Sektoren in Deutschland, 1990–2016; S.4.  https://www.umweltrat.de/SharedDocs/Downloads/DE/02_Sondergutachten/2016_2020/2017_11_SG_Klimaschutz_im_Verkehrssektor_KF.pdf</a:t>
            </a:r>
            <a:endParaRPr/>
          </a:p>
          <a:p>
            <a:pPr indent="0" lvl="0" marL="0" rtl="0" algn="l">
              <a:lnSpc>
                <a:spcPct val="100000"/>
              </a:lnSpc>
              <a:spcBef>
                <a:spcPts val="0"/>
              </a:spcBef>
              <a:spcAft>
                <a:spcPts val="0"/>
              </a:spcAft>
              <a:buSzPts val="1400"/>
              <a:buNone/>
            </a:pPr>
            <a:r>
              <a:t/>
            </a:r>
            <a:endParaRPr sz="1050"/>
          </a:p>
        </p:txBody>
      </p:sp>
      <p:sp>
        <p:nvSpPr>
          <p:cNvPr id="152" name="Google Shape;152;p1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4: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marR="0" rtl="0" algn="l">
              <a:lnSpc>
                <a:spcPct val="100000"/>
              </a:lnSpc>
              <a:spcBef>
                <a:spcPts val="0"/>
              </a:spcBef>
              <a:spcAft>
                <a:spcPts val="0"/>
              </a:spcAft>
              <a:buClr>
                <a:srgbClr val="000000"/>
              </a:buClr>
              <a:buSzPts val="1400"/>
              <a:buFont typeface="Arial"/>
              <a:buNone/>
            </a:pPr>
            <a:r>
              <a:rPr b="1" lang="de-DE" sz="1200">
                <a:latin typeface="Arial"/>
                <a:ea typeface="Arial"/>
                <a:cs typeface="Arial"/>
                <a:sym typeface="Arial"/>
              </a:rPr>
              <a:t>Beschreibung</a:t>
            </a:r>
            <a:endParaRPr sz="1200">
              <a:latin typeface="Arial"/>
              <a:ea typeface="Arial"/>
              <a:cs typeface="Arial"/>
              <a:sym typeface="Arial"/>
            </a:endParaRPr>
          </a:p>
          <a:p>
            <a:pPr indent="0" lvl="0" marL="6350" rtl="0" algn="l">
              <a:lnSpc>
                <a:spcPct val="100000"/>
              </a:lnSpc>
              <a:spcBef>
                <a:spcPts val="0"/>
              </a:spcBef>
              <a:spcAft>
                <a:spcPts val="0"/>
              </a:spcAft>
              <a:buSzPts val="1400"/>
              <a:buNone/>
            </a:pPr>
            <a:r>
              <a:rPr b="0" i="0" lang="de-DE">
                <a:solidFill>
                  <a:srgbClr val="404040"/>
                </a:solidFill>
                <a:latin typeface="Arial"/>
                <a:ea typeface="Arial"/>
                <a:cs typeface="Arial"/>
                <a:sym typeface="Arial"/>
              </a:rPr>
              <a:t>Industrieanlagen zur Herstellung und Verarbeitung von Metallen sind bedeutende Verursacher von umweltbelastenden Emissionen mit negativen Umweltauswirkungen entlang der Wertschöpfungskette. Zur Metallindustrie werden die Bereiche Eisen- und Stahlerzeugung, die Gewinnung von Nichteisenrohmetallen, die Gießerei-Industrie sowie die metallverarbeitende Industrie gezählt. </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Anlagen zur Herstellung von Roheisen oder Stahl einschließlich Stranggießen mit einer Kapazität von mehr als 2,5 Tonnen pro Stunde (t/h) stoßen u.a. erhebliche Mengen an Kohlendioxid, Kohlenmonoxid, Stickoxiden, Feinstaub und Schwefeloxiden in die Luft aus (siehe Tab. „TOP 10 Emissionen von Luftschadstoffen aus ⁠PRTR⁠-Betrieben der Roheisen- und Stahlerzeugung 2021“).</a:t>
            </a:r>
            <a:endParaRPr/>
          </a:p>
          <a:p>
            <a:pPr indent="0" lvl="0" marL="6350" marR="0" rtl="0" algn="l">
              <a:lnSpc>
                <a:spcPct val="100000"/>
              </a:lnSpc>
              <a:spcBef>
                <a:spcPts val="0"/>
              </a:spcBef>
              <a:spcAft>
                <a:spcPts val="0"/>
              </a:spcAft>
              <a:buClr>
                <a:srgbClr val="000000"/>
              </a:buClr>
              <a:buSzPts val="1400"/>
              <a:buFont typeface="Arial"/>
              <a:buNone/>
            </a:pPr>
            <a:r>
              <a:t/>
            </a:r>
            <a:endParaRPr b="1" sz="1200">
              <a:latin typeface="Arial"/>
              <a:ea typeface="Arial"/>
              <a:cs typeface="Arial"/>
              <a:sym typeface="Arial"/>
            </a:endParaRPr>
          </a:p>
          <a:p>
            <a:pPr indent="0" lvl="0" marL="6350" marR="0" rtl="0" algn="l">
              <a:lnSpc>
                <a:spcPct val="100000"/>
              </a:lnSpc>
              <a:spcBef>
                <a:spcPts val="0"/>
              </a:spcBef>
              <a:spcAft>
                <a:spcPts val="0"/>
              </a:spcAft>
              <a:buClr>
                <a:srgbClr val="000000"/>
              </a:buClr>
              <a:buSzPts val="1400"/>
              <a:buFont typeface="Arial"/>
              <a:buNone/>
            </a:pPr>
            <a:r>
              <a:rPr b="1" lang="de-DE" sz="1200">
                <a:latin typeface="Arial"/>
                <a:ea typeface="Arial"/>
                <a:cs typeface="Arial"/>
                <a:sym typeface="Arial"/>
              </a:rPr>
              <a:t>Aufgabe</a:t>
            </a:r>
            <a:endParaRPr sz="1200">
              <a:latin typeface="Arial"/>
              <a:ea typeface="Arial"/>
              <a:cs typeface="Arial"/>
              <a:sym typeface="Arial"/>
            </a:endParaRPr>
          </a:p>
          <a:p>
            <a:pPr indent="0" lvl="0" marL="6350" rtl="0" algn="l">
              <a:lnSpc>
                <a:spcPct val="100000"/>
              </a:lnSpc>
              <a:spcBef>
                <a:spcPts val="0"/>
              </a:spcBef>
              <a:spcAft>
                <a:spcPts val="0"/>
              </a:spcAft>
              <a:buSzPts val="1400"/>
              <a:buNone/>
            </a:pPr>
            <a:r>
              <a:rPr lang="de-DE">
                <a:latin typeface="Arial"/>
                <a:ea typeface="Arial"/>
                <a:cs typeface="Arial"/>
                <a:sym typeface="Arial"/>
              </a:rPr>
              <a:t>Beschreiben und Diskutieren Sie die Quellen der Emissionen bei der Roheisen- und Stahlerzeugung und erörtern Sie CO2-arme Alternativen zum Koks.</a:t>
            </a:r>
            <a:endParaRPr/>
          </a:p>
          <a:p>
            <a:pPr indent="0" lvl="0" marL="6350" rtl="0" algn="l">
              <a:lnSpc>
                <a:spcPct val="100000"/>
              </a:lnSpc>
              <a:spcBef>
                <a:spcPts val="0"/>
              </a:spcBef>
              <a:spcAft>
                <a:spcPts val="0"/>
              </a:spcAft>
              <a:buSzPts val="1400"/>
              <a:buNone/>
            </a:pPr>
            <a:r>
              <a:t/>
            </a:r>
            <a:endParaRPr>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Quelle: </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Umweltbundesamt (8.02.2023</a:t>
            </a:r>
            <a:r>
              <a:rPr lang="de-DE"/>
              <a:t> ): Emissionen aus Betrieben der Metallindustrie. Online:</a:t>
            </a:r>
            <a:r>
              <a:rPr lang="de-DE">
                <a:latin typeface="Arial"/>
                <a:ea typeface="Arial"/>
                <a:cs typeface="Arial"/>
                <a:sym typeface="Arial"/>
              </a:rPr>
              <a:t> https://www.umweltbundesamt.de/daten/umwelt-wirtschaft/industrie/emissionen-aus-betrieben-der-metallindustrie#emissionen-aus-prtr-betrieben-der-roheisen-und-stahlerzeugung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6" name="Google Shape;166;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5: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marR="0" rtl="0" algn="l">
              <a:lnSpc>
                <a:spcPct val="100000"/>
              </a:lnSpc>
              <a:spcBef>
                <a:spcPts val="0"/>
              </a:spcBef>
              <a:spcAft>
                <a:spcPts val="0"/>
              </a:spcAft>
              <a:buClr>
                <a:srgbClr val="000000"/>
              </a:buClr>
              <a:buSzPts val="1400"/>
              <a:buFont typeface="Arial"/>
              <a:buNone/>
            </a:pPr>
            <a:r>
              <a:rPr b="1" lang="de-DE" sz="1200"/>
              <a:t>Beschreibung</a:t>
            </a:r>
            <a:endParaRPr sz="1200"/>
          </a:p>
          <a:p>
            <a:pPr indent="0" lvl="0" marL="6350" rtl="0" algn="l">
              <a:lnSpc>
                <a:spcPct val="100000"/>
              </a:lnSpc>
              <a:spcBef>
                <a:spcPts val="0"/>
              </a:spcBef>
              <a:spcAft>
                <a:spcPts val="0"/>
              </a:spcAft>
              <a:buSzPts val="1400"/>
              <a:buNone/>
            </a:pPr>
            <a:r>
              <a:rPr lang="de-DE"/>
              <a:t>Wir nutzen immer mehr von dem, was sich uns auf der Ede bietet. Auch die Vielfalt der benötigten und ausgebeuteten Rohstoffe steigt ständig an, so das inzwischen alle auf der Erde verfügbaren Rohstoffe auch abgebaut und genutzt werden.</a:t>
            </a:r>
            <a:endParaRPr/>
          </a:p>
          <a:p>
            <a:pPr indent="0" lvl="0" marL="6350" marR="0" rtl="0" algn="l">
              <a:lnSpc>
                <a:spcPct val="100000"/>
              </a:lnSpc>
              <a:spcBef>
                <a:spcPts val="0"/>
              </a:spcBef>
              <a:spcAft>
                <a:spcPts val="0"/>
              </a:spcAft>
              <a:buClr>
                <a:srgbClr val="000000"/>
              </a:buClr>
              <a:buSzPts val="1400"/>
              <a:buFont typeface="Arial"/>
              <a:buNone/>
            </a:pPr>
            <a:r>
              <a:t/>
            </a:r>
            <a:endParaRPr b="1" sz="1200"/>
          </a:p>
          <a:p>
            <a:pPr indent="0" lvl="0" marL="6350" marR="0" rtl="0" algn="l">
              <a:lnSpc>
                <a:spcPct val="100000"/>
              </a:lnSpc>
              <a:spcBef>
                <a:spcPts val="0"/>
              </a:spcBef>
              <a:spcAft>
                <a:spcPts val="0"/>
              </a:spcAft>
              <a:buClr>
                <a:srgbClr val="000000"/>
              </a:buClr>
              <a:buSzPts val="1400"/>
              <a:buFont typeface="Arial"/>
              <a:buNone/>
            </a:pPr>
            <a:r>
              <a:rPr b="1" lang="de-DE" sz="1200"/>
              <a:t>Aufgabe </a:t>
            </a:r>
            <a:endParaRPr/>
          </a:p>
          <a:p>
            <a:pPr indent="0" lvl="0" marL="6350" marR="0" rtl="0" algn="l">
              <a:lnSpc>
                <a:spcPct val="100000"/>
              </a:lnSpc>
              <a:spcBef>
                <a:spcPts val="0"/>
              </a:spcBef>
              <a:spcAft>
                <a:spcPts val="0"/>
              </a:spcAft>
              <a:buClr>
                <a:srgbClr val="000000"/>
              </a:buClr>
              <a:buSzPts val="1400"/>
              <a:buFont typeface="Arial"/>
              <a:buNone/>
            </a:pPr>
            <a:r>
              <a:rPr lang="de-DE" sz="1200"/>
              <a:t>Mit welchen Rohstoffen ist ihr Unternehmen hauptsächlich befasst? Welche Legierungselemente sind maßgeblich für die Rohmaterialien notwendig? </a:t>
            </a:r>
            <a:endParaRPr/>
          </a:p>
          <a:p>
            <a:pPr indent="0" lvl="0" marL="6350" marR="0" rtl="0" algn="l">
              <a:lnSpc>
                <a:spcPct val="100000"/>
              </a:lnSpc>
              <a:spcBef>
                <a:spcPts val="0"/>
              </a:spcBef>
              <a:spcAft>
                <a:spcPts val="0"/>
              </a:spcAft>
              <a:buClr>
                <a:srgbClr val="000000"/>
              </a:buClr>
              <a:buSzPts val="1400"/>
              <a:buFont typeface="Arial"/>
              <a:buNone/>
            </a:pPr>
            <a:r>
              <a:t/>
            </a:r>
            <a:endParaRPr b="1" sz="1200"/>
          </a:p>
          <a:p>
            <a:pPr indent="0" lvl="0" marL="6350" marR="0" rtl="0" algn="l">
              <a:lnSpc>
                <a:spcPct val="100000"/>
              </a:lnSpc>
              <a:spcBef>
                <a:spcPts val="0"/>
              </a:spcBef>
              <a:spcAft>
                <a:spcPts val="0"/>
              </a:spcAft>
              <a:buClr>
                <a:srgbClr val="000000"/>
              </a:buClr>
              <a:buSzPts val="1400"/>
              <a:buFont typeface="Arial"/>
              <a:buNone/>
            </a:pPr>
            <a:r>
              <a:rPr b="1" lang="de-DE" sz="1200"/>
              <a:t>Quelle </a:t>
            </a:r>
            <a:endParaRPr/>
          </a:p>
          <a:p>
            <a:pPr indent="0" lvl="0" marL="6350" marR="0" rtl="0" algn="l">
              <a:lnSpc>
                <a:spcPct val="100000"/>
              </a:lnSpc>
              <a:spcBef>
                <a:spcPts val="0"/>
              </a:spcBef>
              <a:spcAft>
                <a:spcPts val="0"/>
              </a:spcAft>
              <a:buClr>
                <a:srgbClr val="000000"/>
              </a:buClr>
              <a:buSzPts val="1400"/>
              <a:buFont typeface="Arial"/>
              <a:buNone/>
            </a:pPr>
            <a:r>
              <a:rPr lang="de-DE"/>
              <a:t>©</a:t>
            </a:r>
            <a:r>
              <a:rPr b="0" i="0" lang="de-DE" u="sng" strike="noStrike">
                <a:solidFill>
                  <a:srgbClr val="444444"/>
                </a:solidFill>
                <a:latin typeface="Arial"/>
                <a:ea typeface="Arial"/>
                <a:cs typeface="Arial"/>
                <a:sym typeface="Arial"/>
                <a:hlinkClick r:id="rId2">
                  <a:extLst>
                    <a:ext uri="{A12FA001-AC4F-418D-AE19-62706E023703}">
                      <ahyp:hlinkClr val="tx"/>
                    </a:ext>
                  </a:extLst>
                </a:hlinkClick>
              </a:rPr>
              <a:t>petraboeckmann.de</a:t>
            </a:r>
            <a:r>
              <a:rPr b="1" i="0" lang="de-DE" sz="1200" u="none" strike="noStrike">
                <a:solidFill>
                  <a:srgbClr val="444444"/>
                </a:solidFill>
                <a:latin typeface="Arial"/>
                <a:ea typeface="Arial"/>
                <a:cs typeface="Arial"/>
                <a:sym typeface="Arial"/>
              </a:rPr>
              <a:t>, </a:t>
            </a:r>
            <a:r>
              <a:rPr b="0" i="0" lang="de-DE" u="sng" strike="noStrike">
                <a:solidFill>
                  <a:srgbClr val="444444"/>
                </a:solidFill>
                <a:latin typeface="Arial"/>
                <a:ea typeface="Arial"/>
                <a:cs typeface="Arial"/>
                <a:sym typeface="Arial"/>
                <a:hlinkClick r:id="rId3">
                  <a:extLst>
                    <a:ext uri="{A12FA001-AC4F-418D-AE19-62706E023703}">
                      <ahyp:hlinkClr val="tx"/>
                    </a:ext>
                  </a:extLst>
                </a:hlinkClick>
              </a:rPr>
              <a:t>CC-BY 4.0</a:t>
            </a:r>
            <a:r>
              <a:rPr b="0" i="0" lang="de-DE" u="none" strike="noStrike">
                <a:solidFill>
                  <a:srgbClr val="444444"/>
                </a:solidFill>
                <a:latin typeface="Arial"/>
                <a:ea typeface="Arial"/>
                <a:cs typeface="Arial"/>
                <a:sym typeface="Arial"/>
              </a:rPr>
              <a:t> „</a:t>
            </a:r>
            <a:r>
              <a:rPr b="0" i="0" lang="de-DE">
                <a:solidFill>
                  <a:srgbClr val="444444"/>
                </a:solidFill>
                <a:latin typeface="Arial"/>
                <a:ea typeface="Arial"/>
                <a:cs typeface="Arial"/>
                <a:sym typeface="Arial"/>
              </a:rPr>
              <a:t>Aus dem Meeresatlas 2017: 300 Jahre – Technologie-Entwicklung und Metallverbrauch“ </a:t>
            </a:r>
            <a:r>
              <a:rPr b="0" lang="de-DE" sz="1200"/>
              <a:t>boell.de 2017</a:t>
            </a:r>
            <a:endParaRPr/>
          </a:p>
          <a:p>
            <a:pPr indent="0" lvl="0" marL="6350" marR="0" rtl="0" algn="l">
              <a:lnSpc>
                <a:spcPct val="100000"/>
              </a:lnSpc>
              <a:spcBef>
                <a:spcPts val="0"/>
              </a:spcBef>
              <a:spcAft>
                <a:spcPts val="0"/>
              </a:spcAft>
              <a:buClr>
                <a:srgbClr val="000000"/>
              </a:buClr>
              <a:buSzPts val="1400"/>
              <a:buFont typeface="Arial"/>
              <a:buNone/>
            </a:pPr>
            <a:r>
              <a:rPr lang="de-DE"/>
              <a:t>https://www.boell.de/de/2017/05/10/tiefseebergbau-welthunger-nach-rohstoffen</a:t>
            </a:r>
            <a:endParaRPr/>
          </a:p>
        </p:txBody>
      </p:sp>
      <p:sp>
        <p:nvSpPr>
          <p:cNvPr id="179" name="Google Shape;179;p1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p:nvPr>
            <p:ph idx="2" type="sldImg"/>
          </p:nvPr>
        </p:nvSpPr>
        <p:spPr>
          <a:xfrm>
            <a:off x="612775" y="244475"/>
            <a:ext cx="5951538" cy="33480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6:notes"/>
          <p:cNvSpPr txBox="1"/>
          <p:nvPr>
            <p:ph idx="1" type="body"/>
          </p:nvPr>
        </p:nvSpPr>
        <p:spPr>
          <a:xfrm>
            <a:off x="612775" y="3592513"/>
            <a:ext cx="5951538" cy="5939554"/>
          </a:xfrm>
          <a:prstGeom prst="rect">
            <a:avLst/>
          </a:prstGeom>
          <a:noFill/>
          <a:ln>
            <a:noFill/>
          </a:ln>
        </p:spPr>
        <p:txBody>
          <a:bodyPr anchorCtr="0" anchor="t" bIns="47400" lIns="94825" spcFirstLastPara="1" rIns="94825" wrap="square" tIns="47400">
            <a:noAutofit/>
          </a:bodyPr>
          <a:lstStyle/>
          <a:p>
            <a:pPr indent="0" lvl="0" marL="6350" rtl="0" algn="l">
              <a:lnSpc>
                <a:spcPct val="100000"/>
              </a:lnSpc>
              <a:spcBef>
                <a:spcPts val="0"/>
              </a:spcBef>
              <a:spcAft>
                <a:spcPts val="0"/>
              </a:spcAft>
              <a:buSzPts val="1400"/>
              <a:buFont typeface="Arial"/>
              <a:buNone/>
            </a:pPr>
            <a:r>
              <a:rPr b="1" lang="de-DE">
                <a:latin typeface="Arial"/>
                <a:ea typeface="Arial"/>
                <a:cs typeface="Arial"/>
                <a:sym typeface="Arial"/>
              </a:rPr>
              <a:t>Beschreibung</a:t>
            </a:r>
            <a:endParaRPr/>
          </a:p>
          <a:p>
            <a:pPr indent="0" lvl="0" marL="6350" rtl="0" algn="l">
              <a:lnSpc>
                <a:spcPct val="100000"/>
              </a:lnSpc>
              <a:spcBef>
                <a:spcPts val="0"/>
              </a:spcBef>
              <a:spcAft>
                <a:spcPts val="0"/>
              </a:spcAft>
              <a:buSzPts val="1400"/>
              <a:buFont typeface="Arial"/>
              <a:buNone/>
            </a:pPr>
            <a:r>
              <a:rPr lang="de-DE">
                <a:latin typeface="Arial"/>
                <a:ea typeface="Arial"/>
                <a:cs typeface="Arial"/>
                <a:sym typeface="Arial"/>
              </a:rPr>
              <a:t>Betriebe befürchten oft, dass Mitarbeitende, die gut qualifiziert sind, für andere Unternehmen attraktiv sind und abgeworben werden können. Dabei sind auch viele andere Faktoren für Beschäftigte wichtig, die über ein Bleiben oder Gehen entscheiden. Unternehmen haben vielfältige Möglichkeiten ihre Attraktivität als Arbeitsgeber (Employer Branding) zu steigern:</a:t>
            </a:r>
            <a:endParaRPr/>
          </a:p>
          <a:p>
            <a:pPr indent="-171450" lvl="0" marL="177800" rtl="0" algn="l">
              <a:lnSpc>
                <a:spcPct val="100000"/>
              </a:lnSpc>
              <a:spcBef>
                <a:spcPts val="0"/>
              </a:spcBef>
              <a:spcAft>
                <a:spcPts val="0"/>
              </a:spcAft>
              <a:buSzPts val="1400"/>
              <a:buFont typeface="Arial"/>
              <a:buChar char="•"/>
            </a:pPr>
            <a:r>
              <a:rPr lang="de-DE">
                <a:latin typeface="Arial"/>
                <a:ea typeface="Arial"/>
                <a:cs typeface="Arial"/>
                <a:sym typeface="Arial"/>
              </a:rPr>
              <a:t>Maßnahmen für einen gezielte Personalentwicklung/Karriereplanung</a:t>
            </a:r>
            <a:endParaRPr/>
          </a:p>
          <a:p>
            <a:pPr indent="-171450" lvl="0" marL="177800" rtl="0" algn="l">
              <a:lnSpc>
                <a:spcPct val="100000"/>
              </a:lnSpc>
              <a:spcBef>
                <a:spcPts val="0"/>
              </a:spcBef>
              <a:spcAft>
                <a:spcPts val="0"/>
              </a:spcAft>
              <a:buSzPts val="1400"/>
              <a:buFont typeface="Arial"/>
              <a:buChar char="•"/>
            </a:pPr>
            <a:r>
              <a:rPr lang="de-DE">
                <a:latin typeface="Arial"/>
                <a:ea typeface="Arial"/>
                <a:cs typeface="Arial"/>
                <a:sym typeface="Arial"/>
              </a:rPr>
              <a:t>Maßnahmen zur Vereinbarkeit von Beruf und Familie</a:t>
            </a:r>
            <a:endParaRPr/>
          </a:p>
          <a:p>
            <a:pPr indent="-171450" lvl="0" marL="177800" rtl="0" algn="l">
              <a:lnSpc>
                <a:spcPct val="100000"/>
              </a:lnSpc>
              <a:spcBef>
                <a:spcPts val="0"/>
              </a:spcBef>
              <a:spcAft>
                <a:spcPts val="0"/>
              </a:spcAft>
              <a:buSzPts val="1400"/>
              <a:buFont typeface="Arial"/>
              <a:buChar char="•"/>
            </a:pPr>
            <a:r>
              <a:rPr lang="de-DE">
                <a:latin typeface="Arial"/>
                <a:ea typeface="Arial"/>
                <a:cs typeface="Arial"/>
                <a:sym typeface="Arial"/>
              </a:rPr>
              <a:t>Maßnahmen zur Gesunderhaltung</a:t>
            </a:r>
            <a:endParaRPr/>
          </a:p>
          <a:p>
            <a:pPr indent="-171450" lvl="0" marL="177800" rtl="0" algn="l">
              <a:lnSpc>
                <a:spcPct val="100000"/>
              </a:lnSpc>
              <a:spcBef>
                <a:spcPts val="0"/>
              </a:spcBef>
              <a:spcAft>
                <a:spcPts val="0"/>
              </a:spcAft>
              <a:buSzPts val="1400"/>
              <a:buFont typeface="Arial"/>
              <a:buChar char="•"/>
            </a:pPr>
            <a:r>
              <a:rPr lang="de-DE">
                <a:latin typeface="Arial"/>
                <a:ea typeface="Arial"/>
                <a:cs typeface="Arial"/>
                <a:sym typeface="Arial"/>
              </a:rPr>
              <a:t>Zusätzliche Sozialleistungen (ÖPNV-Tickets, Gesundheitskurse, Sportangebote etc.)</a:t>
            </a:r>
            <a:endParaRPr/>
          </a:p>
          <a:p>
            <a:pPr indent="0" lvl="0" marL="6350" rtl="0" algn="l">
              <a:lnSpc>
                <a:spcPct val="100000"/>
              </a:lnSpc>
              <a:spcBef>
                <a:spcPts val="0"/>
              </a:spcBef>
              <a:spcAft>
                <a:spcPts val="0"/>
              </a:spcAft>
              <a:buSzPts val="1400"/>
              <a:buNone/>
            </a:pPr>
            <a:r>
              <a:t/>
            </a:r>
            <a:endParaRPr>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Aufgabe</a:t>
            </a:r>
            <a:endParaRPr/>
          </a:p>
          <a:p>
            <a:pPr indent="0" lvl="0" marL="6350" rtl="0" algn="l">
              <a:lnSpc>
                <a:spcPct val="100000"/>
              </a:lnSpc>
              <a:spcBef>
                <a:spcPts val="0"/>
              </a:spcBef>
              <a:spcAft>
                <a:spcPts val="0"/>
              </a:spcAft>
              <a:buSzPts val="1400"/>
              <a:buNone/>
            </a:pPr>
            <a:r>
              <a:rPr lang="de-DE">
                <a:latin typeface="Arial"/>
                <a:ea typeface="Arial"/>
                <a:cs typeface="Arial"/>
                <a:sym typeface="Arial"/>
              </a:rPr>
              <a:t>Wie attraktiv ist Ihr Unternehmen als Arbeitgeber? Welche Maßnahmen zur Stärkung der Arbeitgebermarke gibt es bereits und welche fehlen noch?</a:t>
            </a:r>
            <a:endParaRPr/>
          </a:p>
          <a:p>
            <a:pPr indent="0" lvl="0" marL="6350" rtl="0" algn="l">
              <a:lnSpc>
                <a:spcPct val="100000"/>
              </a:lnSpc>
              <a:spcBef>
                <a:spcPts val="0"/>
              </a:spcBef>
              <a:spcAft>
                <a:spcPts val="0"/>
              </a:spcAft>
              <a:buSzPts val="1400"/>
              <a:buNone/>
            </a:pPr>
            <a:r>
              <a:t/>
            </a:r>
            <a:endParaRPr>
              <a:latin typeface="Arial"/>
              <a:ea typeface="Arial"/>
              <a:cs typeface="Arial"/>
              <a:sym typeface="Arial"/>
            </a:endParaRPr>
          </a:p>
          <a:p>
            <a:pPr indent="0" lvl="0" marL="6350" rtl="0" algn="l">
              <a:lnSpc>
                <a:spcPct val="100000"/>
              </a:lnSpc>
              <a:spcBef>
                <a:spcPts val="0"/>
              </a:spcBef>
              <a:spcAft>
                <a:spcPts val="0"/>
              </a:spcAft>
              <a:buSzPts val="1400"/>
              <a:buNone/>
            </a:pPr>
            <a:r>
              <a:rPr b="1" lang="de-DE">
                <a:latin typeface="Arial"/>
                <a:ea typeface="Arial"/>
                <a:cs typeface="Arial"/>
                <a:sym typeface="Arial"/>
              </a:rPr>
              <a:t>Quellen:</a:t>
            </a:r>
            <a:endParaRPr/>
          </a:p>
          <a:p>
            <a:pPr indent="-171450" lvl="0" marL="177800" rtl="0" algn="l">
              <a:lnSpc>
                <a:spcPct val="100000"/>
              </a:lnSpc>
              <a:spcBef>
                <a:spcPts val="0"/>
              </a:spcBef>
              <a:spcAft>
                <a:spcPts val="0"/>
              </a:spcAft>
              <a:buSzPts val="1400"/>
              <a:buFont typeface="Arial"/>
              <a:buChar char="•"/>
            </a:pPr>
            <a:r>
              <a:rPr lang="de-DE">
                <a:latin typeface="Arial"/>
                <a:ea typeface="Arial"/>
                <a:cs typeface="Arial"/>
                <a:sym typeface="Arial"/>
              </a:rPr>
              <a:t>KOFA – Kompetenzzentrum Fachkräfte (2023): Aufbau einer Arbeitgebermarke: Online: https://www.kofa.de/personalarbeit/employer-branding/arbeitgebermarke/</a:t>
            </a:r>
            <a:endParaRPr/>
          </a:p>
          <a:p>
            <a:pPr indent="-171450" lvl="0" marL="177800" rtl="0" algn="l">
              <a:lnSpc>
                <a:spcPct val="100000"/>
              </a:lnSpc>
              <a:spcBef>
                <a:spcPts val="0"/>
              </a:spcBef>
              <a:spcAft>
                <a:spcPts val="0"/>
              </a:spcAft>
              <a:buSzPts val="1400"/>
              <a:buFont typeface="Arial"/>
              <a:buChar char="•"/>
            </a:pPr>
            <a:r>
              <a:rPr lang="de-DE">
                <a:latin typeface="Arial"/>
                <a:ea typeface="Arial"/>
                <a:cs typeface="Arial"/>
                <a:sym typeface="Arial"/>
              </a:rPr>
              <a:t>RKW –Leitfaden (2017) Employer Branding: </a:t>
            </a:r>
            <a:r>
              <a:rPr b="0" i="0" lang="de-DE" u="none" strike="noStrike">
                <a:solidFill>
                  <a:srgbClr val="333333"/>
                </a:solidFill>
                <a:latin typeface="Arial"/>
                <a:ea typeface="Arial"/>
                <a:cs typeface="Arial"/>
                <a:sym typeface="Arial"/>
              </a:rPr>
              <a:t>Mit unverwechselbarer Arbeitgebermarke punkten. Online: </a:t>
            </a:r>
            <a:r>
              <a:rPr lang="de-DE">
                <a:latin typeface="Arial"/>
                <a:ea typeface="Arial"/>
                <a:cs typeface="Arial"/>
                <a:sym typeface="Arial"/>
              </a:rPr>
              <a:t> https://www.rkw-kompetenzzentrum.de/publikationen/leitfaden/employer-branding/</a:t>
            </a:r>
            <a:endParaRPr/>
          </a:p>
        </p:txBody>
      </p:sp>
      <p:sp>
        <p:nvSpPr>
          <p:cNvPr id="193" name="Google Shape;193;p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32" name="Shape 32"/>
        <p:cNvGrpSpPr/>
        <p:nvPr/>
      </p:nvGrpSpPr>
      <p:grpSpPr>
        <a:xfrm>
          <a:off x="0" y="0"/>
          <a:ext cx="0" cy="0"/>
          <a:chOff x="0" y="0"/>
          <a:chExt cx="0" cy="0"/>
        </a:xfrm>
      </p:grpSpPr>
      <p:sp>
        <p:nvSpPr>
          <p:cNvPr id="33" name="Google Shape;33;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49" name="Shape 49"/>
        <p:cNvGrpSpPr/>
        <p:nvPr/>
      </p:nvGrpSpPr>
      <p:grpSpPr>
        <a:xfrm>
          <a:off x="0" y="0"/>
          <a:ext cx="0" cy="0"/>
          <a:chOff x="0" y="0"/>
          <a:chExt cx="0" cy="0"/>
        </a:xfrm>
      </p:grpSpPr>
      <p:sp>
        <p:nvSpPr>
          <p:cNvPr id="50" name="Google Shape;50;p24"/>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2" name="Google Shape;52;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4"/>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4" name="Google Shape;54;p24"/>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a:lvl1pPr>
            <a:lvl2pPr indent="0" lvl="1" marL="0" marR="0" algn="ctr">
              <a:lnSpc>
                <a:spcPct val="100000"/>
              </a:lnSpc>
              <a:spcBef>
                <a:spcPts val="0"/>
              </a:spcBef>
              <a:spcAft>
                <a:spcPts val="0"/>
              </a:spcAft>
              <a:buClr>
                <a:srgbClr val="888888"/>
              </a:buClr>
              <a:buSzPts val="1200"/>
              <a:buFont typeface="Arial"/>
              <a:buNone/>
              <a:defRPr/>
            </a:lvl2pPr>
            <a:lvl3pPr indent="0" lvl="2" marL="0" marR="0" algn="ctr">
              <a:lnSpc>
                <a:spcPct val="100000"/>
              </a:lnSpc>
              <a:spcBef>
                <a:spcPts val="0"/>
              </a:spcBef>
              <a:spcAft>
                <a:spcPts val="0"/>
              </a:spcAft>
              <a:buClr>
                <a:srgbClr val="888888"/>
              </a:buClr>
              <a:buSzPts val="1200"/>
              <a:buFont typeface="Arial"/>
              <a:buNone/>
              <a:defRPr/>
            </a:lvl3pPr>
            <a:lvl4pPr indent="0" lvl="3" marL="0" marR="0" algn="ctr">
              <a:lnSpc>
                <a:spcPct val="100000"/>
              </a:lnSpc>
              <a:spcBef>
                <a:spcPts val="0"/>
              </a:spcBef>
              <a:spcAft>
                <a:spcPts val="0"/>
              </a:spcAft>
              <a:buClr>
                <a:srgbClr val="888888"/>
              </a:buClr>
              <a:buSzPts val="1200"/>
              <a:buFont typeface="Arial"/>
              <a:buNone/>
              <a:defRPr/>
            </a:lvl4pPr>
            <a:lvl5pPr indent="0" lvl="4" marL="0" marR="0" algn="ctr">
              <a:lnSpc>
                <a:spcPct val="100000"/>
              </a:lnSpc>
              <a:spcBef>
                <a:spcPts val="0"/>
              </a:spcBef>
              <a:spcAft>
                <a:spcPts val="0"/>
              </a:spcAft>
              <a:buClr>
                <a:srgbClr val="888888"/>
              </a:buClr>
              <a:buSzPts val="1200"/>
              <a:buFont typeface="Arial"/>
              <a:buNone/>
              <a:defRPr/>
            </a:lvl5pPr>
            <a:lvl6pPr indent="0" lvl="5" marL="0" marR="0" algn="ctr">
              <a:lnSpc>
                <a:spcPct val="100000"/>
              </a:lnSpc>
              <a:spcBef>
                <a:spcPts val="0"/>
              </a:spcBef>
              <a:spcAft>
                <a:spcPts val="0"/>
              </a:spcAft>
              <a:buClr>
                <a:srgbClr val="888888"/>
              </a:buClr>
              <a:buSzPts val="1200"/>
              <a:buFont typeface="Arial"/>
              <a:buNone/>
              <a:defRPr/>
            </a:lvl6pPr>
            <a:lvl7pPr indent="0" lvl="6" marL="0" marR="0" algn="ctr">
              <a:lnSpc>
                <a:spcPct val="100000"/>
              </a:lnSpc>
              <a:spcBef>
                <a:spcPts val="0"/>
              </a:spcBef>
              <a:spcAft>
                <a:spcPts val="0"/>
              </a:spcAft>
              <a:buClr>
                <a:srgbClr val="888888"/>
              </a:buClr>
              <a:buSzPts val="1200"/>
              <a:buFont typeface="Arial"/>
              <a:buNone/>
              <a:defRPr/>
            </a:lvl7pPr>
            <a:lvl8pPr indent="0" lvl="7" marL="0" marR="0" algn="ctr">
              <a:lnSpc>
                <a:spcPct val="100000"/>
              </a:lnSpc>
              <a:spcBef>
                <a:spcPts val="0"/>
              </a:spcBef>
              <a:spcAft>
                <a:spcPts val="0"/>
              </a:spcAft>
              <a:buClr>
                <a:srgbClr val="888888"/>
              </a:buClr>
              <a:buSzPts val="1200"/>
              <a:buFont typeface="Arial"/>
              <a:buNone/>
              <a:defRPr/>
            </a:lvl8pPr>
            <a:lvl9pPr indent="0" lvl="8" marL="0" marR="0" algn="ctr">
              <a:lnSpc>
                <a:spcPct val="100000"/>
              </a:lnSpc>
              <a:spcBef>
                <a:spcPts val="0"/>
              </a:spcBef>
              <a:spcAft>
                <a:spcPts val="0"/>
              </a:spcAft>
              <a:buClr>
                <a:srgbClr val="888888"/>
              </a:buClr>
              <a:buSzPts val="1200"/>
              <a:buFont typeface="Arial"/>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5" name="Shape 55"/>
        <p:cNvGrpSpPr/>
        <p:nvPr/>
      </p:nvGrpSpPr>
      <p:grpSpPr>
        <a:xfrm>
          <a:off x="0" y="0"/>
          <a:ext cx="0" cy="0"/>
          <a:chOff x="0" y="0"/>
          <a:chExt cx="0" cy="0"/>
        </a:xfrm>
      </p:grpSpPr>
      <p:sp>
        <p:nvSpPr>
          <p:cNvPr id="56" name="Google Shape;56;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8" name="Google Shape;58;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1" name="Google Shape;61;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2" name="Google Shape;62;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3" name="Shape 63"/>
        <p:cNvGrpSpPr/>
        <p:nvPr/>
      </p:nvGrpSpPr>
      <p:grpSpPr>
        <a:xfrm>
          <a:off x="0" y="0"/>
          <a:ext cx="0" cy="0"/>
          <a:chOff x="0" y="0"/>
          <a:chExt cx="0" cy="0"/>
        </a:xfrm>
      </p:grpSpPr>
      <p:sp>
        <p:nvSpPr>
          <p:cNvPr id="64" name="Google Shape;64;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6" name="Google Shape;66;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9" name="Google Shape;69;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0" name="Google Shape;70;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s://www.boell.de/de/2017/05/10/tiefseebergbau-welthunger-nach-rohstoff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nfo-de.scientists4future.org/"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Zerspanungsmechaniker und Zerspanungsmechanikerin</a:t>
            </a:r>
            <a:endParaRPr b="1"/>
          </a:p>
          <a:p>
            <a:pPr indent="0" lvl="0" marL="0" rtl="0" algn="ctr">
              <a:lnSpc>
                <a:spcPct val="90000"/>
              </a:lnSpc>
              <a:spcBef>
                <a:spcPts val="0"/>
              </a:spcBef>
              <a:spcAft>
                <a:spcPts val="0"/>
              </a:spcAft>
              <a:buSzPts val="4444"/>
              <a:buNone/>
            </a:pPr>
            <a:r>
              <a:t/>
            </a:r>
            <a:endParaRPr b="1"/>
          </a:p>
        </p:txBody>
      </p:sp>
      <p:sp>
        <p:nvSpPr>
          <p:cNvPr id="78" name="Google Shape;78;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Industrie (Verarbeitendes Gewerbe)</a:t>
            </a:r>
            <a:endParaRPr/>
          </a:p>
        </p:txBody>
      </p:sp>
      <p:sp>
        <p:nvSpPr>
          <p:cNvPr id="79" name="Google Shape;79;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 Die Projektagentur BBNE</a:t>
            </a:r>
            <a:endParaRPr/>
          </a:p>
        </p:txBody>
      </p:sp>
      <p:sp>
        <p:nvSpPr>
          <p:cNvPr id="80" name="Google Shape;80;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latin typeface="Arial"/>
                <a:ea typeface="Arial"/>
                <a:cs typeface="Arial"/>
                <a:sym typeface="Arial"/>
              </a:rPr>
              <a:t>‹#›</a:t>
            </a:fld>
            <a:endParaRPr>
              <a:latin typeface="Arial"/>
              <a:ea typeface="Arial"/>
              <a:cs typeface="Arial"/>
              <a:sym typeface="Arial"/>
            </a:endParaRPr>
          </a:p>
        </p:txBody>
      </p:sp>
      <p:sp>
        <p:nvSpPr>
          <p:cNvPr id="81" name="Google Shape;81;p38"/>
          <p:cNvSpPr txBox="1"/>
          <p:nvPr>
            <p:ph idx="4" type="body"/>
          </p:nvPr>
        </p:nvSpPr>
        <p:spPr>
          <a:xfrm>
            <a:off x="8844679" y="4531540"/>
            <a:ext cx="2681287" cy="1523185"/>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2" name="Google Shape;82;p38"/>
          <p:cNvPicPr preferRelativeResize="0"/>
          <p:nvPr/>
        </p:nvPicPr>
        <p:blipFill rotWithShape="1">
          <a:blip r:embed="rId5">
            <a:alphaModFix/>
          </a:blip>
          <a:srcRect b="0" l="0" r="0" t="0"/>
          <a:stretch/>
        </p:blipFill>
        <p:spPr>
          <a:xfrm>
            <a:off x="8844679" y="3653834"/>
            <a:ext cx="2160000" cy="943194"/>
          </a:xfrm>
          <a:prstGeom prst="rect">
            <a:avLst/>
          </a:prstGeom>
          <a:noFill/>
          <a:ln>
            <a:noFill/>
          </a:ln>
        </p:spPr>
      </p:pic>
      <p:sp>
        <p:nvSpPr>
          <p:cNvPr id="83" name="Google Shape;83;p38"/>
          <p:cNvSpPr txBox="1"/>
          <p:nvPr/>
        </p:nvSpPr>
        <p:spPr>
          <a:xfrm>
            <a:off x="8844679" y="2458585"/>
            <a:ext cx="327205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Calibri"/>
                <a:ea typeface="Calibri"/>
                <a:cs typeface="Calibri"/>
                <a:sym typeface="Calibri"/>
              </a:rPr>
              <a:t>Institut für Betriebliche Bildungsforschung</a:t>
            </a:r>
            <a:endParaRPr/>
          </a:p>
          <a:p>
            <a:pPr indent="0" lvl="0" marL="0" marR="0" rtl="0" algn="l">
              <a:lnSpc>
                <a:spcPct val="100000"/>
              </a:lnSpc>
              <a:spcBef>
                <a:spcPts val="0"/>
              </a:spcBef>
              <a:spcAft>
                <a:spcPts val="0"/>
              </a:spcAft>
              <a:buNone/>
            </a:pPr>
            <a:r>
              <a:rPr b="0" i="0" lang="de-DE" sz="1400" u="none" cap="none" strike="noStrike">
                <a:solidFill>
                  <a:srgbClr val="000000"/>
                </a:solidFill>
                <a:latin typeface="Calibri"/>
                <a:ea typeface="Calibri"/>
                <a:cs typeface="Calibri"/>
                <a:sym typeface="Calibri"/>
              </a:rPr>
              <a:t>Henry Tackenberg</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de-DE" sz="1400" u="none" cap="none" strike="noStrike">
                <a:solidFill>
                  <a:srgbClr val="000000"/>
                </a:solidFill>
                <a:latin typeface="Calibri"/>
                <a:ea typeface="Calibri"/>
                <a:cs typeface="Calibri"/>
                <a:sym typeface="Calibri"/>
              </a:rPr>
              <a:t>Gubenerstr. 47 A 10243 Berlin</a:t>
            </a:r>
            <a:endParaRPr/>
          </a:p>
          <a:p>
            <a:pPr indent="0" lvl="0" marL="0" marR="0" rtl="0" algn="l">
              <a:lnSpc>
                <a:spcPct val="100000"/>
              </a:lnSpc>
              <a:spcBef>
                <a:spcPts val="0"/>
              </a:spcBef>
              <a:spcAft>
                <a:spcPts val="0"/>
              </a:spcAft>
              <a:buNone/>
            </a:pPr>
            <a:r>
              <a:rPr b="0" i="0" lang="de-DE" sz="1400" u="none" cap="none" strike="noStrike">
                <a:solidFill>
                  <a:srgbClr val="000000"/>
                </a:solidFill>
                <a:latin typeface="Calibri"/>
                <a:ea typeface="Calibri"/>
                <a:cs typeface="Calibri"/>
                <a:sym typeface="Calibri"/>
              </a:rPr>
              <a:t>henry.tackenberg@ibbf.berlin</a:t>
            </a:r>
            <a:endParaRPr b="0" i="0" sz="1400" u="none" cap="none" strike="noStrike">
              <a:solidFill>
                <a:srgbClr val="000000"/>
              </a:solidFill>
              <a:latin typeface="Calibri"/>
              <a:ea typeface="Calibri"/>
              <a:cs typeface="Calibri"/>
              <a:sym typeface="Calibri"/>
            </a:endParaRPr>
          </a:p>
        </p:txBody>
      </p:sp>
      <p:pic>
        <p:nvPicPr>
          <p:cNvPr id="84" name="Google Shape;84;p38"/>
          <p:cNvPicPr preferRelativeResize="0"/>
          <p:nvPr/>
        </p:nvPicPr>
        <p:blipFill rotWithShape="1">
          <a:blip r:embed="rId6">
            <a:alphaModFix/>
          </a:blip>
          <a:srcRect b="0" l="0" r="0" t="0"/>
          <a:stretch/>
        </p:blipFill>
        <p:spPr>
          <a:xfrm>
            <a:off x="8844679" y="1770090"/>
            <a:ext cx="2520000" cy="7425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solidFill>
                  <a:schemeClr val="dk1"/>
                </a:solidFill>
              </a:rPr>
              <a:t>Zerspanungsmechaniker:innen</a:t>
            </a:r>
            <a:endParaRPr/>
          </a:p>
        </p:txBody>
      </p:sp>
      <p:sp>
        <p:nvSpPr>
          <p:cNvPr id="212" name="Google Shape;212;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13" name="Google Shape;213;p18"/>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https://www.rohstoff-welt.de</a:t>
            </a:r>
            <a:endParaRPr/>
          </a:p>
        </p:txBody>
      </p:sp>
      <p:sp>
        <p:nvSpPr>
          <p:cNvPr id="214" name="Google Shape;214;p1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solidFill>
                  <a:schemeClr val="lt1"/>
                </a:solidFill>
                <a:latin typeface="Arial"/>
                <a:ea typeface="Arial"/>
                <a:cs typeface="Arial"/>
                <a:sym typeface="Arial"/>
              </a:rPr>
              <a:t>Henry Tackenberg, IBBF</a:t>
            </a:r>
            <a:endParaRPr sz="1400">
              <a:solidFill>
                <a:schemeClr val="lt1"/>
              </a:solidFill>
              <a:latin typeface="Arial"/>
              <a:ea typeface="Arial"/>
              <a:cs typeface="Arial"/>
              <a:sym typeface="Arial"/>
            </a:endParaRPr>
          </a:p>
        </p:txBody>
      </p:sp>
      <p:sp>
        <p:nvSpPr>
          <p:cNvPr id="215" name="Google Shape;215;p18"/>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sp>
        <p:nvSpPr>
          <p:cNvPr id="216" name="Google Shape;216;p18"/>
          <p:cNvSpPr txBox="1"/>
          <p:nvPr/>
        </p:nvSpPr>
        <p:spPr>
          <a:xfrm>
            <a:off x="6922008" y="1674307"/>
            <a:ext cx="5269992" cy="1708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S</a:t>
            </a:r>
            <a:r>
              <a:rPr b="0" i="0" lang="de-DE" sz="2100" u="none" cap="none" strike="noStrike">
                <a:solidFill>
                  <a:srgbClr val="000000"/>
                </a:solidFill>
                <a:latin typeface="verdana"/>
                <a:ea typeface="verdana"/>
                <a:cs typeface="verdana"/>
                <a:sym typeface="verdana"/>
              </a:rPr>
              <a:t>eltene Erden finden in jeweils geringer Menge in sehr vielen Technologien Anwendung, jedoch sind ihre Vorkommen begrenzt und der Abbau sehr aufwändig.</a:t>
            </a:r>
            <a:endParaRPr b="0" i="0" sz="2100" u="none" cap="none" strike="noStrike">
              <a:solidFill>
                <a:srgbClr val="000000"/>
              </a:solidFill>
              <a:latin typeface="Trebuchet MS"/>
              <a:ea typeface="Trebuchet MS"/>
              <a:cs typeface="Trebuchet MS"/>
              <a:sym typeface="Trebuchet MS"/>
            </a:endParaRPr>
          </a:p>
        </p:txBody>
      </p:sp>
      <p:sp>
        <p:nvSpPr>
          <p:cNvPr id="217" name="Google Shape;217;p18"/>
          <p:cNvSpPr/>
          <p:nvPr/>
        </p:nvSpPr>
        <p:spPr>
          <a:xfrm>
            <a:off x="7107423" y="4178064"/>
            <a:ext cx="4928795" cy="105574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Folgen hat ein Engpass in der Versorgung mit Seltenen Erden?</a:t>
            </a:r>
            <a:endParaRPr/>
          </a:p>
        </p:txBody>
      </p:sp>
      <p:pic>
        <p:nvPicPr>
          <p:cNvPr descr="Ein Bild, das Text, Screenshot, parallel, Reihe enthält.&#10;&#10;Automatisch generierte Beschreibung" id="218" name="Google Shape;218;p18"/>
          <p:cNvPicPr preferRelativeResize="0"/>
          <p:nvPr/>
        </p:nvPicPr>
        <p:blipFill rotWithShape="1">
          <a:blip r:embed="rId3">
            <a:alphaModFix/>
          </a:blip>
          <a:srcRect b="0" l="0" r="0" t="0"/>
          <a:stretch/>
        </p:blipFill>
        <p:spPr>
          <a:xfrm>
            <a:off x="46964" y="1674307"/>
            <a:ext cx="6796665" cy="42049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solidFill>
                  <a:schemeClr val="dk1"/>
                </a:solidFill>
              </a:rPr>
              <a:t>Zerspanungsmechaniker:innen</a:t>
            </a:r>
            <a:endParaRPr/>
          </a:p>
        </p:txBody>
      </p:sp>
      <p:sp>
        <p:nvSpPr>
          <p:cNvPr id="225" name="Google Shape;225;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26" name="Google Shape;226;p2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b="0" i="0" lang="de-DE">
                <a:solidFill>
                  <a:schemeClr val="lt1"/>
                </a:solidFill>
                <a:latin typeface="Arial"/>
                <a:ea typeface="Arial"/>
                <a:cs typeface="Arial"/>
                <a:sym typeface="Arial"/>
              </a:rPr>
              <a:t>Quelle: ISE AG</a:t>
            </a:r>
            <a:endParaRPr>
              <a:solidFill>
                <a:schemeClr val="lt1"/>
              </a:solidFill>
              <a:latin typeface="Arial"/>
              <a:ea typeface="Arial"/>
              <a:cs typeface="Arial"/>
              <a:sym typeface="Arial"/>
            </a:endParaRPr>
          </a:p>
        </p:txBody>
      </p:sp>
      <p:sp>
        <p:nvSpPr>
          <p:cNvPr id="227" name="Google Shape;227;p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solidFill>
                  <a:schemeClr val="lt1"/>
                </a:solidFill>
                <a:latin typeface="Arial"/>
                <a:ea typeface="Arial"/>
                <a:cs typeface="Arial"/>
                <a:sym typeface="Arial"/>
              </a:rPr>
              <a:t>Henry Tackenberg, IBBF</a:t>
            </a:r>
            <a:endParaRPr sz="1400">
              <a:solidFill>
                <a:schemeClr val="lt1"/>
              </a:solidFill>
              <a:latin typeface="Arial"/>
              <a:ea typeface="Arial"/>
              <a:cs typeface="Arial"/>
              <a:sym typeface="Arial"/>
            </a:endParaRPr>
          </a:p>
        </p:txBody>
      </p:sp>
      <p:sp>
        <p:nvSpPr>
          <p:cNvPr id="228" name="Google Shape;228;p20"/>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sp>
        <p:nvSpPr>
          <p:cNvPr id="229" name="Google Shape;229;p20"/>
          <p:cNvSpPr txBox="1"/>
          <p:nvPr/>
        </p:nvSpPr>
        <p:spPr>
          <a:xfrm>
            <a:off x="6922008" y="1674307"/>
            <a:ext cx="5269992" cy="1708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S</a:t>
            </a:r>
            <a:r>
              <a:rPr b="0" i="0" lang="de-DE" sz="2100" u="none" cap="none" strike="noStrike">
                <a:solidFill>
                  <a:srgbClr val="000000"/>
                </a:solidFill>
                <a:latin typeface="verdana"/>
                <a:ea typeface="verdana"/>
                <a:cs typeface="verdana"/>
                <a:sym typeface="verdana"/>
              </a:rPr>
              <a:t>eltene Erden finden in jeweils geringer Menge in sehr vielen Technologien Anwendung, jedoch sind ihre Vorkommen begrenzt und der Abbau sehr aufwändig.</a:t>
            </a:r>
            <a:endParaRPr b="0" i="0" sz="2100" u="none" cap="none" strike="noStrike">
              <a:solidFill>
                <a:srgbClr val="000000"/>
              </a:solidFill>
              <a:latin typeface="Trebuchet MS"/>
              <a:ea typeface="Trebuchet MS"/>
              <a:cs typeface="Trebuchet MS"/>
              <a:sym typeface="Trebuchet MS"/>
            </a:endParaRPr>
          </a:p>
        </p:txBody>
      </p:sp>
      <p:sp>
        <p:nvSpPr>
          <p:cNvPr id="230" name="Google Shape;230;p20"/>
          <p:cNvSpPr/>
          <p:nvPr/>
        </p:nvSpPr>
        <p:spPr>
          <a:xfrm>
            <a:off x="7107423" y="4178064"/>
            <a:ext cx="4928795" cy="105574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Vorkommen außerhalb Chinas werden in Zukunft eine Rolle spielen?</a:t>
            </a:r>
            <a:endParaRPr/>
          </a:p>
        </p:txBody>
      </p:sp>
      <p:pic>
        <p:nvPicPr>
          <p:cNvPr id="231" name="Google Shape;231;p20"/>
          <p:cNvPicPr preferRelativeResize="0"/>
          <p:nvPr/>
        </p:nvPicPr>
        <p:blipFill rotWithShape="1">
          <a:blip r:embed="rId3">
            <a:alphaModFix/>
          </a:blip>
          <a:srcRect b="0" l="0" r="0" t="0"/>
          <a:stretch/>
        </p:blipFill>
        <p:spPr>
          <a:xfrm>
            <a:off x="0" y="1428318"/>
            <a:ext cx="6926713" cy="46185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b="0" i="0" lang="de-DE"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
        <p:nvSpPr>
          <p:cNvPr id="238" name="Google Shape;238;p2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Zerspanungsmechaniker:innen</a:t>
            </a:r>
            <a:r>
              <a:rPr lang="de-DE"/>
              <a:t> und kritische Rohstoffe</a:t>
            </a:r>
            <a:endParaRPr/>
          </a:p>
        </p:txBody>
      </p:sp>
      <p:sp>
        <p:nvSpPr>
          <p:cNvPr id="239" name="Google Shape;239;p2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sz="1400">
                <a:latin typeface="Arial"/>
                <a:ea typeface="Arial"/>
                <a:cs typeface="Arial"/>
                <a:sym typeface="Arial"/>
              </a:rPr>
              <a:t>Quelle: Europäische Kommission, 2020</a:t>
            </a:r>
            <a:endParaRPr/>
          </a:p>
        </p:txBody>
      </p:sp>
      <p:pic>
        <p:nvPicPr>
          <p:cNvPr id="240" name="Google Shape;240;p21"/>
          <p:cNvPicPr preferRelativeResize="0"/>
          <p:nvPr/>
        </p:nvPicPr>
        <p:blipFill rotWithShape="1">
          <a:blip r:embed="rId3">
            <a:alphaModFix/>
          </a:blip>
          <a:srcRect b="8189" l="3025" r="612" t="6534"/>
          <a:stretch/>
        </p:blipFill>
        <p:spPr>
          <a:xfrm>
            <a:off x="231494" y="1438600"/>
            <a:ext cx="7986531" cy="3932055"/>
          </a:xfrm>
          <a:prstGeom prst="rect">
            <a:avLst/>
          </a:prstGeom>
          <a:noFill/>
          <a:ln>
            <a:noFill/>
          </a:ln>
        </p:spPr>
      </p:pic>
      <p:sp>
        <p:nvSpPr>
          <p:cNvPr id="241" name="Google Shape;241;p21"/>
          <p:cNvSpPr/>
          <p:nvPr/>
        </p:nvSpPr>
        <p:spPr>
          <a:xfrm>
            <a:off x="7140180" y="3837278"/>
            <a:ext cx="5051820" cy="136636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36000" lIns="0" spcFirstLastPara="1" rIns="0" wrap="square" tIns="36000">
            <a:noAutofit/>
          </a:bodyPr>
          <a:lstStyle/>
          <a:p>
            <a:pPr indent="0" lvl="0" marL="0" marR="0" rtl="0" algn="ctr">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Rohstoffe, die Ihr Betrieb bezieht, sind als „kritisch“ einzustufen? </a:t>
            </a:r>
            <a:endParaRPr/>
          </a:p>
          <a:p>
            <a:pPr indent="0" lvl="0" marL="0" marR="0" rtl="0" algn="ctr">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Aus welchen Gründen sind sie „kritisch“?</a:t>
            </a:r>
            <a:endParaRPr/>
          </a:p>
          <a:p>
            <a:pPr indent="0" lvl="0" marL="0" marR="0" rtl="0" algn="ctr">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Sind Alternativen existent/entwickelbar?</a:t>
            </a:r>
            <a:endParaRPr b="0" i="0" sz="2100" u="none" cap="none" strike="noStrike">
              <a:solidFill>
                <a:schemeClr val="dk1"/>
              </a:solidFill>
              <a:latin typeface="Trebuchet MS"/>
              <a:ea typeface="Trebuchet MS"/>
              <a:cs typeface="Trebuchet MS"/>
              <a:sym typeface="Trebuchet MS"/>
            </a:endParaRPr>
          </a:p>
        </p:txBody>
      </p:sp>
      <p:sp>
        <p:nvSpPr>
          <p:cNvPr id="242" name="Google Shape;242;p21"/>
          <p:cNvSpPr txBox="1"/>
          <p:nvPr/>
        </p:nvSpPr>
        <p:spPr>
          <a:xfrm>
            <a:off x="330870" y="5754202"/>
            <a:ext cx="767028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Trebuchet MS"/>
                <a:ea typeface="Trebuchet MS"/>
                <a:cs typeface="Trebuchet MS"/>
                <a:sym typeface="Trebuchet MS"/>
              </a:rPr>
              <a:t>Grafik 8: Wichtige Lieferländer Kritischer Rohstoffe für die Europäische Union, </a:t>
            </a:r>
            <a:r>
              <a:rPr b="0" i="0" lang="de-DE" sz="1100" u="none" cap="none" strike="noStrike">
                <a:solidFill>
                  <a:srgbClr val="000000"/>
                </a:solidFill>
                <a:latin typeface="Arial"/>
                <a:ea typeface="Arial"/>
                <a:cs typeface="Arial"/>
                <a:sym typeface="Arial"/>
              </a:rPr>
              <a:t>Europäische Kommission</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p:txBody>
      </p:sp>
      <p:sp>
        <p:nvSpPr>
          <p:cNvPr id="243" name="Google Shape;243;p21"/>
          <p:cNvSpPr txBox="1"/>
          <p:nvPr/>
        </p:nvSpPr>
        <p:spPr>
          <a:xfrm>
            <a:off x="8137003" y="1444116"/>
            <a:ext cx="4054998" cy="2354491"/>
          </a:xfrm>
          <a:prstGeom prst="rect">
            <a:avLst/>
          </a:prstGeom>
          <a:solidFill>
            <a:schemeClr val="lt1"/>
          </a:solid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Lieferketten sind global organisiert. Einzelne Materialien und Komponenten werden zum Teil nur in einem Land hergestellt. Spezialisierung hat Vorteile, schafft jedoch auch Abhängigkeiten von Anbietern. </a:t>
            </a:r>
            <a:endParaRPr b="0" i="0" sz="1400" u="none" cap="none" strike="noStrike">
              <a:solidFill>
                <a:srgbClr val="000000"/>
              </a:solidFill>
              <a:latin typeface="Calibri"/>
              <a:ea typeface="Calibri"/>
              <a:cs typeface="Calibri"/>
              <a:sym typeface="Calibri"/>
            </a:endParaRPr>
          </a:p>
        </p:txBody>
      </p:sp>
      <p:sp>
        <p:nvSpPr>
          <p:cNvPr id="244" name="Google Shape;244;p2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solidFill>
                  <a:schemeClr val="lt1"/>
                </a:solidFill>
                <a:latin typeface="Arial"/>
                <a:ea typeface="Arial"/>
                <a:cs typeface="Arial"/>
                <a:sym typeface="Arial"/>
              </a:rPr>
              <a:t>Henry Tackenberg, IBBF</a:t>
            </a:r>
            <a:endParaRPr sz="1400">
              <a:solidFill>
                <a:schemeClr val="lt1"/>
              </a:solidFill>
              <a:latin typeface="Arial"/>
              <a:ea typeface="Arial"/>
              <a:cs typeface="Arial"/>
              <a:sym typeface="Arial"/>
            </a:endParaRPr>
          </a:p>
        </p:txBody>
      </p:sp>
      <p:sp>
        <p:nvSpPr>
          <p:cNvPr id="245" name="Google Shape;245;p21"/>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2" name="Google Shape;252;p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53" name="Google Shape;253;p2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54" name="Google Shape;254;p2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a:t>
            </a:r>
            <a:endParaRPr/>
          </a:p>
        </p:txBody>
      </p:sp>
      <p:grpSp>
        <p:nvGrpSpPr>
          <p:cNvPr id="255" name="Google Shape;255;p22"/>
          <p:cNvGrpSpPr/>
          <p:nvPr/>
        </p:nvGrpSpPr>
        <p:grpSpPr>
          <a:xfrm>
            <a:off x="6437818" y="1455224"/>
            <a:ext cx="5674976" cy="4537299"/>
            <a:chOff x="6095999" y="1454200"/>
            <a:chExt cx="5674976" cy="4537299"/>
          </a:xfrm>
        </p:grpSpPr>
        <p:sp>
          <p:nvSpPr>
            <p:cNvPr id="256" name="Google Shape;256;p22"/>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57" name="Google Shape;257;p22"/>
            <p:cNvSpPr/>
            <p:nvPr/>
          </p:nvSpPr>
          <p:spPr>
            <a:xfrm>
              <a:off x="6107575" y="5144899"/>
              <a:ext cx="5663400" cy="846600"/>
            </a:xfrm>
            <a:prstGeom prst="roundRect">
              <a:avLst>
                <a:gd fmla="val 16667" name="adj"/>
              </a:avLst>
            </a:prstGeom>
            <a:noFill/>
            <a:ln cap="flat" cmpd="sng" w="25400">
              <a:solidFill>
                <a:srgbClr val="FFDB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Welche Rolle spielen die SDG für Ihr Unternehmen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Wie stellen Sie Ihr Unternehmen für die Zukunft auf?</a:t>
              </a:r>
              <a:endParaRPr b="0" i="0" sz="1200" u="none" cap="none" strike="noStrike">
                <a:solidFill>
                  <a:schemeClr val="dk1"/>
                </a:solidFill>
                <a:latin typeface="Arial"/>
                <a:ea typeface="Arial"/>
                <a:cs typeface="Arial"/>
                <a:sym typeface="Arial"/>
              </a:endParaRPr>
            </a:p>
          </p:txBody>
        </p:sp>
        <p:sp>
          <p:nvSpPr>
            <p:cNvPr id="258" name="Google Shape;258;p22"/>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59" name="Google Shape;259;p22"/>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60" name="Google Shape;260;p22"/>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61" name="Google Shape;261;p22"/>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62" name="Google Shape;262;p22"/>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63" name="Google Shape;263;p22"/>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64" name="Google Shape;264;p22"/>
          <p:cNvPicPr preferRelativeResize="0"/>
          <p:nvPr/>
        </p:nvPicPr>
        <p:blipFill rotWithShape="1">
          <a:blip r:embed="rId3">
            <a:alphaModFix/>
          </a:blip>
          <a:srcRect b="7473" l="0" r="11016" t="0"/>
          <a:stretch/>
        </p:blipFill>
        <p:spPr>
          <a:xfrm>
            <a:off x="72050" y="1469757"/>
            <a:ext cx="6340325" cy="4589517"/>
          </a:xfrm>
          <a:prstGeom prst="rect">
            <a:avLst/>
          </a:prstGeom>
          <a:noFill/>
          <a:ln>
            <a:noFill/>
          </a:ln>
        </p:spPr>
      </p:pic>
      <p:sp>
        <p:nvSpPr>
          <p:cNvPr id="265" name="Google Shape;265;p2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8bdfdbc780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71" name="Google Shape;271;g28bdfdbc780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72" name="Google Shape;272;g28bdfdbc780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73" name="Google Shape;273;g28bdfdbc780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74" name="Google Shape;274;g28bdfdbc780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75" name="Google Shape;275;g28bdfdbc780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76" name="Google Shape;276;g28bdfdbc780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77" name="Google Shape;277;g28bdfdbc780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solidFill>
                  <a:schemeClr val="dk1"/>
                </a:solidFill>
              </a:rPr>
              <a:t>Zerspanungsmechaniker:innen und nachhaltige Entwicklung</a:t>
            </a:r>
            <a:endParaRPr>
              <a:solidFill>
                <a:schemeClr val="dk1"/>
              </a:solidFill>
            </a:endParaRPr>
          </a:p>
        </p:txBody>
      </p:sp>
      <p:sp>
        <p:nvSpPr>
          <p:cNvPr id="91" name="Google Shape;91;p2"/>
          <p:cNvSpPr txBox="1"/>
          <p:nvPr>
            <p:ph idx="2" type="body"/>
          </p:nvPr>
        </p:nvSpPr>
        <p:spPr>
          <a:xfrm>
            <a:off x="7185151" y="6357730"/>
            <a:ext cx="4616400" cy="351000"/>
          </a:xfrm>
          <a:prstGeom prst="rect">
            <a:avLst/>
          </a:prstGeom>
          <a:noFill/>
          <a:ln>
            <a:noFill/>
          </a:ln>
        </p:spPr>
        <p:txBody>
          <a:bodyPr anchorCtr="0" anchor="ctr" bIns="45700" lIns="91425" spcFirstLastPara="1" rIns="91425" wrap="square" tIns="45700">
            <a:noAutofit/>
          </a:bodyPr>
          <a:lstStyle/>
          <a:p>
            <a:pPr indent="-35999" lvl="0" marL="35999" rtl="0" algn="l">
              <a:lnSpc>
                <a:spcPct val="110000"/>
              </a:lnSpc>
              <a:spcBef>
                <a:spcPts val="0"/>
              </a:spcBef>
              <a:spcAft>
                <a:spcPts val="0"/>
              </a:spcAft>
              <a:buClr>
                <a:srgbClr val="888888"/>
              </a:buClr>
              <a:buSzPts val="1200"/>
              <a:buNone/>
            </a:pPr>
            <a:r>
              <a:rPr lang="de-DE" sz="1400">
                <a:latin typeface="Arial"/>
                <a:ea typeface="Arial"/>
                <a:cs typeface="Arial"/>
                <a:sym typeface="Arial"/>
              </a:rPr>
              <a:t>Quelle: eigene Abbildung, basiert auf Persson et al. 2022</a:t>
            </a:r>
            <a:endParaRPr sz="1400">
              <a:latin typeface="Arial"/>
              <a:ea typeface="Arial"/>
              <a:cs typeface="Arial"/>
              <a:sym typeface="Arial"/>
            </a:endParaRPr>
          </a:p>
        </p:txBody>
      </p:sp>
      <p:sp>
        <p:nvSpPr>
          <p:cNvPr id="92" name="Google Shape;92;p2"/>
          <p:cNvSpPr/>
          <p:nvPr/>
        </p:nvSpPr>
        <p:spPr>
          <a:xfrm>
            <a:off x="7953451" y="4623375"/>
            <a:ext cx="3848100" cy="1361700"/>
          </a:xfrm>
          <a:prstGeom prst="roundRect">
            <a:avLst>
              <a:gd fmla="val 16667" name="adj"/>
            </a:avLst>
          </a:prstGeom>
          <a:solidFill>
            <a:srgbClr val="FFC000"/>
          </a:solidFill>
          <a:ln cap="flat" cmpd="sng" w="254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dk1"/>
                </a:solidFill>
                <a:latin typeface="Trebuchet MS"/>
                <a:ea typeface="Trebuchet MS"/>
                <a:cs typeface="Trebuchet MS"/>
                <a:sym typeface="Trebuchet MS"/>
              </a:rPr>
              <a:t>In welchen Bereichen dieser Darstellung trägt Ihr Betrieb auf welche Weise bei?</a:t>
            </a:r>
            <a:endParaRPr b="0" i="0" sz="2100" u="none" cap="none" strike="noStrike">
              <a:solidFill>
                <a:schemeClr val="dk1"/>
              </a:solidFill>
              <a:latin typeface="Trebuchet MS"/>
              <a:ea typeface="Trebuchet MS"/>
              <a:cs typeface="Trebuchet MS"/>
              <a:sym typeface="Trebuchet MS"/>
            </a:endParaRPr>
          </a:p>
        </p:txBody>
      </p:sp>
      <p:sp>
        <p:nvSpPr>
          <p:cNvPr id="93" name="Google Shape;93;p2"/>
          <p:cNvSpPr txBox="1"/>
          <p:nvPr/>
        </p:nvSpPr>
        <p:spPr>
          <a:xfrm>
            <a:off x="0" y="5949828"/>
            <a:ext cx="6993000"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Grafik 1: gemessener Zustand in Bereichen, für die planetare Grenzen festgelegt wurden/werden  </a:t>
            </a:r>
            <a:endParaRPr b="0" i="0" sz="1200" u="none" cap="none" strike="noStrike">
              <a:solidFill>
                <a:srgbClr val="000000"/>
              </a:solidFill>
              <a:latin typeface="Arial"/>
              <a:ea typeface="Arial"/>
              <a:cs typeface="Arial"/>
              <a:sym typeface="Arial"/>
            </a:endParaRPr>
          </a:p>
        </p:txBody>
      </p:sp>
      <p:pic>
        <p:nvPicPr>
          <p:cNvPr id="94" name="Google Shape;94;p2"/>
          <p:cNvPicPr preferRelativeResize="0"/>
          <p:nvPr/>
        </p:nvPicPr>
        <p:blipFill rotWithShape="1">
          <a:blip r:embed="rId3">
            <a:alphaModFix/>
          </a:blip>
          <a:srcRect b="0" l="0" r="0" t="0"/>
          <a:stretch/>
        </p:blipFill>
        <p:spPr>
          <a:xfrm>
            <a:off x="152399" y="1363233"/>
            <a:ext cx="7032752" cy="4621842"/>
          </a:xfrm>
          <a:prstGeom prst="rect">
            <a:avLst/>
          </a:prstGeom>
          <a:noFill/>
          <a:ln>
            <a:noFill/>
          </a:ln>
        </p:spPr>
      </p:pic>
      <p:sp>
        <p:nvSpPr>
          <p:cNvPr id="95" name="Google Shape;95;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latin typeface="Arial"/>
                <a:ea typeface="Arial"/>
                <a:cs typeface="Arial"/>
                <a:sym typeface="Arial"/>
              </a:rPr>
              <a:t>Henry Tackenberg, IBBF</a:t>
            </a:r>
            <a:endParaRPr sz="1400">
              <a:latin typeface="Arial"/>
              <a:ea typeface="Arial"/>
              <a:cs typeface="Arial"/>
              <a:sym typeface="Arial"/>
            </a:endParaRPr>
          </a:p>
        </p:txBody>
      </p:sp>
      <p:sp>
        <p:nvSpPr>
          <p:cNvPr id="96" name="Google Shape;96;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400">
                <a:latin typeface="Arial"/>
                <a:ea typeface="Arial"/>
                <a:cs typeface="Arial"/>
                <a:sym typeface="Arial"/>
              </a:rPr>
              <a:t>2</a:t>
            </a:r>
            <a:endParaRPr sz="1400">
              <a:latin typeface="Arial"/>
              <a:ea typeface="Arial"/>
              <a:cs typeface="Arial"/>
              <a:sym typeface="Arial"/>
            </a:endParaRPr>
          </a:p>
        </p:txBody>
      </p:sp>
      <p:sp>
        <p:nvSpPr>
          <p:cNvPr id="97" name="Google Shape;97;p2"/>
          <p:cNvSpPr txBox="1"/>
          <p:nvPr/>
        </p:nvSpPr>
        <p:spPr>
          <a:xfrm>
            <a:off x="6930975" y="1674307"/>
            <a:ext cx="5261025"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Alle beruflichen Tätigkeiten tragen zu unserer Lebensqualität bei. Gleichzeitig führen sie zu Effekten, die unsere Lebensgrundlagen und die der Wirtschaft bedrohen und zerstören:   überschrittene planetare Grenzen.</a:t>
            </a:r>
            <a:endParaRPr/>
          </a:p>
        </p:txBody>
      </p:sp>
      <p:sp>
        <p:nvSpPr>
          <p:cNvPr id="98" name="Google Shape;98;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Arial"/>
                <a:ea typeface="Arial"/>
                <a:cs typeface="Arial"/>
                <a:sym typeface="Arial"/>
              </a:rPr>
              <a:t>Industrie (verarbeitendes Gewerbe)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8028432" y="2987453"/>
            <a:ext cx="3851568" cy="3096492"/>
          </a:xfrm>
          <a:prstGeom prst="roundRect">
            <a:avLst>
              <a:gd fmla="val 16667" name="adj"/>
            </a:avLst>
          </a:prstGeom>
          <a:solidFill>
            <a:srgbClr val="FFC000"/>
          </a:solidFill>
          <a:ln cap="flat" cmpd="sng" w="25400">
            <a:solidFill>
              <a:srgbClr val="072B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 name="Google Shape;105;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sz="1400">
                <a:latin typeface="Arial"/>
                <a:ea typeface="Arial"/>
                <a:cs typeface="Arial"/>
                <a:sym typeface="Arial"/>
              </a:rPr>
              <a:t>‹#›</a:t>
            </a:fld>
            <a:endParaRPr sz="1400">
              <a:latin typeface="Arial"/>
              <a:ea typeface="Arial"/>
              <a:cs typeface="Arial"/>
              <a:sym typeface="Arial"/>
            </a:endParaRPr>
          </a:p>
        </p:txBody>
      </p:sp>
      <p:sp>
        <p:nvSpPr>
          <p:cNvPr id="106" name="Google Shape;106;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Energiewende: Fossile Energieträger ersetzen</a:t>
            </a:r>
            <a:endParaRPr/>
          </a:p>
        </p:txBody>
      </p:sp>
      <p:sp>
        <p:nvSpPr>
          <p:cNvPr id="107" name="Google Shape;107;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Arial"/>
                <a:ea typeface="Arial"/>
                <a:cs typeface="Arial"/>
                <a:sym typeface="Arial"/>
              </a:rPr>
              <a:t>Industrie (verarbeitendes Gewerbe)</a:t>
            </a:r>
            <a:endParaRPr/>
          </a:p>
        </p:txBody>
      </p:sp>
      <p:sp>
        <p:nvSpPr>
          <p:cNvPr id="108" name="Google Shape;108;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Arial"/>
                <a:ea typeface="Arial"/>
                <a:cs typeface="Arial"/>
                <a:sym typeface="Arial"/>
              </a:rPr>
              <a:t>Quelle: UBA 2022</a:t>
            </a:r>
            <a:endParaRPr/>
          </a:p>
        </p:txBody>
      </p:sp>
      <p:graphicFrame>
        <p:nvGraphicFramePr>
          <p:cNvPr id="109" name="Google Shape;109;p3"/>
          <p:cNvGraphicFramePr/>
          <p:nvPr/>
        </p:nvGraphicFramePr>
        <p:xfrm>
          <a:off x="258348" y="2265218"/>
          <a:ext cx="7368580" cy="3803074"/>
        </p:xfrm>
        <a:graphic>
          <a:graphicData uri="http://schemas.openxmlformats.org/drawingml/2006/chart">
            <c:chart r:id="rId3"/>
          </a:graphicData>
        </a:graphic>
      </p:graphicFrame>
      <p:sp>
        <p:nvSpPr>
          <p:cNvPr id="110" name="Google Shape;110;p3"/>
          <p:cNvSpPr txBox="1"/>
          <p:nvPr/>
        </p:nvSpPr>
        <p:spPr>
          <a:xfrm>
            <a:off x="8388653" y="2754924"/>
            <a:ext cx="3491347" cy="37039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de-DE" sz="2400" u="none" cap="none" strike="noStrike">
                <a:solidFill>
                  <a:schemeClr val="dk1"/>
                </a:solidFill>
                <a:latin typeface="Calibri"/>
                <a:ea typeface="Calibri"/>
                <a:cs typeface="Calibri"/>
                <a:sym typeface="Calibri"/>
              </a:rPr>
              <a:t>Welche Energieträger sind in Ihrem Unternehmen</a:t>
            </a:r>
            <a:br>
              <a:rPr b="0" i="0" lang="de-DE" sz="2400" u="none" cap="none" strike="noStrike">
                <a:solidFill>
                  <a:schemeClr val="dk1"/>
                </a:solidFill>
                <a:latin typeface="Calibri"/>
                <a:ea typeface="Calibri"/>
                <a:cs typeface="Calibri"/>
                <a:sym typeface="Calibri"/>
              </a:rPr>
            </a:br>
            <a:r>
              <a:rPr b="0" i="0" lang="de-DE" sz="2400" u="none" cap="none" strike="noStrike">
                <a:solidFill>
                  <a:schemeClr val="dk1"/>
                </a:solidFill>
                <a:latin typeface="Calibri"/>
                <a:ea typeface="Calibri"/>
                <a:cs typeface="Calibri"/>
                <a:sym typeface="Calibri"/>
              </a:rPr>
              <a:t> im Einsatz? Wo bestehen Substitutionspotentiale für </a:t>
            </a:r>
            <a:br>
              <a:rPr b="0" i="0" lang="de-DE" sz="2400" u="none" cap="none" strike="noStrike">
                <a:solidFill>
                  <a:schemeClr val="dk1"/>
                </a:solidFill>
                <a:latin typeface="Calibri"/>
                <a:ea typeface="Calibri"/>
                <a:cs typeface="Calibri"/>
                <a:sym typeface="Calibri"/>
              </a:rPr>
            </a:br>
            <a:r>
              <a:rPr b="0" i="0" lang="de-DE" sz="2400" u="none" cap="none" strike="noStrike">
                <a:solidFill>
                  <a:schemeClr val="dk1"/>
                </a:solidFill>
                <a:latin typeface="Calibri"/>
                <a:ea typeface="Calibri"/>
                <a:cs typeface="Calibri"/>
                <a:sym typeface="Calibri"/>
              </a:rPr>
              <a:t>fossile Energieträger durch den Einsatz erneuerbarer Energien? </a:t>
            </a:r>
            <a:endParaRPr/>
          </a:p>
        </p:txBody>
      </p:sp>
      <p:sp>
        <p:nvSpPr>
          <p:cNvPr id="111" name="Google Shape;111;p3"/>
          <p:cNvSpPr txBox="1"/>
          <p:nvPr/>
        </p:nvSpPr>
        <p:spPr>
          <a:xfrm>
            <a:off x="297875" y="1347110"/>
            <a:ext cx="1085992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400" u="none" cap="none" strike="noStrike">
                <a:solidFill>
                  <a:srgbClr val="000000"/>
                </a:solidFill>
                <a:latin typeface="Calibri"/>
                <a:ea typeface="Calibri"/>
                <a:cs typeface="Calibri"/>
                <a:sym typeface="Calibri"/>
              </a:rPr>
              <a:t>Zielkonflikt: Infrastruktur der Industrie zu modernisieren, kostet </a:t>
            </a:r>
            <a:r>
              <a:rPr b="1" i="0" lang="de-DE" sz="2400" u="none" cap="none" strike="noStrike">
                <a:solidFill>
                  <a:srgbClr val="000000"/>
                </a:solidFill>
                <a:latin typeface="Calibri"/>
                <a:ea typeface="Calibri"/>
                <a:cs typeface="Calibri"/>
                <a:sym typeface="Calibri"/>
              </a:rPr>
              <a:t>kurzfristig</a:t>
            </a:r>
            <a:r>
              <a:rPr b="0" i="0" lang="de-DE" sz="2400" u="none" cap="none" strike="noStrike">
                <a:solidFill>
                  <a:srgbClr val="000000"/>
                </a:solidFill>
                <a:latin typeface="Calibri"/>
                <a:ea typeface="Calibri"/>
                <a:cs typeface="Calibri"/>
                <a:sym typeface="Calibri"/>
              </a:rPr>
              <a:t> Geld! Effekte zur THG-Emission und zur Kostensenkung wirken erst </a:t>
            </a:r>
            <a:r>
              <a:rPr b="1" i="0" lang="de-DE" sz="2400" u="none" cap="none" strike="noStrike">
                <a:solidFill>
                  <a:srgbClr val="000000"/>
                </a:solidFill>
                <a:latin typeface="Calibri"/>
                <a:ea typeface="Calibri"/>
                <a:cs typeface="Calibri"/>
                <a:sym typeface="Calibri"/>
              </a:rPr>
              <a:t>langfristig</a:t>
            </a:r>
            <a:r>
              <a:rPr b="0" i="0" lang="de-DE" sz="2400" u="none" cap="none" strike="noStrike">
                <a:solidFill>
                  <a:srgbClr val="000000"/>
                </a:solidFill>
                <a:latin typeface="Calibri"/>
                <a:ea typeface="Calibri"/>
                <a:cs typeface="Calibri"/>
                <a:sym typeface="Calibri"/>
              </a:rPr>
              <a:t>.</a:t>
            </a:r>
            <a:endParaRPr/>
          </a:p>
        </p:txBody>
      </p:sp>
      <p:sp>
        <p:nvSpPr>
          <p:cNvPr id="112" name="Google Shape;112;p3"/>
          <p:cNvSpPr txBox="1"/>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7F7F7F"/>
              </a:buClr>
              <a:buSzPts val="1800"/>
              <a:buFont typeface="Calibri"/>
              <a:buNone/>
            </a:pPr>
            <a:r>
              <a:rPr b="0" i="0" lang="de-DE" sz="1400" u="none" cap="none" strike="noStrike">
                <a:solidFill>
                  <a:schemeClr val="lt1"/>
                </a:solidFill>
                <a:latin typeface="Arial"/>
                <a:ea typeface="Arial"/>
                <a:cs typeface="Arial"/>
                <a:sym typeface="Arial"/>
              </a:rPr>
              <a:t>Henry Tackenberg, IBBF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7969470" y="6352649"/>
            <a:ext cx="383446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Quelle: Scientists4future o. J.</a:t>
            </a:r>
            <a:endParaRPr/>
          </a:p>
        </p:txBody>
      </p:sp>
      <p:sp>
        <p:nvSpPr>
          <p:cNvPr id="119" name="Google Shape;119;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Zerspanungsmechaniker:innen</a:t>
            </a:r>
            <a:r>
              <a:rPr lang="de-DE">
                <a:latin typeface="Trebuchet MS"/>
                <a:ea typeface="Trebuchet MS"/>
                <a:cs typeface="Trebuchet MS"/>
                <a:sym typeface="Trebuchet MS"/>
              </a:rPr>
              <a:t> und Klimaschutz?</a:t>
            </a:r>
            <a:endParaRPr/>
          </a:p>
        </p:txBody>
      </p:sp>
      <p:sp>
        <p:nvSpPr>
          <p:cNvPr id="120" name="Google Shape;120;p5"/>
          <p:cNvSpPr/>
          <p:nvPr/>
        </p:nvSpPr>
        <p:spPr>
          <a:xfrm>
            <a:off x="7548170" y="1859629"/>
            <a:ext cx="4643830" cy="235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Kein Zielkonflikt: </a:t>
            </a:r>
            <a:r>
              <a:rPr b="0" i="0" lang="de-DE" sz="2100" u="none" cap="none" strike="noStrike">
                <a:solidFill>
                  <a:srgbClr val="000000"/>
                </a:solidFill>
                <a:latin typeface="Trebuchet MS"/>
                <a:ea typeface="Trebuchet MS"/>
                <a:cs typeface="Trebuchet MS"/>
                <a:sym typeface="Trebuchet MS"/>
              </a:rPr>
              <a:t>Produkte können in neuen Bereichen genutzt werden, um die weitere Produktion und damit Umsätze zu sichern! Beispiel Herstellung von Kugellagern:  Diese können in „alten“ oder in „grünen“ Industrien  eingebaut werden.</a:t>
            </a:r>
            <a:endParaRPr/>
          </a:p>
        </p:txBody>
      </p:sp>
      <p:grpSp>
        <p:nvGrpSpPr>
          <p:cNvPr id="121" name="Google Shape;121;p5"/>
          <p:cNvGrpSpPr/>
          <p:nvPr/>
        </p:nvGrpSpPr>
        <p:grpSpPr>
          <a:xfrm>
            <a:off x="4774381" y="1875099"/>
            <a:ext cx="2700395" cy="2454608"/>
            <a:chOff x="1854130" y="3645865"/>
            <a:chExt cx="1623848" cy="1623848"/>
          </a:xfrm>
        </p:grpSpPr>
        <p:sp>
          <p:nvSpPr>
            <p:cNvPr id="122" name="Google Shape;122;p5"/>
            <p:cNvSpPr/>
            <p:nvPr/>
          </p:nvSpPr>
          <p:spPr>
            <a:xfrm>
              <a:off x="1854130" y="3645865"/>
              <a:ext cx="1623848" cy="1623848"/>
            </a:xfrm>
            <a:prstGeom prst="ellipse">
              <a:avLst/>
            </a:prstGeom>
            <a:solidFill>
              <a:srgbClr val="B3C0DF"/>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None/>
              </a:pPr>
              <a:r>
                <a:t/>
              </a:r>
              <a:endParaRPr b="0" i="0" sz="2160" u="none" cap="none" strike="noStrike">
                <a:solidFill>
                  <a:srgbClr val="000000"/>
                </a:solidFill>
                <a:latin typeface="Arial"/>
                <a:ea typeface="Arial"/>
                <a:cs typeface="Arial"/>
                <a:sym typeface="Arial"/>
              </a:endParaRPr>
            </a:p>
          </p:txBody>
        </p:sp>
        <p:pic>
          <p:nvPicPr>
            <p:cNvPr id="123" name="Google Shape;123;p5"/>
            <p:cNvPicPr preferRelativeResize="0"/>
            <p:nvPr/>
          </p:nvPicPr>
          <p:blipFill rotWithShape="1">
            <a:blip r:embed="rId3">
              <a:alphaModFix/>
            </a:blip>
            <a:srcRect b="0" l="0" r="0" t="0"/>
            <a:stretch/>
          </p:blipFill>
          <p:spPr>
            <a:xfrm>
              <a:off x="2224782" y="3681298"/>
              <a:ext cx="765327" cy="1588415"/>
            </a:xfrm>
            <a:prstGeom prst="rect">
              <a:avLst/>
            </a:prstGeom>
            <a:noFill/>
            <a:ln>
              <a:noFill/>
            </a:ln>
          </p:spPr>
        </p:pic>
        <p:pic>
          <p:nvPicPr>
            <p:cNvPr id="124" name="Google Shape;124;p5"/>
            <p:cNvPicPr preferRelativeResize="0"/>
            <p:nvPr/>
          </p:nvPicPr>
          <p:blipFill rotWithShape="1">
            <a:blip r:embed="rId3">
              <a:alphaModFix/>
            </a:blip>
            <a:srcRect b="0" l="0" r="0" t="0"/>
            <a:stretch/>
          </p:blipFill>
          <p:spPr>
            <a:xfrm>
              <a:off x="2935149" y="4133723"/>
              <a:ext cx="468638" cy="972645"/>
            </a:xfrm>
            <a:prstGeom prst="rect">
              <a:avLst/>
            </a:prstGeom>
            <a:noFill/>
            <a:ln>
              <a:noFill/>
            </a:ln>
          </p:spPr>
        </p:pic>
      </p:grpSp>
      <p:grpSp>
        <p:nvGrpSpPr>
          <p:cNvPr id="125" name="Google Shape;125;p5"/>
          <p:cNvGrpSpPr/>
          <p:nvPr/>
        </p:nvGrpSpPr>
        <p:grpSpPr>
          <a:xfrm>
            <a:off x="524361" y="1875099"/>
            <a:ext cx="2700395" cy="2454608"/>
            <a:chOff x="5855420" y="3645865"/>
            <a:chExt cx="1623848" cy="1623848"/>
          </a:xfrm>
        </p:grpSpPr>
        <p:sp>
          <p:nvSpPr>
            <p:cNvPr id="126" name="Google Shape;126;p5"/>
            <p:cNvSpPr/>
            <p:nvPr/>
          </p:nvSpPr>
          <p:spPr>
            <a:xfrm>
              <a:off x="5855420" y="3645865"/>
              <a:ext cx="1623848" cy="1623848"/>
            </a:xfrm>
            <a:prstGeom prst="ellipse">
              <a:avLst/>
            </a:prstGeom>
            <a:solidFill>
              <a:srgbClr val="B3C0DF"/>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None/>
              </a:pPr>
              <a:r>
                <a:t/>
              </a:r>
              <a:endParaRPr b="0" i="0" sz="2160" u="none" cap="none" strike="noStrike">
                <a:solidFill>
                  <a:srgbClr val="000000"/>
                </a:solidFill>
                <a:latin typeface="Arial"/>
                <a:ea typeface="Arial"/>
                <a:cs typeface="Arial"/>
                <a:sym typeface="Arial"/>
              </a:endParaRPr>
            </a:p>
          </p:txBody>
        </p:sp>
        <p:pic>
          <p:nvPicPr>
            <p:cNvPr id="127" name="Google Shape;127;p5"/>
            <p:cNvPicPr preferRelativeResize="0"/>
            <p:nvPr/>
          </p:nvPicPr>
          <p:blipFill rotWithShape="1">
            <a:blip r:embed="rId4">
              <a:alphaModFix/>
            </a:blip>
            <a:srcRect b="0" l="0" r="0" t="0"/>
            <a:stretch/>
          </p:blipFill>
          <p:spPr>
            <a:xfrm>
              <a:off x="6062009" y="3694510"/>
              <a:ext cx="1210669" cy="1486787"/>
            </a:xfrm>
            <a:prstGeom prst="rect">
              <a:avLst/>
            </a:prstGeom>
            <a:noFill/>
            <a:ln>
              <a:noFill/>
            </a:ln>
          </p:spPr>
        </p:pic>
      </p:grpSp>
      <p:sp>
        <p:nvSpPr>
          <p:cNvPr id="128" name="Google Shape;128;p5"/>
          <p:cNvSpPr/>
          <p:nvPr/>
        </p:nvSpPr>
        <p:spPr>
          <a:xfrm>
            <a:off x="4847775" y="4537285"/>
            <a:ext cx="2700395" cy="545972"/>
          </a:xfrm>
          <a:prstGeom prst="rect">
            <a:avLst/>
          </a:prstGeom>
          <a:solidFill>
            <a:schemeClr val="accent1"/>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None/>
            </a:pPr>
            <a:r>
              <a:rPr b="0" i="0" lang="de-DE" sz="2160" u="none" cap="none" strike="noStrike">
                <a:solidFill>
                  <a:schemeClr val="lt1"/>
                </a:solidFill>
                <a:latin typeface="Calibri"/>
                <a:ea typeface="Calibri"/>
                <a:cs typeface="Calibri"/>
                <a:sym typeface="Calibri"/>
              </a:rPr>
              <a:t>Windkraftanlagen</a:t>
            </a:r>
            <a:endParaRPr/>
          </a:p>
        </p:txBody>
      </p:sp>
      <p:sp>
        <p:nvSpPr>
          <p:cNvPr id="129" name="Google Shape;129;p5"/>
          <p:cNvSpPr/>
          <p:nvPr/>
        </p:nvSpPr>
        <p:spPr>
          <a:xfrm>
            <a:off x="360000" y="4537285"/>
            <a:ext cx="2700395" cy="545972"/>
          </a:xfrm>
          <a:prstGeom prst="rect">
            <a:avLst/>
          </a:prstGeom>
          <a:solidFill>
            <a:schemeClr val="accent1"/>
          </a:solidFill>
          <a:ln>
            <a:noFill/>
          </a:ln>
        </p:spPr>
        <p:txBody>
          <a:bodyPr anchorCtr="0" anchor="ctr" bIns="54850" lIns="109725" spcFirstLastPara="1" rIns="109725" wrap="square" tIns="54850">
            <a:noAutofit/>
          </a:bodyPr>
          <a:lstStyle/>
          <a:p>
            <a:pPr indent="0" lvl="0" marL="0" marR="0" rtl="0" algn="ctr">
              <a:lnSpc>
                <a:spcPct val="100000"/>
              </a:lnSpc>
              <a:spcBef>
                <a:spcPts val="0"/>
              </a:spcBef>
              <a:spcAft>
                <a:spcPts val="0"/>
              </a:spcAft>
              <a:buNone/>
            </a:pPr>
            <a:r>
              <a:rPr b="0" i="0" lang="de-DE" sz="2160" u="none" cap="none" strike="noStrike">
                <a:solidFill>
                  <a:schemeClr val="lt1"/>
                </a:solidFill>
                <a:latin typeface="Calibri"/>
                <a:ea typeface="Calibri"/>
                <a:cs typeface="Calibri"/>
                <a:sym typeface="Calibri"/>
              </a:rPr>
              <a:t>Kohlekraftwerke</a:t>
            </a:r>
            <a:endParaRPr/>
          </a:p>
        </p:txBody>
      </p:sp>
      <p:sp>
        <p:nvSpPr>
          <p:cNvPr id="130" name="Google Shape;130;p5"/>
          <p:cNvSpPr/>
          <p:nvPr/>
        </p:nvSpPr>
        <p:spPr>
          <a:xfrm>
            <a:off x="3283372" y="3095335"/>
            <a:ext cx="1439081" cy="509681"/>
          </a:xfrm>
          <a:prstGeom prst="righ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1" name="Google Shape;131;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400">
                <a:latin typeface="Arial"/>
                <a:ea typeface="Arial"/>
                <a:cs typeface="Arial"/>
                <a:sym typeface="Arial"/>
              </a:rPr>
              <a:t>4</a:t>
            </a:r>
            <a:endParaRPr sz="1400">
              <a:latin typeface="Arial"/>
              <a:ea typeface="Arial"/>
              <a:cs typeface="Arial"/>
              <a:sym typeface="Arial"/>
            </a:endParaRPr>
          </a:p>
        </p:txBody>
      </p:sp>
      <p:sp>
        <p:nvSpPr>
          <p:cNvPr id="132" name="Google Shape;132;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latin typeface="Arial"/>
                <a:ea typeface="Arial"/>
                <a:cs typeface="Arial"/>
                <a:sym typeface="Arial"/>
              </a:rPr>
              <a:t>Henry Tackenberg, IBBF</a:t>
            </a:r>
            <a:endParaRPr sz="1400">
              <a:latin typeface="Arial"/>
              <a:ea typeface="Arial"/>
              <a:cs typeface="Arial"/>
              <a:sym typeface="Arial"/>
            </a:endParaRPr>
          </a:p>
        </p:txBody>
      </p:sp>
      <p:sp>
        <p:nvSpPr>
          <p:cNvPr id="133" name="Google Shape;133;p5"/>
          <p:cNvSpPr/>
          <p:nvPr/>
        </p:nvSpPr>
        <p:spPr>
          <a:xfrm>
            <a:off x="7714685" y="4537285"/>
            <a:ext cx="4310799" cy="9028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Beispiele lassen sich für ihr Unternehmen nennen ?</a:t>
            </a:r>
            <a:endParaRPr/>
          </a:p>
        </p:txBody>
      </p:sp>
      <p:sp>
        <p:nvSpPr>
          <p:cNvPr id="134" name="Google Shape;134;p5"/>
          <p:cNvSpPr txBox="1"/>
          <p:nvPr/>
        </p:nvSpPr>
        <p:spPr>
          <a:xfrm>
            <a:off x="330870" y="5754202"/>
            <a:ext cx="7670283"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Grafik 5: Gegenüberstellung möglicher Einsatzgebiete von Produkten du Dienstleistungen, eigene Darstellung</a:t>
            </a:r>
            <a:endParaRPr b="0" i="0" sz="1200" u="none" cap="none" strike="noStrike">
              <a:solidFill>
                <a:srgbClr val="000000"/>
              </a:solidFill>
              <a:latin typeface="Trebuchet MS"/>
              <a:ea typeface="Trebuchet MS"/>
              <a:cs typeface="Trebuchet MS"/>
              <a:sym typeface="Trebuchet MS"/>
            </a:endParaRPr>
          </a:p>
        </p:txBody>
      </p:sp>
      <p:sp>
        <p:nvSpPr>
          <p:cNvPr id="135" name="Google Shape;135;p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Arial"/>
                <a:ea typeface="Arial"/>
                <a:cs typeface="Arial"/>
                <a:sym typeface="Arial"/>
              </a:rPr>
              <a:t>Industrie (verarbeitendes Gewerbe)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solidFill>
                  <a:schemeClr val="dk1"/>
                </a:solidFill>
              </a:rPr>
              <a:t>Zerspanungsmechaniker:innen</a:t>
            </a:r>
            <a:r>
              <a:rPr lang="de-DE"/>
              <a:t> und Klimakrise: Emissionen</a:t>
            </a:r>
            <a:endParaRPr/>
          </a:p>
        </p:txBody>
      </p:sp>
      <p:sp>
        <p:nvSpPr>
          <p:cNvPr id="142" name="Google Shape;142;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3" name="Google Shape;143;p1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sz="1200">
                <a:latin typeface="Arial"/>
                <a:ea typeface="Arial"/>
                <a:cs typeface="Arial"/>
                <a:sym typeface="Arial"/>
              </a:rPr>
              <a:t>Quelle: UBA 2023</a:t>
            </a:r>
            <a:endParaRPr/>
          </a:p>
        </p:txBody>
      </p:sp>
      <p:sp>
        <p:nvSpPr>
          <p:cNvPr id="144" name="Google Shape;144;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solidFill>
                  <a:schemeClr val="lt1"/>
                </a:solidFill>
                <a:latin typeface="Arial"/>
                <a:ea typeface="Arial"/>
                <a:cs typeface="Arial"/>
                <a:sym typeface="Arial"/>
              </a:rPr>
              <a:t>Henry Tackenberg, IBBF</a:t>
            </a:r>
            <a:endParaRPr sz="1400">
              <a:solidFill>
                <a:schemeClr val="lt1"/>
              </a:solidFill>
              <a:latin typeface="Arial"/>
              <a:ea typeface="Arial"/>
              <a:cs typeface="Arial"/>
              <a:sym typeface="Arial"/>
            </a:endParaRPr>
          </a:p>
        </p:txBody>
      </p:sp>
      <p:sp>
        <p:nvSpPr>
          <p:cNvPr id="145" name="Google Shape;145;p12"/>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pic>
        <p:nvPicPr>
          <p:cNvPr id="146" name="Google Shape;146;p12"/>
          <p:cNvPicPr preferRelativeResize="0"/>
          <p:nvPr/>
        </p:nvPicPr>
        <p:blipFill rotWithShape="1">
          <a:blip r:embed="rId3">
            <a:alphaModFix/>
          </a:blip>
          <a:srcRect b="0" l="0" r="0" t="0"/>
          <a:stretch/>
        </p:blipFill>
        <p:spPr>
          <a:xfrm>
            <a:off x="0" y="1391154"/>
            <a:ext cx="8280000" cy="4072042"/>
          </a:xfrm>
          <a:prstGeom prst="rect">
            <a:avLst/>
          </a:prstGeom>
          <a:noFill/>
          <a:ln>
            <a:noFill/>
          </a:ln>
        </p:spPr>
      </p:pic>
      <p:sp>
        <p:nvSpPr>
          <p:cNvPr id="147" name="Google Shape;147;p12"/>
          <p:cNvSpPr txBox="1"/>
          <p:nvPr/>
        </p:nvSpPr>
        <p:spPr>
          <a:xfrm>
            <a:off x="8280000" y="1674307"/>
            <a:ext cx="39120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Unser Bedarf an Metallen wächst stetig, jedoch steigen auch dementsprechend die damit verbunden THG-Emissionen bei der Gewinnung.</a:t>
            </a:r>
            <a:endParaRPr/>
          </a:p>
        </p:txBody>
      </p:sp>
      <p:sp>
        <p:nvSpPr>
          <p:cNvPr id="148" name="Google Shape;148;p12"/>
          <p:cNvSpPr/>
          <p:nvPr/>
        </p:nvSpPr>
        <p:spPr>
          <a:xfrm>
            <a:off x="8366760" y="3988785"/>
            <a:ext cx="3658724" cy="185140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Quellen für Emissionen bei der Gewinnung von Nichtroheisenmetall kennen Sie? Gibt es Alternativen?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solidFill>
                  <a:schemeClr val="dk1"/>
                </a:solidFill>
              </a:rPr>
              <a:t>Zerspanungsmechaniker:innen</a:t>
            </a:r>
            <a:r>
              <a:rPr lang="de-DE"/>
              <a:t> und Klimakrise: Emissionen</a:t>
            </a:r>
            <a:endParaRPr/>
          </a:p>
        </p:txBody>
      </p:sp>
      <p:sp>
        <p:nvSpPr>
          <p:cNvPr id="155" name="Google Shape;155;p13"/>
          <p:cNvSpPr txBox="1"/>
          <p:nvPr>
            <p:ph idx="2" type="body"/>
          </p:nvPr>
        </p:nvSpPr>
        <p:spPr>
          <a:xfrm>
            <a:off x="7575600" y="6357730"/>
            <a:ext cx="4616400" cy="351000"/>
          </a:xfrm>
          <a:prstGeom prst="rect">
            <a:avLst/>
          </a:prstGeom>
          <a:noFill/>
          <a:ln>
            <a:noFill/>
          </a:ln>
        </p:spPr>
        <p:txBody>
          <a:bodyPr anchorCtr="0" anchor="ctr" bIns="45700" lIns="91425" spcFirstLastPara="1" rIns="91425" wrap="square" tIns="45700">
            <a:normAutofit/>
          </a:bodyPr>
          <a:lstStyle/>
          <a:p>
            <a:pPr indent="-35999" lvl="0" marL="35999" rtl="0" algn="ctr">
              <a:lnSpc>
                <a:spcPct val="110000"/>
              </a:lnSpc>
              <a:spcBef>
                <a:spcPts val="0"/>
              </a:spcBef>
              <a:spcAft>
                <a:spcPts val="0"/>
              </a:spcAft>
              <a:buClr>
                <a:srgbClr val="888888"/>
              </a:buClr>
              <a:buSzPts val="1200"/>
              <a:buNone/>
            </a:pPr>
            <a:r>
              <a:rPr lang="de-DE" sz="1400">
                <a:latin typeface="Arial"/>
                <a:ea typeface="Arial"/>
                <a:cs typeface="Arial"/>
                <a:sym typeface="Arial"/>
              </a:rPr>
              <a:t>Quelle: SRU 2017</a:t>
            </a:r>
            <a:endParaRPr sz="1400">
              <a:latin typeface="Arial"/>
              <a:ea typeface="Arial"/>
              <a:cs typeface="Arial"/>
              <a:sym typeface="Arial"/>
            </a:endParaRPr>
          </a:p>
        </p:txBody>
      </p:sp>
      <p:sp>
        <p:nvSpPr>
          <p:cNvPr id="156" name="Google Shape;156;p13"/>
          <p:cNvSpPr/>
          <p:nvPr/>
        </p:nvSpPr>
        <p:spPr>
          <a:xfrm>
            <a:off x="8130825" y="4630542"/>
            <a:ext cx="3888455" cy="13790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dk1"/>
                </a:solidFill>
                <a:latin typeface="Trebuchet MS"/>
                <a:ea typeface="Trebuchet MS"/>
                <a:cs typeface="Trebuchet MS"/>
                <a:sym typeface="Trebuchet MS"/>
              </a:rPr>
              <a:t>Benennen Sie Prozesse, die in ihrem Betrieb hohe Emissionen verursachen und was jeweils  dagegen unternommen wird.</a:t>
            </a:r>
            <a:endParaRPr b="0" i="0" sz="2100" u="none" cap="none" strike="noStrike">
              <a:solidFill>
                <a:schemeClr val="dk1"/>
              </a:solidFill>
              <a:latin typeface="Trebuchet MS"/>
              <a:ea typeface="Trebuchet MS"/>
              <a:cs typeface="Trebuchet MS"/>
              <a:sym typeface="Trebuchet MS"/>
            </a:endParaRPr>
          </a:p>
        </p:txBody>
      </p:sp>
      <p:pic>
        <p:nvPicPr>
          <p:cNvPr id="157" name="Google Shape;157;p13"/>
          <p:cNvPicPr preferRelativeResize="0"/>
          <p:nvPr/>
        </p:nvPicPr>
        <p:blipFill rotWithShape="1">
          <a:blip r:embed="rId3">
            <a:alphaModFix/>
          </a:blip>
          <a:srcRect b="0" l="0" r="0" t="0"/>
          <a:stretch/>
        </p:blipFill>
        <p:spPr>
          <a:xfrm>
            <a:off x="0" y="1392620"/>
            <a:ext cx="7387771" cy="4616615"/>
          </a:xfrm>
          <a:prstGeom prst="rect">
            <a:avLst/>
          </a:prstGeom>
          <a:noFill/>
          <a:ln>
            <a:noFill/>
          </a:ln>
        </p:spPr>
      </p:pic>
      <p:sp>
        <p:nvSpPr>
          <p:cNvPr id="158" name="Google Shape;158;p13"/>
          <p:cNvSpPr txBox="1"/>
          <p:nvPr/>
        </p:nvSpPr>
        <p:spPr>
          <a:xfrm>
            <a:off x="71685" y="5977538"/>
            <a:ext cx="7402880"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Grafik 4: Entwicklung der Treibhausgasemissionen ausgewählter Sektoren in Deutschland, 1990–2016</a:t>
            </a:r>
            <a:endParaRPr b="0" i="0" sz="1200" u="none" cap="none" strike="noStrike">
              <a:solidFill>
                <a:srgbClr val="000000"/>
              </a:solidFill>
              <a:latin typeface="Trebuchet MS"/>
              <a:ea typeface="Trebuchet MS"/>
              <a:cs typeface="Trebuchet MS"/>
              <a:sym typeface="Trebuchet MS"/>
            </a:endParaRPr>
          </a:p>
        </p:txBody>
      </p:sp>
      <p:sp>
        <p:nvSpPr>
          <p:cNvPr id="159" name="Google Shape;159;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400">
                <a:latin typeface="Arial"/>
                <a:ea typeface="Arial"/>
                <a:cs typeface="Arial"/>
                <a:sym typeface="Arial"/>
              </a:rPr>
              <a:t>5</a:t>
            </a:r>
            <a:endParaRPr sz="1400">
              <a:latin typeface="Arial"/>
              <a:ea typeface="Arial"/>
              <a:cs typeface="Arial"/>
              <a:sym typeface="Arial"/>
            </a:endParaRPr>
          </a:p>
        </p:txBody>
      </p:sp>
      <p:sp>
        <p:nvSpPr>
          <p:cNvPr id="160" name="Google Shape;160;p1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latin typeface="Arial"/>
                <a:ea typeface="Arial"/>
                <a:cs typeface="Arial"/>
                <a:sym typeface="Arial"/>
              </a:rPr>
              <a:t>Henry Tackenberg, IBBF</a:t>
            </a:r>
            <a:endParaRPr sz="1400">
              <a:latin typeface="Arial"/>
              <a:ea typeface="Arial"/>
              <a:cs typeface="Arial"/>
              <a:sym typeface="Arial"/>
            </a:endParaRPr>
          </a:p>
        </p:txBody>
      </p:sp>
      <p:sp>
        <p:nvSpPr>
          <p:cNvPr id="161" name="Google Shape;161;p13"/>
          <p:cNvSpPr txBox="1"/>
          <p:nvPr/>
        </p:nvSpPr>
        <p:spPr>
          <a:xfrm>
            <a:off x="7561358" y="1680605"/>
            <a:ext cx="4240193"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Nach Anpassungen vieler Prozesse, mit dem Ziele der Emissionsminderung in den 1990er Jahren, stagnieren oder steigen die Emissionen sogar wieder an: Effizienzmaßnahmen sind ausgereizt oder haben sogar zu Reboundeffekten geführt.</a:t>
            </a:r>
            <a:endParaRPr/>
          </a:p>
        </p:txBody>
      </p:sp>
      <p:sp>
        <p:nvSpPr>
          <p:cNvPr id="162" name="Google Shape;162;p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ctr">
              <a:lnSpc>
                <a:spcPct val="110000"/>
              </a:lnSpc>
              <a:spcBef>
                <a:spcPts val="0"/>
              </a:spcBef>
              <a:spcAft>
                <a:spcPts val="0"/>
              </a:spcAft>
              <a:buSzPts val="1200"/>
              <a:buNone/>
            </a:pPr>
            <a:r>
              <a:rPr lang="de-DE" sz="1400">
                <a:latin typeface="Arial"/>
                <a:ea typeface="Arial"/>
                <a:cs typeface="Arial"/>
                <a:sym typeface="Arial"/>
              </a:rPr>
              <a:t>Industrie (verarbeitendes Gewerbe)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solidFill>
                  <a:schemeClr val="dk1"/>
                </a:solidFill>
              </a:rPr>
              <a:t>Zerspanungsmechaniker:innen</a:t>
            </a:r>
            <a:r>
              <a:rPr lang="de-DE"/>
              <a:t> und Klimakrise: Emissionen</a:t>
            </a:r>
            <a:endParaRPr/>
          </a:p>
        </p:txBody>
      </p:sp>
      <p:sp>
        <p:nvSpPr>
          <p:cNvPr id="169" name="Google Shape;169;p1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70" name="Google Shape;170;p14"/>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sz="1200">
                <a:latin typeface="Arial"/>
                <a:ea typeface="Arial"/>
                <a:cs typeface="Arial"/>
                <a:sym typeface="Arial"/>
              </a:rPr>
              <a:t>Quelle: UBA 2023</a:t>
            </a:r>
            <a:endParaRPr/>
          </a:p>
        </p:txBody>
      </p:sp>
      <p:sp>
        <p:nvSpPr>
          <p:cNvPr id="171" name="Google Shape;171;p1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solidFill>
                  <a:schemeClr val="lt1"/>
                </a:solidFill>
                <a:latin typeface="Arial"/>
                <a:ea typeface="Arial"/>
                <a:cs typeface="Arial"/>
                <a:sym typeface="Arial"/>
              </a:rPr>
              <a:t>Henry Tackenberg, IBBF</a:t>
            </a:r>
            <a:endParaRPr sz="1400">
              <a:solidFill>
                <a:schemeClr val="lt1"/>
              </a:solidFill>
              <a:latin typeface="Arial"/>
              <a:ea typeface="Arial"/>
              <a:cs typeface="Arial"/>
              <a:sym typeface="Arial"/>
            </a:endParaRPr>
          </a:p>
        </p:txBody>
      </p:sp>
      <p:sp>
        <p:nvSpPr>
          <p:cNvPr id="172" name="Google Shape;172;p14"/>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pic>
        <p:nvPicPr>
          <p:cNvPr id="173" name="Google Shape;173;p14"/>
          <p:cNvPicPr preferRelativeResize="0"/>
          <p:nvPr/>
        </p:nvPicPr>
        <p:blipFill rotWithShape="1">
          <a:blip r:embed="rId3">
            <a:alphaModFix/>
          </a:blip>
          <a:srcRect b="0" l="0" r="0" t="0"/>
          <a:stretch/>
        </p:blipFill>
        <p:spPr>
          <a:xfrm>
            <a:off x="0" y="1412718"/>
            <a:ext cx="8280000" cy="4079601"/>
          </a:xfrm>
          <a:prstGeom prst="rect">
            <a:avLst/>
          </a:prstGeom>
          <a:noFill/>
          <a:ln>
            <a:noFill/>
          </a:ln>
        </p:spPr>
      </p:pic>
      <p:sp>
        <p:nvSpPr>
          <p:cNvPr id="174" name="Google Shape;174;p14"/>
          <p:cNvSpPr txBox="1"/>
          <p:nvPr/>
        </p:nvSpPr>
        <p:spPr>
          <a:xfrm>
            <a:off x="8280000" y="1674307"/>
            <a:ext cx="391200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Zielkonflikt: </a:t>
            </a:r>
            <a:r>
              <a:rPr b="0" i="0" lang="de-DE" sz="2100" u="none" cap="none" strike="noStrike">
                <a:solidFill>
                  <a:srgbClr val="000000"/>
                </a:solidFill>
                <a:latin typeface="Trebuchet MS"/>
                <a:ea typeface="Trebuchet MS"/>
                <a:cs typeface="Trebuchet MS"/>
                <a:sym typeface="Trebuchet MS"/>
              </a:rPr>
              <a:t>Unser Stahlbedarf wächst stetig, jedoch steigen auch dementsprechend die damit verbunden THG-Emissionen bei der Erzeugung.</a:t>
            </a:r>
            <a:endParaRPr/>
          </a:p>
        </p:txBody>
      </p:sp>
      <p:sp>
        <p:nvSpPr>
          <p:cNvPr id="175" name="Google Shape;175;p14"/>
          <p:cNvSpPr/>
          <p:nvPr/>
        </p:nvSpPr>
        <p:spPr>
          <a:xfrm>
            <a:off x="8366760" y="4261104"/>
            <a:ext cx="3658724" cy="157908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Quellen für Emissionen bei der Erzeugung von Stahl kennen Sie? Gibt es Alternativen?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5"/>
          <p:cNvPicPr preferRelativeResize="0"/>
          <p:nvPr/>
        </p:nvPicPr>
        <p:blipFill rotWithShape="1">
          <a:blip r:embed="rId3">
            <a:alphaModFix/>
          </a:blip>
          <a:srcRect b="16944" l="18423" r="19309" t="28936"/>
          <a:stretch/>
        </p:blipFill>
        <p:spPr>
          <a:xfrm>
            <a:off x="360000" y="1375347"/>
            <a:ext cx="7070408" cy="4284789"/>
          </a:xfrm>
          <a:prstGeom prst="rect">
            <a:avLst/>
          </a:prstGeom>
          <a:noFill/>
          <a:ln>
            <a:noFill/>
          </a:ln>
        </p:spPr>
      </p:pic>
      <p:sp>
        <p:nvSpPr>
          <p:cNvPr id="182" name="Google Shape;182;p15"/>
          <p:cNvSpPr txBox="1"/>
          <p:nvPr/>
        </p:nvSpPr>
        <p:spPr>
          <a:xfrm flipH="1">
            <a:off x="558255" y="1500155"/>
            <a:ext cx="288634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400" u="none" cap="none" strike="noStrike">
                <a:solidFill>
                  <a:srgbClr val="595959"/>
                </a:solidFill>
                <a:latin typeface="Arial"/>
                <a:ea typeface="Arial"/>
                <a:cs typeface="Arial"/>
                <a:sym typeface="Arial"/>
              </a:rPr>
              <a:t>300 Jahre – Technologie-Entwicklung und Metallverbrauch</a:t>
            </a:r>
            <a:endParaRPr/>
          </a:p>
        </p:txBody>
      </p:sp>
      <p:sp>
        <p:nvSpPr>
          <p:cNvPr id="183" name="Google Shape;183;p15"/>
          <p:cNvSpPr txBox="1"/>
          <p:nvPr/>
        </p:nvSpPr>
        <p:spPr>
          <a:xfrm>
            <a:off x="360000" y="180000"/>
            <a:ext cx="9000000" cy="10800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00000"/>
              </a:lnSpc>
              <a:spcBef>
                <a:spcPts val="0"/>
              </a:spcBef>
              <a:spcAft>
                <a:spcPts val="0"/>
              </a:spcAft>
              <a:buClr>
                <a:schemeClr val="dk1"/>
              </a:buClr>
              <a:buSzPct val="48648"/>
              <a:buFont typeface="Calibri"/>
              <a:buNone/>
            </a:pPr>
            <a:r>
              <a:rPr b="0" i="0" lang="de-DE" sz="4000" u="none" cap="none" strike="noStrike">
                <a:solidFill>
                  <a:srgbClr val="444444"/>
                </a:solidFill>
                <a:latin typeface="Arial"/>
                <a:ea typeface="Arial"/>
                <a:cs typeface="Arial"/>
                <a:sym typeface="Arial"/>
              </a:rPr>
              <a:t>Zerspanungsmechaniker:innen und Technologie</a:t>
            </a:r>
            <a:endParaRPr b="0" i="0" sz="4000" u="none" cap="none" strike="noStrike">
              <a:solidFill>
                <a:schemeClr val="dk1"/>
              </a:solidFill>
              <a:latin typeface="Calibri"/>
              <a:ea typeface="Calibri"/>
              <a:cs typeface="Calibri"/>
              <a:sym typeface="Calibri"/>
            </a:endParaRPr>
          </a:p>
        </p:txBody>
      </p:sp>
      <p:sp>
        <p:nvSpPr>
          <p:cNvPr id="184" name="Google Shape;184;p15"/>
          <p:cNvSpPr txBox="1"/>
          <p:nvPr/>
        </p:nvSpPr>
        <p:spPr>
          <a:xfrm>
            <a:off x="7575600" y="6357730"/>
            <a:ext cx="4616400" cy="351000"/>
          </a:xfrm>
          <a:prstGeom prst="rect">
            <a:avLst/>
          </a:prstGeom>
          <a:noFill/>
          <a:ln>
            <a:noFill/>
          </a:ln>
        </p:spPr>
        <p:txBody>
          <a:bodyPr anchorCtr="0" anchor="ctr" bIns="45700" lIns="91425" spcFirstLastPara="1" rIns="91425" wrap="square" tIns="45700">
            <a:normAutofit/>
          </a:bodyPr>
          <a:lstStyle/>
          <a:p>
            <a:pPr indent="-35999" lvl="0" marL="35999" marR="0" rtl="0" algn="ctr">
              <a:lnSpc>
                <a:spcPct val="110000"/>
              </a:lnSpc>
              <a:spcBef>
                <a:spcPts val="0"/>
              </a:spcBef>
              <a:spcAft>
                <a:spcPts val="0"/>
              </a:spcAft>
              <a:buNone/>
            </a:pPr>
            <a:r>
              <a:rPr b="0" i="0" lang="de-DE" sz="1400" u="none" cap="none" strike="noStrike">
                <a:solidFill>
                  <a:schemeClr val="lt1"/>
                </a:solidFill>
                <a:latin typeface="Arial"/>
                <a:ea typeface="Arial"/>
                <a:cs typeface="Arial"/>
                <a:sym typeface="Arial"/>
              </a:rPr>
              <a:t>Quelle: </a:t>
            </a:r>
            <a:r>
              <a:rPr b="0" i="0" lang="de-DE" sz="1400" u="sng" cap="none" strike="noStrike">
                <a:solidFill>
                  <a:schemeClr val="lt1"/>
                </a:solidFill>
                <a:latin typeface="Arial"/>
                <a:ea typeface="Arial"/>
                <a:cs typeface="Arial"/>
                <a:sym typeface="Arial"/>
                <a:hlinkClick r:id="rId4">
                  <a:extLst>
                    <a:ext uri="{A12FA001-AC4F-418D-AE19-62706E023703}">
                      <ahyp:hlinkClr val="tx"/>
                    </a:ext>
                  </a:extLst>
                </a:hlinkClick>
              </a:rPr>
              <a:t>www.boell.de</a:t>
            </a:r>
            <a:endParaRPr b="0" i="0" sz="1400" u="none" cap="none" strike="noStrike">
              <a:solidFill>
                <a:schemeClr val="lt1"/>
              </a:solidFill>
              <a:latin typeface="Arial"/>
              <a:ea typeface="Arial"/>
              <a:cs typeface="Arial"/>
              <a:sym typeface="Arial"/>
            </a:endParaRPr>
          </a:p>
        </p:txBody>
      </p:sp>
      <p:sp>
        <p:nvSpPr>
          <p:cNvPr id="185" name="Google Shape;185;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400">
                <a:latin typeface="Arial"/>
                <a:ea typeface="Arial"/>
                <a:cs typeface="Arial"/>
                <a:sym typeface="Arial"/>
              </a:rPr>
              <a:t>6</a:t>
            </a:r>
            <a:endParaRPr sz="1400">
              <a:latin typeface="Arial"/>
              <a:ea typeface="Arial"/>
              <a:cs typeface="Arial"/>
              <a:sym typeface="Arial"/>
            </a:endParaRPr>
          </a:p>
        </p:txBody>
      </p:sp>
      <p:sp>
        <p:nvSpPr>
          <p:cNvPr id="186" name="Google Shape;186;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solidFill>
                  <a:schemeClr val="lt1"/>
                </a:solidFill>
                <a:latin typeface="Arial"/>
                <a:ea typeface="Arial"/>
                <a:cs typeface="Arial"/>
                <a:sym typeface="Arial"/>
              </a:rPr>
              <a:t>Henry Tackenberg, IBBF</a:t>
            </a:r>
            <a:endParaRPr>
              <a:solidFill>
                <a:schemeClr val="lt1"/>
              </a:solidFill>
              <a:latin typeface="Arial"/>
              <a:ea typeface="Arial"/>
              <a:cs typeface="Arial"/>
              <a:sym typeface="Arial"/>
            </a:endParaRPr>
          </a:p>
        </p:txBody>
      </p:sp>
      <p:sp>
        <p:nvSpPr>
          <p:cNvPr id="187" name="Google Shape;187;p15"/>
          <p:cNvSpPr/>
          <p:nvPr/>
        </p:nvSpPr>
        <p:spPr>
          <a:xfrm>
            <a:off x="7548170" y="1859629"/>
            <a:ext cx="4643830" cy="23544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100" u="none" cap="none" strike="noStrike">
                <a:solidFill>
                  <a:srgbClr val="000000"/>
                </a:solidFill>
                <a:latin typeface="Trebuchet MS"/>
                <a:ea typeface="Trebuchet MS"/>
                <a:cs typeface="Trebuchet MS"/>
                <a:sym typeface="Trebuchet MS"/>
              </a:rPr>
              <a:t>Kein Zielkonflikt: </a:t>
            </a:r>
            <a:r>
              <a:rPr b="0" i="0" lang="de-DE" sz="2100" u="none" cap="none" strike="noStrike">
                <a:solidFill>
                  <a:srgbClr val="000000"/>
                </a:solidFill>
                <a:latin typeface="Trebuchet MS"/>
                <a:ea typeface="Trebuchet MS"/>
                <a:cs typeface="Trebuchet MS"/>
                <a:sym typeface="Trebuchet MS"/>
              </a:rPr>
              <a:t>Produkte können in neuen Bereichen genutzt werden, um die weitere Produktion und damit Umsätze zu sichern! Beispiel Herstellung von Kugellagern:  Diese können in „alten“ oder in „grünen“ Industrien  eingebaut werden.</a:t>
            </a:r>
            <a:endParaRPr/>
          </a:p>
        </p:txBody>
      </p:sp>
      <p:sp>
        <p:nvSpPr>
          <p:cNvPr id="188" name="Google Shape;188;p15"/>
          <p:cNvSpPr/>
          <p:nvPr/>
        </p:nvSpPr>
        <p:spPr>
          <a:xfrm>
            <a:off x="7714685" y="4537285"/>
            <a:ext cx="4310799" cy="9028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100" u="none" cap="none" strike="noStrike">
                <a:solidFill>
                  <a:schemeClr val="dk1"/>
                </a:solidFill>
                <a:latin typeface="Trebuchet MS"/>
                <a:ea typeface="Trebuchet MS"/>
                <a:cs typeface="Trebuchet MS"/>
                <a:sym typeface="Trebuchet MS"/>
              </a:rPr>
              <a:t>Welche Beispiele lassen sich für ihr Unternehmen nennen ?</a:t>
            </a:r>
            <a:endParaRPr/>
          </a:p>
        </p:txBody>
      </p:sp>
      <p:sp>
        <p:nvSpPr>
          <p:cNvPr id="189" name="Google Shape;189;p15"/>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p:nvPr/>
        </p:nvSpPr>
        <p:spPr>
          <a:xfrm>
            <a:off x="7982712" y="3145536"/>
            <a:ext cx="3844951" cy="2916936"/>
          </a:xfrm>
          <a:prstGeom prst="roundRect">
            <a:avLst>
              <a:gd fmla="val 16667" name="adj"/>
            </a:avLst>
          </a:prstGeom>
          <a:solidFill>
            <a:srgbClr val="FFC000"/>
          </a:solidFill>
          <a:ln cap="flat" cmpd="sng" w="25400">
            <a:solidFill>
              <a:srgbClr val="072B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6" name="Google Shape;196;p1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97" name="Google Shape;197;p16"/>
          <p:cNvSpPr txBox="1"/>
          <p:nvPr>
            <p:ph type="title"/>
          </p:nvPr>
        </p:nvSpPr>
        <p:spPr>
          <a:xfrm>
            <a:off x="360000" y="197574"/>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Zielkonflikt: Qualifizierte Mitarbeiter*innen werden eher von Wettbewerbern abgeworben?</a:t>
            </a:r>
            <a:endParaRPr/>
          </a:p>
        </p:txBody>
      </p:sp>
      <p:sp>
        <p:nvSpPr>
          <p:cNvPr id="198" name="Google Shape;198;p16"/>
          <p:cNvSpPr txBox="1"/>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de-DE"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
        <p:nvSpPr>
          <p:cNvPr id="199" name="Google Shape;199;p16"/>
          <p:cNvSpPr txBox="1"/>
          <p:nvPr/>
        </p:nvSpPr>
        <p:spPr>
          <a:xfrm>
            <a:off x="7845552" y="6434945"/>
            <a:ext cx="398211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Quelle: </a:t>
            </a:r>
            <a:r>
              <a:rPr b="0" i="0" lang="de-DE" sz="1400" u="sng" cap="none" strike="noStrike">
                <a:solidFill>
                  <a:schemeClr val="lt1"/>
                </a:solidFill>
                <a:latin typeface="Arial"/>
                <a:ea typeface="Arial"/>
                <a:cs typeface="Arial"/>
                <a:sym typeface="Arial"/>
                <a:hlinkClick r:id="rId3">
                  <a:extLst>
                    <a:ext uri="{A12FA001-AC4F-418D-AE19-62706E023703}">
                      <ahyp:hlinkClr val="tx"/>
                    </a:ext>
                  </a:extLst>
                </a:hlinkClick>
              </a:rPr>
              <a:t>https://info-de.scientists4future.org/</a:t>
            </a:r>
            <a:endParaRPr b="0" i="0" sz="1400" u="none" cap="none" strike="noStrike">
              <a:solidFill>
                <a:schemeClr val="lt1"/>
              </a:solidFill>
              <a:latin typeface="Arial"/>
              <a:ea typeface="Arial"/>
              <a:cs typeface="Arial"/>
              <a:sym typeface="Arial"/>
            </a:endParaRPr>
          </a:p>
        </p:txBody>
      </p:sp>
      <p:sp>
        <p:nvSpPr>
          <p:cNvPr id="200" name="Google Shape;200;p16"/>
          <p:cNvSpPr txBox="1"/>
          <p:nvPr/>
        </p:nvSpPr>
        <p:spPr>
          <a:xfrm>
            <a:off x="8220456" y="3333765"/>
            <a:ext cx="3607207" cy="256402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de-DE" sz="2400" u="none" cap="none" strike="noStrike">
                <a:solidFill>
                  <a:schemeClr val="dk1"/>
                </a:solidFill>
                <a:latin typeface="Calibri"/>
                <a:ea typeface="Calibri"/>
                <a:cs typeface="Calibri"/>
                <a:sym typeface="Calibri"/>
              </a:rPr>
              <a:t>Wie attraktiv ist Ihr Unternehmen als Arbeitgeber? Welche Maßnahmen zur Stärkung der Arbeitgebermarke gibt es bereits und welche fehlen noch?</a:t>
            </a:r>
            <a:endParaRPr/>
          </a:p>
        </p:txBody>
      </p:sp>
      <p:pic>
        <p:nvPicPr>
          <p:cNvPr descr="Ein Bild, das Person, drinnen, Gruppe, Personen enthält.&#10;&#10;Automatisch generierte Beschreibung" id="201" name="Google Shape;201;p16"/>
          <p:cNvPicPr preferRelativeResize="0"/>
          <p:nvPr/>
        </p:nvPicPr>
        <p:blipFill rotWithShape="1">
          <a:blip r:embed="rId4">
            <a:alphaModFix/>
          </a:blip>
          <a:srcRect b="0" l="0" r="0" t="0"/>
          <a:stretch/>
        </p:blipFill>
        <p:spPr>
          <a:xfrm>
            <a:off x="619382" y="2363651"/>
            <a:ext cx="7083057" cy="3246401"/>
          </a:xfrm>
          <a:prstGeom prst="rect">
            <a:avLst/>
          </a:prstGeom>
          <a:noFill/>
          <a:ln>
            <a:noFill/>
          </a:ln>
        </p:spPr>
      </p:pic>
      <p:sp>
        <p:nvSpPr>
          <p:cNvPr id="202" name="Google Shape;202;p16"/>
          <p:cNvSpPr txBox="1"/>
          <p:nvPr/>
        </p:nvSpPr>
        <p:spPr>
          <a:xfrm>
            <a:off x="619382" y="5651571"/>
            <a:ext cx="231505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000" u="none" cap="none" strike="noStrike">
                <a:solidFill>
                  <a:srgbClr val="000000"/>
                </a:solidFill>
                <a:latin typeface="Arial"/>
                <a:ea typeface="Arial"/>
                <a:cs typeface="Arial"/>
                <a:sym typeface="Arial"/>
              </a:rPr>
              <a:t>© iStock_615919118_ © FatCamera</a:t>
            </a:r>
            <a:endParaRPr/>
          </a:p>
        </p:txBody>
      </p:sp>
      <p:sp>
        <p:nvSpPr>
          <p:cNvPr id="203" name="Google Shape;203;p16"/>
          <p:cNvSpPr txBox="1"/>
          <p:nvPr/>
        </p:nvSpPr>
        <p:spPr>
          <a:xfrm>
            <a:off x="619382" y="1581374"/>
            <a:ext cx="558197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800" u="none" cap="none" strike="noStrike">
                <a:solidFill>
                  <a:srgbClr val="000000"/>
                </a:solidFill>
                <a:latin typeface="Calibri"/>
                <a:ea typeface="Calibri"/>
                <a:cs typeface="Calibri"/>
                <a:sym typeface="Calibri"/>
              </a:rPr>
              <a:t>Qualifizierung fördern - ja oder nein?</a:t>
            </a:r>
            <a:endParaRPr/>
          </a:p>
        </p:txBody>
      </p:sp>
      <p:sp>
        <p:nvSpPr>
          <p:cNvPr id="204" name="Google Shape;204;p1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400">
                <a:solidFill>
                  <a:schemeClr val="lt1"/>
                </a:solidFill>
                <a:latin typeface="Arial"/>
                <a:ea typeface="Arial"/>
                <a:cs typeface="Arial"/>
                <a:sym typeface="Arial"/>
              </a:rPr>
              <a:t>Henry Tackenberg, IBBF</a:t>
            </a:r>
            <a:endParaRPr sz="1400">
              <a:solidFill>
                <a:schemeClr val="lt1"/>
              </a:solidFill>
              <a:latin typeface="Arial"/>
              <a:ea typeface="Arial"/>
              <a:cs typeface="Arial"/>
              <a:sym typeface="Arial"/>
            </a:endParaRPr>
          </a:p>
        </p:txBody>
      </p:sp>
      <p:sp>
        <p:nvSpPr>
          <p:cNvPr id="205" name="Google Shape;205;p16"/>
          <p:cNvSpPr txBox="1"/>
          <p:nvPr/>
        </p:nvSpPr>
        <p:spPr>
          <a:xfrm>
            <a:off x="3350684" y="6300531"/>
            <a:ext cx="4079724" cy="557468"/>
          </a:xfrm>
          <a:prstGeom prst="rect">
            <a:avLst/>
          </a:prstGeom>
          <a:noFill/>
          <a:ln>
            <a:noFill/>
          </a:ln>
        </p:spPr>
        <p:txBody>
          <a:bodyPr anchorCtr="0" anchor="t" bIns="45700" lIns="91425" spcFirstLastPara="1" rIns="91425" wrap="square" tIns="45700">
            <a:normAutofit/>
          </a:bodyPr>
          <a:lstStyle/>
          <a:p>
            <a:pPr indent="0" lvl="0" marL="50800" marR="0" rtl="0" algn="ctr">
              <a:lnSpc>
                <a:spcPct val="90000"/>
              </a:lnSpc>
              <a:spcBef>
                <a:spcPts val="1000"/>
              </a:spcBef>
              <a:spcAft>
                <a:spcPts val="0"/>
              </a:spcAft>
              <a:buClr>
                <a:schemeClr val="dk1"/>
              </a:buClr>
              <a:buSzPts val="2800"/>
              <a:buFont typeface="Arial"/>
              <a:buNone/>
            </a:pPr>
            <a:r>
              <a:rPr b="0" i="0" lang="de-DE" sz="1400" u="none" cap="none" strike="noStrike">
                <a:solidFill>
                  <a:schemeClr val="lt1"/>
                </a:solidFill>
                <a:latin typeface="Arial"/>
                <a:ea typeface="Arial"/>
                <a:cs typeface="Arial"/>
                <a:sym typeface="Arial"/>
              </a:rPr>
              <a:t>Industrie (verarbeitendes Gewerbe)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