
<file path=[Content_Types].xml><?xml version="1.0" encoding="utf-8"?>
<Types xmlns="http://schemas.openxmlformats.org/package/2006/content-types">
  <Default Extension="xml" ContentType="application/xml"/>
  <Default Extension="png" ContentType="image/png"/>
  <Default Extension="jpg" ContentType="image/jpeg"/>
  <Default Extension="emf" ContentType="image/x-em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6"/>
  </p:notesMasterIdLst>
  <p:sldIdLst>
    <p:sldId id="256" r:id="rId2"/>
    <p:sldId id="257" r:id="rId3"/>
    <p:sldId id="266" r:id="rId4"/>
    <p:sldId id="281" r:id="rId5"/>
    <p:sldId id="258" r:id="rId6"/>
    <p:sldId id="259" r:id="rId7"/>
    <p:sldId id="260" r:id="rId8"/>
    <p:sldId id="261" r:id="rId9"/>
    <p:sldId id="264" r:id="rId10"/>
    <p:sldId id="265" r:id="rId11"/>
    <p:sldId id="282" r:id="rId12"/>
    <p:sldId id="272" r:id="rId13"/>
    <p:sldId id="280" r:id="rId14"/>
    <p:sldId id="283" r:id="rId15"/>
  </p:sldIdLst>
  <p:sldSz cx="12192000" cy="6858000"/>
  <p:notesSz cx="7104063" cy="1023461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83">
          <p15:clr>
            <a:srgbClr val="A4A3A4"/>
          </p15:clr>
        </p15:guide>
        <p15:guide id="2" pos="3840">
          <p15:clr>
            <a:srgbClr val="A4A3A4"/>
          </p15:clr>
        </p15:guide>
      </p15:sldGuideLst>
    </p:ext>
    <p:ext uri="{2D200454-40CA-4A62-9FC3-DE9A4176ACB9}">
      <p15:notes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9" roundtripDataSignature="AMtx7mgOdGnFJPWji834j1MYaMHRKUNtI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lte Schmidthals" initials="MS"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19AA4D3-54B5-41CE-B095-C096B1E05CC8}">
  <a:tblStyle styleId="{719AA4D3-54B5-41CE-B095-C096B1E05CC8}"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9" autoAdjust="0"/>
    <p:restoredTop sz="54542" autoAdjust="0"/>
  </p:normalViewPr>
  <p:slideViewPr>
    <p:cSldViewPr snapToGrid="0">
      <p:cViewPr varScale="1">
        <p:scale>
          <a:sx n="115" d="100"/>
          <a:sy n="115" d="100"/>
        </p:scale>
        <p:origin x="1280" y="208"/>
      </p:cViewPr>
      <p:guideLst>
        <p:guide orient="horz" pos="2183"/>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3" d="100"/>
          <a:sy n="83" d="100"/>
        </p:scale>
        <p:origin x="4176" y="72"/>
      </p:cViewPr>
      <p:guideLst/>
    </p:cSldViewPr>
  </p:notesViewPr>
  <p:gridSpacing cx="72008" cy="72008"/>
</p:viewPr>
</file>

<file path=ppt/_rels/presentation.xml.rels><?xml version="1.0" encoding="UTF-8" standalone="yes"?>
<Relationships xmlns="http://schemas.openxmlformats.org/package/2006/relationships"><Relationship Id="rId29" Type="http://customschemas.google.com/relationships/presentationmetadata" Target="metadata"/><Relationship Id="rId30" Type="http://schemas.openxmlformats.org/officeDocument/2006/relationships/commentAuthors" Target="commentAuthors.xml"/><Relationship Id="rId31" Type="http://schemas.openxmlformats.org/officeDocument/2006/relationships/presProps" Target="presProps.xml"/><Relationship Id="rId32" Type="http://schemas.openxmlformats.org/officeDocument/2006/relationships/viewProps" Target="view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3" Type="http://schemas.openxmlformats.org/officeDocument/2006/relationships/theme" Target="theme/theme1.xml"/><Relationship Id="rId3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3"/>
            <a:ext cx="3078428" cy="513509"/>
          </a:xfrm>
          <a:prstGeom prst="rect">
            <a:avLst/>
          </a:prstGeom>
          <a:noFill/>
          <a:ln>
            <a:noFill/>
          </a:ln>
        </p:spPr>
        <p:txBody>
          <a:bodyPr spcFirstLastPara="1" wrap="square" lIns="94825" tIns="47400" rIns="94825" bIns="474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4023991" y="3"/>
            <a:ext cx="3078428" cy="513509"/>
          </a:xfrm>
          <a:prstGeom prst="rect">
            <a:avLst/>
          </a:prstGeom>
          <a:noFill/>
          <a:ln>
            <a:noFill/>
          </a:ln>
        </p:spPr>
        <p:txBody>
          <a:bodyPr spcFirstLastPara="1" wrap="square" lIns="94825" tIns="47400" rIns="94825" bIns="474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79424" y="702546"/>
            <a:ext cx="6145213" cy="3455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479424" y="4347567"/>
            <a:ext cx="6145213" cy="5184500"/>
          </a:xfrm>
          <a:prstGeom prst="rect">
            <a:avLst/>
          </a:prstGeom>
          <a:noFill/>
          <a:ln>
            <a:noFill/>
          </a:ln>
        </p:spPr>
        <p:txBody>
          <a:bodyPr spcFirstLastPara="1" wrap="square" lIns="94825" tIns="47400" rIns="94825" bIns="474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721107"/>
            <a:ext cx="3078428" cy="513506"/>
          </a:xfrm>
          <a:prstGeom prst="rect">
            <a:avLst/>
          </a:prstGeom>
          <a:noFill/>
          <a:ln>
            <a:noFill/>
          </a:ln>
        </p:spPr>
        <p:txBody>
          <a:bodyPr spcFirstLastPara="1" wrap="square" lIns="94825" tIns="47400" rIns="94825" bIns="474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4023991" y="9721107"/>
            <a:ext cx="3078428" cy="513506"/>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 Id="rId3" Type="http://schemas.openxmlformats.org/officeDocument/2006/relationships/hyperlink" Target="https://www.wwf.de/themen-projekte/waelder/verantwortungsvollere-waldnutzung/alles-aus-holz"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umweltbundesamt.de/umweltatlas/bauen-wohnen/wirkungen-bauen/energieverbrauch-bauen/wie-viel-energie-wird-fuer-bauen-benoetigt" TargetMode="External"/><Relationship Id="rId4" Type="http://schemas.openxmlformats.org/officeDocument/2006/relationships/hyperlink" Target="https://www.umweltbundesamt.de/sites/default/files/medien/1968/publikationen/co2-emissionsfaktoren_fur_fossile_brennstoffe_korrektur.pdf" TargetMode="External"/><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bbsr.bund.de/BBSR/DE/veroeffentlichungen/bbsr-online/2020/bbsr-online-17-2020-dl.pdf?__blob=publicationFile&amp;v=3" TargetMode="External"/><Relationship Id="rId4" Type="http://schemas.openxmlformats.org/officeDocument/2006/relationships/hyperlink" Target="http://dpaq.de/fO8Dt" TargetMode="External"/><Relationship Id="rId5" Type="http://schemas.openxmlformats.org/officeDocument/2006/relationships/hyperlink" Target="https://www.destatis.de/DE/Themen/Gesellschaft-Umwelt/Umwelt/Abfallwirtschaft/_inhalt.html" TargetMode="External"/><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destatis.de/DE/Themen/Gesellschaft-Umwelt/Umwelt/Abfallwirtschaft/Publikationen/Downloads-Abfallwirtschaft/abfallbilanz-pdf-5321001.pdf?__blob=publicationFile" TargetMode="External"/><Relationship Id="rId4" Type="http://schemas.openxmlformats.org/officeDocument/2006/relationships/hyperlink" Target="https://www.umweltbundesamt.de/sites/default/files/medien/publikation/long/4040.pdf" TargetMode="External"/><Relationship Id="rId5" Type="http://schemas.openxmlformats.org/officeDocument/2006/relationships/hyperlink" Target="https://kreislaufwirtschaft-bau.de/Download/Bericht-12.pdf" TargetMode="External"/><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38:notes"/>
          <p:cNvSpPr>
            <a:spLocks noGrp="1" noRot="1" noChangeAspect="1"/>
          </p:cNvSpPr>
          <p:nvPr>
            <p:ph type="sldImg" idx="2"/>
          </p:nvPr>
        </p:nvSpPr>
        <p:spPr>
          <a:xfrm>
            <a:off x="311150" y="252413"/>
            <a:ext cx="6480175" cy="3644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 name="Google Shape;76;p38:notes"/>
          <p:cNvSpPr txBox="1">
            <a:spLocks noGrp="1"/>
          </p:cNvSpPr>
          <p:nvPr>
            <p:ph type="body" idx="1"/>
          </p:nvPr>
        </p:nvSpPr>
        <p:spPr>
          <a:xfrm>
            <a:off x="311149" y="4164184"/>
            <a:ext cx="6480175" cy="5783091"/>
          </a:xfrm>
          <a:prstGeom prst="rect">
            <a:avLst/>
          </a:prstGeom>
          <a:noFill/>
          <a:ln>
            <a:noFill/>
          </a:ln>
        </p:spPr>
        <p:txBody>
          <a:bodyPr spcFirstLastPara="1" wrap="square" lIns="94825" tIns="47400" rIns="94825" bIns="47400" anchor="t" anchorCtr="0">
            <a:noAutofit/>
          </a:bodyPr>
          <a:lstStyle/>
          <a:p>
            <a:pPr marL="171450" lvl="0" indent="-171450" algn="l" rtl="0">
              <a:lnSpc>
                <a:spcPct val="100000"/>
              </a:lnSpc>
              <a:spcBef>
                <a:spcPts val="0"/>
              </a:spcBef>
              <a:spcAft>
                <a:spcPts val="0"/>
              </a:spcAft>
              <a:buSzPts val="1400"/>
              <a:buFont typeface="Arial"/>
              <a:buChar char="•"/>
            </a:pPr>
            <a:r>
              <a:rPr lang="de-DE" sz="1100" b="0" i="0" u="none" strike="noStrike" cap="none" dirty="0">
                <a:solidFill>
                  <a:schemeClr val="dk1"/>
                </a:solidFill>
                <a:latin typeface="Calibri"/>
                <a:ea typeface="Calibri"/>
                <a:cs typeface="Calibri"/>
                <a:sym typeface="Calibri"/>
              </a:rPr>
              <a:t>Ziel des Projektes ist die Gründung einer </a:t>
            </a:r>
            <a:r>
              <a:rPr lang="de-DE" sz="1100" b="0" i="1" u="none" strike="noStrike" cap="none" dirty="0">
                <a:solidFill>
                  <a:schemeClr val="dk1"/>
                </a:solidFill>
                <a:latin typeface="Calibri"/>
                <a:ea typeface="Calibri"/>
                <a:cs typeface="Calibri"/>
                <a:sym typeface="Calibri"/>
              </a:rPr>
              <a:t>Projektagentur Berufliche Bildung für Nachhaltige Entwicklung (PA-BBNE) des Partnernetzwerkes Berufliche Bildung am IZT. </a:t>
            </a:r>
            <a:r>
              <a:rPr lang="de-DE" sz="1100" b="0" i="0" u="none" strike="noStrike" cap="none" dirty="0">
                <a:solidFill>
                  <a:schemeClr val="dk1"/>
                </a:solidFill>
                <a:latin typeface="Calibri"/>
                <a:ea typeface="Calibri"/>
                <a:cs typeface="Calibri"/>
                <a:sym typeface="Calibri"/>
              </a:rPr>
              <a:t>Für eine Vielzahl von Ausbildungsberufen erstellt die Projektagentur Begleitmaterialien zur </a:t>
            </a:r>
            <a:r>
              <a:rPr lang="de-DE" sz="1100" b="0" i="1" u="none" strike="noStrike" cap="none" dirty="0">
                <a:solidFill>
                  <a:schemeClr val="dk1"/>
                </a:solidFill>
                <a:latin typeface="Calibri"/>
                <a:ea typeface="Calibri"/>
                <a:cs typeface="Calibri"/>
                <a:sym typeface="Calibri"/>
              </a:rPr>
              <a:t>Beruflichen Bildung für Nachhaltige Entwicklung </a:t>
            </a:r>
            <a:r>
              <a:rPr lang="de-DE" sz="1100" b="0" i="0" u="none" strike="noStrike" cap="none" dirty="0">
                <a:solidFill>
                  <a:schemeClr val="dk1"/>
                </a:solidFill>
                <a:latin typeface="Calibri"/>
                <a:ea typeface="Calibri"/>
                <a:cs typeface="Calibri"/>
                <a:sym typeface="Calibri"/>
              </a:rPr>
              <a:t>(BBNE). Dabei werden alle für die Berufsausbildung relevanten Dimensionen der Nachhaltigkeit berücksichtigt. Diese Impulspapiere und Weiterbildungsmaterialien sollen Anregungen für mehr Nachhaltigkeit in der beruflichen Bildung geben. </a:t>
            </a:r>
            <a:endParaRPr sz="1100" dirty="0"/>
          </a:p>
          <a:p>
            <a:pPr marL="171450" lvl="0" indent="-171450" algn="l" rtl="0">
              <a:lnSpc>
                <a:spcPct val="100000"/>
              </a:lnSpc>
              <a:spcBef>
                <a:spcPts val="600"/>
              </a:spcBef>
              <a:spcAft>
                <a:spcPts val="0"/>
              </a:spcAft>
              <a:buSzPts val="1400"/>
              <a:buFont typeface="Arial"/>
              <a:buChar char="•"/>
            </a:pPr>
            <a:r>
              <a:rPr lang="de-DE" sz="1100" b="0" i="0" u="none" strike="noStrike" cap="none" dirty="0">
                <a:solidFill>
                  <a:schemeClr val="dk1"/>
                </a:solidFill>
                <a:latin typeface="Calibri"/>
                <a:ea typeface="Calibri"/>
                <a:cs typeface="Calibri"/>
                <a:sym typeface="Calibri"/>
              </a:rPr>
              <a:t>Primäre Zielgruppen sind Lehrkräfte an Berufsschulen, sowie deren Berufsschüler*innen, aber auch Ausbildende und ihre Auszubildenden in Betrieben. Sekundäre Zielgruppen sind Umweltbildner*innen, Wissenschaftler*innen der Berufsbildung, </a:t>
            </a:r>
            <a:r>
              <a:rPr lang="de-DE" sz="1100" b="0" i="0" u="none" strike="noStrike" cap="none" dirty="0" err="1">
                <a:solidFill>
                  <a:schemeClr val="dk1"/>
                </a:solidFill>
                <a:latin typeface="Calibri"/>
                <a:ea typeface="Calibri"/>
                <a:cs typeface="Calibri"/>
                <a:sym typeface="Calibri"/>
              </a:rPr>
              <a:t>Pädagog</a:t>
            </a:r>
            <a:r>
              <a:rPr lang="de-DE" sz="1100" b="0" i="0" u="none" strike="noStrike" cap="none" dirty="0">
                <a:solidFill>
                  <a:schemeClr val="dk1"/>
                </a:solidFill>
                <a:latin typeface="Calibri"/>
                <a:ea typeface="Calibri"/>
                <a:cs typeface="Calibri"/>
                <a:sym typeface="Calibri"/>
              </a:rPr>
              <a:t>*innen sowie Institutionen der beruflichen Bildung. </a:t>
            </a:r>
            <a:endParaRPr sz="1100" dirty="0"/>
          </a:p>
          <a:p>
            <a:pPr marL="171450" lvl="0" indent="-171450" algn="l" rtl="0">
              <a:lnSpc>
                <a:spcPct val="100000"/>
              </a:lnSpc>
              <a:spcBef>
                <a:spcPts val="600"/>
              </a:spcBef>
              <a:spcAft>
                <a:spcPts val="0"/>
              </a:spcAft>
              <a:buSzPts val="1400"/>
              <a:buFont typeface="Arial"/>
              <a:buChar char="•"/>
            </a:pPr>
            <a:r>
              <a:rPr lang="de-DE" sz="1100" b="0" i="0" u="none" strike="noStrike" cap="none" dirty="0">
                <a:solidFill>
                  <a:schemeClr val="dk1"/>
                </a:solidFill>
                <a:latin typeface="Calibri"/>
                <a:ea typeface="Calibri"/>
                <a:cs typeface="Calibri"/>
                <a:sym typeface="Calibri"/>
              </a:rPr>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a:t>
            </a:r>
            <a:r>
              <a:rPr lang="de-DE" sz="1100" b="0" i="0" u="none" strike="noStrike" cap="none" dirty="0" err="1">
                <a:solidFill>
                  <a:schemeClr val="dk1"/>
                </a:solidFill>
                <a:latin typeface="Calibri"/>
                <a:ea typeface="Calibri"/>
                <a:cs typeface="Calibri"/>
                <a:sym typeface="Calibri"/>
              </a:rPr>
              <a:t>Sustainable</a:t>
            </a:r>
            <a:r>
              <a:rPr lang="de-DE" sz="1100" b="0" i="0" u="none" strike="noStrike" cap="none" dirty="0">
                <a:solidFill>
                  <a:schemeClr val="dk1"/>
                </a:solidFill>
                <a:latin typeface="Calibri"/>
                <a:ea typeface="Calibri"/>
                <a:cs typeface="Calibri"/>
                <a:sym typeface="Calibri"/>
              </a:rPr>
              <a:t> Development Goals, Ziele für die nachhaltige Entwicklung) gegeben und so die Bildung gemäß SDG 4 “Hochwertige Bildung” unterstützt. </a:t>
            </a:r>
            <a:endParaRPr sz="1100" dirty="0"/>
          </a:p>
          <a:p>
            <a:pPr marL="171450" lvl="0" indent="-171450" algn="l" rtl="0">
              <a:lnSpc>
                <a:spcPct val="100000"/>
              </a:lnSpc>
              <a:spcBef>
                <a:spcPts val="600"/>
              </a:spcBef>
              <a:spcAft>
                <a:spcPts val="0"/>
              </a:spcAft>
              <a:buSzPts val="1400"/>
              <a:buFont typeface="Arial"/>
              <a:buChar char="•"/>
            </a:pPr>
            <a:r>
              <a:rPr lang="de-DE" sz="1100" b="0" i="0" u="none" strike="noStrike" cap="none" dirty="0">
                <a:solidFill>
                  <a:schemeClr val="dk1"/>
                </a:solidFill>
                <a:latin typeface="Calibri"/>
                <a:ea typeface="Calibri"/>
                <a:cs typeface="Calibri"/>
                <a:sym typeface="Calibri"/>
              </a:rPr>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a:t>
            </a:r>
            <a:r>
              <a:rPr lang="de-DE" sz="1100" b="0" i="0" u="none" strike="noStrike" cap="none" dirty="0" err="1">
                <a:solidFill>
                  <a:schemeClr val="dk1"/>
                </a:solidFill>
                <a:latin typeface="Calibri"/>
                <a:ea typeface="Calibri"/>
                <a:cs typeface="Calibri"/>
                <a:sym typeface="Calibri"/>
              </a:rPr>
              <a:t>für</a:t>
            </a:r>
            <a:r>
              <a:rPr lang="de-DE" sz="1100" b="0" i="0" u="none" strike="noStrike" cap="none" dirty="0">
                <a:solidFill>
                  <a:schemeClr val="dk1"/>
                </a:solidFill>
                <a:latin typeface="Calibri"/>
                <a:ea typeface="Calibri"/>
                <a:cs typeface="Calibri"/>
                <a:sym typeface="Calibri"/>
              </a:rPr>
              <a:t> die berufsprofilgebenden Fertigkeiten, Kenntnisse und Fähigkeiten bedeutet. Im Kern sollen deshalb folgende drei Materialien je Berufsbild entwickelt werden: </a:t>
            </a:r>
            <a:endParaRPr sz="1100" dirty="0"/>
          </a:p>
          <a:p>
            <a:pPr marL="628650" lvl="1" indent="-171450" algn="l" rtl="0">
              <a:lnSpc>
                <a:spcPct val="100000"/>
              </a:lnSpc>
              <a:spcBef>
                <a:spcPts val="600"/>
              </a:spcBef>
              <a:spcAft>
                <a:spcPts val="0"/>
              </a:spcAft>
              <a:buSzPts val="1400"/>
              <a:buFont typeface="Arial"/>
              <a:buChar char="•"/>
            </a:pPr>
            <a:r>
              <a:rPr lang="de-DE" sz="1100" b="0" i="0" u="none" strike="noStrike" cap="none" dirty="0">
                <a:solidFill>
                  <a:schemeClr val="dk1"/>
                </a:solidFill>
                <a:latin typeface="Calibri"/>
                <a:ea typeface="Calibri"/>
                <a:cs typeface="Calibri"/>
                <a:sym typeface="Calibri"/>
              </a:rPr>
              <a:t>die tabellarische didaktische Einordnung (Didaktisches Impulspapier, IP), </a:t>
            </a:r>
            <a:endParaRPr sz="1100" dirty="0"/>
          </a:p>
          <a:p>
            <a:pPr marL="628650" lvl="1" indent="-171450" algn="l" rtl="0">
              <a:lnSpc>
                <a:spcPct val="100000"/>
              </a:lnSpc>
              <a:spcBef>
                <a:spcPts val="600"/>
              </a:spcBef>
              <a:spcAft>
                <a:spcPts val="0"/>
              </a:spcAft>
              <a:buSzPts val="1400"/>
              <a:buFont typeface="Arial"/>
              <a:buChar char="•"/>
            </a:pPr>
            <a:r>
              <a:rPr lang="de-DE" sz="1100" b="0" i="0" u="none" strike="noStrike" cap="none" dirty="0">
                <a:solidFill>
                  <a:schemeClr val="dk1"/>
                </a:solidFill>
                <a:latin typeface="Calibri"/>
                <a:ea typeface="Calibri"/>
                <a:cs typeface="Calibri"/>
                <a:sym typeface="Calibri"/>
              </a:rPr>
              <a:t>ein Dokument zur Weiterbildung für Lehrende und Unterrichtende zu den Nachhaltigkeitszielen mit dem Bezug auf die spezifische Berufsausbildung (Hintergrundmaterial, HGM) </a:t>
            </a:r>
            <a:endParaRPr sz="1100" dirty="0"/>
          </a:p>
          <a:p>
            <a:pPr marL="628650" lvl="1" indent="-171450" algn="l" rtl="0">
              <a:lnSpc>
                <a:spcPct val="100000"/>
              </a:lnSpc>
              <a:spcBef>
                <a:spcPts val="600"/>
              </a:spcBef>
              <a:spcAft>
                <a:spcPts val="0"/>
              </a:spcAft>
              <a:buSzPts val="1400"/>
              <a:buFont typeface="Arial"/>
              <a:buChar char="•"/>
            </a:pPr>
            <a:r>
              <a:rPr lang="de-DE" sz="1100" b="0" i="0" u="none" strike="noStrike" cap="none" dirty="0">
                <a:solidFill>
                  <a:schemeClr val="dk1"/>
                </a:solidFill>
                <a:latin typeface="Calibri"/>
                <a:ea typeface="Calibri"/>
                <a:cs typeface="Calibri"/>
                <a:sym typeface="Calibri"/>
              </a:rPr>
              <a:t>Ein Handout (FS) z. B. mit der Darstellung von Zielkonflikten oder weiteren Aufgabenstellungen. </a:t>
            </a:r>
            <a:endParaRPr sz="1100" dirty="0"/>
          </a:p>
          <a:p>
            <a:pPr marL="171450" lvl="0" indent="-171450" algn="l" rtl="0">
              <a:lnSpc>
                <a:spcPct val="100000"/>
              </a:lnSpc>
              <a:spcBef>
                <a:spcPts val="600"/>
              </a:spcBef>
              <a:spcAft>
                <a:spcPts val="0"/>
              </a:spcAft>
              <a:buSzPts val="1400"/>
              <a:buFont typeface="Arial"/>
              <a:buChar char="•"/>
            </a:pPr>
            <a:r>
              <a:rPr lang="de-DE" sz="1100" b="0" i="0" u="none" strike="noStrike" cap="none" dirty="0">
                <a:solidFill>
                  <a:schemeClr val="dk1"/>
                </a:solidFill>
                <a:latin typeface="Calibri"/>
                <a:ea typeface="Calibri"/>
                <a:cs typeface="Calibri"/>
                <a:sym typeface="Calibri"/>
              </a:rPr>
              <a:t>Die Materialien sollen Impulse und Orientierung geben, wie Nachhaltigkeit in die verschiedenen Berufsbilder integriert werden kann. Alle Materialien werden als Open Educational </a:t>
            </a:r>
            <a:r>
              <a:rPr lang="de-DE" sz="1100" b="0" i="0" u="none" strike="noStrike" cap="none" dirty="0" err="1">
                <a:solidFill>
                  <a:schemeClr val="dk1"/>
                </a:solidFill>
                <a:latin typeface="Calibri"/>
                <a:ea typeface="Calibri"/>
                <a:cs typeface="Calibri"/>
                <a:sym typeface="Calibri"/>
              </a:rPr>
              <a:t>Ressources</a:t>
            </a:r>
            <a:r>
              <a:rPr lang="de-DE" sz="1100" b="0" i="0" u="none" strike="noStrike" cap="none" dirty="0">
                <a:solidFill>
                  <a:schemeClr val="dk1"/>
                </a:solidFill>
                <a:latin typeface="Calibri"/>
                <a:ea typeface="Calibri"/>
                <a:cs typeface="Calibri"/>
                <a:sym typeface="Calibri"/>
              </a:rPr>
              <a:t> (OER-Materialien) im PDF-Format und als </a:t>
            </a:r>
            <a:r>
              <a:rPr lang="de-DE" sz="1100" b="0" i="0" u="none" strike="noStrike" cap="none" dirty="0" err="1">
                <a:solidFill>
                  <a:schemeClr val="dk1"/>
                </a:solidFill>
                <a:latin typeface="Calibri"/>
                <a:ea typeface="Calibri"/>
                <a:cs typeface="Calibri"/>
                <a:sym typeface="Calibri"/>
              </a:rPr>
              <a:t>Oce</a:t>
            </a:r>
            <a:r>
              <a:rPr lang="de-DE" sz="1100" b="0" i="0" u="none" strike="noStrike" cap="none" dirty="0">
                <a:solidFill>
                  <a:schemeClr val="dk1"/>
                </a:solidFill>
                <a:latin typeface="Calibri"/>
                <a:ea typeface="Calibri"/>
                <a:cs typeface="Calibri"/>
                <a:sym typeface="Calibri"/>
              </a:rPr>
              <a:t>-Dokumente (Word und PowerPoint) zur weiteren Verwendung veröffentlicht, d. h. sie können von den Nutzer*innen kopiert, ergänzt oder umstrukturiert werden. </a:t>
            </a:r>
            <a:endParaRPr sz="1100" dirty="0"/>
          </a:p>
        </p:txBody>
      </p:sp>
      <p:sp>
        <p:nvSpPr>
          <p:cNvPr id="77" name="Google Shape;77;p38:notes"/>
          <p:cNvSpPr txBox="1">
            <a:spLocks noGrp="1"/>
          </p:cNvSpPr>
          <p:nvPr>
            <p:ph type="sldNum" idx="12"/>
          </p:nvPr>
        </p:nvSpPr>
        <p:spPr>
          <a:xfrm>
            <a:off x="4023991" y="9721107"/>
            <a:ext cx="3078428" cy="513506"/>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239837b6ed7_0_83:notes"/>
          <p:cNvSpPr>
            <a:spLocks noGrp="1" noRot="1" noChangeAspect="1"/>
          </p:cNvSpPr>
          <p:nvPr>
            <p:ph type="sldImg" idx="2"/>
          </p:nvPr>
        </p:nvSpPr>
        <p:spPr>
          <a:xfrm>
            <a:off x="311150" y="252413"/>
            <a:ext cx="6480175" cy="3644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3" name="Google Shape;203;g239837b6ed7_0_83:notes"/>
          <p:cNvSpPr txBox="1">
            <a:spLocks noGrp="1"/>
          </p:cNvSpPr>
          <p:nvPr>
            <p:ph type="body" idx="1"/>
          </p:nvPr>
        </p:nvSpPr>
        <p:spPr>
          <a:xfrm>
            <a:off x="311149" y="4032752"/>
            <a:ext cx="6480300" cy="5594100"/>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Clr>
                <a:schemeClr val="dk1"/>
              </a:buClr>
              <a:buSzPts val="1800"/>
              <a:buNone/>
            </a:pPr>
            <a:r>
              <a:rPr lang="de-DE" b="1" dirty="0"/>
              <a:t>Beschreibung</a:t>
            </a:r>
            <a:endParaRPr b="1" dirty="0"/>
          </a:p>
          <a:p>
            <a:pPr marL="0" lvl="0" indent="0" algn="l" rtl="0">
              <a:lnSpc>
                <a:spcPct val="100000"/>
              </a:lnSpc>
              <a:spcBef>
                <a:spcPts val="0"/>
              </a:spcBef>
              <a:spcAft>
                <a:spcPts val="0"/>
              </a:spcAft>
              <a:buClr>
                <a:schemeClr val="dk1"/>
              </a:buClr>
              <a:buSzPts val="1800"/>
              <a:buNone/>
            </a:pPr>
            <a:r>
              <a:rPr lang="de-DE" dirty="0"/>
              <a:t>Vergleich des nachhaltigen Holzangebotes aktuell und perspektivisch</a:t>
            </a:r>
            <a:endParaRPr dirty="0"/>
          </a:p>
          <a:p>
            <a:pPr marL="0" lvl="0" indent="0" algn="l" rtl="0">
              <a:lnSpc>
                <a:spcPct val="100000"/>
              </a:lnSpc>
              <a:spcBef>
                <a:spcPts val="0"/>
              </a:spcBef>
              <a:spcAft>
                <a:spcPts val="0"/>
              </a:spcAft>
              <a:buClr>
                <a:schemeClr val="dk1"/>
              </a:buClr>
              <a:buSzPts val="1800"/>
              <a:buNone/>
            </a:pPr>
            <a:endParaRPr b="1" dirty="0"/>
          </a:p>
          <a:p>
            <a:pPr marL="0" lvl="0" indent="0" algn="l" rtl="0">
              <a:lnSpc>
                <a:spcPct val="100000"/>
              </a:lnSpc>
              <a:spcBef>
                <a:spcPts val="0"/>
              </a:spcBef>
              <a:spcAft>
                <a:spcPts val="0"/>
              </a:spcAft>
              <a:buClr>
                <a:schemeClr val="dk1"/>
              </a:buClr>
              <a:buSzPts val="1800"/>
              <a:buNone/>
            </a:pPr>
            <a:r>
              <a:rPr lang="de-DE" dirty="0"/>
              <a:t>Für die globale </a:t>
            </a:r>
            <a:r>
              <a:rPr lang="de-DE" dirty="0" err="1"/>
              <a:t>Holzerversorgung</a:t>
            </a:r>
            <a:r>
              <a:rPr lang="de-DE" dirty="0"/>
              <a:t> ergibt sich aufgrund der steigenden Nachfrage ein „Risikokorridor“ zwischen 3,0 – 4,2 Mrd. m³ Holz . Als Risikokorridor wird die Menge an Holzbedarf bezeichnet, die zu einer immer geringeren ökologischen Nachhaltigkeit führen. Dabei belief sich der weltweite Holzverbrauch schon in 2020 auf 4,3 – 5,0 Mrd. m³! Der Holzverbrauch läge weltweit bei 12,8 Mrd. m³, wenn der pro Kopf-Konsum in Deutschland auf die globale Ebene übertragen würde!  (WWF, 2022).</a:t>
            </a:r>
            <a:endParaRPr dirty="0"/>
          </a:p>
          <a:p>
            <a:pPr marL="0" lvl="0" indent="0" algn="l" rtl="0">
              <a:lnSpc>
                <a:spcPct val="100000"/>
              </a:lnSpc>
              <a:spcBef>
                <a:spcPts val="0"/>
              </a:spcBef>
              <a:spcAft>
                <a:spcPts val="0"/>
              </a:spcAft>
              <a:buClr>
                <a:schemeClr val="dk1"/>
              </a:buClr>
              <a:buSzPts val="1800"/>
              <a:buNone/>
            </a:pPr>
            <a:r>
              <a:rPr lang="de-DE" i="1" dirty="0"/>
              <a:t>„Die planetaren Grenzen nachhaltiger Holznutzung werden bereits heute um drei Prozent (Hochrisikogrenze) bis 67 Prozent (Niedrigrisikogrenze) überschritten, und die Stärke der Übernutzung der Wälder wächst mit zunehmender Nachfrage. Das ist eine Gefahr für unsere Wälder – überall auf der Erde.“ (ebd.) </a:t>
            </a:r>
            <a:endParaRPr i="1" dirty="0"/>
          </a:p>
          <a:p>
            <a:pPr marL="0" lvl="0" indent="0" algn="l" rtl="0">
              <a:lnSpc>
                <a:spcPct val="100000"/>
              </a:lnSpc>
              <a:spcBef>
                <a:spcPts val="0"/>
              </a:spcBef>
              <a:spcAft>
                <a:spcPts val="0"/>
              </a:spcAft>
              <a:buClr>
                <a:schemeClr val="dk1"/>
              </a:buClr>
              <a:buSzPts val="1800"/>
              <a:buNone/>
            </a:pPr>
            <a:endParaRPr i="1" dirty="0"/>
          </a:p>
          <a:p>
            <a:pPr marL="0" lvl="0" indent="0" algn="l" rtl="0">
              <a:lnSpc>
                <a:spcPct val="100000"/>
              </a:lnSpc>
              <a:spcBef>
                <a:spcPts val="0"/>
              </a:spcBef>
              <a:spcAft>
                <a:spcPts val="0"/>
              </a:spcAft>
              <a:buClr>
                <a:schemeClr val="dk1"/>
              </a:buClr>
              <a:buSzPts val="1800"/>
              <a:buNone/>
            </a:pPr>
            <a:r>
              <a:rPr lang="de-DE" dirty="0"/>
              <a:t>Prognosen über die zukünftige Holzversorgung müssten Klimaveränderungen, Brände, Dürren, Stürme und Schädlingsbefall sowie Waldverknappung (durch z.B. landwirtschaftliche Flächennutzung) berücksichtigen, sollten sie eine realistische Perspektive für eine nachhaltige Holznutzung aufzeigen.</a:t>
            </a:r>
            <a:endParaRPr dirty="0"/>
          </a:p>
          <a:p>
            <a:pPr marL="0" lvl="0" indent="0" algn="l" rtl="0">
              <a:lnSpc>
                <a:spcPct val="100000"/>
              </a:lnSpc>
              <a:spcBef>
                <a:spcPts val="0"/>
              </a:spcBef>
              <a:spcAft>
                <a:spcPts val="0"/>
              </a:spcAft>
              <a:buClr>
                <a:schemeClr val="dk1"/>
              </a:buClr>
              <a:buSzPts val="1800"/>
              <a:buNone/>
            </a:pPr>
            <a:endParaRPr b="1" dirty="0"/>
          </a:p>
          <a:p>
            <a:pPr marL="0" lvl="0" indent="0" algn="l" rtl="0">
              <a:lnSpc>
                <a:spcPct val="100000"/>
              </a:lnSpc>
              <a:spcBef>
                <a:spcPts val="0"/>
              </a:spcBef>
              <a:spcAft>
                <a:spcPts val="0"/>
              </a:spcAft>
              <a:buClr>
                <a:schemeClr val="dk1"/>
              </a:buClr>
              <a:buSzPts val="1800"/>
              <a:buFont typeface="Arial"/>
              <a:buNone/>
            </a:pPr>
            <a:r>
              <a:rPr lang="de-DE" dirty="0"/>
              <a:t> </a:t>
            </a:r>
            <a:endParaRPr dirty="0"/>
          </a:p>
          <a:p>
            <a:pPr marL="0" lvl="0" indent="0" algn="l" rtl="0">
              <a:lnSpc>
                <a:spcPct val="100000"/>
              </a:lnSpc>
              <a:spcBef>
                <a:spcPts val="0"/>
              </a:spcBef>
              <a:spcAft>
                <a:spcPts val="0"/>
              </a:spcAft>
              <a:buClr>
                <a:schemeClr val="dk1"/>
              </a:buClr>
              <a:buSzPts val="1800"/>
              <a:buFont typeface="Arial"/>
              <a:buNone/>
            </a:pPr>
            <a:r>
              <a:rPr lang="de-DE" b="1" dirty="0"/>
              <a:t>Aufgabe</a:t>
            </a:r>
            <a:endParaRPr dirty="0"/>
          </a:p>
          <a:p>
            <a:pPr marL="457200" lvl="0" indent="-295275" algn="l" rtl="0">
              <a:lnSpc>
                <a:spcPct val="100000"/>
              </a:lnSpc>
              <a:spcBef>
                <a:spcPts val="0"/>
              </a:spcBef>
              <a:spcAft>
                <a:spcPts val="0"/>
              </a:spcAft>
              <a:buSzPct val="100000"/>
              <a:buFont typeface="Arial" panose="020B0604020202020204" pitchFamily="34" charset="0"/>
              <a:buChar char="•"/>
            </a:pPr>
            <a:r>
              <a:rPr lang="de-DE" dirty="0"/>
              <a:t>Recherchieren Sie mögliche Ansätze, um einen gesteigerten Holzbedarf für den Gebäudebau in Zukunft abdecken zu können. </a:t>
            </a:r>
            <a:endParaRPr dirty="0"/>
          </a:p>
          <a:p>
            <a:pPr marL="45720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Clr>
                <a:schemeClr val="dk1"/>
              </a:buClr>
              <a:buSzPts val="900"/>
              <a:buFont typeface="Arial"/>
              <a:buNone/>
            </a:pPr>
            <a:r>
              <a:rPr lang="de-DE" b="1" dirty="0"/>
              <a:t>Quelle</a:t>
            </a:r>
            <a:endParaRPr b="1" dirty="0"/>
          </a:p>
          <a:p>
            <a:pPr marL="457200" lvl="0" indent="-279400" algn="l" rtl="0">
              <a:lnSpc>
                <a:spcPct val="100000"/>
              </a:lnSpc>
              <a:spcBef>
                <a:spcPts val="0"/>
              </a:spcBef>
              <a:spcAft>
                <a:spcPts val="0"/>
              </a:spcAft>
              <a:buSzPct val="117000"/>
              <a:buFont typeface="Arial" panose="020B0604020202020204" pitchFamily="34" charset="0"/>
              <a:buChar char="•"/>
            </a:pPr>
            <a:r>
              <a:rPr lang="de-DE" sz="1000" dirty="0"/>
              <a:t>WWF Deutschland (2022): Alles aus Holz - Rohstoff der Zukunft oder kommende Krise. Ansätze zu einer ausgewogenen Bioökonomie. </a:t>
            </a:r>
            <a:r>
              <a:rPr lang="de-DE" sz="1000" u="sng" dirty="0">
                <a:solidFill>
                  <a:schemeClr val="hlink"/>
                </a:solidFill>
                <a:hlinkClick r:id="rId3"/>
              </a:rPr>
              <a:t>https://www.wwf.de/themen-projekte/waelder/verantwortungsvollere-waldnutzung/alles-aus-holz</a:t>
            </a:r>
            <a:endParaRPr sz="1000" dirty="0"/>
          </a:p>
          <a:p>
            <a:pPr marL="457200" lvl="0" indent="0" algn="l" rtl="0">
              <a:lnSpc>
                <a:spcPct val="100000"/>
              </a:lnSpc>
              <a:spcBef>
                <a:spcPts val="0"/>
              </a:spcBef>
              <a:spcAft>
                <a:spcPts val="0"/>
              </a:spcAft>
              <a:buNone/>
            </a:pPr>
            <a:endParaRPr sz="800" dirty="0"/>
          </a:p>
        </p:txBody>
      </p:sp>
      <p:sp>
        <p:nvSpPr>
          <p:cNvPr id="204" name="Google Shape;204;g239837b6ed7_0_83:notes"/>
          <p:cNvSpPr txBox="1">
            <a:spLocks noGrp="1"/>
          </p:cNvSpPr>
          <p:nvPr>
            <p:ph type="sldNum" idx="12"/>
          </p:nvPr>
        </p:nvSpPr>
        <p:spPr>
          <a:xfrm>
            <a:off x="4023991" y="9721107"/>
            <a:ext cx="3078300" cy="513600"/>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10</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26dae9e7bab_0_518:notes"/>
          <p:cNvSpPr>
            <a:spLocks noGrp="1" noRot="1" noChangeAspect="1"/>
          </p:cNvSpPr>
          <p:nvPr>
            <p:ph type="sldImg" idx="2"/>
          </p:nvPr>
        </p:nvSpPr>
        <p:spPr>
          <a:xfrm>
            <a:off x="479425" y="360363"/>
            <a:ext cx="6143625" cy="3455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g26dae9e7bab_0_518:notes"/>
          <p:cNvSpPr txBox="1">
            <a:spLocks noGrp="1"/>
          </p:cNvSpPr>
          <p:nvPr>
            <p:ph type="sldNum" idx="12"/>
          </p:nvPr>
        </p:nvSpPr>
        <p:spPr>
          <a:xfrm>
            <a:off x="4023991" y="9721107"/>
            <a:ext cx="3078300" cy="513600"/>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11</a:t>
            </a:fld>
            <a:endParaRPr sz="1200" b="0" i="0" u="none" strike="noStrike" cap="none">
              <a:solidFill>
                <a:schemeClr val="dk1"/>
              </a:solidFill>
              <a:latin typeface="Calibri"/>
              <a:ea typeface="Calibri"/>
              <a:cs typeface="Calibri"/>
              <a:sym typeface="Calibri"/>
            </a:endParaRPr>
          </a:p>
        </p:txBody>
      </p:sp>
      <p:sp>
        <p:nvSpPr>
          <p:cNvPr id="7" name="Google Shape;141;g26da99438ff_0_179:notes">
            <a:extLst>
              <a:ext uri="{FF2B5EF4-FFF2-40B4-BE49-F238E27FC236}">
                <a16:creationId xmlns="" xmlns:a16="http://schemas.microsoft.com/office/drawing/2014/main" id="{40C8325E-4532-4437-B85D-A9F046B97B2C}"/>
              </a:ext>
            </a:extLst>
          </p:cNvPr>
          <p:cNvSpPr txBox="1">
            <a:spLocks noGrp="1"/>
          </p:cNvSpPr>
          <p:nvPr>
            <p:ph type="body" idx="1"/>
          </p:nvPr>
        </p:nvSpPr>
        <p:spPr>
          <a:xfrm>
            <a:off x="479424" y="3924000"/>
            <a:ext cx="6143625" cy="5950250"/>
          </a:xfrm>
          <a:prstGeom prst="rect">
            <a:avLst/>
          </a:prstGeom>
          <a:noFill/>
          <a:ln>
            <a:noFill/>
          </a:ln>
        </p:spPr>
        <p:txBody>
          <a:bodyPr spcFirstLastPara="1" wrap="square" lIns="94825" tIns="47400" rIns="94825" bIns="47400" anchor="t" anchorCtr="0">
            <a:noAutofit/>
          </a:bodyPr>
          <a:lstStyle/>
          <a:p>
            <a:pPr marL="0" indent="0" rtl="0">
              <a:spcBef>
                <a:spcPts val="0"/>
              </a:spcBef>
              <a:spcAft>
                <a:spcPts val="0"/>
              </a:spcAft>
            </a:pPr>
            <a:r>
              <a:rPr lang="de-DE" sz="1100" b="1" i="0" u="none" strike="noStrike" dirty="0">
                <a:solidFill>
                  <a:srgbClr val="000000"/>
                </a:solidFill>
                <a:effectLst/>
                <a:latin typeface="Calibri" panose="020F0502020204030204" pitchFamily="34" charset="0"/>
                <a:cs typeface="Calibri" panose="020F0502020204030204" pitchFamily="34" charset="0"/>
              </a:rPr>
              <a:t>Beschreibung</a:t>
            </a:r>
            <a:endParaRPr lang="de-DE" sz="1100" b="0" dirty="0">
              <a:effectLst/>
              <a:latin typeface="Calibri" panose="020F0502020204030204" pitchFamily="34" charset="0"/>
              <a:cs typeface="Calibri" panose="020F0502020204030204" pitchFamily="34" charset="0"/>
            </a:endParaRPr>
          </a:p>
          <a:p>
            <a:pPr marL="0" indent="0" rtl="0">
              <a:spcBef>
                <a:spcPts val="0"/>
              </a:spcBef>
              <a:spcAft>
                <a:spcPts val="0"/>
              </a:spcAft>
            </a:pPr>
            <a:r>
              <a:rPr lang="de-DE" sz="1100" b="0" i="0" u="none" strike="noStrike" dirty="0">
                <a:solidFill>
                  <a:srgbClr val="000000"/>
                </a:solidFill>
                <a:effectLst/>
                <a:latin typeface="Calibri" panose="020F0502020204030204" pitchFamily="34" charset="0"/>
                <a:cs typeface="Calibri" panose="020F0502020204030204" pitchFamily="34" charset="0"/>
              </a:rPr>
              <a:t>Energieeinsatz im Baugewerbe und ihre Klimawirkung</a:t>
            </a:r>
            <a:endParaRPr lang="de-DE" sz="1100" b="0" dirty="0">
              <a:effectLst/>
              <a:latin typeface="Calibri" panose="020F0502020204030204" pitchFamily="34" charset="0"/>
              <a:cs typeface="Calibri" panose="020F0502020204030204" pitchFamily="34" charset="0"/>
            </a:endParaRPr>
          </a:p>
          <a:p>
            <a:pPr marL="0" indent="0" rtl="0">
              <a:spcBef>
                <a:spcPts val="0"/>
              </a:spcBef>
              <a:spcAft>
                <a:spcPts val="0"/>
              </a:spcAft>
            </a:pPr>
            <a:r>
              <a:rPr lang="de-DE" sz="1100" b="0" i="0" u="none" strike="noStrike" dirty="0">
                <a:solidFill>
                  <a:srgbClr val="000000"/>
                </a:solidFill>
                <a:effectLst/>
                <a:latin typeface="Calibri" panose="020F0502020204030204" pitchFamily="34" charset="0"/>
                <a:cs typeface="Calibri" panose="020F0502020204030204" pitchFamily="34" charset="0"/>
              </a:rPr>
              <a:t>Insgesamt belief sich die Energieverwendung im Baugewerbe im Jahr 2018 auf ca. 200.00 TJ. Mit fast der Hälfte davon war Diesel der überwiegend eingesetzte Energieträger. Es folgen mit gut einem Viertel sonstige Mineralölprodukte. Elektrischer Strom und Gase wurden zu je 7% eingesetzt; leichtes Heizöl zu 4,8 % und Ottokraftstoffe zu 2,4 %. Nur ein geringer Anteil von 2,4% wird aus erneuerbaren Energien in Form von Biokraftstoffen  genutzt (UBA 2022b, Hauptverband der Deutschen Bauindustrie 2022).</a:t>
            </a:r>
            <a:endParaRPr lang="de-DE" sz="1100" b="0" dirty="0">
              <a:effectLst/>
              <a:latin typeface="Calibri" panose="020F0502020204030204" pitchFamily="34" charset="0"/>
              <a:cs typeface="Calibri" panose="020F0502020204030204" pitchFamily="34" charset="0"/>
            </a:endParaRPr>
          </a:p>
          <a:p>
            <a:pPr marL="0" indent="0" rtl="0">
              <a:spcBef>
                <a:spcPts val="0"/>
              </a:spcBef>
              <a:spcAft>
                <a:spcPts val="0"/>
              </a:spcAft>
            </a:pPr>
            <a:r>
              <a:rPr lang="de-DE" sz="1100" b="0" i="0" u="none" strike="noStrike" dirty="0">
                <a:solidFill>
                  <a:srgbClr val="000000"/>
                </a:solidFill>
                <a:effectLst/>
                <a:latin typeface="Calibri" panose="020F0502020204030204" pitchFamily="34" charset="0"/>
                <a:cs typeface="Calibri" panose="020F0502020204030204" pitchFamily="34" charset="0"/>
              </a:rPr>
              <a:t>Mit der vorliegenden Aufgabe sollen die Auszubildenden die verschiedenen Energieträger kennenlernen, die im Baugewerbe zum Einsatz kommen. Um den Nachhaltigkeitsbezug zum eigenen beruflichen Handeln im Ausbildungsbetrieb herzustellen, sollen die Auszubildenden reflektieren, welche Arten von Energieträgern auf der Baustelle eingesetzt werden und in welcher Menge die unterschiedlichen Energieträger zum Einsatz kommen. Um den Beitrag der eingesetzten Energieträger zum Klimawandel sichtbar zu machen, sind auf der Folie die Emissionsfaktoren für CO</a:t>
            </a:r>
            <a:r>
              <a:rPr lang="de-DE" sz="1100" b="0" i="0" u="none" strike="noStrike" baseline="-25000" dirty="0">
                <a:solidFill>
                  <a:srgbClr val="000000"/>
                </a:solidFill>
                <a:effectLst/>
                <a:latin typeface="Calibri" panose="020F0502020204030204" pitchFamily="34" charset="0"/>
                <a:cs typeface="Calibri" panose="020F0502020204030204" pitchFamily="34" charset="0"/>
              </a:rPr>
              <a:t>2</a:t>
            </a:r>
            <a:r>
              <a:rPr lang="de-DE" sz="1100" b="0" i="0" u="none" strike="noStrike" dirty="0">
                <a:solidFill>
                  <a:srgbClr val="000000"/>
                </a:solidFill>
                <a:effectLst/>
                <a:latin typeface="Calibri" panose="020F0502020204030204" pitchFamily="34" charset="0"/>
                <a:cs typeface="Calibri" panose="020F0502020204030204" pitchFamily="34" charset="0"/>
              </a:rPr>
              <a:t> der jeweiligen Energieträger in Form einer Tabelle ergänzt worden. Dies soll den Auszubildenden einen Vergleich der Klimawirksamkeit unterschiedlicher Energieträger ermöglichen. Zudem sind der Tabelle auch die CO</a:t>
            </a:r>
            <a:r>
              <a:rPr lang="de-DE" sz="1100" b="0" i="0" u="none" strike="noStrike" baseline="-25000" dirty="0">
                <a:solidFill>
                  <a:srgbClr val="000000"/>
                </a:solidFill>
                <a:effectLst/>
                <a:latin typeface="Calibri" panose="020F0502020204030204" pitchFamily="34" charset="0"/>
                <a:cs typeface="Calibri" panose="020F0502020204030204" pitchFamily="34" charset="0"/>
              </a:rPr>
              <a:t>2</a:t>
            </a:r>
            <a:r>
              <a:rPr lang="de-DE" sz="1100" b="0" i="0" u="none" strike="noStrike" dirty="0">
                <a:solidFill>
                  <a:srgbClr val="000000"/>
                </a:solidFill>
                <a:effectLst/>
                <a:latin typeface="Calibri" panose="020F0502020204030204" pitchFamily="34" charset="0"/>
                <a:cs typeface="Calibri" panose="020F0502020204030204" pitchFamily="34" charset="0"/>
              </a:rPr>
              <a:t>-Emissionsfaktoren biogener Kraftstoffe zu entnehmen. Mit deren Hilfe soll den Auszubildenden Alternativen zu fossilen Kraftstoffen und deren verminderte Klimawirkung aufgezeigt werden.        </a:t>
            </a:r>
            <a:endParaRPr lang="de-DE" sz="1100" b="0" dirty="0">
              <a:effectLst/>
              <a:latin typeface="Calibri" panose="020F0502020204030204" pitchFamily="34" charset="0"/>
              <a:cs typeface="Calibri" panose="020F0502020204030204" pitchFamily="34" charset="0"/>
            </a:endParaRPr>
          </a:p>
          <a:p>
            <a:pPr marL="177800" indent="-177800" rtl="0">
              <a:spcBef>
                <a:spcPts val="0"/>
              </a:spcBef>
              <a:spcAft>
                <a:spcPts val="0"/>
              </a:spcAft>
            </a:pPr>
            <a:r>
              <a:rPr lang="de-DE" sz="1100" b="1" i="0" u="none" strike="noStrike" dirty="0">
                <a:solidFill>
                  <a:srgbClr val="000000"/>
                </a:solidFill>
                <a:effectLst/>
                <a:latin typeface="Calibri" panose="020F0502020204030204" pitchFamily="34" charset="0"/>
                <a:cs typeface="Calibri" panose="020F0502020204030204" pitchFamily="34" charset="0"/>
              </a:rPr>
              <a:t>Aufgaben</a:t>
            </a:r>
            <a:endParaRPr lang="de-DE" sz="1100" b="0" dirty="0">
              <a:effectLst/>
              <a:latin typeface="Calibri" panose="020F0502020204030204" pitchFamily="34" charset="0"/>
              <a:cs typeface="Calibri" panose="020F0502020204030204" pitchFamily="34" charset="0"/>
            </a:endParaRPr>
          </a:p>
          <a:p>
            <a:pPr marL="177800" indent="-177800" rtl="0" fontAlgn="base">
              <a:spcBef>
                <a:spcPts val="0"/>
              </a:spcBef>
              <a:spcAft>
                <a:spcPts val="0"/>
              </a:spcAft>
              <a:buFont typeface="Arial" panose="020B0604020202020204" pitchFamily="34" charset="0"/>
              <a:buChar char="•"/>
            </a:pPr>
            <a:r>
              <a:rPr lang="de-DE" sz="1100" b="0" i="0" u="none" strike="noStrike" dirty="0">
                <a:solidFill>
                  <a:srgbClr val="000000"/>
                </a:solidFill>
                <a:effectLst/>
                <a:latin typeface="Calibri" panose="020F0502020204030204" pitchFamily="34" charset="0"/>
                <a:cs typeface="Calibri" panose="020F0502020204030204" pitchFamily="34" charset="0"/>
              </a:rPr>
              <a:t>Erfassen Sie die Art und die Menge an Energieträger die auf Ihrer  Baustelle an einem typischen Tag eingesetzt werden </a:t>
            </a:r>
          </a:p>
          <a:p>
            <a:pPr marL="177800" indent="-177800" rtl="0" fontAlgn="base">
              <a:spcBef>
                <a:spcPts val="0"/>
              </a:spcBef>
              <a:spcAft>
                <a:spcPts val="0"/>
              </a:spcAft>
              <a:buFont typeface="Arial" panose="020B0604020202020204" pitchFamily="34" charset="0"/>
              <a:buChar char="•"/>
            </a:pPr>
            <a:r>
              <a:rPr lang="de-DE" sz="1100" b="0" i="0" u="none" strike="noStrike" dirty="0">
                <a:solidFill>
                  <a:srgbClr val="000000"/>
                </a:solidFill>
                <a:effectLst/>
                <a:latin typeface="Calibri" panose="020F0502020204030204" pitchFamily="34" charset="0"/>
                <a:cs typeface="Calibri" panose="020F0502020204030204" pitchFamily="34" charset="0"/>
              </a:rPr>
              <a:t>Berechnen Sie die THG-Emissionen welche durch die eingesetzte Art und Menge an Energieträger freigesetzt werden</a:t>
            </a:r>
          </a:p>
          <a:p>
            <a:pPr marL="177800" indent="-177800" rtl="0" fontAlgn="base">
              <a:spcBef>
                <a:spcPts val="0"/>
              </a:spcBef>
              <a:spcAft>
                <a:spcPts val="0"/>
              </a:spcAft>
              <a:buFont typeface="Arial" panose="020B0604020202020204" pitchFamily="34" charset="0"/>
              <a:buChar char="•"/>
            </a:pPr>
            <a:r>
              <a:rPr lang="de-DE" sz="1100" b="0" i="0" u="none" strike="noStrike" dirty="0">
                <a:solidFill>
                  <a:srgbClr val="000000"/>
                </a:solidFill>
                <a:effectLst/>
                <a:latin typeface="Calibri" panose="020F0502020204030204" pitchFamily="34" charset="0"/>
                <a:cs typeface="Calibri" panose="020F0502020204030204" pitchFamily="34" charset="0"/>
              </a:rPr>
              <a:t>Berechnen Sie wieviel THG -Emissionen sich vermeiden ließen, wenn Biodiesel statt Diesel und Bioethanol anstelle von Ottokraftstoffen eingesetzt würde  </a:t>
            </a:r>
          </a:p>
          <a:p>
            <a:pPr marL="177800" indent="-177800" rtl="0">
              <a:spcBef>
                <a:spcPts val="0"/>
              </a:spcBef>
              <a:spcAft>
                <a:spcPts val="0"/>
              </a:spcAft>
            </a:pPr>
            <a:r>
              <a:rPr lang="de-DE" sz="1100" b="1" i="0" u="none" strike="noStrike" dirty="0">
                <a:solidFill>
                  <a:srgbClr val="000000"/>
                </a:solidFill>
                <a:effectLst/>
                <a:latin typeface="Calibri" panose="020F0502020204030204" pitchFamily="34" charset="0"/>
                <a:cs typeface="Calibri" panose="020F0502020204030204" pitchFamily="34" charset="0"/>
              </a:rPr>
              <a:t>Quellen</a:t>
            </a:r>
            <a:endParaRPr lang="de-DE" sz="1100" b="0" dirty="0">
              <a:effectLst/>
              <a:latin typeface="Calibri" panose="020F0502020204030204" pitchFamily="34" charset="0"/>
              <a:cs typeface="Calibri" panose="020F0502020204030204" pitchFamily="34" charset="0"/>
            </a:endParaRPr>
          </a:p>
          <a:p>
            <a:pPr marL="177800" indent="-177800" rtl="0" fontAlgn="base">
              <a:spcBef>
                <a:spcPts val="0"/>
              </a:spcBef>
              <a:spcAft>
                <a:spcPts val="0"/>
              </a:spcAft>
              <a:buFont typeface="Arial" panose="020B0604020202020204" pitchFamily="34" charset="0"/>
              <a:buChar char="•"/>
            </a:pPr>
            <a:r>
              <a:rPr lang="de-DE" sz="1000" b="0" i="0" u="none" strike="noStrike" dirty="0">
                <a:solidFill>
                  <a:srgbClr val="000000"/>
                </a:solidFill>
                <a:effectLst/>
                <a:latin typeface="Calibri" panose="020F0502020204030204" pitchFamily="34" charset="0"/>
                <a:cs typeface="Calibri" panose="020F0502020204030204" pitchFamily="34" charset="0"/>
              </a:rPr>
              <a:t>Hauptverband der Deutschen Bauindustrie e.V. (Hrsg.) (2022) Petra Kraus: Energieverbrauch im Baugewerbe. Berlin, 17.05.2022. Online: </a:t>
            </a:r>
            <a:r>
              <a:rPr lang="de-DE" sz="1000" b="0" i="0" u="sng" strike="noStrike" dirty="0">
                <a:solidFill>
                  <a:srgbClr val="1155CC"/>
                </a:solidFill>
                <a:effectLst/>
                <a:latin typeface="Calibri" panose="020F0502020204030204" pitchFamily="34" charset="0"/>
                <a:cs typeface="Calibri" panose="020F0502020204030204" pitchFamily="34" charset="0"/>
              </a:rPr>
              <a:t>https://www.bauindustrie.de/zahlen-fakten/bauwirtschaft-im-zahlenbild/energieverbrauch-im-baugewerbe </a:t>
            </a:r>
            <a:endParaRPr lang="de-DE" sz="1000" b="0" i="0" u="none" strike="noStrike" dirty="0">
              <a:solidFill>
                <a:srgbClr val="000000"/>
              </a:solidFill>
              <a:effectLst/>
              <a:latin typeface="Calibri" panose="020F0502020204030204" pitchFamily="34" charset="0"/>
              <a:cs typeface="Calibri" panose="020F0502020204030204" pitchFamily="34" charset="0"/>
            </a:endParaRPr>
          </a:p>
          <a:p>
            <a:pPr marL="177800" indent="-177800" rtl="0" fontAlgn="base">
              <a:spcBef>
                <a:spcPts val="0"/>
              </a:spcBef>
              <a:spcAft>
                <a:spcPts val="0"/>
              </a:spcAft>
              <a:buFont typeface="Arial" panose="020B0604020202020204" pitchFamily="34" charset="0"/>
              <a:buChar char="•"/>
            </a:pPr>
            <a:r>
              <a:rPr lang="de-DE" sz="1000" b="0" i="0" u="none" strike="noStrike" dirty="0">
                <a:solidFill>
                  <a:srgbClr val="000000"/>
                </a:solidFill>
                <a:effectLst/>
                <a:latin typeface="Calibri" panose="020F0502020204030204" pitchFamily="34" charset="0"/>
                <a:cs typeface="Calibri" panose="020F0502020204030204" pitchFamily="34" charset="0"/>
              </a:rPr>
              <a:t>UBA -Umweltbundesamt (2022b): Wie viel Energie wird für Bauen benötigt? Bauarbeiten - Verwendung Energie nach Energieträgern 2000 - 2018. Online:</a:t>
            </a:r>
            <a:r>
              <a:rPr lang="de-DE" sz="1000" b="0" i="0" u="sng" strike="noStrike" dirty="0">
                <a:solidFill>
                  <a:srgbClr val="0563C1"/>
                </a:solidFill>
                <a:effectLst/>
                <a:latin typeface="Calibri" panose="020F0502020204030204" pitchFamily="34" charset="0"/>
                <a:cs typeface="Calibri" panose="020F0502020204030204" pitchFamily="34" charset="0"/>
                <a:hlinkClick r:id="rId3"/>
              </a:rPr>
              <a:t> </a:t>
            </a:r>
            <a:r>
              <a:rPr lang="de-DE" sz="1000" b="0" i="0" u="sng" strike="noStrike" dirty="0">
                <a:solidFill>
                  <a:srgbClr val="1155CC"/>
                </a:solidFill>
                <a:effectLst/>
                <a:latin typeface="Calibri" panose="020F0502020204030204" pitchFamily="34" charset="0"/>
                <a:cs typeface="Calibri" panose="020F0502020204030204" pitchFamily="34" charset="0"/>
                <a:hlinkClick r:id="rId3"/>
              </a:rPr>
              <a:t>https://www.umweltbundesamt.de/umweltatlas/bauen-wohnen/wirkungen-bauen/energieverbrauch-bauen/wie-viel-energie-wird-fuer-bauen-benoetigt</a:t>
            </a:r>
            <a:endParaRPr lang="de-DE" sz="1000" b="0" i="0" u="none" strike="noStrike" dirty="0">
              <a:solidFill>
                <a:srgbClr val="000000"/>
              </a:solidFill>
              <a:effectLst/>
              <a:latin typeface="Calibri" panose="020F0502020204030204" pitchFamily="34" charset="0"/>
              <a:cs typeface="Calibri" panose="020F0502020204030204" pitchFamily="34" charset="0"/>
            </a:endParaRPr>
          </a:p>
          <a:p>
            <a:pPr marL="177800" indent="-177800" rtl="0" fontAlgn="base">
              <a:spcBef>
                <a:spcPts val="0"/>
              </a:spcBef>
              <a:spcAft>
                <a:spcPts val="0"/>
              </a:spcAft>
              <a:buFont typeface="Arial" panose="020B0604020202020204" pitchFamily="34" charset="0"/>
              <a:buChar char="•"/>
            </a:pPr>
            <a:r>
              <a:rPr lang="de-DE" sz="1000" b="0" i="0" u="none" strike="noStrike" dirty="0">
                <a:solidFill>
                  <a:srgbClr val="000000"/>
                </a:solidFill>
                <a:effectLst/>
                <a:latin typeface="Calibri" panose="020F0502020204030204" pitchFamily="34" charset="0"/>
                <a:cs typeface="Calibri" panose="020F0502020204030204" pitchFamily="34" charset="0"/>
              </a:rPr>
              <a:t>UBA-Umweltbundesamt  (Hrsg.) (2016): </a:t>
            </a:r>
            <a:r>
              <a:rPr lang="de-DE" sz="1000" b="0" i="0" u="none" strike="noStrike" dirty="0" err="1">
                <a:solidFill>
                  <a:srgbClr val="000000"/>
                </a:solidFill>
                <a:effectLst/>
                <a:latin typeface="Calibri" panose="020F0502020204030204" pitchFamily="34" charset="0"/>
                <a:cs typeface="Calibri" panose="020F0502020204030204" pitchFamily="34" charset="0"/>
              </a:rPr>
              <a:t>Juhrich</a:t>
            </a:r>
            <a:r>
              <a:rPr lang="de-DE" sz="1000" b="0" i="0" u="none" strike="noStrike" dirty="0">
                <a:solidFill>
                  <a:srgbClr val="000000"/>
                </a:solidFill>
                <a:effectLst/>
                <a:latin typeface="Calibri" panose="020F0502020204030204" pitchFamily="34" charset="0"/>
                <a:cs typeface="Calibri" panose="020F0502020204030204" pitchFamily="34" charset="0"/>
              </a:rPr>
              <a:t>, Kristina (2016): CO2-Emissionsfaktoren für fossile Brennstoffe Umweltbundesamt. Fachgebiet Emissionssituation (I 2.6) Dessau-Roßlau, Juni 2016. Online: </a:t>
            </a:r>
            <a:r>
              <a:rPr lang="de-DE" sz="1000" b="0" i="0" u="sng" strike="noStrike" dirty="0">
                <a:solidFill>
                  <a:srgbClr val="0563C1"/>
                </a:solidFill>
                <a:effectLst/>
                <a:latin typeface="Calibri" panose="020F0502020204030204" pitchFamily="34" charset="0"/>
                <a:cs typeface="Calibri" panose="020F0502020204030204" pitchFamily="34" charset="0"/>
                <a:hlinkClick r:id="rId4"/>
              </a:rPr>
              <a:t>https://www.umweltbundesamt.de/sites/default/files/medien/1968/publikationen/co2-emissionsfaktoren_fur_fossile_brennstoffe_korrektur.pdf</a:t>
            </a:r>
            <a:endParaRPr lang="de-DE" sz="1000" b="0" i="0" u="none" strike="noStrike" dirty="0">
              <a:solidFill>
                <a:srgbClr val="000000"/>
              </a:solidFill>
              <a:effectLst/>
              <a:latin typeface="Calibri" panose="020F0502020204030204" pitchFamily="34" charset="0"/>
              <a:cs typeface="Calibri" panose="020F0502020204030204" pitchFamily="34" charset="0"/>
            </a:endParaRPr>
          </a:p>
          <a:p>
            <a:pPr marL="0" lvl="0" indent="0" algn="l" rtl="0">
              <a:spcBef>
                <a:spcPts val="0"/>
              </a:spcBef>
              <a:spcAft>
                <a:spcPts val="0"/>
              </a:spcAft>
              <a:buSzPts val="1400"/>
              <a:buNone/>
            </a:pPr>
            <a:endParaRPr sz="1000"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g26dae9e7bab_0_1123:notes"/>
          <p:cNvSpPr>
            <a:spLocks noGrp="1" noRot="1" noChangeAspect="1"/>
          </p:cNvSpPr>
          <p:nvPr>
            <p:ph type="sldImg" idx="2"/>
          </p:nvPr>
        </p:nvSpPr>
        <p:spPr>
          <a:xfrm>
            <a:off x="479425" y="360363"/>
            <a:ext cx="6142038" cy="3455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 name="Google Shape;339;g26dae9e7bab_0_1123:notes"/>
          <p:cNvSpPr txBox="1">
            <a:spLocks noGrp="1"/>
          </p:cNvSpPr>
          <p:nvPr>
            <p:ph type="body" idx="1"/>
          </p:nvPr>
        </p:nvSpPr>
        <p:spPr>
          <a:xfrm>
            <a:off x="479425" y="3924000"/>
            <a:ext cx="6142038" cy="5594100"/>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Clr>
                <a:schemeClr val="dk1"/>
              </a:buClr>
              <a:buSzPts val="1800"/>
              <a:buNone/>
            </a:pPr>
            <a:r>
              <a:rPr lang="de-DE" b="1" dirty="0"/>
              <a:t>Beschreibung</a:t>
            </a:r>
            <a:endParaRPr b="1" dirty="0"/>
          </a:p>
          <a:p>
            <a:pPr marL="0" lvl="0" indent="0" algn="l" rtl="0">
              <a:lnSpc>
                <a:spcPct val="100000"/>
              </a:lnSpc>
              <a:spcBef>
                <a:spcPts val="0"/>
              </a:spcBef>
              <a:spcAft>
                <a:spcPts val="0"/>
              </a:spcAft>
              <a:buClr>
                <a:schemeClr val="dk1"/>
              </a:buClr>
              <a:buSzPts val="1800"/>
              <a:buNone/>
            </a:pPr>
            <a:r>
              <a:rPr lang="de-DE" dirty="0"/>
              <a:t>In dieser Abbildung ist der „THG-Fußabdruck der Herstellung, Errichtung und der Modernisierung von</a:t>
            </a:r>
            <a:endParaRPr dirty="0"/>
          </a:p>
          <a:p>
            <a:pPr marL="0" lvl="0" indent="0" algn="l" rtl="0">
              <a:lnSpc>
                <a:spcPct val="100000"/>
              </a:lnSpc>
              <a:spcBef>
                <a:spcPts val="0"/>
              </a:spcBef>
              <a:spcAft>
                <a:spcPts val="0"/>
              </a:spcAft>
              <a:buClr>
                <a:schemeClr val="dk1"/>
              </a:buClr>
              <a:buSzPts val="1100"/>
              <a:buFont typeface="Arial"/>
              <a:buNone/>
            </a:pPr>
            <a:r>
              <a:rPr lang="de-DE" dirty="0"/>
              <a:t>Wohn- und Nichtwohngebäuden nach direkten Zulieferern inklusive der THG-Emissionen ihrer</a:t>
            </a:r>
            <a:endParaRPr dirty="0"/>
          </a:p>
          <a:p>
            <a:pPr marL="0" lvl="0" indent="0" algn="l" rtl="0">
              <a:lnSpc>
                <a:spcPct val="100000"/>
              </a:lnSpc>
              <a:spcBef>
                <a:spcPts val="0"/>
              </a:spcBef>
              <a:spcAft>
                <a:spcPts val="0"/>
              </a:spcAft>
              <a:buClr>
                <a:schemeClr val="dk1"/>
              </a:buClr>
              <a:buSzPts val="1100"/>
              <a:buFont typeface="Arial"/>
              <a:buNone/>
            </a:pPr>
            <a:r>
              <a:rPr lang="de-DE" dirty="0"/>
              <a:t>Lieferketten dargestellt. (...) Gemäß dieser Perspektive trugen die direkten Emissionen der</a:t>
            </a:r>
            <a:endParaRPr dirty="0"/>
          </a:p>
          <a:p>
            <a:pPr marL="0" lvl="0" indent="0" algn="l" rtl="0">
              <a:lnSpc>
                <a:spcPct val="100000"/>
              </a:lnSpc>
              <a:spcBef>
                <a:spcPts val="0"/>
              </a:spcBef>
              <a:spcAft>
                <a:spcPts val="0"/>
              </a:spcAft>
              <a:buClr>
                <a:schemeClr val="dk1"/>
              </a:buClr>
              <a:buSzPts val="1100"/>
              <a:buFont typeface="Arial"/>
              <a:buNone/>
            </a:pPr>
            <a:r>
              <a:rPr lang="de-DE" dirty="0"/>
              <a:t>Bauwirtschaft infolge von Bauprozessen (Anteil Hochbau) 10 % zum THG-Fußabdruck von rund</a:t>
            </a:r>
            <a:endParaRPr dirty="0"/>
          </a:p>
          <a:p>
            <a:pPr marL="0" lvl="0" indent="0" algn="l" rtl="0">
              <a:lnSpc>
                <a:spcPct val="100000"/>
              </a:lnSpc>
              <a:spcBef>
                <a:spcPts val="0"/>
              </a:spcBef>
              <a:spcAft>
                <a:spcPts val="0"/>
              </a:spcAft>
              <a:buClr>
                <a:schemeClr val="dk1"/>
              </a:buClr>
              <a:buSzPts val="1100"/>
              <a:buNone/>
            </a:pPr>
            <a:r>
              <a:rPr lang="de-DE" dirty="0"/>
              <a:t>101 Mio. t CO</a:t>
            </a:r>
            <a:r>
              <a:rPr lang="de-DE" baseline="-25000" dirty="0"/>
              <a:t>2</a:t>
            </a:r>
            <a:r>
              <a:rPr lang="de-DE" dirty="0"/>
              <a:t>-Äq. bei.“ </a:t>
            </a:r>
          </a:p>
          <a:p>
            <a:pPr marL="0" lvl="0" indent="0" algn="l" rtl="0">
              <a:lnSpc>
                <a:spcPct val="100000"/>
              </a:lnSpc>
              <a:spcBef>
                <a:spcPts val="0"/>
              </a:spcBef>
              <a:spcAft>
                <a:spcPts val="0"/>
              </a:spcAft>
              <a:buClr>
                <a:schemeClr val="dk1"/>
              </a:buClr>
              <a:buSzPts val="1100"/>
              <a:buNone/>
            </a:pPr>
            <a:r>
              <a:rPr lang="de-DE" dirty="0"/>
              <a:t>„Mit 25 % (25,6 Mio. t CO</a:t>
            </a:r>
            <a:r>
              <a:rPr lang="de-DE" baseline="-25000" dirty="0"/>
              <a:t>2</a:t>
            </a:r>
            <a:r>
              <a:rPr lang="de-DE" dirty="0"/>
              <a:t>-Äq.) trug die Herstellung von Zement, Kalk und Gips inkl. deren Lieferketten am meisten zum THG-Fußabdruck im Bereich der «</a:t>
            </a:r>
            <a:r>
              <a:rPr lang="de-DE" dirty="0" err="1"/>
              <a:t>embodied</a:t>
            </a:r>
            <a:r>
              <a:rPr lang="de-DE" dirty="0"/>
              <a:t> </a:t>
            </a:r>
            <a:r>
              <a:rPr lang="de-DE" dirty="0" err="1"/>
              <a:t>impacts</a:t>
            </a:r>
            <a:r>
              <a:rPr lang="de-DE" dirty="0"/>
              <a:t>» bei. Knapp 5 % des Beitrags stammten von der Herstellung von Zement, Kalk und Gips im Ausland. Im Weiteren verursachten die Herstellung von Kunststoffprodukten und die Herstellung von Metallerzeugnissen (inkl. deren Lieferketten) 8,1 % (8,1 Mio. Tonnen CO</a:t>
            </a:r>
            <a:r>
              <a:rPr lang="de-DE" baseline="-25000" dirty="0"/>
              <a:t>2</a:t>
            </a:r>
            <a:r>
              <a:rPr lang="de-DE" dirty="0"/>
              <a:t>-Äq.) resp. 7,6 % (7,6 Mio. t CO</a:t>
            </a:r>
            <a:r>
              <a:rPr lang="de-DE" baseline="-25000" dirty="0"/>
              <a:t>2</a:t>
            </a:r>
            <a:r>
              <a:rPr lang="de-DE" dirty="0"/>
              <a:t>-Äq. des THG-Fußabdruckes.” (BBSR 2020)</a:t>
            </a:r>
            <a:endParaRPr dirty="0"/>
          </a:p>
          <a:p>
            <a:pPr marL="0" lvl="0" indent="0" algn="l" rtl="0">
              <a:lnSpc>
                <a:spcPct val="100000"/>
              </a:lnSpc>
              <a:spcBef>
                <a:spcPts val="0"/>
              </a:spcBef>
              <a:spcAft>
                <a:spcPts val="0"/>
              </a:spcAft>
              <a:buClr>
                <a:schemeClr val="dk1"/>
              </a:buClr>
              <a:buSzPts val="1800"/>
              <a:buFont typeface="Arial"/>
              <a:buNone/>
            </a:pPr>
            <a:r>
              <a:rPr lang="de-DE" dirty="0"/>
              <a:t> </a:t>
            </a:r>
            <a:endParaRPr dirty="0"/>
          </a:p>
          <a:p>
            <a:pPr marL="0" lvl="0" indent="0" algn="l" rtl="0">
              <a:lnSpc>
                <a:spcPct val="100000"/>
              </a:lnSpc>
              <a:spcBef>
                <a:spcPts val="0"/>
              </a:spcBef>
              <a:spcAft>
                <a:spcPts val="0"/>
              </a:spcAft>
              <a:buClr>
                <a:schemeClr val="dk1"/>
              </a:buClr>
              <a:buSzPts val="1800"/>
              <a:buFont typeface="Arial"/>
              <a:buNone/>
            </a:pPr>
            <a:r>
              <a:rPr lang="de-DE" b="1" dirty="0"/>
              <a:t>Aufgabe</a:t>
            </a:r>
            <a:endParaRPr dirty="0"/>
          </a:p>
          <a:p>
            <a:pPr marL="171450" lvl="0" indent="-171450" algn="l" rtl="0">
              <a:lnSpc>
                <a:spcPct val="100000"/>
              </a:lnSpc>
              <a:spcBef>
                <a:spcPts val="0"/>
              </a:spcBef>
              <a:spcAft>
                <a:spcPts val="0"/>
              </a:spcAft>
              <a:buClr>
                <a:schemeClr val="dk1"/>
              </a:buClr>
              <a:buSzPct val="100000"/>
              <a:buFont typeface="Arial" panose="020B0604020202020204" pitchFamily="34" charset="0"/>
              <a:buChar char="•"/>
            </a:pPr>
            <a:r>
              <a:rPr lang="de-DE" dirty="0"/>
              <a:t>Vergleichen Sie die Emissionen, die sich aus der Herstellung von Beton und Holz ergeben</a:t>
            </a:r>
            <a:endParaRPr dirty="0"/>
          </a:p>
          <a:p>
            <a:pPr marL="45720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Clr>
                <a:schemeClr val="dk1"/>
              </a:buClr>
              <a:buSzPts val="900"/>
              <a:buFont typeface="Arial"/>
              <a:buNone/>
            </a:pPr>
            <a:r>
              <a:rPr lang="de-DE" b="1" dirty="0"/>
              <a:t>Quelle</a:t>
            </a:r>
            <a:endParaRPr b="1" dirty="0"/>
          </a:p>
          <a:p>
            <a:pPr marL="180975" lvl="0" indent="-180975" algn="l" rtl="0">
              <a:lnSpc>
                <a:spcPct val="100000"/>
              </a:lnSpc>
              <a:spcBef>
                <a:spcPts val="0"/>
              </a:spcBef>
              <a:spcAft>
                <a:spcPts val="0"/>
              </a:spcAft>
              <a:buClr>
                <a:schemeClr val="dk1"/>
              </a:buClr>
              <a:buSzPct val="101000"/>
              <a:buFont typeface="Arial" panose="020B0604020202020204" pitchFamily="34" charset="0"/>
              <a:buChar char="•"/>
            </a:pPr>
            <a:r>
              <a:rPr lang="de-DE" dirty="0"/>
              <a:t>BBSR (2020): Umweltfußabdruck von Gebäude in Deutschland. Kurzstudie zu sektorübergreifenden Wirkungen des Handlungsfelds “Errichtung und Nutzung von Hochbauten” auf Klima und Umwelt. https://www.bbsr.bund.de/BBSR/DE/veroeffentlichungen/bbsr-online/2020/bbsr-online-17-2020-dl.pdf?__blob=publicationFile&amp;v=3</a:t>
            </a:r>
            <a:endParaRPr b="1" dirty="0"/>
          </a:p>
          <a:p>
            <a:pPr marL="180975" lvl="0" indent="-130175" algn="l" rtl="0">
              <a:lnSpc>
                <a:spcPct val="100000"/>
              </a:lnSpc>
              <a:spcBef>
                <a:spcPts val="0"/>
              </a:spcBef>
              <a:spcAft>
                <a:spcPts val="0"/>
              </a:spcAft>
              <a:buClr>
                <a:schemeClr val="dk1"/>
              </a:buClr>
              <a:buSzPts val="800"/>
              <a:buFont typeface="Merriweather"/>
              <a:buNone/>
            </a:pPr>
            <a:endParaRPr dirty="0"/>
          </a:p>
        </p:txBody>
      </p:sp>
      <p:sp>
        <p:nvSpPr>
          <p:cNvPr id="340" name="Google Shape;340;g26dae9e7bab_0_1123:notes"/>
          <p:cNvSpPr txBox="1">
            <a:spLocks noGrp="1"/>
          </p:cNvSpPr>
          <p:nvPr>
            <p:ph type="sldNum" idx="12"/>
          </p:nvPr>
        </p:nvSpPr>
        <p:spPr>
          <a:xfrm>
            <a:off x="4023991" y="9721107"/>
            <a:ext cx="3078300" cy="513600"/>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12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g25be34df3b4_0_0:notes"/>
          <p:cNvSpPr>
            <a:spLocks noGrp="1" noRot="1" noChangeAspect="1"/>
          </p:cNvSpPr>
          <p:nvPr>
            <p:ph type="sldImg" idx="2"/>
          </p:nvPr>
        </p:nvSpPr>
        <p:spPr>
          <a:xfrm>
            <a:off x="479425" y="360363"/>
            <a:ext cx="6143625" cy="3455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4" name="Google Shape;454;g25be34df3b4_0_0:notes"/>
          <p:cNvSpPr txBox="1">
            <a:spLocks noGrp="1"/>
          </p:cNvSpPr>
          <p:nvPr>
            <p:ph type="body" idx="1"/>
          </p:nvPr>
        </p:nvSpPr>
        <p:spPr>
          <a:xfrm>
            <a:off x="479425" y="3923999"/>
            <a:ext cx="6143700" cy="6310613"/>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Font typeface="Arial"/>
              <a:buNone/>
            </a:pPr>
            <a:r>
              <a:rPr lang="de-DE" sz="1000" b="1" i="0" u="none" strike="noStrike" dirty="0">
                <a:solidFill>
                  <a:schemeClr val="dk1"/>
                </a:solidFill>
                <a:latin typeface="Calibri"/>
                <a:ea typeface="Calibri"/>
                <a:cs typeface="Calibri"/>
                <a:sym typeface="Calibri"/>
              </a:rPr>
              <a:t>Beschreibung</a:t>
            </a:r>
            <a:endParaRPr sz="1000" dirty="0">
              <a:latin typeface="Calibri"/>
              <a:ea typeface="Calibri"/>
              <a:cs typeface="Calibri"/>
              <a:sym typeface="Calibri"/>
            </a:endParaRPr>
          </a:p>
          <a:p>
            <a:pPr marL="0" lvl="0" indent="0" algn="l" rtl="0">
              <a:lnSpc>
                <a:spcPct val="100000"/>
              </a:lnSpc>
              <a:spcBef>
                <a:spcPts val="200"/>
              </a:spcBef>
              <a:spcAft>
                <a:spcPts val="0"/>
              </a:spcAft>
              <a:buSzPts val="1400"/>
              <a:buNone/>
            </a:pPr>
            <a:r>
              <a:rPr lang="de-DE" sz="1000" dirty="0"/>
              <a:t>Aufgrund des Klimawandels ist eine Auseinandersetzung mit dem Thema der Nachhaltigkeit heute in allen Bereichen unumgänglich. Die </a:t>
            </a:r>
            <a:r>
              <a:rPr lang="de-DE" sz="1000" dirty="0">
                <a:latin typeface="Calibri"/>
                <a:ea typeface="Calibri"/>
                <a:cs typeface="Calibri"/>
                <a:sym typeface="Calibri"/>
              </a:rPr>
              <a:t>Gesellschaft kann ohne eine intakte Umwelt nicht überleben, weswegen auf die Nutzung der natürlichen Ressourcen und den Erhalt von Lebensraum besonders geachtet werden muss. Unsere Gesellschaft und unsere Wirtschaft sind in die </a:t>
            </a:r>
            <a:r>
              <a:rPr lang="de-DE" sz="1000" b="0" i="0" u="none" strike="noStrike" cap="none" dirty="0">
                <a:solidFill>
                  <a:schemeClr val="dk1"/>
                </a:solidFill>
                <a:latin typeface="Calibri"/>
                <a:ea typeface="Calibri"/>
                <a:cs typeface="Calibri"/>
                <a:sym typeface="Calibri"/>
              </a:rPr>
              <a:t>Biosphäre eingebettet, sie ist die Basis für alles. Das Cake-Prinzip bedeutet „</a:t>
            </a:r>
            <a:r>
              <a:rPr lang="de-DE" sz="1000" b="0" i="1" u="none" strike="noStrike" cap="none" dirty="0">
                <a:solidFill>
                  <a:schemeClr val="dk1"/>
                </a:solidFill>
                <a:latin typeface="Calibri"/>
                <a:ea typeface="Calibri"/>
                <a:cs typeface="Calibri"/>
                <a:sym typeface="Calibri"/>
              </a:rPr>
              <a:t>eine Verschiebung weg vom aktuellen sektoralen Ansatz, bei dem soziale, wirtschaftliche und ökologische Entwicklung als separate Teile angesehen werden</a:t>
            </a:r>
            <a:r>
              <a:rPr lang="de-DE" sz="1000" b="0" i="0" u="none" strike="noStrike" cap="none" dirty="0">
                <a:solidFill>
                  <a:schemeClr val="dk1"/>
                </a:solidFill>
                <a:latin typeface="Calibri"/>
                <a:ea typeface="Calibri"/>
                <a:cs typeface="Calibri"/>
                <a:sym typeface="Calibri"/>
              </a:rPr>
              <a:t>“</a:t>
            </a:r>
            <a:r>
              <a:rPr lang="de-DE" sz="1000" b="0" i="1" u="none" strike="noStrike" cap="none" dirty="0">
                <a:solidFill>
                  <a:schemeClr val="dk1"/>
                </a:solidFill>
                <a:latin typeface="Calibri"/>
                <a:ea typeface="Calibri"/>
                <a:cs typeface="Calibri"/>
                <a:sym typeface="Calibri"/>
              </a:rPr>
              <a:t> </a:t>
            </a:r>
            <a:r>
              <a:rPr lang="de-DE" sz="1000" b="0" i="0" u="none" strike="noStrike" cap="none" dirty="0">
                <a:solidFill>
                  <a:schemeClr val="dk1"/>
                </a:solidFill>
                <a:latin typeface="Calibri"/>
                <a:ea typeface="Calibri"/>
                <a:cs typeface="Calibri"/>
                <a:sym typeface="Calibri"/>
              </a:rPr>
              <a:t>(</a:t>
            </a:r>
            <a:r>
              <a:rPr lang="de-DE" sz="1000" b="0" i="0" dirty="0">
                <a:latin typeface="Calibri"/>
                <a:ea typeface="Calibri"/>
                <a:cs typeface="Calibri"/>
                <a:sym typeface="Calibri"/>
              </a:rPr>
              <a:t>Stockholm </a:t>
            </a:r>
            <a:r>
              <a:rPr lang="de-DE" sz="1000" b="0" i="0" dirty="0" err="1">
                <a:latin typeface="Calibri"/>
                <a:ea typeface="Calibri"/>
                <a:cs typeface="Calibri"/>
                <a:sym typeface="Calibri"/>
              </a:rPr>
              <a:t>Resilience</a:t>
            </a:r>
            <a:r>
              <a:rPr lang="de-DE" sz="1000" b="0" i="0" dirty="0">
                <a:latin typeface="Calibri"/>
                <a:ea typeface="Calibri"/>
                <a:cs typeface="Calibri"/>
                <a:sym typeface="Calibri"/>
              </a:rPr>
              <a:t> </a:t>
            </a:r>
            <a:r>
              <a:rPr lang="de-DE" sz="1000" b="0" i="0" dirty="0" err="1">
                <a:latin typeface="Calibri"/>
                <a:ea typeface="Calibri"/>
                <a:cs typeface="Calibri"/>
                <a:sym typeface="Calibri"/>
              </a:rPr>
              <a:t>Centre</a:t>
            </a:r>
            <a:r>
              <a:rPr lang="de-DE" sz="1000" b="0" i="0" dirty="0">
                <a:latin typeface="Calibri"/>
                <a:ea typeface="Calibri"/>
                <a:cs typeface="Calibri"/>
                <a:sym typeface="Calibri"/>
              </a:rPr>
              <a:t> o.J.). Auf der Basis der Biosphäre werden </a:t>
            </a:r>
            <a:r>
              <a:rPr lang="de-DE" sz="1000" dirty="0">
                <a:latin typeface="Calibri"/>
                <a:ea typeface="Calibri"/>
                <a:cs typeface="Calibri"/>
                <a:sym typeface="Calibri"/>
              </a:rPr>
              <a:t>alle anderen SDGs eingeordnet werden müssen. Die nächste Ebene nach der Biosphäre bildet die Gesellschaft mit den jeweiligen SDG 1 bis 4, 7, 11 und 16. Die dritte Ebene bildet die Wirtschaft, denn diese ist abhängig von einer funktionierenden Gesellschaft. Diese Schichtung ist wohlbegründet, denn gesunde (3 Gesundheit und Wohlergehen) und wohlhabende (SDG 1 Keine Armut) Kund*innen sind auch die Konsument*innen der Unternehmen, ohne die sie nicht existieren würden. Die dritte Ebene – die Wirtschaft – umfasst die SDG 8 Menschwürdige Arbeit und Wirtschaftswachstum, 9 Industrie, Innovation und Infrastruktur, 10 Ungleichheit sowie 12 Nachhaltige/r Konsum und Produktion – also alles, was eine nachhaltige Wirtschaft ausmacht. “On </a:t>
            </a:r>
            <a:r>
              <a:rPr lang="de-DE" sz="1000" dirty="0" err="1">
                <a:latin typeface="Calibri"/>
                <a:ea typeface="Calibri"/>
                <a:cs typeface="Calibri"/>
                <a:sym typeface="Calibri"/>
              </a:rPr>
              <a:t>the</a:t>
            </a:r>
            <a:r>
              <a:rPr lang="de-DE" sz="1000" dirty="0">
                <a:latin typeface="Calibri"/>
                <a:ea typeface="Calibri"/>
                <a:cs typeface="Calibri"/>
                <a:sym typeface="Calibri"/>
              </a:rPr>
              <a:t> Top“ steht das SDG 17 „Partnerschaften zur Erreichung der Ziele, das in diesem Modell als Dreh- und Angelpunkt zwischen allen Ebenen der Interaktion funktioniert. Ohne das Zusammenwirken von mehreren Stakeholdern, Gemeinschaften und Staaten, wird es nur sehr schwer sein, die 17 SDGs bis 2030 umzusetzen. </a:t>
            </a:r>
            <a:endParaRPr sz="1000" dirty="0"/>
          </a:p>
          <a:p>
            <a:pPr marL="0" lvl="0" indent="0" algn="l" rtl="0">
              <a:lnSpc>
                <a:spcPct val="100000"/>
              </a:lnSpc>
              <a:spcBef>
                <a:spcPts val="200"/>
              </a:spcBef>
              <a:spcAft>
                <a:spcPts val="0"/>
              </a:spcAft>
              <a:buSzPts val="1400"/>
              <a:buNone/>
            </a:pPr>
            <a:r>
              <a:rPr lang="de-DE" sz="1000" dirty="0">
                <a:latin typeface="Calibri"/>
                <a:ea typeface="Calibri"/>
                <a:cs typeface="Calibri"/>
                <a:sym typeface="Calibri"/>
              </a:rPr>
              <a:t>Auch wenn das SDG 4 Hochwertige Bildung keine besondere Rolle in diesem Modell hat (und nur eingereiht ist zwischen allen anderen) – so kann nur Bildung den Teufelskreis der Armut durchbrechen, Krisen vermeiden und dysfunktionale Gesellschaften (Korruption, Rechtsunsicherheit, Umweltzerstörung, Verletzung der Menschenrechte) verändern. Aber auch in demokratischen Gesellschaften mit einer Wirtschaftsstruktur, die schon in vielen Teilen im Sinne der Nachhaltigkeit reguliert ist, werden die Ziele der nachhaltigen Entwicklung noch bei weitem nicht erreicht, zu groß sind die Defizite der SDG wie selbst die Bundesregierung in den jeweiligen Nachhaltigkeitsberichten der Ministerien bestätigen (Bundesregierung o.J.). </a:t>
            </a:r>
            <a:endParaRPr sz="1000" dirty="0"/>
          </a:p>
          <a:p>
            <a:pPr marL="0" lvl="0" indent="0" algn="l" rtl="0">
              <a:lnSpc>
                <a:spcPct val="100000"/>
              </a:lnSpc>
              <a:spcBef>
                <a:spcPts val="200"/>
              </a:spcBef>
              <a:spcAft>
                <a:spcPts val="0"/>
              </a:spcAft>
              <a:buSzPts val="1400"/>
              <a:buNone/>
            </a:pPr>
            <a:r>
              <a:rPr lang="de-DE" sz="1000" b="1" dirty="0">
                <a:latin typeface="Calibri"/>
                <a:ea typeface="Calibri"/>
                <a:cs typeface="Calibri"/>
                <a:sym typeface="Calibri"/>
              </a:rPr>
              <a:t>Aufgabe</a:t>
            </a:r>
            <a:endParaRPr sz="1000" dirty="0"/>
          </a:p>
          <a:p>
            <a:pPr marL="0" lvl="0" indent="0" algn="l" rtl="0">
              <a:lnSpc>
                <a:spcPct val="100000"/>
              </a:lnSpc>
              <a:spcBef>
                <a:spcPts val="200"/>
              </a:spcBef>
              <a:spcAft>
                <a:spcPts val="0"/>
              </a:spcAft>
              <a:buSzPts val="1400"/>
              <a:buNone/>
            </a:pPr>
            <a:r>
              <a:rPr lang="de-DE" sz="1000" dirty="0">
                <a:latin typeface="Calibri"/>
                <a:ea typeface="Calibri"/>
                <a:cs typeface="Calibri"/>
                <a:sym typeface="Calibri"/>
              </a:rPr>
              <a:t>Die SDG können auch nur erreicht werden, wenn alle betroffenen Akteure gemeinsam an der Umsetzung arbeiten. Deshalb stellt sich die Frage für jedes einzelne Unternehmen, für die Geschäftsführung, die Eigentümer*innen und für alle Mitarbeiter*innen:</a:t>
            </a:r>
            <a:endParaRPr sz="1000" dirty="0"/>
          </a:p>
          <a:p>
            <a:pPr marL="171450" marR="0" lvl="0" indent="-171450" algn="l" rtl="0">
              <a:lnSpc>
                <a:spcPct val="100000"/>
              </a:lnSpc>
              <a:spcBef>
                <a:spcPts val="200"/>
              </a:spcBef>
              <a:spcAft>
                <a:spcPts val="0"/>
              </a:spcAft>
              <a:buClr>
                <a:srgbClr val="000000"/>
              </a:buClr>
              <a:buSzPts val="1000"/>
              <a:buFont typeface="Arial"/>
              <a:buChar char="•"/>
            </a:pPr>
            <a:r>
              <a:rPr lang="de-DE" sz="1000" dirty="0">
                <a:solidFill>
                  <a:schemeClr val="dk1"/>
                </a:solidFill>
                <a:latin typeface="Calibri"/>
                <a:ea typeface="Calibri"/>
                <a:cs typeface="Calibri"/>
                <a:sym typeface="Calibri"/>
              </a:rPr>
              <a:t>Welche Rolle spielen die SDG für Ihr Unternehmen</a:t>
            </a:r>
            <a:endParaRPr sz="1000" b="0" i="0" u="none" strike="noStrike" cap="none" dirty="0">
              <a:solidFill>
                <a:schemeClr val="dk1"/>
              </a:solidFill>
              <a:latin typeface="Calibri"/>
              <a:ea typeface="Calibri"/>
              <a:cs typeface="Calibri"/>
              <a:sym typeface="Calibri"/>
            </a:endParaRPr>
          </a:p>
          <a:p>
            <a:pPr marL="171450" marR="0" lvl="0" indent="-171450" algn="l" rtl="0">
              <a:lnSpc>
                <a:spcPct val="100000"/>
              </a:lnSpc>
              <a:spcBef>
                <a:spcPts val="200"/>
              </a:spcBef>
              <a:spcAft>
                <a:spcPts val="0"/>
              </a:spcAft>
              <a:buClr>
                <a:srgbClr val="000000"/>
              </a:buClr>
              <a:buSzPts val="1000"/>
              <a:buFont typeface="Arial"/>
              <a:buChar char="•"/>
            </a:pPr>
            <a:r>
              <a:rPr lang="de-DE" sz="1000" b="0" i="0" u="none" strike="noStrike" cap="none" dirty="0">
                <a:solidFill>
                  <a:schemeClr val="dk1"/>
                </a:solidFill>
                <a:latin typeface="Calibri"/>
                <a:ea typeface="Calibri"/>
                <a:cs typeface="Calibri"/>
                <a:sym typeface="Calibri"/>
              </a:rPr>
              <a:t>Wie stellen Sie Ihr Unternehmen für die Zukunft auf?</a:t>
            </a:r>
            <a:endParaRPr sz="1000" dirty="0">
              <a:latin typeface="Calibri"/>
              <a:ea typeface="Calibri"/>
              <a:cs typeface="Calibri"/>
              <a:sym typeface="Calibri"/>
            </a:endParaRPr>
          </a:p>
          <a:p>
            <a:pPr marL="0" lvl="0" indent="0" algn="l" rtl="0">
              <a:lnSpc>
                <a:spcPct val="100000"/>
              </a:lnSpc>
              <a:spcBef>
                <a:spcPts val="200"/>
              </a:spcBef>
              <a:spcAft>
                <a:spcPts val="0"/>
              </a:spcAft>
              <a:buClr>
                <a:schemeClr val="dk1"/>
              </a:buClr>
              <a:buSzPts val="1100"/>
              <a:buFont typeface="Arial"/>
              <a:buNone/>
            </a:pPr>
            <a:endParaRPr lang="de-DE" sz="1000" b="1" dirty="0">
              <a:latin typeface="Calibri"/>
              <a:ea typeface="Calibri"/>
              <a:cs typeface="Calibri"/>
              <a:sym typeface="Calibri"/>
            </a:endParaRPr>
          </a:p>
          <a:p>
            <a:pPr marL="0" lvl="0" indent="0" algn="l" rtl="0">
              <a:lnSpc>
                <a:spcPct val="100000"/>
              </a:lnSpc>
              <a:spcBef>
                <a:spcPts val="200"/>
              </a:spcBef>
              <a:spcAft>
                <a:spcPts val="0"/>
              </a:spcAft>
              <a:buClr>
                <a:schemeClr val="dk1"/>
              </a:buClr>
              <a:buSzPts val="1100"/>
              <a:buFont typeface="Arial"/>
              <a:buNone/>
            </a:pPr>
            <a:r>
              <a:rPr lang="de-DE" sz="1000" b="1" dirty="0">
                <a:latin typeface="Calibri"/>
                <a:ea typeface="Calibri"/>
                <a:cs typeface="Calibri"/>
                <a:sym typeface="Calibri"/>
              </a:rPr>
              <a:t>Quellen und Abbildung</a:t>
            </a:r>
            <a:endParaRPr sz="1000" dirty="0"/>
          </a:p>
          <a:p>
            <a:pPr marL="171450" marR="0" lvl="0" indent="-171450" algn="l" rtl="0">
              <a:lnSpc>
                <a:spcPct val="100000"/>
              </a:lnSpc>
              <a:spcBef>
                <a:spcPts val="0"/>
              </a:spcBef>
              <a:spcAft>
                <a:spcPts val="0"/>
              </a:spcAft>
              <a:buClr>
                <a:schemeClr val="dk1"/>
              </a:buClr>
              <a:buSzPts val="1200"/>
              <a:buFont typeface="Arial"/>
              <a:buChar char="•"/>
            </a:pPr>
            <a:r>
              <a:rPr lang="de-DE" sz="900" b="0" dirty="0">
                <a:latin typeface="Calibri"/>
                <a:ea typeface="Calibri"/>
                <a:cs typeface="Calibri"/>
                <a:sym typeface="Calibri"/>
              </a:rPr>
              <a:t>Cake: Stockholm </a:t>
            </a:r>
            <a:r>
              <a:rPr lang="de-DE" sz="900" b="0" dirty="0" err="1">
                <a:latin typeface="Calibri"/>
                <a:ea typeface="Calibri"/>
                <a:cs typeface="Calibri"/>
                <a:sym typeface="Calibri"/>
              </a:rPr>
              <a:t>Resilience</a:t>
            </a:r>
            <a:r>
              <a:rPr lang="de-DE" sz="900" b="0" dirty="0">
                <a:latin typeface="Calibri"/>
                <a:ea typeface="Calibri"/>
                <a:cs typeface="Calibri"/>
                <a:sym typeface="Calibri"/>
              </a:rPr>
              <a:t> </a:t>
            </a:r>
            <a:r>
              <a:rPr lang="de-DE" sz="900" b="0" dirty="0" err="1">
                <a:latin typeface="Calibri"/>
                <a:ea typeface="Calibri"/>
                <a:cs typeface="Calibri"/>
                <a:sym typeface="Calibri"/>
              </a:rPr>
              <a:t>Centre</a:t>
            </a:r>
            <a:r>
              <a:rPr lang="de-DE" sz="900" b="0" dirty="0">
                <a:latin typeface="Calibri"/>
                <a:ea typeface="Calibri"/>
                <a:cs typeface="Calibri"/>
                <a:sym typeface="Calibri"/>
              </a:rPr>
              <a:t> (o.J.): </a:t>
            </a:r>
            <a:r>
              <a:rPr lang="de-DE" sz="900" b="0" i="0" u="none" strike="noStrike" cap="none" dirty="0">
                <a:solidFill>
                  <a:schemeClr val="dk1"/>
                </a:solidFill>
                <a:latin typeface="Calibri"/>
                <a:ea typeface="Calibri"/>
                <a:cs typeface="Calibri"/>
                <a:sym typeface="Calibri"/>
              </a:rPr>
              <a:t>Eine neue Art, die Ziele für nachhaltige Entwicklung zu sehen und wie sie alle mit Lebensmitteln verbunden sind. Online: https://www.stockholmresilience.org/research/research-news/2016-06-14-the-sdgs-wedding-cake.html. </a:t>
            </a:r>
            <a:r>
              <a:rPr lang="de-DE" sz="900" dirty="0">
                <a:latin typeface="Calibri"/>
                <a:ea typeface="Calibri"/>
                <a:cs typeface="Calibri"/>
                <a:sym typeface="Calibri"/>
              </a:rPr>
              <a:t>(Lizenz: </a:t>
            </a:r>
            <a:r>
              <a:rPr lang="de-DE" sz="900" b="0" i="0" u="none" strike="noStrike" cap="none" dirty="0">
                <a:solidFill>
                  <a:schemeClr val="dk1"/>
                </a:solidFill>
                <a:latin typeface="Calibri"/>
                <a:ea typeface="Calibri"/>
                <a:cs typeface="Calibri"/>
                <a:sym typeface="Calibri"/>
              </a:rPr>
              <a:t>CC BY-ND 3.0)</a:t>
            </a:r>
            <a:endParaRPr sz="900" dirty="0"/>
          </a:p>
          <a:p>
            <a:pPr marL="171450" marR="0" lvl="0" indent="-171450" algn="l" rtl="0">
              <a:lnSpc>
                <a:spcPct val="100000"/>
              </a:lnSpc>
              <a:spcBef>
                <a:spcPts val="0"/>
              </a:spcBef>
              <a:spcAft>
                <a:spcPts val="0"/>
              </a:spcAft>
              <a:buClr>
                <a:schemeClr val="dk1"/>
              </a:buClr>
              <a:buSzPts val="1200"/>
              <a:buFont typeface="Arial"/>
              <a:buChar char="•"/>
            </a:pPr>
            <a:r>
              <a:rPr lang="de-DE" sz="900" b="0" i="0" u="none" strike="noStrike" cap="none" dirty="0">
                <a:solidFill>
                  <a:schemeClr val="dk1"/>
                </a:solidFill>
                <a:latin typeface="Calibri"/>
                <a:ea typeface="Calibri"/>
                <a:cs typeface="Calibri"/>
                <a:sym typeface="Calibri"/>
              </a:rPr>
              <a:t>Nachhaltigkeitsstrategie - eigene Darstellung in </a:t>
            </a:r>
            <a:r>
              <a:rPr lang="de-DE" sz="900" b="0" i="0" u="none" strike="noStrike" cap="none" dirty="0" err="1">
                <a:solidFill>
                  <a:schemeClr val="dk1"/>
                </a:solidFill>
                <a:latin typeface="Calibri"/>
                <a:ea typeface="Calibri"/>
                <a:cs typeface="Calibri"/>
                <a:sym typeface="Calibri"/>
              </a:rPr>
              <a:t>Anlehung</a:t>
            </a:r>
            <a:r>
              <a:rPr lang="de-DE" sz="900" b="0" i="0" u="none" strike="noStrike" cap="none" dirty="0">
                <a:solidFill>
                  <a:schemeClr val="dk1"/>
                </a:solidFill>
                <a:latin typeface="Calibri"/>
                <a:ea typeface="Calibri"/>
                <a:cs typeface="Calibri"/>
                <a:sym typeface="Calibri"/>
              </a:rPr>
              <a:t> an: </a:t>
            </a:r>
            <a:r>
              <a:rPr lang="de-DE" sz="900" b="0" i="0" u="none" strike="noStrike" cap="none" dirty="0" err="1">
                <a:solidFill>
                  <a:schemeClr val="dk1"/>
                </a:solidFill>
                <a:latin typeface="Calibri"/>
                <a:ea typeface="Calibri"/>
                <a:cs typeface="Calibri"/>
                <a:sym typeface="Calibri"/>
              </a:rPr>
              <a:t>sph</a:t>
            </a:r>
            <a:r>
              <a:rPr lang="de-DE" sz="900" b="0" i="0" u="none" strike="noStrike" cap="none" dirty="0">
                <a:solidFill>
                  <a:schemeClr val="dk1"/>
                </a:solidFill>
                <a:latin typeface="Calibri"/>
                <a:ea typeface="Calibri"/>
                <a:cs typeface="Calibri"/>
                <a:sym typeface="Calibri"/>
              </a:rPr>
              <a:t> (o.J.): Strategische Ausrichtung. Online: https://sph-nachhaltig-wirtschaften.de/nachhaltige-strategische-ausrichtung-unternehmen/</a:t>
            </a:r>
            <a:endParaRPr sz="900" b="0" i="0" u="none" strike="noStrike" cap="none" dirty="0">
              <a:solidFill>
                <a:schemeClr val="dk1"/>
              </a:solidFill>
              <a:latin typeface="Calibri"/>
              <a:ea typeface="Calibri"/>
              <a:cs typeface="Calibri"/>
              <a:sym typeface="Calibri"/>
            </a:endParaRPr>
          </a:p>
          <a:p>
            <a:pPr marL="171450" marR="0" lvl="0" indent="-171450" algn="l" rtl="0">
              <a:lnSpc>
                <a:spcPct val="100000"/>
              </a:lnSpc>
              <a:spcBef>
                <a:spcPts val="0"/>
              </a:spcBef>
              <a:spcAft>
                <a:spcPts val="0"/>
              </a:spcAft>
              <a:buClr>
                <a:schemeClr val="dk1"/>
              </a:buClr>
              <a:buSzPts val="1200"/>
              <a:buFont typeface="Arial"/>
              <a:buChar char="•"/>
            </a:pPr>
            <a:r>
              <a:rPr lang="de-DE" sz="900" b="0" i="0" u="none" strike="noStrike" cap="none" dirty="0">
                <a:solidFill>
                  <a:schemeClr val="dk1"/>
                </a:solidFill>
                <a:latin typeface="Calibri"/>
                <a:ea typeface="Calibri"/>
                <a:cs typeface="Calibri"/>
                <a:sym typeface="Calibri"/>
              </a:rPr>
              <a:t>Bundesregierung (o.J.): Berichte aus den Ministerien. Online: https://www.bundesregierung.de/breg-de/themen/nachhaltigkeitspolitik/berichte-und-reden-nachhaltigkeit/berichte-aus-den-ministerien-429902</a:t>
            </a:r>
            <a:endParaRPr sz="900" dirty="0">
              <a:latin typeface="Calibri"/>
              <a:ea typeface="Calibri"/>
              <a:cs typeface="Calibri"/>
              <a:sym typeface="Calibri"/>
            </a:endParaRPr>
          </a:p>
        </p:txBody>
      </p:sp>
      <p:sp>
        <p:nvSpPr>
          <p:cNvPr id="2" name="Google Shape;77;p38:notes">
            <a:extLst>
              <a:ext uri="{FF2B5EF4-FFF2-40B4-BE49-F238E27FC236}">
                <a16:creationId xmlns="" xmlns:a16="http://schemas.microsoft.com/office/drawing/2014/main" id="{43DE1943-A785-675E-3CC3-88C00DB3DD1F}"/>
              </a:ext>
            </a:extLst>
          </p:cNvPr>
          <p:cNvSpPr txBox="1">
            <a:spLocks noGrp="1"/>
          </p:cNvSpPr>
          <p:nvPr>
            <p:ph type="sldNum" idx="12"/>
          </p:nvPr>
        </p:nvSpPr>
        <p:spPr>
          <a:xfrm>
            <a:off x="4023991" y="9768000"/>
            <a:ext cx="3078428" cy="513506"/>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13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g26805bd2549_0_1687:notes"/>
          <p:cNvSpPr>
            <a:spLocks noGrp="1" noRot="1" noChangeAspect="1"/>
          </p:cNvSpPr>
          <p:nvPr>
            <p:ph type="sldImg" idx="2"/>
          </p:nvPr>
        </p:nvSpPr>
        <p:spPr>
          <a:xfrm>
            <a:off x="479425" y="331788"/>
            <a:ext cx="6143625" cy="3455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6" name="Google Shape;506;g26805bd2549_0_1687:notes"/>
          <p:cNvSpPr txBox="1">
            <a:spLocks noGrp="1"/>
          </p:cNvSpPr>
          <p:nvPr>
            <p:ph type="body" idx="1"/>
          </p:nvPr>
        </p:nvSpPr>
        <p:spPr>
          <a:xfrm>
            <a:off x="479425" y="3888000"/>
            <a:ext cx="6143625" cy="6253500"/>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Font typeface="Arial"/>
              <a:buNone/>
            </a:pPr>
            <a:r>
              <a:rPr lang="de-DE" sz="1000" b="1" i="0" u="none" strike="noStrike" dirty="0">
                <a:solidFill>
                  <a:schemeClr val="dk1"/>
                </a:solidFill>
                <a:latin typeface="Calibri"/>
                <a:ea typeface="Calibri"/>
                <a:cs typeface="Calibri"/>
                <a:sym typeface="Calibri"/>
              </a:rPr>
              <a:t>Beschreibung</a:t>
            </a:r>
            <a:endParaRPr sz="1000" dirty="0">
              <a:latin typeface="Calibri"/>
              <a:ea typeface="Calibri"/>
              <a:cs typeface="Calibri"/>
              <a:sym typeface="Calibri"/>
            </a:endParaRPr>
          </a:p>
          <a:p>
            <a:pPr marL="0" lvl="0" indent="0" algn="l" rtl="0">
              <a:lnSpc>
                <a:spcPct val="100000"/>
              </a:lnSpc>
              <a:spcBef>
                <a:spcPts val="200"/>
              </a:spcBef>
              <a:spcAft>
                <a:spcPts val="0"/>
              </a:spcAft>
              <a:buSzPts val="1400"/>
              <a:buNone/>
            </a:pPr>
            <a:r>
              <a:rPr lang="de-DE" sz="1000" dirty="0"/>
              <a:t>Aufgrund des Klimawandels ist eine Auseinandersetzung mit dem Thema der Nachhaltigkeit heute in allen Bereichen unumgänglich. Die </a:t>
            </a:r>
            <a:r>
              <a:rPr lang="de-DE" sz="1000" dirty="0">
                <a:latin typeface="Calibri"/>
                <a:ea typeface="Calibri"/>
                <a:cs typeface="Calibri"/>
                <a:sym typeface="Calibri"/>
              </a:rPr>
              <a:t>Gesellschaft kann ohne eine intakte Umwelt nicht überleben, weswegen auf die Nutzung der natürlichen Ressourcen und den Erhalt von Lebensraum besonders geachtet werden muss. Unsere Gesellschaft und unsere Wirtschaft sind in die </a:t>
            </a:r>
            <a:r>
              <a:rPr lang="de-DE" sz="1000" b="0" i="0" u="none" strike="noStrike" cap="none" dirty="0">
                <a:solidFill>
                  <a:schemeClr val="dk1"/>
                </a:solidFill>
                <a:latin typeface="Calibri"/>
                <a:ea typeface="Calibri"/>
                <a:cs typeface="Calibri"/>
                <a:sym typeface="Calibri"/>
              </a:rPr>
              <a:t>Biosphäre eingebettet, sie ist die Basis für alles. Das Cake-Prinzip bedeutet „</a:t>
            </a:r>
            <a:r>
              <a:rPr lang="de-DE" sz="1000" b="0" i="1" u="none" strike="noStrike" cap="none" dirty="0">
                <a:solidFill>
                  <a:schemeClr val="dk1"/>
                </a:solidFill>
                <a:latin typeface="Calibri"/>
                <a:ea typeface="Calibri"/>
                <a:cs typeface="Calibri"/>
                <a:sym typeface="Calibri"/>
              </a:rPr>
              <a:t>eine Verschiebung weg vom aktuellen sektoralen Ansatz, bei dem soziale, wirtschaftliche und ökologische Entwicklung als separate Teile angesehen werden</a:t>
            </a:r>
            <a:r>
              <a:rPr lang="de-DE" sz="1000" b="0" i="0" u="none" strike="noStrike" cap="none" dirty="0">
                <a:solidFill>
                  <a:schemeClr val="dk1"/>
                </a:solidFill>
                <a:latin typeface="Calibri"/>
                <a:ea typeface="Calibri"/>
                <a:cs typeface="Calibri"/>
                <a:sym typeface="Calibri"/>
              </a:rPr>
              <a:t>“</a:t>
            </a:r>
            <a:r>
              <a:rPr lang="de-DE" sz="1000" b="0" i="1" u="none" strike="noStrike" cap="none" dirty="0">
                <a:solidFill>
                  <a:schemeClr val="dk1"/>
                </a:solidFill>
                <a:latin typeface="Calibri"/>
                <a:ea typeface="Calibri"/>
                <a:cs typeface="Calibri"/>
                <a:sym typeface="Calibri"/>
              </a:rPr>
              <a:t> </a:t>
            </a:r>
            <a:r>
              <a:rPr lang="de-DE" sz="1000" b="0" i="0" u="none" strike="noStrike" cap="none" dirty="0">
                <a:solidFill>
                  <a:schemeClr val="dk1"/>
                </a:solidFill>
                <a:latin typeface="Calibri"/>
                <a:ea typeface="Calibri"/>
                <a:cs typeface="Calibri"/>
                <a:sym typeface="Calibri"/>
              </a:rPr>
              <a:t>(</a:t>
            </a:r>
            <a:r>
              <a:rPr lang="de-DE" sz="1000" b="0" i="0" dirty="0">
                <a:latin typeface="Calibri"/>
                <a:ea typeface="Calibri"/>
                <a:cs typeface="Calibri"/>
                <a:sym typeface="Calibri"/>
              </a:rPr>
              <a:t>Stockholm </a:t>
            </a:r>
            <a:r>
              <a:rPr lang="de-DE" sz="1000" b="0" i="0" dirty="0" err="1">
                <a:latin typeface="Calibri"/>
                <a:ea typeface="Calibri"/>
                <a:cs typeface="Calibri"/>
                <a:sym typeface="Calibri"/>
              </a:rPr>
              <a:t>Resilience</a:t>
            </a:r>
            <a:r>
              <a:rPr lang="de-DE" sz="1000" b="0" i="0" dirty="0">
                <a:latin typeface="Calibri"/>
                <a:ea typeface="Calibri"/>
                <a:cs typeface="Calibri"/>
                <a:sym typeface="Calibri"/>
              </a:rPr>
              <a:t> </a:t>
            </a:r>
            <a:r>
              <a:rPr lang="de-DE" sz="1000" b="0" i="0" dirty="0" err="1">
                <a:latin typeface="Calibri"/>
                <a:ea typeface="Calibri"/>
                <a:cs typeface="Calibri"/>
                <a:sym typeface="Calibri"/>
              </a:rPr>
              <a:t>Centre</a:t>
            </a:r>
            <a:r>
              <a:rPr lang="de-DE" sz="1000" b="0" i="0" dirty="0">
                <a:latin typeface="Calibri"/>
                <a:ea typeface="Calibri"/>
                <a:cs typeface="Calibri"/>
                <a:sym typeface="Calibri"/>
              </a:rPr>
              <a:t> o.J.). Auf der Basis der Biosphäre werden </a:t>
            </a:r>
            <a:r>
              <a:rPr lang="de-DE" sz="1000" dirty="0">
                <a:latin typeface="Calibri"/>
                <a:ea typeface="Calibri"/>
                <a:cs typeface="Calibri"/>
                <a:sym typeface="Calibri"/>
              </a:rPr>
              <a:t>alle anderen SDGs eingeordnet werden müssen. Die nächste Ebene nach der Biosphäre bildet die Gesellschaft mit den jeweiligen SDG 1 bis 4, 7, 11 und 16. Die dritte Ebene bildet die Wirtschaft, denn diese ist abhängig von einer funktionierenden Gesellschaft. Diese Schichtung ist wohlbegründet, denn gesunde (3 Gesundheit und Wohlergehen) und wohlhabende (SDG 1 Keine Armut) Kund*innen sind auch die Konsument*innen der Unternehmen ohne die sie nicht existieren würden. Die dritte Ebene – die Wirtschaft – umfasst die SDG 8 Menschwürdige Arbeit und Wirtschaftswachstum, 9 Industrie, Innovation und Infrastruktur, 10 Ungleichheit sowie 12 Nachhaltige/r Konsum und Produktion – also alles, was eine nachhaltige Wirtschaft ausmacht. “On </a:t>
            </a:r>
            <a:r>
              <a:rPr lang="de-DE" sz="1000" dirty="0" err="1">
                <a:latin typeface="Calibri"/>
                <a:ea typeface="Calibri"/>
                <a:cs typeface="Calibri"/>
                <a:sym typeface="Calibri"/>
              </a:rPr>
              <a:t>the</a:t>
            </a:r>
            <a:r>
              <a:rPr lang="de-DE" sz="1000" dirty="0">
                <a:latin typeface="Calibri"/>
                <a:ea typeface="Calibri"/>
                <a:cs typeface="Calibri"/>
                <a:sym typeface="Calibri"/>
              </a:rPr>
              <a:t> Top“ steht das SDG 17 „Partnerschaften zur Erreichung der Ziele, das in diesem Modell als Dreh- und Angelpunkt zwischen allen Ebenen der Interaktion funktioniert. Ohne das Zusammenwirken von mehreren Stakeholdern, Gemeinschaften und Staaten, wird es nur sehr schwer sein, die 17 SDGs bis 2030 umzusetzen. </a:t>
            </a:r>
            <a:endParaRPr dirty="0"/>
          </a:p>
          <a:p>
            <a:pPr marL="0" lvl="0" indent="0" algn="l" rtl="0">
              <a:lnSpc>
                <a:spcPct val="100000"/>
              </a:lnSpc>
              <a:spcBef>
                <a:spcPts val="200"/>
              </a:spcBef>
              <a:spcAft>
                <a:spcPts val="0"/>
              </a:spcAft>
              <a:buSzPts val="1400"/>
              <a:buNone/>
            </a:pPr>
            <a:r>
              <a:rPr lang="de-DE" sz="1000" dirty="0">
                <a:latin typeface="Calibri"/>
                <a:ea typeface="Calibri"/>
                <a:cs typeface="Calibri"/>
                <a:sym typeface="Calibri"/>
              </a:rPr>
              <a:t>Auch wenn das SDG 4 Hochwertige Bildung keine besondere Rolle in diesem Modell hat (und nur eingereiht ist zwischen allen anderen) – so kann nur Bildung den Teufelskreis der Armut durchbrechen, Krisen vermeiden und dysfunktionale Gesellschaften (Korruption, Rechtsunsicherheit, Umweltzerstörung, Verletzung der Menschenrechte) verändern. Aber auch in demokratischen Gesellschaften mit einer Wirtschaftsstruktur, die schon in vielen Teilen im Sinne der Nachhaltigkeit reguliert ist, werden die Ziele der nachhaltigen Entwicklung noch bei weitem nicht erreicht, zu groß sind die Defizite der SDG wie selbst die Bundesregierung in den jeweiligen Nachhaltigkeitsberichten der Ministerium bestätigen (Bundesregierung o.J.). </a:t>
            </a:r>
            <a:endParaRPr dirty="0"/>
          </a:p>
          <a:p>
            <a:pPr marL="0" lvl="0" indent="0" algn="l" rtl="0">
              <a:lnSpc>
                <a:spcPct val="100000"/>
              </a:lnSpc>
              <a:spcBef>
                <a:spcPts val="200"/>
              </a:spcBef>
              <a:spcAft>
                <a:spcPts val="0"/>
              </a:spcAft>
              <a:buSzPts val="1400"/>
              <a:buNone/>
            </a:pPr>
            <a:r>
              <a:rPr lang="de-DE" sz="1000" b="1" dirty="0">
                <a:latin typeface="Calibri"/>
                <a:ea typeface="Calibri"/>
                <a:cs typeface="Calibri"/>
                <a:sym typeface="Calibri"/>
              </a:rPr>
              <a:t>Aufgabe</a:t>
            </a:r>
            <a:endParaRPr dirty="0"/>
          </a:p>
          <a:p>
            <a:pPr marL="0" lvl="0" indent="0" algn="l" rtl="0">
              <a:lnSpc>
                <a:spcPct val="100000"/>
              </a:lnSpc>
              <a:spcBef>
                <a:spcPts val="200"/>
              </a:spcBef>
              <a:spcAft>
                <a:spcPts val="0"/>
              </a:spcAft>
              <a:buSzPts val="1400"/>
              <a:buNone/>
            </a:pPr>
            <a:r>
              <a:rPr lang="de-DE" sz="1000" dirty="0">
                <a:latin typeface="Calibri"/>
                <a:ea typeface="Calibri"/>
                <a:cs typeface="Calibri"/>
                <a:sym typeface="Calibri"/>
              </a:rPr>
              <a:t>Die SDG können auch nur erreicht werden, wenn alle betroffenen Akteure gemeinsam an der Umsetzung arbeiten. Deshalb stellt sich die Frage für jedes einzelne Unternehmen, für die Geschäftsführung, die Eigentümer*innen und für alle Mitarbeiter*innen:</a:t>
            </a:r>
            <a:endParaRPr dirty="0"/>
          </a:p>
          <a:p>
            <a:pPr marL="171450" marR="0" lvl="0" indent="-171450" algn="l" rtl="0">
              <a:lnSpc>
                <a:spcPct val="100000"/>
              </a:lnSpc>
              <a:spcBef>
                <a:spcPts val="200"/>
              </a:spcBef>
              <a:spcAft>
                <a:spcPts val="0"/>
              </a:spcAft>
              <a:buClr>
                <a:srgbClr val="000000"/>
              </a:buClr>
              <a:buSzPts val="1000"/>
              <a:buFont typeface="Arial"/>
              <a:buChar char="•"/>
            </a:pPr>
            <a:r>
              <a:rPr lang="de-DE" sz="1000" dirty="0">
                <a:solidFill>
                  <a:schemeClr val="dk1"/>
                </a:solidFill>
                <a:latin typeface="Calibri"/>
                <a:ea typeface="Calibri"/>
                <a:cs typeface="Calibri"/>
                <a:sym typeface="Calibri"/>
              </a:rPr>
              <a:t>Welche Rolle spielen die SDG für Ihr Unternehmen</a:t>
            </a:r>
            <a:endParaRPr sz="1000" b="0" i="0" u="none" strike="noStrike" cap="none" dirty="0">
              <a:solidFill>
                <a:schemeClr val="dk1"/>
              </a:solidFill>
              <a:latin typeface="Calibri"/>
              <a:ea typeface="Calibri"/>
              <a:cs typeface="Calibri"/>
              <a:sym typeface="Calibri"/>
            </a:endParaRPr>
          </a:p>
          <a:p>
            <a:pPr marL="171450" marR="0" lvl="0" indent="-171450" algn="l" rtl="0">
              <a:lnSpc>
                <a:spcPct val="100000"/>
              </a:lnSpc>
              <a:spcBef>
                <a:spcPts val="200"/>
              </a:spcBef>
              <a:spcAft>
                <a:spcPts val="0"/>
              </a:spcAft>
              <a:buClr>
                <a:srgbClr val="000000"/>
              </a:buClr>
              <a:buSzPts val="1000"/>
              <a:buFont typeface="Arial"/>
              <a:buChar char="•"/>
            </a:pPr>
            <a:r>
              <a:rPr lang="de-DE" sz="1000" b="0" i="0" u="none" strike="noStrike" cap="none" dirty="0">
                <a:solidFill>
                  <a:schemeClr val="dk1"/>
                </a:solidFill>
                <a:latin typeface="Calibri"/>
                <a:ea typeface="Calibri"/>
                <a:cs typeface="Calibri"/>
                <a:sym typeface="Calibri"/>
              </a:rPr>
              <a:t>Wie stellen Sie Ihr Unternehmen für die Zukunft auf?</a:t>
            </a:r>
            <a:endParaRPr sz="1000" dirty="0">
              <a:latin typeface="Calibri"/>
              <a:ea typeface="Calibri"/>
              <a:cs typeface="Calibri"/>
              <a:sym typeface="Calibri"/>
            </a:endParaRPr>
          </a:p>
          <a:p>
            <a:pPr marL="0" lvl="0" indent="0" algn="l" rtl="0">
              <a:lnSpc>
                <a:spcPct val="100000"/>
              </a:lnSpc>
              <a:spcBef>
                <a:spcPts val="200"/>
              </a:spcBef>
              <a:spcAft>
                <a:spcPts val="0"/>
              </a:spcAft>
              <a:buClr>
                <a:schemeClr val="dk1"/>
              </a:buClr>
              <a:buSzPts val="1100"/>
              <a:buFont typeface="Arial"/>
              <a:buNone/>
            </a:pPr>
            <a:r>
              <a:rPr lang="de-DE" sz="1000" b="1" dirty="0">
                <a:latin typeface="Calibri"/>
                <a:ea typeface="Calibri"/>
                <a:cs typeface="Calibri"/>
                <a:sym typeface="Calibri"/>
              </a:rPr>
              <a:t>Quellen und Abbildung</a:t>
            </a:r>
            <a:endParaRPr dirty="0"/>
          </a:p>
          <a:p>
            <a:pPr marL="171450" marR="0" lvl="0" indent="-171450" algn="l" rtl="0">
              <a:lnSpc>
                <a:spcPct val="100000"/>
              </a:lnSpc>
              <a:spcBef>
                <a:spcPts val="0"/>
              </a:spcBef>
              <a:spcAft>
                <a:spcPts val="0"/>
              </a:spcAft>
              <a:buClr>
                <a:schemeClr val="dk1"/>
              </a:buClr>
              <a:buSzPts val="1200"/>
              <a:buFont typeface="Arial"/>
              <a:buChar char="•"/>
            </a:pPr>
            <a:r>
              <a:rPr lang="de-DE" sz="900" b="0" dirty="0">
                <a:latin typeface="Calibri"/>
                <a:ea typeface="Calibri"/>
                <a:cs typeface="Calibri"/>
                <a:sym typeface="Calibri"/>
              </a:rPr>
              <a:t>Cake: Stockholm </a:t>
            </a:r>
            <a:r>
              <a:rPr lang="de-DE" sz="900" b="0" dirty="0" err="1">
                <a:latin typeface="Calibri"/>
                <a:ea typeface="Calibri"/>
                <a:cs typeface="Calibri"/>
                <a:sym typeface="Calibri"/>
              </a:rPr>
              <a:t>Resilience</a:t>
            </a:r>
            <a:r>
              <a:rPr lang="de-DE" sz="900" b="0" dirty="0">
                <a:latin typeface="Calibri"/>
                <a:ea typeface="Calibri"/>
                <a:cs typeface="Calibri"/>
                <a:sym typeface="Calibri"/>
              </a:rPr>
              <a:t> </a:t>
            </a:r>
            <a:r>
              <a:rPr lang="de-DE" sz="900" b="0" dirty="0" err="1">
                <a:latin typeface="Calibri"/>
                <a:ea typeface="Calibri"/>
                <a:cs typeface="Calibri"/>
                <a:sym typeface="Calibri"/>
              </a:rPr>
              <a:t>Centre</a:t>
            </a:r>
            <a:r>
              <a:rPr lang="de-DE" sz="900" b="0" dirty="0">
                <a:latin typeface="Calibri"/>
                <a:ea typeface="Calibri"/>
                <a:cs typeface="Calibri"/>
                <a:sym typeface="Calibri"/>
              </a:rPr>
              <a:t> (o.J.): </a:t>
            </a:r>
            <a:r>
              <a:rPr lang="de-DE" sz="900" b="0" i="0" u="none" strike="noStrike" cap="none" dirty="0">
                <a:solidFill>
                  <a:schemeClr val="dk1"/>
                </a:solidFill>
                <a:latin typeface="Calibri"/>
                <a:ea typeface="Calibri"/>
                <a:cs typeface="Calibri"/>
                <a:sym typeface="Calibri"/>
              </a:rPr>
              <a:t>Eine neue Art, die Ziele für nachhaltige Entwicklung zu sehen und wie sie alle mit Lebensmitteln verbunden sind. Online: https://www.stockholmresilience.org/research/research-news/2016-06-14-the-sdgs-wedding-cake.html. </a:t>
            </a:r>
            <a:r>
              <a:rPr lang="de-DE" sz="900" dirty="0">
                <a:latin typeface="Calibri"/>
                <a:ea typeface="Calibri"/>
                <a:cs typeface="Calibri"/>
                <a:sym typeface="Calibri"/>
              </a:rPr>
              <a:t>(Lizenz: </a:t>
            </a:r>
            <a:r>
              <a:rPr lang="de-DE" sz="900" b="0" i="0" u="none" strike="noStrike" cap="none" dirty="0">
                <a:solidFill>
                  <a:schemeClr val="dk1"/>
                </a:solidFill>
                <a:latin typeface="Calibri"/>
                <a:ea typeface="Calibri"/>
                <a:cs typeface="Calibri"/>
                <a:sym typeface="Calibri"/>
              </a:rPr>
              <a:t>CC BY-ND 3.0)</a:t>
            </a:r>
            <a:endParaRPr sz="900" dirty="0"/>
          </a:p>
          <a:p>
            <a:pPr marL="171450" marR="0" lvl="0" indent="-171450" algn="l" rtl="0">
              <a:lnSpc>
                <a:spcPct val="100000"/>
              </a:lnSpc>
              <a:spcBef>
                <a:spcPts val="0"/>
              </a:spcBef>
              <a:spcAft>
                <a:spcPts val="0"/>
              </a:spcAft>
              <a:buClr>
                <a:schemeClr val="dk1"/>
              </a:buClr>
              <a:buSzPts val="1200"/>
              <a:buFont typeface="Arial"/>
              <a:buChar char="•"/>
            </a:pPr>
            <a:r>
              <a:rPr lang="de-DE" sz="900" b="0" i="0" u="none" strike="noStrike" cap="none" dirty="0">
                <a:solidFill>
                  <a:schemeClr val="dk1"/>
                </a:solidFill>
                <a:latin typeface="Calibri"/>
                <a:ea typeface="Calibri"/>
                <a:cs typeface="Calibri"/>
                <a:sym typeface="Calibri"/>
              </a:rPr>
              <a:t>Nachhaltigkeitsstrategie - eigene Darstellung in </a:t>
            </a:r>
            <a:r>
              <a:rPr lang="de-DE" sz="900" b="0" i="0" u="none" strike="noStrike" cap="none" dirty="0" err="1">
                <a:solidFill>
                  <a:schemeClr val="dk1"/>
                </a:solidFill>
                <a:latin typeface="Calibri"/>
                <a:ea typeface="Calibri"/>
                <a:cs typeface="Calibri"/>
                <a:sym typeface="Calibri"/>
              </a:rPr>
              <a:t>Anlehung</a:t>
            </a:r>
            <a:r>
              <a:rPr lang="de-DE" sz="900" b="0" i="0" u="none" strike="noStrike" cap="none" dirty="0">
                <a:solidFill>
                  <a:schemeClr val="dk1"/>
                </a:solidFill>
                <a:latin typeface="Calibri"/>
                <a:ea typeface="Calibri"/>
                <a:cs typeface="Calibri"/>
                <a:sym typeface="Calibri"/>
              </a:rPr>
              <a:t> an: </a:t>
            </a:r>
            <a:r>
              <a:rPr lang="de-DE" sz="900" b="0" i="0" u="none" strike="noStrike" cap="none" dirty="0" err="1">
                <a:solidFill>
                  <a:schemeClr val="dk1"/>
                </a:solidFill>
                <a:latin typeface="Calibri"/>
                <a:ea typeface="Calibri"/>
                <a:cs typeface="Calibri"/>
                <a:sym typeface="Calibri"/>
              </a:rPr>
              <a:t>sph</a:t>
            </a:r>
            <a:r>
              <a:rPr lang="de-DE" sz="900" b="0" i="0" u="none" strike="noStrike" cap="none" dirty="0">
                <a:solidFill>
                  <a:schemeClr val="dk1"/>
                </a:solidFill>
                <a:latin typeface="Calibri"/>
                <a:ea typeface="Calibri"/>
                <a:cs typeface="Calibri"/>
                <a:sym typeface="Calibri"/>
              </a:rPr>
              <a:t> (o.J.): Strategische Ausrichtung. Online: https://sph-nachhaltig-wirtschaften.de/nachhaltige-strategische-ausrichtung-unternehmen/</a:t>
            </a:r>
            <a:endParaRPr sz="900" b="0" i="0" u="none" strike="noStrike" cap="none" dirty="0">
              <a:solidFill>
                <a:schemeClr val="dk1"/>
              </a:solidFill>
              <a:latin typeface="Calibri"/>
              <a:ea typeface="Calibri"/>
              <a:cs typeface="Calibri"/>
              <a:sym typeface="Calibri"/>
            </a:endParaRPr>
          </a:p>
          <a:p>
            <a:pPr marL="171450" marR="0" lvl="0" indent="-171450" algn="l" rtl="0">
              <a:lnSpc>
                <a:spcPct val="100000"/>
              </a:lnSpc>
              <a:spcBef>
                <a:spcPts val="0"/>
              </a:spcBef>
              <a:spcAft>
                <a:spcPts val="0"/>
              </a:spcAft>
              <a:buClr>
                <a:schemeClr val="dk1"/>
              </a:buClr>
              <a:buSzPts val="1200"/>
              <a:buFont typeface="Arial"/>
              <a:buChar char="•"/>
            </a:pPr>
            <a:r>
              <a:rPr lang="de-DE" sz="900" b="0" i="0" u="none" strike="noStrike" cap="none" dirty="0">
                <a:solidFill>
                  <a:schemeClr val="dk1"/>
                </a:solidFill>
                <a:latin typeface="Calibri"/>
                <a:ea typeface="Calibri"/>
                <a:cs typeface="Calibri"/>
                <a:sym typeface="Calibri"/>
              </a:rPr>
              <a:t>Bundesregierung (o.J.): Berichte aus den Ministerien. Online: https://www.bundesregierung.de/breg-de/themen/nachhaltigkeitspolitik/berichte-und-reden-nachhaltigkeit/berichte-aus-den-ministerien-429902</a:t>
            </a:r>
            <a:endParaRPr sz="900" dirty="0">
              <a:latin typeface="Calibri"/>
              <a:ea typeface="Calibri"/>
              <a:cs typeface="Calibri"/>
              <a:sym typeface="Calibri"/>
            </a:endParaRPr>
          </a:p>
        </p:txBody>
      </p:sp>
      <p:sp>
        <p:nvSpPr>
          <p:cNvPr id="2" name="Google Shape;154;g26805bd2549_0_0:notes">
            <a:extLst>
              <a:ext uri="{FF2B5EF4-FFF2-40B4-BE49-F238E27FC236}">
                <a16:creationId xmlns="" xmlns:a16="http://schemas.microsoft.com/office/drawing/2014/main" id="{1F2D34FA-FE4F-54E9-DD05-D185E08EAABC}"/>
              </a:ext>
            </a:extLst>
          </p:cNvPr>
          <p:cNvSpPr txBox="1">
            <a:spLocks noGrp="1"/>
          </p:cNvSpPr>
          <p:nvPr>
            <p:ph type="sldNum" idx="12"/>
          </p:nvPr>
        </p:nvSpPr>
        <p:spPr>
          <a:xfrm>
            <a:off x="4023991" y="9721107"/>
            <a:ext cx="3078300" cy="513600"/>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14</a:t>
            </a:fld>
            <a:endParaRPr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734529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1:notes"/>
          <p:cNvSpPr>
            <a:spLocks noGrp="1" noRot="1" noChangeAspect="1"/>
          </p:cNvSpPr>
          <p:nvPr>
            <p:ph type="sldImg" idx="2"/>
          </p:nvPr>
        </p:nvSpPr>
        <p:spPr>
          <a:xfrm>
            <a:off x="311150" y="252413"/>
            <a:ext cx="6480175" cy="3644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 name="Google Shape;87;p1:notes"/>
          <p:cNvSpPr txBox="1">
            <a:spLocks noGrp="1"/>
          </p:cNvSpPr>
          <p:nvPr>
            <p:ph type="body" idx="1"/>
          </p:nvPr>
        </p:nvSpPr>
        <p:spPr>
          <a:xfrm>
            <a:off x="311149" y="4096894"/>
            <a:ext cx="6480175" cy="5594051"/>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sz="1200" b="1" dirty="0"/>
              <a:t>Beschreibung</a:t>
            </a:r>
            <a:endParaRPr dirty="0"/>
          </a:p>
          <a:p>
            <a:pPr marL="0" lvl="0" indent="0" algn="l" rtl="0">
              <a:lnSpc>
                <a:spcPct val="100000"/>
              </a:lnSpc>
              <a:spcBef>
                <a:spcPts val="0"/>
              </a:spcBef>
              <a:spcAft>
                <a:spcPts val="0"/>
              </a:spcAft>
              <a:buSzPts val="1400"/>
              <a:buNone/>
            </a:pPr>
            <a:r>
              <a:rPr lang="de-DE" sz="1200" dirty="0"/>
              <a:t>Der Klimawandel wird zum größten Teil direkt durch die Verbrennung fossiler Energieträger wie Kohle, Öl und Gas hervorgebracht. Wenn wir einen Blick auf unser Leben werfen und bilanzieren, welche Teilbereiche für die Emissionen von Treibhausgasen (Summiert in CO</a:t>
            </a:r>
            <a:r>
              <a:rPr lang="de-DE" sz="1200" baseline="-25000" dirty="0"/>
              <a:t>2</a:t>
            </a:r>
            <a:r>
              <a:rPr lang="de-DE" sz="1200" dirty="0"/>
              <a:t>-Äkquivalenten) verantwortlich sind, so zeigen sich 5 Bereiche: Das Wohnen, die Stromnutzung, die Mobilität, die Ernährung, die öffentliche Infrastruktur und der Konsum. Am meisten trägt unser Konsum zum Klimawandel bei. Bei den ersten 4 Bereichen kann man leicht einen Beitrag leisten, um die Emissionen durch Verhaltensänderungen zu mindern:</a:t>
            </a:r>
            <a:endParaRPr dirty="0"/>
          </a:p>
          <a:p>
            <a:pPr marL="171450" lvl="0" indent="-171450" algn="l" rtl="0">
              <a:lnSpc>
                <a:spcPct val="100000"/>
              </a:lnSpc>
              <a:spcBef>
                <a:spcPts val="0"/>
              </a:spcBef>
              <a:spcAft>
                <a:spcPts val="0"/>
              </a:spcAft>
              <a:buSzPts val="1100"/>
              <a:buFont typeface="Arial"/>
              <a:buChar char="•"/>
            </a:pPr>
            <a:r>
              <a:rPr lang="de-DE" sz="1200" dirty="0"/>
              <a:t>Wohnen mit 18%: Hier kann Heizwärme eingespart werden durch ein Herunterdrehen der Heizung oder durch eine Wärmedämmung des Gebäudes.</a:t>
            </a:r>
            <a:endParaRPr dirty="0"/>
          </a:p>
          <a:p>
            <a:pPr marL="171450" lvl="0" indent="-171450" algn="l" rtl="0">
              <a:lnSpc>
                <a:spcPct val="100000"/>
              </a:lnSpc>
              <a:spcBef>
                <a:spcPts val="0"/>
              </a:spcBef>
              <a:spcAft>
                <a:spcPts val="0"/>
              </a:spcAft>
              <a:buSzPts val="1100"/>
              <a:buFont typeface="Arial"/>
              <a:buChar char="•"/>
            </a:pPr>
            <a:r>
              <a:rPr lang="de-DE" sz="1200" dirty="0"/>
              <a:t>Strom mit 6%: Durch die Nutzung möglichst stromsparender Geräte (hohe Energieeffizienzklassen wie B oder A) kann eine gleiche Leistung erbracht werden, die aber viel weniger Strom verbraucht.</a:t>
            </a:r>
            <a:endParaRPr dirty="0"/>
          </a:p>
          <a:p>
            <a:pPr marL="171450" lvl="0" indent="-171450" algn="l" rtl="0">
              <a:lnSpc>
                <a:spcPct val="100000"/>
              </a:lnSpc>
              <a:spcBef>
                <a:spcPts val="0"/>
              </a:spcBef>
              <a:spcAft>
                <a:spcPts val="0"/>
              </a:spcAft>
              <a:buSzPts val="1100"/>
              <a:buFont typeface="Arial"/>
              <a:buChar char="•"/>
            </a:pPr>
            <a:r>
              <a:rPr lang="de-DE" sz="1200" dirty="0"/>
              <a:t>Mobilität mit 19%: Einfach weniger Autofahren und stattdessen Bahn, Bus oder Fahrrad nutzen oder viele Strecken zu Fuß zurücklegen. Den Urlaub lieber mit der Bahn oder dem Fernbus antreten.</a:t>
            </a:r>
            <a:endParaRPr dirty="0"/>
          </a:p>
          <a:p>
            <a:pPr marL="171450" lvl="0" indent="-171450" algn="l" rtl="0">
              <a:lnSpc>
                <a:spcPct val="100000"/>
              </a:lnSpc>
              <a:spcBef>
                <a:spcPts val="0"/>
              </a:spcBef>
              <a:spcAft>
                <a:spcPts val="0"/>
              </a:spcAft>
              <a:buSzPts val="1100"/>
              <a:buFont typeface="Arial"/>
              <a:buChar char="•"/>
            </a:pPr>
            <a:r>
              <a:rPr lang="de-DE" sz="1200" dirty="0"/>
              <a:t>Ernährung mit 15%: Man muss nicht Veganer werden, es bringt schon viel wenn man den Konsum von Rindfleisch reduziert,  insgesamt weniger Fleisch und Reis isst sowie den Anteil an hochfetthaltigen Milchprodukten (vor allem Käse und Butter) verringert.</a:t>
            </a:r>
            <a:endParaRPr dirty="0"/>
          </a:p>
          <a:p>
            <a:pPr marL="171450" lvl="0" indent="-101600" algn="l" rtl="0">
              <a:lnSpc>
                <a:spcPct val="100000"/>
              </a:lnSpc>
              <a:spcBef>
                <a:spcPts val="0"/>
              </a:spcBef>
              <a:spcAft>
                <a:spcPts val="0"/>
              </a:spcAft>
              <a:buSzPts val="1100"/>
              <a:buFont typeface="Arial"/>
              <a:buNone/>
            </a:pPr>
            <a:endParaRPr sz="1200" dirty="0"/>
          </a:p>
          <a:p>
            <a:pPr marL="0" lvl="0" indent="0" algn="l" rtl="0">
              <a:lnSpc>
                <a:spcPct val="100000"/>
              </a:lnSpc>
              <a:spcBef>
                <a:spcPts val="0"/>
              </a:spcBef>
              <a:spcAft>
                <a:spcPts val="0"/>
              </a:spcAft>
              <a:buSzPts val="1100"/>
              <a:buFont typeface="Arial"/>
              <a:buNone/>
            </a:pPr>
            <a:r>
              <a:rPr lang="de-DE" sz="1200" b="1" dirty="0"/>
              <a:t>Aufgabe</a:t>
            </a:r>
            <a:endParaRPr dirty="0"/>
          </a:p>
          <a:p>
            <a:pPr marL="171450" lvl="0" indent="-171450" algn="l" rtl="0">
              <a:lnSpc>
                <a:spcPct val="100000"/>
              </a:lnSpc>
              <a:spcBef>
                <a:spcPts val="0"/>
              </a:spcBef>
              <a:spcAft>
                <a:spcPts val="0"/>
              </a:spcAft>
              <a:buSzPts val="1100"/>
              <a:buFont typeface="Arial"/>
              <a:buChar char="•"/>
            </a:pPr>
            <a:r>
              <a:rPr lang="de-DE" sz="1200" dirty="0"/>
              <a:t>Welchen Beitrag leistet Ihr Betrieb zum Klimawandel?</a:t>
            </a:r>
            <a:endParaRPr dirty="0"/>
          </a:p>
          <a:p>
            <a:pPr marL="171450" lvl="0" indent="-171450" algn="l" rtl="0">
              <a:lnSpc>
                <a:spcPct val="100000"/>
              </a:lnSpc>
              <a:spcBef>
                <a:spcPts val="0"/>
              </a:spcBef>
              <a:spcAft>
                <a:spcPts val="0"/>
              </a:spcAft>
              <a:buSzPts val="1100"/>
              <a:buFont typeface="Arial"/>
              <a:buChar char="•"/>
            </a:pPr>
            <a:r>
              <a:rPr lang="de-DE" sz="1200" dirty="0"/>
              <a:t>Was unternehmen Sie in Ihrem Betrieb, um CO</a:t>
            </a:r>
            <a:r>
              <a:rPr lang="de-DE" sz="1200" baseline="-25000" dirty="0"/>
              <a:t>2</a:t>
            </a:r>
            <a:r>
              <a:rPr lang="de-DE" sz="1200" dirty="0"/>
              <a:t>-Emissionen zu verringern?</a:t>
            </a:r>
            <a:endParaRPr dirty="0"/>
          </a:p>
          <a:p>
            <a:pPr marL="0" lvl="0" indent="0" algn="l" rtl="0">
              <a:lnSpc>
                <a:spcPct val="100000"/>
              </a:lnSpc>
              <a:spcBef>
                <a:spcPts val="0"/>
              </a:spcBef>
              <a:spcAft>
                <a:spcPts val="0"/>
              </a:spcAft>
              <a:buClr>
                <a:schemeClr val="dk1"/>
              </a:buClr>
              <a:buSzPts val="1100"/>
              <a:buNone/>
            </a:pPr>
            <a:endParaRPr sz="1200" dirty="0"/>
          </a:p>
          <a:p>
            <a:pPr marL="0" lvl="0" indent="0" algn="l" rtl="0">
              <a:lnSpc>
                <a:spcPct val="100000"/>
              </a:lnSpc>
              <a:spcBef>
                <a:spcPts val="0"/>
              </a:spcBef>
              <a:spcAft>
                <a:spcPts val="0"/>
              </a:spcAft>
              <a:buSzPts val="1400"/>
              <a:buNone/>
            </a:pPr>
            <a:r>
              <a:rPr lang="de-DE" sz="1200" b="1" dirty="0"/>
              <a:t>Quelle</a:t>
            </a:r>
            <a:endParaRPr b="1" dirty="0"/>
          </a:p>
          <a:p>
            <a:pPr marL="171450" lvl="0" indent="-171450" algn="l" rtl="0">
              <a:lnSpc>
                <a:spcPct val="100000"/>
              </a:lnSpc>
              <a:spcBef>
                <a:spcPts val="0"/>
              </a:spcBef>
              <a:spcAft>
                <a:spcPts val="0"/>
              </a:spcAft>
              <a:buSzPct val="100000"/>
              <a:buFont typeface="Arial" panose="020B0604020202020204" pitchFamily="34" charset="0"/>
              <a:buChar char="•"/>
            </a:pPr>
            <a:r>
              <a:rPr lang="de-DE" sz="1200" dirty="0"/>
              <a:t>Umweltbundesamt 2021: Konsum und Umwelt: Zentrale Handlungsfelder. Online: https://www.umweltbundesamt.de/themen/wirtschaft-konsum/konsum-umwelt-zentrale-handlungsfelder#bedarfsfelder</a:t>
            </a:r>
            <a:endParaRPr sz="1200" dirty="0"/>
          </a:p>
          <a:p>
            <a:pPr marL="0" lvl="0" indent="0" algn="l" rtl="0">
              <a:lnSpc>
                <a:spcPct val="100000"/>
              </a:lnSpc>
              <a:spcBef>
                <a:spcPts val="0"/>
              </a:spcBef>
              <a:spcAft>
                <a:spcPts val="0"/>
              </a:spcAft>
              <a:buSzPts val="1400"/>
              <a:buNone/>
            </a:pPr>
            <a:endParaRPr sz="1200" dirty="0"/>
          </a:p>
          <a:p>
            <a:pPr marL="0" lvl="0" indent="0" algn="l" rtl="0">
              <a:lnSpc>
                <a:spcPct val="100000"/>
              </a:lnSpc>
              <a:spcBef>
                <a:spcPts val="0"/>
              </a:spcBef>
              <a:spcAft>
                <a:spcPts val="0"/>
              </a:spcAft>
              <a:buSzPts val="1400"/>
              <a:buNone/>
            </a:pPr>
            <a:endParaRPr sz="1200" dirty="0"/>
          </a:p>
        </p:txBody>
      </p:sp>
      <p:sp>
        <p:nvSpPr>
          <p:cNvPr id="88" name="Google Shape;88;p1:notes"/>
          <p:cNvSpPr txBox="1">
            <a:spLocks noGrp="1"/>
          </p:cNvSpPr>
          <p:nvPr>
            <p:ph type="sldNum" idx="12"/>
          </p:nvPr>
        </p:nvSpPr>
        <p:spPr>
          <a:xfrm>
            <a:off x="4023991" y="9721107"/>
            <a:ext cx="3078428" cy="513506"/>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26dae9e7bab_0_777:notes"/>
          <p:cNvSpPr>
            <a:spLocks noGrp="1" noRot="1" noChangeAspect="1"/>
          </p:cNvSpPr>
          <p:nvPr>
            <p:ph type="sldImg" idx="2"/>
          </p:nvPr>
        </p:nvSpPr>
        <p:spPr>
          <a:xfrm>
            <a:off x="479425" y="360363"/>
            <a:ext cx="6145213" cy="3455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 name="Google Shape;182;g26da99438ff_0_830:notes">
            <a:extLst>
              <a:ext uri="{FF2B5EF4-FFF2-40B4-BE49-F238E27FC236}">
                <a16:creationId xmlns="" xmlns:a16="http://schemas.microsoft.com/office/drawing/2014/main" id="{BCFE8352-43C5-4540-BFB2-61B0BFBAD2EE}"/>
              </a:ext>
            </a:extLst>
          </p:cNvPr>
          <p:cNvSpPr txBox="1">
            <a:spLocks noGrp="1"/>
          </p:cNvSpPr>
          <p:nvPr>
            <p:ph type="body" idx="1"/>
          </p:nvPr>
        </p:nvSpPr>
        <p:spPr>
          <a:xfrm>
            <a:off x="479425" y="3924000"/>
            <a:ext cx="6145213" cy="5131100"/>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Clr>
                <a:schemeClr val="dk1"/>
              </a:buClr>
              <a:buSzPts val="1100"/>
              <a:buFont typeface="Arial"/>
              <a:buNone/>
            </a:pPr>
            <a:r>
              <a:rPr lang="de-DE" b="1" dirty="0"/>
              <a:t>Beschreibung </a:t>
            </a:r>
            <a:endParaRPr dirty="0"/>
          </a:p>
          <a:p>
            <a:pPr marL="0" lvl="0" indent="0" algn="l" rtl="0">
              <a:lnSpc>
                <a:spcPct val="100000"/>
              </a:lnSpc>
              <a:spcBef>
                <a:spcPts val="0"/>
              </a:spcBef>
              <a:spcAft>
                <a:spcPts val="0"/>
              </a:spcAft>
              <a:buClr>
                <a:schemeClr val="dk1"/>
              </a:buClr>
              <a:buSzPts val="1100"/>
              <a:buFont typeface="Arial"/>
              <a:buNone/>
            </a:pPr>
            <a:r>
              <a:rPr lang="de-DE" dirty="0"/>
              <a:t>Nachhaltige Ressourcennutzung. Earth Overshoot Day. Der Earth Overshoot Day markiert den Tag, an dem die Menschheit alle natürlichen Ressourcen, die die Erde innerhalb eines Jahres zur Verfügung stellen kann, aufgebraucht hat.</a:t>
            </a:r>
            <a:endParaRPr dirty="0"/>
          </a:p>
          <a:p>
            <a:pPr marL="0" lvl="0" indent="0" algn="l" rtl="0">
              <a:lnSpc>
                <a:spcPct val="100000"/>
              </a:lnSpc>
              <a:spcBef>
                <a:spcPts val="0"/>
              </a:spcBef>
              <a:spcAft>
                <a:spcPts val="0"/>
              </a:spcAft>
              <a:buSzPts val="1400"/>
              <a:buNone/>
            </a:pPr>
            <a:r>
              <a:rPr lang="de-DE" dirty="0"/>
              <a:t>Am 2. August 2023 wird es leider wieder soweit sein. Die natürlichen Ressourcen der Erde sind für das Kalenderjahr 2023 erschöpft. Das bedeutet, dass wir in den ersten sieben Monaten des Jahres mehr Kohlenstoff in Umlauf gebracht haben als Wälder und Ozeane in einem Jahr absorbieren können. Wir haben weltweit mehr Fische gefangen, mehr Bäume gefällt, mehr geerntet und mehr Wasser verbraucht als die Erde in derselben Zeit reproduzieren konnte. Alle zusammen nutzen wir so in einem Jahr mehr als wir eigentlich zur Verfügung hätten.</a:t>
            </a:r>
            <a:endParaRPr dirty="0"/>
          </a:p>
          <a:p>
            <a:pPr marL="0" lvl="0" indent="0" algn="l" rtl="0">
              <a:lnSpc>
                <a:spcPct val="100000"/>
              </a:lnSpc>
              <a:spcBef>
                <a:spcPts val="0"/>
              </a:spcBef>
              <a:spcAft>
                <a:spcPts val="0"/>
              </a:spcAft>
              <a:buSzPts val="1400"/>
              <a:buNone/>
            </a:pPr>
            <a:r>
              <a:rPr lang="de-DE" dirty="0"/>
              <a:t>German Overshoot Day</a:t>
            </a:r>
            <a:endParaRPr dirty="0"/>
          </a:p>
          <a:p>
            <a:pPr marL="0" lvl="0" indent="0" algn="l" rtl="0">
              <a:lnSpc>
                <a:spcPct val="100000"/>
              </a:lnSpc>
              <a:spcBef>
                <a:spcPts val="0"/>
              </a:spcBef>
              <a:spcAft>
                <a:spcPts val="0"/>
              </a:spcAft>
              <a:buSzPts val="1400"/>
              <a:buNone/>
            </a:pPr>
            <a:r>
              <a:rPr lang="de-DE" dirty="0"/>
              <a:t>Lebten alle wie die Menschen in Deutschland, bräuchte es drei Erden. Damit ist Deutschland schlecht auf die vorhersehbare Zukunft des Klimawandels und der Ressourcenknappheit vorbereitet, obwohl es viele Möglichkeiten gäbe, sich vorzubereiten. Die Footprint- und Biokapazitätstrends zeigen, dass Deutschland nicht bereit ist, seinen eigenen Wohlstand zu sichern</a:t>
            </a:r>
            <a:endParaRPr dirty="0"/>
          </a:p>
          <a:p>
            <a:pPr marL="0" lvl="0" indent="0" algn="l" rtl="0">
              <a:lnSpc>
                <a:spcPct val="100000"/>
              </a:lnSpc>
              <a:spcBef>
                <a:spcPts val="0"/>
              </a:spcBef>
              <a:spcAft>
                <a:spcPts val="0"/>
              </a:spcAft>
              <a:buClr>
                <a:schemeClr val="dk1"/>
              </a:buClr>
              <a:buSzPts val="1100"/>
              <a:buFont typeface="Arial"/>
              <a:buNone/>
            </a:pPr>
            <a:endParaRPr dirty="0"/>
          </a:p>
          <a:p>
            <a:pPr marL="0" lvl="0" indent="0" algn="l" rtl="0">
              <a:lnSpc>
                <a:spcPct val="100000"/>
              </a:lnSpc>
              <a:spcBef>
                <a:spcPts val="0"/>
              </a:spcBef>
              <a:spcAft>
                <a:spcPts val="0"/>
              </a:spcAft>
              <a:buClr>
                <a:schemeClr val="dk1"/>
              </a:buClr>
              <a:buSzPts val="1100"/>
              <a:buFont typeface="Arial"/>
              <a:buNone/>
            </a:pPr>
            <a:r>
              <a:rPr lang="de-DE" b="1" dirty="0"/>
              <a:t>Aufgaben</a:t>
            </a:r>
            <a:endParaRPr dirty="0"/>
          </a:p>
          <a:p>
            <a:pPr marL="171450" lvl="0" indent="-171450" algn="l" rtl="0">
              <a:lnSpc>
                <a:spcPct val="100000"/>
              </a:lnSpc>
              <a:spcBef>
                <a:spcPts val="0"/>
              </a:spcBef>
              <a:spcAft>
                <a:spcPts val="0"/>
              </a:spcAft>
              <a:buSzPts val="1400"/>
              <a:buFont typeface="Arial" panose="020B0604020202020204" pitchFamily="34" charset="0"/>
              <a:buChar char="•"/>
            </a:pPr>
            <a:r>
              <a:rPr lang="de-DE" dirty="0"/>
              <a:t>Erklären Sie was der Earth Overshoot </a:t>
            </a:r>
            <a:r>
              <a:rPr lang="de-DE" dirty="0" err="1"/>
              <a:t>day</a:t>
            </a:r>
            <a:r>
              <a:rPr lang="de-DE" dirty="0"/>
              <a:t> ist.</a:t>
            </a:r>
            <a:endParaRPr dirty="0"/>
          </a:p>
          <a:p>
            <a:pPr marL="171450" lvl="0" indent="-171450" algn="l" rtl="0">
              <a:lnSpc>
                <a:spcPct val="100000"/>
              </a:lnSpc>
              <a:spcBef>
                <a:spcPts val="0"/>
              </a:spcBef>
              <a:spcAft>
                <a:spcPts val="0"/>
              </a:spcAft>
              <a:buSzPts val="1400"/>
              <a:buFont typeface="Arial" panose="020B0604020202020204" pitchFamily="34" charset="0"/>
              <a:buChar char="•"/>
            </a:pPr>
            <a:r>
              <a:rPr lang="de-DE" dirty="0"/>
              <a:t>Auf welches Datum fällt der Earth Overshoot Day im Jahr 2023?</a:t>
            </a:r>
            <a:endParaRPr dirty="0"/>
          </a:p>
          <a:p>
            <a:pPr marL="171450" lvl="0" indent="-171450" algn="l" rtl="0">
              <a:lnSpc>
                <a:spcPct val="100000"/>
              </a:lnSpc>
              <a:spcBef>
                <a:spcPts val="0"/>
              </a:spcBef>
              <a:spcAft>
                <a:spcPts val="0"/>
              </a:spcAft>
              <a:buSzPts val="1400"/>
              <a:buFont typeface="Arial" panose="020B0604020202020204" pitchFamily="34" charset="0"/>
              <a:buChar char="•"/>
            </a:pPr>
            <a:r>
              <a:rPr lang="de-DE" dirty="0"/>
              <a:t>Auf welches Datum fällt der German  Overshoot Day im Jahr 2023?</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Clr>
                <a:schemeClr val="dk1"/>
              </a:buClr>
              <a:buSzPts val="1100"/>
              <a:buFont typeface="Arial"/>
              <a:buNone/>
            </a:pPr>
            <a:r>
              <a:rPr lang="de-DE" b="1" dirty="0"/>
              <a:t>Quelle</a:t>
            </a:r>
            <a:endParaRPr b="1" dirty="0"/>
          </a:p>
          <a:p>
            <a:pPr marL="171450" lvl="0" indent="-171450" algn="l" rtl="0">
              <a:lnSpc>
                <a:spcPct val="100000"/>
              </a:lnSpc>
              <a:spcBef>
                <a:spcPts val="0"/>
              </a:spcBef>
              <a:spcAft>
                <a:spcPts val="0"/>
              </a:spcAft>
              <a:buSzPts val="1400"/>
              <a:buFont typeface="Arial" panose="020B0604020202020204" pitchFamily="34" charset="0"/>
              <a:buChar char="•"/>
            </a:pPr>
            <a:r>
              <a:rPr lang="de-DE" dirty="0"/>
              <a:t>Quelle: Earth </a:t>
            </a:r>
            <a:r>
              <a:rPr lang="de-DE" dirty="0" err="1"/>
              <a:t>overshoot</a:t>
            </a:r>
            <a:r>
              <a:rPr lang="de-DE" dirty="0"/>
              <a:t> </a:t>
            </a:r>
            <a:r>
              <a:rPr lang="de-DE" dirty="0" err="1"/>
              <a:t>day</a:t>
            </a:r>
            <a:r>
              <a:rPr lang="de-DE" dirty="0"/>
              <a:t> (2023): Earth Overshoot Day (Hrsg.): Country Overshoot Days. Global Footprint Network. CH-Geneva. Online: https://www.overshootday.org/newsroom/press-release-german-overshoot-day-2023-de/</a:t>
            </a:r>
            <a:endParaRPr dirty="0"/>
          </a:p>
        </p:txBody>
      </p:sp>
      <p:sp>
        <p:nvSpPr>
          <p:cNvPr id="3" name="Google Shape;77;p38:notes">
            <a:extLst>
              <a:ext uri="{FF2B5EF4-FFF2-40B4-BE49-F238E27FC236}">
                <a16:creationId xmlns="" xmlns:a16="http://schemas.microsoft.com/office/drawing/2014/main" id="{B70DEC9B-0AD3-28B3-EE56-524861CE3B06}"/>
              </a:ext>
            </a:extLst>
          </p:cNvPr>
          <p:cNvSpPr txBox="1">
            <a:spLocks noGrp="1"/>
          </p:cNvSpPr>
          <p:nvPr>
            <p:ph type="sldNum" idx="12"/>
          </p:nvPr>
        </p:nvSpPr>
        <p:spPr>
          <a:xfrm>
            <a:off x="4023991" y="9768000"/>
            <a:ext cx="3078428" cy="513506"/>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6dae9e7bab_0_358:notes"/>
          <p:cNvSpPr>
            <a:spLocks noGrp="1" noRot="1" noChangeAspect="1"/>
          </p:cNvSpPr>
          <p:nvPr>
            <p:ph type="sldImg" idx="2"/>
          </p:nvPr>
        </p:nvSpPr>
        <p:spPr>
          <a:xfrm>
            <a:off x="479425" y="360363"/>
            <a:ext cx="6145213" cy="3455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 name="Google Shape;185;g26805bd2549_0_95:notes">
            <a:extLst>
              <a:ext uri="{FF2B5EF4-FFF2-40B4-BE49-F238E27FC236}">
                <a16:creationId xmlns="" xmlns:a16="http://schemas.microsoft.com/office/drawing/2014/main" id="{13163E61-1562-41BF-B6E5-1A4C9F5802E0}"/>
              </a:ext>
            </a:extLst>
          </p:cNvPr>
          <p:cNvSpPr txBox="1">
            <a:spLocks noGrp="1"/>
          </p:cNvSpPr>
          <p:nvPr>
            <p:ph type="body" idx="1"/>
          </p:nvPr>
        </p:nvSpPr>
        <p:spPr>
          <a:xfrm>
            <a:off x="479425" y="3924000"/>
            <a:ext cx="6144399" cy="5751446"/>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Clr>
                <a:schemeClr val="dk1"/>
              </a:buClr>
              <a:buSzPts val="1400"/>
              <a:buFont typeface="Arial"/>
              <a:buNone/>
            </a:pPr>
            <a:r>
              <a:rPr lang="de-DE" b="1" dirty="0"/>
              <a:t>Beschreibung</a:t>
            </a:r>
            <a:endParaRPr dirty="0"/>
          </a:p>
          <a:p>
            <a:pPr marL="0" lvl="0" indent="0" algn="l" rtl="0">
              <a:lnSpc>
                <a:spcPct val="100000"/>
              </a:lnSpc>
              <a:spcBef>
                <a:spcPts val="0"/>
              </a:spcBef>
              <a:spcAft>
                <a:spcPts val="0"/>
              </a:spcAft>
              <a:buClr>
                <a:schemeClr val="dk1"/>
              </a:buClr>
              <a:buSzPts val="1800"/>
              <a:buNone/>
            </a:pPr>
            <a:r>
              <a:rPr lang="de-DE" dirty="0"/>
              <a:t>Ökologische Nachhaltigkeit des Bau- und Immobiliensektors. Zentrale Indikatoren des ökologischen Fußabdrucks des Bau- und Immobiliensektors</a:t>
            </a:r>
          </a:p>
          <a:p>
            <a:pPr marL="0" lvl="0" indent="0" algn="l" rtl="0">
              <a:lnSpc>
                <a:spcPct val="100000"/>
              </a:lnSpc>
              <a:spcBef>
                <a:spcPts val="0"/>
              </a:spcBef>
              <a:spcAft>
                <a:spcPts val="0"/>
              </a:spcAft>
              <a:buClr>
                <a:schemeClr val="dk1"/>
              </a:buClr>
              <a:buSzPts val="1800"/>
              <a:buNone/>
            </a:pPr>
            <a:endParaRPr dirty="0"/>
          </a:p>
          <a:p>
            <a:pPr marL="0" lvl="0" indent="0" algn="l" rtl="0">
              <a:lnSpc>
                <a:spcPct val="100000"/>
              </a:lnSpc>
              <a:spcBef>
                <a:spcPts val="0"/>
              </a:spcBef>
              <a:spcAft>
                <a:spcPts val="0"/>
              </a:spcAft>
              <a:buClr>
                <a:schemeClr val="dk1"/>
              </a:buClr>
              <a:buSzPts val="1100"/>
              <a:buFont typeface="Arial"/>
              <a:buNone/>
            </a:pPr>
            <a:r>
              <a:rPr lang="de-DE" b="1" dirty="0"/>
              <a:t>Aufgabe</a:t>
            </a:r>
            <a:endParaRPr dirty="0"/>
          </a:p>
          <a:p>
            <a:pPr marL="171450" lvl="0" indent="-171450" algn="l" rtl="0">
              <a:lnSpc>
                <a:spcPct val="100000"/>
              </a:lnSpc>
              <a:spcBef>
                <a:spcPts val="0"/>
              </a:spcBef>
              <a:spcAft>
                <a:spcPts val="0"/>
              </a:spcAft>
              <a:buClr>
                <a:schemeClr val="dk1"/>
              </a:buClr>
              <a:buSzPct val="101000"/>
              <a:buFont typeface="Arial" panose="020B0604020202020204" pitchFamily="34" charset="0"/>
              <a:buChar char="•"/>
            </a:pPr>
            <a:r>
              <a:rPr lang="de-DE" dirty="0"/>
              <a:t>Für wieviel % der Treibhausgas-Emissionen ist die Baubranche verantwortlich?</a:t>
            </a:r>
            <a:endParaRPr dirty="0"/>
          </a:p>
          <a:p>
            <a:pPr marL="171450" lvl="0" indent="-171450" algn="l" rtl="0">
              <a:lnSpc>
                <a:spcPct val="100000"/>
              </a:lnSpc>
              <a:spcBef>
                <a:spcPts val="0"/>
              </a:spcBef>
              <a:spcAft>
                <a:spcPts val="0"/>
              </a:spcAft>
              <a:buClr>
                <a:schemeClr val="dk1"/>
              </a:buClr>
              <a:buSzPct val="101000"/>
              <a:buFont typeface="Arial" panose="020B0604020202020204" pitchFamily="34" charset="0"/>
              <a:buChar char="•"/>
            </a:pPr>
            <a:r>
              <a:rPr lang="de-DE" dirty="0"/>
              <a:t>Wieviel % der globalen Ressourcen werden durch die gebaute Umwelt verbraucht?</a:t>
            </a:r>
            <a:endParaRPr dirty="0"/>
          </a:p>
          <a:p>
            <a:pPr marL="171450" lvl="0" indent="-171450" algn="l" rtl="0">
              <a:lnSpc>
                <a:spcPct val="100000"/>
              </a:lnSpc>
              <a:spcBef>
                <a:spcPts val="0"/>
              </a:spcBef>
              <a:spcAft>
                <a:spcPts val="0"/>
              </a:spcAft>
              <a:buClr>
                <a:schemeClr val="dk1"/>
              </a:buClr>
              <a:buSzPct val="101000"/>
              <a:buFont typeface="Arial" panose="020B0604020202020204" pitchFamily="34" charset="0"/>
              <a:buChar char="•"/>
            </a:pPr>
            <a:r>
              <a:rPr lang="de-DE" dirty="0"/>
              <a:t>Wieviel % der Flächenveränderungen in Deutschland  entstehen durch die Baubranche?</a:t>
            </a:r>
            <a:endParaRPr dirty="0"/>
          </a:p>
          <a:p>
            <a:pPr marL="171450" lvl="0" indent="-171450" algn="l" rtl="0">
              <a:lnSpc>
                <a:spcPct val="100000"/>
              </a:lnSpc>
              <a:spcBef>
                <a:spcPts val="0"/>
              </a:spcBef>
              <a:spcAft>
                <a:spcPts val="0"/>
              </a:spcAft>
              <a:buClr>
                <a:schemeClr val="dk1"/>
              </a:buClr>
              <a:buSzPct val="101000"/>
              <a:buFont typeface="Arial" panose="020B0604020202020204" pitchFamily="34" charset="0"/>
              <a:buChar char="•"/>
            </a:pPr>
            <a:r>
              <a:rPr lang="de-DE" dirty="0"/>
              <a:t>Wieviel % des Abfallaufkommens in Deutschland sind Bau- und Abbruchabfälle?</a:t>
            </a:r>
            <a:endParaRPr dirty="0"/>
          </a:p>
          <a:p>
            <a:pPr marL="0" lvl="0" indent="0" algn="l" rtl="0">
              <a:lnSpc>
                <a:spcPct val="100000"/>
              </a:lnSpc>
              <a:spcBef>
                <a:spcPts val="0"/>
              </a:spcBef>
              <a:spcAft>
                <a:spcPts val="0"/>
              </a:spcAft>
              <a:buSzPts val="1400"/>
              <a:buNone/>
            </a:pPr>
            <a:r>
              <a:rPr lang="de-DE" dirty="0"/>
              <a:t>=&gt; 40% der Treibhausgase in Deutschland werden direkt oder indirekt durch die Baubrache freigesetzt (BBSR 2020)</a:t>
            </a:r>
            <a:endParaRPr dirty="0"/>
          </a:p>
          <a:p>
            <a:pPr marL="0" lvl="0" indent="0" algn="l" rtl="0">
              <a:lnSpc>
                <a:spcPct val="100000"/>
              </a:lnSpc>
              <a:spcBef>
                <a:spcPts val="0"/>
              </a:spcBef>
              <a:spcAft>
                <a:spcPts val="0"/>
              </a:spcAft>
              <a:buSzPts val="1400"/>
              <a:buNone/>
            </a:pPr>
            <a:r>
              <a:rPr lang="de-DE" dirty="0"/>
              <a:t>=&gt; 70% der Flächenveränderungen in Deutschland entstehen durch die Baubranche (DtST2021)</a:t>
            </a:r>
            <a:endParaRPr dirty="0"/>
          </a:p>
          <a:p>
            <a:pPr marL="0" lvl="0" indent="0" algn="l" rtl="0">
              <a:lnSpc>
                <a:spcPct val="100000"/>
              </a:lnSpc>
              <a:spcBef>
                <a:spcPts val="0"/>
              </a:spcBef>
              <a:spcAft>
                <a:spcPts val="0"/>
              </a:spcAft>
              <a:buClr>
                <a:schemeClr val="dk1"/>
              </a:buClr>
              <a:buSzPts val="1100"/>
              <a:buFont typeface="Arial"/>
              <a:buNone/>
            </a:pPr>
            <a:r>
              <a:rPr lang="de-DE" dirty="0"/>
              <a:t>=&gt; 1/3 der globalen Ressourcen werden durch die gebaute Umwelt verbraucht (GAfBC2019)</a:t>
            </a:r>
            <a:endParaRPr dirty="0"/>
          </a:p>
          <a:p>
            <a:pPr marL="0" lvl="0" indent="0" algn="l" rtl="0">
              <a:lnSpc>
                <a:spcPct val="100000"/>
              </a:lnSpc>
              <a:spcBef>
                <a:spcPts val="0"/>
              </a:spcBef>
              <a:spcAft>
                <a:spcPts val="0"/>
              </a:spcAft>
              <a:buSzPts val="1400"/>
              <a:buNone/>
            </a:pPr>
            <a:r>
              <a:rPr lang="de-DE" dirty="0"/>
              <a:t>=&gt; 55% des Abfallaufkommens in Deutschland wird durch Bau- und Abbruchabfälle verursacht  (</a:t>
            </a:r>
            <a:r>
              <a:rPr lang="de-DE" dirty="0" err="1"/>
              <a:t>Desatis</a:t>
            </a:r>
            <a:r>
              <a:rPr lang="de-DE" dirty="0"/>
              <a:t> 2022) </a:t>
            </a:r>
            <a:endParaRPr dirty="0"/>
          </a:p>
          <a:p>
            <a:pPr marL="0" lvl="0" indent="0" algn="l" rtl="0">
              <a:lnSpc>
                <a:spcPct val="100000"/>
              </a:lnSpc>
              <a:spcBef>
                <a:spcPts val="0"/>
              </a:spcBef>
              <a:spcAft>
                <a:spcPts val="0"/>
              </a:spcAft>
              <a:buSzPts val="1400"/>
              <a:buNone/>
            </a:pPr>
            <a:endParaRPr lang="de-DE" b="1" dirty="0"/>
          </a:p>
          <a:p>
            <a:pPr marL="0" lvl="0" indent="0" algn="l" rtl="0">
              <a:lnSpc>
                <a:spcPct val="100000"/>
              </a:lnSpc>
              <a:spcBef>
                <a:spcPts val="0"/>
              </a:spcBef>
              <a:spcAft>
                <a:spcPts val="0"/>
              </a:spcAft>
              <a:buSzPts val="1400"/>
              <a:buNone/>
            </a:pPr>
            <a:r>
              <a:rPr lang="de-DE" b="1" dirty="0"/>
              <a:t>Quellen</a:t>
            </a:r>
            <a:endParaRPr b="1" dirty="0"/>
          </a:p>
          <a:p>
            <a:pPr marL="177800" lvl="0" indent="-177800" algn="l" rtl="0">
              <a:lnSpc>
                <a:spcPct val="100000"/>
              </a:lnSpc>
              <a:spcBef>
                <a:spcPts val="0"/>
              </a:spcBef>
              <a:spcAft>
                <a:spcPts val="0"/>
              </a:spcAft>
              <a:buSzPct val="109000"/>
              <a:buFont typeface="Arial" panose="020B0604020202020204" pitchFamily="34" charset="0"/>
              <a:buChar char="•"/>
            </a:pPr>
            <a:r>
              <a:rPr lang="de-DE" sz="1100" dirty="0"/>
              <a:t>BBSR 2020: BBSR- Bundesinstitut für Bau-, Stadt- und Raumforschung (2020) (Hrsg.): Umweltfußabdruck von Gebäuden in Deutschland– Kurzstudie zu sektorübergreifenden Wirkungen des Handlungsfelds „Errichtung und Nutzung von Hochbauten“ auf Klima und Umwelt. Online: </a:t>
            </a:r>
            <a:r>
              <a:rPr lang="de-DE" sz="1100" u="sng" dirty="0">
                <a:solidFill>
                  <a:schemeClr val="hlink"/>
                </a:solidFill>
                <a:hlinkClick r:id="rId3"/>
              </a:rPr>
              <a:t>https://www.bbsr.bund.de/BBSR/DE/veroeffentlichungen/bbsr-online/2020/bbsr-online-17-2020-dl.pdf?__blob=publicationFile&amp;v=3</a:t>
            </a:r>
            <a:endParaRPr sz="1100" dirty="0"/>
          </a:p>
          <a:p>
            <a:pPr marL="177800" lvl="0" indent="-177800" algn="l" rtl="0">
              <a:lnSpc>
                <a:spcPct val="100000"/>
              </a:lnSpc>
              <a:spcBef>
                <a:spcPts val="0"/>
              </a:spcBef>
              <a:spcAft>
                <a:spcPts val="0"/>
              </a:spcAft>
              <a:buSzPct val="109000"/>
              <a:buFont typeface="Arial" panose="020B0604020202020204" pitchFamily="34" charset="0"/>
              <a:buChar char="•"/>
            </a:pPr>
            <a:r>
              <a:rPr lang="de-DE" sz="1100" dirty="0" err="1"/>
              <a:t>DtST</a:t>
            </a:r>
            <a:r>
              <a:rPr lang="de-DE" sz="1100" dirty="0"/>
              <a:t> 2021: Deutscher Städtetag, 2021 (Hrsg.): Nachhaltiges und suffizientes Bauen in den Städten. Online: </a:t>
            </a:r>
            <a:r>
              <a:rPr lang="de-DE" sz="1100" u="sng" dirty="0">
                <a:solidFill>
                  <a:schemeClr val="hlink"/>
                </a:solidFill>
                <a:hlinkClick r:id="rId4"/>
              </a:rPr>
              <a:t>http://dpaq.de/fO8Dt</a:t>
            </a:r>
            <a:endParaRPr sz="1100" dirty="0"/>
          </a:p>
          <a:p>
            <a:pPr marL="177800" lvl="0" indent="-177800" algn="l" rtl="0">
              <a:lnSpc>
                <a:spcPct val="100000"/>
              </a:lnSpc>
              <a:spcBef>
                <a:spcPts val="0"/>
              </a:spcBef>
              <a:spcAft>
                <a:spcPts val="0"/>
              </a:spcAft>
              <a:buSzPct val="109000"/>
              <a:buFont typeface="Arial" panose="020B0604020202020204" pitchFamily="34" charset="0"/>
              <a:buChar char="•"/>
            </a:pPr>
            <a:r>
              <a:rPr lang="de-DE" sz="1100" dirty="0" err="1"/>
              <a:t>Desatis</a:t>
            </a:r>
            <a:r>
              <a:rPr lang="de-DE" sz="1100" dirty="0"/>
              <a:t> 2022:  Statistisches Bundesamt (Hrsg.): Abfallaufkommen 2019. Online: </a:t>
            </a:r>
            <a:r>
              <a:rPr lang="de-DE" sz="1100" u="sng" dirty="0">
                <a:solidFill>
                  <a:schemeClr val="hlink"/>
                </a:solidFill>
                <a:hlinkClick r:id="rId5"/>
              </a:rPr>
              <a:t>https://www.destatis.de/DE/Themen/Gesellschaft-Umwelt/Umwelt/Abfallwirtschaft/_inhalt.html</a:t>
            </a:r>
            <a:endParaRPr sz="1100" dirty="0"/>
          </a:p>
          <a:p>
            <a:pPr marL="177800" lvl="0" indent="-177800" algn="l" rtl="0">
              <a:lnSpc>
                <a:spcPct val="100000"/>
              </a:lnSpc>
              <a:spcBef>
                <a:spcPts val="0"/>
              </a:spcBef>
              <a:spcAft>
                <a:spcPts val="0"/>
              </a:spcAft>
              <a:buSzPct val="109000"/>
              <a:buFont typeface="Arial" panose="020B0604020202020204" pitchFamily="34" charset="0"/>
              <a:buChar char="•"/>
            </a:pPr>
            <a:r>
              <a:rPr lang="de-DE" sz="1100" dirty="0" err="1"/>
              <a:t>GAfBC</a:t>
            </a:r>
            <a:r>
              <a:rPr lang="de-DE" sz="1100" dirty="0"/>
              <a:t> 2019: Global Alliance </a:t>
            </a:r>
            <a:r>
              <a:rPr lang="de-DE" sz="1100" dirty="0" err="1"/>
              <a:t>for</a:t>
            </a:r>
            <a:r>
              <a:rPr lang="de-DE" sz="1100" dirty="0"/>
              <a:t> Buildings and Construction (2019): Global Status Report </a:t>
            </a:r>
            <a:r>
              <a:rPr lang="de-DE" sz="1100" dirty="0" err="1"/>
              <a:t>for</a:t>
            </a:r>
            <a:r>
              <a:rPr lang="de-DE" sz="1100" dirty="0"/>
              <a:t> Buildings and Construction. Online: https://globalabc.org/sites/default/files/2020-03/GSR2019.pdf</a:t>
            </a:r>
            <a:endParaRPr sz="1100" dirty="0"/>
          </a:p>
        </p:txBody>
      </p:sp>
      <p:sp>
        <p:nvSpPr>
          <p:cNvPr id="2" name="Google Shape;77;p38:notes">
            <a:extLst>
              <a:ext uri="{FF2B5EF4-FFF2-40B4-BE49-F238E27FC236}">
                <a16:creationId xmlns="" xmlns:a16="http://schemas.microsoft.com/office/drawing/2014/main" id="{87A40D88-056C-C2D3-8092-CBA56F666BD0}"/>
              </a:ext>
            </a:extLst>
          </p:cNvPr>
          <p:cNvSpPr txBox="1">
            <a:spLocks noGrp="1"/>
          </p:cNvSpPr>
          <p:nvPr>
            <p:ph type="sldNum" idx="12"/>
          </p:nvPr>
        </p:nvSpPr>
        <p:spPr>
          <a:xfrm>
            <a:off x="4023991" y="9768000"/>
            <a:ext cx="3078428" cy="513506"/>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14a9b7458ce_0_31:notes"/>
          <p:cNvSpPr>
            <a:spLocks noGrp="1" noRot="1" noChangeAspect="1"/>
          </p:cNvSpPr>
          <p:nvPr>
            <p:ph type="sldImg" idx="2"/>
          </p:nvPr>
        </p:nvSpPr>
        <p:spPr>
          <a:xfrm>
            <a:off x="311150" y="252413"/>
            <a:ext cx="6480175" cy="3644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9" name="Google Shape;119;g14a9b7458ce_0_31:notes"/>
          <p:cNvSpPr txBox="1">
            <a:spLocks noGrp="1"/>
          </p:cNvSpPr>
          <p:nvPr>
            <p:ph type="body" idx="1"/>
          </p:nvPr>
        </p:nvSpPr>
        <p:spPr>
          <a:xfrm>
            <a:off x="311149" y="4032752"/>
            <a:ext cx="6480175" cy="5949448"/>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Clr>
                <a:schemeClr val="dk1"/>
              </a:buClr>
              <a:buSzPts val="1400"/>
              <a:buFont typeface="Arial"/>
              <a:buNone/>
            </a:pPr>
            <a:r>
              <a:rPr lang="de-DE" sz="1000" b="1" dirty="0"/>
              <a:t>Beschreibung</a:t>
            </a:r>
            <a:endParaRPr sz="1000" b="1" dirty="0"/>
          </a:p>
          <a:p>
            <a:pPr marL="0" lvl="0" indent="0" algn="l" rtl="0">
              <a:lnSpc>
                <a:spcPct val="100000"/>
              </a:lnSpc>
              <a:spcBef>
                <a:spcPts val="0"/>
              </a:spcBef>
              <a:spcAft>
                <a:spcPts val="0"/>
              </a:spcAft>
              <a:buClr>
                <a:schemeClr val="dk1"/>
              </a:buClr>
              <a:buSzPts val="1100"/>
              <a:buFont typeface="Arial"/>
              <a:buNone/>
            </a:pPr>
            <a:r>
              <a:rPr lang="de-DE" sz="1000" dirty="0"/>
              <a:t>In dieser Abbildung</a:t>
            </a:r>
            <a:r>
              <a:rPr lang="de-DE" sz="1000" i="1" dirty="0"/>
              <a:t> "sind die Wertschöpfung und die Umweltauswirkungen der Herstellung, der Errichtung neuer, der Modernisierung bestehender und der Nutzung und des Betriebs der Wohn- und Nichtwohngebäude in Deutschland entlang der Wertschöpfungskette BAU sowie der Nutzung und des Betriebs dargestellt. (...) 75 % des THG-Fußabdruckes (297 </a:t>
            </a:r>
            <a:r>
              <a:rPr lang="de-DE" sz="1000" i="1" dirty="0" err="1"/>
              <a:t>Mio</a:t>
            </a:r>
            <a:endParaRPr sz="1000" i="1" dirty="0"/>
          </a:p>
          <a:p>
            <a:pPr marL="0" lvl="0" indent="0" algn="l" rtl="0">
              <a:lnSpc>
                <a:spcPct val="100000"/>
              </a:lnSpc>
              <a:spcBef>
                <a:spcPts val="0"/>
              </a:spcBef>
              <a:spcAft>
                <a:spcPts val="0"/>
              </a:spcAft>
              <a:buClr>
                <a:schemeClr val="dk1"/>
              </a:buClr>
              <a:buSzPts val="1100"/>
              <a:buFont typeface="Arial"/>
              <a:buNone/>
            </a:pPr>
            <a:r>
              <a:rPr lang="de-DE" sz="1000" i="1" dirty="0"/>
              <a:t>Tonnen CO2-Äquivalente) und damit 33 % der nationalen THG-Emissionen wurden in diesem Jahr durch Nutzung und Betrieb der Wohn- und Nichtwohngebäude verursacht. Dies umfasst die direkten THG-Emissionen, die beispielsweise bei der Verbrennung von Brennstoffen für die Raumwärme entstehen, und die THG-Emissionen, die bei der Herstellung der Brennstoffe und des Stroms emittiert werden.</a:t>
            </a:r>
            <a:endParaRPr sz="1000" i="1" dirty="0"/>
          </a:p>
          <a:p>
            <a:pPr marL="0" lvl="0" indent="0" algn="l" rtl="0">
              <a:lnSpc>
                <a:spcPct val="100000"/>
              </a:lnSpc>
              <a:spcBef>
                <a:spcPts val="0"/>
              </a:spcBef>
              <a:spcAft>
                <a:spcPts val="0"/>
              </a:spcAft>
              <a:buClr>
                <a:schemeClr val="dk1"/>
              </a:buClr>
              <a:buSzPts val="1100"/>
              <a:buFont typeface="Arial"/>
              <a:buNone/>
            </a:pPr>
            <a:r>
              <a:rPr lang="de-DE" sz="1000" i="1" dirty="0"/>
              <a:t>25 % des THG-Fußabdruckes des Handlungsfelds «Errichtung und Nutzung von Hochbauten» (65 Mio. Tonnen CO2-Äq im Inland und damit 7 % der nationalen THG-Emissionen, 35 Mio. Tonnen CO2-Äq im Ausland) wurde durch die vorgelagerten Lieferketten der Herstellung, Errichtung und Modernisierung der Wohn- und Nichtwohngebäuden und durch die direkten</a:t>
            </a:r>
            <a:endParaRPr sz="1000" i="1" dirty="0"/>
          </a:p>
          <a:p>
            <a:pPr marL="0" lvl="0" indent="0" algn="l" rtl="0">
              <a:lnSpc>
                <a:spcPct val="100000"/>
              </a:lnSpc>
              <a:spcBef>
                <a:spcPts val="0"/>
              </a:spcBef>
              <a:spcAft>
                <a:spcPts val="0"/>
              </a:spcAft>
              <a:buClr>
                <a:schemeClr val="dk1"/>
              </a:buClr>
              <a:buSzPts val="1100"/>
              <a:buFont typeface="Arial"/>
              <a:buNone/>
            </a:pPr>
            <a:r>
              <a:rPr lang="de-DE" sz="1000" i="1" dirty="0"/>
              <a:t>Emissionen der Bauwirtschaft (Anteil Hochbau) verursacht. Die Bauwirtschaft (Anteil Hochbau) selbst trägt statistisch zwar 45 % zur Bruttowertschöpfung bei, verursacht aber über Bauprozesse nur 2.6 % (10.3 </a:t>
            </a:r>
            <a:r>
              <a:rPr lang="de-DE" sz="1000" i="1" dirty="0" err="1"/>
              <a:t>Mio</a:t>
            </a:r>
            <a:r>
              <a:rPr lang="de-DE" sz="1000" i="1" dirty="0"/>
              <a:t> Tonnen CO2-Äquivalente) des gesamten THG-Fußabdruckes. Die restlichen 22.8 % im Handlungsfeld «Errichtung und Nutzung von Hochbauten» werden durch die Grundstoffindustrie (2.3 %, 9 </a:t>
            </a:r>
            <a:r>
              <a:rPr lang="de-DE" sz="1000" i="1" dirty="0" err="1"/>
              <a:t>Mio</a:t>
            </a:r>
            <a:r>
              <a:rPr lang="de-DE" sz="1000" i="1" dirty="0"/>
              <a:t> Tonnen CO2-Äquivalente), die vorgelagerten Zulieferer (10.6 %, 42 </a:t>
            </a:r>
            <a:r>
              <a:rPr lang="de-DE" sz="1000" i="1" dirty="0" err="1"/>
              <a:t>Mio</a:t>
            </a:r>
            <a:r>
              <a:rPr lang="de-DE" sz="1000" i="1" dirty="0"/>
              <a:t> Tonnen CO2-Äquivalente) der Baustoffindustrie inkl. weiterer direkter Zulieferer (9.9 %, 39 </a:t>
            </a:r>
            <a:r>
              <a:rPr lang="de-DE" sz="1000" i="1" dirty="0" err="1"/>
              <a:t>Mio</a:t>
            </a:r>
            <a:r>
              <a:rPr lang="de-DE" sz="1000" i="1" dirty="0"/>
              <a:t> Tonnen CO2-Äquivalente) verursacht. Bei den anderen Umweltfußabdrücken werden 33 % bis 70 % der Umweltauswirkungen durch Nutzung und Betrieb der Hochbauten verursacht." (BBSR 2020)</a:t>
            </a:r>
            <a:endParaRPr sz="1000" i="1" dirty="0"/>
          </a:p>
          <a:p>
            <a:pPr marL="0" lvl="0" indent="0">
              <a:buClr>
                <a:schemeClr val="dk1"/>
              </a:buClr>
              <a:buSzPts val="1100"/>
            </a:pPr>
            <a:r>
              <a:rPr lang="de-DE" sz="1000" b="1" dirty="0"/>
              <a:t>Definition “CO2-Äquivalente”</a:t>
            </a:r>
          </a:p>
          <a:p>
            <a:pPr marL="0" lvl="0" indent="0">
              <a:buClr>
                <a:schemeClr val="dk1"/>
              </a:buClr>
              <a:buSzPts val="1100"/>
            </a:pPr>
            <a:r>
              <a:rPr lang="de-DE" sz="1000" dirty="0"/>
              <a:t>die verschiedenen Treibhausgase (THG) wie Kohlenstoffdioxid (CO2), Methan (CH4), Lachgas (N2O) und Schwefelhexafluorid (SF6) haben unterschiedlich starke Treibhauswirkungen . Zur Vereinfachung wird die Stärke ihrer Wirkung in Bezug gesetzt zur Wirkung von Kohlenstoffdioxid (CO2):</a:t>
            </a:r>
          </a:p>
          <a:p>
            <a:pPr marL="0" lvl="0" indent="0">
              <a:buClr>
                <a:schemeClr val="dk1"/>
              </a:buClr>
              <a:buSzPts val="1100"/>
            </a:pPr>
            <a:r>
              <a:rPr lang="de-DE" sz="1000" dirty="0"/>
              <a:t>So hat Methan eine ca. 25 </a:t>
            </a:r>
            <a:r>
              <a:rPr lang="de-DE" sz="1000" dirty="0" err="1"/>
              <a:t>fach</a:t>
            </a:r>
            <a:r>
              <a:rPr lang="de-DE" sz="1000" dirty="0"/>
              <a:t> stärkere Treibhausgaswirkung als CO2, abgekürzt “25 CO2e” oder “25 CO2 </a:t>
            </a:r>
            <a:r>
              <a:rPr lang="de-DE" sz="1000" dirty="0" err="1"/>
              <a:t>Äq</a:t>
            </a:r>
            <a:r>
              <a:rPr lang="de-DE" sz="1000" dirty="0"/>
              <a:t>” - beides steht für “Äquivalente” (Entsprechung).</a:t>
            </a:r>
          </a:p>
          <a:p>
            <a:pPr marL="0" lvl="0" indent="0">
              <a:buClr>
                <a:schemeClr val="dk1"/>
              </a:buClr>
              <a:buSzPts val="1100"/>
            </a:pPr>
            <a:r>
              <a:rPr lang="de-DE" sz="1000" dirty="0"/>
              <a:t>Beispiel Lachgas: ca. 298 CO2 </a:t>
            </a:r>
            <a:r>
              <a:rPr lang="de-DE" sz="1000" dirty="0" err="1"/>
              <a:t>Äq</a:t>
            </a:r>
            <a:r>
              <a:rPr lang="de-DE" sz="1000" dirty="0"/>
              <a:t>; Beispiel Schwefelhexafluorid: ca. 22.800 CO2 </a:t>
            </a:r>
            <a:r>
              <a:rPr lang="de-DE" sz="1000" dirty="0" err="1"/>
              <a:t>Äq</a:t>
            </a:r>
            <a:endParaRPr lang="de-DE" sz="1000" dirty="0"/>
          </a:p>
          <a:p>
            <a:pPr marL="0" lvl="0" indent="0" algn="l" rtl="0">
              <a:lnSpc>
                <a:spcPct val="100000"/>
              </a:lnSpc>
              <a:spcBef>
                <a:spcPts val="0"/>
              </a:spcBef>
              <a:spcAft>
                <a:spcPts val="0"/>
              </a:spcAft>
              <a:buClr>
                <a:schemeClr val="dk1"/>
              </a:buClr>
              <a:buSzPts val="1800"/>
              <a:buFont typeface="Arial"/>
              <a:buNone/>
            </a:pPr>
            <a:r>
              <a:rPr lang="de-DE" sz="1000" b="1" dirty="0"/>
              <a:t>Aufgaben</a:t>
            </a:r>
            <a:endParaRPr sz="1000" dirty="0"/>
          </a:p>
          <a:p>
            <a:pPr marL="171450" lvl="0" indent="-171450" algn="l" rtl="0">
              <a:lnSpc>
                <a:spcPct val="100000"/>
              </a:lnSpc>
              <a:spcBef>
                <a:spcPts val="0"/>
              </a:spcBef>
              <a:spcAft>
                <a:spcPts val="0"/>
              </a:spcAft>
              <a:buClr>
                <a:schemeClr val="dk1"/>
              </a:buClr>
              <a:buSzPts val="1100"/>
              <a:buChar char="•"/>
            </a:pPr>
            <a:r>
              <a:rPr lang="de-DE" sz="1000" dirty="0"/>
              <a:t>Welchen Beitrag leistet Ihr Zimmereibetrieb im Bereich Betriebsgebäude und Maschinen zum Klimawandel?</a:t>
            </a:r>
            <a:endParaRPr sz="1000" dirty="0"/>
          </a:p>
          <a:p>
            <a:pPr marL="171450" lvl="0" indent="-171450" algn="l" rtl="0">
              <a:lnSpc>
                <a:spcPct val="100000"/>
              </a:lnSpc>
              <a:spcBef>
                <a:spcPts val="0"/>
              </a:spcBef>
              <a:spcAft>
                <a:spcPts val="0"/>
              </a:spcAft>
              <a:buSzPts val="1100"/>
              <a:buChar char="•"/>
            </a:pPr>
            <a:r>
              <a:rPr lang="de-DE" sz="1000" dirty="0"/>
              <a:t>Was unternehmen Sie in Ihrem Zimmereibetrieb, um CO2-Emissionen bei der Nutzung von Betriebsgebäuden und Maschinen zu verringern?</a:t>
            </a:r>
            <a:endParaRPr sz="1000" dirty="0"/>
          </a:p>
          <a:p>
            <a:pPr marL="171450" lvl="0" indent="-171450" algn="l" rtl="0">
              <a:lnSpc>
                <a:spcPct val="100000"/>
              </a:lnSpc>
              <a:spcBef>
                <a:spcPts val="0"/>
              </a:spcBef>
              <a:spcAft>
                <a:spcPts val="0"/>
              </a:spcAft>
              <a:buSzPts val="1100"/>
              <a:buChar char="•"/>
            </a:pPr>
            <a:r>
              <a:rPr lang="de-DE" sz="1000" dirty="0"/>
              <a:t>Welchen Beitrag leistet Ihr Betrieb im Bereich der eingesetzten Materialien zum Klimawandel?</a:t>
            </a:r>
            <a:endParaRPr sz="1000" dirty="0"/>
          </a:p>
          <a:p>
            <a:pPr marL="171450" lvl="0" indent="-171450" algn="l" rtl="0">
              <a:lnSpc>
                <a:spcPct val="100000"/>
              </a:lnSpc>
              <a:spcBef>
                <a:spcPts val="0"/>
              </a:spcBef>
              <a:spcAft>
                <a:spcPts val="0"/>
              </a:spcAft>
              <a:buSzPts val="1100"/>
              <a:buChar char="•"/>
            </a:pPr>
            <a:r>
              <a:rPr lang="de-DE" sz="1000" dirty="0"/>
              <a:t>Was unternehmen Sie in Ihrem Betrieb, um CO2-Emissionen durch die Auswahl und Verarbeitung der Materialien zu verringern?</a:t>
            </a:r>
            <a:endParaRPr sz="1000" dirty="0"/>
          </a:p>
          <a:p>
            <a:pPr marL="171450" lvl="0" indent="-171450" algn="l" rtl="0">
              <a:lnSpc>
                <a:spcPct val="100000"/>
              </a:lnSpc>
              <a:spcBef>
                <a:spcPts val="0"/>
              </a:spcBef>
              <a:spcAft>
                <a:spcPts val="0"/>
              </a:spcAft>
              <a:buClr>
                <a:schemeClr val="dk1"/>
              </a:buClr>
              <a:buSzPts val="1100"/>
              <a:buChar char="•"/>
            </a:pPr>
            <a:r>
              <a:rPr lang="de-DE" sz="1000" dirty="0"/>
              <a:t>Welchen Beitrag leistet Ihr Betrieb im Bereich Mobilität zum Klimawandel?</a:t>
            </a:r>
            <a:endParaRPr sz="1000" dirty="0"/>
          </a:p>
          <a:p>
            <a:pPr marL="171450" lvl="0" indent="-171450" algn="l" rtl="0">
              <a:lnSpc>
                <a:spcPct val="100000"/>
              </a:lnSpc>
              <a:spcBef>
                <a:spcPts val="0"/>
              </a:spcBef>
              <a:spcAft>
                <a:spcPts val="0"/>
              </a:spcAft>
              <a:buClr>
                <a:schemeClr val="dk1"/>
              </a:buClr>
              <a:buSzPts val="1100"/>
              <a:buChar char="•"/>
            </a:pPr>
            <a:r>
              <a:rPr lang="de-DE" sz="1000" dirty="0"/>
              <a:t>Was unternehmen Sie in Ihrem Betrieb, um CO2-Emissionen aus der betriebseigenen PKW-Flotte zu verringern?</a:t>
            </a:r>
            <a:endParaRPr sz="1000" dirty="0"/>
          </a:p>
          <a:p>
            <a:pPr marL="0" lvl="0" indent="0" algn="l" rtl="0">
              <a:lnSpc>
                <a:spcPct val="100000"/>
              </a:lnSpc>
              <a:spcBef>
                <a:spcPts val="0"/>
              </a:spcBef>
              <a:spcAft>
                <a:spcPts val="0"/>
              </a:spcAft>
              <a:buClr>
                <a:schemeClr val="dk1"/>
              </a:buClr>
              <a:buSzPts val="900"/>
              <a:buFont typeface="Arial"/>
              <a:buNone/>
            </a:pPr>
            <a:r>
              <a:rPr lang="de-DE" sz="1000" b="1" dirty="0"/>
              <a:t>Quelle</a:t>
            </a:r>
            <a:endParaRPr sz="1000" b="1" dirty="0"/>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de-DE" sz="900" dirty="0"/>
              <a:t>BBSR (2020): Umweltfußabdruck von Gebäude in Deutschland. Kurzstudie zu sektorübergreifenden Wirkungen des Handlungsfelds “Errichtung und Nutzung von Hochbauten” auf Klima und Umwelt. https://www.bbsr.bund.de/BBSR/DE/veroeffentlichungen/bbsr-online/2020/bbsr-online-17-2020-dl.pdf?__blob=publicationFile&amp;v=3</a:t>
            </a:r>
            <a:endParaRPr sz="900" b="1" dirty="0"/>
          </a:p>
          <a:p>
            <a:pPr marL="0" lvl="0" indent="0" algn="l" rtl="0">
              <a:lnSpc>
                <a:spcPct val="100000"/>
              </a:lnSpc>
              <a:spcBef>
                <a:spcPts val="0"/>
              </a:spcBef>
              <a:spcAft>
                <a:spcPts val="0"/>
              </a:spcAft>
              <a:buSzPts val="1400"/>
              <a:buNone/>
            </a:pPr>
            <a:endParaRPr sz="800" dirty="0"/>
          </a:p>
        </p:txBody>
      </p:sp>
      <p:sp>
        <p:nvSpPr>
          <p:cNvPr id="120" name="Google Shape;120;g14a9b7458ce_0_31:notes"/>
          <p:cNvSpPr txBox="1">
            <a:spLocks noGrp="1"/>
          </p:cNvSpPr>
          <p:nvPr>
            <p:ph type="sldNum" idx="12"/>
          </p:nvPr>
        </p:nvSpPr>
        <p:spPr>
          <a:xfrm>
            <a:off x="4023991" y="9721107"/>
            <a:ext cx="3078300" cy="513600"/>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239837b6ed7_0_1:notes"/>
          <p:cNvSpPr>
            <a:spLocks noGrp="1" noRot="1" noChangeAspect="1"/>
          </p:cNvSpPr>
          <p:nvPr>
            <p:ph type="sldImg" idx="2"/>
          </p:nvPr>
        </p:nvSpPr>
        <p:spPr>
          <a:xfrm>
            <a:off x="311150" y="252413"/>
            <a:ext cx="6480175" cy="3644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 name="Google Shape;131;g239837b6ed7_0_1:notes"/>
          <p:cNvSpPr txBox="1">
            <a:spLocks noGrp="1"/>
          </p:cNvSpPr>
          <p:nvPr>
            <p:ph type="body" idx="1"/>
          </p:nvPr>
        </p:nvSpPr>
        <p:spPr>
          <a:xfrm>
            <a:off x="311149" y="4032752"/>
            <a:ext cx="6480300" cy="5802624"/>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Clr>
                <a:schemeClr val="dk1"/>
              </a:buClr>
              <a:buSzPts val="1400"/>
              <a:buFont typeface="Arial"/>
              <a:buNone/>
            </a:pPr>
            <a:r>
              <a:rPr lang="de-DE" sz="1100" b="1" dirty="0"/>
              <a:t>Beschreibung</a:t>
            </a:r>
            <a:endParaRPr sz="1100" dirty="0"/>
          </a:p>
          <a:p>
            <a:pPr marL="0" lvl="0" indent="0" algn="l" rtl="0">
              <a:lnSpc>
                <a:spcPct val="100000"/>
              </a:lnSpc>
              <a:spcBef>
                <a:spcPts val="0"/>
              </a:spcBef>
              <a:spcAft>
                <a:spcPts val="0"/>
              </a:spcAft>
              <a:buClr>
                <a:schemeClr val="dk1"/>
              </a:buClr>
              <a:buSzPts val="1100"/>
              <a:buFont typeface="Arial"/>
              <a:buNone/>
            </a:pPr>
            <a:r>
              <a:rPr lang="de-DE" sz="1100" dirty="0"/>
              <a:t>In der Abbildung sind die Anteile der Umweltfußabdrücke der Herstellung, Errichtung, Modernisierung und der Nutzung und des Betriebes von Wohn- und Nichtwohngebäuden an den gesamten globalen Umweltfußabdrücken in </a:t>
            </a:r>
            <a:r>
              <a:rPr lang="de-DE" sz="1100" dirty="0" err="1"/>
              <a:t>parts</a:t>
            </a:r>
            <a:r>
              <a:rPr lang="de-DE" sz="1100" dirty="0"/>
              <a:t> per </a:t>
            </a:r>
            <a:r>
              <a:rPr lang="de-DE" sz="1100" dirty="0" err="1"/>
              <a:t>million</a:t>
            </a:r>
            <a:r>
              <a:rPr lang="de-DE" sz="1100" dirty="0"/>
              <a:t> (ppm) dargestellt. Als </a:t>
            </a:r>
            <a:r>
              <a:rPr lang="de-DE" sz="1100" dirty="0" err="1"/>
              <a:t>Vergleichsgrösse</a:t>
            </a:r>
            <a:r>
              <a:rPr lang="de-DE" sz="1100" dirty="0"/>
              <a:t> ist der</a:t>
            </a:r>
            <a:endParaRPr sz="1100" dirty="0"/>
          </a:p>
          <a:p>
            <a:pPr marL="0" lvl="0" indent="0" algn="l" rtl="0">
              <a:lnSpc>
                <a:spcPct val="100000"/>
              </a:lnSpc>
              <a:spcBef>
                <a:spcPts val="0"/>
              </a:spcBef>
              <a:spcAft>
                <a:spcPts val="0"/>
              </a:spcAft>
              <a:buClr>
                <a:schemeClr val="dk1"/>
              </a:buClr>
              <a:buSzPts val="1100"/>
              <a:buFont typeface="Arial"/>
              <a:buNone/>
            </a:pPr>
            <a:r>
              <a:rPr lang="de-DE" sz="1100" dirty="0"/>
              <a:t>Anteil der Wertschöpfung des Handlungsfelds «Errichtung und Nutzung von Hochbauten» an der</a:t>
            </a:r>
            <a:endParaRPr sz="1100" dirty="0"/>
          </a:p>
          <a:p>
            <a:pPr marL="0" lvl="0" indent="0" algn="l" rtl="0">
              <a:lnSpc>
                <a:spcPct val="100000"/>
              </a:lnSpc>
              <a:spcBef>
                <a:spcPts val="0"/>
              </a:spcBef>
              <a:spcAft>
                <a:spcPts val="0"/>
              </a:spcAft>
              <a:buClr>
                <a:schemeClr val="dk1"/>
              </a:buClr>
              <a:buSzPts val="1100"/>
              <a:buFont typeface="Arial"/>
              <a:buNone/>
            </a:pPr>
            <a:r>
              <a:rPr lang="de-DE" sz="1100" dirty="0"/>
              <a:t>Wertschöpfung der gesamten Weltwirtschaft in ppm dargestellt. Die Pfeile zeigen die notwendige</a:t>
            </a:r>
            <a:endParaRPr sz="1100" dirty="0"/>
          </a:p>
          <a:p>
            <a:pPr marL="0" lvl="0" indent="0" algn="l" rtl="0">
              <a:lnSpc>
                <a:spcPct val="100000"/>
              </a:lnSpc>
              <a:spcBef>
                <a:spcPts val="0"/>
              </a:spcBef>
              <a:spcAft>
                <a:spcPts val="0"/>
              </a:spcAft>
              <a:buClr>
                <a:schemeClr val="dk1"/>
              </a:buClr>
              <a:buSzPts val="1100"/>
              <a:buFont typeface="Arial"/>
              <a:buNone/>
            </a:pPr>
            <a:r>
              <a:rPr lang="de-DE" sz="1100" dirty="0"/>
              <a:t>Reduktion (...) der jeweiligen Umweltfußabdrücke zur Einhaltung der planetaren Grenzen.</a:t>
            </a:r>
            <a:endParaRPr sz="1100" dirty="0"/>
          </a:p>
          <a:p>
            <a:pPr marL="0" lvl="0" indent="0" algn="l" rtl="0">
              <a:lnSpc>
                <a:spcPct val="100000"/>
              </a:lnSpc>
              <a:spcBef>
                <a:spcPts val="0"/>
              </a:spcBef>
              <a:spcAft>
                <a:spcPts val="0"/>
              </a:spcAft>
              <a:buClr>
                <a:schemeClr val="dk1"/>
              </a:buClr>
              <a:buSzPts val="1100"/>
              <a:buFont typeface="Arial"/>
              <a:buNone/>
            </a:pPr>
            <a:r>
              <a:rPr lang="de-DE" sz="1100" dirty="0"/>
              <a:t>Den größten Anteil an den globalen Umweltauswirkungen (in ppm) hat das Handlungsfeld «Errichtung und Nutzung von Hochbauten» beim THG-Fußabdruck, gefolgt vom Luftverschmutzungs-Fußabdruck. Die Anteile beider Fußabdrücke an den globalen Fußabdrücken sind höher als der Anteil des Handlungsfelds «Errichtung und Nutzung von Hochbauten» an der globalen Wertschöpfung.</a:t>
            </a:r>
            <a:endParaRPr sz="1100" dirty="0"/>
          </a:p>
          <a:p>
            <a:pPr marL="0" lvl="0" indent="0" algn="l" rtl="0">
              <a:lnSpc>
                <a:spcPct val="100000"/>
              </a:lnSpc>
              <a:spcBef>
                <a:spcPts val="0"/>
              </a:spcBef>
              <a:spcAft>
                <a:spcPts val="0"/>
              </a:spcAft>
              <a:buClr>
                <a:schemeClr val="dk1"/>
              </a:buClr>
              <a:buSzPts val="1100"/>
              <a:buFont typeface="Arial"/>
              <a:buNone/>
            </a:pPr>
            <a:r>
              <a:rPr lang="de-DE" sz="1100" dirty="0"/>
              <a:t>Die in der Abbildung aufgezeigte Reduktion der THG-Emissionen basiert auf dem globalen Grenzwert</a:t>
            </a:r>
            <a:endParaRPr sz="1100" dirty="0"/>
          </a:p>
          <a:p>
            <a:pPr marL="0" lvl="0" indent="0" algn="l" rtl="0">
              <a:lnSpc>
                <a:spcPct val="100000"/>
              </a:lnSpc>
              <a:spcBef>
                <a:spcPts val="0"/>
              </a:spcBef>
              <a:spcAft>
                <a:spcPts val="0"/>
              </a:spcAft>
              <a:buClr>
                <a:schemeClr val="dk1"/>
              </a:buClr>
              <a:buSzPts val="1100"/>
              <a:buFont typeface="Arial"/>
              <a:buNone/>
            </a:pPr>
            <a:r>
              <a:rPr lang="de-DE" sz="1100" dirty="0"/>
              <a:t>berechnet nach Dao et al. (2015). Diese Berechnungen widerspiegeln eine 50 % Wahrscheinlichkeit, den Anstieg der Temperatur bis 2100 unterhalb 2°C gegenüber dem vorindustriellen Niveau zu halten. Neuere wissenschaftliche Erkenntnisse zeigen auf, dass ein maximaler Anstieg der Temperatur um weniger als 1.5°C anzustreben ist (IPCC 2019). Auf Basis des Paris-Abkommen (UNFCCC 2015) fordern die IPCC </a:t>
            </a:r>
            <a:r>
              <a:rPr lang="de-DE" sz="1100" dirty="0" err="1"/>
              <a:t>Wissenschafter</a:t>
            </a:r>
            <a:r>
              <a:rPr lang="de-DE" sz="1100" dirty="0"/>
              <a:t> deshalb Netto-Null Emissionen bis spätestens 2050.” (BBSR 2020)</a:t>
            </a:r>
            <a:endParaRPr sz="1100" dirty="0"/>
          </a:p>
          <a:p>
            <a:pPr marL="0" lvl="0" indent="0" algn="l" rtl="0">
              <a:lnSpc>
                <a:spcPct val="100000"/>
              </a:lnSpc>
              <a:spcBef>
                <a:spcPts val="0"/>
              </a:spcBef>
              <a:spcAft>
                <a:spcPts val="0"/>
              </a:spcAft>
              <a:buClr>
                <a:schemeClr val="dk1"/>
              </a:buClr>
              <a:buSzPts val="1800"/>
              <a:buFont typeface="Arial"/>
              <a:buNone/>
            </a:pPr>
            <a:r>
              <a:rPr lang="de-DE" sz="1100" dirty="0"/>
              <a:t> </a:t>
            </a:r>
            <a:endParaRPr sz="1100" dirty="0"/>
          </a:p>
          <a:p>
            <a:pPr marL="0" lvl="0" indent="0" algn="l" rtl="0">
              <a:lnSpc>
                <a:spcPct val="100000"/>
              </a:lnSpc>
              <a:spcBef>
                <a:spcPts val="0"/>
              </a:spcBef>
              <a:spcAft>
                <a:spcPts val="0"/>
              </a:spcAft>
              <a:buClr>
                <a:schemeClr val="dk1"/>
              </a:buClr>
              <a:buSzPts val="1800"/>
              <a:buFont typeface="Arial"/>
              <a:buNone/>
            </a:pPr>
            <a:r>
              <a:rPr lang="de-DE" sz="1100" b="1" dirty="0"/>
              <a:t>Aufgabe</a:t>
            </a:r>
            <a:endParaRPr sz="1100" b="1" dirty="0"/>
          </a:p>
          <a:p>
            <a:pPr marL="171450" lvl="0" indent="-171450" algn="l" rtl="0">
              <a:lnSpc>
                <a:spcPct val="100000"/>
              </a:lnSpc>
              <a:spcBef>
                <a:spcPts val="0"/>
              </a:spcBef>
              <a:spcAft>
                <a:spcPts val="0"/>
              </a:spcAft>
              <a:buClr>
                <a:schemeClr val="dk1"/>
              </a:buClr>
              <a:buSzPts val="1100"/>
              <a:buChar char="•"/>
            </a:pPr>
            <a:r>
              <a:rPr lang="de-DE" sz="1100" dirty="0"/>
              <a:t>In welchen Bereichen und in welchem Umfang muss der Gebäudesektor seinen Fußabdruck besonders stark reduzieren, um die Klimaziele zu erreichen? </a:t>
            </a:r>
            <a:endParaRPr sz="1100" b="1" dirty="0"/>
          </a:p>
          <a:p>
            <a:pPr marL="0" lvl="0" indent="0" algn="l" rtl="0">
              <a:lnSpc>
                <a:spcPct val="100000"/>
              </a:lnSpc>
              <a:spcBef>
                <a:spcPts val="0"/>
              </a:spcBef>
              <a:spcAft>
                <a:spcPts val="0"/>
              </a:spcAft>
              <a:buClr>
                <a:schemeClr val="dk1"/>
              </a:buClr>
              <a:buSzPts val="900"/>
              <a:buFont typeface="Arial"/>
              <a:buNone/>
            </a:pPr>
            <a:endParaRPr sz="900" b="1" dirty="0"/>
          </a:p>
          <a:p>
            <a:pPr marL="0" lvl="0" indent="0" algn="l" rtl="0">
              <a:lnSpc>
                <a:spcPct val="100000"/>
              </a:lnSpc>
              <a:spcBef>
                <a:spcPts val="0"/>
              </a:spcBef>
              <a:spcAft>
                <a:spcPts val="0"/>
              </a:spcAft>
              <a:buClr>
                <a:schemeClr val="dk1"/>
              </a:buClr>
              <a:buSzPts val="900"/>
              <a:buFont typeface="Arial"/>
              <a:buNone/>
            </a:pPr>
            <a:r>
              <a:rPr lang="de-DE" sz="1100" b="1" dirty="0"/>
              <a:t>Quelle</a:t>
            </a:r>
            <a:endParaRPr sz="1100" b="1" dirty="0"/>
          </a:p>
          <a:p>
            <a:pPr marL="180975" lvl="0" indent="-180975" algn="l" rtl="0">
              <a:lnSpc>
                <a:spcPct val="100000"/>
              </a:lnSpc>
              <a:spcBef>
                <a:spcPts val="0"/>
              </a:spcBef>
              <a:spcAft>
                <a:spcPts val="0"/>
              </a:spcAft>
              <a:buClr>
                <a:schemeClr val="dk1"/>
              </a:buClr>
              <a:buSzPts val="800"/>
              <a:buFont typeface="Calibri"/>
              <a:buChar char="●"/>
            </a:pPr>
            <a:r>
              <a:rPr lang="de-DE" sz="1100" dirty="0"/>
              <a:t>BBSR (2020): Umweltfußabdruck von Gebäude in Deutschland. Kurzstudie zu sektorübergreifenden Wirkungen des Handlungsfelds “Errichtung und Nutzung von Hochbauten” auf Klima und Umwelt. https://www.bbsr.bund.de/BBSR/DE/veroeffentlichungen/bbsr-online/2020/bbsr-online-17-2020-dl.pdf?__blob=publicationFile&amp;v=3</a:t>
            </a:r>
            <a:endParaRPr sz="1100" b="1" dirty="0"/>
          </a:p>
          <a:p>
            <a:pPr marL="0" lvl="0" indent="0" algn="l" rtl="0">
              <a:lnSpc>
                <a:spcPct val="100000"/>
              </a:lnSpc>
              <a:spcBef>
                <a:spcPts val="0"/>
              </a:spcBef>
              <a:spcAft>
                <a:spcPts val="0"/>
              </a:spcAft>
              <a:buSzPts val="1400"/>
              <a:buNone/>
            </a:pPr>
            <a:endParaRPr sz="800" dirty="0"/>
          </a:p>
        </p:txBody>
      </p:sp>
      <p:sp>
        <p:nvSpPr>
          <p:cNvPr id="132" name="Google Shape;132;g239837b6ed7_0_1:notes"/>
          <p:cNvSpPr txBox="1">
            <a:spLocks noGrp="1"/>
          </p:cNvSpPr>
          <p:nvPr>
            <p:ph type="sldNum" idx="12"/>
          </p:nvPr>
        </p:nvSpPr>
        <p:spPr>
          <a:xfrm>
            <a:off x="4023991" y="9721107"/>
            <a:ext cx="3078300" cy="513600"/>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239837b6ed7_0_13:notes"/>
          <p:cNvSpPr>
            <a:spLocks noGrp="1" noRot="1" noChangeAspect="1"/>
          </p:cNvSpPr>
          <p:nvPr>
            <p:ph type="sldImg" idx="2"/>
          </p:nvPr>
        </p:nvSpPr>
        <p:spPr>
          <a:xfrm>
            <a:off x="311150" y="252413"/>
            <a:ext cx="6480175" cy="3644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 name="Google Shape;147;g239837b6ed7_0_13:notes"/>
          <p:cNvSpPr txBox="1">
            <a:spLocks noGrp="1"/>
          </p:cNvSpPr>
          <p:nvPr>
            <p:ph type="body" idx="1"/>
          </p:nvPr>
        </p:nvSpPr>
        <p:spPr>
          <a:xfrm>
            <a:off x="311149" y="4032752"/>
            <a:ext cx="6480300" cy="5594100"/>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Clr>
                <a:schemeClr val="dk1"/>
              </a:buClr>
              <a:buSzPts val="1800"/>
              <a:buNone/>
            </a:pPr>
            <a:r>
              <a:rPr lang="de-DE" sz="1100" b="1" dirty="0"/>
              <a:t>Beschreibung</a:t>
            </a:r>
            <a:endParaRPr sz="1100" b="1" dirty="0"/>
          </a:p>
          <a:p>
            <a:pPr marL="0" lvl="0" indent="0" algn="l" rtl="0">
              <a:lnSpc>
                <a:spcPct val="100000"/>
              </a:lnSpc>
              <a:spcBef>
                <a:spcPts val="0"/>
              </a:spcBef>
              <a:spcAft>
                <a:spcPts val="0"/>
              </a:spcAft>
              <a:buClr>
                <a:schemeClr val="dk1"/>
              </a:buClr>
              <a:buSzPts val="1800"/>
              <a:buNone/>
            </a:pPr>
            <a:r>
              <a:rPr lang="de-DE" sz="1100" b="1" i="1" dirty="0"/>
              <a:t>In dieser Abbildung </a:t>
            </a:r>
            <a:r>
              <a:rPr lang="de-DE" sz="1100" i="1" dirty="0"/>
              <a:t>“ist der THG-Fußabdruck der Herstellung, Errichtung und der Modernisierung von</a:t>
            </a:r>
            <a:endParaRPr sz="1100" i="1" dirty="0"/>
          </a:p>
          <a:p>
            <a:pPr marL="0" lvl="0" indent="0" algn="l" rtl="0">
              <a:lnSpc>
                <a:spcPct val="100000"/>
              </a:lnSpc>
              <a:spcBef>
                <a:spcPts val="0"/>
              </a:spcBef>
              <a:spcAft>
                <a:spcPts val="0"/>
              </a:spcAft>
              <a:buClr>
                <a:schemeClr val="dk1"/>
              </a:buClr>
              <a:buSzPts val="1100"/>
              <a:buFont typeface="Arial"/>
              <a:buNone/>
            </a:pPr>
            <a:r>
              <a:rPr lang="de-DE" sz="1100" i="1" dirty="0"/>
              <a:t>Wohn- und Nichtwohngebäuden nach direkten Zulieferern inklusive der THG-Emissionen ihrer</a:t>
            </a:r>
            <a:endParaRPr sz="1100" i="1" dirty="0"/>
          </a:p>
          <a:p>
            <a:pPr marL="0" lvl="0" indent="0" algn="l" rtl="0">
              <a:lnSpc>
                <a:spcPct val="100000"/>
              </a:lnSpc>
              <a:spcBef>
                <a:spcPts val="0"/>
              </a:spcBef>
              <a:spcAft>
                <a:spcPts val="0"/>
              </a:spcAft>
              <a:buClr>
                <a:schemeClr val="dk1"/>
              </a:buClr>
              <a:buSzPts val="1100"/>
              <a:buFont typeface="Arial"/>
              <a:buNone/>
            </a:pPr>
            <a:r>
              <a:rPr lang="de-DE" sz="1100" i="1" dirty="0"/>
              <a:t>Lieferketten dargestellt. (...) </a:t>
            </a:r>
            <a:r>
              <a:rPr lang="de-DE" sz="1100" i="1" dirty="0" err="1"/>
              <a:t>Gemäss</a:t>
            </a:r>
            <a:r>
              <a:rPr lang="de-DE" sz="1100" i="1" dirty="0"/>
              <a:t> dieser Perspektive trugen die direkten Emissionen der</a:t>
            </a:r>
            <a:endParaRPr sz="1100" i="1" dirty="0"/>
          </a:p>
          <a:p>
            <a:pPr marL="0" lvl="0" indent="0" algn="l" rtl="0">
              <a:lnSpc>
                <a:spcPct val="100000"/>
              </a:lnSpc>
              <a:spcBef>
                <a:spcPts val="0"/>
              </a:spcBef>
              <a:spcAft>
                <a:spcPts val="0"/>
              </a:spcAft>
              <a:buClr>
                <a:schemeClr val="dk1"/>
              </a:buClr>
              <a:buSzPts val="1100"/>
              <a:buFont typeface="Arial"/>
              <a:buNone/>
            </a:pPr>
            <a:r>
              <a:rPr lang="de-DE" sz="1100" i="1" dirty="0"/>
              <a:t>Bauwirtschaft infolge von Bauprozessen (Anteil Hochbau) 10 % zum THG-Fußabdruck von rund</a:t>
            </a:r>
            <a:endParaRPr sz="1100" i="1" dirty="0"/>
          </a:p>
          <a:p>
            <a:pPr marL="0" lvl="0" indent="0" algn="l" rtl="0">
              <a:lnSpc>
                <a:spcPct val="100000"/>
              </a:lnSpc>
              <a:spcBef>
                <a:spcPts val="0"/>
              </a:spcBef>
              <a:spcAft>
                <a:spcPts val="0"/>
              </a:spcAft>
              <a:buClr>
                <a:schemeClr val="dk1"/>
              </a:buClr>
              <a:buSzPts val="1100"/>
              <a:buFont typeface="Arial"/>
              <a:buNone/>
            </a:pPr>
            <a:r>
              <a:rPr lang="de-DE" sz="1100" i="1" dirty="0"/>
              <a:t>101 Mio. Tonnen CO2-Äquivalenten bei. Mit 25 % (25.6 </a:t>
            </a:r>
            <a:r>
              <a:rPr lang="de-DE" sz="1100" i="1" dirty="0" err="1"/>
              <a:t>Mio</a:t>
            </a:r>
            <a:r>
              <a:rPr lang="de-DE" sz="1100" i="1" dirty="0"/>
              <a:t> Tonnen CO2-Äquivalente) trug die</a:t>
            </a:r>
            <a:endParaRPr sz="1100" i="1" dirty="0"/>
          </a:p>
          <a:p>
            <a:pPr marL="0" lvl="0" indent="0" algn="l" rtl="0">
              <a:lnSpc>
                <a:spcPct val="100000"/>
              </a:lnSpc>
              <a:spcBef>
                <a:spcPts val="0"/>
              </a:spcBef>
              <a:spcAft>
                <a:spcPts val="0"/>
              </a:spcAft>
              <a:buClr>
                <a:schemeClr val="dk1"/>
              </a:buClr>
              <a:buSzPts val="1100"/>
              <a:buFont typeface="Arial"/>
              <a:buNone/>
            </a:pPr>
            <a:r>
              <a:rPr lang="de-DE" sz="1100" i="1" dirty="0"/>
              <a:t>Herstellung von Zement, Kalk und Gips inkl. deren Lieferketten am meisten zum THG-Fußabdruck</a:t>
            </a:r>
            <a:endParaRPr sz="1100" i="1" dirty="0"/>
          </a:p>
          <a:p>
            <a:pPr marL="0" lvl="0" indent="0" algn="l" rtl="0">
              <a:lnSpc>
                <a:spcPct val="100000"/>
              </a:lnSpc>
              <a:spcBef>
                <a:spcPts val="0"/>
              </a:spcBef>
              <a:spcAft>
                <a:spcPts val="0"/>
              </a:spcAft>
              <a:buClr>
                <a:schemeClr val="dk1"/>
              </a:buClr>
              <a:buSzPts val="1100"/>
              <a:buFont typeface="Arial"/>
              <a:buNone/>
            </a:pPr>
            <a:r>
              <a:rPr lang="de-DE" sz="1100" i="1" dirty="0"/>
              <a:t>im Bereich der «</a:t>
            </a:r>
            <a:r>
              <a:rPr lang="de-DE" sz="1100" i="1" dirty="0" err="1"/>
              <a:t>embodied</a:t>
            </a:r>
            <a:r>
              <a:rPr lang="de-DE" sz="1100" i="1" dirty="0"/>
              <a:t> </a:t>
            </a:r>
            <a:r>
              <a:rPr lang="de-DE" sz="1100" i="1" dirty="0" err="1"/>
              <a:t>impacts</a:t>
            </a:r>
            <a:r>
              <a:rPr lang="de-DE" sz="1100" i="1" dirty="0"/>
              <a:t>» bei. Knapp 5 % des Beitrags stammten von der Herstellung</a:t>
            </a:r>
            <a:endParaRPr sz="1100" i="1" dirty="0"/>
          </a:p>
          <a:p>
            <a:pPr marL="0" lvl="0" indent="0" algn="l" rtl="0">
              <a:lnSpc>
                <a:spcPct val="100000"/>
              </a:lnSpc>
              <a:spcBef>
                <a:spcPts val="0"/>
              </a:spcBef>
              <a:spcAft>
                <a:spcPts val="0"/>
              </a:spcAft>
              <a:buClr>
                <a:schemeClr val="dk1"/>
              </a:buClr>
              <a:buSzPts val="1100"/>
              <a:buFont typeface="Arial"/>
              <a:buNone/>
            </a:pPr>
            <a:r>
              <a:rPr lang="de-DE" sz="1100" i="1" dirty="0"/>
              <a:t>von Zement, Kalk und Gips im Ausland. Im Weiteren verursachten die Herstellung von Kunst-</a:t>
            </a:r>
            <a:endParaRPr sz="1100" i="1" dirty="0"/>
          </a:p>
          <a:p>
            <a:pPr marL="0" lvl="0" indent="0" algn="l" rtl="0">
              <a:lnSpc>
                <a:spcPct val="100000"/>
              </a:lnSpc>
              <a:spcBef>
                <a:spcPts val="0"/>
              </a:spcBef>
              <a:spcAft>
                <a:spcPts val="0"/>
              </a:spcAft>
              <a:buClr>
                <a:schemeClr val="dk1"/>
              </a:buClr>
              <a:buSzPts val="1100"/>
              <a:buFont typeface="Arial"/>
              <a:buNone/>
            </a:pPr>
            <a:r>
              <a:rPr lang="de-DE" sz="1100" i="1" dirty="0" err="1"/>
              <a:t>stoffprodukten</a:t>
            </a:r>
            <a:r>
              <a:rPr lang="de-DE" sz="1100" i="1" dirty="0"/>
              <a:t> und die Herstellung von Metallerzeugnissen (inkl. deren Lieferketten) 8.1 % (8.1 </a:t>
            </a:r>
            <a:r>
              <a:rPr lang="de-DE" sz="1100" i="1" dirty="0" err="1"/>
              <a:t>Mio</a:t>
            </a:r>
            <a:endParaRPr sz="1100" i="1" dirty="0"/>
          </a:p>
          <a:p>
            <a:pPr marL="0" lvl="0" indent="0" algn="l" rtl="0">
              <a:lnSpc>
                <a:spcPct val="100000"/>
              </a:lnSpc>
              <a:spcBef>
                <a:spcPts val="0"/>
              </a:spcBef>
              <a:spcAft>
                <a:spcPts val="0"/>
              </a:spcAft>
              <a:buClr>
                <a:schemeClr val="dk1"/>
              </a:buClr>
              <a:buSzPts val="1800"/>
              <a:buNone/>
            </a:pPr>
            <a:r>
              <a:rPr lang="de-DE" sz="1100" i="1" dirty="0"/>
              <a:t>Tonnen CO2-Äquivalente) resp. 7.6 % (7.6 </a:t>
            </a:r>
            <a:r>
              <a:rPr lang="de-DE" sz="1100" i="1" dirty="0" err="1"/>
              <a:t>Mio</a:t>
            </a:r>
            <a:r>
              <a:rPr lang="de-DE" sz="1100" i="1" dirty="0"/>
              <a:t> Tonnen CO2-Äquivalente des THG-Fußabdruckes.” (BBSR 2020)</a:t>
            </a:r>
            <a:endParaRPr sz="1100" i="1" dirty="0"/>
          </a:p>
          <a:p>
            <a:pPr marL="0" lvl="0" indent="0" algn="l" rtl="0">
              <a:lnSpc>
                <a:spcPct val="100000"/>
              </a:lnSpc>
              <a:spcBef>
                <a:spcPts val="0"/>
              </a:spcBef>
              <a:spcAft>
                <a:spcPts val="0"/>
              </a:spcAft>
              <a:buClr>
                <a:schemeClr val="dk1"/>
              </a:buClr>
              <a:buSzPts val="1800"/>
              <a:buFont typeface="Arial"/>
              <a:buNone/>
            </a:pPr>
            <a:r>
              <a:rPr lang="de-DE" sz="1100" dirty="0"/>
              <a:t> </a:t>
            </a:r>
            <a:endParaRPr sz="1100" dirty="0"/>
          </a:p>
          <a:p>
            <a:pPr marL="0" lvl="0" indent="0" algn="l" rtl="0">
              <a:lnSpc>
                <a:spcPct val="100000"/>
              </a:lnSpc>
              <a:spcBef>
                <a:spcPts val="0"/>
              </a:spcBef>
              <a:spcAft>
                <a:spcPts val="0"/>
              </a:spcAft>
              <a:buClr>
                <a:schemeClr val="dk1"/>
              </a:buClr>
              <a:buSzPts val="1800"/>
              <a:buFont typeface="Arial"/>
              <a:buNone/>
            </a:pPr>
            <a:r>
              <a:rPr lang="de-DE" sz="1100" b="1" dirty="0"/>
              <a:t>Aufgaben</a:t>
            </a:r>
            <a:endParaRPr sz="1100" dirty="0"/>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de-DE" sz="1100" dirty="0"/>
              <a:t>Woher stammen die größten THG-Anteile? Welche Ressourcen und Vorprodukte könnten damit verbunden sein?</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de-DE" sz="1100" dirty="0"/>
              <a:t>Vergleichen Sie die Emissionen, die sich aus der Herstellung von Beton und Holz ergeben.</a:t>
            </a:r>
            <a:endParaRPr sz="1100" dirty="0"/>
          </a:p>
          <a:p>
            <a:pPr marL="171450" lvl="0" indent="-171450" algn="l" rtl="0">
              <a:lnSpc>
                <a:spcPct val="100000"/>
              </a:lnSpc>
              <a:spcBef>
                <a:spcPts val="0"/>
              </a:spcBef>
              <a:spcAft>
                <a:spcPts val="0"/>
              </a:spcAft>
              <a:buSzPts val="1400"/>
              <a:buFont typeface="Arial" panose="020B0604020202020204" pitchFamily="34" charset="0"/>
              <a:buChar char="•"/>
            </a:pPr>
            <a:endParaRPr sz="1100" dirty="0"/>
          </a:p>
          <a:p>
            <a:pPr marL="0" lvl="0" indent="0" algn="l" rtl="0">
              <a:lnSpc>
                <a:spcPct val="100000"/>
              </a:lnSpc>
              <a:spcBef>
                <a:spcPts val="0"/>
              </a:spcBef>
              <a:spcAft>
                <a:spcPts val="0"/>
              </a:spcAft>
              <a:buClr>
                <a:schemeClr val="dk1"/>
              </a:buClr>
              <a:buSzPts val="900"/>
            </a:pPr>
            <a:r>
              <a:rPr lang="de-DE" sz="1100" b="1" dirty="0"/>
              <a:t>Quelle</a:t>
            </a:r>
            <a:endParaRPr sz="1100" b="1" dirty="0"/>
          </a:p>
          <a:p>
            <a:pPr marL="171450" lvl="0" indent="-171450" algn="l" rtl="0">
              <a:lnSpc>
                <a:spcPct val="100000"/>
              </a:lnSpc>
              <a:spcBef>
                <a:spcPts val="0"/>
              </a:spcBef>
              <a:spcAft>
                <a:spcPts val="0"/>
              </a:spcAft>
              <a:buClr>
                <a:schemeClr val="dk1"/>
              </a:buClr>
              <a:buSzPts val="800"/>
              <a:buFont typeface="Arial" panose="020B0604020202020204" pitchFamily="34" charset="0"/>
              <a:buChar char="•"/>
            </a:pPr>
            <a:r>
              <a:rPr lang="de-DE" sz="1100" dirty="0"/>
              <a:t>BBSR (2020): Umweltfußabdruck von Gebäude in Deutschland. Kurzstudie zu sektorübergreifenden Wirkungen des Handlungsfelds “Errichtung und Nutzung von Hochbauten” auf Klima und Umwelt. https://www.bbsr.bund.de/BBSR/DE/veroeffentlichungen/bbsr-online/2020/bbsr-online-17-2020-dl.pdf?__blob=publicationFile&amp;v=3</a:t>
            </a:r>
            <a:endParaRPr sz="1100" b="1" dirty="0"/>
          </a:p>
        </p:txBody>
      </p:sp>
      <p:sp>
        <p:nvSpPr>
          <p:cNvPr id="148" name="Google Shape;148;g239837b6ed7_0_13:notes"/>
          <p:cNvSpPr txBox="1">
            <a:spLocks noGrp="1"/>
          </p:cNvSpPr>
          <p:nvPr>
            <p:ph type="sldNum" idx="12"/>
          </p:nvPr>
        </p:nvSpPr>
        <p:spPr>
          <a:xfrm>
            <a:off x="4023991" y="9721107"/>
            <a:ext cx="3078300" cy="513600"/>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239837b6ed7_0_30:notes"/>
          <p:cNvSpPr>
            <a:spLocks noGrp="1" noRot="1" noChangeAspect="1"/>
          </p:cNvSpPr>
          <p:nvPr>
            <p:ph type="sldImg" idx="2"/>
          </p:nvPr>
        </p:nvSpPr>
        <p:spPr>
          <a:xfrm>
            <a:off x="311150" y="252413"/>
            <a:ext cx="6480175" cy="3644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g239837b6ed7_0_30:notes"/>
          <p:cNvSpPr txBox="1">
            <a:spLocks noGrp="1"/>
          </p:cNvSpPr>
          <p:nvPr>
            <p:ph type="body" idx="1"/>
          </p:nvPr>
        </p:nvSpPr>
        <p:spPr>
          <a:xfrm>
            <a:off x="311149" y="4032752"/>
            <a:ext cx="6480300" cy="5594100"/>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Clr>
                <a:schemeClr val="dk1"/>
              </a:buClr>
              <a:buSzPts val="1800"/>
              <a:buNone/>
            </a:pPr>
            <a:r>
              <a:rPr lang="de-DE" sz="1100" b="1" dirty="0"/>
              <a:t>Beschreibung</a:t>
            </a:r>
            <a:endParaRPr sz="1100" b="1" dirty="0"/>
          </a:p>
          <a:p>
            <a:pPr marL="0" lvl="0" indent="0" algn="l" rtl="0">
              <a:lnSpc>
                <a:spcPct val="100000"/>
              </a:lnSpc>
              <a:spcBef>
                <a:spcPts val="0"/>
              </a:spcBef>
              <a:spcAft>
                <a:spcPts val="0"/>
              </a:spcAft>
              <a:buClr>
                <a:schemeClr val="dk1"/>
              </a:buClr>
              <a:buSzPts val="1800"/>
              <a:buNone/>
            </a:pPr>
            <a:r>
              <a:rPr lang="de-DE" sz="1100" i="1" dirty="0"/>
              <a:t>Auf der Folie „…ist der THG-Fußabdruck der Herstellung, Errichtung und der Modernisierung von Wohn- und Nichtwohngebäuden nach direkten Zulieferern inklusive der THG-Emissionen ihrer Lieferketten dargestellt. … Gemäß dieser Perspektive trugen die direkten Emissionen der Bauwirtschaft infolge von Bauprozessen (Anteil Hochbau) 10 % zum THG-Fußabdruck von rund 101 Mio. Tonnen CO2-Äquivalenten bei. </a:t>
            </a:r>
          </a:p>
          <a:p>
            <a:pPr marL="0" lvl="0" indent="0" algn="l" rtl="0">
              <a:lnSpc>
                <a:spcPct val="100000"/>
              </a:lnSpc>
              <a:spcBef>
                <a:spcPts val="0"/>
              </a:spcBef>
              <a:spcAft>
                <a:spcPts val="0"/>
              </a:spcAft>
              <a:buClr>
                <a:schemeClr val="dk1"/>
              </a:buClr>
              <a:buSzPts val="1800"/>
              <a:buNone/>
            </a:pPr>
            <a:r>
              <a:rPr lang="de-DE" sz="1100" i="1" dirty="0"/>
              <a:t>Mit 25 % (25.6 </a:t>
            </a:r>
            <a:r>
              <a:rPr lang="de-DE" sz="1100" i="1" dirty="0" err="1"/>
              <a:t>Mio</a:t>
            </a:r>
            <a:r>
              <a:rPr lang="de-DE" sz="1100" i="1" dirty="0"/>
              <a:t> Tonnen CO2-Äq) trug die Herstellung von Zement, Kalk und Gips inkl. deren Lieferketten am meisten zum THG-Fußabdruck im Bereich der «</a:t>
            </a:r>
            <a:r>
              <a:rPr lang="de-DE" sz="1100" i="1" dirty="0" err="1"/>
              <a:t>embodied</a:t>
            </a:r>
            <a:r>
              <a:rPr lang="de-DE" sz="1100" i="1" dirty="0"/>
              <a:t> </a:t>
            </a:r>
            <a:r>
              <a:rPr lang="de-DE" sz="1100" i="1" dirty="0" err="1"/>
              <a:t>impacts</a:t>
            </a:r>
            <a:r>
              <a:rPr lang="de-DE" sz="1100" i="1" dirty="0"/>
              <a:t>» bei. </a:t>
            </a:r>
          </a:p>
          <a:p>
            <a:pPr marL="0" lvl="0" indent="0" algn="l" rtl="0">
              <a:lnSpc>
                <a:spcPct val="100000"/>
              </a:lnSpc>
              <a:spcBef>
                <a:spcPts val="0"/>
              </a:spcBef>
              <a:spcAft>
                <a:spcPts val="0"/>
              </a:spcAft>
              <a:buClr>
                <a:schemeClr val="dk1"/>
              </a:buClr>
              <a:buSzPts val="1800"/>
              <a:buNone/>
            </a:pPr>
            <a:r>
              <a:rPr lang="de-DE" sz="1100" i="1" dirty="0"/>
              <a:t>Knapp 5 % des Beitrags stammten von der Herstellung von Zement, Kalk und Gips im Ausland. Im Weiteren verursachten die Herstellung von Kunststoffprodukten und die Herstellung von Metallerzeugnissen (inkl. deren Lieferketten) 8.1 % (8.1 </a:t>
            </a:r>
            <a:r>
              <a:rPr lang="de-DE" sz="1100" i="1" dirty="0" err="1"/>
              <a:t>Mio</a:t>
            </a:r>
            <a:r>
              <a:rPr lang="de-DE" sz="1100" i="1" dirty="0"/>
              <a:t> Tonnen CO2-Äq) resp. 7.6 % (7.6 </a:t>
            </a:r>
            <a:r>
              <a:rPr lang="de-DE" sz="1100" i="1" dirty="0" err="1"/>
              <a:t>Mio</a:t>
            </a:r>
            <a:r>
              <a:rPr lang="de-DE" sz="1100" i="1" dirty="0"/>
              <a:t> Tonnen CO2-Äq des THG-Fußabdruckes.” (BBSR 2020)</a:t>
            </a:r>
            <a:endParaRPr sz="1100" i="1" dirty="0"/>
          </a:p>
          <a:p>
            <a:pPr marL="0" lvl="0" indent="0" algn="l" rtl="0">
              <a:lnSpc>
                <a:spcPct val="100000"/>
              </a:lnSpc>
              <a:spcBef>
                <a:spcPts val="0"/>
              </a:spcBef>
              <a:spcAft>
                <a:spcPts val="0"/>
              </a:spcAft>
              <a:buClr>
                <a:schemeClr val="dk1"/>
              </a:buClr>
              <a:buSzPts val="1800"/>
              <a:buFont typeface="Arial"/>
              <a:buNone/>
            </a:pPr>
            <a:r>
              <a:rPr lang="de-DE" sz="1100" dirty="0"/>
              <a:t> </a:t>
            </a:r>
            <a:endParaRPr sz="1100" dirty="0"/>
          </a:p>
          <a:p>
            <a:pPr marL="0" lvl="0" indent="0" algn="l" rtl="0">
              <a:lnSpc>
                <a:spcPct val="100000"/>
              </a:lnSpc>
              <a:spcBef>
                <a:spcPts val="0"/>
              </a:spcBef>
              <a:spcAft>
                <a:spcPts val="0"/>
              </a:spcAft>
              <a:buClr>
                <a:schemeClr val="dk1"/>
              </a:buClr>
              <a:buSzPts val="1800"/>
            </a:pPr>
            <a:r>
              <a:rPr lang="de-DE" sz="1100" b="1" dirty="0"/>
              <a:t>Aufgabe </a:t>
            </a:r>
          </a:p>
          <a:p>
            <a:pPr marL="171450" lvl="0" indent="-171450" algn="l" rtl="0">
              <a:lnSpc>
                <a:spcPct val="100000"/>
              </a:lnSpc>
              <a:spcBef>
                <a:spcPts val="0"/>
              </a:spcBef>
              <a:spcAft>
                <a:spcPts val="0"/>
              </a:spcAft>
              <a:buClr>
                <a:schemeClr val="dk1"/>
              </a:buClr>
              <a:buSzPts val="1800"/>
              <a:buFont typeface="Arial" panose="020B0604020202020204" pitchFamily="34" charset="0"/>
              <a:buChar char="•"/>
            </a:pPr>
            <a:r>
              <a:rPr lang="de-DE" sz="1100" dirty="0"/>
              <a:t>Diskutieren Sie die Vor- und Nachteile von Holz- und Massivhäusern. </a:t>
            </a:r>
          </a:p>
          <a:p>
            <a:pPr marL="171450" lvl="0" indent="-171450" algn="l" rtl="0">
              <a:lnSpc>
                <a:spcPct val="100000"/>
              </a:lnSpc>
              <a:spcBef>
                <a:spcPts val="0"/>
              </a:spcBef>
              <a:spcAft>
                <a:spcPts val="0"/>
              </a:spcAft>
              <a:buClr>
                <a:schemeClr val="dk1"/>
              </a:buClr>
              <a:buSzPts val="1800"/>
              <a:buFont typeface="Arial" panose="020B0604020202020204" pitchFamily="34" charset="0"/>
              <a:buChar char="•"/>
            </a:pPr>
            <a:endParaRPr lang="de-DE" sz="1100" b="1" dirty="0"/>
          </a:p>
          <a:p>
            <a:pPr marL="0" lvl="0" indent="0" algn="l" rtl="0">
              <a:lnSpc>
                <a:spcPct val="100000"/>
              </a:lnSpc>
              <a:spcBef>
                <a:spcPts val="0"/>
              </a:spcBef>
              <a:spcAft>
                <a:spcPts val="0"/>
              </a:spcAft>
              <a:buClr>
                <a:schemeClr val="dk1"/>
              </a:buClr>
              <a:buSzPts val="1800"/>
            </a:pPr>
            <a:r>
              <a:rPr lang="de-DE" sz="1100" b="1" dirty="0"/>
              <a:t>Quelle</a:t>
            </a:r>
          </a:p>
          <a:p>
            <a:pPr marL="171450" lvl="0" indent="-171450" algn="l" rtl="0">
              <a:lnSpc>
                <a:spcPct val="100000"/>
              </a:lnSpc>
              <a:spcBef>
                <a:spcPts val="0"/>
              </a:spcBef>
              <a:spcAft>
                <a:spcPts val="0"/>
              </a:spcAft>
              <a:buClr>
                <a:schemeClr val="dk1"/>
              </a:buClr>
              <a:buSzPts val="1800"/>
              <a:buFont typeface="Arial" panose="020B0604020202020204" pitchFamily="34" charset="0"/>
              <a:buChar char="•"/>
            </a:pPr>
            <a:r>
              <a:rPr lang="de-DE" sz="1100" dirty="0"/>
              <a:t>BBSR (2020): Umweltfußabdruck von Gebäude in Deutschland. Kurzstudie zu sektorübergreifenden Wirkungen des Handlungsfelds “Errichtung und Nutzung von Hochbauten” auf Klima und Umwelt. https://www.bbsr.bund.de/BBSR/DE/veroeffentlichungen/bbsr-online/2020/bbsr-online-17-2020-dl.pdf?__blob=publicationFile&amp;v=3</a:t>
            </a:r>
            <a:endParaRPr sz="1100" b="1" dirty="0"/>
          </a:p>
          <a:p>
            <a:pPr marL="180975" lvl="0" indent="-180975" algn="l" rtl="0">
              <a:lnSpc>
                <a:spcPct val="100000"/>
              </a:lnSpc>
              <a:spcBef>
                <a:spcPts val="0"/>
              </a:spcBef>
              <a:spcAft>
                <a:spcPts val="0"/>
              </a:spcAft>
              <a:buClr>
                <a:schemeClr val="dk1"/>
              </a:buClr>
              <a:buSzPts val="800"/>
              <a:buFont typeface="Merriweather"/>
              <a:buChar char="●"/>
            </a:pPr>
            <a:endParaRPr sz="800" dirty="0"/>
          </a:p>
        </p:txBody>
      </p:sp>
      <p:sp>
        <p:nvSpPr>
          <p:cNvPr id="160" name="Google Shape;160;g239837b6ed7_0_30:notes"/>
          <p:cNvSpPr txBox="1">
            <a:spLocks noGrp="1"/>
          </p:cNvSpPr>
          <p:nvPr>
            <p:ph type="sldNum" idx="12"/>
          </p:nvPr>
        </p:nvSpPr>
        <p:spPr>
          <a:xfrm>
            <a:off x="4023991" y="9721107"/>
            <a:ext cx="3078300" cy="513600"/>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1bcc006e8e2_0_11:notes"/>
          <p:cNvSpPr>
            <a:spLocks noGrp="1" noRot="1" noChangeAspect="1"/>
          </p:cNvSpPr>
          <p:nvPr>
            <p:ph type="sldImg" idx="2"/>
          </p:nvPr>
        </p:nvSpPr>
        <p:spPr>
          <a:xfrm>
            <a:off x="311150" y="252413"/>
            <a:ext cx="6480175" cy="3644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 name="Google Shape;228;g1bcc006e8e2_0_11:notes"/>
          <p:cNvSpPr txBox="1">
            <a:spLocks noGrp="1"/>
          </p:cNvSpPr>
          <p:nvPr>
            <p:ph type="body" idx="1"/>
          </p:nvPr>
        </p:nvSpPr>
        <p:spPr>
          <a:xfrm>
            <a:off x="311150" y="4084320"/>
            <a:ext cx="6480175" cy="6037580"/>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sz="1000" b="1" dirty="0"/>
              <a:t>Beschreibung</a:t>
            </a:r>
            <a:endParaRPr sz="1000" dirty="0"/>
          </a:p>
          <a:p>
            <a:pPr marL="0" lvl="0" indent="0" algn="l" rtl="0">
              <a:lnSpc>
                <a:spcPct val="115000"/>
              </a:lnSpc>
              <a:spcBef>
                <a:spcPts val="0"/>
              </a:spcBef>
              <a:spcAft>
                <a:spcPts val="0"/>
              </a:spcAft>
              <a:buClr>
                <a:schemeClr val="dk1"/>
              </a:buClr>
              <a:buSzPts val="1100"/>
              <a:buFont typeface="Arial"/>
              <a:buNone/>
            </a:pPr>
            <a:r>
              <a:rPr lang="de-DE" sz="1000" dirty="0"/>
              <a:t>Bau- und Abbruchabfälle machen über die Hälfte des gesamten Abfallaufkommens aus (DESTATIS 2022b). Jährlich sind es über 80 Millionen Tonnen, die einer Verwertung oder einer Beseitigung zugeführt werden müssen. Im Wesentlichen handelt es sich dabei um Bauschutt, Straßenaufbruch, Baustellenabfällen sowie die Fraktion Boden und Steine. Im Straßenbau sind größere Mengen an Aushubmaterial, wie Boden und Steine, typisch. Abbruchabfälle hingegen sind inhomogene Gemische, die aus einer Vielzahl von Materialien, wie Boden, Sand, Natursteinen, Betonstücken, Ziegel, Fliesen, Holz, Metallteilen oder Asphalt zusammengesetzt sein können. Die Verwertungsmöglichkeiten für Bau- und Abbruchabfälle sind vielfältig. Bei gesicherter Qualität können Gesteinskörnungen aus Beton- und Mauerwerksbruch für die Herstellung von Beton eingesetzt werden. Ansonsten stellen landschaftsbauliche Maßnahmen, Unterbau- und Tragschichtherstellung im Straßenbau sowie der Bau von Sicht- und Lärmschutzanlagen gängige Verwertungswege dar (</a:t>
            </a:r>
            <a:r>
              <a:rPr lang="de-DE" sz="1000" dirty="0" err="1"/>
              <a:t>bbs</a:t>
            </a:r>
            <a:r>
              <a:rPr lang="de-DE" sz="1000" dirty="0"/>
              <a:t> 2021b). Trotz dieser guten Verwertungsmöglichkeiten wird eine hochwertige Kreislaufführung der mineralischen Fraktionen selten praktiziert. Nur ein Bruchteil wird als Betonzuschlagstoff eingesetzt. Der überwiegende Teil wird wenig hochwertig eingesetzt, wie im Landschaftsbau oder als Verfüllungsmaterial von Aushebungen oder im stillgelegten Bergbau. Eine hochwertige Verwertung von Baurestmassen erfordert Verfahren zur Gewinnung gütegesicherter mineralischer Rezyklate. Daher sind selektive Rückbau- und Abbruchverfahren, bei denen die Baustofffraktionen bereits an der Abbruchstelle getrennt und Schadstoffe ausgeschleust werden, von zentraler Bedeutung. (UBA 2010). </a:t>
            </a:r>
            <a:endParaRPr dirty="0"/>
          </a:p>
          <a:p>
            <a:pPr marL="0" lvl="0" indent="0" algn="l" rtl="0">
              <a:lnSpc>
                <a:spcPct val="115000"/>
              </a:lnSpc>
              <a:spcBef>
                <a:spcPts val="0"/>
              </a:spcBef>
              <a:spcAft>
                <a:spcPts val="0"/>
              </a:spcAft>
              <a:buClr>
                <a:schemeClr val="dk1"/>
              </a:buClr>
              <a:buSzPts val="1100"/>
              <a:buFont typeface="Arial"/>
              <a:buNone/>
            </a:pPr>
            <a:r>
              <a:rPr lang="de-DE" sz="1000" dirty="0"/>
              <a:t>Mit der vorliegenden Aufgabe sollen die Auszubildenden einen Einblick in die Dominanz der Bau- und Abbruchabfälle im gesamten Abfallaufkommen erhalten sowie die unterschiedlichen Arten von Bau- und Abbruchabfällen kennenlernen. Zudem sollen sie Kenntnisse über die Arten und Mengen an Abfällen erlangen, die auf der Baustelle anfallen. Die Aufgabe dient auch ihrer Sensibilisierung hinsichtlich des Verbleibs der auf ihrer Baustelle anfallenden Abfällen. Um den Nachhaltigkeitsbezug zum eigenen beruflichen Handeln im Ausbildungsbetrieb herzustellen, sollen die Auszubildenden den Umgang mit den anfallenden Bau- und Abbruchabfällen reflektieren und hinsichtlich des selektiven Rückbaus sowie der damit einhergehenden getrennten Erfassung und sortenreinen Lagerung von Bauabfällen sensibilisiert werden. </a:t>
            </a:r>
            <a:endParaRPr sz="1000" dirty="0"/>
          </a:p>
          <a:p>
            <a:pPr marL="0" lvl="0" indent="0" algn="l" rtl="0">
              <a:lnSpc>
                <a:spcPct val="100000"/>
              </a:lnSpc>
              <a:spcBef>
                <a:spcPts val="0"/>
              </a:spcBef>
              <a:spcAft>
                <a:spcPts val="0"/>
              </a:spcAft>
              <a:buClr>
                <a:schemeClr val="dk1"/>
              </a:buClr>
              <a:buSzPts val="1800"/>
              <a:buFont typeface="Arial"/>
              <a:buNone/>
            </a:pPr>
            <a:r>
              <a:rPr lang="de-DE" sz="1000" b="1" dirty="0"/>
              <a:t>Aufgabe</a:t>
            </a:r>
            <a:endParaRPr sz="1000" dirty="0"/>
          </a:p>
          <a:p>
            <a:pPr marL="171450" lvl="0" indent="-171450" algn="l" rtl="0">
              <a:lnSpc>
                <a:spcPct val="100000"/>
              </a:lnSpc>
              <a:spcBef>
                <a:spcPts val="0"/>
              </a:spcBef>
              <a:spcAft>
                <a:spcPts val="0"/>
              </a:spcAft>
              <a:buSzPts val="1200"/>
              <a:buFont typeface="Calibri"/>
              <a:buChar char="•"/>
            </a:pPr>
            <a:r>
              <a:rPr lang="de-DE" sz="1000" dirty="0"/>
              <a:t>Erfassen Sie Art und die Mengen an Abfällen die an einem typischen Tag auf Ihrer Baustelle anfallen</a:t>
            </a:r>
            <a:endParaRPr sz="1000" dirty="0"/>
          </a:p>
          <a:p>
            <a:pPr marL="171450" lvl="0" indent="-171450" algn="l" rtl="0">
              <a:lnSpc>
                <a:spcPct val="100000"/>
              </a:lnSpc>
              <a:spcBef>
                <a:spcPts val="0"/>
              </a:spcBef>
              <a:spcAft>
                <a:spcPts val="0"/>
              </a:spcAft>
              <a:buSzPts val="1200"/>
              <a:buFont typeface="Calibri"/>
              <a:buChar char="•"/>
            </a:pPr>
            <a:r>
              <a:rPr lang="de-DE" sz="1000" dirty="0"/>
              <a:t>Ermitteln Sie den Verbleib der auf Ihrer Baustelle anfallenden Bau- und Abbruchabfälle</a:t>
            </a:r>
            <a:endParaRPr sz="1000" dirty="0"/>
          </a:p>
          <a:p>
            <a:pPr marL="0" lvl="0" indent="0" algn="l" rtl="0">
              <a:lnSpc>
                <a:spcPct val="100000"/>
              </a:lnSpc>
              <a:spcBef>
                <a:spcPts val="0"/>
              </a:spcBef>
              <a:spcAft>
                <a:spcPts val="0"/>
              </a:spcAft>
              <a:buSzPts val="1400"/>
              <a:buNone/>
            </a:pPr>
            <a:r>
              <a:rPr lang="de-DE" sz="1000" b="1" dirty="0"/>
              <a:t>Quellen</a:t>
            </a:r>
            <a:endParaRPr sz="1000" b="1" dirty="0"/>
          </a:p>
          <a:p>
            <a:pPr marL="180975" lvl="0" indent="-180975" algn="l" rtl="0">
              <a:lnSpc>
                <a:spcPct val="115000"/>
              </a:lnSpc>
              <a:spcBef>
                <a:spcPts val="0"/>
              </a:spcBef>
              <a:spcAft>
                <a:spcPts val="0"/>
              </a:spcAft>
              <a:buClr>
                <a:schemeClr val="dk1"/>
              </a:buClr>
              <a:buSzPts val="880"/>
              <a:buFont typeface="Calibri"/>
              <a:buChar char="●"/>
            </a:pPr>
            <a:r>
              <a:rPr lang="de-DE" sz="800" dirty="0">
                <a:solidFill>
                  <a:srgbClr val="404040"/>
                </a:solidFill>
              </a:rPr>
              <a:t>DESTATIS-</a:t>
            </a:r>
            <a:r>
              <a:rPr lang="de-DE" sz="800" dirty="0"/>
              <a:t>Statistisches Bundesamt (2022b): Abfallbilanz 2020. Online: </a:t>
            </a:r>
            <a:r>
              <a:rPr lang="de-DE" sz="800" u="sng" dirty="0">
                <a:solidFill>
                  <a:schemeClr val="hlink"/>
                </a:solidFill>
                <a:hlinkClick r:id="rId3"/>
              </a:rPr>
              <a:t>https://www.destatis.de/DE/Themen/Gesellschaft-Umwelt/Umwelt/Abfallwirtschaft/Publikationen/Downloads-Abfallwirtschaft/abfallbilanz-pdf-5321001.pdf?__blob=publicationFile</a:t>
            </a:r>
            <a:endParaRPr sz="800" u="sng" dirty="0">
              <a:solidFill>
                <a:srgbClr val="1155CC"/>
              </a:solidFill>
            </a:endParaRPr>
          </a:p>
          <a:p>
            <a:pPr marL="180975" lvl="0" indent="-180975" algn="l" rtl="0">
              <a:lnSpc>
                <a:spcPct val="115000"/>
              </a:lnSpc>
              <a:spcBef>
                <a:spcPts val="0"/>
              </a:spcBef>
              <a:spcAft>
                <a:spcPts val="0"/>
              </a:spcAft>
              <a:buClr>
                <a:schemeClr val="dk1"/>
              </a:buClr>
              <a:buSzPts val="880"/>
              <a:buFont typeface="Calibri"/>
              <a:buChar char="●"/>
            </a:pPr>
            <a:r>
              <a:rPr lang="de-DE" sz="800" dirty="0"/>
              <a:t>UBA (2010): Georg Schiller, Clemens Deilmann, Karin </a:t>
            </a:r>
            <a:r>
              <a:rPr lang="de-DE" sz="800" dirty="0" err="1"/>
              <a:t>Gruhler</a:t>
            </a:r>
            <a:r>
              <a:rPr lang="de-DE" sz="800" dirty="0"/>
              <a:t>, Patric Röhm, Jan Reichenbach, Janett Baumann, Marko Günther (2010): Ermittlung von Ressourcenschonungspotenzialen bei der Verwertung von Bauabfällen und Erarbeitung von Empfehlungen zu deren Nutzung. Umweltbundesamt (Hrsg.) Dessau-Roßlau, November 2010. Texte | 56/2010. Online: </a:t>
            </a:r>
            <a:r>
              <a:rPr lang="de-DE" sz="800" u="sng" dirty="0">
                <a:solidFill>
                  <a:schemeClr val="hlink"/>
                </a:solidFill>
                <a:hlinkClick r:id="rId4"/>
              </a:rPr>
              <a:t>https://www.umweltbundesamt.de/sites/default/files/medien/publikation/long/4040.pdf</a:t>
            </a:r>
            <a:endParaRPr sz="800" dirty="0"/>
          </a:p>
          <a:p>
            <a:pPr marL="180975" lvl="0" indent="-180975" algn="l" rtl="0">
              <a:lnSpc>
                <a:spcPct val="115000"/>
              </a:lnSpc>
              <a:spcBef>
                <a:spcPts val="0"/>
              </a:spcBef>
              <a:spcAft>
                <a:spcPts val="0"/>
              </a:spcAft>
              <a:buClr>
                <a:schemeClr val="dk1"/>
              </a:buClr>
              <a:buSzPts val="880"/>
              <a:buFont typeface="Calibri"/>
              <a:buChar char="●"/>
            </a:pPr>
            <a:r>
              <a:rPr lang="de-DE" sz="800" dirty="0" err="1"/>
              <a:t>bbs</a:t>
            </a:r>
            <a:r>
              <a:rPr lang="de-DE" sz="800" dirty="0"/>
              <a:t> (2021b): Initiative Kreislaufwirtschaft Bau Bundesverband Baustoffe–Steine und Erden (Hrsg.)(2021): Mineralische Bauabfälle. Monitoring 2018 - Bericht zum Aufkommen und zum Verbleib mineralischer Bauabfälle. Online: </a:t>
            </a:r>
            <a:r>
              <a:rPr lang="de-DE" sz="800" u="sng" dirty="0">
                <a:solidFill>
                  <a:schemeClr val="hlink"/>
                </a:solidFill>
                <a:hlinkClick r:id="rId5"/>
              </a:rPr>
              <a:t>https://kreislaufwirtschaft-bau.de/Download/Bericht-12.pdf</a:t>
            </a:r>
            <a:endParaRPr sz="800" dirty="0"/>
          </a:p>
          <a:p>
            <a:pPr marL="0" lvl="0" indent="0" algn="l" rtl="0">
              <a:lnSpc>
                <a:spcPct val="100000"/>
              </a:lnSpc>
              <a:spcBef>
                <a:spcPts val="0"/>
              </a:spcBef>
              <a:spcAft>
                <a:spcPts val="0"/>
              </a:spcAft>
              <a:buSzPts val="1400"/>
              <a:buNone/>
            </a:pPr>
            <a:endParaRPr sz="1000" dirty="0"/>
          </a:p>
        </p:txBody>
      </p:sp>
      <p:sp>
        <p:nvSpPr>
          <p:cNvPr id="229" name="Google Shape;229;g1bcc006e8e2_0_11:notes"/>
          <p:cNvSpPr txBox="1">
            <a:spLocks noGrp="1"/>
          </p:cNvSpPr>
          <p:nvPr>
            <p:ph type="sldNum" idx="12"/>
          </p:nvPr>
        </p:nvSpPr>
        <p:spPr>
          <a:xfrm>
            <a:off x="4023991" y="9721107"/>
            <a:ext cx="3078300" cy="513600"/>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elfolie">
  <p:cSld name="Titelfolie">
    <p:spTree>
      <p:nvGrpSpPr>
        <p:cNvPr id="1" name="Shape 16"/>
        <p:cNvGrpSpPr/>
        <p:nvPr/>
      </p:nvGrpSpPr>
      <p:grpSpPr>
        <a:xfrm>
          <a:off x="0" y="0"/>
          <a:ext cx="0" cy="0"/>
          <a:chOff x="0" y="0"/>
          <a:chExt cx="0" cy="0"/>
        </a:xfrm>
      </p:grpSpPr>
      <p:sp>
        <p:nvSpPr>
          <p:cNvPr id="17" name="Google Shape;17;p27"/>
          <p:cNvSpPr txBox="1">
            <a:spLocks noGrp="1"/>
          </p:cNvSpPr>
          <p:nvPr>
            <p:ph type="ctrTitle"/>
          </p:nvPr>
        </p:nvSpPr>
        <p:spPr>
          <a:xfrm>
            <a:off x="312928" y="1122363"/>
            <a:ext cx="8278368"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27"/>
          <p:cNvSpPr txBox="1">
            <a:spLocks noGrp="1"/>
          </p:cNvSpPr>
          <p:nvPr>
            <p:ph type="subTitle" idx="1"/>
          </p:nvPr>
        </p:nvSpPr>
        <p:spPr>
          <a:xfrm>
            <a:off x="312928" y="3602038"/>
            <a:ext cx="8278368"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a:endParaRPr/>
          </a:p>
        </p:txBody>
      </p:sp>
      <p:sp>
        <p:nvSpPr>
          <p:cNvPr id="19" name="Google Shape;19;p27"/>
          <p:cNvSpPr txBox="1">
            <a:spLocks noGrp="1"/>
          </p:cNvSpPr>
          <p:nvPr>
            <p:ph type="ftr" idx="11"/>
          </p:nvPr>
        </p:nvSpPr>
        <p:spPr>
          <a:xfrm>
            <a:off x="720592" y="6258560"/>
            <a:ext cx="2541084" cy="56372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20" name="Google Shape;20;p27"/>
          <p:cNvSpPr txBox="1">
            <a:spLocks noGrp="1"/>
          </p:cNvSpPr>
          <p:nvPr>
            <p:ph type="sldNum" idx="12"/>
          </p:nvPr>
        </p:nvSpPr>
        <p:spPr>
          <a:xfrm>
            <a:off x="1" y="6258560"/>
            <a:ext cx="619381" cy="563723"/>
          </a:xfrm>
          <a:prstGeom prst="rect">
            <a:avLst/>
          </a:prstGeom>
          <a:noFill/>
          <a:ln>
            <a:noFill/>
          </a:ln>
        </p:spPr>
        <p:txBody>
          <a:bodyPr spcFirstLastPara="1" wrap="square" lIns="0" tIns="45700" rIns="0"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21" name="Google Shape;21;p27"/>
          <p:cNvSpPr>
            <a:spLocks noGrp="1"/>
          </p:cNvSpPr>
          <p:nvPr>
            <p:ph type="pic" idx="2"/>
          </p:nvPr>
        </p:nvSpPr>
        <p:spPr>
          <a:xfrm>
            <a:off x="9091423" y="1418600"/>
            <a:ext cx="2681986" cy="1431290"/>
          </a:xfrm>
          <a:prstGeom prst="rect">
            <a:avLst/>
          </a:prstGeom>
          <a:noFill/>
          <a:ln>
            <a:noFill/>
          </a:ln>
        </p:spPr>
      </p:sp>
      <p:sp>
        <p:nvSpPr>
          <p:cNvPr id="22" name="Google Shape;22;p27"/>
          <p:cNvSpPr>
            <a:spLocks noGrp="1"/>
          </p:cNvSpPr>
          <p:nvPr>
            <p:ph type="pic" idx="3"/>
          </p:nvPr>
        </p:nvSpPr>
        <p:spPr>
          <a:xfrm>
            <a:off x="9091422" y="3009656"/>
            <a:ext cx="2681986" cy="1431290"/>
          </a:xfrm>
          <a:prstGeom prst="rect">
            <a:avLst/>
          </a:prstGeom>
          <a:noFill/>
          <a:ln>
            <a:noFill/>
          </a:ln>
        </p:spPr>
      </p:sp>
      <p:sp>
        <p:nvSpPr>
          <p:cNvPr id="23" name="Google Shape;23;p27"/>
          <p:cNvSpPr txBox="1">
            <a:spLocks noGrp="1"/>
          </p:cNvSpPr>
          <p:nvPr>
            <p:ph type="body" idx="4"/>
          </p:nvPr>
        </p:nvSpPr>
        <p:spPr>
          <a:xfrm>
            <a:off x="9091613" y="4531540"/>
            <a:ext cx="2681287" cy="1523185"/>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SzPts val="2800"/>
              <a:buNone/>
              <a:defRPr sz="1800"/>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4" name="Google Shape;24;p27"/>
          <p:cNvSpPr/>
          <p:nvPr/>
        </p:nvSpPr>
        <p:spPr>
          <a:xfrm>
            <a:off x="309691" y="3548557"/>
            <a:ext cx="8280000" cy="24455"/>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tandardfolie">
  <p:cSld name="1_Standardfolie">
    <p:spTree>
      <p:nvGrpSpPr>
        <p:cNvPr id="1" name="Shape 25"/>
        <p:cNvGrpSpPr/>
        <p:nvPr/>
      </p:nvGrpSpPr>
      <p:grpSpPr>
        <a:xfrm>
          <a:off x="0" y="0"/>
          <a:ext cx="0" cy="0"/>
          <a:chOff x="0" y="0"/>
          <a:chExt cx="0" cy="0"/>
        </a:xfrm>
      </p:grpSpPr>
      <p:sp>
        <p:nvSpPr>
          <p:cNvPr id="26" name="Google Shape;26;p125"/>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27" name="Google Shape;27;p125"/>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125"/>
          <p:cNvSpPr/>
          <p:nvPr/>
        </p:nvSpPr>
        <p:spPr>
          <a:xfrm>
            <a:off x="1" y="1296000"/>
            <a:ext cx="12188826" cy="36000"/>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 name="Google Shape;29;p125"/>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0" name="Google Shape;30;p125"/>
          <p:cNvSpPr txBox="1">
            <a:spLocks noGrp="1"/>
          </p:cNvSpPr>
          <p:nvPr>
            <p:ph type="body" idx="2"/>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1" name="Google Shape;31;p125"/>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tandardfolie Abbildung">
  <p:cSld name="Abbildung Bild">
    <p:spTree>
      <p:nvGrpSpPr>
        <p:cNvPr id="1" name="Shape 32"/>
        <p:cNvGrpSpPr/>
        <p:nvPr/>
      </p:nvGrpSpPr>
      <p:grpSpPr>
        <a:xfrm>
          <a:off x="0" y="0"/>
          <a:ext cx="0" cy="0"/>
          <a:chOff x="0" y="0"/>
          <a:chExt cx="0" cy="0"/>
        </a:xfrm>
      </p:grpSpPr>
      <p:sp>
        <p:nvSpPr>
          <p:cNvPr id="33" name="Google Shape;33;g13c8bb42d54_0_79"/>
          <p:cNvSpPr txBox="1">
            <a:spLocks noGrp="1"/>
          </p:cNvSpPr>
          <p:nvPr>
            <p:ph type="title"/>
          </p:nvPr>
        </p:nvSpPr>
        <p:spPr>
          <a:xfrm>
            <a:off x="359999" y="180000"/>
            <a:ext cx="9000000" cy="10800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g13c8bb42d54_0_79"/>
          <p:cNvSpPr>
            <a:spLocks noGrp="1"/>
          </p:cNvSpPr>
          <p:nvPr>
            <p:ph type="pic" idx="2"/>
          </p:nvPr>
        </p:nvSpPr>
        <p:spPr>
          <a:xfrm>
            <a:off x="360363" y="1368000"/>
            <a:ext cx="11518900" cy="4680000"/>
          </a:xfrm>
          <a:prstGeom prst="rect">
            <a:avLst/>
          </a:prstGeom>
          <a:noFill/>
          <a:ln>
            <a:noFill/>
          </a:ln>
        </p:spPr>
      </p:sp>
      <p:sp>
        <p:nvSpPr>
          <p:cNvPr id="35" name="Google Shape;35;g13c8bb42d54_0_79"/>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36" name="Google Shape;36;g13c8bb42d54_0_79"/>
          <p:cNvSpPr/>
          <p:nvPr/>
        </p:nvSpPr>
        <p:spPr>
          <a:xfrm>
            <a:off x="1" y="1296000"/>
            <a:ext cx="12188826" cy="36000"/>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g13c8bb42d54_0_79"/>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8" name="Google Shape;38;g13c8bb42d54_0_79"/>
          <p:cNvSpPr txBox="1">
            <a:spLocks noGrp="1"/>
          </p:cNvSpPr>
          <p:nvPr>
            <p:ph type="body" idx="3"/>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9" name="Google Shape;39;g13c8bb42d54_0_79"/>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tandardfolie">
  <p:cSld name="Standart Text - lleer">
    <p:spTree>
      <p:nvGrpSpPr>
        <p:cNvPr id="1" name="Shape 40"/>
        <p:cNvGrpSpPr/>
        <p:nvPr/>
      </p:nvGrpSpPr>
      <p:grpSpPr>
        <a:xfrm>
          <a:off x="0" y="0"/>
          <a:ext cx="0" cy="0"/>
          <a:chOff x="0" y="0"/>
          <a:chExt cx="0" cy="0"/>
        </a:xfrm>
      </p:grpSpPr>
      <p:sp>
        <p:nvSpPr>
          <p:cNvPr id="41" name="Google Shape;41;p31"/>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42" name="Google Shape;42;p31"/>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31"/>
          <p:cNvSpPr/>
          <p:nvPr/>
        </p:nvSpPr>
        <p:spPr>
          <a:xfrm>
            <a:off x="1" y="1296000"/>
            <a:ext cx="12188826" cy="36000"/>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 name="Google Shape;44;p31"/>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5" name="Google Shape;45;p31"/>
          <p:cNvSpPr txBox="1">
            <a:spLocks noGrp="1"/>
          </p:cNvSpPr>
          <p:nvPr>
            <p:ph type="body" idx="2"/>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6" name="Google Shape;46;p31"/>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a:endParaRPr/>
          </a:p>
        </p:txBody>
      </p:sp>
      <p:sp>
        <p:nvSpPr>
          <p:cNvPr id="47" name="Google Shape;47;p31"/>
          <p:cNvSpPr txBox="1">
            <a:spLocks noGrp="1"/>
          </p:cNvSpPr>
          <p:nvPr>
            <p:ph type="body" idx="3"/>
          </p:nvPr>
        </p:nvSpPr>
        <p:spPr>
          <a:xfrm>
            <a:off x="360001" y="1465263"/>
            <a:ext cx="5870938" cy="46561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sz="2400"/>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tandardfolie Abbildung">
  <p:cSld name="1_Standardfolie Abbildung">
    <p:spTree>
      <p:nvGrpSpPr>
        <p:cNvPr id="1" name="Shape 48"/>
        <p:cNvGrpSpPr/>
        <p:nvPr/>
      </p:nvGrpSpPr>
      <p:grpSpPr>
        <a:xfrm>
          <a:off x="0" y="0"/>
          <a:ext cx="0" cy="0"/>
          <a:chOff x="0" y="0"/>
          <a:chExt cx="0" cy="0"/>
        </a:xfrm>
      </p:grpSpPr>
      <p:sp>
        <p:nvSpPr>
          <p:cNvPr id="49" name="Google Shape;49;p122"/>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122"/>
          <p:cNvSpPr>
            <a:spLocks noGrp="1"/>
          </p:cNvSpPr>
          <p:nvPr>
            <p:ph type="pic" idx="2"/>
          </p:nvPr>
        </p:nvSpPr>
        <p:spPr>
          <a:xfrm>
            <a:off x="5400009" y="1367999"/>
            <a:ext cx="6480000" cy="4680000"/>
          </a:xfrm>
          <a:prstGeom prst="rect">
            <a:avLst/>
          </a:prstGeom>
          <a:noFill/>
          <a:ln>
            <a:noFill/>
          </a:ln>
        </p:spPr>
      </p:sp>
      <p:sp>
        <p:nvSpPr>
          <p:cNvPr id="51" name="Google Shape;51;p122"/>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52" name="Google Shape;52;p122"/>
          <p:cNvSpPr/>
          <p:nvPr/>
        </p:nvSpPr>
        <p:spPr>
          <a:xfrm>
            <a:off x="1" y="1296000"/>
            <a:ext cx="12188826" cy="36000"/>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p122"/>
          <p:cNvSpPr txBox="1">
            <a:spLocks noGrp="1"/>
          </p:cNvSpPr>
          <p:nvPr>
            <p:ph type="body" idx="1"/>
          </p:nvPr>
        </p:nvSpPr>
        <p:spPr>
          <a:xfrm>
            <a:off x="360009" y="1367999"/>
            <a:ext cx="5040000" cy="4680000"/>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marL="914400" marR="0" lvl="1" indent="-330200" algn="l">
              <a:lnSpc>
                <a:spcPct val="11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lvl="2" indent="-317500" algn="l">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3pPr>
            <a:lvl4pPr marL="1828800" lvl="3" indent="-330200" algn="l">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lvl="4" indent="-330200" algn="l">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54" name="Google Shape;54;p122"/>
          <p:cNvSpPr txBox="1">
            <a:spLocks noGrp="1"/>
          </p:cNvSpPr>
          <p:nvPr>
            <p:ph type="body" idx="3"/>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55" name="Google Shape;55;p122"/>
          <p:cNvSpPr txBox="1">
            <a:spLocks noGrp="1"/>
          </p:cNvSpPr>
          <p:nvPr>
            <p:ph type="body" idx="4"/>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56" name="Google Shape;56;p122"/>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tandardfolie Abbildung">
  <p:cSld name="Abbildung Graphik">
    <p:spTree>
      <p:nvGrpSpPr>
        <p:cNvPr id="1" name="Shape 57"/>
        <p:cNvGrpSpPr/>
        <p:nvPr/>
      </p:nvGrpSpPr>
      <p:grpSpPr>
        <a:xfrm>
          <a:off x="0" y="0"/>
          <a:ext cx="0" cy="0"/>
          <a:chOff x="0" y="0"/>
          <a:chExt cx="0" cy="0"/>
        </a:xfrm>
      </p:grpSpPr>
      <p:sp>
        <p:nvSpPr>
          <p:cNvPr id="58" name="Google Shape;58;g13c3dcbfdba_0_382"/>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g13c3dcbfdba_0_382"/>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60" name="Google Shape;60;g13c3dcbfdba_0_382"/>
          <p:cNvSpPr>
            <a:spLocks noGrp="1"/>
          </p:cNvSpPr>
          <p:nvPr>
            <p:ph type="chart" idx="2"/>
          </p:nvPr>
        </p:nvSpPr>
        <p:spPr>
          <a:xfrm>
            <a:off x="360363" y="1368000"/>
            <a:ext cx="11518900" cy="4680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None/>
              <a:defRPr sz="20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1" name="Google Shape;61;g13c3dcbfdba_0_382"/>
          <p:cNvSpPr/>
          <p:nvPr/>
        </p:nvSpPr>
        <p:spPr>
          <a:xfrm>
            <a:off x="1" y="1296000"/>
            <a:ext cx="12188826" cy="36000"/>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 name="Google Shape;62;g13c3dcbfdba_0_382"/>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63" name="Google Shape;63;g13c3dcbfdba_0_382"/>
          <p:cNvSpPr txBox="1">
            <a:spLocks noGrp="1"/>
          </p:cNvSpPr>
          <p:nvPr>
            <p:ph type="body" idx="3"/>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64" name="Google Shape;64;g13c3dcbfdba_0_382"/>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tandardfolie Abbildung">
  <p:cSld name="1_Standardfolie Abbildung 2">
    <p:spTree>
      <p:nvGrpSpPr>
        <p:cNvPr id="1" name="Shape 65"/>
        <p:cNvGrpSpPr/>
        <p:nvPr/>
      </p:nvGrpSpPr>
      <p:grpSpPr>
        <a:xfrm>
          <a:off x="0" y="0"/>
          <a:ext cx="0" cy="0"/>
          <a:chOff x="0" y="0"/>
          <a:chExt cx="0" cy="0"/>
        </a:xfrm>
      </p:grpSpPr>
      <p:sp>
        <p:nvSpPr>
          <p:cNvPr id="66" name="Google Shape;66;p123"/>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23"/>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68" name="Google Shape;68;p123"/>
          <p:cNvSpPr>
            <a:spLocks noGrp="1"/>
          </p:cNvSpPr>
          <p:nvPr>
            <p:ph type="chart" idx="2"/>
          </p:nvPr>
        </p:nvSpPr>
        <p:spPr>
          <a:xfrm>
            <a:off x="5400009" y="1367999"/>
            <a:ext cx="6400991" cy="4680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None/>
              <a:defRPr sz="20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9" name="Google Shape;69;p123"/>
          <p:cNvSpPr/>
          <p:nvPr/>
        </p:nvSpPr>
        <p:spPr>
          <a:xfrm>
            <a:off x="1" y="1296000"/>
            <a:ext cx="12188826" cy="36000"/>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 name="Google Shape;70;p123"/>
          <p:cNvSpPr txBox="1">
            <a:spLocks noGrp="1"/>
          </p:cNvSpPr>
          <p:nvPr>
            <p:ph type="body" idx="1"/>
          </p:nvPr>
        </p:nvSpPr>
        <p:spPr>
          <a:xfrm>
            <a:off x="360009" y="1367999"/>
            <a:ext cx="5040000" cy="4680000"/>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marL="914400" marR="0" lvl="1" indent="-330200" algn="l">
              <a:lnSpc>
                <a:spcPct val="11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lvl="2" indent="-317500" algn="l">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3pPr>
            <a:lvl4pPr marL="1828800" lvl="3" indent="-330200" algn="l">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lvl="4" indent="-330200" algn="l">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71" name="Google Shape;71;p123"/>
          <p:cNvSpPr txBox="1">
            <a:spLocks noGrp="1"/>
          </p:cNvSpPr>
          <p:nvPr>
            <p:ph type="body" idx="3"/>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72" name="Google Shape;72;p123"/>
          <p:cNvSpPr txBox="1">
            <a:spLocks noGrp="1"/>
          </p:cNvSpPr>
          <p:nvPr>
            <p:ph type="body" idx="4"/>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73" name="Google Shape;73;p123"/>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1.xml"/><Relationship Id="rId9"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w="12700" cap="flat" cmpd="sng">
            <a:solidFill>
              <a:srgbClr val="364A7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 name="Google Shape;11;p110"/>
          <p:cNvSpPr txBox="1">
            <a:spLocks noGrp="1"/>
          </p:cNvSpPr>
          <p:nvPr>
            <p:ph type="title"/>
          </p:nvPr>
        </p:nvSpPr>
        <p:spPr>
          <a:xfrm>
            <a:off x="360000" y="180000"/>
            <a:ext cx="9115940" cy="10800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000"/>
              <a:buFont typeface="Calibri"/>
              <a:buNone/>
              <a:defRPr sz="4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 name="Google Shape;12;p110"/>
          <p:cNvSpPr txBox="1">
            <a:spLocks noGrp="1"/>
          </p:cNvSpPr>
          <p:nvPr>
            <p:ph type="body" idx="1"/>
          </p:nvPr>
        </p:nvSpPr>
        <p:spPr>
          <a:xfrm>
            <a:off x="360000" y="1440000"/>
            <a:ext cx="115200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110"/>
          <p:cNvSpPr txBox="1">
            <a:spLocks noGrp="1"/>
          </p:cNvSpPr>
          <p:nvPr>
            <p:ph type="sldNum" idx="12"/>
          </p:nvPr>
        </p:nvSpPr>
        <p:spPr>
          <a:xfrm>
            <a:off x="1" y="6258560"/>
            <a:ext cx="619381" cy="563723"/>
          </a:xfrm>
          <a:prstGeom prst="rect">
            <a:avLst/>
          </a:prstGeom>
          <a:noFill/>
          <a:ln>
            <a:noFill/>
          </a:ln>
        </p:spPr>
        <p:txBody>
          <a:bodyPr spcFirstLastPara="1" wrap="square" lIns="0" tIns="45700" rIns="0" bIns="45700" anchor="ctr" anchorCtr="0">
            <a:noAutofit/>
          </a:bodyPr>
          <a:lstStyle>
            <a:lvl1pPr marL="0" marR="0" lvl="0"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14" name="Google Shape;14;p110"/>
          <p:cNvSpPr txBox="1">
            <a:spLocks noGrp="1"/>
          </p:cNvSpPr>
          <p:nvPr>
            <p:ph type="ftr" idx="11"/>
          </p:nvPr>
        </p:nvSpPr>
        <p:spPr>
          <a:xfrm>
            <a:off x="720592" y="6258560"/>
            <a:ext cx="2541084" cy="563723"/>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7F7F7F"/>
              </a:buClr>
              <a:buSzPts val="1800"/>
              <a:buFont typeface="Calibri"/>
              <a:buNone/>
              <a:defRPr sz="14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9pPr>
          </a:lstStyle>
          <a:p>
            <a:endParaRPr/>
          </a:p>
        </p:txBody>
      </p:sp>
      <p:pic>
        <p:nvPicPr>
          <p:cNvPr id="15" name="Google Shape;15;p110"/>
          <p:cNvPicPr preferRelativeResize="0"/>
          <p:nvPr/>
        </p:nvPicPr>
        <p:blipFill rotWithShape="1">
          <a:blip r:embed="rId9">
            <a:alphaModFix/>
          </a:blip>
          <a:srcRect/>
          <a:stretch/>
        </p:blipFill>
        <p:spPr>
          <a:xfrm>
            <a:off x="9573491" y="222778"/>
            <a:ext cx="2306509" cy="103722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izt.de/" TargetMode="External"/><Relationship Id="rId4" Type="http://schemas.openxmlformats.org/officeDocument/2006/relationships/hyperlink" Target="mailto:schroeder-brandi@e-u-z.de)" TargetMode="External"/><Relationship Id="rId5" Type="http://schemas.openxmlformats.org/officeDocument/2006/relationships/hyperlink" Target="mailto:m.scharp@izt.de)" TargetMode="External"/><Relationship Id="rId6" Type="http://schemas.openxmlformats.org/officeDocument/2006/relationships/image" Target="../media/image2.jp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4.jpg"/></Relationships>
</file>

<file path=ppt/slides/_rels/slide14.xml.rels><?xml version="1.0" encoding="UTF-8" standalone="yes"?>
<Relationships xmlns="http://schemas.openxmlformats.org/package/2006/relationships"><Relationship Id="rId3" Type="http://schemas.openxmlformats.org/officeDocument/2006/relationships/image" Target="../media/image34.jpg"/><Relationship Id="rId4" Type="http://schemas.openxmlformats.org/officeDocument/2006/relationships/image" Target="../media/image35.emf"/><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7.png"/><Relationship Id="rId8" Type="http://schemas.openxmlformats.org/officeDocument/2006/relationships/image" Target="../media/image8.png"/><Relationship Id="rId9" Type="http://schemas.openxmlformats.org/officeDocument/2006/relationships/image" Target="../media/image9.png"/><Relationship Id="rId10" Type="http://schemas.openxmlformats.org/officeDocument/2006/relationships/image" Target="../media/image10.png"/><Relationship Id="rId11"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9.png"/></Relationships>
</file>

<file path=ppt/slides/_rels/slide8.xml.rels><?xml version="1.0" encoding="UTF-8" standalone="yes"?>
<Relationships xmlns="http://schemas.openxmlformats.org/package/2006/relationships"><Relationship Id="rId11" Type="http://schemas.openxmlformats.org/officeDocument/2006/relationships/image" Target="../media/image28.png"/><Relationship Id="rId12" Type="http://schemas.openxmlformats.org/officeDocument/2006/relationships/image" Target="../media/image29.png"/><Relationship Id="rId13" Type="http://schemas.openxmlformats.org/officeDocument/2006/relationships/image" Target="../media/image30.png"/><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0.jpg"/><Relationship Id="rId4" Type="http://schemas.openxmlformats.org/officeDocument/2006/relationships/image" Target="../media/image21.jpg"/><Relationship Id="rId5" Type="http://schemas.openxmlformats.org/officeDocument/2006/relationships/image" Target="../media/image22.png"/><Relationship Id="rId6" Type="http://schemas.openxmlformats.org/officeDocument/2006/relationships/image" Target="../media/image23.png"/><Relationship Id="rId7" Type="http://schemas.openxmlformats.org/officeDocument/2006/relationships/image" Target="../media/image24.png"/><Relationship Id="rId8" Type="http://schemas.openxmlformats.org/officeDocument/2006/relationships/image" Target="../media/image25.png"/><Relationship Id="rId9" Type="http://schemas.openxmlformats.org/officeDocument/2006/relationships/image" Target="../media/image26.png"/><Relationship Id="rId10" Type="http://schemas.openxmlformats.org/officeDocument/2006/relationships/image" Target="../media/image2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38"/>
          <p:cNvSpPr txBox="1">
            <a:spLocks noGrp="1"/>
          </p:cNvSpPr>
          <p:nvPr>
            <p:ph type="ctrTitle"/>
          </p:nvPr>
        </p:nvSpPr>
        <p:spPr>
          <a:xfrm>
            <a:off x="373953" y="1077913"/>
            <a:ext cx="8278500" cy="23877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SzPts val="4444"/>
              <a:buNone/>
            </a:pPr>
            <a:r>
              <a:rPr lang="de-DE" b="1" dirty="0"/>
              <a:t>Zimmerer</a:t>
            </a:r>
            <a:endParaRPr b="1" dirty="0"/>
          </a:p>
          <a:p>
            <a:pPr marL="0" lvl="0" indent="0" algn="ctr" rtl="0">
              <a:lnSpc>
                <a:spcPct val="90000"/>
              </a:lnSpc>
              <a:spcBef>
                <a:spcPts val="0"/>
              </a:spcBef>
              <a:spcAft>
                <a:spcPts val="0"/>
              </a:spcAft>
              <a:buSzPts val="4444"/>
              <a:buNone/>
            </a:pPr>
            <a:r>
              <a:rPr lang="de-DE" b="1" dirty="0"/>
              <a:t>und</a:t>
            </a:r>
            <a:endParaRPr b="1" dirty="0"/>
          </a:p>
          <a:p>
            <a:pPr marL="0" lvl="0" indent="0" algn="ctr" rtl="0">
              <a:lnSpc>
                <a:spcPct val="90000"/>
              </a:lnSpc>
              <a:spcBef>
                <a:spcPts val="0"/>
              </a:spcBef>
              <a:spcAft>
                <a:spcPts val="0"/>
              </a:spcAft>
              <a:buSzPts val="4444"/>
              <a:buNone/>
            </a:pPr>
            <a:r>
              <a:rPr lang="de-DE" b="1" dirty="0"/>
              <a:t>Zimmerin</a:t>
            </a:r>
            <a:endParaRPr b="1" dirty="0"/>
          </a:p>
        </p:txBody>
      </p:sp>
      <p:sp>
        <p:nvSpPr>
          <p:cNvPr id="80" name="Google Shape;80;p38"/>
          <p:cNvSpPr txBox="1">
            <a:spLocks noGrp="1"/>
          </p:cNvSpPr>
          <p:nvPr>
            <p:ph type="subTitle" idx="1"/>
          </p:nvPr>
        </p:nvSpPr>
        <p:spPr>
          <a:xfrm>
            <a:off x="312928" y="3602038"/>
            <a:ext cx="8278368"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1000"/>
              </a:spcBef>
              <a:spcAft>
                <a:spcPts val="0"/>
              </a:spcAft>
              <a:buSzPts val="2800"/>
              <a:buNone/>
            </a:pPr>
            <a:r>
              <a:rPr lang="de-DE"/>
              <a:t>Folien zur Diskussion von Zielkonflikten im Zimmererhandwerk</a:t>
            </a:r>
            <a:endParaRPr/>
          </a:p>
        </p:txBody>
      </p:sp>
      <p:sp>
        <p:nvSpPr>
          <p:cNvPr id="81" name="Google Shape;81;p38"/>
          <p:cNvSpPr txBox="1">
            <a:spLocks noGrp="1"/>
          </p:cNvSpPr>
          <p:nvPr>
            <p:ph type="ftr" idx="11"/>
          </p:nvPr>
        </p:nvSpPr>
        <p:spPr>
          <a:xfrm>
            <a:off x="720602" y="6258550"/>
            <a:ext cx="3186900" cy="5637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1800"/>
              <a:buFont typeface="Arial"/>
              <a:buNone/>
            </a:pPr>
            <a:r>
              <a:rPr lang="de-DE" sz="1200">
                <a:latin typeface="Trebuchet MS"/>
                <a:ea typeface="Trebuchet MS"/>
                <a:cs typeface="Trebuchet MS"/>
                <a:sym typeface="Trebuchet MS"/>
              </a:rPr>
              <a:t>Dirk Schröder-Brandi, e.u.[z.]</a:t>
            </a:r>
            <a:endParaRPr sz="1200">
              <a:latin typeface="Trebuchet MS"/>
              <a:ea typeface="Trebuchet MS"/>
              <a:cs typeface="Trebuchet MS"/>
              <a:sym typeface="Trebuchet MS"/>
            </a:endParaRPr>
          </a:p>
          <a:p>
            <a:pPr marL="0" lvl="0" indent="0" algn="l" rtl="0">
              <a:lnSpc>
                <a:spcPct val="100000"/>
              </a:lnSpc>
              <a:spcBef>
                <a:spcPts val="0"/>
              </a:spcBef>
              <a:spcAft>
                <a:spcPts val="0"/>
              </a:spcAft>
              <a:buClr>
                <a:schemeClr val="dk1"/>
              </a:buClr>
              <a:buSzPts val="1800"/>
              <a:buFont typeface="Arial"/>
              <a:buNone/>
            </a:pPr>
            <a:r>
              <a:rPr lang="de-DE" sz="1200">
                <a:latin typeface="Trebuchet MS"/>
                <a:ea typeface="Trebuchet MS"/>
                <a:cs typeface="Trebuchet MS"/>
                <a:sym typeface="Trebuchet MS"/>
              </a:rPr>
              <a:t>Die Projektagentur PABBNE</a:t>
            </a:r>
            <a:endParaRPr/>
          </a:p>
        </p:txBody>
      </p:sp>
      <p:sp>
        <p:nvSpPr>
          <p:cNvPr id="82" name="Google Shape;82;p38"/>
          <p:cNvSpPr txBox="1">
            <a:spLocks noGrp="1"/>
          </p:cNvSpPr>
          <p:nvPr>
            <p:ph type="sldNum" idx="12"/>
          </p:nvPr>
        </p:nvSpPr>
        <p:spPr>
          <a:xfrm>
            <a:off x="1" y="6258560"/>
            <a:ext cx="619381" cy="563723"/>
          </a:xfrm>
          <a:prstGeom prst="rect">
            <a:avLst/>
          </a:prstGeom>
          <a:noFill/>
          <a:ln>
            <a:noFill/>
          </a:ln>
        </p:spPr>
        <p:txBody>
          <a:bodyPr spcFirstLastPara="1" wrap="square" lIns="0" tIns="45700" rIns="0"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de-DE"/>
              <a:t>1</a:t>
            </a:fld>
            <a:endParaRPr/>
          </a:p>
        </p:txBody>
      </p:sp>
      <p:sp>
        <p:nvSpPr>
          <p:cNvPr id="83" name="Google Shape;83;p38"/>
          <p:cNvSpPr txBox="1">
            <a:spLocks noGrp="1"/>
          </p:cNvSpPr>
          <p:nvPr>
            <p:ph type="body" idx="4"/>
          </p:nvPr>
        </p:nvSpPr>
        <p:spPr>
          <a:xfrm>
            <a:off x="9091613" y="4226312"/>
            <a:ext cx="2951704" cy="1828413"/>
          </a:xfrm>
          <a:prstGeom prst="rect">
            <a:avLst/>
          </a:prstGeom>
          <a:noFill/>
          <a:ln>
            <a:noFill/>
          </a:ln>
        </p:spPr>
        <p:txBody>
          <a:bodyPr spcFirstLastPara="1" wrap="square" lIns="91425" tIns="45700" rIns="91425" bIns="45700" anchor="t" anchorCtr="0">
            <a:normAutofit fontScale="77500" lnSpcReduction="20000"/>
          </a:bodyPr>
          <a:lstStyle/>
          <a:p>
            <a:pPr marL="50800" lvl="0" indent="0" algn="l" rtl="0">
              <a:lnSpc>
                <a:spcPct val="90000"/>
              </a:lnSpc>
              <a:spcBef>
                <a:spcPts val="1000"/>
              </a:spcBef>
              <a:spcAft>
                <a:spcPts val="0"/>
              </a:spcAft>
              <a:buSzPct val="248886"/>
              <a:buNone/>
            </a:pPr>
            <a:r>
              <a:rPr lang="de-DE" dirty="0"/>
              <a:t>IZT – Institut für Zukunftsstudien und Technologiebewertung</a:t>
            </a:r>
            <a:endParaRPr dirty="0"/>
          </a:p>
          <a:p>
            <a:pPr marL="50800" lvl="0" indent="0" algn="l" rtl="0">
              <a:lnSpc>
                <a:spcPct val="90000"/>
              </a:lnSpc>
              <a:spcBef>
                <a:spcPts val="1000"/>
              </a:spcBef>
              <a:spcAft>
                <a:spcPts val="0"/>
              </a:spcAft>
              <a:buSzPct val="248886"/>
              <a:buNone/>
            </a:pPr>
            <a:r>
              <a:rPr lang="de-DE" dirty="0"/>
              <a:t>Schopenhauerstraße 26; </a:t>
            </a:r>
            <a:r>
              <a:rPr lang="de-DE" dirty="0" smtClean="0"/>
              <a:t/>
            </a:r>
            <a:br>
              <a:rPr lang="de-DE" dirty="0" smtClean="0"/>
            </a:br>
            <a:r>
              <a:rPr lang="de-DE" dirty="0" smtClean="0"/>
              <a:t>14129 </a:t>
            </a:r>
            <a:r>
              <a:rPr lang="de-DE" dirty="0"/>
              <a:t>Berlin; </a:t>
            </a:r>
            <a:r>
              <a:rPr lang="de-DE" u="sng" dirty="0">
                <a:solidFill>
                  <a:schemeClr val="hlink"/>
                </a:solidFill>
                <a:hlinkClick r:id="rId3"/>
              </a:rPr>
              <a:t>www.izt.de</a:t>
            </a:r>
            <a:endParaRPr dirty="0"/>
          </a:p>
          <a:p>
            <a:pPr marL="50800" lvl="0" indent="0" algn="l" rtl="0">
              <a:lnSpc>
                <a:spcPct val="90000"/>
              </a:lnSpc>
              <a:spcBef>
                <a:spcPts val="1000"/>
              </a:spcBef>
              <a:spcAft>
                <a:spcPts val="0"/>
              </a:spcAft>
              <a:buSzPct val="248886"/>
              <a:buNone/>
            </a:pPr>
            <a:r>
              <a:rPr lang="de-DE" dirty="0"/>
              <a:t>Dipl.-Päd. Dirk Schröder-Brandi </a:t>
            </a:r>
            <a:br>
              <a:rPr lang="de-DE" dirty="0"/>
            </a:br>
            <a:r>
              <a:rPr lang="de-DE" dirty="0"/>
              <a:t>(</a:t>
            </a:r>
            <a:r>
              <a:rPr lang="de-DE" dirty="0">
                <a:hlinkClick r:id="rId4"/>
              </a:rPr>
              <a:t>schroeder-brandi@e-u-z.de</a:t>
            </a:r>
            <a:r>
              <a:rPr lang="de-DE" dirty="0" smtClean="0">
                <a:hlinkClick r:id="rId4"/>
              </a:rPr>
              <a:t>)</a:t>
            </a:r>
            <a:endParaRPr lang="de-DE" dirty="0" smtClean="0"/>
          </a:p>
          <a:p>
            <a:pPr marL="50800" lvl="0" indent="0" algn="l" rtl="0">
              <a:lnSpc>
                <a:spcPct val="90000"/>
              </a:lnSpc>
              <a:spcBef>
                <a:spcPts val="1000"/>
              </a:spcBef>
              <a:spcAft>
                <a:spcPts val="0"/>
              </a:spcAft>
              <a:buSzPct val="248886"/>
              <a:buNone/>
            </a:pPr>
            <a:r>
              <a:rPr lang="de-DE" dirty="0" smtClean="0"/>
              <a:t>Dr. Michael Scharp (</a:t>
            </a:r>
            <a:r>
              <a:rPr lang="de-DE" dirty="0" smtClean="0">
                <a:hlinkClick r:id="rId5"/>
              </a:rPr>
              <a:t>m.scharp@izt.de)</a:t>
            </a:r>
            <a:r>
              <a:rPr lang="de-DE" dirty="0" smtClean="0"/>
              <a:t> </a:t>
            </a:r>
            <a:endParaRPr dirty="0"/>
          </a:p>
        </p:txBody>
      </p:sp>
      <p:pic>
        <p:nvPicPr>
          <p:cNvPr id="84" name="Google Shape;84;p38"/>
          <p:cNvPicPr preferRelativeResize="0"/>
          <p:nvPr/>
        </p:nvPicPr>
        <p:blipFill rotWithShape="1">
          <a:blip r:embed="rId6">
            <a:alphaModFix/>
          </a:blip>
          <a:srcRect r="9867"/>
          <a:stretch/>
        </p:blipFill>
        <p:spPr>
          <a:xfrm>
            <a:off x="8967882" y="2843213"/>
            <a:ext cx="2850243" cy="1244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g239837b6ed7_0_83"/>
          <p:cNvSpPr txBox="1">
            <a:spLocks noGrp="1"/>
          </p:cNvSpPr>
          <p:nvPr>
            <p:ph type="sldNum" idx="12"/>
          </p:nvPr>
        </p:nvSpPr>
        <p:spPr>
          <a:xfrm>
            <a:off x="1" y="6254497"/>
            <a:ext cx="619500" cy="557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fld id="{00000000-1234-1234-1234-123412341234}" type="slidenum">
              <a:rPr lang="de-DE"/>
              <a:t>10</a:t>
            </a:fld>
            <a:endParaRPr/>
          </a:p>
        </p:txBody>
      </p:sp>
      <p:sp>
        <p:nvSpPr>
          <p:cNvPr id="207" name="Google Shape;207;g239837b6ed7_0_83"/>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t>Holz: Versorgung versus Verbrauch</a:t>
            </a:r>
            <a:endParaRPr/>
          </a:p>
        </p:txBody>
      </p:sp>
      <p:sp>
        <p:nvSpPr>
          <p:cNvPr id="208" name="Google Shape;208;g239837b6ed7_0_83"/>
          <p:cNvSpPr txBox="1">
            <a:spLocks noGrp="1"/>
          </p:cNvSpPr>
          <p:nvPr>
            <p:ph type="body" idx="1"/>
          </p:nvPr>
        </p:nvSpPr>
        <p:spPr>
          <a:xfrm>
            <a:off x="3350684" y="6254497"/>
            <a:ext cx="38346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Clr>
                <a:srgbClr val="888888"/>
              </a:buClr>
              <a:buSzPts val="1200"/>
              <a:buNone/>
            </a:pPr>
            <a:r>
              <a:rPr lang="de-DE"/>
              <a:t>Zimmerer und Zimmerin</a:t>
            </a:r>
            <a:endParaRPr/>
          </a:p>
        </p:txBody>
      </p:sp>
      <p:sp>
        <p:nvSpPr>
          <p:cNvPr id="209" name="Google Shape;209;g239837b6ed7_0_83"/>
          <p:cNvSpPr txBox="1">
            <a:spLocks noGrp="1"/>
          </p:cNvSpPr>
          <p:nvPr>
            <p:ph type="body" idx="2"/>
          </p:nvPr>
        </p:nvSpPr>
        <p:spPr>
          <a:xfrm>
            <a:off x="7263643" y="6254497"/>
            <a:ext cx="46164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Clr>
                <a:srgbClr val="888888"/>
              </a:buClr>
              <a:buSzPts val="1200"/>
              <a:buNone/>
            </a:pPr>
            <a:r>
              <a:rPr lang="de-DE"/>
              <a:t>Quelle: WWF 2022, eigene Darstellung. </a:t>
            </a:r>
            <a:endParaRPr/>
          </a:p>
        </p:txBody>
      </p:sp>
      <p:sp>
        <p:nvSpPr>
          <p:cNvPr id="210" name="Google Shape;210;g239837b6ed7_0_83"/>
          <p:cNvSpPr txBox="1">
            <a:spLocks noGrp="1"/>
          </p:cNvSpPr>
          <p:nvPr>
            <p:ph type="ftr" idx="11"/>
          </p:nvPr>
        </p:nvSpPr>
        <p:spPr>
          <a:xfrm>
            <a:off x="708400" y="6254497"/>
            <a:ext cx="2541000" cy="55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1800"/>
              <a:buFont typeface="Arial"/>
              <a:buNone/>
            </a:pPr>
            <a:r>
              <a:rPr lang="de-DE"/>
              <a:t>Dirk Schröder-Brandi </a:t>
            </a:r>
            <a:endParaRPr/>
          </a:p>
          <a:p>
            <a:pPr marL="0" lvl="0" indent="0" algn="l" rtl="0">
              <a:lnSpc>
                <a:spcPct val="100000"/>
              </a:lnSpc>
              <a:spcBef>
                <a:spcPts val="0"/>
              </a:spcBef>
              <a:spcAft>
                <a:spcPts val="0"/>
              </a:spcAft>
              <a:buClr>
                <a:schemeClr val="dk1"/>
              </a:buClr>
              <a:buSzPts val="1800"/>
              <a:buFont typeface="Arial"/>
              <a:buNone/>
            </a:pPr>
            <a:r>
              <a:rPr lang="de-DE"/>
              <a:t>Die Projektagentur PABBNE</a:t>
            </a:r>
            <a:endParaRPr/>
          </a:p>
        </p:txBody>
      </p:sp>
      <p:sp>
        <p:nvSpPr>
          <p:cNvPr id="211" name="Google Shape;211;g239837b6ed7_0_83"/>
          <p:cNvSpPr/>
          <p:nvPr/>
        </p:nvSpPr>
        <p:spPr>
          <a:xfrm>
            <a:off x="8380100" y="2877600"/>
            <a:ext cx="3713700" cy="2220000"/>
          </a:xfrm>
          <a:prstGeom prst="roundRect">
            <a:avLst>
              <a:gd name="adj" fmla="val 16667"/>
            </a:avLst>
          </a:prstGeom>
          <a:solidFill>
            <a:srgbClr val="FFC000"/>
          </a:solidFill>
          <a:ln>
            <a:noFill/>
          </a:ln>
        </p:spPr>
        <p:txBody>
          <a:bodyPr spcFirstLastPara="1" wrap="square" lIns="0" tIns="0" rIns="0" bIns="0" anchor="ctr" anchorCtr="0">
            <a:noAutofit/>
          </a:bodyPr>
          <a:lstStyle/>
          <a:p>
            <a:pPr marL="457200" marR="0" lvl="0" indent="-330200" algn="l" rtl="0">
              <a:lnSpc>
                <a:spcPct val="100000"/>
              </a:lnSpc>
              <a:spcBef>
                <a:spcPts val="0"/>
              </a:spcBef>
              <a:spcAft>
                <a:spcPts val="0"/>
              </a:spcAft>
              <a:buClr>
                <a:schemeClr val="dk1"/>
              </a:buClr>
              <a:buSzPts val="1600"/>
              <a:buFont typeface="Arial"/>
              <a:buChar char="●"/>
            </a:pPr>
            <a:r>
              <a:rPr lang="de-DE" sz="1600" b="0" i="0" u="none" strike="noStrike" cap="none">
                <a:solidFill>
                  <a:schemeClr val="dk1"/>
                </a:solidFill>
                <a:latin typeface="Arial"/>
                <a:ea typeface="Arial"/>
                <a:cs typeface="Arial"/>
                <a:sym typeface="Arial"/>
              </a:rPr>
              <a:t>Recherchieren Sie mögliche Ansätze, um einen gesteigerten Holzbedarf für den Gebäudebau in Zukunft abdecken zu können.</a:t>
            </a:r>
            <a:endParaRPr sz="1600" b="0" i="0" u="none" strike="noStrike" cap="none">
              <a:solidFill>
                <a:schemeClr val="dk1"/>
              </a:solidFill>
              <a:latin typeface="Arial"/>
              <a:ea typeface="Arial"/>
              <a:cs typeface="Arial"/>
              <a:sym typeface="Arial"/>
            </a:endParaRPr>
          </a:p>
        </p:txBody>
      </p:sp>
      <p:pic>
        <p:nvPicPr>
          <p:cNvPr id="212" name="Google Shape;212;g239837b6ed7_0_83"/>
          <p:cNvPicPr preferRelativeResize="0"/>
          <p:nvPr/>
        </p:nvPicPr>
        <p:blipFill rotWithShape="1">
          <a:blip r:embed="rId3">
            <a:alphaModFix/>
          </a:blip>
          <a:srcRect l="9892" t="20773" r="44580" b="18571"/>
          <a:stretch/>
        </p:blipFill>
        <p:spPr>
          <a:xfrm>
            <a:off x="234850" y="1377075"/>
            <a:ext cx="5039642" cy="4747076"/>
          </a:xfrm>
          <a:prstGeom prst="rect">
            <a:avLst/>
          </a:prstGeom>
          <a:noFill/>
          <a:ln>
            <a:noFill/>
          </a:ln>
        </p:spPr>
      </p:pic>
      <p:sp>
        <p:nvSpPr>
          <p:cNvPr id="213" name="Google Shape;213;g239837b6ed7_0_83"/>
          <p:cNvSpPr txBox="1"/>
          <p:nvPr/>
        </p:nvSpPr>
        <p:spPr>
          <a:xfrm>
            <a:off x="3520850" y="2403350"/>
            <a:ext cx="382800" cy="82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3600" b="1">
                <a:latin typeface="Calibri"/>
                <a:ea typeface="Calibri"/>
                <a:cs typeface="Calibri"/>
                <a:sym typeface="Calibri"/>
              </a:rPr>
              <a:t>?</a:t>
            </a:r>
            <a:endParaRPr sz="3600" b="1">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g26dae9e7bab_0_518"/>
          <p:cNvSpPr txBox="1">
            <a:spLocks noGrp="1"/>
          </p:cNvSpPr>
          <p:nvPr>
            <p:ph type="sldNum" idx="12"/>
          </p:nvPr>
        </p:nvSpPr>
        <p:spPr>
          <a:xfrm>
            <a:off x="1" y="6254497"/>
            <a:ext cx="619500" cy="5574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888888"/>
              </a:buClr>
              <a:buSzPts val="1200"/>
              <a:buFont typeface="Arial"/>
              <a:buNone/>
            </a:pPr>
            <a:fld id="{00000000-1234-1234-1234-123412341234}" type="slidenum">
              <a:rPr lang="de-DE"/>
              <a:t>11</a:t>
            </a:fld>
            <a:endParaRPr/>
          </a:p>
        </p:txBody>
      </p:sp>
      <p:sp>
        <p:nvSpPr>
          <p:cNvPr id="158" name="Google Shape;158;g26dae9e7bab_0_518"/>
          <p:cNvSpPr txBox="1">
            <a:spLocks noGrp="1"/>
          </p:cNvSpPr>
          <p:nvPr>
            <p:ph type="title"/>
          </p:nvPr>
        </p:nvSpPr>
        <p:spPr>
          <a:xfrm>
            <a:off x="267725" y="1464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dirty="0"/>
              <a:t>Energieeinsatz im Baugewerbe und ihre Klimawirkung</a:t>
            </a:r>
            <a:endParaRPr dirty="0"/>
          </a:p>
        </p:txBody>
      </p:sp>
      <p:sp>
        <p:nvSpPr>
          <p:cNvPr id="159" name="Google Shape;159;g26dae9e7bab_0_518"/>
          <p:cNvSpPr txBox="1">
            <a:spLocks noGrp="1"/>
          </p:cNvSpPr>
          <p:nvPr>
            <p:ph type="body" idx="2"/>
          </p:nvPr>
        </p:nvSpPr>
        <p:spPr>
          <a:xfrm>
            <a:off x="7263643" y="6254497"/>
            <a:ext cx="46164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Clr>
                <a:srgbClr val="888888"/>
              </a:buClr>
              <a:buSzPts val="1200"/>
              <a:buNone/>
            </a:pPr>
            <a:r>
              <a:rPr lang="de-DE"/>
              <a:t>Quellen: (Hauptverband der Deutschen Bauindustrie 2022,UBA 2022b, UBA 2016)</a:t>
            </a:r>
            <a:endParaRPr/>
          </a:p>
        </p:txBody>
      </p:sp>
      <p:sp>
        <p:nvSpPr>
          <p:cNvPr id="160" name="Google Shape;160;g26dae9e7bab_0_518"/>
          <p:cNvSpPr txBox="1">
            <a:spLocks noGrp="1"/>
          </p:cNvSpPr>
          <p:nvPr>
            <p:ph type="ftr" idx="11"/>
          </p:nvPr>
        </p:nvSpPr>
        <p:spPr>
          <a:xfrm>
            <a:off x="708400" y="6254497"/>
            <a:ext cx="2541000" cy="55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1800"/>
              <a:buFont typeface="Arial"/>
              <a:buNone/>
            </a:pPr>
            <a:r>
              <a:rPr lang="de-DE"/>
              <a:t>Dipl.-Ing. Volker Handke </a:t>
            </a:r>
            <a:endParaRPr/>
          </a:p>
          <a:p>
            <a:pPr marL="0" lvl="0" indent="0" algn="l" rtl="0">
              <a:lnSpc>
                <a:spcPct val="100000"/>
              </a:lnSpc>
              <a:spcBef>
                <a:spcPts val="0"/>
              </a:spcBef>
              <a:spcAft>
                <a:spcPts val="0"/>
              </a:spcAft>
              <a:buClr>
                <a:schemeClr val="dk1"/>
              </a:buClr>
              <a:buSzPts val="1800"/>
              <a:buFont typeface="Arial"/>
              <a:buNone/>
            </a:pPr>
            <a:r>
              <a:rPr lang="de-DE"/>
              <a:t>Die Projektagentur BBNE</a:t>
            </a:r>
            <a:endParaRPr/>
          </a:p>
        </p:txBody>
      </p:sp>
      <p:pic>
        <p:nvPicPr>
          <p:cNvPr id="161" name="Google Shape;161;g26dae9e7bab_0_518"/>
          <p:cNvPicPr preferRelativeResize="0"/>
          <p:nvPr/>
        </p:nvPicPr>
        <p:blipFill rotWithShape="1">
          <a:blip r:embed="rId3">
            <a:alphaModFix/>
          </a:blip>
          <a:srcRect/>
          <a:stretch/>
        </p:blipFill>
        <p:spPr>
          <a:xfrm>
            <a:off x="169225" y="2245494"/>
            <a:ext cx="5595471" cy="3606668"/>
          </a:xfrm>
          <a:prstGeom prst="rect">
            <a:avLst/>
          </a:prstGeom>
          <a:noFill/>
          <a:ln>
            <a:noFill/>
          </a:ln>
        </p:spPr>
      </p:pic>
      <p:sp>
        <p:nvSpPr>
          <p:cNvPr id="162" name="Google Shape;162;g26dae9e7bab_0_518"/>
          <p:cNvSpPr/>
          <p:nvPr/>
        </p:nvSpPr>
        <p:spPr>
          <a:xfrm>
            <a:off x="5697375" y="1378800"/>
            <a:ext cx="6325400" cy="1165617"/>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457200" marR="0" lvl="0" indent="-336550" algn="l" rtl="0">
              <a:lnSpc>
                <a:spcPct val="100000"/>
              </a:lnSpc>
              <a:spcBef>
                <a:spcPts val="0"/>
              </a:spcBef>
              <a:spcAft>
                <a:spcPts val="0"/>
              </a:spcAft>
              <a:buClr>
                <a:srgbClr val="FF0000"/>
              </a:buClr>
              <a:buSzPts val="1700"/>
              <a:buFont typeface="Arial"/>
              <a:buChar char="•"/>
            </a:pPr>
            <a:r>
              <a:rPr lang="de-DE" sz="1800" b="0" i="0" u="none" strike="noStrike" cap="none" dirty="0">
                <a:solidFill>
                  <a:srgbClr val="C00000"/>
                </a:solidFill>
                <a:latin typeface="Arial"/>
                <a:ea typeface="Arial"/>
                <a:cs typeface="Arial"/>
                <a:sym typeface="Arial"/>
              </a:rPr>
              <a:t>Welche Energieträger werden auf der Baustelle in welchen Mengen eingesetzt?</a:t>
            </a:r>
            <a:endParaRPr sz="1800" b="0" i="0" u="none" strike="noStrike" cap="none" dirty="0">
              <a:solidFill>
                <a:srgbClr val="C00000"/>
              </a:solidFill>
              <a:latin typeface="Arial"/>
              <a:ea typeface="Arial"/>
              <a:cs typeface="Arial"/>
              <a:sym typeface="Arial"/>
            </a:endParaRPr>
          </a:p>
          <a:p>
            <a:pPr marL="457200" marR="0" lvl="0" indent="-323850" algn="l" rtl="0">
              <a:lnSpc>
                <a:spcPct val="100000"/>
              </a:lnSpc>
              <a:spcBef>
                <a:spcPts val="0"/>
              </a:spcBef>
              <a:spcAft>
                <a:spcPts val="0"/>
              </a:spcAft>
              <a:buClr>
                <a:srgbClr val="FF0000"/>
              </a:buClr>
              <a:buSzPts val="1500"/>
              <a:buFont typeface="Arial"/>
              <a:buChar char="•"/>
            </a:pPr>
            <a:r>
              <a:rPr lang="de-DE" sz="1800" b="0" i="0" u="none" strike="noStrike" cap="none" dirty="0">
                <a:solidFill>
                  <a:srgbClr val="C00000"/>
                </a:solidFill>
                <a:latin typeface="Arial"/>
                <a:ea typeface="Arial"/>
                <a:cs typeface="Arial"/>
                <a:sym typeface="Arial"/>
              </a:rPr>
              <a:t>Wieviel THG-Emissionen werden dadurch freigesetzt?</a:t>
            </a:r>
            <a:endParaRPr sz="1800" b="0" i="0" u="none" strike="noStrike" cap="none" dirty="0">
              <a:solidFill>
                <a:srgbClr val="C00000"/>
              </a:solidFill>
              <a:latin typeface="Arial"/>
              <a:ea typeface="Arial"/>
              <a:cs typeface="Arial"/>
              <a:sym typeface="Arial"/>
            </a:endParaRPr>
          </a:p>
        </p:txBody>
      </p:sp>
      <p:graphicFrame>
        <p:nvGraphicFramePr>
          <p:cNvPr id="163" name="Google Shape;163;g26dae9e7bab_0_518"/>
          <p:cNvGraphicFramePr/>
          <p:nvPr/>
        </p:nvGraphicFramePr>
        <p:xfrm>
          <a:off x="8075800" y="2895900"/>
          <a:ext cx="4116200" cy="3217565"/>
        </p:xfrm>
        <a:graphic>
          <a:graphicData uri="http://schemas.openxmlformats.org/drawingml/2006/table">
            <a:tbl>
              <a:tblPr>
                <a:noFill/>
              </a:tblPr>
              <a:tblGrid>
                <a:gridCol w="2326225">
                  <a:extLst>
                    <a:ext uri="{9D8B030D-6E8A-4147-A177-3AD203B41FA5}">
                      <a16:colId xmlns="" xmlns:a16="http://schemas.microsoft.com/office/drawing/2014/main" val="20000"/>
                    </a:ext>
                  </a:extLst>
                </a:gridCol>
                <a:gridCol w="1789975">
                  <a:extLst>
                    <a:ext uri="{9D8B030D-6E8A-4147-A177-3AD203B41FA5}">
                      <a16:colId xmlns="" xmlns:a16="http://schemas.microsoft.com/office/drawing/2014/main" val="20001"/>
                    </a:ext>
                  </a:extLst>
                </a:gridCol>
              </a:tblGrid>
              <a:tr h="304625">
                <a:tc>
                  <a:txBody>
                    <a:bodyPr/>
                    <a:lstStyle/>
                    <a:p>
                      <a:pPr marL="0" marR="0" lvl="0" indent="0" algn="l" rtl="0">
                        <a:lnSpc>
                          <a:spcPct val="100000"/>
                        </a:lnSpc>
                        <a:spcBef>
                          <a:spcPts val="0"/>
                        </a:spcBef>
                        <a:spcAft>
                          <a:spcPts val="0"/>
                        </a:spcAft>
                        <a:buClr>
                          <a:srgbClr val="000000"/>
                        </a:buClr>
                        <a:buSzPts val="900"/>
                        <a:buFont typeface="Arial"/>
                        <a:buNone/>
                      </a:pPr>
                      <a:r>
                        <a:rPr lang="de-DE" sz="900" b="1" u="none" strike="noStrike" cap="none">
                          <a:latin typeface="Merriweather"/>
                          <a:ea typeface="Merriweather"/>
                          <a:cs typeface="Merriweather"/>
                          <a:sym typeface="Merriweather"/>
                        </a:rPr>
                        <a:t>Energieträger</a:t>
                      </a:r>
                      <a:endParaRPr sz="900" b="1" u="none" strike="noStrike" cap="none">
                        <a:latin typeface="Merriweather"/>
                        <a:ea typeface="Merriweather"/>
                        <a:cs typeface="Merriweather"/>
                        <a:sym typeface="Merriweather"/>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de-DE" sz="900" b="1" u="none" strike="noStrike" cap="none">
                          <a:latin typeface="Merriweather"/>
                          <a:ea typeface="Merriweather"/>
                          <a:cs typeface="Merriweather"/>
                          <a:sym typeface="Merriweather"/>
                        </a:rPr>
                        <a:t>Emissionsfaktor</a:t>
                      </a:r>
                      <a:endParaRPr sz="900" b="1" u="none" strike="noStrike" cap="none">
                        <a:latin typeface="Merriweather"/>
                        <a:ea typeface="Merriweather"/>
                        <a:cs typeface="Merriweather"/>
                        <a:sym typeface="Merriweather"/>
                      </a:endParaRPr>
                    </a:p>
                  </a:txBody>
                  <a:tcPr marL="91425" marR="91425" marT="91425" marB="91425"/>
                </a:tc>
                <a:extLst>
                  <a:ext uri="{0D108BD9-81ED-4DB2-BD59-A6C34878D82A}">
                    <a16:rowId xmlns="" xmlns:a16="http://schemas.microsoft.com/office/drawing/2014/main" val="10000"/>
                  </a:ext>
                </a:extLst>
              </a:tr>
              <a:tr h="304625">
                <a:tc>
                  <a:txBody>
                    <a:bodyPr/>
                    <a:lstStyle/>
                    <a:p>
                      <a:pPr marL="0" marR="0" lvl="0" indent="0" algn="l" rtl="0">
                        <a:lnSpc>
                          <a:spcPct val="100000"/>
                        </a:lnSpc>
                        <a:spcBef>
                          <a:spcPts val="0"/>
                        </a:spcBef>
                        <a:spcAft>
                          <a:spcPts val="0"/>
                        </a:spcAft>
                        <a:buClr>
                          <a:schemeClr val="dk1"/>
                        </a:buClr>
                        <a:buSzPts val="1100"/>
                        <a:buFont typeface="Arial"/>
                        <a:buNone/>
                      </a:pPr>
                      <a:r>
                        <a:rPr lang="de-DE" sz="900" u="none" strike="noStrike" cap="none">
                          <a:solidFill>
                            <a:schemeClr val="dk1"/>
                          </a:solidFill>
                          <a:latin typeface="Merriweather"/>
                          <a:ea typeface="Merriweather"/>
                          <a:cs typeface="Merriweather"/>
                          <a:sym typeface="Merriweather"/>
                        </a:rPr>
                        <a:t>Strommix Deutschland</a:t>
                      </a:r>
                      <a:endParaRPr sz="900" u="none" strike="noStrike" cap="none">
                        <a:latin typeface="Merriweather"/>
                        <a:ea typeface="Merriweather"/>
                        <a:cs typeface="Merriweather"/>
                        <a:sym typeface="Merriweather"/>
                      </a:endParaRPr>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de-DE" sz="900" u="none" strike="noStrike" cap="none">
                          <a:solidFill>
                            <a:schemeClr val="dk1"/>
                          </a:solidFill>
                          <a:latin typeface="Merriweather"/>
                          <a:ea typeface="Merriweather"/>
                          <a:cs typeface="Merriweather"/>
                          <a:sym typeface="Merriweather"/>
                        </a:rPr>
                        <a:t>0,402 kg CO</a:t>
                      </a:r>
                      <a:r>
                        <a:rPr lang="de-DE" sz="900" u="none" strike="noStrike" cap="none" baseline="-25000">
                          <a:solidFill>
                            <a:schemeClr val="dk1"/>
                          </a:solidFill>
                          <a:latin typeface="Merriweather"/>
                          <a:ea typeface="Merriweather"/>
                          <a:cs typeface="Merriweather"/>
                          <a:sym typeface="Merriweather"/>
                        </a:rPr>
                        <a:t>2</a:t>
                      </a:r>
                      <a:r>
                        <a:rPr lang="de-DE" sz="900" u="none" strike="noStrike" cap="none">
                          <a:solidFill>
                            <a:schemeClr val="dk1"/>
                          </a:solidFill>
                          <a:latin typeface="Merriweather"/>
                          <a:ea typeface="Merriweather"/>
                          <a:cs typeface="Merriweather"/>
                          <a:sym typeface="Merriweather"/>
                        </a:rPr>
                        <a:t>-äq./kWh</a:t>
                      </a:r>
                      <a:endParaRPr sz="900" u="none" strike="noStrike" cap="none">
                        <a:latin typeface="Merriweather"/>
                        <a:ea typeface="Merriweather"/>
                        <a:cs typeface="Merriweather"/>
                        <a:sym typeface="Merriweather"/>
                      </a:endParaRPr>
                    </a:p>
                  </a:txBody>
                  <a:tcPr marL="91425" marR="91425" marT="91425" marB="91425"/>
                </a:tc>
                <a:extLst>
                  <a:ext uri="{0D108BD9-81ED-4DB2-BD59-A6C34878D82A}">
                    <a16:rowId xmlns="" xmlns:a16="http://schemas.microsoft.com/office/drawing/2014/main" val="10001"/>
                  </a:ext>
                </a:extLst>
              </a:tr>
              <a:tr h="304625">
                <a:tc>
                  <a:txBody>
                    <a:bodyPr/>
                    <a:lstStyle/>
                    <a:p>
                      <a:pPr marL="0" marR="0" lvl="0" indent="0" algn="l" rtl="0">
                        <a:lnSpc>
                          <a:spcPct val="100000"/>
                        </a:lnSpc>
                        <a:spcBef>
                          <a:spcPts val="0"/>
                        </a:spcBef>
                        <a:spcAft>
                          <a:spcPts val="0"/>
                        </a:spcAft>
                        <a:buClr>
                          <a:schemeClr val="dk1"/>
                        </a:buClr>
                        <a:buSzPts val="1100"/>
                        <a:buFont typeface="Arial"/>
                        <a:buNone/>
                      </a:pPr>
                      <a:r>
                        <a:rPr lang="de-DE" sz="900" u="none" strike="noStrike" cap="none">
                          <a:solidFill>
                            <a:schemeClr val="dk1"/>
                          </a:solidFill>
                          <a:latin typeface="Merriweather"/>
                          <a:ea typeface="Merriweather"/>
                          <a:cs typeface="Merriweather"/>
                          <a:sym typeface="Merriweather"/>
                        </a:rPr>
                        <a:t>Heizöl</a:t>
                      </a:r>
                      <a:endParaRPr sz="900" u="none" strike="noStrike" cap="none">
                        <a:latin typeface="Merriweather"/>
                        <a:ea typeface="Merriweather"/>
                        <a:cs typeface="Merriweather"/>
                        <a:sym typeface="Merriweather"/>
                      </a:endParaRPr>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de-DE" sz="900" u="none" strike="noStrike" cap="none">
                          <a:solidFill>
                            <a:schemeClr val="dk1"/>
                          </a:solidFill>
                          <a:latin typeface="Merriweather"/>
                          <a:ea typeface="Merriweather"/>
                          <a:cs typeface="Merriweather"/>
                          <a:sym typeface="Merriweather"/>
                        </a:rPr>
                        <a:t>0,318 kg CO</a:t>
                      </a:r>
                      <a:r>
                        <a:rPr lang="de-DE" sz="900" u="none" strike="noStrike" cap="none" baseline="-25000">
                          <a:solidFill>
                            <a:schemeClr val="dk1"/>
                          </a:solidFill>
                          <a:latin typeface="Merriweather"/>
                          <a:ea typeface="Merriweather"/>
                          <a:cs typeface="Merriweather"/>
                          <a:sym typeface="Merriweather"/>
                        </a:rPr>
                        <a:t>2</a:t>
                      </a:r>
                      <a:r>
                        <a:rPr lang="de-DE" sz="900" u="none" strike="noStrike" cap="none">
                          <a:solidFill>
                            <a:schemeClr val="dk1"/>
                          </a:solidFill>
                          <a:latin typeface="Merriweather"/>
                          <a:ea typeface="Merriweather"/>
                          <a:cs typeface="Merriweather"/>
                          <a:sym typeface="Merriweather"/>
                        </a:rPr>
                        <a:t>-äq./kWh</a:t>
                      </a:r>
                      <a:endParaRPr sz="900" u="none" strike="noStrike" cap="none">
                        <a:latin typeface="Merriweather"/>
                        <a:ea typeface="Merriweather"/>
                        <a:cs typeface="Merriweather"/>
                        <a:sym typeface="Merriweather"/>
                      </a:endParaRPr>
                    </a:p>
                  </a:txBody>
                  <a:tcPr marL="91425" marR="91425" marT="91425" marB="91425"/>
                </a:tc>
                <a:extLst>
                  <a:ext uri="{0D108BD9-81ED-4DB2-BD59-A6C34878D82A}">
                    <a16:rowId xmlns="" xmlns:a16="http://schemas.microsoft.com/office/drawing/2014/main" val="10002"/>
                  </a:ext>
                </a:extLst>
              </a:tr>
              <a:tr h="304625">
                <a:tc>
                  <a:txBody>
                    <a:bodyPr/>
                    <a:lstStyle/>
                    <a:p>
                      <a:pPr marL="0" marR="0" lvl="0" indent="0" algn="l" rtl="0">
                        <a:lnSpc>
                          <a:spcPct val="100000"/>
                        </a:lnSpc>
                        <a:spcBef>
                          <a:spcPts val="0"/>
                        </a:spcBef>
                        <a:spcAft>
                          <a:spcPts val="0"/>
                        </a:spcAft>
                        <a:buClr>
                          <a:schemeClr val="dk1"/>
                        </a:buClr>
                        <a:buSzPts val="1100"/>
                        <a:buFont typeface="Arial"/>
                        <a:buNone/>
                      </a:pPr>
                      <a:r>
                        <a:rPr lang="de-DE" sz="900" u="none" strike="noStrike" cap="none">
                          <a:solidFill>
                            <a:schemeClr val="dk1"/>
                          </a:solidFill>
                          <a:latin typeface="Merriweather"/>
                          <a:ea typeface="Merriweather"/>
                          <a:cs typeface="Merriweather"/>
                          <a:sym typeface="Merriweather"/>
                        </a:rPr>
                        <a:t>Erdgas</a:t>
                      </a:r>
                      <a:endParaRPr sz="900" u="none" strike="noStrike" cap="none">
                        <a:latin typeface="Merriweather"/>
                        <a:ea typeface="Merriweather"/>
                        <a:cs typeface="Merriweather"/>
                        <a:sym typeface="Merriweather"/>
                      </a:endParaRPr>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de-DE" sz="900" u="none" strike="noStrike" cap="none">
                          <a:solidFill>
                            <a:schemeClr val="dk1"/>
                          </a:solidFill>
                          <a:latin typeface="Merriweather"/>
                          <a:ea typeface="Merriweather"/>
                          <a:cs typeface="Merriweather"/>
                          <a:sym typeface="Merriweather"/>
                        </a:rPr>
                        <a:t>0,433 kg CO</a:t>
                      </a:r>
                      <a:r>
                        <a:rPr lang="de-DE" sz="900" u="none" strike="noStrike" cap="none" baseline="-25000">
                          <a:solidFill>
                            <a:schemeClr val="dk1"/>
                          </a:solidFill>
                          <a:latin typeface="Merriweather"/>
                          <a:ea typeface="Merriweather"/>
                          <a:cs typeface="Merriweather"/>
                          <a:sym typeface="Merriweather"/>
                        </a:rPr>
                        <a:t>2</a:t>
                      </a:r>
                      <a:r>
                        <a:rPr lang="de-DE" sz="900" u="none" strike="noStrike" cap="none">
                          <a:solidFill>
                            <a:schemeClr val="dk1"/>
                          </a:solidFill>
                          <a:latin typeface="Merriweather"/>
                          <a:ea typeface="Merriweather"/>
                          <a:cs typeface="Merriweather"/>
                          <a:sym typeface="Merriweather"/>
                        </a:rPr>
                        <a:t>-äq./kgWh</a:t>
                      </a:r>
                      <a:endParaRPr sz="900" u="none" strike="noStrike" cap="none">
                        <a:latin typeface="Merriweather"/>
                        <a:ea typeface="Merriweather"/>
                        <a:cs typeface="Merriweather"/>
                        <a:sym typeface="Merriweather"/>
                      </a:endParaRPr>
                    </a:p>
                  </a:txBody>
                  <a:tcPr marL="91425" marR="91425" marT="91425" marB="91425"/>
                </a:tc>
                <a:extLst>
                  <a:ext uri="{0D108BD9-81ED-4DB2-BD59-A6C34878D82A}">
                    <a16:rowId xmlns="" xmlns:a16="http://schemas.microsoft.com/office/drawing/2014/main" val="10003"/>
                  </a:ext>
                </a:extLst>
              </a:tr>
              <a:tr h="304625">
                <a:tc>
                  <a:txBody>
                    <a:bodyPr/>
                    <a:lstStyle/>
                    <a:p>
                      <a:pPr marL="0" marR="0" lvl="0" indent="0" algn="l" rtl="0">
                        <a:lnSpc>
                          <a:spcPct val="100000"/>
                        </a:lnSpc>
                        <a:spcBef>
                          <a:spcPts val="0"/>
                        </a:spcBef>
                        <a:spcAft>
                          <a:spcPts val="0"/>
                        </a:spcAft>
                        <a:buClr>
                          <a:srgbClr val="000000"/>
                        </a:buClr>
                        <a:buSzPts val="900"/>
                        <a:buFont typeface="Arial"/>
                        <a:buNone/>
                      </a:pPr>
                      <a:r>
                        <a:rPr lang="de-DE" sz="900" u="none" strike="noStrike" cap="none">
                          <a:solidFill>
                            <a:schemeClr val="dk1"/>
                          </a:solidFill>
                          <a:latin typeface="Merriweather"/>
                          <a:ea typeface="Merriweather"/>
                          <a:cs typeface="Merriweather"/>
                          <a:sym typeface="Merriweather"/>
                        </a:rPr>
                        <a:t>Flüssiggas</a:t>
                      </a:r>
                      <a:endParaRPr sz="900" u="none" strike="noStrike" cap="none">
                        <a:solidFill>
                          <a:schemeClr val="dk1"/>
                        </a:solidFill>
                        <a:latin typeface="Merriweather"/>
                        <a:ea typeface="Merriweather"/>
                        <a:cs typeface="Merriweather"/>
                        <a:sym typeface="Merriweather"/>
                      </a:endParaRPr>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de-DE" sz="900" u="none" strike="noStrike" cap="none">
                          <a:solidFill>
                            <a:schemeClr val="dk1"/>
                          </a:solidFill>
                          <a:latin typeface="Merriweather"/>
                          <a:ea typeface="Merriweather"/>
                          <a:cs typeface="Merriweather"/>
                          <a:sym typeface="Merriweather"/>
                        </a:rPr>
                        <a:t>2,158 kg CO</a:t>
                      </a:r>
                      <a:r>
                        <a:rPr lang="de-DE" sz="900" u="none" strike="noStrike" cap="none" baseline="-25000">
                          <a:solidFill>
                            <a:schemeClr val="dk1"/>
                          </a:solidFill>
                          <a:latin typeface="Merriweather"/>
                          <a:ea typeface="Merriweather"/>
                          <a:cs typeface="Merriweather"/>
                          <a:sym typeface="Merriweather"/>
                        </a:rPr>
                        <a:t>2</a:t>
                      </a:r>
                      <a:r>
                        <a:rPr lang="de-DE" sz="900" u="none" strike="noStrike" cap="none">
                          <a:solidFill>
                            <a:schemeClr val="dk1"/>
                          </a:solidFill>
                          <a:latin typeface="Merriweather"/>
                          <a:ea typeface="Merriweather"/>
                          <a:cs typeface="Merriweather"/>
                          <a:sym typeface="Merriweather"/>
                        </a:rPr>
                        <a:t>-äq./liter</a:t>
                      </a:r>
                      <a:endParaRPr sz="900" u="none" strike="noStrike" cap="none">
                        <a:solidFill>
                          <a:schemeClr val="dk1"/>
                        </a:solidFill>
                        <a:latin typeface="Merriweather"/>
                        <a:ea typeface="Merriweather"/>
                        <a:cs typeface="Merriweather"/>
                        <a:sym typeface="Merriweather"/>
                      </a:endParaRPr>
                    </a:p>
                  </a:txBody>
                  <a:tcPr marL="91425" marR="91425" marT="91425" marB="91425"/>
                </a:tc>
                <a:extLst>
                  <a:ext uri="{0D108BD9-81ED-4DB2-BD59-A6C34878D82A}">
                    <a16:rowId xmlns="" xmlns:a16="http://schemas.microsoft.com/office/drawing/2014/main" val="10004"/>
                  </a:ext>
                </a:extLst>
              </a:tr>
              <a:tr h="304625">
                <a:tc>
                  <a:txBody>
                    <a:bodyPr/>
                    <a:lstStyle/>
                    <a:p>
                      <a:pPr marL="0" marR="0" lvl="0" indent="0" algn="l" rtl="0">
                        <a:lnSpc>
                          <a:spcPct val="100000"/>
                        </a:lnSpc>
                        <a:spcBef>
                          <a:spcPts val="0"/>
                        </a:spcBef>
                        <a:spcAft>
                          <a:spcPts val="0"/>
                        </a:spcAft>
                        <a:buClr>
                          <a:srgbClr val="000000"/>
                        </a:buClr>
                        <a:buSzPts val="900"/>
                        <a:buFont typeface="Arial"/>
                        <a:buNone/>
                      </a:pPr>
                      <a:r>
                        <a:rPr lang="de-DE" sz="900" u="none" strike="noStrike" cap="none">
                          <a:solidFill>
                            <a:schemeClr val="dk1"/>
                          </a:solidFill>
                          <a:latin typeface="Merriweather"/>
                          <a:ea typeface="Merriweather"/>
                          <a:cs typeface="Merriweather"/>
                          <a:sym typeface="Merriweather"/>
                        </a:rPr>
                        <a:t>Dieselkraftstoff</a:t>
                      </a:r>
                      <a:endParaRPr sz="900" u="none" strike="noStrike" cap="none">
                        <a:solidFill>
                          <a:schemeClr val="dk1"/>
                        </a:solidFill>
                        <a:latin typeface="Merriweather"/>
                        <a:ea typeface="Merriweather"/>
                        <a:cs typeface="Merriweather"/>
                        <a:sym typeface="Merriweather"/>
                      </a:endParaRPr>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de-DE" sz="900" u="none" strike="noStrike" cap="none">
                          <a:solidFill>
                            <a:schemeClr val="dk1"/>
                          </a:solidFill>
                          <a:latin typeface="Merriweather"/>
                          <a:ea typeface="Merriweather"/>
                          <a:cs typeface="Merriweather"/>
                          <a:sym typeface="Merriweather"/>
                        </a:rPr>
                        <a:t>3,137 kg CO</a:t>
                      </a:r>
                      <a:r>
                        <a:rPr lang="de-DE" sz="900" u="none" strike="noStrike" cap="none" baseline="-25000">
                          <a:solidFill>
                            <a:schemeClr val="dk1"/>
                          </a:solidFill>
                          <a:latin typeface="Merriweather"/>
                          <a:ea typeface="Merriweather"/>
                          <a:cs typeface="Merriweather"/>
                          <a:sym typeface="Merriweather"/>
                        </a:rPr>
                        <a:t>2</a:t>
                      </a:r>
                      <a:r>
                        <a:rPr lang="de-DE" sz="900" u="none" strike="noStrike" cap="none">
                          <a:solidFill>
                            <a:schemeClr val="dk1"/>
                          </a:solidFill>
                          <a:latin typeface="Merriweather"/>
                          <a:ea typeface="Merriweather"/>
                          <a:cs typeface="Merriweather"/>
                          <a:sym typeface="Merriweather"/>
                        </a:rPr>
                        <a:t>-äq./l</a:t>
                      </a:r>
                      <a:endParaRPr sz="900" u="none" strike="noStrike" cap="none">
                        <a:solidFill>
                          <a:schemeClr val="dk1"/>
                        </a:solidFill>
                        <a:latin typeface="Merriweather"/>
                        <a:ea typeface="Merriweather"/>
                        <a:cs typeface="Merriweather"/>
                        <a:sym typeface="Merriweather"/>
                      </a:endParaRPr>
                    </a:p>
                  </a:txBody>
                  <a:tcPr marL="91425" marR="91425" marT="91425" marB="91425"/>
                </a:tc>
                <a:extLst>
                  <a:ext uri="{0D108BD9-81ED-4DB2-BD59-A6C34878D82A}">
                    <a16:rowId xmlns="" xmlns:a16="http://schemas.microsoft.com/office/drawing/2014/main" val="10005"/>
                  </a:ext>
                </a:extLst>
              </a:tr>
              <a:tr h="304625">
                <a:tc>
                  <a:txBody>
                    <a:bodyPr/>
                    <a:lstStyle/>
                    <a:p>
                      <a:pPr marL="0" marR="0" lvl="0" indent="0" algn="l" rtl="0">
                        <a:lnSpc>
                          <a:spcPct val="100000"/>
                        </a:lnSpc>
                        <a:spcBef>
                          <a:spcPts val="0"/>
                        </a:spcBef>
                        <a:spcAft>
                          <a:spcPts val="0"/>
                        </a:spcAft>
                        <a:buClr>
                          <a:srgbClr val="000000"/>
                        </a:buClr>
                        <a:buSzPts val="900"/>
                        <a:buFont typeface="Arial"/>
                        <a:buNone/>
                      </a:pPr>
                      <a:r>
                        <a:rPr lang="de-DE" sz="900" u="none" strike="noStrike" cap="none">
                          <a:solidFill>
                            <a:schemeClr val="dk1"/>
                          </a:solidFill>
                          <a:latin typeface="Merriweather"/>
                          <a:ea typeface="Merriweather"/>
                          <a:cs typeface="Merriweather"/>
                          <a:sym typeface="Merriweather"/>
                        </a:rPr>
                        <a:t>Biodiesel</a:t>
                      </a:r>
                      <a:endParaRPr sz="900" u="none" strike="noStrike" cap="none">
                        <a:solidFill>
                          <a:schemeClr val="dk1"/>
                        </a:solidFill>
                        <a:latin typeface="Merriweather"/>
                        <a:ea typeface="Merriweather"/>
                        <a:cs typeface="Merriweather"/>
                        <a:sym typeface="Merriweather"/>
                      </a:endParaRPr>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de-DE" sz="900" u="none" strike="noStrike" cap="none">
                          <a:solidFill>
                            <a:schemeClr val="dk1"/>
                          </a:solidFill>
                          <a:latin typeface="Merriweather"/>
                          <a:ea typeface="Merriweather"/>
                          <a:cs typeface="Merriweather"/>
                          <a:sym typeface="Merriweather"/>
                        </a:rPr>
                        <a:t>1,545 kg CO</a:t>
                      </a:r>
                      <a:r>
                        <a:rPr lang="de-DE" sz="900" u="none" strike="noStrike" cap="none" baseline="-25000">
                          <a:solidFill>
                            <a:schemeClr val="dk1"/>
                          </a:solidFill>
                          <a:latin typeface="Merriweather"/>
                          <a:ea typeface="Merriweather"/>
                          <a:cs typeface="Merriweather"/>
                          <a:sym typeface="Merriweather"/>
                        </a:rPr>
                        <a:t>2</a:t>
                      </a:r>
                      <a:r>
                        <a:rPr lang="de-DE" sz="900" u="none" strike="noStrike" cap="none">
                          <a:solidFill>
                            <a:schemeClr val="dk1"/>
                          </a:solidFill>
                          <a:latin typeface="Merriweather"/>
                          <a:ea typeface="Merriweather"/>
                          <a:cs typeface="Merriweather"/>
                          <a:sym typeface="Merriweather"/>
                        </a:rPr>
                        <a:t>-äq./l</a:t>
                      </a:r>
                      <a:endParaRPr sz="900" u="none" strike="noStrike" cap="none">
                        <a:solidFill>
                          <a:schemeClr val="dk1"/>
                        </a:solidFill>
                        <a:latin typeface="Merriweather"/>
                        <a:ea typeface="Merriweather"/>
                        <a:cs typeface="Merriweather"/>
                        <a:sym typeface="Merriweather"/>
                      </a:endParaRPr>
                    </a:p>
                  </a:txBody>
                  <a:tcPr marL="91425" marR="91425" marT="91425" marB="91425"/>
                </a:tc>
                <a:extLst>
                  <a:ext uri="{0D108BD9-81ED-4DB2-BD59-A6C34878D82A}">
                    <a16:rowId xmlns="" xmlns:a16="http://schemas.microsoft.com/office/drawing/2014/main" val="10006"/>
                  </a:ext>
                </a:extLst>
              </a:tr>
              <a:tr h="304625">
                <a:tc>
                  <a:txBody>
                    <a:bodyPr/>
                    <a:lstStyle/>
                    <a:p>
                      <a:pPr marL="0" marR="0" lvl="0" indent="0" algn="l" rtl="0">
                        <a:lnSpc>
                          <a:spcPct val="100000"/>
                        </a:lnSpc>
                        <a:spcBef>
                          <a:spcPts val="0"/>
                        </a:spcBef>
                        <a:spcAft>
                          <a:spcPts val="0"/>
                        </a:spcAft>
                        <a:buClr>
                          <a:srgbClr val="000000"/>
                        </a:buClr>
                        <a:buSzPts val="900"/>
                        <a:buFont typeface="Arial"/>
                        <a:buNone/>
                      </a:pPr>
                      <a:r>
                        <a:rPr lang="de-DE" sz="900" u="none" strike="noStrike" cap="none">
                          <a:solidFill>
                            <a:schemeClr val="dk1"/>
                          </a:solidFill>
                          <a:latin typeface="Merriweather"/>
                          <a:ea typeface="Merriweather"/>
                          <a:cs typeface="Merriweather"/>
                          <a:sym typeface="Merriweather"/>
                        </a:rPr>
                        <a:t>Ottokraftstoff </a:t>
                      </a:r>
                      <a:endParaRPr sz="900" u="none" strike="noStrike" cap="none">
                        <a:solidFill>
                          <a:schemeClr val="dk1"/>
                        </a:solidFill>
                        <a:latin typeface="Merriweather"/>
                        <a:ea typeface="Merriweather"/>
                        <a:cs typeface="Merriweather"/>
                        <a:sym typeface="Merriweather"/>
                      </a:endParaRPr>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de-DE" sz="900" u="none" strike="noStrike" cap="none">
                          <a:solidFill>
                            <a:schemeClr val="dk1"/>
                          </a:solidFill>
                          <a:latin typeface="Merriweather"/>
                          <a:ea typeface="Merriweather"/>
                          <a:cs typeface="Merriweather"/>
                          <a:sym typeface="Merriweather"/>
                        </a:rPr>
                        <a:t>2,891 kg CO</a:t>
                      </a:r>
                      <a:r>
                        <a:rPr lang="de-DE" sz="900" u="none" strike="noStrike" cap="none" baseline="-25000">
                          <a:solidFill>
                            <a:schemeClr val="dk1"/>
                          </a:solidFill>
                          <a:latin typeface="Merriweather"/>
                          <a:ea typeface="Merriweather"/>
                          <a:cs typeface="Merriweather"/>
                          <a:sym typeface="Merriweather"/>
                        </a:rPr>
                        <a:t>2</a:t>
                      </a:r>
                      <a:r>
                        <a:rPr lang="de-DE" sz="900" u="none" strike="noStrike" cap="none">
                          <a:solidFill>
                            <a:schemeClr val="dk1"/>
                          </a:solidFill>
                          <a:latin typeface="Merriweather"/>
                          <a:ea typeface="Merriweather"/>
                          <a:cs typeface="Merriweather"/>
                          <a:sym typeface="Merriweather"/>
                        </a:rPr>
                        <a:t>-äq./l</a:t>
                      </a:r>
                      <a:endParaRPr sz="900" u="none" strike="noStrike" cap="none">
                        <a:solidFill>
                          <a:schemeClr val="dk1"/>
                        </a:solidFill>
                        <a:latin typeface="Merriweather"/>
                        <a:ea typeface="Merriweather"/>
                        <a:cs typeface="Merriweather"/>
                        <a:sym typeface="Merriweather"/>
                      </a:endParaRPr>
                    </a:p>
                  </a:txBody>
                  <a:tcPr marL="91425" marR="91425" marT="91425" marB="91425"/>
                </a:tc>
                <a:extLst>
                  <a:ext uri="{0D108BD9-81ED-4DB2-BD59-A6C34878D82A}">
                    <a16:rowId xmlns="" xmlns:a16="http://schemas.microsoft.com/office/drawing/2014/main" val="10007"/>
                  </a:ext>
                </a:extLst>
              </a:tr>
              <a:tr h="304625">
                <a:tc>
                  <a:txBody>
                    <a:bodyPr/>
                    <a:lstStyle/>
                    <a:p>
                      <a:pPr marL="0" marR="0" lvl="0" indent="0" algn="l" rtl="0">
                        <a:lnSpc>
                          <a:spcPct val="100000"/>
                        </a:lnSpc>
                        <a:spcBef>
                          <a:spcPts val="0"/>
                        </a:spcBef>
                        <a:spcAft>
                          <a:spcPts val="0"/>
                        </a:spcAft>
                        <a:buClr>
                          <a:srgbClr val="000000"/>
                        </a:buClr>
                        <a:buSzPts val="900"/>
                        <a:buFont typeface="Arial"/>
                        <a:buNone/>
                      </a:pPr>
                      <a:r>
                        <a:rPr lang="de-DE" sz="900" u="none" strike="noStrike" cap="none">
                          <a:solidFill>
                            <a:schemeClr val="dk1"/>
                          </a:solidFill>
                          <a:latin typeface="Merriweather"/>
                          <a:ea typeface="Merriweather"/>
                          <a:cs typeface="Merriweather"/>
                          <a:sym typeface="Merriweather"/>
                        </a:rPr>
                        <a:t>Bioethanol</a:t>
                      </a:r>
                      <a:endParaRPr sz="900" u="none" strike="noStrike" cap="none">
                        <a:solidFill>
                          <a:schemeClr val="dk1"/>
                        </a:solidFill>
                        <a:latin typeface="Merriweather"/>
                        <a:ea typeface="Merriweather"/>
                        <a:cs typeface="Merriweather"/>
                        <a:sym typeface="Merriweather"/>
                      </a:endParaRPr>
                    </a:p>
                  </a:txBody>
                  <a:tcPr marL="91425" marR="91425" marT="91425" marB="91425">
                    <a:lnB w="9525"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de-DE" sz="900" u="none" strike="noStrike" cap="none">
                          <a:solidFill>
                            <a:schemeClr val="dk1"/>
                          </a:solidFill>
                          <a:latin typeface="Merriweather"/>
                          <a:ea typeface="Merriweather"/>
                          <a:cs typeface="Merriweather"/>
                          <a:sym typeface="Merriweather"/>
                        </a:rPr>
                        <a:t>1,261 kg CO</a:t>
                      </a:r>
                      <a:r>
                        <a:rPr lang="de-DE" sz="900" u="none" strike="noStrike" cap="none" baseline="-25000">
                          <a:solidFill>
                            <a:schemeClr val="dk1"/>
                          </a:solidFill>
                          <a:latin typeface="Merriweather"/>
                          <a:ea typeface="Merriweather"/>
                          <a:cs typeface="Merriweather"/>
                          <a:sym typeface="Merriweather"/>
                        </a:rPr>
                        <a:t>2</a:t>
                      </a:r>
                      <a:r>
                        <a:rPr lang="de-DE" sz="900" u="none" strike="noStrike" cap="none">
                          <a:solidFill>
                            <a:schemeClr val="dk1"/>
                          </a:solidFill>
                          <a:latin typeface="Merriweather"/>
                          <a:ea typeface="Merriweather"/>
                          <a:cs typeface="Merriweather"/>
                          <a:sym typeface="Merriweather"/>
                        </a:rPr>
                        <a:t>-äq./lJ</a:t>
                      </a:r>
                      <a:endParaRPr sz="900" u="none" strike="noStrike" cap="none">
                        <a:solidFill>
                          <a:schemeClr val="dk1"/>
                        </a:solidFill>
                        <a:latin typeface="Merriweather"/>
                        <a:ea typeface="Merriweather"/>
                        <a:cs typeface="Merriweather"/>
                        <a:sym typeface="Merriweather"/>
                      </a:endParaRPr>
                    </a:p>
                  </a:txBody>
                  <a:tcPr marL="91425" marR="91425" marT="91425" marB="91425">
                    <a:lnB w="9525" cap="flat" cmpd="sng">
                      <a:solidFill>
                        <a:srgbClr val="9E9E9E"/>
                      </a:solidFill>
                      <a:prstDash val="solid"/>
                      <a:round/>
                      <a:headEnd type="none" w="sm" len="sm"/>
                      <a:tailEnd type="none" w="sm" len="sm"/>
                    </a:lnB>
                  </a:tcPr>
                </a:tc>
                <a:extLst>
                  <a:ext uri="{0D108BD9-81ED-4DB2-BD59-A6C34878D82A}">
                    <a16:rowId xmlns="" xmlns:a16="http://schemas.microsoft.com/office/drawing/2014/main" val="10008"/>
                  </a:ext>
                </a:extLst>
              </a:tr>
              <a:tr h="337475">
                <a:tc>
                  <a:txBody>
                    <a:bodyPr/>
                    <a:lstStyle/>
                    <a:p>
                      <a:pPr marL="0" marR="0" lvl="0" indent="0" algn="l" rtl="0">
                        <a:lnSpc>
                          <a:spcPct val="100000"/>
                        </a:lnSpc>
                        <a:spcBef>
                          <a:spcPts val="0"/>
                        </a:spcBef>
                        <a:spcAft>
                          <a:spcPts val="0"/>
                        </a:spcAft>
                        <a:buClr>
                          <a:srgbClr val="000000"/>
                        </a:buClr>
                        <a:buSzPts val="900"/>
                        <a:buFont typeface="Arial"/>
                        <a:buNone/>
                      </a:pPr>
                      <a:r>
                        <a:rPr lang="de-DE" sz="900" u="none" strike="noStrike" cap="none" dirty="0">
                          <a:solidFill>
                            <a:schemeClr val="dk1"/>
                          </a:solidFill>
                          <a:latin typeface="Merriweather"/>
                          <a:ea typeface="Merriweather"/>
                          <a:cs typeface="Merriweather"/>
                          <a:sym typeface="Merriweather"/>
                        </a:rPr>
                        <a:t>Sonstige Mineralölprodukte </a:t>
                      </a:r>
                      <a:endParaRPr sz="900" u="none" strike="noStrike" cap="none" dirty="0">
                        <a:solidFill>
                          <a:schemeClr val="dk1"/>
                        </a:solidFill>
                        <a:latin typeface="Merriweather"/>
                        <a:ea typeface="Merriweather"/>
                        <a:cs typeface="Merriweather"/>
                        <a:sym typeface="Merriweather"/>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de-DE" sz="900" u="none" strike="noStrike" cap="none" dirty="0">
                          <a:solidFill>
                            <a:schemeClr val="dk1"/>
                          </a:solidFill>
                          <a:latin typeface="Merriweather"/>
                          <a:ea typeface="Merriweather"/>
                          <a:cs typeface="Merriweather"/>
                          <a:sym typeface="Merriweather"/>
                        </a:rPr>
                        <a:t>82,9 t CO</a:t>
                      </a:r>
                      <a:r>
                        <a:rPr lang="de-DE" sz="900" u="none" strike="noStrike" cap="none" baseline="-25000" dirty="0">
                          <a:solidFill>
                            <a:schemeClr val="dk1"/>
                          </a:solidFill>
                          <a:latin typeface="Merriweather"/>
                          <a:ea typeface="Merriweather"/>
                          <a:cs typeface="Merriweather"/>
                          <a:sym typeface="Merriweather"/>
                        </a:rPr>
                        <a:t>2</a:t>
                      </a:r>
                      <a:r>
                        <a:rPr lang="de-DE" sz="900" u="none" strike="noStrike" cap="none" dirty="0">
                          <a:solidFill>
                            <a:schemeClr val="dk1"/>
                          </a:solidFill>
                          <a:latin typeface="Merriweather"/>
                          <a:ea typeface="Merriweather"/>
                          <a:cs typeface="Merriweather"/>
                          <a:sym typeface="Merriweather"/>
                        </a:rPr>
                        <a:t>/TJ</a:t>
                      </a:r>
                      <a:endParaRPr sz="900" u="none" strike="noStrike" cap="none" dirty="0">
                        <a:solidFill>
                          <a:schemeClr val="dk1"/>
                        </a:solidFill>
                        <a:latin typeface="Merriweather"/>
                        <a:ea typeface="Merriweather"/>
                        <a:cs typeface="Merriweather"/>
                        <a:sym typeface="Merriweather"/>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 xmlns:a16="http://schemas.microsoft.com/office/drawing/2014/main" val="10009"/>
                  </a:ext>
                </a:extLst>
              </a:tr>
            </a:tbl>
          </a:graphicData>
        </a:graphic>
      </p:graphicFrame>
      <p:sp>
        <p:nvSpPr>
          <p:cNvPr id="164" name="Google Shape;164;g26dae9e7bab_0_518"/>
          <p:cNvSpPr txBox="1"/>
          <p:nvPr/>
        </p:nvSpPr>
        <p:spPr>
          <a:xfrm>
            <a:off x="2847395" y="6284597"/>
            <a:ext cx="4219200" cy="557400"/>
          </a:xfrm>
          <a:prstGeom prst="rect">
            <a:avLst/>
          </a:prstGeom>
          <a:noFill/>
          <a:ln>
            <a:noFill/>
          </a:ln>
        </p:spPr>
        <p:txBody>
          <a:bodyPr spcFirstLastPara="1" wrap="square" lIns="91425" tIns="45700" rIns="91425" bIns="45700" anchor="ctr" anchorCtr="0">
            <a:normAutofit/>
          </a:bodyPr>
          <a:lstStyle/>
          <a:p>
            <a:pPr marL="35999" marR="0" lvl="0" indent="-35999" algn="l" rtl="0">
              <a:lnSpc>
                <a:spcPct val="90000"/>
              </a:lnSpc>
              <a:spcBef>
                <a:spcPts val="0"/>
              </a:spcBef>
              <a:spcAft>
                <a:spcPts val="0"/>
              </a:spcAft>
              <a:buClr>
                <a:srgbClr val="888888"/>
              </a:buClr>
              <a:buSzPts val="1200"/>
              <a:buFont typeface="Arial"/>
              <a:buNone/>
            </a:pPr>
            <a:r>
              <a:rPr lang="de-DE" sz="1220" i="0" u="none" strike="noStrike" cap="none">
                <a:solidFill>
                  <a:schemeClr val="lt1"/>
                </a:solidFill>
                <a:latin typeface="Trebuchet MS"/>
                <a:ea typeface="Trebuchet MS"/>
                <a:cs typeface="Trebuchet MS"/>
                <a:sym typeface="Trebuchet MS"/>
              </a:rPr>
              <a:t>Beton- und Stahlbetonbau sowie Betonfertigteilbau</a:t>
            </a:r>
            <a:endParaRPr sz="1220" i="0" u="none" strike="noStrike" cap="none">
              <a:solidFill>
                <a:schemeClr val="lt1"/>
              </a:solidFill>
              <a:latin typeface="Trebuchet MS"/>
              <a:ea typeface="Trebuchet MS"/>
              <a:cs typeface="Trebuchet MS"/>
              <a:sym typeface="Trebuchet MS"/>
            </a:endParaRPr>
          </a:p>
        </p:txBody>
      </p:sp>
      <p:sp>
        <p:nvSpPr>
          <p:cNvPr id="2" name="Google Shape;162;g26dae9e7bab_0_518">
            <a:extLst>
              <a:ext uri="{FF2B5EF4-FFF2-40B4-BE49-F238E27FC236}">
                <a16:creationId xmlns="" xmlns:a16="http://schemas.microsoft.com/office/drawing/2014/main" id="{3B891BF2-BAAC-FEEB-17E2-F400E7608454}"/>
              </a:ext>
            </a:extLst>
          </p:cNvPr>
          <p:cNvSpPr/>
          <p:nvPr/>
        </p:nvSpPr>
        <p:spPr>
          <a:xfrm>
            <a:off x="5697374" y="2566566"/>
            <a:ext cx="2253929" cy="3527580"/>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457200" marR="0" lvl="0" indent="-323850" algn="l" rtl="0">
              <a:lnSpc>
                <a:spcPct val="100000"/>
              </a:lnSpc>
              <a:spcBef>
                <a:spcPts val="0"/>
              </a:spcBef>
              <a:spcAft>
                <a:spcPts val="0"/>
              </a:spcAft>
              <a:buClr>
                <a:srgbClr val="FF0000"/>
              </a:buClr>
              <a:buSzPts val="1500"/>
              <a:buFont typeface="Arial"/>
              <a:buChar char="•"/>
            </a:pPr>
            <a:r>
              <a:rPr lang="de-DE" sz="1800" b="0" i="0" u="none" strike="noStrike" cap="none" dirty="0">
                <a:solidFill>
                  <a:srgbClr val="C00000"/>
                </a:solidFill>
                <a:latin typeface="Arial"/>
                <a:ea typeface="Arial"/>
                <a:cs typeface="Arial"/>
                <a:sym typeface="Arial"/>
              </a:rPr>
              <a:t>Wieviel THG-Emissionen lassen sich vermeiden, wenn statt Diesel Biodiesel und statt Ottokraftstoffe Bioethanol eingesetzt würde?</a:t>
            </a:r>
            <a:endParaRPr sz="1800" b="0" i="0" u="none" strike="noStrike" cap="none" dirty="0">
              <a:solidFill>
                <a:srgbClr val="C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g26dae9e7bab_0_1123"/>
          <p:cNvSpPr txBox="1">
            <a:spLocks noGrp="1"/>
          </p:cNvSpPr>
          <p:nvPr>
            <p:ph type="sldNum" idx="12"/>
          </p:nvPr>
        </p:nvSpPr>
        <p:spPr>
          <a:xfrm>
            <a:off x="1" y="6254497"/>
            <a:ext cx="619500" cy="5574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888888"/>
              </a:buClr>
              <a:buSzPts val="1200"/>
              <a:buFont typeface="Arial"/>
              <a:buNone/>
            </a:pPr>
            <a:fld id="{00000000-1234-1234-1234-123412341234}" type="slidenum">
              <a:rPr lang="de-DE"/>
              <a:t>12</a:t>
            </a:fld>
            <a:endParaRPr/>
          </a:p>
        </p:txBody>
      </p:sp>
      <p:sp>
        <p:nvSpPr>
          <p:cNvPr id="343" name="Google Shape;343;g26dae9e7bab_0_1123"/>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t>TGH-Fußabdruck: Herstellung, Errichtung, Modernisierung Wohn- und Nichtwohngeb.</a:t>
            </a:r>
            <a:endParaRPr/>
          </a:p>
        </p:txBody>
      </p:sp>
      <p:sp>
        <p:nvSpPr>
          <p:cNvPr id="344" name="Google Shape;344;g26dae9e7bab_0_1123"/>
          <p:cNvSpPr txBox="1">
            <a:spLocks noGrp="1"/>
          </p:cNvSpPr>
          <p:nvPr>
            <p:ph type="body" idx="2"/>
          </p:nvPr>
        </p:nvSpPr>
        <p:spPr>
          <a:xfrm>
            <a:off x="7263643" y="6254497"/>
            <a:ext cx="46164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Clr>
                <a:srgbClr val="888888"/>
              </a:buClr>
              <a:buSzPts val="1200"/>
              <a:buNone/>
            </a:pPr>
            <a:r>
              <a:rPr lang="de-DE"/>
              <a:t>Quelle: BBSR 2020, eigene Darstellung. </a:t>
            </a:r>
            <a:endParaRPr/>
          </a:p>
        </p:txBody>
      </p:sp>
      <p:sp>
        <p:nvSpPr>
          <p:cNvPr id="345" name="Google Shape;345;g26dae9e7bab_0_1123"/>
          <p:cNvSpPr/>
          <p:nvPr/>
        </p:nvSpPr>
        <p:spPr>
          <a:xfrm>
            <a:off x="8017125" y="2861697"/>
            <a:ext cx="3401743" cy="1726205"/>
          </a:xfrm>
          <a:prstGeom prst="roundRect">
            <a:avLst>
              <a:gd name="adj" fmla="val 16667"/>
            </a:avLst>
          </a:prstGeom>
          <a:solidFill>
            <a:srgbClr val="FFC000"/>
          </a:solidFill>
          <a:ln>
            <a:noFill/>
          </a:ln>
        </p:spPr>
        <p:txBody>
          <a:bodyPr spcFirstLastPara="1" wrap="square" lIns="0" tIns="0" rIns="0" bIns="0" anchor="ctr" anchorCtr="0">
            <a:noAutofit/>
          </a:bodyPr>
          <a:lstStyle/>
          <a:p>
            <a:pPr marL="457200" marR="0" lvl="0" indent="-330200" algn="l" rtl="0">
              <a:lnSpc>
                <a:spcPct val="100000"/>
              </a:lnSpc>
              <a:spcBef>
                <a:spcPts val="0"/>
              </a:spcBef>
              <a:spcAft>
                <a:spcPts val="0"/>
              </a:spcAft>
              <a:buClr>
                <a:srgbClr val="FF0000"/>
              </a:buClr>
              <a:buSzPts val="1600"/>
              <a:buFont typeface="Arial"/>
              <a:buChar char="●"/>
            </a:pPr>
            <a:r>
              <a:rPr lang="de-DE" sz="1800" b="1" i="0" u="none" strike="noStrike" cap="none" dirty="0">
                <a:solidFill>
                  <a:srgbClr val="C00000"/>
                </a:solidFill>
                <a:latin typeface="Arial"/>
                <a:ea typeface="Arial"/>
                <a:cs typeface="Arial"/>
                <a:sym typeface="Arial"/>
              </a:rPr>
              <a:t>Vergleichen Sie die Emissionen, die sich aus der Herstellung von Beton und Holz ergeben.</a:t>
            </a:r>
            <a:endParaRPr sz="1800" b="1" i="0" u="none" strike="noStrike" cap="none" dirty="0">
              <a:solidFill>
                <a:srgbClr val="C00000"/>
              </a:solidFill>
              <a:latin typeface="Arial"/>
              <a:ea typeface="Arial"/>
              <a:cs typeface="Arial"/>
              <a:sym typeface="Arial"/>
            </a:endParaRPr>
          </a:p>
        </p:txBody>
      </p:sp>
      <p:pic>
        <p:nvPicPr>
          <p:cNvPr id="346" name="Google Shape;346;g26dae9e7bab_0_1123"/>
          <p:cNvPicPr preferRelativeResize="0"/>
          <p:nvPr/>
        </p:nvPicPr>
        <p:blipFill rotWithShape="1">
          <a:blip r:embed="rId3">
            <a:alphaModFix/>
          </a:blip>
          <a:srcRect/>
          <a:stretch/>
        </p:blipFill>
        <p:spPr>
          <a:xfrm>
            <a:off x="152400" y="1412400"/>
            <a:ext cx="7198970" cy="4689696"/>
          </a:xfrm>
          <a:prstGeom prst="rect">
            <a:avLst/>
          </a:prstGeom>
          <a:noFill/>
          <a:ln>
            <a:noFill/>
          </a:ln>
        </p:spPr>
      </p:pic>
      <p:sp>
        <p:nvSpPr>
          <p:cNvPr id="347" name="Google Shape;347;g26dae9e7bab_0_1123"/>
          <p:cNvSpPr txBox="1">
            <a:spLocks noGrp="1"/>
          </p:cNvSpPr>
          <p:nvPr>
            <p:ph type="ftr" idx="11"/>
          </p:nvPr>
        </p:nvSpPr>
        <p:spPr>
          <a:xfrm>
            <a:off x="708400" y="6254497"/>
            <a:ext cx="2541000" cy="55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1800"/>
              <a:buFont typeface="Arial"/>
              <a:buNone/>
            </a:pPr>
            <a:r>
              <a:rPr lang="de-DE" dirty="0"/>
              <a:t>Dipl.-Ing. Volker Handke </a:t>
            </a:r>
            <a:endParaRPr dirty="0"/>
          </a:p>
          <a:p>
            <a:pPr marL="0" lvl="0" indent="0" algn="l" rtl="0">
              <a:lnSpc>
                <a:spcPct val="100000"/>
              </a:lnSpc>
              <a:spcBef>
                <a:spcPts val="0"/>
              </a:spcBef>
              <a:spcAft>
                <a:spcPts val="0"/>
              </a:spcAft>
              <a:buClr>
                <a:schemeClr val="dk1"/>
              </a:buClr>
              <a:buSzPts val="1800"/>
              <a:buFont typeface="Arial"/>
              <a:buNone/>
            </a:pPr>
            <a:r>
              <a:rPr lang="de-DE" dirty="0"/>
              <a:t>Die Projektagentur BBNE</a:t>
            </a:r>
            <a:endParaRPr dirty="0"/>
          </a:p>
        </p:txBody>
      </p:sp>
      <p:sp>
        <p:nvSpPr>
          <p:cNvPr id="2" name="Google Shape;92;p1">
            <a:extLst>
              <a:ext uri="{FF2B5EF4-FFF2-40B4-BE49-F238E27FC236}">
                <a16:creationId xmlns="" xmlns:a16="http://schemas.microsoft.com/office/drawing/2014/main" id="{92BB6B0C-3904-2E65-9E64-2A663020AFB5}"/>
              </a:ext>
            </a:extLst>
          </p:cNvPr>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Clr>
                <a:srgbClr val="888888"/>
              </a:buClr>
              <a:buSzPts val="1200"/>
              <a:buNone/>
            </a:pPr>
            <a:r>
              <a:rPr lang="de-DE" dirty="0"/>
              <a:t>Zimmerer und Zimmerin</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g25be34df3b4_0_0"/>
          <p:cNvSpPr txBox="1">
            <a:spLocks noGrp="1"/>
          </p:cNvSpPr>
          <p:nvPr>
            <p:ph type="sldNum" idx="12"/>
          </p:nvPr>
        </p:nvSpPr>
        <p:spPr>
          <a:xfrm>
            <a:off x="1" y="6254497"/>
            <a:ext cx="619500" cy="5574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888888"/>
              </a:buClr>
              <a:buSzPts val="1200"/>
              <a:buFont typeface="Arial"/>
              <a:buNone/>
            </a:pPr>
            <a:fld id="{00000000-1234-1234-1234-123412341234}" type="slidenum">
              <a:rPr lang="de-DE"/>
              <a:t>13</a:t>
            </a:fld>
            <a:endParaRPr/>
          </a:p>
        </p:txBody>
      </p:sp>
      <p:sp>
        <p:nvSpPr>
          <p:cNvPr id="458" name="Google Shape;458;g25be34df3b4_0_0"/>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000000"/>
              </a:buClr>
              <a:buSzPts val="1800"/>
              <a:buFont typeface="Calibri"/>
              <a:buNone/>
            </a:pPr>
            <a:r>
              <a:rPr lang="de-DE"/>
              <a:t>Nachhaltigkeit als gemeinsames Projekt</a:t>
            </a:r>
            <a:br>
              <a:rPr lang="de-DE"/>
            </a:br>
            <a:r>
              <a:rPr lang="de-DE"/>
              <a:t>Ganzheitliche Unternehmensführung</a:t>
            </a:r>
            <a:endParaRPr/>
          </a:p>
        </p:txBody>
      </p:sp>
      <p:sp>
        <p:nvSpPr>
          <p:cNvPr id="459" name="Google Shape;459;g25be34df3b4_0_0"/>
          <p:cNvSpPr txBox="1">
            <a:spLocks noGrp="1"/>
          </p:cNvSpPr>
          <p:nvPr>
            <p:ph type="body" idx="2"/>
          </p:nvPr>
        </p:nvSpPr>
        <p:spPr>
          <a:xfrm>
            <a:off x="7263643" y="6254497"/>
            <a:ext cx="4616400" cy="557400"/>
          </a:xfrm>
          <a:prstGeom prst="rect">
            <a:avLst/>
          </a:prstGeom>
          <a:noFill/>
          <a:ln>
            <a:noFill/>
          </a:ln>
        </p:spPr>
        <p:txBody>
          <a:bodyPr spcFirstLastPara="1" wrap="square" lIns="91425" tIns="45700" rIns="91425" bIns="45700" anchor="ctr" anchorCtr="0">
            <a:normAutofit/>
          </a:bodyPr>
          <a:lstStyle/>
          <a:p>
            <a:pPr marL="0" lvl="0" indent="0" algn="l" rtl="0">
              <a:lnSpc>
                <a:spcPct val="110000"/>
              </a:lnSpc>
              <a:spcBef>
                <a:spcPts val="0"/>
              </a:spcBef>
              <a:spcAft>
                <a:spcPts val="0"/>
              </a:spcAft>
              <a:buClr>
                <a:srgbClr val="888888"/>
              </a:buClr>
              <a:buSzPts val="1200"/>
              <a:buNone/>
            </a:pPr>
            <a:r>
              <a:rPr lang="de-DE" dirty="0"/>
              <a:t>Bildquellen: links - Stockholm </a:t>
            </a:r>
            <a:r>
              <a:rPr lang="de-DE" dirty="0" err="1"/>
              <a:t>Resilience</a:t>
            </a:r>
            <a:r>
              <a:rPr lang="de-DE" dirty="0"/>
              <a:t> </a:t>
            </a:r>
            <a:r>
              <a:rPr lang="de-DE" dirty="0" err="1"/>
              <a:t>Centre</a:t>
            </a:r>
            <a:r>
              <a:rPr lang="de-DE" dirty="0"/>
              <a:t> o.J., </a:t>
            </a:r>
            <a:br>
              <a:rPr lang="de-DE" dirty="0"/>
            </a:br>
            <a:r>
              <a:rPr lang="de-DE" dirty="0"/>
              <a:t>rechts - eigene Abbildung nach </a:t>
            </a:r>
            <a:r>
              <a:rPr lang="de-DE" dirty="0" err="1"/>
              <a:t>sph</a:t>
            </a:r>
            <a:r>
              <a:rPr lang="de-DE" dirty="0"/>
              <a:t> o.J.</a:t>
            </a:r>
            <a:endParaRPr dirty="0"/>
          </a:p>
        </p:txBody>
      </p:sp>
      <p:sp>
        <p:nvSpPr>
          <p:cNvPr id="460" name="Google Shape;460;g25be34df3b4_0_0"/>
          <p:cNvSpPr txBox="1"/>
          <p:nvPr/>
        </p:nvSpPr>
        <p:spPr>
          <a:xfrm>
            <a:off x="6425612" y="3335413"/>
            <a:ext cx="1821300" cy="400200"/>
          </a:xfrm>
          <a:prstGeom prst="rect">
            <a:avLst/>
          </a:prstGeom>
          <a:solidFill>
            <a:srgbClr val="0096FF"/>
          </a:solidFill>
          <a:ln>
            <a:noFill/>
          </a:ln>
          <a:effectLst>
            <a:outerShdw blurRad="57150" dist="19050" dir="5400000" algn="bl" rotWithShape="0">
              <a:srgbClr val="000000">
                <a:alpha val="48235"/>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de-DE" sz="2000" b="1" i="0" u="none" strike="noStrike" cap="none">
                <a:solidFill>
                  <a:schemeClr val="lt1"/>
                </a:solidFill>
                <a:latin typeface="Arial"/>
                <a:ea typeface="Arial"/>
                <a:cs typeface="Arial"/>
                <a:sym typeface="Arial"/>
              </a:rPr>
              <a:t>Analyse</a:t>
            </a:r>
            <a:endParaRPr sz="2000" b="1" i="0" u="none" strike="noStrike" cap="none">
              <a:solidFill>
                <a:schemeClr val="lt1"/>
              </a:solidFill>
              <a:latin typeface="Arial"/>
              <a:ea typeface="Arial"/>
              <a:cs typeface="Arial"/>
              <a:sym typeface="Arial"/>
            </a:endParaRPr>
          </a:p>
        </p:txBody>
      </p:sp>
      <p:sp>
        <p:nvSpPr>
          <p:cNvPr id="461" name="Google Shape;461;g25be34df3b4_0_0"/>
          <p:cNvSpPr txBox="1"/>
          <p:nvPr/>
        </p:nvSpPr>
        <p:spPr>
          <a:xfrm>
            <a:off x="8346662" y="3335413"/>
            <a:ext cx="1821300" cy="400200"/>
          </a:xfrm>
          <a:prstGeom prst="rect">
            <a:avLst/>
          </a:prstGeom>
          <a:solidFill>
            <a:srgbClr val="0432FF"/>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de-DE" sz="2000" b="1" i="0" u="none" strike="noStrike" cap="none">
                <a:solidFill>
                  <a:schemeClr val="lt1"/>
                </a:solidFill>
                <a:latin typeface="Arial"/>
                <a:ea typeface="Arial"/>
                <a:cs typeface="Arial"/>
                <a:sym typeface="Arial"/>
              </a:rPr>
              <a:t>Ziele</a:t>
            </a:r>
            <a:endParaRPr sz="1400" b="0" i="0" u="none" strike="noStrike" cap="none">
              <a:solidFill>
                <a:srgbClr val="000000"/>
              </a:solidFill>
              <a:latin typeface="Arial"/>
              <a:ea typeface="Arial"/>
              <a:cs typeface="Arial"/>
              <a:sym typeface="Arial"/>
            </a:endParaRPr>
          </a:p>
        </p:txBody>
      </p:sp>
      <p:sp>
        <p:nvSpPr>
          <p:cNvPr id="462" name="Google Shape;462;g25be34df3b4_0_0"/>
          <p:cNvSpPr txBox="1"/>
          <p:nvPr/>
        </p:nvSpPr>
        <p:spPr>
          <a:xfrm>
            <a:off x="10267712" y="3335412"/>
            <a:ext cx="1821300" cy="400200"/>
          </a:xfrm>
          <a:prstGeom prst="rect">
            <a:avLst/>
          </a:prstGeom>
          <a:solidFill>
            <a:srgbClr val="9437FF"/>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de-DE" sz="2000" b="1" i="0" u="none" strike="noStrike" cap="none">
                <a:solidFill>
                  <a:schemeClr val="lt1"/>
                </a:solidFill>
                <a:latin typeface="Arial"/>
                <a:ea typeface="Arial"/>
                <a:cs typeface="Arial"/>
                <a:sym typeface="Arial"/>
              </a:rPr>
              <a:t>Maßnahmen</a:t>
            </a:r>
            <a:endParaRPr sz="2000" b="1" i="0" u="none" strike="noStrike" cap="none">
              <a:solidFill>
                <a:schemeClr val="lt1"/>
              </a:solidFill>
              <a:latin typeface="Arial"/>
              <a:ea typeface="Arial"/>
              <a:cs typeface="Arial"/>
              <a:sym typeface="Arial"/>
            </a:endParaRPr>
          </a:p>
        </p:txBody>
      </p:sp>
      <p:sp>
        <p:nvSpPr>
          <p:cNvPr id="463" name="Google Shape;463;g25be34df3b4_0_0"/>
          <p:cNvSpPr/>
          <p:nvPr/>
        </p:nvSpPr>
        <p:spPr>
          <a:xfrm>
            <a:off x="6425613" y="1454200"/>
            <a:ext cx="5663399" cy="1178250"/>
          </a:xfrm>
          <a:prstGeom prst="flowChartExtract">
            <a:avLst/>
          </a:prstGeom>
          <a:solidFill>
            <a:srgbClr val="F1C232"/>
          </a:solidFill>
          <a:ln w="9525" cap="flat" cmpd="sng">
            <a:solidFill>
              <a:schemeClr val="dk2"/>
            </a:solidFill>
            <a:prstDash val="solid"/>
            <a:round/>
            <a:headEnd type="none" w="sm" len="sm"/>
            <a:tailEnd type="none" w="sm" len="sm"/>
          </a:ln>
        </p:spPr>
        <p:txBody>
          <a:bodyPr spcFirstLastPara="1" wrap="square" lIns="91425" tIns="91425" rIns="91425" bIns="2880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de-DE" sz="2000" b="1" i="0" u="none" strike="noStrike" cap="none">
                <a:solidFill>
                  <a:srgbClr val="000000"/>
                </a:solidFill>
                <a:latin typeface="Arial"/>
                <a:ea typeface="Arial"/>
                <a:cs typeface="Arial"/>
                <a:sym typeface="Arial"/>
              </a:rPr>
              <a:t>Nachhaltigkeits- strategie</a:t>
            </a:r>
            <a:endParaRPr sz="2000" b="1" i="0" u="none" strike="noStrike" cap="none">
              <a:solidFill>
                <a:srgbClr val="000000"/>
              </a:solidFill>
              <a:latin typeface="Arial"/>
              <a:ea typeface="Arial"/>
              <a:cs typeface="Arial"/>
              <a:sym typeface="Arial"/>
            </a:endParaRPr>
          </a:p>
        </p:txBody>
      </p:sp>
      <p:sp>
        <p:nvSpPr>
          <p:cNvPr id="464" name="Google Shape;464;g25be34df3b4_0_0"/>
          <p:cNvSpPr/>
          <p:nvPr/>
        </p:nvSpPr>
        <p:spPr>
          <a:xfrm>
            <a:off x="6461977" y="3895854"/>
            <a:ext cx="5627100" cy="1122600"/>
          </a:xfrm>
          <a:prstGeom prst="rect">
            <a:avLst/>
          </a:prstGeom>
          <a:solidFill>
            <a:schemeClr val="accent1"/>
          </a:solidFill>
          <a:ln w="25400" cap="flat" cmpd="sng">
            <a:solidFill>
              <a:srgbClr val="364A7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de-DE" sz="1600" b="0" i="0" u="none" strike="noStrike" cap="none">
                <a:solidFill>
                  <a:schemeClr val="lt1"/>
                </a:solidFill>
                <a:latin typeface="Arial"/>
                <a:ea typeface="Arial"/>
                <a:cs typeface="Arial"/>
                <a:sym typeface="Arial"/>
              </a:rPr>
              <a:t>Lieferkette, Energie und Ressourcen, Produkte, Recycling,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de-DE" sz="1600" b="0" i="0" u="none" strike="noStrike" cap="none">
                <a:solidFill>
                  <a:schemeClr val="lt1"/>
                </a:solidFill>
                <a:latin typeface="Arial"/>
                <a:ea typeface="Arial"/>
                <a:cs typeface="Arial"/>
                <a:sym typeface="Arial"/>
              </a:rPr>
              <a:t>Mitarbeiter*innen, Gesellschafter*innen, Eigentümer*innen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de-DE" sz="1400" b="0" i="0" u="none" strike="noStrike" cap="none">
                <a:solidFill>
                  <a:schemeClr val="lt1"/>
                </a:solidFill>
                <a:latin typeface="Arial"/>
                <a:ea typeface="Arial"/>
                <a:cs typeface="Arial"/>
                <a:sym typeface="Arial"/>
              </a:rPr>
              <a:t>Gleichberechtigung, </a:t>
            </a:r>
            <a:r>
              <a:rPr lang="de-DE" sz="1600" b="0" i="0" u="none" strike="noStrike" cap="none">
                <a:solidFill>
                  <a:schemeClr val="lt1"/>
                </a:solidFill>
                <a:latin typeface="Arial"/>
                <a:ea typeface="Arial"/>
                <a:cs typeface="Arial"/>
                <a:sym typeface="Arial"/>
              </a:rPr>
              <a:t>Arbeitssicherheit</a:t>
            </a:r>
            <a:r>
              <a:rPr lang="de-DE" sz="1400" b="0" i="0" u="none" strike="noStrike" cap="none">
                <a:solidFill>
                  <a:schemeClr val="lt1"/>
                </a:solidFill>
                <a:latin typeface="Arial"/>
                <a:ea typeface="Arial"/>
                <a:cs typeface="Arial"/>
                <a:sym typeface="Arial"/>
              </a:rPr>
              <a:t>,  Weiterbildung, Ausbildung</a:t>
            </a:r>
            <a:endParaRPr sz="1400" b="0" i="0" u="none" strike="noStrike" cap="none">
              <a:solidFill>
                <a:srgbClr val="000000"/>
              </a:solidFill>
              <a:latin typeface="Arial"/>
              <a:ea typeface="Arial"/>
              <a:cs typeface="Arial"/>
              <a:sym typeface="Arial"/>
            </a:endParaRPr>
          </a:p>
        </p:txBody>
      </p:sp>
      <p:sp>
        <p:nvSpPr>
          <p:cNvPr id="465" name="Google Shape;465;g25be34df3b4_0_0"/>
          <p:cNvSpPr txBox="1"/>
          <p:nvPr/>
        </p:nvSpPr>
        <p:spPr>
          <a:xfrm>
            <a:off x="7199169" y="2741183"/>
            <a:ext cx="1821300" cy="400200"/>
          </a:xfrm>
          <a:prstGeom prst="rect">
            <a:avLst/>
          </a:prstGeom>
          <a:solidFill>
            <a:srgbClr val="FF2F92"/>
          </a:solidFill>
          <a:ln>
            <a:noFill/>
          </a:ln>
          <a:effectLst>
            <a:outerShdw blurRad="57150" dist="19050" dir="5400000" algn="bl" rotWithShape="0">
              <a:srgbClr val="000000">
                <a:alpha val="48235"/>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de-DE" sz="2000" b="1" i="0" u="none" strike="noStrike" cap="none">
                <a:solidFill>
                  <a:schemeClr val="lt1"/>
                </a:solidFill>
                <a:latin typeface="Arial"/>
                <a:ea typeface="Arial"/>
                <a:cs typeface="Arial"/>
                <a:sym typeface="Arial"/>
              </a:rPr>
              <a:t>Kennzahlen</a:t>
            </a:r>
            <a:endParaRPr sz="2000" b="1" i="0" u="none" strike="noStrike" cap="none">
              <a:solidFill>
                <a:schemeClr val="lt1"/>
              </a:solidFill>
              <a:latin typeface="Arial"/>
              <a:ea typeface="Arial"/>
              <a:cs typeface="Arial"/>
              <a:sym typeface="Arial"/>
            </a:endParaRPr>
          </a:p>
        </p:txBody>
      </p:sp>
      <p:sp>
        <p:nvSpPr>
          <p:cNvPr id="466" name="Google Shape;466;g25be34df3b4_0_0"/>
          <p:cNvSpPr txBox="1"/>
          <p:nvPr/>
        </p:nvSpPr>
        <p:spPr>
          <a:xfrm>
            <a:off x="9682179" y="2741183"/>
            <a:ext cx="1821300" cy="400200"/>
          </a:xfrm>
          <a:prstGeom prst="rect">
            <a:avLst/>
          </a:prstGeom>
          <a:solidFill>
            <a:srgbClr val="FF40FF"/>
          </a:solidFill>
          <a:ln>
            <a:noFill/>
          </a:ln>
          <a:effectLst>
            <a:outerShdw blurRad="57150" dist="19050" dir="5400000" algn="bl" rotWithShape="0">
              <a:srgbClr val="000000">
                <a:alpha val="48235"/>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de-DE" sz="2000" b="1" i="0" u="none" strike="noStrike" cap="none">
                <a:solidFill>
                  <a:schemeClr val="lt1"/>
                </a:solidFill>
                <a:latin typeface="Arial"/>
                <a:ea typeface="Arial"/>
                <a:cs typeface="Arial"/>
                <a:sym typeface="Arial"/>
              </a:rPr>
              <a:t>Bewertung</a:t>
            </a:r>
            <a:endParaRPr sz="2000" b="1" i="0" u="none" strike="noStrike" cap="none">
              <a:solidFill>
                <a:schemeClr val="lt1"/>
              </a:solidFill>
              <a:latin typeface="Arial"/>
              <a:ea typeface="Arial"/>
              <a:cs typeface="Arial"/>
              <a:sym typeface="Arial"/>
            </a:endParaRPr>
          </a:p>
        </p:txBody>
      </p:sp>
      <p:pic>
        <p:nvPicPr>
          <p:cNvPr id="467" name="Google Shape;467;g25be34df3b4_0_0"/>
          <p:cNvPicPr preferRelativeResize="0"/>
          <p:nvPr/>
        </p:nvPicPr>
        <p:blipFill rotWithShape="1">
          <a:blip r:embed="rId3">
            <a:alphaModFix/>
          </a:blip>
          <a:srcRect/>
          <a:stretch/>
        </p:blipFill>
        <p:spPr>
          <a:xfrm>
            <a:off x="72050" y="1469757"/>
            <a:ext cx="6357067" cy="4589516"/>
          </a:xfrm>
          <a:prstGeom prst="rect">
            <a:avLst/>
          </a:prstGeom>
          <a:noFill/>
          <a:ln>
            <a:noFill/>
          </a:ln>
        </p:spPr>
      </p:pic>
      <p:sp>
        <p:nvSpPr>
          <p:cNvPr id="468" name="Google Shape;468;g25be34df3b4_0_0"/>
          <p:cNvSpPr/>
          <p:nvPr/>
        </p:nvSpPr>
        <p:spPr>
          <a:xfrm>
            <a:off x="5385900" y="5228225"/>
            <a:ext cx="6703200" cy="846600"/>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91425" tIns="45700" rIns="91425" bIns="45700" anchor="ctr" anchorCtr="0">
            <a:noAutofit/>
          </a:bodyPr>
          <a:lstStyle/>
          <a:p>
            <a:pPr marL="457200" marR="0" lvl="0" indent="-342900" algn="l" rtl="0">
              <a:lnSpc>
                <a:spcPct val="100000"/>
              </a:lnSpc>
              <a:spcBef>
                <a:spcPts val="0"/>
              </a:spcBef>
              <a:spcAft>
                <a:spcPts val="0"/>
              </a:spcAft>
              <a:buClr>
                <a:srgbClr val="FF0000"/>
              </a:buClr>
              <a:buSzPts val="1800"/>
              <a:buFont typeface="Arial"/>
              <a:buChar char="●"/>
            </a:pPr>
            <a:r>
              <a:rPr lang="de-DE" sz="1800" b="1" i="0" u="none" strike="noStrike" cap="none" dirty="0">
                <a:solidFill>
                  <a:srgbClr val="C00000"/>
                </a:solidFill>
                <a:latin typeface="Arial"/>
                <a:ea typeface="Arial"/>
                <a:cs typeface="Arial"/>
                <a:sym typeface="Arial"/>
              </a:rPr>
              <a:t>Welche Rolle spielen die SDG für Ihr Unternehmen</a:t>
            </a:r>
            <a:endParaRPr sz="1800" dirty="0">
              <a:solidFill>
                <a:srgbClr val="C00000"/>
              </a:solidFill>
            </a:endParaRPr>
          </a:p>
          <a:p>
            <a:pPr marL="457200" marR="0" lvl="0" indent="-342900" algn="l" rtl="0">
              <a:lnSpc>
                <a:spcPct val="100000"/>
              </a:lnSpc>
              <a:spcBef>
                <a:spcPts val="0"/>
              </a:spcBef>
              <a:spcAft>
                <a:spcPts val="0"/>
              </a:spcAft>
              <a:buClr>
                <a:srgbClr val="FF0000"/>
              </a:buClr>
              <a:buSzPts val="1800"/>
              <a:buFont typeface="Arial"/>
              <a:buChar char="●"/>
            </a:pPr>
            <a:r>
              <a:rPr lang="de-DE" sz="1800" b="1" i="0" u="none" strike="noStrike" cap="none" dirty="0">
                <a:solidFill>
                  <a:srgbClr val="C00000"/>
                </a:solidFill>
                <a:latin typeface="Arial"/>
                <a:ea typeface="Arial"/>
                <a:cs typeface="Arial"/>
                <a:sym typeface="Arial"/>
              </a:rPr>
              <a:t>Wie stellen Sie Ihr Unternehmen für die Zukunft auf?</a:t>
            </a:r>
            <a:endParaRPr sz="1800" b="1" i="0" u="none" strike="noStrike" cap="none" dirty="0">
              <a:solidFill>
                <a:srgbClr val="C00000"/>
              </a:solidFill>
              <a:latin typeface="Arial"/>
              <a:ea typeface="Arial"/>
              <a:cs typeface="Arial"/>
              <a:sym typeface="Arial"/>
            </a:endParaRPr>
          </a:p>
        </p:txBody>
      </p:sp>
      <p:sp>
        <p:nvSpPr>
          <p:cNvPr id="2" name="Google Shape;92;p1">
            <a:extLst>
              <a:ext uri="{FF2B5EF4-FFF2-40B4-BE49-F238E27FC236}">
                <a16:creationId xmlns="" xmlns:a16="http://schemas.microsoft.com/office/drawing/2014/main" id="{3D975009-A036-DD86-2859-C639A44A8827}"/>
              </a:ext>
            </a:extLst>
          </p:cNvPr>
          <p:cNvSpPr txBox="1">
            <a:spLocks noGrp="1"/>
          </p:cNvSpPr>
          <p:nvPr>
            <p:ph type="body" idx="1"/>
          </p:nvPr>
        </p:nvSpPr>
        <p:spPr>
          <a:xfrm>
            <a:off x="3524596" y="6281857"/>
            <a:ext cx="3660555" cy="530107"/>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Clr>
                <a:srgbClr val="888888"/>
              </a:buClr>
              <a:buSzPts val="1200"/>
              <a:buNone/>
            </a:pPr>
            <a:r>
              <a:rPr lang="de-DE" dirty="0"/>
              <a:t>Zimmerer und Zimmerin</a:t>
            </a:r>
            <a:endParaRPr dirty="0"/>
          </a:p>
        </p:txBody>
      </p:sp>
      <p:sp>
        <p:nvSpPr>
          <p:cNvPr id="5" name="Google Shape;222;g1bcc006e8e2_0_30">
            <a:extLst>
              <a:ext uri="{FF2B5EF4-FFF2-40B4-BE49-F238E27FC236}">
                <a16:creationId xmlns="" xmlns:a16="http://schemas.microsoft.com/office/drawing/2014/main" id="{DEEF7685-80DE-03E4-4EB6-114898675BCE}"/>
              </a:ext>
            </a:extLst>
          </p:cNvPr>
          <p:cNvSpPr txBox="1">
            <a:spLocks noGrp="1"/>
          </p:cNvSpPr>
          <p:nvPr>
            <p:ph type="ftr" idx="11"/>
          </p:nvPr>
        </p:nvSpPr>
        <p:spPr>
          <a:xfrm>
            <a:off x="708400" y="6254497"/>
            <a:ext cx="2541000" cy="55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1800"/>
              <a:buFont typeface="Arial"/>
              <a:buNone/>
            </a:pPr>
            <a:r>
              <a:rPr lang="de-DE" dirty="0"/>
              <a:t>Dirk Schröder-Brandi </a:t>
            </a:r>
            <a:endParaRPr dirty="0"/>
          </a:p>
          <a:p>
            <a:pPr marL="0" lvl="0" indent="0" algn="l" rtl="0">
              <a:lnSpc>
                <a:spcPct val="100000"/>
              </a:lnSpc>
              <a:spcBef>
                <a:spcPts val="0"/>
              </a:spcBef>
              <a:spcAft>
                <a:spcPts val="0"/>
              </a:spcAft>
              <a:buClr>
                <a:schemeClr val="dk1"/>
              </a:buClr>
              <a:buSzPts val="1800"/>
              <a:buFont typeface="Arial"/>
              <a:buNone/>
            </a:pPr>
            <a:r>
              <a:rPr lang="de-DE" dirty="0"/>
              <a:t>Die Projektagentur PABBNE</a:t>
            </a: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g26805bd2549_0_1687"/>
          <p:cNvSpPr txBox="1">
            <a:spLocks noGrp="1"/>
          </p:cNvSpPr>
          <p:nvPr>
            <p:ph type="sldNum" idx="12"/>
          </p:nvPr>
        </p:nvSpPr>
        <p:spPr>
          <a:xfrm>
            <a:off x="1" y="6254497"/>
            <a:ext cx="619500" cy="5574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888888"/>
              </a:buClr>
              <a:buSzPts val="1200"/>
              <a:buFont typeface="Arial"/>
              <a:buNone/>
            </a:pPr>
            <a:fld id="{00000000-1234-1234-1234-123412341234}" type="slidenum">
              <a:rPr lang="de-DE"/>
              <a:t>14</a:t>
            </a:fld>
            <a:endParaRPr/>
          </a:p>
        </p:txBody>
      </p:sp>
      <p:sp>
        <p:nvSpPr>
          <p:cNvPr id="510" name="Google Shape;510;g26805bd2549_0_1687"/>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000000"/>
              </a:buClr>
              <a:buSzPts val="1800"/>
              <a:buFont typeface="Calibri"/>
              <a:buNone/>
            </a:pPr>
            <a:r>
              <a:rPr lang="de-DE"/>
              <a:t>Nachhaltigkeit als gemeinsames Projekt</a:t>
            </a:r>
            <a:br>
              <a:rPr lang="de-DE"/>
            </a:br>
            <a:r>
              <a:rPr lang="de-DE"/>
              <a:t>Ganzheitliche Unternehmensführung</a:t>
            </a:r>
            <a:endParaRPr/>
          </a:p>
        </p:txBody>
      </p:sp>
      <p:sp>
        <p:nvSpPr>
          <p:cNvPr id="511" name="Google Shape;511;g26805bd2549_0_1687"/>
          <p:cNvSpPr txBox="1">
            <a:spLocks noGrp="1"/>
          </p:cNvSpPr>
          <p:nvPr>
            <p:ph type="body" idx="2"/>
          </p:nvPr>
        </p:nvSpPr>
        <p:spPr>
          <a:xfrm>
            <a:off x="7263643" y="6254497"/>
            <a:ext cx="4616400" cy="557400"/>
          </a:xfrm>
          <a:prstGeom prst="rect">
            <a:avLst/>
          </a:prstGeom>
          <a:noFill/>
          <a:ln>
            <a:noFill/>
          </a:ln>
        </p:spPr>
        <p:txBody>
          <a:bodyPr spcFirstLastPara="1" wrap="square" lIns="91425" tIns="45700" rIns="91425" bIns="45700" anchor="ctr" anchorCtr="0">
            <a:normAutofit/>
          </a:bodyPr>
          <a:lstStyle/>
          <a:p>
            <a:pPr marL="0" lvl="0" indent="0" algn="l" rtl="0">
              <a:lnSpc>
                <a:spcPct val="110000"/>
              </a:lnSpc>
              <a:spcBef>
                <a:spcPts val="0"/>
              </a:spcBef>
              <a:spcAft>
                <a:spcPts val="0"/>
              </a:spcAft>
              <a:buClr>
                <a:srgbClr val="888888"/>
              </a:buClr>
              <a:buSzPts val="1200"/>
              <a:buNone/>
            </a:pPr>
            <a:r>
              <a:rPr lang="de-DE"/>
              <a:t>Bildquellen: links - Stockholm Resilience Centre o.J., </a:t>
            </a:r>
            <a:br>
              <a:rPr lang="de-DE"/>
            </a:br>
            <a:r>
              <a:rPr lang="de-DE"/>
              <a:t>rechts - eigene Abbildung nach sph o.J.</a:t>
            </a:r>
            <a:endParaRPr/>
          </a:p>
        </p:txBody>
      </p:sp>
      <p:sp>
        <p:nvSpPr>
          <p:cNvPr id="512" name="Google Shape;512;g26805bd2549_0_1687"/>
          <p:cNvSpPr txBox="1"/>
          <p:nvPr/>
        </p:nvSpPr>
        <p:spPr>
          <a:xfrm>
            <a:off x="6425612" y="3335413"/>
            <a:ext cx="1821300" cy="400200"/>
          </a:xfrm>
          <a:prstGeom prst="rect">
            <a:avLst/>
          </a:prstGeom>
          <a:solidFill>
            <a:srgbClr val="0096FF"/>
          </a:solidFill>
          <a:ln>
            <a:noFill/>
          </a:ln>
          <a:effectLst>
            <a:outerShdw blurRad="57150" dist="19050" dir="5400000" algn="bl" rotWithShape="0">
              <a:srgbClr val="000000">
                <a:alpha val="48240"/>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de-DE" sz="2000" b="1" i="0" u="none" strike="noStrike" cap="none">
                <a:solidFill>
                  <a:schemeClr val="lt1"/>
                </a:solidFill>
                <a:latin typeface="Arial"/>
                <a:ea typeface="Arial"/>
                <a:cs typeface="Arial"/>
                <a:sym typeface="Arial"/>
              </a:rPr>
              <a:t>Analyse</a:t>
            </a:r>
            <a:endParaRPr sz="2000" b="1" i="0" u="none" strike="noStrike" cap="none">
              <a:solidFill>
                <a:schemeClr val="lt1"/>
              </a:solidFill>
              <a:latin typeface="Arial"/>
              <a:ea typeface="Arial"/>
              <a:cs typeface="Arial"/>
              <a:sym typeface="Arial"/>
            </a:endParaRPr>
          </a:p>
        </p:txBody>
      </p:sp>
      <p:sp>
        <p:nvSpPr>
          <p:cNvPr id="513" name="Google Shape;513;g26805bd2549_0_1687"/>
          <p:cNvSpPr txBox="1"/>
          <p:nvPr/>
        </p:nvSpPr>
        <p:spPr>
          <a:xfrm>
            <a:off x="8346662" y="3335413"/>
            <a:ext cx="1821300" cy="400200"/>
          </a:xfrm>
          <a:prstGeom prst="rect">
            <a:avLst/>
          </a:prstGeom>
          <a:solidFill>
            <a:srgbClr val="0432FF"/>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de-DE" sz="2000" b="1" i="0" u="none" strike="noStrike" cap="none">
                <a:solidFill>
                  <a:schemeClr val="lt1"/>
                </a:solidFill>
                <a:latin typeface="Arial"/>
                <a:ea typeface="Arial"/>
                <a:cs typeface="Arial"/>
                <a:sym typeface="Arial"/>
              </a:rPr>
              <a:t>Ziele</a:t>
            </a:r>
            <a:endParaRPr sz="1400" b="0" i="0" u="none" strike="noStrike" cap="none">
              <a:solidFill>
                <a:srgbClr val="000000"/>
              </a:solidFill>
              <a:latin typeface="Arial"/>
              <a:ea typeface="Arial"/>
              <a:cs typeface="Arial"/>
              <a:sym typeface="Arial"/>
            </a:endParaRPr>
          </a:p>
        </p:txBody>
      </p:sp>
      <p:sp>
        <p:nvSpPr>
          <p:cNvPr id="514" name="Google Shape;514;g26805bd2549_0_1687"/>
          <p:cNvSpPr txBox="1"/>
          <p:nvPr/>
        </p:nvSpPr>
        <p:spPr>
          <a:xfrm>
            <a:off x="10267712" y="3335412"/>
            <a:ext cx="1821300" cy="400200"/>
          </a:xfrm>
          <a:prstGeom prst="rect">
            <a:avLst/>
          </a:prstGeom>
          <a:solidFill>
            <a:srgbClr val="9437FF"/>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de-DE" sz="2000" b="1" i="0" u="none" strike="noStrike" cap="none">
                <a:solidFill>
                  <a:schemeClr val="lt1"/>
                </a:solidFill>
                <a:latin typeface="Arial"/>
                <a:ea typeface="Arial"/>
                <a:cs typeface="Arial"/>
                <a:sym typeface="Arial"/>
              </a:rPr>
              <a:t>Maßnahmen</a:t>
            </a:r>
            <a:endParaRPr sz="2000" b="1" i="0" u="none" strike="noStrike" cap="none">
              <a:solidFill>
                <a:schemeClr val="lt1"/>
              </a:solidFill>
              <a:latin typeface="Arial"/>
              <a:ea typeface="Arial"/>
              <a:cs typeface="Arial"/>
              <a:sym typeface="Arial"/>
            </a:endParaRPr>
          </a:p>
        </p:txBody>
      </p:sp>
      <p:sp>
        <p:nvSpPr>
          <p:cNvPr id="515" name="Google Shape;515;g26805bd2549_0_1687"/>
          <p:cNvSpPr/>
          <p:nvPr/>
        </p:nvSpPr>
        <p:spPr>
          <a:xfrm>
            <a:off x="6425613" y="1454200"/>
            <a:ext cx="5663399" cy="1178250"/>
          </a:xfrm>
          <a:prstGeom prst="flowChartExtract">
            <a:avLst/>
          </a:prstGeom>
          <a:solidFill>
            <a:srgbClr val="F1C232"/>
          </a:solidFill>
          <a:ln w="9525" cap="flat" cmpd="sng">
            <a:solidFill>
              <a:schemeClr val="dk2"/>
            </a:solidFill>
            <a:prstDash val="solid"/>
            <a:round/>
            <a:headEnd type="none" w="sm" len="sm"/>
            <a:tailEnd type="none" w="sm" len="sm"/>
          </a:ln>
        </p:spPr>
        <p:txBody>
          <a:bodyPr spcFirstLastPara="1" wrap="square" lIns="91425" tIns="91425" rIns="91425" bIns="2880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de-DE" sz="2000" b="1" i="0" u="none" strike="noStrike" cap="none">
                <a:solidFill>
                  <a:srgbClr val="000000"/>
                </a:solidFill>
                <a:latin typeface="Arial"/>
                <a:ea typeface="Arial"/>
                <a:cs typeface="Arial"/>
                <a:sym typeface="Arial"/>
              </a:rPr>
              <a:t>Nachhaltigkeits- strategie</a:t>
            </a:r>
            <a:endParaRPr sz="2000" b="1" i="0" u="none" strike="noStrike" cap="none">
              <a:solidFill>
                <a:srgbClr val="000000"/>
              </a:solidFill>
              <a:latin typeface="Arial"/>
              <a:ea typeface="Arial"/>
              <a:cs typeface="Arial"/>
              <a:sym typeface="Arial"/>
            </a:endParaRPr>
          </a:p>
        </p:txBody>
      </p:sp>
      <p:sp>
        <p:nvSpPr>
          <p:cNvPr id="516" name="Google Shape;516;g26805bd2549_0_1687"/>
          <p:cNvSpPr/>
          <p:nvPr/>
        </p:nvSpPr>
        <p:spPr>
          <a:xfrm>
            <a:off x="6461977" y="3895854"/>
            <a:ext cx="5627100" cy="1122600"/>
          </a:xfrm>
          <a:prstGeom prst="rect">
            <a:avLst/>
          </a:prstGeom>
          <a:solidFill>
            <a:schemeClr val="accent1"/>
          </a:solidFill>
          <a:ln w="25400" cap="flat" cmpd="sng">
            <a:solidFill>
              <a:srgbClr val="364A7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de-DE" sz="1600" b="0" i="0" u="none" strike="noStrike" cap="none">
                <a:solidFill>
                  <a:schemeClr val="lt1"/>
                </a:solidFill>
                <a:latin typeface="Arial"/>
                <a:ea typeface="Arial"/>
                <a:cs typeface="Arial"/>
                <a:sym typeface="Arial"/>
              </a:rPr>
              <a:t>Lieferkette, Energie und Ressourcen, Produkte, Recycling,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de-DE" sz="1600" b="0" i="0" u="none" strike="noStrike" cap="none">
                <a:solidFill>
                  <a:schemeClr val="lt1"/>
                </a:solidFill>
                <a:latin typeface="Arial"/>
                <a:ea typeface="Arial"/>
                <a:cs typeface="Arial"/>
                <a:sym typeface="Arial"/>
              </a:rPr>
              <a:t>Mitarbeiter*innen, Gesellschafter*innen, Eigentümer*innen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de-DE" sz="1400" b="0" i="0" u="none" strike="noStrike" cap="none">
                <a:solidFill>
                  <a:schemeClr val="lt1"/>
                </a:solidFill>
                <a:latin typeface="Arial"/>
                <a:ea typeface="Arial"/>
                <a:cs typeface="Arial"/>
                <a:sym typeface="Arial"/>
              </a:rPr>
              <a:t>Gleichberechtigung, </a:t>
            </a:r>
            <a:r>
              <a:rPr lang="de-DE" sz="1600" b="0" i="0" u="none" strike="noStrike" cap="none">
                <a:solidFill>
                  <a:schemeClr val="lt1"/>
                </a:solidFill>
                <a:latin typeface="Arial"/>
                <a:ea typeface="Arial"/>
                <a:cs typeface="Arial"/>
                <a:sym typeface="Arial"/>
              </a:rPr>
              <a:t>Arbeitssicherheit</a:t>
            </a:r>
            <a:r>
              <a:rPr lang="de-DE" sz="1400" b="0" i="0" u="none" strike="noStrike" cap="none">
                <a:solidFill>
                  <a:schemeClr val="lt1"/>
                </a:solidFill>
                <a:latin typeface="Arial"/>
                <a:ea typeface="Arial"/>
                <a:cs typeface="Arial"/>
                <a:sym typeface="Arial"/>
              </a:rPr>
              <a:t>,  Weiterbildung, Ausbildung</a:t>
            </a:r>
            <a:endParaRPr sz="1400" b="0" i="0" u="none" strike="noStrike" cap="none">
              <a:solidFill>
                <a:srgbClr val="000000"/>
              </a:solidFill>
              <a:latin typeface="Arial"/>
              <a:ea typeface="Arial"/>
              <a:cs typeface="Arial"/>
              <a:sym typeface="Arial"/>
            </a:endParaRPr>
          </a:p>
        </p:txBody>
      </p:sp>
      <p:sp>
        <p:nvSpPr>
          <p:cNvPr id="517" name="Google Shape;517;g26805bd2549_0_1687"/>
          <p:cNvSpPr txBox="1"/>
          <p:nvPr/>
        </p:nvSpPr>
        <p:spPr>
          <a:xfrm>
            <a:off x="7199169" y="2741183"/>
            <a:ext cx="1821300" cy="400200"/>
          </a:xfrm>
          <a:prstGeom prst="rect">
            <a:avLst/>
          </a:prstGeom>
          <a:solidFill>
            <a:srgbClr val="FF2F92"/>
          </a:solidFill>
          <a:ln>
            <a:noFill/>
          </a:ln>
          <a:effectLst>
            <a:outerShdw blurRad="57150" dist="19050" dir="5400000" algn="bl" rotWithShape="0">
              <a:srgbClr val="000000">
                <a:alpha val="48240"/>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de-DE" sz="2000" b="1" i="0" u="none" strike="noStrike" cap="none">
                <a:solidFill>
                  <a:schemeClr val="lt1"/>
                </a:solidFill>
                <a:latin typeface="Arial"/>
                <a:ea typeface="Arial"/>
                <a:cs typeface="Arial"/>
                <a:sym typeface="Arial"/>
              </a:rPr>
              <a:t>Kennzahlen</a:t>
            </a:r>
            <a:endParaRPr sz="2000" b="1" i="0" u="none" strike="noStrike" cap="none">
              <a:solidFill>
                <a:schemeClr val="lt1"/>
              </a:solidFill>
              <a:latin typeface="Arial"/>
              <a:ea typeface="Arial"/>
              <a:cs typeface="Arial"/>
              <a:sym typeface="Arial"/>
            </a:endParaRPr>
          </a:p>
        </p:txBody>
      </p:sp>
      <p:sp>
        <p:nvSpPr>
          <p:cNvPr id="518" name="Google Shape;518;g26805bd2549_0_1687"/>
          <p:cNvSpPr txBox="1"/>
          <p:nvPr/>
        </p:nvSpPr>
        <p:spPr>
          <a:xfrm>
            <a:off x="9682179" y="2741183"/>
            <a:ext cx="1821300" cy="400200"/>
          </a:xfrm>
          <a:prstGeom prst="rect">
            <a:avLst/>
          </a:prstGeom>
          <a:solidFill>
            <a:srgbClr val="FF40FF"/>
          </a:solidFill>
          <a:ln>
            <a:noFill/>
          </a:ln>
          <a:effectLst>
            <a:outerShdw blurRad="57150" dist="19050" dir="5400000" algn="bl" rotWithShape="0">
              <a:srgbClr val="000000">
                <a:alpha val="48240"/>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de-DE" sz="2000" b="1" i="0" u="none" strike="noStrike" cap="none">
                <a:solidFill>
                  <a:schemeClr val="lt1"/>
                </a:solidFill>
                <a:latin typeface="Arial"/>
                <a:ea typeface="Arial"/>
                <a:cs typeface="Arial"/>
                <a:sym typeface="Arial"/>
              </a:rPr>
              <a:t>Bewertung</a:t>
            </a:r>
            <a:endParaRPr sz="2000" b="1" i="0" u="none" strike="noStrike" cap="none">
              <a:solidFill>
                <a:schemeClr val="lt1"/>
              </a:solidFill>
              <a:latin typeface="Arial"/>
              <a:ea typeface="Arial"/>
              <a:cs typeface="Arial"/>
              <a:sym typeface="Arial"/>
            </a:endParaRPr>
          </a:p>
        </p:txBody>
      </p:sp>
      <p:pic>
        <p:nvPicPr>
          <p:cNvPr id="519" name="Google Shape;519;g26805bd2549_0_1687"/>
          <p:cNvPicPr preferRelativeResize="0"/>
          <p:nvPr/>
        </p:nvPicPr>
        <p:blipFill rotWithShape="1">
          <a:blip r:embed="rId3">
            <a:alphaModFix/>
          </a:blip>
          <a:srcRect/>
          <a:stretch/>
        </p:blipFill>
        <p:spPr>
          <a:xfrm>
            <a:off x="72050" y="1469757"/>
            <a:ext cx="6357067" cy="4589516"/>
          </a:xfrm>
          <a:prstGeom prst="rect">
            <a:avLst/>
          </a:prstGeom>
          <a:noFill/>
          <a:ln>
            <a:noFill/>
          </a:ln>
        </p:spPr>
      </p:pic>
      <p:sp>
        <p:nvSpPr>
          <p:cNvPr id="520" name="Google Shape;520;g26805bd2549_0_1687"/>
          <p:cNvSpPr txBox="1">
            <a:spLocks noGrp="1"/>
          </p:cNvSpPr>
          <p:nvPr>
            <p:ph type="ftr" idx="11"/>
          </p:nvPr>
        </p:nvSpPr>
        <p:spPr>
          <a:xfrm>
            <a:off x="708400" y="6254497"/>
            <a:ext cx="2541000" cy="55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Pia Paust-Lassen</a:t>
            </a:r>
            <a:endParaRPr/>
          </a:p>
          <a:p>
            <a:pPr marL="0" lvl="0" indent="0" algn="l" rtl="0">
              <a:lnSpc>
                <a:spcPct val="100000"/>
              </a:lnSpc>
              <a:spcBef>
                <a:spcPts val="0"/>
              </a:spcBef>
              <a:spcAft>
                <a:spcPts val="0"/>
              </a:spcAft>
              <a:buClr>
                <a:srgbClr val="7F7F7F"/>
              </a:buClr>
              <a:buSzPts val="1800"/>
              <a:buFont typeface="Calibri"/>
              <a:buNone/>
            </a:pPr>
            <a:r>
              <a:rPr lang="de-DE"/>
              <a:t>Projektagentur BBNE</a:t>
            </a:r>
            <a:endParaRPr/>
          </a:p>
        </p:txBody>
      </p:sp>
      <p:sp>
        <p:nvSpPr>
          <p:cNvPr id="521" name="Google Shape;521;g26805bd2549_0_1687"/>
          <p:cNvSpPr/>
          <p:nvPr/>
        </p:nvSpPr>
        <p:spPr>
          <a:xfrm>
            <a:off x="5591907" y="5228230"/>
            <a:ext cx="6497100" cy="846600"/>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91425" tIns="45700" rIns="91425" bIns="45700" anchor="ctr" anchorCtr="0">
            <a:noAutofit/>
          </a:bodyPr>
          <a:lstStyle/>
          <a:p>
            <a:pPr marL="342900" marR="0" lvl="0" indent="-342900" algn="l" rtl="0">
              <a:lnSpc>
                <a:spcPct val="100000"/>
              </a:lnSpc>
              <a:spcBef>
                <a:spcPts val="200"/>
              </a:spcBef>
              <a:spcAft>
                <a:spcPts val="0"/>
              </a:spcAft>
              <a:buClr>
                <a:srgbClr val="C00000"/>
              </a:buClr>
              <a:buSzPts val="2000"/>
              <a:buFont typeface="Arial"/>
              <a:buChar char="•"/>
            </a:pPr>
            <a:r>
              <a:rPr lang="de-DE" sz="1800" b="1" i="0" u="none" strike="noStrike" cap="none" dirty="0">
                <a:solidFill>
                  <a:srgbClr val="C00000"/>
                </a:solidFill>
                <a:latin typeface="Arial"/>
                <a:ea typeface="Arial"/>
                <a:cs typeface="Arial"/>
                <a:sym typeface="Arial"/>
              </a:rPr>
              <a:t>Welche Rolle spielen die SDG für Ihr Unternehmen</a:t>
            </a:r>
            <a:endParaRPr sz="1800" dirty="0">
              <a:solidFill>
                <a:srgbClr val="C00000"/>
              </a:solidFill>
            </a:endParaRPr>
          </a:p>
          <a:p>
            <a:pPr marL="342900" marR="0" lvl="0" indent="-342900" algn="l" rtl="0">
              <a:lnSpc>
                <a:spcPct val="100000"/>
              </a:lnSpc>
              <a:spcBef>
                <a:spcPts val="200"/>
              </a:spcBef>
              <a:spcAft>
                <a:spcPts val="0"/>
              </a:spcAft>
              <a:buClr>
                <a:srgbClr val="C00000"/>
              </a:buClr>
              <a:buSzPts val="2000"/>
              <a:buFont typeface="Arial"/>
              <a:buChar char="•"/>
            </a:pPr>
            <a:r>
              <a:rPr lang="de-DE" sz="1800" b="1" i="0" u="none" strike="noStrike" cap="none" dirty="0">
                <a:solidFill>
                  <a:srgbClr val="C00000"/>
                </a:solidFill>
                <a:latin typeface="Arial"/>
                <a:ea typeface="Arial"/>
                <a:cs typeface="Arial"/>
                <a:sym typeface="Arial"/>
              </a:rPr>
              <a:t>Wie stellen Sie Ihr Unternehmen für die Zukunft auf?</a:t>
            </a:r>
            <a:endParaRPr sz="1800" dirty="0">
              <a:solidFill>
                <a:srgbClr val="C00000"/>
              </a:solidFill>
            </a:endParaRPr>
          </a:p>
        </p:txBody>
      </p:sp>
      <p:sp>
        <p:nvSpPr>
          <p:cNvPr id="522" name="Google Shape;522;g26805bd2549_0_1687"/>
          <p:cNvSpPr txBox="1"/>
          <p:nvPr/>
        </p:nvSpPr>
        <p:spPr>
          <a:xfrm>
            <a:off x="3338502" y="6236050"/>
            <a:ext cx="2541000" cy="5637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Arial"/>
              <a:buNone/>
            </a:pPr>
            <a:r>
              <a:rPr lang="de-DE" sz="1200" b="0" i="0" u="none" strike="noStrike" cap="none">
                <a:solidFill>
                  <a:schemeClr val="lt1"/>
                </a:solidFill>
                <a:latin typeface="Trebuchet MS"/>
                <a:ea typeface="Trebuchet MS"/>
                <a:cs typeface="Trebuchet MS"/>
                <a:sym typeface="Trebuchet MS"/>
              </a:rPr>
              <a:t>Rohrleitungs- und Kanalbau</a:t>
            </a:r>
            <a:endParaRPr sz="1400" b="0" i="0" u="none" strike="noStrike" cap="none">
              <a:solidFill>
                <a:schemeClr val="lt1"/>
              </a:solidFill>
              <a:latin typeface="Arial"/>
              <a:ea typeface="Arial"/>
              <a:cs typeface="Arial"/>
              <a:sym typeface="Arial"/>
            </a:endParaRPr>
          </a:p>
        </p:txBody>
      </p:sp>
      <p:pic>
        <p:nvPicPr>
          <p:cNvPr id="3" name="Bild 2"/>
          <p:cNvPicPr>
            <a:picLocks noChangeAspect="1"/>
          </p:cNvPicPr>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924676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fld id="{00000000-1234-1234-1234-123412341234}" type="slidenum">
              <a:rPr lang="de-DE"/>
              <a:t>2</a:t>
            </a:fld>
            <a:endParaRPr/>
          </a:p>
        </p:txBody>
      </p:sp>
      <p:sp>
        <p:nvSpPr>
          <p:cNvPr id="91" name="Google Shape;91;p1"/>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dirty="0"/>
              <a:t>Nachhaltigkeit und Klimawandel:</a:t>
            </a:r>
            <a:br>
              <a:rPr lang="de-DE" dirty="0"/>
            </a:br>
            <a:r>
              <a:rPr lang="de-DE" dirty="0"/>
              <a:t>Woher kommen die Emissionen im Alltag?</a:t>
            </a:r>
            <a:endParaRPr dirty="0"/>
          </a:p>
        </p:txBody>
      </p:sp>
      <p:sp>
        <p:nvSpPr>
          <p:cNvPr id="92" name="Google Shape;92;p1"/>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Clr>
                <a:srgbClr val="888888"/>
              </a:buClr>
              <a:buSzPts val="1200"/>
              <a:buNone/>
            </a:pPr>
            <a:r>
              <a:rPr lang="de-DE" dirty="0"/>
              <a:t>Zimmerer und Zimmerin</a:t>
            </a:r>
            <a:endParaRPr dirty="0"/>
          </a:p>
        </p:txBody>
      </p:sp>
      <p:sp>
        <p:nvSpPr>
          <p:cNvPr id="93" name="Google Shape;93;p1"/>
          <p:cNvSpPr txBox="1">
            <a:spLocks noGrp="1"/>
          </p:cNvSpPr>
          <p:nvPr>
            <p:ph type="body" idx="2"/>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p>
            <a:pPr marL="36000" lvl="0" indent="-36000" algn="l" rtl="0">
              <a:lnSpc>
                <a:spcPct val="110000"/>
              </a:lnSpc>
              <a:spcBef>
                <a:spcPts val="0"/>
              </a:spcBef>
              <a:spcAft>
                <a:spcPts val="0"/>
              </a:spcAft>
              <a:buClr>
                <a:srgbClr val="888888"/>
              </a:buClr>
              <a:buSzPts val="1200"/>
              <a:buNone/>
            </a:pPr>
            <a:r>
              <a:rPr lang="de-DE"/>
              <a:t>Quelle: UBA 2021</a:t>
            </a:r>
            <a:endParaRPr/>
          </a:p>
        </p:txBody>
      </p:sp>
      <p:sp>
        <p:nvSpPr>
          <p:cNvPr id="94" name="Google Shape;94;p1"/>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1800"/>
              <a:buFont typeface="Arial"/>
              <a:buNone/>
            </a:pPr>
            <a:r>
              <a:rPr lang="de-DE"/>
              <a:t>Dirk Schröder-Brandi </a:t>
            </a:r>
            <a:endParaRPr/>
          </a:p>
          <a:p>
            <a:pPr marL="0" lvl="0" indent="0" algn="l" rtl="0">
              <a:lnSpc>
                <a:spcPct val="100000"/>
              </a:lnSpc>
              <a:spcBef>
                <a:spcPts val="0"/>
              </a:spcBef>
              <a:spcAft>
                <a:spcPts val="0"/>
              </a:spcAft>
              <a:buClr>
                <a:schemeClr val="dk1"/>
              </a:buClr>
              <a:buSzPts val="1800"/>
              <a:buFont typeface="Arial"/>
              <a:buNone/>
            </a:pPr>
            <a:r>
              <a:rPr lang="de-DE"/>
              <a:t>Die Projektagentur PABBNE</a:t>
            </a:r>
            <a:endParaRPr/>
          </a:p>
        </p:txBody>
      </p:sp>
      <p:sp>
        <p:nvSpPr>
          <p:cNvPr id="95" name="Google Shape;95;p1"/>
          <p:cNvSpPr/>
          <p:nvPr/>
        </p:nvSpPr>
        <p:spPr>
          <a:xfrm>
            <a:off x="181216" y="4945797"/>
            <a:ext cx="4030368" cy="756000"/>
          </a:xfrm>
          <a:prstGeom prst="rect">
            <a:avLst/>
          </a:prstGeom>
          <a:solidFill>
            <a:srgbClr val="7CB2E6"/>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800"/>
              <a:buFont typeface="Arial"/>
              <a:buNone/>
            </a:pPr>
            <a:r>
              <a:rPr lang="de-DE" sz="1800" b="1" i="0" u="none" strike="noStrike" cap="none">
                <a:solidFill>
                  <a:schemeClr val="lt1"/>
                </a:solidFill>
                <a:latin typeface="Calibri"/>
                <a:ea typeface="Calibri"/>
                <a:cs typeface="Calibri"/>
                <a:sym typeface="Calibri"/>
              </a:rPr>
              <a:t>Wohnen 2,1 t CO</a:t>
            </a:r>
            <a:r>
              <a:rPr lang="de-DE" sz="1800" b="1" i="0" u="none" strike="noStrike" cap="none" baseline="-25000">
                <a:solidFill>
                  <a:schemeClr val="lt1"/>
                </a:solidFill>
                <a:latin typeface="Calibri"/>
                <a:ea typeface="Calibri"/>
                <a:cs typeface="Calibri"/>
                <a:sym typeface="Calibri"/>
              </a:rPr>
              <a:t>2</a:t>
            </a:r>
            <a:r>
              <a:rPr lang="de-DE" sz="1800" b="1" i="0" u="none" strike="noStrike" cap="none">
                <a:solidFill>
                  <a:schemeClr val="lt1"/>
                </a:solidFill>
                <a:latin typeface="Calibri"/>
                <a:ea typeface="Calibri"/>
                <a:cs typeface="Calibri"/>
                <a:sym typeface="Calibri"/>
              </a:rPr>
              <a:t>-Äq</a:t>
            </a:r>
            <a:endParaRPr sz="1400" b="0" i="0" u="none" strike="noStrike" cap="none">
              <a:solidFill>
                <a:srgbClr val="000000"/>
              </a:solidFill>
              <a:latin typeface="Arial"/>
              <a:ea typeface="Arial"/>
              <a:cs typeface="Arial"/>
              <a:sym typeface="Arial"/>
            </a:endParaRPr>
          </a:p>
        </p:txBody>
      </p:sp>
      <p:sp>
        <p:nvSpPr>
          <p:cNvPr id="96" name="Google Shape;96;p1"/>
          <p:cNvSpPr/>
          <p:nvPr/>
        </p:nvSpPr>
        <p:spPr>
          <a:xfrm>
            <a:off x="181216" y="4693797"/>
            <a:ext cx="4030368" cy="252000"/>
          </a:xfrm>
          <a:prstGeom prst="rect">
            <a:avLst/>
          </a:prstGeom>
          <a:solidFill>
            <a:srgbClr val="FFFF00"/>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800"/>
              <a:buFont typeface="Arial"/>
              <a:buNone/>
            </a:pPr>
            <a:r>
              <a:rPr lang="de-DE" sz="1800" b="1" i="0" u="none" strike="noStrike" cap="none">
                <a:solidFill>
                  <a:schemeClr val="dk1"/>
                </a:solidFill>
                <a:latin typeface="Calibri"/>
                <a:ea typeface="Calibri"/>
                <a:cs typeface="Calibri"/>
                <a:sym typeface="Calibri"/>
              </a:rPr>
              <a:t>Strom 0,7 t CO</a:t>
            </a:r>
            <a:r>
              <a:rPr lang="de-DE" sz="1800" b="1" i="0" u="none" strike="noStrike" cap="none" baseline="-25000">
                <a:solidFill>
                  <a:schemeClr val="dk1"/>
                </a:solidFill>
                <a:latin typeface="Calibri"/>
                <a:ea typeface="Calibri"/>
                <a:cs typeface="Calibri"/>
                <a:sym typeface="Calibri"/>
              </a:rPr>
              <a:t>2</a:t>
            </a:r>
            <a:r>
              <a:rPr lang="de-DE" sz="1800" b="1" i="0" u="none" strike="noStrike" cap="none">
                <a:solidFill>
                  <a:schemeClr val="dk1"/>
                </a:solidFill>
                <a:latin typeface="Calibri"/>
                <a:ea typeface="Calibri"/>
                <a:cs typeface="Calibri"/>
                <a:sym typeface="Calibri"/>
              </a:rPr>
              <a:t>-Äq</a:t>
            </a:r>
            <a:endParaRPr sz="1400" b="0" i="0" u="none" strike="noStrike" cap="none">
              <a:solidFill>
                <a:srgbClr val="000000"/>
              </a:solidFill>
              <a:latin typeface="Arial"/>
              <a:ea typeface="Arial"/>
              <a:cs typeface="Arial"/>
              <a:sym typeface="Arial"/>
            </a:endParaRPr>
          </a:p>
        </p:txBody>
      </p:sp>
      <p:sp>
        <p:nvSpPr>
          <p:cNvPr id="97" name="Google Shape;97;p1"/>
          <p:cNvSpPr/>
          <p:nvPr/>
        </p:nvSpPr>
        <p:spPr>
          <a:xfrm>
            <a:off x="181216" y="3937797"/>
            <a:ext cx="4030368" cy="756000"/>
          </a:xfrm>
          <a:prstGeom prst="rect">
            <a:avLst/>
          </a:prstGeom>
          <a:solidFill>
            <a:srgbClr val="BFBFBF"/>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800"/>
              <a:buFont typeface="Arial"/>
              <a:buNone/>
            </a:pPr>
            <a:r>
              <a:rPr lang="de-DE" sz="1800" b="1" i="0" u="none" strike="noStrike" cap="none">
                <a:solidFill>
                  <a:schemeClr val="dk1"/>
                </a:solidFill>
                <a:latin typeface="Calibri"/>
                <a:ea typeface="Calibri"/>
                <a:cs typeface="Calibri"/>
                <a:sym typeface="Calibri"/>
              </a:rPr>
              <a:t>Mobilität 2,1 t CO</a:t>
            </a:r>
            <a:r>
              <a:rPr lang="de-DE" sz="1800" b="1" i="0" u="none" strike="noStrike" cap="none" baseline="-25000">
                <a:solidFill>
                  <a:schemeClr val="dk1"/>
                </a:solidFill>
                <a:latin typeface="Calibri"/>
                <a:ea typeface="Calibri"/>
                <a:cs typeface="Calibri"/>
                <a:sym typeface="Calibri"/>
              </a:rPr>
              <a:t>2</a:t>
            </a:r>
            <a:r>
              <a:rPr lang="de-DE" sz="1800" b="1" i="0" u="none" strike="noStrike" cap="none">
                <a:solidFill>
                  <a:schemeClr val="dk1"/>
                </a:solidFill>
                <a:latin typeface="Calibri"/>
                <a:ea typeface="Calibri"/>
                <a:cs typeface="Calibri"/>
                <a:sym typeface="Calibri"/>
              </a:rPr>
              <a:t>-Äq</a:t>
            </a:r>
            <a:endParaRPr sz="1400" b="0" i="0" u="none" strike="noStrike" cap="none">
              <a:solidFill>
                <a:srgbClr val="000000"/>
              </a:solidFill>
              <a:latin typeface="Arial"/>
              <a:ea typeface="Arial"/>
              <a:cs typeface="Arial"/>
              <a:sym typeface="Arial"/>
            </a:endParaRPr>
          </a:p>
        </p:txBody>
      </p:sp>
      <p:sp>
        <p:nvSpPr>
          <p:cNvPr id="98" name="Google Shape;98;p1"/>
          <p:cNvSpPr/>
          <p:nvPr/>
        </p:nvSpPr>
        <p:spPr>
          <a:xfrm>
            <a:off x="181216" y="3315574"/>
            <a:ext cx="4030368" cy="612000"/>
          </a:xfrm>
          <a:prstGeom prst="rect">
            <a:avLst/>
          </a:prstGeom>
          <a:solidFill>
            <a:srgbClr val="92D050"/>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800"/>
              <a:buFont typeface="Arial"/>
              <a:buNone/>
            </a:pPr>
            <a:r>
              <a:rPr lang="de-DE" sz="1800" b="1" i="0" u="none" strike="noStrike" cap="none">
                <a:solidFill>
                  <a:schemeClr val="dk1"/>
                </a:solidFill>
                <a:latin typeface="Calibri"/>
                <a:ea typeface="Calibri"/>
                <a:cs typeface="Calibri"/>
                <a:sym typeface="Calibri"/>
              </a:rPr>
              <a:t>Ernährung 1,7 t CO</a:t>
            </a:r>
            <a:r>
              <a:rPr lang="de-DE" sz="1800" b="1" i="0" u="none" strike="noStrike" cap="none" baseline="-25000">
                <a:solidFill>
                  <a:schemeClr val="dk1"/>
                </a:solidFill>
                <a:latin typeface="Calibri"/>
                <a:ea typeface="Calibri"/>
                <a:cs typeface="Calibri"/>
                <a:sym typeface="Calibri"/>
              </a:rPr>
              <a:t>2</a:t>
            </a:r>
            <a:r>
              <a:rPr lang="de-DE" sz="1800" b="1" i="0" u="none" strike="noStrike" cap="none">
                <a:solidFill>
                  <a:schemeClr val="dk1"/>
                </a:solidFill>
                <a:latin typeface="Calibri"/>
                <a:ea typeface="Calibri"/>
                <a:cs typeface="Calibri"/>
                <a:sym typeface="Calibri"/>
              </a:rPr>
              <a:t>-Äq</a:t>
            </a:r>
            <a:endParaRPr sz="1400" b="0" i="0" u="none" strike="noStrike" cap="none">
              <a:solidFill>
                <a:srgbClr val="000000"/>
              </a:solidFill>
              <a:latin typeface="Arial"/>
              <a:ea typeface="Arial"/>
              <a:cs typeface="Arial"/>
              <a:sym typeface="Arial"/>
            </a:endParaRPr>
          </a:p>
        </p:txBody>
      </p:sp>
      <p:sp>
        <p:nvSpPr>
          <p:cNvPr id="99" name="Google Shape;99;p1"/>
          <p:cNvSpPr/>
          <p:nvPr/>
        </p:nvSpPr>
        <p:spPr>
          <a:xfrm>
            <a:off x="181216" y="1942463"/>
            <a:ext cx="4030368" cy="1368000"/>
          </a:xfrm>
          <a:prstGeom prst="rect">
            <a:avLst/>
          </a:prstGeom>
          <a:solidFill>
            <a:srgbClr val="FFC000"/>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800"/>
              <a:buFont typeface="Arial"/>
              <a:buNone/>
            </a:pPr>
            <a:r>
              <a:rPr lang="de-DE" sz="1800" b="1" i="0" u="none" strike="noStrike" cap="none">
                <a:solidFill>
                  <a:schemeClr val="lt1"/>
                </a:solidFill>
                <a:latin typeface="Calibri"/>
                <a:ea typeface="Calibri"/>
                <a:cs typeface="Calibri"/>
                <a:sym typeface="Calibri"/>
              </a:rPr>
              <a:t>Sonstiger Konsum </a:t>
            </a:r>
            <a:br>
              <a:rPr lang="de-DE" sz="1800" b="1" i="0" u="none" strike="noStrike" cap="none">
                <a:solidFill>
                  <a:schemeClr val="lt1"/>
                </a:solidFill>
                <a:latin typeface="Calibri"/>
                <a:ea typeface="Calibri"/>
                <a:cs typeface="Calibri"/>
                <a:sym typeface="Calibri"/>
              </a:rPr>
            </a:br>
            <a:r>
              <a:rPr lang="de-DE" sz="1800" b="1" i="0" u="none" strike="noStrike" cap="none">
                <a:solidFill>
                  <a:schemeClr val="lt1"/>
                </a:solidFill>
                <a:latin typeface="Calibri"/>
                <a:ea typeface="Calibri"/>
                <a:cs typeface="Calibri"/>
                <a:sym typeface="Calibri"/>
              </a:rPr>
              <a:t>3,8 t CO</a:t>
            </a:r>
            <a:r>
              <a:rPr lang="de-DE" sz="1800" b="1" i="0" u="none" strike="noStrike" cap="none" baseline="-25000">
                <a:solidFill>
                  <a:schemeClr val="lt1"/>
                </a:solidFill>
                <a:latin typeface="Calibri"/>
                <a:ea typeface="Calibri"/>
                <a:cs typeface="Calibri"/>
                <a:sym typeface="Calibri"/>
              </a:rPr>
              <a:t>2</a:t>
            </a:r>
            <a:r>
              <a:rPr lang="de-DE" sz="1800" b="1" i="0" u="none" strike="noStrike" cap="none">
                <a:solidFill>
                  <a:schemeClr val="lt1"/>
                </a:solidFill>
                <a:latin typeface="Calibri"/>
                <a:ea typeface="Calibri"/>
                <a:cs typeface="Calibri"/>
                <a:sym typeface="Calibri"/>
              </a:rPr>
              <a:t>-Äq</a:t>
            </a:r>
            <a:endParaRPr sz="1400" b="0" i="0" u="none" strike="noStrike" cap="none">
              <a:solidFill>
                <a:srgbClr val="000000"/>
              </a:solidFill>
              <a:latin typeface="Arial"/>
              <a:ea typeface="Arial"/>
              <a:cs typeface="Arial"/>
              <a:sym typeface="Arial"/>
            </a:endParaRPr>
          </a:p>
        </p:txBody>
      </p:sp>
      <p:sp>
        <p:nvSpPr>
          <p:cNvPr id="100" name="Google Shape;100;p1"/>
          <p:cNvSpPr/>
          <p:nvPr/>
        </p:nvSpPr>
        <p:spPr>
          <a:xfrm>
            <a:off x="181216" y="1618463"/>
            <a:ext cx="4030368" cy="324000"/>
          </a:xfrm>
          <a:prstGeom prst="rect">
            <a:avLst/>
          </a:prstGeom>
          <a:solidFill>
            <a:srgbClr val="7030A0"/>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600"/>
              <a:buFont typeface="Arial"/>
              <a:buNone/>
            </a:pPr>
            <a:r>
              <a:rPr lang="de-DE" sz="1600" b="1" i="0" u="none" strike="noStrike" cap="none">
                <a:solidFill>
                  <a:schemeClr val="lt1"/>
                </a:solidFill>
                <a:latin typeface="Calibri"/>
                <a:ea typeface="Calibri"/>
                <a:cs typeface="Calibri"/>
                <a:sym typeface="Calibri"/>
              </a:rPr>
              <a:t>Öffentliche Infrastruktur 0,9 t CO</a:t>
            </a:r>
            <a:r>
              <a:rPr lang="de-DE" sz="1600" b="1" i="0" u="none" strike="noStrike" cap="none" baseline="-25000">
                <a:solidFill>
                  <a:schemeClr val="lt1"/>
                </a:solidFill>
                <a:latin typeface="Calibri"/>
                <a:ea typeface="Calibri"/>
                <a:cs typeface="Calibri"/>
                <a:sym typeface="Calibri"/>
              </a:rPr>
              <a:t>2</a:t>
            </a:r>
            <a:r>
              <a:rPr lang="de-DE" sz="1600" b="1" i="0" u="none" strike="noStrike" cap="none">
                <a:solidFill>
                  <a:schemeClr val="lt1"/>
                </a:solidFill>
                <a:latin typeface="Calibri"/>
                <a:ea typeface="Calibri"/>
                <a:cs typeface="Calibri"/>
                <a:sym typeface="Calibri"/>
              </a:rPr>
              <a:t>-e</a:t>
            </a:r>
            <a:endParaRPr sz="1400" b="0" i="0" u="none" strike="noStrike" cap="none">
              <a:solidFill>
                <a:srgbClr val="000000"/>
              </a:solidFill>
              <a:latin typeface="Arial"/>
              <a:ea typeface="Arial"/>
              <a:cs typeface="Arial"/>
              <a:sym typeface="Arial"/>
            </a:endParaRPr>
          </a:p>
        </p:txBody>
      </p:sp>
      <p:sp>
        <p:nvSpPr>
          <p:cNvPr id="101" name="Google Shape;101;p1"/>
          <p:cNvSpPr/>
          <p:nvPr/>
        </p:nvSpPr>
        <p:spPr>
          <a:xfrm>
            <a:off x="4207711" y="4953417"/>
            <a:ext cx="712470" cy="756000"/>
          </a:xfrm>
          <a:prstGeom prst="rect">
            <a:avLst/>
          </a:prstGeom>
          <a:solidFill>
            <a:srgbClr val="7CB2E6"/>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de-DE" sz="1800" b="1" i="0" u="none" strike="noStrike" cap="none">
                <a:solidFill>
                  <a:schemeClr val="lt1"/>
                </a:solidFill>
                <a:latin typeface="Calibri"/>
                <a:ea typeface="Calibri"/>
                <a:cs typeface="Calibri"/>
                <a:sym typeface="Calibri"/>
              </a:rPr>
              <a:t>18 %</a:t>
            </a:r>
            <a:endParaRPr sz="1400" b="0" i="0" u="none" strike="noStrike" cap="none">
              <a:solidFill>
                <a:srgbClr val="000000"/>
              </a:solidFill>
              <a:latin typeface="Arial"/>
              <a:ea typeface="Arial"/>
              <a:cs typeface="Arial"/>
              <a:sym typeface="Arial"/>
            </a:endParaRPr>
          </a:p>
        </p:txBody>
      </p:sp>
      <p:sp>
        <p:nvSpPr>
          <p:cNvPr id="102" name="Google Shape;102;p1"/>
          <p:cNvSpPr/>
          <p:nvPr/>
        </p:nvSpPr>
        <p:spPr>
          <a:xfrm>
            <a:off x="4207711" y="4701417"/>
            <a:ext cx="712470" cy="252000"/>
          </a:xfrm>
          <a:prstGeom prst="rect">
            <a:avLst/>
          </a:prstGeom>
          <a:solidFill>
            <a:srgbClr val="FFFF00"/>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de-DE" sz="1800" b="1" i="0" u="none" strike="noStrike" cap="none">
                <a:solidFill>
                  <a:schemeClr val="dk1"/>
                </a:solidFill>
                <a:latin typeface="Calibri"/>
                <a:ea typeface="Calibri"/>
                <a:cs typeface="Calibri"/>
                <a:sym typeface="Calibri"/>
              </a:rPr>
              <a:t>6 %</a:t>
            </a:r>
            <a:endParaRPr sz="1400" b="0" i="0" u="none" strike="noStrike" cap="none">
              <a:solidFill>
                <a:srgbClr val="000000"/>
              </a:solidFill>
              <a:latin typeface="Arial"/>
              <a:ea typeface="Arial"/>
              <a:cs typeface="Arial"/>
              <a:sym typeface="Arial"/>
            </a:endParaRPr>
          </a:p>
        </p:txBody>
      </p:sp>
      <p:sp>
        <p:nvSpPr>
          <p:cNvPr id="103" name="Google Shape;103;p1"/>
          <p:cNvSpPr/>
          <p:nvPr/>
        </p:nvSpPr>
        <p:spPr>
          <a:xfrm>
            <a:off x="4207711" y="3945417"/>
            <a:ext cx="712470" cy="756000"/>
          </a:xfrm>
          <a:prstGeom prst="rect">
            <a:avLst/>
          </a:prstGeom>
          <a:solidFill>
            <a:srgbClr val="BFBFBF"/>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de-DE" sz="1800" b="1" i="0" u="none" strike="noStrike" cap="none">
                <a:solidFill>
                  <a:schemeClr val="dk1"/>
                </a:solidFill>
                <a:latin typeface="Calibri"/>
                <a:ea typeface="Calibri"/>
                <a:cs typeface="Calibri"/>
                <a:sym typeface="Calibri"/>
              </a:rPr>
              <a:t>19 %</a:t>
            </a:r>
            <a:endParaRPr sz="1400" b="0" i="0" u="none" strike="noStrike" cap="none">
              <a:solidFill>
                <a:srgbClr val="000000"/>
              </a:solidFill>
              <a:latin typeface="Arial"/>
              <a:ea typeface="Arial"/>
              <a:cs typeface="Arial"/>
              <a:sym typeface="Arial"/>
            </a:endParaRPr>
          </a:p>
        </p:txBody>
      </p:sp>
      <p:sp>
        <p:nvSpPr>
          <p:cNvPr id="104" name="Google Shape;104;p1"/>
          <p:cNvSpPr/>
          <p:nvPr/>
        </p:nvSpPr>
        <p:spPr>
          <a:xfrm>
            <a:off x="4207711" y="3323194"/>
            <a:ext cx="712470" cy="612000"/>
          </a:xfrm>
          <a:prstGeom prst="rect">
            <a:avLst/>
          </a:prstGeom>
          <a:solidFill>
            <a:srgbClr val="92D050"/>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de-DE" sz="1800" b="1" i="0" u="none" strike="noStrike" cap="none">
                <a:solidFill>
                  <a:schemeClr val="dk1"/>
                </a:solidFill>
                <a:latin typeface="Calibri"/>
                <a:ea typeface="Calibri"/>
                <a:cs typeface="Calibri"/>
                <a:sym typeface="Calibri"/>
              </a:rPr>
              <a:t>15 %</a:t>
            </a:r>
            <a:endParaRPr sz="1400" b="0" i="0" u="none" strike="noStrike" cap="none">
              <a:solidFill>
                <a:srgbClr val="000000"/>
              </a:solidFill>
              <a:latin typeface="Arial"/>
              <a:ea typeface="Arial"/>
              <a:cs typeface="Arial"/>
              <a:sym typeface="Arial"/>
            </a:endParaRPr>
          </a:p>
        </p:txBody>
      </p:sp>
      <p:sp>
        <p:nvSpPr>
          <p:cNvPr id="105" name="Google Shape;105;p1"/>
          <p:cNvSpPr/>
          <p:nvPr/>
        </p:nvSpPr>
        <p:spPr>
          <a:xfrm>
            <a:off x="4207711" y="1950083"/>
            <a:ext cx="712470" cy="1368000"/>
          </a:xfrm>
          <a:prstGeom prst="rect">
            <a:avLst/>
          </a:prstGeom>
          <a:solidFill>
            <a:srgbClr val="FFC000"/>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de-DE" sz="1800" b="1" i="0" u="none" strike="noStrike" cap="none">
                <a:solidFill>
                  <a:schemeClr val="lt1"/>
                </a:solidFill>
                <a:latin typeface="Calibri"/>
                <a:ea typeface="Calibri"/>
                <a:cs typeface="Calibri"/>
                <a:sym typeface="Calibri"/>
              </a:rPr>
              <a:t>34 %</a:t>
            </a:r>
            <a:endParaRPr sz="1400" b="0" i="0" u="none" strike="noStrike" cap="none">
              <a:solidFill>
                <a:srgbClr val="000000"/>
              </a:solidFill>
              <a:latin typeface="Arial"/>
              <a:ea typeface="Arial"/>
              <a:cs typeface="Arial"/>
              <a:sym typeface="Arial"/>
            </a:endParaRPr>
          </a:p>
        </p:txBody>
      </p:sp>
      <p:sp>
        <p:nvSpPr>
          <p:cNvPr id="106" name="Google Shape;106;p1"/>
          <p:cNvSpPr/>
          <p:nvPr/>
        </p:nvSpPr>
        <p:spPr>
          <a:xfrm>
            <a:off x="4207711" y="1626083"/>
            <a:ext cx="712470" cy="324000"/>
          </a:xfrm>
          <a:prstGeom prst="rect">
            <a:avLst/>
          </a:prstGeom>
          <a:solidFill>
            <a:srgbClr val="7030A0"/>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de-DE" sz="1600" b="1" i="0" u="none" strike="noStrike" cap="none">
                <a:solidFill>
                  <a:schemeClr val="lt1"/>
                </a:solidFill>
                <a:latin typeface="Calibri"/>
                <a:ea typeface="Calibri"/>
                <a:cs typeface="Calibri"/>
                <a:sym typeface="Calibri"/>
              </a:rPr>
              <a:t>8 %</a:t>
            </a:r>
            <a:endParaRPr sz="1400" b="0" i="0" u="none" strike="noStrike" cap="none">
              <a:solidFill>
                <a:srgbClr val="000000"/>
              </a:solidFill>
              <a:latin typeface="Arial"/>
              <a:ea typeface="Arial"/>
              <a:cs typeface="Arial"/>
              <a:sym typeface="Arial"/>
            </a:endParaRPr>
          </a:p>
        </p:txBody>
      </p:sp>
      <p:pic>
        <p:nvPicPr>
          <p:cNvPr id="107" name="Google Shape;107;p1"/>
          <p:cNvPicPr preferRelativeResize="0"/>
          <p:nvPr/>
        </p:nvPicPr>
        <p:blipFill rotWithShape="1">
          <a:blip r:embed="rId3">
            <a:alphaModFix/>
          </a:blip>
          <a:srcRect/>
          <a:stretch/>
        </p:blipFill>
        <p:spPr>
          <a:xfrm>
            <a:off x="321015" y="3996613"/>
            <a:ext cx="613183" cy="613183"/>
          </a:xfrm>
          <a:prstGeom prst="rect">
            <a:avLst/>
          </a:prstGeom>
          <a:noFill/>
          <a:ln>
            <a:noFill/>
          </a:ln>
        </p:spPr>
      </p:pic>
      <p:pic>
        <p:nvPicPr>
          <p:cNvPr id="108" name="Google Shape;108;p1"/>
          <p:cNvPicPr preferRelativeResize="0"/>
          <p:nvPr/>
        </p:nvPicPr>
        <p:blipFill rotWithShape="1">
          <a:blip r:embed="rId4">
            <a:alphaModFix/>
          </a:blip>
          <a:srcRect/>
          <a:stretch/>
        </p:blipFill>
        <p:spPr>
          <a:xfrm>
            <a:off x="1216650" y="4015271"/>
            <a:ext cx="543287" cy="543287"/>
          </a:xfrm>
          <a:prstGeom prst="rect">
            <a:avLst/>
          </a:prstGeom>
          <a:noFill/>
          <a:ln>
            <a:noFill/>
          </a:ln>
        </p:spPr>
      </p:pic>
      <p:pic>
        <p:nvPicPr>
          <p:cNvPr id="109" name="Google Shape;109;p1"/>
          <p:cNvPicPr preferRelativeResize="0"/>
          <p:nvPr/>
        </p:nvPicPr>
        <p:blipFill rotWithShape="1">
          <a:blip r:embed="rId5">
            <a:alphaModFix/>
          </a:blip>
          <a:srcRect/>
          <a:stretch/>
        </p:blipFill>
        <p:spPr>
          <a:xfrm>
            <a:off x="321013" y="3397018"/>
            <a:ext cx="464352" cy="464352"/>
          </a:xfrm>
          <a:prstGeom prst="rect">
            <a:avLst/>
          </a:prstGeom>
          <a:noFill/>
          <a:ln>
            <a:noFill/>
          </a:ln>
        </p:spPr>
      </p:pic>
      <p:pic>
        <p:nvPicPr>
          <p:cNvPr id="110" name="Google Shape;110;p1"/>
          <p:cNvPicPr preferRelativeResize="0"/>
          <p:nvPr/>
        </p:nvPicPr>
        <p:blipFill rotWithShape="1">
          <a:blip r:embed="rId6">
            <a:alphaModFix/>
          </a:blip>
          <a:srcRect/>
          <a:stretch/>
        </p:blipFill>
        <p:spPr>
          <a:xfrm>
            <a:off x="1169004" y="2493841"/>
            <a:ext cx="638576" cy="638576"/>
          </a:xfrm>
          <a:prstGeom prst="rect">
            <a:avLst/>
          </a:prstGeom>
          <a:noFill/>
          <a:ln>
            <a:noFill/>
          </a:ln>
        </p:spPr>
      </p:pic>
      <p:pic>
        <p:nvPicPr>
          <p:cNvPr id="111" name="Google Shape;111;p1"/>
          <p:cNvPicPr preferRelativeResize="0"/>
          <p:nvPr/>
        </p:nvPicPr>
        <p:blipFill rotWithShape="1">
          <a:blip r:embed="rId7">
            <a:alphaModFix/>
          </a:blip>
          <a:srcRect/>
          <a:stretch/>
        </p:blipFill>
        <p:spPr>
          <a:xfrm>
            <a:off x="408678" y="2175906"/>
            <a:ext cx="532862" cy="532862"/>
          </a:xfrm>
          <a:prstGeom prst="rect">
            <a:avLst/>
          </a:prstGeom>
          <a:noFill/>
          <a:ln>
            <a:noFill/>
          </a:ln>
        </p:spPr>
      </p:pic>
      <p:pic>
        <p:nvPicPr>
          <p:cNvPr id="112" name="Google Shape;112;p1"/>
          <p:cNvPicPr preferRelativeResize="0"/>
          <p:nvPr/>
        </p:nvPicPr>
        <p:blipFill rotWithShape="1">
          <a:blip r:embed="rId8">
            <a:alphaModFix/>
          </a:blip>
          <a:srcRect/>
          <a:stretch/>
        </p:blipFill>
        <p:spPr>
          <a:xfrm>
            <a:off x="925164" y="3277677"/>
            <a:ext cx="706758" cy="706758"/>
          </a:xfrm>
          <a:prstGeom prst="rect">
            <a:avLst/>
          </a:prstGeom>
          <a:noFill/>
          <a:ln>
            <a:noFill/>
          </a:ln>
        </p:spPr>
      </p:pic>
      <p:pic>
        <p:nvPicPr>
          <p:cNvPr id="113" name="Google Shape;113;p1"/>
          <p:cNvPicPr preferRelativeResize="0"/>
          <p:nvPr/>
        </p:nvPicPr>
        <p:blipFill rotWithShape="1">
          <a:blip r:embed="rId9">
            <a:alphaModFix/>
          </a:blip>
          <a:srcRect/>
          <a:stretch/>
        </p:blipFill>
        <p:spPr>
          <a:xfrm>
            <a:off x="817021" y="4589393"/>
            <a:ext cx="460813" cy="460813"/>
          </a:xfrm>
          <a:prstGeom prst="rect">
            <a:avLst/>
          </a:prstGeom>
          <a:noFill/>
          <a:ln>
            <a:noFill/>
          </a:ln>
        </p:spPr>
      </p:pic>
      <p:pic>
        <p:nvPicPr>
          <p:cNvPr id="114" name="Google Shape;114;p1"/>
          <p:cNvPicPr preferRelativeResize="0"/>
          <p:nvPr/>
        </p:nvPicPr>
        <p:blipFill rotWithShape="1">
          <a:blip r:embed="rId10">
            <a:alphaModFix/>
          </a:blip>
          <a:srcRect/>
          <a:stretch/>
        </p:blipFill>
        <p:spPr>
          <a:xfrm>
            <a:off x="1291266" y="5064105"/>
            <a:ext cx="534624" cy="534624"/>
          </a:xfrm>
          <a:prstGeom prst="rect">
            <a:avLst/>
          </a:prstGeom>
          <a:noFill/>
          <a:ln>
            <a:noFill/>
          </a:ln>
        </p:spPr>
      </p:pic>
      <p:pic>
        <p:nvPicPr>
          <p:cNvPr id="115" name="Google Shape;115;p1"/>
          <p:cNvPicPr preferRelativeResize="0"/>
          <p:nvPr/>
        </p:nvPicPr>
        <p:blipFill rotWithShape="1">
          <a:blip r:embed="rId11">
            <a:alphaModFix/>
          </a:blip>
          <a:srcRect/>
          <a:stretch/>
        </p:blipFill>
        <p:spPr>
          <a:xfrm flipH="1">
            <a:off x="431187" y="1456513"/>
            <a:ext cx="512736" cy="512736"/>
          </a:xfrm>
          <a:prstGeom prst="rect">
            <a:avLst/>
          </a:prstGeom>
          <a:solidFill>
            <a:schemeClr val="lt1"/>
          </a:solidFill>
          <a:ln>
            <a:noFill/>
          </a:ln>
        </p:spPr>
      </p:pic>
      <p:sp>
        <p:nvSpPr>
          <p:cNvPr id="116" name="Google Shape;116;p1"/>
          <p:cNvSpPr/>
          <p:nvPr/>
        </p:nvSpPr>
        <p:spPr>
          <a:xfrm>
            <a:off x="6931903" y="2800040"/>
            <a:ext cx="3695066" cy="1558525"/>
          </a:xfrm>
          <a:prstGeom prst="roundRect">
            <a:avLst>
              <a:gd name="adj" fmla="val 16667"/>
            </a:avLst>
          </a:prstGeom>
          <a:solidFill>
            <a:srgbClr val="FFC000"/>
          </a:solidFill>
          <a:ln>
            <a:noFill/>
          </a:ln>
        </p:spPr>
        <p:txBody>
          <a:bodyPr spcFirstLastPara="1" wrap="square" lIns="0" tIns="0" rIns="0" bIns="0" anchor="ctr" anchorCtr="0">
            <a:noAutofit/>
          </a:bodyPr>
          <a:lstStyle/>
          <a:p>
            <a:pPr marL="171450" marR="0" lvl="0" indent="-171450" algn="l" rtl="0">
              <a:lnSpc>
                <a:spcPct val="100000"/>
              </a:lnSpc>
              <a:spcBef>
                <a:spcPts val="0"/>
              </a:spcBef>
              <a:spcAft>
                <a:spcPts val="0"/>
              </a:spcAft>
              <a:buClr>
                <a:srgbClr val="404040"/>
              </a:buClr>
              <a:buSzPts val="1100"/>
              <a:buFont typeface="Arial"/>
              <a:buChar char="•"/>
            </a:pPr>
            <a:r>
              <a:rPr lang="de-DE" sz="1600" b="0" i="0" u="none" strike="noStrike" cap="none">
                <a:solidFill>
                  <a:srgbClr val="404040"/>
                </a:solidFill>
                <a:latin typeface="Arial"/>
                <a:ea typeface="Arial"/>
                <a:cs typeface="Arial"/>
                <a:sym typeface="Arial"/>
              </a:rPr>
              <a:t>Welchen Beitrag leistet Ihr Betrieb zum Klimawandel?</a:t>
            </a:r>
            <a:endParaRPr sz="1400" b="0" i="0" u="none" strike="noStrike" cap="none">
              <a:solidFill>
                <a:srgbClr val="404040"/>
              </a:solidFill>
              <a:latin typeface="Arial"/>
              <a:ea typeface="Arial"/>
              <a:cs typeface="Arial"/>
              <a:sym typeface="Arial"/>
            </a:endParaRPr>
          </a:p>
          <a:p>
            <a:pPr marL="171450" marR="0" lvl="0" indent="-171450" algn="l" rtl="0">
              <a:lnSpc>
                <a:spcPct val="100000"/>
              </a:lnSpc>
              <a:spcBef>
                <a:spcPts val="0"/>
              </a:spcBef>
              <a:spcAft>
                <a:spcPts val="0"/>
              </a:spcAft>
              <a:buClr>
                <a:srgbClr val="404040"/>
              </a:buClr>
              <a:buSzPts val="1100"/>
              <a:buFont typeface="Arial"/>
              <a:buChar char="•"/>
            </a:pPr>
            <a:r>
              <a:rPr lang="de-DE" sz="1600" b="0" i="0" u="none" strike="noStrike" cap="none">
                <a:solidFill>
                  <a:srgbClr val="404040"/>
                </a:solidFill>
                <a:latin typeface="Arial"/>
                <a:ea typeface="Arial"/>
                <a:cs typeface="Arial"/>
                <a:sym typeface="Arial"/>
              </a:rPr>
              <a:t>Was unternehmen Sie in Ihrem Betrieb, um CO</a:t>
            </a:r>
            <a:r>
              <a:rPr lang="de-DE" sz="1600" b="0" i="0" u="none" strike="noStrike" cap="none" baseline="-25000">
                <a:solidFill>
                  <a:srgbClr val="404040"/>
                </a:solidFill>
                <a:latin typeface="Arial"/>
                <a:ea typeface="Arial"/>
                <a:cs typeface="Arial"/>
                <a:sym typeface="Arial"/>
              </a:rPr>
              <a:t>2</a:t>
            </a:r>
            <a:r>
              <a:rPr lang="de-DE" sz="1600" b="0" i="0" u="none" strike="noStrike" cap="none">
                <a:solidFill>
                  <a:srgbClr val="404040"/>
                </a:solidFill>
                <a:latin typeface="Arial"/>
                <a:ea typeface="Arial"/>
                <a:cs typeface="Arial"/>
                <a:sym typeface="Arial"/>
              </a:rPr>
              <a:t>-Emissionen zu verringern?</a:t>
            </a:r>
            <a:endParaRPr sz="1400" b="0" i="0" u="none" strike="noStrike" cap="none">
              <a:solidFill>
                <a:srgbClr val="40404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g26dae9e7bab_0_777"/>
          <p:cNvSpPr txBox="1">
            <a:spLocks noGrp="1"/>
          </p:cNvSpPr>
          <p:nvPr>
            <p:ph type="sldNum" idx="12"/>
          </p:nvPr>
        </p:nvSpPr>
        <p:spPr>
          <a:xfrm>
            <a:off x="1" y="6254497"/>
            <a:ext cx="619500" cy="5574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888888"/>
              </a:buClr>
              <a:buSzPts val="1200"/>
              <a:buFont typeface="Arial"/>
              <a:buNone/>
            </a:pPr>
            <a:fld id="{00000000-1234-1234-1234-123412341234}" type="slidenum">
              <a:rPr lang="de-DE"/>
              <a:t>3</a:t>
            </a:fld>
            <a:endParaRPr/>
          </a:p>
        </p:txBody>
      </p:sp>
      <p:sp>
        <p:nvSpPr>
          <p:cNvPr id="234" name="Google Shape;234;g26dae9e7bab_0_777"/>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t>Nachhaltige Ressourcennutzung</a:t>
            </a:r>
            <a:endParaRPr/>
          </a:p>
        </p:txBody>
      </p:sp>
      <p:sp>
        <p:nvSpPr>
          <p:cNvPr id="235" name="Google Shape;235;g26dae9e7bab_0_777"/>
          <p:cNvSpPr txBox="1">
            <a:spLocks noGrp="1"/>
          </p:cNvSpPr>
          <p:nvPr>
            <p:ph type="body" idx="2"/>
          </p:nvPr>
        </p:nvSpPr>
        <p:spPr>
          <a:xfrm>
            <a:off x="7263643" y="6254497"/>
            <a:ext cx="4616400" cy="557400"/>
          </a:xfrm>
          <a:prstGeom prst="rect">
            <a:avLst/>
          </a:prstGeom>
          <a:noFill/>
          <a:ln>
            <a:noFill/>
          </a:ln>
        </p:spPr>
        <p:txBody>
          <a:bodyPr spcFirstLastPara="1" wrap="square" lIns="91425" tIns="45700" rIns="91425" bIns="45700" anchor="ctr" anchorCtr="0">
            <a:normAutofit/>
          </a:bodyPr>
          <a:lstStyle/>
          <a:p>
            <a:pPr marL="0" lvl="0" indent="0" algn="l" rtl="0">
              <a:lnSpc>
                <a:spcPct val="110000"/>
              </a:lnSpc>
              <a:spcBef>
                <a:spcPts val="0"/>
              </a:spcBef>
              <a:spcAft>
                <a:spcPts val="0"/>
              </a:spcAft>
              <a:buSzPts val="1200"/>
              <a:buNone/>
            </a:pPr>
            <a:r>
              <a:rPr lang="de-DE"/>
              <a:t>Quelle: Global Footprint Network  2023</a:t>
            </a:r>
            <a:endParaRPr/>
          </a:p>
        </p:txBody>
      </p:sp>
      <p:sp>
        <p:nvSpPr>
          <p:cNvPr id="236" name="Google Shape;236;g26dae9e7bab_0_777"/>
          <p:cNvSpPr/>
          <p:nvPr/>
        </p:nvSpPr>
        <p:spPr>
          <a:xfrm>
            <a:off x="7181683" y="2078156"/>
            <a:ext cx="4474500" cy="3388284"/>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457200" marR="0" lvl="0" indent="-368300" algn="l" rtl="0">
              <a:lnSpc>
                <a:spcPct val="100000"/>
              </a:lnSpc>
              <a:spcBef>
                <a:spcPts val="600"/>
              </a:spcBef>
              <a:spcAft>
                <a:spcPts val="0"/>
              </a:spcAft>
              <a:buClr>
                <a:srgbClr val="FF0000"/>
              </a:buClr>
              <a:buSzPts val="2200"/>
              <a:buFont typeface="Arial"/>
              <a:buChar char="•"/>
            </a:pPr>
            <a:r>
              <a:rPr lang="de-DE" sz="1800" b="1" i="0" u="none" strike="noStrike" cap="none" dirty="0">
                <a:solidFill>
                  <a:srgbClr val="C00000"/>
                </a:solidFill>
                <a:latin typeface="Arial"/>
                <a:ea typeface="Arial"/>
                <a:cs typeface="Arial"/>
                <a:sym typeface="Arial"/>
              </a:rPr>
              <a:t>Erklären Sie was der Earth </a:t>
            </a:r>
            <a:r>
              <a:rPr lang="de-DE" sz="1800" b="1" i="0" u="none" strike="noStrike" cap="none" dirty="0" err="1">
                <a:solidFill>
                  <a:srgbClr val="C00000"/>
                </a:solidFill>
                <a:latin typeface="Arial"/>
                <a:ea typeface="Arial"/>
                <a:cs typeface="Arial"/>
                <a:sym typeface="Arial"/>
              </a:rPr>
              <a:t>Overshoot</a:t>
            </a:r>
            <a:r>
              <a:rPr lang="de-DE" sz="1800" b="1" i="0" u="none" strike="noStrike" cap="none" dirty="0">
                <a:solidFill>
                  <a:srgbClr val="C00000"/>
                </a:solidFill>
                <a:latin typeface="Arial"/>
                <a:ea typeface="Arial"/>
                <a:cs typeface="Arial"/>
                <a:sym typeface="Arial"/>
              </a:rPr>
              <a:t> </a:t>
            </a:r>
            <a:r>
              <a:rPr lang="de-DE" sz="1800" b="1" i="0" u="none" strike="noStrike" cap="none" dirty="0" err="1">
                <a:solidFill>
                  <a:srgbClr val="C00000"/>
                </a:solidFill>
                <a:latin typeface="Arial"/>
                <a:ea typeface="Arial"/>
                <a:cs typeface="Arial"/>
                <a:sym typeface="Arial"/>
              </a:rPr>
              <a:t>day</a:t>
            </a:r>
            <a:r>
              <a:rPr lang="de-DE" sz="1800" b="1" i="0" u="none" strike="noStrike" cap="none" dirty="0">
                <a:solidFill>
                  <a:srgbClr val="C00000"/>
                </a:solidFill>
                <a:latin typeface="Arial"/>
                <a:ea typeface="Arial"/>
                <a:cs typeface="Arial"/>
                <a:sym typeface="Arial"/>
              </a:rPr>
              <a:t> ist.</a:t>
            </a:r>
            <a:endParaRPr sz="1800" b="1" i="0" u="none" strike="noStrike" cap="none" dirty="0">
              <a:solidFill>
                <a:srgbClr val="C00000"/>
              </a:solidFill>
              <a:latin typeface="Arial"/>
              <a:ea typeface="Arial"/>
              <a:cs typeface="Arial"/>
              <a:sym typeface="Arial"/>
            </a:endParaRPr>
          </a:p>
          <a:p>
            <a:pPr marL="457200" marR="0" lvl="0" indent="-368300" algn="l" rtl="0">
              <a:lnSpc>
                <a:spcPct val="100000"/>
              </a:lnSpc>
              <a:spcBef>
                <a:spcPts val="600"/>
              </a:spcBef>
              <a:spcAft>
                <a:spcPts val="0"/>
              </a:spcAft>
              <a:buClr>
                <a:srgbClr val="FF0000"/>
              </a:buClr>
              <a:buSzPts val="2200"/>
              <a:buFont typeface="Arial"/>
              <a:buChar char="•"/>
            </a:pPr>
            <a:r>
              <a:rPr lang="de-DE" sz="1800" b="1" i="0" u="none" strike="noStrike" cap="none" dirty="0">
                <a:solidFill>
                  <a:srgbClr val="C00000"/>
                </a:solidFill>
                <a:latin typeface="Arial"/>
                <a:ea typeface="Arial"/>
                <a:cs typeface="Arial"/>
                <a:sym typeface="Arial"/>
              </a:rPr>
              <a:t>Auf welches Datum fällt der Earth </a:t>
            </a:r>
            <a:r>
              <a:rPr lang="de-DE" sz="1800" b="1" i="0" u="none" strike="noStrike" cap="none" dirty="0" err="1">
                <a:solidFill>
                  <a:srgbClr val="C00000"/>
                </a:solidFill>
                <a:latin typeface="Arial"/>
                <a:ea typeface="Arial"/>
                <a:cs typeface="Arial"/>
                <a:sym typeface="Arial"/>
              </a:rPr>
              <a:t>Overshoot</a:t>
            </a:r>
            <a:r>
              <a:rPr lang="de-DE" sz="1800" b="1" i="0" u="none" strike="noStrike" cap="none" dirty="0">
                <a:solidFill>
                  <a:srgbClr val="C00000"/>
                </a:solidFill>
                <a:latin typeface="Arial"/>
                <a:ea typeface="Arial"/>
                <a:cs typeface="Arial"/>
                <a:sym typeface="Arial"/>
              </a:rPr>
              <a:t> Day im Jahr 2023</a:t>
            </a:r>
            <a:endParaRPr sz="1800" b="1" i="0" u="none" strike="noStrike" cap="none" dirty="0">
              <a:solidFill>
                <a:srgbClr val="C00000"/>
              </a:solidFill>
              <a:latin typeface="Arial"/>
              <a:ea typeface="Arial"/>
              <a:cs typeface="Arial"/>
              <a:sym typeface="Arial"/>
            </a:endParaRPr>
          </a:p>
          <a:p>
            <a:pPr marL="457200" marR="0" lvl="0" indent="-368300" algn="l" rtl="0">
              <a:lnSpc>
                <a:spcPct val="100000"/>
              </a:lnSpc>
              <a:spcBef>
                <a:spcPts val="600"/>
              </a:spcBef>
              <a:spcAft>
                <a:spcPts val="0"/>
              </a:spcAft>
              <a:buClr>
                <a:srgbClr val="FF0000"/>
              </a:buClr>
              <a:buSzPts val="2200"/>
              <a:buFont typeface="Arial"/>
              <a:buChar char="•"/>
            </a:pPr>
            <a:r>
              <a:rPr lang="de-DE" sz="1800" b="1" i="0" u="none" strike="noStrike" cap="none" dirty="0">
                <a:solidFill>
                  <a:srgbClr val="C00000"/>
                </a:solidFill>
                <a:latin typeface="Arial"/>
                <a:ea typeface="Arial"/>
                <a:cs typeface="Arial"/>
                <a:sym typeface="Arial"/>
              </a:rPr>
              <a:t>Auf welches Datum fällt der German  </a:t>
            </a:r>
            <a:r>
              <a:rPr lang="de-DE" sz="1800" b="1" i="0" u="none" strike="noStrike" cap="none" dirty="0" err="1">
                <a:solidFill>
                  <a:srgbClr val="C00000"/>
                </a:solidFill>
                <a:latin typeface="Arial"/>
                <a:ea typeface="Arial"/>
                <a:cs typeface="Arial"/>
                <a:sym typeface="Arial"/>
              </a:rPr>
              <a:t>Overshoot</a:t>
            </a:r>
            <a:r>
              <a:rPr lang="de-DE" sz="1800" b="1" i="0" u="none" strike="noStrike" cap="none" dirty="0">
                <a:solidFill>
                  <a:srgbClr val="C00000"/>
                </a:solidFill>
                <a:latin typeface="Arial"/>
                <a:ea typeface="Arial"/>
                <a:cs typeface="Arial"/>
                <a:sym typeface="Arial"/>
              </a:rPr>
              <a:t> Day im Jahr 2023</a:t>
            </a:r>
            <a:endParaRPr sz="1800" b="1" i="0" u="none" strike="noStrike" cap="none" dirty="0">
              <a:solidFill>
                <a:srgbClr val="C00000"/>
              </a:solidFill>
              <a:latin typeface="Arial"/>
              <a:ea typeface="Arial"/>
              <a:cs typeface="Arial"/>
              <a:sym typeface="Arial"/>
            </a:endParaRPr>
          </a:p>
        </p:txBody>
      </p:sp>
      <p:pic>
        <p:nvPicPr>
          <p:cNvPr id="237" name="Google Shape;237;g26dae9e7bab_0_777"/>
          <p:cNvPicPr preferRelativeResize="0"/>
          <p:nvPr/>
        </p:nvPicPr>
        <p:blipFill rotWithShape="1">
          <a:blip r:embed="rId3">
            <a:alphaModFix/>
          </a:blip>
          <a:srcRect/>
          <a:stretch/>
        </p:blipFill>
        <p:spPr>
          <a:xfrm>
            <a:off x="613577" y="1412400"/>
            <a:ext cx="4945498" cy="4689696"/>
          </a:xfrm>
          <a:prstGeom prst="rect">
            <a:avLst/>
          </a:prstGeom>
          <a:noFill/>
          <a:ln>
            <a:noFill/>
          </a:ln>
        </p:spPr>
      </p:pic>
      <p:sp>
        <p:nvSpPr>
          <p:cNvPr id="238" name="Google Shape;238;g26dae9e7bab_0_777"/>
          <p:cNvSpPr txBox="1">
            <a:spLocks noGrp="1"/>
          </p:cNvSpPr>
          <p:nvPr>
            <p:ph type="ftr" idx="11"/>
          </p:nvPr>
        </p:nvSpPr>
        <p:spPr>
          <a:xfrm>
            <a:off x="708400" y="6266072"/>
            <a:ext cx="2541000" cy="55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1800"/>
              <a:buFont typeface="Arial"/>
              <a:buNone/>
            </a:pPr>
            <a:r>
              <a:rPr lang="de-DE"/>
              <a:t>Dipl.-Ing. Volker Handke </a:t>
            </a:r>
            <a:endParaRPr/>
          </a:p>
          <a:p>
            <a:pPr marL="0" lvl="0" indent="0" algn="l" rtl="0">
              <a:lnSpc>
                <a:spcPct val="100000"/>
              </a:lnSpc>
              <a:spcBef>
                <a:spcPts val="0"/>
              </a:spcBef>
              <a:spcAft>
                <a:spcPts val="0"/>
              </a:spcAft>
              <a:buClr>
                <a:schemeClr val="dk1"/>
              </a:buClr>
              <a:buSzPts val="1800"/>
              <a:buFont typeface="Arial"/>
              <a:buNone/>
            </a:pPr>
            <a:r>
              <a:rPr lang="de-DE"/>
              <a:t>Die Projektagentur BBNE</a:t>
            </a:r>
            <a:endParaRPr/>
          </a:p>
        </p:txBody>
      </p:sp>
      <p:sp>
        <p:nvSpPr>
          <p:cNvPr id="2" name="Google Shape;92;p1">
            <a:extLst>
              <a:ext uri="{FF2B5EF4-FFF2-40B4-BE49-F238E27FC236}">
                <a16:creationId xmlns="" xmlns:a16="http://schemas.microsoft.com/office/drawing/2014/main" id="{B33AD0C1-12CD-21FE-2FA8-1109F72B0547}"/>
              </a:ext>
            </a:extLst>
          </p:cNvPr>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Clr>
                <a:srgbClr val="888888"/>
              </a:buClr>
              <a:buSzPts val="1200"/>
              <a:buNone/>
            </a:pPr>
            <a:r>
              <a:rPr lang="de-DE" dirty="0"/>
              <a:t>Zimmerer und Zimmerin</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g26dae9e7bab_0_358"/>
          <p:cNvSpPr txBox="1">
            <a:spLocks noGrp="1"/>
          </p:cNvSpPr>
          <p:nvPr>
            <p:ph type="sldNum" idx="12"/>
          </p:nvPr>
        </p:nvSpPr>
        <p:spPr>
          <a:xfrm>
            <a:off x="1" y="6254497"/>
            <a:ext cx="619500" cy="5574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888888"/>
              </a:buClr>
              <a:buSzPts val="1200"/>
              <a:buFont typeface="Arial"/>
              <a:buNone/>
            </a:pPr>
            <a:fld id="{00000000-1234-1234-1234-123412341234}" type="slidenum">
              <a:rPr lang="de-DE"/>
              <a:t>4</a:t>
            </a:fld>
            <a:endParaRPr/>
          </a:p>
        </p:txBody>
      </p:sp>
      <p:sp>
        <p:nvSpPr>
          <p:cNvPr id="124" name="Google Shape;124;g26dae9e7bab_0_358"/>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dirty="0"/>
              <a:t>Ökologische Nachhaltigkeit des Bau- und Immobiliensektors</a:t>
            </a:r>
            <a:endParaRPr dirty="0"/>
          </a:p>
        </p:txBody>
      </p:sp>
      <p:sp>
        <p:nvSpPr>
          <p:cNvPr id="125" name="Google Shape;125;g26dae9e7bab_0_358"/>
          <p:cNvSpPr txBox="1">
            <a:spLocks noGrp="1"/>
          </p:cNvSpPr>
          <p:nvPr>
            <p:ph type="body" idx="2"/>
          </p:nvPr>
        </p:nvSpPr>
        <p:spPr>
          <a:xfrm>
            <a:off x="7286543" y="6254497"/>
            <a:ext cx="4616400" cy="557400"/>
          </a:xfrm>
          <a:prstGeom prst="rect">
            <a:avLst/>
          </a:prstGeom>
          <a:noFill/>
          <a:ln>
            <a:noFill/>
          </a:ln>
        </p:spPr>
        <p:txBody>
          <a:bodyPr spcFirstLastPara="1" wrap="square" lIns="91425" tIns="45700" rIns="91425" bIns="45700" anchor="ctr" anchorCtr="0">
            <a:normAutofit/>
          </a:bodyPr>
          <a:lstStyle/>
          <a:p>
            <a:pPr marL="0" lvl="0" indent="0" algn="l" rtl="0">
              <a:lnSpc>
                <a:spcPct val="110000"/>
              </a:lnSpc>
              <a:spcBef>
                <a:spcPts val="0"/>
              </a:spcBef>
              <a:spcAft>
                <a:spcPts val="0"/>
              </a:spcAft>
              <a:buSzPts val="1200"/>
              <a:buNone/>
            </a:pPr>
            <a:r>
              <a:rPr lang="de-DE" dirty="0"/>
              <a:t>Quellen: BBSR 2020, DtST2021, GAfBC2019, Desatis2022 </a:t>
            </a:r>
            <a:endParaRPr dirty="0"/>
          </a:p>
        </p:txBody>
      </p:sp>
      <p:sp>
        <p:nvSpPr>
          <p:cNvPr id="126" name="Google Shape;126;g26dae9e7bab_0_358"/>
          <p:cNvSpPr/>
          <p:nvPr/>
        </p:nvSpPr>
        <p:spPr>
          <a:xfrm>
            <a:off x="7740336" y="1483129"/>
            <a:ext cx="3152075" cy="861900"/>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457200" marR="0" lvl="0" indent="-368300" algn="l" rtl="0">
              <a:lnSpc>
                <a:spcPct val="100000"/>
              </a:lnSpc>
              <a:spcBef>
                <a:spcPts val="0"/>
              </a:spcBef>
              <a:spcAft>
                <a:spcPts val="0"/>
              </a:spcAft>
              <a:buClr>
                <a:srgbClr val="FF0000"/>
              </a:buClr>
              <a:buSzPts val="2200"/>
              <a:buFont typeface="Arial"/>
              <a:buChar char="•"/>
            </a:pPr>
            <a:r>
              <a:rPr lang="de-DE" sz="1800" b="1" i="0" u="none" strike="noStrike" cap="none" dirty="0">
                <a:solidFill>
                  <a:srgbClr val="C00000"/>
                </a:solidFill>
                <a:latin typeface="Arial"/>
                <a:ea typeface="Arial"/>
                <a:cs typeface="Arial"/>
                <a:sym typeface="Arial"/>
              </a:rPr>
              <a:t>Schätzen Sie mal….</a:t>
            </a:r>
            <a:endParaRPr sz="1600" b="1" i="0" u="none" strike="noStrike" cap="none" dirty="0">
              <a:solidFill>
                <a:srgbClr val="C00000"/>
              </a:solidFill>
              <a:latin typeface="Arial"/>
              <a:ea typeface="Arial"/>
              <a:cs typeface="Arial"/>
              <a:sym typeface="Arial"/>
            </a:endParaRPr>
          </a:p>
        </p:txBody>
      </p:sp>
      <p:pic>
        <p:nvPicPr>
          <p:cNvPr id="127" name="Google Shape;127;g26dae9e7bab_0_358"/>
          <p:cNvPicPr preferRelativeResize="0"/>
          <p:nvPr/>
        </p:nvPicPr>
        <p:blipFill rotWithShape="1">
          <a:blip r:embed="rId3">
            <a:alphaModFix/>
          </a:blip>
          <a:srcRect/>
          <a:stretch/>
        </p:blipFill>
        <p:spPr>
          <a:xfrm>
            <a:off x="3350675" y="1540725"/>
            <a:ext cx="1765526" cy="1674020"/>
          </a:xfrm>
          <a:prstGeom prst="rect">
            <a:avLst/>
          </a:prstGeom>
          <a:noFill/>
          <a:ln>
            <a:noFill/>
          </a:ln>
        </p:spPr>
      </p:pic>
      <p:pic>
        <p:nvPicPr>
          <p:cNvPr id="128" name="Google Shape;128;g26dae9e7bab_0_358"/>
          <p:cNvPicPr preferRelativeResize="0"/>
          <p:nvPr/>
        </p:nvPicPr>
        <p:blipFill rotWithShape="1">
          <a:blip r:embed="rId4">
            <a:alphaModFix/>
          </a:blip>
          <a:srcRect/>
          <a:stretch/>
        </p:blipFill>
        <p:spPr>
          <a:xfrm>
            <a:off x="8429875" y="2802826"/>
            <a:ext cx="1415356" cy="1325400"/>
          </a:xfrm>
          <a:prstGeom prst="rect">
            <a:avLst/>
          </a:prstGeom>
          <a:noFill/>
          <a:ln>
            <a:noFill/>
          </a:ln>
        </p:spPr>
      </p:pic>
      <p:sp>
        <p:nvSpPr>
          <p:cNvPr id="129" name="Google Shape;129;g26dae9e7bab_0_358"/>
          <p:cNvSpPr/>
          <p:nvPr/>
        </p:nvSpPr>
        <p:spPr>
          <a:xfrm>
            <a:off x="135200" y="1540725"/>
            <a:ext cx="3570300" cy="1027500"/>
          </a:xfrm>
          <a:prstGeom prst="ellipse">
            <a:avLst/>
          </a:prstGeom>
          <a:solidFill>
            <a:srgbClr val="C9DAF8"/>
          </a:solidFill>
          <a:ln w="9525" cap="flat" cmpd="sng">
            <a:solidFill>
              <a:schemeClr val="dk2"/>
            </a:solidFill>
            <a:prstDash val="solid"/>
            <a:round/>
            <a:headEnd type="none" w="sm" len="sm"/>
            <a:tailEnd type="none" w="sm" len="sm"/>
          </a:ln>
          <a:effectLst>
            <a:outerShdw blurRad="57150" dist="19050" dir="5400000" algn="bl" rotWithShape="0">
              <a:srgbClr val="000000">
                <a:alpha val="498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de-DE" sz="1400" b="1" i="0" u="none" strike="noStrike" cap="none">
                <a:solidFill>
                  <a:srgbClr val="000000"/>
                </a:solidFill>
                <a:latin typeface="Arial"/>
                <a:ea typeface="Arial"/>
                <a:cs typeface="Arial"/>
                <a:sym typeface="Arial"/>
              </a:rPr>
              <a:t>…wieviel % der deutschen Treibhausgas-Emissionen werden von der Baubranche verursacht</a:t>
            </a:r>
            <a:endParaRPr sz="1400" b="1" i="0" u="none" strike="noStrike" cap="none">
              <a:solidFill>
                <a:srgbClr val="000000"/>
              </a:solidFill>
              <a:latin typeface="Arial"/>
              <a:ea typeface="Arial"/>
              <a:cs typeface="Arial"/>
              <a:sym typeface="Arial"/>
            </a:endParaRPr>
          </a:p>
        </p:txBody>
      </p:sp>
      <p:pic>
        <p:nvPicPr>
          <p:cNvPr id="130" name="Google Shape;130;g26dae9e7bab_0_358"/>
          <p:cNvPicPr preferRelativeResize="0"/>
          <p:nvPr/>
        </p:nvPicPr>
        <p:blipFill rotWithShape="1">
          <a:blip r:embed="rId5">
            <a:alphaModFix/>
          </a:blip>
          <a:srcRect/>
          <a:stretch/>
        </p:blipFill>
        <p:spPr>
          <a:xfrm>
            <a:off x="3073800" y="4035947"/>
            <a:ext cx="1765524" cy="1717349"/>
          </a:xfrm>
          <a:prstGeom prst="rect">
            <a:avLst/>
          </a:prstGeom>
          <a:noFill/>
          <a:ln>
            <a:noFill/>
          </a:ln>
        </p:spPr>
      </p:pic>
      <p:pic>
        <p:nvPicPr>
          <p:cNvPr id="131" name="Google Shape;131;g26dae9e7bab_0_358"/>
          <p:cNvPicPr preferRelativeResize="0"/>
          <p:nvPr/>
        </p:nvPicPr>
        <p:blipFill rotWithShape="1">
          <a:blip r:embed="rId6">
            <a:alphaModFix/>
          </a:blip>
          <a:srcRect/>
          <a:stretch/>
        </p:blipFill>
        <p:spPr>
          <a:xfrm>
            <a:off x="10505967" y="4610335"/>
            <a:ext cx="1549258" cy="1387400"/>
          </a:xfrm>
          <a:prstGeom prst="rect">
            <a:avLst/>
          </a:prstGeom>
          <a:noFill/>
          <a:ln>
            <a:noFill/>
          </a:ln>
        </p:spPr>
      </p:pic>
      <p:sp>
        <p:nvSpPr>
          <p:cNvPr id="132" name="Google Shape;132;g26dae9e7bab_0_358"/>
          <p:cNvSpPr/>
          <p:nvPr/>
        </p:nvSpPr>
        <p:spPr>
          <a:xfrm>
            <a:off x="61750" y="3897613"/>
            <a:ext cx="3570300" cy="1027500"/>
          </a:xfrm>
          <a:prstGeom prst="ellipse">
            <a:avLst/>
          </a:prstGeom>
          <a:solidFill>
            <a:srgbClr val="FFF2CC"/>
          </a:solidFill>
          <a:ln w="9525" cap="flat" cmpd="sng">
            <a:solidFill>
              <a:schemeClr val="dk2"/>
            </a:solidFill>
            <a:prstDash val="solid"/>
            <a:round/>
            <a:headEnd type="none" w="sm" len="sm"/>
            <a:tailEnd type="none" w="sm" len="sm"/>
          </a:ln>
          <a:effectLst>
            <a:outerShdw blurRad="57150" dist="19050" dir="5400000" algn="bl" rotWithShape="0">
              <a:srgbClr val="000000">
                <a:alpha val="498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de-DE" sz="1400" b="1" i="0" u="none" strike="noStrike" cap="none">
                <a:solidFill>
                  <a:srgbClr val="000000"/>
                </a:solidFill>
                <a:latin typeface="Arial"/>
                <a:ea typeface="Arial"/>
                <a:cs typeface="Arial"/>
                <a:sym typeface="Arial"/>
              </a:rPr>
              <a:t>…wieviel % der globalen Ressourcen werden durch die gebaute Umwelt verbraucht?</a:t>
            </a:r>
            <a:endParaRPr sz="1400" b="1" i="0" u="none" strike="noStrike" cap="none">
              <a:solidFill>
                <a:srgbClr val="000000"/>
              </a:solidFill>
              <a:latin typeface="Arial"/>
              <a:ea typeface="Arial"/>
              <a:cs typeface="Arial"/>
              <a:sym typeface="Arial"/>
            </a:endParaRPr>
          </a:p>
        </p:txBody>
      </p:sp>
      <p:sp>
        <p:nvSpPr>
          <p:cNvPr id="133" name="Google Shape;133;g26dae9e7bab_0_358"/>
          <p:cNvSpPr/>
          <p:nvPr/>
        </p:nvSpPr>
        <p:spPr>
          <a:xfrm>
            <a:off x="7352400" y="4449663"/>
            <a:ext cx="3570300" cy="1027500"/>
          </a:xfrm>
          <a:prstGeom prst="ellipse">
            <a:avLst/>
          </a:prstGeom>
          <a:solidFill>
            <a:srgbClr val="F4CCCC"/>
          </a:solidFill>
          <a:ln w="9525" cap="flat" cmpd="sng">
            <a:solidFill>
              <a:schemeClr val="dk2"/>
            </a:solidFill>
            <a:prstDash val="solid"/>
            <a:round/>
            <a:headEnd type="none" w="sm" len="sm"/>
            <a:tailEnd type="none" w="sm" len="sm"/>
          </a:ln>
          <a:effectLst>
            <a:outerShdw blurRad="57150" dist="19050" dir="5400000" algn="bl" rotWithShape="0">
              <a:srgbClr val="000000">
                <a:alpha val="498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de-DE" sz="1400" b="1" i="0" u="none" strike="noStrike" cap="none">
                <a:solidFill>
                  <a:srgbClr val="000000"/>
                </a:solidFill>
                <a:latin typeface="Arial"/>
                <a:ea typeface="Arial"/>
                <a:cs typeface="Arial"/>
                <a:sym typeface="Arial"/>
              </a:rPr>
              <a:t>…wieviel % des Abfallaufkommens in Deutschland sind Bau- und Abbruchabfälle?</a:t>
            </a:r>
            <a:endParaRPr sz="1400" b="1" i="0" u="none" strike="noStrike" cap="none">
              <a:solidFill>
                <a:srgbClr val="000000"/>
              </a:solidFill>
              <a:latin typeface="Arial"/>
              <a:ea typeface="Arial"/>
              <a:cs typeface="Arial"/>
              <a:sym typeface="Arial"/>
            </a:endParaRPr>
          </a:p>
        </p:txBody>
      </p:sp>
      <p:sp>
        <p:nvSpPr>
          <p:cNvPr id="134" name="Google Shape;134;g26dae9e7bab_0_358"/>
          <p:cNvSpPr txBox="1">
            <a:spLocks noGrp="1"/>
          </p:cNvSpPr>
          <p:nvPr>
            <p:ph type="ftr" idx="11"/>
          </p:nvPr>
        </p:nvSpPr>
        <p:spPr>
          <a:xfrm>
            <a:off x="708400" y="6254497"/>
            <a:ext cx="2541000" cy="55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1800"/>
              <a:buFont typeface="Arial"/>
              <a:buNone/>
            </a:pPr>
            <a:r>
              <a:rPr lang="de-DE"/>
              <a:t>Dipl.-Ing. Volker Handke </a:t>
            </a:r>
            <a:endParaRPr/>
          </a:p>
          <a:p>
            <a:pPr marL="0" lvl="0" indent="0" algn="l" rtl="0">
              <a:lnSpc>
                <a:spcPct val="100000"/>
              </a:lnSpc>
              <a:spcBef>
                <a:spcPts val="0"/>
              </a:spcBef>
              <a:spcAft>
                <a:spcPts val="0"/>
              </a:spcAft>
              <a:buClr>
                <a:schemeClr val="dk1"/>
              </a:buClr>
              <a:buSzPts val="1800"/>
              <a:buFont typeface="Arial"/>
              <a:buNone/>
            </a:pPr>
            <a:r>
              <a:rPr lang="de-DE"/>
              <a:t>Die Projektagentur BBNE</a:t>
            </a:r>
            <a:endParaRPr/>
          </a:p>
        </p:txBody>
      </p:sp>
      <p:sp>
        <p:nvSpPr>
          <p:cNvPr id="135" name="Google Shape;135;g26dae9e7bab_0_358"/>
          <p:cNvSpPr/>
          <p:nvPr/>
        </p:nvSpPr>
        <p:spPr>
          <a:xfrm>
            <a:off x="5295750" y="2644838"/>
            <a:ext cx="3570300" cy="1027500"/>
          </a:xfrm>
          <a:prstGeom prst="ellipse">
            <a:avLst/>
          </a:prstGeom>
          <a:solidFill>
            <a:srgbClr val="D9EAD3"/>
          </a:solidFill>
          <a:ln w="9525" cap="flat" cmpd="sng">
            <a:solidFill>
              <a:schemeClr val="dk2"/>
            </a:solidFill>
            <a:prstDash val="solid"/>
            <a:round/>
            <a:headEnd type="none" w="sm" len="sm"/>
            <a:tailEnd type="none" w="sm" len="sm"/>
          </a:ln>
          <a:effectLst>
            <a:outerShdw blurRad="57150" dist="19050" dir="5400000" algn="bl" rotWithShape="0">
              <a:srgbClr val="000000">
                <a:alpha val="498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de-DE" sz="1400" b="1" i="0" u="none" strike="noStrike" cap="none">
                <a:solidFill>
                  <a:srgbClr val="000000"/>
                </a:solidFill>
                <a:latin typeface="Arial"/>
                <a:ea typeface="Arial"/>
                <a:cs typeface="Arial"/>
                <a:sym typeface="Arial"/>
              </a:rPr>
              <a:t>…wieviel % der Flächenveränderungen in Deutschland  entstehen durch die Baubranches?</a:t>
            </a:r>
            <a:endParaRPr sz="1400" b="1" i="0" u="none" strike="noStrike" cap="none">
              <a:solidFill>
                <a:srgbClr val="000000"/>
              </a:solidFill>
              <a:latin typeface="Arial"/>
              <a:ea typeface="Arial"/>
              <a:cs typeface="Arial"/>
              <a:sym typeface="Arial"/>
            </a:endParaRPr>
          </a:p>
        </p:txBody>
      </p:sp>
      <p:sp>
        <p:nvSpPr>
          <p:cNvPr id="136" name="Google Shape;136;g26dae9e7bab_0_358"/>
          <p:cNvSpPr/>
          <p:nvPr/>
        </p:nvSpPr>
        <p:spPr>
          <a:xfrm>
            <a:off x="5978820" y="3275112"/>
            <a:ext cx="234300" cy="30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de-DE" sz="1400" b="0" i="0" u="none" strike="noStrike" cap="none">
                <a:solidFill>
                  <a:srgbClr val="000000"/>
                </a:solidFill>
                <a:latin typeface="Arial"/>
                <a:ea typeface="Arial"/>
                <a:cs typeface="Arial"/>
                <a:sym typeface="Arial"/>
              </a:rPr>
              <a:t> </a:t>
            </a:r>
            <a:endParaRPr/>
          </a:p>
        </p:txBody>
      </p:sp>
      <p:sp>
        <p:nvSpPr>
          <p:cNvPr id="137" name="Google Shape;137;g26dae9e7bab_0_358"/>
          <p:cNvSpPr/>
          <p:nvPr/>
        </p:nvSpPr>
        <p:spPr>
          <a:xfrm>
            <a:off x="5978820" y="3275112"/>
            <a:ext cx="234300" cy="30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de-DE" sz="1400" b="0" i="0" u="none" strike="noStrike" cap="none">
                <a:solidFill>
                  <a:srgbClr val="000000"/>
                </a:solidFill>
                <a:latin typeface="Arial"/>
                <a:ea typeface="Arial"/>
                <a:cs typeface="Arial"/>
                <a:sym typeface="Arial"/>
              </a:rPr>
              <a:t> </a:t>
            </a:r>
            <a:endParaRPr/>
          </a:p>
        </p:txBody>
      </p:sp>
      <p:sp>
        <p:nvSpPr>
          <p:cNvPr id="2" name="Google Shape;92;p1">
            <a:extLst>
              <a:ext uri="{FF2B5EF4-FFF2-40B4-BE49-F238E27FC236}">
                <a16:creationId xmlns="" xmlns:a16="http://schemas.microsoft.com/office/drawing/2014/main" id="{7919B053-F77E-37D1-7D80-ADFC0F601171}"/>
              </a:ext>
            </a:extLst>
          </p:cNvPr>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Clr>
                <a:srgbClr val="888888"/>
              </a:buClr>
              <a:buSzPts val="1200"/>
              <a:buNone/>
            </a:pPr>
            <a:r>
              <a:rPr lang="de-DE" dirty="0"/>
              <a:t>Zimmerer und Zimmerin</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14a9b7458ce_0_31"/>
          <p:cNvSpPr txBox="1">
            <a:spLocks noGrp="1"/>
          </p:cNvSpPr>
          <p:nvPr>
            <p:ph type="sldNum" idx="12"/>
          </p:nvPr>
        </p:nvSpPr>
        <p:spPr>
          <a:xfrm>
            <a:off x="1" y="6254497"/>
            <a:ext cx="619500" cy="557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fld id="{00000000-1234-1234-1234-123412341234}" type="slidenum">
              <a:rPr lang="de-DE"/>
              <a:t>5</a:t>
            </a:fld>
            <a:endParaRPr/>
          </a:p>
        </p:txBody>
      </p:sp>
      <p:sp>
        <p:nvSpPr>
          <p:cNvPr id="123" name="Google Shape;123;g14a9b7458ce_0_31"/>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dirty="0"/>
              <a:t>Wertschöpfung und Umweltfußabdruck bei der</a:t>
            </a:r>
            <a:endParaRPr dirty="0"/>
          </a:p>
          <a:p>
            <a:pPr marL="0" lvl="0" indent="0" algn="l" rtl="0">
              <a:lnSpc>
                <a:spcPct val="100000"/>
              </a:lnSpc>
              <a:spcBef>
                <a:spcPts val="0"/>
              </a:spcBef>
              <a:spcAft>
                <a:spcPts val="0"/>
              </a:spcAft>
              <a:buSzPts val="1800"/>
              <a:buNone/>
            </a:pPr>
            <a:r>
              <a:rPr lang="de-DE" dirty="0"/>
              <a:t>Errichtung und Nutzung von Hochbauten</a:t>
            </a:r>
            <a:endParaRPr dirty="0"/>
          </a:p>
        </p:txBody>
      </p:sp>
      <p:sp>
        <p:nvSpPr>
          <p:cNvPr id="124" name="Google Shape;124;g14a9b7458ce_0_31"/>
          <p:cNvSpPr txBox="1">
            <a:spLocks noGrp="1"/>
          </p:cNvSpPr>
          <p:nvPr>
            <p:ph type="body" idx="1"/>
          </p:nvPr>
        </p:nvSpPr>
        <p:spPr>
          <a:xfrm>
            <a:off x="3350684" y="6254497"/>
            <a:ext cx="38346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Clr>
                <a:srgbClr val="888888"/>
              </a:buClr>
              <a:buSzPts val="1200"/>
              <a:buNone/>
            </a:pPr>
            <a:r>
              <a:rPr lang="de-DE"/>
              <a:t>Zimmerer und Zimmerin</a:t>
            </a:r>
            <a:endParaRPr/>
          </a:p>
        </p:txBody>
      </p:sp>
      <p:sp>
        <p:nvSpPr>
          <p:cNvPr id="125" name="Google Shape;125;g14a9b7458ce_0_31"/>
          <p:cNvSpPr txBox="1">
            <a:spLocks noGrp="1"/>
          </p:cNvSpPr>
          <p:nvPr>
            <p:ph type="body" idx="2"/>
          </p:nvPr>
        </p:nvSpPr>
        <p:spPr>
          <a:xfrm>
            <a:off x="7263643" y="6254497"/>
            <a:ext cx="46164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Clr>
                <a:srgbClr val="888888"/>
              </a:buClr>
              <a:buSzPts val="1200"/>
              <a:buNone/>
            </a:pPr>
            <a:r>
              <a:rPr lang="de-DE"/>
              <a:t>Quelle: BBSR 2020, eigene Darstellung. </a:t>
            </a:r>
            <a:endParaRPr/>
          </a:p>
        </p:txBody>
      </p:sp>
      <p:sp>
        <p:nvSpPr>
          <p:cNvPr id="126" name="Google Shape;126;g14a9b7458ce_0_31"/>
          <p:cNvSpPr txBox="1">
            <a:spLocks noGrp="1"/>
          </p:cNvSpPr>
          <p:nvPr>
            <p:ph type="ftr" idx="11"/>
          </p:nvPr>
        </p:nvSpPr>
        <p:spPr>
          <a:xfrm>
            <a:off x="708400" y="6254497"/>
            <a:ext cx="2541000" cy="55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1800"/>
              <a:buFont typeface="Arial"/>
              <a:buNone/>
            </a:pPr>
            <a:r>
              <a:rPr lang="de-DE"/>
              <a:t>Dirk Schröder-Brandi </a:t>
            </a:r>
            <a:endParaRPr/>
          </a:p>
          <a:p>
            <a:pPr marL="0" lvl="0" indent="0" algn="l" rtl="0">
              <a:lnSpc>
                <a:spcPct val="100000"/>
              </a:lnSpc>
              <a:spcBef>
                <a:spcPts val="0"/>
              </a:spcBef>
              <a:spcAft>
                <a:spcPts val="0"/>
              </a:spcAft>
              <a:buClr>
                <a:schemeClr val="dk1"/>
              </a:buClr>
              <a:buSzPts val="1800"/>
              <a:buFont typeface="Arial"/>
              <a:buNone/>
            </a:pPr>
            <a:r>
              <a:rPr lang="de-DE"/>
              <a:t>Die Projektagentur PABBNE</a:t>
            </a:r>
            <a:endParaRPr/>
          </a:p>
        </p:txBody>
      </p:sp>
      <p:sp>
        <p:nvSpPr>
          <p:cNvPr id="127" name="Google Shape;127;g14a9b7458ce_0_31"/>
          <p:cNvSpPr/>
          <p:nvPr/>
        </p:nvSpPr>
        <p:spPr>
          <a:xfrm>
            <a:off x="7733150" y="2877600"/>
            <a:ext cx="4360500" cy="2220000"/>
          </a:xfrm>
          <a:prstGeom prst="roundRect">
            <a:avLst>
              <a:gd name="adj" fmla="val 16667"/>
            </a:avLst>
          </a:prstGeom>
          <a:solidFill>
            <a:srgbClr val="FFC000"/>
          </a:solidFill>
          <a:ln>
            <a:noFill/>
          </a:ln>
        </p:spPr>
        <p:txBody>
          <a:bodyPr spcFirstLastPara="1" wrap="square" lIns="0" tIns="0" rIns="0" bIns="0" anchor="ctr" anchorCtr="0">
            <a:noAutofit/>
          </a:bodyPr>
          <a:lstStyle/>
          <a:p>
            <a:pPr marL="457200" marR="0" lvl="0" indent="-330200" algn="l" rtl="0">
              <a:lnSpc>
                <a:spcPct val="100000"/>
              </a:lnSpc>
              <a:spcBef>
                <a:spcPts val="0"/>
              </a:spcBef>
              <a:spcAft>
                <a:spcPts val="0"/>
              </a:spcAft>
              <a:buClr>
                <a:schemeClr val="dk1"/>
              </a:buClr>
              <a:buSzPts val="1600"/>
              <a:buFont typeface="Arial"/>
              <a:buChar char="●"/>
            </a:pPr>
            <a:r>
              <a:rPr lang="de-DE" sz="1600" b="0" i="0" u="none" strike="noStrike" cap="none">
                <a:solidFill>
                  <a:schemeClr val="dk1"/>
                </a:solidFill>
                <a:latin typeface="Arial"/>
                <a:ea typeface="Arial"/>
                <a:cs typeface="Arial"/>
                <a:sym typeface="Arial"/>
              </a:rPr>
              <a:t>Welche Bereiche der Umwelt sind vom Gebäudesektor besonders betroffen?</a:t>
            </a:r>
            <a:endParaRPr sz="1600" b="0" i="0" u="none" strike="noStrike" cap="none">
              <a:solidFill>
                <a:schemeClr val="dk1"/>
              </a:solidFill>
              <a:latin typeface="Arial"/>
              <a:ea typeface="Arial"/>
              <a:cs typeface="Arial"/>
              <a:sym typeface="Arial"/>
            </a:endParaRPr>
          </a:p>
          <a:p>
            <a:pPr marL="457200" marR="0" lvl="0" indent="-330200" algn="l" rtl="0">
              <a:lnSpc>
                <a:spcPct val="100000"/>
              </a:lnSpc>
              <a:spcBef>
                <a:spcPts val="0"/>
              </a:spcBef>
              <a:spcAft>
                <a:spcPts val="0"/>
              </a:spcAft>
              <a:buClr>
                <a:schemeClr val="dk1"/>
              </a:buClr>
              <a:buSzPts val="1600"/>
              <a:buFont typeface="Arial"/>
              <a:buChar char="●"/>
            </a:pPr>
            <a:r>
              <a:rPr lang="de-DE" sz="1600" b="0" i="0" u="none" strike="noStrike" cap="none">
                <a:solidFill>
                  <a:schemeClr val="dk1"/>
                </a:solidFill>
                <a:latin typeface="Arial"/>
                <a:ea typeface="Arial"/>
                <a:cs typeface="Arial"/>
                <a:sym typeface="Arial"/>
              </a:rPr>
              <a:t>Welche Bereiche des Gebäudesektors haben den größten Umweltfußabdruck?</a:t>
            </a:r>
            <a:endParaRPr sz="1600" b="0" i="0" u="none" strike="noStrike" cap="none">
              <a:solidFill>
                <a:schemeClr val="dk1"/>
              </a:solidFill>
              <a:latin typeface="Arial"/>
              <a:ea typeface="Arial"/>
              <a:cs typeface="Arial"/>
              <a:sym typeface="Arial"/>
            </a:endParaRPr>
          </a:p>
        </p:txBody>
      </p:sp>
      <p:pic>
        <p:nvPicPr>
          <p:cNvPr id="128" name="Google Shape;128;g14a9b7458ce_0_31"/>
          <p:cNvPicPr preferRelativeResize="0"/>
          <p:nvPr/>
        </p:nvPicPr>
        <p:blipFill rotWithShape="1">
          <a:blip r:embed="rId3">
            <a:alphaModFix/>
          </a:blip>
          <a:srcRect/>
          <a:stretch/>
        </p:blipFill>
        <p:spPr>
          <a:xfrm>
            <a:off x="-171450" y="1021800"/>
            <a:ext cx="7473152" cy="528374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pic>
        <p:nvPicPr>
          <p:cNvPr id="134" name="Google Shape;134;g239837b6ed7_0_1"/>
          <p:cNvPicPr preferRelativeResize="0"/>
          <p:nvPr/>
        </p:nvPicPr>
        <p:blipFill rotWithShape="1">
          <a:blip r:embed="rId3">
            <a:alphaModFix/>
          </a:blip>
          <a:srcRect/>
          <a:stretch/>
        </p:blipFill>
        <p:spPr>
          <a:xfrm>
            <a:off x="438150" y="1412400"/>
            <a:ext cx="7167545" cy="4706801"/>
          </a:xfrm>
          <a:prstGeom prst="rect">
            <a:avLst/>
          </a:prstGeom>
          <a:noFill/>
          <a:ln>
            <a:noFill/>
          </a:ln>
        </p:spPr>
      </p:pic>
      <p:sp>
        <p:nvSpPr>
          <p:cNvPr id="135" name="Google Shape;135;g239837b6ed7_0_1"/>
          <p:cNvSpPr txBox="1">
            <a:spLocks noGrp="1"/>
          </p:cNvSpPr>
          <p:nvPr>
            <p:ph type="sldNum" idx="12"/>
          </p:nvPr>
        </p:nvSpPr>
        <p:spPr>
          <a:xfrm>
            <a:off x="1" y="6254497"/>
            <a:ext cx="619500" cy="557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fld id="{00000000-1234-1234-1234-123412341234}" type="slidenum">
              <a:rPr lang="de-DE"/>
              <a:t>6</a:t>
            </a:fld>
            <a:endParaRPr/>
          </a:p>
        </p:txBody>
      </p:sp>
      <p:sp>
        <p:nvSpPr>
          <p:cNvPr id="136" name="Google Shape;136;g239837b6ed7_0_1"/>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t>Anteil Bau am globalen Umweltfußabdruck:</a:t>
            </a:r>
            <a:endParaRPr/>
          </a:p>
          <a:p>
            <a:pPr marL="0" lvl="0" indent="0" algn="l" rtl="0">
              <a:lnSpc>
                <a:spcPct val="100000"/>
              </a:lnSpc>
              <a:spcBef>
                <a:spcPts val="0"/>
              </a:spcBef>
              <a:spcAft>
                <a:spcPts val="0"/>
              </a:spcAft>
              <a:buSzPts val="1800"/>
              <a:buNone/>
            </a:pPr>
            <a:r>
              <a:rPr lang="de-DE"/>
              <a:t>Notwendige Reduktion für planetare Grenzen</a:t>
            </a:r>
            <a:endParaRPr/>
          </a:p>
        </p:txBody>
      </p:sp>
      <p:sp>
        <p:nvSpPr>
          <p:cNvPr id="137" name="Google Shape;137;g239837b6ed7_0_1"/>
          <p:cNvSpPr txBox="1">
            <a:spLocks noGrp="1"/>
          </p:cNvSpPr>
          <p:nvPr>
            <p:ph type="body" idx="1"/>
          </p:nvPr>
        </p:nvSpPr>
        <p:spPr>
          <a:xfrm>
            <a:off x="3350684" y="6254497"/>
            <a:ext cx="38346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Clr>
                <a:srgbClr val="888888"/>
              </a:buClr>
              <a:buSzPts val="1200"/>
              <a:buNone/>
            </a:pPr>
            <a:r>
              <a:rPr lang="de-DE"/>
              <a:t>Zimmerer und Zimmerin</a:t>
            </a:r>
            <a:endParaRPr/>
          </a:p>
        </p:txBody>
      </p:sp>
      <p:sp>
        <p:nvSpPr>
          <p:cNvPr id="138" name="Google Shape;138;g239837b6ed7_0_1"/>
          <p:cNvSpPr txBox="1">
            <a:spLocks noGrp="1"/>
          </p:cNvSpPr>
          <p:nvPr>
            <p:ph type="body" idx="2"/>
          </p:nvPr>
        </p:nvSpPr>
        <p:spPr>
          <a:xfrm>
            <a:off x="7263643" y="6254497"/>
            <a:ext cx="46164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Clr>
                <a:srgbClr val="888888"/>
              </a:buClr>
              <a:buSzPts val="1200"/>
              <a:buNone/>
            </a:pPr>
            <a:r>
              <a:rPr lang="de-DE"/>
              <a:t>Quelle: BBSR 2020. </a:t>
            </a:r>
            <a:endParaRPr/>
          </a:p>
        </p:txBody>
      </p:sp>
      <p:sp>
        <p:nvSpPr>
          <p:cNvPr id="139" name="Google Shape;139;g239837b6ed7_0_1"/>
          <p:cNvSpPr txBox="1">
            <a:spLocks noGrp="1"/>
          </p:cNvSpPr>
          <p:nvPr>
            <p:ph type="ftr" idx="11"/>
          </p:nvPr>
        </p:nvSpPr>
        <p:spPr>
          <a:xfrm>
            <a:off x="708400" y="6254497"/>
            <a:ext cx="2541000" cy="55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1800"/>
              <a:buFont typeface="Arial"/>
              <a:buNone/>
            </a:pPr>
            <a:r>
              <a:rPr lang="de-DE"/>
              <a:t>Dirk Schröder-Brandi </a:t>
            </a:r>
            <a:endParaRPr/>
          </a:p>
          <a:p>
            <a:pPr marL="0" lvl="0" indent="0" algn="l" rtl="0">
              <a:lnSpc>
                <a:spcPct val="100000"/>
              </a:lnSpc>
              <a:spcBef>
                <a:spcPts val="0"/>
              </a:spcBef>
              <a:spcAft>
                <a:spcPts val="0"/>
              </a:spcAft>
              <a:buClr>
                <a:schemeClr val="dk1"/>
              </a:buClr>
              <a:buSzPts val="1800"/>
              <a:buFont typeface="Arial"/>
              <a:buNone/>
            </a:pPr>
            <a:r>
              <a:rPr lang="de-DE"/>
              <a:t>Die Projektagentur PABBNE</a:t>
            </a:r>
            <a:endParaRPr/>
          </a:p>
        </p:txBody>
      </p:sp>
      <p:sp>
        <p:nvSpPr>
          <p:cNvPr id="140" name="Google Shape;140;g239837b6ed7_0_1"/>
          <p:cNvSpPr/>
          <p:nvPr/>
        </p:nvSpPr>
        <p:spPr>
          <a:xfrm>
            <a:off x="7733150" y="2877600"/>
            <a:ext cx="4360500" cy="2220000"/>
          </a:xfrm>
          <a:prstGeom prst="roundRect">
            <a:avLst>
              <a:gd name="adj" fmla="val 16667"/>
            </a:avLst>
          </a:prstGeom>
          <a:solidFill>
            <a:srgbClr val="FFC000"/>
          </a:solidFill>
          <a:ln>
            <a:noFill/>
          </a:ln>
        </p:spPr>
        <p:txBody>
          <a:bodyPr spcFirstLastPara="1" wrap="square" lIns="0" tIns="0" rIns="0" bIns="0" anchor="ctr" anchorCtr="0">
            <a:noAutofit/>
          </a:bodyPr>
          <a:lstStyle/>
          <a:p>
            <a:pPr marL="457200" marR="0" lvl="0" indent="-330200" algn="l" rtl="0">
              <a:lnSpc>
                <a:spcPct val="100000"/>
              </a:lnSpc>
              <a:spcBef>
                <a:spcPts val="0"/>
              </a:spcBef>
              <a:spcAft>
                <a:spcPts val="0"/>
              </a:spcAft>
              <a:buClr>
                <a:schemeClr val="dk1"/>
              </a:buClr>
              <a:buSzPts val="1600"/>
              <a:buFont typeface="Arial"/>
              <a:buChar char="●"/>
            </a:pPr>
            <a:r>
              <a:rPr lang="de-DE" sz="1600" b="0" i="0" u="none" strike="noStrike" cap="none">
                <a:solidFill>
                  <a:schemeClr val="dk1"/>
                </a:solidFill>
                <a:latin typeface="Arial"/>
                <a:ea typeface="Arial"/>
                <a:cs typeface="Arial"/>
                <a:sym typeface="Arial"/>
              </a:rPr>
              <a:t>In welchen Bereichen und in welchem Umfang muss der Gebäudesektor seinen Fußabdruck besonders stark reduzieren, um die Klimaziele zu erreichen?</a:t>
            </a:r>
            <a:endParaRPr sz="1600" b="0" i="0" u="none" strike="noStrike" cap="none">
              <a:solidFill>
                <a:schemeClr val="dk1"/>
              </a:solidFill>
              <a:latin typeface="Arial"/>
              <a:ea typeface="Arial"/>
              <a:cs typeface="Arial"/>
              <a:sym typeface="Arial"/>
            </a:endParaRPr>
          </a:p>
        </p:txBody>
      </p:sp>
      <p:sp>
        <p:nvSpPr>
          <p:cNvPr id="141" name="Google Shape;141;g239837b6ed7_0_1"/>
          <p:cNvSpPr/>
          <p:nvPr/>
        </p:nvSpPr>
        <p:spPr>
          <a:xfrm rot="10800000" flipH="1">
            <a:off x="2981325" y="3967200"/>
            <a:ext cx="2190900" cy="152400"/>
          </a:xfrm>
          <a:prstGeom prst="leftArrow">
            <a:avLst>
              <a:gd name="adj1" fmla="val 50000"/>
              <a:gd name="adj2" fmla="val 55397"/>
            </a:avLst>
          </a:prstGeom>
          <a:solidFill>
            <a:schemeClr val="lt2"/>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g239837b6ed7_0_1"/>
          <p:cNvSpPr/>
          <p:nvPr/>
        </p:nvSpPr>
        <p:spPr>
          <a:xfrm rot="10800000" flipH="1">
            <a:off x="2981325" y="4495825"/>
            <a:ext cx="4014900" cy="152400"/>
          </a:xfrm>
          <a:prstGeom prst="leftArrow">
            <a:avLst>
              <a:gd name="adj1" fmla="val 50000"/>
              <a:gd name="adj2" fmla="val 55397"/>
            </a:avLst>
          </a:prstGeom>
          <a:solidFill>
            <a:schemeClr val="lt2"/>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 name="Google Shape;143;g239837b6ed7_0_1"/>
          <p:cNvSpPr/>
          <p:nvPr/>
        </p:nvSpPr>
        <p:spPr>
          <a:xfrm rot="10800000" flipH="1">
            <a:off x="1971700" y="3433775"/>
            <a:ext cx="462300" cy="152400"/>
          </a:xfrm>
          <a:prstGeom prst="leftArrow">
            <a:avLst>
              <a:gd name="adj1" fmla="val 50000"/>
              <a:gd name="adj2" fmla="val 55397"/>
            </a:avLst>
          </a:prstGeom>
          <a:solidFill>
            <a:schemeClr val="lt2"/>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 name="Google Shape;144;g239837b6ed7_0_1"/>
          <p:cNvSpPr/>
          <p:nvPr/>
        </p:nvSpPr>
        <p:spPr>
          <a:xfrm rot="10800000" flipH="1">
            <a:off x="1676500" y="2387050"/>
            <a:ext cx="604800" cy="152400"/>
          </a:xfrm>
          <a:prstGeom prst="leftArrow">
            <a:avLst>
              <a:gd name="adj1" fmla="val 50000"/>
              <a:gd name="adj2" fmla="val 55397"/>
            </a:avLst>
          </a:prstGeom>
          <a:solidFill>
            <a:schemeClr val="lt2"/>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g239837b6ed7_0_13"/>
          <p:cNvSpPr txBox="1">
            <a:spLocks noGrp="1"/>
          </p:cNvSpPr>
          <p:nvPr>
            <p:ph type="sldNum" idx="12"/>
          </p:nvPr>
        </p:nvSpPr>
        <p:spPr>
          <a:xfrm>
            <a:off x="1" y="6254497"/>
            <a:ext cx="619500" cy="557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fld id="{00000000-1234-1234-1234-123412341234}" type="slidenum">
              <a:rPr lang="de-DE"/>
              <a:t>7</a:t>
            </a:fld>
            <a:endParaRPr/>
          </a:p>
        </p:txBody>
      </p:sp>
      <p:sp>
        <p:nvSpPr>
          <p:cNvPr id="151" name="Google Shape;151;g239837b6ed7_0_13"/>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t>TGH-Fußabdruck: Herstellung, Errichtung, Modernisierung Wohn- und Nichtwohngeb.</a:t>
            </a:r>
            <a:endParaRPr/>
          </a:p>
        </p:txBody>
      </p:sp>
      <p:sp>
        <p:nvSpPr>
          <p:cNvPr id="152" name="Google Shape;152;g239837b6ed7_0_13"/>
          <p:cNvSpPr txBox="1">
            <a:spLocks noGrp="1"/>
          </p:cNvSpPr>
          <p:nvPr>
            <p:ph type="body" idx="1"/>
          </p:nvPr>
        </p:nvSpPr>
        <p:spPr>
          <a:xfrm>
            <a:off x="3350684" y="6254497"/>
            <a:ext cx="38346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Clr>
                <a:srgbClr val="888888"/>
              </a:buClr>
              <a:buSzPts val="1200"/>
              <a:buNone/>
            </a:pPr>
            <a:r>
              <a:rPr lang="de-DE"/>
              <a:t>Zimmerer und Zimmerin</a:t>
            </a:r>
            <a:endParaRPr/>
          </a:p>
        </p:txBody>
      </p:sp>
      <p:sp>
        <p:nvSpPr>
          <p:cNvPr id="153" name="Google Shape;153;g239837b6ed7_0_13"/>
          <p:cNvSpPr txBox="1">
            <a:spLocks noGrp="1"/>
          </p:cNvSpPr>
          <p:nvPr>
            <p:ph type="body" idx="2"/>
          </p:nvPr>
        </p:nvSpPr>
        <p:spPr>
          <a:xfrm>
            <a:off x="7263643" y="6254497"/>
            <a:ext cx="46164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Clr>
                <a:srgbClr val="888888"/>
              </a:buClr>
              <a:buSzPts val="1200"/>
              <a:buNone/>
            </a:pPr>
            <a:r>
              <a:rPr lang="de-DE"/>
              <a:t>Quelle: BBSR 2020, eigene Darstellung. </a:t>
            </a:r>
            <a:endParaRPr/>
          </a:p>
        </p:txBody>
      </p:sp>
      <p:sp>
        <p:nvSpPr>
          <p:cNvPr id="154" name="Google Shape;154;g239837b6ed7_0_13"/>
          <p:cNvSpPr txBox="1">
            <a:spLocks noGrp="1"/>
          </p:cNvSpPr>
          <p:nvPr>
            <p:ph type="ftr" idx="11"/>
          </p:nvPr>
        </p:nvSpPr>
        <p:spPr>
          <a:xfrm>
            <a:off x="708400" y="6254497"/>
            <a:ext cx="2541000" cy="55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1800"/>
              <a:buFont typeface="Arial"/>
              <a:buNone/>
            </a:pPr>
            <a:r>
              <a:rPr lang="de-DE"/>
              <a:t>Dirk Schröder-Brandi </a:t>
            </a:r>
            <a:endParaRPr/>
          </a:p>
          <a:p>
            <a:pPr marL="0" lvl="0" indent="0" algn="l" rtl="0">
              <a:lnSpc>
                <a:spcPct val="100000"/>
              </a:lnSpc>
              <a:spcBef>
                <a:spcPts val="0"/>
              </a:spcBef>
              <a:spcAft>
                <a:spcPts val="0"/>
              </a:spcAft>
              <a:buClr>
                <a:schemeClr val="dk1"/>
              </a:buClr>
              <a:buSzPts val="1800"/>
              <a:buFont typeface="Arial"/>
              <a:buNone/>
            </a:pPr>
            <a:r>
              <a:rPr lang="de-DE"/>
              <a:t>Die Projektagentur PABBNE</a:t>
            </a:r>
            <a:endParaRPr/>
          </a:p>
        </p:txBody>
      </p:sp>
      <p:sp>
        <p:nvSpPr>
          <p:cNvPr id="155" name="Google Shape;155;g239837b6ed7_0_13"/>
          <p:cNvSpPr/>
          <p:nvPr/>
        </p:nvSpPr>
        <p:spPr>
          <a:xfrm>
            <a:off x="8478300" y="2877600"/>
            <a:ext cx="3713700" cy="2220000"/>
          </a:xfrm>
          <a:prstGeom prst="roundRect">
            <a:avLst>
              <a:gd name="adj" fmla="val 16667"/>
            </a:avLst>
          </a:prstGeom>
          <a:solidFill>
            <a:srgbClr val="FFC000"/>
          </a:solidFill>
          <a:ln>
            <a:noFill/>
          </a:ln>
        </p:spPr>
        <p:txBody>
          <a:bodyPr spcFirstLastPara="1" wrap="square" lIns="0" tIns="0" rIns="0" bIns="0" anchor="ctr" anchorCtr="0">
            <a:noAutofit/>
          </a:bodyPr>
          <a:lstStyle/>
          <a:p>
            <a:pPr marL="457200" indent="-330200">
              <a:buClr>
                <a:schemeClr val="dk1"/>
              </a:buClr>
              <a:buSzPts val="1600"/>
              <a:buFont typeface="Arial"/>
              <a:buChar char="●"/>
            </a:pPr>
            <a:r>
              <a:rPr lang="de-DE" sz="1600" dirty="0"/>
              <a:t>Woher stammen die größten THG-Anteile? Welche Ressourcen und Vorprodukte könnten damit verbunden sein? </a:t>
            </a:r>
            <a:endParaRPr lang="de-DE" sz="1600" b="0" i="0" u="none" strike="noStrike" cap="none" dirty="0">
              <a:solidFill>
                <a:schemeClr val="dk1"/>
              </a:solidFill>
              <a:latin typeface="Arial"/>
              <a:ea typeface="Arial"/>
              <a:cs typeface="Arial"/>
              <a:sym typeface="Arial"/>
            </a:endParaRPr>
          </a:p>
          <a:p>
            <a:pPr marL="457200" marR="0" lvl="0" indent="-330200" algn="l" rtl="0">
              <a:lnSpc>
                <a:spcPct val="100000"/>
              </a:lnSpc>
              <a:spcBef>
                <a:spcPts val="0"/>
              </a:spcBef>
              <a:spcAft>
                <a:spcPts val="0"/>
              </a:spcAft>
              <a:buClr>
                <a:schemeClr val="dk1"/>
              </a:buClr>
              <a:buSzPts val="1600"/>
              <a:buFont typeface="Arial"/>
              <a:buChar char="●"/>
            </a:pPr>
            <a:r>
              <a:rPr lang="de-DE" sz="1600" b="0" i="0" u="none" strike="noStrike" cap="none" dirty="0">
                <a:solidFill>
                  <a:schemeClr val="dk1"/>
                </a:solidFill>
                <a:latin typeface="Arial"/>
                <a:ea typeface="Arial"/>
                <a:cs typeface="Arial"/>
                <a:sym typeface="Arial"/>
              </a:rPr>
              <a:t>Vergleichen Sie die Emissionen, die sich aus der Herstellung von Beton und Holz ergeben.</a:t>
            </a:r>
            <a:endParaRPr sz="1600" b="0" i="0" u="none" strike="noStrike" cap="none" dirty="0">
              <a:solidFill>
                <a:schemeClr val="dk1"/>
              </a:solidFill>
              <a:latin typeface="Arial"/>
              <a:ea typeface="Arial"/>
              <a:cs typeface="Arial"/>
              <a:sym typeface="Arial"/>
            </a:endParaRPr>
          </a:p>
        </p:txBody>
      </p:sp>
      <p:pic>
        <p:nvPicPr>
          <p:cNvPr id="156" name="Google Shape;156;g239837b6ed7_0_13"/>
          <p:cNvPicPr preferRelativeResize="0"/>
          <p:nvPr/>
        </p:nvPicPr>
        <p:blipFill rotWithShape="1">
          <a:blip r:embed="rId3">
            <a:alphaModFix/>
          </a:blip>
          <a:srcRect/>
          <a:stretch/>
        </p:blipFill>
        <p:spPr>
          <a:xfrm>
            <a:off x="152400" y="1412400"/>
            <a:ext cx="7198970" cy="468969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pic>
        <p:nvPicPr>
          <p:cNvPr id="162" name="Google Shape;162;g239837b6ed7_0_30"/>
          <p:cNvPicPr preferRelativeResize="0"/>
          <p:nvPr/>
        </p:nvPicPr>
        <p:blipFill rotWithShape="1">
          <a:blip r:embed="rId3">
            <a:alphaModFix/>
          </a:blip>
          <a:srcRect/>
          <a:stretch/>
        </p:blipFill>
        <p:spPr>
          <a:xfrm>
            <a:off x="7128350" y="1547175"/>
            <a:ext cx="4751700" cy="4578600"/>
          </a:xfrm>
          <a:prstGeom prst="ellipse">
            <a:avLst/>
          </a:prstGeom>
          <a:noFill/>
          <a:ln>
            <a:noFill/>
          </a:ln>
        </p:spPr>
      </p:pic>
      <p:pic>
        <p:nvPicPr>
          <p:cNvPr id="163" name="Google Shape;163;g239837b6ed7_0_30"/>
          <p:cNvPicPr preferRelativeResize="0"/>
          <p:nvPr/>
        </p:nvPicPr>
        <p:blipFill rotWithShape="1">
          <a:blip r:embed="rId4">
            <a:alphaModFix/>
          </a:blip>
          <a:srcRect/>
          <a:stretch/>
        </p:blipFill>
        <p:spPr>
          <a:xfrm>
            <a:off x="619500" y="1428075"/>
            <a:ext cx="4751700" cy="4751700"/>
          </a:xfrm>
          <a:prstGeom prst="ellipse">
            <a:avLst/>
          </a:prstGeom>
          <a:noFill/>
          <a:ln>
            <a:noFill/>
          </a:ln>
        </p:spPr>
      </p:pic>
      <p:sp>
        <p:nvSpPr>
          <p:cNvPr id="164" name="Google Shape;164;g239837b6ed7_0_30"/>
          <p:cNvSpPr/>
          <p:nvPr/>
        </p:nvSpPr>
        <p:spPr>
          <a:xfrm>
            <a:off x="154900" y="4289013"/>
            <a:ext cx="1102800" cy="1080000"/>
          </a:xfrm>
          <a:prstGeom prst="ellipse">
            <a:avLst/>
          </a:prstGeom>
          <a:solidFill>
            <a:srgbClr val="92D05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 name="Google Shape;165;g239837b6ed7_0_30"/>
          <p:cNvSpPr/>
          <p:nvPr/>
        </p:nvSpPr>
        <p:spPr>
          <a:xfrm>
            <a:off x="85725" y="3142788"/>
            <a:ext cx="1102800" cy="1080000"/>
          </a:xfrm>
          <a:prstGeom prst="ellipse">
            <a:avLst/>
          </a:prstGeom>
          <a:solidFill>
            <a:srgbClr val="92D05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g239837b6ed7_0_30"/>
          <p:cNvSpPr/>
          <p:nvPr/>
        </p:nvSpPr>
        <p:spPr>
          <a:xfrm>
            <a:off x="952675" y="5070738"/>
            <a:ext cx="1102800" cy="1080000"/>
          </a:xfrm>
          <a:prstGeom prst="ellipse">
            <a:avLst/>
          </a:prstGeom>
          <a:solidFill>
            <a:srgbClr val="92D05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 name="Google Shape;167;g239837b6ed7_0_30"/>
          <p:cNvSpPr/>
          <p:nvPr/>
        </p:nvSpPr>
        <p:spPr>
          <a:xfrm>
            <a:off x="153975" y="2018225"/>
            <a:ext cx="1102800" cy="1080000"/>
          </a:xfrm>
          <a:prstGeom prst="ellipse">
            <a:avLst/>
          </a:prstGeom>
          <a:solidFill>
            <a:srgbClr val="92D05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 name="Google Shape;168;g239837b6ed7_0_30"/>
          <p:cNvSpPr txBox="1">
            <a:spLocks noGrp="1"/>
          </p:cNvSpPr>
          <p:nvPr>
            <p:ph type="sldNum" idx="12"/>
          </p:nvPr>
        </p:nvSpPr>
        <p:spPr>
          <a:xfrm>
            <a:off x="1" y="6254497"/>
            <a:ext cx="619500" cy="557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fld id="{00000000-1234-1234-1234-123412341234}" type="slidenum">
              <a:rPr lang="de-DE"/>
              <a:t>8</a:t>
            </a:fld>
            <a:endParaRPr/>
          </a:p>
        </p:txBody>
      </p:sp>
      <p:sp>
        <p:nvSpPr>
          <p:cNvPr id="169" name="Google Shape;169;g239837b6ed7_0_30"/>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t>Holzbau versus Massivbau</a:t>
            </a:r>
            <a:endParaRPr/>
          </a:p>
        </p:txBody>
      </p:sp>
      <p:sp>
        <p:nvSpPr>
          <p:cNvPr id="170" name="Google Shape;170;g239837b6ed7_0_30"/>
          <p:cNvSpPr txBox="1">
            <a:spLocks noGrp="1"/>
          </p:cNvSpPr>
          <p:nvPr>
            <p:ph type="body" idx="1"/>
          </p:nvPr>
        </p:nvSpPr>
        <p:spPr>
          <a:xfrm>
            <a:off x="3249400" y="6240987"/>
            <a:ext cx="38346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Clr>
                <a:srgbClr val="888888"/>
              </a:buClr>
              <a:buSzPts val="1200"/>
              <a:buNone/>
            </a:pPr>
            <a:r>
              <a:rPr lang="de-DE"/>
              <a:t>Zimmerer und Zimmerin</a:t>
            </a:r>
            <a:endParaRPr/>
          </a:p>
        </p:txBody>
      </p:sp>
      <p:sp>
        <p:nvSpPr>
          <p:cNvPr id="171" name="Google Shape;171;g239837b6ed7_0_30"/>
          <p:cNvSpPr txBox="1">
            <a:spLocks noGrp="1"/>
          </p:cNvSpPr>
          <p:nvPr>
            <p:ph type="body" idx="2"/>
          </p:nvPr>
        </p:nvSpPr>
        <p:spPr>
          <a:xfrm>
            <a:off x="7263643" y="6254497"/>
            <a:ext cx="46164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Clr>
                <a:srgbClr val="888888"/>
              </a:buClr>
              <a:buSzPts val="1200"/>
              <a:buNone/>
            </a:pPr>
            <a:r>
              <a:rPr lang="de-DE" dirty="0"/>
              <a:t>Quelle: BBSR 2020</a:t>
            </a:r>
            <a:endParaRPr dirty="0"/>
          </a:p>
        </p:txBody>
      </p:sp>
      <p:sp>
        <p:nvSpPr>
          <p:cNvPr id="172" name="Google Shape;172;g239837b6ed7_0_30"/>
          <p:cNvSpPr txBox="1">
            <a:spLocks noGrp="1"/>
          </p:cNvSpPr>
          <p:nvPr>
            <p:ph type="ftr" idx="11"/>
          </p:nvPr>
        </p:nvSpPr>
        <p:spPr>
          <a:xfrm>
            <a:off x="708400" y="6254497"/>
            <a:ext cx="2541000" cy="55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1800"/>
              <a:buFont typeface="Arial"/>
              <a:buNone/>
            </a:pPr>
            <a:r>
              <a:rPr lang="de-DE"/>
              <a:t>Dirk Schröder-Brandi </a:t>
            </a:r>
            <a:endParaRPr/>
          </a:p>
          <a:p>
            <a:pPr marL="0" lvl="0" indent="0" algn="l" rtl="0">
              <a:lnSpc>
                <a:spcPct val="100000"/>
              </a:lnSpc>
              <a:spcBef>
                <a:spcPts val="0"/>
              </a:spcBef>
              <a:spcAft>
                <a:spcPts val="0"/>
              </a:spcAft>
              <a:buClr>
                <a:schemeClr val="dk1"/>
              </a:buClr>
              <a:buSzPts val="1800"/>
              <a:buFont typeface="Arial"/>
              <a:buNone/>
            </a:pPr>
            <a:r>
              <a:rPr lang="de-DE"/>
              <a:t>Die Projektagentur PABBNE</a:t>
            </a:r>
            <a:endParaRPr/>
          </a:p>
        </p:txBody>
      </p:sp>
      <p:sp>
        <p:nvSpPr>
          <p:cNvPr id="173" name="Google Shape;173;g239837b6ed7_0_30"/>
          <p:cNvSpPr/>
          <p:nvPr/>
        </p:nvSpPr>
        <p:spPr>
          <a:xfrm>
            <a:off x="4420313" y="4657950"/>
            <a:ext cx="3150000" cy="1469400"/>
          </a:xfrm>
          <a:prstGeom prst="roundRect">
            <a:avLst>
              <a:gd name="adj" fmla="val 16667"/>
            </a:avLst>
          </a:prstGeom>
          <a:solidFill>
            <a:srgbClr val="FFC000"/>
          </a:solidFill>
          <a:ln>
            <a:noFill/>
          </a:ln>
        </p:spPr>
        <p:txBody>
          <a:bodyPr spcFirstLastPara="1" wrap="square" lIns="0" tIns="0" rIns="0" bIns="0" anchor="ctr" anchorCtr="0">
            <a:noAutofit/>
          </a:bodyPr>
          <a:lstStyle/>
          <a:p>
            <a:pPr marL="457200" marR="0" lvl="0" indent="-330200" algn="l" rtl="0">
              <a:lnSpc>
                <a:spcPct val="100000"/>
              </a:lnSpc>
              <a:spcBef>
                <a:spcPts val="0"/>
              </a:spcBef>
              <a:spcAft>
                <a:spcPts val="0"/>
              </a:spcAft>
              <a:buClr>
                <a:schemeClr val="dk1"/>
              </a:buClr>
              <a:buSzPts val="1600"/>
              <a:buFont typeface="Arial"/>
              <a:buChar char="●"/>
            </a:pPr>
            <a:r>
              <a:rPr lang="de-DE" sz="1600" b="0" i="0" u="none" strike="noStrike" cap="none">
                <a:solidFill>
                  <a:schemeClr val="dk1"/>
                </a:solidFill>
                <a:latin typeface="Arial"/>
                <a:ea typeface="Arial"/>
                <a:cs typeface="Arial"/>
                <a:sym typeface="Arial"/>
              </a:rPr>
              <a:t>Diskutieren Sie die Vor- und Nachteile von Holz- </a:t>
            </a:r>
            <a:endParaRPr sz="1600" b="0" i="0" u="none" strike="noStrike" cap="none">
              <a:solidFill>
                <a:schemeClr val="dk1"/>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1600"/>
              <a:buFont typeface="Arial"/>
              <a:buNone/>
            </a:pPr>
            <a:r>
              <a:rPr lang="de-DE" sz="1600" b="0" i="0" u="none" strike="noStrike" cap="none">
                <a:solidFill>
                  <a:schemeClr val="dk1"/>
                </a:solidFill>
                <a:latin typeface="Arial"/>
                <a:ea typeface="Arial"/>
                <a:cs typeface="Arial"/>
                <a:sym typeface="Arial"/>
              </a:rPr>
              <a:t>und Massivhäusern.</a:t>
            </a:r>
            <a:endParaRPr sz="1600" b="0" i="0" u="none" strike="noStrike" cap="none">
              <a:solidFill>
                <a:schemeClr val="dk1"/>
              </a:solidFill>
              <a:latin typeface="Arial"/>
              <a:ea typeface="Arial"/>
              <a:cs typeface="Arial"/>
              <a:sym typeface="Arial"/>
            </a:endParaRPr>
          </a:p>
        </p:txBody>
      </p:sp>
      <p:pic>
        <p:nvPicPr>
          <p:cNvPr id="174" name="Google Shape;174;g239837b6ed7_0_30"/>
          <p:cNvPicPr preferRelativeResize="0"/>
          <p:nvPr/>
        </p:nvPicPr>
        <p:blipFill rotWithShape="1">
          <a:blip r:embed="rId5">
            <a:alphaModFix/>
          </a:blip>
          <a:srcRect l="6954" t="27420" r="58533" b="32075"/>
          <a:stretch/>
        </p:blipFill>
        <p:spPr>
          <a:xfrm>
            <a:off x="306375" y="2236937"/>
            <a:ext cx="772352" cy="640888"/>
          </a:xfrm>
          <a:prstGeom prst="rect">
            <a:avLst/>
          </a:prstGeom>
          <a:noFill/>
          <a:ln>
            <a:noFill/>
          </a:ln>
        </p:spPr>
      </p:pic>
      <p:sp>
        <p:nvSpPr>
          <p:cNvPr id="175" name="Google Shape;175;g239837b6ed7_0_30"/>
          <p:cNvSpPr/>
          <p:nvPr/>
        </p:nvSpPr>
        <p:spPr>
          <a:xfrm>
            <a:off x="1122700" y="1365550"/>
            <a:ext cx="1102800" cy="1080000"/>
          </a:xfrm>
          <a:prstGeom prst="ellipse">
            <a:avLst/>
          </a:prstGeom>
          <a:solidFill>
            <a:srgbClr val="92D05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76" name="Google Shape;176;g239837b6ed7_0_30"/>
          <p:cNvPicPr preferRelativeResize="0"/>
          <p:nvPr/>
        </p:nvPicPr>
        <p:blipFill rotWithShape="1">
          <a:blip r:embed="rId6">
            <a:alphaModFix/>
          </a:blip>
          <a:srcRect l="51550" t="19003" r="20307" b="27284"/>
          <a:stretch/>
        </p:blipFill>
        <p:spPr>
          <a:xfrm>
            <a:off x="328213" y="4524470"/>
            <a:ext cx="451374" cy="609101"/>
          </a:xfrm>
          <a:prstGeom prst="rect">
            <a:avLst/>
          </a:prstGeom>
          <a:noFill/>
          <a:ln>
            <a:noFill/>
          </a:ln>
        </p:spPr>
      </p:pic>
      <p:pic>
        <p:nvPicPr>
          <p:cNvPr id="177" name="Google Shape;177;g239837b6ed7_0_30"/>
          <p:cNvPicPr preferRelativeResize="0"/>
          <p:nvPr/>
        </p:nvPicPr>
        <p:blipFill rotWithShape="1">
          <a:blip r:embed="rId7">
            <a:alphaModFix/>
          </a:blip>
          <a:srcRect l="42396" t="15720" r="29445" b="32888"/>
          <a:stretch/>
        </p:blipFill>
        <p:spPr>
          <a:xfrm>
            <a:off x="347938" y="3266825"/>
            <a:ext cx="578376" cy="746325"/>
          </a:xfrm>
          <a:prstGeom prst="rect">
            <a:avLst/>
          </a:prstGeom>
          <a:noFill/>
          <a:ln>
            <a:noFill/>
          </a:ln>
        </p:spPr>
      </p:pic>
      <p:sp>
        <p:nvSpPr>
          <p:cNvPr id="178" name="Google Shape;178;g239837b6ed7_0_30"/>
          <p:cNvSpPr txBox="1"/>
          <p:nvPr/>
        </p:nvSpPr>
        <p:spPr>
          <a:xfrm>
            <a:off x="2240550" y="1547175"/>
            <a:ext cx="2094300" cy="400200"/>
          </a:xfrm>
          <a:prstGeom prst="rect">
            <a:avLst/>
          </a:prstGeom>
          <a:solidFill>
            <a:schemeClr val="lt1"/>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de-DE" sz="1400" b="0" i="0" u="none" strike="noStrike" cap="none">
                <a:solidFill>
                  <a:srgbClr val="000000"/>
                </a:solidFill>
                <a:latin typeface="Calibri"/>
                <a:ea typeface="Calibri"/>
                <a:cs typeface="Calibri"/>
                <a:sym typeface="Calibri"/>
              </a:rPr>
              <a:t>nachwachsende Rohstoffe</a:t>
            </a:r>
            <a:endParaRPr sz="1400" b="0" i="0" u="none" strike="noStrike" cap="none">
              <a:solidFill>
                <a:srgbClr val="000000"/>
              </a:solidFill>
              <a:latin typeface="Calibri"/>
              <a:ea typeface="Calibri"/>
              <a:cs typeface="Calibri"/>
              <a:sym typeface="Calibri"/>
            </a:endParaRPr>
          </a:p>
        </p:txBody>
      </p:sp>
      <p:sp>
        <p:nvSpPr>
          <p:cNvPr id="179" name="Google Shape;179;g239837b6ed7_0_30"/>
          <p:cNvSpPr txBox="1"/>
          <p:nvPr/>
        </p:nvSpPr>
        <p:spPr>
          <a:xfrm>
            <a:off x="1256775" y="2574400"/>
            <a:ext cx="1589400" cy="400200"/>
          </a:xfrm>
          <a:prstGeom prst="rect">
            <a:avLst/>
          </a:prstGeom>
          <a:solidFill>
            <a:schemeClr val="lt1"/>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de-DE" sz="1400" b="0" i="0" u="none" strike="noStrike" cap="none">
                <a:solidFill>
                  <a:srgbClr val="000000"/>
                </a:solidFill>
                <a:latin typeface="Calibri"/>
                <a:ea typeface="Calibri"/>
                <a:cs typeface="Calibri"/>
                <a:sym typeface="Calibri"/>
              </a:rPr>
              <a:t>kürzere Bauzeit</a:t>
            </a:r>
            <a:endParaRPr sz="1400" b="0" i="0" u="none" strike="noStrike" cap="none">
              <a:solidFill>
                <a:srgbClr val="000000"/>
              </a:solidFill>
              <a:latin typeface="Calibri"/>
              <a:ea typeface="Calibri"/>
              <a:cs typeface="Calibri"/>
              <a:sym typeface="Calibri"/>
            </a:endParaRPr>
          </a:p>
        </p:txBody>
      </p:sp>
      <p:sp>
        <p:nvSpPr>
          <p:cNvPr id="180" name="Google Shape;180;g239837b6ed7_0_30"/>
          <p:cNvSpPr txBox="1"/>
          <p:nvPr/>
        </p:nvSpPr>
        <p:spPr>
          <a:xfrm>
            <a:off x="1188525" y="3528650"/>
            <a:ext cx="2203200" cy="400200"/>
          </a:xfrm>
          <a:prstGeom prst="rect">
            <a:avLst/>
          </a:prstGeom>
          <a:solidFill>
            <a:schemeClr val="lt1"/>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de-DE" sz="1400" b="0" i="0" u="none" strike="noStrike" cap="none">
                <a:solidFill>
                  <a:srgbClr val="000000"/>
                </a:solidFill>
                <a:latin typeface="Calibri"/>
                <a:ea typeface="Calibri"/>
                <a:cs typeface="Calibri"/>
                <a:sym typeface="Calibri"/>
              </a:rPr>
              <a:t>Angenehmes Raumklima</a:t>
            </a:r>
            <a:endParaRPr sz="1400" b="0" i="0" u="none" strike="noStrike" cap="none">
              <a:solidFill>
                <a:srgbClr val="000000"/>
              </a:solidFill>
              <a:latin typeface="Calibri"/>
              <a:ea typeface="Calibri"/>
              <a:cs typeface="Calibri"/>
              <a:sym typeface="Calibri"/>
            </a:endParaRPr>
          </a:p>
        </p:txBody>
      </p:sp>
      <p:sp>
        <p:nvSpPr>
          <p:cNvPr id="181" name="Google Shape;181;g239837b6ed7_0_30"/>
          <p:cNvSpPr txBox="1"/>
          <p:nvPr/>
        </p:nvSpPr>
        <p:spPr>
          <a:xfrm>
            <a:off x="1264725" y="4566800"/>
            <a:ext cx="2203200" cy="400200"/>
          </a:xfrm>
          <a:prstGeom prst="rect">
            <a:avLst/>
          </a:prstGeom>
          <a:solidFill>
            <a:schemeClr val="lt1"/>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de-DE" sz="1400" b="0" i="0" u="none" strike="noStrike" cap="none">
                <a:solidFill>
                  <a:srgbClr val="000000"/>
                </a:solidFill>
                <a:latin typeface="Calibri"/>
                <a:ea typeface="Calibri"/>
                <a:cs typeface="Calibri"/>
                <a:sym typeface="Calibri"/>
              </a:rPr>
              <a:t>Vorteil bei Förderanträgen</a:t>
            </a:r>
            <a:endParaRPr sz="1400" b="0" i="0" u="none" strike="noStrike" cap="none">
              <a:solidFill>
                <a:srgbClr val="000000"/>
              </a:solidFill>
              <a:latin typeface="Calibri"/>
              <a:ea typeface="Calibri"/>
              <a:cs typeface="Calibri"/>
              <a:sym typeface="Calibri"/>
            </a:endParaRPr>
          </a:p>
        </p:txBody>
      </p:sp>
      <p:sp>
        <p:nvSpPr>
          <p:cNvPr id="182" name="Google Shape;182;g239837b6ed7_0_30"/>
          <p:cNvSpPr txBox="1"/>
          <p:nvPr/>
        </p:nvSpPr>
        <p:spPr>
          <a:xfrm>
            <a:off x="2045825" y="5410650"/>
            <a:ext cx="1774500" cy="400200"/>
          </a:xfrm>
          <a:prstGeom prst="rect">
            <a:avLst/>
          </a:prstGeom>
          <a:solidFill>
            <a:schemeClr val="lt1"/>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de-DE" sz="1400" b="0" i="0" u="none" strike="noStrike" cap="none">
                <a:solidFill>
                  <a:srgbClr val="000000"/>
                </a:solidFill>
                <a:latin typeface="Calibri"/>
                <a:ea typeface="Calibri"/>
                <a:cs typeface="Calibri"/>
                <a:sym typeface="Calibri"/>
              </a:rPr>
              <a:t>Geringere Baukosten</a:t>
            </a:r>
            <a:endParaRPr sz="1400" b="0" i="0" u="none" strike="noStrike" cap="none">
              <a:solidFill>
                <a:srgbClr val="000000"/>
              </a:solidFill>
              <a:latin typeface="Calibri"/>
              <a:ea typeface="Calibri"/>
              <a:cs typeface="Calibri"/>
              <a:sym typeface="Calibri"/>
            </a:endParaRPr>
          </a:p>
        </p:txBody>
      </p:sp>
      <p:sp>
        <p:nvSpPr>
          <p:cNvPr id="183" name="Google Shape;183;g239837b6ed7_0_30"/>
          <p:cNvSpPr/>
          <p:nvPr/>
        </p:nvSpPr>
        <p:spPr>
          <a:xfrm>
            <a:off x="9598625" y="1308825"/>
            <a:ext cx="1102800" cy="1080000"/>
          </a:xfrm>
          <a:prstGeom prst="ellipse">
            <a:avLst/>
          </a:prstGeom>
          <a:solidFill>
            <a:srgbClr val="92D05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g239837b6ed7_0_30"/>
          <p:cNvSpPr/>
          <p:nvPr/>
        </p:nvSpPr>
        <p:spPr>
          <a:xfrm>
            <a:off x="10662450" y="1923100"/>
            <a:ext cx="1102800" cy="1080000"/>
          </a:xfrm>
          <a:prstGeom prst="ellipse">
            <a:avLst/>
          </a:prstGeom>
          <a:solidFill>
            <a:srgbClr val="92D05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 name="Google Shape;185;g239837b6ed7_0_30"/>
          <p:cNvSpPr/>
          <p:nvPr/>
        </p:nvSpPr>
        <p:spPr>
          <a:xfrm>
            <a:off x="11038900" y="3047750"/>
            <a:ext cx="1102800" cy="1080000"/>
          </a:xfrm>
          <a:prstGeom prst="ellipse">
            <a:avLst/>
          </a:prstGeom>
          <a:solidFill>
            <a:srgbClr val="92D05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 name="Google Shape;186;g239837b6ed7_0_30"/>
          <p:cNvSpPr/>
          <p:nvPr/>
        </p:nvSpPr>
        <p:spPr>
          <a:xfrm>
            <a:off x="11038900" y="4172400"/>
            <a:ext cx="1102800" cy="1080000"/>
          </a:xfrm>
          <a:prstGeom prst="ellipse">
            <a:avLst/>
          </a:prstGeom>
          <a:solidFill>
            <a:srgbClr val="92D05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g239837b6ed7_0_30"/>
          <p:cNvSpPr/>
          <p:nvPr/>
        </p:nvSpPr>
        <p:spPr>
          <a:xfrm>
            <a:off x="10152763" y="5001688"/>
            <a:ext cx="1102800" cy="1080000"/>
          </a:xfrm>
          <a:prstGeom prst="ellipse">
            <a:avLst/>
          </a:prstGeom>
          <a:solidFill>
            <a:srgbClr val="92D05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 name="Google Shape;188;g239837b6ed7_0_30"/>
          <p:cNvSpPr txBox="1"/>
          <p:nvPr/>
        </p:nvSpPr>
        <p:spPr>
          <a:xfrm>
            <a:off x="7802925" y="1626850"/>
            <a:ext cx="1774500" cy="400200"/>
          </a:xfrm>
          <a:prstGeom prst="rect">
            <a:avLst/>
          </a:prstGeom>
          <a:solidFill>
            <a:schemeClr val="lt1"/>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de-DE" sz="1400" b="0" i="0" u="none" strike="noStrike" cap="none">
                <a:solidFill>
                  <a:srgbClr val="000000"/>
                </a:solidFill>
                <a:latin typeface="Calibri"/>
                <a:ea typeface="Calibri"/>
                <a:cs typeface="Calibri"/>
                <a:sym typeface="Calibri"/>
              </a:rPr>
              <a:t>besserer Schallschutz</a:t>
            </a:r>
            <a:endParaRPr sz="1400" b="0" i="0" u="none" strike="noStrike" cap="none">
              <a:solidFill>
                <a:srgbClr val="000000"/>
              </a:solidFill>
              <a:latin typeface="Calibri"/>
              <a:ea typeface="Calibri"/>
              <a:cs typeface="Calibri"/>
              <a:sym typeface="Calibri"/>
            </a:endParaRPr>
          </a:p>
        </p:txBody>
      </p:sp>
      <p:sp>
        <p:nvSpPr>
          <p:cNvPr id="189" name="Google Shape;189;g239837b6ed7_0_30"/>
          <p:cNvSpPr txBox="1"/>
          <p:nvPr/>
        </p:nvSpPr>
        <p:spPr>
          <a:xfrm>
            <a:off x="8192575" y="2437650"/>
            <a:ext cx="2469600" cy="615600"/>
          </a:xfrm>
          <a:prstGeom prst="rect">
            <a:avLst/>
          </a:prstGeom>
          <a:solidFill>
            <a:schemeClr val="lt1"/>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de-DE" sz="1400" b="0" i="0" u="none" strike="noStrike" cap="none">
                <a:solidFill>
                  <a:srgbClr val="000000"/>
                </a:solidFill>
                <a:latin typeface="Calibri"/>
                <a:ea typeface="Calibri"/>
                <a:cs typeface="Calibri"/>
                <a:sym typeface="Calibri"/>
              </a:rPr>
              <a:t>Sanierungen / Instandhaltung weniger aufwendig</a:t>
            </a:r>
            <a:endParaRPr sz="1400" b="0" i="0" u="none" strike="noStrike" cap="none">
              <a:solidFill>
                <a:srgbClr val="000000"/>
              </a:solidFill>
              <a:latin typeface="Calibri"/>
              <a:ea typeface="Calibri"/>
              <a:cs typeface="Calibri"/>
              <a:sym typeface="Calibri"/>
            </a:endParaRPr>
          </a:p>
        </p:txBody>
      </p:sp>
      <p:sp>
        <p:nvSpPr>
          <p:cNvPr id="190" name="Google Shape;190;g239837b6ed7_0_30"/>
          <p:cNvSpPr txBox="1"/>
          <p:nvPr/>
        </p:nvSpPr>
        <p:spPr>
          <a:xfrm>
            <a:off x="7833625" y="3412725"/>
            <a:ext cx="3187500" cy="400200"/>
          </a:xfrm>
          <a:prstGeom prst="rect">
            <a:avLst/>
          </a:prstGeom>
          <a:solidFill>
            <a:schemeClr val="lt1"/>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de-DE" sz="1400" b="0" i="0" u="none" strike="noStrike" cap="none">
                <a:solidFill>
                  <a:srgbClr val="000000"/>
                </a:solidFill>
                <a:latin typeface="Calibri"/>
                <a:ea typeface="Calibri"/>
                <a:cs typeface="Calibri"/>
                <a:sym typeface="Calibri"/>
              </a:rPr>
              <a:t>Robust gegen Witterung und Schädlinge</a:t>
            </a:r>
            <a:endParaRPr sz="1400" b="0" i="0" u="none" strike="noStrike" cap="none">
              <a:solidFill>
                <a:srgbClr val="000000"/>
              </a:solidFill>
              <a:latin typeface="Calibri"/>
              <a:ea typeface="Calibri"/>
              <a:cs typeface="Calibri"/>
              <a:sym typeface="Calibri"/>
            </a:endParaRPr>
          </a:p>
        </p:txBody>
      </p:sp>
      <p:sp>
        <p:nvSpPr>
          <p:cNvPr id="191" name="Google Shape;191;g239837b6ed7_0_30"/>
          <p:cNvSpPr txBox="1"/>
          <p:nvPr/>
        </p:nvSpPr>
        <p:spPr>
          <a:xfrm>
            <a:off x="7719550" y="5341600"/>
            <a:ext cx="2417700" cy="400200"/>
          </a:xfrm>
          <a:prstGeom prst="rect">
            <a:avLst/>
          </a:prstGeom>
          <a:solidFill>
            <a:schemeClr val="lt1"/>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de-DE" sz="1400" b="0" i="0" u="none" strike="noStrike" cap="none">
                <a:solidFill>
                  <a:srgbClr val="000000"/>
                </a:solidFill>
                <a:latin typeface="Calibri"/>
                <a:ea typeface="Calibri"/>
                <a:cs typeface="Calibri"/>
                <a:sym typeface="Calibri"/>
              </a:rPr>
              <a:t>Anbauten leichter realisierbar</a:t>
            </a:r>
            <a:endParaRPr sz="1400" b="0" i="0" u="none" strike="noStrike" cap="none">
              <a:solidFill>
                <a:srgbClr val="000000"/>
              </a:solidFill>
              <a:latin typeface="Calibri"/>
              <a:ea typeface="Calibri"/>
              <a:cs typeface="Calibri"/>
              <a:sym typeface="Calibri"/>
            </a:endParaRPr>
          </a:p>
        </p:txBody>
      </p:sp>
      <p:sp>
        <p:nvSpPr>
          <p:cNvPr id="192" name="Google Shape;192;g239837b6ed7_0_30"/>
          <p:cNvSpPr txBox="1"/>
          <p:nvPr/>
        </p:nvSpPr>
        <p:spPr>
          <a:xfrm>
            <a:off x="8621200" y="4428700"/>
            <a:ext cx="2417700" cy="400200"/>
          </a:xfrm>
          <a:prstGeom prst="rect">
            <a:avLst/>
          </a:prstGeom>
          <a:solidFill>
            <a:schemeClr val="lt1"/>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de-DE" sz="1400" b="0" i="0" u="none" strike="noStrike" cap="none">
                <a:solidFill>
                  <a:srgbClr val="000000"/>
                </a:solidFill>
                <a:latin typeface="Calibri"/>
                <a:ea typeface="Calibri"/>
                <a:cs typeface="Calibri"/>
                <a:sym typeface="Calibri"/>
              </a:rPr>
              <a:t>Höherer Wiederverkaufswert</a:t>
            </a:r>
            <a:endParaRPr sz="1400" b="0" i="0" u="none" strike="noStrike" cap="none">
              <a:solidFill>
                <a:srgbClr val="000000"/>
              </a:solidFill>
              <a:latin typeface="Calibri"/>
              <a:ea typeface="Calibri"/>
              <a:cs typeface="Calibri"/>
              <a:sym typeface="Calibri"/>
            </a:endParaRPr>
          </a:p>
        </p:txBody>
      </p:sp>
      <p:pic>
        <p:nvPicPr>
          <p:cNvPr id="193" name="Google Shape;193;g239837b6ed7_0_30"/>
          <p:cNvPicPr preferRelativeResize="0"/>
          <p:nvPr/>
        </p:nvPicPr>
        <p:blipFill rotWithShape="1">
          <a:blip r:embed="rId8">
            <a:alphaModFix/>
          </a:blip>
          <a:srcRect l="15451" t="15767" r="71917" b="69233"/>
          <a:stretch/>
        </p:blipFill>
        <p:spPr>
          <a:xfrm>
            <a:off x="1143250" y="5306199"/>
            <a:ext cx="725422" cy="609101"/>
          </a:xfrm>
          <a:prstGeom prst="rect">
            <a:avLst/>
          </a:prstGeom>
          <a:noFill/>
          <a:ln>
            <a:noFill/>
          </a:ln>
        </p:spPr>
      </p:pic>
      <p:pic>
        <p:nvPicPr>
          <p:cNvPr id="194" name="Google Shape;194;g239837b6ed7_0_30"/>
          <p:cNvPicPr preferRelativeResize="0"/>
          <p:nvPr/>
        </p:nvPicPr>
        <p:blipFill rotWithShape="1">
          <a:blip r:embed="rId8">
            <a:alphaModFix/>
          </a:blip>
          <a:srcRect l="15451" t="15767" r="71917" b="69233"/>
          <a:stretch/>
        </p:blipFill>
        <p:spPr>
          <a:xfrm>
            <a:off x="708398" y="4847720"/>
            <a:ext cx="414300" cy="347878"/>
          </a:xfrm>
          <a:prstGeom prst="rect">
            <a:avLst/>
          </a:prstGeom>
          <a:noFill/>
          <a:ln>
            <a:noFill/>
          </a:ln>
        </p:spPr>
      </p:pic>
      <p:pic>
        <p:nvPicPr>
          <p:cNvPr id="195" name="Google Shape;195;g239837b6ed7_0_30"/>
          <p:cNvPicPr preferRelativeResize="0"/>
          <p:nvPr/>
        </p:nvPicPr>
        <p:blipFill rotWithShape="1">
          <a:blip r:embed="rId8">
            <a:alphaModFix/>
          </a:blip>
          <a:srcRect l="15451" t="15767" r="71917" b="69233"/>
          <a:stretch/>
        </p:blipFill>
        <p:spPr>
          <a:xfrm>
            <a:off x="11211075" y="4407849"/>
            <a:ext cx="725422" cy="609101"/>
          </a:xfrm>
          <a:prstGeom prst="rect">
            <a:avLst/>
          </a:prstGeom>
          <a:noFill/>
          <a:ln>
            <a:noFill/>
          </a:ln>
        </p:spPr>
      </p:pic>
      <p:pic>
        <p:nvPicPr>
          <p:cNvPr id="196" name="Google Shape;196;g239837b6ed7_0_30"/>
          <p:cNvPicPr preferRelativeResize="0"/>
          <p:nvPr/>
        </p:nvPicPr>
        <p:blipFill rotWithShape="1">
          <a:blip r:embed="rId9">
            <a:alphaModFix/>
          </a:blip>
          <a:srcRect l="16136" t="20029" r="58936" b="27509"/>
          <a:stretch/>
        </p:blipFill>
        <p:spPr>
          <a:xfrm>
            <a:off x="10962700" y="2089936"/>
            <a:ext cx="501545" cy="746325"/>
          </a:xfrm>
          <a:prstGeom prst="rect">
            <a:avLst/>
          </a:prstGeom>
          <a:noFill/>
          <a:ln>
            <a:noFill/>
          </a:ln>
        </p:spPr>
      </p:pic>
      <p:pic>
        <p:nvPicPr>
          <p:cNvPr id="197" name="Google Shape;197;g239837b6ed7_0_30"/>
          <p:cNvPicPr preferRelativeResize="0"/>
          <p:nvPr/>
        </p:nvPicPr>
        <p:blipFill rotWithShape="1">
          <a:blip r:embed="rId10">
            <a:alphaModFix/>
          </a:blip>
          <a:srcRect l="7837" t="9655" r="64282" b="51674"/>
          <a:stretch/>
        </p:blipFill>
        <p:spPr>
          <a:xfrm>
            <a:off x="11204122" y="3209053"/>
            <a:ext cx="772352" cy="757398"/>
          </a:xfrm>
          <a:prstGeom prst="rect">
            <a:avLst/>
          </a:prstGeom>
          <a:noFill/>
          <a:ln>
            <a:noFill/>
          </a:ln>
        </p:spPr>
      </p:pic>
      <p:pic>
        <p:nvPicPr>
          <p:cNvPr id="198" name="Google Shape;198;g239837b6ed7_0_30"/>
          <p:cNvPicPr preferRelativeResize="0"/>
          <p:nvPr/>
        </p:nvPicPr>
        <p:blipFill rotWithShape="1">
          <a:blip r:embed="rId11">
            <a:alphaModFix/>
          </a:blip>
          <a:srcRect l="44172" t="21024" r="13591" b="35418"/>
          <a:stretch/>
        </p:blipFill>
        <p:spPr>
          <a:xfrm>
            <a:off x="10286476" y="5194051"/>
            <a:ext cx="835374" cy="609101"/>
          </a:xfrm>
          <a:prstGeom prst="rect">
            <a:avLst/>
          </a:prstGeom>
          <a:noFill/>
          <a:ln>
            <a:noFill/>
          </a:ln>
        </p:spPr>
      </p:pic>
      <p:pic>
        <p:nvPicPr>
          <p:cNvPr id="199" name="Google Shape;199;g239837b6ed7_0_30"/>
          <p:cNvPicPr preferRelativeResize="0"/>
          <p:nvPr/>
        </p:nvPicPr>
        <p:blipFill rotWithShape="1">
          <a:blip r:embed="rId12">
            <a:alphaModFix/>
          </a:blip>
          <a:srcRect l="15631" t="33894" r="72998" b="41245"/>
          <a:stretch/>
        </p:blipFill>
        <p:spPr>
          <a:xfrm>
            <a:off x="9920175" y="1536679"/>
            <a:ext cx="451348" cy="697791"/>
          </a:xfrm>
          <a:prstGeom prst="rect">
            <a:avLst/>
          </a:prstGeom>
          <a:noFill/>
          <a:ln>
            <a:noFill/>
          </a:ln>
        </p:spPr>
      </p:pic>
      <p:pic>
        <p:nvPicPr>
          <p:cNvPr id="200" name="Google Shape;200;g239837b6ed7_0_30"/>
          <p:cNvPicPr preferRelativeResize="0"/>
          <p:nvPr/>
        </p:nvPicPr>
        <p:blipFill rotWithShape="1">
          <a:blip r:embed="rId13">
            <a:alphaModFix/>
          </a:blip>
          <a:srcRect l="41601" t="36564" r="43103" b="40822"/>
          <a:stretch/>
        </p:blipFill>
        <p:spPr>
          <a:xfrm>
            <a:off x="1273463" y="1495275"/>
            <a:ext cx="772352" cy="80737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g1bcc006e8e2_0_11"/>
          <p:cNvSpPr txBox="1">
            <a:spLocks noGrp="1"/>
          </p:cNvSpPr>
          <p:nvPr>
            <p:ph type="sldNum" idx="12"/>
          </p:nvPr>
        </p:nvSpPr>
        <p:spPr>
          <a:xfrm>
            <a:off x="1" y="6254497"/>
            <a:ext cx="619500" cy="557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fld id="{00000000-1234-1234-1234-123412341234}" type="slidenum">
              <a:rPr lang="de-DE"/>
              <a:t>9</a:t>
            </a:fld>
            <a:endParaRPr/>
          </a:p>
        </p:txBody>
      </p:sp>
      <p:sp>
        <p:nvSpPr>
          <p:cNvPr id="232" name="Google Shape;232;g1bcc006e8e2_0_11"/>
          <p:cNvSpPr txBox="1">
            <a:spLocks noGrp="1"/>
          </p:cNvSpPr>
          <p:nvPr>
            <p:ph type="title"/>
          </p:nvPr>
        </p:nvSpPr>
        <p:spPr>
          <a:xfrm>
            <a:off x="3305800" y="140425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t>Bauabfälle</a:t>
            </a:r>
            <a:endParaRPr/>
          </a:p>
        </p:txBody>
      </p:sp>
      <p:sp>
        <p:nvSpPr>
          <p:cNvPr id="233" name="Google Shape;233;g1bcc006e8e2_0_11"/>
          <p:cNvSpPr txBox="1">
            <a:spLocks noGrp="1"/>
          </p:cNvSpPr>
          <p:nvPr>
            <p:ph type="body" idx="1"/>
          </p:nvPr>
        </p:nvSpPr>
        <p:spPr>
          <a:xfrm>
            <a:off x="3350684" y="6254497"/>
            <a:ext cx="38346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Clr>
                <a:srgbClr val="888888"/>
              </a:buClr>
              <a:buSzPts val="1200"/>
              <a:buNone/>
            </a:pPr>
            <a:r>
              <a:rPr lang="de-DE"/>
              <a:t>Zimmerer und Zimmerin</a:t>
            </a:r>
            <a:endParaRPr/>
          </a:p>
        </p:txBody>
      </p:sp>
      <p:sp>
        <p:nvSpPr>
          <p:cNvPr id="234" name="Google Shape;234;g1bcc006e8e2_0_11"/>
          <p:cNvSpPr txBox="1">
            <a:spLocks noGrp="1"/>
          </p:cNvSpPr>
          <p:nvPr>
            <p:ph type="body" idx="2"/>
          </p:nvPr>
        </p:nvSpPr>
        <p:spPr>
          <a:xfrm>
            <a:off x="7263643" y="6254497"/>
            <a:ext cx="46164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Clr>
                <a:srgbClr val="888888"/>
              </a:buClr>
              <a:buSzPts val="1200"/>
              <a:buNone/>
            </a:pPr>
            <a:r>
              <a:rPr lang="de-DE"/>
              <a:t>Quelle: DESTAIS 2022, bbs 2021b, UBA 2010</a:t>
            </a:r>
            <a:endParaRPr/>
          </a:p>
        </p:txBody>
      </p:sp>
      <p:sp>
        <p:nvSpPr>
          <p:cNvPr id="235" name="Google Shape;235;g1bcc006e8e2_0_11"/>
          <p:cNvSpPr txBox="1">
            <a:spLocks noGrp="1"/>
          </p:cNvSpPr>
          <p:nvPr>
            <p:ph type="ftr" idx="11"/>
          </p:nvPr>
        </p:nvSpPr>
        <p:spPr>
          <a:xfrm>
            <a:off x="708400" y="6254497"/>
            <a:ext cx="2541000" cy="55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1800"/>
              <a:buFont typeface="Arial"/>
              <a:buNone/>
            </a:pPr>
            <a:r>
              <a:rPr lang="de-DE"/>
              <a:t>Dirk Schröder-Brandi </a:t>
            </a:r>
            <a:endParaRPr/>
          </a:p>
          <a:p>
            <a:pPr marL="0" lvl="0" indent="0" algn="l" rtl="0">
              <a:lnSpc>
                <a:spcPct val="100000"/>
              </a:lnSpc>
              <a:spcBef>
                <a:spcPts val="0"/>
              </a:spcBef>
              <a:spcAft>
                <a:spcPts val="0"/>
              </a:spcAft>
              <a:buClr>
                <a:schemeClr val="dk1"/>
              </a:buClr>
              <a:buSzPts val="1800"/>
              <a:buFont typeface="Arial"/>
              <a:buNone/>
            </a:pPr>
            <a:r>
              <a:rPr lang="de-DE"/>
              <a:t>Die Projektagentur PABBNE</a:t>
            </a:r>
            <a:endParaRPr/>
          </a:p>
        </p:txBody>
      </p:sp>
      <p:pic>
        <p:nvPicPr>
          <p:cNvPr id="236" name="Google Shape;236;g1bcc006e8e2_0_11"/>
          <p:cNvPicPr preferRelativeResize="0"/>
          <p:nvPr/>
        </p:nvPicPr>
        <p:blipFill rotWithShape="1">
          <a:blip r:embed="rId3">
            <a:alphaModFix/>
          </a:blip>
          <a:srcRect/>
          <a:stretch/>
        </p:blipFill>
        <p:spPr>
          <a:xfrm>
            <a:off x="3" y="1527125"/>
            <a:ext cx="10068321" cy="4672388"/>
          </a:xfrm>
          <a:prstGeom prst="rect">
            <a:avLst/>
          </a:prstGeom>
          <a:noFill/>
          <a:ln>
            <a:noFill/>
          </a:ln>
        </p:spPr>
      </p:pic>
      <p:sp>
        <p:nvSpPr>
          <p:cNvPr id="237" name="Google Shape;237;g1bcc006e8e2_0_11"/>
          <p:cNvSpPr/>
          <p:nvPr/>
        </p:nvSpPr>
        <p:spPr>
          <a:xfrm>
            <a:off x="5526725" y="1404250"/>
            <a:ext cx="6589200" cy="830400"/>
          </a:xfrm>
          <a:prstGeom prst="roundRect">
            <a:avLst>
              <a:gd name="adj" fmla="val 16667"/>
            </a:avLst>
          </a:prstGeom>
          <a:solidFill>
            <a:srgbClr val="FFC000"/>
          </a:solidFill>
          <a:ln>
            <a:noFill/>
          </a:ln>
        </p:spPr>
        <p:txBody>
          <a:bodyPr spcFirstLastPara="1" wrap="square" lIns="0" tIns="0" rIns="0" bIns="0" anchor="ctr" anchorCtr="0">
            <a:noAutofit/>
          </a:bodyPr>
          <a:lstStyle/>
          <a:p>
            <a:pPr marL="457200" marR="0" lvl="0" indent="-342900" algn="l" rtl="0">
              <a:lnSpc>
                <a:spcPct val="100000"/>
              </a:lnSpc>
              <a:spcBef>
                <a:spcPts val="0"/>
              </a:spcBef>
              <a:spcAft>
                <a:spcPts val="0"/>
              </a:spcAft>
              <a:buClr>
                <a:schemeClr val="dk1"/>
              </a:buClr>
              <a:buSzPts val="1800"/>
              <a:buFont typeface="Arial"/>
              <a:buChar char="•"/>
            </a:pPr>
            <a:r>
              <a:rPr lang="de-DE" sz="1600" b="0" i="0" u="none" strike="noStrike" cap="none">
                <a:solidFill>
                  <a:schemeClr val="dk1"/>
                </a:solidFill>
                <a:latin typeface="Arial"/>
                <a:ea typeface="Arial"/>
                <a:cs typeface="Arial"/>
                <a:sym typeface="Arial"/>
              </a:rPr>
              <a:t>Welche Bauabfälle fallen auf der Baustelle an?</a:t>
            </a:r>
            <a:endParaRPr sz="1600" b="0" i="0" u="none" strike="noStrike" cap="none">
              <a:solidFill>
                <a:schemeClr val="dk1"/>
              </a:solidFill>
              <a:latin typeface="Arial"/>
              <a:ea typeface="Arial"/>
              <a:cs typeface="Arial"/>
              <a:sym typeface="Arial"/>
            </a:endParaRPr>
          </a:p>
          <a:p>
            <a:pPr marL="457200" marR="0" lvl="0" indent="-330200" algn="l" rtl="0">
              <a:lnSpc>
                <a:spcPct val="100000"/>
              </a:lnSpc>
              <a:spcBef>
                <a:spcPts val="0"/>
              </a:spcBef>
              <a:spcAft>
                <a:spcPts val="0"/>
              </a:spcAft>
              <a:buClr>
                <a:schemeClr val="dk1"/>
              </a:buClr>
              <a:buSzPts val="1600"/>
              <a:buFont typeface="Arial"/>
              <a:buChar char="•"/>
            </a:pPr>
            <a:r>
              <a:rPr lang="de-DE" sz="1600" b="0" i="0" u="none" strike="noStrike" cap="none">
                <a:solidFill>
                  <a:schemeClr val="dk1"/>
                </a:solidFill>
                <a:latin typeface="Arial"/>
                <a:ea typeface="Arial"/>
                <a:cs typeface="Arial"/>
                <a:sym typeface="Arial"/>
              </a:rPr>
              <a:t>In welcher Menge fallen sie an?</a:t>
            </a:r>
            <a:endParaRPr sz="1600" b="0" i="0" u="none" strike="noStrike" cap="none">
              <a:solidFill>
                <a:schemeClr val="dk1"/>
              </a:solidFill>
              <a:latin typeface="Arial"/>
              <a:ea typeface="Arial"/>
              <a:cs typeface="Arial"/>
              <a:sym typeface="Arial"/>
            </a:endParaRPr>
          </a:p>
          <a:p>
            <a:pPr marL="457200" marR="0" lvl="0" indent="-330200" algn="l" rtl="0">
              <a:lnSpc>
                <a:spcPct val="100000"/>
              </a:lnSpc>
              <a:spcBef>
                <a:spcPts val="0"/>
              </a:spcBef>
              <a:spcAft>
                <a:spcPts val="0"/>
              </a:spcAft>
              <a:buClr>
                <a:schemeClr val="dk1"/>
              </a:buClr>
              <a:buSzPts val="1600"/>
              <a:buFont typeface="Arial"/>
              <a:buChar char="•"/>
            </a:pPr>
            <a:r>
              <a:rPr lang="de-DE" sz="1600" b="0" i="0" u="none" strike="noStrike" cap="none">
                <a:solidFill>
                  <a:schemeClr val="dk1"/>
                </a:solidFill>
                <a:latin typeface="Arial"/>
                <a:ea typeface="Arial"/>
                <a:cs typeface="Arial"/>
                <a:sym typeface="Arial"/>
              </a:rPr>
              <a:t>Wo verbelieben die anfallenen Bauabfälle? </a:t>
            </a:r>
            <a:endParaRPr sz="1600" b="0" i="0" u="none" strike="noStrike" cap="none">
              <a:solidFill>
                <a:schemeClr val="dk1"/>
              </a:solidFill>
              <a:latin typeface="Arial"/>
              <a:ea typeface="Arial"/>
              <a:cs typeface="Arial"/>
              <a:sym typeface="Arial"/>
            </a:endParaRPr>
          </a:p>
        </p:txBody>
      </p:sp>
      <p:sp>
        <p:nvSpPr>
          <p:cNvPr id="238" name="Google Shape;238;g1bcc006e8e2_0_11"/>
          <p:cNvSpPr txBox="1">
            <a:spLocks noGrp="1"/>
          </p:cNvSpPr>
          <p:nvPr>
            <p:ph type="title"/>
          </p:nvPr>
        </p:nvSpPr>
        <p:spPr>
          <a:xfrm>
            <a:off x="152400" y="42050"/>
            <a:ext cx="91515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t>Nachhaltigkeit und Abfall</a:t>
            </a:r>
            <a:endParaRPr/>
          </a:p>
          <a:p>
            <a:pPr marL="0" lvl="0" indent="0" algn="l" rtl="0">
              <a:lnSpc>
                <a:spcPct val="100000"/>
              </a:lnSpc>
              <a:spcBef>
                <a:spcPts val="0"/>
              </a:spcBef>
              <a:spcAft>
                <a:spcPts val="0"/>
              </a:spcAft>
              <a:buSzPts val="1800"/>
              <a:buNone/>
            </a:pPr>
            <a:r>
              <a:rPr lang="de-DE"/>
              <a:t>Bau- und Abbruchabfälle</a:t>
            </a:r>
            <a:endParaRPr/>
          </a:p>
        </p:txBody>
      </p:sp>
    </p:spTree>
  </p:cSld>
  <p:clrMapOvr>
    <a:masterClrMapping/>
  </p:clrMapOvr>
</p:sld>
</file>

<file path=ppt/theme/theme1.xml><?xml version="1.0" encoding="utf-8"?>
<a:theme xmlns:a="http://schemas.openxmlformats.org/drawingml/2006/main"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5243</Words>
  <Application>Microsoft Macintosh PowerPoint</Application>
  <PresentationFormat>Breitbild</PresentationFormat>
  <Paragraphs>383</Paragraphs>
  <Slides>14</Slides>
  <Notes>14</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14</vt:i4>
      </vt:variant>
    </vt:vector>
  </HeadingPairs>
  <TitlesOfParts>
    <vt:vector size="19" baseType="lpstr">
      <vt:lpstr>Arial</vt:lpstr>
      <vt:lpstr>Calibri</vt:lpstr>
      <vt:lpstr>Merriweather</vt:lpstr>
      <vt:lpstr>Trebuchet MS</vt:lpstr>
      <vt:lpstr>Office</vt:lpstr>
      <vt:lpstr>Zimmerer und Zimmerin</vt:lpstr>
      <vt:lpstr>Nachhaltigkeit und Klimawandel: Woher kommen die Emissionen im Alltag?</vt:lpstr>
      <vt:lpstr>Nachhaltige Ressourcennutzung</vt:lpstr>
      <vt:lpstr>Ökologische Nachhaltigkeit des Bau- und Immobiliensektors</vt:lpstr>
      <vt:lpstr>Wertschöpfung und Umweltfußabdruck bei der Errichtung und Nutzung von Hochbauten</vt:lpstr>
      <vt:lpstr>Anteil Bau am globalen Umweltfußabdruck: Notwendige Reduktion für planetare Grenzen</vt:lpstr>
      <vt:lpstr>TGH-Fußabdruck: Herstellung, Errichtung, Modernisierung Wohn- und Nichtwohngeb.</vt:lpstr>
      <vt:lpstr>Holzbau versus Massivbau</vt:lpstr>
      <vt:lpstr>Bauabfälle</vt:lpstr>
      <vt:lpstr>Holz: Versorgung versus Verbrauch</vt:lpstr>
      <vt:lpstr>Energieeinsatz im Baugewerbe und ihre Klimawirkung</vt:lpstr>
      <vt:lpstr>TGH-Fußabdruck: Herstellung, Errichtung, Modernisierung Wohn- und Nichtwohngeb.</vt:lpstr>
      <vt:lpstr>Nachhaltigkeit als gemeinsames Projekt Ganzheitliche Unternehmensführung</vt:lpstr>
      <vt:lpstr>Nachhaltigkeit als gemeinsames Projekt Ganzheitliche Unternehmensführung</vt:lpstr>
    </vt:vector>
  </TitlesOfParts>
  <LinksUpToDate>false</LinksUpToDate>
  <SharedDoc>false</SharedDoc>
  <HyperlinksChanged>false</HyperlinksChanged>
  <AppVersion>15.0034</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Zimmerer und Zimmerin</dc:title>
  <dc:creator>Microsoft Office User</dc:creator>
  <cp:lastModifiedBy>Michael Scharp</cp:lastModifiedBy>
  <cp:revision>11</cp:revision>
  <cp:lastPrinted>2023-09-26T02:08:27Z</cp:lastPrinted>
  <dcterms:created xsi:type="dcterms:W3CDTF">2021-10-18T14:46:33Z</dcterms:created>
  <dcterms:modified xsi:type="dcterms:W3CDTF">2023-10-01T08:04:37Z</dcterms:modified>
</cp:coreProperties>
</file>