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61" r:id="rId4"/>
    <p:sldId id="260" r:id="rId5"/>
    <p:sldId id="268" r:id="rId6"/>
    <p:sldId id="259" r:id="rId7"/>
    <p:sldId id="258" r:id="rId8"/>
    <p:sldId id="269" r:id="rId9"/>
    <p:sldId id="267" r:id="rId10"/>
    <p:sldId id="265" r:id="rId11"/>
    <p:sldId id="262" r:id="rId12"/>
    <p:sldId id="270" r:id="rId13"/>
    <p:sldId id="266" r:id="rId14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181B"/>
    <a:srgbClr val="00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39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A913B-5ED4-41EA-9B0C-38CF354FF1CE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607"/>
            <a:ext cx="282277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2911000" y="9428607"/>
            <a:ext cx="84529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5CE3695-E038-4D03-A506-8B5A566BE25A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37" y="9428608"/>
            <a:ext cx="15152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82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B3F0D2-4183-421E-8DA0-AB1DC78A1E2C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4"/>
          </p:nvPr>
        </p:nvSpPr>
        <p:spPr>
          <a:xfrm>
            <a:off x="0" y="9428607"/>
            <a:ext cx="282277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2911000" y="9428607"/>
            <a:ext cx="84529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B5CE3695-E038-4D03-A506-8B5A566BE25A}" type="slidenum">
              <a:rPr lang="de-DE" smtClean="0"/>
              <a:pPr algn="ctr"/>
              <a:t>‹Nr.›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37" y="9428608"/>
            <a:ext cx="151522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852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/>
            <a:fld id="{B5CE3695-E038-4D03-A506-8B5A566BE25A}" type="slidenum">
              <a:rPr lang="de-DE" smtClean="0"/>
              <a:pPr algn="ctr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243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90181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433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92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052737"/>
            <a:ext cx="8568952" cy="4896544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21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keine Aufz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9" y="1052737"/>
            <a:ext cx="8568952" cy="4896544"/>
          </a:xfrm>
          <a:prstGeom prst="rect">
            <a:avLst/>
          </a:prstGeom>
        </p:spPr>
        <p:txBody>
          <a:bodyPr/>
          <a:lstStyle>
            <a:lvl1pPr marL="0" indent="0">
              <a:buFont typeface="Wingdings 3" panose="05040102010807070707" pitchFamily="18" charset="2"/>
              <a:buNone/>
              <a:defRPr/>
            </a:lvl1pPr>
            <a:lvl2pPr marL="457200" indent="0">
              <a:buFont typeface="Wingdings" panose="05000000000000000000" pitchFamily="2" charset="2"/>
              <a:buNone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96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9" y="1052737"/>
            <a:ext cx="4172272" cy="4896544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51032"/>
            <a:ext cx="4172272" cy="4898250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882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529" y="1772817"/>
            <a:ext cx="4172272" cy="4176465"/>
          </a:xfrm>
          <a:prstGeom prst="rect">
            <a:avLst/>
          </a:prstGeom>
        </p:spPr>
        <p:txBody>
          <a:bodyPr/>
          <a:lstStyle>
            <a:lvl1pPr marL="514350" indent="-51435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244280" cy="417646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800"/>
            </a:lvl1pPr>
            <a:lvl2pPr marL="742950" indent="-285750">
              <a:buFont typeface="Wingdings" panose="05000000000000000000" pitchFamily="2" charset="2"/>
              <a:buChar char="§"/>
              <a:defRPr sz="2400"/>
            </a:lvl2pPr>
            <a:lvl3pPr marL="1143000" indent="-228600">
              <a:buFont typeface="Courier New" panose="02070309020205020404" pitchFamily="49" charset="0"/>
              <a:buChar char="o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/>
          </p:nvPr>
        </p:nvSpPr>
        <p:spPr>
          <a:xfrm>
            <a:off x="323528" y="1061046"/>
            <a:ext cx="417386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4"/>
          </p:nvPr>
        </p:nvSpPr>
        <p:spPr>
          <a:xfrm>
            <a:off x="4648200" y="1045864"/>
            <a:ext cx="424428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3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01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82453" y="979877"/>
            <a:ext cx="6379096" cy="5040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179513" y="120742"/>
            <a:ext cx="878497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dirty="0" smtClean="0"/>
              <a:t>Titelmasterformat durch Klicken bearbeiten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186141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209109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708920"/>
            <a:ext cx="7772400" cy="150018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90181B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90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0A22F-0290-4F72-9D54-A7C43E5175EA}" type="datetimeFigureOut">
              <a:rPr lang="de-DE" smtClean="0"/>
              <a:t>07.09.2022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7551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8D06-6C55-4F36-9521-F253A4A9D689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37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Rechteck 8"/>
          <p:cNvSpPr/>
          <p:nvPr/>
        </p:nvSpPr>
        <p:spPr>
          <a:xfrm>
            <a:off x="0" y="765432"/>
            <a:ext cx="4572000" cy="72000"/>
          </a:xfrm>
          <a:prstGeom prst="rect">
            <a:avLst/>
          </a:prstGeom>
          <a:solidFill>
            <a:srgbClr val="90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/>
        </p:nvSpPr>
        <p:spPr>
          <a:xfrm>
            <a:off x="4572000" y="6093304"/>
            <a:ext cx="4572000" cy="72000"/>
          </a:xfrm>
          <a:prstGeom prst="rect">
            <a:avLst/>
          </a:prstGeom>
          <a:solidFill>
            <a:srgbClr val="9018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268" y="6237312"/>
            <a:ext cx="1515228" cy="504056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0" y="837432"/>
            <a:ext cx="9144000" cy="52558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224633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2" r:id="rId5"/>
    <p:sldLayoutId id="2147483662" r:id="rId6"/>
    <p:sldLayoutId id="2147483655" r:id="rId7"/>
    <p:sldLayoutId id="2147483657" r:id="rId8"/>
    <p:sldLayoutId id="2147483651" r:id="rId9"/>
  </p:sldLayoutIdLst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de-DE" dirty="0" err="1" smtClean="0"/>
              <a:t>Verlegeverkabelung</a:t>
            </a:r>
            <a:r>
              <a:rPr lang="de-DE" dirty="0" smtClean="0"/>
              <a:t> mit LSA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2893" y="658763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Das Ergebnis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0302" b="11659"/>
          <a:stretch/>
        </p:blipFill>
        <p:spPr>
          <a:xfrm>
            <a:off x="467544" y="1916832"/>
            <a:ext cx="7548264" cy="302433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827584" y="51571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Wer </a:t>
            </a:r>
            <a:r>
              <a:rPr lang="de-DE" dirty="0"/>
              <a:t>erkennt den Fehler auf dem Bild </a:t>
            </a:r>
            <a:r>
              <a:rPr lang="de-DE" dirty="0" smtClean="0"/>
              <a:t>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633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8. Fertig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05125" y="900000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86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9. Datendose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11582" r="8041"/>
          <a:stretch/>
        </p:blipFill>
        <p:spPr>
          <a:xfrm>
            <a:off x="1725452" y="1628800"/>
            <a:ext cx="5544616" cy="43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2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8. Verbindung testen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5936"/>
            <a:ext cx="6272697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1. </a:t>
            </a:r>
            <a:r>
              <a:rPr lang="de-DE" dirty="0" err="1" smtClean="0"/>
              <a:t>Verlegeleitung</a:t>
            </a:r>
            <a:r>
              <a:rPr lang="de-DE" dirty="0" smtClean="0"/>
              <a:t> </a:t>
            </a:r>
            <a:r>
              <a:rPr lang="de-DE" dirty="0" err="1" smtClean="0"/>
              <a:t>Cat</a:t>
            </a:r>
            <a:r>
              <a:rPr lang="de-DE" dirty="0" smtClean="0"/>
              <a:t> 7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3"/>
          <a:stretch/>
        </p:blipFill>
        <p:spPr>
          <a:xfrm rot="16200000">
            <a:off x="3114728" y="377151"/>
            <a:ext cx="29145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2. Leitung </a:t>
            </a:r>
            <a:r>
              <a:rPr lang="de-DE" dirty="0" err="1" smtClean="0"/>
              <a:t>abisolieren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05125" y="0"/>
            <a:ext cx="333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Geflechtschirm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>
          <a:xfrm>
            <a:off x="1619672" y="5157192"/>
            <a:ext cx="6400800" cy="648072"/>
          </a:xfrm>
        </p:spPr>
        <p:txBody>
          <a:bodyPr/>
          <a:lstStyle/>
          <a:p>
            <a:pPr algn="l"/>
            <a:r>
              <a:rPr lang="de-DE" dirty="0">
                <a:solidFill>
                  <a:schemeClr val="tx1"/>
                </a:solidFill>
              </a:rPr>
              <a:t>n</a:t>
            </a:r>
            <a:r>
              <a:rPr lang="de-DE" dirty="0" smtClean="0">
                <a:solidFill>
                  <a:schemeClr val="tx1"/>
                </a:solidFill>
              </a:rPr>
              <a:t>ach hinten schieben und festdrehen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0" r="10198"/>
          <a:stretch/>
        </p:blipFill>
        <p:spPr>
          <a:xfrm rot="16200000">
            <a:off x="3275856" y="-216024"/>
            <a:ext cx="25922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8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EIA/TIA 568 B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/>
          <a:stretch/>
        </p:blipFill>
        <p:spPr>
          <a:xfrm>
            <a:off x="2106053" y="1700808"/>
            <a:ext cx="47834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4</a:t>
            </a:r>
            <a:r>
              <a:rPr lang="de-DE" dirty="0" smtClean="0"/>
              <a:t>. Das </a:t>
            </a:r>
            <a:r>
              <a:rPr lang="de-DE" dirty="0" err="1" smtClean="0"/>
              <a:t>Patchfeld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7" t="4880"/>
          <a:stretch/>
        </p:blipFill>
        <p:spPr>
          <a:xfrm rot="16200000">
            <a:off x="3239774" y="37889"/>
            <a:ext cx="2563096" cy="65233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259632" y="4797152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Leitung über Mantel und </a:t>
            </a:r>
            <a:r>
              <a:rPr lang="de-DE" dirty="0" err="1" smtClean="0"/>
              <a:t>Geflechtschirm</a:t>
            </a:r>
            <a:r>
              <a:rPr lang="de-DE" dirty="0" smtClean="0"/>
              <a:t> festklemmen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063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/>
              <a:t>5</a:t>
            </a:r>
            <a:r>
              <a:rPr lang="de-DE" dirty="0" smtClean="0"/>
              <a:t>. Folienschirm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60"/>
          <a:stretch/>
        </p:blipFill>
        <p:spPr>
          <a:xfrm rot="16200000">
            <a:off x="3279130" y="-102666"/>
            <a:ext cx="2674987" cy="685800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1187624" y="4869160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ntsprechend kürzen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525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6. </a:t>
            </a:r>
            <a:r>
              <a:rPr lang="de-DE" dirty="0" err="1" smtClean="0"/>
              <a:t>Adernpaar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8" t="34970" r="19418"/>
          <a:stretch/>
        </p:blipFill>
        <p:spPr>
          <a:xfrm>
            <a:off x="1331640" y="1844825"/>
            <a:ext cx="5904656" cy="289059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345911" y="501317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twas </a:t>
            </a:r>
            <a:r>
              <a:rPr lang="de-DE" dirty="0" err="1" smtClean="0"/>
              <a:t>entdrillen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362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772400" cy="936104"/>
          </a:xfrm>
        </p:spPr>
        <p:txBody>
          <a:bodyPr/>
          <a:lstStyle/>
          <a:p>
            <a:r>
              <a:rPr lang="de-DE" dirty="0" smtClean="0"/>
              <a:t>7.  </a:t>
            </a:r>
            <a:r>
              <a:rPr lang="de-DE" sz="3200" dirty="0" smtClean="0"/>
              <a:t>Mit</a:t>
            </a:r>
            <a:r>
              <a:rPr lang="de-DE" dirty="0" smtClean="0"/>
              <a:t> LSA-Tool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545432" y="49771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</a:t>
            </a:r>
            <a:r>
              <a:rPr lang="de-DE" dirty="0" smtClean="0"/>
              <a:t>inpressen und abschneiden.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6" r="27359" b="14764"/>
          <a:stretch/>
        </p:blipFill>
        <p:spPr>
          <a:xfrm>
            <a:off x="899592" y="1743393"/>
            <a:ext cx="664228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82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20"/>
    </mc:Choice>
    <mc:Fallback xmlns="">
      <p:transition spd="slow" advTm="502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lage Präsentation BSI-BT CI">
  <a:themeElements>
    <a:clrScheme name="BS1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00377B"/>
      </a:accent1>
      <a:accent2>
        <a:srgbClr val="871417"/>
      </a:accent2>
      <a:accent3>
        <a:srgbClr val="878787"/>
      </a:accent3>
      <a:accent4>
        <a:srgbClr val="37508E"/>
      </a:accent4>
      <a:accent5>
        <a:srgbClr val="A55543"/>
      </a:accent5>
      <a:accent6>
        <a:srgbClr val="A2A8CB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 Präsentation BSI-BT CI.potx" id="{4824F00E-2978-4E23-9671-DD7A262FF4C2}" vid="{405280DD-34CC-4D70-B457-8BD611CA17B1}"/>
    </a:ext>
  </a:extLst>
</a:theme>
</file>

<file path=ppt/theme/theme2.xml><?xml version="1.0" encoding="utf-8"?>
<a:theme xmlns:a="http://schemas.openxmlformats.org/drawingml/2006/main" name="Office Theme">
  <a:themeElements>
    <a:clrScheme name="BS1-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37508E"/>
      </a:accent1>
      <a:accent2>
        <a:srgbClr val="871417"/>
      </a:accent2>
      <a:accent3>
        <a:srgbClr val="808285"/>
      </a:accent3>
      <a:accent4>
        <a:srgbClr val="00377B"/>
      </a:accent4>
      <a:accent5>
        <a:srgbClr val="A1A8CB"/>
      </a:accent5>
      <a:accent6>
        <a:srgbClr val="A55543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S1-BT-CI">
      <a:dk1>
        <a:sysClr val="windowText" lastClr="000000"/>
      </a:dk1>
      <a:lt1>
        <a:sysClr val="window" lastClr="FFFFFF"/>
      </a:lt1>
      <a:dk2>
        <a:srgbClr val="00377B"/>
      </a:dk2>
      <a:lt2>
        <a:srgbClr val="D9D9D9"/>
      </a:lt2>
      <a:accent1>
        <a:srgbClr val="37508E"/>
      </a:accent1>
      <a:accent2>
        <a:srgbClr val="871417"/>
      </a:accent2>
      <a:accent3>
        <a:srgbClr val="808285"/>
      </a:accent3>
      <a:accent4>
        <a:srgbClr val="00377B"/>
      </a:accent4>
      <a:accent5>
        <a:srgbClr val="A1A8CB"/>
      </a:accent5>
      <a:accent6>
        <a:srgbClr val="A55543"/>
      </a:accent6>
      <a:hlink>
        <a:srgbClr val="000000"/>
      </a:hlink>
      <a:folHlink>
        <a:srgbClr val="000000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 Präsentation BSI-BT CI</Template>
  <TotalTime>0</TotalTime>
  <Words>72</Words>
  <Application>Microsoft Office PowerPoint</Application>
  <PresentationFormat>Bildschirmpräsentation (4:3)</PresentationFormat>
  <Paragraphs>20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Courier New</vt:lpstr>
      <vt:lpstr>Gill Sans MT</vt:lpstr>
      <vt:lpstr>Wingdings</vt:lpstr>
      <vt:lpstr>Wingdings 3</vt:lpstr>
      <vt:lpstr>Vorlage Präsentation BSI-BT CI</vt:lpstr>
      <vt:lpstr>Verlegeverkabelung mit LSA</vt:lpstr>
      <vt:lpstr>1. Verlegeleitung Cat 7</vt:lpstr>
      <vt:lpstr>2. Leitung abisolieren</vt:lpstr>
      <vt:lpstr>3. Geflechtschirm</vt:lpstr>
      <vt:lpstr>EIA/TIA 568 B</vt:lpstr>
      <vt:lpstr>4. Das Patchfeld</vt:lpstr>
      <vt:lpstr>5. Folienschirm</vt:lpstr>
      <vt:lpstr>6. Adernpaar</vt:lpstr>
      <vt:lpstr>7.  Mit LSA-Tool</vt:lpstr>
      <vt:lpstr>Das Ergebnis</vt:lpstr>
      <vt:lpstr>8. Fertig</vt:lpstr>
      <vt:lpstr>9. Datendose</vt:lpstr>
      <vt:lpstr>8. Verbindung testen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Jürgen Högerle</cp:lastModifiedBy>
  <cp:revision>15</cp:revision>
  <cp:lastPrinted>2015-12-02T11:24:08Z</cp:lastPrinted>
  <dcterms:created xsi:type="dcterms:W3CDTF">2018-12-05T09:25:49Z</dcterms:created>
  <dcterms:modified xsi:type="dcterms:W3CDTF">2022-09-07T08:48:21Z</dcterms:modified>
</cp:coreProperties>
</file>