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2"/>
  </p:notesMasterIdLst>
  <p:sldIdLst>
    <p:sldId id="265" r:id="rId5"/>
    <p:sldId id="266" r:id="rId6"/>
    <p:sldId id="267" r:id="rId7"/>
    <p:sldId id="268" r:id="rId8"/>
    <p:sldId id="269" r:id="rId9"/>
    <p:sldId id="270" r:id="rId10"/>
    <p:sldId id="271" r:id="rId11"/>
    <p:sldId id="272" r:id="rId12"/>
    <p:sldId id="273" r:id="rId13"/>
    <p:sldId id="274" r:id="rId14"/>
    <p:sldId id="275" r:id="rId15"/>
    <p:sldId id="276" r:id="rId16"/>
    <p:sldId id="281" r:id="rId17"/>
    <p:sldId id="277" r:id="rId18"/>
    <p:sldId id="278" r:id="rId19"/>
    <p:sldId id="279" r:id="rId20"/>
    <p:sldId id="280" r:id="rId21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620"/>
    <p:restoredTop sz="94660"/>
  </p:normalViewPr>
  <p:slideViewPr>
    <p:cSldViewPr>
      <p:cViewPr varScale="1">
        <p:scale>
          <a:sx n="62" d="100"/>
          <a:sy n="62" d="100"/>
        </p:scale>
        <p:origin x="2000" y="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FD5EA4-5008-4541-8FE8-0819917BD0D1}" type="datetimeFigureOut">
              <a:rPr lang="de-DE" smtClean="0"/>
              <a:t>13.07.2021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B34D6D0-A592-4F8F-A8DB-884D8A00888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566174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34D6D0-A592-4F8F-A8DB-884D8A008885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4629730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34D6D0-A592-4F8F-A8DB-884D8A008885}" type="slidenum">
              <a:rPr lang="de-DE" smtClean="0"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4629730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34D6D0-A592-4F8F-A8DB-884D8A008885}" type="slidenum">
              <a:rPr lang="de-DE" smtClean="0"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4629730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34D6D0-A592-4F8F-A8DB-884D8A008885}" type="slidenum">
              <a:rPr lang="de-DE" smtClean="0"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4629730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34D6D0-A592-4F8F-A8DB-884D8A008885}" type="slidenum">
              <a:rPr lang="de-DE" smtClean="0"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4629730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34D6D0-A592-4F8F-A8DB-884D8A008885}" type="slidenum">
              <a:rPr lang="de-DE" smtClean="0"/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4629730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34D6D0-A592-4F8F-A8DB-884D8A008885}" type="slidenum">
              <a:rPr lang="de-DE" smtClean="0"/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4629730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34D6D0-A592-4F8F-A8DB-884D8A008885}" type="slidenum">
              <a:rPr lang="de-DE" smtClean="0"/>
              <a:t>16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4629730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34D6D0-A592-4F8F-A8DB-884D8A008885}" type="slidenum">
              <a:rPr lang="de-DE" smtClean="0"/>
              <a:t>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462973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34D6D0-A592-4F8F-A8DB-884D8A008885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462973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34D6D0-A592-4F8F-A8DB-884D8A008885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4629730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34D6D0-A592-4F8F-A8DB-884D8A008885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4629730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34D6D0-A592-4F8F-A8DB-884D8A008885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4629730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34D6D0-A592-4F8F-A8DB-884D8A008885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4629730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34D6D0-A592-4F8F-A8DB-884D8A008885}" type="slidenum">
              <a:rPr lang="de-DE" smtClean="0"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4629730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34D6D0-A592-4F8F-A8DB-884D8A008885}" type="slidenum">
              <a:rPr lang="de-DE" smtClean="0"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4629730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34D6D0-A592-4F8F-A8DB-884D8A008885}" type="slidenum">
              <a:rPr lang="de-DE" smtClean="0"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462973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E6C91-1DC7-43D2-AC87-13DB1C826852}" type="datetime1">
              <a:rPr lang="de-DE" smtClean="0"/>
              <a:t>13.07.2021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© Johannes Vielsäcker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B9F60-A50E-4CC7-BC26-07A4A019F4C8}" type="datetime1">
              <a:rPr lang="de-DE" smtClean="0"/>
              <a:t>13.07.2021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© Johannes Vielsäcker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/>
              <a:t>Titel durch Klicken hinzufügen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78265-5BC1-4145-B654-9F903A07372C}" type="datetime1">
              <a:rPr lang="de-DE" smtClean="0"/>
              <a:t>13.07.2021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© Johannes Vielsäcker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BEC26-2A4A-47F2-9D1A-7233CB5748C7}" type="datetime1">
              <a:rPr lang="de-DE" smtClean="0"/>
              <a:t>13.07.2021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© Johannes Vielsäcker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14D3D-CBD4-485B-9EA2-D8E2E4C9BD43}" type="datetime1">
              <a:rPr lang="de-DE" smtClean="0"/>
              <a:t>13.07.2021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© Johannes Vielsäcker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D33AA-6CAB-4894-868E-805FF3850B62}" type="datetime1">
              <a:rPr lang="de-DE" smtClean="0"/>
              <a:t>13.07.2021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© Johannes Vielsäcker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E014E-CAB5-4904-8353-13E613D0C914}" type="datetime1">
              <a:rPr lang="de-DE" smtClean="0"/>
              <a:t>13.07.2021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© Johannes Vielsäcker</a:t>
            </a: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E96CE-1B32-4482-9447-97ADCA3FCBAD}" type="datetime1">
              <a:rPr lang="de-DE" smtClean="0"/>
              <a:t>13.07.2021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© Johannes Vielsäcker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9E262-B34D-46D4-A63D-0F52D867BD9A}" type="datetime1">
              <a:rPr lang="de-DE" smtClean="0"/>
              <a:t>13.07.2021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© Johannes Vielsäcker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C211F-8653-4222-95E7-FB6A02C2DE16}" type="datetime1">
              <a:rPr lang="de-DE" smtClean="0"/>
              <a:t>13.07.2021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© Johannes Vielsäcker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277DA-FF59-44B0-9810-A4F37D8899B7}" type="datetime1">
              <a:rPr lang="de-DE" smtClean="0"/>
              <a:t>13.07.2021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© Johannes Vielsäcker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D51343-A55A-44B8-B712-60014C99D20F}" type="datetime1">
              <a:rPr lang="de-DE" smtClean="0"/>
              <a:t>13.07.2021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/>
              <a:t>© Johannes Vielsäcker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erufsschule1ab.de/website2014/berufsschule/fachbereiche/elektro/unterrichtseinheiten/Grundlagen/Drehfeld.htm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404665"/>
            <a:ext cx="7772400" cy="648071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de-DE" sz="1600" b="1" dirty="0"/>
              <a:t>DASM – Entstehung des Drehfelds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827584" y="1196752"/>
            <a:ext cx="7704856" cy="5184576"/>
          </a:xfrm>
        </p:spPr>
        <p:txBody>
          <a:bodyPr>
            <a:normAutofit/>
          </a:bodyPr>
          <a:lstStyle/>
          <a:p>
            <a:pPr algn="just"/>
            <a:r>
              <a:rPr lang="de-DE" sz="1600" dirty="0">
                <a:solidFill>
                  <a:schemeClr val="tx1"/>
                </a:solidFill>
              </a:rPr>
              <a:t>Die drei Leiter des Drehstromnetzes versorgen die Wicklungen des Ständers:</a:t>
            </a:r>
          </a:p>
          <a:p>
            <a:pPr algn="just"/>
            <a:endParaRPr lang="de-DE" sz="1600" dirty="0">
              <a:solidFill>
                <a:schemeClr val="tx1"/>
              </a:solidFill>
            </a:endParaRPr>
          </a:p>
          <a:p>
            <a:pPr algn="just"/>
            <a:endParaRPr lang="de-DE" sz="1600" dirty="0">
              <a:solidFill>
                <a:schemeClr val="tx1"/>
              </a:solidFill>
            </a:endParaRPr>
          </a:p>
          <a:p>
            <a:pPr algn="just"/>
            <a:endParaRPr lang="de-DE" sz="1600" dirty="0">
              <a:solidFill>
                <a:schemeClr val="tx1"/>
              </a:solidFill>
            </a:endParaRPr>
          </a:p>
          <a:p>
            <a:pPr algn="just"/>
            <a:endParaRPr lang="de-DE" sz="1600" dirty="0">
              <a:solidFill>
                <a:schemeClr val="tx1"/>
              </a:solidFill>
            </a:endParaRPr>
          </a:p>
          <a:p>
            <a:pPr algn="just"/>
            <a:endParaRPr lang="de-DE" sz="1600" dirty="0">
              <a:solidFill>
                <a:schemeClr val="tx1"/>
              </a:solidFill>
            </a:endParaRPr>
          </a:p>
          <a:p>
            <a:pPr algn="just"/>
            <a:endParaRPr lang="de-DE" sz="1600" dirty="0">
              <a:solidFill>
                <a:schemeClr val="tx1"/>
              </a:solidFill>
            </a:endParaRPr>
          </a:p>
          <a:p>
            <a:pPr algn="just"/>
            <a:endParaRPr lang="de-DE" sz="1600" dirty="0">
              <a:solidFill>
                <a:schemeClr val="tx1"/>
              </a:solidFill>
            </a:endParaRPr>
          </a:p>
          <a:p>
            <a:pPr algn="just"/>
            <a:endParaRPr lang="de-DE" sz="1600" dirty="0">
              <a:solidFill>
                <a:schemeClr val="tx1"/>
              </a:solidFill>
            </a:endParaRPr>
          </a:p>
          <a:p>
            <a:pPr algn="just"/>
            <a:r>
              <a:rPr lang="de-DE" sz="1400" dirty="0">
                <a:solidFill>
                  <a:schemeClr val="tx1"/>
                </a:solidFill>
              </a:rPr>
              <a:t>3 Ständerwicklungen </a:t>
            </a:r>
          </a:p>
          <a:p>
            <a:pPr algn="just"/>
            <a:r>
              <a:rPr lang="de-DE" sz="1400" dirty="0">
                <a:solidFill>
                  <a:schemeClr val="tx1"/>
                </a:solidFill>
              </a:rPr>
              <a:t>(hier in Stern verschaltet)</a:t>
            </a:r>
          </a:p>
          <a:p>
            <a:pPr algn="just"/>
            <a:r>
              <a:rPr lang="de-DE" sz="1400" dirty="0">
                <a:solidFill>
                  <a:schemeClr val="tx1"/>
                </a:solidFill>
              </a:rPr>
              <a:t>in vereinfachter Darstellung</a:t>
            </a:r>
          </a:p>
          <a:p>
            <a:pPr algn="just"/>
            <a:r>
              <a:rPr lang="de-DE" sz="1400" dirty="0">
                <a:solidFill>
                  <a:schemeClr val="tx1"/>
                </a:solidFill>
              </a:rPr>
              <a:t>zu unterschiedlichen</a:t>
            </a:r>
          </a:p>
          <a:p>
            <a:pPr algn="just"/>
            <a:r>
              <a:rPr lang="de-DE" sz="1400" dirty="0">
                <a:solidFill>
                  <a:schemeClr val="tx1"/>
                </a:solidFill>
              </a:rPr>
              <a:t>Zeitpunkten t</a:t>
            </a:r>
            <a:r>
              <a:rPr lang="de-DE" sz="1400" baseline="-25000" dirty="0">
                <a:solidFill>
                  <a:schemeClr val="tx1"/>
                </a:solidFill>
              </a:rPr>
              <a:t>1</a:t>
            </a:r>
            <a:r>
              <a:rPr lang="de-DE" sz="1400" dirty="0">
                <a:solidFill>
                  <a:schemeClr val="tx1"/>
                </a:solidFill>
              </a:rPr>
              <a:t>– t</a:t>
            </a:r>
            <a:r>
              <a:rPr lang="de-DE" sz="1400" baseline="-25000" dirty="0">
                <a:solidFill>
                  <a:schemeClr val="tx1"/>
                </a:solidFill>
              </a:rPr>
              <a:t>4</a:t>
            </a:r>
            <a:r>
              <a:rPr lang="de-DE" sz="1400" dirty="0">
                <a:solidFill>
                  <a:schemeClr val="tx1"/>
                </a:solidFill>
              </a:rPr>
              <a:t> betrachtet</a:t>
            </a:r>
          </a:p>
          <a:p>
            <a:pPr algn="just"/>
            <a:endParaRPr lang="de-DE" sz="1400" dirty="0">
              <a:solidFill>
                <a:schemeClr val="tx1"/>
              </a:solidFill>
            </a:endParaRPr>
          </a:p>
          <a:p>
            <a:pPr algn="just"/>
            <a:endParaRPr lang="de-DE" sz="1400" dirty="0">
              <a:solidFill>
                <a:schemeClr val="tx1"/>
              </a:solidFill>
            </a:endParaRPr>
          </a:p>
          <a:p>
            <a:pPr algn="just"/>
            <a:endParaRPr lang="de-DE" sz="1400" dirty="0">
              <a:solidFill>
                <a:schemeClr val="tx1"/>
              </a:solidFill>
            </a:endParaRPr>
          </a:p>
          <a:p>
            <a:pPr algn="just"/>
            <a:endParaRPr lang="de-DE" sz="1600" dirty="0">
              <a:solidFill>
                <a:schemeClr val="tx1"/>
              </a:solidFill>
            </a:endParaRPr>
          </a:p>
        </p:txBody>
      </p:sp>
      <p:cxnSp>
        <p:nvCxnSpPr>
          <p:cNvPr id="5" name="Gerade Verbindung mit Pfeil 4"/>
          <p:cNvCxnSpPr/>
          <p:nvPr/>
        </p:nvCxnSpPr>
        <p:spPr>
          <a:xfrm>
            <a:off x="1593414" y="5276036"/>
            <a:ext cx="648072" cy="0"/>
          </a:xfrm>
          <a:prstGeom prst="straightConnector1">
            <a:avLst/>
          </a:prstGeom>
          <a:ln w="5715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1536"/>
          <a:stretch/>
        </p:blipFill>
        <p:spPr bwMode="auto">
          <a:xfrm>
            <a:off x="3101677" y="1497677"/>
            <a:ext cx="4638675" cy="43795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57737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827584" y="1196752"/>
            <a:ext cx="7704856" cy="5184576"/>
          </a:xfrm>
        </p:spPr>
        <p:txBody>
          <a:bodyPr>
            <a:normAutofit/>
          </a:bodyPr>
          <a:lstStyle/>
          <a:p>
            <a:pPr algn="just"/>
            <a:r>
              <a:rPr lang="de-DE" sz="1600" dirty="0">
                <a:solidFill>
                  <a:schemeClr val="tx1"/>
                </a:solidFill>
              </a:rPr>
              <a:t>Die drei Leiter des Drehstromnetzes versorgen die Wicklungen des Ständers:</a:t>
            </a:r>
          </a:p>
          <a:p>
            <a:pPr algn="just"/>
            <a:endParaRPr lang="de-DE" sz="1600" dirty="0">
              <a:solidFill>
                <a:schemeClr val="tx1"/>
              </a:solidFill>
            </a:endParaRPr>
          </a:p>
          <a:p>
            <a:pPr algn="just"/>
            <a:endParaRPr lang="de-DE" sz="1600" dirty="0">
              <a:solidFill>
                <a:schemeClr val="tx1"/>
              </a:solidFill>
            </a:endParaRPr>
          </a:p>
          <a:p>
            <a:pPr algn="just"/>
            <a:endParaRPr lang="de-DE" sz="1600" dirty="0">
              <a:solidFill>
                <a:schemeClr val="tx1"/>
              </a:solidFill>
            </a:endParaRPr>
          </a:p>
          <a:p>
            <a:pPr algn="just"/>
            <a:endParaRPr lang="de-DE" sz="1600" dirty="0">
              <a:solidFill>
                <a:schemeClr val="tx1"/>
              </a:solidFill>
            </a:endParaRPr>
          </a:p>
          <a:p>
            <a:pPr algn="just"/>
            <a:endParaRPr lang="de-DE" sz="1600" dirty="0">
              <a:solidFill>
                <a:schemeClr val="tx1"/>
              </a:solidFill>
            </a:endParaRPr>
          </a:p>
          <a:p>
            <a:pPr algn="just"/>
            <a:endParaRPr lang="de-DE" sz="1600" dirty="0">
              <a:solidFill>
                <a:schemeClr val="tx1"/>
              </a:solidFill>
            </a:endParaRPr>
          </a:p>
          <a:p>
            <a:pPr algn="just"/>
            <a:endParaRPr lang="de-DE" sz="1600" dirty="0">
              <a:solidFill>
                <a:schemeClr val="tx1"/>
              </a:solidFill>
            </a:endParaRPr>
          </a:p>
          <a:p>
            <a:pPr algn="just"/>
            <a:r>
              <a:rPr lang="de-DE" sz="1400" u="sng" dirty="0">
                <a:solidFill>
                  <a:schemeClr val="tx1"/>
                </a:solidFill>
              </a:rPr>
              <a:t>Zeitpunkt t</a:t>
            </a:r>
            <a:r>
              <a:rPr lang="de-DE" sz="1400" u="sng" baseline="-25000" dirty="0">
                <a:solidFill>
                  <a:schemeClr val="tx1"/>
                </a:solidFill>
              </a:rPr>
              <a:t>4</a:t>
            </a:r>
            <a:r>
              <a:rPr lang="de-DE" sz="1400" u="sng" dirty="0">
                <a:solidFill>
                  <a:schemeClr val="tx1"/>
                </a:solidFill>
              </a:rPr>
              <a:t>:</a:t>
            </a:r>
          </a:p>
          <a:p>
            <a:pPr algn="just"/>
            <a:r>
              <a:rPr lang="de-DE" sz="1400" dirty="0">
                <a:solidFill>
                  <a:schemeClr val="tx1"/>
                </a:solidFill>
              </a:rPr>
              <a:t>Zum Zeitpunkt t</a:t>
            </a:r>
            <a:r>
              <a:rPr lang="de-DE" sz="1400" baseline="-25000" dirty="0">
                <a:solidFill>
                  <a:schemeClr val="tx1"/>
                </a:solidFill>
              </a:rPr>
              <a:t>4</a:t>
            </a:r>
            <a:r>
              <a:rPr lang="de-DE" sz="1400" dirty="0">
                <a:solidFill>
                  <a:schemeClr val="tx1"/>
                </a:solidFill>
              </a:rPr>
              <a:t> haben</a:t>
            </a:r>
          </a:p>
          <a:p>
            <a:pPr algn="just"/>
            <a:r>
              <a:rPr lang="de-DE" sz="1400" dirty="0">
                <a:solidFill>
                  <a:schemeClr val="tx1"/>
                </a:solidFill>
              </a:rPr>
              <a:t>wir wieder die gleichen</a:t>
            </a:r>
          </a:p>
          <a:p>
            <a:pPr algn="just"/>
            <a:r>
              <a:rPr lang="de-DE" sz="1400" dirty="0">
                <a:solidFill>
                  <a:schemeClr val="tx1"/>
                </a:solidFill>
              </a:rPr>
              <a:t>Verhältnisse wie zum </a:t>
            </a:r>
          </a:p>
          <a:p>
            <a:pPr algn="just"/>
            <a:r>
              <a:rPr lang="de-DE" sz="1400" dirty="0">
                <a:solidFill>
                  <a:schemeClr val="tx1"/>
                </a:solidFill>
              </a:rPr>
              <a:t>Zeitpunkt t</a:t>
            </a:r>
            <a:r>
              <a:rPr lang="de-DE" sz="1400" baseline="-25000" dirty="0">
                <a:solidFill>
                  <a:schemeClr val="tx1"/>
                </a:solidFill>
              </a:rPr>
              <a:t>1</a:t>
            </a:r>
            <a:r>
              <a:rPr lang="de-DE" sz="1400" dirty="0">
                <a:solidFill>
                  <a:schemeClr val="tx1"/>
                </a:solidFill>
              </a:rPr>
              <a:t>.	</a:t>
            </a:r>
          </a:p>
          <a:p>
            <a:pPr algn="just"/>
            <a:endParaRPr lang="de-DE" sz="160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404665"/>
            <a:ext cx="7772400" cy="648071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de-DE" sz="1600" b="1" dirty="0"/>
              <a:t>DASM - Entstehung des Drehfeldes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3500" b="21536"/>
          <a:stretch/>
        </p:blipFill>
        <p:spPr bwMode="auto">
          <a:xfrm>
            <a:off x="3101677" y="1497677"/>
            <a:ext cx="4476413" cy="43795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Ellipse 3"/>
          <p:cNvSpPr/>
          <p:nvPr/>
        </p:nvSpPr>
        <p:spPr>
          <a:xfrm>
            <a:off x="6444208" y="3463290"/>
            <a:ext cx="144016" cy="14401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rgbClr val="FF0000"/>
              </a:solidFill>
            </a:endParaRPr>
          </a:p>
        </p:txBody>
      </p:sp>
      <p:cxnSp>
        <p:nvCxnSpPr>
          <p:cNvPr id="8" name="Gerade Verbindung mit Pfeil 7"/>
          <p:cNvCxnSpPr/>
          <p:nvPr/>
        </p:nvCxnSpPr>
        <p:spPr>
          <a:xfrm flipH="1" flipV="1">
            <a:off x="6516216" y="6021288"/>
            <a:ext cx="1" cy="474768"/>
          </a:xfrm>
          <a:prstGeom prst="straightConnector1">
            <a:avLst/>
          </a:prstGeom>
          <a:ln w="28575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feld 8"/>
          <p:cNvSpPr txBox="1"/>
          <p:nvPr/>
        </p:nvSpPr>
        <p:spPr>
          <a:xfrm>
            <a:off x="3361925" y="5209455"/>
            <a:ext cx="2160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>
                <a:solidFill>
                  <a:srgbClr val="FF0000"/>
                </a:solidFill>
              </a:rPr>
              <a:t>N</a:t>
            </a:r>
          </a:p>
        </p:txBody>
      </p:sp>
      <p:sp>
        <p:nvSpPr>
          <p:cNvPr id="12" name="Textfeld 11"/>
          <p:cNvSpPr txBox="1"/>
          <p:nvPr/>
        </p:nvSpPr>
        <p:spPr>
          <a:xfrm>
            <a:off x="3514325" y="5240233"/>
            <a:ext cx="2160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>
                <a:solidFill>
                  <a:srgbClr val="FF0000"/>
                </a:solidFill>
              </a:rPr>
              <a:t>N</a:t>
            </a:r>
          </a:p>
        </p:txBody>
      </p:sp>
      <p:sp>
        <p:nvSpPr>
          <p:cNvPr id="13" name="Textfeld 12"/>
          <p:cNvSpPr txBox="1"/>
          <p:nvPr/>
        </p:nvSpPr>
        <p:spPr>
          <a:xfrm>
            <a:off x="2915816" y="5392633"/>
            <a:ext cx="2160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>
                <a:solidFill>
                  <a:srgbClr val="00B050"/>
                </a:solidFill>
              </a:rPr>
              <a:t>S</a:t>
            </a:r>
          </a:p>
        </p:txBody>
      </p:sp>
      <p:sp>
        <p:nvSpPr>
          <p:cNvPr id="14" name="Textfeld 13"/>
          <p:cNvSpPr txBox="1"/>
          <p:nvPr/>
        </p:nvSpPr>
        <p:spPr>
          <a:xfrm>
            <a:off x="3851920" y="5425479"/>
            <a:ext cx="2160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>
                <a:solidFill>
                  <a:srgbClr val="00B050"/>
                </a:solidFill>
              </a:rPr>
              <a:t>S</a:t>
            </a:r>
          </a:p>
        </p:txBody>
      </p:sp>
      <p:sp>
        <p:nvSpPr>
          <p:cNvPr id="15" name="Textfeld 14"/>
          <p:cNvSpPr txBox="1"/>
          <p:nvPr/>
        </p:nvSpPr>
        <p:spPr>
          <a:xfrm>
            <a:off x="4416554" y="5041809"/>
            <a:ext cx="2160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>
                <a:solidFill>
                  <a:srgbClr val="FF0000"/>
                </a:solidFill>
              </a:rPr>
              <a:t>N</a:t>
            </a:r>
          </a:p>
        </p:txBody>
      </p:sp>
      <p:sp>
        <p:nvSpPr>
          <p:cNvPr id="16" name="Textfeld 15"/>
          <p:cNvSpPr txBox="1"/>
          <p:nvPr/>
        </p:nvSpPr>
        <p:spPr>
          <a:xfrm>
            <a:off x="3385582" y="4561383"/>
            <a:ext cx="2160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>
                <a:solidFill>
                  <a:srgbClr val="FF0000"/>
                </a:solidFill>
              </a:rPr>
              <a:t>N</a:t>
            </a:r>
          </a:p>
        </p:txBody>
      </p:sp>
      <p:sp>
        <p:nvSpPr>
          <p:cNvPr id="17" name="Textfeld 16"/>
          <p:cNvSpPr txBox="1"/>
          <p:nvPr/>
        </p:nvSpPr>
        <p:spPr>
          <a:xfrm>
            <a:off x="3419872" y="5085184"/>
            <a:ext cx="2160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>
                <a:solidFill>
                  <a:srgbClr val="00B050"/>
                </a:solidFill>
              </a:rPr>
              <a:t>S</a:t>
            </a:r>
          </a:p>
        </p:txBody>
      </p:sp>
      <p:sp>
        <p:nvSpPr>
          <p:cNvPr id="18" name="Textfeld 17"/>
          <p:cNvSpPr txBox="1"/>
          <p:nvPr/>
        </p:nvSpPr>
        <p:spPr>
          <a:xfrm>
            <a:off x="4393694" y="4561383"/>
            <a:ext cx="2160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>
                <a:solidFill>
                  <a:srgbClr val="00B050"/>
                </a:solidFill>
              </a:rPr>
              <a:t>S</a:t>
            </a:r>
          </a:p>
        </p:txBody>
      </p:sp>
      <p:sp>
        <p:nvSpPr>
          <p:cNvPr id="19" name="Textfeld 18"/>
          <p:cNvSpPr txBox="1"/>
          <p:nvPr/>
        </p:nvSpPr>
        <p:spPr>
          <a:xfrm>
            <a:off x="4499992" y="5157192"/>
            <a:ext cx="2160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>
                <a:solidFill>
                  <a:srgbClr val="00B050"/>
                </a:solidFill>
              </a:rPr>
              <a:t>S</a:t>
            </a:r>
          </a:p>
        </p:txBody>
      </p:sp>
      <p:sp>
        <p:nvSpPr>
          <p:cNvPr id="20" name="Textfeld 19"/>
          <p:cNvSpPr txBox="1"/>
          <p:nvPr/>
        </p:nvSpPr>
        <p:spPr>
          <a:xfrm>
            <a:off x="4860032" y="5392633"/>
            <a:ext cx="2160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>
                <a:solidFill>
                  <a:srgbClr val="FF0000"/>
                </a:solidFill>
              </a:rPr>
              <a:t>N</a:t>
            </a:r>
          </a:p>
        </p:txBody>
      </p:sp>
      <p:sp>
        <p:nvSpPr>
          <p:cNvPr id="21" name="Ellipse 20"/>
          <p:cNvSpPr/>
          <p:nvPr/>
        </p:nvSpPr>
        <p:spPr>
          <a:xfrm>
            <a:off x="6444208" y="1714500"/>
            <a:ext cx="144016" cy="14401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rgbClr val="FF0000"/>
              </a:solidFill>
            </a:endParaRPr>
          </a:p>
        </p:txBody>
      </p:sp>
      <p:sp>
        <p:nvSpPr>
          <p:cNvPr id="22" name="Textfeld 21"/>
          <p:cNvSpPr txBox="1"/>
          <p:nvPr/>
        </p:nvSpPr>
        <p:spPr>
          <a:xfrm>
            <a:off x="3995936" y="5497487"/>
            <a:ext cx="2160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>
                <a:solidFill>
                  <a:srgbClr val="00B050"/>
                </a:solidFill>
              </a:rPr>
              <a:t>S</a:t>
            </a:r>
          </a:p>
        </p:txBody>
      </p:sp>
      <p:sp>
        <p:nvSpPr>
          <p:cNvPr id="24" name="Textfeld 23"/>
          <p:cNvSpPr txBox="1"/>
          <p:nvPr/>
        </p:nvSpPr>
        <p:spPr>
          <a:xfrm>
            <a:off x="4355976" y="5209455"/>
            <a:ext cx="2160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>
                <a:solidFill>
                  <a:srgbClr val="FF0000"/>
                </a:solidFill>
              </a:rPr>
              <a:t>N</a:t>
            </a:r>
          </a:p>
        </p:txBody>
      </p:sp>
      <p:sp>
        <p:nvSpPr>
          <p:cNvPr id="23" name="Textfeld 22"/>
          <p:cNvSpPr txBox="1"/>
          <p:nvPr/>
        </p:nvSpPr>
        <p:spPr>
          <a:xfrm>
            <a:off x="5364088" y="5194910"/>
            <a:ext cx="2160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>
                <a:solidFill>
                  <a:srgbClr val="00B050"/>
                </a:solidFill>
              </a:rPr>
              <a:t>S</a:t>
            </a:r>
          </a:p>
        </p:txBody>
      </p:sp>
      <p:sp>
        <p:nvSpPr>
          <p:cNvPr id="25" name="Textfeld 24"/>
          <p:cNvSpPr txBox="1"/>
          <p:nvPr/>
        </p:nvSpPr>
        <p:spPr>
          <a:xfrm>
            <a:off x="5447526" y="5039464"/>
            <a:ext cx="2160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>
                <a:solidFill>
                  <a:srgbClr val="FF0000"/>
                </a:solidFill>
              </a:rPr>
              <a:t>N</a:t>
            </a:r>
          </a:p>
        </p:txBody>
      </p:sp>
      <p:sp>
        <p:nvSpPr>
          <p:cNvPr id="26" name="Textfeld 25"/>
          <p:cNvSpPr txBox="1"/>
          <p:nvPr/>
        </p:nvSpPr>
        <p:spPr>
          <a:xfrm>
            <a:off x="5508486" y="5191864"/>
            <a:ext cx="2160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>
                <a:solidFill>
                  <a:srgbClr val="FF0000"/>
                </a:solidFill>
              </a:rPr>
              <a:t>N</a:t>
            </a:r>
          </a:p>
        </p:txBody>
      </p:sp>
      <p:cxnSp>
        <p:nvCxnSpPr>
          <p:cNvPr id="27" name="Gerade Verbindung mit Pfeil 26"/>
          <p:cNvCxnSpPr/>
          <p:nvPr/>
        </p:nvCxnSpPr>
        <p:spPr>
          <a:xfrm flipH="1" flipV="1">
            <a:off x="3563888" y="6021288"/>
            <a:ext cx="1" cy="474768"/>
          </a:xfrm>
          <a:prstGeom prst="straightConnector1">
            <a:avLst/>
          </a:prstGeom>
          <a:ln w="28575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feld 27"/>
          <p:cNvSpPr txBox="1"/>
          <p:nvPr/>
        </p:nvSpPr>
        <p:spPr>
          <a:xfrm>
            <a:off x="6516216" y="5209455"/>
            <a:ext cx="2160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>
                <a:solidFill>
                  <a:srgbClr val="FF0000"/>
                </a:solidFill>
              </a:rPr>
              <a:t>N</a:t>
            </a:r>
          </a:p>
        </p:txBody>
      </p:sp>
      <p:sp>
        <p:nvSpPr>
          <p:cNvPr id="29" name="Textfeld 28"/>
          <p:cNvSpPr txBox="1"/>
          <p:nvPr/>
        </p:nvSpPr>
        <p:spPr>
          <a:xfrm>
            <a:off x="6300192" y="5209455"/>
            <a:ext cx="2160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>
                <a:solidFill>
                  <a:srgbClr val="FF0000"/>
                </a:solidFill>
              </a:rPr>
              <a:t>N</a:t>
            </a:r>
          </a:p>
        </p:txBody>
      </p:sp>
      <p:sp>
        <p:nvSpPr>
          <p:cNvPr id="30" name="Textfeld 29"/>
          <p:cNvSpPr txBox="1"/>
          <p:nvPr/>
        </p:nvSpPr>
        <p:spPr>
          <a:xfrm>
            <a:off x="6432778" y="5058896"/>
            <a:ext cx="2160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>
                <a:solidFill>
                  <a:srgbClr val="00B050"/>
                </a:solidFill>
              </a:rPr>
              <a:t>S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80285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827584" y="1196752"/>
            <a:ext cx="7704856" cy="5184576"/>
          </a:xfrm>
        </p:spPr>
        <p:txBody>
          <a:bodyPr>
            <a:normAutofit/>
          </a:bodyPr>
          <a:lstStyle/>
          <a:p>
            <a:pPr algn="just"/>
            <a:r>
              <a:rPr lang="de-DE" sz="1600" dirty="0">
                <a:solidFill>
                  <a:schemeClr val="tx1"/>
                </a:solidFill>
              </a:rPr>
              <a:t>Die drei Leiter des Drehstromnetzes versorgen die Wicklungen des Ständers:</a:t>
            </a:r>
          </a:p>
          <a:p>
            <a:pPr algn="just"/>
            <a:endParaRPr lang="de-DE" sz="1600" dirty="0">
              <a:solidFill>
                <a:schemeClr val="tx1"/>
              </a:solidFill>
            </a:endParaRPr>
          </a:p>
          <a:p>
            <a:pPr algn="just"/>
            <a:endParaRPr lang="de-DE" sz="1600" dirty="0">
              <a:solidFill>
                <a:schemeClr val="tx1"/>
              </a:solidFill>
            </a:endParaRPr>
          </a:p>
          <a:p>
            <a:pPr algn="just"/>
            <a:endParaRPr lang="de-DE" sz="1600" dirty="0">
              <a:solidFill>
                <a:schemeClr val="tx1"/>
              </a:solidFill>
            </a:endParaRPr>
          </a:p>
          <a:p>
            <a:pPr algn="just"/>
            <a:endParaRPr lang="de-DE" sz="1600" dirty="0">
              <a:solidFill>
                <a:schemeClr val="tx1"/>
              </a:solidFill>
            </a:endParaRPr>
          </a:p>
          <a:p>
            <a:pPr algn="just"/>
            <a:endParaRPr lang="de-DE" sz="1600" dirty="0">
              <a:solidFill>
                <a:schemeClr val="tx1"/>
              </a:solidFill>
            </a:endParaRPr>
          </a:p>
          <a:p>
            <a:pPr algn="just"/>
            <a:endParaRPr lang="de-DE" sz="1600" dirty="0">
              <a:solidFill>
                <a:schemeClr val="tx1"/>
              </a:solidFill>
            </a:endParaRPr>
          </a:p>
          <a:p>
            <a:pPr algn="just"/>
            <a:endParaRPr lang="de-DE" sz="1600" dirty="0">
              <a:solidFill>
                <a:schemeClr val="tx1"/>
              </a:solidFill>
            </a:endParaRPr>
          </a:p>
          <a:p>
            <a:pPr algn="just"/>
            <a:r>
              <a:rPr lang="de-DE" sz="1400" b="1" u="sng" dirty="0">
                <a:solidFill>
                  <a:schemeClr val="tx1"/>
                </a:solidFill>
              </a:rPr>
              <a:t>Drehfeld:</a:t>
            </a:r>
          </a:p>
          <a:p>
            <a:pPr algn="just"/>
            <a:r>
              <a:rPr lang="de-DE" sz="1400" dirty="0">
                <a:solidFill>
                  <a:schemeClr val="tx1"/>
                </a:solidFill>
              </a:rPr>
              <a:t>Es entsteht also im Innern des</a:t>
            </a:r>
          </a:p>
          <a:p>
            <a:pPr algn="just"/>
            <a:r>
              <a:rPr lang="de-DE" sz="1400" dirty="0">
                <a:solidFill>
                  <a:schemeClr val="tx1"/>
                </a:solidFill>
              </a:rPr>
              <a:t>Ständers ein sich drehendes</a:t>
            </a:r>
          </a:p>
          <a:p>
            <a:pPr algn="just"/>
            <a:r>
              <a:rPr lang="de-DE" sz="1400" dirty="0">
                <a:solidFill>
                  <a:schemeClr val="tx1"/>
                </a:solidFill>
              </a:rPr>
              <a:t>Magnetfeld mit festgelegter</a:t>
            </a:r>
          </a:p>
          <a:p>
            <a:pPr algn="just"/>
            <a:r>
              <a:rPr lang="de-DE" sz="1400" dirty="0">
                <a:solidFill>
                  <a:schemeClr val="tx1"/>
                </a:solidFill>
              </a:rPr>
              <a:t>Drehrichtung (hier rechts herum).</a:t>
            </a:r>
          </a:p>
          <a:p>
            <a:pPr algn="just"/>
            <a:endParaRPr lang="de-DE" sz="160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404665"/>
            <a:ext cx="7772400" cy="648071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de-DE" sz="1600" b="1" dirty="0"/>
              <a:t>DASM - Entstehung des Drehfeldes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3500" b="21536"/>
          <a:stretch/>
        </p:blipFill>
        <p:spPr bwMode="auto">
          <a:xfrm>
            <a:off x="3101677" y="1497677"/>
            <a:ext cx="4476413" cy="43795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feld 8"/>
          <p:cNvSpPr txBox="1"/>
          <p:nvPr/>
        </p:nvSpPr>
        <p:spPr>
          <a:xfrm>
            <a:off x="3361925" y="5209455"/>
            <a:ext cx="2160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>
                <a:solidFill>
                  <a:srgbClr val="FF0000"/>
                </a:solidFill>
              </a:rPr>
              <a:t>N</a:t>
            </a:r>
          </a:p>
        </p:txBody>
      </p:sp>
      <p:sp>
        <p:nvSpPr>
          <p:cNvPr id="12" name="Textfeld 11"/>
          <p:cNvSpPr txBox="1"/>
          <p:nvPr/>
        </p:nvSpPr>
        <p:spPr>
          <a:xfrm>
            <a:off x="3514325" y="5240233"/>
            <a:ext cx="2160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>
                <a:solidFill>
                  <a:srgbClr val="FF0000"/>
                </a:solidFill>
              </a:rPr>
              <a:t>N</a:t>
            </a:r>
          </a:p>
        </p:txBody>
      </p:sp>
      <p:sp>
        <p:nvSpPr>
          <p:cNvPr id="15" name="Textfeld 14"/>
          <p:cNvSpPr txBox="1"/>
          <p:nvPr/>
        </p:nvSpPr>
        <p:spPr>
          <a:xfrm>
            <a:off x="4416554" y="5041809"/>
            <a:ext cx="2160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>
                <a:solidFill>
                  <a:srgbClr val="FF0000"/>
                </a:solidFill>
              </a:rPr>
              <a:t>N</a:t>
            </a:r>
          </a:p>
        </p:txBody>
      </p:sp>
      <p:sp>
        <p:nvSpPr>
          <p:cNvPr id="17" name="Textfeld 16"/>
          <p:cNvSpPr txBox="1"/>
          <p:nvPr/>
        </p:nvSpPr>
        <p:spPr>
          <a:xfrm>
            <a:off x="3419872" y="5085184"/>
            <a:ext cx="2160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>
                <a:solidFill>
                  <a:srgbClr val="00B050"/>
                </a:solidFill>
              </a:rPr>
              <a:t>S</a:t>
            </a:r>
          </a:p>
        </p:txBody>
      </p:sp>
      <p:sp>
        <p:nvSpPr>
          <p:cNvPr id="19" name="Textfeld 18"/>
          <p:cNvSpPr txBox="1"/>
          <p:nvPr/>
        </p:nvSpPr>
        <p:spPr>
          <a:xfrm>
            <a:off x="4499992" y="5157192"/>
            <a:ext cx="2160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>
                <a:solidFill>
                  <a:srgbClr val="00B050"/>
                </a:solidFill>
              </a:rPr>
              <a:t>S</a:t>
            </a:r>
          </a:p>
        </p:txBody>
      </p:sp>
      <p:sp>
        <p:nvSpPr>
          <p:cNvPr id="24" name="Textfeld 23"/>
          <p:cNvSpPr txBox="1"/>
          <p:nvPr/>
        </p:nvSpPr>
        <p:spPr>
          <a:xfrm>
            <a:off x="4355976" y="5209455"/>
            <a:ext cx="2160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>
                <a:solidFill>
                  <a:srgbClr val="FF0000"/>
                </a:solidFill>
              </a:rPr>
              <a:t>N</a:t>
            </a:r>
          </a:p>
        </p:txBody>
      </p:sp>
      <p:sp>
        <p:nvSpPr>
          <p:cNvPr id="23" name="Textfeld 22"/>
          <p:cNvSpPr txBox="1"/>
          <p:nvPr/>
        </p:nvSpPr>
        <p:spPr>
          <a:xfrm>
            <a:off x="5364088" y="5194910"/>
            <a:ext cx="2160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>
                <a:solidFill>
                  <a:srgbClr val="00B050"/>
                </a:solidFill>
              </a:rPr>
              <a:t>S</a:t>
            </a:r>
          </a:p>
        </p:txBody>
      </p:sp>
      <p:sp>
        <p:nvSpPr>
          <p:cNvPr id="25" name="Textfeld 24"/>
          <p:cNvSpPr txBox="1"/>
          <p:nvPr/>
        </p:nvSpPr>
        <p:spPr>
          <a:xfrm>
            <a:off x="5447526" y="5039464"/>
            <a:ext cx="2160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>
                <a:solidFill>
                  <a:srgbClr val="FF0000"/>
                </a:solidFill>
              </a:rPr>
              <a:t>N</a:t>
            </a:r>
          </a:p>
        </p:txBody>
      </p:sp>
      <p:sp>
        <p:nvSpPr>
          <p:cNvPr id="26" name="Textfeld 25"/>
          <p:cNvSpPr txBox="1"/>
          <p:nvPr/>
        </p:nvSpPr>
        <p:spPr>
          <a:xfrm>
            <a:off x="5508486" y="5191864"/>
            <a:ext cx="2160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>
                <a:solidFill>
                  <a:srgbClr val="FF0000"/>
                </a:solidFill>
              </a:rPr>
              <a:t>N</a:t>
            </a:r>
          </a:p>
        </p:txBody>
      </p:sp>
      <p:sp>
        <p:nvSpPr>
          <p:cNvPr id="28" name="Textfeld 27"/>
          <p:cNvSpPr txBox="1"/>
          <p:nvPr/>
        </p:nvSpPr>
        <p:spPr>
          <a:xfrm>
            <a:off x="6516216" y="5209455"/>
            <a:ext cx="2160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>
                <a:solidFill>
                  <a:srgbClr val="FF0000"/>
                </a:solidFill>
              </a:rPr>
              <a:t>N</a:t>
            </a:r>
          </a:p>
        </p:txBody>
      </p:sp>
      <p:sp>
        <p:nvSpPr>
          <p:cNvPr id="29" name="Textfeld 28"/>
          <p:cNvSpPr txBox="1"/>
          <p:nvPr/>
        </p:nvSpPr>
        <p:spPr>
          <a:xfrm>
            <a:off x="6300192" y="5209455"/>
            <a:ext cx="2160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>
                <a:solidFill>
                  <a:srgbClr val="FF0000"/>
                </a:solidFill>
              </a:rPr>
              <a:t>N</a:t>
            </a:r>
          </a:p>
        </p:txBody>
      </p:sp>
      <p:sp>
        <p:nvSpPr>
          <p:cNvPr id="30" name="Textfeld 29"/>
          <p:cNvSpPr txBox="1"/>
          <p:nvPr/>
        </p:nvSpPr>
        <p:spPr>
          <a:xfrm>
            <a:off x="6432778" y="5058896"/>
            <a:ext cx="2160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>
                <a:solidFill>
                  <a:srgbClr val="00B050"/>
                </a:solidFill>
              </a:rPr>
              <a:t>S</a:t>
            </a:r>
          </a:p>
        </p:txBody>
      </p:sp>
      <p:sp>
        <p:nvSpPr>
          <p:cNvPr id="6" name="Bogen 5"/>
          <p:cNvSpPr/>
          <p:nvPr/>
        </p:nvSpPr>
        <p:spPr>
          <a:xfrm>
            <a:off x="3442772" y="5085184"/>
            <a:ext cx="432048" cy="432048"/>
          </a:xfrm>
          <a:prstGeom prst="arc">
            <a:avLst/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8749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827584" y="1196752"/>
            <a:ext cx="7704856" cy="5184576"/>
          </a:xfrm>
        </p:spPr>
        <p:txBody>
          <a:bodyPr>
            <a:normAutofit/>
          </a:bodyPr>
          <a:lstStyle/>
          <a:p>
            <a:pPr algn="just"/>
            <a:r>
              <a:rPr lang="de-DE" sz="1600" dirty="0">
                <a:solidFill>
                  <a:schemeClr val="tx1"/>
                </a:solidFill>
              </a:rPr>
              <a:t>Die drei Leiter des Drehstromnetzes versorgen die Wicklungen des Ständers:</a:t>
            </a:r>
          </a:p>
          <a:p>
            <a:pPr algn="just"/>
            <a:endParaRPr lang="de-DE" sz="1600" dirty="0">
              <a:solidFill>
                <a:schemeClr val="tx1"/>
              </a:solidFill>
            </a:endParaRPr>
          </a:p>
          <a:p>
            <a:pPr algn="just"/>
            <a:endParaRPr lang="de-DE" sz="1600" dirty="0">
              <a:solidFill>
                <a:schemeClr val="tx1"/>
              </a:solidFill>
            </a:endParaRPr>
          </a:p>
          <a:p>
            <a:pPr algn="just"/>
            <a:endParaRPr lang="de-DE" sz="1600" dirty="0">
              <a:solidFill>
                <a:schemeClr val="tx1"/>
              </a:solidFill>
            </a:endParaRPr>
          </a:p>
          <a:p>
            <a:pPr algn="just"/>
            <a:endParaRPr lang="de-DE" sz="1600" dirty="0">
              <a:solidFill>
                <a:schemeClr val="tx1"/>
              </a:solidFill>
            </a:endParaRPr>
          </a:p>
          <a:p>
            <a:pPr algn="just"/>
            <a:endParaRPr lang="de-DE" sz="1600" dirty="0">
              <a:solidFill>
                <a:schemeClr val="tx1"/>
              </a:solidFill>
            </a:endParaRPr>
          </a:p>
          <a:p>
            <a:pPr algn="just"/>
            <a:endParaRPr lang="de-DE" sz="1600" dirty="0">
              <a:solidFill>
                <a:schemeClr val="tx1"/>
              </a:solidFill>
            </a:endParaRPr>
          </a:p>
          <a:p>
            <a:pPr algn="just"/>
            <a:endParaRPr lang="de-DE" sz="1600" dirty="0">
              <a:solidFill>
                <a:schemeClr val="tx1"/>
              </a:solidFill>
            </a:endParaRPr>
          </a:p>
          <a:p>
            <a:pPr algn="just"/>
            <a:r>
              <a:rPr lang="de-DE" sz="1400" b="1" u="sng" dirty="0">
                <a:solidFill>
                  <a:schemeClr val="tx1"/>
                </a:solidFill>
              </a:rPr>
              <a:t>Drehfeld:</a:t>
            </a:r>
          </a:p>
          <a:p>
            <a:pPr algn="just"/>
            <a:r>
              <a:rPr lang="de-DE" sz="1400" dirty="0">
                <a:solidFill>
                  <a:schemeClr val="tx1"/>
                </a:solidFill>
              </a:rPr>
              <a:t>Es entsteht also im Innern des</a:t>
            </a:r>
          </a:p>
          <a:p>
            <a:pPr algn="just"/>
            <a:r>
              <a:rPr lang="de-DE" sz="1400" dirty="0">
                <a:solidFill>
                  <a:schemeClr val="tx1"/>
                </a:solidFill>
              </a:rPr>
              <a:t>Ständers ein sich drehendes</a:t>
            </a:r>
          </a:p>
          <a:p>
            <a:pPr algn="just"/>
            <a:r>
              <a:rPr lang="de-DE" sz="1400" dirty="0">
                <a:solidFill>
                  <a:schemeClr val="tx1"/>
                </a:solidFill>
              </a:rPr>
              <a:t>Magnetfeld mit festgelegter</a:t>
            </a:r>
          </a:p>
          <a:p>
            <a:pPr algn="just"/>
            <a:r>
              <a:rPr lang="de-DE" sz="1400" dirty="0">
                <a:solidFill>
                  <a:schemeClr val="tx1"/>
                </a:solidFill>
              </a:rPr>
              <a:t>Drehrichtung (hier rechts herum).</a:t>
            </a:r>
          </a:p>
          <a:p>
            <a:pPr algn="just"/>
            <a:r>
              <a:rPr lang="de-DE" sz="1400" dirty="0">
                <a:solidFill>
                  <a:schemeClr val="tx1"/>
                </a:solidFill>
              </a:rPr>
              <a:t>Nach einer Periode des </a:t>
            </a:r>
          </a:p>
          <a:p>
            <a:pPr algn="just"/>
            <a:r>
              <a:rPr lang="de-DE" sz="1400" dirty="0">
                <a:solidFill>
                  <a:schemeClr val="tx1"/>
                </a:solidFill>
              </a:rPr>
              <a:t>Wechselstroms hat sich das</a:t>
            </a:r>
          </a:p>
          <a:p>
            <a:pPr algn="just"/>
            <a:r>
              <a:rPr lang="de-DE" sz="1400" dirty="0">
                <a:solidFill>
                  <a:schemeClr val="tx1"/>
                </a:solidFill>
              </a:rPr>
              <a:t>Drehfeld um eine volle</a:t>
            </a:r>
          </a:p>
          <a:p>
            <a:pPr algn="just"/>
            <a:r>
              <a:rPr lang="de-DE" sz="1400" dirty="0">
                <a:solidFill>
                  <a:schemeClr val="tx1"/>
                </a:solidFill>
              </a:rPr>
              <a:t>Umdrehung gedreht.	</a:t>
            </a:r>
          </a:p>
          <a:p>
            <a:pPr algn="just"/>
            <a:r>
              <a:rPr lang="de-DE" sz="1600" dirty="0">
                <a:solidFill>
                  <a:schemeClr val="tx1"/>
                </a:solidFill>
              </a:rPr>
              <a:t>			      </a:t>
            </a:r>
            <a:r>
              <a:rPr lang="de-DE" sz="2400" b="1" dirty="0">
                <a:solidFill>
                  <a:schemeClr val="tx1"/>
                </a:solidFill>
              </a:rPr>
              <a:t>D  r  e  h  f  e  l  d</a:t>
            </a:r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404665"/>
            <a:ext cx="7772400" cy="648071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de-DE" sz="1600" b="1" dirty="0"/>
              <a:t>DASM - Entstehung des Drehfeldes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3500" b="21536"/>
          <a:stretch/>
        </p:blipFill>
        <p:spPr bwMode="auto">
          <a:xfrm>
            <a:off x="3101677" y="1497677"/>
            <a:ext cx="4476413" cy="43795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feld 8"/>
          <p:cNvSpPr txBox="1"/>
          <p:nvPr/>
        </p:nvSpPr>
        <p:spPr>
          <a:xfrm>
            <a:off x="3361925" y="5209455"/>
            <a:ext cx="2160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>
                <a:solidFill>
                  <a:srgbClr val="FF0000"/>
                </a:solidFill>
              </a:rPr>
              <a:t>N</a:t>
            </a:r>
          </a:p>
        </p:txBody>
      </p:sp>
      <p:sp>
        <p:nvSpPr>
          <p:cNvPr id="12" name="Textfeld 11"/>
          <p:cNvSpPr txBox="1"/>
          <p:nvPr/>
        </p:nvSpPr>
        <p:spPr>
          <a:xfrm>
            <a:off x="3514325" y="5240233"/>
            <a:ext cx="2160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>
                <a:solidFill>
                  <a:srgbClr val="FF0000"/>
                </a:solidFill>
              </a:rPr>
              <a:t>N</a:t>
            </a:r>
          </a:p>
        </p:txBody>
      </p:sp>
      <p:sp>
        <p:nvSpPr>
          <p:cNvPr id="15" name="Textfeld 14"/>
          <p:cNvSpPr txBox="1"/>
          <p:nvPr/>
        </p:nvSpPr>
        <p:spPr>
          <a:xfrm>
            <a:off x="4416554" y="5041809"/>
            <a:ext cx="2160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>
                <a:solidFill>
                  <a:srgbClr val="FF0000"/>
                </a:solidFill>
              </a:rPr>
              <a:t>N</a:t>
            </a:r>
          </a:p>
        </p:txBody>
      </p:sp>
      <p:sp>
        <p:nvSpPr>
          <p:cNvPr id="17" name="Textfeld 16"/>
          <p:cNvSpPr txBox="1"/>
          <p:nvPr/>
        </p:nvSpPr>
        <p:spPr>
          <a:xfrm>
            <a:off x="3419872" y="5085184"/>
            <a:ext cx="2160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>
                <a:solidFill>
                  <a:srgbClr val="00B050"/>
                </a:solidFill>
              </a:rPr>
              <a:t>S</a:t>
            </a:r>
          </a:p>
        </p:txBody>
      </p:sp>
      <p:sp>
        <p:nvSpPr>
          <p:cNvPr id="19" name="Textfeld 18"/>
          <p:cNvSpPr txBox="1"/>
          <p:nvPr/>
        </p:nvSpPr>
        <p:spPr>
          <a:xfrm>
            <a:off x="4499992" y="5157192"/>
            <a:ext cx="2160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>
                <a:solidFill>
                  <a:srgbClr val="00B050"/>
                </a:solidFill>
              </a:rPr>
              <a:t>S</a:t>
            </a:r>
          </a:p>
        </p:txBody>
      </p:sp>
      <p:sp>
        <p:nvSpPr>
          <p:cNvPr id="24" name="Textfeld 23"/>
          <p:cNvSpPr txBox="1"/>
          <p:nvPr/>
        </p:nvSpPr>
        <p:spPr>
          <a:xfrm>
            <a:off x="4355976" y="5209455"/>
            <a:ext cx="2160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>
                <a:solidFill>
                  <a:srgbClr val="FF0000"/>
                </a:solidFill>
              </a:rPr>
              <a:t>N</a:t>
            </a:r>
          </a:p>
        </p:txBody>
      </p:sp>
      <p:sp>
        <p:nvSpPr>
          <p:cNvPr id="23" name="Textfeld 22"/>
          <p:cNvSpPr txBox="1"/>
          <p:nvPr/>
        </p:nvSpPr>
        <p:spPr>
          <a:xfrm>
            <a:off x="5364088" y="5194910"/>
            <a:ext cx="2160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>
                <a:solidFill>
                  <a:srgbClr val="00B050"/>
                </a:solidFill>
              </a:rPr>
              <a:t>S</a:t>
            </a:r>
          </a:p>
        </p:txBody>
      </p:sp>
      <p:sp>
        <p:nvSpPr>
          <p:cNvPr id="25" name="Textfeld 24"/>
          <p:cNvSpPr txBox="1"/>
          <p:nvPr/>
        </p:nvSpPr>
        <p:spPr>
          <a:xfrm>
            <a:off x="5447526" y="5039464"/>
            <a:ext cx="2160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>
                <a:solidFill>
                  <a:srgbClr val="FF0000"/>
                </a:solidFill>
              </a:rPr>
              <a:t>N</a:t>
            </a:r>
          </a:p>
        </p:txBody>
      </p:sp>
      <p:sp>
        <p:nvSpPr>
          <p:cNvPr id="26" name="Textfeld 25"/>
          <p:cNvSpPr txBox="1"/>
          <p:nvPr/>
        </p:nvSpPr>
        <p:spPr>
          <a:xfrm>
            <a:off x="5508486" y="5191864"/>
            <a:ext cx="2160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>
                <a:solidFill>
                  <a:srgbClr val="FF0000"/>
                </a:solidFill>
              </a:rPr>
              <a:t>N</a:t>
            </a:r>
          </a:p>
        </p:txBody>
      </p:sp>
      <p:sp>
        <p:nvSpPr>
          <p:cNvPr id="28" name="Textfeld 27"/>
          <p:cNvSpPr txBox="1"/>
          <p:nvPr/>
        </p:nvSpPr>
        <p:spPr>
          <a:xfrm>
            <a:off x="6516216" y="5209455"/>
            <a:ext cx="2160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>
                <a:solidFill>
                  <a:srgbClr val="FF0000"/>
                </a:solidFill>
              </a:rPr>
              <a:t>N</a:t>
            </a:r>
          </a:p>
        </p:txBody>
      </p:sp>
      <p:sp>
        <p:nvSpPr>
          <p:cNvPr id="29" name="Textfeld 28"/>
          <p:cNvSpPr txBox="1"/>
          <p:nvPr/>
        </p:nvSpPr>
        <p:spPr>
          <a:xfrm>
            <a:off x="6300192" y="5209455"/>
            <a:ext cx="2160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>
                <a:solidFill>
                  <a:srgbClr val="FF0000"/>
                </a:solidFill>
              </a:rPr>
              <a:t>N</a:t>
            </a:r>
          </a:p>
        </p:txBody>
      </p:sp>
      <p:sp>
        <p:nvSpPr>
          <p:cNvPr id="30" name="Textfeld 29"/>
          <p:cNvSpPr txBox="1"/>
          <p:nvPr/>
        </p:nvSpPr>
        <p:spPr>
          <a:xfrm>
            <a:off x="6432778" y="5058896"/>
            <a:ext cx="2160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>
                <a:solidFill>
                  <a:srgbClr val="00B050"/>
                </a:solidFill>
              </a:rPr>
              <a:t>S</a:t>
            </a:r>
          </a:p>
        </p:txBody>
      </p:sp>
      <p:sp>
        <p:nvSpPr>
          <p:cNvPr id="18" name="Bogen 17"/>
          <p:cNvSpPr/>
          <p:nvPr/>
        </p:nvSpPr>
        <p:spPr>
          <a:xfrm>
            <a:off x="3442772" y="5085184"/>
            <a:ext cx="432048" cy="432048"/>
          </a:xfrm>
          <a:prstGeom prst="arc">
            <a:avLst/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95290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827584" y="1196752"/>
            <a:ext cx="7704856" cy="5184576"/>
          </a:xfrm>
        </p:spPr>
        <p:txBody>
          <a:bodyPr>
            <a:normAutofit/>
          </a:bodyPr>
          <a:lstStyle/>
          <a:p>
            <a:pPr algn="just"/>
            <a:endParaRPr lang="de-DE" sz="1600" dirty="0">
              <a:solidFill>
                <a:schemeClr val="tx1"/>
              </a:solidFill>
            </a:endParaRPr>
          </a:p>
          <a:p>
            <a:pPr algn="just"/>
            <a:endParaRPr lang="de-DE" sz="1600" dirty="0">
              <a:solidFill>
                <a:schemeClr val="tx1"/>
              </a:solidFill>
            </a:endParaRPr>
          </a:p>
          <a:p>
            <a:pPr algn="just"/>
            <a:endParaRPr lang="de-DE" sz="1600" dirty="0">
              <a:solidFill>
                <a:schemeClr val="tx1"/>
              </a:solidFill>
            </a:endParaRPr>
          </a:p>
          <a:p>
            <a:pPr algn="just"/>
            <a:endParaRPr lang="de-DE" sz="1600" dirty="0">
              <a:solidFill>
                <a:schemeClr val="tx1"/>
              </a:solidFill>
            </a:endParaRPr>
          </a:p>
          <a:p>
            <a:pPr algn="just"/>
            <a:endParaRPr lang="de-DE" sz="1600" dirty="0">
              <a:solidFill>
                <a:schemeClr val="tx1"/>
              </a:solidFill>
            </a:endParaRPr>
          </a:p>
          <a:p>
            <a:r>
              <a:rPr lang="de-DE" sz="1600" dirty="0">
                <a:solidFill>
                  <a:schemeClr val="tx1"/>
                </a:solidFill>
              </a:rPr>
              <a:t>Betrachten Sie nun zur Veranschaulichung des Drehfeldes </a:t>
            </a:r>
          </a:p>
          <a:p>
            <a:r>
              <a:rPr lang="de-DE" sz="1600" dirty="0">
                <a:solidFill>
                  <a:schemeClr val="tx1"/>
                </a:solidFill>
              </a:rPr>
              <a:t>die </a:t>
            </a:r>
            <a:r>
              <a:rPr lang="de-DE" sz="1600" b="1" dirty="0">
                <a:solidFill>
                  <a:schemeClr val="tx1"/>
                </a:solidFill>
              </a:rPr>
              <a:t>Animation</a:t>
            </a:r>
            <a:r>
              <a:rPr lang="de-DE" sz="1600" dirty="0">
                <a:solidFill>
                  <a:schemeClr val="tx1"/>
                </a:solidFill>
              </a:rPr>
              <a:t> unter folgendem Link:</a:t>
            </a:r>
          </a:p>
          <a:p>
            <a:pPr algn="just"/>
            <a:endParaRPr lang="de-DE" sz="1600" dirty="0">
              <a:solidFill>
                <a:schemeClr val="tx1"/>
              </a:solidFill>
            </a:endParaRPr>
          </a:p>
          <a:p>
            <a:pPr algn="just"/>
            <a:r>
              <a:rPr lang="en-US" sz="1600" u="sng" dirty="0">
                <a:hlinkClick r:id="rId3"/>
              </a:rPr>
              <a:t>http://www.berufsschule1ab.de/website2014/berufsschule/fachbereiche/elektro/unterrichtseinheiten/Grundlagen/Drehfeld.htm</a:t>
            </a:r>
            <a:endParaRPr lang="de-DE" sz="1600" dirty="0"/>
          </a:p>
          <a:p>
            <a:pPr algn="just"/>
            <a:endParaRPr lang="de-DE" sz="1600" dirty="0">
              <a:solidFill>
                <a:schemeClr val="tx1"/>
              </a:solidFill>
            </a:endParaRPr>
          </a:p>
          <a:p>
            <a:pPr algn="just"/>
            <a:endParaRPr lang="de-DE" sz="1600" dirty="0">
              <a:solidFill>
                <a:schemeClr val="tx1"/>
              </a:solidFill>
            </a:endParaRPr>
          </a:p>
          <a:p>
            <a:pPr algn="just"/>
            <a:endParaRPr lang="de-DE" sz="1600" dirty="0">
              <a:solidFill>
                <a:schemeClr val="tx1"/>
              </a:solidFill>
            </a:endParaRPr>
          </a:p>
          <a:p>
            <a:pPr algn="just"/>
            <a:endParaRPr lang="de-DE" sz="1600" dirty="0">
              <a:solidFill>
                <a:schemeClr val="tx1"/>
              </a:solidFill>
            </a:endParaRPr>
          </a:p>
          <a:p>
            <a:pPr algn="just"/>
            <a:endParaRPr lang="de-DE" sz="1600" dirty="0">
              <a:solidFill>
                <a:schemeClr val="tx1"/>
              </a:solidFill>
            </a:endParaRPr>
          </a:p>
          <a:p>
            <a:pPr algn="just"/>
            <a:endParaRPr lang="de-DE" sz="1600" dirty="0">
              <a:solidFill>
                <a:schemeClr val="tx1"/>
              </a:solidFill>
            </a:endParaRPr>
          </a:p>
          <a:p>
            <a:pPr algn="just"/>
            <a:r>
              <a:rPr lang="de-DE" sz="1600" dirty="0">
                <a:solidFill>
                  <a:schemeClr val="tx1"/>
                </a:solidFill>
              </a:rPr>
              <a:t>	</a:t>
            </a:r>
            <a:endParaRPr lang="de-DE" sz="2400" b="1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404665"/>
            <a:ext cx="7772400" cy="648071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de-DE" sz="1600" b="1" dirty="0"/>
              <a:t>DASM - Entstehung des Drehfeldes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6620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Untertitel 2"/>
              <p:cNvSpPr>
                <a:spLocks noGrp="1"/>
              </p:cNvSpPr>
              <p:nvPr>
                <p:ph type="subTitle" idx="1"/>
              </p:nvPr>
            </p:nvSpPr>
            <p:spPr>
              <a:xfrm>
                <a:off x="827584" y="1196752"/>
                <a:ext cx="7704856" cy="5184576"/>
              </a:xfrm>
            </p:spPr>
            <p:txBody>
              <a:bodyPr>
                <a:normAutofit/>
              </a:bodyPr>
              <a:lstStyle/>
              <a:p>
                <a:r>
                  <a:rPr lang="de-DE" sz="1600" dirty="0">
                    <a:solidFill>
                      <a:schemeClr val="tx1"/>
                    </a:solidFill>
                  </a:rPr>
                  <a:t>Mit welcher Drehzahl dreht sich nun das Drehfeld?</a:t>
                </a:r>
              </a:p>
              <a:p>
                <a:r>
                  <a:rPr lang="de-DE" sz="1600" dirty="0">
                    <a:solidFill>
                      <a:schemeClr val="tx1"/>
                    </a:solidFill>
                  </a:rPr>
                  <a:t>Wir kennen die Frequenz vom Netz: f = 50 Hz.</a:t>
                </a:r>
              </a:p>
              <a:p>
                <a:r>
                  <a:rPr lang="de-DE" sz="1600" dirty="0">
                    <a:solidFill>
                      <a:schemeClr val="tx1"/>
                    </a:solidFill>
                  </a:rPr>
                  <a:t>Bedeutet: die Spannung (in jedem Leiter) hat 50 Perioden pro Sekunde.</a:t>
                </a:r>
              </a:p>
              <a:p>
                <a:r>
                  <a:rPr lang="de-DE" sz="1600" dirty="0">
                    <a:solidFill>
                      <a:schemeClr val="tx1"/>
                    </a:solidFill>
                  </a:rPr>
                  <a:t>Somit dreht sich auch das Drehfeld 50 Mal pro Sekunde.</a:t>
                </a:r>
              </a:p>
              <a:p>
                <a:r>
                  <a:rPr lang="de-DE" sz="1600" dirty="0">
                    <a:solidFill>
                      <a:schemeClr val="tx1"/>
                    </a:solidFill>
                  </a:rPr>
                  <a:t>Drehzahlen werden aber in Umdrehungen pro Minute angegeben.</a:t>
                </a:r>
              </a:p>
              <a:p>
                <a:r>
                  <a:rPr lang="de-DE" sz="1600" dirty="0">
                    <a:solidFill>
                      <a:schemeClr val="tx1"/>
                    </a:solidFill>
                  </a:rPr>
                  <a:t>So muss man nur die Sekunden in Minuten umrechnen:</a:t>
                </a:r>
              </a:p>
              <a:p>
                <a:endParaRPr lang="de-DE" sz="1600" dirty="0">
                  <a:solidFill>
                    <a:schemeClr val="tx1"/>
                  </a:solidFill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sz="16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𝑛</m:t>
                      </m:r>
                      <m:r>
                        <a:rPr lang="de-DE" sz="1600" b="0" i="1" baseline="-25000" smtClean="0">
                          <a:solidFill>
                            <a:schemeClr val="tx1"/>
                          </a:solidFill>
                          <a:latin typeface="Cambria Math"/>
                        </a:rPr>
                        <m:t>𝑠</m:t>
                      </m:r>
                      <m:r>
                        <a:rPr lang="de-DE" sz="16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=50 </m:t>
                      </m:r>
                      <m:f>
                        <m:fPr>
                          <m:ctrlPr>
                            <a:rPr lang="de-DE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fPr>
                        <m:num>
                          <m:r>
                            <a:rPr lang="de-DE" sz="16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1</m:t>
                          </m:r>
                        </m:num>
                        <m:den>
                          <m:r>
                            <a:rPr lang="de-DE" sz="16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𝑠</m:t>
                          </m:r>
                        </m:den>
                      </m:f>
                      <m:r>
                        <a:rPr lang="de-DE" sz="1600" b="0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∙60</m:t>
                      </m:r>
                      <m:f>
                        <m:fPr>
                          <m:ctrlPr>
                            <a:rPr lang="de-DE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fPr>
                        <m:num>
                          <m:r>
                            <a:rPr lang="de-DE" sz="16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𝑠</m:t>
                          </m:r>
                        </m:num>
                        <m:den>
                          <m:r>
                            <a:rPr lang="de-DE" sz="16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𝑚𝑖𝑛</m:t>
                          </m:r>
                        </m:den>
                      </m:f>
                      <m:r>
                        <a:rPr lang="de-DE" sz="1600" b="0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=3000</m:t>
                      </m:r>
                      <m:f>
                        <m:fPr>
                          <m:ctrlPr>
                            <a:rPr lang="de-DE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fPr>
                        <m:num>
                          <m:r>
                            <a:rPr lang="de-DE" sz="16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1</m:t>
                          </m:r>
                        </m:num>
                        <m:den>
                          <m:r>
                            <a:rPr lang="de-DE" sz="16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𝑚𝑖𝑛</m:t>
                          </m:r>
                        </m:den>
                      </m:f>
                    </m:oMath>
                  </m:oMathPara>
                </a14:m>
                <a:endParaRPr lang="de-DE" sz="1600" dirty="0">
                  <a:solidFill>
                    <a:schemeClr val="tx1"/>
                  </a:solidFill>
                </a:endParaRPr>
              </a:p>
              <a:p>
                <a:endParaRPr lang="de-DE" sz="1600" dirty="0">
                  <a:solidFill>
                    <a:schemeClr val="tx1"/>
                  </a:solidFill>
                </a:endParaRPr>
              </a:p>
              <a:p>
                <a:r>
                  <a:rPr lang="de-DE" sz="1600" dirty="0">
                    <a:solidFill>
                      <a:schemeClr val="tx1"/>
                    </a:solidFill>
                  </a:rPr>
                  <a:t>Das bedeutet, dass sich das Drehfeld eines zweipoligen DASM</a:t>
                </a:r>
              </a:p>
              <a:p>
                <a:r>
                  <a:rPr lang="de-DE" sz="1600" dirty="0">
                    <a:solidFill>
                      <a:schemeClr val="tx1"/>
                    </a:solidFill>
                  </a:rPr>
                  <a:t>mit einer festgelegten Drehzahl von 3000 min</a:t>
                </a:r>
                <a:r>
                  <a:rPr lang="de-DE" sz="1600" baseline="30000" dirty="0">
                    <a:solidFill>
                      <a:schemeClr val="tx1"/>
                    </a:solidFill>
                  </a:rPr>
                  <a:t>-1</a:t>
                </a:r>
                <a:r>
                  <a:rPr lang="de-DE" sz="1600" dirty="0">
                    <a:solidFill>
                      <a:schemeClr val="tx1"/>
                    </a:solidFill>
                  </a:rPr>
                  <a:t> dreht.</a:t>
                </a:r>
              </a:p>
              <a:p>
                <a:endParaRPr lang="de-DE" sz="1600" dirty="0">
                  <a:solidFill>
                    <a:schemeClr val="tx1"/>
                  </a:solidFill>
                </a:endParaRPr>
              </a:p>
              <a:p>
                <a:r>
                  <a:rPr lang="de-DE" sz="1600" dirty="0">
                    <a:solidFill>
                      <a:schemeClr val="tx1"/>
                    </a:solidFill>
                  </a:rPr>
                  <a:t>Man nennt diese Drehzahl auch die </a:t>
                </a:r>
                <a:r>
                  <a:rPr lang="de-DE" sz="1600" b="1" dirty="0">
                    <a:solidFill>
                      <a:schemeClr val="tx1"/>
                    </a:solidFill>
                  </a:rPr>
                  <a:t>Drehfelddrehzahl</a:t>
                </a:r>
                <a:r>
                  <a:rPr lang="de-DE" sz="1600" dirty="0">
                    <a:solidFill>
                      <a:schemeClr val="tx1"/>
                    </a:solidFill>
                  </a:rPr>
                  <a:t> oder </a:t>
                </a:r>
                <a:r>
                  <a:rPr lang="de-DE" sz="1600" b="1" dirty="0">
                    <a:solidFill>
                      <a:schemeClr val="tx1"/>
                    </a:solidFill>
                  </a:rPr>
                  <a:t>synchrone Drehzahl </a:t>
                </a:r>
                <a:r>
                  <a:rPr lang="de-DE" sz="1600" b="1" dirty="0" err="1">
                    <a:solidFill>
                      <a:schemeClr val="tx1"/>
                    </a:solidFill>
                  </a:rPr>
                  <a:t>n</a:t>
                </a:r>
                <a:r>
                  <a:rPr lang="de-DE" sz="1600" b="1" baseline="-25000" dirty="0" err="1">
                    <a:solidFill>
                      <a:schemeClr val="tx1"/>
                    </a:solidFill>
                  </a:rPr>
                  <a:t>s</a:t>
                </a:r>
                <a:r>
                  <a:rPr lang="de-DE" sz="1600" dirty="0">
                    <a:solidFill>
                      <a:schemeClr val="tx1"/>
                    </a:solidFill>
                  </a:rPr>
                  <a:t>.</a:t>
                </a:r>
              </a:p>
              <a:p>
                <a:endParaRPr lang="de-DE" sz="1600" dirty="0">
                  <a:solidFill>
                    <a:schemeClr val="tx1"/>
                  </a:solidFill>
                </a:endParaRPr>
              </a:p>
              <a:p>
                <a:pPr algn="just"/>
                <a:endParaRPr lang="de-DE" sz="1600" dirty="0">
                  <a:solidFill>
                    <a:schemeClr val="tx1"/>
                  </a:solidFill>
                </a:endParaRPr>
              </a:p>
              <a:p>
                <a:pPr algn="just"/>
                <a:r>
                  <a:rPr lang="de-DE" sz="1400" dirty="0">
                    <a:solidFill>
                      <a:schemeClr val="tx1"/>
                    </a:solidFill>
                  </a:rPr>
                  <a:t>	</a:t>
                </a:r>
              </a:p>
              <a:p>
                <a:pPr algn="just"/>
                <a:r>
                  <a:rPr lang="de-DE" sz="1600" dirty="0">
                    <a:solidFill>
                      <a:schemeClr val="tx1"/>
                    </a:solidFill>
                  </a:rPr>
                  <a:t>			</a:t>
                </a:r>
                <a:endParaRPr lang="de-DE" sz="24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" name="Untertitel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subTitle" idx="1"/>
              </p:nvPr>
            </p:nvSpPr>
            <p:spPr>
              <a:xfrm>
                <a:off x="827584" y="1196752"/>
                <a:ext cx="7704856" cy="5184576"/>
              </a:xfrm>
              <a:blipFill>
                <a:blip r:embed="rId3"/>
                <a:stretch>
                  <a:fillRect t="-353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404665"/>
            <a:ext cx="7772400" cy="648071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de-DE" sz="1600" b="1" dirty="0"/>
              <a:t>DASM - Entstehung des Drehfeldes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280221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827584" y="1196752"/>
            <a:ext cx="7704856" cy="5184576"/>
          </a:xfrm>
        </p:spPr>
        <p:txBody>
          <a:bodyPr>
            <a:normAutofit/>
          </a:bodyPr>
          <a:lstStyle/>
          <a:p>
            <a:endParaRPr lang="de-DE" sz="1600" dirty="0">
              <a:solidFill>
                <a:schemeClr val="tx1"/>
              </a:solidFill>
            </a:endParaRPr>
          </a:p>
          <a:p>
            <a:r>
              <a:rPr lang="de-DE" sz="1600" dirty="0">
                <a:solidFill>
                  <a:schemeClr val="tx1"/>
                </a:solidFill>
              </a:rPr>
              <a:t>Was ist eigentlich ein </a:t>
            </a:r>
            <a:r>
              <a:rPr lang="de-DE" sz="1600" b="1" dirty="0">
                <a:solidFill>
                  <a:schemeClr val="tx1"/>
                </a:solidFill>
              </a:rPr>
              <a:t>zweipoliger</a:t>
            </a:r>
            <a:r>
              <a:rPr lang="de-DE" sz="1600" dirty="0">
                <a:solidFill>
                  <a:schemeClr val="tx1"/>
                </a:solidFill>
              </a:rPr>
              <a:t> DASM?</a:t>
            </a:r>
          </a:p>
          <a:p>
            <a:endParaRPr lang="de-DE" sz="1600" dirty="0">
              <a:solidFill>
                <a:schemeClr val="tx1"/>
              </a:solidFill>
            </a:endParaRPr>
          </a:p>
          <a:p>
            <a:endParaRPr lang="de-DE" sz="1600" dirty="0">
              <a:solidFill>
                <a:schemeClr val="tx1"/>
              </a:solidFill>
            </a:endParaRPr>
          </a:p>
          <a:p>
            <a:endParaRPr lang="de-DE" sz="1600" dirty="0">
              <a:solidFill>
                <a:schemeClr val="tx1"/>
              </a:solidFill>
            </a:endParaRPr>
          </a:p>
          <a:p>
            <a:pPr algn="just"/>
            <a:endParaRPr lang="de-DE" sz="1600" dirty="0">
              <a:solidFill>
                <a:schemeClr val="tx1"/>
              </a:solidFill>
            </a:endParaRPr>
          </a:p>
          <a:p>
            <a:pPr algn="just"/>
            <a:r>
              <a:rPr lang="de-DE" sz="1400" dirty="0">
                <a:solidFill>
                  <a:schemeClr val="tx1"/>
                </a:solidFill>
              </a:rPr>
              <a:t>Im Innern des Ständers entsteht zu einem</a:t>
            </a:r>
          </a:p>
          <a:p>
            <a:pPr algn="just"/>
            <a:r>
              <a:rPr lang="de-DE" sz="1400" dirty="0">
                <a:solidFill>
                  <a:schemeClr val="tx1"/>
                </a:solidFill>
              </a:rPr>
              <a:t>bestimmten Zeitpunkt ein Magnetfeld mit</a:t>
            </a:r>
          </a:p>
          <a:p>
            <a:pPr algn="just"/>
            <a:r>
              <a:rPr lang="de-DE" sz="1400" dirty="0">
                <a:solidFill>
                  <a:schemeClr val="tx1"/>
                </a:solidFill>
              </a:rPr>
              <a:t>2 </a:t>
            </a:r>
            <a:r>
              <a:rPr lang="de-DE" sz="1400" b="1" dirty="0">
                <a:solidFill>
                  <a:srgbClr val="FF0000"/>
                </a:solidFill>
              </a:rPr>
              <a:t>N</a:t>
            </a:r>
            <a:r>
              <a:rPr lang="de-DE" sz="1400" dirty="0">
                <a:solidFill>
                  <a:schemeClr val="tx1"/>
                </a:solidFill>
              </a:rPr>
              <a:t>ordpolen und einem </a:t>
            </a:r>
            <a:r>
              <a:rPr lang="de-DE" sz="1400" b="1" dirty="0">
                <a:solidFill>
                  <a:srgbClr val="00B050"/>
                </a:solidFill>
              </a:rPr>
              <a:t>S</a:t>
            </a:r>
            <a:r>
              <a:rPr lang="de-DE" sz="1400" dirty="0">
                <a:solidFill>
                  <a:schemeClr val="tx1"/>
                </a:solidFill>
              </a:rPr>
              <a:t>üdpol.	</a:t>
            </a:r>
          </a:p>
          <a:p>
            <a:pPr algn="just"/>
            <a:endParaRPr lang="de-DE" sz="1400" dirty="0">
              <a:solidFill>
                <a:schemeClr val="tx1"/>
              </a:solidFill>
            </a:endParaRPr>
          </a:p>
          <a:p>
            <a:pPr algn="just"/>
            <a:endParaRPr lang="de-DE" sz="1400" dirty="0">
              <a:solidFill>
                <a:schemeClr val="tx1"/>
              </a:solidFill>
            </a:endParaRPr>
          </a:p>
          <a:p>
            <a:pPr algn="just"/>
            <a:endParaRPr lang="de-DE" sz="1400" dirty="0">
              <a:solidFill>
                <a:schemeClr val="tx1"/>
              </a:solidFill>
            </a:endParaRPr>
          </a:p>
          <a:p>
            <a:pPr algn="just"/>
            <a:endParaRPr lang="de-DE" sz="1400" dirty="0">
              <a:solidFill>
                <a:schemeClr val="tx1"/>
              </a:solidFill>
            </a:endParaRPr>
          </a:p>
          <a:p>
            <a:pPr algn="just"/>
            <a:endParaRPr lang="de-DE" sz="1400" dirty="0">
              <a:solidFill>
                <a:schemeClr val="tx1"/>
              </a:solidFill>
            </a:endParaRPr>
          </a:p>
          <a:p>
            <a:pPr algn="just"/>
            <a:endParaRPr lang="de-DE" sz="1400" dirty="0">
              <a:solidFill>
                <a:schemeClr val="tx1"/>
              </a:solidFill>
            </a:endParaRPr>
          </a:p>
          <a:p>
            <a:pPr algn="just"/>
            <a:endParaRPr lang="de-DE" sz="1400" dirty="0">
              <a:solidFill>
                <a:schemeClr val="tx1"/>
              </a:solidFill>
            </a:endParaRPr>
          </a:p>
          <a:p>
            <a:pPr algn="just"/>
            <a:endParaRPr lang="de-DE" sz="1400" dirty="0">
              <a:solidFill>
                <a:schemeClr val="tx1"/>
              </a:solidFill>
            </a:endParaRPr>
          </a:p>
          <a:p>
            <a:pPr algn="just"/>
            <a:r>
              <a:rPr lang="de-DE" sz="1600" dirty="0">
                <a:solidFill>
                  <a:schemeClr val="tx1"/>
                </a:solidFill>
              </a:rPr>
              <a:t>			</a:t>
            </a:r>
            <a:endParaRPr lang="de-DE" sz="2400" b="1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404665"/>
            <a:ext cx="7772400" cy="648071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de-DE" sz="1600" b="1" dirty="0"/>
              <a:t>DASM - Entstehung des Drehfeldes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732" t="53714" r="56757" b="21536"/>
          <a:stretch/>
        </p:blipFill>
        <p:spPr bwMode="auto">
          <a:xfrm>
            <a:off x="3779912" y="2060848"/>
            <a:ext cx="1728192" cy="2392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feld 4"/>
          <p:cNvSpPr txBox="1"/>
          <p:nvPr/>
        </p:nvSpPr>
        <p:spPr>
          <a:xfrm>
            <a:off x="4283968" y="3356992"/>
            <a:ext cx="2160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b="1" dirty="0">
                <a:solidFill>
                  <a:srgbClr val="FF0000"/>
                </a:solidFill>
              </a:rPr>
              <a:t>N</a:t>
            </a:r>
          </a:p>
        </p:txBody>
      </p:sp>
      <p:sp>
        <p:nvSpPr>
          <p:cNvPr id="6" name="Textfeld 5"/>
          <p:cNvSpPr txBox="1"/>
          <p:nvPr/>
        </p:nvSpPr>
        <p:spPr>
          <a:xfrm>
            <a:off x="4499992" y="3356992"/>
            <a:ext cx="2160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b="1" dirty="0">
                <a:solidFill>
                  <a:srgbClr val="FF0000"/>
                </a:solidFill>
              </a:rPr>
              <a:t>N</a:t>
            </a:r>
          </a:p>
        </p:txBody>
      </p:sp>
      <p:sp>
        <p:nvSpPr>
          <p:cNvPr id="7" name="Textfeld 6"/>
          <p:cNvSpPr txBox="1"/>
          <p:nvPr/>
        </p:nvSpPr>
        <p:spPr>
          <a:xfrm>
            <a:off x="4375026" y="3150493"/>
            <a:ext cx="216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>
                <a:solidFill>
                  <a:srgbClr val="00B050"/>
                </a:solidFill>
              </a:rPr>
              <a:t>S</a:t>
            </a: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105550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827584" y="1196752"/>
            <a:ext cx="7704856" cy="5184576"/>
          </a:xfrm>
        </p:spPr>
        <p:txBody>
          <a:bodyPr>
            <a:normAutofit/>
          </a:bodyPr>
          <a:lstStyle/>
          <a:p>
            <a:endParaRPr lang="de-DE" sz="1600" dirty="0">
              <a:solidFill>
                <a:schemeClr val="tx1"/>
              </a:solidFill>
            </a:endParaRPr>
          </a:p>
          <a:p>
            <a:r>
              <a:rPr lang="de-DE" sz="1600" dirty="0">
                <a:solidFill>
                  <a:schemeClr val="tx1"/>
                </a:solidFill>
              </a:rPr>
              <a:t>Was ist eigentlich ein </a:t>
            </a:r>
            <a:r>
              <a:rPr lang="de-DE" sz="1600" b="1" dirty="0">
                <a:solidFill>
                  <a:schemeClr val="tx1"/>
                </a:solidFill>
              </a:rPr>
              <a:t>zweipoliger</a:t>
            </a:r>
            <a:r>
              <a:rPr lang="de-DE" sz="1600" dirty="0">
                <a:solidFill>
                  <a:schemeClr val="tx1"/>
                </a:solidFill>
              </a:rPr>
              <a:t> DASM?</a:t>
            </a:r>
          </a:p>
          <a:p>
            <a:endParaRPr lang="de-DE" sz="1600" dirty="0">
              <a:solidFill>
                <a:schemeClr val="tx1"/>
              </a:solidFill>
            </a:endParaRPr>
          </a:p>
          <a:p>
            <a:endParaRPr lang="de-DE" sz="1600" dirty="0">
              <a:solidFill>
                <a:schemeClr val="tx1"/>
              </a:solidFill>
            </a:endParaRPr>
          </a:p>
          <a:p>
            <a:endParaRPr lang="de-DE" sz="1600" dirty="0">
              <a:solidFill>
                <a:schemeClr val="tx1"/>
              </a:solidFill>
            </a:endParaRPr>
          </a:p>
          <a:p>
            <a:pPr algn="just"/>
            <a:endParaRPr lang="de-DE" sz="1600" dirty="0">
              <a:solidFill>
                <a:schemeClr val="tx1"/>
              </a:solidFill>
            </a:endParaRPr>
          </a:p>
          <a:p>
            <a:pPr algn="just"/>
            <a:r>
              <a:rPr lang="de-DE" sz="1400" dirty="0">
                <a:solidFill>
                  <a:schemeClr val="tx1"/>
                </a:solidFill>
              </a:rPr>
              <a:t>Die beiden </a:t>
            </a:r>
            <a:r>
              <a:rPr lang="de-DE" sz="1400" b="1" dirty="0">
                <a:solidFill>
                  <a:srgbClr val="FF0000"/>
                </a:solidFill>
              </a:rPr>
              <a:t>N</a:t>
            </a:r>
            <a:r>
              <a:rPr lang="de-DE" sz="1400" dirty="0">
                <a:solidFill>
                  <a:schemeClr val="tx1"/>
                </a:solidFill>
              </a:rPr>
              <a:t>ordpole bilden einen </a:t>
            </a:r>
          </a:p>
          <a:p>
            <a:pPr algn="just"/>
            <a:r>
              <a:rPr lang="de-DE" sz="1400" dirty="0">
                <a:solidFill>
                  <a:schemeClr val="tx1"/>
                </a:solidFill>
              </a:rPr>
              <a:t>gemeinsamen </a:t>
            </a:r>
            <a:r>
              <a:rPr lang="de-DE" sz="1400" b="1" dirty="0">
                <a:solidFill>
                  <a:srgbClr val="FF0000"/>
                </a:solidFill>
              </a:rPr>
              <a:t>N</a:t>
            </a:r>
            <a:r>
              <a:rPr lang="de-DE" sz="1400" dirty="0">
                <a:solidFill>
                  <a:schemeClr val="tx1"/>
                </a:solidFill>
              </a:rPr>
              <a:t>ordpol.</a:t>
            </a:r>
          </a:p>
          <a:p>
            <a:pPr algn="just"/>
            <a:r>
              <a:rPr lang="de-DE" sz="1400" dirty="0">
                <a:solidFill>
                  <a:schemeClr val="tx1"/>
                </a:solidFill>
              </a:rPr>
              <a:t>So entsteht ein Magnetfeld mit</a:t>
            </a:r>
          </a:p>
          <a:p>
            <a:pPr algn="just"/>
            <a:r>
              <a:rPr lang="de-DE" sz="1400" dirty="0">
                <a:solidFill>
                  <a:schemeClr val="tx1"/>
                </a:solidFill>
              </a:rPr>
              <a:t>zwei Polen.	</a:t>
            </a:r>
          </a:p>
          <a:p>
            <a:pPr algn="just"/>
            <a:endParaRPr lang="de-DE" sz="1400" dirty="0">
              <a:solidFill>
                <a:schemeClr val="tx1"/>
              </a:solidFill>
            </a:endParaRPr>
          </a:p>
          <a:p>
            <a:pPr algn="just"/>
            <a:endParaRPr lang="de-DE" sz="1400" dirty="0">
              <a:solidFill>
                <a:schemeClr val="tx1"/>
              </a:solidFill>
            </a:endParaRPr>
          </a:p>
          <a:p>
            <a:pPr algn="just"/>
            <a:endParaRPr lang="de-DE" sz="1400" dirty="0">
              <a:solidFill>
                <a:schemeClr val="tx1"/>
              </a:solidFill>
            </a:endParaRPr>
          </a:p>
          <a:p>
            <a:pPr algn="just"/>
            <a:endParaRPr lang="de-DE" sz="1400" dirty="0">
              <a:solidFill>
                <a:schemeClr val="tx1"/>
              </a:solidFill>
            </a:endParaRPr>
          </a:p>
          <a:p>
            <a:pPr algn="just"/>
            <a:endParaRPr lang="de-DE" sz="1400" dirty="0">
              <a:solidFill>
                <a:schemeClr val="tx1"/>
              </a:solidFill>
            </a:endParaRPr>
          </a:p>
          <a:p>
            <a:pPr algn="just"/>
            <a:endParaRPr lang="de-DE" sz="1400" dirty="0">
              <a:solidFill>
                <a:schemeClr val="tx1"/>
              </a:solidFill>
            </a:endParaRPr>
          </a:p>
          <a:p>
            <a:pPr algn="just"/>
            <a:endParaRPr lang="de-DE" sz="1400" dirty="0">
              <a:solidFill>
                <a:schemeClr val="tx1"/>
              </a:solidFill>
            </a:endParaRPr>
          </a:p>
          <a:p>
            <a:pPr algn="just"/>
            <a:endParaRPr lang="de-DE" sz="1400" dirty="0">
              <a:solidFill>
                <a:schemeClr val="tx1"/>
              </a:solidFill>
            </a:endParaRPr>
          </a:p>
          <a:p>
            <a:pPr algn="just"/>
            <a:r>
              <a:rPr lang="de-DE" sz="1600" dirty="0">
                <a:solidFill>
                  <a:schemeClr val="tx1"/>
                </a:solidFill>
              </a:rPr>
              <a:t>			</a:t>
            </a:r>
            <a:endParaRPr lang="de-DE" sz="2400" b="1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404665"/>
            <a:ext cx="7772400" cy="648071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de-DE" sz="1600" b="1" dirty="0"/>
              <a:t>DASM - Entstehung des Drehfeldes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732" t="53714" r="56757" b="21536"/>
          <a:stretch/>
        </p:blipFill>
        <p:spPr bwMode="auto">
          <a:xfrm>
            <a:off x="3779912" y="2060848"/>
            <a:ext cx="1728192" cy="2392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feld 4"/>
          <p:cNvSpPr txBox="1"/>
          <p:nvPr/>
        </p:nvSpPr>
        <p:spPr>
          <a:xfrm>
            <a:off x="4355976" y="3378478"/>
            <a:ext cx="2160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b="1" dirty="0">
                <a:solidFill>
                  <a:srgbClr val="FF0000"/>
                </a:solidFill>
              </a:rPr>
              <a:t>N</a:t>
            </a:r>
          </a:p>
        </p:txBody>
      </p:sp>
      <p:sp>
        <p:nvSpPr>
          <p:cNvPr id="7" name="Textfeld 6"/>
          <p:cNvSpPr txBox="1"/>
          <p:nvPr/>
        </p:nvSpPr>
        <p:spPr>
          <a:xfrm>
            <a:off x="4375026" y="3150493"/>
            <a:ext cx="216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>
                <a:solidFill>
                  <a:srgbClr val="00B050"/>
                </a:solidFill>
              </a:rPr>
              <a:t>S</a:t>
            </a: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16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67320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827584" y="1196752"/>
            <a:ext cx="7704856" cy="5184576"/>
          </a:xfrm>
        </p:spPr>
        <p:txBody>
          <a:bodyPr>
            <a:normAutofit/>
          </a:bodyPr>
          <a:lstStyle/>
          <a:p>
            <a:endParaRPr lang="de-DE" sz="1600" u="sng" dirty="0">
              <a:solidFill>
                <a:schemeClr val="tx1"/>
              </a:solidFill>
            </a:endParaRPr>
          </a:p>
          <a:p>
            <a:r>
              <a:rPr lang="de-DE" sz="1600" u="sng" dirty="0">
                <a:solidFill>
                  <a:schemeClr val="tx1"/>
                </a:solidFill>
              </a:rPr>
              <a:t>Definition der </a:t>
            </a:r>
            <a:r>
              <a:rPr lang="de-DE" sz="1600" b="1" u="sng" dirty="0">
                <a:solidFill>
                  <a:schemeClr val="tx1"/>
                </a:solidFill>
              </a:rPr>
              <a:t>Polpaarzahl p</a:t>
            </a:r>
          </a:p>
          <a:p>
            <a:endParaRPr lang="de-DE" sz="1600" dirty="0">
              <a:solidFill>
                <a:schemeClr val="tx1"/>
              </a:solidFill>
            </a:endParaRPr>
          </a:p>
          <a:p>
            <a:endParaRPr lang="de-DE" sz="1600" dirty="0">
              <a:solidFill>
                <a:schemeClr val="tx1"/>
              </a:solidFill>
            </a:endParaRPr>
          </a:p>
          <a:p>
            <a:endParaRPr lang="de-DE" sz="1600" dirty="0">
              <a:solidFill>
                <a:schemeClr val="tx1"/>
              </a:solidFill>
            </a:endParaRPr>
          </a:p>
          <a:p>
            <a:pPr algn="just"/>
            <a:endParaRPr lang="de-DE" sz="1600" dirty="0">
              <a:solidFill>
                <a:schemeClr val="tx1"/>
              </a:solidFill>
            </a:endParaRPr>
          </a:p>
          <a:p>
            <a:pPr algn="just"/>
            <a:r>
              <a:rPr lang="de-DE" sz="1400" dirty="0">
                <a:solidFill>
                  <a:schemeClr val="tx1"/>
                </a:solidFill>
              </a:rPr>
              <a:t>Die beiden Pole fasst man zu</a:t>
            </a:r>
          </a:p>
          <a:p>
            <a:pPr algn="just"/>
            <a:r>
              <a:rPr lang="de-DE" sz="1400" dirty="0">
                <a:solidFill>
                  <a:schemeClr val="tx1"/>
                </a:solidFill>
              </a:rPr>
              <a:t>einem </a:t>
            </a:r>
            <a:r>
              <a:rPr lang="de-DE" sz="1400" b="1" dirty="0" err="1">
                <a:solidFill>
                  <a:schemeClr val="tx1"/>
                </a:solidFill>
              </a:rPr>
              <a:t>Polpaar</a:t>
            </a:r>
            <a:r>
              <a:rPr lang="de-DE" sz="1400" dirty="0">
                <a:solidFill>
                  <a:schemeClr val="tx1"/>
                </a:solidFill>
              </a:rPr>
              <a:t>  zusammen</a:t>
            </a:r>
          </a:p>
          <a:p>
            <a:pPr algn="just"/>
            <a:r>
              <a:rPr lang="de-DE" sz="1400" dirty="0">
                <a:solidFill>
                  <a:schemeClr val="tx1"/>
                </a:solidFill>
              </a:rPr>
              <a:t>und schreibt hierfür abkürzend…</a:t>
            </a:r>
          </a:p>
          <a:p>
            <a:pPr algn="just"/>
            <a:r>
              <a:rPr lang="de-DE" sz="1400" dirty="0">
                <a:solidFill>
                  <a:schemeClr val="tx1"/>
                </a:solidFill>
              </a:rPr>
              <a:t>	</a:t>
            </a:r>
            <a:r>
              <a:rPr lang="de-DE" sz="2000" b="1" dirty="0">
                <a:solidFill>
                  <a:schemeClr val="tx1"/>
                </a:solidFill>
              </a:rPr>
              <a:t>p = 1</a:t>
            </a:r>
            <a:r>
              <a:rPr lang="de-DE" sz="1400" dirty="0">
                <a:solidFill>
                  <a:schemeClr val="tx1"/>
                </a:solidFill>
              </a:rPr>
              <a:t>	</a:t>
            </a:r>
          </a:p>
          <a:p>
            <a:pPr algn="just"/>
            <a:endParaRPr lang="de-DE" sz="1400" dirty="0">
              <a:solidFill>
                <a:schemeClr val="tx1"/>
              </a:solidFill>
            </a:endParaRPr>
          </a:p>
          <a:p>
            <a:pPr algn="just"/>
            <a:endParaRPr lang="de-DE" sz="1400" dirty="0">
              <a:solidFill>
                <a:schemeClr val="tx1"/>
              </a:solidFill>
            </a:endParaRPr>
          </a:p>
          <a:p>
            <a:pPr algn="just"/>
            <a:endParaRPr lang="de-DE" sz="1400" dirty="0">
              <a:solidFill>
                <a:schemeClr val="tx1"/>
              </a:solidFill>
            </a:endParaRPr>
          </a:p>
          <a:p>
            <a:pPr algn="just"/>
            <a:endParaRPr lang="de-DE" sz="1400" dirty="0">
              <a:solidFill>
                <a:schemeClr val="tx1"/>
              </a:solidFill>
            </a:endParaRPr>
          </a:p>
          <a:p>
            <a:pPr algn="just"/>
            <a:endParaRPr lang="de-DE" sz="1400" dirty="0">
              <a:solidFill>
                <a:schemeClr val="tx1"/>
              </a:solidFill>
            </a:endParaRPr>
          </a:p>
          <a:p>
            <a:pPr algn="just"/>
            <a:endParaRPr lang="de-DE" sz="1400" dirty="0">
              <a:solidFill>
                <a:schemeClr val="tx1"/>
              </a:solidFill>
            </a:endParaRPr>
          </a:p>
          <a:p>
            <a:pPr algn="just"/>
            <a:r>
              <a:rPr lang="de-DE" sz="1600" dirty="0">
                <a:solidFill>
                  <a:schemeClr val="tx1"/>
                </a:solidFill>
              </a:rPr>
              <a:t>			</a:t>
            </a:r>
            <a:endParaRPr lang="de-DE" sz="2400" b="1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404665"/>
            <a:ext cx="7772400" cy="648071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de-DE" sz="1600" b="1" dirty="0"/>
              <a:t>DASM - Entstehung des Drehfeldes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732" t="53714" r="56757" b="21536"/>
          <a:stretch/>
        </p:blipFill>
        <p:spPr bwMode="auto">
          <a:xfrm>
            <a:off x="3779912" y="2060848"/>
            <a:ext cx="1728192" cy="2392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feld 4"/>
          <p:cNvSpPr txBox="1"/>
          <p:nvPr/>
        </p:nvSpPr>
        <p:spPr>
          <a:xfrm>
            <a:off x="4355976" y="3378478"/>
            <a:ext cx="2160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b="1" dirty="0">
                <a:solidFill>
                  <a:srgbClr val="FF0000"/>
                </a:solidFill>
              </a:rPr>
              <a:t>N</a:t>
            </a:r>
          </a:p>
        </p:txBody>
      </p:sp>
      <p:sp>
        <p:nvSpPr>
          <p:cNvPr id="7" name="Textfeld 6"/>
          <p:cNvSpPr txBox="1"/>
          <p:nvPr/>
        </p:nvSpPr>
        <p:spPr>
          <a:xfrm>
            <a:off x="4375026" y="3150493"/>
            <a:ext cx="216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>
                <a:solidFill>
                  <a:srgbClr val="00B050"/>
                </a:solidFill>
              </a:rPr>
              <a:t>S</a:t>
            </a:r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70639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404665"/>
            <a:ext cx="7772400" cy="648071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de-DE" sz="1600" b="1" dirty="0"/>
              <a:t>DASM - Entstehung des Drehfeldes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827584" y="1196752"/>
            <a:ext cx="7704856" cy="5184576"/>
          </a:xfrm>
        </p:spPr>
        <p:txBody>
          <a:bodyPr>
            <a:normAutofit/>
          </a:bodyPr>
          <a:lstStyle/>
          <a:p>
            <a:pPr algn="just"/>
            <a:r>
              <a:rPr lang="de-DE" sz="1600" dirty="0">
                <a:solidFill>
                  <a:schemeClr val="tx1"/>
                </a:solidFill>
              </a:rPr>
              <a:t>Die drei Leiter des Drehstromnetzes versorgen die Wicklungen des Ständers:</a:t>
            </a:r>
          </a:p>
          <a:p>
            <a:pPr algn="just"/>
            <a:endParaRPr lang="de-DE" sz="1600" dirty="0">
              <a:solidFill>
                <a:schemeClr val="tx1"/>
              </a:solidFill>
            </a:endParaRPr>
          </a:p>
          <a:p>
            <a:pPr algn="just"/>
            <a:endParaRPr lang="de-DE" sz="1600" dirty="0">
              <a:solidFill>
                <a:schemeClr val="tx1"/>
              </a:solidFill>
            </a:endParaRPr>
          </a:p>
          <a:p>
            <a:pPr algn="just"/>
            <a:endParaRPr lang="de-DE" sz="1600" dirty="0">
              <a:solidFill>
                <a:schemeClr val="tx1"/>
              </a:solidFill>
            </a:endParaRPr>
          </a:p>
          <a:p>
            <a:pPr algn="just"/>
            <a:endParaRPr lang="de-DE" sz="1600" dirty="0">
              <a:solidFill>
                <a:schemeClr val="tx1"/>
              </a:solidFill>
            </a:endParaRPr>
          </a:p>
          <a:p>
            <a:pPr algn="just"/>
            <a:endParaRPr lang="de-DE" sz="1600" dirty="0">
              <a:solidFill>
                <a:schemeClr val="tx1"/>
              </a:solidFill>
            </a:endParaRPr>
          </a:p>
          <a:p>
            <a:pPr algn="just"/>
            <a:endParaRPr lang="de-DE" sz="1600" dirty="0">
              <a:solidFill>
                <a:schemeClr val="tx1"/>
              </a:solidFill>
            </a:endParaRPr>
          </a:p>
          <a:p>
            <a:pPr algn="just"/>
            <a:endParaRPr lang="de-DE" sz="1600" dirty="0">
              <a:solidFill>
                <a:schemeClr val="tx1"/>
              </a:solidFill>
            </a:endParaRPr>
          </a:p>
          <a:p>
            <a:pPr algn="just"/>
            <a:r>
              <a:rPr lang="de-DE" sz="1400" u="sng" dirty="0">
                <a:solidFill>
                  <a:schemeClr val="tx1"/>
                </a:solidFill>
              </a:rPr>
              <a:t>Zeitpunkt t</a:t>
            </a:r>
            <a:r>
              <a:rPr lang="de-DE" sz="1400" u="sng" baseline="-25000" dirty="0">
                <a:solidFill>
                  <a:schemeClr val="tx1"/>
                </a:solidFill>
              </a:rPr>
              <a:t>1</a:t>
            </a:r>
            <a:r>
              <a:rPr lang="de-DE" sz="1400" u="sng" dirty="0">
                <a:solidFill>
                  <a:schemeClr val="tx1"/>
                </a:solidFill>
              </a:rPr>
              <a:t>:</a:t>
            </a:r>
          </a:p>
          <a:p>
            <a:pPr algn="just"/>
            <a:r>
              <a:rPr lang="de-DE" sz="1400" dirty="0">
                <a:solidFill>
                  <a:schemeClr val="tx1"/>
                </a:solidFill>
              </a:rPr>
              <a:t>In der ersten Wicklung fließt</a:t>
            </a:r>
          </a:p>
          <a:p>
            <a:pPr algn="just"/>
            <a:r>
              <a:rPr lang="de-DE" sz="1400" dirty="0">
                <a:solidFill>
                  <a:schemeClr val="tx1"/>
                </a:solidFill>
              </a:rPr>
              <a:t>der Strom i</a:t>
            </a:r>
            <a:r>
              <a:rPr lang="de-DE" sz="1400" baseline="-25000" dirty="0">
                <a:solidFill>
                  <a:schemeClr val="tx1"/>
                </a:solidFill>
              </a:rPr>
              <a:t>1</a:t>
            </a:r>
            <a:r>
              <a:rPr lang="de-DE" sz="1400" dirty="0">
                <a:solidFill>
                  <a:schemeClr val="tx1"/>
                </a:solidFill>
              </a:rPr>
              <a:t> (hier positiv)</a:t>
            </a:r>
          </a:p>
          <a:p>
            <a:pPr algn="just"/>
            <a:r>
              <a:rPr lang="de-DE" sz="1400" dirty="0">
                <a:solidFill>
                  <a:schemeClr val="tx1"/>
                </a:solidFill>
              </a:rPr>
              <a:t>in die Wicklung und erzeugt</a:t>
            </a:r>
          </a:p>
          <a:p>
            <a:pPr algn="just"/>
            <a:r>
              <a:rPr lang="de-DE" sz="1400" dirty="0">
                <a:solidFill>
                  <a:schemeClr val="tx1"/>
                </a:solidFill>
              </a:rPr>
              <a:t>ein Magnetfeld mit den beiden        </a:t>
            </a:r>
            <a:r>
              <a:rPr lang="de-DE" sz="1400" b="1" dirty="0">
                <a:solidFill>
                  <a:srgbClr val="FF0000"/>
                </a:solidFill>
              </a:rPr>
              <a:t>N</a:t>
            </a:r>
          </a:p>
          <a:p>
            <a:pPr algn="just"/>
            <a:r>
              <a:rPr lang="de-DE" sz="1400" dirty="0">
                <a:solidFill>
                  <a:schemeClr val="tx1"/>
                </a:solidFill>
              </a:rPr>
              <a:t>Polen </a:t>
            </a:r>
            <a:r>
              <a:rPr lang="de-DE" sz="1400" b="1" dirty="0">
                <a:solidFill>
                  <a:srgbClr val="FF0000"/>
                </a:solidFill>
              </a:rPr>
              <a:t>N</a:t>
            </a:r>
            <a:r>
              <a:rPr lang="de-DE" sz="1400" dirty="0">
                <a:solidFill>
                  <a:schemeClr val="tx1"/>
                </a:solidFill>
              </a:rPr>
              <a:t> und </a:t>
            </a:r>
            <a:r>
              <a:rPr lang="de-DE" sz="1400" b="1" dirty="0">
                <a:solidFill>
                  <a:srgbClr val="00B050"/>
                </a:solidFill>
              </a:rPr>
              <a:t>S</a:t>
            </a:r>
            <a:r>
              <a:rPr lang="de-DE" sz="1400" b="1" dirty="0">
                <a:solidFill>
                  <a:schemeClr val="tx1"/>
                </a:solidFill>
              </a:rPr>
              <a:t>.</a:t>
            </a:r>
            <a:endParaRPr lang="de-DE" sz="1400" b="1" dirty="0">
              <a:solidFill>
                <a:srgbClr val="00B050"/>
              </a:solidFill>
            </a:endParaRPr>
          </a:p>
          <a:p>
            <a:pPr algn="just"/>
            <a:r>
              <a:rPr lang="de-DE" sz="1400" dirty="0">
                <a:solidFill>
                  <a:schemeClr val="tx1"/>
                </a:solidFill>
              </a:rPr>
              <a:t>                 		                   </a:t>
            </a:r>
            <a:r>
              <a:rPr lang="de-DE" sz="1400" b="1" dirty="0">
                <a:solidFill>
                  <a:srgbClr val="00B050"/>
                </a:solidFill>
              </a:rPr>
              <a:t>S</a:t>
            </a:r>
          </a:p>
          <a:p>
            <a:pPr algn="just"/>
            <a:endParaRPr lang="de-DE" sz="1400" dirty="0">
              <a:solidFill>
                <a:schemeClr val="tx1"/>
              </a:solidFill>
            </a:endParaRPr>
          </a:p>
          <a:p>
            <a:pPr algn="just"/>
            <a:endParaRPr lang="de-DE" sz="1600" dirty="0">
              <a:solidFill>
                <a:schemeClr val="tx1"/>
              </a:solidFill>
            </a:endParaRPr>
          </a:p>
        </p:txBody>
      </p:sp>
      <p:cxnSp>
        <p:nvCxnSpPr>
          <p:cNvPr id="5" name="Gerade Verbindung mit Pfeil 4"/>
          <p:cNvCxnSpPr/>
          <p:nvPr/>
        </p:nvCxnSpPr>
        <p:spPr>
          <a:xfrm flipV="1">
            <a:off x="2051720" y="1844824"/>
            <a:ext cx="1440160" cy="1944216"/>
          </a:xfrm>
          <a:prstGeom prst="straightConnector1">
            <a:avLst/>
          </a:prstGeom>
          <a:ln w="28575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7913" b="21536"/>
          <a:stretch/>
        </p:blipFill>
        <p:spPr bwMode="auto">
          <a:xfrm>
            <a:off x="3101677" y="1497677"/>
            <a:ext cx="1024553" cy="43795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Ellipse 3"/>
          <p:cNvSpPr/>
          <p:nvPr/>
        </p:nvSpPr>
        <p:spPr>
          <a:xfrm>
            <a:off x="3491880" y="1700808"/>
            <a:ext cx="144016" cy="14401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rgbClr val="FF0000"/>
              </a:solidFill>
            </a:endParaRPr>
          </a:p>
        </p:txBody>
      </p:sp>
      <p:cxnSp>
        <p:nvCxnSpPr>
          <p:cNvPr id="8" name="Gerade Verbindung mit Pfeil 7"/>
          <p:cNvCxnSpPr/>
          <p:nvPr/>
        </p:nvCxnSpPr>
        <p:spPr>
          <a:xfrm>
            <a:off x="2889845" y="4293096"/>
            <a:ext cx="423664" cy="310882"/>
          </a:xfrm>
          <a:prstGeom prst="straightConnector1">
            <a:avLst/>
          </a:prstGeom>
          <a:ln w="28575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88020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827584" y="1196752"/>
            <a:ext cx="7704856" cy="5184576"/>
          </a:xfrm>
        </p:spPr>
        <p:txBody>
          <a:bodyPr>
            <a:normAutofit/>
          </a:bodyPr>
          <a:lstStyle/>
          <a:p>
            <a:pPr algn="just"/>
            <a:r>
              <a:rPr lang="de-DE" sz="1600" dirty="0">
                <a:solidFill>
                  <a:schemeClr val="tx1"/>
                </a:solidFill>
              </a:rPr>
              <a:t>Die drei Leiter des Drehstromnetzes versorgen die Wicklungen des Ständers:</a:t>
            </a:r>
          </a:p>
          <a:p>
            <a:pPr algn="just"/>
            <a:endParaRPr lang="de-DE" sz="1600" dirty="0">
              <a:solidFill>
                <a:schemeClr val="tx1"/>
              </a:solidFill>
            </a:endParaRPr>
          </a:p>
          <a:p>
            <a:pPr algn="just"/>
            <a:endParaRPr lang="de-DE" sz="1600" dirty="0">
              <a:solidFill>
                <a:schemeClr val="tx1"/>
              </a:solidFill>
            </a:endParaRPr>
          </a:p>
          <a:p>
            <a:pPr algn="just"/>
            <a:endParaRPr lang="de-DE" sz="1600" dirty="0">
              <a:solidFill>
                <a:schemeClr val="tx1"/>
              </a:solidFill>
            </a:endParaRPr>
          </a:p>
          <a:p>
            <a:pPr algn="just"/>
            <a:endParaRPr lang="de-DE" sz="1600" dirty="0">
              <a:solidFill>
                <a:schemeClr val="tx1"/>
              </a:solidFill>
            </a:endParaRPr>
          </a:p>
          <a:p>
            <a:pPr algn="just"/>
            <a:endParaRPr lang="de-DE" sz="1600" dirty="0">
              <a:solidFill>
                <a:schemeClr val="tx1"/>
              </a:solidFill>
            </a:endParaRPr>
          </a:p>
          <a:p>
            <a:pPr algn="just"/>
            <a:endParaRPr lang="de-DE" sz="1600" dirty="0">
              <a:solidFill>
                <a:schemeClr val="tx1"/>
              </a:solidFill>
            </a:endParaRPr>
          </a:p>
          <a:p>
            <a:pPr algn="just"/>
            <a:endParaRPr lang="de-DE" sz="1600" dirty="0">
              <a:solidFill>
                <a:schemeClr val="tx1"/>
              </a:solidFill>
            </a:endParaRPr>
          </a:p>
          <a:p>
            <a:pPr algn="just"/>
            <a:r>
              <a:rPr lang="de-DE" sz="1400" u="sng" dirty="0">
                <a:solidFill>
                  <a:schemeClr val="tx1"/>
                </a:solidFill>
              </a:rPr>
              <a:t>Zeitpunkt t</a:t>
            </a:r>
            <a:r>
              <a:rPr lang="de-DE" sz="1400" u="sng" baseline="-25000" dirty="0">
                <a:solidFill>
                  <a:schemeClr val="tx1"/>
                </a:solidFill>
              </a:rPr>
              <a:t>1</a:t>
            </a:r>
            <a:r>
              <a:rPr lang="de-DE" sz="1400" u="sng" dirty="0">
                <a:solidFill>
                  <a:schemeClr val="tx1"/>
                </a:solidFill>
              </a:rPr>
              <a:t>:</a:t>
            </a:r>
          </a:p>
          <a:p>
            <a:pPr algn="just"/>
            <a:r>
              <a:rPr lang="de-DE" sz="1400" dirty="0">
                <a:solidFill>
                  <a:schemeClr val="tx1"/>
                </a:solidFill>
              </a:rPr>
              <a:t>Die Ströme i</a:t>
            </a:r>
            <a:r>
              <a:rPr lang="de-DE" sz="1400" baseline="-25000" dirty="0">
                <a:solidFill>
                  <a:schemeClr val="tx1"/>
                </a:solidFill>
              </a:rPr>
              <a:t>2</a:t>
            </a:r>
            <a:r>
              <a:rPr lang="de-DE" sz="1400" dirty="0">
                <a:solidFill>
                  <a:schemeClr val="tx1"/>
                </a:solidFill>
              </a:rPr>
              <a:t> und i</a:t>
            </a:r>
            <a:r>
              <a:rPr lang="de-DE" sz="1400" baseline="-25000" dirty="0">
                <a:solidFill>
                  <a:schemeClr val="tx1"/>
                </a:solidFill>
              </a:rPr>
              <a:t>3</a:t>
            </a:r>
            <a:r>
              <a:rPr lang="de-DE" sz="1400" dirty="0">
                <a:solidFill>
                  <a:schemeClr val="tx1"/>
                </a:solidFill>
              </a:rPr>
              <a:t> sind</a:t>
            </a:r>
          </a:p>
          <a:p>
            <a:pPr algn="just"/>
            <a:r>
              <a:rPr lang="de-DE" sz="1400" dirty="0">
                <a:solidFill>
                  <a:schemeClr val="tx1"/>
                </a:solidFill>
              </a:rPr>
              <a:t>negativ (herausfließend),</a:t>
            </a:r>
          </a:p>
          <a:p>
            <a:pPr algn="just"/>
            <a:r>
              <a:rPr lang="de-DE" sz="1400" dirty="0">
                <a:solidFill>
                  <a:schemeClr val="tx1"/>
                </a:solidFill>
              </a:rPr>
              <a:t>weshalb die Magnetpole</a:t>
            </a:r>
          </a:p>
          <a:p>
            <a:pPr algn="just"/>
            <a:r>
              <a:rPr lang="de-DE" sz="1400" b="1" dirty="0">
                <a:solidFill>
                  <a:srgbClr val="FF0000"/>
                </a:solidFill>
              </a:rPr>
              <a:t>N</a:t>
            </a:r>
            <a:r>
              <a:rPr lang="de-DE" sz="1400" dirty="0">
                <a:solidFill>
                  <a:schemeClr val="tx1"/>
                </a:solidFill>
              </a:rPr>
              <a:t> und </a:t>
            </a:r>
            <a:r>
              <a:rPr lang="de-DE" sz="1400" b="1" dirty="0">
                <a:solidFill>
                  <a:srgbClr val="00B050"/>
                </a:solidFill>
              </a:rPr>
              <a:t>S </a:t>
            </a:r>
            <a:r>
              <a:rPr lang="de-DE" sz="1400" dirty="0">
                <a:solidFill>
                  <a:schemeClr val="tx1"/>
                </a:solidFill>
              </a:rPr>
              <a:t>vertauscht sind.	                  </a:t>
            </a:r>
            <a:r>
              <a:rPr lang="de-DE" sz="1400" b="1" dirty="0">
                <a:solidFill>
                  <a:srgbClr val="FF0000"/>
                </a:solidFill>
              </a:rPr>
              <a:t>N</a:t>
            </a:r>
          </a:p>
          <a:p>
            <a:pPr algn="just"/>
            <a:endParaRPr lang="de-DE" sz="1400" b="1" dirty="0">
              <a:solidFill>
                <a:srgbClr val="00B050"/>
              </a:solidFill>
            </a:endParaRPr>
          </a:p>
          <a:p>
            <a:pPr algn="just"/>
            <a:r>
              <a:rPr lang="de-DE" sz="1400" dirty="0">
                <a:solidFill>
                  <a:schemeClr val="tx1"/>
                </a:solidFill>
              </a:rPr>
              <a:t>                 		                   </a:t>
            </a:r>
            <a:r>
              <a:rPr lang="de-DE" sz="1400" b="1" dirty="0">
                <a:solidFill>
                  <a:srgbClr val="00B050"/>
                </a:solidFill>
              </a:rPr>
              <a:t>S</a:t>
            </a:r>
          </a:p>
          <a:p>
            <a:pPr algn="just"/>
            <a:r>
              <a:rPr lang="de-DE" sz="1400" dirty="0">
                <a:solidFill>
                  <a:schemeClr val="tx1"/>
                </a:solidFill>
              </a:rPr>
              <a:t>				</a:t>
            </a:r>
          </a:p>
          <a:p>
            <a:pPr algn="just"/>
            <a:endParaRPr lang="de-DE" sz="160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404665"/>
            <a:ext cx="7772400" cy="648071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de-DE" sz="1600" b="1" dirty="0"/>
              <a:t>DASM - Entstehung des Drehfeldes</a:t>
            </a:r>
          </a:p>
        </p:txBody>
      </p:sp>
      <p:cxnSp>
        <p:nvCxnSpPr>
          <p:cNvPr id="5" name="Gerade Verbindung mit Pfeil 4"/>
          <p:cNvCxnSpPr/>
          <p:nvPr/>
        </p:nvCxnSpPr>
        <p:spPr>
          <a:xfrm flipV="1">
            <a:off x="2051720" y="3501008"/>
            <a:ext cx="1418217" cy="288032"/>
          </a:xfrm>
          <a:prstGeom prst="straightConnector1">
            <a:avLst/>
          </a:prstGeom>
          <a:ln w="28575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7913" b="21536"/>
          <a:stretch/>
        </p:blipFill>
        <p:spPr bwMode="auto">
          <a:xfrm>
            <a:off x="3101677" y="1497677"/>
            <a:ext cx="1024553" cy="43795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Ellipse 3"/>
          <p:cNvSpPr/>
          <p:nvPr/>
        </p:nvSpPr>
        <p:spPr>
          <a:xfrm>
            <a:off x="3469937" y="3429000"/>
            <a:ext cx="144016" cy="14401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rgbClr val="FF0000"/>
              </a:solidFill>
            </a:endParaRPr>
          </a:p>
        </p:txBody>
      </p:sp>
      <p:cxnSp>
        <p:nvCxnSpPr>
          <p:cNvPr id="8" name="Gerade Verbindung mit Pfeil 7"/>
          <p:cNvCxnSpPr/>
          <p:nvPr/>
        </p:nvCxnSpPr>
        <p:spPr>
          <a:xfrm>
            <a:off x="2762359" y="5717202"/>
            <a:ext cx="356426" cy="0"/>
          </a:xfrm>
          <a:prstGeom prst="straightConnector1">
            <a:avLst/>
          </a:prstGeom>
          <a:ln w="28575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Gerade Verbindung mit Pfeil 9"/>
          <p:cNvCxnSpPr/>
          <p:nvPr/>
        </p:nvCxnSpPr>
        <p:spPr>
          <a:xfrm>
            <a:off x="3499762" y="5717202"/>
            <a:ext cx="356426" cy="0"/>
          </a:xfrm>
          <a:prstGeom prst="straightConnector1">
            <a:avLst/>
          </a:prstGeom>
          <a:ln w="28575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feld 8"/>
          <p:cNvSpPr txBox="1"/>
          <p:nvPr/>
        </p:nvSpPr>
        <p:spPr>
          <a:xfrm>
            <a:off x="3361925" y="5240233"/>
            <a:ext cx="2160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>
                <a:solidFill>
                  <a:srgbClr val="FF0000"/>
                </a:solidFill>
              </a:rPr>
              <a:t>N</a:t>
            </a:r>
          </a:p>
        </p:txBody>
      </p:sp>
      <p:sp>
        <p:nvSpPr>
          <p:cNvPr id="12" name="Textfeld 11"/>
          <p:cNvSpPr txBox="1"/>
          <p:nvPr/>
        </p:nvSpPr>
        <p:spPr>
          <a:xfrm>
            <a:off x="3514325" y="5240233"/>
            <a:ext cx="2160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>
                <a:solidFill>
                  <a:srgbClr val="FF0000"/>
                </a:solidFill>
              </a:rPr>
              <a:t>N</a:t>
            </a:r>
          </a:p>
        </p:txBody>
      </p:sp>
      <p:sp>
        <p:nvSpPr>
          <p:cNvPr id="13" name="Textfeld 12"/>
          <p:cNvSpPr txBox="1"/>
          <p:nvPr/>
        </p:nvSpPr>
        <p:spPr>
          <a:xfrm>
            <a:off x="2915816" y="5392633"/>
            <a:ext cx="2160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>
                <a:solidFill>
                  <a:srgbClr val="00B050"/>
                </a:solidFill>
              </a:rPr>
              <a:t>S</a:t>
            </a:r>
          </a:p>
        </p:txBody>
      </p:sp>
      <p:sp>
        <p:nvSpPr>
          <p:cNvPr id="14" name="Textfeld 13"/>
          <p:cNvSpPr txBox="1"/>
          <p:nvPr/>
        </p:nvSpPr>
        <p:spPr>
          <a:xfrm>
            <a:off x="3851920" y="5425479"/>
            <a:ext cx="2160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>
                <a:solidFill>
                  <a:srgbClr val="00B050"/>
                </a:solidFill>
              </a:rPr>
              <a:t>S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65693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827584" y="1196752"/>
            <a:ext cx="7704856" cy="5184576"/>
          </a:xfrm>
        </p:spPr>
        <p:txBody>
          <a:bodyPr>
            <a:normAutofit/>
          </a:bodyPr>
          <a:lstStyle/>
          <a:p>
            <a:pPr algn="just"/>
            <a:r>
              <a:rPr lang="de-DE" sz="1600" dirty="0">
                <a:solidFill>
                  <a:schemeClr val="tx1"/>
                </a:solidFill>
              </a:rPr>
              <a:t>Die drei Leiter des Drehstromnetzes versorgen die Wicklungen des Ständers:</a:t>
            </a:r>
          </a:p>
          <a:p>
            <a:pPr algn="just"/>
            <a:endParaRPr lang="de-DE" sz="1600" dirty="0">
              <a:solidFill>
                <a:schemeClr val="tx1"/>
              </a:solidFill>
            </a:endParaRPr>
          </a:p>
          <a:p>
            <a:pPr algn="just"/>
            <a:endParaRPr lang="de-DE" sz="1600" dirty="0">
              <a:solidFill>
                <a:schemeClr val="tx1"/>
              </a:solidFill>
            </a:endParaRPr>
          </a:p>
          <a:p>
            <a:pPr algn="just"/>
            <a:endParaRPr lang="de-DE" sz="1600" dirty="0">
              <a:solidFill>
                <a:schemeClr val="tx1"/>
              </a:solidFill>
            </a:endParaRPr>
          </a:p>
          <a:p>
            <a:pPr algn="just"/>
            <a:endParaRPr lang="de-DE" sz="1600" dirty="0">
              <a:solidFill>
                <a:schemeClr val="tx1"/>
              </a:solidFill>
            </a:endParaRPr>
          </a:p>
          <a:p>
            <a:pPr algn="just"/>
            <a:endParaRPr lang="de-DE" sz="1600" dirty="0">
              <a:solidFill>
                <a:schemeClr val="tx1"/>
              </a:solidFill>
            </a:endParaRPr>
          </a:p>
          <a:p>
            <a:pPr algn="just"/>
            <a:endParaRPr lang="de-DE" sz="1600" dirty="0">
              <a:solidFill>
                <a:schemeClr val="tx1"/>
              </a:solidFill>
            </a:endParaRPr>
          </a:p>
          <a:p>
            <a:pPr algn="just"/>
            <a:endParaRPr lang="de-DE" sz="1600" dirty="0">
              <a:solidFill>
                <a:schemeClr val="tx1"/>
              </a:solidFill>
            </a:endParaRPr>
          </a:p>
          <a:p>
            <a:pPr algn="just"/>
            <a:r>
              <a:rPr lang="de-DE" sz="1400" u="sng" dirty="0">
                <a:solidFill>
                  <a:schemeClr val="tx1"/>
                </a:solidFill>
              </a:rPr>
              <a:t>Zeitpunkt t</a:t>
            </a:r>
            <a:r>
              <a:rPr lang="de-DE" sz="1400" u="sng" baseline="-25000" dirty="0">
                <a:solidFill>
                  <a:schemeClr val="tx1"/>
                </a:solidFill>
              </a:rPr>
              <a:t>2</a:t>
            </a:r>
            <a:r>
              <a:rPr lang="de-DE" sz="1400" u="sng" dirty="0">
                <a:solidFill>
                  <a:schemeClr val="tx1"/>
                </a:solidFill>
              </a:rPr>
              <a:t>:</a:t>
            </a:r>
          </a:p>
          <a:p>
            <a:pPr algn="just"/>
            <a:r>
              <a:rPr lang="de-DE" sz="1400" dirty="0">
                <a:solidFill>
                  <a:schemeClr val="tx1"/>
                </a:solidFill>
              </a:rPr>
              <a:t>Der Strom i</a:t>
            </a:r>
            <a:r>
              <a:rPr lang="de-DE" sz="1400" baseline="-25000" dirty="0">
                <a:solidFill>
                  <a:schemeClr val="tx1"/>
                </a:solidFill>
              </a:rPr>
              <a:t>1</a:t>
            </a:r>
            <a:r>
              <a:rPr lang="de-DE" sz="1400" dirty="0">
                <a:solidFill>
                  <a:schemeClr val="tx1"/>
                </a:solidFill>
              </a:rPr>
              <a:t> ist nun</a:t>
            </a:r>
          </a:p>
          <a:p>
            <a:pPr algn="just"/>
            <a:r>
              <a:rPr lang="de-DE" sz="1400" dirty="0">
                <a:solidFill>
                  <a:schemeClr val="tx1"/>
                </a:solidFill>
              </a:rPr>
              <a:t>negativ (herausfließend),</a:t>
            </a:r>
          </a:p>
          <a:p>
            <a:pPr algn="just"/>
            <a:r>
              <a:rPr lang="de-DE" sz="1400" dirty="0">
                <a:solidFill>
                  <a:schemeClr val="tx1"/>
                </a:solidFill>
              </a:rPr>
              <a:t>die Magnetpole </a:t>
            </a:r>
            <a:r>
              <a:rPr lang="de-DE" sz="1400" b="1" dirty="0">
                <a:solidFill>
                  <a:srgbClr val="FF0000"/>
                </a:solidFill>
              </a:rPr>
              <a:t>N</a:t>
            </a:r>
            <a:r>
              <a:rPr lang="de-DE" sz="1400" dirty="0">
                <a:solidFill>
                  <a:schemeClr val="tx1"/>
                </a:solidFill>
              </a:rPr>
              <a:t> und </a:t>
            </a:r>
            <a:r>
              <a:rPr lang="de-DE" sz="1400" b="1" dirty="0">
                <a:solidFill>
                  <a:srgbClr val="00B050"/>
                </a:solidFill>
              </a:rPr>
              <a:t>S</a:t>
            </a:r>
          </a:p>
          <a:p>
            <a:pPr algn="just"/>
            <a:r>
              <a:rPr lang="de-DE" sz="1400" dirty="0">
                <a:solidFill>
                  <a:schemeClr val="tx1"/>
                </a:solidFill>
              </a:rPr>
              <a:t>wechseln.				</a:t>
            </a:r>
          </a:p>
          <a:p>
            <a:pPr algn="just"/>
            <a:endParaRPr lang="de-DE" sz="160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404665"/>
            <a:ext cx="7772400" cy="648071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de-DE" sz="1600" b="1" dirty="0"/>
              <a:t>DASM - Entstehung des Drehfeldes</a:t>
            </a:r>
          </a:p>
        </p:txBody>
      </p:sp>
      <p:cxnSp>
        <p:nvCxnSpPr>
          <p:cNvPr id="5" name="Gerade Verbindung mit Pfeil 4"/>
          <p:cNvCxnSpPr/>
          <p:nvPr/>
        </p:nvCxnSpPr>
        <p:spPr>
          <a:xfrm flipV="1">
            <a:off x="2051720" y="3512438"/>
            <a:ext cx="2401197" cy="276602"/>
          </a:xfrm>
          <a:prstGeom prst="straightConnector1">
            <a:avLst/>
          </a:prstGeom>
          <a:ln w="28575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56723" b="21536"/>
          <a:stretch/>
        </p:blipFill>
        <p:spPr bwMode="auto">
          <a:xfrm>
            <a:off x="3101677" y="1497677"/>
            <a:ext cx="2007533" cy="43795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Ellipse 3"/>
          <p:cNvSpPr/>
          <p:nvPr/>
        </p:nvSpPr>
        <p:spPr>
          <a:xfrm>
            <a:off x="4452917" y="3440430"/>
            <a:ext cx="144016" cy="14401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rgbClr val="FF0000"/>
              </a:solidFill>
            </a:endParaRPr>
          </a:p>
        </p:txBody>
      </p:sp>
      <p:cxnSp>
        <p:nvCxnSpPr>
          <p:cNvPr id="8" name="Gerade Verbindung mit Pfeil 7"/>
          <p:cNvCxnSpPr/>
          <p:nvPr/>
        </p:nvCxnSpPr>
        <p:spPr>
          <a:xfrm>
            <a:off x="4067944" y="4941168"/>
            <a:ext cx="356426" cy="0"/>
          </a:xfrm>
          <a:prstGeom prst="straightConnector1">
            <a:avLst/>
          </a:prstGeom>
          <a:ln w="28575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feld 8"/>
          <p:cNvSpPr txBox="1"/>
          <p:nvPr/>
        </p:nvSpPr>
        <p:spPr>
          <a:xfrm>
            <a:off x="3361925" y="5209455"/>
            <a:ext cx="2160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>
                <a:solidFill>
                  <a:srgbClr val="FF0000"/>
                </a:solidFill>
              </a:rPr>
              <a:t>N</a:t>
            </a:r>
          </a:p>
        </p:txBody>
      </p:sp>
      <p:sp>
        <p:nvSpPr>
          <p:cNvPr id="12" name="Textfeld 11"/>
          <p:cNvSpPr txBox="1"/>
          <p:nvPr/>
        </p:nvSpPr>
        <p:spPr>
          <a:xfrm>
            <a:off x="3514325" y="5240233"/>
            <a:ext cx="2160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>
                <a:solidFill>
                  <a:srgbClr val="FF0000"/>
                </a:solidFill>
              </a:rPr>
              <a:t>N</a:t>
            </a:r>
          </a:p>
        </p:txBody>
      </p:sp>
      <p:sp>
        <p:nvSpPr>
          <p:cNvPr id="13" name="Textfeld 12"/>
          <p:cNvSpPr txBox="1"/>
          <p:nvPr/>
        </p:nvSpPr>
        <p:spPr>
          <a:xfrm>
            <a:off x="2915816" y="5392633"/>
            <a:ext cx="2160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>
                <a:solidFill>
                  <a:srgbClr val="00B050"/>
                </a:solidFill>
              </a:rPr>
              <a:t>S</a:t>
            </a:r>
          </a:p>
        </p:txBody>
      </p:sp>
      <p:sp>
        <p:nvSpPr>
          <p:cNvPr id="14" name="Textfeld 13"/>
          <p:cNvSpPr txBox="1"/>
          <p:nvPr/>
        </p:nvSpPr>
        <p:spPr>
          <a:xfrm>
            <a:off x="3851920" y="5425479"/>
            <a:ext cx="2160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>
                <a:solidFill>
                  <a:srgbClr val="00B050"/>
                </a:solidFill>
              </a:rPr>
              <a:t>S</a:t>
            </a:r>
          </a:p>
        </p:txBody>
      </p:sp>
      <p:sp>
        <p:nvSpPr>
          <p:cNvPr id="15" name="Textfeld 14"/>
          <p:cNvSpPr txBox="1"/>
          <p:nvPr/>
        </p:nvSpPr>
        <p:spPr>
          <a:xfrm>
            <a:off x="4416554" y="5041809"/>
            <a:ext cx="2160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>
                <a:solidFill>
                  <a:srgbClr val="FF0000"/>
                </a:solidFill>
              </a:rPr>
              <a:t>N</a:t>
            </a:r>
          </a:p>
        </p:txBody>
      </p:sp>
      <p:sp>
        <p:nvSpPr>
          <p:cNvPr id="16" name="Textfeld 15"/>
          <p:cNvSpPr txBox="1"/>
          <p:nvPr/>
        </p:nvSpPr>
        <p:spPr>
          <a:xfrm>
            <a:off x="3385582" y="4561383"/>
            <a:ext cx="2160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>
                <a:solidFill>
                  <a:srgbClr val="FF0000"/>
                </a:solidFill>
              </a:rPr>
              <a:t>N</a:t>
            </a:r>
          </a:p>
        </p:txBody>
      </p:sp>
      <p:sp>
        <p:nvSpPr>
          <p:cNvPr id="17" name="Textfeld 16"/>
          <p:cNvSpPr txBox="1"/>
          <p:nvPr/>
        </p:nvSpPr>
        <p:spPr>
          <a:xfrm>
            <a:off x="3419872" y="5085184"/>
            <a:ext cx="2160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>
                <a:solidFill>
                  <a:srgbClr val="00B050"/>
                </a:solidFill>
              </a:rPr>
              <a:t>S</a:t>
            </a:r>
          </a:p>
        </p:txBody>
      </p:sp>
      <p:sp>
        <p:nvSpPr>
          <p:cNvPr id="18" name="Textfeld 17"/>
          <p:cNvSpPr txBox="1"/>
          <p:nvPr/>
        </p:nvSpPr>
        <p:spPr>
          <a:xfrm>
            <a:off x="4393694" y="4561383"/>
            <a:ext cx="2160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>
                <a:solidFill>
                  <a:srgbClr val="00B050"/>
                </a:solidFill>
              </a:rPr>
              <a:t>S</a:t>
            </a:r>
          </a:p>
        </p:txBody>
      </p:sp>
      <p:sp>
        <p:nvSpPr>
          <p:cNvPr id="19" name="Ellipse 18"/>
          <p:cNvSpPr/>
          <p:nvPr/>
        </p:nvSpPr>
        <p:spPr>
          <a:xfrm>
            <a:off x="3469937" y="1700808"/>
            <a:ext cx="144016" cy="14401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rgbClr val="FF0000"/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10380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827584" y="1196752"/>
            <a:ext cx="7704856" cy="5184576"/>
          </a:xfrm>
        </p:spPr>
        <p:txBody>
          <a:bodyPr>
            <a:normAutofit/>
          </a:bodyPr>
          <a:lstStyle/>
          <a:p>
            <a:pPr algn="just"/>
            <a:r>
              <a:rPr lang="de-DE" sz="1600" dirty="0">
                <a:solidFill>
                  <a:schemeClr val="tx1"/>
                </a:solidFill>
              </a:rPr>
              <a:t>Die drei Leiter des Drehstromnetzes versorgen die Wicklungen des Ständers:</a:t>
            </a:r>
          </a:p>
          <a:p>
            <a:pPr algn="just"/>
            <a:endParaRPr lang="de-DE" sz="1600" dirty="0">
              <a:solidFill>
                <a:schemeClr val="tx1"/>
              </a:solidFill>
            </a:endParaRPr>
          </a:p>
          <a:p>
            <a:pPr algn="just"/>
            <a:endParaRPr lang="de-DE" sz="1600" dirty="0">
              <a:solidFill>
                <a:schemeClr val="tx1"/>
              </a:solidFill>
            </a:endParaRPr>
          </a:p>
          <a:p>
            <a:pPr algn="just"/>
            <a:endParaRPr lang="de-DE" sz="1600" dirty="0">
              <a:solidFill>
                <a:schemeClr val="tx1"/>
              </a:solidFill>
            </a:endParaRPr>
          </a:p>
          <a:p>
            <a:pPr algn="just"/>
            <a:endParaRPr lang="de-DE" sz="1600" dirty="0">
              <a:solidFill>
                <a:schemeClr val="tx1"/>
              </a:solidFill>
            </a:endParaRPr>
          </a:p>
          <a:p>
            <a:pPr algn="just"/>
            <a:endParaRPr lang="de-DE" sz="1600" dirty="0">
              <a:solidFill>
                <a:schemeClr val="tx1"/>
              </a:solidFill>
            </a:endParaRPr>
          </a:p>
          <a:p>
            <a:pPr algn="just"/>
            <a:endParaRPr lang="de-DE" sz="1600" dirty="0">
              <a:solidFill>
                <a:schemeClr val="tx1"/>
              </a:solidFill>
            </a:endParaRPr>
          </a:p>
          <a:p>
            <a:pPr algn="just"/>
            <a:endParaRPr lang="de-DE" sz="1600" dirty="0">
              <a:solidFill>
                <a:schemeClr val="tx1"/>
              </a:solidFill>
            </a:endParaRPr>
          </a:p>
          <a:p>
            <a:pPr algn="just"/>
            <a:r>
              <a:rPr lang="de-DE" sz="1400" u="sng" dirty="0">
                <a:solidFill>
                  <a:schemeClr val="tx1"/>
                </a:solidFill>
              </a:rPr>
              <a:t>Zeitpunkt t</a:t>
            </a:r>
            <a:r>
              <a:rPr lang="de-DE" sz="1400" u="sng" baseline="-25000" dirty="0">
                <a:solidFill>
                  <a:schemeClr val="tx1"/>
                </a:solidFill>
              </a:rPr>
              <a:t>2</a:t>
            </a:r>
            <a:r>
              <a:rPr lang="de-DE" sz="1400" u="sng" dirty="0">
                <a:solidFill>
                  <a:schemeClr val="tx1"/>
                </a:solidFill>
              </a:rPr>
              <a:t>:</a:t>
            </a:r>
          </a:p>
          <a:p>
            <a:pPr algn="just"/>
            <a:r>
              <a:rPr lang="de-DE" sz="1400" dirty="0">
                <a:solidFill>
                  <a:schemeClr val="tx1"/>
                </a:solidFill>
              </a:rPr>
              <a:t>Der Strom i</a:t>
            </a:r>
            <a:r>
              <a:rPr lang="de-DE" sz="1400" baseline="-25000" dirty="0">
                <a:solidFill>
                  <a:schemeClr val="tx1"/>
                </a:solidFill>
              </a:rPr>
              <a:t>2</a:t>
            </a:r>
            <a:r>
              <a:rPr lang="de-DE" sz="1400" dirty="0">
                <a:solidFill>
                  <a:schemeClr val="tx1"/>
                </a:solidFill>
              </a:rPr>
              <a:t> ist nun</a:t>
            </a:r>
          </a:p>
          <a:p>
            <a:pPr algn="just"/>
            <a:r>
              <a:rPr lang="de-DE" sz="1400" dirty="0">
                <a:solidFill>
                  <a:schemeClr val="tx1"/>
                </a:solidFill>
              </a:rPr>
              <a:t>positiv (hineinfließend),</a:t>
            </a:r>
          </a:p>
          <a:p>
            <a:pPr algn="just"/>
            <a:r>
              <a:rPr lang="de-DE" sz="1400" dirty="0">
                <a:solidFill>
                  <a:schemeClr val="tx1"/>
                </a:solidFill>
              </a:rPr>
              <a:t>die Magnetpole </a:t>
            </a:r>
            <a:r>
              <a:rPr lang="de-DE" sz="1400" b="1" dirty="0">
                <a:solidFill>
                  <a:srgbClr val="FF0000"/>
                </a:solidFill>
              </a:rPr>
              <a:t>N</a:t>
            </a:r>
            <a:r>
              <a:rPr lang="de-DE" sz="1400" dirty="0">
                <a:solidFill>
                  <a:schemeClr val="tx1"/>
                </a:solidFill>
              </a:rPr>
              <a:t> und </a:t>
            </a:r>
            <a:r>
              <a:rPr lang="de-DE" sz="1400" b="1" dirty="0">
                <a:solidFill>
                  <a:srgbClr val="00B050"/>
                </a:solidFill>
              </a:rPr>
              <a:t>S</a:t>
            </a:r>
          </a:p>
          <a:p>
            <a:pPr algn="just"/>
            <a:r>
              <a:rPr lang="de-DE" sz="1400" dirty="0">
                <a:solidFill>
                  <a:schemeClr val="tx1"/>
                </a:solidFill>
              </a:rPr>
              <a:t>wechseln.				</a:t>
            </a:r>
          </a:p>
          <a:p>
            <a:pPr algn="just"/>
            <a:endParaRPr lang="de-DE" sz="160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404665"/>
            <a:ext cx="7772400" cy="648071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de-DE" sz="1600" b="1" dirty="0"/>
              <a:t>DASM - Entstehung des Drehfeldes</a:t>
            </a:r>
          </a:p>
        </p:txBody>
      </p:sp>
      <p:cxnSp>
        <p:nvCxnSpPr>
          <p:cNvPr id="5" name="Gerade Verbindung mit Pfeil 4"/>
          <p:cNvCxnSpPr/>
          <p:nvPr/>
        </p:nvCxnSpPr>
        <p:spPr>
          <a:xfrm flipV="1">
            <a:off x="2051720" y="1879114"/>
            <a:ext cx="2401197" cy="1909926"/>
          </a:xfrm>
          <a:prstGeom prst="straightConnector1">
            <a:avLst/>
          </a:prstGeom>
          <a:ln w="28575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56723" b="21536"/>
          <a:stretch/>
        </p:blipFill>
        <p:spPr bwMode="auto">
          <a:xfrm>
            <a:off x="3101677" y="1497677"/>
            <a:ext cx="2007533" cy="43795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Ellipse 3"/>
          <p:cNvSpPr/>
          <p:nvPr/>
        </p:nvSpPr>
        <p:spPr>
          <a:xfrm>
            <a:off x="3457590" y="3429000"/>
            <a:ext cx="144016" cy="14401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rgbClr val="FF0000"/>
              </a:solidFill>
            </a:endParaRPr>
          </a:p>
        </p:txBody>
      </p:sp>
      <p:cxnSp>
        <p:nvCxnSpPr>
          <p:cNvPr id="8" name="Gerade Verbindung mit Pfeil 7"/>
          <p:cNvCxnSpPr/>
          <p:nvPr/>
        </p:nvCxnSpPr>
        <p:spPr>
          <a:xfrm flipV="1">
            <a:off x="4594767" y="5517232"/>
            <a:ext cx="178213" cy="216024"/>
          </a:xfrm>
          <a:prstGeom prst="straightConnector1">
            <a:avLst/>
          </a:prstGeom>
          <a:ln w="28575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feld 8"/>
          <p:cNvSpPr txBox="1"/>
          <p:nvPr/>
        </p:nvSpPr>
        <p:spPr>
          <a:xfrm>
            <a:off x="3361925" y="5209455"/>
            <a:ext cx="2160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>
                <a:solidFill>
                  <a:srgbClr val="FF0000"/>
                </a:solidFill>
              </a:rPr>
              <a:t>N</a:t>
            </a:r>
          </a:p>
        </p:txBody>
      </p:sp>
      <p:sp>
        <p:nvSpPr>
          <p:cNvPr id="12" name="Textfeld 11"/>
          <p:cNvSpPr txBox="1"/>
          <p:nvPr/>
        </p:nvSpPr>
        <p:spPr>
          <a:xfrm>
            <a:off x="3514325" y="5240233"/>
            <a:ext cx="2160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>
                <a:solidFill>
                  <a:srgbClr val="FF0000"/>
                </a:solidFill>
              </a:rPr>
              <a:t>N</a:t>
            </a:r>
          </a:p>
        </p:txBody>
      </p:sp>
      <p:sp>
        <p:nvSpPr>
          <p:cNvPr id="13" name="Textfeld 12"/>
          <p:cNvSpPr txBox="1"/>
          <p:nvPr/>
        </p:nvSpPr>
        <p:spPr>
          <a:xfrm>
            <a:off x="2915816" y="5392633"/>
            <a:ext cx="2160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>
                <a:solidFill>
                  <a:srgbClr val="00B050"/>
                </a:solidFill>
              </a:rPr>
              <a:t>S</a:t>
            </a:r>
          </a:p>
        </p:txBody>
      </p:sp>
      <p:sp>
        <p:nvSpPr>
          <p:cNvPr id="14" name="Textfeld 13"/>
          <p:cNvSpPr txBox="1"/>
          <p:nvPr/>
        </p:nvSpPr>
        <p:spPr>
          <a:xfrm>
            <a:off x="3851920" y="5425479"/>
            <a:ext cx="2160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>
                <a:solidFill>
                  <a:srgbClr val="00B050"/>
                </a:solidFill>
              </a:rPr>
              <a:t>S</a:t>
            </a:r>
          </a:p>
        </p:txBody>
      </p:sp>
      <p:sp>
        <p:nvSpPr>
          <p:cNvPr id="15" name="Textfeld 14"/>
          <p:cNvSpPr txBox="1"/>
          <p:nvPr/>
        </p:nvSpPr>
        <p:spPr>
          <a:xfrm>
            <a:off x="4416554" y="5041809"/>
            <a:ext cx="2160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>
                <a:solidFill>
                  <a:srgbClr val="FF0000"/>
                </a:solidFill>
              </a:rPr>
              <a:t>N</a:t>
            </a:r>
          </a:p>
        </p:txBody>
      </p:sp>
      <p:sp>
        <p:nvSpPr>
          <p:cNvPr id="16" name="Textfeld 15"/>
          <p:cNvSpPr txBox="1"/>
          <p:nvPr/>
        </p:nvSpPr>
        <p:spPr>
          <a:xfrm>
            <a:off x="3385582" y="4561383"/>
            <a:ext cx="2160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>
                <a:solidFill>
                  <a:srgbClr val="FF0000"/>
                </a:solidFill>
              </a:rPr>
              <a:t>N</a:t>
            </a:r>
          </a:p>
        </p:txBody>
      </p:sp>
      <p:sp>
        <p:nvSpPr>
          <p:cNvPr id="17" name="Textfeld 16"/>
          <p:cNvSpPr txBox="1"/>
          <p:nvPr/>
        </p:nvSpPr>
        <p:spPr>
          <a:xfrm>
            <a:off x="3419872" y="5085184"/>
            <a:ext cx="2160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>
                <a:solidFill>
                  <a:srgbClr val="00B050"/>
                </a:solidFill>
              </a:rPr>
              <a:t>S</a:t>
            </a:r>
          </a:p>
        </p:txBody>
      </p:sp>
      <p:sp>
        <p:nvSpPr>
          <p:cNvPr id="18" name="Textfeld 17"/>
          <p:cNvSpPr txBox="1"/>
          <p:nvPr/>
        </p:nvSpPr>
        <p:spPr>
          <a:xfrm>
            <a:off x="4393694" y="4561383"/>
            <a:ext cx="2160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>
                <a:solidFill>
                  <a:srgbClr val="00B050"/>
                </a:solidFill>
              </a:rPr>
              <a:t>S</a:t>
            </a:r>
          </a:p>
        </p:txBody>
      </p:sp>
      <p:sp>
        <p:nvSpPr>
          <p:cNvPr id="19" name="Textfeld 18"/>
          <p:cNvSpPr txBox="1"/>
          <p:nvPr/>
        </p:nvSpPr>
        <p:spPr>
          <a:xfrm>
            <a:off x="4499992" y="5157192"/>
            <a:ext cx="2160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>
                <a:solidFill>
                  <a:srgbClr val="00B050"/>
                </a:solidFill>
              </a:rPr>
              <a:t>S</a:t>
            </a:r>
          </a:p>
        </p:txBody>
      </p:sp>
      <p:sp>
        <p:nvSpPr>
          <p:cNvPr id="20" name="Textfeld 19"/>
          <p:cNvSpPr txBox="1"/>
          <p:nvPr/>
        </p:nvSpPr>
        <p:spPr>
          <a:xfrm>
            <a:off x="4860032" y="5392633"/>
            <a:ext cx="2160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>
                <a:solidFill>
                  <a:srgbClr val="FF0000"/>
                </a:solidFill>
              </a:rPr>
              <a:t>N</a:t>
            </a:r>
          </a:p>
        </p:txBody>
      </p:sp>
      <p:sp>
        <p:nvSpPr>
          <p:cNvPr id="21" name="Ellipse 20"/>
          <p:cNvSpPr/>
          <p:nvPr/>
        </p:nvSpPr>
        <p:spPr>
          <a:xfrm>
            <a:off x="4477132" y="1735098"/>
            <a:ext cx="144016" cy="14401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rgbClr val="FF0000"/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67121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827584" y="1196752"/>
            <a:ext cx="7704856" cy="5184576"/>
          </a:xfrm>
        </p:spPr>
        <p:txBody>
          <a:bodyPr>
            <a:normAutofit/>
          </a:bodyPr>
          <a:lstStyle/>
          <a:p>
            <a:pPr algn="just"/>
            <a:r>
              <a:rPr lang="de-DE" sz="1600" dirty="0">
                <a:solidFill>
                  <a:schemeClr val="tx1"/>
                </a:solidFill>
              </a:rPr>
              <a:t>Die drei Leiter des Drehstromnetzes versorgen die Wicklungen des Ständers:</a:t>
            </a:r>
          </a:p>
          <a:p>
            <a:pPr algn="just"/>
            <a:endParaRPr lang="de-DE" sz="1600" dirty="0">
              <a:solidFill>
                <a:schemeClr val="tx1"/>
              </a:solidFill>
            </a:endParaRPr>
          </a:p>
          <a:p>
            <a:pPr algn="just"/>
            <a:endParaRPr lang="de-DE" sz="1600" dirty="0">
              <a:solidFill>
                <a:schemeClr val="tx1"/>
              </a:solidFill>
            </a:endParaRPr>
          </a:p>
          <a:p>
            <a:pPr algn="just"/>
            <a:endParaRPr lang="de-DE" sz="1600" dirty="0">
              <a:solidFill>
                <a:schemeClr val="tx1"/>
              </a:solidFill>
            </a:endParaRPr>
          </a:p>
          <a:p>
            <a:pPr algn="just"/>
            <a:endParaRPr lang="de-DE" sz="1600" dirty="0">
              <a:solidFill>
                <a:schemeClr val="tx1"/>
              </a:solidFill>
            </a:endParaRPr>
          </a:p>
          <a:p>
            <a:pPr algn="just"/>
            <a:endParaRPr lang="de-DE" sz="1600" dirty="0">
              <a:solidFill>
                <a:schemeClr val="tx1"/>
              </a:solidFill>
            </a:endParaRPr>
          </a:p>
          <a:p>
            <a:pPr algn="just"/>
            <a:endParaRPr lang="de-DE" sz="1600" dirty="0">
              <a:solidFill>
                <a:schemeClr val="tx1"/>
              </a:solidFill>
            </a:endParaRPr>
          </a:p>
          <a:p>
            <a:pPr algn="just"/>
            <a:endParaRPr lang="de-DE" sz="1600" dirty="0">
              <a:solidFill>
                <a:schemeClr val="tx1"/>
              </a:solidFill>
            </a:endParaRPr>
          </a:p>
          <a:p>
            <a:pPr algn="just"/>
            <a:r>
              <a:rPr lang="de-DE" sz="1400" u="sng" dirty="0">
                <a:solidFill>
                  <a:schemeClr val="tx1"/>
                </a:solidFill>
              </a:rPr>
              <a:t>Zeitpunkt t</a:t>
            </a:r>
            <a:r>
              <a:rPr lang="de-DE" sz="1400" u="sng" baseline="-25000" dirty="0">
                <a:solidFill>
                  <a:schemeClr val="tx1"/>
                </a:solidFill>
              </a:rPr>
              <a:t>2</a:t>
            </a:r>
            <a:r>
              <a:rPr lang="de-DE" sz="1400" u="sng" dirty="0">
                <a:solidFill>
                  <a:schemeClr val="tx1"/>
                </a:solidFill>
              </a:rPr>
              <a:t>:</a:t>
            </a:r>
          </a:p>
          <a:p>
            <a:pPr algn="just"/>
            <a:r>
              <a:rPr lang="de-DE" sz="1400" dirty="0">
                <a:solidFill>
                  <a:schemeClr val="tx1"/>
                </a:solidFill>
              </a:rPr>
              <a:t>An der Stromrichtung</a:t>
            </a:r>
          </a:p>
          <a:p>
            <a:pPr algn="just"/>
            <a:r>
              <a:rPr lang="de-DE" sz="1400" dirty="0">
                <a:solidFill>
                  <a:schemeClr val="tx1"/>
                </a:solidFill>
              </a:rPr>
              <a:t>von i</a:t>
            </a:r>
            <a:r>
              <a:rPr lang="de-DE" sz="1400" baseline="-25000" dirty="0">
                <a:solidFill>
                  <a:schemeClr val="tx1"/>
                </a:solidFill>
              </a:rPr>
              <a:t>3</a:t>
            </a:r>
            <a:r>
              <a:rPr lang="de-DE" sz="1400" dirty="0">
                <a:solidFill>
                  <a:schemeClr val="tx1"/>
                </a:solidFill>
              </a:rPr>
              <a:t> ist hat sich nichts geändert,</a:t>
            </a:r>
          </a:p>
          <a:p>
            <a:pPr algn="just"/>
            <a:r>
              <a:rPr lang="de-DE" sz="1400" dirty="0">
                <a:solidFill>
                  <a:schemeClr val="tx1"/>
                </a:solidFill>
              </a:rPr>
              <a:t>die Magnetpole </a:t>
            </a:r>
            <a:r>
              <a:rPr lang="de-DE" sz="1400" b="1" dirty="0">
                <a:solidFill>
                  <a:srgbClr val="FF0000"/>
                </a:solidFill>
              </a:rPr>
              <a:t>N</a:t>
            </a:r>
            <a:r>
              <a:rPr lang="de-DE" sz="1400" dirty="0">
                <a:solidFill>
                  <a:schemeClr val="tx1"/>
                </a:solidFill>
              </a:rPr>
              <a:t> und </a:t>
            </a:r>
            <a:r>
              <a:rPr lang="de-DE" sz="1400" b="1" dirty="0">
                <a:solidFill>
                  <a:srgbClr val="00B050"/>
                </a:solidFill>
              </a:rPr>
              <a:t>S</a:t>
            </a:r>
          </a:p>
          <a:p>
            <a:pPr algn="just"/>
            <a:r>
              <a:rPr lang="de-DE" sz="1400" dirty="0">
                <a:solidFill>
                  <a:schemeClr val="tx1"/>
                </a:solidFill>
              </a:rPr>
              <a:t>bleiben.				</a:t>
            </a:r>
          </a:p>
          <a:p>
            <a:pPr algn="just"/>
            <a:endParaRPr lang="de-DE" sz="160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404665"/>
            <a:ext cx="7772400" cy="648071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de-DE" sz="1600" b="1" dirty="0"/>
              <a:t>DASM - Entstehung des Drehfeldes</a:t>
            </a:r>
          </a:p>
        </p:txBody>
      </p:sp>
      <p:cxnSp>
        <p:nvCxnSpPr>
          <p:cNvPr id="5" name="Gerade Verbindung mit Pfeil 4"/>
          <p:cNvCxnSpPr/>
          <p:nvPr/>
        </p:nvCxnSpPr>
        <p:spPr>
          <a:xfrm flipV="1">
            <a:off x="2699792" y="3506718"/>
            <a:ext cx="1753125" cy="642362"/>
          </a:xfrm>
          <a:prstGeom prst="straightConnector1">
            <a:avLst/>
          </a:prstGeom>
          <a:ln w="28575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56723" b="21536"/>
          <a:stretch/>
        </p:blipFill>
        <p:spPr bwMode="auto">
          <a:xfrm>
            <a:off x="3101677" y="1497677"/>
            <a:ext cx="2007533" cy="43795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Ellipse 3"/>
          <p:cNvSpPr/>
          <p:nvPr/>
        </p:nvSpPr>
        <p:spPr>
          <a:xfrm>
            <a:off x="4452917" y="3440430"/>
            <a:ext cx="144016" cy="14401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rgbClr val="FF0000"/>
              </a:solidFill>
            </a:endParaRPr>
          </a:p>
        </p:txBody>
      </p:sp>
      <p:cxnSp>
        <p:nvCxnSpPr>
          <p:cNvPr id="8" name="Gerade Verbindung mit Pfeil 7"/>
          <p:cNvCxnSpPr/>
          <p:nvPr/>
        </p:nvCxnSpPr>
        <p:spPr>
          <a:xfrm flipH="1" flipV="1">
            <a:off x="4393694" y="5546521"/>
            <a:ext cx="201073" cy="186735"/>
          </a:xfrm>
          <a:prstGeom prst="straightConnector1">
            <a:avLst/>
          </a:prstGeom>
          <a:ln w="28575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feld 8"/>
          <p:cNvSpPr txBox="1"/>
          <p:nvPr/>
        </p:nvSpPr>
        <p:spPr>
          <a:xfrm>
            <a:off x="3361925" y="5209455"/>
            <a:ext cx="2160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>
                <a:solidFill>
                  <a:srgbClr val="FF0000"/>
                </a:solidFill>
              </a:rPr>
              <a:t>N</a:t>
            </a:r>
          </a:p>
        </p:txBody>
      </p:sp>
      <p:sp>
        <p:nvSpPr>
          <p:cNvPr id="12" name="Textfeld 11"/>
          <p:cNvSpPr txBox="1"/>
          <p:nvPr/>
        </p:nvSpPr>
        <p:spPr>
          <a:xfrm>
            <a:off x="3514325" y="5240233"/>
            <a:ext cx="2160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>
                <a:solidFill>
                  <a:srgbClr val="FF0000"/>
                </a:solidFill>
              </a:rPr>
              <a:t>N</a:t>
            </a:r>
          </a:p>
        </p:txBody>
      </p:sp>
      <p:sp>
        <p:nvSpPr>
          <p:cNvPr id="13" name="Textfeld 12"/>
          <p:cNvSpPr txBox="1"/>
          <p:nvPr/>
        </p:nvSpPr>
        <p:spPr>
          <a:xfrm>
            <a:off x="2915816" y="5392633"/>
            <a:ext cx="2160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>
                <a:solidFill>
                  <a:srgbClr val="00B050"/>
                </a:solidFill>
              </a:rPr>
              <a:t>S</a:t>
            </a:r>
          </a:p>
        </p:txBody>
      </p:sp>
      <p:sp>
        <p:nvSpPr>
          <p:cNvPr id="14" name="Textfeld 13"/>
          <p:cNvSpPr txBox="1"/>
          <p:nvPr/>
        </p:nvSpPr>
        <p:spPr>
          <a:xfrm>
            <a:off x="3851920" y="5425479"/>
            <a:ext cx="2160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>
                <a:solidFill>
                  <a:srgbClr val="00B050"/>
                </a:solidFill>
              </a:rPr>
              <a:t>S</a:t>
            </a:r>
          </a:p>
        </p:txBody>
      </p:sp>
      <p:sp>
        <p:nvSpPr>
          <p:cNvPr id="15" name="Textfeld 14"/>
          <p:cNvSpPr txBox="1"/>
          <p:nvPr/>
        </p:nvSpPr>
        <p:spPr>
          <a:xfrm>
            <a:off x="4416554" y="5041809"/>
            <a:ext cx="2160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>
                <a:solidFill>
                  <a:srgbClr val="FF0000"/>
                </a:solidFill>
              </a:rPr>
              <a:t>N</a:t>
            </a:r>
          </a:p>
        </p:txBody>
      </p:sp>
      <p:sp>
        <p:nvSpPr>
          <p:cNvPr id="16" name="Textfeld 15"/>
          <p:cNvSpPr txBox="1"/>
          <p:nvPr/>
        </p:nvSpPr>
        <p:spPr>
          <a:xfrm>
            <a:off x="3385582" y="4561383"/>
            <a:ext cx="2160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>
                <a:solidFill>
                  <a:srgbClr val="FF0000"/>
                </a:solidFill>
              </a:rPr>
              <a:t>N</a:t>
            </a:r>
          </a:p>
        </p:txBody>
      </p:sp>
      <p:sp>
        <p:nvSpPr>
          <p:cNvPr id="17" name="Textfeld 16"/>
          <p:cNvSpPr txBox="1"/>
          <p:nvPr/>
        </p:nvSpPr>
        <p:spPr>
          <a:xfrm>
            <a:off x="3419872" y="5085184"/>
            <a:ext cx="2160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>
                <a:solidFill>
                  <a:srgbClr val="00B050"/>
                </a:solidFill>
              </a:rPr>
              <a:t>S</a:t>
            </a:r>
          </a:p>
        </p:txBody>
      </p:sp>
      <p:sp>
        <p:nvSpPr>
          <p:cNvPr id="18" name="Textfeld 17"/>
          <p:cNvSpPr txBox="1"/>
          <p:nvPr/>
        </p:nvSpPr>
        <p:spPr>
          <a:xfrm>
            <a:off x="4393694" y="4561383"/>
            <a:ext cx="2160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>
                <a:solidFill>
                  <a:srgbClr val="00B050"/>
                </a:solidFill>
              </a:rPr>
              <a:t>S</a:t>
            </a:r>
          </a:p>
        </p:txBody>
      </p:sp>
      <p:sp>
        <p:nvSpPr>
          <p:cNvPr id="19" name="Textfeld 18"/>
          <p:cNvSpPr txBox="1"/>
          <p:nvPr/>
        </p:nvSpPr>
        <p:spPr>
          <a:xfrm>
            <a:off x="4499992" y="5157192"/>
            <a:ext cx="2160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>
                <a:solidFill>
                  <a:srgbClr val="00B050"/>
                </a:solidFill>
              </a:rPr>
              <a:t>S</a:t>
            </a:r>
          </a:p>
        </p:txBody>
      </p:sp>
      <p:sp>
        <p:nvSpPr>
          <p:cNvPr id="20" name="Textfeld 19"/>
          <p:cNvSpPr txBox="1"/>
          <p:nvPr/>
        </p:nvSpPr>
        <p:spPr>
          <a:xfrm>
            <a:off x="4860032" y="5392633"/>
            <a:ext cx="2160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>
                <a:solidFill>
                  <a:srgbClr val="FF0000"/>
                </a:solidFill>
              </a:rPr>
              <a:t>N</a:t>
            </a:r>
          </a:p>
        </p:txBody>
      </p:sp>
      <p:sp>
        <p:nvSpPr>
          <p:cNvPr id="21" name="Ellipse 20"/>
          <p:cNvSpPr/>
          <p:nvPr/>
        </p:nvSpPr>
        <p:spPr>
          <a:xfrm>
            <a:off x="3491880" y="3429000"/>
            <a:ext cx="144016" cy="14401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rgbClr val="FF0000"/>
              </a:solidFill>
            </a:endParaRPr>
          </a:p>
        </p:txBody>
      </p:sp>
      <p:sp>
        <p:nvSpPr>
          <p:cNvPr id="22" name="Textfeld 21"/>
          <p:cNvSpPr txBox="1"/>
          <p:nvPr/>
        </p:nvSpPr>
        <p:spPr>
          <a:xfrm>
            <a:off x="3995936" y="5497487"/>
            <a:ext cx="2160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>
                <a:solidFill>
                  <a:srgbClr val="00B050"/>
                </a:solidFill>
              </a:rPr>
              <a:t>S</a:t>
            </a:r>
          </a:p>
        </p:txBody>
      </p:sp>
      <p:sp>
        <p:nvSpPr>
          <p:cNvPr id="24" name="Textfeld 23"/>
          <p:cNvSpPr txBox="1"/>
          <p:nvPr/>
        </p:nvSpPr>
        <p:spPr>
          <a:xfrm>
            <a:off x="4355976" y="5209455"/>
            <a:ext cx="2160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>
                <a:solidFill>
                  <a:srgbClr val="FF0000"/>
                </a:solidFill>
              </a:rPr>
              <a:t>N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54449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827584" y="1196752"/>
            <a:ext cx="7704856" cy="5184576"/>
          </a:xfrm>
        </p:spPr>
        <p:txBody>
          <a:bodyPr>
            <a:normAutofit/>
          </a:bodyPr>
          <a:lstStyle/>
          <a:p>
            <a:pPr algn="just"/>
            <a:r>
              <a:rPr lang="de-DE" sz="1600" dirty="0">
                <a:solidFill>
                  <a:schemeClr val="tx1"/>
                </a:solidFill>
              </a:rPr>
              <a:t>Die drei Leiter des Drehstromnetzes versorgen die Wicklungen des Ständers:</a:t>
            </a:r>
          </a:p>
          <a:p>
            <a:pPr algn="just"/>
            <a:endParaRPr lang="de-DE" sz="1600" dirty="0">
              <a:solidFill>
                <a:schemeClr val="tx1"/>
              </a:solidFill>
            </a:endParaRPr>
          </a:p>
          <a:p>
            <a:pPr algn="just"/>
            <a:endParaRPr lang="de-DE" sz="1600" dirty="0">
              <a:solidFill>
                <a:schemeClr val="tx1"/>
              </a:solidFill>
            </a:endParaRPr>
          </a:p>
          <a:p>
            <a:pPr algn="just"/>
            <a:endParaRPr lang="de-DE" sz="1600" dirty="0">
              <a:solidFill>
                <a:schemeClr val="tx1"/>
              </a:solidFill>
            </a:endParaRPr>
          </a:p>
          <a:p>
            <a:pPr algn="just"/>
            <a:endParaRPr lang="de-DE" sz="1600" dirty="0">
              <a:solidFill>
                <a:schemeClr val="tx1"/>
              </a:solidFill>
            </a:endParaRPr>
          </a:p>
          <a:p>
            <a:pPr algn="just"/>
            <a:endParaRPr lang="de-DE" sz="1600" dirty="0">
              <a:solidFill>
                <a:schemeClr val="tx1"/>
              </a:solidFill>
            </a:endParaRPr>
          </a:p>
          <a:p>
            <a:pPr algn="just"/>
            <a:endParaRPr lang="de-DE" sz="1600" dirty="0">
              <a:solidFill>
                <a:schemeClr val="tx1"/>
              </a:solidFill>
            </a:endParaRPr>
          </a:p>
          <a:p>
            <a:pPr algn="just"/>
            <a:endParaRPr lang="de-DE" sz="1600" dirty="0">
              <a:solidFill>
                <a:schemeClr val="tx1"/>
              </a:solidFill>
            </a:endParaRPr>
          </a:p>
          <a:p>
            <a:pPr algn="just"/>
            <a:r>
              <a:rPr lang="de-DE" sz="1400" u="sng" dirty="0">
                <a:solidFill>
                  <a:schemeClr val="tx1"/>
                </a:solidFill>
              </a:rPr>
              <a:t>Zeitpunkt t</a:t>
            </a:r>
            <a:r>
              <a:rPr lang="de-DE" sz="1400" u="sng" baseline="-25000" dirty="0">
                <a:solidFill>
                  <a:schemeClr val="tx1"/>
                </a:solidFill>
              </a:rPr>
              <a:t>3</a:t>
            </a:r>
            <a:r>
              <a:rPr lang="de-DE" sz="1400" u="sng" dirty="0">
                <a:solidFill>
                  <a:schemeClr val="tx1"/>
                </a:solidFill>
              </a:rPr>
              <a:t>:</a:t>
            </a:r>
          </a:p>
          <a:p>
            <a:pPr algn="just"/>
            <a:r>
              <a:rPr lang="de-DE" sz="1400" dirty="0">
                <a:solidFill>
                  <a:schemeClr val="tx1"/>
                </a:solidFill>
              </a:rPr>
              <a:t>Wie wird sich die Lage</a:t>
            </a:r>
          </a:p>
          <a:p>
            <a:pPr algn="just"/>
            <a:r>
              <a:rPr lang="de-DE" sz="1400" dirty="0">
                <a:solidFill>
                  <a:schemeClr val="tx1"/>
                </a:solidFill>
              </a:rPr>
              <a:t>der Magnetpole </a:t>
            </a:r>
            <a:r>
              <a:rPr lang="de-DE" sz="1400" b="1" dirty="0">
                <a:solidFill>
                  <a:srgbClr val="FF0000"/>
                </a:solidFill>
              </a:rPr>
              <a:t>N</a:t>
            </a:r>
            <a:r>
              <a:rPr lang="de-DE" sz="1400" dirty="0">
                <a:solidFill>
                  <a:schemeClr val="tx1"/>
                </a:solidFill>
              </a:rPr>
              <a:t> und </a:t>
            </a:r>
            <a:r>
              <a:rPr lang="de-DE" sz="1400" b="1" dirty="0">
                <a:solidFill>
                  <a:srgbClr val="00B050"/>
                </a:solidFill>
              </a:rPr>
              <a:t>S</a:t>
            </a:r>
          </a:p>
          <a:p>
            <a:pPr algn="just"/>
            <a:r>
              <a:rPr lang="de-DE" sz="1400" dirty="0">
                <a:solidFill>
                  <a:schemeClr val="tx1"/>
                </a:solidFill>
              </a:rPr>
              <a:t>im Innern des Ständers</a:t>
            </a:r>
          </a:p>
          <a:p>
            <a:pPr algn="just"/>
            <a:r>
              <a:rPr lang="de-DE" sz="1400" dirty="0">
                <a:solidFill>
                  <a:schemeClr val="tx1"/>
                </a:solidFill>
              </a:rPr>
              <a:t>verändern?</a:t>
            </a:r>
          </a:p>
          <a:p>
            <a:pPr algn="just"/>
            <a:r>
              <a:rPr lang="de-DE" sz="1400" dirty="0">
                <a:solidFill>
                  <a:schemeClr val="tx1"/>
                </a:solidFill>
              </a:rPr>
              <a:t>Bitte selbst herleiten!			</a:t>
            </a:r>
          </a:p>
          <a:p>
            <a:pPr algn="just"/>
            <a:endParaRPr lang="de-DE" sz="160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404665"/>
            <a:ext cx="7772400" cy="648071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de-DE" sz="1600" b="1" dirty="0"/>
              <a:t>DASM - Entstehung des Drehfeldes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34793" b="21536"/>
          <a:stretch/>
        </p:blipFill>
        <p:spPr bwMode="auto">
          <a:xfrm>
            <a:off x="3101677" y="1497677"/>
            <a:ext cx="3024803" cy="43795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Ellipse 3"/>
          <p:cNvSpPr/>
          <p:nvPr/>
        </p:nvSpPr>
        <p:spPr>
          <a:xfrm>
            <a:off x="5470187" y="3463290"/>
            <a:ext cx="144016" cy="14401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rgbClr val="FF0000"/>
              </a:solidFill>
            </a:endParaRPr>
          </a:p>
        </p:txBody>
      </p:sp>
      <p:cxnSp>
        <p:nvCxnSpPr>
          <p:cNvPr id="8" name="Gerade Verbindung mit Pfeil 7"/>
          <p:cNvCxnSpPr/>
          <p:nvPr/>
        </p:nvCxnSpPr>
        <p:spPr>
          <a:xfrm flipH="1" flipV="1">
            <a:off x="5580112" y="6021288"/>
            <a:ext cx="1" cy="474768"/>
          </a:xfrm>
          <a:prstGeom prst="straightConnector1">
            <a:avLst/>
          </a:prstGeom>
          <a:ln w="28575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feld 8"/>
          <p:cNvSpPr txBox="1"/>
          <p:nvPr/>
        </p:nvSpPr>
        <p:spPr>
          <a:xfrm>
            <a:off x="3361925" y="5209455"/>
            <a:ext cx="2160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>
                <a:solidFill>
                  <a:srgbClr val="FF0000"/>
                </a:solidFill>
              </a:rPr>
              <a:t>N</a:t>
            </a:r>
          </a:p>
        </p:txBody>
      </p:sp>
      <p:sp>
        <p:nvSpPr>
          <p:cNvPr id="12" name="Textfeld 11"/>
          <p:cNvSpPr txBox="1"/>
          <p:nvPr/>
        </p:nvSpPr>
        <p:spPr>
          <a:xfrm>
            <a:off x="3514325" y="5240233"/>
            <a:ext cx="2160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>
                <a:solidFill>
                  <a:srgbClr val="FF0000"/>
                </a:solidFill>
              </a:rPr>
              <a:t>N</a:t>
            </a:r>
          </a:p>
        </p:txBody>
      </p:sp>
      <p:sp>
        <p:nvSpPr>
          <p:cNvPr id="13" name="Textfeld 12"/>
          <p:cNvSpPr txBox="1"/>
          <p:nvPr/>
        </p:nvSpPr>
        <p:spPr>
          <a:xfrm>
            <a:off x="2915816" y="5392633"/>
            <a:ext cx="2160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>
                <a:solidFill>
                  <a:srgbClr val="00B050"/>
                </a:solidFill>
              </a:rPr>
              <a:t>S</a:t>
            </a:r>
          </a:p>
        </p:txBody>
      </p:sp>
      <p:sp>
        <p:nvSpPr>
          <p:cNvPr id="14" name="Textfeld 13"/>
          <p:cNvSpPr txBox="1"/>
          <p:nvPr/>
        </p:nvSpPr>
        <p:spPr>
          <a:xfrm>
            <a:off x="3851920" y="5425479"/>
            <a:ext cx="2160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>
                <a:solidFill>
                  <a:srgbClr val="00B050"/>
                </a:solidFill>
              </a:rPr>
              <a:t>S</a:t>
            </a:r>
          </a:p>
        </p:txBody>
      </p:sp>
      <p:sp>
        <p:nvSpPr>
          <p:cNvPr id="15" name="Textfeld 14"/>
          <p:cNvSpPr txBox="1"/>
          <p:nvPr/>
        </p:nvSpPr>
        <p:spPr>
          <a:xfrm>
            <a:off x="4416554" y="5041809"/>
            <a:ext cx="2160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>
                <a:solidFill>
                  <a:srgbClr val="FF0000"/>
                </a:solidFill>
              </a:rPr>
              <a:t>N</a:t>
            </a:r>
          </a:p>
        </p:txBody>
      </p:sp>
      <p:sp>
        <p:nvSpPr>
          <p:cNvPr id="16" name="Textfeld 15"/>
          <p:cNvSpPr txBox="1"/>
          <p:nvPr/>
        </p:nvSpPr>
        <p:spPr>
          <a:xfrm>
            <a:off x="3385582" y="4561383"/>
            <a:ext cx="2160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>
                <a:solidFill>
                  <a:srgbClr val="FF0000"/>
                </a:solidFill>
              </a:rPr>
              <a:t>N</a:t>
            </a:r>
          </a:p>
        </p:txBody>
      </p:sp>
      <p:sp>
        <p:nvSpPr>
          <p:cNvPr id="17" name="Textfeld 16"/>
          <p:cNvSpPr txBox="1"/>
          <p:nvPr/>
        </p:nvSpPr>
        <p:spPr>
          <a:xfrm>
            <a:off x="3419872" y="5085184"/>
            <a:ext cx="2160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>
                <a:solidFill>
                  <a:srgbClr val="00B050"/>
                </a:solidFill>
              </a:rPr>
              <a:t>S</a:t>
            </a:r>
          </a:p>
        </p:txBody>
      </p:sp>
      <p:sp>
        <p:nvSpPr>
          <p:cNvPr id="18" name="Textfeld 17"/>
          <p:cNvSpPr txBox="1"/>
          <p:nvPr/>
        </p:nvSpPr>
        <p:spPr>
          <a:xfrm>
            <a:off x="4393694" y="4561383"/>
            <a:ext cx="2160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>
                <a:solidFill>
                  <a:srgbClr val="00B050"/>
                </a:solidFill>
              </a:rPr>
              <a:t>S</a:t>
            </a:r>
          </a:p>
        </p:txBody>
      </p:sp>
      <p:sp>
        <p:nvSpPr>
          <p:cNvPr id="19" name="Textfeld 18"/>
          <p:cNvSpPr txBox="1"/>
          <p:nvPr/>
        </p:nvSpPr>
        <p:spPr>
          <a:xfrm>
            <a:off x="4499992" y="5157192"/>
            <a:ext cx="2160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>
                <a:solidFill>
                  <a:srgbClr val="00B050"/>
                </a:solidFill>
              </a:rPr>
              <a:t>S</a:t>
            </a:r>
          </a:p>
        </p:txBody>
      </p:sp>
      <p:sp>
        <p:nvSpPr>
          <p:cNvPr id="20" name="Textfeld 19"/>
          <p:cNvSpPr txBox="1"/>
          <p:nvPr/>
        </p:nvSpPr>
        <p:spPr>
          <a:xfrm>
            <a:off x="4860032" y="5392633"/>
            <a:ext cx="2160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>
                <a:solidFill>
                  <a:srgbClr val="FF0000"/>
                </a:solidFill>
              </a:rPr>
              <a:t>N</a:t>
            </a:r>
          </a:p>
        </p:txBody>
      </p:sp>
      <p:sp>
        <p:nvSpPr>
          <p:cNvPr id="21" name="Ellipse 20"/>
          <p:cNvSpPr/>
          <p:nvPr/>
        </p:nvSpPr>
        <p:spPr>
          <a:xfrm>
            <a:off x="5446410" y="1714500"/>
            <a:ext cx="144016" cy="14401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rgbClr val="FF0000"/>
              </a:solidFill>
            </a:endParaRPr>
          </a:p>
        </p:txBody>
      </p:sp>
      <p:sp>
        <p:nvSpPr>
          <p:cNvPr id="22" name="Textfeld 21"/>
          <p:cNvSpPr txBox="1"/>
          <p:nvPr/>
        </p:nvSpPr>
        <p:spPr>
          <a:xfrm>
            <a:off x="3995936" y="5497487"/>
            <a:ext cx="2160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>
                <a:solidFill>
                  <a:srgbClr val="00B050"/>
                </a:solidFill>
              </a:rPr>
              <a:t>S</a:t>
            </a:r>
          </a:p>
        </p:txBody>
      </p:sp>
      <p:sp>
        <p:nvSpPr>
          <p:cNvPr id="24" name="Textfeld 23"/>
          <p:cNvSpPr txBox="1"/>
          <p:nvPr/>
        </p:nvSpPr>
        <p:spPr>
          <a:xfrm>
            <a:off x="4355976" y="5209455"/>
            <a:ext cx="2160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>
                <a:solidFill>
                  <a:srgbClr val="FF0000"/>
                </a:solidFill>
              </a:rPr>
              <a:t>N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78523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827584" y="1196752"/>
            <a:ext cx="7704856" cy="5184576"/>
          </a:xfrm>
        </p:spPr>
        <p:txBody>
          <a:bodyPr>
            <a:normAutofit/>
          </a:bodyPr>
          <a:lstStyle/>
          <a:p>
            <a:pPr algn="just"/>
            <a:r>
              <a:rPr lang="de-DE" sz="1600" dirty="0">
                <a:solidFill>
                  <a:schemeClr val="tx1"/>
                </a:solidFill>
              </a:rPr>
              <a:t>Die drei Leiter des Drehstromnetzes versorgen die Wicklungen des Ständers:</a:t>
            </a:r>
          </a:p>
          <a:p>
            <a:pPr algn="just"/>
            <a:endParaRPr lang="de-DE" sz="1600" dirty="0">
              <a:solidFill>
                <a:schemeClr val="tx1"/>
              </a:solidFill>
            </a:endParaRPr>
          </a:p>
          <a:p>
            <a:pPr algn="just"/>
            <a:endParaRPr lang="de-DE" sz="1600" dirty="0">
              <a:solidFill>
                <a:schemeClr val="tx1"/>
              </a:solidFill>
            </a:endParaRPr>
          </a:p>
          <a:p>
            <a:pPr algn="just"/>
            <a:endParaRPr lang="de-DE" sz="1600" dirty="0">
              <a:solidFill>
                <a:schemeClr val="tx1"/>
              </a:solidFill>
            </a:endParaRPr>
          </a:p>
          <a:p>
            <a:pPr algn="just"/>
            <a:endParaRPr lang="de-DE" sz="1600" dirty="0">
              <a:solidFill>
                <a:schemeClr val="tx1"/>
              </a:solidFill>
            </a:endParaRPr>
          </a:p>
          <a:p>
            <a:pPr algn="just"/>
            <a:endParaRPr lang="de-DE" sz="1600" dirty="0">
              <a:solidFill>
                <a:schemeClr val="tx1"/>
              </a:solidFill>
            </a:endParaRPr>
          </a:p>
          <a:p>
            <a:pPr algn="just"/>
            <a:endParaRPr lang="de-DE" sz="1600" dirty="0">
              <a:solidFill>
                <a:schemeClr val="tx1"/>
              </a:solidFill>
            </a:endParaRPr>
          </a:p>
          <a:p>
            <a:pPr algn="just"/>
            <a:endParaRPr lang="de-DE" sz="1600" dirty="0">
              <a:solidFill>
                <a:schemeClr val="tx1"/>
              </a:solidFill>
            </a:endParaRPr>
          </a:p>
          <a:p>
            <a:pPr algn="just"/>
            <a:r>
              <a:rPr lang="de-DE" sz="1400" u="sng" dirty="0">
                <a:solidFill>
                  <a:schemeClr val="tx1"/>
                </a:solidFill>
              </a:rPr>
              <a:t>Zeitpunkt t</a:t>
            </a:r>
            <a:r>
              <a:rPr lang="de-DE" sz="1400" u="sng" baseline="-25000" dirty="0">
                <a:solidFill>
                  <a:schemeClr val="tx1"/>
                </a:solidFill>
              </a:rPr>
              <a:t>3</a:t>
            </a:r>
            <a:r>
              <a:rPr lang="de-DE" sz="1400" u="sng" dirty="0">
                <a:solidFill>
                  <a:schemeClr val="tx1"/>
                </a:solidFill>
              </a:rPr>
              <a:t>:</a:t>
            </a:r>
          </a:p>
          <a:p>
            <a:pPr algn="just"/>
            <a:r>
              <a:rPr lang="de-DE" sz="1400" dirty="0">
                <a:solidFill>
                  <a:schemeClr val="tx1"/>
                </a:solidFill>
              </a:rPr>
              <a:t>Nun haben die Ströme i</a:t>
            </a:r>
            <a:r>
              <a:rPr lang="de-DE" sz="1400" baseline="-25000" dirty="0">
                <a:solidFill>
                  <a:schemeClr val="tx1"/>
                </a:solidFill>
              </a:rPr>
              <a:t>2</a:t>
            </a:r>
            <a:r>
              <a:rPr lang="de-DE" sz="1400" dirty="0">
                <a:solidFill>
                  <a:schemeClr val="tx1"/>
                </a:solidFill>
              </a:rPr>
              <a:t> und i</a:t>
            </a:r>
            <a:r>
              <a:rPr lang="de-DE" sz="1400" baseline="-25000" dirty="0">
                <a:solidFill>
                  <a:schemeClr val="tx1"/>
                </a:solidFill>
              </a:rPr>
              <a:t>3</a:t>
            </a:r>
          </a:p>
          <a:p>
            <a:pPr algn="just"/>
            <a:r>
              <a:rPr lang="de-DE" sz="1400" dirty="0">
                <a:solidFill>
                  <a:schemeClr val="tx1"/>
                </a:solidFill>
              </a:rPr>
              <a:t>Ihre Richtung geändert.</a:t>
            </a:r>
          </a:p>
          <a:p>
            <a:pPr algn="just"/>
            <a:r>
              <a:rPr lang="de-DE" sz="1400" dirty="0">
                <a:solidFill>
                  <a:schemeClr val="tx1"/>
                </a:solidFill>
              </a:rPr>
              <a:t>Somit wechseln deren</a:t>
            </a:r>
          </a:p>
          <a:p>
            <a:pPr algn="just"/>
            <a:r>
              <a:rPr lang="de-DE" sz="1400" dirty="0">
                <a:solidFill>
                  <a:schemeClr val="tx1"/>
                </a:solidFill>
              </a:rPr>
              <a:t>Magnetpole </a:t>
            </a:r>
            <a:r>
              <a:rPr lang="de-DE" sz="1400" b="1" dirty="0">
                <a:solidFill>
                  <a:srgbClr val="FF0000"/>
                </a:solidFill>
              </a:rPr>
              <a:t>N</a:t>
            </a:r>
            <a:r>
              <a:rPr lang="de-DE" sz="1400" dirty="0">
                <a:solidFill>
                  <a:schemeClr val="tx1"/>
                </a:solidFill>
              </a:rPr>
              <a:t> und </a:t>
            </a:r>
            <a:r>
              <a:rPr lang="de-DE" sz="1400" b="1" dirty="0">
                <a:solidFill>
                  <a:srgbClr val="00B050"/>
                </a:solidFill>
              </a:rPr>
              <a:t>S</a:t>
            </a:r>
            <a:r>
              <a:rPr lang="de-DE" sz="1400" b="1" dirty="0">
                <a:solidFill>
                  <a:schemeClr val="tx1"/>
                </a:solidFill>
              </a:rPr>
              <a:t>.</a:t>
            </a:r>
            <a:r>
              <a:rPr lang="de-DE" sz="1400" dirty="0">
                <a:solidFill>
                  <a:schemeClr val="tx1"/>
                </a:solidFill>
              </a:rPr>
              <a:t>		</a:t>
            </a:r>
          </a:p>
          <a:p>
            <a:pPr algn="just"/>
            <a:endParaRPr lang="de-DE" sz="160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404665"/>
            <a:ext cx="7772400" cy="648071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de-DE" sz="1600" b="1" dirty="0"/>
              <a:t>DASM - Entstehung des Drehfeldes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34793" b="21536"/>
          <a:stretch/>
        </p:blipFill>
        <p:spPr bwMode="auto">
          <a:xfrm>
            <a:off x="3101677" y="1497677"/>
            <a:ext cx="3024803" cy="43795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Ellipse 3"/>
          <p:cNvSpPr/>
          <p:nvPr/>
        </p:nvSpPr>
        <p:spPr>
          <a:xfrm>
            <a:off x="5470187" y="3463290"/>
            <a:ext cx="144016" cy="14401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rgbClr val="FF0000"/>
              </a:solidFill>
            </a:endParaRPr>
          </a:p>
        </p:txBody>
      </p:sp>
      <p:cxnSp>
        <p:nvCxnSpPr>
          <p:cNvPr id="8" name="Gerade Verbindung mit Pfeil 7"/>
          <p:cNvCxnSpPr/>
          <p:nvPr/>
        </p:nvCxnSpPr>
        <p:spPr>
          <a:xfrm flipH="1" flipV="1">
            <a:off x="5580112" y="6021288"/>
            <a:ext cx="1" cy="474768"/>
          </a:xfrm>
          <a:prstGeom prst="straightConnector1">
            <a:avLst/>
          </a:prstGeom>
          <a:ln w="28575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feld 8"/>
          <p:cNvSpPr txBox="1"/>
          <p:nvPr/>
        </p:nvSpPr>
        <p:spPr>
          <a:xfrm>
            <a:off x="3361925" y="5209455"/>
            <a:ext cx="2160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>
                <a:solidFill>
                  <a:srgbClr val="FF0000"/>
                </a:solidFill>
              </a:rPr>
              <a:t>N</a:t>
            </a:r>
          </a:p>
        </p:txBody>
      </p:sp>
      <p:sp>
        <p:nvSpPr>
          <p:cNvPr id="12" name="Textfeld 11"/>
          <p:cNvSpPr txBox="1"/>
          <p:nvPr/>
        </p:nvSpPr>
        <p:spPr>
          <a:xfrm>
            <a:off x="3514325" y="5240233"/>
            <a:ext cx="2160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>
                <a:solidFill>
                  <a:srgbClr val="FF0000"/>
                </a:solidFill>
              </a:rPr>
              <a:t>N</a:t>
            </a:r>
          </a:p>
        </p:txBody>
      </p:sp>
      <p:sp>
        <p:nvSpPr>
          <p:cNvPr id="13" name="Textfeld 12"/>
          <p:cNvSpPr txBox="1"/>
          <p:nvPr/>
        </p:nvSpPr>
        <p:spPr>
          <a:xfrm>
            <a:off x="2915816" y="5392633"/>
            <a:ext cx="2160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>
                <a:solidFill>
                  <a:srgbClr val="00B050"/>
                </a:solidFill>
              </a:rPr>
              <a:t>S</a:t>
            </a:r>
          </a:p>
        </p:txBody>
      </p:sp>
      <p:sp>
        <p:nvSpPr>
          <p:cNvPr id="14" name="Textfeld 13"/>
          <p:cNvSpPr txBox="1"/>
          <p:nvPr/>
        </p:nvSpPr>
        <p:spPr>
          <a:xfrm>
            <a:off x="3851920" y="5425479"/>
            <a:ext cx="2160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>
                <a:solidFill>
                  <a:srgbClr val="00B050"/>
                </a:solidFill>
              </a:rPr>
              <a:t>S</a:t>
            </a:r>
          </a:p>
        </p:txBody>
      </p:sp>
      <p:sp>
        <p:nvSpPr>
          <p:cNvPr id="15" name="Textfeld 14"/>
          <p:cNvSpPr txBox="1"/>
          <p:nvPr/>
        </p:nvSpPr>
        <p:spPr>
          <a:xfrm>
            <a:off x="4416554" y="5041809"/>
            <a:ext cx="2160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>
                <a:solidFill>
                  <a:srgbClr val="FF0000"/>
                </a:solidFill>
              </a:rPr>
              <a:t>N</a:t>
            </a:r>
          </a:p>
        </p:txBody>
      </p:sp>
      <p:sp>
        <p:nvSpPr>
          <p:cNvPr id="16" name="Textfeld 15"/>
          <p:cNvSpPr txBox="1"/>
          <p:nvPr/>
        </p:nvSpPr>
        <p:spPr>
          <a:xfrm>
            <a:off x="3385582" y="4561383"/>
            <a:ext cx="2160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>
                <a:solidFill>
                  <a:srgbClr val="FF0000"/>
                </a:solidFill>
              </a:rPr>
              <a:t>N</a:t>
            </a:r>
          </a:p>
        </p:txBody>
      </p:sp>
      <p:sp>
        <p:nvSpPr>
          <p:cNvPr id="17" name="Textfeld 16"/>
          <p:cNvSpPr txBox="1"/>
          <p:nvPr/>
        </p:nvSpPr>
        <p:spPr>
          <a:xfrm>
            <a:off x="3419872" y="5085184"/>
            <a:ext cx="2160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>
                <a:solidFill>
                  <a:srgbClr val="00B050"/>
                </a:solidFill>
              </a:rPr>
              <a:t>S</a:t>
            </a:r>
          </a:p>
        </p:txBody>
      </p:sp>
      <p:sp>
        <p:nvSpPr>
          <p:cNvPr id="18" name="Textfeld 17"/>
          <p:cNvSpPr txBox="1"/>
          <p:nvPr/>
        </p:nvSpPr>
        <p:spPr>
          <a:xfrm>
            <a:off x="4393694" y="4561383"/>
            <a:ext cx="2160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>
                <a:solidFill>
                  <a:srgbClr val="00B050"/>
                </a:solidFill>
              </a:rPr>
              <a:t>S</a:t>
            </a:r>
          </a:p>
        </p:txBody>
      </p:sp>
      <p:sp>
        <p:nvSpPr>
          <p:cNvPr id="19" name="Textfeld 18"/>
          <p:cNvSpPr txBox="1"/>
          <p:nvPr/>
        </p:nvSpPr>
        <p:spPr>
          <a:xfrm>
            <a:off x="4499992" y="5157192"/>
            <a:ext cx="2160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>
                <a:solidFill>
                  <a:srgbClr val="00B050"/>
                </a:solidFill>
              </a:rPr>
              <a:t>S</a:t>
            </a:r>
          </a:p>
        </p:txBody>
      </p:sp>
      <p:sp>
        <p:nvSpPr>
          <p:cNvPr id="20" name="Textfeld 19"/>
          <p:cNvSpPr txBox="1"/>
          <p:nvPr/>
        </p:nvSpPr>
        <p:spPr>
          <a:xfrm>
            <a:off x="4860032" y="5392633"/>
            <a:ext cx="2160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>
                <a:solidFill>
                  <a:srgbClr val="FF0000"/>
                </a:solidFill>
              </a:rPr>
              <a:t>N</a:t>
            </a:r>
          </a:p>
        </p:txBody>
      </p:sp>
      <p:sp>
        <p:nvSpPr>
          <p:cNvPr id="21" name="Ellipse 20"/>
          <p:cNvSpPr/>
          <p:nvPr/>
        </p:nvSpPr>
        <p:spPr>
          <a:xfrm>
            <a:off x="5446410" y="1714500"/>
            <a:ext cx="144016" cy="14401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rgbClr val="FF0000"/>
              </a:solidFill>
            </a:endParaRPr>
          </a:p>
        </p:txBody>
      </p:sp>
      <p:sp>
        <p:nvSpPr>
          <p:cNvPr id="22" name="Textfeld 21"/>
          <p:cNvSpPr txBox="1"/>
          <p:nvPr/>
        </p:nvSpPr>
        <p:spPr>
          <a:xfrm>
            <a:off x="3995936" y="5497487"/>
            <a:ext cx="2160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>
                <a:solidFill>
                  <a:srgbClr val="00B050"/>
                </a:solidFill>
              </a:rPr>
              <a:t>S</a:t>
            </a:r>
          </a:p>
        </p:txBody>
      </p:sp>
      <p:sp>
        <p:nvSpPr>
          <p:cNvPr id="24" name="Textfeld 23"/>
          <p:cNvSpPr txBox="1"/>
          <p:nvPr/>
        </p:nvSpPr>
        <p:spPr>
          <a:xfrm>
            <a:off x="4355976" y="5209455"/>
            <a:ext cx="2160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>
                <a:solidFill>
                  <a:srgbClr val="FF0000"/>
                </a:solidFill>
              </a:rPr>
              <a:t>N</a:t>
            </a:r>
          </a:p>
        </p:txBody>
      </p:sp>
      <p:sp>
        <p:nvSpPr>
          <p:cNvPr id="23" name="Textfeld 22"/>
          <p:cNvSpPr txBox="1"/>
          <p:nvPr/>
        </p:nvSpPr>
        <p:spPr>
          <a:xfrm>
            <a:off x="5364088" y="5194910"/>
            <a:ext cx="2160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>
                <a:solidFill>
                  <a:srgbClr val="00B050"/>
                </a:solidFill>
              </a:rPr>
              <a:t>S</a:t>
            </a:r>
          </a:p>
        </p:txBody>
      </p:sp>
      <p:sp>
        <p:nvSpPr>
          <p:cNvPr id="25" name="Textfeld 24"/>
          <p:cNvSpPr txBox="1"/>
          <p:nvPr/>
        </p:nvSpPr>
        <p:spPr>
          <a:xfrm>
            <a:off x="5447526" y="5039464"/>
            <a:ext cx="2160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>
                <a:solidFill>
                  <a:srgbClr val="FF0000"/>
                </a:solidFill>
              </a:rPr>
              <a:t>N</a:t>
            </a:r>
          </a:p>
        </p:txBody>
      </p:sp>
      <p:sp>
        <p:nvSpPr>
          <p:cNvPr id="26" name="Textfeld 25"/>
          <p:cNvSpPr txBox="1"/>
          <p:nvPr/>
        </p:nvSpPr>
        <p:spPr>
          <a:xfrm>
            <a:off x="5508486" y="5191864"/>
            <a:ext cx="2160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>
                <a:solidFill>
                  <a:srgbClr val="FF0000"/>
                </a:solidFill>
              </a:rPr>
              <a:t>N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46835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827584" y="1196752"/>
            <a:ext cx="7704856" cy="5184576"/>
          </a:xfrm>
        </p:spPr>
        <p:txBody>
          <a:bodyPr>
            <a:normAutofit/>
          </a:bodyPr>
          <a:lstStyle/>
          <a:p>
            <a:pPr algn="just"/>
            <a:r>
              <a:rPr lang="de-DE" sz="1600" dirty="0">
                <a:solidFill>
                  <a:schemeClr val="tx1"/>
                </a:solidFill>
              </a:rPr>
              <a:t>Die drei Leiter des Drehstromnetzes versorgen nun Wicklungen des Ständers:</a:t>
            </a:r>
          </a:p>
          <a:p>
            <a:pPr algn="just"/>
            <a:endParaRPr lang="de-DE" sz="1600" dirty="0">
              <a:solidFill>
                <a:schemeClr val="tx1"/>
              </a:solidFill>
            </a:endParaRPr>
          </a:p>
          <a:p>
            <a:pPr algn="just"/>
            <a:endParaRPr lang="de-DE" sz="1600" dirty="0">
              <a:solidFill>
                <a:schemeClr val="tx1"/>
              </a:solidFill>
            </a:endParaRPr>
          </a:p>
          <a:p>
            <a:pPr algn="just"/>
            <a:endParaRPr lang="de-DE" sz="1600" dirty="0">
              <a:solidFill>
                <a:schemeClr val="tx1"/>
              </a:solidFill>
            </a:endParaRPr>
          </a:p>
          <a:p>
            <a:pPr algn="just"/>
            <a:endParaRPr lang="de-DE" sz="1600" dirty="0">
              <a:solidFill>
                <a:schemeClr val="tx1"/>
              </a:solidFill>
            </a:endParaRPr>
          </a:p>
          <a:p>
            <a:pPr algn="just"/>
            <a:endParaRPr lang="de-DE" sz="1600" dirty="0">
              <a:solidFill>
                <a:schemeClr val="tx1"/>
              </a:solidFill>
            </a:endParaRPr>
          </a:p>
          <a:p>
            <a:pPr algn="just"/>
            <a:endParaRPr lang="de-DE" sz="1600" dirty="0">
              <a:solidFill>
                <a:schemeClr val="tx1"/>
              </a:solidFill>
            </a:endParaRPr>
          </a:p>
          <a:p>
            <a:pPr algn="just"/>
            <a:endParaRPr lang="de-DE" sz="1600" dirty="0">
              <a:solidFill>
                <a:schemeClr val="tx1"/>
              </a:solidFill>
            </a:endParaRPr>
          </a:p>
          <a:p>
            <a:pPr algn="just"/>
            <a:r>
              <a:rPr lang="de-DE" sz="1400" u="sng" dirty="0">
                <a:solidFill>
                  <a:schemeClr val="tx1"/>
                </a:solidFill>
              </a:rPr>
              <a:t>Zeitpunkt t</a:t>
            </a:r>
            <a:r>
              <a:rPr lang="de-DE" sz="1400" u="sng" baseline="-25000" dirty="0">
                <a:solidFill>
                  <a:schemeClr val="tx1"/>
                </a:solidFill>
              </a:rPr>
              <a:t>4</a:t>
            </a:r>
            <a:r>
              <a:rPr lang="de-DE" sz="1400" u="sng" dirty="0">
                <a:solidFill>
                  <a:schemeClr val="tx1"/>
                </a:solidFill>
              </a:rPr>
              <a:t>:</a:t>
            </a:r>
          </a:p>
          <a:p>
            <a:pPr algn="just"/>
            <a:r>
              <a:rPr lang="de-DE" sz="1400" dirty="0">
                <a:solidFill>
                  <a:schemeClr val="tx1"/>
                </a:solidFill>
              </a:rPr>
              <a:t>Zum Zeitpunkt t</a:t>
            </a:r>
            <a:r>
              <a:rPr lang="de-DE" sz="1400" baseline="-25000" dirty="0">
                <a:solidFill>
                  <a:schemeClr val="tx1"/>
                </a:solidFill>
              </a:rPr>
              <a:t>4</a:t>
            </a:r>
            <a:r>
              <a:rPr lang="de-DE" sz="1400" dirty="0">
                <a:solidFill>
                  <a:schemeClr val="tx1"/>
                </a:solidFill>
              </a:rPr>
              <a:t> haben</a:t>
            </a:r>
          </a:p>
          <a:p>
            <a:pPr algn="just"/>
            <a:r>
              <a:rPr lang="de-DE" sz="1400" dirty="0">
                <a:solidFill>
                  <a:schemeClr val="tx1"/>
                </a:solidFill>
              </a:rPr>
              <a:t>wir wieder die gleichen</a:t>
            </a:r>
          </a:p>
          <a:p>
            <a:pPr algn="just"/>
            <a:r>
              <a:rPr lang="de-DE" sz="1400" dirty="0">
                <a:solidFill>
                  <a:schemeClr val="tx1"/>
                </a:solidFill>
              </a:rPr>
              <a:t>Verhältnisse wie zum </a:t>
            </a:r>
          </a:p>
          <a:p>
            <a:pPr algn="just"/>
            <a:r>
              <a:rPr lang="de-DE" sz="1400" dirty="0">
                <a:solidFill>
                  <a:schemeClr val="tx1"/>
                </a:solidFill>
              </a:rPr>
              <a:t>Zeitpunkt t</a:t>
            </a:r>
            <a:r>
              <a:rPr lang="de-DE" sz="1400" baseline="-25000" dirty="0">
                <a:solidFill>
                  <a:schemeClr val="tx1"/>
                </a:solidFill>
              </a:rPr>
              <a:t>1</a:t>
            </a:r>
            <a:r>
              <a:rPr lang="de-DE" sz="1400" dirty="0">
                <a:solidFill>
                  <a:schemeClr val="tx1"/>
                </a:solidFill>
              </a:rPr>
              <a:t>.	</a:t>
            </a:r>
          </a:p>
          <a:p>
            <a:pPr algn="just"/>
            <a:endParaRPr lang="de-DE" sz="160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404665"/>
            <a:ext cx="7772400" cy="648071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de-DE" sz="1600" b="1" dirty="0"/>
              <a:t>DASM - Entstehung des Drehfeldes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3500" b="21536"/>
          <a:stretch/>
        </p:blipFill>
        <p:spPr bwMode="auto">
          <a:xfrm>
            <a:off x="3101677" y="1497677"/>
            <a:ext cx="4476413" cy="43795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Ellipse 3"/>
          <p:cNvSpPr/>
          <p:nvPr/>
        </p:nvSpPr>
        <p:spPr>
          <a:xfrm>
            <a:off x="6444208" y="3463290"/>
            <a:ext cx="144016" cy="14401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rgbClr val="FF0000"/>
              </a:solidFill>
            </a:endParaRPr>
          </a:p>
        </p:txBody>
      </p:sp>
      <p:cxnSp>
        <p:nvCxnSpPr>
          <p:cNvPr id="8" name="Gerade Verbindung mit Pfeil 7"/>
          <p:cNvCxnSpPr/>
          <p:nvPr/>
        </p:nvCxnSpPr>
        <p:spPr>
          <a:xfrm flipH="1" flipV="1">
            <a:off x="6516216" y="6021288"/>
            <a:ext cx="1" cy="474768"/>
          </a:xfrm>
          <a:prstGeom prst="straightConnector1">
            <a:avLst/>
          </a:prstGeom>
          <a:ln w="28575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feld 8"/>
          <p:cNvSpPr txBox="1"/>
          <p:nvPr/>
        </p:nvSpPr>
        <p:spPr>
          <a:xfrm>
            <a:off x="3361925" y="5209455"/>
            <a:ext cx="2160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>
                <a:solidFill>
                  <a:srgbClr val="FF0000"/>
                </a:solidFill>
              </a:rPr>
              <a:t>N</a:t>
            </a:r>
          </a:p>
        </p:txBody>
      </p:sp>
      <p:sp>
        <p:nvSpPr>
          <p:cNvPr id="12" name="Textfeld 11"/>
          <p:cNvSpPr txBox="1"/>
          <p:nvPr/>
        </p:nvSpPr>
        <p:spPr>
          <a:xfrm>
            <a:off x="3514325" y="5240233"/>
            <a:ext cx="2160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>
                <a:solidFill>
                  <a:srgbClr val="FF0000"/>
                </a:solidFill>
              </a:rPr>
              <a:t>N</a:t>
            </a:r>
          </a:p>
        </p:txBody>
      </p:sp>
      <p:sp>
        <p:nvSpPr>
          <p:cNvPr id="13" name="Textfeld 12"/>
          <p:cNvSpPr txBox="1"/>
          <p:nvPr/>
        </p:nvSpPr>
        <p:spPr>
          <a:xfrm>
            <a:off x="2915816" y="5392633"/>
            <a:ext cx="2160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>
                <a:solidFill>
                  <a:srgbClr val="00B050"/>
                </a:solidFill>
              </a:rPr>
              <a:t>S</a:t>
            </a:r>
          </a:p>
        </p:txBody>
      </p:sp>
      <p:sp>
        <p:nvSpPr>
          <p:cNvPr id="14" name="Textfeld 13"/>
          <p:cNvSpPr txBox="1"/>
          <p:nvPr/>
        </p:nvSpPr>
        <p:spPr>
          <a:xfrm>
            <a:off x="3851920" y="5425479"/>
            <a:ext cx="2160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>
                <a:solidFill>
                  <a:srgbClr val="00B050"/>
                </a:solidFill>
              </a:rPr>
              <a:t>S</a:t>
            </a:r>
          </a:p>
        </p:txBody>
      </p:sp>
      <p:sp>
        <p:nvSpPr>
          <p:cNvPr id="15" name="Textfeld 14"/>
          <p:cNvSpPr txBox="1"/>
          <p:nvPr/>
        </p:nvSpPr>
        <p:spPr>
          <a:xfrm>
            <a:off x="4416554" y="5041809"/>
            <a:ext cx="2160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>
                <a:solidFill>
                  <a:srgbClr val="FF0000"/>
                </a:solidFill>
              </a:rPr>
              <a:t>N</a:t>
            </a:r>
          </a:p>
        </p:txBody>
      </p:sp>
      <p:sp>
        <p:nvSpPr>
          <p:cNvPr id="16" name="Textfeld 15"/>
          <p:cNvSpPr txBox="1"/>
          <p:nvPr/>
        </p:nvSpPr>
        <p:spPr>
          <a:xfrm>
            <a:off x="3385582" y="4561383"/>
            <a:ext cx="2160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>
                <a:solidFill>
                  <a:srgbClr val="FF0000"/>
                </a:solidFill>
              </a:rPr>
              <a:t>N</a:t>
            </a:r>
          </a:p>
        </p:txBody>
      </p:sp>
      <p:sp>
        <p:nvSpPr>
          <p:cNvPr id="17" name="Textfeld 16"/>
          <p:cNvSpPr txBox="1"/>
          <p:nvPr/>
        </p:nvSpPr>
        <p:spPr>
          <a:xfrm>
            <a:off x="3419872" y="5085184"/>
            <a:ext cx="2160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>
                <a:solidFill>
                  <a:srgbClr val="00B050"/>
                </a:solidFill>
              </a:rPr>
              <a:t>S</a:t>
            </a:r>
          </a:p>
        </p:txBody>
      </p:sp>
      <p:sp>
        <p:nvSpPr>
          <p:cNvPr id="18" name="Textfeld 17"/>
          <p:cNvSpPr txBox="1"/>
          <p:nvPr/>
        </p:nvSpPr>
        <p:spPr>
          <a:xfrm>
            <a:off x="4393694" y="4561383"/>
            <a:ext cx="2160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>
                <a:solidFill>
                  <a:srgbClr val="00B050"/>
                </a:solidFill>
              </a:rPr>
              <a:t>S</a:t>
            </a:r>
          </a:p>
        </p:txBody>
      </p:sp>
      <p:sp>
        <p:nvSpPr>
          <p:cNvPr id="19" name="Textfeld 18"/>
          <p:cNvSpPr txBox="1"/>
          <p:nvPr/>
        </p:nvSpPr>
        <p:spPr>
          <a:xfrm>
            <a:off x="4499992" y="5157192"/>
            <a:ext cx="2160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>
                <a:solidFill>
                  <a:srgbClr val="00B050"/>
                </a:solidFill>
              </a:rPr>
              <a:t>S</a:t>
            </a:r>
          </a:p>
        </p:txBody>
      </p:sp>
      <p:sp>
        <p:nvSpPr>
          <p:cNvPr id="20" name="Textfeld 19"/>
          <p:cNvSpPr txBox="1"/>
          <p:nvPr/>
        </p:nvSpPr>
        <p:spPr>
          <a:xfrm>
            <a:off x="4860032" y="5392633"/>
            <a:ext cx="2160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>
                <a:solidFill>
                  <a:srgbClr val="FF0000"/>
                </a:solidFill>
              </a:rPr>
              <a:t>N</a:t>
            </a:r>
          </a:p>
        </p:txBody>
      </p:sp>
      <p:sp>
        <p:nvSpPr>
          <p:cNvPr id="21" name="Ellipse 20"/>
          <p:cNvSpPr/>
          <p:nvPr/>
        </p:nvSpPr>
        <p:spPr>
          <a:xfrm>
            <a:off x="6444208" y="1714500"/>
            <a:ext cx="144016" cy="14401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rgbClr val="FF0000"/>
              </a:solidFill>
            </a:endParaRPr>
          </a:p>
        </p:txBody>
      </p:sp>
      <p:sp>
        <p:nvSpPr>
          <p:cNvPr id="22" name="Textfeld 21"/>
          <p:cNvSpPr txBox="1"/>
          <p:nvPr/>
        </p:nvSpPr>
        <p:spPr>
          <a:xfrm>
            <a:off x="3995936" y="5497487"/>
            <a:ext cx="2160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>
                <a:solidFill>
                  <a:srgbClr val="00B050"/>
                </a:solidFill>
              </a:rPr>
              <a:t>S</a:t>
            </a:r>
          </a:p>
        </p:txBody>
      </p:sp>
      <p:sp>
        <p:nvSpPr>
          <p:cNvPr id="24" name="Textfeld 23"/>
          <p:cNvSpPr txBox="1"/>
          <p:nvPr/>
        </p:nvSpPr>
        <p:spPr>
          <a:xfrm>
            <a:off x="4355976" y="5209455"/>
            <a:ext cx="2160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>
                <a:solidFill>
                  <a:srgbClr val="FF0000"/>
                </a:solidFill>
              </a:rPr>
              <a:t>N</a:t>
            </a:r>
          </a:p>
        </p:txBody>
      </p:sp>
      <p:sp>
        <p:nvSpPr>
          <p:cNvPr id="23" name="Textfeld 22"/>
          <p:cNvSpPr txBox="1"/>
          <p:nvPr/>
        </p:nvSpPr>
        <p:spPr>
          <a:xfrm>
            <a:off x="5364088" y="5194910"/>
            <a:ext cx="2160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>
                <a:solidFill>
                  <a:srgbClr val="00B050"/>
                </a:solidFill>
              </a:rPr>
              <a:t>S</a:t>
            </a:r>
          </a:p>
        </p:txBody>
      </p:sp>
      <p:sp>
        <p:nvSpPr>
          <p:cNvPr id="25" name="Textfeld 24"/>
          <p:cNvSpPr txBox="1"/>
          <p:nvPr/>
        </p:nvSpPr>
        <p:spPr>
          <a:xfrm>
            <a:off x="5447526" y="5039464"/>
            <a:ext cx="2160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>
                <a:solidFill>
                  <a:srgbClr val="FF0000"/>
                </a:solidFill>
              </a:rPr>
              <a:t>N</a:t>
            </a:r>
          </a:p>
        </p:txBody>
      </p:sp>
      <p:sp>
        <p:nvSpPr>
          <p:cNvPr id="26" name="Textfeld 25"/>
          <p:cNvSpPr txBox="1"/>
          <p:nvPr/>
        </p:nvSpPr>
        <p:spPr>
          <a:xfrm>
            <a:off x="5508486" y="5191864"/>
            <a:ext cx="2160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>
                <a:solidFill>
                  <a:srgbClr val="FF0000"/>
                </a:solidFill>
              </a:rPr>
              <a:t>N</a:t>
            </a:r>
          </a:p>
        </p:txBody>
      </p:sp>
      <p:cxnSp>
        <p:nvCxnSpPr>
          <p:cNvPr id="27" name="Gerade Verbindung mit Pfeil 26"/>
          <p:cNvCxnSpPr/>
          <p:nvPr/>
        </p:nvCxnSpPr>
        <p:spPr>
          <a:xfrm flipH="1" flipV="1">
            <a:off x="3563888" y="6021288"/>
            <a:ext cx="1" cy="474768"/>
          </a:xfrm>
          <a:prstGeom prst="straightConnector1">
            <a:avLst/>
          </a:prstGeom>
          <a:ln w="28575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07896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C04E3A14AC6EE24685F5F87063F26976" ma:contentTypeVersion="1" ma:contentTypeDescription="Ein neues Dokument erstellen." ma:contentTypeScope="" ma:versionID="352c69f4ca7257fbce19896c6664d66c">
  <xsd:schema xmlns:xsd="http://www.w3.org/2001/XMLSchema" xmlns:xs="http://www.w3.org/2001/XMLSchema" xmlns:p="http://schemas.microsoft.com/office/2006/metadata/properties" xmlns:ns2="55696b60-0389-45c2-bb8c-032517eb46a2" targetNamespace="http://schemas.microsoft.com/office/2006/metadata/properties" ma:root="true" ma:fieldsID="db29f27168fee2738db85bf75344cf4f" ns2:_="">
    <xsd:import namespace="55696b60-0389-45c2-bb8c-032517eb46a2"/>
    <xsd:element name="properties">
      <xsd:complexType>
        <xsd:sequence>
          <xsd:element name="documentManagement">
            <xsd:complexType>
              <xsd:all>
                <xsd:element ref="ns2:SharedWithUser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5696b60-0389-45c2-bb8c-032517eb46a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DF536ACB-E95A-4561-9B58-1D454CB634C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1E90601-6297-4DF4-9044-A79F773C098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5696b60-0389-45c2-bb8c-032517eb46a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245F42C8-A1E3-4EDC-9B05-C88D2D85F8A6}">
  <ds:schemaRefs>
    <ds:schemaRef ds:uri="http://purl.org/dc/dcmitype/"/>
    <ds:schemaRef ds:uri="http://schemas.microsoft.com/office/2006/metadata/properties"/>
    <ds:schemaRef ds:uri="http://purl.org/dc/terms/"/>
    <ds:schemaRef ds:uri="http://schemas.microsoft.com/office/2006/documentManagement/types"/>
    <ds:schemaRef ds:uri="http://purl.org/dc/elements/1.1/"/>
    <ds:schemaRef ds:uri="http://www.w3.org/XML/1998/namespace"/>
    <ds:schemaRef ds:uri="http://schemas.microsoft.com/office/infopath/2007/PartnerControls"/>
    <ds:schemaRef ds:uri="http://schemas.openxmlformats.org/package/2006/metadata/core-properties"/>
    <ds:schemaRef ds:uri="55696b60-0389-45c2-bb8c-032517eb46a2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794</Words>
  <PresentationFormat>Bildschirmpräsentation (4:3)</PresentationFormat>
  <Paragraphs>433</Paragraphs>
  <Slides>17</Slides>
  <Notes>17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17</vt:i4>
      </vt:variant>
    </vt:vector>
  </HeadingPairs>
  <TitlesOfParts>
    <vt:vector size="21" baseType="lpstr">
      <vt:lpstr>Arial</vt:lpstr>
      <vt:lpstr>Calibri</vt:lpstr>
      <vt:lpstr>Cambria Math</vt:lpstr>
      <vt:lpstr>Larissa-Design</vt:lpstr>
      <vt:lpstr>DASM – Entstehung des Drehfelds</vt:lpstr>
      <vt:lpstr>DASM - Entstehung des Drehfeldes</vt:lpstr>
      <vt:lpstr>DASM - Entstehung des Drehfeldes</vt:lpstr>
      <vt:lpstr>DASM - Entstehung des Drehfeldes</vt:lpstr>
      <vt:lpstr>DASM - Entstehung des Drehfeldes</vt:lpstr>
      <vt:lpstr>DASM - Entstehung des Drehfeldes</vt:lpstr>
      <vt:lpstr>DASM - Entstehung des Drehfeldes</vt:lpstr>
      <vt:lpstr>DASM - Entstehung des Drehfeldes</vt:lpstr>
      <vt:lpstr>DASM - Entstehung des Drehfeldes</vt:lpstr>
      <vt:lpstr>DASM - Entstehung des Drehfeldes</vt:lpstr>
      <vt:lpstr>DASM - Entstehung des Drehfeldes</vt:lpstr>
      <vt:lpstr>DASM - Entstehung des Drehfeldes</vt:lpstr>
      <vt:lpstr>DASM - Entstehung des Drehfeldes</vt:lpstr>
      <vt:lpstr>DASM - Entstehung des Drehfeldes</vt:lpstr>
      <vt:lpstr>DASM - Entstehung des Drehfeldes</vt:lpstr>
      <vt:lpstr>DASM - Entstehung des Drehfeldes</vt:lpstr>
      <vt:lpstr>DASM - Entstehung des Drehfeldes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2020-04-17T09:26:48Z</dcterms:created>
  <dcterms:modified xsi:type="dcterms:W3CDTF">2021-07-13T14:26:12Z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0x010100C04E3A14AC6EE24685F5F87063F26976</vt:lpwstr>
  </property>
</Properties>
</file>