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8" r:id="rId5"/>
    <p:sldId id="259" r:id="rId6"/>
    <p:sldId id="260" r:id="rId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FFAC8-07BA-430F-A732-61EDA134DC60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6DCF7-9268-45E7-A3F2-3E79E8DDE21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666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4D6D0-A592-4F8F-A8DB-884D8A00888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6297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4D6D0-A592-4F8F-A8DB-884D8A00888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1934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34D6D0-A592-4F8F-A8DB-884D8A00888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9974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A360D2-A6F9-4843-9F35-D9130D76B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8E48DC6-5334-454C-879F-FD268D0EFC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AB5659B-0FA6-4DB1-ACE5-052F1B293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9DECF16-2B1C-429F-BE8D-E5F76C844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1FB73FF-58C8-4285-B5E4-2537118D2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533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AF4F27-B4A0-4BBF-94FE-E6EBA2450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856AE27-1721-4410-B275-783BBFC242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CD06D9-CE70-443E-B99E-09D39C0CC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F7CA107-BCCA-4D12-9BEF-39197A9AF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F4036EC-0DAB-4AC2-9B57-525EA809E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900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D74BF70-E918-4F28-8AB3-4A1F1A227B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F3E726-549E-4450-96E1-419FBDCAF0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2F8C1DF-3593-4000-9529-535EE93FD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74D311-013C-4B6A-8EFF-469D510F3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090C6E8-3224-47EF-8377-D1338FE17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7748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0BA818-F99F-49D6-AA81-05850F57B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981DD78-1902-455C-9E0D-CAE3D7029F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BE420BB-A38A-4114-930E-6FD2B9880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482D59-B9D5-42A8-80FC-A3CD35135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99597A4-C8AD-4854-949C-282442054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062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5EAC89-3726-44EB-864B-4A04E9C9E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51146D-867C-4A87-82D2-49B9DCFD1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BCA84A4-26EB-497B-81A0-3D0893B06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B474F-336F-45F2-82C4-A5DFD5491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8BE3AB-2F09-4D4A-8E98-E538F3A47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6928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0C6C9-AA81-4EA7-8D3C-1B1772B25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55BF9A-F8A9-4148-A259-D4CE86DE17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A03C2A4-20DF-49B8-8A93-10B9CF0F10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953066A-6F08-4230-BCBB-70164621D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84BE2EF-AEDB-459F-ABAD-8B3D656F2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7661E33-8BCA-4E1E-9BF6-26DB556A5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65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0B1173-72BF-4A39-B3F4-EDAA43B61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DF52099-3C80-4D15-9827-76E66DF68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BA8BF09-875E-410D-9E2F-A0235FD6B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475A32A-D29B-4D81-8C08-0B77BC3B0B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9A791CA-BC42-4EEC-9C0A-A4B0C50D6C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BA6820B-C93E-4FCF-BB5A-242129DB3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2C6BDB9-6B58-4F5B-8656-A31F6D606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643393E-B527-4D44-BBF4-CEDC07BC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3532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CFD3F0-0216-4C2C-8711-0E596159E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621AC9B-32CF-4308-B676-E2B81453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3B50CB8-D403-44B6-93A3-1FF45845C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D457593-8B7A-4566-B208-63E28A5DF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0394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1A8355C-FDC3-4C68-849B-98B34DFEF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E18EE37-A2E2-43E8-BB1E-7AF395FB7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69FCFA8-3205-402D-B532-78AC03B37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076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DE7A1A9-BE74-4A61-89CC-408929A19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8EF6643-D569-4E0C-B439-85415DD52A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DE309D6-3114-4C31-86F5-020101C171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B0EC1D4-9087-4E35-8315-CFE537B41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DCF4B43-A9B8-4298-A43E-A0C768529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A143E7E-4592-471A-A646-D91F8E839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758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101A85-57CA-47BC-8255-7DE2BD718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8A544B0-6DFB-44A1-81B0-CAB2815A71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57C21D0-8C50-4A0F-9A3E-93276C0E99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F0008AF-CB31-4B58-B754-076D36D21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775103-3FDC-4F0F-9694-ACF28388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D4BEA2F-0306-47A6-AB49-B59D6DC24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1188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DD13778-720C-43FF-A766-D6CCF7DC5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19348D-9948-4B6D-A47A-8B68A8447D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D84AA0-5DB4-4B9E-ADB0-798F29AF3F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143D4-B7C5-4B14-90F5-2276586988F6}" type="datetimeFigureOut">
              <a:rPr lang="de-DE" smtClean="0"/>
              <a:t>19.07.2021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7A34A96-E1BE-4DB8-9E62-0B79C527AB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BB5041-7669-4759-BF9B-91089E86AA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2B2F5-FBA1-44CE-8D2B-F1BBA2775F3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2674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07568" y="329851"/>
            <a:ext cx="7772400" cy="648071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1600" b="1" dirty="0"/>
              <a:t>Defekter Antrieb einer Seilwinde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351584" y="1196752"/>
            <a:ext cx="7704856" cy="4442048"/>
          </a:xfrm>
        </p:spPr>
        <p:txBody>
          <a:bodyPr>
            <a:normAutofit/>
          </a:bodyPr>
          <a:lstStyle/>
          <a:p>
            <a:r>
              <a:rPr lang="de-DE" sz="1600" dirty="0"/>
              <a:t>In einem Elektroinstallationsbetrieb wird</a:t>
            </a:r>
          </a:p>
          <a:p>
            <a:r>
              <a:rPr lang="de-DE" sz="1600" dirty="0"/>
              <a:t>eine elektrische Seilwinde zum Verladen von schweren Lasten eingesetzt:</a:t>
            </a:r>
          </a:p>
          <a:p>
            <a:endParaRPr lang="de-DE" sz="1600" dirty="0"/>
          </a:p>
          <a:p>
            <a:endParaRPr lang="de-DE" sz="16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1</a:t>
            </a:fld>
            <a:endParaRPr lang="de-DE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AF213CFC-1E41-41FB-8D40-E3724F78963A}"/>
              </a:ext>
            </a:extLst>
          </p:cNvPr>
          <p:cNvGrpSpPr/>
          <p:nvPr/>
        </p:nvGrpSpPr>
        <p:grpSpPr>
          <a:xfrm>
            <a:off x="4869170" y="2372042"/>
            <a:ext cx="2182495" cy="1593215"/>
            <a:chOff x="5224770" y="2632392"/>
            <a:chExt cx="2182495" cy="1593215"/>
          </a:xfrm>
        </p:grpSpPr>
        <p:sp>
          <p:nvSpPr>
            <p:cNvPr id="8" name="Oval 4">
              <a:extLst>
                <a:ext uri="{FF2B5EF4-FFF2-40B4-BE49-F238E27FC236}">
                  <a16:creationId xmlns:a16="http://schemas.microsoft.com/office/drawing/2014/main" id="{731A1B95-BE1E-4DF4-A8C7-59FA9689E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4770" y="2776537"/>
              <a:ext cx="457200" cy="457835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9" name="Text Box 5">
              <a:extLst>
                <a:ext uri="{FF2B5EF4-FFF2-40B4-BE49-F238E27FC236}">
                  <a16:creationId xmlns:a16="http://schemas.microsoft.com/office/drawing/2014/main" id="{67B50F22-176E-4638-B20E-8F970AFDA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5100" y="2866072"/>
              <a:ext cx="455295" cy="344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000" dirty="0"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</a:t>
              </a:r>
              <a:endParaRPr lang="de-DE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Oval 6">
              <a:extLst>
                <a:ext uri="{FF2B5EF4-FFF2-40B4-BE49-F238E27FC236}">
                  <a16:creationId xmlns:a16="http://schemas.microsoft.com/office/drawing/2014/main" id="{C672F544-DD91-42F7-A1D5-A68B03962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395" y="2632392"/>
              <a:ext cx="685800" cy="685800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1" name="Oval 7">
              <a:extLst>
                <a:ext uri="{FF2B5EF4-FFF2-40B4-BE49-F238E27FC236}">
                  <a16:creationId xmlns:a16="http://schemas.microsoft.com/office/drawing/2014/main" id="{1E355E7E-4CAD-4157-9F21-68FD3966F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2065" y="2909887"/>
              <a:ext cx="114300" cy="114300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cxnSp>
          <p:nvCxnSpPr>
            <p:cNvPr id="12" name="Line 8">
              <a:extLst>
                <a:ext uri="{FF2B5EF4-FFF2-40B4-BE49-F238E27FC236}">
                  <a16:creationId xmlns:a16="http://schemas.microsoft.com/office/drawing/2014/main" id="{F48D0798-92A5-44D2-A752-54D64EF32B94}"/>
                </a:ext>
              </a:extLst>
            </p:cNvPr>
            <p:cNvCxnSpPr/>
            <p:nvPr/>
          </p:nvCxnSpPr>
          <p:spPr bwMode="auto">
            <a:xfrm>
              <a:off x="6495405" y="2975292"/>
              <a:ext cx="342265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 Box 9">
              <a:extLst>
                <a:ext uri="{FF2B5EF4-FFF2-40B4-BE49-F238E27FC236}">
                  <a16:creationId xmlns:a16="http://schemas.microsoft.com/office/drawing/2014/main" id="{62C02D69-8B82-4FC6-8711-E3E5247830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6365" y="2919412"/>
              <a:ext cx="454660" cy="343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000"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</a:t>
              </a:r>
              <a:endParaRPr lang="de-D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" name="Line 10">
              <a:extLst>
                <a:ext uri="{FF2B5EF4-FFF2-40B4-BE49-F238E27FC236}">
                  <a16:creationId xmlns:a16="http://schemas.microsoft.com/office/drawing/2014/main" id="{D67B4F75-007C-43E7-AB7A-216C23AF070F}"/>
                </a:ext>
              </a:extLst>
            </p:cNvPr>
            <p:cNvCxnSpPr/>
            <p:nvPr/>
          </p:nvCxnSpPr>
          <p:spPr bwMode="auto">
            <a:xfrm>
              <a:off x="6837670" y="2975292"/>
              <a:ext cx="0" cy="91503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Rectangle 11">
              <a:extLst>
                <a:ext uri="{FF2B5EF4-FFF2-40B4-BE49-F238E27FC236}">
                  <a16:creationId xmlns:a16="http://schemas.microsoft.com/office/drawing/2014/main" id="{2E95EBAB-D198-493A-AFA6-B2D14D84D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9075" y="3875087"/>
              <a:ext cx="342900" cy="34226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DE"/>
            </a:p>
          </p:txBody>
        </p:sp>
        <p:sp>
          <p:nvSpPr>
            <p:cNvPr id="16" name="Text Box 12">
              <a:extLst>
                <a:ext uri="{FF2B5EF4-FFF2-40B4-BE49-F238E27FC236}">
                  <a16:creationId xmlns:a16="http://schemas.microsoft.com/office/drawing/2014/main" id="{F9E414DD-D605-4C19-A7EC-85F4171BBF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60505" y="3881437"/>
              <a:ext cx="455295" cy="344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000"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</a:t>
              </a:r>
              <a:endParaRPr lang="de-D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Line 13">
              <a:extLst>
                <a:ext uri="{FF2B5EF4-FFF2-40B4-BE49-F238E27FC236}">
                  <a16:creationId xmlns:a16="http://schemas.microsoft.com/office/drawing/2014/main" id="{C414A66C-B2F7-4BB0-B975-3E9B4B6DDDA6}"/>
                </a:ext>
              </a:extLst>
            </p:cNvPr>
            <p:cNvCxnSpPr/>
            <p:nvPr/>
          </p:nvCxnSpPr>
          <p:spPr bwMode="auto">
            <a:xfrm>
              <a:off x="5681970" y="2998469"/>
              <a:ext cx="466725" cy="0"/>
            </a:xfrm>
            <a:prstGeom prst="line">
              <a:avLst/>
            </a:prstGeom>
            <a:noFill/>
            <a:ln w="57150" cmpd="thinThick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Line 14">
              <a:extLst>
                <a:ext uri="{FF2B5EF4-FFF2-40B4-BE49-F238E27FC236}">
                  <a16:creationId xmlns:a16="http://schemas.microsoft.com/office/drawing/2014/main" id="{09BEEAD8-5AD5-47C3-A2D4-EDEC7C1F68D3}"/>
                </a:ext>
              </a:extLst>
            </p:cNvPr>
            <p:cNvCxnSpPr/>
            <p:nvPr/>
          </p:nvCxnSpPr>
          <p:spPr bwMode="auto">
            <a:xfrm>
              <a:off x="6951970" y="3318192"/>
              <a:ext cx="0" cy="4572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Text Box 15">
              <a:extLst>
                <a:ext uri="{FF2B5EF4-FFF2-40B4-BE49-F238E27FC236}">
                  <a16:creationId xmlns:a16="http://schemas.microsoft.com/office/drawing/2014/main" id="{7ED5E25E-FC96-4F62-9598-7D41A84988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51970" y="3432492"/>
              <a:ext cx="455295" cy="344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de-DE" sz="1000"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r>
                <a:rPr lang="de-DE" sz="1000" baseline="-25000">
                  <a:effectLst/>
                  <a:latin typeface="Tahom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  <a:endParaRPr lang="de-D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018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07568" y="329851"/>
            <a:ext cx="7772400" cy="648071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1600" b="1" dirty="0"/>
              <a:t>Defekter Antrieb einer Seilwinde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351584" y="1196752"/>
            <a:ext cx="7704856" cy="4442048"/>
          </a:xfrm>
        </p:spPr>
        <p:txBody>
          <a:bodyPr>
            <a:normAutofit/>
          </a:bodyPr>
          <a:lstStyle/>
          <a:p>
            <a:r>
              <a:rPr lang="de-DE" sz="1600" dirty="0"/>
              <a:t>Beim Einschalten der Seilwinde (hier im Laborversuch) wird neuerdings </a:t>
            </a:r>
          </a:p>
          <a:p>
            <a:r>
              <a:rPr lang="de-DE" sz="1600"/>
              <a:t>folgende </a:t>
            </a:r>
            <a:r>
              <a:rPr lang="de-DE" sz="1600" smtClean="0"/>
              <a:t>Fehlfunktion </a:t>
            </a:r>
            <a:r>
              <a:rPr lang="de-DE" sz="1600" dirty="0"/>
              <a:t>festgestellt:</a:t>
            </a:r>
          </a:p>
          <a:p>
            <a:endParaRPr lang="de-DE" sz="1600" dirty="0"/>
          </a:p>
          <a:p>
            <a:endParaRPr lang="de-DE" sz="1600" dirty="0"/>
          </a:p>
          <a:p>
            <a:endParaRPr lang="de-DE" sz="1600" b="1" dirty="0"/>
          </a:p>
          <a:p>
            <a:endParaRPr lang="de-DE" sz="1600" dirty="0"/>
          </a:p>
          <a:p>
            <a:endParaRPr lang="de-DE" sz="16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2</a:t>
            </a:fld>
            <a:endParaRPr lang="de-DE"/>
          </a:p>
        </p:txBody>
      </p:sp>
      <p:pic>
        <p:nvPicPr>
          <p:cNvPr id="5" name="0_Einstieg_Motivation_DASM">
            <a:hlinkClick r:id="" action="ppaction://media"/>
            <a:extLst>
              <a:ext uri="{FF2B5EF4-FFF2-40B4-BE49-F238E27FC236}">
                <a16:creationId xmlns:a16="http://schemas.microsoft.com/office/drawing/2014/main" id="{5789129C-40A4-4933-8D81-B920E6BD78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20700" y="1971041"/>
            <a:ext cx="7155315" cy="4024864"/>
          </a:xfrm>
          <a:prstGeom prst="rect">
            <a:avLst/>
          </a:prstGeom>
        </p:spPr>
      </p:pic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5378C3C0-FBC3-4C63-8B13-3DF371D41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1071" y="6087345"/>
            <a:ext cx="4204908" cy="543007"/>
          </a:xfrm>
        </p:spPr>
        <p:txBody>
          <a:bodyPr/>
          <a:lstStyle/>
          <a:p>
            <a:r>
              <a:rPr lang="de-DE" sz="2400" dirty="0">
                <a:solidFill>
                  <a:srgbClr val="FF0000"/>
                </a:solidFill>
              </a:rPr>
              <a:t>Motorschutzschalter löst aus!</a:t>
            </a:r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9731CA67-ADFF-4C9D-ACBC-710A42187882}"/>
              </a:ext>
            </a:extLst>
          </p:cNvPr>
          <p:cNvCxnSpPr>
            <a:cxnSpLocks/>
          </p:cNvCxnSpPr>
          <p:nvPr/>
        </p:nvCxnSpPr>
        <p:spPr>
          <a:xfrm flipV="1">
            <a:off x="6350924" y="4580313"/>
            <a:ext cx="0" cy="154028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49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207568" y="329851"/>
            <a:ext cx="7772400" cy="648071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ctr" anchorCtr="0"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1600" b="1"/>
              <a:t>Defekter Antrieb einer Seilwinde</a:t>
            </a:r>
            <a:endParaRPr lang="de-DE" sz="1600" b="1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44259" y="1196752"/>
            <a:ext cx="8388460" cy="4442048"/>
          </a:xfrm>
        </p:spPr>
        <p:txBody>
          <a:bodyPr>
            <a:normAutofit/>
          </a:bodyPr>
          <a:lstStyle/>
          <a:p>
            <a:r>
              <a:rPr lang="de-DE" sz="1600" dirty="0"/>
              <a:t>Auf eine Anfrage beim Hersteller erhält der Monteur folgende Antwort:</a:t>
            </a:r>
          </a:p>
          <a:p>
            <a:r>
              <a:rPr lang="de-DE" sz="1600" dirty="0"/>
              <a:t>„Die von Ihnen beschriebene Fehlfunktion könnte auf eine fehlerhafte Ständerwicklung hindeuten. Aufgrund des Alters lohnt sich eine Reparatur nicht mehr.</a:t>
            </a:r>
          </a:p>
          <a:p>
            <a:r>
              <a:rPr lang="de-DE" sz="1600" dirty="0"/>
              <a:t>Wir empfehlen Ihnen die Neuanschaffung eines </a:t>
            </a:r>
            <a:r>
              <a:rPr lang="de-DE" sz="1600" b="1" dirty="0"/>
              <a:t>zweipoligen</a:t>
            </a:r>
            <a:r>
              <a:rPr lang="de-DE" sz="1600" dirty="0"/>
              <a:t> </a:t>
            </a:r>
            <a:r>
              <a:rPr lang="de-DE" sz="1600" b="1" dirty="0"/>
              <a:t>Drehstromasynchronmotors </a:t>
            </a:r>
            <a:r>
              <a:rPr lang="de-DE" sz="1600" dirty="0"/>
              <a:t>mit ausreichender Leistung.“</a:t>
            </a:r>
          </a:p>
          <a:p>
            <a:endParaRPr lang="de-DE" sz="16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5549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04E3A14AC6EE24685F5F87063F26976" ma:contentTypeVersion="1" ma:contentTypeDescription="Ein neues Dokument erstellen." ma:contentTypeScope="" ma:versionID="352c69f4ca7257fbce19896c6664d66c">
  <xsd:schema xmlns:xsd="http://www.w3.org/2001/XMLSchema" xmlns:xs="http://www.w3.org/2001/XMLSchema" xmlns:p="http://schemas.microsoft.com/office/2006/metadata/properties" xmlns:ns2="55696b60-0389-45c2-bb8c-032517eb46a2" targetNamespace="http://schemas.microsoft.com/office/2006/metadata/properties" ma:root="true" ma:fieldsID="db29f27168fee2738db85bf75344cf4f" ns2:_="">
    <xsd:import namespace="55696b60-0389-45c2-bb8c-032517eb46a2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696b60-0389-45c2-bb8c-032517eb46a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098D11-A555-4C52-9C44-38E9144777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696b60-0389-45c2-bb8c-032517eb46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00511D-3729-4467-B46A-4B84185D0EB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8FDDF4D-1037-4567-A12D-5EE10B88BBF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101</Words>
  <PresentationFormat>Breitbild</PresentationFormat>
  <Paragraphs>24</Paragraphs>
  <Slides>3</Slides>
  <Notes>3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Tahoma</vt:lpstr>
      <vt:lpstr>Times New Roman</vt:lpstr>
      <vt:lpstr>Office</vt:lpstr>
      <vt:lpstr>Defekter Antrieb einer Seilwinde</vt:lpstr>
      <vt:lpstr>Defekter Antrieb einer Seilwinde</vt:lpstr>
      <vt:lpstr>Defekter Antrieb einer Seilwinde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2021-04-20T11:08:20Z</dcterms:created>
  <dcterms:modified xsi:type="dcterms:W3CDTF">2021-07-19T14:11:07Z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0x010100C04E3A14AC6EE24685F5F87063F26976</vt:lpwstr>
  </property>
</Properties>
</file>