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4"/>
  </p:sldMasterIdLst>
  <p:notesMasterIdLst>
    <p:notesMasterId r:id="rId11"/>
  </p:notesMasterIdLst>
  <p:handoutMasterIdLst>
    <p:handoutMasterId r:id="rId12"/>
  </p:handoutMasterIdLst>
  <p:sldIdLst>
    <p:sldId id="256" r:id="rId5"/>
    <p:sldId id="257" r:id="rId6"/>
    <p:sldId id="262" r:id="rId7"/>
    <p:sldId id="263" r:id="rId8"/>
    <p:sldId id="258" r:id="rId9"/>
    <p:sldId id="259" r:id="rId10"/>
  </p:sldIdLst>
  <p:sldSz cx="9144000" cy="6858000" type="screen4x3"/>
  <p:notesSz cx="6797675" cy="9872663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0431"/>
    <p:restoredTop sz="94643"/>
  </p:normalViewPr>
  <p:slideViewPr>
    <p:cSldViewPr>
      <p:cViewPr varScale="1">
        <p:scale>
          <a:sx n="126" d="100"/>
          <a:sy n="126" d="100"/>
        </p:scale>
        <p:origin x="-119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presProps" Target="presProps.xml"/><Relationship Id="rId3" Type="http://schemas.openxmlformats.org/officeDocument/2006/relationships/customXml" Target="../customXml/item3.xml"/><Relationship Id="rId7" Type="http://schemas.openxmlformats.org/officeDocument/2006/relationships/slide" Target="slides/slide3.xml"/><Relationship Id="rId12" Type="http://schemas.openxmlformats.org/officeDocument/2006/relationships/handoutMaster" Target="handoutMasters/handoutMaster1.xml"/><Relationship Id="rId2" Type="http://schemas.openxmlformats.org/officeDocument/2006/relationships/customXml" Target="../customXml/item2.xml"/><Relationship Id="rId16" Type="http://schemas.openxmlformats.org/officeDocument/2006/relationships/tableStyles" Target="tableStyles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15" Type="http://schemas.openxmlformats.org/officeDocument/2006/relationships/theme" Target="theme/theme1.xml"/><Relationship Id="rId10" Type="http://schemas.openxmlformats.org/officeDocument/2006/relationships/slide" Target="slides/slide6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>
            <a:extLst>
              <a:ext uri="{FF2B5EF4-FFF2-40B4-BE49-F238E27FC236}">
                <a16:creationId xmlns="" xmlns:a16="http://schemas.microsoft.com/office/drawing/2014/main" id="{F8A5AEEC-6861-4A4A-8EFA-DB7E4D785CE8}"/>
              </a:ext>
            </a:extLst>
          </p:cNvPr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5348"/>
          </a:xfrm>
          <a:prstGeom prst="rect">
            <a:avLst/>
          </a:prstGeom>
        </p:spPr>
        <p:txBody>
          <a:bodyPr vert="horz" lIns="95252" tIns="47626" rIns="95252" bIns="47626" rtlCol="0"/>
          <a:lstStyle>
            <a:lvl1pPr algn="l">
              <a:defRPr sz="1300"/>
            </a:lvl1pPr>
          </a:lstStyle>
          <a:p>
            <a:endParaRPr lang="de-DE"/>
          </a:p>
        </p:txBody>
      </p:sp>
      <p:sp>
        <p:nvSpPr>
          <p:cNvPr id="3" name="Datumsplatzhalter 2">
            <a:extLst>
              <a:ext uri="{FF2B5EF4-FFF2-40B4-BE49-F238E27FC236}">
                <a16:creationId xmlns="" xmlns:a16="http://schemas.microsoft.com/office/drawing/2014/main" id="{5094CBAC-BC81-45AF-8901-76DE7297E7B5}"/>
              </a:ext>
            </a:extLst>
          </p:cNvPr>
          <p:cNvSpPr>
            <a:spLocks noGrp="1"/>
          </p:cNvSpPr>
          <p:nvPr>
            <p:ph type="dt" sz="quarter" idx="1"/>
          </p:nvPr>
        </p:nvSpPr>
        <p:spPr>
          <a:xfrm>
            <a:off x="3850442" y="0"/>
            <a:ext cx="2945659" cy="495348"/>
          </a:xfrm>
          <a:prstGeom prst="rect">
            <a:avLst/>
          </a:prstGeom>
        </p:spPr>
        <p:txBody>
          <a:bodyPr vert="horz" lIns="95252" tIns="47626" rIns="95252" bIns="47626" rtlCol="0"/>
          <a:lstStyle>
            <a:lvl1pPr algn="r">
              <a:defRPr sz="1300"/>
            </a:lvl1pPr>
          </a:lstStyle>
          <a:p>
            <a:fld id="{C924E4C5-D6E4-47CA-A3A9-9BD86149F47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4" name="Fußzeilenplatzhalter 3">
            <a:extLst>
              <a:ext uri="{FF2B5EF4-FFF2-40B4-BE49-F238E27FC236}">
                <a16:creationId xmlns="" xmlns:a16="http://schemas.microsoft.com/office/drawing/2014/main" id="{84D5A573-6F83-4B81-A153-BC130E81B4AF}"/>
              </a:ext>
            </a:extLst>
          </p:cNvPr>
          <p:cNvSpPr>
            <a:spLocks noGrp="1"/>
          </p:cNvSpPr>
          <p:nvPr>
            <p:ph type="ftr" sz="quarter" idx="2"/>
          </p:nvPr>
        </p:nvSpPr>
        <p:spPr>
          <a:xfrm>
            <a:off x="0" y="9377317"/>
            <a:ext cx="2945659" cy="495347"/>
          </a:xfrm>
          <a:prstGeom prst="rect">
            <a:avLst/>
          </a:prstGeom>
        </p:spPr>
        <p:txBody>
          <a:bodyPr vert="horz" lIns="95252" tIns="47626" rIns="95252" bIns="47626" rtlCol="0" anchor="b"/>
          <a:lstStyle>
            <a:lvl1pPr algn="l">
              <a:defRPr sz="1300"/>
            </a:lvl1pPr>
          </a:lstStyle>
          <a:p>
            <a:endParaRPr lang="de-DE"/>
          </a:p>
        </p:txBody>
      </p:sp>
      <p:sp>
        <p:nvSpPr>
          <p:cNvPr id="5" name="Foliennummernplatzhalter 4">
            <a:extLst>
              <a:ext uri="{FF2B5EF4-FFF2-40B4-BE49-F238E27FC236}">
                <a16:creationId xmlns="" xmlns:a16="http://schemas.microsoft.com/office/drawing/2014/main" id="{48E3EFCE-32EF-49EE-AF02-BC8A7B3440F0}"/>
              </a:ext>
            </a:extLst>
          </p:cNvPr>
          <p:cNvSpPr>
            <a:spLocks noGrp="1"/>
          </p:cNvSpPr>
          <p:nvPr>
            <p:ph type="sldNum" sz="quarter" idx="3"/>
          </p:nvPr>
        </p:nvSpPr>
        <p:spPr>
          <a:xfrm>
            <a:off x="3850442" y="9377317"/>
            <a:ext cx="2945659" cy="495347"/>
          </a:xfrm>
          <a:prstGeom prst="rect">
            <a:avLst/>
          </a:prstGeom>
        </p:spPr>
        <p:txBody>
          <a:bodyPr vert="horz" lIns="95252" tIns="47626" rIns="95252" bIns="47626" rtlCol="0" anchor="b"/>
          <a:lstStyle>
            <a:lvl1pPr algn="r">
              <a:defRPr sz="1300"/>
            </a:lvl1pPr>
          </a:lstStyle>
          <a:p>
            <a:fld id="{98D547DE-9031-4AFA-8674-F3727B2C7DE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03689148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5348"/>
          </a:xfrm>
          <a:prstGeom prst="rect">
            <a:avLst/>
          </a:prstGeom>
        </p:spPr>
        <p:txBody>
          <a:bodyPr vert="horz" lIns="95252" tIns="47626" rIns="95252" bIns="47626" rtlCol="0"/>
          <a:lstStyle>
            <a:lvl1pPr algn="l">
              <a:defRPr sz="13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50442" y="0"/>
            <a:ext cx="2945659" cy="495348"/>
          </a:xfrm>
          <a:prstGeom prst="rect">
            <a:avLst/>
          </a:prstGeom>
        </p:spPr>
        <p:txBody>
          <a:bodyPr vert="horz" lIns="95252" tIns="47626" rIns="95252" bIns="47626" rtlCol="0"/>
          <a:lstStyle>
            <a:lvl1pPr algn="r">
              <a:defRPr sz="1300"/>
            </a:lvl1pPr>
          </a:lstStyle>
          <a:p>
            <a:fld id="{DA6F560A-A483-4A43-A0B0-BB0D50B2F7CD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1176338" y="1233488"/>
            <a:ext cx="4445000" cy="33337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5252" tIns="47626" rIns="95252" bIns="47626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79768" y="4751219"/>
            <a:ext cx="5438140" cy="3887361"/>
          </a:xfrm>
          <a:prstGeom prst="rect">
            <a:avLst/>
          </a:prstGeom>
        </p:spPr>
        <p:txBody>
          <a:bodyPr vert="horz" lIns="95252" tIns="47626" rIns="95252" bIns="47626" rtlCol="0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9377317"/>
            <a:ext cx="2945659" cy="495347"/>
          </a:xfrm>
          <a:prstGeom prst="rect">
            <a:avLst/>
          </a:prstGeom>
        </p:spPr>
        <p:txBody>
          <a:bodyPr vert="horz" lIns="95252" tIns="47626" rIns="95252" bIns="47626" rtlCol="0" anchor="b"/>
          <a:lstStyle>
            <a:lvl1pPr algn="l">
              <a:defRPr sz="13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50442" y="9377317"/>
            <a:ext cx="2945659" cy="495347"/>
          </a:xfrm>
          <a:prstGeom prst="rect">
            <a:avLst/>
          </a:prstGeom>
        </p:spPr>
        <p:txBody>
          <a:bodyPr vert="horz" lIns="95252" tIns="47626" rIns="95252" bIns="47626" rtlCol="0" anchor="b"/>
          <a:lstStyle>
            <a:lvl1pPr algn="r">
              <a:defRPr sz="1300"/>
            </a:lvl1pPr>
          </a:lstStyle>
          <a:p>
            <a:fld id="{BDB3C9A4-99FE-435E-8B42-9AC8FEF0B559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3649795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B3C9A4-99FE-435E-8B42-9AC8FEF0B559}" type="slidenum">
              <a:rPr lang="de-DE" smtClean="0"/>
              <a:t>1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42326745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pPr defTabSz="901324">
              <a:defRPr/>
            </a:pPr>
            <a:endParaRPr lang="de-DE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B3C9A4-99FE-435E-8B42-9AC8FEF0B559}" type="slidenum">
              <a:rPr lang="de-DE" smtClean="0"/>
              <a:t>2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0819113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B3C9A4-99FE-435E-8B42-9AC8FEF0B559}" type="slidenum">
              <a:rPr lang="de-DE" smtClean="0"/>
              <a:t>3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26841584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B3C9A4-99FE-435E-8B42-9AC8FEF0B559}" type="slidenum">
              <a:rPr lang="de-DE" smtClean="0"/>
              <a:t>4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36133326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B3C9A4-99FE-435E-8B42-9AC8FEF0B559}" type="slidenum">
              <a:rPr lang="de-DE" smtClean="0"/>
              <a:t>5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740828448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BDB3C9A4-99FE-435E-8B42-9AC8FEF0B559}" type="slidenum">
              <a:rPr lang="de-DE" smtClean="0"/>
              <a:t>6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0536563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  <a:prstGeom prst="rect">
            <a:avLst/>
          </a:prstGeom>
        </p:spPr>
        <p:txBody>
          <a:bodyPr/>
          <a:lstStyle>
            <a:lvl1pPr>
              <a:defRPr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de-DE" dirty="0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dirty="0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  <p:sp>
        <p:nvSpPr>
          <p:cNvPr id="7" name="Fußzeilenplatzhalter 4">
            <a:extLst>
              <a:ext uri="{FF2B5EF4-FFF2-40B4-BE49-F238E27FC236}">
                <a16:creationId xmlns="" xmlns:a16="http://schemas.microsoft.com/office/drawing/2014/main" id="{172E2E9F-7DED-F14B-A875-8ECB385E0F95}"/>
              </a:ext>
            </a:extLst>
          </p:cNvPr>
          <p:cNvSpPr txBox="1">
            <a:spLocks/>
          </p:cNvSpPr>
          <p:nvPr userDrawn="1"/>
        </p:nvSpPr>
        <p:spPr>
          <a:xfrm>
            <a:off x="3131840" y="6376243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de-DE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dirty="0"/>
              <a:t>Autohaus </a:t>
            </a:r>
            <a:r>
              <a:rPr lang="de-DE" dirty="0" err="1"/>
              <a:t>Schneckle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2085606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938862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  <a:prstGeom prst="rect">
            <a:avLst/>
          </a:prstGeo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0484541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686645"/>
            <a:ext cx="8229600" cy="720080"/>
          </a:xfrm>
          <a:prstGeom prst="rect">
            <a:avLst/>
          </a:prstGeom>
        </p:spPr>
        <p:txBody>
          <a:bodyPr/>
          <a:lstStyle>
            <a:lvl1pPr algn="l">
              <a:defRPr sz="3200" b="1">
                <a:latin typeface="Arial" panose="020B0604020202020204" pitchFamily="34" charset="0"/>
                <a:cs typeface="Arial" panose="020B0604020202020204" pitchFamily="34" charset="0"/>
              </a:defRPr>
            </a:lvl1pPr>
          </a:lstStyle>
          <a:p>
            <a:r>
              <a:rPr lang="de-DE" dirty="0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2636912"/>
            <a:ext cx="8229600" cy="3489251"/>
          </a:xfrm>
        </p:spPr>
        <p:txBody>
          <a:bodyPr/>
          <a:lstStyle/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  <p:sp>
        <p:nvSpPr>
          <p:cNvPr id="7" name="Fußzeilenplatzhalter 4">
            <a:extLst>
              <a:ext uri="{FF2B5EF4-FFF2-40B4-BE49-F238E27FC236}">
                <a16:creationId xmlns="" xmlns:a16="http://schemas.microsoft.com/office/drawing/2014/main" id="{8AD7DC0B-2DAF-CF42-AF49-8E45F9BF7155}"/>
              </a:ext>
            </a:extLst>
          </p:cNvPr>
          <p:cNvSpPr txBox="1">
            <a:spLocks/>
          </p:cNvSpPr>
          <p:nvPr userDrawn="1"/>
        </p:nvSpPr>
        <p:spPr>
          <a:xfrm>
            <a:off x="3131840" y="6376243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defPPr>
              <a:defRPr lang="de-DE"/>
            </a:defPPr>
            <a:lvl1pPr marL="0" algn="ctr" defTabSz="914400" rtl="0" eaLnBrk="1" latinLnBrk="0" hangingPunct="1">
              <a:defRPr sz="1200" kern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de-DE" dirty="0"/>
              <a:t>Autohaus </a:t>
            </a:r>
            <a:r>
              <a:rPr lang="de-DE" dirty="0" err="1"/>
              <a:t>Schneckle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4477861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  <a:prstGeom prst="rect">
            <a:avLst/>
          </a:prstGeo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3785519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3298529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1994327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1303754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300950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90189340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  <a:prstGeom prst="rect">
            <a:avLst/>
          </a:prstGeo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/>
              <a:t>Textmasterformat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fld id="{E5CEC682-CA00-486E-A714-0134EA4DBF56}" type="datetimeFigureOut">
              <a:rPr lang="de-DE" smtClean="0"/>
              <a:t>05.06.2018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ECCEB2-0085-4766-85EF-0DD1610055B7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73244708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de-DE" dirty="0"/>
              <a:t>Autohaus </a:t>
            </a:r>
            <a:r>
              <a:rPr lang="de-DE" dirty="0" err="1"/>
              <a:t>Schneckle</a:t>
            </a:r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ECCEB2-0085-4766-85EF-0DD1610055B7}" type="slidenum">
              <a:rPr lang="de-DE" smtClean="0"/>
              <a:t>‹Nr.›</a:t>
            </a:fld>
            <a:endParaRPr lang="de-DE" dirty="0"/>
          </a:p>
        </p:txBody>
      </p:sp>
      <p:grpSp>
        <p:nvGrpSpPr>
          <p:cNvPr id="7" name="Gruppieren 6">
            <a:extLst>
              <a:ext uri="{FF2B5EF4-FFF2-40B4-BE49-F238E27FC236}">
                <a16:creationId xmlns="" xmlns:a16="http://schemas.microsoft.com/office/drawing/2014/main" id="{A58A5D1A-B6E2-4131-B6AF-1137D51D4B8A}"/>
              </a:ext>
            </a:extLst>
          </p:cNvPr>
          <p:cNvGrpSpPr/>
          <p:nvPr userDrawn="1"/>
        </p:nvGrpSpPr>
        <p:grpSpPr>
          <a:xfrm>
            <a:off x="6948264" y="302735"/>
            <a:ext cx="1950720" cy="1182371"/>
            <a:chOff x="0" y="0"/>
            <a:chExt cx="1950720" cy="1182972"/>
          </a:xfrm>
        </p:grpSpPr>
        <p:pic>
          <p:nvPicPr>
            <p:cNvPr id="8" name="Grafik 7">
              <a:extLst>
                <a:ext uri="{FF2B5EF4-FFF2-40B4-BE49-F238E27FC236}">
                  <a16:creationId xmlns="" xmlns:a16="http://schemas.microsoft.com/office/drawing/2014/main" id="{824A1C7F-605F-4DE5-B99E-3F82D5FE6BB5}"/>
                </a:ext>
              </a:extLst>
            </p:cNvPr>
            <p:cNvPicPr>
              <a:picLocks noChangeAspect="1"/>
            </p:cNvPicPr>
            <p:nvPr userDrawn="1"/>
          </p:nvPicPr>
          <p:blipFill>
            <a:blip r:embed="rId1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253879" y="400110"/>
              <a:ext cx="1471459" cy="782862"/>
            </a:xfrm>
            <a:prstGeom prst="rect">
              <a:avLst/>
            </a:prstGeom>
          </p:spPr>
        </p:pic>
        <p:sp>
          <p:nvSpPr>
            <p:cNvPr id="9" name="Textfeld 9">
              <a:extLst>
                <a:ext uri="{FF2B5EF4-FFF2-40B4-BE49-F238E27FC236}">
                  <a16:creationId xmlns="" xmlns:a16="http://schemas.microsoft.com/office/drawing/2014/main" id="{8EEAF942-EE17-4D07-A6B1-B34EB34C3B38}"/>
                </a:ext>
              </a:extLst>
            </p:cNvPr>
            <p:cNvSpPr txBox="1"/>
            <p:nvPr userDrawn="1"/>
          </p:nvSpPr>
          <p:spPr>
            <a:xfrm>
              <a:off x="0" y="0"/>
              <a:ext cx="1950720" cy="43243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>
                <a:spcAft>
                  <a:spcPts val="0"/>
                </a:spcAft>
              </a:pPr>
              <a:r>
                <a:rPr lang="de-DE" sz="2000" b="1" kern="1200">
                  <a:solidFill>
                    <a:srgbClr val="2E74B5"/>
                  </a:solidFill>
                  <a:effectLst>
                    <a:outerShdw blurRad="38100" dist="38100" dir="2700000" algn="tl">
                      <a:srgbClr val="000000">
                        <a:alpha val="43000"/>
                      </a:srgbClr>
                    </a:outerShdw>
                  </a:effectLst>
                  <a:latin typeface="Bradley Hand ITC" pitchFamily="2" charset="77"/>
                  <a:ea typeface="PMingLiU" panose="02020500000000000000" pitchFamily="18" charset="-120"/>
                  <a:cs typeface="Times New Roman" panose="02020603050405020304" pitchFamily="18" charset="0"/>
                </a:rPr>
                <a:t>Schneckle GmbH</a:t>
              </a:r>
              <a:endParaRPr lang="de-DE" sz="1200">
                <a:effectLst/>
                <a:latin typeface="Times New Roman" panose="02020603050405020304" pitchFamily="18" charset="0"/>
                <a:ea typeface="PMingLiU" panose="02020500000000000000" pitchFamily="18" charset="-120"/>
              </a:endParaRPr>
            </a:p>
          </p:txBody>
        </p:sp>
      </p:grpSp>
      <p:sp>
        <p:nvSpPr>
          <p:cNvPr id="10" name="Textfeld 9">
            <a:extLst>
              <a:ext uri="{FF2B5EF4-FFF2-40B4-BE49-F238E27FC236}">
                <a16:creationId xmlns="" xmlns:a16="http://schemas.microsoft.com/office/drawing/2014/main" id="{4C67EB15-9AF6-3040-8F45-923495F644C9}"/>
              </a:ext>
            </a:extLst>
          </p:cNvPr>
          <p:cNvSpPr txBox="1"/>
          <p:nvPr userDrawn="1"/>
        </p:nvSpPr>
        <p:spPr>
          <a:xfrm>
            <a:off x="395536" y="340810"/>
            <a:ext cx="655272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2000" dirty="0">
                <a:latin typeface="Arial" panose="020B0604020202020204" pitchFamily="34" charset="0"/>
                <a:cs typeface="Arial" panose="020B0604020202020204" pitchFamily="34" charset="0"/>
              </a:rPr>
              <a:t>Interne Schulung: </a:t>
            </a:r>
          </a:p>
          <a:p>
            <a:r>
              <a:rPr lang="de-DE" sz="2000" b="1" dirty="0">
                <a:solidFill>
                  <a:schemeClr val="tx2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Buchung des Gebrauchtwagengeschäfts</a:t>
            </a:r>
          </a:p>
        </p:txBody>
      </p:sp>
    </p:spTree>
    <p:extLst>
      <p:ext uri="{BB962C8B-B14F-4D97-AF65-F5344CB8AC3E}">
        <p14:creationId xmlns:p14="http://schemas.microsoft.com/office/powerpoint/2010/main" val="29457175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Arial" panose="020B0604020202020204" pitchFamily="34" charset="0"/>
          <a:ea typeface="+mn-ea"/>
          <a:cs typeface="Arial" panose="020B0604020202020204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e-DE" dirty="0"/>
              <a:t>Buchung des Gebrauchtwagengeschäfts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de-DE" dirty="0"/>
              <a:t>Teil I – Gebrauchtfahrzeug-Ankauf</a:t>
            </a:r>
          </a:p>
        </p:txBody>
      </p:sp>
    </p:spTree>
    <p:extLst>
      <p:ext uri="{BB962C8B-B14F-4D97-AF65-F5344CB8AC3E}">
        <p14:creationId xmlns:p14="http://schemas.microsoft.com/office/powerpoint/2010/main" val="64730489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Ankauf von Gebrauchtwagen (GW)</a:t>
            </a:r>
          </a:p>
        </p:txBody>
      </p:sp>
      <p:graphicFrame>
        <p:nvGraphicFramePr>
          <p:cNvPr id="4" name="Inhaltsplatzhalter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491051286"/>
              </p:ext>
            </p:extLst>
          </p:nvPr>
        </p:nvGraphicFramePr>
        <p:xfrm>
          <a:off x="457200" y="2492896"/>
          <a:ext cx="7931224" cy="376579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34680">
                  <a:extLst>
                    <a:ext uri="{9D8B030D-6E8A-4147-A177-3AD203B41FA5}">
                      <a16:colId xmlns="" xmlns:a16="http://schemas.microsoft.com/office/drawing/2014/main" val="20000"/>
                    </a:ext>
                  </a:extLst>
                </a:gridCol>
                <a:gridCol w="4896544">
                  <a:extLst>
                    <a:ext uri="{9D8B030D-6E8A-4147-A177-3AD203B41FA5}">
                      <a16:colId xmlns="" xmlns:a16="http://schemas.microsoft.com/office/drawing/2014/main" val="20002"/>
                    </a:ext>
                  </a:extLst>
                </a:gridCol>
              </a:tblGrid>
              <a:tr h="534917">
                <a:tc>
                  <a:txBody>
                    <a:bodyPr/>
                    <a:lstStyle/>
                    <a:p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Ankauf der GW von 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Besteuerung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0"/>
                  </a:ext>
                </a:extLst>
              </a:tr>
              <a:tr h="499846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Unternehmen</a:t>
                      </a:r>
                    </a:p>
                    <a:p>
                      <a:endParaRPr lang="de-DE" sz="2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de-DE" sz="20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Regelbesteuerung:</a:t>
                      </a:r>
                      <a:endParaRPr lang="de-DE" sz="2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19 Prozent vom GW-Wert</a:t>
                      </a:r>
                    </a:p>
                    <a:p>
                      <a:endParaRPr lang="de-DE" sz="2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149611934"/>
                  </a:ext>
                </a:extLst>
              </a:tr>
              <a:tr h="1337291">
                <a:tc>
                  <a:txBody>
                    <a:bodyPr/>
                    <a:lstStyle/>
                    <a:p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Privatpersonen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(§ 25a UStG)</a:t>
                      </a:r>
                    </a:p>
                    <a:p>
                      <a:endParaRPr lang="de-DE" sz="2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1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Differenzbesteuerung: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19 Prozent aus der Differenz zwischen Verkaufspreis und Einkaufpreis 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2000" dirty="0"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  <a:sym typeface="Wingdings" pitchFamily="2" charset="2"/>
                        </a:rPr>
                        <a:t> </a:t>
                      </a:r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beim Wiederverkauf muss nicht </a:t>
                      </a:r>
                      <a:r>
                        <a:rPr lang="de-DE" sz="2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die</a:t>
                      </a:r>
                      <a:br>
                        <a:rPr lang="de-DE" sz="2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de-DE" sz="2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  </a:t>
                      </a:r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Umsatzsteuer für den gesamten </a:t>
                      </a:r>
                      <a:r>
                        <a:rPr lang="de-DE" sz="2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/>
                      </a:r>
                      <a:br>
                        <a:rPr lang="de-DE" sz="2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</a:br>
                      <a:r>
                        <a:rPr lang="de-DE" sz="2000" dirty="0" smtClean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    Verkaufspreis </a:t>
                      </a:r>
                      <a:r>
                        <a:rPr lang="de-DE" sz="200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abgeführt werden</a:t>
                      </a: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100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96699059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1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Buchung des Ankaufs von Unternehmen</a:t>
            </a:r>
          </a:p>
        </p:txBody>
      </p:sp>
      <p:sp>
        <p:nvSpPr>
          <p:cNvPr id="4" name="Inhaltsplatzhalter 2">
            <a:extLst>
              <a:ext uri="{FF2B5EF4-FFF2-40B4-BE49-F238E27FC236}">
                <a16:creationId xmlns="" xmlns:a16="http://schemas.microsoft.com/office/drawing/2014/main" id="{80536481-2A9E-134E-9F4E-D0EB57B673C6}"/>
              </a:ext>
            </a:extLst>
          </p:cNvPr>
          <p:cNvSpPr txBox="1">
            <a:spLocks/>
          </p:cNvSpPr>
          <p:nvPr/>
        </p:nvSpPr>
        <p:spPr>
          <a:xfrm>
            <a:off x="457200" y="2575952"/>
            <a:ext cx="8229600" cy="186116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de-DE" sz="2000" b="1" dirty="0"/>
              <a:t>Beispiel 1: </a:t>
            </a:r>
          </a:p>
          <a:p>
            <a:pPr marL="0" indent="0">
              <a:buNone/>
            </a:pPr>
            <a:r>
              <a:rPr lang="de-DE" sz="2000" dirty="0"/>
              <a:t>Das Autohaus kauft von der Glatt GmbH einen Gebrauchtwagen der eigenen Marke für  6.000,00 Euro netto gegen Bankscheck.</a:t>
            </a:r>
            <a:endParaRPr lang="de-DE" sz="2000" u="sng" dirty="0"/>
          </a:p>
          <a:p>
            <a:pPr marL="0" indent="0">
              <a:buFont typeface="Arial" panose="020B0604020202020204" pitchFamily="34" charset="0"/>
              <a:buNone/>
            </a:pPr>
            <a:endParaRPr lang="de-DE" sz="2000" b="1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000" b="1" dirty="0"/>
              <a:t>Buchung:</a:t>
            </a:r>
          </a:p>
        </p:txBody>
      </p:sp>
      <p:graphicFrame>
        <p:nvGraphicFramePr>
          <p:cNvPr id="5" name="Tabelle 4">
            <a:extLst>
              <a:ext uri="{FF2B5EF4-FFF2-40B4-BE49-F238E27FC236}">
                <a16:creationId xmlns="" xmlns:a16="http://schemas.microsoft.com/office/drawing/2014/main" id="{9F9FCBA2-3480-6D4C-A407-965A38DF93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53704"/>
              </p:ext>
            </p:extLst>
          </p:nvPr>
        </p:nvGraphicFramePr>
        <p:xfrm>
          <a:off x="467544" y="4365104"/>
          <a:ext cx="8352928" cy="122452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056">
                  <a:extLst>
                    <a:ext uri="{9D8B030D-6E8A-4147-A177-3AD203B41FA5}">
                      <a16:colId xmlns="" xmlns:a16="http://schemas.microsoft.com/office/drawing/2014/main" val="724206112"/>
                    </a:ext>
                  </a:extLst>
                </a:gridCol>
                <a:gridCol w="1872208">
                  <a:extLst>
                    <a:ext uri="{9D8B030D-6E8A-4147-A177-3AD203B41FA5}">
                      <a16:colId xmlns="" xmlns:a16="http://schemas.microsoft.com/office/drawing/2014/main" val="614379519"/>
                    </a:ext>
                  </a:extLst>
                </a:gridCol>
                <a:gridCol w="3816424">
                  <a:extLst>
                    <a:ext uri="{9D8B030D-6E8A-4147-A177-3AD203B41FA5}">
                      <a16:colId xmlns="" xmlns:a16="http://schemas.microsoft.com/office/drawing/2014/main" val="3033938901"/>
                    </a:ext>
                  </a:extLst>
                </a:gridCol>
                <a:gridCol w="2160240">
                  <a:extLst>
                    <a:ext uri="{9D8B030D-6E8A-4147-A177-3AD203B41FA5}">
                      <a16:colId xmlns="" xmlns:a16="http://schemas.microsoft.com/office/drawing/2014/main" val="1359449948"/>
                    </a:ext>
                  </a:extLst>
                </a:gridCol>
              </a:tblGrid>
              <a:tr h="432048">
                <a:tc gridSpan="2"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3100 20 00 50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Bestand GW regelbesteuert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6.000,00 Euro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997774715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1570 00 00 00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sz="20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Abziehbare Vorsteuer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1.140,00 Euro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8291966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an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1200 00 00 00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Bank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7.140,00 Euro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8728075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0558708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Buchung des Ankaufs von Unternehmen</a:t>
            </a:r>
          </a:p>
        </p:txBody>
      </p:sp>
      <p:sp>
        <p:nvSpPr>
          <p:cNvPr id="4" name="Inhaltsplatzhalter 2">
            <a:extLst>
              <a:ext uri="{FF2B5EF4-FFF2-40B4-BE49-F238E27FC236}">
                <a16:creationId xmlns="" xmlns:a16="http://schemas.microsoft.com/office/drawing/2014/main" id="{80536481-2A9E-134E-9F4E-D0EB57B673C6}"/>
              </a:ext>
            </a:extLst>
          </p:cNvPr>
          <p:cNvSpPr txBox="1">
            <a:spLocks/>
          </p:cNvSpPr>
          <p:nvPr/>
        </p:nvSpPr>
        <p:spPr>
          <a:xfrm>
            <a:off x="457200" y="2575952"/>
            <a:ext cx="8363272" cy="186116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de-DE" sz="2000" b="1" dirty="0"/>
              <a:t>Beispiel 2: </a:t>
            </a:r>
          </a:p>
          <a:p>
            <a:pPr marL="0" indent="0">
              <a:buNone/>
            </a:pPr>
            <a:r>
              <a:rPr lang="de-DE" sz="2000" dirty="0"/>
              <a:t>Das Autohaus nimmt von der Schmett GmbH &amp; Co. KG einen Gebrauchtwagen einer Fremdmarke für 7.140,00 Euro brutto in Zahlung. Der Inzahlungnahmepreis wird dem Kundenkonto gutgeschrieben.</a:t>
            </a:r>
          </a:p>
          <a:p>
            <a:pPr marL="0" indent="0">
              <a:buFont typeface="Arial" panose="020B0604020202020204" pitchFamily="34" charset="0"/>
              <a:buNone/>
            </a:pPr>
            <a:endParaRPr lang="de-DE" sz="2000" b="1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000" b="1" dirty="0"/>
              <a:t>Buchung:</a:t>
            </a:r>
          </a:p>
        </p:txBody>
      </p:sp>
      <p:graphicFrame>
        <p:nvGraphicFramePr>
          <p:cNvPr id="5" name="Tabelle 4">
            <a:extLst>
              <a:ext uri="{FF2B5EF4-FFF2-40B4-BE49-F238E27FC236}">
                <a16:creationId xmlns="" xmlns:a16="http://schemas.microsoft.com/office/drawing/2014/main" id="{9F9FCBA2-3480-6D4C-A407-965A38DF93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5262882"/>
              </p:ext>
            </p:extLst>
          </p:nvPr>
        </p:nvGraphicFramePr>
        <p:xfrm>
          <a:off x="467544" y="4688552"/>
          <a:ext cx="8352928" cy="1188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056">
                  <a:extLst>
                    <a:ext uri="{9D8B030D-6E8A-4147-A177-3AD203B41FA5}">
                      <a16:colId xmlns="" xmlns:a16="http://schemas.microsoft.com/office/drawing/2014/main" val="724206112"/>
                    </a:ext>
                  </a:extLst>
                </a:gridCol>
                <a:gridCol w="1872208">
                  <a:extLst>
                    <a:ext uri="{9D8B030D-6E8A-4147-A177-3AD203B41FA5}">
                      <a16:colId xmlns="" xmlns:a16="http://schemas.microsoft.com/office/drawing/2014/main" val="614379519"/>
                    </a:ext>
                  </a:extLst>
                </a:gridCol>
                <a:gridCol w="3816424">
                  <a:extLst>
                    <a:ext uri="{9D8B030D-6E8A-4147-A177-3AD203B41FA5}">
                      <a16:colId xmlns="" xmlns:a16="http://schemas.microsoft.com/office/drawing/2014/main" val="3033938901"/>
                    </a:ext>
                  </a:extLst>
                </a:gridCol>
                <a:gridCol w="2160240">
                  <a:extLst>
                    <a:ext uri="{9D8B030D-6E8A-4147-A177-3AD203B41FA5}">
                      <a16:colId xmlns="" xmlns:a16="http://schemas.microsoft.com/office/drawing/2014/main" val="1359449948"/>
                    </a:ext>
                  </a:extLst>
                </a:gridCol>
              </a:tblGrid>
              <a:tr h="360040">
                <a:tc gridSpan="2"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3100 21 00 52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Bestand GW regelbesteuert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6.000,00 Euro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997774715"/>
                  </a:ext>
                </a:extLst>
              </a:tr>
              <a:tr h="370840">
                <a:tc gridSpan="2"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1570 00 00 00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sz="20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Abziehbare Vorsteuer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1.140,00 Euro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829196602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an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1400 00 00 00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Forderungen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7.140,00 Euro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8728075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2520291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4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Buchung des Ankaufs von Privat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57200" y="2492896"/>
            <a:ext cx="8229600" cy="1861160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de-DE" sz="2000" b="1" dirty="0"/>
              <a:t>Beispiel 1: </a:t>
            </a:r>
          </a:p>
          <a:p>
            <a:pPr marL="0" indent="0">
              <a:buNone/>
            </a:pPr>
            <a:r>
              <a:rPr lang="de-DE" sz="2000" dirty="0"/>
              <a:t>Das Autohaus kauft von Franz Glatt einen Gebrauchtwagen der eigenen Marke für 6.000,00 Euro gegen Bankscheck.</a:t>
            </a:r>
          </a:p>
          <a:p>
            <a:pPr marL="0" indent="0">
              <a:buNone/>
            </a:pPr>
            <a:endParaRPr lang="de-DE" sz="2000" b="1" dirty="0"/>
          </a:p>
          <a:p>
            <a:pPr marL="0" indent="0">
              <a:buNone/>
            </a:pPr>
            <a:r>
              <a:rPr lang="de-DE" sz="2000" b="1" dirty="0"/>
              <a:t>Buchung:</a:t>
            </a:r>
          </a:p>
        </p:txBody>
      </p:sp>
      <p:graphicFrame>
        <p:nvGraphicFramePr>
          <p:cNvPr id="4" name="Tabelle 3">
            <a:extLst>
              <a:ext uri="{FF2B5EF4-FFF2-40B4-BE49-F238E27FC236}">
                <a16:creationId xmlns="" xmlns:a16="http://schemas.microsoft.com/office/drawing/2014/main" id="{15C9F681-0E72-CB4E-AFB4-7650948A92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44041738"/>
              </p:ext>
            </p:extLst>
          </p:nvPr>
        </p:nvGraphicFramePr>
        <p:xfrm>
          <a:off x="467544" y="4293096"/>
          <a:ext cx="8352928" cy="11798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056">
                  <a:extLst>
                    <a:ext uri="{9D8B030D-6E8A-4147-A177-3AD203B41FA5}">
                      <a16:colId xmlns="" xmlns:a16="http://schemas.microsoft.com/office/drawing/2014/main" val="724206112"/>
                    </a:ext>
                  </a:extLst>
                </a:gridCol>
                <a:gridCol w="1872208">
                  <a:extLst>
                    <a:ext uri="{9D8B030D-6E8A-4147-A177-3AD203B41FA5}">
                      <a16:colId xmlns="" xmlns:a16="http://schemas.microsoft.com/office/drawing/2014/main" val="614379519"/>
                    </a:ext>
                  </a:extLst>
                </a:gridCol>
                <a:gridCol w="3816424">
                  <a:extLst>
                    <a:ext uri="{9D8B030D-6E8A-4147-A177-3AD203B41FA5}">
                      <a16:colId xmlns="" xmlns:a16="http://schemas.microsoft.com/office/drawing/2014/main" val="3033938901"/>
                    </a:ext>
                  </a:extLst>
                </a:gridCol>
                <a:gridCol w="2160240">
                  <a:extLst>
                    <a:ext uri="{9D8B030D-6E8A-4147-A177-3AD203B41FA5}">
                      <a16:colId xmlns="" xmlns:a16="http://schemas.microsoft.com/office/drawing/2014/main" val="1359449948"/>
                    </a:ext>
                  </a:extLst>
                </a:gridCol>
              </a:tblGrid>
              <a:tr h="478845">
                <a:tc gridSpan="2"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3110 20 00 50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Bestand GW differenzbesteuert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6.000,00 Euro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9977747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2000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an</a:t>
                      </a:r>
                      <a:endParaRPr lang="de-DE" sz="20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1200 00 00 00 </a:t>
                      </a:r>
                      <a:endParaRPr lang="de-DE" sz="20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Bank</a:t>
                      </a:r>
                      <a:endParaRPr lang="de-DE" sz="20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6.000,00 Euro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20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8728075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6525843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1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Buchung des Ankaufs von Privat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448924" y="5894099"/>
            <a:ext cx="8443556" cy="919277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de-DE" sz="1800" dirty="0"/>
              <a:t>Hinweis: Forderungen gegenüber Kunden werden durch Inzahlungnahme des </a:t>
            </a:r>
            <a:r>
              <a:rPr lang="de-DE" sz="1800" dirty="0" smtClean="0"/>
              <a:t/>
            </a:r>
            <a:br>
              <a:rPr lang="de-DE" sz="1800" dirty="0" smtClean="0"/>
            </a:br>
            <a:r>
              <a:rPr lang="de-DE" sz="1800" dirty="0" smtClean="0"/>
              <a:t>              GW </a:t>
            </a:r>
            <a:r>
              <a:rPr lang="de-DE" sz="1800" dirty="0"/>
              <a:t>vermindert.</a:t>
            </a:r>
          </a:p>
          <a:p>
            <a:pPr marL="0" indent="0">
              <a:buNone/>
            </a:pPr>
            <a:endParaRPr lang="de-DE" sz="1800" dirty="0"/>
          </a:p>
        </p:txBody>
      </p:sp>
      <p:sp>
        <p:nvSpPr>
          <p:cNvPr id="4" name="Inhaltsplatzhalter 2">
            <a:extLst>
              <a:ext uri="{FF2B5EF4-FFF2-40B4-BE49-F238E27FC236}">
                <a16:creationId xmlns="" xmlns:a16="http://schemas.microsoft.com/office/drawing/2014/main" id="{80536481-2A9E-134E-9F4E-D0EB57B673C6}"/>
              </a:ext>
            </a:extLst>
          </p:cNvPr>
          <p:cNvSpPr txBox="1">
            <a:spLocks/>
          </p:cNvSpPr>
          <p:nvPr/>
        </p:nvSpPr>
        <p:spPr>
          <a:xfrm>
            <a:off x="457200" y="2420888"/>
            <a:ext cx="8229600" cy="1861160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342900" indent="-3429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32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1pPr>
            <a:lvl2pPr marL="742950" indent="-28575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2pPr>
            <a:lvl3pPr marL="1143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3pPr>
            <a:lvl4pPr marL="1600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4pPr>
            <a:lvl5pPr marL="20574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Arial" panose="020B0604020202020204" pitchFamily="34" charset="0"/>
                <a:ea typeface="+mn-ea"/>
                <a:cs typeface="Arial" panose="020B0604020202020204" pitchFamily="34" charset="0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Font typeface="Arial" panose="020B0604020202020204" pitchFamily="34" charset="0"/>
              <a:buNone/>
            </a:pPr>
            <a:r>
              <a:rPr lang="de-DE" sz="2000" b="1" dirty="0"/>
              <a:t>Beispiel 2: </a:t>
            </a:r>
          </a:p>
          <a:p>
            <a:pPr marL="0" indent="0">
              <a:buNone/>
            </a:pPr>
            <a:r>
              <a:rPr lang="de-DE" sz="2000" dirty="0"/>
              <a:t>Das Autohaus nimmt von Hilde Schmett einen Gebrauchtwagen einer Fremdmarke für 6.000,00 Euro in Zahlung. Der Inzahlungnahmepreis wird ihrem Kundenkonto gutgeschrieben.</a:t>
            </a:r>
            <a:endParaRPr lang="de-DE" sz="2000" u="sng" dirty="0"/>
          </a:p>
          <a:p>
            <a:pPr marL="0" indent="0">
              <a:buFont typeface="Arial" panose="020B0604020202020204" pitchFamily="34" charset="0"/>
              <a:buNone/>
            </a:pPr>
            <a:endParaRPr lang="de-DE" sz="2000" b="1" dirty="0"/>
          </a:p>
          <a:p>
            <a:pPr marL="0" indent="0">
              <a:buFont typeface="Arial" panose="020B0604020202020204" pitchFamily="34" charset="0"/>
              <a:buNone/>
            </a:pPr>
            <a:r>
              <a:rPr lang="de-DE" sz="2000" b="1" dirty="0"/>
              <a:t>Buchung:</a:t>
            </a:r>
          </a:p>
        </p:txBody>
      </p:sp>
      <p:graphicFrame>
        <p:nvGraphicFramePr>
          <p:cNvPr id="5" name="Tabelle 4">
            <a:extLst>
              <a:ext uri="{FF2B5EF4-FFF2-40B4-BE49-F238E27FC236}">
                <a16:creationId xmlns="" xmlns:a16="http://schemas.microsoft.com/office/drawing/2014/main" id="{9F9FCBA2-3480-6D4C-A407-965A38DF93D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038487420"/>
              </p:ext>
            </p:extLst>
          </p:nvPr>
        </p:nvGraphicFramePr>
        <p:xfrm>
          <a:off x="467544" y="4509120"/>
          <a:ext cx="8352928" cy="11798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056">
                  <a:extLst>
                    <a:ext uri="{9D8B030D-6E8A-4147-A177-3AD203B41FA5}">
                      <a16:colId xmlns="" xmlns:a16="http://schemas.microsoft.com/office/drawing/2014/main" val="724206112"/>
                    </a:ext>
                  </a:extLst>
                </a:gridCol>
                <a:gridCol w="1872208">
                  <a:extLst>
                    <a:ext uri="{9D8B030D-6E8A-4147-A177-3AD203B41FA5}">
                      <a16:colId xmlns="" xmlns:a16="http://schemas.microsoft.com/office/drawing/2014/main" val="614379519"/>
                    </a:ext>
                  </a:extLst>
                </a:gridCol>
                <a:gridCol w="3816424">
                  <a:extLst>
                    <a:ext uri="{9D8B030D-6E8A-4147-A177-3AD203B41FA5}">
                      <a16:colId xmlns="" xmlns:a16="http://schemas.microsoft.com/office/drawing/2014/main" val="3033938901"/>
                    </a:ext>
                  </a:extLst>
                </a:gridCol>
                <a:gridCol w="2160240">
                  <a:extLst>
                    <a:ext uri="{9D8B030D-6E8A-4147-A177-3AD203B41FA5}">
                      <a16:colId xmlns="" xmlns:a16="http://schemas.microsoft.com/office/drawing/2014/main" val="1359449948"/>
                    </a:ext>
                  </a:extLst>
                </a:gridCol>
              </a:tblGrid>
              <a:tr h="478845">
                <a:tc gridSpan="2"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3110 21 00 52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de-DE" dirty="0"/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Bestand GW differenzbesteuert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6.000,00 Euro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1997774715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de-DE" sz="2000" b="0" dirty="0"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an</a:t>
                      </a:r>
                      <a:endParaRPr lang="de-DE" sz="20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1400 00 00 00 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Forderungen</a:t>
                      </a: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DE" sz="2000" b="0" dirty="0">
                          <a:solidFill>
                            <a:schemeClr val="tx1"/>
                          </a:solidFill>
                          <a:latin typeface="Arial" panose="020B0604020202020204" pitchFamily="34" charset="0"/>
                          <a:cs typeface="Arial" panose="020B0604020202020204" pitchFamily="34" charset="0"/>
                        </a:rPr>
                        <a:t>6.000,00 Euro</a:t>
                      </a:r>
                    </a:p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de-DE" sz="2000" b="0" dirty="0">
                        <a:solidFill>
                          <a:schemeClr val="tx1"/>
                        </a:solidFill>
                        <a:latin typeface="Arial" panose="020B0604020202020204" pitchFamily="34" charset="0"/>
                        <a:cs typeface="Arial" panose="020B0604020202020204" pitchFamily="34" charset="0"/>
                      </a:endParaRPr>
                    </a:p>
                  </a:txBody>
                  <a:tcPr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="" xmlns:a16="http://schemas.microsoft.com/office/drawing/2014/main" val="2872807501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110898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3" grpId="0" build="p"/>
      <p:bldP spid="4" grpId="0"/>
    </p:bldLst>
  </p:timing>
</p:sld>
</file>

<file path=ppt/theme/theme1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ct:contentTypeSchema xmlns:ct="http://schemas.microsoft.com/office/2006/metadata/contentType" xmlns:ma="http://schemas.microsoft.com/office/2006/metadata/properties/metaAttributes" ct:_="" ma:_="" ma:contentTypeName="Projektdokumente" ma:contentTypeID="0x010100D0A8CF5CBDDAB04F858B206C52E6B955008B8928A0705C8541B304B63F90EA8396" ma:contentTypeVersion="4" ma:contentTypeDescription="Inhaltstyp von Projektdokumenten innerhalb des Arbeitsraumes der jeweiligen Webseite." ma:contentTypeScope="" ma:versionID="b6dcf3f8b4c21e9d0aa6ef44676a127a">
  <xsd:schema xmlns:xsd="http://www.w3.org/2001/XMLSchema" xmlns:xs="http://www.w3.org/2001/XMLSchema" xmlns:p="http://schemas.microsoft.com/office/2006/metadata/properties" targetNamespace="http://schemas.microsoft.com/office/2006/metadata/properties" ma:root="true" ma:fieldsID="301d44a20dbf023ccb53e80df31da5f5">
    <xsd:element name="properties">
      <xsd:complexType>
        <xsd:sequence>
          <xsd:element name="documentManagement">
            <xsd:complexType>
              <xsd:all/>
            </xsd:complexType>
          </xsd:element>
        </xsd:sequence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altstyp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Props1.xml><?xml version="1.0" encoding="utf-8"?>
<ds:datastoreItem xmlns:ds="http://schemas.openxmlformats.org/officeDocument/2006/customXml" ds:itemID="{48582289-EE96-4437-ACF0-195A10AA39A4}">
  <ds:schemaRefs>
    <ds:schemaRef ds:uri="http://www.w3.org/XML/1998/namespace"/>
    <ds:schemaRef ds:uri="http://purl.org/dc/elements/1.1/"/>
    <ds:schemaRef ds:uri="http://schemas.microsoft.com/office/2006/documentManagement/types"/>
    <ds:schemaRef ds:uri="http://schemas.microsoft.com/office/infopath/2007/PartnerControls"/>
    <ds:schemaRef ds:uri="http://purl.org/dc/dcmitype/"/>
    <ds:schemaRef ds:uri="http://purl.org/dc/terms/"/>
    <ds:schemaRef ds:uri="http://schemas.openxmlformats.org/package/2006/metadata/core-properties"/>
    <ds:schemaRef ds:uri="http://schemas.microsoft.com/office/2006/metadata/properties"/>
  </ds:schemaRefs>
</ds:datastoreItem>
</file>

<file path=customXml/itemProps2.xml><?xml version="1.0" encoding="utf-8"?>
<ds:datastoreItem xmlns:ds="http://schemas.openxmlformats.org/officeDocument/2006/customXml" ds:itemID="{02BC00B1-442B-40A7-87FA-26D975E43741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7D09FD81-13D1-4C50-B94A-8CC18410D455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  <ds:schemaRef ds:uri="http://schemas.microsoft.com/office/infopath/2007/PartnerControl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275</Words>
  <PresentationFormat>Bildschirmpräsentation (4:3)</PresentationFormat>
  <Paragraphs>75</Paragraphs>
  <Slides>6</Slides>
  <Notes>6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6</vt:i4>
      </vt:variant>
    </vt:vector>
  </HeadingPairs>
  <TitlesOfParts>
    <vt:vector size="7" baseType="lpstr">
      <vt:lpstr>Larissa</vt:lpstr>
      <vt:lpstr>Buchung des Gebrauchtwagengeschäfts</vt:lpstr>
      <vt:lpstr>Ankauf von Gebrauchtwagen (GW)</vt:lpstr>
      <vt:lpstr>Buchung des Ankaufs von Unternehmen</vt:lpstr>
      <vt:lpstr>Buchung des Ankaufs von Unternehmen</vt:lpstr>
      <vt:lpstr>Buchung des Ankaufs von Privat</vt:lpstr>
      <vt:lpstr>Buchung des Ankaufs von Privat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Printed>2018-06-05T12:58:23Z</cp:lastPrinted>
  <dcterms:created xsi:type="dcterms:W3CDTF">2017-11-25T13:40:15Z</dcterms:created>
  <dcterms:modified xsi:type="dcterms:W3CDTF">2018-06-05T15:00:49Z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0x010100D0A8CF5CBDDAB04F858B206C52E6B955008B8928A0705C8541B304B63F90EA8396</vt:lpwstr>
  </property>
</Properties>
</file>

<file path=docProps/thumbnail.jpeg>
</file>