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F0874C-FB2F-4468-AAF4-FB07AF942C3A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15A961-10F8-4AB3-A139-E4EF545C1A2D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A08ED8-6D64-46E5-845D-E39E5B30112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D59A34-E16B-4798-910A-3640CEF767E3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D11B0B-752C-4177-9DD9-D046B4F6B13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78FE55-3D6E-473D-9ABA-2B7C7674E356}" type="datetime1">
              <a:rPr lang="de-DE" smtClean="0"/>
              <a:t>16.06.2021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88FE3E-5DBE-4D54-B25F-E056B01B805E}" type="datetime1">
              <a:rPr lang="de-DE" smtClean="0"/>
              <a:t>16.06.2021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C4C1E-39AD-423A-9FAC-5CE7CCD0510B}" type="datetime1">
              <a:rPr lang="de-DE" smtClean="0"/>
              <a:t>16.06.2021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A1BA88-88A1-4209-BCC6-58576132D5F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EDB552-9148-40D7-A66C-290FD77DFE65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9" Type="http://schemas.openxmlformats.org/officeDocument/2006/relationships/image" Target="../../word/media/image36.svg"/><Relationship Id="rId845" Type="http://schemas.openxmlformats.org/officeDocument/2006/relationships/image" Target="../media/image7.png"/><Relationship Id="rId231" Type="http://schemas.openxmlformats.org/officeDocument/2006/relationships/image" Target="../../word/media/image228.svg"/><Relationship Id="rId3" Type="http://schemas.openxmlformats.org/officeDocument/2006/relationships/image" Target="../media/image1.png"/><Relationship Id="rId849" Type="http://schemas.openxmlformats.org/officeDocument/2006/relationships/image" Target="../media/image11.png"/><Relationship Id="rId1209" Type="http://schemas.openxmlformats.org/officeDocument/2006/relationships/image" Target="../../word/media/image1206.svg"/><Relationship Id="rId46" Type="http://schemas.openxmlformats.org/officeDocument/2006/relationships/image" Target="../media/image2.png"/><Relationship Id="rId632" Type="http://schemas.openxmlformats.org/officeDocument/2006/relationships/image" Target="../media/image3.png"/><Relationship Id="rId844" Type="http://schemas.openxmlformats.org/officeDocument/2006/relationships/image" Target="../media/image6.png"/><Relationship Id="rId645" Type="http://schemas.openxmlformats.org/officeDocument/2006/relationships/image" Target="../../word/media/image642.svg"/><Relationship Id="rId603" Type="http://schemas.openxmlformats.org/officeDocument/2006/relationships/image" Target="../../word/media/image600.svg"/><Relationship Id="rId1208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848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5" Type="http://schemas.openxmlformats.org/officeDocument/2006/relationships/image" Target="../../word/media/image42.svg"/><Relationship Id="rId631" Type="http://schemas.openxmlformats.org/officeDocument/2006/relationships/image" Target="../../word/media/image628.svg"/><Relationship Id="rId843" Type="http://schemas.openxmlformats.org/officeDocument/2006/relationships/image" Target="../media/image5.png"/><Relationship Id="rId1207" Type="http://schemas.openxmlformats.org/officeDocument/2006/relationships/image" Target="../../word/media/image1204.svg"/><Relationship Id="rId842" Type="http://schemas.openxmlformats.org/officeDocument/2006/relationships/image" Target="../media/image4.png"/><Relationship Id="rId57" Type="http://schemas.openxmlformats.org/officeDocument/2006/relationships/image" Target="../../word/media/image54.svg"/><Relationship Id="rId643" Type="http://schemas.openxmlformats.org/officeDocument/2006/relationships/image" Target="../../word/media/image640.svg"/><Relationship Id="rId847" Type="http://schemas.openxmlformats.org/officeDocument/2006/relationships/image" Target="../media/image9.png"/><Relationship Id="rId639" Type="http://schemas.openxmlformats.org/officeDocument/2006/relationships/image" Target="../../word/media/image636.svg"/><Relationship Id="rId841" Type="http://schemas.openxmlformats.org/officeDocument/2006/relationships/image" Target="../../word/media/image838.svg"/><Relationship Id="rId84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Organizer: Lernfeld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 Die eigene Rolle im Betrieb mitgestalten und den Betrieb präsentieren</a:t>
            </a:r>
            <a:r>
              <a:rPr lang="de-DE" dirty="0"/>
              <a:t>	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97439" y="1268680"/>
            <a:ext cx="2183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Rolle als Auszubildender und als zukünftiger Arbeitnehmer darstellen</a:t>
            </a:r>
          </a:p>
        </p:txBody>
      </p:sp>
      <p:sp>
        <p:nvSpPr>
          <p:cNvPr id="112" name="Textfeld 111"/>
          <p:cNvSpPr txBox="1"/>
          <p:nvPr/>
        </p:nvSpPr>
        <p:spPr>
          <a:xfrm>
            <a:off x="4083683" y="612229"/>
            <a:ext cx="51459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ihre Rolle innerhalb des Betriebs aktiv zu gestalten und ihren Betrieb zu präsentieren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180808" y="383043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Produktionsfaktoren</a:t>
            </a:r>
            <a:endParaRPr lang="de-DE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hteck 85"/>
          <p:cNvSpPr/>
          <p:nvPr/>
        </p:nvSpPr>
        <p:spPr>
          <a:xfrm>
            <a:off x="3506814" y="1153278"/>
            <a:ext cx="139223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Berufsbildungsgesetz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242666" y="1391853"/>
            <a:ext cx="22492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Inhalte und Regelungen des Ausbildungsvertrages erkunden</a:t>
            </a:r>
          </a:p>
        </p:txBody>
      </p:sp>
      <p:sp>
        <p:nvSpPr>
          <p:cNvPr id="3" name="Rechteck 2"/>
          <p:cNvSpPr/>
          <p:nvPr/>
        </p:nvSpPr>
        <p:spPr>
          <a:xfrm>
            <a:off x="5671914" y="1823862"/>
            <a:ext cx="333632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Rechte und Pflichten in der Ausbildung analysieren</a:t>
            </a:r>
          </a:p>
        </p:txBody>
      </p:sp>
      <p:sp>
        <p:nvSpPr>
          <p:cNvPr id="105" name="Rechteck 104"/>
          <p:cNvSpPr/>
          <p:nvPr/>
        </p:nvSpPr>
        <p:spPr>
          <a:xfrm>
            <a:off x="5881143" y="1598216"/>
            <a:ext cx="27363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Berufsbildungsgesetz,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Jugendarbeitsschutzgesetz</a:t>
            </a:r>
          </a:p>
        </p:txBody>
      </p:sp>
      <p:sp>
        <p:nvSpPr>
          <p:cNvPr id="5" name="Rechteck 4"/>
          <p:cNvSpPr/>
          <p:nvPr/>
        </p:nvSpPr>
        <p:spPr>
          <a:xfrm>
            <a:off x="7101535" y="3172565"/>
            <a:ext cx="1925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Mitbestimmungsrechte der JAV darstellen</a:t>
            </a:r>
          </a:p>
        </p:txBody>
      </p:sp>
      <p:sp>
        <p:nvSpPr>
          <p:cNvPr id="6" name="Rechteck 5"/>
          <p:cNvSpPr/>
          <p:nvPr/>
        </p:nvSpPr>
        <p:spPr>
          <a:xfrm>
            <a:off x="6492695" y="4480527"/>
            <a:ext cx="23631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Eigene Stellung im Betrieb erfassen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6952681" y="4276967"/>
            <a:ext cx="139653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Vertretungsvollmachten</a:t>
            </a:r>
            <a:endParaRPr lang="de-DE" sz="900" dirty="0"/>
          </a:p>
        </p:txBody>
      </p:sp>
      <p:sp>
        <p:nvSpPr>
          <p:cNvPr id="8" name="Rechteck 7"/>
          <p:cNvSpPr/>
          <p:nvPr/>
        </p:nvSpPr>
        <p:spPr>
          <a:xfrm>
            <a:off x="6266374" y="5711430"/>
            <a:ext cx="23213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Aufgabenstellungen selbstständig und eigenverantwortlich erledigen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3146414" y="5465209"/>
            <a:ext cx="228620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Schwierige Situationen bewältigen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788276" y="4801883"/>
            <a:ext cx="2790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Fort- und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Weiterbildungsmöglichkeiten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erkunden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478391" y="3372620"/>
            <a:ext cx="1997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Ausbildungsbetrieb </a:t>
            </a:r>
            <a:r>
              <a:rPr lang="de-DE" sz="1000" b="1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kriteriengeleitet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präsentieren</a:t>
            </a:r>
            <a:endParaRPr lang="de-DE" sz="1000" dirty="0"/>
          </a:p>
        </p:txBody>
      </p:sp>
      <p:sp>
        <p:nvSpPr>
          <p:cNvPr id="13" name="Rechteck 12"/>
          <p:cNvSpPr/>
          <p:nvPr/>
        </p:nvSpPr>
        <p:spPr>
          <a:xfrm>
            <a:off x="206937" y="3141788"/>
            <a:ext cx="320944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Informationsbeschaffungsstrategie, Elaborationsstrategie</a:t>
            </a:r>
            <a:endParaRPr lang="de-DE" sz="900" dirty="0"/>
          </a:p>
        </p:txBody>
      </p:sp>
      <p:sp>
        <p:nvSpPr>
          <p:cNvPr id="113" name="Textfeld 112"/>
          <p:cNvSpPr txBox="1"/>
          <p:nvPr/>
        </p:nvSpPr>
        <p:spPr>
          <a:xfrm>
            <a:off x="1811659" y="1465819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feld 113"/>
          <p:cNvSpPr txBox="1"/>
          <p:nvPr/>
        </p:nvSpPr>
        <p:spPr>
          <a:xfrm>
            <a:off x="8433047" y="558052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5" name="Gerade Verbindung mit Pfeil 114"/>
          <p:cNvCxnSpPr/>
          <p:nvPr/>
        </p:nvCxnSpPr>
        <p:spPr>
          <a:xfrm flipV="1">
            <a:off x="2785830" y="2148426"/>
            <a:ext cx="2862811" cy="262268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16"/>
          <p:cNvSpPr/>
          <p:nvPr/>
        </p:nvSpPr>
        <p:spPr>
          <a:xfrm>
            <a:off x="186309" y="4061270"/>
            <a:ext cx="107593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Wirtschaftskreislauf</a:t>
            </a:r>
            <a:endParaRPr lang="de-DE" sz="800" dirty="0"/>
          </a:p>
        </p:txBody>
      </p:sp>
      <p:cxnSp>
        <p:nvCxnSpPr>
          <p:cNvPr id="118" name="Gerade Verbindung mit Pfeil 117"/>
          <p:cNvCxnSpPr>
            <a:endCxn id="3" idx="1"/>
          </p:cNvCxnSpPr>
          <p:nvPr/>
        </p:nvCxnSpPr>
        <p:spPr>
          <a:xfrm>
            <a:off x="5216856" y="1786384"/>
            <a:ext cx="455058" cy="16058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5092383" y="1267614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8559990" y="150300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8148582" y="3340652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Grafik 28" descr="Volltreffer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5"/>
              </a:ext>
            </a:extLst>
          </a:blip>
          <a:stretch>
            <a:fillRect/>
          </a:stretch>
        </p:blipFill>
        <p:spPr>
          <a:xfrm>
            <a:off x="1367978" y="5147026"/>
            <a:ext cx="440376" cy="440376"/>
          </a:xfrm>
          <a:prstGeom prst="rect">
            <a:avLst/>
          </a:prstGeom>
        </p:spPr>
      </p:pic>
      <p:pic>
        <p:nvPicPr>
          <p:cNvPr id="30" name="Grafik 29"/>
          <p:cNvPicPr>
            <a:picLocks noChangeAspect="1"/>
          </p:cNvPicPr>
          <p:nvPr/>
        </p:nvPicPr>
        <p:blipFill>
          <a:blip r:embed="rId4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7212887" y="2126701"/>
            <a:ext cx="482518" cy="482518"/>
          </a:xfrm>
          <a:prstGeom prst="rect">
            <a:avLst/>
          </a:prstGeom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63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41"/>
              </a:ext>
            </a:extLst>
          </a:blip>
          <a:stretch>
            <a:fillRect/>
          </a:stretch>
        </p:blipFill>
        <p:spPr>
          <a:xfrm>
            <a:off x="1899036" y="3929877"/>
            <a:ext cx="430696" cy="430696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84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6724081" y="2192194"/>
            <a:ext cx="457200" cy="457200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84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39"/>
              </a:ext>
            </a:extLst>
          </a:blip>
          <a:stretch>
            <a:fillRect/>
          </a:stretch>
        </p:blipFill>
        <p:spPr>
          <a:xfrm>
            <a:off x="1348119" y="3788742"/>
            <a:ext cx="559586" cy="559586"/>
          </a:xfrm>
          <a:prstGeom prst="rect">
            <a:avLst/>
          </a:prstGeom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84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3"/>
              </a:ext>
            </a:extLst>
          </a:blip>
          <a:stretch>
            <a:fillRect/>
          </a:stretch>
        </p:blipFill>
        <p:spPr>
          <a:xfrm>
            <a:off x="3935990" y="5711430"/>
            <a:ext cx="517696" cy="517696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84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7101535" y="4736078"/>
            <a:ext cx="457200" cy="457200"/>
          </a:xfrm>
          <a:prstGeom prst="rect">
            <a:avLst/>
          </a:prstGeom>
        </p:spPr>
      </p:pic>
      <p:pic>
        <p:nvPicPr>
          <p:cNvPr id="37" name="Grafik 36"/>
          <p:cNvPicPr>
            <a:picLocks noChangeAspect="1"/>
          </p:cNvPicPr>
          <p:nvPr/>
        </p:nvPicPr>
        <p:blipFill>
          <a:blip r:embed="rId84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3947016" y="1838006"/>
            <a:ext cx="363121" cy="363121"/>
          </a:xfrm>
          <a:prstGeom prst="rect">
            <a:avLst/>
          </a:prstGeom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84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9"/>
              </a:ext>
            </a:extLst>
          </a:blip>
          <a:stretch>
            <a:fillRect/>
          </a:stretch>
        </p:blipFill>
        <p:spPr>
          <a:xfrm>
            <a:off x="7454146" y="3550834"/>
            <a:ext cx="448103" cy="448103"/>
          </a:xfrm>
          <a:prstGeom prst="rect">
            <a:avLst/>
          </a:prstGeom>
        </p:spPr>
      </p:pic>
      <p:pic>
        <p:nvPicPr>
          <p:cNvPr id="40" name="Grafik 39"/>
          <p:cNvPicPr>
            <a:picLocks noChangeAspect="1"/>
          </p:cNvPicPr>
          <p:nvPr/>
        </p:nvPicPr>
        <p:blipFill>
          <a:blip r:embed="rId8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31"/>
              </a:ext>
            </a:extLst>
          </a:blip>
          <a:stretch>
            <a:fillRect/>
          </a:stretch>
        </p:blipFill>
        <p:spPr>
          <a:xfrm>
            <a:off x="7186937" y="6128660"/>
            <a:ext cx="371798" cy="371798"/>
          </a:xfrm>
          <a:prstGeom prst="rect">
            <a:avLst/>
          </a:prstGeom>
        </p:spPr>
      </p:pic>
      <p:cxnSp>
        <p:nvCxnSpPr>
          <p:cNvPr id="41" name="Gerade Verbindung mit Pfeil 40"/>
          <p:cNvCxnSpPr/>
          <p:nvPr/>
        </p:nvCxnSpPr>
        <p:spPr>
          <a:xfrm>
            <a:off x="8201063" y="2148426"/>
            <a:ext cx="350328" cy="100613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feil nach rechts 50"/>
          <p:cNvSpPr/>
          <p:nvPr/>
        </p:nvSpPr>
        <p:spPr>
          <a:xfrm>
            <a:off x="2543627" y="1435770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51"/>
          <p:cNvSpPr/>
          <p:nvPr/>
        </p:nvSpPr>
        <p:spPr>
          <a:xfrm rot="1736218">
            <a:off x="5567874" y="1349601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52"/>
          <p:cNvSpPr/>
          <p:nvPr/>
        </p:nvSpPr>
        <p:spPr>
          <a:xfrm rot="5400000">
            <a:off x="8507215" y="2400146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Pfeil nach rechts 53"/>
          <p:cNvSpPr/>
          <p:nvPr/>
        </p:nvSpPr>
        <p:spPr>
          <a:xfrm rot="5400000">
            <a:off x="8507214" y="3815674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Pfeil nach rechts 54"/>
          <p:cNvSpPr/>
          <p:nvPr/>
        </p:nvSpPr>
        <p:spPr>
          <a:xfrm rot="7481032">
            <a:off x="8162215" y="5064933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Pfeil nach rechts 55"/>
          <p:cNvSpPr/>
          <p:nvPr/>
        </p:nvSpPr>
        <p:spPr>
          <a:xfrm rot="12030244">
            <a:off x="5681345" y="5612491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Pfeil nach rechts 56"/>
          <p:cNvSpPr/>
          <p:nvPr/>
        </p:nvSpPr>
        <p:spPr>
          <a:xfrm rot="13864005">
            <a:off x="2819785" y="5144142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Pfeil nach rechts 57"/>
          <p:cNvSpPr/>
          <p:nvPr/>
        </p:nvSpPr>
        <p:spPr>
          <a:xfrm rot="16200000">
            <a:off x="896617" y="4434623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9" name="Grafik 58"/>
          <p:cNvPicPr>
            <a:picLocks noChangeAspect="1"/>
          </p:cNvPicPr>
          <p:nvPr/>
        </p:nvPicPr>
        <p:blipFill>
          <a:blip r:embed="rId84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7"/>
              </a:ext>
            </a:extLst>
          </a:blip>
          <a:stretch>
            <a:fillRect/>
          </a:stretch>
        </p:blipFill>
        <p:spPr>
          <a:xfrm>
            <a:off x="302469" y="1863964"/>
            <a:ext cx="426890" cy="426890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>
          <a:blip r:embed="rId120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9"/>
              </a:ext>
            </a:extLst>
          </a:blip>
          <a:stretch>
            <a:fillRect/>
          </a:stretch>
        </p:blipFill>
        <p:spPr>
          <a:xfrm>
            <a:off x="674301" y="1848971"/>
            <a:ext cx="442223" cy="44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PresentationFormat>Bildschirmpräsentation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2021-06-16T13:03:45Z</dcterms:modified>
</cp:coreProperties>
</file>