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F0874C-FB2F-4468-AAF4-FB07AF942C3A}" type="datetime1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15A961-10F8-4AB3-A139-E4EF545C1A2D}" type="datetime1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A08ED8-6D64-46E5-845D-E39E5B301128}" type="datetime1">
              <a:rPr lang="de-DE" smtClean="0"/>
              <a:t>16.06.2021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D59A34-E16B-4798-910A-3640CEF767E3}" type="datetime1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D11B0B-752C-4177-9DD9-D046B4F6B138}" type="datetime1">
              <a:rPr lang="de-DE" smtClean="0"/>
              <a:t>16.06.2021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678FE55-3D6E-473D-9ABA-2B7C7674E356}" type="datetime1">
              <a:rPr lang="de-DE" smtClean="0"/>
              <a:t>16.06.2021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88FE3E-5DBE-4D54-B25F-E056B01B805E}" type="datetime1">
              <a:rPr lang="de-DE" smtClean="0"/>
              <a:t>16.06.2021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9C4C1E-39AD-423A-9FAC-5CE7CCD0510B}" type="datetime1">
              <a:rPr lang="de-DE" smtClean="0"/>
              <a:t>16.06.2021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1BA88-88A1-4209-BCC6-58576132D5F8}" type="datetime1">
              <a:rPr lang="de-DE" smtClean="0"/>
              <a:t>16.06.2021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EDB552-9148-40D7-A66C-290FD77DFE65}" type="datetime1">
              <a:rPr lang="de-DE" smtClean="0"/>
              <a:t>16.06.2021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IT-System-Management, Kaufmann/Kauffrau für Digitalisierungsmanagement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/>
          <p:cNvSpPr txBox="1">
            <a:spLocks/>
          </p:cNvSpPr>
          <p:nvPr userDrawn="1"/>
        </p:nvSpPr>
        <p:spPr>
          <a:xfrm>
            <a:off x="251520" y="6453336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048000" algn="l"/>
              </a:tabLst>
            </a:pPr>
            <a:r>
              <a:rPr lang="de-DE" sz="900" dirty="0" smtClean="0"/>
              <a:t>Stand: 2021      	Kaufmann/Kauffrau für Büromanagement</a:t>
            </a:r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408" Type="http://schemas.openxmlformats.org/officeDocument/2006/relationships/image" Target="../media/image5.png"/><Relationship Id="rId1424" Type="http://schemas.openxmlformats.org/officeDocument/2006/relationships/image" Target="../media/image9.png"/><Relationship Id="rId599" Type="http://schemas.openxmlformats.org/officeDocument/2006/relationships/image" Target="../../word/media/image596.svg"/><Relationship Id="rId1429" Type="http://schemas.openxmlformats.org/officeDocument/2006/relationships/image" Target="../media/image14.png"/><Relationship Id="rId1665" Type="http://schemas.openxmlformats.org/officeDocument/2006/relationships/image" Target="../media/image20.png"/><Relationship Id="rId831" Type="http://schemas.openxmlformats.org/officeDocument/2006/relationships/image" Target="../../word/media/image828.svg"/><Relationship Id="rId603" Type="http://schemas.openxmlformats.org/officeDocument/2006/relationships/image" Target="../../word/media/image600.svg"/><Relationship Id="rId1673" Type="http://schemas.openxmlformats.org/officeDocument/2006/relationships/image" Target="../media/image28.png"/><Relationship Id="rId2" Type="http://schemas.openxmlformats.org/officeDocument/2006/relationships/notesSlide" Target="../notesSlides/notesSlide1.xml"/><Relationship Id="rId1423" Type="http://schemas.openxmlformats.org/officeDocument/2006/relationships/image" Target="../media/image8.png"/><Relationship Id="rId615" Type="http://schemas.openxmlformats.org/officeDocument/2006/relationships/image" Target="../../word/media/image612.svg"/><Relationship Id="rId1431" Type="http://schemas.openxmlformats.org/officeDocument/2006/relationships/image" Target="../media/image16.png"/><Relationship Id="rId1664" Type="http://schemas.openxmlformats.org/officeDocument/2006/relationships/image" Target="../media/image19.png"/><Relationship Id="rId1669" Type="http://schemas.openxmlformats.org/officeDocument/2006/relationships/image" Target="../media/image24.png"/><Relationship Id="rId167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1249" Type="http://schemas.openxmlformats.org/officeDocument/2006/relationships/image" Target="../../word/media/image1246.svg"/><Relationship Id="rId1406" Type="http://schemas.openxmlformats.org/officeDocument/2006/relationships/image" Target="../media/image3.png"/><Relationship Id="rId1419" Type="http://schemas.openxmlformats.org/officeDocument/2006/relationships/image" Target="../../word/media/image1416.svg"/><Relationship Id="rId1422" Type="http://schemas.openxmlformats.org/officeDocument/2006/relationships/image" Target="../../word/media/image1404.svg"/><Relationship Id="rId1427" Type="http://schemas.openxmlformats.org/officeDocument/2006/relationships/image" Target="../media/image12.png"/><Relationship Id="rId597" Type="http://schemas.openxmlformats.org/officeDocument/2006/relationships/image" Target="../../word/media/image594.svg"/><Relationship Id="rId45" Type="http://schemas.openxmlformats.org/officeDocument/2006/relationships/image" Target="../../word/media/image42.svg"/><Relationship Id="rId1668" Type="http://schemas.openxmlformats.org/officeDocument/2006/relationships/image" Target="../media/image23.png"/><Relationship Id="rId851" Type="http://schemas.openxmlformats.org/officeDocument/2006/relationships/image" Target="../../word/media/image848.svg"/><Relationship Id="rId1405" Type="http://schemas.openxmlformats.org/officeDocument/2006/relationships/image" Target="../../word/media/image1402.svg"/><Relationship Id="rId601" Type="http://schemas.openxmlformats.org/officeDocument/2006/relationships/image" Target="../../word/media/image598.svg"/><Relationship Id="rId1430" Type="http://schemas.openxmlformats.org/officeDocument/2006/relationships/image" Target="../media/image15.png"/><Relationship Id="rId61" Type="http://schemas.openxmlformats.org/officeDocument/2006/relationships/image" Target="../../word/media/image58.svg"/><Relationship Id="rId1663" Type="http://schemas.openxmlformats.org/officeDocument/2006/relationships/image" Target="../media/image18.png"/><Relationship Id="rId821" Type="http://schemas.openxmlformats.org/officeDocument/2006/relationships/image" Target="../../word/media/image818.svg"/><Relationship Id="rId1671" Type="http://schemas.openxmlformats.org/officeDocument/2006/relationships/image" Target="../media/image26.png"/><Relationship Id="rId1311" Type="http://schemas.openxmlformats.org/officeDocument/2006/relationships/image" Target="../../word/media/image1308.svg"/><Relationship Id="rId1421" Type="http://schemas.openxmlformats.org/officeDocument/2006/relationships/image" Target="../media/image7.png"/><Relationship Id="rId651" Type="http://schemas.openxmlformats.org/officeDocument/2006/relationships/image" Target="../../word/media/image648.svg"/><Relationship Id="rId1426" Type="http://schemas.openxmlformats.org/officeDocument/2006/relationships/image" Target="../media/image11.png"/><Relationship Id="rId1662" Type="http://schemas.openxmlformats.org/officeDocument/2006/relationships/image" Target="../media/image17.png"/><Relationship Id="rId1667" Type="http://schemas.openxmlformats.org/officeDocument/2006/relationships/image" Target="../media/image22.png"/><Relationship Id="rId639" Type="http://schemas.openxmlformats.org/officeDocument/2006/relationships/image" Target="../../word/media/image636.svg"/><Relationship Id="rId1675" Type="http://schemas.openxmlformats.org/officeDocument/2006/relationships/image" Target="../media/image30.png"/><Relationship Id="rId9" Type="http://schemas.openxmlformats.org/officeDocument/2006/relationships/image" Target="../../word/media/image6.svg"/><Relationship Id="rId1425" Type="http://schemas.openxmlformats.org/officeDocument/2006/relationships/image" Target="../media/image10.png"/><Relationship Id="rId609" Type="http://schemas.openxmlformats.org/officeDocument/2006/relationships/image" Target="../../word/media/image606.svg"/><Relationship Id="rId1637" Type="http://schemas.openxmlformats.org/officeDocument/2006/relationships/image" Target="../../word/media/image1634.svg"/><Relationship Id="rId1670" Type="http://schemas.openxmlformats.org/officeDocument/2006/relationships/image" Target="../media/image25.png"/><Relationship Id="rId1417" Type="http://schemas.openxmlformats.org/officeDocument/2006/relationships/image" Target="../../word/media/image1414.svg"/><Relationship Id="rId1239" Type="http://schemas.openxmlformats.org/officeDocument/2006/relationships/image" Target="../../word/media/image1236.svg"/><Relationship Id="rId1213" Type="http://schemas.openxmlformats.org/officeDocument/2006/relationships/image" Target="../../word/media/image1210.svg"/><Relationship Id="rId1420" Type="http://schemas.openxmlformats.org/officeDocument/2006/relationships/image" Target="../media/image6.png"/><Relationship Id="rId1661" Type="http://schemas.openxmlformats.org/officeDocument/2006/relationships/image" Target="../../word/media/image1658.svg"/><Relationship Id="rId1666" Type="http://schemas.openxmlformats.org/officeDocument/2006/relationships/image" Target="../media/image21.png"/><Relationship Id="rId829" Type="http://schemas.openxmlformats.org/officeDocument/2006/relationships/image" Target="../../word/media/image826.svg"/><Relationship Id="rId1433" Type="http://schemas.openxmlformats.org/officeDocument/2006/relationships/image" Target="../../word/media/image1430.svg"/><Relationship Id="rId1674" Type="http://schemas.openxmlformats.org/officeDocument/2006/relationships/image" Target="../media/image29.png"/><Relationship Id="rId3" Type="http://schemas.openxmlformats.org/officeDocument/2006/relationships/image" Target="../media/image1.png"/><Relationship Id="rId1250" Type="http://schemas.openxmlformats.org/officeDocument/2006/relationships/image" Target="../media/image2.png"/><Relationship Id="rId1327" Type="http://schemas.openxmlformats.org/officeDocument/2006/relationships/image" Target="../../word/media/image1324.svg"/><Relationship Id="rId1301" Type="http://schemas.openxmlformats.org/officeDocument/2006/relationships/image" Target="../../word/media/image1298.svg"/><Relationship Id="rId1407" Type="http://schemas.openxmlformats.org/officeDocument/2006/relationships/image" Target="../media/image4.png"/><Relationship Id="rId1428" Type="http://schemas.openxmlformats.org/officeDocument/2006/relationships/image" Target="../media/image13.png"/><Relationship Id="rId323" Type="http://schemas.openxmlformats.org/officeDocument/2006/relationships/image" Target="../../word/media/image320.svg"/><Relationship Id="rId1619" Type="http://schemas.openxmlformats.org/officeDocument/2006/relationships/image" Target="../../word/media/image161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7675" y="128561"/>
            <a:ext cx="8901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Organizer: Lernfeld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Büroprozesse gestalten und Arbeitsvorgänge organisieren</a:t>
            </a:r>
          </a:p>
        </p:txBody>
      </p:sp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0" name="Textfeld 109"/>
          <p:cNvSpPr txBox="1"/>
          <p:nvPr/>
        </p:nvSpPr>
        <p:spPr>
          <a:xfrm>
            <a:off x="66135" y="918180"/>
            <a:ext cx="2183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Aufgabenbereich bewältigen und Schreibfertigkeit überprüfen</a:t>
            </a:r>
          </a:p>
        </p:txBody>
      </p:sp>
      <p:sp>
        <p:nvSpPr>
          <p:cNvPr id="112" name="Textfeld 111"/>
          <p:cNvSpPr txBox="1"/>
          <p:nvPr/>
        </p:nvSpPr>
        <p:spPr>
          <a:xfrm>
            <a:off x="5441357" y="550395"/>
            <a:ext cx="3640341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besitzen die Kompetenz, ihre Arbeitsprozesse im Büro eigenverantwortlich und effizient zu planen und zu gestalten sowie gesundheitliche und rechtliche Aspekte, auch im Umgang miteinander, zu 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berücksichtigen.“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0" name="Grafik 169" descr="Linienpfeil: Kurve im Uhrzeigersinn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7848242">
            <a:off x="2529014" y="713338"/>
            <a:ext cx="501350" cy="588883"/>
          </a:xfrm>
          <a:prstGeom prst="rect">
            <a:avLst/>
          </a:prstGeom>
        </p:spPr>
      </p:pic>
      <p:sp>
        <p:nvSpPr>
          <p:cNvPr id="2" name="Rechteck 1"/>
          <p:cNvSpPr/>
          <p:nvPr/>
        </p:nvSpPr>
        <p:spPr>
          <a:xfrm>
            <a:off x="3267700" y="1111800"/>
            <a:ext cx="224929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Bürowirtschaftliche Arbeitsprozesse erkunden und analysieren </a:t>
            </a:r>
          </a:p>
        </p:txBody>
      </p:sp>
      <p:sp>
        <p:nvSpPr>
          <p:cNvPr id="113" name="Textfeld 112"/>
          <p:cNvSpPr txBox="1"/>
          <p:nvPr/>
        </p:nvSpPr>
        <p:spPr>
          <a:xfrm>
            <a:off x="2722653" y="3645705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5566309" y="1823957"/>
            <a:ext cx="339901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Arbeitsplatz und Arbeitsraum unter ergonomischen, ökologischen sowie sicherheits- und ablaufgerechten Aspekten gestalten</a:t>
            </a:r>
            <a:endParaRPr lang="de-DE" sz="1000" dirty="0"/>
          </a:p>
        </p:txBody>
      </p:sp>
      <p:sp>
        <p:nvSpPr>
          <p:cNvPr id="14" name="Rechteck 13"/>
          <p:cNvSpPr/>
          <p:nvPr/>
        </p:nvSpPr>
        <p:spPr>
          <a:xfrm>
            <a:off x="5264397" y="3589358"/>
            <a:ext cx="285452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Belastungen und Konflikte am Arbeitsplatz bewältigen sowie die Gesundheit erhalten und fördern</a:t>
            </a:r>
            <a:endParaRPr lang="de-DE" sz="1000" dirty="0"/>
          </a:p>
        </p:txBody>
      </p:sp>
      <p:sp>
        <p:nvSpPr>
          <p:cNvPr id="15" name="Rechteck 14"/>
          <p:cNvSpPr/>
          <p:nvPr/>
        </p:nvSpPr>
        <p:spPr>
          <a:xfrm>
            <a:off x="5429648" y="3346354"/>
            <a:ext cx="325741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Bewegung, Ernährung, Stressregulation, Suchtprävention</a:t>
            </a:r>
            <a:endParaRPr lang="de-DE" sz="900" dirty="0"/>
          </a:p>
        </p:txBody>
      </p:sp>
      <p:sp>
        <p:nvSpPr>
          <p:cNvPr id="16" name="Rechteck 15"/>
          <p:cNvSpPr/>
          <p:nvPr/>
        </p:nvSpPr>
        <p:spPr>
          <a:xfrm>
            <a:off x="8101943" y="3622769"/>
            <a:ext cx="9797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Stress, Burnout</a:t>
            </a:r>
            <a:endParaRPr lang="de-DE" sz="900" dirty="0"/>
          </a:p>
        </p:txBody>
      </p:sp>
      <p:sp>
        <p:nvSpPr>
          <p:cNvPr id="18" name="Rechteck 17"/>
          <p:cNvSpPr/>
          <p:nvPr/>
        </p:nvSpPr>
        <p:spPr>
          <a:xfrm>
            <a:off x="8105744" y="3812069"/>
            <a:ext cx="62709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Mobbing</a:t>
            </a:r>
            <a:endParaRPr lang="de-DE" sz="900" dirty="0"/>
          </a:p>
        </p:txBody>
      </p:sp>
      <p:sp>
        <p:nvSpPr>
          <p:cNvPr id="19" name="Rechteck 18"/>
          <p:cNvSpPr/>
          <p:nvPr/>
        </p:nvSpPr>
        <p:spPr>
          <a:xfrm>
            <a:off x="5800752" y="5238797"/>
            <a:ext cx="34145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Arbeitsprozesse effizient planen und strukturieren</a:t>
            </a:r>
            <a:endParaRPr lang="de-DE" sz="1000" dirty="0"/>
          </a:p>
        </p:txBody>
      </p:sp>
      <p:sp>
        <p:nvSpPr>
          <p:cNvPr id="20" name="Rechteck 19"/>
          <p:cNvSpPr/>
          <p:nvPr/>
        </p:nvSpPr>
        <p:spPr>
          <a:xfrm>
            <a:off x="6470799" y="4989234"/>
            <a:ext cx="192873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ABC-Analyse, Eisenhower-Prinzip</a:t>
            </a:r>
            <a:endParaRPr lang="de-DE" sz="900" dirty="0"/>
          </a:p>
        </p:txBody>
      </p:sp>
      <p:sp>
        <p:nvSpPr>
          <p:cNvPr id="21" name="Rechteck 20"/>
          <p:cNvSpPr/>
          <p:nvPr/>
        </p:nvSpPr>
        <p:spPr>
          <a:xfrm>
            <a:off x="5777952" y="5497852"/>
            <a:ext cx="349515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Selbstbeobachtung, Zielklärung und </a:t>
            </a:r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setzung, Selbstkontrolle</a:t>
            </a:r>
            <a:endParaRPr lang="de-DE" sz="900" dirty="0"/>
          </a:p>
        </p:txBody>
      </p:sp>
      <p:sp>
        <p:nvSpPr>
          <p:cNvPr id="22" name="Rechteck 21"/>
          <p:cNvSpPr/>
          <p:nvPr/>
        </p:nvSpPr>
        <p:spPr>
          <a:xfrm>
            <a:off x="3467040" y="5744154"/>
            <a:ext cx="21212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Termine managen und digitale Terminpläne erstellen</a:t>
            </a:r>
            <a:endParaRPr lang="de-DE" sz="1000" dirty="0"/>
          </a:p>
        </p:txBody>
      </p:sp>
      <p:sp>
        <p:nvSpPr>
          <p:cNvPr id="23" name="Rechteck 22"/>
          <p:cNvSpPr/>
          <p:nvPr/>
        </p:nvSpPr>
        <p:spPr>
          <a:xfrm>
            <a:off x="209643" y="6061407"/>
            <a:ext cx="295074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Sitzungen und Besprechungen organisieren</a:t>
            </a:r>
            <a:endParaRPr lang="de-DE" sz="1000" dirty="0"/>
          </a:p>
        </p:txBody>
      </p:sp>
      <p:sp>
        <p:nvSpPr>
          <p:cNvPr id="24" name="Rechteck 23"/>
          <p:cNvSpPr/>
          <p:nvPr/>
        </p:nvSpPr>
        <p:spPr>
          <a:xfrm>
            <a:off x="1878732" y="4849696"/>
            <a:ext cx="20295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Ausgehende Informationen aufbereiten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69901" y="4854798"/>
            <a:ext cx="18209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Eingehende Informationen aufbereiten</a:t>
            </a:r>
            <a:endParaRPr lang="de-DE" sz="1000" dirty="0"/>
          </a:p>
        </p:txBody>
      </p:sp>
      <p:sp>
        <p:nvSpPr>
          <p:cNvPr id="26" name="Rechteck 25"/>
          <p:cNvSpPr/>
          <p:nvPr/>
        </p:nvSpPr>
        <p:spPr>
          <a:xfrm>
            <a:off x="1061406" y="3754047"/>
            <a:ext cx="17691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Betriebliche Schriftstücke verwalten</a:t>
            </a:r>
            <a:endParaRPr lang="de-DE" sz="1000" dirty="0"/>
          </a:p>
        </p:txBody>
      </p:sp>
      <p:sp>
        <p:nvSpPr>
          <p:cNvPr id="27" name="Rechteck 26"/>
          <p:cNvSpPr/>
          <p:nvPr/>
        </p:nvSpPr>
        <p:spPr>
          <a:xfrm>
            <a:off x="61467" y="2517015"/>
            <a:ext cx="31950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Team- und Kommunikationsfähigkeit entwickeln</a:t>
            </a:r>
            <a:endParaRPr lang="de-DE" sz="1000" dirty="0"/>
          </a:p>
        </p:txBody>
      </p:sp>
      <p:sp>
        <p:nvSpPr>
          <p:cNvPr id="28" name="Rechteck 27"/>
          <p:cNvSpPr/>
          <p:nvPr/>
        </p:nvSpPr>
        <p:spPr>
          <a:xfrm>
            <a:off x="209643" y="2296157"/>
            <a:ext cx="278091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verbale und nonverbale Kommunikationstechniken</a:t>
            </a:r>
            <a:endParaRPr lang="de-DE" sz="900" dirty="0"/>
          </a:p>
        </p:txBody>
      </p:sp>
      <p:sp>
        <p:nvSpPr>
          <p:cNvPr id="29" name="Rechteck 28"/>
          <p:cNvSpPr/>
          <p:nvPr/>
        </p:nvSpPr>
        <p:spPr>
          <a:xfrm>
            <a:off x="414564" y="2751446"/>
            <a:ext cx="233910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Selbstwirksamkeit, realistisches Selbstbild</a:t>
            </a:r>
            <a:endParaRPr lang="de-DE" sz="900" dirty="0"/>
          </a:p>
        </p:txBody>
      </p:sp>
      <p:sp>
        <p:nvSpPr>
          <p:cNvPr id="42" name="Textfeld 41"/>
          <p:cNvSpPr txBox="1"/>
          <p:nvPr/>
        </p:nvSpPr>
        <p:spPr>
          <a:xfrm>
            <a:off x="8147863" y="2015002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3" name="Grafik 42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405"/>
              </a:ext>
            </a:extLst>
          </a:blip>
          <a:stretch>
            <a:fillRect/>
          </a:stretch>
        </p:blipFill>
        <p:spPr>
          <a:xfrm>
            <a:off x="695429" y="1225898"/>
            <a:ext cx="504778" cy="504778"/>
          </a:xfrm>
          <a:prstGeom prst="rect">
            <a:avLst/>
          </a:prstGeom>
        </p:spPr>
      </p:pic>
      <p:pic>
        <p:nvPicPr>
          <p:cNvPr id="44" name="Grafik 43" descr="Essende Person"/>
          <p:cNvPicPr>
            <a:picLocks noChangeAspect="1"/>
          </p:cNvPicPr>
          <p:nvPr/>
        </p:nvPicPr>
        <p:blipFill>
          <a:blip r:embed="rId140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13"/>
              </a:ext>
            </a:extLst>
          </a:blip>
          <a:stretch>
            <a:fillRect/>
          </a:stretch>
        </p:blipFill>
        <p:spPr>
          <a:xfrm>
            <a:off x="5694585" y="2342064"/>
            <a:ext cx="506897" cy="506897"/>
          </a:xfrm>
          <a:prstGeom prst="rect">
            <a:avLst/>
          </a:prstGeom>
        </p:spPr>
      </p:pic>
      <p:pic>
        <p:nvPicPr>
          <p:cNvPr id="45" name="Grafik 44"/>
          <p:cNvPicPr>
            <a:picLocks noChangeAspect="1"/>
          </p:cNvPicPr>
          <p:nvPr/>
        </p:nvPicPr>
        <p:blipFill>
          <a:blip r:embed="rId140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311"/>
              </a:ext>
            </a:extLst>
          </a:blip>
          <a:stretch>
            <a:fillRect/>
          </a:stretch>
        </p:blipFill>
        <p:spPr>
          <a:xfrm>
            <a:off x="6229332" y="2417043"/>
            <a:ext cx="388805" cy="388805"/>
          </a:xfrm>
          <a:prstGeom prst="rect">
            <a:avLst/>
          </a:prstGeom>
        </p:spPr>
      </p:pic>
      <p:pic>
        <p:nvPicPr>
          <p:cNvPr id="46" name="Grafik 45"/>
          <p:cNvPicPr>
            <a:picLocks noChangeAspect="1"/>
          </p:cNvPicPr>
          <p:nvPr/>
        </p:nvPicPr>
        <p:blipFill>
          <a:blip r:embed="rId140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419"/>
              </a:ext>
            </a:extLst>
          </a:blip>
          <a:stretch>
            <a:fillRect/>
          </a:stretch>
        </p:blipFill>
        <p:spPr>
          <a:xfrm>
            <a:off x="6645987" y="2507933"/>
            <a:ext cx="313184" cy="313184"/>
          </a:xfrm>
          <a:prstGeom prst="rect">
            <a:avLst/>
          </a:prstGeom>
        </p:spPr>
      </p:pic>
      <p:pic>
        <p:nvPicPr>
          <p:cNvPr id="48" name="Grafik 47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405"/>
              </a:ext>
            </a:extLst>
          </a:blip>
          <a:stretch>
            <a:fillRect/>
          </a:stretch>
        </p:blipFill>
        <p:spPr>
          <a:xfrm>
            <a:off x="7062642" y="2397310"/>
            <a:ext cx="504778" cy="504778"/>
          </a:xfrm>
          <a:prstGeom prst="rect">
            <a:avLst/>
          </a:prstGeom>
        </p:spPr>
      </p:pic>
      <p:pic>
        <p:nvPicPr>
          <p:cNvPr id="49" name="Grafik 48"/>
          <p:cNvPicPr>
            <a:picLocks noChangeAspect="1"/>
          </p:cNvPicPr>
          <p:nvPr/>
        </p:nvPicPr>
        <p:blipFill>
          <a:blip r:embed="rId142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9"/>
              </a:ext>
            </a:extLst>
          </a:blip>
          <a:stretch>
            <a:fillRect/>
          </a:stretch>
        </p:blipFill>
        <p:spPr>
          <a:xfrm>
            <a:off x="3647401" y="6095221"/>
            <a:ext cx="480801" cy="480801"/>
          </a:xfrm>
          <a:prstGeom prst="rect">
            <a:avLst/>
          </a:prstGeom>
        </p:spPr>
      </p:pic>
      <p:pic>
        <p:nvPicPr>
          <p:cNvPr id="50" name="Grafik 49"/>
          <p:cNvPicPr>
            <a:picLocks noChangeAspect="1"/>
          </p:cNvPicPr>
          <p:nvPr/>
        </p:nvPicPr>
        <p:blipFill>
          <a:blip r:embed="rId142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422"/>
              </a:ext>
            </a:extLst>
          </a:blip>
          <a:stretch>
            <a:fillRect/>
          </a:stretch>
        </p:blipFill>
        <p:spPr>
          <a:xfrm>
            <a:off x="4171687" y="6094004"/>
            <a:ext cx="524096" cy="524096"/>
          </a:xfrm>
          <a:prstGeom prst="rect">
            <a:avLst/>
          </a:prstGeom>
        </p:spPr>
      </p:pic>
      <p:pic>
        <p:nvPicPr>
          <p:cNvPr id="52" name="Grafik 51"/>
          <p:cNvPicPr>
            <a:picLocks noChangeAspect="1"/>
          </p:cNvPicPr>
          <p:nvPr/>
        </p:nvPicPr>
        <p:blipFill>
          <a:blip r:embed="rId142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15"/>
              </a:ext>
            </a:extLst>
          </a:blip>
          <a:stretch>
            <a:fillRect/>
          </a:stretch>
        </p:blipFill>
        <p:spPr>
          <a:xfrm>
            <a:off x="1075000" y="6338372"/>
            <a:ext cx="454235" cy="454235"/>
          </a:xfrm>
          <a:prstGeom prst="rect">
            <a:avLst/>
          </a:prstGeom>
        </p:spPr>
      </p:pic>
      <p:pic>
        <p:nvPicPr>
          <p:cNvPr id="53" name="Grafik 52"/>
          <p:cNvPicPr>
            <a:picLocks noChangeAspect="1"/>
          </p:cNvPicPr>
          <p:nvPr/>
        </p:nvPicPr>
        <p:blipFill>
          <a:blip r:embed="rId142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51"/>
              </a:ext>
            </a:extLst>
          </a:blip>
          <a:stretch>
            <a:fillRect/>
          </a:stretch>
        </p:blipFill>
        <p:spPr>
          <a:xfrm>
            <a:off x="4742131" y="6088959"/>
            <a:ext cx="480801" cy="480801"/>
          </a:xfrm>
          <a:prstGeom prst="rect">
            <a:avLst/>
          </a:prstGeom>
        </p:spPr>
      </p:pic>
      <p:pic>
        <p:nvPicPr>
          <p:cNvPr id="54" name="Grafik 53"/>
          <p:cNvPicPr>
            <a:picLocks noChangeAspect="1"/>
          </p:cNvPicPr>
          <p:nvPr/>
        </p:nvPicPr>
        <p:blipFill>
          <a:blip r:embed="rId142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1"/>
              </a:ext>
            </a:extLst>
          </a:blip>
          <a:stretch>
            <a:fillRect/>
          </a:stretch>
        </p:blipFill>
        <p:spPr>
          <a:xfrm>
            <a:off x="1562440" y="6301849"/>
            <a:ext cx="421078" cy="421078"/>
          </a:xfrm>
          <a:prstGeom prst="rect">
            <a:avLst/>
          </a:prstGeom>
        </p:spPr>
      </p:pic>
      <p:pic>
        <p:nvPicPr>
          <p:cNvPr id="55" name="Grafik 54"/>
          <p:cNvPicPr>
            <a:picLocks noChangeAspect="1"/>
          </p:cNvPicPr>
          <p:nvPr/>
        </p:nvPicPr>
        <p:blipFill>
          <a:blip r:embed="rId142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599"/>
              </a:ext>
            </a:extLst>
          </a:blip>
          <a:stretch>
            <a:fillRect/>
          </a:stretch>
        </p:blipFill>
        <p:spPr>
          <a:xfrm>
            <a:off x="3442531" y="1650860"/>
            <a:ext cx="469534" cy="469534"/>
          </a:xfrm>
          <a:prstGeom prst="rect">
            <a:avLst/>
          </a:prstGeom>
        </p:spPr>
      </p:pic>
      <p:pic>
        <p:nvPicPr>
          <p:cNvPr id="56" name="Grafik 55"/>
          <p:cNvPicPr>
            <a:picLocks noChangeAspect="1"/>
          </p:cNvPicPr>
          <p:nvPr/>
        </p:nvPicPr>
        <p:blipFill>
          <a:blip r:embed="rId142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9"/>
              </a:ext>
            </a:extLst>
          </a:blip>
          <a:stretch>
            <a:fillRect/>
          </a:stretch>
        </p:blipFill>
        <p:spPr>
          <a:xfrm>
            <a:off x="4265720" y="1639323"/>
            <a:ext cx="419564" cy="419564"/>
          </a:xfrm>
          <a:prstGeom prst="rect">
            <a:avLst/>
          </a:prstGeom>
        </p:spPr>
      </p:pic>
      <p:pic>
        <p:nvPicPr>
          <p:cNvPr id="57" name="Grafik 56" descr="Büroklammer"/>
          <p:cNvPicPr>
            <a:picLocks noChangeAspect="1"/>
          </p:cNvPicPr>
          <p:nvPr/>
        </p:nvPicPr>
        <p:blipFill>
          <a:blip r:embed="rId142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597"/>
              </a:ext>
            </a:extLst>
          </a:blip>
          <a:stretch>
            <a:fillRect/>
          </a:stretch>
        </p:blipFill>
        <p:spPr>
          <a:xfrm>
            <a:off x="3912065" y="1650860"/>
            <a:ext cx="360777" cy="360777"/>
          </a:xfrm>
          <a:prstGeom prst="rect">
            <a:avLst/>
          </a:prstGeom>
        </p:spPr>
      </p:pic>
      <p:pic>
        <p:nvPicPr>
          <p:cNvPr id="58" name="Grafik 57" descr="Burger und Getränk"/>
          <p:cNvPicPr>
            <a:picLocks noChangeAspect="1"/>
          </p:cNvPicPr>
          <p:nvPr/>
        </p:nvPicPr>
        <p:blipFill>
          <a:blip r:embed="rId142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323"/>
              </a:ext>
            </a:extLst>
          </a:blip>
          <a:stretch>
            <a:fillRect/>
          </a:stretch>
        </p:blipFill>
        <p:spPr>
          <a:xfrm>
            <a:off x="6353662" y="4083651"/>
            <a:ext cx="491059" cy="491059"/>
          </a:xfrm>
          <a:prstGeom prst="rect">
            <a:avLst/>
          </a:prstGeom>
        </p:spPr>
      </p:pic>
      <p:pic>
        <p:nvPicPr>
          <p:cNvPr id="59" name="Grafik 58"/>
          <p:cNvPicPr>
            <a:picLocks noChangeAspect="1"/>
          </p:cNvPicPr>
          <p:nvPr/>
        </p:nvPicPr>
        <p:blipFill>
          <a:blip r:embed="rId143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327"/>
              </a:ext>
            </a:extLst>
          </a:blip>
          <a:stretch>
            <a:fillRect/>
          </a:stretch>
        </p:blipFill>
        <p:spPr>
          <a:xfrm>
            <a:off x="5928656" y="4132143"/>
            <a:ext cx="385192" cy="411034"/>
          </a:xfrm>
          <a:prstGeom prst="rect">
            <a:avLst/>
          </a:prstGeom>
        </p:spPr>
      </p:pic>
      <p:pic>
        <p:nvPicPr>
          <p:cNvPr id="60" name="Grafik 59"/>
          <p:cNvPicPr>
            <a:picLocks noChangeAspect="1"/>
          </p:cNvPicPr>
          <p:nvPr/>
        </p:nvPicPr>
        <p:blipFill>
          <a:blip r:embed="rId143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661"/>
              </a:ext>
            </a:extLst>
          </a:blip>
          <a:stretch>
            <a:fillRect/>
          </a:stretch>
        </p:blipFill>
        <p:spPr>
          <a:xfrm>
            <a:off x="7315555" y="4179783"/>
            <a:ext cx="411034" cy="411034"/>
          </a:xfrm>
          <a:prstGeom prst="rect">
            <a:avLst/>
          </a:prstGeom>
        </p:spPr>
      </p:pic>
      <p:pic>
        <p:nvPicPr>
          <p:cNvPr id="64" name="Grafik 63"/>
          <p:cNvPicPr>
            <a:picLocks noChangeAspect="1"/>
          </p:cNvPicPr>
          <p:nvPr/>
        </p:nvPicPr>
        <p:blipFill>
          <a:blip r:embed="rId166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1"/>
              </a:ext>
            </a:extLst>
          </a:blip>
          <a:stretch>
            <a:fillRect/>
          </a:stretch>
        </p:blipFill>
        <p:spPr>
          <a:xfrm>
            <a:off x="6726282" y="5687064"/>
            <a:ext cx="457200" cy="457200"/>
          </a:xfrm>
          <a:prstGeom prst="rect">
            <a:avLst/>
          </a:prstGeom>
        </p:spPr>
      </p:pic>
      <p:pic>
        <p:nvPicPr>
          <p:cNvPr id="65" name="Grafik 64"/>
          <p:cNvPicPr>
            <a:picLocks noChangeAspect="1"/>
          </p:cNvPicPr>
          <p:nvPr/>
        </p:nvPicPr>
        <p:blipFill>
          <a:blip r:embed="rId166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619"/>
              </a:ext>
            </a:extLst>
          </a:blip>
          <a:stretch>
            <a:fillRect/>
          </a:stretch>
        </p:blipFill>
        <p:spPr>
          <a:xfrm>
            <a:off x="6824496" y="4150040"/>
            <a:ext cx="422046" cy="422046"/>
          </a:xfrm>
          <a:prstGeom prst="rect">
            <a:avLst/>
          </a:prstGeom>
        </p:spPr>
      </p:pic>
      <p:pic>
        <p:nvPicPr>
          <p:cNvPr id="66" name="Grafik 65"/>
          <p:cNvPicPr>
            <a:picLocks noChangeAspect="1"/>
          </p:cNvPicPr>
          <p:nvPr/>
        </p:nvPicPr>
        <p:blipFill>
          <a:blip r:embed="rId166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45"/>
              </a:ext>
            </a:extLst>
          </a:blip>
          <a:stretch>
            <a:fillRect/>
          </a:stretch>
        </p:blipFill>
        <p:spPr>
          <a:xfrm>
            <a:off x="7251000" y="5679721"/>
            <a:ext cx="414283" cy="414283"/>
          </a:xfrm>
          <a:prstGeom prst="rect">
            <a:avLst/>
          </a:prstGeom>
        </p:spPr>
      </p:pic>
      <p:pic>
        <p:nvPicPr>
          <p:cNvPr id="63" name="Grafik 62" descr="Daumen-hoch-Zeichen"/>
          <p:cNvPicPr>
            <a:picLocks noChangeAspect="1"/>
          </p:cNvPicPr>
          <p:nvPr/>
        </p:nvPicPr>
        <p:blipFill>
          <a:blip r:embed="rId166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637"/>
              </a:ext>
            </a:extLst>
          </a:blip>
          <a:stretch>
            <a:fillRect/>
          </a:stretch>
        </p:blipFill>
        <p:spPr>
          <a:xfrm>
            <a:off x="7731047" y="5735368"/>
            <a:ext cx="358636" cy="358636"/>
          </a:xfrm>
          <a:prstGeom prst="rect">
            <a:avLst/>
          </a:prstGeom>
        </p:spPr>
      </p:pic>
      <p:pic>
        <p:nvPicPr>
          <p:cNvPr id="70" name="Grafik 69"/>
          <p:cNvPicPr>
            <a:picLocks noChangeAspect="1"/>
          </p:cNvPicPr>
          <p:nvPr/>
        </p:nvPicPr>
        <p:blipFill>
          <a:blip r:embed="rId166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29"/>
              </a:ext>
            </a:extLst>
          </a:blip>
          <a:stretch>
            <a:fillRect/>
          </a:stretch>
        </p:blipFill>
        <p:spPr>
          <a:xfrm>
            <a:off x="1173679" y="5280932"/>
            <a:ext cx="332350" cy="332350"/>
          </a:xfrm>
          <a:prstGeom prst="rect">
            <a:avLst/>
          </a:prstGeom>
        </p:spPr>
      </p:pic>
      <p:pic>
        <p:nvPicPr>
          <p:cNvPr id="71" name="Grafik 70"/>
          <p:cNvPicPr>
            <a:picLocks noChangeAspect="1"/>
          </p:cNvPicPr>
          <p:nvPr/>
        </p:nvPicPr>
        <p:blipFill>
          <a:blip r:embed="rId166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31"/>
              </a:ext>
            </a:extLst>
          </a:blip>
          <a:stretch>
            <a:fillRect/>
          </a:stretch>
        </p:blipFill>
        <p:spPr>
          <a:xfrm>
            <a:off x="1515665" y="5269000"/>
            <a:ext cx="336997" cy="336997"/>
          </a:xfrm>
          <a:prstGeom prst="rect">
            <a:avLst/>
          </a:prstGeom>
        </p:spPr>
      </p:pic>
      <p:pic>
        <p:nvPicPr>
          <p:cNvPr id="72" name="Grafik 71"/>
          <p:cNvPicPr>
            <a:picLocks noChangeAspect="1"/>
          </p:cNvPicPr>
          <p:nvPr/>
        </p:nvPicPr>
        <p:blipFill>
          <a:blip r:embed="rId166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51"/>
              </a:ext>
            </a:extLst>
          </a:blip>
          <a:stretch>
            <a:fillRect/>
          </a:stretch>
        </p:blipFill>
        <p:spPr>
          <a:xfrm>
            <a:off x="1840863" y="5255016"/>
            <a:ext cx="418944" cy="418944"/>
          </a:xfrm>
          <a:prstGeom prst="rect">
            <a:avLst/>
          </a:prstGeom>
        </p:spPr>
      </p:pic>
      <p:pic>
        <p:nvPicPr>
          <p:cNvPr id="73" name="Grafik 72"/>
          <p:cNvPicPr>
            <a:picLocks noChangeAspect="1"/>
          </p:cNvPicPr>
          <p:nvPr/>
        </p:nvPicPr>
        <p:blipFill>
          <a:blip r:embed="rId166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39"/>
              </a:ext>
            </a:extLst>
          </a:blip>
          <a:stretch>
            <a:fillRect/>
          </a:stretch>
        </p:blipFill>
        <p:spPr>
          <a:xfrm>
            <a:off x="1081565" y="2998901"/>
            <a:ext cx="384123" cy="384123"/>
          </a:xfrm>
          <a:prstGeom prst="rect">
            <a:avLst/>
          </a:prstGeom>
        </p:spPr>
      </p:pic>
      <p:pic>
        <p:nvPicPr>
          <p:cNvPr id="74" name="Grafik 73"/>
          <p:cNvPicPr>
            <a:picLocks noChangeAspect="1"/>
          </p:cNvPicPr>
          <p:nvPr/>
        </p:nvPicPr>
        <p:blipFill>
          <a:blip r:embed="rId167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21"/>
              </a:ext>
            </a:extLst>
          </a:blip>
          <a:stretch>
            <a:fillRect/>
          </a:stretch>
        </p:blipFill>
        <p:spPr>
          <a:xfrm>
            <a:off x="1531339" y="2920397"/>
            <a:ext cx="496418" cy="496418"/>
          </a:xfrm>
          <a:prstGeom prst="rect">
            <a:avLst/>
          </a:prstGeom>
        </p:spPr>
      </p:pic>
      <p:pic>
        <p:nvPicPr>
          <p:cNvPr id="75" name="Grafik 74" descr="Linienpfeil: Kurve im Uhrzeigersinn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9156098">
            <a:off x="5315634" y="1288065"/>
            <a:ext cx="501350" cy="588883"/>
          </a:xfrm>
          <a:prstGeom prst="rect">
            <a:avLst/>
          </a:prstGeom>
        </p:spPr>
      </p:pic>
      <p:pic>
        <p:nvPicPr>
          <p:cNvPr id="76" name="Grafik 75" descr="Linienpfeil: Kurve im Uhrzeigersinn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1815035">
            <a:off x="8031219" y="2699020"/>
            <a:ext cx="501350" cy="588883"/>
          </a:xfrm>
          <a:prstGeom prst="rect">
            <a:avLst/>
          </a:prstGeom>
        </p:spPr>
      </p:pic>
      <p:pic>
        <p:nvPicPr>
          <p:cNvPr id="79" name="Grafik 78" descr="Linienpfeil: Kurve im Uhrzeigersinn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2845379">
            <a:off x="7979359" y="4412547"/>
            <a:ext cx="501350" cy="588883"/>
          </a:xfrm>
          <a:prstGeom prst="rect">
            <a:avLst/>
          </a:prstGeom>
        </p:spPr>
      </p:pic>
      <p:pic>
        <p:nvPicPr>
          <p:cNvPr id="80" name="Grafik 79" descr="Linienpfeil: Kurve im Uhrzeigersinn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5786069">
            <a:off x="5534338" y="5750691"/>
            <a:ext cx="501350" cy="588883"/>
          </a:xfrm>
          <a:prstGeom prst="rect">
            <a:avLst/>
          </a:prstGeom>
        </p:spPr>
      </p:pic>
      <p:pic>
        <p:nvPicPr>
          <p:cNvPr id="81" name="Grafik 80" descr="Linienpfeil: Kurve im Uhrzeigersinn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8358571">
            <a:off x="2910790" y="6216833"/>
            <a:ext cx="501350" cy="588883"/>
          </a:xfrm>
          <a:prstGeom prst="rect">
            <a:avLst/>
          </a:prstGeom>
        </p:spPr>
      </p:pic>
      <p:pic>
        <p:nvPicPr>
          <p:cNvPr id="82" name="Grafik 81"/>
          <p:cNvPicPr>
            <a:picLocks noChangeAspect="1"/>
          </p:cNvPicPr>
          <p:nvPr/>
        </p:nvPicPr>
        <p:blipFill>
          <a:blip r:embed="rId167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3"/>
              </a:ext>
            </a:extLst>
          </a:blip>
          <a:stretch>
            <a:fillRect/>
          </a:stretch>
        </p:blipFill>
        <p:spPr>
          <a:xfrm>
            <a:off x="1429439" y="4140111"/>
            <a:ext cx="367103" cy="367103"/>
          </a:xfrm>
          <a:prstGeom prst="rect">
            <a:avLst/>
          </a:prstGeom>
        </p:spPr>
      </p:pic>
      <p:pic>
        <p:nvPicPr>
          <p:cNvPr id="83" name="Grafik 82"/>
          <p:cNvPicPr>
            <a:picLocks noChangeAspect="1"/>
          </p:cNvPicPr>
          <p:nvPr/>
        </p:nvPicPr>
        <p:blipFill>
          <a:blip r:embed="rId167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33"/>
              </a:ext>
            </a:extLst>
          </a:blip>
          <a:stretch>
            <a:fillRect/>
          </a:stretch>
        </p:blipFill>
        <p:spPr>
          <a:xfrm>
            <a:off x="1760592" y="4131832"/>
            <a:ext cx="403984" cy="403984"/>
          </a:xfrm>
          <a:prstGeom prst="rect">
            <a:avLst/>
          </a:prstGeom>
        </p:spPr>
      </p:pic>
      <p:pic>
        <p:nvPicPr>
          <p:cNvPr id="84" name="Grafik 83"/>
          <p:cNvPicPr>
            <a:picLocks noChangeAspect="1"/>
          </p:cNvPicPr>
          <p:nvPr/>
        </p:nvPicPr>
        <p:blipFill>
          <a:blip r:embed="rId167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417"/>
              </a:ext>
            </a:extLst>
          </a:blip>
          <a:stretch>
            <a:fillRect/>
          </a:stretch>
        </p:blipFill>
        <p:spPr>
          <a:xfrm>
            <a:off x="2178806" y="4044859"/>
            <a:ext cx="457200" cy="457200"/>
          </a:xfrm>
          <a:prstGeom prst="rect">
            <a:avLst/>
          </a:prstGeom>
        </p:spPr>
      </p:pic>
      <p:pic>
        <p:nvPicPr>
          <p:cNvPr id="85" name="Grafik 84"/>
          <p:cNvPicPr>
            <a:picLocks noChangeAspect="1"/>
          </p:cNvPicPr>
          <p:nvPr/>
        </p:nvPicPr>
        <p:blipFill>
          <a:blip r:embed="rId167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301"/>
              </a:ext>
            </a:extLst>
          </a:blip>
          <a:stretch>
            <a:fillRect/>
          </a:stretch>
        </p:blipFill>
        <p:spPr>
          <a:xfrm>
            <a:off x="2609079" y="4181655"/>
            <a:ext cx="385192" cy="385192"/>
          </a:xfrm>
          <a:prstGeom prst="rect">
            <a:avLst/>
          </a:prstGeom>
        </p:spPr>
      </p:pic>
      <p:pic>
        <p:nvPicPr>
          <p:cNvPr id="86" name="Grafik 85" descr="Linienpfeil: Kurve im Uhrzeigersinn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4076777">
            <a:off x="655931" y="4180280"/>
            <a:ext cx="501350" cy="588883"/>
          </a:xfrm>
          <a:prstGeom prst="rect">
            <a:avLst/>
          </a:prstGeom>
        </p:spPr>
      </p:pic>
      <p:pic>
        <p:nvPicPr>
          <p:cNvPr id="68" name="Grafik 67"/>
          <p:cNvPicPr>
            <a:picLocks noChangeAspect="1"/>
          </p:cNvPicPr>
          <p:nvPr/>
        </p:nvPicPr>
        <p:blipFill>
          <a:blip r:embed="rId167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39"/>
              </a:ext>
            </a:extLst>
          </a:blip>
          <a:stretch>
            <a:fillRect/>
          </a:stretch>
        </p:blipFill>
        <p:spPr>
          <a:xfrm rot="5400000">
            <a:off x="1495282" y="5653620"/>
            <a:ext cx="358374" cy="457200"/>
          </a:xfrm>
          <a:prstGeom prst="rect">
            <a:avLst/>
          </a:prstGeom>
        </p:spPr>
      </p:pic>
      <p:pic>
        <p:nvPicPr>
          <p:cNvPr id="69" name="Grafik 68"/>
          <p:cNvPicPr>
            <a:picLocks noChangeAspect="1"/>
          </p:cNvPicPr>
          <p:nvPr/>
        </p:nvPicPr>
        <p:blipFill>
          <a:blip r:embed="rId167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39"/>
              </a:ext>
            </a:extLst>
          </a:blip>
          <a:stretch>
            <a:fillRect/>
          </a:stretch>
        </p:blipFill>
        <p:spPr>
          <a:xfrm rot="3549940">
            <a:off x="1500333" y="3353707"/>
            <a:ext cx="36766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PresentationFormat>Bildschirmpräsentation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2021-06-16T13:04:01Z</dcterms:modified>
</cp:coreProperties>
</file>