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62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86F5E-E70C-4C30-B988-94439ADBD515}" type="datetimeFigureOut">
              <a:rPr lang="de-DE" smtClean="0"/>
              <a:t>16.06.2021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9292B-8929-4EF3-890E-0510944A6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489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9292B-8929-4EF3-890E-0510944A624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687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393309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F0874C-FB2F-4468-AAF4-FB07AF942C3A}" type="datetime1">
              <a:rPr lang="de-DE" smtClean="0"/>
              <a:t>16.06.2021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019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15A961-10F8-4AB3-A139-E4EF545C1A2D}" type="datetime1">
              <a:rPr lang="de-DE" smtClean="0"/>
              <a:t>16.06.2021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334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5A08ED8-6D64-46E5-845D-E39E5B301128}" type="datetime1">
              <a:rPr lang="de-DE" smtClean="0"/>
              <a:t>16.06.2021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4364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7D59A34-E16B-4798-910A-3640CEF767E3}" type="datetime1">
              <a:rPr lang="de-DE" smtClean="0"/>
              <a:t>16.06.2021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3144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D11B0B-752C-4177-9DD9-D046B4F6B138}" type="datetime1">
              <a:rPr lang="de-DE" smtClean="0"/>
              <a:t>16.06.2021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5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678FE55-3D6E-473D-9ABA-2B7C7674E356}" type="datetime1">
              <a:rPr lang="de-DE" smtClean="0"/>
              <a:t>16.06.2021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756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88FE3E-5DBE-4D54-B25F-E056B01B805E}" type="datetime1">
              <a:rPr lang="de-DE" smtClean="0"/>
              <a:t>16.06.2021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95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9C4C1E-39AD-423A-9FAC-5CE7CCD0510B}" type="datetime1">
              <a:rPr lang="de-DE" smtClean="0"/>
              <a:t>16.06.2021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96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1BA88-88A1-4209-BCC6-58576132D5F8}" type="datetime1">
              <a:rPr lang="de-DE" smtClean="0"/>
              <a:t>16.06.2021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558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EDB552-9148-40D7-A66C-290FD77DFE65}" type="datetime1">
              <a:rPr lang="de-DE" smtClean="0"/>
              <a:t>16.06.2021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25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6"/>
          <p:cNvSpPr txBox="1">
            <a:spLocks/>
          </p:cNvSpPr>
          <p:nvPr userDrawn="1"/>
        </p:nvSpPr>
        <p:spPr>
          <a:xfrm>
            <a:off x="251520" y="6453336"/>
            <a:ext cx="85689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000" kern="120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3048000" algn="l"/>
              </a:tabLst>
            </a:pPr>
            <a:r>
              <a:rPr lang="de-DE" sz="900" dirty="0" smtClean="0"/>
              <a:t>Stand: 2021      	Kaufmann/Kauffrau für Büromanagement</a:t>
            </a:r>
            <a:endParaRPr lang="de-DE" sz="900" dirty="0"/>
          </a:p>
        </p:txBody>
      </p:sp>
    </p:spTree>
    <p:extLst>
      <p:ext uri="{BB962C8B-B14F-4D97-AF65-F5344CB8AC3E}">
        <p14:creationId xmlns:p14="http://schemas.microsoft.com/office/powerpoint/2010/main" val="18323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268" Type="http://schemas.openxmlformats.org/officeDocument/2006/relationships/image" Target="../media/image2.png"/><Relationship Id="rId1454" Type="http://schemas.openxmlformats.org/officeDocument/2006/relationships/image" Target="../media/image9.png"/><Relationship Id="rId829" Type="http://schemas.openxmlformats.org/officeDocument/2006/relationships/image" Target="../../word/media/image826.svg"/><Relationship Id="rId1462" Type="http://schemas.openxmlformats.org/officeDocument/2006/relationships/image" Target="../media/image17.png"/><Relationship Id="rId3" Type="http://schemas.openxmlformats.org/officeDocument/2006/relationships/image" Target="../media/image1.png"/><Relationship Id="rId1411" Type="http://schemas.openxmlformats.org/officeDocument/2006/relationships/image" Target="../media/image4.png"/><Relationship Id="rId675" Type="http://schemas.openxmlformats.org/officeDocument/2006/relationships/image" Target="../../word/media/image672.svg"/><Relationship Id="rId1458" Type="http://schemas.openxmlformats.org/officeDocument/2006/relationships/image" Target="../media/image13.png"/><Relationship Id="rId1267" Type="http://schemas.openxmlformats.org/officeDocument/2006/relationships/image" Target="../../word/media/image1264.svg"/><Relationship Id="rId603" Type="http://schemas.openxmlformats.org/officeDocument/2006/relationships/image" Target="../../word/media/image600.svg"/><Relationship Id="rId1415" Type="http://schemas.openxmlformats.org/officeDocument/2006/relationships/image" Target="../media/image6.png"/><Relationship Id="rId1453" Type="http://schemas.openxmlformats.org/officeDocument/2006/relationships/image" Target="../media/image8.png"/><Relationship Id="rId831" Type="http://schemas.openxmlformats.org/officeDocument/2006/relationships/image" Target="../../word/media/image828.svg"/><Relationship Id="rId1461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410" Type="http://schemas.openxmlformats.org/officeDocument/2006/relationships/image" Target="../media/image3.png"/><Relationship Id="rId1452" Type="http://schemas.openxmlformats.org/officeDocument/2006/relationships/image" Target="../media/image7.png"/><Relationship Id="rId771" Type="http://schemas.openxmlformats.org/officeDocument/2006/relationships/image" Target="../../word/media/image768.svg"/><Relationship Id="rId1211" Type="http://schemas.openxmlformats.org/officeDocument/2006/relationships/image" Target="../../word/media/image1208.svg"/><Relationship Id="rId1025" Type="http://schemas.openxmlformats.org/officeDocument/2006/relationships/image" Target="../../word/media/image1022.svg"/><Relationship Id="rId1457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1414" Type="http://schemas.openxmlformats.org/officeDocument/2006/relationships/image" Target="../media/image5.png"/><Relationship Id="rId851" Type="http://schemas.openxmlformats.org/officeDocument/2006/relationships/image" Target="../../word/media/image848.svg"/><Relationship Id="rId1460" Type="http://schemas.openxmlformats.org/officeDocument/2006/relationships/image" Target="../media/image15.png"/><Relationship Id="rId1419" Type="http://schemas.openxmlformats.org/officeDocument/2006/relationships/image" Target="../../word/media/image1416.svg"/><Relationship Id="rId1249" Type="http://schemas.openxmlformats.org/officeDocument/2006/relationships/image" Target="../../word/media/image1246.svg"/><Relationship Id="rId1405" Type="http://schemas.openxmlformats.org/officeDocument/2006/relationships/image" Target="../../word/media/image1402.svg"/><Relationship Id="rId1451" Type="http://schemas.openxmlformats.org/officeDocument/2006/relationships/image" Target="../../word/media/image1448.svg"/><Relationship Id="rId1456" Type="http://schemas.openxmlformats.org/officeDocument/2006/relationships/image" Target="../media/image11.png"/><Relationship Id="rId1464" Type="http://schemas.openxmlformats.org/officeDocument/2006/relationships/image" Target="../media/image19.png"/><Relationship Id="rId1413" Type="http://schemas.openxmlformats.org/officeDocument/2006/relationships/image" Target="../../word/media/image1410.svg"/><Relationship Id="rId575" Type="http://schemas.openxmlformats.org/officeDocument/2006/relationships/image" Target="../../word/media/image572.svg"/><Relationship Id="rId1455" Type="http://schemas.openxmlformats.org/officeDocument/2006/relationships/image" Target="../media/image10.png"/><Relationship Id="rId1409" Type="http://schemas.openxmlformats.org/officeDocument/2006/relationships/image" Target="../../word/media/image1406.svg"/><Relationship Id="rId1459" Type="http://schemas.openxmlformats.org/officeDocument/2006/relationships/image" Target="../media/image14.png"/><Relationship Id="rId1463" Type="http://schemas.openxmlformats.org/officeDocument/2006/relationships/image" Target="../media/image18.png"/><Relationship Id="rId1239" Type="http://schemas.openxmlformats.org/officeDocument/2006/relationships/image" Target="../../word/media/image123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7675" y="128561"/>
            <a:ext cx="89015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</a:t>
            </a: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Organizer: Lernfeld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Aufträge bearbeiten</a:t>
            </a:r>
          </a:p>
        </p:txBody>
      </p:sp>
      <p:sp>
        <p:nvSpPr>
          <p:cNvPr id="47" name="AutoShape 4" descr="Bildergebnis für buchungsstemp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2" name="Textfeld 111"/>
          <p:cNvSpPr txBox="1"/>
          <p:nvPr/>
        </p:nvSpPr>
        <p:spPr>
          <a:xfrm>
            <a:off x="3173374" y="646053"/>
            <a:ext cx="614951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de-DE" sz="105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Schülerinnen und Schüler besitzen die Kompetenz, Anfragen zu beantworten, Angebote zu erstellen und Aufträge anzunehmen sowie störungsfreie Prozesse fachgerecht auszuführen</a:t>
            </a:r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  <a:endParaRPr lang="de-DE" sz="105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8" name="Gerade Verbindung mit Pfeil 117"/>
          <p:cNvCxnSpPr/>
          <p:nvPr/>
        </p:nvCxnSpPr>
        <p:spPr>
          <a:xfrm flipH="1">
            <a:off x="5391574" y="1991964"/>
            <a:ext cx="807698" cy="2638526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hteck 26"/>
          <p:cNvSpPr/>
          <p:nvPr/>
        </p:nvSpPr>
        <p:spPr>
          <a:xfrm>
            <a:off x="107505" y="1053496"/>
            <a:ext cx="25837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Geschäftsprozess der Auftragsbearbeitung analysieren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2603799" y="1353778"/>
            <a:ext cx="255711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Büroübliche Applikationen erschließen</a:t>
            </a:r>
            <a:endParaRPr lang="de-DE" sz="1000" dirty="0"/>
          </a:p>
        </p:txBody>
      </p:sp>
      <p:sp>
        <p:nvSpPr>
          <p:cNvPr id="7" name="Rechteck 6"/>
          <p:cNvSpPr/>
          <p:nvPr/>
        </p:nvSpPr>
        <p:spPr>
          <a:xfrm>
            <a:off x="5690245" y="1552936"/>
            <a:ext cx="21602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Schreib- und Gestaltungsregeln beachten</a:t>
            </a:r>
            <a:endParaRPr lang="de-DE" sz="1000" dirty="0"/>
          </a:p>
        </p:txBody>
      </p:sp>
      <p:sp>
        <p:nvSpPr>
          <p:cNvPr id="8" name="Rechteck 7"/>
          <p:cNvSpPr/>
          <p:nvPr/>
        </p:nvSpPr>
        <p:spPr>
          <a:xfrm>
            <a:off x="6430302" y="3116214"/>
            <a:ext cx="218842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Vorwärtskalkulation durchführen</a:t>
            </a:r>
            <a:endParaRPr lang="de-DE" sz="1000" dirty="0"/>
          </a:p>
        </p:txBody>
      </p:sp>
      <p:sp>
        <p:nvSpPr>
          <p:cNvPr id="9" name="Rechteck 8"/>
          <p:cNvSpPr/>
          <p:nvPr/>
        </p:nvSpPr>
        <p:spPr>
          <a:xfrm>
            <a:off x="5928727" y="2738721"/>
            <a:ext cx="33611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Aufbau und Formatierung von Tabellen, Einsatz einfacher Funktionen und Formeln sowie geeignete Zelladressierungen</a:t>
            </a:r>
            <a:endParaRPr lang="de-DE" sz="900" dirty="0"/>
          </a:p>
        </p:txBody>
      </p:sp>
      <p:sp>
        <p:nvSpPr>
          <p:cNvPr id="10" name="Rechteck 9"/>
          <p:cNvSpPr/>
          <p:nvPr/>
        </p:nvSpPr>
        <p:spPr>
          <a:xfrm>
            <a:off x="7677493" y="3376464"/>
            <a:ext cx="148630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Dreisatz, Prozentrechnen</a:t>
            </a:r>
            <a:endParaRPr lang="de-DE" sz="900" dirty="0"/>
          </a:p>
        </p:txBody>
      </p:sp>
      <p:sp>
        <p:nvSpPr>
          <p:cNvPr id="12" name="Rechteck 11"/>
          <p:cNvSpPr/>
          <p:nvPr/>
        </p:nvSpPr>
        <p:spPr>
          <a:xfrm>
            <a:off x="7190960" y="4392174"/>
            <a:ext cx="146443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Auftragsabwicklung organisieren</a:t>
            </a:r>
            <a:endParaRPr lang="de-DE" sz="1000" dirty="0"/>
          </a:p>
        </p:txBody>
      </p:sp>
      <p:sp>
        <p:nvSpPr>
          <p:cNvPr id="13" name="Rechteck 12"/>
          <p:cNvSpPr/>
          <p:nvPr/>
        </p:nvSpPr>
        <p:spPr>
          <a:xfrm>
            <a:off x="5054140" y="4647429"/>
            <a:ext cx="151515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Angebote formulieren</a:t>
            </a:r>
            <a:endParaRPr lang="de-DE" sz="1000" dirty="0"/>
          </a:p>
        </p:txBody>
      </p:sp>
      <p:sp>
        <p:nvSpPr>
          <p:cNvPr id="17" name="Rechteck 16"/>
          <p:cNvSpPr/>
          <p:nvPr/>
        </p:nvSpPr>
        <p:spPr>
          <a:xfrm>
            <a:off x="3772954" y="5899158"/>
            <a:ext cx="407753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Aufträge rationell mit eingebundenen Objekten abwickeln </a:t>
            </a:r>
            <a:endParaRPr lang="de-DE" sz="1000" dirty="0"/>
          </a:p>
        </p:txBody>
      </p:sp>
      <p:sp>
        <p:nvSpPr>
          <p:cNvPr id="30" name="Rechteck 29"/>
          <p:cNvSpPr/>
          <p:nvPr/>
        </p:nvSpPr>
        <p:spPr>
          <a:xfrm>
            <a:off x="4305079" y="6154322"/>
            <a:ext cx="259247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Auftragsbestätigung, Lieferschein, Rechnung</a:t>
            </a:r>
            <a:endParaRPr lang="de-DE" sz="900" dirty="0"/>
          </a:p>
        </p:txBody>
      </p:sp>
      <p:sp>
        <p:nvSpPr>
          <p:cNvPr id="31" name="Rechteck 30"/>
          <p:cNvSpPr/>
          <p:nvPr/>
        </p:nvSpPr>
        <p:spPr>
          <a:xfrm>
            <a:off x="4032427" y="5677683"/>
            <a:ext cx="134524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Formatierung, Normen</a:t>
            </a:r>
            <a:endParaRPr lang="de-DE" sz="900" dirty="0"/>
          </a:p>
        </p:txBody>
      </p:sp>
      <p:sp>
        <p:nvSpPr>
          <p:cNvPr id="32" name="Rechteck 31"/>
          <p:cNvSpPr/>
          <p:nvPr/>
        </p:nvSpPr>
        <p:spPr>
          <a:xfrm>
            <a:off x="540602" y="5672455"/>
            <a:ext cx="26327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Formular entwickeln und gestalten</a:t>
            </a:r>
            <a:endParaRPr lang="de-DE" sz="1000" dirty="0"/>
          </a:p>
        </p:txBody>
      </p:sp>
      <p:sp>
        <p:nvSpPr>
          <p:cNvPr id="33" name="Rechteck 32"/>
          <p:cNvSpPr/>
          <p:nvPr/>
        </p:nvSpPr>
        <p:spPr>
          <a:xfrm>
            <a:off x="594446" y="4293236"/>
            <a:ext cx="21957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Textbausteine für eine rationelle Auftragsbearbeitung verwenden </a:t>
            </a:r>
            <a:endParaRPr lang="de-DE" sz="1000" dirty="0"/>
          </a:p>
        </p:txBody>
      </p:sp>
      <p:sp>
        <p:nvSpPr>
          <p:cNvPr id="34" name="Rechteck 33"/>
          <p:cNvSpPr/>
          <p:nvPr/>
        </p:nvSpPr>
        <p:spPr>
          <a:xfrm>
            <a:off x="107505" y="2991420"/>
            <a:ext cx="286491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Ziel- und kundenorientiert kommunizieren</a:t>
            </a:r>
            <a:endParaRPr lang="de-DE" sz="1000" dirty="0"/>
          </a:p>
        </p:txBody>
      </p:sp>
      <p:sp>
        <p:nvSpPr>
          <p:cNvPr id="35" name="Rechteck 34"/>
          <p:cNvSpPr/>
          <p:nvPr/>
        </p:nvSpPr>
        <p:spPr>
          <a:xfrm>
            <a:off x="229860" y="3222383"/>
            <a:ext cx="231986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Intranet, Internet, E-Mail, Fax und Telefon</a:t>
            </a:r>
            <a:endParaRPr lang="de-DE" sz="900" dirty="0"/>
          </a:p>
        </p:txBody>
      </p:sp>
      <p:pic>
        <p:nvPicPr>
          <p:cNvPr id="87" name="Grafik 86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67"/>
              </a:ext>
            </a:extLst>
          </a:blip>
          <a:stretch>
            <a:fillRect/>
          </a:stretch>
        </p:blipFill>
        <p:spPr>
          <a:xfrm>
            <a:off x="651228" y="1527405"/>
            <a:ext cx="512581" cy="512581"/>
          </a:xfrm>
          <a:prstGeom prst="rect">
            <a:avLst/>
          </a:prstGeom>
        </p:spPr>
      </p:pic>
      <p:pic>
        <p:nvPicPr>
          <p:cNvPr id="88" name="Grafik 87"/>
          <p:cNvPicPr>
            <a:picLocks noChangeAspect="1"/>
          </p:cNvPicPr>
          <p:nvPr/>
        </p:nvPicPr>
        <p:blipFill>
          <a:blip r:embed="rId126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409"/>
              </a:ext>
            </a:extLst>
          </a:blip>
          <a:stretch>
            <a:fillRect/>
          </a:stretch>
        </p:blipFill>
        <p:spPr>
          <a:xfrm>
            <a:off x="3531428" y="1624296"/>
            <a:ext cx="471518" cy="471518"/>
          </a:xfrm>
          <a:prstGeom prst="rect">
            <a:avLst/>
          </a:prstGeom>
        </p:spPr>
      </p:pic>
      <p:pic>
        <p:nvPicPr>
          <p:cNvPr id="89" name="Grafik 88"/>
          <p:cNvPicPr>
            <a:picLocks noChangeAspect="1"/>
          </p:cNvPicPr>
          <p:nvPr/>
        </p:nvPicPr>
        <p:blipFill>
          <a:blip r:embed="rId141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405"/>
              </a:ext>
            </a:extLst>
          </a:blip>
          <a:stretch>
            <a:fillRect/>
          </a:stretch>
        </p:blipFill>
        <p:spPr>
          <a:xfrm>
            <a:off x="3000739" y="1645376"/>
            <a:ext cx="450856" cy="450856"/>
          </a:xfrm>
          <a:prstGeom prst="rect">
            <a:avLst/>
          </a:prstGeom>
        </p:spPr>
      </p:pic>
      <p:pic>
        <p:nvPicPr>
          <p:cNvPr id="90" name="Grafik 89"/>
          <p:cNvPicPr>
            <a:picLocks noChangeAspect="1"/>
          </p:cNvPicPr>
          <p:nvPr/>
        </p:nvPicPr>
        <p:blipFill>
          <a:blip r:embed="rId1411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413"/>
              </a:ext>
            </a:extLst>
          </a:blip>
          <a:stretch>
            <a:fillRect/>
          </a:stretch>
        </p:blipFill>
        <p:spPr>
          <a:xfrm>
            <a:off x="4047385" y="1722091"/>
            <a:ext cx="283561" cy="283561"/>
          </a:xfrm>
          <a:prstGeom prst="rect">
            <a:avLst/>
          </a:prstGeom>
        </p:spPr>
      </p:pic>
      <p:pic>
        <p:nvPicPr>
          <p:cNvPr id="91" name="Grafik 90"/>
          <p:cNvPicPr>
            <a:picLocks noChangeAspect="1"/>
          </p:cNvPicPr>
          <p:nvPr/>
        </p:nvPicPr>
        <p:blipFill>
          <a:blip r:embed="rId141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03"/>
              </a:ext>
            </a:extLst>
          </a:blip>
          <a:stretch>
            <a:fillRect/>
          </a:stretch>
        </p:blipFill>
        <p:spPr>
          <a:xfrm>
            <a:off x="7245390" y="1853010"/>
            <a:ext cx="376582" cy="376582"/>
          </a:xfrm>
          <a:prstGeom prst="rect">
            <a:avLst/>
          </a:prstGeom>
        </p:spPr>
      </p:pic>
      <p:sp>
        <p:nvSpPr>
          <p:cNvPr id="92" name="Textfeld 91"/>
          <p:cNvSpPr txBox="1"/>
          <p:nvPr/>
        </p:nvSpPr>
        <p:spPr>
          <a:xfrm>
            <a:off x="7577370" y="1938264"/>
            <a:ext cx="5644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abc</a:t>
            </a:r>
            <a:endParaRPr lang="de-DE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3" name="Grafik 92"/>
          <p:cNvPicPr>
            <a:picLocks noChangeAspect="1"/>
          </p:cNvPicPr>
          <p:nvPr/>
        </p:nvPicPr>
        <p:blipFill>
          <a:blip r:embed="rId141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451"/>
              </a:ext>
            </a:extLst>
          </a:blip>
          <a:stretch>
            <a:fillRect/>
          </a:stretch>
        </p:blipFill>
        <p:spPr>
          <a:xfrm>
            <a:off x="6649685" y="3398600"/>
            <a:ext cx="335591" cy="335591"/>
          </a:xfrm>
          <a:prstGeom prst="rect">
            <a:avLst/>
          </a:prstGeom>
        </p:spPr>
      </p:pic>
      <p:pic>
        <p:nvPicPr>
          <p:cNvPr id="94" name="Grafik 93"/>
          <p:cNvPicPr>
            <a:picLocks noChangeAspect="1"/>
          </p:cNvPicPr>
          <p:nvPr/>
        </p:nvPicPr>
        <p:blipFill>
          <a:blip r:embed="rId145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771"/>
              </a:ext>
            </a:extLst>
          </a:blip>
          <a:stretch>
            <a:fillRect/>
          </a:stretch>
        </p:blipFill>
        <p:spPr>
          <a:xfrm>
            <a:off x="6993281" y="3419588"/>
            <a:ext cx="303598" cy="303598"/>
          </a:xfrm>
          <a:prstGeom prst="rect">
            <a:avLst/>
          </a:prstGeom>
        </p:spPr>
      </p:pic>
      <p:sp>
        <p:nvSpPr>
          <p:cNvPr id="95" name="Textfeld 94"/>
          <p:cNvSpPr txBox="1"/>
          <p:nvPr/>
        </p:nvSpPr>
        <p:spPr>
          <a:xfrm>
            <a:off x="7240929" y="3416515"/>
            <a:ext cx="436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de-DE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6" name="Grafik 95"/>
          <p:cNvPicPr>
            <a:picLocks noChangeAspect="1"/>
          </p:cNvPicPr>
          <p:nvPr/>
        </p:nvPicPr>
        <p:blipFill>
          <a:blip r:embed="rId145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03"/>
              </a:ext>
            </a:extLst>
          </a:blip>
          <a:stretch>
            <a:fillRect/>
          </a:stretch>
        </p:blipFill>
        <p:spPr>
          <a:xfrm>
            <a:off x="5604816" y="4880548"/>
            <a:ext cx="338929" cy="338929"/>
          </a:xfrm>
          <a:prstGeom prst="rect">
            <a:avLst/>
          </a:prstGeom>
        </p:spPr>
      </p:pic>
      <p:pic>
        <p:nvPicPr>
          <p:cNvPr id="97" name="Grafik 96"/>
          <p:cNvPicPr>
            <a:picLocks noChangeAspect="1"/>
          </p:cNvPicPr>
          <p:nvPr/>
        </p:nvPicPr>
        <p:blipFill>
          <a:blip r:embed="rId145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575"/>
              </a:ext>
            </a:extLst>
          </a:blip>
          <a:stretch>
            <a:fillRect/>
          </a:stretch>
        </p:blipFill>
        <p:spPr>
          <a:xfrm>
            <a:off x="7445123" y="4839125"/>
            <a:ext cx="360026" cy="360026"/>
          </a:xfrm>
          <a:prstGeom prst="rect">
            <a:avLst/>
          </a:prstGeom>
        </p:spPr>
      </p:pic>
      <p:pic>
        <p:nvPicPr>
          <p:cNvPr id="98" name="Grafik 97"/>
          <p:cNvPicPr>
            <a:picLocks noChangeAspect="1"/>
          </p:cNvPicPr>
          <p:nvPr/>
        </p:nvPicPr>
        <p:blipFill>
          <a:blip r:embed="rId145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11"/>
              </a:ext>
            </a:extLst>
          </a:blip>
          <a:stretch>
            <a:fillRect/>
          </a:stretch>
        </p:blipFill>
        <p:spPr>
          <a:xfrm>
            <a:off x="7807863" y="4846177"/>
            <a:ext cx="345921" cy="345921"/>
          </a:xfrm>
          <a:prstGeom prst="rect">
            <a:avLst/>
          </a:prstGeom>
        </p:spPr>
      </p:pic>
      <p:pic>
        <p:nvPicPr>
          <p:cNvPr id="99" name="Grafik 98"/>
          <p:cNvPicPr>
            <a:picLocks noChangeAspect="1"/>
          </p:cNvPicPr>
          <p:nvPr/>
        </p:nvPicPr>
        <p:blipFill>
          <a:blip r:embed="rId145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025"/>
              </a:ext>
            </a:extLst>
          </a:blip>
          <a:stretch>
            <a:fillRect/>
          </a:stretch>
        </p:blipFill>
        <p:spPr>
          <a:xfrm>
            <a:off x="8183096" y="4847924"/>
            <a:ext cx="328000" cy="328000"/>
          </a:xfrm>
          <a:prstGeom prst="rect">
            <a:avLst/>
          </a:prstGeom>
        </p:spPr>
      </p:pic>
      <p:pic>
        <p:nvPicPr>
          <p:cNvPr id="100" name="Grafik 99"/>
          <p:cNvPicPr>
            <a:picLocks noChangeAspect="1"/>
          </p:cNvPicPr>
          <p:nvPr/>
        </p:nvPicPr>
        <p:blipFill>
          <a:blip r:embed="rId1457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75"/>
              </a:ext>
            </a:extLst>
          </a:blip>
          <a:stretch>
            <a:fillRect/>
          </a:stretch>
        </p:blipFill>
        <p:spPr>
          <a:xfrm>
            <a:off x="953229" y="5918676"/>
            <a:ext cx="364778" cy="364778"/>
          </a:xfrm>
          <a:prstGeom prst="rect">
            <a:avLst/>
          </a:prstGeom>
        </p:spPr>
      </p:pic>
      <p:pic>
        <p:nvPicPr>
          <p:cNvPr id="101" name="Grafik 100"/>
          <p:cNvPicPr>
            <a:picLocks noChangeAspect="1"/>
          </p:cNvPicPr>
          <p:nvPr/>
        </p:nvPicPr>
        <p:blipFill>
          <a:blip r:embed="rId145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03"/>
              </a:ext>
            </a:extLst>
          </a:blip>
          <a:stretch>
            <a:fillRect/>
          </a:stretch>
        </p:blipFill>
        <p:spPr>
          <a:xfrm>
            <a:off x="6075000" y="6377521"/>
            <a:ext cx="338929" cy="338929"/>
          </a:xfrm>
          <a:prstGeom prst="rect">
            <a:avLst/>
          </a:prstGeom>
        </p:spPr>
      </p:pic>
      <p:pic>
        <p:nvPicPr>
          <p:cNvPr id="102" name="Grafik 101"/>
          <p:cNvPicPr>
            <a:picLocks noChangeAspect="1"/>
          </p:cNvPicPr>
          <p:nvPr/>
        </p:nvPicPr>
        <p:blipFill>
          <a:blip r:embed="rId145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03"/>
              </a:ext>
            </a:extLst>
          </a:blip>
          <a:stretch>
            <a:fillRect/>
          </a:stretch>
        </p:blipFill>
        <p:spPr>
          <a:xfrm>
            <a:off x="6369719" y="6377338"/>
            <a:ext cx="338929" cy="338929"/>
          </a:xfrm>
          <a:prstGeom prst="rect">
            <a:avLst/>
          </a:prstGeom>
        </p:spPr>
      </p:pic>
      <p:pic>
        <p:nvPicPr>
          <p:cNvPr id="103" name="Grafik 102"/>
          <p:cNvPicPr>
            <a:picLocks noChangeAspect="1"/>
          </p:cNvPicPr>
          <p:nvPr/>
        </p:nvPicPr>
        <p:blipFill>
          <a:blip r:embed="rId145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03"/>
              </a:ext>
            </a:extLst>
          </a:blip>
          <a:stretch>
            <a:fillRect/>
          </a:stretch>
        </p:blipFill>
        <p:spPr>
          <a:xfrm>
            <a:off x="6664438" y="6385154"/>
            <a:ext cx="338929" cy="338929"/>
          </a:xfrm>
          <a:prstGeom prst="rect">
            <a:avLst/>
          </a:prstGeom>
        </p:spPr>
      </p:pic>
      <p:pic>
        <p:nvPicPr>
          <p:cNvPr id="104" name="Grafik 103"/>
          <p:cNvPicPr>
            <a:picLocks noChangeAspect="1"/>
          </p:cNvPicPr>
          <p:nvPr/>
        </p:nvPicPr>
        <p:blipFill>
          <a:blip r:embed="rId145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03"/>
              </a:ext>
            </a:extLst>
          </a:blip>
          <a:stretch>
            <a:fillRect/>
          </a:stretch>
        </p:blipFill>
        <p:spPr>
          <a:xfrm>
            <a:off x="1020928" y="4682401"/>
            <a:ext cx="338929" cy="338929"/>
          </a:xfrm>
          <a:prstGeom prst="rect">
            <a:avLst/>
          </a:prstGeom>
        </p:spPr>
      </p:pic>
      <p:pic>
        <p:nvPicPr>
          <p:cNvPr id="105" name="Grafik 104"/>
          <p:cNvPicPr>
            <a:picLocks noChangeAspect="1"/>
          </p:cNvPicPr>
          <p:nvPr/>
        </p:nvPicPr>
        <p:blipFill>
          <a:blip r:embed="rId126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409"/>
              </a:ext>
            </a:extLst>
          </a:blip>
          <a:stretch>
            <a:fillRect/>
          </a:stretch>
        </p:blipFill>
        <p:spPr>
          <a:xfrm>
            <a:off x="725426" y="3458485"/>
            <a:ext cx="471518" cy="471518"/>
          </a:xfrm>
          <a:prstGeom prst="rect">
            <a:avLst/>
          </a:prstGeom>
        </p:spPr>
      </p:pic>
      <p:pic>
        <p:nvPicPr>
          <p:cNvPr id="106" name="Grafik 105"/>
          <p:cNvPicPr>
            <a:picLocks noChangeAspect="1"/>
          </p:cNvPicPr>
          <p:nvPr/>
        </p:nvPicPr>
        <p:blipFill>
          <a:blip r:embed="rId145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831"/>
              </a:ext>
            </a:extLst>
          </a:blip>
          <a:stretch>
            <a:fillRect/>
          </a:stretch>
        </p:blipFill>
        <p:spPr>
          <a:xfrm>
            <a:off x="1276213" y="3451247"/>
            <a:ext cx="392485" cy="392485"/>
          </a:xfrm>
          <a:prstGeom prst="rect">
            <a:avLst/>
          </a:prstGeom>
        </p:spPr>
      </p:pic>
      <p:pic>
        <p:nvPicPr>
          <p:cNvPr id="107" name="Grafik 106"/>
          <p:cNvPicPr>
            <a:picLocks noChangeAspect="1"/>
          </p:cNvPicPr>
          <p:nvPr/>
        </p:nvPicPr>
        <p:blipFill>
          <a:blip r:embed="rId1459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851"/>
              </a:ext>
            </a:extLst>
          </a:blip>
          <a:stretch>
            <a:fillRect/>
          </a:stretch>
        </p:blipFill>
        <p:spPr>
          <a:xfrm>
            <a:off x="2099391" y="3471323"/>
            <a:ext cx="458680" cy="458680"/>
          </a:xfrm>
          <a:prstGeom prst="rect">
            <a:avLst/>
          </a:prstGeom>
        </p:spPr>
      </p:pic>
      <p:pic>
        <p:nvPicPr>
          <p:cNvPr id="111" name="Grafik 110"/>
          <p:cNvPicPr>
            <a:picLocks noChangeAspect="1"/>
          </p:cNvPicPr>
          <p:nvPr/>
        </p:nvPicPr>
        <p:blipFill>
          <a:blip r:embed="rId146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419"/>
              </a:ext>
            </a:extLst>
          </a:blip>
          <a:stretch>
            <a:fillRect/>
          </a:stretch>
        </p:blipFill>
        <p:spPr>
          <a:xfrm>
            <a:off x="1727970" y="3514878"/>
            <a:ext cx="353113" cy="353113"/>
          </a:xfrm>
          <a:prstGeom prst="rect">
            <a:avLst/>
          </a:prstGeom>
        </p:spPr>
      </p:pic>
      <p:pic>
        <p:nvPicPr>
          <p:cNvPr id="116" name="Grafik 115"/>
          <p:cNvPicPr>
            <a:picLocks noChangeAspect="1"/>
          </p:cNvPicPr>
          <p:nvPr/>
        </p:nvPicPr>
        <p:blipFill>
          <a:blip r:embed="rId1461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829"/>
              </a:ext>
            </a:extLst>
          </a:blip>
          <a:stretch>
            <a:fillRect/>
          </a:stretch>
        </p:blipFill>
        <p:spPr>
          <a:xfrm>
            <a:off x="6850794" y="1827795"/>
            <a:ext cx="385502" cy="385502"/>
          </a:xfrm>
          <a:prstGeom prst="rect">
            <a:avLst/>
          </a:prstGeom>
        </p:spPr>
      </p:pic>
      <p:pic>
        <p:nvPicPr>
          <p:cNvPr id="117" name="Grafik 116"/>
          <p:cNvPicPr>
            <a:picLocks noChangeAspect="1"/>
          </p:cNvPicPr>
          <p:nvPr/>
        </p:nvPicPr>
        <p:blipFill>
          <a:blip r:embed="rId145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831"/>
              </a:ext>
            </a:extLst>
          </a:blip>
          <a:stretch>
            <a:fillRect/>
          </a:stretch>
        </p:blipFill>
        <p:spPr>
          <a:xfrm>
            <a:off x="6413419" y="1827795"/>
            <a:ext cx="392485" cy="392485"/>
          </a:xfrm>
          <a:prstGeom prst="rect">
            <a:avLst/>
          </a:prstGeom>
        </p:spPr>
      </p:pic>
      <p:sp>
        <p:nvSpPr>
          <p:cNvPr id="38" name="Rechteck 37"/>
          <p:cNvSpPr/>
          <p:nvPr/>
        </p:nvSpPr>
        <p:spPr>
          <a:xfrm>
            <a:off x="6852686" y="3763043"/>
            <a:ext cx="158729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800" dirty="0">
                <a:latin typeface="Arial" panose="020B0604020202020204" pitchFamily="34" charset="0"/>
                <a:ea typeface="Times New Roman" panose="02020603050405020304" pitchFamily="18" charset="0"/>
              </a:rPr>
              <a:t>Tabellenkalkulationsprogramm</a:t>
            </a:r>
            <a:endParaRPr lang="de-DE" sz="800" dirty="0"/>
          </a:p>
        </p:txBody>
      </p:sp>
      <p:sp>
        <p:nvSpPr>
          <p:cNvPr id="119" name="Rechteck 118"/>
          <p:cNvSpPr/>
          <p:nvPr/>
        </p:nvSpPr>
        <p:spPr>
          <a:xfrm>
            <a:off x="6244464" y="2215017"/>
            <a:ext cx="152958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Textverarbeitungsprogramm</a:t>
            </a:r>
            <a:endParaRPr lang="de-DE" sz="800" dirty="0"/>
          </a:p>
        </p:txBody>
      </p:sp>
      <p:sp>
        <p:nvSpPr>
          <p:cNvPr id="39" name="Rechteck 38"/>
          <p:cNvSpPr/>
          <p:nvPr/>
        </p:nvSpPr>
        <p:spPr>
          <a:xfrm>
            <a:off x="2987892" y="2045926"/>
            <a:ext cx="136768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800" dirty="0">
                <a:latin typeface="Arial" panose="020B0604020202020204" pitchFamily="34" charset="0"/>
                <a:ea typeface="Times New Roman" panose="02020603050405020304" pitchFamily="18" charset="0"/>
              </a:rPr>
              <a:t>büroübliche Applikationen</a:t>
            </a:r>
            <a:endParaRPr lang="de-DE" sz="800" dirty="0"/>
          </a:p>
        </p:txBody>
      </p:sp>
      <p:sp>
        <p:nvSpPr>
          <p:cNvPr id="120" name="Rechteck 119"/>
          <p:cNvSpPr/>
          <p:nvPr/>
        </p:nvSpPr>
        <p:spPr>
          <a:xfrm>
            <a:off x="5134852" y="5191419"/>
            <a:ext cx="152958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Textverarbeitungsprogramm</a:t>
            </a:r>
            <a:endParaRPr lang="de-DE" sz="800" dirty="0"/>
          </a:p>
        </p:txBody>
      </p:sp>
      <p:pic>
        <p:nvPicPr>
          <p:cNvPr id="40" name="Grafik 39"/>
          <p:cNvPicPr>
            <a:picLocks noChangeAspect="1"/>
          </p:cNvPicPr>
          <p:nvPr/>
        </p:nvPicPr>
        <p:blipFill>
          <a:blip r:embed="rId1462"/>
          <a:stretch>
            <a:fillRect/>
          </a:stretch>
        </p:blipFill>
        <p:spPr>
          <a:xfrm>
            <a:off x="7003367" y="6500231"/>
            <a:ext cx="1530229" cy="231668"/>
          </a:xfrm>
          <a:prstGeom prst="rect">
            <a:avLst/>
          </a:prstGeom>
        </p:spPr>
      </p:pic>
      <p:pic>
        <p:nvPicPr>
          <p:cNvPr id="121" name="Grafik 120"/>
          <p:cNvPicPr>
            <a:picLocks noChangeAspect="1"/>
          </p:cNvPicPr>
          <p:nvPr/>
        </p:nvPicPr>
        <p:blipFill>
          <a:blip r:embed="rId1462"/>
          <a:stretch>
            <a:fillRect/>
          </a:stretch>
        </p:blipFill>
        <p:spPr>
          <a:xfrm>
            <a:off x="1259953" y="6072573"/>
            <a:ext cx="1530229" cy="231668"/>
          </a:xfrm>
          <a:prstGeom prst="rect">
            <a:avLst/>
          </a:prstGeom>
        </p:spPr>
      </p:pic>
      <p:pic>
        <p:nvPicPr>
          <p:cNvPr id="122" name="Grafik 121"/>
          <p:cNvPicPr>
            <a:picLocks noChangeAspect="1"/>
          </p:cNvPicPr>
          <p:nvPr/>
        </p:nvPicPr>
        <p:blipFill>
          <a:blip r:embed="rId1462"/>
          <a:stretch>
            <a:fillRect/>
          </a:stretch>
        </p:blipFill>
        <p:spPr>
          <a:xfrm>
            <a:off x="1321892" y="4826593"/>
            <a:ext cx="1530229" cy="231668"/>
          </a:xfrm>
          <a:prstGeom prst="rect">
            <a:avLst/>
          </a:prstGeom>
        </p:spPr>
      </p:pic>
      <p:cxnSp>
        <p:nvCxnSpPr>
          <p:cNvPr id="123" name="Gerade Verbindung mit Pfeil 122"/>
          <p:cNvCxnSpPr/>
          <p:nvPr/>
        </p:nvCxnSpPr>
        <p:spPr>
          <a:xfrm flipH="1">
            <a:off x="4689676" y="4970652"/>
            <a:ext cx="617817" cy="65287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Gerade Verbindung mit Pfeil 123"/>
          <p:cNvCxnSpPr/>
          <p:nvPr/>
        </p:nvCxnSpPr>
        <p:spPr>
          <a:xfrm flipH="1" flipV="1">
            <a:off x="2688641" y="4671973"/>
            <a:ext cx="1358746" cy="103464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2" name="Grafik 131"/>
          <p:cNvPicPr/>
          <p:nvPr/>
        </p:nvPicPr>
        <p:blipFill>
          <a:blip r:embed="rId146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7887269">
            <a:off x="2228735" y="932915"/>
            <a:ext cx="355301" cy="453543"/>
          </a:xfrm>
          <a:prstGeom prst="rect">
            <a:avLst/>
          </a:prstGeom>
        </p:spPr>
      </p:pic>
      <p:pic>
        <p:nvPicPr>
          <p:cNvPr id="133" name="Grafik 132"/>
          <p:cNvPicPr/>
          <p:nvPr/>
        </p:nvPicPr>
        <p:blipFill>
          <a:blip r:embed="rId146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7887269">
            <a:off x="5297487" y="1260443"/>
            <a:ext cx="355301" cy="453543"/>
          </a:xfrm>
          <a:prstGeom prst="rect">
            <a:avLst/>
          </a:prstGeom>
        </p:spPr>
      </p:pic>
      <p:pic>
        <p:nvPicPr>
          <p:cNvPr id="134" name="Grafik 133"/>
          <p:cNvPicPr/>
          <p:nvPr/>
        </p:nvPicPr>
        <p:blipFill>
          <a:blip r:embed="rId146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10337915">
            <a:off x="8245452" y="2066203"/>
            <a:ext cx="355301" cy="453543"/>
          </a:xfrm>
          <a:prstGeom prst="rect">
            <a:avLst/>
          </a:prstGeom>
        </p:spPr>
      </p:pic>
      <p:pic>
        <p:nvPicPr>
          <p:cNvPr id="135" name="Grafik 134"/>
          <p:cNvPicPr/>
          <p:nvPr/>
        </p:nvPicPr>
        <p:blipFill>
          <a:blip r:embed="rId146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12499451">
            <a:off x="8502223" y="3906523"/>
            <a:ext cx="355301" cy="453543"/>
          </a:xfrm>
          <a:prstGeom prst="rect">
            <a:avLst/>
          </a:prstGeom>
        </p:spPr>
      </p:pic>
      <p:pic>
        <p:nvPicPr>
          <p:cNvPr id="137" name="Grafik 136"/>
          <p:cNvPicPr>
            <a:picLocks noChangeAspect="1"/>
          </p:cNvPicPr>
          <p:nvPr/>
        </p:nvPicPr>
        <p:blipFill>
          <a:blip r:embed="rId146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13490216" flipH="1">
            <a:off x="6625973" y="4368961"/>
            <a:ext cx="383013" cy="453543"/>
          </a:xfrm>
          <a:prstGeom prst="rect">
            <a:avLst/>
          </a:prstGeom>
        </p:spPr>
      </p:pic>
      <p:pic>
        <p:nvPicPr>
          <p:cNvPr id="140" name="Grafik 139"/>
          <p:cNvPicPr/>
          <p:nvPr/>
        </p:nvPicPr>
        <p:blipFill>
          <a:blip r:embed="rId146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18311255">
            <a:off x="3090176" y="5931842"/>
            <a:ext cx="355301" cy="453543"/>
          </a:xfrm>
          <a:prstGeom prst="rect">
            <a:avLst/>
          </a:prstGeom>
        </p:spPr>
      </p:pic>
      <p:pic>
        <p:nvPicPr>
          <p:cNvPr id="141" name="Grafik 140"/>
          <p:cNvPicPr>
            <a:picLocks noChangeAspect="1"/>
          </p:cNvPicPr>
          <p:nvPr/>
        </p:nvPicPr>
        <p:blipFill>
          <a:blip r:embed="rId146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39"/>
              </a:ext>
            </a:extLst>
          </a:blip>
          <a:stretch>
            <a:fillRect/>
          </a:stretch>
        </p:blipFill>
        <p:spPr>
          <a:xfrm rot="5400000">
            <a:off x="1205962" y="3879182"/>
            <a:ext cx="367661" cy="457200"/>
          </a:xfrm>
          <a:prstGeom prst="rect">
            <a:avLst/>
          </a:prstGeom>
        </p:spPr>
      </p:pic>
      <p:pic>
        <p:nvPicPr>
          <p:cNvPr id="142" name="Grafik 141"/>
          <p:cNvPicPr/>
          <p:nvPr/>
        </p:nvPicPr>
        <p:blipFill>
          <a:blip r:embed="rId146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21392099">
            <a:off x="1135203" y="5153171"/>
            <a:ext cx="355301" cy="453543"/>
          </a:xfrm>
          <a:prstGeom prst="rect">
            <a:avLst/>
          </a:prstGeom>
        </p:spPr>
      </p:pic>
      <p:cxnSp>
        <p:nvCxnSpPr>
          <p:cNvPr id="143" name="Gerade Verbindung mit Pfeil 142"/>
          <p:cNvCxnSpPr/>
          <p:nvPr/>
        </p:nvCxnSpPr>
        <p:spPr>
          <a:xfrm flipH="1">
            <a:off x="4575260" y="1948995"/>
            <a:ext cx="1187448" cy="3687677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feld 146"/>
          <p:cNvSpPr txBox="1"/>
          <p:nvPr/>
        </p:nvSpPr>
        <p:spPr>
          <a:xfrm>
            <a:off x="6920957" y="6069311"/>
            <a:ext cx="448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endParaRPr lang="de-DE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8" name="Gerade Verbindung mit Pfeil 147"/>
          <p:cNvCxnSpPr/>
          <p:nvPr/>
        </p:nvCxnSpPr>
        <p:spPr>
          <a:xfrm flipH="1" flipV="1">
            <a:off x="361849" y="3491880"/>
            <a:ext cx="309603" cy="214479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mit Pfeil 154"/>
          <p:cNvCxnSpPr>
            <a:stCxn id="17" idx="1"/>
          </p:cNvCxnSpPr>
          <p:nvPr/>
        </p:nvCxnSpPr>
        <p:spPr>
          <a:xfrm flipH="1" flipV="1">
            <a:off x="2852122" y="5800221"/>
            <a:ext cx="920832" cy="22204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Gerade Verbindung mit Pfeil 158"/>
          <p:cNvCxnSpPr/>
          <p:nvPr/>
        </p:nvCxnSpPr>
        <p:spPr>
          <a:xfrm flipH="1" flipV="1">
            <a:off x="907518" y="4693346"/>
            <a:ext cx="148291" cy="91795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Gerade Verbindung mit Pfeil 167"/>
          <p:cNvCxnSpPr/>
          <p:nvPr/>
        </p:nvCxnSpPr>
        <p:spPr>
          <a:xfrm flipH="1">
            <a:off x="6162230" y="3381142"/>
            <a:ext cx="375274" cy="124934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8" name="Grafik 67"/>
          <p:cNvPicPr/>
          <p:nvPr/>
        </p:nvPicPr>
        <p:blipFill>
          <a:blip r:embed="rId146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14069755">
            <a:off x="5575017" y="5435494"/>
            <a:ext cx="355301" cy="45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64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</Words>
  <PresentationFormat>Bildschirmpräsentation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2017-10-01T16:54:20Z</dcterms:created>
  <dcterms:modified xsi:type="dcterms:W3CDTF">2021-06-16T13:04:16Z</dcterms:modified>
</cp:coreProperties>
</file>