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F0874C-FB2F-4468-AAF4-FB07AF942C3A}" type="datetime1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15A961-10F8-4AB3-A139-E4EF545C1A2D}" type="datetime1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D59A34-E16B-4798-910A-3640CEF767E3}" type="datetime1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D11B0B-752C-4177-9DD9-D046B4F6B138}" type="datetime1">
              <a:rPr lang="de-DE" smtClean="0"/>
              <a:t>16.06.2021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678FE55-3D6E-473D-9ABA-2B7C7674E356}" type="datetime1">
              <a:rPr lang="de-DE" smtClean="0"/>
              <a:t>16.06.2021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88FE3E-5DBE-4D54-B25F-E056B01B805E}" type="datetime1">
              <a:rPr lang="de-DE" smtClean="0"/>
              <a:t>16.06.2021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9C4C1E-39AD-423A-9FAC-5CE7CCD0510B}" type="datetime1">
              <a:rPr lang="de-DE" smtClean="0"/>
              <a:t>16.06.2021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1BA88-88A1-4209-BCC6-58576132D5F8}" type="datetime1">
              <a:rPr lang="de-DE" smtClean="0"/>
              <a:t>16.06.2021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EDB552-9148-40D7-A66C-290FD77DFE65}" type="datetime1">
              <a:rPr lang="de-DE" smtClean="0"/>
              <a:t>16.06.2021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6"/>
          <p:cNvSpPr txBox="1">
            <a:spLocks/>
          </p:cNvSpPr>
          <p:nvPr userDrawn="1"/>
        </p:nvSpPr>
        <p:spPr>
          <a:xfrm>
            <a:off x="251520" y="6453336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048000" algn="l"/>
              </a:tabLst>
            </a:pPr>
            <a:r>
              <a:rPr lang="de-DE" sz="900" dirty="0" smtClean="0"/>
              <a:t>Stand: 2021      	Kaufmann/Kauffrau für Büromanagement</a:t>
            </a:r>
            <a:endParaRPr lang="de-DE" sz="900" dirty="0"/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572" Type="http://schemas.openxmlformats.org/officeDocument/2006/relationships/image" Target="../media/image17.png"/><Relationship Id="rId3" Type="http://schemas.openxmlformats.org/officeDocument/2006/relationships/image" Target="../media/image1.png"/><Relationship Id="rId1458" Type="http://schemas.openxmlformats.org/officeDocument/2006/relationships/image" Target="../media/image10.png"/><Relationship Id="rId675" Type="http://schemas.openxmlformats.org/officeDocument/2006/relationships/image" Target="../../word/media/image672.svg"/><Relationship Id="rId785" Type="http://schemas.openxmlformats.org/officeDocument/2006/relationships/image" Target="../../word/media/image782.svg"/><Relationship Id="rId751" Type="http://schemas.openxmlformats.org/officeDocument/2006/relationships/image" Target="../../word/media/image748.svg"/><Relationship Id="rId1576" Type="http://schemas.openxmlformats.org/officeDocument/2006/relationships/image" Target="../media/image21.png"/><Relationship Id="rId1453" Type="http://schemas.openxmlformats.org/officeDocument/2006/relationships/image" Target="../media/image5.png"/><Relationship Id="rId831" Type="http://schemas.openxmlformats.org/officeDocument/2006/relationships/image" Target="../../word/media/image828.svg"/><Relationship Id="rId603" Type="http://schemas.openxmlformats.org/officeDocument/2006/relationships/image" Target="../../word/media/image600.svg"/><Relationship Id="rId1461" Type="http://schemas.openxmlformats.org/officeDocument/2006/relationships/image" Target="../media/image13.png"/><Relationship Id="rId1571" Type="http://schemas.openxmlformats.org/officeDocument/2006/relationships/image" Target="../../word/media/image1568.svg"/><Relationship Id="rId2" Type="http://schemas.openxmlformats.org/officeDocument/2006/relationships/notesSlide" Target="../notesSlides/notesSlide1.xml"/><Relationship Id="rId1452" Type="http://schemas.openxmlformats.org/officeDocument/2006/relationships/image" Target="../media/image4.png"/><Relationship Id="rId1457" Type="http://schemas.openxmlformats.org/officeDocument/2006/relationships/image" Target="../media/image9.png"/><Relationship Id="rId771" Type="http://schemas.openxmlformats.org/officeDocument/2006/relationships/image" Target="../../word/media/image768.svg"/><Relationship Id="rId1575" Type="http://schemas.openxmlformats.org/officeDocument/2006/relationships/image" Target="../media/image20.png"/><Relationship Id="rId1669" Type="http://schemas.openxmlformats.org/officeDocument/2006/relationships/image" Target="../media/image23.png"/><Relationship Id="rId1025" Type="http://schemas.openxmlformats.org/officeDocument/2006/relationships/image" Target="../../word/media/image1022.svg"/><Relationship Id="rId167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32" Type="http://schemas.openxmlformats.org/officeDocument/2006/relationships/image" Target="../media/image2.png"/><Relationship Id="rId66" Type="http://schemas.openxmlformats.org/officeDocument/2006/relationships/image" Target="../media/image3.png"/><Relationship Id="rId851" Type="http://schemas.openxmlformats.org/officeDocument/2006/relationships/image" Target="../../word/media/image848.svg"/><Relationship Id="rId1460" Type="http://schemas.openxmlformats.org/officeDocument/2006/relationships/image" Target="../media/image12.png"/><Relationship Id="rId1249" Type="http://schemas.openxmlformats.org/officeDocument/2006/relationships/image" Target="../../word/media/image1246.svg"/><Relationship Id="rId1668" Type="http://schemas.openxmlformats.org/officeDocument/2006/relationships/image" Target="../media/image22.png"/><Relationship Id="rId1451" Type="http://schemas.openxmlformats.org/officeDocument/2006/relationships/image" Target="../../word/media/image1448.svg"/><Relationship Id="rId1456" Type="http://schemas.openxmlformats.org/officeDocument/2006/relationships/image" Target="../media/image8.png"/><Relationship Id="rId643" Type="http://schemas.openxmlformats.org/officeDocument/2006/relationships/image" Target="../../word/media/image640.svg"/><Relationship Id="rId57" Type="http://schemas.openxmlformats.org/officeDocument/2006/relationships/image" Target="../../word/media/image54.svg"/><Relationship Id="rId1464" Type="http://schemas.openxmlformats.org/officeDocument/2006/relationships/image" Target="../media/image16.png"/><Relationship Id="rId1574" Type="http://schemas.openxmlformats.org/officeDocument/2006/relationships/image" Target="../media/image19.png"/><Relationship Id="rId1671" Type="http://schemas.openxmlformats.org/officeDocument/2006/relationships/image" Target="../media/image25.png"/><Relationship Id="rId31" Type="http://schemas.openxmlformats.org/officeDocument/2006/relationships/image" Target="../../word/media/image28.svg"/><Relationship Id="rId65" Type="http://schemas.openxmlformats.org/officeDocument/2006/relationships/image" Target="../../word/media/image62.svg"/><Relationship Id="rId1455" Type="http://schemas.openxmlformats.org/officeDocument/2006/relationships/image" Target="../media/image7.png"/><Relationship Id="rId787" Type="http://schemas.openxmlformats.org/officeDocument/2006/relationships/image" Target="../../word/media/image784.svg"/><Relationship Id="rId1667" Type="http://schemas.openxmlformats.org/officeDocument/2006/relationships/image" Target="../../word/media/image1664.svg"/><Relationship Id="rId1557" Type="http://schemas.openxmlformats.org/officeDocument/2006/relationships/image" Target="../../word/media/image1554.svg"/><Relationship Id="rId1201" Type="http://schemas.openxmlformats.org/officeDocument/2006/relationships/image" Target="../../word/media/image1198.svg"/><Relationship Id="rId1133" Type="http://schemas.openxmlformats.org/officeDocument/2006/relationships/image" Target="../../word/media/image1130.svg"/><Relationship Id="rId1409" Type="http://schemas.openxmlformats.org/officeDocument/2006/relationships/image" Target="../../word/media/image1406.svg"/><Relationship Id="rId1459" Type="http://schemas.openxmlformats.org/officeDocument/2006/relationships/image" Target="../media/image11.png"/><Relationship Id="rId1463" Type="http://schemas.openxmlformats.org/officeDocument/2006/relationships/image" Target="../media/image15.png"/><Relationship Id="rId1573" Type="http://schemas.openxmlformats.org/officeDocument/2006/relationships/image" Target="../media/image18.png"/><Relationship Id="rId1239" Type="http://schemas.openxmlformats.org/officeDocument/2006/relationships/image" Target="../../word/media/image1236.svg"/><Relationship Id="rId9" Type="http://schemas.openxmlformats.org/officeDocument/2006/relationships/image" Target="../../word/media/image6.svg"/><Relationship Id="rId1637" Type="http://schemas.openxmlformats.org/officeDocument/2006/relationships/image" Target="../../word/media/image1634.svg"/><Relationship Id="rId1670" Type="http://schemas.openxmlformats.org/officeDocument/2006/relationships/image" Target="../media/image24.png"/><Relationship Id="rId829" Type="http://schemas.openxmlformats.org/officeDocument/2006/relationships/image" Target="../../word/media/image826.svg"/><Relationship Id="rId1454" Type="http://schemas.openxmlformats.org/officeDocument/2006/relationships/image" Target="../media/image6.png"/><Relationship Id="rId659" Type="http://schemas.openxmlformats.org/officeDocument/2006/relationships/image" Target="../../word/media/image656.svg"/><Relationship Id="rId1462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7675" y="128561"/>
            <a:ext cx="8901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Organizer: Lernfeld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Sachgüterund Dienstleistungen beschaffen und Verträge schließen</a:t>
            </a:r>
          </a:p>
        </p:txBody>
      </p:sp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2" name="Textfeld 111"/>
          <p:cNvSpPr txBox="1"/>
          <p:nvPr/>
        </p:nvSpPr>
        <p:spPr>
          <a:xfrm>
            <a:off x="5582933" y="598809"/>
            <a:ext cx="357442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 besitzen die Kompetenz, Beschaffungsprozesse zu planen, durchzuführen und zu überwachen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65110" y="800182"/>
            <a:ext cx="20089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Verantwortungsbereich in Beschaffungs- und Lagerhaltungsprozessen definieren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246973" y="577170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Bedarf</a:t>
            </a:r>
            <a:r>
              <a:rPr lang="de-DE" b="1" dirty="0"/>
              <a:t> </a:t>
            </a:r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ermitteln</a:t>
            </a:r>
          </a:p>
        </p:txBody>
      </p:sp>
      <p:sp>
        <p:nvSpPr>
          <p:cNvPr id="39" name="Rechteck 38"/>
          <p:cNvSpPr/>
          <p:nvPr/>
        </p:nvSpPr>
        <p:spPr>
          <a:xfrm>
            <a:off x="7395261" y="1892029"/>
            <a:ext cx="147829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Textverarbeitungsprogramm</a:t>
            </a:r>
            <a:endParaRPr lang="de-DE" sz="800" dirty="0"/>
          </a:p>
        </p:txBody>
      </p:sp>
      <p:sp>
        <p:nvSpPr>
          <p:cNvPr id="2" name="Rechteck 1"/>
          <p:cNvSpPr/>
          <p:nvPr/>
        </p:nvSpPr>
        <p:spPr>
          <a:xfrm>
            <a:off x="3776924" y="1135990"/>
            <a:ext cx="15962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Optimale Bestellmenge bestimmen</a:t>
            </a:r>
            <a:endParaRPr lang="de-DE" sz="1000" dirty="0"/>
          </a:p>
        </p:txBody>
      </p:sp>
      <p:sp>
        <p:nvSpPr>
          <p:cNvPr id="3" name="Rechteck 2"/>
          <p:cNvSpPr/>
          <p:nvPr/>
        </p:nvSpPr>
        <p:spPr>
          <a:xfrm>
            <a:off x="5588646" y="1479065"/>
            <a:ext cx="172467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Bestell- und Lieferzeitpunkte bestimmen</a:t>
            </a:r>
            <a:endParaRPr lang="de-DE" sz="1000" dirty="0"/>
          </a:p>
        </p:txBody>
      </p:sp>
      <p:pic>
        <p:nvPicPr>
          <p:cNvPr id="72" name="Grafik 7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31"/>
              </a:ext>
            </a:extLst>
          </a:blip>
          <a:stretch>
            <a:fillRect/>
          </a:stretch>
        </p:blipFill>
        <p:spPr>
          <a:xfrm>
            <a:off x="5869534" y="1981781"/>
            <a:ext cx="383203" cy="383203"/>
          </a:xfrm>
          <a:prstGeom prst="rect">
            <a:avLst/>
          </a:prstGeom>
        </p:spPr>
      </p:pic>
      <p:pic>
        <p:nvPicPr>
          <p:cNvPr id="73" name="Grafik 72"/>
          <p:cNvPicPr>
            <a:picLocks noChangeAspect="1"/>
          </p:cNvPicPr>
          <p:nvPr/>
        </p:nvPicPr>
        <p:blipFill>
          <a:blip r:embed="rId3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5"/>
              </a:ext>
            </a:extLst>
          </a:blip>
          <a:stretch>
            <a:fillRect/>
          </a:stretch>
        </p:blipFill>
        <p:spPr>
          <a:xfrm>
            <a:off x="4211446" y="1475820"/>
            <a:ext cx="337583" cy="337583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6932942" y="1199678"/>
            <a:ext cx="22876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Bezugsquellen recherchieren und Anfragen erstellen</a:t>
            </a:r>
            <a:endParaRPr lang="de-DE" sz="1000" dirty="0"/>
          </a:p>
        </p:txBody>
      </p:sp>
      <p:sp>
        <p:nvSpPr>
          <p:cNvPr id="11" name="Rechteck 10"/>
          <p:cNvSpPr/>
          <p:nvPr/>
        </p:nvSpPr>
        <p:spPr>
          <a:xfrm>
            <a:off x="8039961" y="2655954"/>
            <a:ext cx="97777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Inhalte von Angeboten darstellen</a:t>
            </a:r>
            <a:endParaRPr lang="de-DE" sz="1000" dirty="0"/>
          </a:p>
        </p:txBody>
      </p:sp>
      <p:sp>
        <p:nvSpPr>
          <p:cNvPr id="14" name="Rechteck 13"/>
          <p:cNvSpPr/>
          <p:nvPr/>
        </p:nvSpPr>
        <p:spPr>
          <a:xfrm>
            <a:off x="7379513" y="4099535"/>
            <a:ext cx="18143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Angebote vergleichen und bewerten</a:t>
            </a:r>
            <a:endParaRPr lang="de-DE" sz="1000" dirty="0"/>
          </a:p>
        </p:txBody>
      </p:sp>
      <p:sp>
        <p:nvSpPr>
          <p:cNvPr id="15" name="Rechteck 14"/>
          <p:cNvSpPr/>
          <p:nvPr/>
        </p:nvSpPr>
        <p:spPr>
          <a:xfrm>
            <a:off x="7506796" y="5076919"/>
            <a:ext cx="158729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</a:rPr>
              <a:t>Tabellenkalkulationsprogramm</a:t>
            </a:r>
            <a:endParaRPr lang="de-DE" sz="800" dirty="0"/>
          </a:p>
        </p:txBody>
      </p:sp>
      <p:sp>
        <p:nvSpPr>
          <p:cNvPr id="16" name="Rechteck 15"/>
          <p:cNvSpPr/>
          <p:nvPr/>
        </p:nvSpPr>
        <p:spPr>
          <a:xfrm>
            <a:off x="7561530" y="4768337"/>
            <a:ext cx="14859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</a:rPr>
              <a:t>WENN, ZÄHLENWENN, </a:t>
            </a:r>
            <a:r>
              <a:rPr lang="de-DE" sz="8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SUMMEWENN, SVERWEIS</a:t>
            </a:r>
            <a:endParaRPr lang="de-DE" sz="800" dirty="0"/>
          </a:p>
        </p:txBody>
      </p:sp>
      <p:sp>
        <p:nvSpPr>
          <p:cNvPr id="18" name="Rechteck 17"/>
          <p:cNvSpPr/>
          <p:nvPr/>
        </p:nvSpPr>
        <p:spPr>
          <a:xfrm>
            <a:off x="6757092" y="6060730"/>
            <a:ext cx="147508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Verträge abschließen</a:t>
            </a:r>
            <a:endParaRPr lang="de-DE" sz="1000" dirty="0"/>
          </a:p>
        </p:txBody>
      </p:sp>
      <p:sp>
        <p:nvSpPr>
          <p:cNvPr id="19" name="Rechteck 18"/>
          <p:cNvSpPr/>
          <p:nvPr/>
        </p:nvSpPr>
        <p:spPr>
          <a:xfrm>
            <a:off x="8196414" y="6051943"/>
            <a:ext cx="9475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Kaufvertrag, Mietvertrag, Werkvertrag, Dienstvertrag</a:t>
            </a:r>
            <a:endParaRPr lang="de-DE" sz="900" dirty="0"/>
          </a:p>
        </p:txBody>
      </p:sp>
      <p:sp>
        <p:nvSpPr>
          <p:cNvPr id="20" name="Rechteck 19"/>
          <p:cNvSpPr/>
          <p:nvPr/>
        </p:nvSpPr>
        <p:spPr>
          <a:xfrm>
            <a:off x="4400397" y="5966024"/>
            <a:ext cx="15609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Besitz und Eigentum unterscheiden</a:t>
            </a:r>
            <a:endParaRPr lang="de-DE" sz="1000" dirty="0"/>
          </a:p>
        </p:txBody>
      </p:sp>
      <p:sp>
        <p:nvSpPr>
          <p:cNvPr id="21" name="Rechteck 20"/>
          <p:cNvSpPr/>
          <p:nvPr/>
        </p:nvSpPr>
        <p:spPr>
          <a:xfrm>
            <a:off x="4560965" y="5765480"/>
            <a:ext cx="10502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Eigentum, Besitz</a:t>
            </a:r>
            <a:endParaRPr lang="de-DE" sz="900" dirty="0"/>
          </a:p>
        </p:txBody>
      </p:sp>
      <p:sp>
        <p:nvSpPr>
          <p:cNvPr id="22" name="Rechteck 21"/>
          <p:cNvSpPr/>
          <p:nvPr/>
        </p:nvSpPr>
        <p:spPr>
          <a:xfrm>
            <a:off x="4403923" y="4883481"/>
            <a:ext cx="21358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Wirksamkeit nichtiger und anfechtbarer Rechtsgeschäfte beachten</a:t>
            </a:r>
            <a:endParaRPr lang="de-DE" sz="1000" dirty="0"/>
          </a:p>
        </p:txBody>
      </p:sp>
      <p:sp>
        <p:nvSpPr>
          <p:cNvPr id="23" name="Rechteck 22"/>
          <p:cNvSpPr/>
          <p:nvPr/>
        </p:nvSpPr>
        <p:spPr>
          <a:xfrm>
            <a:off x="4570796" y="4686932"/>
            <a:ext cx="136447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Nichtigkeit, Anfechtung</a:t>
            </a:r>
            <a:endParaRPr lang="de-DE" sz="900" dirty="0"/>
          </a:p>
        </p:txBody>
      </p:sp>
      <p:sp>
        <p:nvSpPr>
          <p:cNvPr id="24" name="Rechteck 23"/>
          <p:cNvSpPr/>
          <p:nvPr/>
        </p:nvSpPr>
        <p:spPr>
          <a:xfrm>
            <a:off x="2630885" y="5553565"/>
            <a:ext cx="16396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Allgemeine Geschäftsbedingungen beachten</a:t>
            </a:r>
            <a:endParaRPr lang="de-DE" sz="1000" dirty="0"/>
          </a:p>
        </p:txBody>
      </p:sp>
      <p:sp>
        <p:nvSpPr>
          <p:cNvPr id="108" name="Rechteck 107"/>
          <p:cNvSpPr/>
          <p:nvPr/>
        </p:nvSpPr>
        <p:spPr>
          <a:xfrm>
            <a:off x="6767005" y="6584678"/>
            <a:ext cx="147829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Textverarbeitungsprogramm</a:t>
            </a:r>
            <a:endParaRPr lang="de-DE" sz="800" dirty="0"/>
          </a:p>
        </p:txBody>
      </p:sp>
      <p:pic>
        <p:nvPicPr>
          <p:cNvPr id="29" name="Grafik 28"/>
          <p:cNvPicPr>
            <a:picLocks noChangeAspect="1"/>
          </p:cNvPicPr>
          <p:nvPr/>
        </p:nvPicPr>
        <p:blipFill>
          <a:blip r:embed="rId6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451"/>
              </a:ext>
            </a:extLst>
          </a:blip>
          <a:stretch>
            <a:fillRect/>
          </a:stretch>
        </p:blipFill>
        <p:spPr>
          <a:xfrm>
            <a:off x="2593108" y="900093"/>
            <a:ext cx="314314" cy="314314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145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09"/>
              </a:ext>
            </a:extLst>
          </a:blip>
          <a:stretch>
            <a:fillRect/>
          </a:stretch>
        </p:blipFill>
        <p:spPr>
          <a:xfrm>
            <a:off x="7336097" y="1563890"/>
            <a:ext cx="417891" cy="417891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145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29"/>
              </a:ext>
            </a:extLst>
          </a:blip>
          <a:stretch>
            <a:fillRect/>
          </a:stretch>
        </p:blipFill>
        <p:spPr>
          <a:xfrm>
            <a:off x="8157230" y="1592134"/>
            <a:ext cx="306168" cy="306168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145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31"/>
              </a:ext>
            </a:extLst>
          </a:blip>
          <a:stretch>
            <a:fillRect/>
          </a:stretch>
        </p:blipFill>
        <p:spPr>
          <a:xfrm>
            <a:off x="7808405" y="1592134"/>
            <a:ext cx="306169" cy="306169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145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51"/>
              </a:ext>
            </a:extLst>
          </a:blip>
          <a:stretch>
            <a:fillRect/>
          </a:stretch>
        </p:blipFill>
        <p:spPr>
          <a:xfrm>
            <a:off x="8471731" y="1573593"/>
            <a:ext cx="380505" cy="380505"/>
          </a:xfrm>
          <a:prstGeom prst="rect">
            <a:avLst/>
          </a:prstGeom>
        </p:spPr>
      </p:pic>
      <p:pic>
        <p:nvPicPr>
          <p:cNvPr id="35" name="Grafik 34"/>
          <p:cNvPicPr>
            <a:picLocks noChangeAspect="1"/>
          </p:cNvPicPr>
          <p:nvPr/>
        </p:nvPicPr>
        <p:blipFill>
          <a:blip r:embed="rId145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03"/>
              </a:ext>
            </a:extLst>
          </a:blip>
          <a:stretch>
            <a:fillRect/>
          </a:stretch>
        </p:blipFill>
        <p:spPr>
          <a:xfrm>
            <a:off x="8296938" y="3170161"/>
            <a:ext cx="318732" cy="318732"/>
          </a:xfrm>
          <a:prstGeom prst="rect">
            <a:avLst/>
          </a:prstGeom>
        </p:spPr>
      </p:pic>
      <p:sp>
        <p:nvSpPr>
          <p:cNvPr id="36" name="Textfeld 35"/>
          <p:cNvSpPr txBox="1"/>
          <p:nvPr/>
        </p:nvSpPr>
        <p:spPr>
          <a:xfrm>
            <a:off x="8764144" y="2853603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Grafik 39" descr="Euro"/>
          <p:cNvPicPr>
            <a:picLocks noChangeAspect="1"/>
          </p:cNvPicPr>
          <p:nvPr/>
        </p:nvPicPr>
        <p:blipFill>
          <a:blip r:embed="rId145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771"/>
              </a:ext>
            </a:extLst>
          </a:blip>
          <a:stretch>
            <a:fillRect/>
          </a:stretch>
        </p:blipFill>
        <p:spPr>
          <a:xfrm>
            <a:off x="8352255" y="4445366"/>
            <a:ext cx="322971" cy="322971"/>
          </a:xfrm>
          <a:prstGeom prst="rect">
            <a:avLst/>
          </a:prstGeom>
        </p:spPr>
      </p:pic>
      <p:pic>
        <p:nvPicPr>
          <p:cNvPr id="41" name="Grafik 40"/>
          <p:cNvPicPr>
            <a:picLocks noChangeAspect="1"/>
          </p:cNvPicPr>
          <p:nvPr/>
        </p:nvPicPr>
        <p:blipFill>
          <a:blip r:embed="rId145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59"/>
              </a:ext>
            </a:extLst>
          </a:blip>
          <a:stretch>
            <a:fillRect/>
          </a:stretch>
        </p:blipFill>
        <p:spPr>
          <a:xfrm>
            <a:off x="7191116" y="6291718"/>
            <a:ext cx="326212" cy="326212"/>
          </a:xfrm>
          <a:prstGeom prst="rect">
            <a:avLst/>
          </a:prstGeom>
        </p:spPr>
      </p:pic>
      <p:sp>
        <p:nvSpPr>
          <p:cNvPr id="42" name="Rechteck 41"/>
          <p:cNvSpPr/>
          <p:nvPr/>
        </p:nvSpPr>
        <p:spPr>
          <a:xfrm>
            <a:off x="7467214" y="6329670"/>
            <a:ext cx="78258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Bestellungen</a:t>
            </a:r>
            <a:endParaRPr lang="de-DE" sz="800" dirty="0"/>
          </a:p>
        </p:txBody>
      </p:sp>
      <p:pic>
        <p:nvPicPr>
          <p:cNvPr id="43" name="Grafik 42"/>
          <p:cNvPicPr>
            <a:picLocks noChangeAspect="1"/>
          </p:cNvPicPr>
          <p:nvPr/>
        </p:nvPicPr>
        <p:blipFill>
          <a:blip r:embed="rId145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43"/>
              </a:ext>
            </a:extLst>
          </a:blip>
          <a:stretch>
            <a:fillRect/>
          </a:stretch>
        </p:blipFill>
        <p:spPr>
          <a:xfrm>
            <a:off x="5121152" y="5204549"/>
            <a:ext cx="479087" cy="479087"/>
          </a:xfrm>
          <a:prstGeom prst="rect">
            <a:avLst/>
          </a:prstGeom>
        </p:spPr>
      </p:pic>
      <p:sp>
        <p:nvSpPr>
          <p:cNvPr id="44" name="Textfeld 43"/>
          <p:cNvSpPr txBox="1"/>
          <p:nvPr/>
        </p:nvSpPr>
        <p:spPr>
          <a:xfrm>
            <a:off x="5877851" y="4573897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5523887" y="5644532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1318996" y="4120813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8" name="Grafik 47"/>
          <p:cNvPicPr>
            <a:picLocks noChangeAspect="1"/>
          </p:cNvPicPr>
          <p:nvPr/>
        </p:nvPicPr>
        <p:blipFill>
          <a:blip r:embed="rId146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75"/>
              </a:ext>
            </a:extLst>
          </a:blip>
          <a:stretch>
            <a:fillRect/>
          </a:stretch>
        </p:blipFill>
        <p:spPr>
          <a:xfrm>
            <a:off x="3314007" y="5968049"/>
            <a:ext cx="339068" cy="339068"/>
          </a:xfrm>
          <a:prstGeom prst="rect">
            <a:avLst/>
          </a:prstGeom>
        </p:spPr>
      </p:pic>
      <p:pic>
        <p:nvPicPr>
          <p:cNvPr id="49" name="Grafik 48"/>
          <p:cNvPicPr>
            <a:picLocks noChangeAspect="1"/>
          </p:cNvPicPr>
          <p:nvPr/>
        </p:nvPicPr>
        <p:blipFill>
          <a:blip r:embed="rId146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57"/>
              </a:ext>
            </a:extLst>
          </a:blip>
          <a:stretch>
            <a:fillRect/>
          </a:stretch>
        </p:blipFill>
        <p:spPr>
          <a:xfrm>
            <a:off x="5805187" y="6017782"/>
            <a:ext cx="296593" cy="296593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37695" y="5781193"/>
            <a:ext cx="22529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Waren annehmen und lagern und Dienstleistungen abnehmen</a:t>
            </a:r>
            <a:endParaRPr lang="de-DE" sz="1000" dirty="0"/>
          </a:p>
        </p:txBody>
      </p:sp>
      <p:pic>
        <p:nvPicPr>
          <p:cNvPr id="50" name="Grafik 49"/>
          <p:cNvPicPr>
            <a:picLocks noChangeAspect="1"/>
          </p:cNvPicPr>
          <p:nvPr/>
        </p:nvPicPr>
        <p:blipFill>
          <a:blip r:embed="rId146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85"/>
              </a:ext>
            </a:extLst>
          </a:blip>
          <a:stretch>
            <a:fillRect/>
          </a:stretch>
        </p:blipFill>
        <p:spPr>
          <a:xfrm>
            <a:off x="677323" y="6133004"/>
            <a:ext cx="384814" cy="386970"/>
          </a:xfrm>
          <a:prstGeom prst="rect">
            <a:avLst/>
          </a:prstGeom>
        </p:spPr>
      </p:pic>
      <p:pic>
        <p:nvPicPr>
          <p:cNvPr id="51" name="Grafik 50"/>
          <p:cNvPicPr>
            <a:picLocks noChangeAspect="1"/>
          </p:cNvPicPr>
          <p:nvPr/>
        </p:nvPicPr>
        <p:blipFill>
          <a:blip r:embed="rId146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87"/>
              </a:ext>
            </a:extLst>
          </a:blip>
          <a:stretch>
            <a:fillRect/>
          </a:stretch>
        </p:blipFill>
        <p:spPr>
          <a:xfrm>
            <a:off x="361664" y="6195476"/>
            <a:ext cx="313503" cy="315259"/>
          </a:xfrm>
          <a:prstGeom prst="rect">
            <a:avLst/>
          </a:prstGeom>
        </p:spPr>
      </p:pic>
      <p:pic>
        <p:nvPicPr>
          <p:cNvPr id="52" name="Grafik 51"/>
          <p:cNvPicPr>
            <a:picLocks noChangeAspect="1"/>
          </p:cNvPicPr>
          <p:nvPr/>
        </p:nvPicPr>
        <p:blipFill>
          <a:blip r:embed="rId146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571"/>
              </a:ext>
            </a:extLst>
          </a:blip>
          <a:stretch>
            <a:fillRect/>
          </a:stretch>
        </p:blipFill>
        <p:spPr>
          <a:xfrm>
            <a:off x="1069573" y="6212637"/>
            <a:ext cx="305091" cy="306800"/>
          </a:xfrm>
          <a:prstGeom prst="rect">
            <a:avLst/>
          </a:prstGeom>
        </p:spPr>
      </p:pic>
      <p:sp>
        <p:nvSpPr>
          <p:cNvPr id="8" name="Rechteck 7"/>
          <p:cNvSpPr/>
          <p:nvPr/>
        </p:nvSpPr>
        <p:spPr>
          <a:xfrm>
            <a:off x="49178" y="4951333"/>
            <a:ext cx="23823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Konflikte bei Kaufvertragsstörungen identifizieren</a:t>
            </a:r>
            <a:endParaRPr lang="de-DE" sz="1000" dirty="0"/>
          </a:p>
        </p:txBody>
      </p:sp>
      <p:sp>
        <p:nvSpPr>
          <p:cNvPr id="9" name="Rechteck 8"/>
          <p:cNvSpPr/>
          <p:nvPr/>
        </p:nvSpPr>
        <p:spPr>
          <a:xfrm>
            <a:off x="10636" y="3779945"/>
            <a:ext cx="17117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Lösungsvorschläge bei nicht rechtzeitiger Lieferung entwickeln</a:t>
            </a:r>
            <a:endParaRPr lang="de-DE" sz="1000" dirty="0"/>
          </a:p>
        </p:txBody>
      </p:sp>
      <p:sp>
        <p:nvSpPr>
          <p:cNvPr id="10" name="Rechteck 9"/>
          <p:cNvSpPr/>
          <p:nvPr/>
        </p:nvSpPr>
        <p:spPr>
          <a:xfrm>
            <a:off x="1796674" y="3775665"/>
            <a:ext cx="146412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Lösungsvorschläge bei Schlechtleistung entwickeln</a:t>
            </a:r>
            <a:endParaRPr lang="de-DE" sz="1000" dirty="0"/>
          </a:p>
        </p:txBody>
      </p:sp>
      <p:sp>
        <p:nvSpPr>
          <p:cNvPr id="12" name="Rechteck 11"/>
          <p:cNvSpPr/>
          <p:nvPr/>
        </p:nvSpPr>
        <p:spPr>
          <a:xfrm>
            <a:off x="46419" y="3470803"/>
            <a:ext cx="1640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Nicht-Rechtzeitig-Lieferung</a:t>
            </a:r>
            <a:r>
              <a:rPr lang="de-DE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1869234" y="3563682"/>
            <a:ext cx="102463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Schlechtleistung</a:t>
            </a:r>
            <a:endParaRPr lang="de-DE" sz="900" dirty="0"/>
          </a:p>
        </p:txBody>
      </p:sp>
      <p:sp>
        <p:nvSpPr>
          <p:cNvPr id="17" name="Rechteck 16"/>
          <p:cNvSpPr/>
          <p:nvPr/>
        </p:nvSpPr>
        <p:spPr>
          <a:xfrm>
            <a:off x="637913" y="2395626"/>
            <a:ext cx="22529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Rechnungen kontrollieren und Bezahlung veranlassen</a:t>
            </a:r>
            <a:endParaRPr lang="de-DE" sz="1000" dirty="0"/>
          </a:p>
        </p:txBody>
      </p:sp>
      <p:pic>
        <p:nvPicPr>
          <p:cNvPr id="58" name="Grafik 57"/>
          <p:cNvPicPr>
            <a:picLocks noChangeAspect="1"/>
          </p:cNvPicPr>
          <p:nvPr/>
        </p:nvPicPr>
        <p:blipFill>
          <a:blip r:embed="rId6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451"/>
              </a:ext>
            </a:extLst>
          </a:blip>
          <a:stretch>
            <a:fillRect/>
          </a:stretch>
        </p:blipFill>
        <p:spPr>
          <a:xfrm>
            <a:off x="4545191" y="1459260"/>
            <a:ext cx="314314" cy="314314"/>
          </a:xfrm>
          <a:prstGeom prst="rect">
            <a:avLst/>
          </a:prstGeom>
        </p:spPr>
      </p:pic>
      <p:pic>
        <p:nvPicPr>
          <p:cNvPr id="59" name="Grafik 58"/>
          <p:cNvPicPr>
            <a:picLocks noChangeAspect="1"/>
          </p:cNvPicPr>
          <p:nvPr/>
        </p:nvPicPr>
        <p:blipFill>
          <a:blip r:embed="rId3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5"/>
              </a:ext>
            </a:extLst>
          </a:blip>
          <a:stretch>
            <a:fillRect/>
          </a:stretch>
        </p:blipFill>
        <p:spPr>
          <a:xfrm>
            <a:off x="7721295" y="4468083"/>
            <a:ext cx="337583" cy="337583"/>
          </a:xfrm>
          <a:prstGeom prst="rect">
            <a:avLst/>
          </a:prstGeom>
        </p:spPr>
      </p:pic>
      <p:pic>
        <p:nvPicPr>
          <p:cNvPr id="60" name="Grafik 59"/>
          <p:cNvPicPr>
            <a:picLocks noChangeAspect="1"/>
          </p:cNvPicPr>
          <p:nvPr/>
        </p:nvPicPr>
        <p:blipFill>
          <a:blip r:embed="rId6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451"/>
              </a:ext>
            </a:extLst>
          </a:blip>
          <a:stretch>
            <a:fillRect/>
          </a:stretch>
        </p:blipFill>
        <p:spPr>
          <a:xfrm>
            <a:off x="8070676" y="4468083"/>
            <a:ext cx="314314" cy="314314"/>
          </a:xfrm>
          <a:prstGeom prst="rect">
            <a:avLst/>
          </a:prstGeom>
        </p:spPr>
      </p:pic>
      <p:sp>
        <p:nvSpPr>
          <p:cNvPr id="25" name="Rechteck 24"/>
          <p:cNvSpPr/>
          <p:nvPr/>
        </p:nvSpPr>
        <p:spPr>
          <a:xfrm>
            <a:off x="113287" y="2196479"/>
            <a:ext cx="315009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Skontonutzung, Electronic-Banking, Kreditkartenzahlung</a:t>
            </a:r>
            <a:endParaRPr lang="de-DE" sz="900" dirty="0"/>
          </a:p>
        </p:txBody>
      </p:sp>
      <p:sp>
        <p:nvSpPr>
          <p:cNvPr id="62" name="Textfeld 61"/>
          <p:cNvSpPr txBox="1"/>
          <p:nvPr/>
        </p:nvSpPr>
        <p:spPr>
          <a:xfrm>
            <a:off x="934645" y="5121399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feld 62"/>
          <p:cNvSpPr txBox="1"/>
          <p:nvPr/>
        </p:nvSpPr>
        <p:spPr>
          <a:xfrm>
            <a:off x="3414741" y="5436426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feld 63"/>
          <p:cNvSpPr txBox="1"/>
          <p:nvPr/>
        </p:nvSpPr>
        <p:spPr>
          <a:xfrm>
            <a:off x="2515861" y="4120813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3291343" y="2455556"/>
            <a:ext cx="23580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Beschaffungs- und </a:t>
            </a:r>
            <a:r>
              <a:rPr lang="de-DE" sz="1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Lagerhaltungs-prozesse </a:t>
            </a:r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optimieren</a:t>
            </a:r>
            <a:endParaRPr lang="de-DE" sz="1000" dirty="0"/>
          </a:p>
        </p:txBody>
      </p:sp>
      <p:sp>
        <p:nvSpPr>
          <p:cNvPr id="28" name="Rechteck 27"/>
          <p:cNvSpPr/>
          <p:nvPr/>
        </p:nvSpPr>
        <p:spPr>
          <a:xfrm>
            <a:off x="5063816" y="2968701"/>
            <a:ext cx="20255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Beschaffungsprozesse nachhaltig gestalten</a:t>
            </a:r>
            <a:endParaRPr lang="de-DE" sz="1000" dirty="0"/>
          </a:p>
        </p:txBody>
      </p:sp>
      <p:pic>
        <p:nvPicPr>
          <p:cNvPr id="67" name="Grafik 66"/>
          <p:cNvPicPr/>
          <p:nvPr/>
        </p:nvPicPr>
        <p:blipFill>
          <a:blip r:embed="rId157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6312923">
            <a:off x="1901575" y="621822"/>
            <a:ext cx="251972" cy="347608"/>
          </a:xfrm>
          <a:prstGeom prst="rect">
            <a:avLst/>
          </a:prstGeom>
        </p:spPr>
      </p:pic>
      <p:pic>
        <p:nvPicPr>
          <p:cNvPr id="68" name="Grafik 67"/>
          <p:cNvPicPr/>
          <p:nvPr/>
        </p:nvPicPr>
        <p:blipFill>
          <a:blip r:embed="rId157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9154888">
            <a:off x="3477259" y="823079"/>
            <a:ext cx="251972" cy="347608"/>
          </a:xfrm>
          <a:prstGeom prst="rect">
            <a:avLst/>
          </a:prstGeom>
        </p:spPr>
      </p:pic>
      <p:pic>
        <p:nvPicPr>
          <p:cNvPr id="69" name="Grafik 68"/>
          <p:cNvPicPr/>
          <p:nvPr/>
        </p:nvPicPr>
        <p:blipFill>
          <a:blip r:embed="rId157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9244329">
            <a:off x="5326575" y="1274579"/>
            <a:ext cx="251972" cy="347608"/>
          </a:xfrm>
          <a:prstGeom prst="rect">
            <a:avLst/>
          </a:prstGeom>
        </p:spPr>
      </p:pic>
      <p:pic>
        <p:nvPicPr>
          <p:cNvPr id="71" name="Grafik 70"/>
          <p:cNvPicPr/>
          <p:nvPr/>
        </p:nvPicPr>
        <p:blipFill>
          <a:blip r:embed="rId157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2036845">
            <a:off x="8660445" y="2279097"/>
            <a:ext cx="251972" cy="347608"/>
          </a:xfrm>
          <a:prstGeom prst="rect">
            <a:avLst/>
          </a:prstGeom>
        </p:spPr>
      </p:pic>
      <p:pic>
        <p:nvPicPr>
          <p:cNvPr id="75" name="Grafik 74"/>
          <p:cNvPicPr/>
          <p:nvPr/>
        </p:nvPicPr>
        <p:blipFill>
          <a:blip r:embed="rId157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3019634">
            <a:off x="8307055" y="3665355"/>
            <a:ext cx="251972" cy="347608"/>
          </a:xfrm>
          <a:prstGeom prst="rect">
            <a:avLst/>
          </a:prstGeom>
        </p:spPr>
      </p:pic>
      <p:pic>
        <p:nvPicPr>
          <p:cNvPr id="76" name="Grafik 75"/>
          <p:cNvPicPr/>
          <p:nvPr/>
        </p:nvPicPr>
        <p:blipFill>
          <a:blip r:embed="rId157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3819924">
            <a:off x="8283962" y="5578715"/>
            <a:ext cx="251972" cy="347608"/>
          </a:xfrm>
          <a:prstGeom prst="rect">
            <a:avLst/>
          </a:prstGeom>
        </p:spPr>
      </p:pic>
      <p:pic>
        <p:nvPicPr>
          <p:cNvPr id="77" name="Grafik 76"/>
          <p:cNvPicPr/>
          <p:nvPr/>
        </p:nvPicPr>
        <p:blipFill>
          <a:blip r:embed="rId157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2346990" flipH="1">
            <a:off x="4052574" y="5213167"/>
            <a:ext cx="246278" cy="390925"/>
          </a:xfrm>
          <a:prstGeom prst="rect">
            <a:avLst/>
          </a:prstGeom>
        </p:spPr>
      </p:pic>
      <p:pic>
        <p:nvPicPr>
          <p:cNvPr id="79" name="Grafik 78"/>
          <p:cNvPicPr/>
          <p:nvPr/>
        </p:nvPicPr>
        <p:blipFill>
          <a:blip r:embed="rId157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6917740">
            <a:off x="6386044" y="5998817"/>
            <a:ext cx="251972" cy="419196"/>
          </a:xfrm>
          <a:prstGeom prst="rect">
            <a:avLst/>
          </a:prstGeom>
        </p:spPr>
      </p:pic>
      <p:pic>
        <p:nvPicPr>
          <p:cNvPr id="80" name="Grafik 79"/>
          <p:cNvPicPr/>
          <p:nvPr/>
        </p:nvPicPr>
        <p:blipFill>
          <a:blip r:embed="rId157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6386538">
            <a:off x="2267561" y="6075370"/>
            <a:ext cx="251972" cy="347608"/>
          </a:xfrm>
          <a:prstGeom prst="rect">
            <a:avLst/>
          </a:prstGeom>
        </p:spPr>
      </p:pic>
      <p:pic>
        <p:nvPicPr>
          <p:cNvPr id="81" name="Grafik 80"/>
          <p:cNvPicPr/>
          <p:nvPr/>
        </p:nvPicPr>
        <p:blipFill>
          <a:blip r:embed="rId157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20750731">
            <a:off x="367845" y="5410459"/>
            <a:ext cx="251972" cy="347608"/>
          </a:xfrm>
          <a:prstGeom prst="rect">
            <a:avLst/>
          </a:prstGeom>
        </p:spPr>
      </p:pic>
      <p:pic>
        <p:nvPicPr>
          <p:cNvPr id="82" name="Grafik 81"/>
          <p:cNvPicPr>
            <a:picLocks noChangeAspect="1"/>
          </p:cNvPicPr>
          <p:nvPr/>
        </p:nvPicPr>
        <p:blipFill>
          <a:blip r:embed="rId157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39"/>
              </a:ext>
            </a:extLst>
          </a:blip>
          <a:stretch>
            <a:fillRect/>
          </a:stretch>
        </p:blipFill>
        <p:spPr>
          <a:xfrm rot="5400000">
            <a:off x="1595599" y="4666737"/>
            <a:ext cx="270191" cy="290441"/>
          </a:xfrm>
          <a:prstGeom prst="rect">
            <a:avLst/>
          </a:prstGeom>
        </p:spPr>
      </p:pic>
      <p:pic>
        <p:nvPicPr>
          <p:cNvPr id="83" name="Grafik 82"/>
          <p:cNvPicPr>
            <a:picLocks noChangeAspect="1"/>
          </p:cNvPicPr>
          <p:nvPr/>
        </p:nvPicPr>
        <p:blipFill>
          <a:blip r:embed="rId157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39"/>
              </a:ext>
            </a:extLst>
          </a:blip>
          <a:stretch>
            <a:fillRect/>
          </a:stretch>
        </p:blipFill>
        <p:spPr>
          <a:xfrm rot="3340994">
            <a:off x="4793132" y="5467472"/>
            <a:ext cx="270191" cy="290441"/>
          </a:xfrm>
          <a:prstGeom prst="rect">
            <a:avLst/>
          </a:prstGeom>
        </p:spPr>
      </p:pic>
      <p:pic>
        <p:nvPicPr>
          <p:cNvPr id="84" name="Grafik 83"/>
          <p:cNvPicPr/>
          <p:nvPr/>
        </p:nvPicPr>
        <p:blipFill>
          <a:blip r:embed="rId157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3117524">
            <a:off x="644704" y="3134916"/>
            <a:ext cx="251972" cy="347608"/>
          </a:xfrm>
          <a:prstGeom prst="rect">
            <a:avLst/>
          </a:prstGeom>
        </p:spPr>
      </p:pic>
      <p:pic>
        <p:nvPicPr>
          <p:cNvPr id="85" name="Grafik 84"/>
          <p:cNvPicPr>
            <a:picLocks noChangeAspect="1"/>
          </p:cNvPicPr>
          <p:nvPr/>
        </p:nvPicPr>
        <p:blipFill>
          <a:blip r:embed="rId157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8204280" flipH="1">
            <a:off x="2205963" y="3164218"/>
            <a:ext cx="248258" cy="338767"/>
          </a:xfrm>
          <a:prstGeom prst="rect">
            <a:avLst/>
          </a:prstGeom>
        </p:spPr>
      </p:pic>
      <p:pic>
        <p:nvPicPr>
          <p:cNvPr id="86" name="Grafik 85" descr="Euro"/>
          <p:cNvPicPr>
            <a:picLocks noChangeAspect="1"/>
          </p:cNvPicPr>
          <p:nvPr/>
        </p:nvPicPr>
        <p:blipFill>
          <a:blip r:embed="rId145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771"/>
              </a:ext>
            </a:extLst>
          </a:blip>
          <a:stretch>
            <a:fillRect/>
          </a:stretch>
        </p:blipFill>
        <p:spPr>
          <a:xfrm>
            <a:off x="1062137" y="2763034"/>
            <a:ext cx="322971" cy="322971"/>
          </a:xfrm>
          <a:prstGeom prst="rect">
            <a:avLst/>
          </a:prstGeom>
        </p:spPr>
      </p:pic>
      <p:pic>
        <p:nvPicPr>
          <p:cNvPr id="87" name="Grafik 86"/>
          <p:cNvPicPr>
            <a:picLocks noChangeAspect="1"/>
          </p:cNvPicPr>
          <p:nvPr/>
        </p:nvPicPr>
        <p:blipFill>
          <a:blip r:embed="rId157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51"/>
              </a:ext>
            </a:extLst>
          </a:blip>
          <a:stretch>
            <a:fillRect/>
          </a:stretch>
        </p:blipFill>
        <p:spPr>
          <a:xfrm>
            <a:off x="1654845" y="2793204"/>
            <a:ext cx="354353" cy="354353"/>
          </a:xfrm>
          <a:prstGeom prst="rect">
            <a:avLst/>
          </a:prstGeom>
        </p:spPr>
      </p:pic>
      <p:sp>
        <p:nvSpPr>
          <p:cNvPr id="88" name="Textfeld 87"/>
          <p:cNvSpPr txBox="1"/>
          <p:nvPr/>
        </p:nvSpPr>
        <p:spPr>
          <a:xfrm>
            <a:off x="1294131" y="2775692"/>
            <a:ext cx="436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de-DE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9" name="Grafik 88"/>
          <p:cNvPicPr>
            <a:picLocks noChangeAspect="1"/>
          </p:cNvPicPr>
          <p:nvPr/>
        </p:nvPicPr>
        <p:blipFill>
          <a:blip r:embed="rId157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9"/>
              </a:ext>
            </a:extLst>
          </a:blip>
          <a:stretch>
            <a:fillRect/>
          </a:stretch>
        </p:blipFill>
        <p:spPr>
          <a:xfrm>
            <a:off x="517798" y="4326075"/>
            <a:ext cx="375783" cy="375783"/>
          </a:xfrm>
          <a:prstGeom prst="rect">
            <a:avLst/>
          </a:prstGeom>
        </p:spPr>
      </p:pic>
      <p:pic>
        <p:nvPicPr>
          <p:cNvPr id="91" name="Grafik 90"/>
          <p:cNvPicPr>
            <a:picLocks noChangeAspect="1"/>
          </p:cNvPicPr>
          <p:nvPr/>
        </p:nvPicPr>
        <p:blipFill>
          <a:blip r:embed="rId157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667"/>
              </a:ext>
            </a:extLst>
          </a:blip>
          <a:stretch>
            <a:fillRect/>
          </a:stretch>
        </p:blipFill>
        <p:spPr>
          <a:xfrm>
            <a:off x="1900854" y="4301281"/>
            <a:ext cx="305570" cy="305570"/>
          </a:xfrm>
          <a:prstGeom prst="rect">
            <a:avLst/>
          </a:prstGeom>
        </p:spPr>
      </p:pic>
      <p:pic>
        <p:nvPicPr>
          <p:cNvPr id="92" name="Grafik 91"/>
          <p:cNvPicPr/>
          <p:nvPr/>
        </p:nvPicPr>
        <p:blipFill>
          <a:blip r:embed="rId157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8685686">
            <a:off x="3181541" y="2192443"/>
            <a:ext cx="251972" cy="347608"/>
          </a:xfrm>
          <a:prstGeom prst="rect">
            <a:avLst/>
          </a:prstGeom>
        </p:spPr>
      </p:pic>
      <p:pic>
        <p:nvPicPr>
          <p:cNvPr id="93" name="Grafik 92"/>
          <p:cNvPicPr>
            <a:picLocks noChangeAspect="1"/>
          </p:cNvPicPr>
          <p:nvPr/>
        </p:nvPicPr>
        <p:blipFill>
          <a:blip r:embed="rId166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637"/>
              </a:ext>
            </a:extLst>
          </a:blip>
          <a:stretch>
            <a:fillRect/>
          </a:stretch>
        </p:blipFill>
        <p:spPr>
          <a:xfrm>
            <a:off x="4664886" y="2669315"/>
            <a:ext cx="267988" cy="267988"/>
          </a:xfrm>
          <a:prstGeom prst="rect">
            <a:avLst/>
          </a:prstGeom>
        </p:spPr>
      </p:pic>
      <p:pic>
        <p:nvPicPr>
          <p:cNvPr id="94" name="Grafik 93" descr="Laubbaum"/>
          <p:cNvPicPr>
            <a:picLocks noChangeAspect="1"/>
          </p:cNvPicPr>
          <p:nvPr/>
        </p:nvPicPr>
        <p:blipFill>
          <a:blip r:embed="rId166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025"/>
              </a:ext>
            </a:extLst>
          </a:blip>
          <a:stretch>
            <a:fillRect/>
          </a:stretch>
        </p:blipFill>
        <p:spPr>
          <a:xfrm>
            <a:off x="6448955" y="3169888"/>
            <a:ext cx="286476" cy="294223"/>
          </a:xfrm>
          <a:prstGeom prst="rect">
            <a:avLst/>
          </a:prstGeom>
        </p:spPr>
      </p:pic>
      <p:pic>
        <p:nvPicPr>
          <p:cNvPr id="95" name="Grafik 94" descr="Fisch"/>
          <p:cNvPicPr>
            <a:picLocks noChangeAspect="1"/>
          </p:cNvPicPr>
          <p:nvPr/>
        </p:nvPicPr>
        <p:blipFill>
          <a:blip r:embed="rId167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557"/>
              </a:ext>
            </a:extLst>
          </a:blip>
          <a:stretch>
            <a:fillRect/>
          </a:stretch>
        </p:blipFill>
        <p:spPr>
          <a:xfrm>
            <a:off x="6389690" y="3375700"/>
            <a:ext cx="342116" cy="351367"/>
          </a:xfrm>
          <a:prstGeom prst="rect">
            <a:avLst/>
          </a:prstGeom>
        </p:spPr>
      </p:pic>
      <p:pic>
        <p:nvPicPr>
          <p:cNvPr id="96" name="Grafik 95" descr="Benutzer"/>
          <p:cNvPicPr>
            <a:picLocks noChangeAspect="1"/>
          </p:cNvPicPr>
          <p:nvPr/>
        </p:nvPicPr>
        <p:blipFill>
          <a:blip r:embed="rId167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01"/>
              </a:ext>
            </a:extLst>
          </a:blip>
          <a:stretch>
            <a:fillRect/>
          </a:stretch>
        </p:blipFill>
        <p:spPr>
          <a:xfrm>
            <a:off x="6062497" y="3291917"/>
            <a:ext cx="319690" cy="328334"/>
          </a:xfrm>
          <a:prstGeom prst="rect">
            <a:avLst/>
          </a:prstGeom>
        </p:spPr>
      </p:pic>
      <p:cxnSp>
        <p:nvCxnSpPr>
          <p:cNvPr id="99" name="Gerade Verbindung mit Pfeil 98"/>
          <p:cNvCxnSpPr/>
          <p:nvPr/>
        </p:nvCxnSpPr>
        <p:spPr>
          <a:xfrm>
            <a:off x="3386937" y="783411"/>
            <a:ext cx="3536398" cy="71177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" name="Grafik 102"/>
          <p:cNvPicPr>
            <a:picLocks noChangeAspect="1"/>
          </p:cNvPicPr>
          <p:nvPr/>
        </p:nvPicPr>
        <p:blipFill>
          <a:blip r:embed="rId157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2320608" flipH="1">
            <a:off x="6793801" y="1565279"/>
            <a:ext cx="248258" cy="338767"/>
          </a:xfrm>
          <a:prstGeom prst="rect">
            <a:avLst/>
          </a:prstGeom>
        </p:spPr>
      </p:pic>
      <p:cxnSp>
        <p:nvCxnSpPr>
          <p:cNvPr id="104" name="Gerade Verbindung mit Pfeil 103"/>
          <p:cNvCxnSpPr/>
          <p:nvPr/>
        </p:nvCxnSpPr>
        <p:spPr>
          <a:xfrm>
            <a:off x="7190446" y="1616417"/>
            <a:ext cx="574797" cy="250468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Gerade Verbindung mit Pfeil 108"/>
          <p:cNvCxnSpPr/>
          <p:nvPr/>
        </p:nvCxnSpPr>
        <p:spPr>
          <a:xfrm flipH="1">
            <a:off x="7083455" y="4499645"/>
            <a:ext cx="435691" cy="156108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mit Pfeil 112"/>
          <p:cNvCxnSpPr/>
          <p:nvPr/>
        </p:nvCxnSpPr>
        <p:spPr>
          <a:xfrm flipH="1">
            <a:off x="1510063" y="6471674"/>
            <a:ext cx="5368526" cy="186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Gerade Verbindung mit Pfeil 121"/>
          <p:cNvCxnSpPr/>
          <p:nvPr/>
        </p:nvCxnSpPr>
        <p:spPr>
          <a:xfrm flipV="1">
            <a:off x="1382891" y="5204550"/>
            <a:ext cx="179090" cy="56093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Gerade Verbindung mit Pfeil 127"/>
          <p:cNvCxnSpPr>
            <a:endCxn id="14" idx="1"/>
          </p:cNvCxnSpPr>
          <p:nvPr/>
        </p:nvCxnSpPr>
        <p:spPr>
          <a:xfrm>
            <a:off x="2352563" y="2747312"/>
            <a:ext cx="5026950" cy="155227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Gerade Verbindung mit Pfeil 129"/>
          <p:cNvCxnSpPr/>
          <p:nvPr/>
        </p:nvCxnSpPr>
        <p:spPr>
          <a:xfrm>
            <a:off x="293593" y="4332377"/>
            <a:ext cx="268530" cy="58572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Gerade Verbindung mit Pfeil 133"/>
          <p:cNvCxnSpPr/>
          <p:nvPr/>
        </p:nvCxnSpPr>
        <p:spPr>
          <a:xfrm flipH="1">
            <a:off x="2088144" y="4361825"/>
            <a:ext cx="364580" cy="58866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hteck 134"/>
          <p:cNvSpPr/>
          <p:nvPr/>
        </p:nvSpPr>
        <p:spPr>
          <a:xfrm>
            <a:off x="3795114" y="1732368"/>
            <a:ext cx="158729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</a:rPr>
              <a:t>Tabellenkalkulationsprogramm</a:t>
            </a:r>
            <a:endParaRPr lang="de-DE" sz="800" dirty="0"/>
          </a:p>
        </p:txBody>
      </p:sp>
      <p:pic>
        <p:nvPicPr>
          <p:cNvPr id="136" name="Grafik 135"/>
          <p:cNvPicPr/>
          <p:nvPr/>
        </p:nvPicPr>
        <p:blipFill>
          <a:blip r:embed="rId157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9570720">
            <a:off x="5535533" y="2601225"/>
            <a:ext cx="251972" cy="347608"/>
          </a:xfrm>
          <a:prstGeom prst="rect">
            <a:avLst/>
          </a:prstGeom>
        </p:spPr>
      </p:pic>
      <p:pic>
        <p:nvPicPr>
          <p:cNvPr id="137" name="Grafik 136"/>
          <p:cNvPicPr>
            <a:picLocks noChangeAspect="1"/>
          </p:cNvPicPr>
          <p:nvPr/>
        </p:nvPicPr>
        <p:blipFill>
          <a:blip r:embed="rId167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133"/>
              </a:ext>
            </a:extLst>
          </a:blip>
          <a:stretch>
            <a:fillRect/>
          </a:stretch>
        </p:blipFill>
        <p:spPr>
          <a:xfrm>
            <a:off x="799473" y="1312164"/>
            <a:ext cx="401377" cy="40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PresentationFormat>Bildschirmpräsentation (4:3)</PresentationFormat>
  <Paragraphs>41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2017-10-01T16:54:20Z</dcterms:created>
  <dcterms:modified xsi:type="dcterms:W3CDTF">2021-06-16T13:04:29Z</dcterms:modified>
</cp:coreProperties>
</file>