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62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3764" y="4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F86F5E-E70C-4C30-B988-94439ADBD515}" type="datetimeFigureOut">
              <a:rPr lang="de-DE" smtClean="0"/>
              <a:t>16.06.2021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89292B-8929-4EF3-890E-0510944A62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489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89292B-8929-4EF3-890E-0510944A6243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0687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393309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0192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3346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843640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31447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8593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75628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950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29626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5581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8257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 txBox="1">
            <a:spLocks/>
          </p:cNvSpPr>
          <p:nvPr userDrawn="1"/>
        </p:nvSpPr>
        <p:spPr>
          <a:xfrm>
            <a:off x="251520" y="6453336"/>
            <a:ext cx="85689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000" kern="120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3048000" algn="l"/>
              </a:tabLst>
            </a:pPr>
            <a:r>
              <a:rPr lang="de-DE" sz="900" dirty="0" smtClean="0"/>
              <a:t>Stand: 2021      	Kaufmann/Kauffrau für Büromanagement</a:t>
            </a:r>
            <a:endParaRPr lang="de-DE" sz="900" dirty="0"/>
          </a:p>
        </p:txBody>
      </p:sp>
    </p:spTree>
    <p:extLst>
      <p:ext uri="{BB962C8B-B14F-4D97-AF65-F5344CB8AC3E}">
        <p14:creationId xmlns:p14="http://schemas.microsoft.com/office/powerpoint/2010/main" val="183239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289" Type="http://schemas.openxmlformats.org/officeDocument/2006/relationships/image" Target="../media/image6.png"/><Relationship Id="rId1412" Type="http://schemas.openxmlformats.org/officeDocument/2006/relationships/image" Target="../media/image7.png"/><Relationship Id="rId3" Type="http://schemas.openxmlformats.org/officeDocument/2006/relationships/image" Target="../media/image1.png"/><Relationship Id="rId1250" Type="http://schemas.openxmlformats.org/officeDocument/2006/relationships/image" Target="../media/image2.png"/><Relationship Id="rId1411" Type="http://schemas.openxmlformats.org/officeDocument/2006/relationships/image" Target="../../word/media/image1408.svg"/><Relationship Id="rId603" Type="http://schemas.openxmlformats.org/officeDocument/2006/relationships/image" Target="../../word/media/image600.svg"/><Relationship Id="rId1288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287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1249" Type="http://schemas.openxmlformats.org/officeDocument/2006/relationships/image" Target="../../word/media/image1246.svg"/><Relationship Id="rId1414" Type="http://schemas.openxmlformats.org/officeDocument/2006/relationships/image" Target="../media/image9.png"/><Relationship Id="rId1286" Type="http://schemas.openxmlformats.org/officeDocument/2006/relationships/image" Target="../media/image3.png"/><Relationship Id="rId601" Type="http://schemas.openxmlformats.org/officeDocument/2006/relationships/image" Target="../../word/media/image598.svg"/><Relationship Id="rId57" Type="http://schemas.openxmlformats.org/officeDocument/2006/relationships/image" Target="../../word/media/image54.svg"/><Relationship Id="rId1638" Type="http://schemas.openxmlformats.org/officeDocument/2006/relationships/image" Target="../media/image10.png"/><Relationship Id="rId1451" Type="http://schemas.openxmlformats.org/officeDocument/2006/relationships/image" Target="../../word/media/image1448.svg"/><Relationship Id="rId1281" Type="http://schemas.openxmlformats.org/officeDocument/2006/relationships/image" Target="../../word/media/image1278.svg"/><Relationship Id="rId1413" Type="http://schemas.openxmlformats.org/officeDocument/2006/relationships/image" Target="../media/image8.png"/><Relationship Id="rId1285" Type="http://schemas.openxmlformats.org/officeDocument/2006/relationships/image" Target="../../word/media/image1282.svg"/><Relationship Id="rId77" Type="http://schemas.openxmlformats.org/officeDocument/2006/relationships/image" Target="../../word/media/image74.svg"/><Relationship Id="rId1637" Type="http://schemas.openxmlformats.org/officeDocument/2006/relationships/image" Target="NUL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AutoShape 4" descr="Bildergebnis für buchungsstempe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67" name="Textfeld 66"/>
          <p:cNvSpPr txBox="1"/>
          <p:nvPr/>
        </p:nvSpPr>
        <p:spPr>
          <a:xfrm>
            <a:off x="71105" y="128290"/>
            <a:ext cx="89015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</a:t>
            </a:r>
            <a:r>
              <a:rPr lang="de-DE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Organizer: Lernfeld </a:t>
            </a:r>
            <a:r>
              <a:rPr lang="de-DE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de-DE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Werteströme erfassen und beurteilen</a:t>
            </a:r>
          </a:p>
        </p:txBody>
      </p:sp>
      <p:sp>
        <p:nvSpPr>
          <p:cNvPr id="78" name="Textfeld 77"/>
          <p:cNvSpPr txBox="1"/>
          <p:nvPr/>
        </p:nvSpPr>
        <p:spPr>
          <a:xfrm>
            <a:off x="4040894" y="544370"/>
            <a:ext cx="499560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„Die </a:t>
            </a:r>
            <a:r>
              <a:rPr lang="de-DE" sz="10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Schülerinnen und Schüler besitzen die Kompetenz, Werteströme im Betrieb prozessbegleitend zu erfassen und ordnungsgemäß zu dokumentieren sowie die Auswirkungen auf den Betriebserfolg zu </a:t>
            </a:r>
            <a:r>
              <a:rPr lang="de-DE" sz="105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beurteilen</a:t>
            </a:r>
            <a:r>
              <a:rPr lang="de-DE" sz="10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.“</a:t>
            </a:r>
          </a:p>
        </p:txBody>
      </p:sp>
      <p:sp>
        <p:nvSpPr>
          <p:cNvPr id="84" name="Rechteck 83"/>
          <p:cNvSpPr/>
          <p:nvPr/>
        </p:nvSpPr>
        <p:spPr>
          <a:xfrm>
            <a:off x="37675" y="1086067"/>
            <a:ext cx="200892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Werteströme identifizieren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6" name="Grafik 85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9"/>
              </a:ext>
            </a:extLst>
          </a:blip>
          <a:stretch>
            <a:fillRect/>
          </a:stretch>
        </p:blipFill>
        <p:spPr>
          <a:xfrm rot="9154888">
            <a:off x="5343872" y="1395051"/>
            <a:ext cx="251972" cy="347608"/>
          </a:xfrm>
          <a:prstGeom prst="rect">
            <a:avLst/>
          </a:prstGeom>
        </p:spPr>
      </p:pic>
      <p:sp>
        <p:nvSpPr>
          <p:cNvPr id="87" name="Rechteck 86"/>
          <p:cNvSpPr/>
          <p:nvPr/>
        </p:nvSpPr>
        <p:spPr>
          <a:xfrm>
            <a:off x="1972029" y="1292082"/>
            <a:ext cx="3262432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cs typeface="Arial" panose="020B0604020202020204" pitchFamily="34" charset="0"/>
              </a:rPr>
              <a:t>Handelsgesetzbuch, Abgabenordnung, Umsatzsteuergesetz</a:t>
            </a:r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Rechteck 87"/>
          <p:cNvSpPr/>
          <p:nvPr/>
        </p:nvSpPr>
        <p:spPr>
          <a:xfrm>
            <a:off x="2228338" y="1556499"/>
            <a:ext cx="30060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Rechtliche Anforderungen an eine ordnungsgemäße Buchführung erkunden</a:t>
            </a:r>
            <a:endParaRPr lang="de-DE" sz="1000" dirty="0"/>
          </a:p>
        </p:txBody>
      </p:sp>
      <p:sp>
        <p:nvSpPr>
          <p:cNvPr id="89" name="Rechteck 88"/>
          <p:cNvSpPr/>
          <p:nvPr/>
        </p:nvSpPr>
        <p:spPr>
          <a:xfrm>
            <a:off x="5508104" y="1833498"/>
            <a:ext cx="257153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Ablauf der Belegbearbeitung darstellen</a:t>
            </a:r>
            <a:endParaRPr lang="de-DE" sz="1000" dirty="0"/>
          </a:p>
        </p:txBody>
      </p:sp>
      <p:sp>
        <p:nvSpPr>
          <p:cNvPr id="90" name="Rechteck 89"/>
          <p:cNvSpPr/>
          <p:nvPr/>
        </p:nvSpPr>
        <p:spPr>
          <a:xfrm>
            <a:off x="6156176" y="2708920"/>
            <a:ext cx="27180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Eingangsrechnungen </a:t>
            </a:r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von Sachgütern und Dienstleistungen kontieren</a:t>
            </a:r>
            <a:endParaRPr lang="de-DE" sz="1000" dirty="0"/>
          </a:p>
        </p:txBody>
      </p:sp>
      <p:sp>
        <p:nvSpPr>
          <p:cNvPr id="91" name="Rechteck 90"/>
          <p:cNvSpPr/>
          <p:nvPr/>
        </p:nvSpPr>
        <p:spPr>
          <a:xfrm>
            <a:off x="5076056" y="3731216"/>
            <a:ext cx="315009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Einkauf und Verkauf von Handelswaren buchen</a:t>
            </a:r>
            <a:endParaRPr lang="de-DE" sz="1000" dirty="0"/>
          </a:p>
        </p:txBody>
      </p:sp>
      <p:sp>
        <p:nvSpPr>
          <p:cNvPr id="92" name="Rechteck 91"/>
          <p:cNvSpPr/>
          <p:nvPr/>
        </p:nvSpPr>
        <p:spPr>
          <a:xfrm>
            <a:off x="6283420" y="4672206"/>
            <a:ext cx="26642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Zahlungen unter Skontoabzug und Rücksendungen an Lieferanten buchen</a:t>
            </a:r>
            <a:endParaRPr lang="de-DE" sz="1000" dirty="0"/>
          </a:p>
        </p:txBody>
      </p:sp>
      <p:sp>
        <p:nvSpPr>
          <p:cNvPr id="93" name="Rechteck 92"/>
          <p:cNvSpPr/>
          <p:nvPr/>
        </p:nvSpPr>
        <p:spPr>
          <a:xfrm>
            <a:off x="6961151" y="4505713"/>
            <a:ext cx="889987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Rücksendung</a:t>
            </a:r>
            <a:endParaRPr lang="de-DE" sz="900" dirty="0"/>
          </a:p>
        </p:txBody>
      </p:sp>
      <p:sp>
        <p:nvSpPr>
          <p:cNvPr id="94" name="Rechteck 93"/>
          <p:cNvSpPr/>
          <p:nvPr/>
        </p:nvSpPr>
        <p:spPr>
          <a:xfrm>
            <a:off x="6429978" y="5828707"/>
            <a:ext cx="26642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Zahlungen unter Skontoabzug und Rücksendungen von Kunden buchen</a:t>
            </a:r>
            <a:endParaRPr lang="de-DE" sz="1000" dirty="0"/>
          </a:p>
        </p:txBody>
      </p:sp>
      <p:sp>
        <p:nvSpPr>
          <p:cNvPr id="95" name="Rechteck 94"/>
          <p:cNvSpPr/>
          <p:nvPr/>
        </p:nvSpPr>
        <p:spPr>
          <a:xfrm>
            <a:off x="7155317" y="5627474"/>
            <a:ext cx="889987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Rücksendung</a:t>
            </a:r>
            <a:endParaRPr lang="de-DE" sz="900" dirty="0"/>
          </a:p>
        </p:txBody>
      </p:sp>
      <p:sp>
        <p:nvSpPr>
          <p:cNvPr id="96" name="Rechteck 95"/>
          <p:cNvSpPr/>
          <p:nvPr/>
        </p:nvSpPr>
        <p:spPr>
          <a:xfrm>
            <a:off x="3699808" y="5408864"/>
            <a:ext cx="20162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Umsatzsteuervoranmeldung erstellen</a:t>
            </a:r>
            <a:endParaRPr lang="de-DE" sz="1000" dirty="0"/>
          </a:p>
        </p:txBody>
      </p:sp>
      <p:sp>
        <p:nvSpPr>
          <p:cNvPr id="97" name="Rechteck 96"/>
          <p:cNvSpPr/>
          <p:nvPr/>
        </p:nvSpPr>
        <p:spPr>
          <a:xfrm>
            <a:off x="1329541" y="5564151"/>
            <a:ext cx="168507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Abschreibungen buchen</a:t>
            </a:r>
            <a:endParaRPr lang="de-DE" sz="1000" dirty="0"/>
          </a:p>
        </p:txBody>
      </p:sp>
      <p:sp>
        <p:nvSpPr>
          <p:cNvPr id="98" name="Rechteck 97"/>
          <p:cNvSpPr/>
          <p:nvPr/>
        </p:nvSpPr>
        <p:spPr>
          <a:xfrm>
            <a:off x="125312" y="4599290"/>
            <a:ext cx="23254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Bestandabweichungen analysieren und Korrekturbedarf ermitteln</a:t>
            </a:r>
            <a:endParaRPr lang="de-DE" sz="1000" dirty="0"/>
          </a:p>
        </p:txBody>
      </p:sp>
      <p:sp>
        <p:nvSpPr>
          <p:cNvPr id="99" name="Rechteck 98"/>
          <p:cNvSpPr/>
          <p:nvPr/>
        </p:nvSpPr>
        <p:spPr>
          <a:xfrm>
            <a:off x="481151" y="3759544"/>
            <a:ext cx="20699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Erfolg ermitteln und Auswirkungen beurteilen</a:t>
            </a:r>
            <a:endParaRPr lang="de-DE" sz="1000" dirty="0"/>
          </a:p>
        </p:txBody>
      </p:sp>
      <p:pic>
        <p:nvPicPr>
          <p:cNvPr id="100" name="Grafik 99"/>
          <p:cNvPicPr>
            <a:picLocks noChangeAspect="1"/>
          </p:cNvPicPr>
          <p:nvPr/>
        </p:nvPicPr>
        <p:blipFill>
          <a:blip r:embed="rId125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85"/>
              </a:ext>
            </a:extLst>
          </a:blip>
          <a:stretch>
            <a:fillRect/>
          </a:stretch>
        </p:blipFill>
        <p:spPr>
          <a:xfrm>
            <a:off x="610711" y="1369045"/>
            <a:ext cx="447333" cy="447333"/>
          </a:xfrm>
          <a:prstGeom prst="rect">
            <a:avLst/>
          </a:prstGeom>
        </p:spPr>
      </p:pic>
      <p:sp>
        <p:nvSpPr>
          <p:cNvPr id="101" name="Textfeld 100"/>
          <p:cNvSpPr txBox="1"/>
          <p:nvPr/>
        </p:nvSpPr>
        <p:spPr>
          <a:xfrm>
            <a:off x="3243622" y="963566"/>
            <a:ext cx="4482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§§</a:t>
            </a:r>
            <a:endParaRPr lang="de-DE" sz="16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" name="Grafik 101"/>
          <p:cNvPicPr>
            <a:picLocks noChangeAspect="1"/>
          </p:cNvPicPr>
          <p:nvPr/>
        </p:nvPicPr>
        <p:blipFill>
          <a:blip r:embed="rId128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81"/>
              </a:ext>
            </a:extLst>
          </a:blip>
          <a:stretch>
            <a:fillRect/>
          </a:stretch>
        </p:blipFill>
        <p:spPr>
          <a:xfrm rot="16200000">
            <a:off x="6488309" y="2079930"/>
            <a:ext cx="457200" cy="457200"/>
          </a:xfrm>
          <a:prstGeom prst="rect">
            <a:avLst/>
          </a:prstGeom>
        </p:spPr>
      </p:pic>
      <p:pic>
        <p:nvPicPr>
          <p:cNvPr id="103" name="Grafik 102"/>
          <p:cNvPicPr>
            <a:picLocks noChangeAspect="1"/>
          </p:cNvPicPr>
          <p:nvPr/>
        </p:nvPicPr>
        <p:blipFill>
          <a:blip r:embed="rId1287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603"/>
              </a:ext>
            </a:extLst>
          </a:blip>
          <a:stretch>
            <a:fillRect/>
          </a:stretch>
        </p:blipFill>
        <p:spPr>
          <a:xfrm>
            <a:off x="6776044" y="3086471"/>
            <a:ext cx="338929" cy="338929"/>
          </a:xfrm>
          <a:prstGeom prst="rect">
            <a:avLst/>
          </a:prstGeom>
        </p:spPr>
      </p:pic>
      <p:pic>
        <p:nvPicPr>
          <p:cNvPr id="104" name="Grafik 103"/>
          <p:cNvPicPr>
            <a:picLocks noChangeAspect="1"/>
          </p:cNvPicPr>
          <p:nvPr/>
        </p:nvPicPr>
        <p:blipFill>
          <a:blip r:embed="rId1287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603"/>
              </a:ext>
            </a:extLst>
          </a:blip>
          <a:stretch>
            <a:fillRect/>
          </a:stretch>
        </p:blipFill>
        <p:spPr>
          <a:xfrm>
            <a:off x="6521672" y="3083612"/>
            <a:ext cx="338929" cy="338929"/>
          </a:xfrm>
          <a:prstGeom prst="rect">
            <a:avLst/>
          </a:prstGeom>
        </p:spPr>
      </p:pic>
      <p:pic>
        <p:nvPicPr>
          <p:cNvPr id="105" name="Grafik 104"/>
          <p:cNvPicPr>
            <a:picLocks noChangeAspect="1"/>
          </p:cNvPicPr>
          <p:nvPr/>
        </p:nvPicPr>
        <p:blipFill>
          <a:blip r:embed="rId128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77"/>
              </a:ext>
            </a:extLst>
          </a:blip>
          <a:stretch>
            <a:fillRect/>
          </a:stretch>
        </p:blipFill>
        <p:spPr>
          <a:xfrm>
            <a:off x="7639067" y="3139104"/>
            <a:ext cx="296868" cy="296868"/>
          </a:xfrm>
          <a:prstGeom prst="rect">
            <a:avLst/>
          </a:prstGeom>
        </p:spPr>
      </p:pic>
      <p:pic>
        <p:nvPicPr>
          <p:cNvPr id="106" name="Grafik 105"/>
          <p:cNvPicPr>
            <a:picLocks noChangeAspect="1"/>
          </p:cNvPicPr>
          <p:nvPr/>
        </p:nvPicPr>
        <p:blipFill>
          <a:blip r:embed="rId1289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411"/>
              </a:ext>
            </a:extLst>
          </a:blip>
          <a:stretch>
            <a:fillRect/>
          </a:stretch>
        </p:blipFill>
        <p:spPr>
          <a:xfrm>
            <a:off x="7164288" y="3043555"/>
            <a:ext cx="436080" cy="436080"/>
          </a:xfrm>
          <a:prstGeom prst="rect">
            <a:avLst/>
          </a:prstGeom>
        </p:spPr>
      </p:pic>
      <p:pic>
        <p:nvPicPr>
          <p:cNvPr id="107" name="Grafik 106"/>
          <p:cNvPicPr>
            <a:picLocks noChangeAspect="1"/>
          </p:cNvPicPr>
          <p:nvPr/>
        </p:nvPicPr>
        <p:blipFill>
          <a:blip r:embed="rId128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77"/>
              </a:ext>
            </a:extLst>
          </a:blip>
          <a:stretch>
            <a:fillRect/>
          </a:stretch>
        </p:blipFill>
        <p:spPr>
          <a:xfrm>
            <a:off x="6491725" y="4036279"/>
            <a:ext cx="296868" cy="296868"/>
          </a:xfrm>
          <a:prstGeom prst="rect">
            <a:avLst/>
          </a:prstGeom>
        </p:spPr>
      </p:pic>
      <p:pic>
        <p:nvPicPr>
          <p:cNvPr id="108" name="Grafik 107"/>
          <p:cNvPicPr>
            <a:picLocks noChangeAspect="1"/>
          </p:cNvPicPr>
          <p:nvPr/>
        </p:nvPicPr>
        <p:blipFill>
          <a:blip r:embed="rId1289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411"/>
              </a:ext>
            </a:extLst>
          </a:blip>
          <a:stretch>
            <a:fillRect/>
          </a:stretch>
        </p:blipFill>
        <p:spPr>
          <a:xfrm>
            <a:off x="6016946" y="3940730"/>
            <a:ext cx="436080" cy="436080"/>
          </a:xfrm>
          <a:prstGeom prst="rect">
            <a:avLst/>
          </a:prstGeom>
        </p:spPr>
      </p:pic>
      <p:pic>
        <p:nvPicPr>
          <p:cNvPr id="109" name="Grafik 108"/>
          <p:cNvPicPr>
            <a:picLocks noChangeAspect="1"/>
          </p:cNvPicPr>
          <p:nvPr/>
        </p:nvPicPr>
        <p:blipFill>
          <a:blip r:embed="rId128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77"/>
              </a:ext>
            </a:extLst>
          </a:blip>
          <a:stretch>
            <a:fillRect/>
          </a:stretch>
        </p:blipFill>
        <p:spPr>
          <a:xfrm>
            <a:off x="7428187" y="5174124"/>
            <a:ext cx="296868" cy="296868"/>
          </a:xfrm>
          <a:prstGeom prst="rect">
            <a:avLst/>
          </a:prstGeom>
        </p:spPr>
      </p:pic>
      <p:pic>
        <p:nvPicPr>
          <p:cNvPr id="110" name="Grafik 109"/>
          <p:cNvPicPr>
            <a:picLocks noChangeAspect="1"/>
          </p:cNvPicPr>
          <p:nvPr/>
        </p:nvPicPr>
        <p:blipFill>
          <a:blip r:embed="rId1289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411"/>
              </a:ext>
            </a:extLst>
          </a:blip>
          <a:stretch>
            <a:fillRect/>
          </a:stretch>
        </p:blipFill>
        <p:spPr>
          <a:xfrm>
            <a:off x="6961151" y="5073663"/>
            <a:ext cx="436080" cy="436080"/>
          </a:xfrm>
          <a:prstGeom prst="rect">
            <a:avLst/>
          </a:prstGeom>
        </p:spPr>
      </p:pic>
      <p:pic>
        <p:nvPicPr>
          <p:cNvPr id="111" name="Grafik 110"/>
          <p:cNvPicPr>
            <a:picLocks noChangeAspect="1"/>
          </p:cNvPicPr>
          <p:nvPr/>
        </p:nvPicPr>
        <p:blipFill>
          <a:blip r:embed="rId128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77"/>
              </a:ext>
            </a:extLst>
          </a:blip>
          <a:stretch>
            <a:fillRect/>
          </a:stretch>
        </p:blipFill>
        <p:spPr>
          <a:xfrm>
            <a:off x="7800825" y="6325332"/>
            <a:ext cx="296868" cy="296868"/>
          </a:xfrm>
          <a:prstGeom prst="rect">
            <a:avLst/>
          </a:prstGeom>
        </p:spPr>
      </p:pic>
      <p:pic>
        <p:nvPicPr>
          <p:cNvPr id="113" name="Grafik 112"/>
          <p:cNvPicPr>
            <a:picLocks noChangeAspect="1"/>
          </p:cNvPicPr>
          <p:nvPr/>
        </p:nvPicPr>
        <p:blipFill>
          <a:blip r:embed="rId1289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411"/>
              </a:ext>
            </a:extLst>
          </a:blip>
          <a:stretch>
            <a:fillRect/>
          </a:stretch>
        </p:blipFill>
        <p:spPr>
          <a:xfrm>
            <a:off x="7326046" y="6229783"/>
            <a:ext cx="436080" cy="436080"/>
          </a:xfrm>
          <a:prstGeom prst="rect">
            <a:avLst/>
          </a:prstGeom>
        </p:spPr>
      </p:pic>
      <p:pic>
        <p:nvPicPr>
          <p:cNvPr id="114" name="Grafik 113"/>
          <p:cNvPicPr>
            <a:picLocks noChangeAspect="1"/>
          </p:cNvPicPr>
          <p:nvPr/>
        </p:nvPicPr>
        <p:blipFill>
          <a:blip r:embed="rId1289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411"/>
              </a:ext>
            </a:extLst>
          </a:blip>
          <a:stretch>
            <a:fillRect/>
          </a:stretch>
        </p:blipFill>
        <p:spPr>
          <a:xfrm>
            <a:off x="4489880" y="5728435"/>
            <a:ext cx="436080" cy="436080"/>
          </a:xfrm>
          <a:prstGeom prst="rect">
            <a:avLst/>
          </a:prstGeom>
        </p:spPr>
      </p:pic>
      <p:pic>
        <p:nvPicPr>
          <p:cNvPr id="115" name="Grafik 114"/>
          <p:cNvPicPr>
            <a:picLocks noChangeAspect="1"/>
          </p:cNvPicPr>
          <p:nvPr/>
        </p:nvPicPr>
        <p:blipFill>
          <a:blip r:embed="rId141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601"/>
              </a:ext>
            </a:extLst>
          </a:blip>
          <a:stretch>
            <a:fillRect/>
          </a:stretch>
        </p:blipFill>
        <p:spPr>
          <a:xfrm>
            <a:off x="4148386" y="5808974"/>
            <a:ext cx="321185" cy="321185"/>
          </a:xfrm>
          <a:prstGeom prst="rect">
            <a:avLst/>
          </a:prstGeom>
        </p:spPr>
      </p:pic>
      <p:sp>
        <p:nvSpPr>
          <p:cNvPr id="116" name="Textfeld 115"/>
          <p:cNvSpPr txBox="1"/>
          <p:nvPr/>
        </p:nvSpPr>
        <p:spPr>
          <a:xfrm>
            <a:off x="4572000" y="5122875"/>
            <a:ext cx="7059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19 %</a:t>
            </a:r>
            <a:endParaRPr lang="de-DE" sz="14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feld 116"/>
          <p:cNvSpPr txBox="1"/>
          <p:nvPr/>
        </p:nvSpPr>
        <p:spPr>
          <a:xfrm>
            <a:off x="4070817" y="5127657"/>
            <a:ext cx="5703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7 %</a:t>
            </a:r>
            <a:endParaRPr lang="de-DE" sz="14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8" name="Grafik 117"/>
          <p:cNvPicPr>
            <a:picLocks noChangeAspect="1"/>
          </p:cNvPicPr>
          <p:nvPr/>
        </p:nvPicPr>
        <p:blipFill>
          <a:blip r:embed="rId128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77"/>
              </a:ext>
            </a:extLst>
          </a:blip>
          <a:stretch>
            <a:fillRect/>
          </a:stretch>
        </p:blipFill>
        <p:spPr>
          <a:xfrm>
            <a:off x="2305195" y="5904523"/>
            <a:ext cx="296868" cy="296868"/>
          </a:xfrm>
          <a:prstGeom prst="rect">
            <a:avLst/>
          </a:prstGeom>
        </p:spPr>
      </p:pic>
      <p:pic>
        <p:nvPicPr>
          <p:cNvPr id="119" name="Grafik 118"/>
          <p:cNvPicPr>
            <a:picLocks noChangeAspect="1"/>
          </p:cNvPicPr>
          <p:nvPr/>
        </p:nvPicPr>
        <p:blipFill>
          <a:blip r:embed="rId1289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411"/>
              </a:ext>
            </a:extLst>
          </a:blip>
          <a:stretch>
            <a:fillRect/>
          </a:stretch>
        </p:blipFill>
        <p:spPr>
          <a:xfrm>
            <a:off x="1830416" y="5808974"/>
            <a:ext cx="436080" cy="436080"/>
          </a:xfrm>
          <a:prstGeom prst="rect">
            <a:avLst/>
          </a:prstGeom>
        </p:spPr>
      </p:pic>
      <p:pic>
        <p:nvPicPr>
          <p:cNvPr id="120" name="Grafik 119"/>
          <p:cNvPicPr>
            <a:picLocks noChangeAspect="1"/>
          </p:cNvPicPr>
          <p:nvPr/>
        </p:nvPicPr>
        <p:blipFill>
          <a:blip r:embed="rId141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57"/>
              </a:ext>
            </a:extLst>
          </a:blip>
          <a:stretch>
            <a:fillRect/>
          </a:stretch>
        </p:blipFill>
        <p:spPr>
          <a:xfrm>
            <a:off x="817898" y="4968919"/>
            <a:ext cx="470117" cy="470117"/>
          </a:xfrm>
          <a:prstGeom prst="rect">
            <a:avLst/>
          </a:prstGeom>
        </p:spPr>
      </p:pic>
      <p:pic>
        <p:nvPicPr>
          <p:cNvPr id="121" name="Grafik 120"/>
          <p:cNvPicPr>
            <a:picLocks noChangeAspect="1"/>
          </p:cNvPicPr>
          <p:nvPr/>
        </p:nvPicPr>
        <p:blipFill>
          <a:blip r:embed="rId141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637"/>
              </a:ext>
            </a:extLst>
          </a:blip>
          <a:stretch>
            <a:fillRect/>
          </a:stretch>
        </p:blipFill>
        <p:spPr>
          <a:xfrm>
            <a:off x="931928" y="3491655"/>
            <a:ext cx="288806" cy="288806"/>
          </a:xfrm>
          <a:prstGeom prst="rect">
            <a:avLst/>
          </a:prstGeom>
        </p:spPr>
      </p:pic>
      <p:pic>
        <p:nvPicPr>
          <p:cNvPr id="122" name="Grafik 121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9"/>
              </a:ext>
            </a:extLst>
          </a:blip>
          <a:stretch>
            <a:fillRect/>
          </a:stretch>
        </p:blipFill>
        <p:spPr>
          <a:xfrm rot="8487081">
            <a:off x="1857368" y="975011"/>
            <a:ext cx="251972" cy="347608"/>
          </a:xfrm>
          <a:prstGeom prst="rect">
            <a:avLst/>
          </a:prstGeom>
        </p:spPr>
      </p:pic>
      <p:pic>
        <p:nvPicPr>
          <p:cNvPr id="123" name="Grafik 122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9"/>
              </a:ext>
            </a:extLst>
          </a:blip>
          <a:stretch>
            <a:fillRect/>
          </a:stretch>
        </p:blipFill>
        <p:spPr>
          <a:xfrm rot="10800000">
            <a:off x="8113159" y="2171940"/>
            <a:ext cx="251972" cy="347608"/>
          </a:xfrm>
          <a:prstGeom prst="rect">
            <a:avLst/>
          </a:prstGeom>
        </p:spPr>
      </p:pic>
      <p:pic>
        <p:nvPicPr>
          <p:cNvPr id="124" name="Grafik 123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9"/>
              </a:ext>
            </a:extLst>
          </a:blip>
          <a:stretch>
            <a:fillRect/>
          </a:stretch>
        </p:blipFill>
        <p:spPr>
          <a:xfrm rot="10200567" flipH="1">
            <a:off x="5853631" y="3082720"/>
            <a:ext cx="247415" cy="372912"/>
          </a:xfrm>
          <a:prstGeom prst="rect">
            <a:avLst/>
          </a:prstGeom>
        </p:spPr>
      </p:pic>
      <p:pic>
        <p:nvPicPr>
          <p:cNvPr id="125" name="Grafik 124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9"/>
              </a:ext>
            </a:extLst>
          </a:blip>
          <a:stretch>
            <a:fillRect/>
          </a:stretch>
        </p:blipFill>
        <p:spPr>
          <a:xfrm rot="13483729">
            <a:off x="8294942" y="5249095"/>
            <a:ext cx="251972" cy="347608"/>
          </a:xfrm>
          <a:prstGeom prst="rect">
            <a:avLst/>
          </a:prstGeom>
        </p:spPr>
      </p:pic>
      <p:pic>
        <p:nvPicPr>
          <p:cNvPr id="127" name="Grafik 126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9"/>
              </a:ext>
            </a:extLst>
          </a:blip>
          <a:stretch>
            <a:fillRect/>
          </a:stretch>
        </p:blipFill>
        <p:spPr>
          <a:xfrm rot="11735992">
            <a:off x="7971707" y="4067911"/>
            <a:ext cx="251972" cy="347608"/>
          </a:xfrm>
          <a:prstGeom prst="rect">
            <a:avLst/>
          </a:prstGeom>
        </p:spPr>
      </p:pic>
      <p:pic>
        <p:nvPicPr>
          <p:cNvPr id="128" name="Grafik 127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9"/>
              </a:ext>
            </a:extLst>
          </a:blip>
          <a:stretch>
            <a:fillRect/>
          </a:stretch>
        </p:blipFill>
        <p:spPr>
          <a:xfrm rot="16577507" flipH="1">
            <a:off x="5875608" y="5517739"/>
            <a:ext cx="247415" cy="372912"/>
          </a:xfrm>
          <a:prstGeom prst="rect">
            <a:avLst/>
          </a:prstGeom>
        </p:spPr>
      </p:pic>
      <p:pic>
        <p:nvPicPr>
          <p:cNvPr id="129" name="Grafik 128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9"/>
              </a:ext>
            </a:extLst>
          </a:blip>
          <a:stretch>
            <a:fillRect/>
          </a:stretch>
        </p:blipFill>
        <p:spPr>
          <a:xfrm rot="14314899" flipH="1">
            <a:off x="3174696" y="5488172"/>
            <a:ext cx="247415" cy="372912"/>
          </a:xfrm>
          <a:prstGeom prst="rect">
            <a:avLst/>
          </a:prstGeom>
        </p:spPr>
      </p:pic>
      <p:pic>
        <p:nvPicPr>
          <p:cNvPr id="130" name="Grafik 129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9"/>
              </a:ext>
            </a:extLst>
          </a:blip>
          <a:stretch>
            <a:fillRect/>
          </a:stretch>
        </p:blipFill>
        <p:spPr>
          <a:xfrm rot="20754942">
            <a:off x="590741" y="5598944"/>
            <a:ext cx="306138" cy="347608"/>
          </a:xfrm>
          <a:prstGeom prst="rect">
            <a:avLst/>
          </a:prstGeom>
        </p:spPr>
      </p:pic>
      <p:pic>
        <p:nvPicPr>
          <p:cNvPr id="131" name="Grafik 130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9"/>
              </a:ext>
            </a:extLst>
          </a:blip>
          <a:stretch>
            <a:fillRect/>
          </a:stretch>
        </p:blipFill>
        <p:spPr>
          <a:xfrm rot="2739470">
            <a:off x="215275" y="4123879"/>
            <a:ext cx="251972" cy="347608"/>
          </a:xfrm>
          <a:prstGeom prst="rect">
            <a:avLst/>
          </a:prstGeom>
        </p:spPr>
      </p:pic>
      <p:cxnSp>
        <p:nvCxnSpPr>
          <p:cNvPr id="132" name="Gerade Verbindung mit Pfeil 131"/>
          <p:cNvCxnSpPr/>
          <p:nvPr/>
        </p:nvCxnSpPr>
        <p:spPr>
          <a:xfrm>
            <a:off x="4211960" y="2015014"/>
            <a:ext cx="1944216" cy="743287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Gerade Verbindung mit Pfeil 132"/>
          <p:cNvCxnSpPr/>
          <p:nvPr/>
        </p:nvCxnSpPr>
        <p:spPr>
          <a:xfrm>
            <a:off x="4040894" y="2030441"/>
            <a:ext cx="1669605" cy="1637779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Gerade Verbindung mit Pfeil 133"/>
          <p:cNvCxnSpPr/>
          <p:nvPr/>
        </p:nvCxnSpPr>
        <p:spPr>
          <a:xfrm>
            <a:off x="3682679" y="2049956"/>
            <a:ext cx="2629373" cy="2774047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Gerade Verbindung mit Pfeil 134"/>
          <p:cNvCxnSpPr/>
          <p:nvPr/>
        </p:nvCxnSpPr>
        <p:spPr>
          <a:xfrm>
            <a:off x="3253212" y="2056397"/>
            <a:ext cx="3557199" cy="3791195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Gerade Verbindung mit Pfeil 135"/>
          <p:cNvCxnSpPr/>
          <p:nvPr/>
        </p:nvCxnSpPr>
        <p:spPr>
          <a:xfrm flipH="1">
            <a:off x="2428057" y="2061686"/>
            <a:ext cx="592210" cy="3339059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Rechteck 136"/>
          <p:cNvSpPr/>
          <p:nvPr/>
        </p:nvSpPr>
        <p:spPr>
          <a:xfrm>
            <a:off x="627522" y="2642175"/>
            <a:ext cx="20699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Eigenkapitalrentabilität berechnen und bewerten</a:t>
            </a:r>
            <a:endParaRPr lang="de-DE" sz="1000" dirty="0"/>
          </a:p>
        </p:txBody>
      </p:sp>
      <p:pic>
        <p:nvPicPr>
          <p:cNvPr id="138" name="Grafik 137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9"/>
              </a:ext>
            </a:extLst>
          </a:blip>
          <a:stretch>
            <a:fillRect/>
          </a:stretch>
        </p:blipFill>
        <p:spPr>
          <a:xfrm rot="2382703">
            <a:off x="596321" y="3176881"/>
            <a:ext cx="251972" cy="347608"/>
          </a:xfrm>
          <a:prstGeom prst="rect">
            <a:avLst/>
          </a:prstGeom>
        </p:spPr>
      </p:pic>
      <p:pic>
        <p:nvPicPr>
          <p:cNvPr id="139" name="Grafik 138"/>
          <p:cNvPicPr>
            <a:picLocks noChangeAspect="1"/>
          </p:cNvPicPr>
          <p:nvPr/>
        </p:nvPicPr>
        <p:blipFill>
          <a:blip r:embed="rId163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451"/>
              </a:ext>
            </a:extLst>
          </a:blip>
          <a:stretch>
            <a:fillRect/>
          </a:stretch>
        </p:blipFill>
        <p:spPr>
          <a:xfrm>
            <a:off x="1678699" y="2998001"/>
            <a:ext cx="411932" cy="411932"/>
          </a:xfrm>
          <a:prstGeom prst="rect">
            <a:avLst/>
          </a:prstGeom>
        </p:spPr>
      </p:pic>
      <p:sp>
        <p:nvSpPr>
          <p:cNvPr id="141" name="Textfeld 140"/>
          <p:cNvSpPr txBox="1"/>
          <p:nvPr/>
        </p:nvSpPr>
        <p:spPr>
          <a:xfrm>
            <a:off x="2030668" y="3012227"/>
            <a:ext cx="436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de-DE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964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111</Words>
  <PresentationFormat>Bildschirmpräsentation (4:3)</PresentationFormat>
  <Paragraphs>22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Larissa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2017-10-01T16:54:20Z</dcterms:created>
  <dcterms:modified xsi:type="dcterms:W3CDTF">2021-06-16T13:05:06Z</dcterms:modified>
</cp:coreProperties>
</file>