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76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16.06.2021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 txBox="1">
            <a:spLocks/>
          </p:cNvSpPr>
          <p:nvPr userDrawn="1"/>
        </p:nvSpPr>
        <p:spPr>
          <a:xfrm>
            <a:off x="251520" y="6453336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000" kern="120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048000" algn="l"/>
              </a:tabLst>
            </a:pPr>
            <a:r>
              <a:rPr lang="de-DE" sz="900" dirty="0" smtClean="0"/>
              <a:t>Stand: 2021      	Kaufmann/Kauffrau für Büromanagement</a:t>
            </a:r>
            <a:endParaRPr lang="de-DE" sz="900" dirty="0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255" Type="http://schemas.openxmlformats.org/officeDocument/2006/relationships/image" Target="../media/image7.png"/><Relationship Id="rId231" Type="http://schemas.openxmlformats.org/officeDocument/2006/relationships/image" Target="../../word/media/image228.svg"/><Relationship Id="rId39" Type="http://schemas.openxmlformats.org/officeDocument/2006/relationships/image" Target="../../word/media/image36.svg"/><Relationship Id="rId1640" Type="http://schemas.openxmlformats.org/officeDocument/2006/relationships/image" Target="../media/image16.png"/><Relationship Id="rId3" Type="http://schemas.openxmlformats.org/officeDocument/2006/relationships/image" Target="../media/image1.png"/><Relationship Id="rId1250" Type="http://schemas.openxmlformats.org/officeDocument/2006/relationships/image" Target="../media/image2.png"/><Relationship Id="rId89" Type="http://schemas.openxmlformats.org/officeDocument/2006/relationships/image" Target="../../word/media/image86.svg"/><Relationship Id="rId1284" Type="http://schemas.openxmlformats.org/officeDocument/2006/relationships/image" Target="../media/image10.png"/><Relationship Id="rId1301" Type="http://schemas.openxmlformats.org/officeDocument/2006/relationships/image" Target="../../word/media/image1298.svg"/><Relationship Id="rId1254" Type="http://schemas.openxmlformats.org/officeDocument/2006/relationships/image" Target="../media/image6.png"/><Relationship Id="rId1283" Type="http://schemas.openxmlformats.org/officeDocument/2006/relationships/image" Target="../media/image9.png"/><Relationship Id="rId603" Type="http://schemas.openxmlformats.org/officeDocument/2006/relationships/image" Target="../../word/media/image600.svg"/><Relationship Id="rId2" Type="http://schemas.openxmlformats.org/officeDocument/2006/relationships/notesSlide" Target="../notesSlides/notesSlide1.xml"/><Relationship Id="rId1253" Type="http://schemas.openxmlformats.org/officeDocument/2006/relationships/image" Target="../media/image5.png"/><Relationship Id="rId771" Type="http://schemas.openxmlformats.org/officeDocument/2006/relationships/image" Target="../../word/media/image768.svg"/><Relationship Id="rId1287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1249" Type="http://schemas.openxmlformats.org/officeDocument/2006/relationships/image" Target="../../word/media/image1246.svg"/><Relationship Id="rId45" Type="http://schemas.openxmlformats.org/officeDocument/2006/relationships/image" Target="../../word/media/image42.svg"/><Relationship Id="rId1282" Type="http://schemas.openxmlformats.org/officeDocument/2006/relationships/image" Target="../media/image8.png"/><Relationship Id="rId1639" Type="http://schemas.openxmlformats.org/officeDocument/2006/relationships/image" Target="../media/image15.png"/><Relationship Id="rId1139" Type="http://schemas.openxmlformats.org/officeDocument/2006/relationships/image" Target="../../word/media/image1136.svg"/><Relationship Id="rId57" Type="http://schemas.openxmlformats.org/officeDocument/2006/relationships/image" Target="../../word/media/image54.svg"/><Relationship Id="rId1252" Type="http://schemas.openxmlformats.org/officeDocument/2006/relationships/image" Target="../media/image4.png"/><Relationship Id="rId1163" Type="http://schemas.openxmlformats.org/officeDocument/2006/relationships/image" Target="../../word/media/image1160.svg"/><Relationship Id="rId1286" Type="http://schemas.openxmlformats.org/officeDocument/2006/relationships/image" Target="../media/image12.png"/><Relationship Id="rId1638" Type="http://schemas.openxmlformats.org/officeDocument/2006/relationships/image" Target="../media/image14.png"/><Relationship Id="rId601" Type="http://schemas.openxmlformats.org/officeDocument/2006/relationships/image" Target="../../word/media/image598.svg"/><Relationship Id="rId1133" Type="http://schemas.openxmlformats.org/officeDocument/2006/relationships/image" Target="../../word/media/image1130.svg"/><Relationship Id="rId1281" Type="http://schemas.openxmlformats.org/officeDocument/2006/relationships/image" Target="../../word/media/image1278.svg"/><Relationship Id="rId605" Type="http://schemas.openxmlformats.org/officeDocument/2006/relationships/image" Target="../../word/media/image602.svg"/><Relationship Id="rId1641" Type="http://schemas.openxmlformats.org/officeDocument/2006/relationships/image" Target="../media/image17.png"/><Relationship Id="rId1251" Type="http://schemas.openxmlformats.org/officeDocument/2006/relationships/image" Target="../media/image3.png"/><Relationship Id="rId1285" Type="http://schemas.openxmlformats.org/officeDocument/2006/relationships/image" Target="../media/image11.png"/><Relationship Id="rId1637" Type="http://schemas.openxmlformats.org/officeDocument/2006/relationships/image" Target="NULL"/><Relationship Id="rId609" Type="http://schemas.openxmlformats.org/officeDocument/2006/relationships/image" Target="../../word/media/image60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7" name="Textfeld 66"/>
          <p:cNvSpPr txBox="1"/>
          <p:nvPr/>
        </p:nvSpPr>
        <p:spPr>
          <a:xfrm>
            <a:off x="71105" y="128290"/>
            <a:ext cx="8901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Organizer: Lernfeld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Personalwirtschaftliche Aufgaben wahrnehmen</a:t>
            </a:r>
            <a:endParaRPr lang="de-DE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feld 77"/>
          <p:cNvSpPr txBox="1"/>
          <p:nvPr/>
        </p:nvSpPr>
        <p:spPr>
          <a:xfrm>
            <a:off x="5148064" y="544370"/>
            <a:ext cx="38884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besitzen die Kompetenz, bei der Beschaffung, Verwaltung und Entwicklung von Personal sowie bei der Beendigung von Arbeitsverhältnissen mitzuwirken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Rechteck 83"/>
          <p:cNvSpPr/>
          <p:nvPr/>
        </p:nvSpPr>
        <p:spPr>
          <a:xfrm>
            <a:off x="220395" y="1131709"/>
            <a:ext cx="200892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Personalbestand analysieren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6" name="Grafik 85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9154888">
            <a:off x="4769357" y="1186084"/>
            <a:ext cx="251972" cy="347608"/>
          </a:xfrm>
          <a:prstGeom prst="rect">
            <a:avLst/>
          </a:prstGeom>
        </p:spPr>
      </p:pic>
      <p:sp>
        <p:nvSpPr>
          <p:cNvPr id="87" name="Rechteck 86"/>
          <p:cNvSpPr/>
          <p:nvPr/>
        </p:nvSpPr>
        <p:spPr>
          <a:xfrm>
            <a:off x="0" y="923374"/>
            <a:ext cx="267252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Demografie, außenwirtschaftliche Entwicklungen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Textfeld 100"/>
          <p:cNvSpPr txBox="1"/>
          <p:nvPr/>
        </p:nvSpPr>
        <p:spPr>
          <a:xfrm>
            <a:off x="4138048" y="2353336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" name="Grafik 121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7834602">
            <a:off x="2706627" y="854505"/>
            <a:ext cx="251972" cy="347608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604965" y="732734"/>
            <a:ext cx="117852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Inklusion, Migration</a:t>
            </a:r>
            <a:endParaRPr lang="de-DE" sz="900" dirty="0"/>
          </a:p>
        </p:txBody>
      </p:sp>
      <p:sp>
        <p:nvSpPr>
          <p:cNvPr id="3" name="Rechteck 2"/>
          <p:cNvSpPr/>
          <p:nvPr/>
        </p:nvSpPr>
        <p:spPr>
          <a:xfrm>
            <a:off x="2912481" y="1149881"/>
            <a:ext cx="182453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Personalbedarf bestimmen</a:t>
            </a:r>
            <a:endParaRPr lang="de-DE" sz="1000" dirty="0"/>
          </a:p>
        </p:txBody>
      </p:sp>
      <p:sp>
        <p:nvSpPr>
          <p:cNvPr id="4" name="Rechteck 3"/>
          <p:cNvSpPr/>
          <p:nvPr/>
        </p:nvSpPr>
        <p:spPr>
          <a:xfrm>
            <a:off x="5004683" y="1354269"/>
            <a:ext cx="279005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Arbeitszeit- und Entgeltmodelle erkunden</a:t>
            </a:r>
            <a:endParaRPr lang="de-DE" sz="1000" dirty="0"/>
          </a:p>
        </p:txBody>
      </p:sp>
      <p:sp>
        <p:nvSpPr>
          <p:cNvPr id="5" name="Rechteck 4"/>
          <p:cNvSpPr/>
          <p:nvPr/>
        </p:nvSpPr>
        <p:spPr>
          <a:xfrm>
            <a:off x="6453815" y="2041414"/>
            <a:ext cx="271804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Wege der Personalbeschaffung aufzeigen</a:t>
            </a:r>
            <a:endParaRPr lang="de-DE" sz="1000" dirty="0"/>
          </a:p>
        </p:txBody>
      </p:sp>
      <p:sp>
        <p:nvSpPr>
          <p:cNvPr id="6" name="Rechteck 5"/>
          <p:cNvSpPr/>
          <p:nvPr/>
        </p:nvSpPr>
        <p:spPr>
          <a:xfrm>
            <a:off x="7236296" y="1834668"/>
            <a:ext cx="85792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intern, extern</a:t>
            </a:r>
            <a:endParaRPr lang="de-DE" sz="900" dirty="0"/>
          </a:p>
        </p:txBody>
      </p:sp>
      <p:sp>
        <p:nvSpPr>
          <p:cNvPr id="7" name="Rechteck 6"/>
          <p:cNvSpPr/>
          <p:nvPr/>
        </p:nvSpPr>
        <p:spPr>
          <a:xfrm>
            <a:off x="7147837" y="2865574"/>
            <a:ext cx="14142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Stellenanzeigen formulieren</a:t>
            </a:r>
            <a:endParaRPr lang="de-DE" sz="1000" dirty="0"/>
          </a:p>
        </p:txBody>
      </p:sp>
      <p:sp>
        <p:nvSpPr>
          <p:cNvPr id="68" name="Textfeld 67"/>
          <p:cNvSpPr txBox="1"/>
          <p:nvPr/>
        </p:nvSpPr>
        <p:spPr>
          <a:xfrm>
            <a:off x="8185356" y="2818391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6489557" y="3722176"/>
            <a:ext cx="26460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Ablauf des Auswahl- und </a:t>
            </a:r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Einstellungs-verfahrens </a:t>
            </a:r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organisieren</a:t>
            </a:r>
            <a:endParaRPr lang="de-DE" sz="1000" dirty="0"/>
          </a:p>
        </p:txBody>
      </p:sp>
      <p:sp>
        <p:nvSpPr>
          <p:cNvPr id="9" name="Rechteck 8"/>
          <p:cNvSpPr/>
          <p:nvPr/>
        </p:nvSpPr>
        <p:spPr>
          <a:xfrm>
            <a:off x="6941209" y="3529441"/>
            <a:ext cx="139653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Betriebsrat, Personalrat</a:t>
            </a:r>
            <a:endParaRPr lang="de-DE" sz="900" dirty="0"/>
          </a:p>
        </p:txBody>
      </p:sp>
      <p:sp>
        <p:nvSpPr>
          <p:cNvPr id="10" name="Rechteck 9"/>
          <p:cNvSpPr/>
          <p:nvPr/>
        </p:nvSpPr>
        <p:spPr>
          <a:xfrm>
            <a:off x="6771267" y="4648796"/>
            <a:ext cx="16736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Auswahlverfahren durchführen</a:t>
            </a:r>
            <a:endParaRPr lang="de-DE" sz="1000" dirty="0"/>
          </a:p>
        </p:txBody>
      </p:sp>
      <p:sp>
        <p:nvSpPr>
          <p:cNvPr id="11" name="Rechteck 10"/>
          <p:cNvSpPr/>
          <p:nvPr/>
        </p:nvSpPr>
        <p:spPr>
          <a:xfrm>
            <a:off x="6489557" y="5637381"/>
            <a:ext cx="19122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Bei der </a:t>
            </a:r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Erstellung von </a:t>
            </a:r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Arbeitsverträgen mitwirken</a:t>
            </a:r>
            <a:endParaRPr lang="de-DE" sz="1000" dirty="0"/>
          </a:p>
        </p:txBody>
      </p:sp>
      <p:sp>
        <p:nvSpPr>
          <p:cNvPr id="12" name="Rechteck 11"/>
          <p:cNvSpPr/>
          <p:nvPr/>
        </p:nvSpPr>
        <p:spPr>
          <a:xfrm>
            <a:off x="6131681" y="5438111"/>
            <a:ext cx="264604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Gesetze, Tarifverträge, Betriebsvereinbarungen</a:t>
            </a:r>
          </a:p>
        </p:txBody>
      </p:sp>
      <p:sp>
        <p:nvSpPr>
          <p:cNvPr id="13" name="Rechteck 12"/>
          <p:cNvSpPr/>
          <p:nvPr/>
        </p:nvSpPr>
        <p:spPr>
          <a:xfrm>
            <a:off x="4362171" y="5608978"/>
            <a:ext cx="11862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Personalakten führen</a:t>
            </a:r>
            <a:endParaRPr lang="de-DE" sz="1000" dirty="0"/>
          </a:p>
        </p:txBody>
      </p:sp>
      <p:sp>
        <p:nvSpPr>
          <p:cNvPr id="14" name="Rechteck 13"/>
          <p:cNvSpPr/>
          <p:nvPr/>
        </p:nvSpPr>
        <p:spPr>
          <a:xfrm>
            <a:off x="1301270" y="5781879"/>
            <a:ext cx="19315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Personaleinsatz planen und dokumentieren</a:t>
            </a:r>
            <a:endParaRPr lang="de-DE" sz="1000" dirty="0"/>
          </a:p>
        </p:txBody>
      </p:sp>
      <p:sp>
        <p:nvSpPr>
          <p:cNvPr id="15" name="Rechteck 14"/>
          <p:cNvSpPr/>
          <p:nvPr/>
        </p:nvSpPr>
        <p:spPr>
          <a:xfrm>
            <a:off x="771060" y="5586094"/>
            <a:ext cx="299198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Probezeit, Mutterschutz, Entgeltfortzahlung, Kündigung</a:t>
            </a:r>
          </a:p>
        </p:txBody>
      </p:sp>
      <p:sp>
        <p:nvSpPr>
          <p:cNvPr id="16" name="Rechteck 15"/>
          <p:cNvSpPr/>
          <p:nvPr/>
        </p:nvSpPr>
        <p:spPr>
          <a:xfrm>
            <a:off x="2067411" y="4679720"/>
            <a:ext cx="289904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Personalstatistiken erstellen und auswerten</a:t>
            </a:r>
            <a:endParaRPr lang="de-DE" sz="1000" dirty="0"/>
          </a:p>
        </p:txBody>
      </p:sp>
      <p:sp>
        <p:nvSpPr>
          <p:cNvPr id="77" name="Rechteck 76"/>
          <p:cNvSpPr/>
          <p:nvPr/>
        </p:nvSpPr>
        <p:spPr>
          <a:xfrm>
            <a:off x="3043206" y="5013744"/>
            <a:ext cx="180595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Tabellenkalkulationsprogramm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50594" y="4217002"/>
            <a:ext cx="161454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Nettoentgelt berechnen</a:t>
            </a:r>
            <a:endParaRPr lang="de-DE" sz="1000" dirty="0"/>
          </a:p>
        </p:txBody>
      </p:sp>
      <p:sp>
        <p:nvSpPr>
          <p:cNvPr id="18" name="Rechteck 17"/>
          <p:cNvSpPr/>
          <p:nvPr/>
        </p:nvSpPr>
        <p:spPr>
          <a:xfrm>
            <a:off x="-169" y="4004483"/>
            <a:ext cx="322448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Entgelttarifvertrag, Betriebsvereinbarung, Arbeitsvertrag</a:t>
            </a:r>
            <a:endParaRPr lang="de-DE" sz="900" dirty="0"/>
          </a:p>
        </p:txBody>
      </p:sp>
      <p:sp>
        <p:nvSpPr>
          <p:cNvPr id="19" name="Rechteck 18"/>
          <p:cNvSpPr/>
          <p:nvPr/>
        </p:nvSpPr>
        <p:spPr>
          <a:xfrm>
            <a:off x="2915816" y="3247777"/>
            <a:ext cx="23734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Personal motivieren, binden und entwickeln</a:t>
            </a:r>
            <a:endParaRPr lang="de-DE" sz="1000" dirty="0"/>
          </a:p>
        </p:txBody>
      </p:sp>
      <p:sp>
        <p:nvSpPr>
          <p:cNvPr id="20" name="Rechteck 19"/>
          <p:cNvSpPr/>
          <p:nvPr/>
        </p:nvSpPr>
        <p:spPr>
          <a:xfrm>
            <a:off x="239742" y="2938326"/>
            <a:ext cx="22220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Sozialen Arbeitsschutz darstellen</a:t>
            </a:r>
            <a:endParaRPr lang="de-DE" sz="1000" dirty="0"/>
          </a:p>
        </p:txBody>
      </p:sp>
      <p:sp>
        <p:nvSpPr>
          <p:cNvPr id="21" name="Rechteck 20"/>
          <p:cNvSpPr/>
          <p:nvPr/>
        </p:nvSpPr>
        <p:spPr>
          <a:xfrm>
            <a:off x="698775" y="2753861"/>
            <a:ext cx="118494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Mutterschutzgesetz</a:t>
            </a:r>
            <a:endParaRPr lang="de-DE" sz="900" dirty="0"/>
          </a:p>
        </p:txBody>
      </p:sp>
      <p:sp>
        <p:nvSpPr>
          <p:cNvPr id="22" name="Rechteck 21"/>
          <p:cNvSpPr/>
          <p:nvPr/>
        </p:nvSpPr>
        <p:spPr>
          <a:xfrm>
            <a:off x="2326613" y="2347551"/>
            <a:ext cx="193033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Arbeitsverhältnisse beenden</a:t>
            </a:r>
            <a:endParaRPr lang="de-DE" sz="1000" dirty="0"/>
          </a:p>
        </p:txBody>
      </p:sp>
      <p:sp>
        <p:nvSpPr>
          <p:cNvPr id="23" name="Rechteck 22"/>
          <p:cNvSpPr/>
          <p:nvPr/>
        </p:nvSpPr>
        <p:spPr>
          <a:xfrm>
            <a:off x="2030871" y="2148549"/>
            <a:ext cx="2646040" cy="234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Gesetze, Tarifverträge, Betriebsvereinbarungen</a:t>
            </a:r>
          </a:p>
        </p:txBody>
      </p:sp>
      <p:sp>
        <p:nvSpPr>
          <p:cNvPr id="24" name="Rechteck 23"/>
          <p:cNvSpPr/>
          <p:nvPr/>
        </p:nvSpPr>
        <p:spPr>
          <a:xfrm>
            <a:off x="56819" y="1982936"/>
            <a:ext cx="180209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Arbeitszeugnisse erstellen</a:t>
            </a:r>
            <a:endParaRPr lang="de-DE" sz="1000" dirty="0"/>
          </a:p>
        </p:txBody>
      </p:sp>
      <p:pic>
        <p:nvPicPr>
          <p:cNvPr id="112" name="Grafik 111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57"/>
              </a:ext>
            </a:extLst>
          </a:blip>
          <a:stretch>
            <a:fillRect/>
          </a:stretch>
        </p:blipFill>
        <p:spPr>
          <a:xfrm>
            <a:off x="999509" y="1333434"/>
            <a:ext cx="399080" cy="399080"/>
          </a:xfrm>
          <a:prstGeom prst="rect">
            <a:avLst/>
          </a:prstGeom>
        </p:spPr>
      </p:pic>
      <p:pic>
        <p:nvPicPr>
          <p:cNvPr id="126" name="Grafik 125"/>
          <p:cNvPicPr>
            <a:picLocks noChangeAspect="1"/>
          </p:cNvPicPr>
          <p:nvPr/>
        </p:nvPicPr>
        <p:blipFill>
          <a:blip r:embed="rId125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45"/>
              </a:ext>
            </a:extLst>
          </a:blip>
          <a:stretch>
            <a:fillRect/>
          </a:stretch>
        </p:blipFill>
        <p:spPr>
          <a:xfrm>
            <a:off x="3546576" y="1346415"/>
            <a:ext cx="395437" cy="395437"/>
          </a:xfrm>
          <a:prstGeom prst="rect">
            <a:avLst/>
          </a:prstGeom>
        </p:spPr>
      </p:pic>
      <p:pic>
        <p:nvPicPr>
          <p:cNvPr id="140" name="Grafik 139"/>
          <p:cNvPicPr>
            <a:picLocks noChangeAspect="1"/>
          </p:cNvPicPr>
          <p:nvPr/>
        </p:nvPicPr>
        <p:blipFill>
          <a:blip r:embed="rId125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9"/>
              </a:ext>
            </a:extLst>
          </a:blip>
          <a:stretch>
            <a:fillRect/>
          </a:stretch>
        </p:blipFill>
        <p:spPr>
          <a:xfrm>
            <a:off x="5371590" y="1541354"/>
            <a:ext cx="382320" cy="382320"/>
          </a:xfrm>
          <a:prstGeom prst="rect">
            <a:avLst/>
          </a:prstGeom>
        </p:spPr>
      </p:pic>
      <p:pic>
        <p:nvPicPr>
          <p:cNvPr id="142" name="Grafik 141" descr="Euro"/>
          <p:cNvPicPr>
            <a:picLocks noChangeAspect="1"/>
          </p:cNvPicPr>
          <p:nvPr/>
        </p:nvPicPr>
        <p:blipFill>
          <a:blip r:embed="rId125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771"/>
              </a:ext>
            </a:extLst>
          </a:blip>
          <a:stretch>
            <a:fillRect/>
          </a:stretch>
        </p:blipFill>
        <p:spPr>
          <a:xfrm>
            <a:off x="5786465" y="1580715"/>
            <a:ext cx="303598" cy="303598"/>
          </a:xfrm>
          <a:prstGeom prst="rect">
            <a:avLst/>
          </a:prstGeom>
        </p:spPr>
      </p:pic>
      <p:pic>
        <p:nvPicPr>
          <p:cNvPr id="143" name="Grafik 142"/>
          <p:cNvPicPr>
            <a:picLocks noChangeAspect="1"/>
          </p:cNvPicPr>
          <p:nvPr/>
        </p:nvPicPr>
        <p:blipFill>
          <a:blip r:embed="rId125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33"/>
              </a:ext>
            </a:extLst>
          </a:blip>
          <a:stretch>
            <a:fillRect/>
          </a:stretch>
        </p:blipFill>
        <p:spPr>
          <a:xfrm>
            <a:off x="6779106" y="2246017"/>
            <a:ext cx="471558" cy="471558"/>
          </a:xfrm>
          <a:prstGeom prst="rect">
            <a:avLst/>
          </a:prstGeom>
        </p:spPr>
      </p:pic>
      <p:pic>
        <p:nvPicPr>
          <p:cNvPr id="144" name="Grafik 143"/>
          <p:cNvPicPr>
            <a:picLocks noChangeAspect="1"/>
          </p:cNvPicPr>
          <p:nvPr/>
        </p:nvPicPr>
        <p:blipFill>
          <a:blip r:embed="rId125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81"/>
              </a:ext>
            </a:extLst>
          </a:blip>
          <a:stretch>
            <a:fillRect/>
          </a:stretch>
        </p:blipFill>
        <p:spPr>
          <a:xfrm rot="16200000">
            <a:off x="7280283" y="4125413"/>
            <a:ext cx="384976" cy="384976"/>
          </a:xfrm>
          <a:prstGeom prst="rect">
            <a:avLst/>
          </a:prstGeom>
        </p:spPr>
      </p:pic>
      <p:pic>
        <p:nvPicPr>
          <p:cNvPr id="145" name="Grafik 144"/>
          <p:cNvPicPr>
            <a:picLocks noChangeAspect="1"/>
          </p:cNvPicPr>
          <p:nvPr/>
        </p:nvPicPr>
        <p:blipFill>
          <a:blip r:embed="rId128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63"/>
              </a:ext>
            </a:extLst>
          </a:blip>
          <a:stretch>
            <a:fillRect/>
          </a:stretch>
        </p:blipFill>
        <p:spPr>
          <a:xfrm>
            <a:off x="740968" y="3189380"/>
            <a:ext cx="471558" cy="471558"/>
          </a:xfrm>
          <a:prstGeom prst="rect">
            <a:avLst/>
          </a:prstGeom>
        </p:spPr>
      </p:pic>
      <p:pic>
        <p:nvPicPr>
          <p:cNvPr id="146" name="Grafik 145"/>
          <p:cNvPicPr>
            <a:picLocks noChangeAspect="1"/>
          </p:cNvPicPr>
          <p:nvPr/>
        </p:nvPicPr>
        <p:blipFill>
          <a:blip r:embed="rId128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3"/>
              </a:ext>
            </a:extLst>
          </a:blip>
          <a:stretch>
            <a:fillRect/>
          </a:stretch>
        </p:blipFill>
        <p:spPr>
          <a:xfrm>
            <a:off x="7152543" y="6031613"/>
            <a:ext cx="338929" cy="338929"/>
          </a:xfrm>
          <a:prstGeom prst="rect">
            <a:avLst/>
          </a:prstGeom>
        </p:spPr>
      </p:pic>
      <p:sp>
        <p:nvSpPr>
          <p:cNvPr id="147" name="Textfeld 146"/>
          <p:cNvSpPr txBox="1"/>
          <p:nvPr/>
        </p:nvSpPr>
        <p:spPr>
          <a:xfrm>
            <a:off x="5257147" y="5681265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Textfeld 147"/>
          <p:cNvSpPr txBox="1"/>
          <p:nvPr/>
        </p:nvSpPr>
        <p:spPr>
          <a:xfrm>
            <a:off x="7767030" y="4796721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9" name="Grafik 148"/>
          <p:cNvPicPr>
            <a:picLocks noChangeAspect="1"/>
          </p:cNvPicPr>
          <p:nvPr/>
        </p:nvPicPr>
        <p:blipFill>
          <a:blip r:embed="rId128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231"/>
              </a:ext>
            </a:extLst>
          </a:blip>
          <a:stretch>
            <a:fillRect/>
          </a:stretch>
        </p:blipFill>
        <p:spPr>
          <a:xfrm>
            <a:off x="7153888" y="5008092"/>
            <a:ext cx="312097" cy="312097"/>
          </a:xfrm>
          <a:prstGeom prst="rect">
            <a:avLst/>
          </a:prstGeom>
        </p:spPr>
      </p:pic>
      <p:pic>
        <p:nvPicPr>
          <p:cNvPr id="150" name="Grafik 149"/>
          <p:cNvPicPr>
            <a:picLocks noChangeAspect="1"/>
          </p:cNvPicPr>
          <p:nvPr/>
        </p:nvPicPr>
        <p:blipFill>
          <a:blip r:embed="rId128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5"/>
              </a:ext>
            </a:extLst>
          </a:blip>
          <a:stretch>
            <a:fillRect/>
          </a:stretch>
        </p:blipFill>
        <p:spPr>
          <a:xfrm>
            <a:off x="1776036" y="6134639"/>
            <a:ext cx="430841" cy="430841"/>
          </a:xfrm>
          <a:prstGeom prst="rect">
            <a:avLst/>
          </a:prstGeom>
        </p:spPr>
      </p:pic>
      <p:pic>
        <p:nvPicPr>
          <p:cNvPr id="151" name="Grafik 150"/>
          <p:cNvPicPr>
            <a:picLocks noChangeAspect="1"/>
          </p:cNvPicPr>
          <p:nvPr/>
        </p:nvPicPr>
        <p:blipFill>
          <a:blip r:embed="rId128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39"/>
              </a:ext>
            </a:extLst>
          </a:blip>
          <a:stretch>
            <a:fillRect/>
          </a:stretch>
        </p:blipFill>
        <p:spPr>
          <a:xfrm>
            <a:off x="2592250" y="4896133"/>
            <a:ext cx="471558" cy="471558"/>
          </a:xfrm>
          <a:prstGeom prst="rect">
            <a:avLst/>
          </a:prstGeom>
        </p:spPr>
      </p:pic>
      <p:pic>
        <p:nvPicPr>
          <p:cNvPr id="152" name="Grafik 151" descr="Euro"/>
          <p:cNvPicPr>
            <a:picLocks noChangeAspect="1"/>
          </p:cNvPicPr>
          <p:nvPr/>
        </p:nvPicPr>
        <p:blipFill>
          <a:blip r:embed="rId125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771"/>
              </a:ext>
            </a:extLst>
          </a:blip>
          <a:stretch>
            <a:fillRect/>
          </a:stretch>
        </p:blipFill>
        <p:spPr>
          <a:xfrm>
            <a:off x="310901" y="4494926"/>
            <a:ext cx="303598" cy="303598"/>
          </a:xfrm>
          <a:prstGeom prst="rect">
            <a:avLst/>
          </a:prstGeom>
        </p:spPr>
      </p:pic>
      <p:pic>
        <p:nvPicPr>
          <p:cNvPr id="153" name="Grafik 152"/>
          <p:cNvPicPr>
            <a:picLocks noChangeAspect="1"/>
          </p:cNvPicPr>
          <p:nvPr/>
        </p:nvPicPr>
        <p:blipFill>
          <a:blip r:embed="rId128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37"/>
              </a:ext>
            </a:extLst>
          </a:blip>
          <a:stretch>
            <a:fillRect/>
          </a:stretch>
        </p:blipFill>
        <p:spPr>
          <a:xfrm>
            <a:off x="3740466" y="3469176"/>
            <a:ext cx="306937" cy="306937"/>
          </a:xfrm>
          <a:prstGeom prst="rect">
            <a:avLst/>
          </a:prstGeom>
        </p:spPr>
      </p:pic>
      <p:pic>
        <p:nvPicPr>
          <p:cNvPr id="154" name="Grafik 153"/>
          <p:cNvPicPr>
            <a:picLocks noChangeAspect="1"/>
          </p:cNvPicPr>
          <p:nvPr/>
        </p:nvPicPr>
        <p:blipFill>
          <a:blip r:embed="rId163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301"/>
              </a:ext>
            </a:extLst>
          </a:blip>
          <a:stretch>
            <a:fillRect/>
          </a:stretch>
        </p:blipFill>
        <p:spPr>
          <a:xfrm>
            <a:off x="4975225" y="5979621"/>
            <a:ext cx="390921" cy="390921"/>
          </a:xfrm>
          <a:prstGeom prst="rect">
            <a:avLst/>
          </a:prstGeom>
        </p:spPr>
      </p:pic>
      <p:pic>
        <p:nvPicPr>
          <p:cNvPr id="155" name="Grafik 154"/>
          <p:cNvPicPr>
            <a:picLocks noChangeAspect="1"/>
          </p:cNvPicPr>
          <p:nvPr/>
        </p:nvPicPr>
        <p:blipFill>
          <a:blip r:embed="rId163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9"/>
              </a:ext>
            </a:extLst>
          </a:blip>
          <a:stretch>
            <a:fillRect/>
          </a:stretch>
        </p:blipFill>
        <p:spPr>
          <a:xfrm>
            <a:off x="4571237" y="5966212"/>
            <a:ext cx="356759" cy="356759"/>
          </a:xfrm>
          <a:prstGeom prst="rect">
            <a:avLst/>
          </a:prstGeom>
        </p:spPr>
      </p:pic>
      <p:pic>
        <p:nvPicPr>
          <p:cNvPr id="156" name="Grafik 155"/>
          <p:cNvPicPr>
            <a:picLocks noChangeAspect="1"/>
          </p:cNvPicPr>
          <p:nvPr/>
        </p:nvPicPr>
        <p:blipFill>
          <a:blip r:embed="rId164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39"/>
              </a:ext>
            </a:extLst>
          </a:blip>
          <a:stretch>
            <a:fillRect/>
          </a:stretch>
        </p:blipFill>
        <p:spPr>
          <a:xfrm>
            <a:off x="1157944" y="3273030"/>
            <a:ext cx="438413" cy="438413"/>
          </a:xfrm>
          <a:prstGeom prst="rect">
            <a:avLst/>
          </a:prstGeom>
        </p:spPr>
      </p:pic>
      <p:pic>
        <p:nvPicPr>
          <p:cNvPr id="157" name="Grafik 156"/>
          <p:cNvPicPr>
            <a:picLocks noChangeAspect="1"/>
          </p:cNvPicPr>
          <p:nvPr/>
        </p:nvPicPr>
        <p:blipFill>
          <a:blip r:embed="rId164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1"/>
              </a:ext>
            </a:extLst>
          </a:blip>
          <a:stretch>
            <a:fillRect/>
          </a:stretch>
        </p:blipFill>
        <p:spPr>
          <a:xfrm>
            <a:off x="573999" y="2198917"/>
            <a:ext cx="341868" cy="341868"/>
          </a:xfrm>
          <a:prstGeom prst="rect">
            <a:avLst/>
          </a:prstGeom>
        </p:spPr>
      </p:pic>
      <p:pic>
        <p:nvPicPr>
          <p:cNvPr id="158" name="Grafik 157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9154888">
            <a:off x="7968877" y="1551580"/>
            <a:ext cx="251972" cy="347608"/>
          </a:xfrm>
          <a:prstGeom prst="rect">
            <a:avLst/>
          </a:prstGeom>
        </p:spPr>
      </p:pic>
      <p:pic>
        <p:nvPicPr>
          <p:cNvPr id="159" name="Grafik 158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2252939">
            <a:off x="8132786" y="2383934"/>
            <a:ext cx="251972" cy="347608"/>
          </a:xfrm>
          <a:prstGeom prst="rect">
            <a:avLst/>
          </a:prstGeom>
        </p:spPr>
      </p:pic>
      <p:pic>
        <p:nvPicPr>
          <p:cNvPr id="160" name="Grafik 159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2828729">
            <a:off x="8026751" y="3219793"/>
            <a:ext cx="251972" cy="347608"/>
          </a:xfrm>
          <a:prstGeom prst="rect">
            <a:avLst/>
          </a:prstGeom>
        </p:spPr>
      </p:pic>
      <p:pic>
        <p:nvPicPr>
          <p:cNvPr id="161" name="Grafik 160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3339337">
            <a:off x="7939158" y="4210054"/>
            <a:ext cx="251972" cy="347608"/>
          </a:xfrm>
          <a:prstGeom prst="rect">
            <a:avLst/>
          </a:prstGeom>
        </p:spPr>
      </p:pic>
      <p:pic>
        <p:nvPicPr>
          <p:cNvPr id="162" name="Grafik 161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4205886">
            <a:off x="7624937" y="5127998"/>
            <a:ext cx="251972" cy="347608"/>
          </a:xfrm>
          <a:prstGeom prst="rect">
            <a:avLst/>
          </a:prstGeom>
        </p:spPr>
      </p:pic>
      <p:pic>
        <p:nvPicPr>
          <p:cNvPr id="163" name="Grafik 162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3998433" flipH="1">
            <a:off x="5744775" y="5431005"/>
            <a:ext cx="249461" cy="364226"/>
          </a:xfrm>
          <a:prstGeom prst="rect">
            <a:avLst/>
          </a:prstGeom>
        </p:spPr>
      </p:pic>
      <p:pic>
        <p:nvPicPr>
          <p:cNvPr id="164" name="Grafik 163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7991137">
            <a:off x="3837747" y="5841168"/>
            <a:ext cx="245406" cy="347608"/>
          </a:xfrm>
          <a:prstGeom prst="rect">
            <a:avLst/>
          </a:prstGeom>
        </p:spPr>
      </p:pic>
      <p:pic>
        <p:nvPicPr>
          <p:cNvPr id="165" name="Grafik 164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680343" flipH="1">
            <a:off x="3390033" y="5247943"/>
            <a:ext cx="249461" cy="364226"/>
          </a:xfrm>
          <a:prstGeom prst="rect">
            <a:avLst/>
          </a:prstGeom>
        </p:spPr>
      </p:pic>
      <p:pic>
        <p:nvPicPr>
          <p:cNvPr id="166" name="Grafik 165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9512805">
            <a:off x="1698459" y="4461003"/>
            <a:ext cx="245406" cy="347608"/>
          </a:xfrm>
          <a:prstGeom prst="rect">
            <a:avLst/>
          </a:prstGeom>
        </p:spPr>
      </p:pic>
      <p:pic>
        <p:nvPicPr>
          <p:cNvPr id="167" name="Grafik 166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242049" flipH="1">
            <a:off x="3099583" y="3688829"/>
            <a:ext cx="249461" cy="364226"/>
          </a:xfrm>
          <a:prstGeom prst="rect">
            <a:avLst/>
          </a:prstGeom>
        </p:spPr>
      </p:pic>
      <p:pic>
        <p:nvPicPr>
          <p:cNvPr id="168" name="Grafik 167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6200000" flipH="1">
            <a:off x="2576886" y="3028274"/>
            <a:ext cx="249461" cy="364226"/>
          </a:xfrm>
          <a:prstGeom prst="rect">
            <a:avLst/>
          </a:prstGeom>
        </p:spPr>
      </p:pic>
      <p:pic>
        <p:nvPicPr>
          <p:cNvPr id="169" name="Grafik 168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537726" flipH="1">
            <a:off x="2194937" y="2610104"/>
            <a:ext cx="249461" cy="364226"/>
          </a:xfrm>
          <a:prstGeom prst="rect">
            <a:avLst/>
          </a:prstGeom>
        </p:spPr>
      </p:pic>
      <p:pic>
        <p:nvPicPr>
          <p:cNvPr id="170" name="Grafik 169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6017784" flipH="1">
            <a:off x="1867924" y="1859301"/>
            <a:ext cx="249461" cy="364226"/>
          </a:xfrm>
          <a:prstGeom prst="rect">
            <a:avLst/>
          </a:prstGeom>
        </p:spPr>
      </p:pic>
      <p:sp>
        <p:nvSpPr>
          <p:cNvPr id="171" name="Textfeld 170"/>
          <p:cNvSpPr txBox="1"/>
          <p:nvPr/>
        </p:nvSpPr>
        <p:spPr>
          <a:xfrm>
            <a:off x="1524000" y="3089527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Gerade Verbindung mit Pfeil 68"/>
          <p:cNvCxnSpPr>
            <a:stCxn id="3" idx="1"/>
            <a:endCxn id="84" idx="3"/>
          </p:cNvCxnSpPr>
          <p:nvPr/>
        </p:nvCxnSpPr>
        <p:spPr>
          <a:xfrm flipH="1" flipV="1">
            <a:off x="2229323" y="1254820"/>
            <a:ext cx="683158" cy="1817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 Verbindung mit Pfeil 74"/>
          <p:cNvCxnSpPr/>
          <p:nvPr/>
        </p:nvCxnSpPr>
        <p:spPr>
          <a:xfrm flipV="1">
            <a:off x="7665259" y="2347551"/>
            <a:ext cx="0" cy="51802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 Verbindung mit Pfeil 78"/>
          <p:cNvCxnSpPr/>
          <p:nvPr/>
        </p:nvCxnSpPr>
        <p:spPr>
          <a:xfrm flipV="1">
            <a:off x="6676710" y="4161698"/>
            <a:ext cx="0" cy="120599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 Verbindung mit Pfeil 80"/>
          <p:cNvCxnSpPr/>
          <p:nvPr/>
        </p:nvCxnSpPr>
        <p:spPr>
          <a:xfrm flipV="1">
            <a:off x="7014885" y="4161698"/>
            <a:ext cx="0" cy="476199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Gerade Verbindung mit Pfeil 89"/>
          <p:cNvCxnSpPr/>
          <p:nvPr/>
        </p:nvCxnSpPr>
        <p:spPr>
          <a:xfrm>
            <a:off x="1765139" y="2206660"/>
            <a:ext cx="494249" cy="23891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PresentationFormat>Bildschirmpräsentation (4:3)</PresentationFormat>
  <Paragraphs>34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2021-06-16T13:05:37Z</dcterms:modified>
</cp:coreProperties>
</file>