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48" Type="http://schemas.openxmlformats.org/officeDocument/2006/relationships/image" Target="../media/image3.png"/><Relationship Id="rId829" Type="http://schemas.openxmlformats.org/officeDocument/2006/relationships/image" Target="../../word/media/image826.svg"/><Relationship Id="rId832" Type="http://schemas.openxmlformats.org/officeDocument/2006/relationships/image" Target="../media/image8.png"/><Relationship Id="rId1674" Type="http://schemas.openxmlformats.org/officeDocument/2006/relationships/image" Target="../media/image17.png"/><Relationship Id="rId3" Type="http://schemas.openxmlformats.org/officeDocument/2006/relationships/image" Target="../media/image1.png"/><Relationship Id="rId654" Type="http://schemas.openxmlformats.org/officeDocument/2006/relationships/image" Target="../media/image2.png"/><Relationship Id="rId751" Type="http://schemas.openxmlformats.org/officeDocument/2006/relationships/image" Target="../media/image5.png"/><Relationship Id="rId1314" Type="http://schemas.openxmlformats.org/officeDocument/2006/relationships/image" Target="../media/image10.png"/><Relationship Id="rId653" Type="http://schemas.openxmlformats.org/officeDocument/2006/relationships/image" Target="../../word/media/image650.svg"/><Relationship Id="rId747" Type="http://schemas.openxmlformats.org/officeDocument/2006/relationships/image" Target="../../word/media/image744.svg"/><Relationship Id="rId831" Type="http://schemas.openxmlformats.org/officeDocument/2006/relationships/image" Target="../../word/media/image828.svg"/><Relationship Id="rId852" Type="http://schemas.openxmlformats.org/officeDocument/2006/relationships/image" Target="../media/image9.png"/><Relationship Id="rId1673" Type="http://schemas.openxmlformats.org/officeDocument/2006/relationships/image" Target="../media/image16.png"/><Relationship Id="rId603" Type="http://schemas.openxmlformats.org/officeDocument/2006/relationships/image" Target="../../word/media/image600.svg"/><Relationship Id="rId2" Type="http://schemas.openxmlformats.org/officeDocument/2006/relationships/notesSlide" Target="../notesSlides/notesSlide1.xml"/><Relationship Id="rId750" Type="http://schemas.openxmlformats.org/officeDocument/2006/relationships/image" Target="../media/image4.png"/><Relationship Id="rId1313" Type="http://schemas.openxmlformats.org/officeDocument/2006/relationships/image" Target="../../word/media/image1310.svg"/><Relationship Id="rId1669" Type="http://schemas.openxmlformats.org/officeDocument/2006/relationships/image" Target="../media/image12.png"/><Relationship Id="rId1672" Type="http://schemas.openxmlformats.org/officeDocument/2006/relationships/image" Target="../media/image15.png"/><Relationship Id="rId403" Type="http://schemas.openxmlformats.org/officeDocument/2006/relationships/image" Target="../../word/media/image400.svg"/><Relationship Id="rId1" Type="http://schemas.openxmlformats.org/officeDocument/2006/relationships/slideLayout" Target="../slideLayouts/slideLayout1.xml"/><Relationship Id="rId830" Type="http://schemas.openxmlformats.org/officeDocument/2006/relationships/image" Target="../media/image7.png"/><Relationship Id="rId851" Type="http://schemas.openxmlformats.org/officeDocument/2006/relationships/image" Target="../../word/media/image848.svg"/><Relationship Id="rId1668" Type="http://schemas.openxmlformats.org/officeDocument/2006/relationships/image" Target="../media/image11.png"/><Relationship Id="rId57" Type="http://schemas.openxmlformats.org/officeDocument/2006/relationships/image" Target="../../word/media/image54.svg"/><Relationship Id="rId669" Type="http://schemas.openxmlformats.org/officeDocument/2006/relationships/image" Target="../../word/media/image666.svg"/><Relationship Id="rId643" Type="http://schemas.openxmlformats.org/officeDocument/2006/relationships/image" Target="../../word/media/image640.svg"/><Relationship Id="rId1671" Type="http://schemas.openxmlformats.org/officeDocument/2006/relationships/image" Target="../media/image14.png"/><Relationship Id="rId749" Type="http://schemas.openxmlformats.org/officeDocument/2006/relationships/image" Target="../../word/media/image746.svg"/><Relationship Id="rId31" Type="http://schemas.openxmlformats.org/officeDocument/2006/relationships/image" Target="../../word/media/image28.svg"/><Relationship Id="rId1667" Type="http://schemas.openxmlformats.org/officeDocument/2006/relationships/image" Target="../../word/media/image1664.svg"/><Relationship Id="rId1133" Type="http://schemas.openxmlformats.org/officeDocument/2006/relationships/image" Target="../../word/media/image1130.svg"/><Relationship Id="rId1675" Type="http://schemas.openxmlformats.org/officeDocument/2006/relationships/image" Target="../media/image18.png"/><Relationship Id="rId752" Type="http://schemas.openxmlformats.org/officeDocument/2006/relationships/image" Target="../media/image6.png"/><Relationship Id="rId1670" Type="http://schemas.openxmlformats.org/officeDocument/2006/relationships/image" Target="../media/image13.png"/><Relationship Id="rId1471" Type="http://schemas.openxmlformats.org/officeDocument/2006/relationships/image" Target="../../word/media/image1468.svg"/><Relationship Id="rId1307" Type="http://schemas.openxmlformats.org/officeDocument/2006/relationships/image" Target="../../word/media/image1304.svg"/><Relationship Id="rId77" Type="http://schemas.openxmlformats.org/officeDocument/2006/relationships/image" Target="../../word/media/image7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71105" y="128290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Liquidität sichern und Finanzierung vorbereiten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4757472" y="556126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die Liquidität ihres Betriebes zu sichern und Finanzierungsentscheidungen für Investitionen unter Berücksichtigung der Rechtsform des Betriebes vorzubereiten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155575" y="803600"/>
            <a:ext cx="2551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Maßnahmen zur Liquiditätssicherung erkunden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4779382" y="1398880"/>
            <a:ext cx="11849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Liquidität 2. Grades</a:t>
            </a:r>
            <a:endParaRPr lang="de-DE" sz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100571" y="1028309"/>
            <a:ext cx="12089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Liquidität planen</a:t>
            </a:r>
            <a:endParaRPr lang="de-DE" sz="1000" dirty="0"/>
          </a:p>
        </p:txBody>
      </p:sp>
      <p:sp>
        <p:nvSpPr>
          <p:cNvPr id="26" name="Rechteck 25"/>
          <p:cNvSpPr/>
          <p:nvPr/>
        </p:nvSpPr>
        <p:spPr>
          <a:xfrm>
            <a:off x="4725384" y="1629712"/>
            <a:ext cx="13580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Liquidität bewerten</a:t>
            </a:r>
            <a:endParaRPr lang="de-DE" sz="1000" dirty="0"/>
          </a:p>
        </p:txBody>
      </p:sp>
      <p:sp>
        <p:nvSpPr>
          <p:cNvPr id="27" name="Rechteck 26"/>
          <p:cNvSpPr/>
          <p:nvPr/>
        </p:nvSpPr>
        <p:spPr>
          <a:xfrm>
            <a:off x="6516216" y="1875933"/>
            <a:ext cx="24174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Zahlungseingänge überwachen und Bonitätsprüfungen veranlassen</a:t>
            </a:r>
            <a:endParaRPr lang="de-DE" sz="1000" dirty="0"/>
          </a:p>
        </p:txBody>
      </p:sp>
      <p:sp>
        <p:nvSpPr>
          <p:cNvPr id="28" name="Rechteck 27"/>
          <p:cNvSpPr/>
          <p:nvPr/>
        </p:nvSpPr>
        <p:spPr>
          <a:xfrm>
            <a:off x="6641074" y="3229401"/>
            <a:ext cx="2141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Bei nicht rechtzeitiger Zahlung mahnen </a:t>
            </a:r>
            <a:endParaRPr lang="de-DE" sz="1000" dirty="0"/>
          </a:p>
        </p:txBody>
      </p:sp>
      <p:sp>
        <p:nvSpPr>
          <p:cNvPr id="29" name="Rechteck 28"/>
          <p:cNvSpPr/>
          <p:nvPr/>
        </p:nvSpPr>
        <p:spPr>
          <a:xfrm>
            <a:off x="6876256" y="4653136"/>
            <a:ext cx="1997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Gerichtliches Mahnverfahren beantragen</a:t>
            </a:r>
            <a:endParaRPr lang="de-DE" sz="1000" dirty="0"/>
          </a:p>
        </p:txBody>
      </p:sp>
      <p:sp>
        <p:nvSpPr>
          <p:cNvPr id="30" name="Rechteck 29"/>
          <p:cNvSpPr/>
          <p:nvPr/>
        </p:nvSpPr>
        <p:spPr>
          <a:xfrm>
            <a:off x="5805162" y="5713067"/>
            <a:ext cx="18678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Verjährung entgegenwirken</a:t>
            </a:r>
            <a:endParaRPr lang="de-DE" sz="1000" dirty="0"/>
          </a:p>
        </p:txBody>
      </p:sp>
      <p:sp>
        <p:nvSpPr>
          <p:cNvPr id="31" name="Rechteck 30"/>
          <p:cNvSpPr/>
          <p:nvPr/>
        </p:nvSpPr>
        <p:spPr>
          <a:xfrm>
            <a:off x="3067975" y="5352299"/>
            <a:ext cx="24006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Finanzierungsalternativen darstellen und betriebliche Vorgaben klären</a:t>
            </a:r>
            <a:endParaRPr lang="de-DE" sz="1000" dirty="0"/>
          </a:p>
        </p:txBody>
      </p:sp>
      <p:sp>
        <p:nvSpPr>
          <p:cNvPr id="32" name="Rechteck 31"/>
          <p:cNvSpPr/>
          <p:nvPr/>
        </p:nvSpPr>
        <p:spPr>
          <a:xfrm>
            <a:off x="131758" y="5447580"/>
            <a:ext cx="2141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Rechtsformen </a:t>
            </a:r>
            <a:r>
              <a:rPr lang="de-DE" sz="1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kriteriengeleitet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 erkunden</a:t>
            </a:r>
            <a:endParaRPr lang="de-DE" sz="1000" dirty="0"/>
          </a:p>
        </p:txBody>
      </p:sp>
      <p:sp>
        <p:nvSpPr>
          <p:cNvPr id="33" name="Rechteck 32"/>
          <p:cNvSpPr/>
          <p:nvPr/>
        </p:nvSpPr>
        <p:spPr>
          <a:xfrm>
            <a:off x="52586" y="5096122"/>
            <a:ext cx="2587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Einzelunternehmung, Kommanditgesellschaft, Gesellschaft mit beschränkter Haftung</a:t>
            </a:r>
            <a:endParaRPr lang="de-DE" sz="900" dirty="0"/>
          </a:p>
        </p:txBody>
      </p:sp>
      <p:sp>
        <p:nvSpPr>
          <p:cNvPr id="34" name="Rechteck 33"/>
          <p:cNvSpPr/>
          <p:nvPr/>
        </p:nvSpPr>
        <p:spPr>
          <a:xfrm>
            <a:off x="387497" y="3518956"/>
            <a:ext cx="2054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Alternativen der Außen- und Innenfinanzierung vorschlagen</a:t>
            </a:r>
            <a:endParaRPr lang="de-DE" sz="1000" dirty="0"/>
          </a:p>
        </p:txBody>
      </p:sp>
      <p:sp>
        <p:nvSpPr>
          <p:cNvPr id="35" name="Rechteck 34"/>
          <p:cNvSpPr/>
          <p:nvPr/>
        </p:nvSpPr>
        <p:spPr>
          <a:xfrm>
            <a:off x="51868" y="3163702"/>
            <a:ext cx="271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Lieferantenkredit, Kontokorrentkredit, Darlehen, Selbstfinanzierung, Beteiligungsfinanzierung</a:t>
            </a:r>
            <a:endParaRPr lang="de-DE" sz="900" dirty="0"/>
          </a:p>
        </p:txBody>
      </p:sp>
      <p:sp>
        <p:nvSpPr>
          <p:cNvPr id="36" name="Rechteck 35"/>
          <p:cNvSpPr/>
          <p:nvPr/>
        </p:nvSpPr>
        <p:spPr>
          <a:xfrm>
            <a:off x="570282" y="3937132"/>
            <a:ext cx="69762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Factoring </a:t>
            </a:r>
            <a:endParaRPr lang="de-DE" sz="900" dirty="0"/>
          </a:p>
        </p:txBody>
      </p:sp>
      <p:sp>
        <p:nvSpPr>
          <p:cNvPr id="85" name="Rechteck 84"/>
          <p:cNvSpPr/>
          <p:nvPr/>
        </p:nvSpPr>
        <p:spPr>
          <a:xfrm>
            <a:off x="1316561" y="4034889"/>
            <a:ext cx="5437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Skonto</a:t>
            </a:r>
            <a:endParaRPr lang="de-DE" sz="900" dirty="0"/>
          </a:p>
        </p:txBody>
      </p:sp>
      <p:sp>
        <p:nvSpPr>
          <p:cNvPr id="88" name="Rechteck 87"/>
          <p:cNvSpPr/>
          <p:nvPr/>
        </p:nvSpPr>
        <p:spPr>
          <a:xfrm>
            <a:off x="570282" y="4132008"/>
            <a:ext cx="58862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Leasing</a:t>
            </a:r>
            <a:endParaRPr lang="de-DE" sz="900" dirty="0"/>
          </a:p>
        </p:txBody>
      </p:sp>
      <p:sp>
        <p:nvSpPr>
          <p:cNvPr id="37" name="Rechteck 36"/>
          <p:cNvSpPr/>
          <p:nvPr/>
        </p:nvSpPr>
        <p:spPr>
          <a:xfrm>
            <a:off x="3275856" y="2855133"/>
            <a:ext cx="17379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Sicherheiten vorschlagen</a:t>
            </a:r>
            <a:endParaRPr lang="de-DE" sz="1000" dirty="0"/>
          </a:p>
        </p:txBody>
      </p:sp>
      <p:sp>
        <p:nvSpPr>
          <p:cNvPr id="38" name="Rechteck 37"/>
          <p:cNvSpPr/>
          <p:nvPr/>
        </p:nvSpPr>
        <p:spPr>
          <a:xfrm>
            <a:off x="2832613" y="2358235"/>
            <a:ext cx="307808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einfacher Eigentumsvorbehalt, selbstschuldnerische Bürgschaft, Sicherungsübereignung, Lombardkredit, Grundpfandrecht</a:t>
            </a:r>
            <a:endParaRPr lang="de-DE" sz="900" dirty="0"/>
          </a:p>
        </p:txBody>
      </p:sp>
      <p:sp>
        <p:nvSpPr>
          <p:cNvPr id="39" name="Rechteck 38"/>
          <p:cNvSpPr/>
          <p:nvPr/>
        </p:nvSpPr>
        <p:spPr>
          <a:xfrm>
            <a:off x="3914901" y="4127287"/>
            <a:ext cx="18902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Kreditaufnahme vorbereiten</a:t>
            </a:r>
            <a:endParaRPr lang="de-DE" sz="1000" dirty="0"/>
          </a:p>
        </p:txBody>
      </p:sp>
      <p:pic>
        <p:nvPicPr>
          <p:cNvPr id="89" name="Grafik 88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53"/>
              </a:ext>
            </a:extLst>
          </a:blip>
          <a:stretch>
            <a:fillRect/>
          </a:stretch>
        </p:blipFill>
        <p:spPr>
          <a:xfrm>
            <a:off x="3219143" y="1280040"/>
            <a:ext cx="433861" cy="433861"/>
          </a:xfrm>
          <a:prstGeom prst="rect">
            <a:avLst/>
          </a:prstGeom>
        </p:spPr>
      </p:pic>
      <p:pic>
        <p:nvPicPr>
          <p:cNvPr id="90" name="Grafik 89"/>
          <p:cNvPicPr>
            <a:picLocks noChangeAspect="1"/>
          </p:cNvPicPr>
          <p:nvPr/>
        </p:nvPicPr>
        <p:blipFill>
          <a:blip r:embed="rId6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7"/>
              </a:ext>
            </a:extLst>
          </a:blip>
          <a:stretch>
            <a:fillRect/>
          </a:stretch>
        </p:blipFill>
        <p:spPr>
          <a:xfrm>
            <a:off x="525397" y="1257165"/>
            <a:ext cx="358536" cy="358536"/>
          </a:xfrm>
          <a:prstGeom prst="rect">
            <a:avLst/>
          </a:prstGeom>
        </p:spPr>
      </p:pic>
      <p:pic>
        <p:nvPicPr>
          <p:cNvPr id="91" name="Grafik 90"/>
          <p:cNvPicPr>
            <a:picLocks noChangeAspect="1"/>
          </p:cNvPicPr>
          <p:nvPr/>
        </p:nvPicPr>
        <p:blipFill>
          <a:blip r:embed="rId7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9"/>
              </a:ext>
            </a:extLst>
          </a:blip>
          <a:stretch>
            <a:fillRect/>
          </a:stretch>
        </p:blipFill>
        <p:spPr>
          <a:xfrm>
            <a:off x="958165" y="1159469"/>
            <a:ext cx="460992" cy="460992"/>
          </a:xfrm>
          <a:prstGeom prst="rect">
            <a:avLst/>
          </a:prstGeom>
        </p:spPr>
      </p:pic>
      <p:pic>
        <p:nvPicPr>
          <p:cNvPr id="92" name="Grafik 91"/>
          <p:cNvPicPr>
            <a:picLocks noChangeAspect="1"/>
          </p:cNvPicPr>
          <p:nvPr/>
        </p:nvPicPr>
        <p:blipFill>
          <a:blip r:embed="rId7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31"/>
              </a:ext>
            </a:extLst>
          </a:blip>
          <a:stretch>
            <a:fillRect/>
          </a:stretch>
        </p:blipFill>
        <p:spPr>
          <a:xfrm>
            <a:off x="3653004" y="1288778"/>
            <a:ext cx="422584" cy="422584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7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7281021" y="2258992"/>
            <a:ext cx="430833" cy="430833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7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9"/>
              </a:ext>
            </a:extLst>
          </a:blip>
          <a:stretch>
            <a:fillRect/>
          </a:stretch>
        </p:blipFill>
        <p:spPr>
          <a:xfrm>
            <a:off x="7187080" y="3566496"/>
            <a:ext cx="421289" cy="421289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83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7697861" y="3566389"/>
            <a:ext cx="420475" cy="420475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8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51"/>
              </a:ext>
            </a:extLst>
          </a:blip>
          <a:stretch>
            <a:fillRect/>
          </a:stretch>
        </p:blipFill>
        <p:spPr>
          <a:xfrm>
            <a:off x="8185448" y="3571280"/>
            <a:ext cx="406945" cy="406945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8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313"/>
              </a:ext>
            </a:extLst>
          </a:blip>
          <a:stretch>
            <a:fillRect/>
          </a:stretch>
        </p:blipFill>
        <p:spPr>
          <a:xfrm>
            <a:off x="7315481" y="5019595"/>
            <a:ext cx="445859" cy="445859"/>
          </a:xfrm>
          <a:prstGeom prst="rect">
            <a:avLst/>
          </a:prstGeom>
        </p:spPr>
      </p:pic>
      <p:sp>
        <p:nvSpPr>
          <p:cNvPr id="99" name="Rechteck 98"/>
          <p:cNvSpPr/>
          <p:nvPr/>
        </p:nvSpPr>
        <p:spPr>
          <a:xfrm>
            <a:off x="7025724" y="3978225"/>
            <a:ext cx="16337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Textverarbeitungsprogramm</a:t>
            </a:r>
            <a:endParaRPr lang="de-DE" sz="900" dirty="0"/>
          </a:p>
        </p:txBody>
      </p:sp>
      <p:cxnSp>
        <p:nvCxnSpPr>
          <p:cNvPr id="102" name="Gerade Verbindung mit Pfeil 101"/>
          <p:cNvCxnSpPr/>
          <p:nvPr/>
        </p:nvCxnSpPr>
        <p:spPr>
          <a:xfrm flipH="1">
            <a:off x="6220000" y="5041648"/>
            <a:ext cx="662155" cy="65519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fik 102"/>
          <p:cNvPicPr>
            <a:picLocks noChangeAspect="1"/>
          </p:cNvPicPr>
          <p:nvPr/>
        </p:nvPicPr>
        <p:blipFill>
          <a:blip r:embed="rId13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67"/>
              </a:ext>
            </a:extLst>
          </a:blip>
          <a:stretch>
            <a:fillRect/>
          </a:stretch>
        </p:blipFill>
        <p:spPr>
          <a:xfrm>
            <a:off x="6516216" y="5972781"/>
            <a:ext cx="370047" cy="370047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69"/>
              </a:ext>
            </a:extLst>
          </a:blip>
          <a:stretch>
            <a:fillRect/>
          </a:stretch>
        </p:blipFill>
        <p:spPr>
          <a:xfrm>
            <a:off x="3819565" y="5754481"/>
            <a:ext cx="512045" cy="512045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66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3"/>
              </a:ext>
            </a:extLst>
          </a:blip>
          <a:stretch>
            <a:fillRect/>
          </a:stretch>
        </p:blipFill>
        <p:spPr>
          <a:xfrm>
            <a:off x="814932" y="5761081"/>
            <a:ext cx="531385" cy="531385"/>
          </a:xfrm>
          <a:prstGeom prst="rect">
            <a:avLst/>
          </a:prstGeom>
        </p:spPr>
      </p:pic>
      <p:sp>
        <p:nvSpPr>
          <p:cNvPr id="107" name="Textfeld 106"/>
          <p:cNvSpPr txBox="1"/>
          <p:nvPr/>
        </p:nvSpPr>
        <p:spPr>
          <a:xfrm>
            <a:off x="8593987" y="3149127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2140404" y="530908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1769728" y="3949568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9" name="Grafik 118"/>
          <p:cNvPicPr>
            <a:picLocks noChangeAspect="1"/>
          </p:cNvPicPr>
          <p:nvPr/>
        </p:nvPicPr>
        <p:blipFill>
          <a:blip r:embed="rId167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3"/>
              </a:ext>
            </a:extLst>
          </a:blip>
          <a:stretch>
            <a:fillRect/>
          </a:stretch>
        </p:blipFill>
        <p:spPr>
          <a:xfrm>
            <a:off x="3369769" y="3100857"/>
            <a:ext cx="460946" cy="460946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67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71"/>
              </a:ext>
            </a:extLst>
          </a:blip>
          <a:stretch>
            <a:fillRect/>
          </a:stretch>
        </p:blipFill>
        <p:spPr>
          <a:xfrm>
            <a:off x="3811336" y="3070732"/>
            <a:ext cx="458389" cy="458389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6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03"/>
              </a:ext>
            </a:extLst>
          </a:blip>
          <a:stretch>
            <a:fillRect/>
          </a:stretch>
        </p:blipFill>
        <p:spPr>
          <a:xfrm>
            <a:off x="4247280" y="3166306"/>
            <a:ext cx="447838" cy="447838"/>
          </a:xfrm>
          <a:prstGeom prst="rect">
            <a:avLst/>
          </a:prstGeom>
        </p:spPr>
      </p:pic>
      <p:pic>
        <p:nvPicPr>
          <p:cNvPr id="124" name="Grafik 123"/>
          <p:cNvPicPr>
            <a:picLocks noChangeAspect="1"/>
          </p:cNvPicPr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307"/>
              </a:ext>
            </a:extLst>
          </a:blip>
          <a:stretch>
            <a:fillRect/>
          </a:stretch>
        </p:blipFill>
        <p:spPr>
          <a:xfrm>
            <a:off x="4719380" y="3166306"/>
            <a:ext cx="389155" cy="389155"/>
          </a:xfrm>
          <a:prstGeom prst="rect">
            <a:avLst/>
          </a:prstGeom>
        </p:spPr>
      </p:pic>
      <p:pic>
        <p:nvPicPr>
          <p:cNvPr id="125" name="Grafik 124"/>
          <p:cNvPicPr>
            <a:picLocks noChangeAspect="1"/>
          </p:cNvPicPr>
          <p:nvPr/>
        </p:nvPicPr>
        <p:blipFill>
          <a:blip r:embed="rId16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4424048" y="4383894"/>
            <a:ext cx="338929" cy="338929"/>
          </a:xfrm>
          <a:prstGeom prst="rect">
            <a:avLst/>
          </a:prstGeom>
        </p:spPr>
      </p:pic>
      <p:pic>
        <p:nvPicPr>
          <p:cNvPr id="127" name="Grafik 126"/>
          <p:cNvPicPr>
            <a:picLocks noChangeAspect="1"/>
          </p:cNvPicPr>
          <p:nvPr/>
        </p:nvPicPr>
        <p:blipFill>
          <a:blip r:embed="rId16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"/>
              </a:ext>
            </a:extLst>
          </a:blip>
          <a:stretch>
            <a:fillRect/>
          </a:stretch>
        </p:blipFill>
        <p:spPr>
          <a:xfrm>
            <a:off x="4798453" y="4418420"/>
            <a:ext cx="296868" cy="296868"/>
          </a:xfrm>
          <a:prstGeom prst="rect">
            <a:avLst/>
          </a:prstGeom>
        </p:spPr>
      </p:pic>
      <p:sp>
        <p:nvSpPr>
          <p:cNvPr id="43" name="Pfeil nach rechts 42"/>
          <p:cNvSpPr/>
          <p:nvPr/>
        </p:nvSpPr>
        <p:spPr>
          <a:xfrm rot="1387972">
            <a:off x="2679503" y="924303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Pfeil nach rechts 127"/>
          <p:cNvSpPr/>
          <p:nvPr/>
        </p:nvSpPr>
        <p:spPr>
          <a:xfrm rot="1509673">
            <a:off x="4365364" y="1271868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Pfeil nach rechts 128"/>
          <p:cNvSpPr/>
          <p:nvPr/>
        </p:nvSpPr>
        <p:spPr>
          <a:xfrm rot="1736218">
            <a:off x="6110697" y="1779388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Pfeil nach rechts 129"/>
          <p:cNvSpPr/>
          <p:nvPr/>
        </p:nvSpPr>
        <p:spPr>
          <a:xfrm rot="5400000">
            <a:off x="7680777" y="2859036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Pfeil nach rechts 130"/>
          <p:cNvSpPr/>
          <p:nvPr/>
        </p:nvSpPr>
        <p:spPr>
          <a:xfrm rot="5400000">
            <a:off x="7680777" y="4332298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Pfeil nach rechts 131"/>
          <p:cNvSpPr/>
          <p:nvPr/>
        </p:nvSpPr>
        <p:spPr>
          <a:xfrm rot="8194991">
            <a:off x="6718113" y="5420382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Pfeil nach rechts 132"/>
          <p:cNvSpPr/>
          <p:nvPr/>
        </p:nvSpPr>
        <p:spPr>
          <a:xfrm rot="10800000">
            <a:off x="5304330" y="5696847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Pfeil nach rechts 133"/>
          <p:cNvSpPr/>
          <p:nvPr/>
        </p:nvSpPr>
        <p:spPr>
          <a:xfrm rot="10800000">
            <a:off x="2603650" y="5365318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Pfeil nach rechts 134"/>
          <p:cNvSpPr/>
          <p:nvPr/>
        </p:nvSpPr>
        <p:spPr>
          <a:xfrm rot="16200000">
            <a:off x="1020511" y="4586115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Pfeil nach rechts 135"/>
          <p:cNvSpPr/>
          <p:nvPr/>
        </p:nvSpPr>
        <p:spPr>
          <a:xfrm rot="19605262">
            <a:off x="2668685" y="3219671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Pfeil nach rechts 136"/>
          <p:cNvSpPr/>
          <p:nvPr/>
        </p:nvSpPr>
        <p:spPr>
          <a:xfrm rot="5400000">
            <a:off x="4403849" y="3755136"/>
            <a:ext cx="336300" cy="247949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PresentationFormat>Bildschirmpräsentation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2021-06-16T13:05:57Z</dcterms:modified>
</cp:coreProperties>
</file>