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87524" y="6381328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251520" y="6356350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3048000" algn="l"/>
              </a:tabLst>
            </a:pPr>
            <a:r>
              <a:rPr lang="de-DE" dirty="0" smtClean="0"/>
              <a:t>Stand: 2021      	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../word/media/image114.svg"/><Relationship Id="rId1454" Type="http://schemas.openxmlformats.org/officeDocument/2006/relationships/image" Target="../media/image6.png"/><Relationship Id="rId1640" Type="http://schemas.openxmlformats.org/officeDocument/2006/relationships/image" Target="../media/image9.png"/><Relationship Id="rId3" Type="http://schemas.openxmlformats.org/officeDocument/2006/relationships/image" Target="../media/image1.png"/><Relationship Id="rId603" Type="http://schemas.openxmlformats.org/officeDocument/2006/relationships/image" Target="../media/image3.png"/><Relationship Id="rId1453" Type="http://schemas.openxmlformats.org/officeDocument/2006/relationships/image" Target="../media/image5.png"/><Relationship Id="rId59" Type="http://schemas.openxmlformats.org/officeDocument/2006/relationships/image" Target="../../word/media/image56.svg"/><Relationship Id="rId2" Type="http://schemas.openxmlformats.org/officeDocument/2006/relationships/notesSlide" Target="../notesSlides/notesSlide1.xml"/><Relationship Id="rId602" Type="http://schemas.openxmlformats.org/officeDocument/2006/relationships/image" Target="../media/image2.png"/><Relationship Id="rId1452" Type="http://schemas.openxmlformats.org/officeDocument/2006/relationships/image" Target="../media/image4.png"/><Relationship Id="rId771" Type="http://schemas.openxmlformats.org/officeDocument/2006/relationships/image" Target="../../word/media/image768.svg"/><Relationship Id="rId1" Type="http://schemas.openxmlformats.org/officeDocument/2006/relationships/slideLayout" Target="../slideLayouts/slideLayout1.xml"/><Relationship Id="rId1639" Type="http://schemas.openxmlformats.org/officeDocument/2006/relationships/image" Target="../media/image8.png"/><Relationship Id="rId601" Type="http://schemas.openxmlformats.org/officeDocument/2006/relationships/image" Target="../../word/media/image598.svg"/><Relationship Id="rId1451" Type="http://schemas.openxmlformats.org/officeDocument/2006/relationships/image" Target="../../word/media/image1448.svg"/><Relationship Id="rId1638" Type="http://schemas.openxmlformats.org/officeDocument/2006/relationships/image" Target="../media/image7.png"/><Relationship Id="rId65" Type="http://schemas.openxmlformats.org/officeDocument/2006/relationships/image" Target="../../word/media/image62.svg"/><Relationship Id="rId761" Type="http://schemas.openxmlformats.org/officeDocument/2006/relationships/image" Target="../../word/media/image758.svg"/><Relationship Id="rId1641" Type="http://schemas.openxmlformats.org/officeDocument/2006/relationships/image" Target="../media/image10.png"/><Relationship Id="rId1637" Type="http://schemas.openxmlformats.org/officeDocument/2006/relationships/image" Target="../../word/media/image163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7" name="Textfeld 66"/>
          <p:cNvSpPr txBox="1"/>
          <p:nvPr/>
        </p:nvSpPr>
        <p:spPr>
          <a:xfrm>
            <a:off x="159807" y="140456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6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err="1"/>
              <a:t>Advance</a:t>
            </a:r>
            <a:r>
              <a:rPr lang="de-DE" dirty="0"/>
              <a:t> </a:t>
            </a:r>
            <a:r>
              <a:rPr lang="de-DE" smtClean="0"/>
              <a:t>Organizer: </a:t>
            </a:r>
            <a:r>
              <a:rPr lang="de-DE" smtClean="0"/>
              <a:t>Lernfeld </a:t>
            </a:r>
            <a:r>
              <a:rPr lang="de-DE" dirty="0" smtClean="0"/>
              <a:t>10 – Wertschöpfungsprozesse </a:t>
            </a:r>
            <a:r>
              <a:rPr lang="de-DE" dirty="0"/>
              <a:t>erfolgsorientiert steuern</a:t>
            </a:r>
          </a:p>
        </p:txBody>
      </p:sp>
      <p:sp>
        <p:nvSpPr>
          <p:cNvPr id="78" name="Textfeld 77"/>
          <p:cNvSpPr txBox="1"/>
          <p:nvPr/>
        </p:nvSpPr>
        <p:spPr>
          <a:xfrm>
            <a:off x="3707904" y="620688"/>
            <a:ext cx="517747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Schülerbesitzen die Kompetenz, Wertschöpfungsprozesse auf Grundlage der Daten der Kosten- und Leistungsrechnung zu analysieren, erfolgsorientiert zu steuern und zu beurteilen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73170" y="1316005"/>
            <a:ext cx="224612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Kosten und Leistungen darstellen</a:t>
            </a:r>
            <a:endParaRPr lang="de-DE" sz="1000" dirty="0"/>
          </a:p>
        </p:txBody>
      </p:sp>
      <p:sp>
        <p:nvSpPr>
          <p:cNvPr id="7" name="Rechteck 6"/>
          <p:cNvSpPr/>
          <p:nvPr/>
        </p:nvSpPr>
        <p:spPr>
          <a:xfrm>
            <a:off x="251520" y="1079533"/>
            <a:ext cx="2863088" cy="236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Einzel- und Gemeinkosten, fixe und variable Kosten</a:t>
            </a:r>
            <a:endParaRPr lang="de-DE" sz="900" dirty="0"/>
          </a:p>
        </p:txBody>
      </p:sp>
      <p:sp>
        <p:nvSpPr>
          <p:cNvPr id="8" name="Rechteck 7"/>
          <p:cNvSpPr/>
          <p:nvPr/>
        </p:nvSpPr>
        <p:spPr>
          <a:xfrm>
            <a:off x="3275856" y="1681531"/>
            <a:ext cx="180369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Betriebsergebnis ermitteln</a:t>
            </a:r>
            <a:endParaRPr lang="de-DE" sz="1000" dirty="0"/>
          </a:p>
        </p:txBody>
      </p:sp>
      <p:sp>
        <p:nvSpPr>
          <p:cNvPr id="9" name="Rechteck 8"/>
          <p:cNvSpPr/>
          <p:nvPr/>
        </p:nvSpPr>
        <p:spPr>
          <a:xfrm>
            <a:off x="3275856" y="1271405"/>
            <a:ext cx="2213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kalkulatorischer Unternehmerlohn, kalkulatorische Abschreibungen</a:t>
            </a:r>
            <a:endParaRPr lang="de-DE" sz="900" dirty="0"/>
          </a:p>
        </p:txBody>
      </p:sp>
      <p:sp>
        <p:nvSpPr>
          <p:cNvPr id="10" name="Rechteck 9"/>
          <p:cNvSpPr/>
          <p:nvPr/>
        </p:nvSpPr>
        <p:spPr>
          <a:xfrm>
            <a:off x="6104891" y="1737300"/>
            <a:ext cx="23968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Kostenstellenrechnung durchführen</a:t>
            </a:r>
            <a:endParaRPr lang="de-DE" sz="1000" dirty="0"/>
          </a:p>
        </p:txBody>
      </p:sp>
      <p:sp>
        <p:nvSpPr>
          <p:cNvPr id="11" name="Rechteck 10"/>
          <p:cNvSpPr/>
          <p:nvPr/>
        </p:nvSpPr>
        <p:spPr>
          <a:xfrm>
            <a:off x="6896979" y="1520957"/>
            <a:ext cx="47961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BAB I</a:t>
            </a:r>
            <a:endParaRPr lang="de-DE" sz="900" dirty="0"/>
          </a:p>
        </p:txBody>
      </p:sp>
      <p:sp>
        <p:nvSpPr>
          <p:cNvPr id="12" name="Rechteck 11"/>
          <p:cNvSpPr/>
          <p:nvPr/>
        </p:nvSpPr>
        <p:spPr>
          <a:xfrm>
            <a:off x="1709936" y="3000388"/>
            <a:ext cx="1565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Zuschlagskalkulation Industrie durchführen</a:t>
            </a:r>
            <a:endParaRPr lang="de-DE" sz="1000" dirty="0"/>
          </a:p>
        </p:txBody>
      </p:sp>
      <p:sp>
        <p:nvSpPr>
          <p:cNvPr id="16" name="Rechteck 15"/>
          <p:cNvSpPr/>
          <p:nvPr/>
        </p:nvSpPr>
        <p:spPr>
          <a:xfrm>
            <a:off x="3366120" y="2999502"/>
            <a:ext cx="1853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Vorwärtskalkulation für Handelswaren durchführen</a:t>
            </a:r>
            <a:endParaRPr lang="de-DE" sz="1000" dirty="0"/>
          </a:p>
        </p:txBody>
      </p:sp>
      <p:sp>
        <p:nvSpPr>
          <p:cNvPr id="17" name="Rechteck 16"/>
          <p:cNvSpPr/>
          <p:nvPr/>
        </p:nvSpPr>
        <p:spPr>
          <a:xfrm>
            <a:off x="5310336" y="2999502"/>
            <a:ext cx="18722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Rückwärtskalkulation für Handelswaren durchführen</a:t>
            </a:r>
            <a:endParaRPr lang="de-DE" sz="1000" dirty="0"/>
          </a:p>
        </p:txBody>
      </p:sp>
      <p:sp>
        <p:nvSpPr>
          <p:cNvPr id="18" name="Rechteck 17"/>
          <p:cNvSpPr/>
          <p:nvPr/>
        </p:nvSpPr>
        <p:spPr>
          <a:xfrm>
            <a:off x="7151860" y="2999502"/>
            <a:ext cx="1925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Angebotspreise für Dienstleistungen kalkulieren</a:t>
            </a:r>
            <a:endParaRPr lang="de-DE" sz="1000" dirty="0"/>
          </a:p>
        </p:txBody>
      </p:sp>
      <p:sp>
        <p:nvSpPr>
          <p:cNvPr id="19" name="Rechteck 18"/>
          <p:cNvSpPr/>
          <p:nvPr/>
        </p:nvSpPr>
        <p:spPr>
          <a:xfrm>
            <a:off x="2492896" y="2739464"/>
            <a:ext cx="604867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einfache Zuschlagskalkulation, Kalkulation von Handelswaren in Form der Vorwärts- und Rückwärtskalkulation</a:t>
            </a:r>
            <a:endParaRPr lang="de-DE" sz="900" dirty="0"/>
          </a:p>
        </p:txBody>
      </p:sp>
      <p:sp>
        <p:nvSpPr>
          <p:cNvPr id="20" name="Rechteck 19"/>
          <p:cNvSpPr/>
          <p:nvPr/>
        </p:nvSpPr>
        <p:spPr>
          <a:xfrm>
            <a:off x="4310148" y="4522718"/>
            <a:ext cx="161775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Kosten nachkalkulieren</a:t>
            </a:r>
            <a:endParaRPr lang="de-DE" sz="1000" dirty="0"/>
          </a:p>
        </p:txBody>
      </p:sp>
      <p:sp>
        <p:nvSpPr>
          <p:cNvPr id="21" name="Rechteck 20"/>
          <p:cNvSpPr/>
          <p:nvPr/>
        </p:nvSpPr>
        <p:spPr>
          <a:xfrm>
            <a:off x="4116029" y="4316460"/>
            <a:ext cx="197522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i="1" dirty="0">
                <a:latin typeface="Arial" panose="020B0604020202020204" pitchFamily="34" charset="0"/>
                <a:ea typeface="Times New Roman" panose="02020603050405020304" pitchFamily="18" charset="0"/>
              </a:rPr>
              <a:t>Kostenüber- </a:t>
            </a:r>
            <a:r>
              <a:rPr lang="de-DE" sz="10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und -unterdeckung</a:t>
            </a:r>
            <a:endParaRPr lang="de-DE" sz="1000" dirty="0"/>
          </a:p>
        </p:txBody>
      </p:sp>
      <p:sp>
        <p:nvSpPr>
          <p:cNvPr id="22" name="Rechteck 21"/>
          <p:cNvSpPr/>
          <p:nvPr/>
        </p:nvSpPr>
        <p:spPr>
          <a:xfrm>
            <a:off x="6452184" y="5030911"/>
            <a:ext cx="186781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Deckungsbeiträge ermitteln</a:t>
            </a:r>
            <a:endParaRPr lang="de-DE" sz="1000" dirty="0"/>
          </a:p>
        </p:txBody>
      </p:sp>
      <p:sp>
        <p:nvSpPr>
          <p:cNvPr id="23" name="Rechteck 22"/>
          <p:cNvSpPr/>
          <p:nvPr/>
        </p:nvSpPr>
        <p:spPr>
          <a:xfrm>
            <a:off x="2748323" y="5883160"/>
            <a:ext cx="175240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Gewinnschwelle ermitteln</a:t>
            </a:r>
            <a:endParaRPr lang="de-DE" sz="1000" dirty="0"/>
          </a:p>
        </p:txBody>
      </p:sp>
      <p:sp>
        <p:nvSpPr>
          <p:cNvPr id="24" name="Rechteck 23"/>
          <p:cNvSpPr/>
          <p:nvPr/>
        </p:nvSpPr>
        <p:spPr>
          <a:xfrm>
            <a:off x="4633883" y="5883160"/>
            <a:ext cx="188224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Preisuntergrenzen ermitteln</a:t>
            </a:r>
            <a:endParaRPr lang="de-DE" sz="1000" dirty="0"/>
          </a:p>
        </p:txBody>
      </p:sp>
      <p:sp>
        <p:nvSpPr>
          <p:cNvPr id="25" name="Rechteck 24"/>
          <p:cNvSpPr/>
          <p:nvPr/>
        </p:nvSpPr>
        <p:spPr>
          <a:xfrm>
            <a:off x="6782443" y="5877272"/>
            <a:ext cx="23615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Entscheidung über Annahme eines Zusatzauftrages treffen</a:t>
            </a:r>
            <a:endParaRPr lang="de-DE" sz="1000" dirty="0"/>
          </a:p>
        </p:txBody>
      </p:sp>
      <p:sp>
        <p:nvSpPr>
          <p:cNvPr id="26" name="Rechteck 25"/>
          <p:cNvSpPr/>
          <p:nvPr/>
        </p:nvSpPr>
        <p:spPr>
          <a:xfrm>
            <a:off x="155575" y="4561661"/>
            <a:ext cx="196002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Einfluss des </a:t>
            </a:r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Beschäftigungs-grades </a:t>
            </a:r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auf die Kosten analysieren</a:t>
            </a:r>
            <a:endParaRPr lang="de-DE" sz="1000" dirty="0"/>
          </a:p>
        </p:txBody>
      </p:sp>
      <p:sp>
        <p:nvSpPr>
          <p:cNvPr id="27" name="Rechteck 26"/>
          <p:cNvSpPr/>
          <p:nvPr/>
        </p:nvSpPr>
        <p:spPr>
          <a:xfrm>
            <a:off x="182242" y="4329976"/>
            <a:ext cx="172354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Gesetz der Massenproduktion</a:t>
            </a:r>
            <a:endParaRPr lang="de-DE" sz="900" dirty="0"/>
          </a:p>
        </p:txBody>
      </p:sp>
      <p:sp>
        <p:nvSpPr>
          <p:cNvPr id="49" name="Rechteck 48"/>
          <p:cNvSpPr/>
          <p:nvPr/>
        </p:nvSpPr>
        <p:spPr>
          <a:xfrm>
            <a:off x="1936006" y="3677059"/>
            <a:ext cx="117211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Tabellenkalkulation</a:t>
            </a:r>
            <a:endParaRPr lang="de-DE" sz="900" dirty="0"/>
          </a:p>
        </p:txBody>
      </p:sp>
      <p:sp>
        <p:nvSpPr>
          <p:cNvPr id="53" name="Rechteck 52"/>
          <p:cNvSpPr/>
          <p:nvPr/>
        </p:nvSpPr>
        <p:spPr>
          <a:xfrm>
            <a:off x="3723171" y="3685537"/>
            <a:ext cx="117211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Tabellenkalkulation</a:t>
            </a:r>
            <a:endParaRPr lang="de-DE" sz="900" dirty="0"/>
          </a:p>
        </p:txBody>
      </p:sp>
      <p:sp>
        <p:nvSpPr>
          <p:cNvPr id="54" name="Rechteck 53"/>
          <p:cNvSpPr/>
          <p:nvPr/>
        </p:nvSpPr>
        <p:spPr>
          <a:xfrm>
            <a:off x="5610327" y="3685537"/>
            <a:ext cx="117211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Tabellenkalkulation</a:t>
            </a:r>
            <a:endParaRPr lang="de-DE" sz="900" dirty="0"/>
          </a:p>
        </p:txBody>
      </p:sp>
      <p:sp>
        <p:nvSpPr>
          <p:cNvPr id="55" name="Rechteck 54"/>
          <p:cNvSpPr/>
          <p:nvPr/>
        </p:nvSpPr>
        <p:spPr>
          <a:xfrm>
            <a:off x="7430977" y="3685974"/>
            <a:ext cx="117211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Tabellenkalkulation</a:t>
            </a:r>
            <a:endParaRPr lang="de-DE" sz="900" dirty="0"/>
          </a:p>
        </p:txBody>
      </p:sp>
      <p:pic>
        <p:nvPicPr>
          <p:cNvPr id="56" name="Grafik 55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1187624" y="1616041"/>
            <a:ext cx="351000" cy="351000"/>
          </a:xfrm>
          <a:prstGeom prst="rect">
            <a:avLst/>
          </a:prstGeom>
        </p:spPr>
      </p:pic>
      <p:pic>
        <p:nvPicPr>
          <p:cNvPr id="57" name="Grafik 56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1477790" y="1616041"/>
            <a:ext cx="351000" cy="351000"/>
          </a:xfrm>
          <a:prstGeom prst="rect">
            <a:avLst/>
          </a:prstGeom>
        </p:spPr>
      </p:pic>
      <p:pic>
        <p:nvPicPr>
          <p:cNvPr id="58" name="Grafik 57"/>
          <p:cNvPicPr>
            <a:picLocks noChangeAspect="1"/>
          </p:cNvPicPr>
          <p:nvPr/>
        </p:nvPicPr>
        <p:blipFill>
          <a:blip r:embed="rId60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5"/>
              </a:ext>
            </a:extLst>
          </a:blip>
          <a:stretch>
            <a:fillRect/>
          </a:stretch>
        </p:blipFill>
        <p:spPr>
          <a:xfrm>
            <a:off x="6972815" y="1909755"/>
            <a:ext cx="399536" cy="399536"/>
          </a:xfrm>
          <a:prstGeom prst="rect">
            <a:avLst/>
          </a:prstGeom>
        </p:spPr>
      </p:pic>
      <p:pic>
        <p:nvPicPr>
          <p:cNvPr id="63" name="Grafik 62"/>
          <p:cNvPicPr>
            <a:picLocks noChangeAspect="1"/>
          </p:cNvPicPr>
          <p:nvPr/>
        </p:nvPicPr>
        <p:blipFill>
          <a:blip r:embed="rId60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51"/>
              </a:ext>
            </a:extLst>
          </a:blip>
          <a:stretch>
            <a:fillRect/>
          </a:stretch>
        </p:blipFill>
        <p:spPr>
          <a:xfrm>
            <a:off x="4860833" y="4768939"/>
            <a:ext cx="351267" cy="351267"/>
          </a:xfrm>
          <a:prstGeom prst="rect">
            <a:avLst/>
          </a:prstGeom>
        </p:spPr>
      </p:pic>
      <p:pic>
        <p:nvPicPr>
          <p:cNvPr id="64" name="Grafik 63"/>
          <p:cNvPicPr>
            <a:picLocks noChangeAspect="1"/>
          </p:cNvPicPr>
          <p:nvPr/>
        </p:nvPicPr>
        <p:blipFill>
          <a:blip r:embed="rId14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17"/>
              </a:ext>
            </a:extLst>
          </a:blip>
          <a:stretch>
            <a:fillRect/>
          </a:stretch>
        </p:blipFill>
        <p:spPr>
          <a:xfrm>
            <a:off x="2280616" y="3371009"/>
            <a:ext cx="329485" cy="329485"/>
          </a:xfrm>
          <a:prstGeom prst="rect">
            <a:avLst/>
          </a:prstGeom>
        </p:spPr>
      </p:pic>
      <p:pic>
        <p:nvPicPr>
          <p:cNvPr id="65" name="Grafik 64"/>
          <p:cNvPicPr>
            <a:picLocks noChangeAspect="1"/>
          </p:cNvPicPr>
          <p:nvPr/>
        </p:nvPicPr>
        <p:blipFill>
          <a:blip r:embed="rId14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17"/>
              </a:ext>
            </a:extLst>
          </a:blip>
          <a:stretch>
            <a:fillRect/>
          </a:stretch>
        </p:blipFill>
        <p:spPr>
          <a:xfrm>
            <a:off x="4077398" y="3361085"/>
            <a:ext cx="329485" cy="329485"/>
          </a:xfrm>
          <a:prstGeom prst="rect">
            <a:avLst/>
          </a:prstGeom>
        </p:spPr>
      </p:pic>
      <p:pic>
        <p:nvPicPr>
          <p:cNvPr id="69" name="Grafik 68"/>
          <p:cNvPicPr>
            <a:picLocks noChangeAspect="1"/>
          </p:cNvPicPr>
          <p:nvPr/>
        </p:nvPicPr>
        <p:blipFill>
          <a:blip r:embed="rId14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17"/>
              </a:ext>
            </a:extLst>
          </a:blip>
          <a:stretch>
            <a:fillRect/>
          </a:stretch>
        </p:blipFill>
        <p:spPr>
          <a:xfrm>
            <a:off x="6002967" y="3361084"/>
            <a:ext cx="329485" cy="329485"/>
          </a:xfrm>
          <a:prstGeom prst="rect">
            <a:avLst/>
          </a:prstGeom>
        </p:spPr>
      </p:pic>
      <p:pic>
        <p:nvPicPr>
          <p:cNvPr id="70" name="Grafik 69"/>
          <p:cNvPicPr>
            <a:picLocks noChangeAspect="1"/>
          </p:cNvPicPr>
          <p:nvPr/>
        </p:nvPicPr>
        <p:blipFill>
          <a:blip r:embed="rId14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17"/>
              </a:ext>
            </a:extLst>
          </a:blip>
          <a:stretch>
            <a:fillRect/>
          </a:stretch>
        </p:blipFill>
        <p:spPr>
          <a:xfrm>
            <a:off x="7820382" y="3361083"/>
            <a:ext cx="329485" cy="329485"/>
          </a:xfrm>
          <a:prstGeom prst="rect">
            <a:avLst/>
          </a:prstGeom>
        </p:spPr>
      </p:pic>
      <p:pic>
        <p:nvPicPr>
          <p:cNvPr id="71" name="Grafik 70"/>
          <p:cNvPicPr>
            <a:picLocks noChangeAspect="1"/>
          </p:cNvPicPr>
          <p:nvPr/>
        </p:nvPicPr>
        <p:blipFill>
          <a:blip r:embed="rId145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5"/>
              </a:ext>
            </a:extLst>
          </a:blip>
          <a:stretch>
            <a:fillRect/>
          </a:stretch>
        </p:blipFill>
        <p:spPr>
          <a:xfrm>
            <a:off x="3780376" y="1855798"/>
            <a:ext cx="696573" cy="399536"/>
          </a:xfrm>
          <a:prstGeom prst="rect">
            <a:avLst/>
          </a:prstGeom>
        </p:spPr>
      </p:pic>
      <p:sp>
        <p:nvSpPr>
          <p:cNvPr id="28" name="Geschweifte Klammer rechts 27"/>
          <p:cNvSpPr/>
          <p:nvPr/>
        </p:nvSpPr>
        <p:spPr>
          <a:xfrm rot="5400000">
            <a:off x="5122612" y="423030"/>
            <a:ext cx="268665" cy="7130530"/>
          </a:xfrm>
          <a:prstGeom prst="rightBrac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2" name="Gerade Verbindung mit Pfeil 71"/>
          <p:cNvCxnSpPr/>
          <p:nvPr/>
        </p:nvCxnSpPr>
        <p:spPr>
          <a:xfrm flipH="1">
            <a:off x="3491881" y="2258487"/>
            <a:ext cx="3150764" cy="46436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mit Pfeil 73"/>
          <p:cNvCxnSpPr/>
          <p:nvPr/>
        </p:nvCxnSpPr>
        <p:spPr>
          <a:xfrm flipH="1">
            <a:off x="5004048" y="2281338"/>
            <a:ext cx="1968767" cy="48009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mit Pfeil 75"/>
          <p:cNvCxnSpPr/>
          <p:nvPr/>
        </p:nvCxnSpPr>
        <p:spPr>
          <a:xfrm flipH="1">
            <a:off x="6332452" y="2285391"/>
            <a:ext cx="970533" cy="48454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mit Pfeil 76"/>
          <p:cNvCxnSpPr/>
          <p:nvPr/>
        </p:nvCxnSpPr>
        <p:spPr>
          <a:xfrm>
            <a:off x="7612190" y="2280743"/>
            <a:ext cx="348168" cy="42918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mit Pfeil 81"/>
          <p:cNvCxnSpPr/>
          <p:nvPr/>
        </p:nvCxnSpPr>
        <p:spPr>
          <a:xfrm>
            <a:off x="7346820" y="5274999"/>
            <a:ext cx="383737" cy="57774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Gerade Verbindung mit Pfeil 83"/>
          <p:cNvCxnSpPr>
            <a:endCxn id="24" idx="0"/>
          </p:cNvCxnSpPr>
          <p:nvPr/>
        </p:nvCxnSpPr>
        <p:spPr>
          <a:xfrm flipH="1">
            <a:off x="5575007" y="5271627"/>
            <a:ext cx="1210219" cy="61153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 Verbindung mit Pfeil 85"/>
          <p:cNvCxnSpPr/>
          <p:nvPr/>
        </p:nvCxnSpPr>
        <p:spPr>
          <a:xfrm flipH="1">
            <a:off x="3767742" y="5259169"/>
            <a:ext cx="2765267" cy="62949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Pfeil nach rechts 87"/>
          <p:cNvSpPr/>
          <p:nvPr/>
        </p:nvSpPr>
        <p:spPr>
          <a:xfrm rot="1387972">
            <a:off x="2828478" y="1525323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9" name="Pfeil nach rechts 88"/>
          <p:cNvSpPr/>
          <p:nvPr/>
        </p:nvSpPr>
        <p:spPr>
          <a:xfrm>
            <a:off x="5357655" y="1698542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Pfeil nach rechts 89"/>
          <p:cNvSpPr/>
          <p:nvPr/>
        </p:nvSpPr>
        <p:spPr>
          <a:xfrm rot="5400000">
            <a:off x="8009095" y="2228211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Pfeil nach rechts 90"/>
          <p:cNvSpPr/>
          <p:nvPr/>
        </p:nvSpPr>
        <p:spPr>
          <a:xfrm rot="1400501">
            <a:off x="6063623" y="4748481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3" name="Pfeil nach rechts 92"/>
          <p:cNvSpPr/>
          <p:nvPr/>
        </p:nvSpPr>
        <p:spPr>
          <a:xfrm rot="6799579">
            <a:off x="6829992" y="5359934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4" name="Pfeil nach rechts 93"/>
          <p:cNvSpPr/>
          <p:nvPr/>
        </p:nvSpPr>
        <p:spPr>
          <a:xfrm rot="12734506">
            <a:off x="2023176" y="5358009"/>
            <a:ext cx="336300" cy="247949"/>
          </a:xfrm>
          <a:prstGeom prst="rightArrow">
            <a:avLst/>
          </a:prstGeom>
          <a:solidFill>
            <a:schemeClr val="bg1"/>
          </a:solidFill>
          <a:ln w="63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01" name="Gerade Verbindung mit Pfeil 100"/>
          <p:cNvCxnSpPr/>
          <p:nvPr/>
        </p:nvCxnSpPr>
        <p:spPr>
          <a:xfrm flipH="1">
            <a:off x="398607" y="1649855"/>
            <a:ext cx="579895" cy="266660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Grafik 101"/>
          <p:cNvPicPr>
            <a:picLocks noChangeAspect="1"/>
          </p:cNvPicPr>
          <p:nvPr/>
        </p:nvPicPr>
        <p:blipFill>
          <a:blip r:embed="rId145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37"/>
              </a:ext>
            </a:extLst>
          </a:blip>
          <a:stretch>
            <a:fillRect/>
          </a:stretch>
        </p:blipFill>
        <p:spPr>
          <a:xfrm>
            <a:off x="7318758" y="6227995"/>
            <a:ext cx="384749" cy="384749"/>
          </a:xfrm>
          <a:prstGeom prst="rect">
            <a:avLst/>
          </a:prstGeom>
        </p:spPr>
      </p:pic>
      <p:pic>
        <p:nvPicPr>
          <p:cNvPr id="103" name="Grafik 102"/>
          <p:cNvPicPr>
            <a:picLocks noChangeAspect="1"/>
          </p:cNvPicPr>
          <p:nvPr/>
        </p:nvPicPr>
        <p:blipFill>
          <a:blip r:embed="rId163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37"/>
              </a:ext>
            </a:extLst>
          </a:blip>
          <a:stretch>
            <a:fillRect/>
          </a:stretch>
        </p:blipFill>
        <p:spPr>
          <a:xfrm flipV="1">
            <a:off x="7761503" y="6301915"/>
            <a:ext cx="397710" cy="397710"/>
          </a:xfrm>
          <a:prstGeom prst="rect">
            <a:avLst/>
          </a:prstGeom>
        </p:spPr>
      </p:pic>
      <p:pic>
        <p:nvPicPr>
          <p:cNvPr id="104" name="Grafik 103"/>
          <p:cNvPicPr>
            <a:picLocks noChangeAspect="1"/>
          </p:cNvPicPr>
          <p:nvPr/>
        </p:nvPicPr>
        <p:blipFill>
          <a:blip r:embed="rId163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61"/>
              </a:ext>
            </a:extLst>
          </a:blip>
          <a:stretch>
            <a:fillRect/>
          </a:stretch>
        </p:blipFill>
        <p:spPr>
          <a:xfrm>
            <a:off x="5397880" y="6100256"/>
            <a:ext cx="354251" cy="354251"/>
          </a:xfrm>
          <a:prstGeom prst="rect">
            <a:avLst/>
          </a:prstGeom>
        </p:spPr>
      </p:pic>
      <p:pic>
        <p:nvPicPr>
          <p:cNvPr id="105" name="Grafik 104" descr="Euro"/>
          <p:cNvPicPr>
            <a:picLocks noChangeAspect="1"/>
          </p:cNvPicPr>
          <p:nvPr/>
        </p:nvPicPr>
        <p:blipFill>
          <a:blip r:embed="rId164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71"/>
              </a:ext>
            </a:extLst>
          </a:blip>
          <a:stretch>
            <a:fillRect/>
          </a:stretch>
        </p:blipFill>
        <p:spPr>
          <a:xfrm>
            <a:off x="3180002" y="6097788"/>
            <a:ext cx="334605" cy="334605"/>
          </a:xfrm>
          <a:prstGeom prst="rect">
            <a:avLst/>
          </a:prstGeom>
        </p:spPr>
      </p:pic>
      <p:pic>
        <p:nvPicPr>
          <p:cNvPr id="106" name="Grafik 105"/>
          <p:cNvPicPr>
            <a:picLocks noChangeAspect="1"/>
          </p:cNvPicPr>
          <p:nvPr/>
        </p:nvPicPr>
        <p:blipFill>
          <a:blip r:embed="rId164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9"/>
              </a:ext>
            </a:extLst>
          </a:blip>
          <a:stretch>
            <a:fillRect/>
          </a:stretch>
        </p:blipFill>
        <p:spPr>
          <a:xfrm>
            <a:off x="674516" y="5074112"/>
            <a:ext cx="404815" cy="40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PresentationFormat>Bildschirmpräsentation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2021-06-16T13:06:14Z</dcterms:modified>
</cp:coreProperties>
</file>