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6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76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86F5E-E70C-4C30-B988-94439ADBD515}" type="datetimeFigureOut">
              <a:rPr lang="de-DE" smtClean="0"/>
              <a:t>16.06.2021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9292B-8929-4EF3-890E-0510944A624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489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9292B-8929-4EF3-890E-0510944A6243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68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3309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0192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346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4364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1447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593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562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5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962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558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Kaufmann/Kauffrau für Büromanagement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8A2F280-2270-44CC-AFC0-E783CFB1CB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25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6"/>
          <p:cNvSpPr txBox="1">
            <a:spLocks/>
          </p:cNvSpPr>
          <p:nvPr userDrawn="1"/>
        </p:nvSpPr>
        <p:spPr>
          <a:xfrm>
            <a:off x="251520" y="6453336"/>
            <a:ext cx="85689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l" defTabSz="914400" rtl="0" eaLnBrk="1" latinLnBrk="0" hangingPunct="1">
              <a:defRPr sz="1000" kern="120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3048000" algn="l"/>
              </a:tabLst>
            </a:pPr>
            <a:r>
              <a:rPr lang="de-DE" sz="900" dirty="0" smtClean="0"/>
              <a:t>Stand: 2021      	Kaufmann/Kauffrau für Büromanagement</a:t>
            </a:r>
            <a:endParaRPr lang="de-DE" sz="900" dirty="0"/>
          </a:p>
        </p:txBody>
      </p:sp>
    </p:spTree>
    <p:extLst>
      <p:ext uri="{BB962C8B-B14F-4D97-AF65-F5344CB8AC3E}">
        <p14:creationId xmlns:p14="http://schemas.microsoft.com/office/powerpoint/2010/main" val="183239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46" Type="http://schemas.openxmlformats.org/officeDocument/2006/relationships/image" Target="../media/image2.png"/><Relationship Id="rId1268" Type="http://schemas.openxmlformats.org/officeDocument/2006/relationships/image" Target="../media/image4.png"/><Relationship Id="rId3" Type="http://schemas.openxmlformats.org/officeDocument/2006/relationships/image" Target="../media/image1.png"/><Relationship Id="rId667" Type="http://schemas.openxmlformats.org/officeDocument/2006/relationships/image" Target="../../word/media/image664.svg"/><Relationship Id="rId1284" Type="http://schemas.openxmlformats.org/officeDocument/2006/relationships/image" Target="../media/image5.png"/><Relationship Id="rId55" Type="http://schemas.openxmlformats.org/officeDocument/2006/relationships/image" Target="../../word/media/image52.svg"/><Relationship Id="rId645" Type="http://schemas.openxmlformats.org/officeDocument/2006/relationships/image" Target="../../word/media/image642.svg"/><Relationship Id="rId1267" Type="http://schemas.openxmlformats.org/officeDocument/2006/relationships/image" Target="../../word/media/image1264.svg"/><Relationship Id="rId1283" Type="http://schemas.openxmlformats.org/officeDocument/2006/relationships/image" Target="../../word/media/image128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7" Type="http://schemas.openxmlformats.org/officeDocument/2006/relationships/image" Target="../../word/media/image54.svg"/><Relationship Id="rId1286" Type="http://schemas.openxmlformats.org/officeDocument/2006/relationships/image" Target="../media/image7.png"/><Relationship Id="rId668" Type="http://schemas.openxmlformats.org/officeDocument/2006/relationships/image" Target="../media/image3.png"/><Relationship Id="rId1285" Type="http://schemas.openxmlformats.org/officeDocument/2006/relationships/image" Target="../media/image6.png"/><Relationship Id="rId249" Type="http://schemas.openxmlformats.org/officeDocument/2006/relationships/image" Target="../../word/media/image24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AutoShape 4" descr="Bildergebnis für buchungsstempe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7" name="Textfeld 66"/>
          <p:cNvSpPr txBox="1"/>
          <p:nvPr/>
        </p:nvSpPr>
        <p:spPr>
          <a:xfrm>
            <a:off x="71105" y="128290"/>
            <a:ext cx="890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Organizer: Lernfeld </a:t>
            </a:r>
            <a:r>
              <a:rPr lang="de-DE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de-DE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Geschäftsprozesse darstellen und optimieren</a:t>
            </a:r>
          </a:p>
        </p:txBody>
      </p:sp>
      <p:sp>
        <p:nvSpPr>
          <p:cNvPr id="78" name="Textfeld 77"/>
          <p:cNvSpPr txBox="1"/>
          <p:nvPr/>
        </p:nvSpPr>
        <p:spPr>
          <a:xfrm>
            <a:off x="4516579" y="592271"/>
            <a:ext cx="45365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„Die </a:t>
            </a:r>
            <a:r>
              <a:rPr lang="de-DE" sz="10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Schülerinnen und Schüler besitzen die Kompetenz, die Arbeits- und Geschäftsprozesse des Betriebes darzustellen, zu optimieren und zur Qualitätssicherung sowie zur kontinuierlichen Verbesserung von </a:t>
            </a:r>
            <a:r>
              <a:rPr lang="de-DE" sz="105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Arbeitsprozessen beizutragen.“</a:t>
            </a:r>
            <a:endParaRPr lang="de-DE" sz="105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hteck 83"/>
          <p:cNvSpPr/>
          <p:nvPr/>
        </p:nvSpPr>
        <p:spPr>
          <a:xfrm>
            <a:off x="121891" y="1352829"/>
            <a:ext cx="204016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Aufbauorganisation darstellen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Rechteck 86"/>
          <p:cNvSpPr/>
          <p:nvPr/>
        </p:nvSpPr>
        <p:spPr>
          <a:xfrm>
            <a:off x="2926366" y="1475406"/>
            <a:ext cx="1967205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cs typeface="Arial" panose="020B0604020202020204" pitchFamily="34" charset="0"/>
              </a:rPr>
              <a:t>Kern- und Unterstützungsprozesse</a:t>
            </a:r>
            <a:endParaRPr lang="de-DE" sz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2771800" y="1699165"/>
            <a:ext cx="22284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Geschäftsprozesse differenzieren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Pfeil nach rechts 42"/>
          <p:cNvSpPr/>
          <p:nvPr/>
        </p:nvSpPr>
        <p:spPr>
          <a:xfrm rot="1387972">
            <a:off x="2351803" y="1590873"/>
            <a:ext cx="336300" cy="247949"/>
          </a:xfrm>
          <a:prstGeom prst="rightArrow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8" name="Pfeil nach rechts 127"/>
          <p:cNvSpPr/>
          <p:nvPr/>
        </p:nvSpPr>
        <p:spPr>
          <a:xfrm rot="6984942">
            <a:off x="6355284" y="4326356"/>
            <a:ext cx="336300" cy="247949"/>
          </a:xfrm>
          <a:prstGeom prst="rightArrow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9" name="Pfeil nach rechts 128"/>
          <p:cNvSpPr/>
          <p:nvPr/>
        </p:nvSpPr>
        <p:spPr>
          <a:xfrm rot="1873965">
            <a:off x="5172263" y="2178107"/>
            <a:ext cx="336300" cy="247949"/>
          </a:xfrm>
          <a:prstGeom prst="rightArrow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0" name="Pfeil nach rechts 59"/>
          <p:cNvSpPr/>
          <p:nvPr/>
        </p:nvSpPr>
        <p:spPr>
          <a:xfrm rot="11478764">
            <a:off x="3363480" y="5199889"/>
            <a:ext cx="336300" cy="247949"/>
          </a:xfrm>
          <a:prstGeom prst="rightArrow">
            <a:avLst/>
          </a:prstGeom>
          <a:solidFill>
            <a:schemeClr val="bg1"/>
          </a:solidFill>
          <a:ln w="3175">
            <a:solidFill>
              <a:schemeClr val="bg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/>
          <p:cNvSpPr/>
          <p:nvPr/>
        </p:nvSpPr>
        <p:spPr>
          <a:xfrm>
            <a:off x="6356680" y="2874513"/>
            <a:ext cx="13821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Prozesse darstellen</a:t>
            </a:r>
            <a:endParaRPr lang="de-DE" sz="1000" dirty="0"/>
          </a:p>
        </p:txBody>
      </p:sp>
      <p:sp>
        <p:nvSpPr>
          <p:cNvPr id="3" name="Rechteck 2"/>
          <p:cNvSpPr/>
          <p:nvPr/>
        </p:nvSpPr>
        <p:spPr>
          <a:xfrm>
            <a:off x="5774541" y="2643921"/>
            <a:ext cx="279005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Ablaufdiagramme, ereignisgesteuerte Prozesskette</a:t>
            </a:r>
            <a:endParaRPr lang="de-DE" sz="900" dirty="0"/>
          </a:p>
        </p:txBody>
      </p:sp>
      <p:sp>
        <p:nvSpPr>
          <p:cNvPr id="4" name="Rechteck 3"/>
          <p:cNvSpPr/>
          <p:nvPr/>
        </p:nvSpPr>
        <p:spPr>
          <a:xfrm>
            <a:off x="4572000" y="5072011"/>
            <a:ext cx="163378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Schnittstellen erkunden</a:t>
            </a:r>
            <a:endParaRPr lang="de-DE" sz="1000" dirty="0"/>
          </a:p>
        </p:txBody>
      </p:sp>
      <p:sp>
        <p:nvSpPr>
          <p:cNvPr id="5" name="Rechteck 4"/>
          <p:cNvSpPr/>
          <p:nvPr/>
        </p:nvSpPr>
        <p:spPr>
          <a:xfrm>
            <a:off x="449240" y="4760998"/>
            <a:ext cx="239841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ea typeface="Times New Roman" panose="02020603050405020304" pitchFamily="18" charset="0"/>
              </a:rPr>
              <a:t>Schwachstellenanalyse durchführen</a:t>
            </a:r>
            <a:endParaRPr lang="de-DE" sz="1000" dirty="0"/>
          </a:p>
        </p:txBody>
      </p:sp>
      <p:pic>
        <p:nvPicPr>
          <p:cNvPr id="66" name="Grafik 65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45"/>
              </a:ext>
            </a:extLst>
          </a:blip>
          <a:stretch>
            <a:fillRect/>
          </a:stretch>
        </p:blipFill>
        <p:spPr>
          <a:xfrm>
            <a:off x="734727" y="1650670"/>
            <a:ext cx="524248" cy="524248"/>
          </a:xfrm>
          <a:prstGeom prst="rect">
            <a:avLst/>
          </a:prstGeom>
        </p:spPr>
      </p:pic>
      <p:pic>
        <p:nvPicPr>
          <p:cNvPr id="68" name="Grafik 67"/>
          <p:cNvPicPr>
            <a:picLocks noChangeAspect="1"/>
          </p:cNvPicPr>
          <p:nvPr/>
        </p:nvPicPr>
        <p:blipFill>
          <a:blip r:embed="rId64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667"/>
              </a:ext>
            </a:extLst>
          </a:blip>
          <a:stretch>
            <a:fillRect/>
          </a:stretch>
        </p:blipFill>
        <p:spPr>
          <a:xfrm>
            <a:off x="3491880" y="1996007"/>
            <a:ext cx="577924" cy="577924"/>
          </a:xfrm>
          <a:prstGeom prst="rect">
            <a:avLst/>
          </a:prstGeom>
        </p:spPr>
      </p:pic>
      <p:pic>
        <p:nvPicPr>
          <p:cNvPr id="71" name="Grafik 70"/>
          <p:cNvPicPr>
            <a:picLocks noChangeAspect="1"/>
          </p:cNvPicPr>
          <p:nvPr/>
        </p:nvPicPr>
        <p:blipFill>
          <a:blip r:embed="rId66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67"/>
              </a:ext>
            </a:extLst>
          </a:blip>
          <a:stretch>
            <a:fillRect/>
          </a:stretch>
        </p:blipFill>
        <p:spPr>
          <a:xfrm>
            <a:off x="7092280" y="3234420"/>
            <a:ext cx="490751" cy="490751"/>
          </a:xfrm>
          <a:prstGeom prst="rect">
            <a:avLst/>
          </a:prstGeom>
        </p:spPr>
      </p:pic>
      <p:pic>
        <p:nvPicPr>
          <p:cNvPr id="72" name="Grafik 71"/>
          <p:cNvPicPr>
            <a:picLocks noChangeAspect="1"/>
          </p:cNvPicPr>
          <p:nvPr/>
        </p:nvPicPr>
        <p:blipFill>
          <a:blip r:embed="rId126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1283"/>
              </a:ext>
            </a:extLst>
          </a:blip>
          <a:stretch>
            <a:fillRect/>
          </a:stretch>
        </p:blipFill>
        <p:spPr>
          <a:xfrm rot="5400000">
            <a:off x="6523434" y="3232545"/>
            <a:ext cx="488100" cy="488100"/>
          </a:xfrm>
          <a:prstGeom prst="rect">
            <a:avLst/>
          </a:prstGeom>
        </p:spPr>
      </p:pic>
      <p:cxnSp>
        <p:nvCxnSpPr>
          <p:cNvPr id="73" name="Gerade Verbindung mit Pfeil 72"/>
          <p:cNvCxnSpPr/>
          <p:nvPr/>
        </p:nvCxnSpPr>
        <p:spPr>
          <a:xfrm flipH="1">
            <a:off x="1725540" y="2041224"/>
            <a:ext cx="1415043" cy="2657514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Gerade Verbindung mit Pfeil 74"/>
          <p:cNvCxnSpPr/>
          <p:nvPr/>
        </p:nvCxnSpPr>
        <p:spPr>
          <a:xfrm flipH="1" flipV="1">
            <a:off x="2925088" y="4896088"/>
            <a:ext cx="1591491" cy="264212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Gerade Verbindung mit Pfeil 75"/>
          <p:cNvCxnSpPr/>
          <p:nvPr/>
        </p:nvCxnSpPr>
        <p:spPr>
          <a:xfrm flipH="1">
            <a:off x="5548476" y="3139744"/>
            <a:ext cx="974958" cy="1919196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" name="Grafik 80"/>
          <p:cNvPicPr>
            <a:picLocks noChangeAspect="1"/>
          </p:cNvPicPr>
          <p:nvPr/>
        </p:nvPicPr>
        <p:blipFill>
          <a:blip r:embed="rId128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7"/>
              </a:ext>
            </a:extLst>
          </a:blip>
          <a:stretch>
            <a:fillRect/>
          </a:stretch>
        </p:blipFill>
        <p:spPr>
          <a:xfrm>
            <a:off x="987054" y="5058940"/>
            <a:ext cx="496800" cy="496800"/>
          </a:xfrm>
          <a:prstGeom prst="rect">
            <a:avLst/>
          </a:prstGeom>
        </p:spPr>
      </p:pic>
      <p:pic>
        <p:nvPicPr>
          <p:cNvPr id="86" name="Grafik 85"/>
          <p:cNvPicPr>
            <a:picLocks noChangeAspect="1"/>
          </p:cNvPicPr>
          <p:nvPr/>
        </p:nvPicPr>
        <p:blipFill>
          <a:blip r:embed="rId1285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55"/>
              </a:ext>
            </a:extLst>
          </a:blip>
          <a:stretch>
            <a:fillRect/>
          </a:stretch>
        </p:blipFill>
        <p:spPr>
          <a:xfrm>
            <a:off x="1494284" y="5069479"/>
            <a:ext cx="497100" cy="497100"/>
          </a:xfrm>
          <a:prstGeom prst="rect">
            <a:avLst/>
          </a:prstGeom>
        </p:spPr>
      </p:pic>
      <p:pic>
        <p:nvPicPr>
          <p:cNvPr id="93" name="Grafik 92"/>
          <p:cNvPicPr>
            <a:picLocks noChangeAspect="1"/>
          </p:cNvPicPr>
          <p:nvPr/>
        </p:nvPicPr>
        <p:blipFill>
          <a:blip r:embed="rId128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cex="http://schemas.microsoft.com/office/word/2018/wordml/cex" xmlns:w16cid="http://schemas.microsoft.com/office/word/2016/wordml/cid" xmlns:w16="http://schemas.microsoft.com/office/word/2018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asvg="http://schemas.microsoft.com/office/drawing/2016/SVG/main" xmlns:lc="http://schemas.openxmlformats.org/drawingml/2006/lockedCanvas" r:embed="rId249"/>
              </a:ext>
            </a:extLst>
          </a:blip>
          <a:stretch>
            <a:fillRect/>
          </a:stretch>
        </p:blipFill>
        <p:spPr>
          <a:xfrm>
            <a:off x="4911221" y="5276321"/>
            <a:ext cx="637255" cy="637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64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PresentationFormat>Bildschirmpräsentation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Larissa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2017-10-01T16:54:20Z</dcterms:created>
  <dcterms:modified xsi:type="dcterms:W3CDTF">2021-06-16T13:06:36Z</dcterms:modified>
</cp:coreProperties>
</file>