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848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30.07.2021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2021 		                                    </a:t>
            </a: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Kaufmann/Kauffrau für Digitalisierungsmanagement 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63" Type="http://schemas.openxmlformats.org/officeDocument/2006/relationships/image" Target="../media/image8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259" Type="http://schemas.openxmlformats.org/officeDocument/2006/relationships/image" Target="../../word/media/image1256.svg"/><Relationship Id="rId1284" Type="http://schemas.openxmlformats.org/officeDocument/2006/relationships/image" Target="../media/image11.png"/><Relationship Id="rId645" Type="http://schemas.openxmlformats.org/officeDocument/2006/relationships/image" Target="../../word/media/image642.svg"/><Relationship Id="rId191" Type="http://schemas.openxmlformats.org/officeDocument/2006/relationships/image" Target="../../word/media/image188.svg"/><Relationship Id="rId1262" Type="http://schemas.openxmlformats.org/officeDocument/2006/relationships/image" Target="../media/image7.png"/><Relationship Id="rId1283" Type="http://schemas.openxmlformats.org/officeDocument/2006/relationships/image" Target="../../word/media/image1280.svg"/><Relationship Id="rId2" Type="http://schemas.openxmlformats.org/officeDocument/2006/relationships/notesSlide" Target="../notesSlides/notesSlide1.xml"/><Relationship Id="rId41" Type="http://schemas.openxmlformats.org/officeDocument/2006/relationships/image" Target="../../word/media/image38.sv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1261" Type="http://schemas.openxmlformats.org/officeDocument/2006/relationships/image" Target="../media/image6.png"/><Relationship Id="rId1252" Type="http://schemas.openxmlformats.org/officeDocument/2006/relationships/image" Target="../media/image4.png"/><Relationship Id="rId1260" Type="http://schemas.openxmlformats.org/officeDocument/2006/relationships/image" Target="../media/image5.png"/><Relationship Id="rId1109" Type="http://schemas.openxmlformats.org/officeDocument/2006/relationships/image" Target="../../word/media/image1106.svg"/><Relationship Id="rId57" Type="http://schemas.openxmlformats.org/officeDocument/2006/relationships/image" Target="../../word/media/image54.svg"/><Relationship Id="rId1265" Type="http://schemas.openxmlformats.org/officeDocument/2006/relationships/image" Target="../media/image10.png"/><Relationship Id="rId1133" Type="http://schemas.openxmlformats.org/officeDocument/2006/relationships/image" Target="../../word/media/image1130.svg"/><Relationship Id="rId605" Type="http://schemas.openxmlformats.org/officeDocument/2006/relationships/image" Target="../../word/media/image602.svg"/><Relationship Id="rId1251" Type="http://schemas.openxmlformats.org/officeDocument/2006/relationships/image" Target="../media/image3.png"/><Relationship Id="rId27" Type="http://schemas.openxmlformats.org/officeDocument/2006/relationships/image" Target="../../word/media/image24.svg"/><Relationship Id="rId126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Lernfeld 12 – Unternehmen digital weiterentwickeln</a:t>
            </a:r>
            <a:r>
              <a:rPr lang="de-DE" dirty="0"/>
              <a:t>	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4137703" y="657683"/>
            <a:ext cx="523289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Schülerinnen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Schüler verfügen über die Kompetenz, im Team Geschäftsmodell und Geschäftsprozesse des Unternehmens zu analysieren und Vorschläge für eine marktgerechte digitale Weiterentwicklung zu erarbeiten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 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2341204" y="2183485"/>
            <a:ext cx="1584176" cy="220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betriebliche Prozessteilnehmer</a:t>
            </a:r>
          </a:p>
        </p:txBody>
      </p:sp>
      <p:cxnSp>
        <p:nvCxnSpPr>
          <p:cNvPr id="128" name="Gerade Verbindung mit Pfeil 127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114" idx="2"/>
            <a:endCxn id="7" idx="1"/>
          </p:cNvCxnSpPr>
          <p:nvPr/>
        </p:nvCxnSpPr>
        <p:spPr>
          <a:xfrm>
            <a:off x="4859024" y="2592008"/>
            <a:ext cx="1235308" cy="85062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1" name="Grafik 17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9491841">
            <a:off x="2530058" y="846371"/>
            <a:ext cx="412220" cy="44517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94321" y="784787"/>
            <a:ext cx="2596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Geschäftsmodell und Vertriebswege des Unternehmens darstellen</a:t>
            </a:r>
            <a:endParaRPr lang="de-DE" sz="1000" dirty="0"/>
          </a:p>
        </p:txBody>
      </p:sp>
      <p:sp>
        <p:nvSpPr>
          <p:cNvPr id="105" name="Rechteck 104"/>
          <p:cNvSpPr/>
          <p:nvPr/>
        </p:nvSpPr>
        <p:spPr>
          <a:xfrm>
            <a:off x="2387366" y="1352487"/>
            <a:ext cx="17281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Erwartungen der Beteiligten ermitteln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422877" y="1683865"/>
            <a:ext cx="20006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Relevante Geschäftsprozesse visualisieren </a:t>
            </a:r>
            <a:endParaRPr lang="de-DE" sz="1000" dirty="0"/>
          </a:p>
        </p:txBody>
      </p:sp>
      <p:sp>
        <p:nvSpPr>
          <p:cNvPr id="7" name="Rechteck 6"/>
          <p:cNvSpPr/>
          <p:nvPr/>
        </p:nvSpPr>
        <p:spPr>
          <a:xfrm>
            <a:off x="6094332" y="3242575"/>
            <a:ext cx="26541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Änderungs- und Optimierungsbedarf unter Beachtung der Daten erfassen</a:t>
            </a:r>
            <a:endParaRPr lang="de-DE" sz="1000" dirty="0"/>
          </a:p>
        </p:txBody>
      </p:sp>
      <p:sp>
        <p:nvSpPr>
          <p:cNvPr id="8" name="Rechteck 7"/>
          <p:cNvSpPr/>
          <p:nvPr/>
        </p:nvSpPr>
        <p:spPr>
          <a:xfrm>
            <a:off x="6115097" y="4104506"/>
            <a:ext cx="20006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Ausgestaltung neuer Geschäftsprozesse planen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6094332" y="5086357"/>
            <a:ext cx="17819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Marktgerechte digitale Weiterentwicklung des Geschäftsmodells planen</a:t>
            </a:r>
            <a:endParaRPr lang="de-DE" sz="1000" dirty="0"/>
          </a:p>
        </p:txBody>
      </p:sp>
      <p:sp>
        <p:nvSpPr>
          <p:cNvPr id="10" name="Rechteck 9"/>
          <p:cNvSpPr/>
          <p:nvPr/>
        </p:nvSpPr>
        <p:spPr>
          <a:xfrm>
            <a:off x="2697650" y="5189679"/>
            <a:ext cx="169148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Soll-Konzepte erarbeiten</a:t>
            </a:r>
            <a:endParaRPr lang="de-DE" sz="1000" dirty="0"/>
          </a:p>
        </p:txBody>
      </p:sp>
      <p:sp>
        <p:nvSpPr>
          <p:cNvPr id="12" name="Rechteck 11"/>
          <p:cNvSpPr/>
          <p:nvPr/>
        </p:nvSpPr>
        <p:spPr>
          <a:xfrm>
            <a:off x="72044" y="4392147"/>
            <a:ext cx="21419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Prozess und Ergebnis der digitalen Weiterentwicklung des Unternehmens analysieren </a:t>
            </a:r>
            <a:endParaRPr lang="de-DE" sz="1000" dirty="0"/>
          </a:p>
        </p:txBody>
      </p:sp>
      <p:sp>
        <p:nvSpPr>
          <p:cNvPr id="13" name="Rechteck 12"/>
          <p:cNvSpPr/>
          <p:nvPr/>
        </p:nvSpPr>
        <p:spPr>
          <a:xfrm>
            <a:off x="217879" y="2907518"/>
            <a:ext cx="200062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Marktposition und Zukunftschancen des Unternehmens analysieren </a:t>
            </a:r>
            <a:endParaRPr lang="de-DE" sz="1000" dirty="0"/>
          </a:p>
        </p:txBody>
      </p:sp>
      <p:pic>
        <p:nvPicPr>
          <p:cNvPr id="114" name="Grafik 113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4592472" y="2058904"/>
            <a:ext cx="533104" cy="533104"/>
          </a:xfrm>
          <a:prstGeom prst="rect">
            <a:avLst/>
          </a:prstGeom>
        </p:spPr>
      </p:pic>
      <p:pic>
        <p:nvPicPr>
          <p:cNvPr id="116" name="Grafik 115"/>
          <p:cNvPicPr>
            <a:picLocks noChangeAspect="1"/>
          </p:cNvPicPr>
          <p:nvPr/>
        </p:nvPicPr>
        <p:blipFill>
          <a:blip r:embed="rId12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3"/>
              </a:ext>
            </a:extLst>
          </a:blip>
          <a:stretch>
            <a:fillRect/>
          </a:stretch>
        </p:blipFill>
        <p:spPr>
          <a:xfrm>
            <a:off x="2814628" y="1749389"/>
            <a:ext cx="448124" cy="448124"/>
          </a:xfrm>
          <a:prstGeom prst="rect">
            <a:avLst/>
          </a:prstGeom>
        </p:spPr>
      </p:pic>
      <p:pic>
        <p:nvPicPr>
          <p:cNvPr id="117" name="Grafik 116"/>
          <p:cNvPicPr>
            <a:picLocks noChangeAspect="1"/>
          </p:cNvPicPr>
          <p:nvPr/>
        </p:nvPicPr>
        <p:blipFill>
          <a:blip r:embed="rId12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59"/>
              </a:ext>
            </a:extLst>
          </a:blip>
          <a:stretch>
            <a:fillRect/>
          </a:stretch>
        </p:blipFill>
        <p:spPr>
          <a:xfrm>
            <a:off x="1363679" y="1206645"/>
            <a:ext cx="485946" cy="485946"/>
          </a:xfrm>
          <a:prstGeom prst="rect">
            <a:avLst/>
          </a:prstGeom>
        </p:spPr>
      </p:pic>
      <p:sp>
        <p:nvSpPr>
          <p:cNvPr id="118" name="Textfeld 117"/>
          <p:cNvSpPr txBox="1"/>
          <p:nvPr/>
        </p:nvSpPr>
        <p:spPr>
          <a:xfrm>
            <a:off x="2498342" y="2376564"/>
            <a:ext cx="12877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externe Marktteilnehmer</a:t>
            </a:r>
          </a:p>
        </p:txBody>
      </p:sp>
      <p:sp>
        <p:nvSpPr>
          <p:cNvPr id="119" name="Textfeld 118"/>
          <p:cNvSpPr txBox="1"/>
          <p:nvPr/>
        </p:nvSpPr>
        <p:spPr>
          <a:xfrm>
            <a:off x="5216580" y="2256873"/>
            <a:ext cx="7403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Ist-Zustand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493174" y="1746277"/>
            <a:ext cx="12877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Prozesslandschaft</a:t>
            </a:r>
          </a:p>
        </p:txBody>
      </p:sp>
      <p:sp>
        <p:nvSpPr>
          <p:cNvPr id="2" name="Geschweifte Klammer links 1"/>
          <p:cNvSpPr/>
          <p:nvPr/>
        </p:nvSpPr>
        <p:spPr>
          <a:xfrm rot="12164010">
            <a:off x="8131893" y="3221210"/>
            <a:ext cx="236956" cy="2700000"/>
          </a:xfrm>
          <a:prstGeom prst="leftBrace">
            <a:avLst>
              <a:gd name="adj1" fmla="val 34200"/>
              <a:gd name="adj2" fmla="val 48537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/>
          <p:cNvSpPr txBox="1"/>
          <p:nvPr/>
        </p:nvSpPr>
        <p:spPr>
          <a:xfrm>
            <a:off x="4455841" y="2748870"/>
            <a:ext cx="96734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auftragsbezogen</a:t>
            </a:r>
          </a:p>
        </p:txBody>
      </p:sp>
      <p:pic>
        <p:nvPicPr>
          <p:cNvPr id="29" name="Grafik 28"/>
          <p:cNvPicPr>
            <a:picLocks noChangeAspect="1"/>
          </p:cNvPicPr>
          <p:nvPr/>
        </p:nvPicPr>
        <p:blipFill>
          <a:blip r:embed="rId126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109"/>
              </a:ext>
            </a:extLst>
          </a:blip>
          <a:stretch>
            <a:fillRect/>
          </a:stretch>
        </p:blipFill>
        <p:spPr>
          <a:xfrm>
            <a:off x="8416245" y="4317979"/>
            <a:ext cx="464659" cy="464659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>
            <a:off x="8526583" y="4589761"/>
            <a:ext cx="6068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Nutzen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8181253" y="4828135"/>
            <a:ext cx="9673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 Kunden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151620" y="4995303"/>
            <a:ext cx="9673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externe Kunden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646960" y="5670419"/>
            <a:ext cx="8824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Soll-Zustand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2686788" y="4977508"/>
            <a:ext cx="10465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Wirtschaftlichkeit? 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3624515" y="4979258"/>
            <a:ext cx="10465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Machbarkeit? </a:t>
            </a:r>
          </a:p>
        </p:txBody>
      </p: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119" idx="2"/>
          </p:cNvCxnSpPr>
          <p:nvPr/>
        </p:nvCxnSpPr>
        <p:spPr>
          <a:xfrm flipH="1">
            <a:off x="4265833" y="2472317"/>
            <a:ext cx="1320936" cy="319810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feld 40"/>
          <p:cNvSpPr txBox="1"/>
          <p:nvPr/>
        </p:nvSpPr>
        <p:spPr>
          <a:xfrm>
            <a:off x="3643470" y="3849204"/>
            <a:ext cx="12877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Digitalisierungsgrad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559030" y="4051473"/>
            <a:ext cx="6962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Kosten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3504624" y="4243412"/>
            <a:ext cx="1080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Wertschöpfung</a:t>
            </a:r>
          </a:p>
        </p:txBody>
      </p:sp>
      <p:pic>
        <p:nvPicPr>
          <p:cNvPr id="44" name="Grafik 43"/>
          <p:cNvPicPr>
            <a:picLocks noChangeAspect="1"/>
          </p:cNvPicPr>
          <p:nvPr/>
        </p:nvPicPr>
        <p:blipFill>
          <a:blip r:embed="rId126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91"/>
              </a:ext>
            </a:extLst>
          </a:blip>
          <a:stretch>
            <a:fillRect/>
          </a:stretch>
        </p:blipFill>
        <p:spPr>
          <a:xfrm rot="20490352">
            <a:off x="4430753" y="3971304"/>
            <a:ext cx="464890" cy="464890"/>
          </a:xfrm>
          <a:prstGeom prst="rect">
            <a:avLst/>
          </a:prstGeom>
        </p:spPr>
      </p:pic>
      <p:pic>
        <p:nvPicPr>
          <p:cNvPr id="50" name="Grafik 49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2897429" y="5435202"/>
            <a:ext cx="533104" cy="533104"/>
          </a:xfrm>
          <a:prstGeom prst="rect">
            <a:avLst/>
          </a:prstGeom>
        </p:spPr>
      </p:pic>
      <p:pic>
        <p:nvPicPr>
          <p:cNvPr id="51" name="Grafik 5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513407">
            <a:off x="3916882" y="1438092"/>
            <a:ext cx="412220" cy="445170"/>
          </a:xfrm>
          <a:prstGeom prst="rect">
            <a:avLst/>
          </a:prstGeom>
        </p:spPr>
      </p:pic>
      <p:cxnSp>
        <p:nvCxnSpPr>
          <p:cNvPr id="54" name="Gerade Verbindung mit Pfeil 53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114" idx="2"/>
            <a:endCxn id="8" idx="1"/>
          </p:cNvCxnSpPr>
          <p:nvPr/>
        </p:nvCxnSpPr>
        <p:spPr>
          <a:xfrm>
            <a:off x="4859024" y="2592008"/>
            <a:ext cx="1256073" cy="171255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stCxn id="114" idx="2"/>
            <a:endCxn id="9" idx="1"/>
          </p:cNvCxnSpPr>
          <p:nvPr/>
        </p:nvCxnSpPr>
        <p:spPr>
          <a:xfrm>
            <a:off x="4859024" y="2592008"/>
            <a:ext cx="1235308" cy="277134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Grafik 62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6708920" flipH="1">
            <a:off x="2263604" y="4740607"/>
            <a:ext cx="373159" cy="444759"/>
          </a:xfrm>
          <a:prstGeom prst="rect">
            <a:avLst/>
          </a:prstGeom>
        </p:spPr>
      </p:pic>
      <p:pic>
        <p:nvPicPr>
          <p:cNvPr id="64" name="Grafik 63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287674">
            <a:off x="74118" y="3721783"/>
            <a:ext cx="412220" cy="445170"/>
          </a:xfrm>
          <a:prstGeom prst="rect">
            <a:avLst/>
          </a:prstGeom>
        </p:spPr>
      </p:pic>
      <p:pic>
        <p:nvPicPr>
          <p:cNvPr id="65" name="Grafik 64"/>
          <p:cNvPicPr>
            <a:picLocks noChangeAspect="1"/>
          </p:cNvPicPr>
          <p:nvPr/>
        </p:nvPicPr>
        <p:blipFill>
          <a:blip r:embed="rId126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"/>
              </a:ext>
            </a:extLst>
          </a:blip>
          <a:stretch>
            <a:fillRect/>
          </a:stretch>
        </p:blipFill>
        <p:spPr>
          <a:xfrm>
            <a:off x="1313121" y="3555180"/>
            <a:ext cx="365601" cy="365601"/>
          </a:xfrm>
          <a:prstGeom prst="rect">
            <a:avLst/>
          </a:prstGeom>
        </p:spPr>
      </p:pic>
      <p:pic>
        <p:nvPicPr>
          <p:cNvPr id="66" name="Grafik 65"/>
          <p:cNvPicPr>
            <a:picLocks noChangeAspect="1"/>
          </p:cNvPicPr>
          <p:nvPr/>
        </p:nvPicPr>
        <p:blipFill>
          <a:blip r:embed="rId126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"/>
              </a:ext>
            </a:extLst>
          </a:blip>
          <a:stretch>
            <a:fillRect/>
          </a:stretch>
        </p:blipFill>
        <p:spPr>
          <a:xfrm>
            <a:off x="1423920" y="5139031"/>
            <a:ext cx="365601" cy="365601"/>
          </a:xfrm>
          <a:prstGeom prst="rect">
            <a:avLst/>
          </a:prstGeom>
        </p:spPr>
      </p:pic>
      <p:pic>
        <p:nvPicPr>
          <p:cNvPr id="67" name="Grafik 66"/>
          <p:cNvPicPr>
            <a:picLocks noChangeAspect="1"/>
          </p:cNvPicPr>
          <p:nvPr/>
        </p:nvPicPr>
        <p:blipFill>
          <a:blip r:embed="rId126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7"/>
              </a:ext>
            </a:extLst>
          </a:blip>
          <a:stretch>
            <a:fillRect/>
          </a:stretch>
        </p:blipFill>
        <p:spPr>
          <a:xfrm>
            <a:off x="796165" y="3457881"/>
            <a:ext cx="493188" cy="493188"/>
          </a:xfrm>
          <a:prstGeom prst="rect">
            <a:avLst/>
          </a:prstGeom>
        </p:spPr>
      </p:pic>
      <p:pic>
        <p:nvPicPr>
          <p:cNvPr id="68" name="Grafik 67"/>
          <p:cNvPicPr>
            <a:picLocks noChangeAspect="1"/>
          </p:cNvPicPr>
          <p:nvPr/>
        </p:nvPicPr>
        <p:blipFill>
          <a:blip r:embed="rId126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5"/>
              </a:ext>
            </a:extLst>
          </a:blip>
          <a:stretch>
            <a:fillRect/>
          </a:stretch>
        </p:blipFill>
        <p:spPr>
          <a:xfrm>
            <a:off x="6855441" y="3661806"/>
            <a:ext cx="352441" cy="352441"/>
          </a:xfrm>
          <a:prstGeom prst="rect">
            <a:avLst/>
          </a:prstGeom>
        </p:spPr>
      </p:pic>
      <p:pic>
        <p:nvPicPr>
          <p:cNvPr id="69" name="Grafik 68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6687866" y="4467789"/>
            <a:ext cx="533104" cy="533104"/>
          </a:xfrm>
          <a:prstGeom prst="rect">
            <a:avLst/>
          </a:prstGeom>
        </p:spPr>
      </p:pic>
      <p:grpSp>
        <p:nvGrpSpPr>
          <p:cNvPr id="39" name="Gruppieren 38"/>
          <p:cNvGrpSpPr/>
          <p:nvPr/>
        </p:nvGrpSpPr>
        <p:grpSpPr>
          <a:xfrm>
            <a:off x="267072" y="1194960"/>
            <a:ext cx="907430" cy="535197"/>
            <a:chOff x="7013911" y="1560805"/>
            <a:chExt cx="907430" cy="535197"/>
          </a:xfrm>
        </p:grpSpPr>
        <p:pic>
          <p:nvPicPr>
            <p:cNvPr id="70" name="Grafik 69" descr="Hierarchie"/>
            <p:cNvPicPr>
              <a:picLocks noChangeAspect="1"/>
            </p:cNvPicPr>
            <p:nvPr/>
          </p:nvPicPr>
          <p:blipFill>
            <a:blip r:embed="rId1250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  </a:ext>
              </a:extLst>
            </a:blip>
            <a:stretch>
              <a:fillRect/>
            </a:stretch>
          </p:blipFill>
          <p:spPr>
            <a:xfrm>
              <a:off x="7013911" y="1560805"/>
              <a:ext cx="533104" cy="533104"/>
            </a:xfrm>
            <a:prstGeom prst="rect">
              <a:avLst/>
            </a:prstGeom>
          </p:spPr>
        </p:pic>
        <p:pic>
          <p:nvPicPr>
            <p:cNvPr id="71" name="Grafik 70" descr="Hierarchie"/>
            <p:cNvPicPr>
              <a:picLocks noChangeAspect="1"/>
            </p:cNvPicPr>
            <p:nvPr/>
          </p:nvPicPr>
          <p:blipFill>
            <a:blip r:embed="rId1250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  </a:ext>
              </a:extLst>
            </a:blip>
            <a:stretch>
              <a:fillRect/>
            </a:stretch>
          </p:blipFill>
          <p:spPr>
            <a:xfrm>
              <a:off x="7388237" y="1562898"/>
              <a:ext cx="533104" cy="533104"/>
            </a:xfrm>
            <a:prstGeom prst="rect">
              <a:avLst/>
            </a:prstGeom>
          </p:spPr>
        </p:pic>
      </p:grpSp>
      <p:grpSp>
        <p:nvGrpSpPr>
          <p:cNvPr id="72" name="Gruppieren 71"/>
          <p:cNvGrpSpPr/>
          <p:nvPr/>
        </p:nvGrpSpPr>
        <p:grpSpPr>
          <a:xfrm>
            <a:off x="6403149" y="5680778"/>
            <a:ext cx="907430" cy="535197"/>
            <a:chOff x="7013911" y="1560805"/>
            <a:chExt cx="907430" cy="535197"/>
          </a:xfrm>
        </p:grpSpPr>
        <p:pic>
          <p:nvPicPr>
            <p:cNvPr id="73" name="Grafik 72" descr="Hierarchie"/>
            <p:cNvPicPr>
              <a:picLocks noChangeAspect="1"/>
            </p:cNvPicPr>
            <p:nvPr/>
          </p:nvPicPr>
          <p:blipFill>
            <a:blip r:embed="rId1250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  </a:ext>
              </a:extLst>
            </a:blip>
            <a:stretch>
              <a:fillRect/>
            </a:stretch>
          </p:blipFill>
          <p:spPr>
            <a:xfrm>
              <a:off x="7013911" y="1560805"/>
              <a:ext cx="533104" cy="533104"/>
            </a:xfrm>
            <a:prstGeom prst="rect">
              <a:avLst/>
            </a:prstGeom>
          </p:spPr>
        </p:pic>
        <p:pic>
          <p:nvPicPr>
            <p:cNvPr id="74" name="Grafik 73" descr="Hierarchie"/>
            <p:cNvPicPr>
              <a:picLocks noChangeAspect="1"/>
            </p:cNvPicPr>
            <p:nvPr/>
          </p:nvPicPr>
          <p:blipFill>
            <a:blip r:embed="rId1250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  </a:ext>
              </a:extLst>
            </a:blip>
            <a:stretch>
              <a:fillRect/>
            </a:stretch>
          </p:blipFill>
          <p:spPr>
            <a:xfrm>
              <a:off x="7388237" y="1562898"/>
              <a:ext cx="533104" cy="533104"/>
            </a:xfrm>
            <a:prstGeom prst="rect">
              <a:avLst/>
            </a:prstGeom>
          </p:spPr>
        </p:pic>
      </p:grpSp>
      <p:pic>
        <p:nvPicPr>
          <p:cNvPr id="75" name="Grafik 74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0266111">
            <a:off x="6931247" y="2125517"/>
            <a:ext cx="412220" cy="445170"/>
          </a:xfrm>
          <a:prstGeom prst="rect">
            <a:avLst/>
          </a:prstGeom>
        </p:spPr>
      </p:pic>
      <p:pic>
        <p:nvPicPr>
          <p:cNvPr id="78" name="Grafik 77"/>
          <p:cNvPicPr>
            <a:picLocks noChangeAspect="1"/>
          </p:cNvPicPr>
          <p:nvPr/>
        </p:nvPicPr>
        <p:blipFill>
          <a:blip r:embed="rId126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83"/>
              </a:ext>
            </a:extLst>
          </a:blip>
          <a:stretch>
            <a:fillRect/>
          </a:stretch>
        </p:blipFill>
        <p:spPr>
          <a:xfrm rot="5400000" flipV="1">
            <a:off x="945170" y="5215106"/>
            <a:ext cx="556079" cy="323823"/>
          </a:xfrm>
          <a:prstGeom prst="rect">
            <a:avLst/>
          </a:prstGeom>
        </p:spPr>
      </p:pic>
      <p:pic>
        <p:nvPicPr>
          <p:cNvPr id="79" name="Grafik 78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3269435" y="5682619"/>
            <a:ext cx="533104" cy="533104"/>
          </a:xfrm>
          <a:prstGeom prst="rect">
            <a:avLst/>
          </a:prstGeom>
        </p:spPr>
      </p:pic>
      <p:pic>
        <p:nvPicPr>
          <p:cNvPr id="80" name="Grafik 79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194501" y="4964173"/>
            <a:ext cx="533104" cy="533104"/>
          </a:xfrm>
          <a:prstGeom prst="rect">
            <a:avLst/>
          </a:prstGeom>
        </p:spPr>
      </p:pic>
      <p:pic>
        <p:nvPicPr>
          <p:cNvPr id="81" name="Grafik 80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566507" y="5211590"/>
            <a:ext cx="533104" cy="533104"/>
          </a:xfrm>
          <a:prstGeom prst="rect">
            <a:avLst/>
          </a:prstGeom>
        </p:spPr>
      </p:pic>
      <p:pic>
        <p:nvPicPr>
          <p:cNvPr id="82" name="Grafik 81"/>
          <p:cNvPicPr>
            <a:picLocks noChangeAspect="1"/>
          </p:cNvPicPr>
          <p:nvPr/>
        </p:nvPicPr>
        <p:blipFill>
          <a:blip r:embed="rId128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1"/>
              </a:ext>
            </a:extLst>
          </a:blip>
          <a:stretch>
            <a:fillRect/>
          </a:stretch>
        </p:blipFill>
        <p:spPr>
          <a:xfrm>
            <a:off x="468715" y="3547051"/>
            <a:ext cx="358575" cy="358575"/>
          </a:xfrm>
          <a:prstGeom prst="rect">
            <a:avLst/>
          </a:prstGeom>
        </p:spPr>
      </p:pic>
      <p:grpSp>
        <p:nvGrpSpPr>
          <p:cNvPr id="49" name="Gruppieren 48"/>
          <p:cNvGrpSpPr/>
          <p:nvPr/>
        </p:nvGrpSpPr>
        <p:grpSpPr>
          <a:xfrm>
            <a:off x="4564475" y="3064642"/>
            <a:ext cx="1505122" cy="2638223"/>
            <a:chOff x="4564475" y="3064642"/>
            <a:chExt cx="1505122" cy="2638223"/>
          </a:xfrm>
        </p:grpSpPr>
        <p:sp>
          <p:nvSpPr>
            <p:cNvPr id="84" name="Geschweifte Klammer links 83"/>
            <p:cNvSpPr/>
            <p:nvPr/>
          </p:nvSpPr>
          <p:spPr>
            <a:xfrm>
              <a:off x="5710398" y="3064642"/>
              <a:ext cx="359199" cy="2638223"/>
            </a:xfrm>
            <a:prstGeom prst="leftBrace">
              <a:avLst>
                <a:gd name="adj1" fmla="val 34200"/>
                <a:gd name="adj2" fmla="val 84383"/>
              </a:avLst>
            </a:prstGeom>
            <a:ln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85" name="Gerade Verbindung mit Pfeil 84">
              <a:extLst>
                <a:ext uri="{FF2B5EF4-FFF2-40B4-BE49-F238E27FC236}">
                  <a16:creationId xmlns:a16="http://schemas.microsoft.com/office/drawing/2014/main" id="{6EFC5EEC-55FA-4FC7-B7F7-63E96684F1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4475" y="5295577"/>
              <a:ext cx="1224000" cy="9372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prstDash val="sysDash"/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1" name="Grafik 9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7254946">
            <a:off x="5006502" y="5608737"/>
            <a:ext cx="412220" cy="44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PresentationFormat>Bildschirmpräsentation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2021-07-30T09:28:45Z</dcterms:modified>
</cp:coreProperties>
</file>