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742113" cy="987266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2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53F86F5E-E70C-4C30-B988-94439ADBD515}" type="datetimeFigureOut">
              <a:rPr lang="de-DE" smtClean="0"/>
              <a:t>28.05.2021</a:t>
            </a:fld>
            <a:endParaRPr lang="de-DE"/>
          </a:p>
        </p:txBody>
      </p:sp>
      <p:sp>
        <p:nvSpPr>
          <p:cNvPr id="4" name="Folienbildplatzhalter 3"/>
          <p:cNvSpPr>
            <a:spLocks noGrp="1" noRot="1" noChangeAspect="1"/>
          </p:cNvSpPr>
          <p:nvPr>
            <p:ph type="sldImg" idx="2"/>
          </p:nvPr>
        </p:nvSpPr>
        <p:spPr>
          <a:xfrm>
            <a:off x="1149350" y="1233488"/>
            <a:ext cx="4443413" cy="3332162"/>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4212" y="4751220"/>
            <a:ext cx="5393690" cy="3887361"/>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377318"/>
            <a:ext cx="2921582" cy="49534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18971" y="9377318"/>
            <a:ext cx="2921582" cy="495347"/>
          </a:xfrm>
          <a:prstGeom prst="rect">
            <a:avLst/>
          </a:prstGeom>
        </p:spPr>
        <p:txBody>
          <a:bodyPr vert="horz" lIns="91440" tIns="45720" rIns="91440" bIns="45720" rtlCol="0" anchor="b"/>
          <a:lstStyle>
            <a:lvl1pPr algn="r">
              <a:defRPr sz="1200"/>
            </a:lvl1pPr>
          </a:lstStyle>
          <a:p>
            <a:fld id="{F789292B-8929-4EF3-890E-0510944A6243}" type="slidenum">
              <a:rPr lang="de-DE" smtClean="0"/>
              <a:t>‹Nr.›</a:t>
            </a:fld>
            <a:endParaRPr lang="de-DE"/>
          </a:p>
        </p:txBody>
      </p:sp>
    </p:spTree>
    <p:extLst>
      <p:ext uri="{BB962C8B-B14F-4D97-AF65-F5344CB8AC3E}">
        <p14:creationId xmlns:p14="http://schemas.microsoft.com/office/powerpoint/2010/main" val="277489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789292B-8929-4EF3-890E-0510944A6243}" type="slidenum">
              <a:rPr lang="de-DE" smtClean="0"/>
              <a:t>1</a:t>
            </a:fld>
            <a:endParaRPr lang="de-DE"/>
          </a:p>
        </p:txBody>
      </p:sp>
    </p:spTree>
    <p:extLst>
      <p:ext uri="{BB962C8B-B14F-4D97-AF65-F5344CB8AC3E}">
        <p14:creationId xmlns:p14="http://schemas.microsoft.com/office/powerpoint/2010/main" val="470262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393309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1460192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603346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284364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r>
              <a:rPr lang="de-DE" smtClean="0"/>
              <a:t>Stand: 2021</a:t>
            </a:r>
            <a:endParaRPr lang="de-DE"/>
          </a:p>
        </p:txBody>
      </p:sp>
      <p:sp>
        <p:nvSpPr>
          <p:cNvPr id="5" name="Fußzeilenplatzhalter 4"/>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6" name="Foliennummernplatzhalter 5"/>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773144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r>
              <a:rPr lang="de-DE" smtClean="0"/>
              <a:t>Stand: 2021</a:t>
            </a:r>
            <a:endParaRPr lang="de-DE"/>
          </a:p>
        </p:txBody>
      </p:sp>
      <p:sp>
        <p:nvSpPr>
          <p:cNvPr id="6" name="Fußzeilenplatzhalter 5"/>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668593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r>
              <a:rPr lang="de-DE" smtClean="0"/>
              <a:t>Stand: 2021</a:t>
            </a:r>
            <a:endParaRPr lang="de-DE"/>
          </a:p>
        </p:txBody>
      </p:sp>
      <p:sp>
        <p:nvSpPr>
          <p:cNvPr id="8" name="Fußzeilenplatzhalter 7"/>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9" name="Foliennummernplatzhalter 8"/>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237562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r>
              <a:rPr lang="de-DE" smtClean="0"/>
              <a:t>Stand: 2021</a:t>
            </a:r>
            <a:endParaRPr lang="de-DE"/>
          </a:p>
        </p:txBody>
      </p:sp>
      <p:sp>
        <p:nvSpPr>
          <p:cNvPr id="4" name="Fußzeilenplatzhalter 3"/>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5" name="Foliennummernplatzhalter 4"/>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8295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smtClean="0"/>
              <a:t>Stand: 2021</a:t>
            </a:r>
            <a:endParaRPr lang="de-DE"/>
          </a:p>
        </p:txBody>
      </p:sp>
      <p:sp>
        <p:nvSpPr>
          <p:cNvPr id="3" name="Fußzeilenplatzhalter 2"/>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4" name="Foliennummernplatzhalter 3"/>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3052962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r>
              <a:rPr lang="de-DE" smtClean="0"/>
              <a:t>Stand: 2021</a:t>
            </a:r>
            <a:endParaRPr lang="de-DE"/>
          </a:p>
        </p:txBody>
      </p:sp>
      <p:sp>
        <p:nvSpPr>
          <p:cNvPr id="6" name="Fußzeilenplatzhalter 5"/>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865581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r>
              <a:rPr lang="de-DE" smtClean="0"/>
              <a:t>Stand: 2021</a:t>
            </a:r>
            <a:endParaRPr lang="de-DE"/>
          </a:p>
        </p:txBody>
      </p:sp>
      <p:sp>
        <p:nvSpPr>
          <p:cNvPr id="6" name="Fußzeilenplatzhalter 5"/>
          <p:cNvSpPr>
            <a:spLocks noGrp="1"/>
          </p:cNvSpPr>
          <p:nvPr>
            <p:ph type="ftr" sz="quarter" idx="11"/>
          </p:nvPr>
        </p:nvSpPr>
        <p:spPr/>
        <p:txBody>
          <a:bodyPr/>
          <a:lstStyle/>
          <a:p>
            <a:r>
              <a:rPr lang="de-DE" smtClean="0"/>
              <a:t>Prüfungsbereich Wirtschafts- und Sozialkunde – Kaufmännische Berufsschule</a:t>
            </a:r>
            <a:endParaRPr lang="de-DE"/>
          </a:p>
        </p:txBody>
      </p:sp>
      <p:sp>
        <p:nvSpPr>
          <p:cNvPr id="7" name="Foliennummernplatzhalter 6"/>
          <p:cNvSpPr>
            <a:spLocks noGrp="1"/>
          </p:cNvSpPr>
          <p:nvPr>
            <p:ph type="sldNum" sz="quarter" idx="12"/>
          </p:nvPr>
        </p:nvSpPr>
        <p:spPr/>
        <p:txBody>
          <a:bodyPr/>
          <a:lstStyle/>
          <a:p>
            <a:fld id="{58A2F280-2270-44CC-AFC0-E783CFB1CBA8}" type="slidenum">
              <a:rPr lang="de-DE" smtClean="0"/>
              <a:t>‹Nr.›</a:t>
            </a:fld>
            <a:endParaRPr lang="de-DE"/>
          </a:p>
        </p:txBody>
      </p:sp>
    </p:spTree>
    <p:extLst>
      <p:ext uri="{BB962C8B-B14F-4D97-AF65-F5344CB8AC3E}">
        <p14:creationId xmlns:p14="http://schemas.microsoft.com/office/powerpoint/2010/main" val="2448257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457200" y="6356350"/>
            <a:ext cx="1666528" cy="365125"/>
          </a:xfrm>
          <a:prstGeom prst="rect">
            <a:avLst/>
          </a:prstGeom>
        </p:spPr>
        <p:txBody>
          <a:bodyPr vert="horz" lIns="91440" tIns="45720" rIns="91440" bIns="45720" rtlCol="0" anchor="ctr"/>
          <a:lstStyle>
            <a:lvl1pPr algn="l">
              <a:defRPr sz="900">
                <a:solidFill>
                  <a:srgbClr val="C00000"/>
                </a:solidFill>
                <a:latin typeface="Arial" panose="020B0604020202020204" pitchFamily="34" charset="0"/>
                <a:cs typeface="Arial" panose="020B0604020202020204" pitchFamily="34" charset="0"/>
              </a:defRPr>
            </a:lvl1pPr>
          </a:lstStyle>
          <a:p>
            <a:r>
              <a:rPr lang="de-DE" smtClean="0"/>
              <a:t>Stand: 2021</a:t>
            </a:r>
            <a:endParaRPr lang="de-DE" dirty="0"/>
          </a:p>
        </p:txBody>
      </p:sp>
      <p:sp>
        <p:nvSpPr>
          <p:cNvPr id="5" name="Fußzeilenplatzhalter 4"/>
          <p:cNvSpPr>
            <a:spLocks noGrp="1"/>
          </p:cNvSpPr>
          <p:nvPr>
            <p:ph type="ftr" sz="quarter" idx="3"/>
          </p:nvPr>
        </p:nvSpPr>
        <p:spPr>
          <a:xfrm>
            <a:off x="2267744" y="6356350"/>
            <a:ext cx="4680520" cy="365125"/>
          </a:xfrm>
          <a:prstGeom prst="rect">
            <a:avLst/>
          </a:prstGeom>
        </p:spPr>
        <p:txBody>
          <a:bodyPr vert="horz" lIns="91440" tIns="45720" rIns="91440" bIns="45720" rtlCol="0" anchor="ctr"/>
          <a:lstStyle>
            <a:lvl1pPr algn="ctr">
              <a:defRPr sz="900">
                <a:solidFill>
                  <a:srgbClr val="C00000"/>
                </a:solidFill>
                <a:latin typeface="Arial" panose="020B0604020202020204" pitchFamily="34" charset="0"/>
                <a:cs typeface="Arial" panose="020B0604020202020204" pitchFamily="34" charset="0"/>
              </a:defRPr>
            </a:lvl1pPr>
          </a:lstStyle>
          <a:p>
            <a:r>
              <a:rPr lang="de-DE" smtClean="0"/>
              <a:t>Prüfungsbereich Wirtschafts- und Sozialkunde – Kaufmännische Berufsschule</a:t>
            </a:r>
            <a:endParaRPr lang="de-DE" dirty="0"/>
          </a:p>
        </p:txBody>
      </p:sp>
      <p:sp>
        <p:nvSpPr>
          <p:cNvPr id="6" name="Foliennummernplatzhalter 5"/>
          <p:cNvSpPr>
            <a:spLocks noGrp="1"/>
          </p:cNvSpPr>
          <p:nvPr>
            <p:ph type="sldNum" sz="quarter" idx="4"/>
          </p:nvPr>
        </p:nvSpPr>
        <p:spPr>
          <a:xfrm>
            <a:off x="7020272" y="6356350"/>
            <a:ext cx="166652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A2F280-2270-44CC-AFC0-E783CFB1CBA8}" type="slidenum">
              <a:rPr lang="de-DE" smtClean="0"/>
              <a:t>‹Nr.›</a:t>
            </a:fld>
            <a:endParaRPr lang="de-DE"/>
          </a:p>
        </p:txBody>
      </p:sp>
    </p:spTree>
    <p:extLst>
      <p:ext uri="{BB962C8B-B14F-4D97-AF65-F5344CB8AC3E}">
        <p14:creationId xmlns:p14="http://schemas.microsoft.com/office/powerpoint/2010/main" val="183239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05" Type="http://schemas.openxmlformats.org/officeDocument/2006/relationships/image" Target="../../word/media/image402.svg"/><Relationship Id="rId625" Type="http://schemas.openxmlformats.org/officeDocument/2006/relationships/image" Target="../../word/media/image622.svg"/><Relationship Id="rId1344" Type="http://schemas.openxmlformats.org/officeDocument/2006/relationships/image" Target="../media/image11.png"/><Relationship Id="rId1352" Type="http://schemas.openxmlformats.org/officeDocument/2006/relationships/image" Target="../media/image19.png"/><Relationship Id="rId3" Type="http://schemas.openxmlformats.org/officeDocument/2006/relationships/image" Target="../media/image1.png"/><Relationship Id="rId63" Type="http://schemas.openxmlformats.org/officeDocument/2006/relationships/image" Target="../../word/media/image60.svg"/><Relationship Id="rId1348" Type="http://schemas.openxmlformats.org/officeDocument/2006/relationships/image" Target="../media/image15.png"/><Relationship Id="rId1259" Type="http://schemas.openxmlformats.org/officeDocument/2006/relationships/image" Target="../../word/media/image1256.svg"/><Relationship Id="rId46" Type="http://schemas.openxmlformats.org/officeDocument/2006/relationships/image" Target="../media/image2.png"/><Relationship Id="rId59" Type="http://schemas.openxmlformats.org/officeDocument/2006/relationships/image" Target="../../word/media/image56.svg"/><Relationship Id="rId1339" Type="http://schemas.openxmlformats.org/officeDocument/2006/relationships/image" Target="../media/image7.png"/><Relationship Id="rId1343" Type="http://schemas.openxmlformats.org/officeDocument/2006/relationships/image" Target="../media/image10.png"/><Relationship Id="rId763" Type="http://schemas.openxmlformats.org/officeDocument/2006/relationships/image" Target="../../word/media/image760.svg"/><Relationship Id="rId1351" Type="http://schemas.openxmlformats.org/officeDocument/2006/relationships/image" Target="../media/image18.png"/><Relationship Id="rId2" Type="http://schemas.openxmlformats.org/officeDocument/2006/relationships/notesSlide" Target="../notesSlides/notesSlide1.xml"/><Relationship Id="rId62" Type="http://schemas.openxmlformats.org/officeDocument/2006/relationships/image" Target="../media/image5.png"/><Relationship Id="rId1342" Type="http://schemas.openxmlformats.org/officeDocument/2006/relationships/image" Target="../../word/media/image200.svg"/><Relationship Id="rId771" Type="http://schemas.openxmlformats.org/officeDocument/2006/relationships/image" Target="../../word/media/image768.svg"/><Relationship Id="rId1347" Type="http://schemas.openxmlformats.org/officeDocument/2006/relationships/image" Target="../media/image14.png"/><Relationship Id="rId1" Type="http://schemas.openxmlformats.org/officeDocument/2006/relationships/slideLayout" Target="../slideLayouts/slideLayout1.xml"/><Relationship Id="rId45" Type="http://schemas.openxmlformats.org/officeDocument/2006/relationships/image" Target="../../word/media/image42.svg"/><Relationship Id="rId1338" Type="http://schemas.openxmlformats.org/officeDocument/2006/relationships/image" Target="../media/image6.png"/><Relationship Id="rId1346" Type="http://schemas.openxmlformats.org/officeDocument/2006/relationships/image" Target="../media/image13.png"/><Relationship Id="rId1350" Type="http://schemas.openxmlformats.org/officeDocument/2006/relationships/image" Target="../media/image17.png"/><Relationship Id="rId61" Type="http://schemas.openxmlformats.org/officeDocument/2006/relationships/image" Target="../media/image4.png"/><Relationship Id="rId23" Type="http://schemas.openxmlformats.org/officeDocument/2006/relationships/image" Target="../../word/media/image20.svg"/><Relationship Id="rId1341" Type="http://schemas.openxmlformats.org/officeDocument/2006/relationships/image" Target="../media/image9.png"/><Relationship Id="rId60" Type="http://schemas.openxmlformats.org/officeDocument/2006/relationships/image" Target="../media/image3.png"/><Relationship Id="rId1337" Type="http://schemas.openxmlformats.org/officeDocument/2006/relationships/image" Target="../../word/media/image1334.svg"/><Relationship Id="rId1095" Type="http://schemas.openxmlformats.org/officeDocument/2006/relationships/image" Target="../../word/media/image1092.svg"/><Relationship Id="rId1345" Type="http://schemas.openxmlformats.org/officeDocument/2006/relationships/image" Target="../media/image12.png"/><Relationship Id="rId465" Type="http://schemas.openxmlformats.org/officeDocument/2006/relationships/image" Target="../../word/media/image462.svg"/><Relationship Id="rId1235" Type="http://schemas.openxmlformats.org/officeDocument/2006/relationships/image" Target="../../word/media/image1232.svg"/><Relationship Id="rId27" Type="http://schemas.openxmlformats.org/officeDocument/2006/relationships/image" Target="../../word/media/image24.svg"/><Relationship Id="rId9" Type="http://schemas.openxmlformats.org/officeDocument/2006/relationships/image" Target="../../word/media/image6.svg"/><Relationship Id="rId1340" Type="http://schemas.openxmlformats.org/officeDocument/2006/relationships/image" Target="../media/image8.png"/><Relationship Id="rId1349" Type="http://schemas.openxmlformats.org/officeDocument/2006/relationships/image" Target="../media/image16.png"/><Relationship Id="rId1239" Type="http://schemas.openxmlformats.org/officeDocument/2006/relationships/image" Target="../../word/media/image1236.svg"/><Relationship Id="rId1353"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7675" y="128561"/>
            <a:ext cx="8901593" cy="584775"/>
          </a:xfrm>
          <a:prstGeom prst="rect">
            <a:avLst/>
          </a:prstGeom>
          <a:noFill/>
        </p:spPr>
        <p:txBody>
          <a:bodyPr wrap="square" rtlCol="0">
            <a:spAutoFit/>
          </a:bodyPr>
          <a:lstStyle/>
          <a:p>
            <a:r>
              <a:rPr lang="de-DE" sz="1600" b="1" dirty="0">
                <a:solidFill>
                  <a:srgbClr val="C00000"/>
                </a:solidFill>
                <a:latin typeface="Arial" panose="020B0604020202020204" pitchFamily="34" charset="0"/>
                <a:cs typeface="Arial" panose="020B0604020202020204" pitchFamily="34" charset="0"/>
              </a:rPr>
              <a:t>Advance Organizer: </a:t>
            </a:r>
            <a:r>
              <a:rPr lang="de-DE" sz="1600" b="1" dirty="0" smtClean="0">
                <a:solidFill>
                  <a:srgbClr val="C00000"/>
                </a:solidFill>
                <a:latin typeface="Arial" panose="020B0604020202020204" pitchFamily="34" charset="0"/>
                <a:cs typeface="Arial" panose="020B0604020202020204" pitchFamily="34" charset="0"/>
              </a:rPr>
              <a:t>Kompetenzbereich III – </a:t>
            </a:r>
            <a:r>
              <a:rPr lang="de-DE" sz="1600" b="1" dirty="0">
                <a:solidFill>
                  <a:srgbClr val="C00000"/>
                </a:solidFill>
                <a:latin typeface="Arial" panose="020B0604020202020204" pitchFamily="34" charset="0"/>
                <a:cs typeface="Arial" panose="020B0604020202020204" pitchFamily="34" charset="0"/>
              </a:rPr>
              <a:t>Wirtschaftspolitische Einflüsse auf den Ausbildungsbetrieb, das Lebensumfeld und die Volkswirtschaft einschätzen</a:t>
            </a:r>
          </a:p>
        </p:txBody>
      </p:sp>
      <p:sp>
        <p:nvSpPr>
          <p:cNvPr id="47" name="AutoShape 4" descr="Bildergebnis für buchungsstemp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2" name="Textfeld 121"/>
          <p:cNvSpPr txBox="1"/>
          <p:nvPr/>
        </p:nvSpPr>
        <p:spPr>
          <a:xfrm>
            <a:off x="460375" y="1757185"/>
            <a:ext cx="2244213" cy="246221"/>
          </a:xfrm>
          <a:prstGeom prst="rect">
            <a:avLst/>
          </a:prstGeom>
          <a:noFill/>
        </p:spPr>
        <p:txBody>
          <a:bodyPr wrap="square" rtlCol="0">
            <a:spAutoFit/>
          </a:bodyPr>
          <a:lstStyle/>
          <a:p>
            <a:r>
              <a:rPr lang="de-DE" sz="1000" b="1" dirty="0" smtClean="0">
                <a:latin typeface="Arial" panose="020B0604020202020204" pitchFamily="34" charset="0"/>
                <a:cs typeface="Arial" panose="020B0604020202020204" pitchFamily="34" charset="0"/>
              </a:rPr>
              <a:t>Konjunkturdaten </a:t>
            </a:r>
            <a:r>
              <a:rPr lang="de-DE" sz="1000" b="1" dirty="0">
                <a:latin typeface="Arial" panose="020B0604020202020204" pitchFamily="34" charset="0"/>
                <a:cs typeface="Arial" panose="020B0604020202020204" pitchFamily="34" charset="0"/>
              </a:rPr>
              <a:t>analysieren</a:t>
            </a:r>
          </a:p>
        </p:txBody>
      </p:sp>
      <p:sp>
        <p:nvSpPr>
          <p:cNvPr id="35" name="Textfeld 34"/>
          <p:cNvSpPr txBox="1"/>
          <p:nvPr/>
        </p:nvSpPr>
        <p:spPr>
          <a:xfrm>
            <a:off x="810440" y="2025725"/>
            <a:ext cx="132326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Konjunkturverlauf</a:t>
            </a:r>
            <a:endParaRPr lang="de-DE" sz="800" dirty="0">
              <a:latin typeface="Arial" panose="020B0604020202020204" pitchFamily="34" charset="0"/>
              <a:cs typeface="Arial" panose="020B0604020202020204" pitchFamily="34" charset="0"/>
            </a:endParaRPr>
          </a:p>
        </p:txBody>
      </p:sp>
      <p:sp>
        <p:nvSpPr>
          <p:cNvPr id="11" name="Rechteck 10"/>
          <p:cNvSpPr/>
          <p:nvPr/>
        </p:nvSpPr>
        <p:spPr>
          <a:xfrm>
            <a:off x="4716016" y="782794"/>
            <a:ext cx="4572000" cy="1061829"/>
          </a:xfrm>
          <a:prstGeom prst="rect">
            <a:avLst/>
          </a:prstGeom>
        </p:spPr>
        <p:txBody>
          <a:bodyPr>
            <a:spAutoFit/>
          </a:bodyPr>
          <a:lstStyle/>
          <a:p>
            <a:r>
              <a:rPr lang="de-DE" sz="1050" dirty="0">
                <a:solidFill>
                  <a:srgbClr val="C00000"/>
                </a:solidFill>
                <a:latin typeface="Arial" panose="020B0604020202020204" pitchFamily="34" charset="0"/>
                <a:cs typeface="Arial" panose="020B0604020202020204" pitchFamily="34" charset="0"/>
              </a:rPr>
              <a:t>„Die Schülerinnen und Schüler verfügen über die Kompetenz, wirtschaftspolitische Zusammenhänge aufzuzeigen, die konjunkturelle Lage mittels Indikatoren zu beurteilen und darauf aufbauend staatliche sowie geldpolitische Maßnahmen und deren Wirkungen auch vor dem Hintergrund der europäischen Integration und der Globalisierung zu skizzieren.“</a:t>
            </a:r>
          </a:p>
        </p:txBody>
      </p:sp>
      <p:sp>
        <p:nvSpPr>
          <p:cNvPr id="14" name="Rechteck 13"/>
          <p:cNvSpPr/>
          <p:nvPr/>
        </p:nvSpPr>
        <p:spPr>
          <a:xfrm>
            <a:off x="258863" y="1249354"/>
            <a:ext cx="2647236" cy="507831"/>
          </a:xfrm>
          <a:prstGeom prst="rect">
            <a:avLst/>
          </a:prstGeom>
        </p:spPr>
        <p:txBody>
          <a:bodyPr wrap="square">
            <a:spAutoFit/>
          </a:bodyPr>
          <a:lstStyle/>
          <a:p>
            <a:r>
              <a:rPr lang="de-DE" sz="900" i="1" dirty="0">
                <a:latin typeface="Arial" panose="020B0604020202020204" pitchFamily="34" charset="0"/>
                <a:ea typeface="Times New Roman" panose="02020603050405020304" pitchFamily="18" charset="0"/>
              </a:rPr>
              <a:t>Geschäftsklimaindex, Auftragseingänge, Kapazitätsauslastung, Lagerbestände, Beschäftigung, Preisniveau</a:t>
            </a:r>
            <a:endParaRPr lang="de-DE" sz="900" i="1" dirty="0"/>
          </a:p>
        </p:txBody>
      </p:sp>
      <p:sp>
        <p:nvSpPr>
          <p:cNvPr id="15" name="Rechteck 14"/>
          <p:cNvSpPr/>
          <p:nvPr/>
        </p:nvSpPr>
        <p:spPr>
          <a:xfrm>
            <a:off x="2796283" y="2119389"/>
            <a:ext cx="3384376" cy="400110"/>
          </a:xfrm>
          <a:prstGeom prst="rect">
            <a:avLst/>
          </a:prstGeom>
        </p:spPr>
        <p:txBody>
          <a:bodyPr wrap="square">
            <a:spAutoFit/>
          </a:bodyPr>
          <a:lstStyle/>
          <a:p>
            <a:r>
              <a:rPr lang="de-DE" sz="1000" b="1" dirty="0">
                <a:latin typeface="Arial" panose="020B0604020202020204" pitchFamily="34" charset="0"/>
                <a:ea typeface="Times New Roman" panose="02020603050405020304" pitchFamily="18" charset="0"/>
              </a:rPr>
              <a:t>Folgen </a:t>
            </a:r>
            <a:r>
              <a:rPr lang="de-DE" sz="1000" b="1" dirty="0" smtClean="0">
                <a:latin typeface="Arial" panose="020B0604020202020204" pitchFamily="34" charset="0"/>
                <a:ea typeface="Times New Roman" panose="02020603050405020304" pitchFamily="18" charset="0"/>
              </a:rPr>
              <a:t>konjunktureller </a:t>
            </a:r>
            <a:r>
              <a:rPr lang="de-DE" sz="1000" b="1" dirty="0">
                <a:latin typeface="Arial" panose="020B0604020202020204" pitchFamily="34" charset="0"/>
                <a:ea typeface="Times New Roman" panose="02020603050405020304" pitchFamily="18" charset="0"/>
              </a:rPr>
              <a:t>Schwankungen erläutern und konjunkturpolitische Maßnahmen ableiten</a:t>
            </a:r>
            <a:endParaRPr lang="de-DE" sz="1000" dirty="0"/>
          </a:p>
        </p:txBody>
      </p:sp>
      <p:sp>
        <p:nvSpPr>
          <p:cNvPr id="18" name="Rechteck 17"/>
          <p:cNvSpPr/>
          <p:nvPr/>
        </p:nvSpPr>
        <p:spPr>
          <a:xfrm>
            <a:off x="2483768" y="1910309"/>
            <a:ext cx="5454352" cy="230832"/>
          </a:xfrm>
          <a:prstGeom prst="rect">
            <a:avLst/>
          </a:prstGeom>
        </p:spPr>
        <p:txBody>
          <a:bodyPr wrap="square">
            <a:spAutoFit/>
          </a:bodyPr>
          <a:lstStyle/>
          <a:p>
            <a:r>
              <a:rPr lang="de-DE" sz="900" i="1" dirty="0">
                <a:latin typeface="Arial" panose="020B0604020202020204" pitchFamily="34" charset="0"/>
                <a:ea typeface="Times New Roman" panose="02020603050405020304" pitchFamily="18" charset="0"/>
              </a:rPr>
              <a:t>Besteuerung von Unternehmen und Haushalten, Subventionen/Transferleistungen, Staatsnachfrage</a:t>
            </a:r>
          </a:p>
        </p:txBody>
      </p:sp>
      <p:sp>
        <p:nvSpPr>
          <p:cNvPr id="19" name="Rechteck 18"/>
          <p:cNvSpPr/>
          <p:nvPr/>
        </p:nvSpPr>
        <p:spPr>
          <a:xfrm>
            <a:off x="6201845" y="2495811"/>
            <a:ext cx="3038795" cy="400110"/>
          </a:xfrm>
          <a:prstGeom prst="rect">
            <a:avLst/>
          </a:prstGeom>
        </p:spPr>
        <p:txBody>
          <a:bodyPr wrap="square">
            <a:spAutoFit/>
          </a:bodyPr>
          <a:lstStyle/>
          <a:p>
            <a:r>
              <a:rPr lang="de-DE" sz="1000" b="1" dirty="0">
                <a:latin typeface="Arial" panose="020B0604020202020204" pitchFamily="34" charset="0"/>
                <a:ea typeface="Times New Roman" panose="02020603050405020304" pitchFamily="18" charset="0"/>
              </a:rPr>
              <a:t>Wirtschaftspolitische Ziele charakterisieren und Zielerreichung </a:t>
            </a:r>
            <a:r>
              <a:rPr lang="de-DE" sz="1000" b="1" dirty="0" smtClean="0">
                <a:latin typeface="Arial" panose="020B0604020202020204" pitchFamily="34" charset="0"/>
                <a:ea typeface="Times New Roman" panose="02020603050405020304" pitchFamily="18" charset="0"/>
              </a:rPr>
              <a:t>prüfen</a:t>
            </a:r>
          </a:p>
        </p:txBody>
      </p:sp>
      <p:sp>
        <p:nvSpPr>
          <p:cNvPr id="63" name="Rechteck 62"/>
          <p:cNvSpPr/>
          <p:nvPr/>
        </p:nvSpPr>
        <p:spPr>
          <a:xfrm>
            <a:off x="7219623" y="3434597"/>
            <a:ext cx="1924377" cy="246221"/>
          </a:xfrm>
          <a:prstGeom prst="rect">
            <a:avLst/>
          </a:prstGeom>
        </p:spPr>
        <p:txBody>
          <a:bodyPr wrap="square">
            <a:spAutoFit/>
          </a:bodyPr>
          <a:lstStyle/>
          <a:p>
            <a:r>
              <a:rPr lang="de-DE" sz="1000" b="1" dirty="0">
                <a:latin typeface="Arial" panose="020B0604020202020204" pitchFamily="34" charset="0"/>
                <a:ea typeface="Times New Roman" panose="02020603050405020304" pitchFamily="18" charset="0"/>
              </a:rPr>
              <a:t>Zielbeziehungen </a:t>
            </a:r>
            <a:r>
              <a:rPr lang="de-DE" sz="1000" b="1" dirty="0" smtClean="0">
                <a:latin typeface="Arial" panose="020B0604020202020204" pitchFamily="34" charset="0"/>
                <a:ea typeface="Times New Roman" panose="02020603050405020304" pitchFamily="18" charset="0"/>
              </a:rPr>
              <a:t>bestimmen</a:t>
            </a:r>
            <a:endParaRPr lang="de-DE" sz="1000" b="1" dirty="0">
              <a:latin typeface="Arial" panose="020B0604020202020204" pitchFamily="34" charset="0"/>
              <a:ea typeface="Times New Roman" panose="02020603050405020304" pitchFamily="18" charset="0"/>
            </a:endParaRPr>
          </a:p>
        </p:txBody>
      </p:sp>
      <p:sp>
        <p:nvSpPr>
          <p:cNvPr id="64" name="Rechteck 63"/>
          <p:cNvSpPr/>
          <p:nvPr/>
        </p:nvSpPr>
        <p:spPr>
          <a:xfrm>
            <a:off x="6789560" y="4280787"/>
            <a:ext cx="1924377" cy="246221"/>
          </a:xfrm>
          <a:prstGeom prst="rect">
            <a:avLst/>
          </a:prstGeom>
        </p:spPr>
        <p:txBody>
          <a:bodyPr wrap="square">
            <a:spAutoFit/>
          </a:bodyPr>
          <a:lstStyle/>
          <a:p>
            <a:r>
              <a:rPr lang="de-DE" sz="1000" b="1" dirty="0" smtClean="0">
                <a:latin typeface="Arial" panose="020B0604020202020204" pitchFamily="34" charset="0"/>
                <a:cs typeface="Arial" panose="020B0604020202020204" pitchFamily="34" charset="0"/>
              </a:rPr>
              <a:t>Arbeitsmarkt </a:t>
            </a:r>
            <a:r>
              <a:rPr lang="de-DE" sz="1000" b="1" dirty="0">
                <a:latin typeface="Arial" panose="020B0604020202020204" pitchFamily="34" charset="0"/>
                <a:cs typeface="Arial" panose="020B0604020202020204" pitchFamily="34" charset="0"/>
              </a:rPr>
              <a:t>analysieren</a:t>
            </a:r>
            <a:endParaRPr lang="de-DE" sz="1000" b="1" dirty="0">
              <a:latin typeface="Arial" panose="020B0604020202020204" pitchFamily="34" charset="0"/>
              <a:ea typeface="Times New Roman" panose="02020603050405020304" pitchFamily="18" charset="0"/>
              <a:cs typeface="Arial" panose="020B0604020202020204" pitchFamily="34" charset="0"/>
            </a:endParaRPr>
          </a:p>
        </p:txBody>
      </p:sp>
      <p:sp>
        <p:nvSpPr>
          <p:cNvPr id="20" name="Rechteck 19"/>
          <p:cNvSpPr/>
          <p:nvPr/>
        </p:nvSpPr>
        <p:spPr>
          <a:xfrm>
            <a:off x="5672899" y="5609635"/>
            <a:ext cx="3085052" cy="246221"/>
          </a:xfrm>
          <a:prstGeom prst="rect">
            <a:avLst/>
          </a:prstGeom>
        </p:spPr>
        <p:txBody>
          <a:bodyPr wrap="square">
            <a:spAutoFit/>
          </a:bodyPr>
          <a:lstStyle/>
          <a:p>
            <a:r>
              <a:rPr lang="de-DE" sz="1000" b="1" dirty="0">
                <a:latin typeface="Arial" panose="020B0604020202020204" pitchFamily="34" charset="0"/>
                <a:ea typeface="Times New Roman" panose="02020603050405020304" pitchFamily="18" charset="0"/>
              </a:rPr>
              <a:t>Ursachen der Arbeitslosigkeit </a:t>
            </a:r>
            <a:r>
              <a:rPr lang="de-DE" sz="1000" b="1" dirty="0" smtClean="0">
                <a:latin typeface="Arial" panose="020B0604020202020204" pitchFamily="34" charset="0"/>
                <a:ea typeface="Times New Roman" panose="02020603050405020304" pitchFamily="18" charset="0"/>
              </a:rPr>
              <a:t>beschreiben</a:t>
            </a:r>
          </a:p>
        </p:txBody>
      </p:sp>
      <p:sp>
        <p:nvSpPr>
          <p:cNvPr id="79" name="Rechteck 78"/>
          <p:cNvSpPr/>
          <p:nvPr/>
        </p:nvSpPr>
        <p:spPr>
          <a:xfrm>
            <a:off x="5376109" y="5402437"/>
            <a:ext cx="3801573" cy="230832"/>
          </a:xfrm>
          <a:prstGeom prst="rect">
            <a:avLst/>
          </a:prstGeom>
        </p:spPr>
        <p:txBody>
          <a:bodyPr wrap="square">
            <a:spAutoFit/>
          </a:bodyPr>
          <a:lstStyle/>
          <a:p>
            <a:r>
              <a:rPr lang="de-DE" sz="900" i="1" dirty="0" smtClean="0">
                <a:latin typeface="Arial" panose="020B0604020202020204" pitchFamily="34" charset="0"/>
                <a:cs typeface="Arial" panose="020B0604020202020204" pitchFamily="34" charset="0"/>
              </a:rPr>
              <a:t>saisonale</a:t>
            </a:r>
            <a:r>
              <a:rPr lang="de-DE" sz="900" i="1" dirty="0">
                <a:latin typeface="Arial" panose="020B0604020202020204" pitchFamily="34" charset="0"/>
                <a:cs typeface="Arial" panose="020B0604020202020204" pitchFamily="34" charset="0"/>
              </a:rPr>
              <a:t>, friktionelle, konjunkturelle, strukturelle Arbeitslosigkeit</a:t>
            </a:r>
            <a:endParaRPr lang="de-DE" sz="900" dirty="0">
              <a:latin typeface="Arial" panose="020B0604020202020204" pitchFamily="34" charset="0"/>
              <a:cs typeface="Arial" panose="020B0604020202020204" pitchFamily="34" charset="0"/>
            </a:endParaRPr>
          </a:p>
        </p:txBody>
      </p:sp>
      <p:sp>
        <p:nvSpPr>
          <p:cNvPr id="21" name="Rechteck 20"/>
          <p:cNvSpPr/>
          <p:nvPr/>
        </p:nvSpPr>
        <p:spPr>
          <a:xfrm>
            <a:off x="3435416" y="5679009"/>
            <a:ext cx="2175793" cy="400110"/>
          </a:xfrm>
          <a:prstGeom prst="rect">
            <a:avLst/>
          </a:prstGeom>
        </p:spPr>
        <p:txBody>
          <a:bodyPr wrap="square">
            <a:spAutoFit/>
          </a:bodyPr>
          <a:lstStyle/>
          <a:p>
            <a:r>
              <a:rPr lang="de-DE" sz="1000" b="1" dirty="0">
                <a:latin typeface="Arial" panose="020B0604020202020204" pitchFamily="34" charset="0"/>
                <a:ea typeface="Times New Roman" panose="02020603050405020304" pitchFamily="18" charset="0"/>
              </a:rPr>
              <a:t>Beschäftigungspolitische Maßnahmen </a:t>
            </a:r>
            <a:r>
              <a:rPr lang="de-DE" sz="1000" b="1" dirty="0" smtClean="0">
                <a:latin typeface="Arial" panose="020B0604020202020204" pitchFamily="34" charset="0"/>
                <a:ea typeface="Times New Roman" panose="02020603050405020304" pitchFamily="18" charset="0"/>
              </a:rPr>
              <a:t>diskutieren</a:t>
            </a:r>
            <a:endParaRPr lang="de-DE" sz="1000" dirty="0"/>
          </a:p>
        </p:txBody>
      </p:sp>
      <p:sp>
        <p:nvSpPr>
          <p:cNvPr id="83" name="Textfeld 82"/>
          <p:cNvSpPr txBox="1"/>
          <p:nvPr/>
        </p:nvSpPr>
        <p:spPr>
          <a:xfrm>
            <a:off x="7075281" y="4490339"/>
            <a:ext cx="132326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Arbeitslosenquote</a:t>
            </a:r>
            <a:endParaRPr lang="de-DE" sz="800" dirty="0">
              <a:latin typeface="Arial" panose="020B0604020202020204" pitchFamily="34" charset="0"/>
              <a:cs typeface="Arial" panose="020B0604020202020204" pitchFamily="34" charset="0"/>
            </a:endParaRPr>
          </a:p>
        </p:txBody>
      </p:sp>
      <p:sp>
        <p:nvSpPr>
          <p:cNvPr id="84" name="Textfeld 83"/>
          <p:cNvSpPr txBox="1"/>
          <p:nvPr/>
        </p:nvSpPr>
        <p:spPr>
          <a:xfrm>
            <a:off x="7205183" y="4668656"/>
            <a:ext cx="132326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offene Arbeitslosigkeit</a:t>
            </a:r>
            <a:endParaRPr lang="de-DE" sz="800" dirty="0">
              <a:latin typeface="Arial" panose="020B0604020202020204" pitchFamily="34" charset="0"/>
              <a:cs typeface="Arial" panose="020B0604020202020204" pitchFamily="34" charset="0"/>
            </a:endParaRPr>
          </a:p>
        </p:txBody>
      </p:sp>
      <p:sp>
        <p:nvSpPr>
          <p:cNvPr id="85" name="Textfeld 84"/>
          <p:cNvSpPr txBox="1"/>
          <p:nvPr/>
        </p:nvSpPr>
        <p:spPr>
          <a:xfrm>
            <a:off x="7205183" y="4833114"/>
            <a:ext cx="1641333" cy="215444"/>
          </a:xfrm>
          <a:prstGeom prst="rect">
            <a:avLst/>
          </a:prstGeom>
          <a:noFill/>
        </p:spPr>
        <p:txBody>
          <a:bodyPr wrap="square" rtlCol="0">
            <a:spAutoFit/>
          </a:bodyPr>
          <a:lstStyle/>
          <a:p>
            <a:r>
              <a:rPr lang="de-DE" sz="800" dirty="0" smtClean="0">
                <a:latin typeface="Arial" panose="020B0604020202020204" pitchFamily="34" charset="0"/>
                <a:cs typeface="Arial" panose="020B0604020202020204" pitchFamily="34" charset="0"/>
              </a:rPr>
              <a:t>verdeckte Arbeitslosigkeit</a:t>
            </a:r>
            <a:endParaRPr lang="de-DE" sz="800" dirty="0">
              <a:latin typeface="Arial" panose="020B0604020202020204" pitchFamily="34" charset="0"/>
              <a:cs typeface="Arial" panose="020B0604020202020204" pitchFamily="34" charset="0"/>
            </a:endParaRPr>
          </a:p>
        </p:txBody>
      </p:sp>
      <p:pic>
        <p:nvPicPr>
          <p:cNvPr id="86" name="Grafik 85"/>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45"/>
              </a:ext>
            </a:extLst>
          </a:blip>
          <a:stretch>
            <a:fillRect/>
          </a:stretch>
        </p:blipFill>
        <p:spPr>
          <a:xfrm>
            <a:off x="6564634" y="2892758"/>
            <a:ext cx="410246" cy="410246"/>
          </a:xfrm>
          <a:prstGeom prst="rect">
            <a:avLst/>
          </a:prstGeom>
        </p:spPr>
      </p:pic>
      <p:pic>
        <p:nvPicPr>
          <p:cNvPr id="87" name="Grafik 86"/>
          <p:cNvPicPr>
            <a:picLocks noChangeAspect="1"/>
          </p:cNvPicPr>
          <p:nvPr/>
        </p:nvPicPr>
        <p:blipFill>
          <a:blip r:embed="rId4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59"/>
              </a:ext>
            </a:extLst>
          </a:blip>
          <a:stretch>
            <a:fillRect/>
          </a:stretch>
        </p:blipFill>
        <p:spPr>
          <a:xfrm>
            <a:off x="8389316" y="4499387"/>
            <a:ext cx="457200" cy="457200"/>
          </a:xfrm>
          <a:prstGeom prst="rect">
            <a:avLst/>
          </a:prstGeom>
        </p:spPr>
      </p:pic>
      <p:pic>
        <p:nvPicPr>
          <p:cNvPr id="88" name="Grafik 87"/>
          <p:cNvPicPr>
            <a:picLocks noChangeAspect="1"/>
          </p:cNvPicPr>
          <p:nvPr/>
        </p:nvPicPr>
        <p:blipFill>
          <a:blip r:embed="rId60"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27"/>
              </a:ext>
            </a:extLst>
          </a:blip>
          <a:stretch>
            <a:fillRect/>
          </a:stretch>
        </p:blipFill>
        <p:spPr>
          <a:xfrm>
            <a:off x="683568" y="2241169"/>
            <a:ext cx="428685" cy="428685"/>
          </a:xfrm>
          <a:prstGeom prst="rect">
            <a:avLst/>
          </a:prstGeom>
        </p:spPr>
      </p:pic>
      <p:pic>
        <p:nvPicPr>
          <p:cNvPr id="89" name="Grafik 88"/>
          <p:cNvPicPr>
            <a:picLocks noChangeAspect="1"/>
          </p:cNvPicPr>
          <p:nvPr/>
        </p:nvPicPr>
        <p:blipFill>
          <a:blip r:embed="rId61"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23"/>
              </a:ext>
            </a:extLst>
          </a:blip>
          <a:stretch>
            <a:fillRect/>
          </a:stretch>
        </p:blipFill>
        <p:spPr>
          <a:xfrm>
            <a:off x="1113954" y="2240900"/>
            <a:ext cx="428685" cy="428685"/>
          </a:xfrm>
          <a:prstGeom prst="rect">
            <a:avLst/>
          </a:prstGeom>
        </p:spPr>
      </p:pic>
      <p:pic>
        <p:nvPicPr>
          <p:cNvPr id="91" name="Grafik 90"/>
          <p:cNvPicPr>
            <a:picLocks noChangeAspect="1"/>
          </p:cNvPicPr>
          <p:nvPr/>
        </p:nvPicPr>
        <p:blipFill>
          <a:blip r:embed="rId62"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337"/>
              </a:ext>
            </a:extLst>
          </a:blip>
          <a:stretch>
            <a:fillRect/>
          </a:stretch>
        </p:blipFill>
        <p:spPr>
          <a:xfrm>
            <a:off x="6146493" y="5840467"/>
            <a:ext cx="457200" cy="457200"/>
          </a:xfrm>
          <a:prstGeom prst="rect">
            <a:avLst/>
          </a:prstGeom>
        </p:spPr>
      </p:pic>
      <p:pic>
        <p:nvPicPr>
          <p:cNvPr id="92" name="Grafik 91"/>
          <p:cNvPicPr>
            <a:picLocks noChangeAspect="1"/>
          </p:cNvPicPr>
          <p:nvPr/>
        </p:nvPicPr>
        <p:blipFill>
          <a:blip r:embed="rId133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9"/>
              </a:ext>
            </a:extLst>
          </a:blip>
          <a:stretch>
            <a:fillRect/>
          </a:stretch>
        </p:blipFill>
        <p:spPr>
          <a:xfrm>
            <a:off x="6659492" y="5859739"/>
            <a:ext cx="417795" cy="417795"/>
          </a:xfrm>
          <a:prstGeom prst="rect">
            <a:avLst/>
          </a:prstGeom>
        </p:spPr>
      </p:pic>
      <p:pic>
        <p:nvPicPr>
          <p:cNvPr id="93" name="Grafik 92"/>
          <p:cNvPicPr>
            <a:picLocks noChangeAspect="1"/>
          </p:cNvPicPr>
          <p:nvPr/>
        </p:nvPicPr>
        <p:blipFill>
          <a:blip r:embed="rId1339"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405"/>
              </a:ext>
            </a:extLst>
          </a:blip>
          <a:stretch>
            <a:fillRect/>
          </a:stretch>
        </p:blipFill>
        <p:spPr>
          <a:xfrm>
            <a:off x="7603376" y="5861412"/>
            <a:ext cx="527230" cy="527230"/>
          </a:xfrm>
          <a:prstGeom prst="rect">
            <a:avLst/>
          </a:prstGeom>
        </p:spPr>
      </p:pic>
      <p:pic>
        <p:nvPicPr>
          <p:cNvPr id="94" name="Grafik 93"/>
          <p:cNvPicPr>
            <a:picLocks noChangeAspect="1"/>
          </p:cNvPicPr>
          <p:nvPr/>
        </p:nvPicPr>
        <p:blipFill>
          <a:blip r:embed="rId1340"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625"/>
              </a:ext>
            </a:extLst>
          </a:blip>
          <a:stretch>
            <a:fillRect/>
          </a:stretch>
        </p:blipFill>
        <p:spPr>
          <a:xfrm>
            <a:off x="3999567" y="5973780"/>
            <a:ext cx="549731" cy="549731"/>
          </a:xfrm>
          <a:prstGeom prst="rect">
            <a:avLst/>
          </a:prstGeom>
        </p:spPr>
      </p:pic>
      <p:pic>
        <p:nvPicPr>
          <p:cNvPr id="95" name="Grafik 94"/>
          <p:cNvPicPr>
            <a:picLocks noChangeAspect="1"/>
          </p:cNvPicPr>
          <p:nvPr/>
        </p:nvPicPr>
        <p:blipFill>
          <a:blip r:embed="rId1341"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asvg="http://schemas.microsoft.com/office/drawing/2016/SVG/main" xmlns:lc="http://schemas.openxmlformats.org/drawingml/2006/lockedCanvas" r:embed="rId1342"/>
              </a:ext>
            </a:extLst>
          </a:blip>
          <a:stretch>
            <a:fillRect/>
          </a:stretch>
        </p:blipFill>
        <p:spPr>
          <a:xfrm>
            <a:off x="7084486" y="5856169"/>
            <a:ext cx="457200" cy="457200"/>
          </a:xfrm>
          <a:prstGeom prst="rect">
            <a:avLst/>
          </a:prstGeom>
        </p:spPr>
      </p:pic>
      <p:sp>
        <p:nvSpPr>
          <p:cNvPr id="29" name="Rechteck 28"/>
          <p:cNvSpPr/>
          <p:nvPr/>
        </p:nvSpPr>
        <p:spPr>
          <a:xfrm>
            <a:off x="1490108" y="5789310"/>
            <a:ext cx="1752129" cy="400110"/>
          </a:xfrm>
          <a:prstGeom prst="rect">
            <a:avLst/>
          </a:prstGeom>
        </p:spPr>
        <p:txBody>
          <a:bodyPr wrap="square">
            <a:spAutoFit/>
          </a:bodyPr>
          <a:lstStyle/>
          <a:p>
            <a:r>
              <a:rPr lang="de-DE" sz="1000" b="1" dirty="0" smtClean="0">
                <a:latin typeface="Arial" panose="020B0604020202020204" pitchFamily="34" charset="0"/>
                <a:cs typeface="Arial" panose="020B0604020202020204" pitchFamily="34" charset="0"/>
              </a:rPr>
              <a:t>Inflation </a:t>
            </a:r>
            <a:r>
              <a:rPr lang="de-DE" sz="1000" b="1" dirty="0">
                <a:latin typeface="Arial" panose="020B0604020202020204" pitchFamily="34" charset="0"/>
                <a:cs typeface="Arial" panose="020B0604020202020204" pitchFamily="34" charset="0"/>
              </a:rPr>
              <a:t>kennzeichnen und Folgen </a:t>
            </a:r>
            <a:r>
              <a:rPr lang="de-DE" sz="1000" b="1" dirty="0" smtClean="0">
                <a:latin typeface="Arial" panose="020B0604020202020204" pitchFamily="34" charset="0"/>
                <a:cs typeface="Arial" panose="020B0604020202020204" pitchFamily="34" charset="0"/>
              </a:rPr>
              <a:t>analysieren</a:t>
            </a:r>
          </a:p>
        </p:txBody>
      </p:sp>
      <p:sp>
        <p:nvSpPr>
          <p:cNvPr id="30" name="Rechteck 29"/>
          <p:cNvSpPr/>
          <p:nvPr/>
        </p:nvSpPr>
        <p:spPr>
          <a:xfrm>
            <a:off x="-13515" y="5340698"/>
            <a:ext cx="1283776" cy="246221"/>
          </a:xfrm>
          <a:prstGeom prst="rect">
            <a:avLst/>
          </a:prstGeom>
        </p:spPr>
        <p:txBody>
          <a:bodyPr wrap="square">
            <a:spAutoFit/>
          </a:bodyPr>
          <a:lstStyle/>
          <a:p>
            <a:r>
              <a:rPr lang="de-DE" sz="1000" b="1" dirty="0" smtClean="0">
                <a:latin typeface="Arial" panose="020B0604020202020204" pitchFamily="34" charset="0"/>
                <a:cs typeface="Arial" panose="020B0604020202020204" pitchFamily="34" charset="0"/>
              </a:rPr>
              <a:t>ESZB skizzieren</a:t>
            </a:r>
          </a:p>
        </p:txBody>
      </p:sp>
      <p:sp>
        <p:nvSpPr>
          <p:cNvPr id="31" name="Rechteck 30"/>
          <p:cNvSpPr/>
          <p:nvPr/>
        </p:nvSpPr>
        <p:spPr>
          <a:xfrm>
            <a:off x="890765" y="4444864"/>
            <a:ext cx="2129362" cy="400110"/>
          </a:xfrm>
          <a:prstGeom prst="rect">
            <a:avLst/>
          </a:prstGeom>
        </p:spPr>
        <p:txBody>
          <a:bodyPr wrap="square">
            <a:spAutoFit/>
          </a:bodyPr>
          <a:lstStyle/>
          <a:p>
            <a:r>
              <a:rPr lang="de-DE" sz="1000" b="1" dirty="0" smtClean="0">
                <a:latin typeface="Arial" panose="020B0604020202020204" pitchFamily="34" charset="0"/>
                <a:cs typeface="Arial" panose="020B0604020202020204" pitchFamily="34" charset="0"/>
              </a:rPr>
              <a:t>Wirkungsweise </a:t>
            </a:r>
            <a:r>
              <a:rPr lang="de-DE" sz="1000" b="1" dirty="0">
                <a:latin typeface="Arial" panose="020B0604020202020204" pitchFamily="34" charset="0"/>
                <a:cs typeface="Arial" panose="020B0604020202020204" pitchFamily="34" charset="0"/>
              </a:rPr>
              <a:t>geldpolitischer Maßnahmen </a:t>
            </a:r>
            <a:r>
              <a:rPr lang="de-DE" sz="1000" b="1" dirty="0" smtClean="0">
                <a:latin typeface="Arial" panose="020B0604020202020204" pitchFamily="34" charset="0"/>
                <a:cs typeface="Arial" panose="020B0604020202020204" pitchFamily="34" charset="0"/>
              </a:rPr>
              <a:t>prüfen</a:t>
            </a:r>
          </a:p>
        </p:txBody>
      </p:sp>
      <p:sp>
        <p:nvSpPr>
          <p:cNvPr id="32" name="Rechteck 31"/>
          <p:cNvSpPr/>
          <p:nvPr/>
        </p:nvSpPr>
        <p:spPr>
          <a:xfrm>
            <a:off x="55020" y="3478202"/>
            <a:ext cx="1740260" cy="400110"/>
          </a:xfrm>
          <a:prstGeom prst="rect">
            <a:avLst/>
          </a:prstGeom>
        </p:spPr>
        <p:txBody>
          <a:bodyPr wrap="square">
            <a:spAutoFit/>
          </a:bodyPr>
          <a:lstStyle/>
          <a:p>
            <a:r>
              <a:rPr lang="de-DE" sz="1000" b="1" dirty="0" smtClean="0">
                <a:latin typeface="Arial" panose="020B0604020202020204" pitchFamily="34" charset="0"/>
                <a:cs typeface="Arial" panose="020B0604020202020204" pitchFamily="34" charset="0"/>
              </a:rPr>
              <a:t>Folgen </a:t>
            </a:r>
            <a:r>
              <a:rPr lang="de-DE" sz="1000" b="1" dirty="0">
                <a:latin typeface="Arial" panose="020B0604020202020204" pitchFamily="34" charset="0"/>
                <a:cs typeface="Arial" panose="020B0604020202020204" pitchFamily="34" charset="0"/>
              </a:rPr>
              <a:t>der europäischen Integration </a:t>
            </a:r>
            <a:r>
              <a:rPr lang="de-DE" sz="1000" b="1" dirty="0" smtClean="0">
                <a:latin typeface="Arial" panose="020B0604020202020204" pitchFamily="34" charset="0"/>
                <a:cs typeface="Arial" panose="020B0604020202020204" pitchFamily="34" charset="0"/>
              </a:rPr>
              <a:t>beschreiben</a:t>
            </a:r>
          </a:p>
        </p:txBody>
      </p:sp>
      <p:sp>
        <p:nvSpPr>
          <p:cNvPr id="33" name="Rechteck 32"/>
          <p:cNvSpPr/>
          <p:nvPr/>
        </p:nvSpPr>
        <p:spPr>
          <a:xfrm>
            <a:off x="3431893" y="3304359"/>
            <a:ext cx="1944216" cy="400110"/>
          </a:xfrm>
          <a:prstGeom prst="rect">
            <a:avLst/>
          </a:prstGeom>
        </p:spPr>
        <p:txBody>
          <a:bodyPr wrap="square">
            <a:spAutoFit/>
          </a:bodyPr>
          <a:lstStyle/>
          <a:p>
            <a:r>
              <a:rPr lang="de-DE" sz="1000" b="1" dirty="0" smtClean="0">
                <a:latin typeface="Arial" panose="020B0604020202020204" pitchFamily="34" charset="0"/>
                <a:cs typeface="Arial" panose="020B0604020202020204" pitchFamily="34" charset="0"/>
              </a:rPr>
              <a:t>Chancen </a:t>
            </a:r>
            <a:r>
              <a:rPr lang="de-DE" sz="1000" b="1" dirty="0">
                <a:latin typeface="Arial" panose="020B0604020202020204" pitchFamily="34" charset="0"/>
                <a:cs typeface="Arial" panose="020B0604020202020204" pitchFamily="34" charset="0"/>
              </a:rPr>
              <a:t>und Risiken der Globalisierung beschreiben</a:t>
            </a:r>
          </a:p>
        </p:txBody>
      </p:sp>
      <p:sp>
        <p:nvSpPr>
          <p:cNvPr id="34" name="Rechteck 33"/>
          <p:cNvSpPr/>
          <p:nvPr/>
        </p:nvSpPr>
        <p:spPr>
          <a:xfrm>
            <a:off x="1428418" y="5606934"/>
            <a:ext cx="1764550" cy="230832"/>
          </a:xfrm>
          <a:prstGeom prst="rect">
            <a:avLst/>
          </a:prstGeom>
        </p:spPr>
        <p:txBody>
          <a:bodyPr wrap="square">
            <a:spAutoFit/>
          </a:bodyPr>
          <a:lstStyle/>
          <a:p>
            <a:r>
              <a:rPr lang="de-DE" sz="900" i="1" dirty="0" smtClean="0">
                <a:latin typeface="Arial" panose="020B0604020202020204" pitchFamily="34" charset="0"/>
                <a:cs typeface="Arial" panose="020B0604020202020204" pitchFamily="34" charset="0"/>
              </a:rPr>
              <a:t>Warenkorb</a:t>
            </a:r>
            <a:r>
              <a:rPr lang="de-DE" sz="900" i="1" dirty="0">
                <a:latin typeface="Arial" panose="020B0604020202020204" pitchFamily="34" charset="0"/>
                <a:cs typeface="Arial" panose="020B0604020202020204" pitchFamily="34" charset="0"/>
              </a:rPr>
              <a:t>, Wägungsschema</a:t>
            </a:r>
            <a:r>
              <a:rPr lang="de-DE" sz="900" i="1" dirty="0" smtClean="0">
                <a:latin typeface="Arial" panose="020B0604020202020204" pitchFamily="34" charset="0"/>
                <a:ea typeface="Times New Roman" panose="02020603050405020304" pitchFamily="18" charset="0"/>
                <a:cs typeface="Arial" panose="020B0604020202020204" pitchFamily="34" charset="0"/>
              </a:rPr>
              <a:t>    </a:t>
            </a:r>
            <a:endParaRPr lang="de-DE" sz="900" i="1" dirty="0">
              <a:latin typeface="Arial" panose="020B0604020202020204" pitchFamily="34" charset="0"/>
              <a:cs typeface="Arial" panose="020B0604020202020204" pitchFamily="34" charset="0"/>
            </a:endParaRPr>
          </a:p>
        </p:txBody>
      </p:sp>
      <p:sp>
        <p:nvSpPr>
          <p:cNvPr id="2" name="Rechteck 1"/>
          <p:cNvSpPr/>
          <p:nvPr/>
        </p:nvSpPr>
        <p:spPr>
          <a:xfrm>
            <a:off x="394300" y="3321167"/>
            <a:ext cx="832279" cy="230832"/>
          </a:xfrm>
          <a:prstGeom prst="rect">
            <a:avLst/>
          </a:prstGeom>
        </p:spPr>
        <p:txBody>
          <a:bodyPr wrap="none">
            <a:spAutoFit/>
          </a:bodyPr>
          <a:lstStyle/>
          <a:p>
            <a:r>
              <a:rPr lang="de-DE" sz="900" i="1" dirty="0">
                <a:latin typeface="Arial" panose="020B0604020202020204" pitchFamily="34" charset="0"/>
                <a:ea typeface="Times New Roman" panose="02020603050405020304" pitchFamily="18" charset="0"/>
              </a:rPr>
              <a:t>Binnenmarkt</a:t>
            </a:r>
            <a:endParaRPr lang="de-DE" sz="900" dirty="0"/>
          </a:p>
        </p:txBody>
      </p:sp>
      <p:sp>
        <p:nvSpPr>
          <p:cNvPr id="3" name="Rechteck 2"/>
          <p:cNvSpPr/>
          <p:nvPr/>
        </p:nvSpPr>
        <p:spPr>
          <a:xfrm>
            <a:off x="2850735" y="3129076"/>
            <a:ext cx="3269419" cy="230832"/>
          </a:xfrm>
          <a:prstGeom prst="rect">
            <a:avLst/>
          </a:prstGeom>
        </p:spPr>
        <p:txBody>
          <a:bodyPr wrap="square">
            <a:spAutoFit/>
          </a:bodyPr>
          <a:lstStyle/>
          <a:p>
            <a:r>
              <a:rPr lang="de-DE" sz="900" i="1" dirty="0">
                <a:latin typeface="Arial" panose="020B0604020202020204" pitchFamily="34" charset="0"/>
                <a:ea typeface="Times New Roman" panose="02020603050405020304" pitchFamily="18" charset="0"/>
              </a:rPr>
              <a:t>Ursachen und Auswirkungen internationaler Arbeitsteilung</a:t>
            </a:r>
            <a:endParaRPr lang="de-DE" sz="900" dirty="0"/>
          </a:p>
        </p:txBody>
      </p:sp>
      <p:pic>
        <p:nvPicPr>
          <p:cNvPr id="38" name="Grafik 37"/>
          <p:cNvPicPr>
            <a:picLocks noChangeAspect="1"/>
          </p:cNvPicPr>
          <p:nvPr/>
        </p:nvPicPr>
        <p:blipFill>
          <a:blip r:embed="rId1343"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095"/>
              </a:ext>
            </a:extLst>
          </a:blip>
          <a:stretch>
            <a:fillRect/>
          </a:stretch>
        </p:blipFill>
        <p:spPr>
          <a:xfrm>
            <a:off x="4026519" y="3659188"/>
            <a:ext cx="458926" cy="458926"/>
          </a:xfrm>
          <a:prstGeom prst="rect">
            <a:avLst/>
          </a:prstGeom>
        </p:spPr>
      </p:pic>
      <p:pic>
        <p:nvPicPr>
          <p:cNvPr id="39" name="Grafik 38"/>
          <p:cNvPicPr>
            <a:picLocks noChangeAspect="1"/>
          </p:cNvPicPr>
          <p:nvPr/>
        </p:nvPicPr>
        <p:blipFill>
          <a:blip r:embed="rId134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771"/>
              </a:ext>
            </a:extLst>
          </a:blip>
          <a:stretch>
            <a:fillRect/>
          </a:stretch>
        </p:blipFill>
        <p:spPr>
          <a:xfrm>
            <a:off x="334138" y="5548870"/>
            <a:ext cx="385778" cy="385778"/>
          </a:xfrm>
          <a:prstGeom prst="rect">
            <a:avLst/>
          </a:prstGeom>
        </p:spPr>
      </p:pic>
      <p:pic>
        <p:nvPicPr>
          <p:cNvPr id="40" name="Grafik 39"/>
          <p:cNvPicPr>
            <a:picLocks noChangeAspect="1"/>
          </p:cNvPicPr>
          <p:nvPr/>
        </p:nvPicPr>
        <p:blipFill>
          <a:blip r:embed="rId1345"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465"/>
              </a:ext>
            </a:extLst>
          </a:blip>
          <a:stretch>
            <a:fillRect/>
          </a:stretch>
        </p:blipFill>
        <p:spPr>
          <a:xfrm>
            <a:off x="523414" y="3850035"/>
            <a:ext cx="488864" cy="488864"/>
          </a:xfrm>
          <a:prstGeom prst="rect">
            <a:avLst/>
          </a:prstGeom>
        </p:spPr>
      </p:pic>
      <p:pic>
        <p:nvPicPr>
          <p:cNvPr id="41" name="Grafik 40"/>
          <p:cNvPicPr>
            <a:picLocks noChangeAspect="1"/>
          </p:cNvPicPr>
          <p:nvPr/>
        </p:nvPicPr>
        <p:blipFill>
          <a:blip r:embed="rId134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763"/>
              </a:ext>
            </a:extLst>
          </a:blip>
          <a:stretch>
            <a:fillRect/>
          </a:stretch>
        </p:blipFill>
        <p:spPr>
          <a:xfrm>
            <a:off x="1863964" y="6189420"/>
            <a:ext cx="372313" cy="372313"/>
          </a:xfrm>
          <a:prstGeom prst="rect">
            <a:avLst/>
          </a:prstGeom>
        </p:spPr>
      </p:pic>
      <p:pic>
        <p:nvPicPr>
          <p:cNvPr id="42" name="Grafik 41"/>
          <p:cNvPicPr>
            <a:picLocks noChangeAspect="1"/>
          </p:cNvPicPr>
          <p:nvPr/>
        </p:nvPicPr>
        <p:blipFill>
          <a:blip r:embed="rId134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771"/>
              </a:ext>
            </a:extLst>
          </a:blip>
          <a:stretch>
            <a:fillRect/>
          </a:stretch>
        </p:blipFill>
        <p:spPr>
          <a:xfrm>
            <a:off x="2196845" y="6193929"/>
            <a:ext cx="385778" cy="385778"/>
          </a:xfrm>
          <a:prstGeom prst="rect">
            <a:avLst/>
          </a:prstGeom>
        </p:spPr>
      </p:pic>
      <p:pic>
        <p:nvPicPr>
          <p:cNvPr id="43" name="Grafik 42"/>
          <p:cNvPicPr>
            <a:picLocks noChangeAspect="1"/>
          </p:cNvPicPr>
          <p:nvPr/>
        </p:nvPicPr>
        <p:blipFill>
          <a:blip r:embed="rId1347"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63"/>
              </a:ext>
            </a:extLst>
          </a:blip>
          <a:stretch>
            <a:fillRect/>
          </a:stretch>
        </p:blipFill>
        <p:spPr>
          <a:xfrm>
            <a:off x="1393412" y="4803062"/>
            <a:ext cx="448576" cy="448576"/>
          </a:xfrm>
          <a:prstGeom prst="rect">
            <a:avLst/>
          </a:prstGeom>
        </p:spPr>
      </p:pic>
      <p:pic>
        <p:nvPicPr>
          <p:cNvPr id="45" name="Grafik 44"/>
          <p:cNvPicPr>
            <a:picLocks noChangeAspect="1"/>
          </p:cNvPicPr>
          <p:nvPr/>
        </p:nvPicPr>
        <p:blipFill>
          <a:blip r:embed="rId134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59"/>
              </a:ext>
            </a:extLst>
          </a:blip>
          <a:stretch>
            <a:fillRect/>
          </a:stretch>
        </p:blipFill>
        <p:spPr>
          <a:xfrm>
            <a:off x="7845177" y="3655428"/>
            <a:ext cx="471239" cy="471239"/>
          </a:xfrm>
          <a:prstGeom prst="rect">
            <a:avLst/>
          </a:prstGeom>
        </p:spPr>
      </p:pic>
      <p:pic>
        <p:nvPicPr>
          <p:cNvPr id="48" name="Grafik 47"/>
          <p:cNvPicPr>
            <a:picLocks noChangeAspect="1"/>
          </p:cNvPicPr>
          <p:nvPr/>
        </p:nvPicPr>
        <p:blipFill>
          <a:blip r:embed="rId1349"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5"/>
              </a:ext>
            </a:extLst>
          </a:blip>
          <a:stretch>
            <a:fillRect/>
          </a:stretch>
        </p:blipFill>
        <p:spPr>
          <a:xfrm rot="2628906" flipV="1">
            <a:off x="2634295" y="1353736"/>
            <a:ext cx="464104" cy="459830"/>
          </a:xfrm>
          <a:prstGeom prst="rect">
            <a:avLst/>
          </a:prstGeom>
        </p:spPr>
      </p:pic>
      <p:pic>
        <p:nvPicPr>
          <p:cNvPr id="50" name="Grafik 49"/>
          <p:cNvPicPr>
            <a:picLocks noChangeAspect="1"/>
          </p:cNvPicPr>
          <p:nvPr/>
        </p:nvPicPr>
        <p:blipFill>
          <a:blip r:embed="rId1350"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5"/>
              </a:ext>
            </a:extLst>
          </a:blip>
          <a:stretch>
            <a:fillRect/>
          </a:stretch>
        </p:blipFill>
        <p:spPr>
          <a:xfrm rot="7358394" flipV="1">
            <a:off x="8671945" y="5007448"/>
            <a:ext cx="349140" cy="445527"/>
          </a:xfrm>
          <a:prstGeom prst="rect">
            <a:avLst/>
          </a:prstGeom>
        </p:spPr>
      </p:pic>
      <p:pic>
        <p:nvPicPr>
          <p:cNvPr id="51" name="Grafik 50"/>
          <p:cNvPicPr>
            <a:picLocks noChangeAspect="1"/>
          </p:cNvPicPr>
          <p:nvPr/>
        </p:nvPicPr>
        <p:blipFill>
          <a:blip r:embed="rId1349"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5"/>
              </a:ext>
            </a:extLst>
          </a:blip>
          <a:stretch>
            <a:fillRect/>
          </a:stretch>
        </p:blipFill>
        <p:spPr>
          <a:xfrm rot="3105683" flipV="1">
            <a:off x="7757742" y="1963025"/>
            <a:ext cx="464104" cy="459830"/>
          </a:xfrm>
          <a:prstGeom prst="rect">
            <a:avLst/>
          </a:prstGeom>
        </p:spPr>
      </p:pic>
      <p:pic>
        <p:nvPicPr>
          <p:cNvPr id="52" name="Grafik 51"/>
          <p:cNvPicPr>
            <a:picLocks noChangeAspect="1"/>
          </p:cNvPicPr>
          <p:nvPr/>
        </p:nvPicPr>
        <p:blipFill>
          <a:blip r:embed="rId1349"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5"/>
              </a:ext>
            </a:extLst>
          </a:blip>
          <a:stretch>
            <a:fillRect/>
          </a:stretch>
        </p:blipFill>
        <p:spPr>
          <a:xfrm rot="12987960" flipV="1">
            <a:off x="829968" y="5952458"/>
            <a:ext cx="464104" cy="459830"/>
          </a:xfrm>
          <a:prstGeom prst="rect">
            <a:avLst/>
          </a:prstGeom>
        </p:spPr>
      </p:pic>
      <p:pic>
        <p:nvPicPr>
          <p:cNvPr id="53" name="Grafik 52"/>
          <p:cNvPicPr>
            <a:picLocks noChangeAspect="1"/>
          </p:cNvPicPr>
          <p:nvPr/>
        </p:nvPicPr>
        <p:blipFill>
          <a:blip r:embed="rId1351"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5"/>
              </a:ext>
            </a:extLst>
          </a:blip>
          <a:stretch>
            <a:fillRect/>
          </a:stretch>
        </p:blipFill>
        <p:spPr>
          <a:xfrm rot="19352252" flipV="1">
            <a:off x="256011" y="4734138"/>
            <a:ext cx="464104" cy="440057"/>
          </a:xfrm>
          <a:prstGeom prst="rect">
            <a:avLst/>
          </a:prstGeom>
        </p:spPr>
      </p:pic>
      <p:pic>
        <p:nvPicPr>
          <p:cNvPr id="54" name="Grafik 53"/>
          <p:cNvPicPr>
            <a:picLocks noChangeAspect="1"/>
          </p:cNvPicPr>
          <p:nvPr/>
        </p:nvPicPr>
        <p:blipFill>
          <a:blip r:embed="rId1349"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5"/>
              </a:ext>
            </a:extLst>
          </a:blip>
          <a:stretch>
            <a:fillRect/>
          </a:stretch>
        </p:blipFill>
        <p:spPr>
          <a:xfrm flipV="1">
            <a:off x="1874638" y="3043692"/>
            <a:ext cx="464104" cy="459830"/>
          </a:xfrm>
          <a:prstGeom prst="rect">
            <a:avLst/>
          </a:prstGeom>
        </p:spPr>
      </p:pic>
      <p:pic>
        <p:nvPicPr>
          <p:cNvPr id="55" name="Grafik 54"/>
          <p:cNvPicPr>
            <a:picLocks noChangeAspect="1"/>
          </p:cNvPicPr>
          <p:nvPr/>
        </p:nvPicPr>
        <p:blipFill>
          <a:blip r:embed="rId1352"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9"/>
              </a:ext>
            </a:extLst>
          </a:blip>
          <a:stretch>
            <a:fillRect/>
          </a:stretch>
        </p:blipFill>
        <p:spPr>
          <a:xfrm rot="16200000">
            <a:off x="8064332" y="2884875"/>
            <a:ext cx="516908" cy="483979"/>
          </a:xfrm>
          <a:prstGeom prst="rect">
            <a:avLst/>
          </a:prstGeom>
        </p:spPr>
      </p:pic>
      <p:pic>
        <p:nvPicPr>
          <p:cNvPr id="57" name="Grafik 56"/>
          <p:cNvPicPr>
            <a:picLocks noChangeAspect="1"/>
          </p:cNvPicPr>
          <p:nvPr/>
        </p:nvPicPr>
        <p:blipFill>
          <a:blip r:embed="rId1353"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9"/>
              </a:ext>
            </a:extLst>
          </a:blip>
          <a:stretch>
            <a:fillRect/>
          </a:stretch>
        </p:blipFill>
        <p:spPr>
          <a:xfrm rot="20834057">
            <a:off x="3054609" y="5709994"/>
            <a:ext cx="392147" cy="411635"/>
          </a:xfrm>
          <a:prstGeom prst="rect">
            <a:avLst/>
          </a:prstGeom>
        </p:spPr>
      </p:pic>
      <p:pic>
        <p:nvPicPr>
          <p:cNvPr id="59" name="Grafik 58"/>
          <p:cNvPicPr>
            <a:picLocks noChangeAspect="1"/>
          </p:cNvPicPr>
          <p:nvPr/>
        </p:nvPicPr>
        <p:blipFill>
          <a:blip r:embed="rId1353"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9"/>
              </a:ext>
            </a:extLst>
          </a:blip>
          <a:stretch>
            <a:fillRect/>
          </a:stretch>
        </p:blipFill>
        <p:spPr>
          <a:xfrm rot="3827761">
            <a:off x="1261537" y="3960717"/>
            <a:ext cx="392147" cy="411635"/>
          </a:xfrm>
          <a:prstGeom prst="rect">
            <a:avLst/>
          </a:prstGeom>
        </p:spPr>
      </p:pic>
      <p:pic>
        <p:nvPicPr>
          <p:cNvPr id="65" name="Grafik 64"/>
          <p:cNvPicPr>
            <a:picLocks noChangeAspect="1"/>
          </p:cNvPicPr>
          <p:nvPr/>
        </p:nvPicPr>
        <p:blipFill>
          <a:blip r:embed="rId1349" cstate="print">
            <a:lum bright="70000" contrast="-70000"/>
            <a:extLst>
              <a:ext uri="{28A0092B-C50C-407E-A947-70E740481C1C}">
                <a14:useLocalDpi xmlns:a14="http://schemas.microsoft.com/office/drawing/2010/main" val="0"/>
              </a:ext>
              <a:ext uri="{96DAC541-7B7A-43D3-8B79-37D633B846F1}">
                <asvg:svgBlip xmlns:lc="http://schemas.openxmlformats.org/drawingml/2006/lockedCanvas" xmlns:asvg="http://schemas.microsoft.com/office/drawing/2016/SVG/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r:embed="rId1235"/>
              </a:ext>
            </a:extLst>
          </a:blip>
          <a:stretch>
            <a:fillRect/>
          </a:stretch>
        </p:blipFill>
        <p:spPr>
          <a:xfrm rot="10519248" flipV="1">
            <a:off x="5322302" y="6066362"/>
            <a:ext cx="464104" cy="459830"/>
          </a:xfrm>
          <a:prstGeom prst="rect">
            <a:avLst/>
          </a:prstGeom>
        </p:spPr>
      </p:pic>
      <p:cxnSp>
        <p:nvCxnSpPr>
          <p:cNvPr id="67" name="Gerade Verbindung mit Pfeil 66"/>
          <p:cNvCxnSpPr>
            <a:cxnSpLocks/>
          </p:cNvCxnSpPr>
          <p:nvPr/>
        </p:nvCxnSpPr>
        <p:spPr>
          <a:xfrm flipH="1" flipV="1">
            <a:off x="7096673" y="2922519"/>
            <a:ext cx="355647" cy="504564"/>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70" name="Gerade Verbindung mit Pfeil 69"/>
          <p:cNvCxnSpPr>
            <a:cxnSpLocks/>
          </p:cNvCxnSpPr>
          <p:nvPr/>
        </p:nvCxnSpPr>
        <p:spPr>
          <a:xfrm flipH="1" flipV="1">
            <a:off x="5584867" y="2426379"/>
            <a:ext cx="616979" cy="154140"/>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73" name="Gerade Verbindung mit Pfeil 72"/>
          <p:cNvCxnSpPr>
            <a:cxnSpLocks/>
            <a:endCxn id="29" idx="1"/>
          </p:cNvCxnSpPr>
          <p:nvPr/>
        </p:nvCxnSpPr>
        <p:spPr>
          <a:xfrm>
            <a:off x="947625" y="5633269"/>
            <a:ext cx="542483" cy="356096"/>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80" name="Gerade Verbindung mit Pfeil 79"/>
          <p:cNvCxnSpPr>
            <a:cxnSpLocks/>
          </p:cNvCxnSpPr>
          <p:nvPr/>
        </p:nvCxnSpPr>
        <p:spPr>
          <a:xfrm flipH="1">
            <a:off x="738752" y="4892216"/>
            <a:ext cx="427556" cy="423771"/>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81" name="Gerade Verbindung mit Pfeil 80"/>
          <p:cNvCxnSpPr>
            <a:cxnSpLocks/>
          </p:cNvCxnSpPr>
          <p:nvPr/>
        </p:nvCxnSpPr>
        <p:spPr>
          <a:xfrm>
            <a:off x="2069092" y="4962528"/>
            <a:ext cx="227324" cy="524825"/>
          </a:xfrm>
          <a:prstGeom prst="straightConnector1">
            <a:avLst/>
          </a:prstGeom>
          <a:ln cap="rnd">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90" name="Gerade Verbindung mit Pfeil 89">
            <a:extLst>
              <a:ext uri="{FF2B5EF4-FFF2-40B4-BE49-F238E27FC236}">
                <a16:creationId xmlns:a16="http://schemas.microsoft.com/office/drawing/2014/main" id="{6EFC5EEC-55FA-4FC7-B7F7-63E96684F119}"/>
              </a:ext>
            </a:extLst>
          </p:cNvPr>
          <p:cNvCxnSpPr>
            <a:cxnSpLocks/>
          </p:cNvCxnSpPr>
          <p:nvPr/>
        </p:nvCxnSpPr>
        <p:spPr>
          <a:xfrm>
            <a:off x="2171000" y="2054697"/>
            <a:ext cx="497224" cy="260273"/>
          </a:xfrm>
          <a:prstGeom prst="straightConnector1">
            <a:avLst/>
          </a:prstGeom>
          <a:ln>
            <a:solidFill>
              <a:schemeClr val="bg1">
                <a:lumMod val="50000"/>
              </a:schemeClr>
            </a:solidFill>
            <a:prstDash val="dash"/>
            <a:headEnd type="none"/>
            <a:tailEnd type="arrow"/>
          </a:ln>
        </p:spPr>
        <p:style>
          <a:lnRef idx="1">
            <a:schemeClr val="accent1"/>
          </a:lnRef>
          <a:fillRef idx="0">
            <a:schemeClr val="accent1"/>
          </a:fillRef>
          <a:effectRef idx="0">
            <a:schemeClr val="accent1"/>
          </a:effectRef>
          <a:fontRef idx="minor">
            <a:schemeClr val="tx1"/>
          </a:fontRef>
        </p:style>
      </p:cxnSp>
      <p:cxnSp>
        <p:nvCxnSpPr>
          <p:cNvPr id="96" name="Gerade Verbindung mit Pfeil 95">
            <a:extLst>
              <a:ext uri="{FF2B5EF4-FFF2-40B4-BE49-F238E27FC236}">
                <a16:creationId xmlns:a16="http://schemas.microsoft.com/office/drawing/2014/main" id="{6EFC5EEC-55FA-4FC7-B7F7-63E96684F119}"/>
              </a:ext>
            </a:extLst>
          </p:cNvPr>
          <p:cNvCxnSpPr>
            <a:cxnSpLocks/>
          </p:cNvCxnSpPr>
          <p:nvPr/>
        </p:nvCxnSpPr>
        <p:spPr>
          <a:xfrm flipH="1">
            <a:off x="6564634" y="4522383"/>
            <a:ext cx="387880" cy="853243"/>
          </a:xfrm>
          <a:prstGeom prst="straightConnector1">
            <a:avLst/>
          </a:prstGeom>
          <a:ln>
            <a:solidFill>
              <a:schemeClr val="bg1">
                <a:lumMod val="50000"/>
              </a:schemeClr>
            </a:solidFill>
            <a:prstDash val="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97" name="Gerade Verbindung mit Pfeil 96">
            <a:extLst>
              <a:ext uri="{FF2B5EF4-FFF2-40B4-BE49-F238E27FC236}">
                <a16:creationId xmlns:a16="http://schemas.microsoft.com/office/drawing/2014/main" id="{6EFC5EEC-55FA-4FC7-B7F7-63E96684F119}"/>
              </a:ext>
            </a:extLst>
          </p:cNvPr>
          <p:cNvCxnSpPr>
            <a:cxnSpLocks/>
          </p:cNvCxnSpPr>
          <p:nvPr/>
        </p:nvCxnSpPr>
        <p:spPr>
          <a:xfrm flipH="1">
            <a:off x="5140199" y="5752988"/>
            <a:ext cx="530117" cy="141057"/>
          </a:xfrm>
          <a:prstGeom prst="straightConnector1">
            <a:avLst/>
          </a:prstGeom>
          <a:ln>
            <a:solidFill>
              <a:schemeClr val="bg1">
                <a:lumMod val="50000"/>
              </a:schemeClr>
            </a:solidFill>
            <a:prstDash val="dash"/>
            <a:headEnd type="none"/>
            <a:tailEnd type="arrow"/>
          </a:ln>
        </p:spPr>
        <p:style>
          <a:lnRef idx="1">
            <a:schemeClr val="accent1"/>
          </a:lnRef>
          <a:fillRef idx="0">
            <a:schemeClr val="accent1"/>
          </a:fillRef>
          <a:effectRef idx="0">
            <a:schemeClr val="accent1"/>
          </a:effectRef>
          <a:fontRef idx="minor">
            <a:schemeClr val="tx1"/>
          </a:fontRef>
        </p:style>
      </p:cxnSp>
      <p:sp>
        <p:nvSpPr>
          <p:cNvPr id="5" name="Datumsplatzhalter 4"/>
          <p:cNvSpPr>
            <a:spLocks noGrp="1"/>
          </p:cNvSpPr>
          <p:nvPr>
            <p:ph type="dt" sz="half" idx="10"/>
          </p:nvPr>
        </p:nvSpPr>
        <p:spPr/>
        <p:txBody>
          <a:bodyPr/>
          <a:lstStyle/>
          <a:p>
            <a:r>
              <a:rPr lang="de-DE" smtClean="0"/>
              <a:t>Stand: 2021</a:t>
            </a:r>
            <a:endParaRPr lang="de-DE"/>
          </a:p>
        </p:txBody>
      </p:sp>
      <p:sp>
        <p:nvSpPr>
          <p:cNvPr id="6" name="Fußzeilenplatzhalter 5"/>
          <p:cNvSpPr>
            <a:spLocks noGrp="1"/>
          </p:cNvSpPr>
          <p:nvPr>
            <p:ph type="ftr" sz="quarter" idx="11"/>
          </p:nvPr>
        </p:nvSpPr>
        <p:spPr/>
        <p:txBody>
          <a:bodyPr/>
          <a:lstStyle/>
          <a:p>
            <a:r>
              <a:rPr lang="de-DE" smtClean="0"/>
              <a:t>Prüfungsbereich Wirtschafts- und Sozialkunde – Kaufmännische Berufsschule</a:t>
            </a:r>
            <a:endParaRPr lang="de-DE"/>
          </a:p>
        </p:txBody>
      </p:sp>
    </p:spTree>
    <p:extLst>
      <p:ext uri="{BB962C8B-B14F-4D97-AF65-F5344CB8AC3E}">
        <p14:creationId xmlns:p14="http://schemas.microsoft.com/office/powerpoint/2010/main" val="2036776676"/>
      </p:ext>
    </p:extLst>
  </p:cSld>
  <p:clrMapOvr>
    <a:masterClrMapping/>
  </p:clrMapOvr>
  <p:timing>
    <p:tnLst>
      <p:par>
        <p:cTn id="1" dur="indefinite" restart="never" nodeType="tmRoot"/>
      </p:par>
    </p:tn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165</Words>
  <PresentationFormat>Bildschirmpräsentation (4:3)</PresentationFormat>
  <Paragraphs>27</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Arial</vt:lpstr>
      <vt:lpstr>Calibri</vt:lpstr>
      <vt:lpstr>Times New Roman</vt:lpstr>
      <vt:lpstr>Larissa</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2021-05-28T07:04:45Z</cp:lastPrinted>
  <dcterms:created xsi:type="dcterms:W3CDTF">2017-10-01T16:54:20Z</dcterms:created>
  <dcterms:modified xsi:type="dcterms:W3CDTF">2021-05-28T07:04:47Z</dcterms:modified>
</cp:coreProperties>
</file>