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8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11.01.2022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2022		                                    </a:t>
            </a: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Kaufmann/Kauffrau für Versicherungen und Finanzanlagen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255" Type="http://schemas.openxmlformats.org/officeDocument/2006/relationships/image" Target="../media/image7.png"/><Relationship Id="rId1187" Type="http://schemas.openxmlformats.org/officeDocument/2006/relationships/image" Target="../../word/media/image1184.svg"/><Relationship Id="rId117" Type="http://schemas.openxmlformats.org/officeDocument/2006/relationships/image" Target="../../word/media/image114.svg"/><Relationship Id="rId231" Type="http://schemas.openxmlformats.org/officeDocument/2006/relationships/image" Target="../../word/media/image228.svg"/><Relationship Id="rId1640" Type="http://schemas.openxmlformats.org/officeDocument/2006/relationships/image" Target="../media/image18.png"/><Relationship Id="rId3" Type="http://schemas.openxmlformats.org/officeDocument/2006/relationships/image" Target="../media/image1.png"/><Relationship Id="rId1250" Type="http://schemas.openxmlformats.org/officeDocument/2006/relationships/image" Target="../media/image2.png"/><Relationship Id="rId1259" Type="http://schemas.openxmlformats.org/officeDocument/2006/relationships/image" Target="../media/image11.png"/><Relationship Id="rId89" Type="http://schemas.openxmlformats.org/officeDocument/2006/relationships/image" Target="../../word/media/image86.svg"/><Relationship Id="rId1636" Type="http://schemas.openxmlformats.org/officeDocument/2006/relationships/image" Target="../media/image14.png"/><Relationship Id="rId1254" Type="http://schemas.openxmlformats.org/officeDocument/2006/relationships/image" Target="../media/image6.png"/><Relationship Id="rId1635" Type="http://schemas.openxmlformats.org/officeDocument/2006/relationships/image" Target="../../word/media/image1632.svg"/><Relationship Id="rId603" Type="http://schemas.openxmlformats.org/officeDocument/2006/relationships/image" Target="../../word/media/image600.svg"/><Relationship Id="rId2" Type="http://schemas.openxmlformats.org/officeDocument/2006/relationships/notesSlide" Target="../notesSlides/notesSlide1.xml"/><Relationship Id="rId1253" Type="http://schemas.openxmlformats.org/officeDocument/2006/relationships/image" Target="../media/image5.png"/><Relationship Id="rId661" Type="http://schemas.openxmlformats.org/officeDocument/2006/relationships/image" Target="../../word/media/image658.svg"/><Relationship Id="rId979" Type="http://schemas.openxmlformats.org/officeDocument/2006/relationships/image" Target="../../word/media/image976.svg"/><Relationship Id="rId1258" Type="http://schemas.openxmlformats.org/officeDocument/2006/relationships/image" Target="../media/image10.png"/><Relationship Id="rId771" Type="http://schemas.openxmlformats.org/officeDocument/2006/relationships/image" Target="../../word/media/image768.svg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Relationship Id="rId631" Type="http://schemas.openxmlformats.org/officeDocument/2006/relationships/image" Target="../../word/media/image628.svg"/><Relationship Id="rId1139" Type="http://schemas.openxmlformats.org/officeDocument/2006/relationships/image" Target="../../word/media/image1136.svg"/><Relationship Id="rId1261" Type="http://schemas.openxmlformats.org/officeDocument/2006/relationships/image" Target="../media/image13.png"/><Relationship Id="rId45" Type="http://schemas.openxmlformats.org/officeDocument/2006/relationships/image" Target="NULL"/><Relationship Id="rId1639" Type="http://schemas.openxmlformats.org/officeDocument/2006/relationships/image" Target="../media/image17.png"/><Relationship Id="rId665" Type="http://schemas.openxmlformats.org/officeDocument/2006/relationships/image" Target="../../word/media/image662.svg"/><Relationship Id="rId57" Type="http://schemas.openxmlformats.org/officeDocument/2006/relationships/image" Target="../../word/media/image54.svg"/><Relationship Id="rId1252" Type="http://schemas.openxmlformats.org/officeDocument/2006/relationships/image" Target="../media/image4.png"/><Relationship Id="rId1257" Type="http://schemas.openxmlformats.org/officeDocument/2006/relationships/image" Target="../media/image9.png"/><Relationship Id="rId1260" Type="http://schemas.openxmlformats.org/officeDocument/2006/relationships/image" Target="../media/image12.png"/><Relationship Id="rId1638" Type="http://schemas.openxmlformats.org/officeDocument/2006/relationships/image" Target="../media/image16.png"/><Relationship Id="rId639" Type="http://schemas.openxmlformats.org/officeDocument/2006/relationships/image" Target="../../word/media/image636.svg"/><Relationship Id="rId1256" Type="http://schemas.openxmlformats.org/officeDocument/2006/relationships/image" Target="../media/image8.png"/><Relationship Id="rId1641" Type="http://schemas.openxmlformats.org/officeDocument/2006/relationships/image" Target="../media/image19.png"/><Relationship Id="rId1251" Type="http://schemas.openxmlformats.org/officeDocument/2006/relationships/image" Target="../media/image3.png"/><Relationship Id="rId841" Type="http://schemas.openxmlformats.org/officeDocument/2006/relationships/image" Target="../../word/media/image838.svg"/><Relationship Id="rId1183" Type="http://schemas.openxmlformats.org/officeDocument/2006/relationships/image" Target="../../word/media/image1180.svg"/><Relationship Id="rId1637" Type="http://schemas.openxmlformats.org/officeDocument/2006/relationships/image" Target="../media/image15.png"/><Relationship Id="rId1239" Type="http://schemas.openxmlformats.org/officeDocument/2006/relationships/image" Target="../../word/media/image123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57546" y="1182698"/>
            <a:ext cx="9027240" cy="701493"/>
          </a:xfrm>
          <a:prstGeom prst="rect">
            <a:avLst/>
          </a:prstGeom>
          <a:solidFill>
            <a:schemeClr val="bg1">
              <a:lumMod val="8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37675" y="128561"/>
            <a:ext cx="9081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Organizer: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Lernfeld 1 – Die eigene Rolle im Betrieb und Arbeitsleben darstellen</a:t>
            </a:r>
            <a:endParaRPr lang="de-DE" dirty="0"/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538198" y="711632"/>
            <a:ext cx="79576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Schülerinnen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Schüler verfügen über die Kompetenz,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 Rolle als Auszubildende, als Mitarbeiterinnen und Mitarbeiter und ihre eigene Stellung im Arbeitsleben selbstverantwortlich wahrzunehmen und mitzugestalten.“ 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1" name="Grafik 170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451718">
            <a:off x="3101745" y="2721833"/>
            <a:ext cx="412220" cy="445170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26154" y="2423284"/>
            <a:ext cx="2596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Rechte und Pflichten im dualen System der Berufsausbildung analysieren</a:t>
            </a:r>
            <a:endParaRPr lang="de-DE" sz="1000" dirty="0"/>
          </a:p>
        </p:txBody>
      </p:sp>
      <p:sp>
        <p:nvSpPr>
          <p:cNvPr id="76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2356703" y="2632490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§§</a:t>
            </a:r>
          </a:p>
        </p:txBody>
      </p:sp>
      <p:sp>
        <p:nvSpPr>
          <p:cNvPr id="77" name="Rechteck 76"/>
          <p:cNvSpPr/>
          <p:nvPr/>
        </p:nvSpPr>
        <p:spPr>
          <a:xfrm>
            <a:off x="347420" y="2056926"/>
            <a:ext cx="3002891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Berufsbildungsgesetz, Ausbildungsordnung, Ausbildungsvertrag, Jugendarbeitsschutzgesetz</a:t>
            </a:r>
            <a:endParaRPr lang="de-DE" sz="900" dirty="0"/>
          </a:p>
        </p:txBody>
      </p:sp>
      <p:sp>
        <p:nvSpPr>
          <p:cNvPr id="83" name="Rechteck 82"/>
          <p:cNvSpPr/>
          <p:nvPr/>
        </p:nvSpPr>
        <p:spPr>
          <a:xfrm>
            <a:off x="3670982" y="3029743"/>
            <a:ext cx="2596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Mitbestimmungsrechte der JAV erklären</a:t>
            </a:r>
            <a:endParaRPr lang="de-DE" sz="1000" dirty="0"/>
          </a:p>
        </p:txBody>
      </p:sp>
      <p:sp>
        <p:nvSpPr>
          <p:cNvPr id="87" name="Rechteck 86"/>
          <p:cNvSpPr/>
          <p:nvPr/>
        </p:nvSpPr>
        <p:spPr>
          <a:xfrm>
            <a:off x="3884130" y="2831645"/>
            <a:ext cx="1728192" cy="2308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Betriebsverfassungsgesetz</a:t>
            </a:r>
            <a:endParaRPr lang="de-DE" sz="900" dirty="0"/>
          </a:p>
        </p:txBody>
      </p:sp>
      <p:sp>
        <p:nvSpPr>
          <p:cNvPr id="88" name="Rechteck 87"/>
          <p:cNvSpPr/>
          <p:nvPr/>
        </p:nvSpPr>
        <p:spPr>
          <a:xfrm>
            <a:off x="6713394" y="2312098"/>
            <a:ext cx="22664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Arbeitsvertragliche Regelungen darstellen</a:t>
            </a:r>
            <a:endParaRPr lang="de-DE" sz="1000" dirty="0"/>
          </a:p>
        </p:txBody>
      </p:sp>
      <p:sp>
        <p:nvSpPr>
          <p:cNvPr id="90" name="Rechteck 89"/>
          <p:cNvSpPr/>
          <p:nvPr/>
        </p:nvSpPr>
        <p:spPr>
          <a:xfrm>
            <a:off x="6897385" y="1954670"/>
            <a:ext cx="2013506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Inhalt, Abschluss, Kündigung des Arbeitsvertrags</a:t>
            </a:r>
            <a:endParaRPr lang="de-DE" sz="900" dirty="0"/>
          </a:p>
        </p:txBody>
      </p:sp>
      <p:sp>
        <p:nvSpPr>
          <p:cNvPr id="92" name="Rechteck 91"/>
          <p:cNvSpPr/>
          <p:nvPr/>
        </p:nvSpPr>
        <p:spPr>
          <a:xfrm>
            <a:off x="5674389" y="4404121"/>
            <a:ext cx="27935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Schutzvorschriften für Arbeitnehmerinnen und Arbeitnehmer darstellen</a:t>
            </a:r>
            <a:endParaRPr lang="de-DE" sz="1000" dirty="0"/>
          </a:p>
        </p:txBody>
      </p:sp>
      <p:sp>
        <p:nvSpPr>
          <p:cNvPr id="93" name="Rechteck 92"/>
          <p:cNvSpPr/>
          <p:nvPr/>
        </p:nvSpPr>
        <p:spPr>
          <a:xfrm>
            <a:off x="5908929" y="3915832"/>
            <a:ext cx="3002891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Kündigungsschutz, Arbeitszeit, Urlaub, Mutterschutz, Elternzeit, Elterngeld, Schwerbehinderung</a:t>
            </a:r>
            <a:endParaRPr lang="de-DE" sz="900" dirty="0"/>
          </a:p>
        </p:txBody>
      </p:sp>
      <p:sp>
        <p:nvSpPr>
          <p:cNvPr id="95" name="Rechteck 94"/>
          <p:cNvSpPr/>
          <p:nvPr/>
        </p:nvSpPr>
        <p:spPr>
          <a:xfrm>
            <a:off x="6410244" y="6039771"/>
            <a:ext cx="27935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Tarifrecht und Betriebsvereinbarungen beschreiben</a:t>
            </a:r>
            <a:endParaRPr lang="de-DE" sz="1000" dirty="0"/>
          </a:p>
        </p:txBody>
      </p:sp>
      <p:sp>
        <p:nvSpPr>
          <p:cNvPr id="97" name="Rechteck 96"/>
          <p:cNvSpPr/>
          <p:nvPr/>
        </p:nvSpPr>
        <p:spPr>
          <a:xfrm>
            <a:off x="3304619" y="5517232"/>
            <a:ext cx="20781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Eigene Entgeltabrechnung überprüfen</a:t>
            </a:r>
            <a:endParaRPr lang="de-DE" sz="1000" dirty="0"/>
          </a:p>
        </p:txBody>
      </p:sp>
      <p:sp>
        <p:nvSpPr>
          <p:cNvPr id="98" name="Rechteck 97"/>
          <p:cNvSpPr/>
          <p:nvPr/>
        </p:nvSpPr>
        <p:spPr>
          <a:xfrm>
            <a:off x="542752" y="5287800"/>
            <a:ext cx="20781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Beurteilungen und Arbeitszeugnisse analysieren</a:t>
            </a:r>
            <a:endParaRPr lang="de-DE" sz="1000" dirty="0"/>
          </a:p>
        </p:txBody>
      </p:sp>
      <p:sp>
        <p:nvSpPr>
          <p:cNvPr id="99" name="Rechteck 98"/>
          <p:cNvSpPr/>
          <p:nvPr/>
        </p:nvSpPr>
        <p:spPr>
          <a:xfrm>
            <a:off x="251520" y="3885208"/>
            <a:ext cx="20781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Fort- und Weiterbildungs-möglichkeiten beschreiben</a:t>
            </a:r>
            <a:endParaRPr lang="de-DE" sz="1000" dirty="0"/>
          </a:p>
        </p:txBody>
      </p:sp>
      <p:sp>
        <p:nvSpPr>
          <p:cNvPr id="100" name="Rechteck 99"/>
          <p:cNvSpPr/>
          <p:nvPr/>
        </p:nvSpPr>
        <p:spPr>
          <a:xfrm>
            <a:off x="3202873" y="1536828"/>
            <a:ext cx="307438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Lernfeldbezogene Präsentation durchführen</a:t>
            </a:r>
            <a:endParaRPr lang="de-DE" sz="1000" dirty="0"/>
          </a:p>
        </p:txBody>
      </p:sp>
      <p:pic>
        <p:nvPicPr>
          <p:cNvPr id="101" name="Grafik 100"/>
          <p:cNvPicPr>
            <a:picLocks noChangeAspect="1"/>
          </p:cNvPicPr>
          <p:nvPr/>
        </p:nvPicPr>
        <p:blipFill>
          <a:blip r:embed="rId125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1"/>
              </a:ext>
            </a:extLst>
          </a:blip>
          <a:stretch>
            <a:fillRect/>
          </a:stretch>
        </p:blipFill>
        <p:spPr>
          <a:xfrm>
            <a:off x="704053" y="2848466"/>
            <a:ext cx="482518" cy="482518"/>
          </a:xfrm>
          <a:prstGeom prst="rect">
            <a:avLst/>
          </a:prstGeom>
        </p:spPr>
      </p:pic>
      <p:pic>
        <p:nvPicPr>
          <p:cNvPr id="102" name="Grafik 101"/>
          <p:cNvPicPr>
            <a:picLocks noChangeAspect="1"/>
          </p:cNvPicPr>
          <p:nvPr/>
        </p:nvPicPr>
        <p:blipFill>
          <a:blip r:embed="rId12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1237165" y="2823734"/>
            <a:ext cx="522539" cy="522539"/>
          </a:xfrm>
          <a:prstGeom prst="rect">
            <a:avLst/>
          </a:prstGeom>
        </p:spPr>
      </p:pic>
      <p:sp>
        <p:nvSpPr>
          <p:cNvPr id="103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5534909" y="3175879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§§</a:t>
            </a:r>
          </a:p>
        </p:txBody>
      </p:sp>
      <p:sp>
        <p:nvSpPr>
          <p:cNvPr id="104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8477023" y="2541214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§§</a:t>
            </a:r>
          </a:p>
        </p:txBody>
      </p:sp>
      <p:sp>
        <p:nvSpPr>
          <p:cNvPr id="106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8359405" y="4272571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§§</a:t>
            </a:r>
          </a:p>
        </p:txBody>
      </p:sp>
      <p:sp>
        <p:nvSpPr>
          <p:cNvPr id="107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8535170" y="6235395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>
                <a:solidFill>
                  <a:schemeClr val="bg1">
                    <a:lumMod val="50000"/>
                  </a:schemeClr>
                </a:solidFill>
              </a:rPr>
              <a:t>§§</a:t>
            </a:r>
          </a:p>
        </p:txBody>
      </p:sp>
      <p:pic>
        <p:nvPicPr>
          <p:cNvPr id="108" name="Grafik 107"/>
          <p:cNvPicPr>
            <a:picLocks noChangeAspect="1"/>
          </p:cNvPicPr>
          <p:nvPr/>
        </p:nvPicPr>
        <p:blipFill>
          <a:blip r:embed="rId125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39"/>
              </a:ext>
            </a:extLst>
          </a:blip>
          <a:stretch>
            <a:fillRect/>
          </a:stretch>
        </p:blipFill>
        <p:spPr>
          <a:xfrm>
            <a:off x="4381817" y="3387072"/>
            <a:ext cx="443681" cy="443681"/>
          </a:xfrm>
          <a:prstGeom prst="rect">
            <a:avLst/>
          </a:prstGeom>
        </p:spPr>
      </p:pic>
      <p:pic>
        <p:nvPicPr>
          <p:cNvPr id="109" name="Grafik 108"/>
          <p:cNvPicPr>
            <a:picLocks noChangeAspect="1"/>
          </p:cNvPicPr>
          <p:nvPr/>
        </p:nvPicPr>
        <p:blipFill>
          <a:blip r:embed="rId125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41"/>
              </a:ext>
            </a:extLst>
          </a:blip>
          <a:stretch>
            <a:fillRect/>
          </a:stretch>
        </p:blipFill>
        <p:spPr>
          <a:xfrm>
            <a:off x="7354422" y="6393353"/>
            <a:ext cx="430696" cy="430696"/>
          </a:xfrm>
          <a:prstGeom prst="rect">
            <a:avLst/>
          </a:prstGeom>
        </p:spPr>
      </p:pic>
      <p:pic>
        <p:nvPicPr>
          <p:cNvPr id="110" name="Grafik 109"/>
          <p:cNvPicPr>
            <a:picLocks noChangeAspect="1"/>
          </p:cNvPicPr>
          <p:nvPr/>
        </p:nvPicPr>
        <p:blipFill>
          <a:blip r:embed="rId125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61"/>
              </a:ext>
            </a:extLst>
          </a:blip>
          <a:stretch>
            <a:fillRect/>
          </a:stretch>
        </p:blipFill>
        <p:spPr>
          <a:xfrm>
            <a:off x="7413280" y="2682816"/>
            <a:ext cx="363858" cy="363858"/>
          </a:xfrm>
          <a:prstGeom prst="rect">
            <a:avLst/>
          </a:prstGeom>
        </p:spPr>
      </p:pic>
      <p:pic>
        <p:nvPicPr>
          <p:cNvPr id="111" name="Grafik 110"/>
          <p:cNvPicPr>
            <a:picLocks noChangeAspect="1"/>
          </p:cNvPicPr>
          <p:nvPr/>
        </p:nvPicPr>
        <p:blipFill>
          <a:blip r:embed="rId125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979"/>
              </a:ext>
            </a:extLst>
          </a:blip>
          <a:stretch>
            <a:fillRect/>
          </a:stretch>
        </p:blipFill>
        <p:spPr>
          <a:xfrm>
            <a:off x="6561171" y="4822964"/>
            <a:ext cx="485467" cy="485467"/>
          </a:xfrm>
          <a:prstGeom prst="rect">
            <a:avLst/>
          </a:prstGeom>
        </p:spPr>
      </p:pic>
      <p:pic>
        <p:nvPicPr>
          <p:cNvPr id="113" name="Grafik 112"/>
          <p:cNvPicPr>
            <a:picLocks noChangeAspect="1"/>
          </p:cNvPicPr>
          <p:nvPr/>
        </p:nvPicPr>
        <p:blipFill>
          <a:blip r:embed="rId125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83"/>
              </a:ext>
            </a:extLst>
          </a:blip>
          <a:stretch>
            <a:fillRect/>
          </a:stretch>
        </p:blipFill>
        <p:spPr>
          <a:xfrm>
            <a:off x="7018652" y="4788470"/>
            <a:ext cx="538128" cy="538128"/>
          </a:xfrm>
          <a:prstGeom prst="rect">
            <a:avLst/>
          </a:prstGeom>
        </p:spPr>
      </p:pic>
      <p:pic>
        <p:nvPicPr>
          <p:cNvPr id="115" name="Grafik 114"/>
          <p:cNvPicPr>
            <a:picLocks noChangeAspect="1"/>
          </p:cNvPicPr>
          <p:nvPr/>
        </p:nvPicPr>
        <p:blipFill>
          <a:blip r:embed="rId125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87"/>
              </a:ext>
            </a:extLst>
          </a:blip>
          <a:stretch>
            <a:fillRect/>
          </a:stretch>
        </p:blipFill>
        <p:spPr>
          <a:xfrm>
            <a:off x="7551192" y="4942071"/>
            <a:ext cx="431484" cy="431484"/>
          </a:xfrm>
          <a:prstGeom prst="rect">
            <a:avLst/>
          </a:prstGeom>
        </p:spPr>
      </p:pic>
      <p:pic>
        <p:nvPicPr>
          <p:cNvPr id="120" name="Grafik 119"/>
          <p:cNvPicPr>
            <a:picLocks noChangeAspect="1"/>
          </p:cNvPicPr>
          <p:nvPr/>
        </p:nvPicPr>
        <p:blipFill>
          <a:blip r:embed="rId125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39"/>
              </a:ext>
            </a:extLst>
          </a:blip>
          <a:stretch>
            <a:fillRect/>
          </a:stretch>
        </p:blipFill>
        <p:spPr>
          <a:xfrm>
            <a:off x="8245125" y="4817366"/>
            <a:ext cx="509973" cy="509973"/>
          </a:xfrm>
          <a:prstGeom prst="rect">
            <a:avLst/>
          </a:prstGeom>
        </p:spPr>
      </p:pic>
      <p:pic>
        <p:nvPicPr>
          <p:cNvPr id="121" name="Grafik 120"/>
          <p:cNvPicPr>
            <a:picLocks noChangeAspect="1"/>
          </p:cNvPicPr>
          <p:nvPr/>
        </p:nvPicPr>
        <p:blipFill>
          <a:blip r:embed="rId125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771"/>
              </a:ext>
            </a:extLst>
          </a:blip>
          <a:stretch>
            <a:fillRect/>
          </a:stretch>
        </p:blipFill>
        <p:spPr>
          <a:xfrm>
            <a:off x="7922984" y="4942071"/>
            <a:ext cx="380072" cy="380072"/>
          </a:xfrm>
          <a:prstGeom prst="rect">
            <a:avLst/>
          </a:prstGeom>
        </p:spPr>
      </p:pic>
      <p:pic>
        <p:nvPicPr>
          <p:cNvPr id="122" name="Grafik 121"/>
          <p:cNvPicPr>
            <a:picLocks noChangeAspect="1"/>
          </p:cNvPicPr>
          <p:nvPr/>
        </p:nvPicPr>
        <p:blipFill>
          <a:blip r:embed="rId126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89"/>
              </a:ext>
            </a:extLst>
          </a:blip>
          <a:stretch>
            <a:fillRect/>
          </a:stretch>
        </p:blipFill>
        <p:spPr>
          <a:xfrm>
            <a:off x="6131675" y="4918144"/>
            <a:ext cx="445851" cy="445851"/>
          </a:xfrm>
          <a:prstGeom prst="rect">
            <a:avLst/>
          </a:prstGeom>
        </p:spPr>
      </p:pic>
      <p:pic>
        <p:nvPicPr>
          <p:cNvPr id="124" name="Grafik 123"/>
          <p:cNvPicPr>
            <a:picLocks noChangeAspect="1"/>
          </p:cNvPicPr>
          <p:nvPr/>
        </p:nvPicPr>
        <p:blipFill>
          <a:blip r:embed="rId126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635"/>
              </a:ext>
            </a:extLst>
          </a:blip>
          <a:stretch>
            <a:fillRect/>
          </a:stretch>
        </p:blipFill>
        <p:spPr>
          <a:xfrm>
            <a:off x="5796095" y="4918144"/>
            <a:ext cx="424587" cy="424587"/>
          </a:xfrm>
          <a:prstGeom prst="rect">
            <a:avLst/>
          </a:prstGeom>
        </p:spPr>
      </p:pic>
      <p:pic>
        <p:nvPicPr>
          <p:cNvPr id="125" name="Grafik 124"/>
          <p:cNvPicPr>
            <a:picLocks noChangeAspect="1"/>
          </p:cNvPicPr>
          <p:nvPr/>
        </p:nvPicPr>
        <p:blipFill>
          <a:blip r:embed="rId163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17"/>
              </a:ext>
            </a:extLst>
          </a:blip>
          <a:stretch>
            <a:fillRect/>
          </a:stretch>
        </p:blipFill>
        <p:spPr>
          <a:xfrm>
            <a:off x="3669755" y="5925307"/>
            <a:ext cx="428229" cy="428229"/>
          </a:xfrm>
          <a:prstGeom prst="rect">
            <a:avLst/>
          </a:prstGeom>
        </p:spPr>
      </p:pic>
      <p:pic>
        <p:nvPicPr>
          <p:cNvPr id="126" name="Grafik 125"/>
          <p:cNvPicPr>
            <a:picLocks noChangeAspect="1"/>
          </p:cNvPicPr>
          <p:nvPr/>
        </p:nvPicPr>
        <p:blipFill>
          <a:blip r:embed="rId163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31"/>
              </a:ext>
            </a:extLst>
          </a:blip>
          <a:stretch>
            <a:fillRect/>
          </a:stretch>
        </p:blipFill>
        <p:spPr>
          <a:xfrm>
            <a:off x="4184081" y="5925307"/>
            <a:ext cx="411413" cy="411413"/>
          </a:xfrm>
          <a:prstGeom prst="rect">
            <a:avLst/>
          </a:prstGeom>
        </p:spPr>
      </p:pic>
      <p:pic>
        <p:nvPicPr>
          <p:cNvPr id="127" name="Grafik 126"/>
          <p:cNvPicPr>
            <a:picLocks noChangeAspect="1"/>
          </p:cNvPicPr>
          <p:nvPr/>
        </p:nvPicPr>
        <p:blipFill>
          <a:blip r:embed="rId1638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45"/>
              </a:ext>
            </a:extLst>
          </a:blip>
          <a:stretch>
            <a:fillRect/>
          </a:stretch>
        </p:blipFill>
        <p:spPr>
          <a:xfrm>
            <a:off x="834430" y="4263733"/>
            <a:ext cx="440376" cy="440376"/>
          </a:xfrm>
          <a:prstGeom prst="rect">
            <a:avLst/>
          </a:prstGeom>
        </p:spPr>
      </p:pic>
      <p:pic>
        <p:nvPicPr>
          <p:cNvPr id="129" name="Grafik 128"/>
          <p:cNvPicPr>
            <a:picLocks noChangeAspect="1"/>
          </p:cNvPicPr>
          <p:nvPr/>
        </p:nvPicPr>
        <p:blipFill>
          <a:blip r:embed="rId163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03"/>
              </a:ext>
            </a:extLst>
          </a:blip>
          <a:stretch>
            <a:fillRect/>
          </a:stretch>
        </p:blipFill>
        <p:spPr>
          <a:xfrm>
            <a:off x="977094" y="5728859"/>
            <a:ext cx="478531" cy="478531"/>
          </a:xfrm>
          <a:prstGeom prst="rect">
            <a:avLst/>
          </a:prstGeom>
        </p:spPr>
      </p:pic>
      <p:pic>
        <p:nvPicPr>
          <p:cNvPr id="130" name="Grafik 129"/>
          <p:cNvPicPr>
            <a:picLocks noChangeAspect="1"/>
          </p:cNvPicPr>
          <p:nvPr/>
        </p:nvPicPr>
        <p:blipFill>
          <a:blip r:embed="rId125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1439262" y="5717287"/>
            <a:ext cx="522539" cy="522539"/>
          </a:xfrm>
          <a:prstGeom prst="rect">
            <a:avLst/>
          </a:prstGeom>
        </p:spPr>
      </p:pic>
      <p:pic>
        <p:nvPicPr>
          <p:cNvPr id="133" name="Grafik 132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2831007">
            <a:off x="7325249" y="5560892"/>
            <a:ext cx="412220" cy="445170"/>
          </a:xfrm>
          <a:prstGeom prst="rect">
            <a:avLst/>
          </a:prstGeom>
        </p:spPr>
      </p:pic>
      <p:pic>
        <p:nvPicPr>
          <p:cNvPr id="135" name="Grafik 134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8585849">
            <a:off x="2527990" y="5678099"/>
            <a:ext cx="412220" cy="445170"/>
          </a:xfrm>
          <a:prstGeom prst="rect">
            <a:avLst/>
          </a:prstGeom>
        </p:spPr>
      </p:pic>
      <p:pic>
        <p:nvPicPr>
          <p:cNvPr id="136" name="Grafik 135"/>
          <p:cNvPicPr>
            <a:picLocks noChangeAspect="1"/>
          </p:cNvPicPr>
          <p:nvPr/>
        </p:nvPicPr>
        <p:blipFill>
          <a:blip r:embed="rId164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16753138">
            <a:off x="7846598" y="3066303"/>
            <a:ext cx="496079" cy="496079"/>
          </a:xfrm>
          <a:prstGeom prst="rect">
            <a:avLst/>
          </a:prstGeom>
        </p:spPr>
      </p:pic>
      <p:pic>
        <p:nvPicPr>
          <p:cNvPr id="137" name="Grafik 136"/>
          <p:cNvPicPr>
            <a:picLocks noChangeAspect="1"/>
          </p:cNvPicPr>
          <p:nvPr/>
        </p:nvPicPr>
        <p:blipFill>
          <a:blip r:embed="rId164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859149">
            <a:off x="5391562" y="5677268"/>
            <a:ext cx="496079" cy="496079"/>
          </a:xfrm>
          <a:prstGeom prst="rect">
            <a:avLst/>
          </a:prstGeom>
        </p:spPr>
      </p:pic>
      <p:pic>
        <p:nvPicPr>
          <p:cNvPr id="138" name="Grafik 137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343119">
            <a:off x="314420" y="4730801"/>
            <a:ext cx="412220" cy="445170"/>
          </a:xfrm>
          <a:prstGeom prst="rect">
            <a:avLst/>
          </a:prstGeom>
        </p:spPr>
      </p:pic>
      <p:pic>
        <p:nvPicPr>
          <p:cNvPr id="139" name="Grafik 138"/>
          <p:cNvPicPr>
            <a:picLocks noChangeAspect="1"/>
          </p:cNvPicPr>
          <p:nvPr/>
        </p:nvPicPr>
        <p:blipFill>
          <a:blip r:embed="rId164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65"/>
              </a:ext>
            </a:extLst>
          </a:blip>
          <a:stretch>
            <a:fillRect/>
          </a:stretch>
        </p:blipFill>
        <p:spPr>
          <a:xfrm>
            <a:off x="6052263" y="1300025"/>
            <a:ext cx="565898" cy="565898"/>
          </a:xfrm>
          <a:prstGeom prst="rect">
            <a:avLst/>
          </a:prstGeom>
        </p:spPr>
      </p:pic>
      <p:sp>
        <p:nvSpPr>
          <p:cNvPr id="140" name="Textfeld 35">
            <a:extLst>
              <a:ext uri="{FF2B5EF4-FFF2-40B4-BE49-F238E27FC236}">
                <a16:creationId xmlns:a16="http://schemas.microsoft.com/office/drawing/2014/main" id="{1DBA7B87-482F-4BD1-8DE8-4538D30611F0}"/>
              </a:ext>
            </a:extLst>
          </p:cNvPr>
          <p:cNvSpPr txBox="1"/>
          <p:nvPr/>
        </p:nvSpPr>
        <p:spPr>
          <a:xfrm>
            <a:off x="6579220" y="1151316"/>
            <a:ext cx="5297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400" dirty="0"/>
              <a:t>§§</a:t>
            </a:r>
          </a:p>
        </p:txBody>
      </p:sp>
      <p:cxnSp>
        <p:nvCxnSpPr>
          <p:cNvPr id="50" name="Gerade Verbindung mit Pfeil 49"/>
          <p:cNvCxnSpPr>
            <a:cxnSpLocks/>
          </p:cNvCxnSpPr>
          <p:nvPr/>
        </p:nvCxnSpPr>
        <p:spPr>
          <a:xfrm flipH="1" flipV="1">
            <a:off x="4007705" y="3515365"/>
            <a:ext cx="2283955" cy="2604871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cxnSpLocks/>
          </p:cNvCxnSpPr>
          <p:nvPr/>
        </p:nvCxnSpPr>
        <p:spPr>
          <a:xfrm flipH="1">
            <a:off x="2817841" y="2487486"/>
            <a:ext cx="3800320" cy="70638"/>
          </a:xfrm>
          <a:prstGeom prst="straightConnector1">
            <a:avLst/>
          </a:prstGeom>
          <a:ln cap="rnd">
            <a:solidFill>
              <a:schemeClr val="bg1">
                <a:lumMod val="50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Grafik 58"/>
          <p:cNvPicPr>
            <a:picLocks noChangeAspect="1"/>
          </p:cNvPicPr>
          <p:nvPr/>
        </p:nvPicPr>
        <p:blipFill>
          <a:blip r:embed="rId1640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39"/>
              </a:ext>
            </a:extLst>
          </a:blip>
          <a:stretch>
            <a:fillRect/>
          </a:stretch>
        </p:blipFill>
        <p:spPr>
          <a:xfrm rot="9441803">
            <a:off x="6093340" y="2672982"/>
            <a:ext cx="496079" cy="49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6B96D186F890459B522B7A61A3F25F" ma:contentTypeVersion="1" ma:contentTypeDescription="Ein neues Dokument erstellen." ma:contentTypeScope="" ma:versionID="0cc1e7d714775b6984cd74c9fd9f710a">
  <xsd:schema xmlns:xsd="http://www.w3.org/2001/XMLSchema" xmlns:xs="http://www.w3.org/2001/XMLSchema" xmlns:p="http://schemas.microsoft.com/office/2006/metadata/properties" xmlns:ns2="55696b60-0389-45c2-bb8c-032517eb46a2" targetNamespace="http://schemas.microsoft.com/office/2006/metadata/properties" ma:root="true" ma:fieldsID="db29f27168fee2738db85bf75344cf4f" ns2:_="">
    <xsd:import namespace="55696b60-0389-45c2-bb8c-032517eb46a2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696b60-0389-45c2-bb8c-032517eb46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D4932A-7D90-4D20-AA0F-953D99F9503C}"/>
</file>

<file path=customXml/itemProps2.xml><?xml version="1.0" encoding="utf-8"?>
<ds:datastoreItem xmlns:ds="http://schemas.openxmlformats.org/officeDocument/2006/customXml" ds:itemID="{EC333A7C-C140-481B-858A-7762CDEBE22D}"/>
</file>

<file path=customXml/itemProps3.xml><?xml version="1.0" encoding="utf-8"?>
<ds:datastoreItem xmlns:ds="http://schemas.openxmlformats.org/officeDocument/2006/customXml" ds:itemID="{5A14AEE5-BE3F-4D3A-9494-C8E6F75699A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PresentationFormat>Bildschirmpräsentation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2022-01-11T16:23:34Z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0x0101001E6B96D186F890459B522B7A61A3F25F</vt:lpwstr>
  </property>
</Properties>
</file>