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1628"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3F86F5E-E70C-4C30-B988-94439ADBD515}" type="datetimeFigureOut">
              <a:rPr lang="de-DE" smtClean="0"/>
              <a:t>20.09.2021</a:t>
            </a:fld>
            <a:endParaRPr lang="de-DE"/>
          </a:p>
        </p:txBody>
      </p:sp>
      <p:sp>
        <p:nvSpPr>
          <p:cNvPr id="4" name="Folienbildplatzhalt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789292B-8929-4EF3-890E-0510944A6243}" type="slidenum">
              <a:rPr lang="de-DE" smtClean="0"/>
              <a:t>‹Nr.›</a:t>
            </a:fld>
            <a:endParaRPr lang="de-DE"/>
          </a:p>
        </p:txBody>
      </p:sp>
    </p:spTree>
    <p:extLst>
      <p:ext uri="{BB962C8B-B14F-4D97-AF65-F5344CB8AC3E}">
        <p14:creationId xmlns:p14="http://schemas.microsoft.com/office/powerpoint/2010/main" val="2774891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F789292B-8929-4EF3-890E-0510944A6243}" type="slidenum">
              <a:rPr lang="de-DE" smtClean="0"/>
              <a:t>1</a:t>
            </a:fld>
            <a:endParaRPr lang="de-DE"/>
          </a:p>
        </p:txBody>
      </p:sp>
    </p:spTree>
    <p:extLst>
      <p:ext uri="{BB962C8B-B14F-4D97-AF65-F5344CB8AC3E}">
        <p14:creationId xmlns:p14="http://schemas.microsoft.com/office/powerpoint/2010/main" val="23106875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a:t>Titelmasterformat durch Klicken bearbeiten</a:t>
            </a:r>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Formatvorlage des Untertitelmasters durch Klicken bearbeiten</a:t>
            </a:r>
          </a:p>
        </p:txBody>
      </p:sp>
      <p:sp>
        <p:nvSpPr>
          <p:cNvPr id="4" name="Datumsplatzhalter 3"/>
          <p:cNvSpPr>
            <a:spLocks noGrp="1"/>
          </p:cNvSpPr>
          <p:nvPr>
            <p:ph type="dt" sz="half" idx="10"/>
          </p:nvPr>
        </p:nvSpPr>
        <p:spPr/>
        <p:txBody>
          <a:bodyPr/>
          <a:lstStyle/>
          <a:p>
            <a:fld id="{10849E0F-18A7-41BB-8359-9FE6F5B9A11B}" type="datetimeFigureOut">
              <a:rPr lang="de-DE" smtClean="0"/>
              <a:t>20.09.2021</a:t>
            </a:fld>
            <a:endParaRPr lang="de-DE"/>
          </a:p>
        </p:txBody>
      </p:sp>
      <p:sp>
        <p:nvSpPr>
          <p:cNvPr id="5" name="Fußzeilenplatzhalter 4"/>
          <p:cNvSpPr>
            <a:spLocks noGrp="1"/>
          </p:cNvSpPr>
          <p:nvPr>
            <p:ph type="ftr" sz="quarter" idx="11"/>
          </p:nvPr>
        </p:nvSpPr>
        <p:spPr/>
        <p:txBody>
          <a:bodyPr/>
          <a:lstStyle>
            <a:lvl1pPr>
              <a:defRPr>
                <a:solidFill>
                  <a:srgbClr val="C00000"/>
                </a:solidFill>
              </a:defRPr>
            </a:lvl1pPr>
          </a:lstStyle>
          <a:p>
            <a:endParaRPr lang="de-DE" dirty="0"/>
          </a:p>
        </p:txBody>
      </p:sp>
      <p:sp>
        <p:nvSpPr>
          <p:cNvPr id="6" name="Foliennummernplatzhalter 5"/>
          <p:cNvSpPr>
            <a:spLocks noGrp="1"/>
          </p:cNvSpPr>
          <p:nvPr>
            <p:ph type="sldNum" sz="quarter" idx="12"/>
          </p:nvPr>
        </p:nvSpPr>
        <p:spPr/>
        <p:txBody>
          <a:bodyPr/>
          <a:lstStyle/>
          <a:p>
            <a:fld id="{58A2F280-2270-44CC-AFC0-E783CFB1CBA8}" type="slidenum">
              <a:rPr lang="de-DE" smtClean="0"/>
              <a:t>‹Nr.›</a:t>
            </a:fld>
            <a:endParaRPr lang="de-DE"/>
          </a:p>
        </p:txBody>
      </p:sp>
    </p:spTree>
    <p:extLst>
      <p:ext uri="{BB962C8B-B14F-4D97-AF65-F5344CB8AC3E}">
        <p14:creationId xmlns:p14="http://schemas.microsoft.com/office/powerpoint/2010/main" val="3393309698"/>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10849E0F-18A7-41BB-8359-9FE6F5B9A11B}" type="datetimeFigureOut">
              <a:rPr lang="de-DE" smtClean="0"/>
              <a:t>20.09.2021</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58A2F280-2270-44CC-AFC0-E783CFB1CBA8}" type="slidenum">
              <a:rPr lang="de-DE" smtClean="0"/>
              <a:t>‹Nr.›</a:t>
            </a:fld>
            <a:endParaRPr lang="de-DE"/>
          </a:p>
        </p:txBody>
      </p:sp>
    </p:spTree>
    <p:extLst>
      <p:ext uri="{BB962C8B-B14F-4D97-AF65-F5344CB8AC3E}">
        <p14:creationId xmlns:p14="http://schemas.microsoft.com/office/powerpoint/2010/main" val="14601927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10849E0F-18A7-41BB-8359-9FE6F5B9A11B}" type="datetimeFigureOut">
              <a:rPr lang="de-DE" smtClean="0"/>
              <a:t>20.09.2021</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58A2F280-2270-44CC-AFC0-E783CFB1CBA8}" type="slidenum">
              <a:rPr lang="de-DE" smtClean="0"/>
              <a:t>‹Nr.›</a:t>
            </a:fld>
            <a:endParaRPr lang="de-DE"/>
          </a:p>
        </p:txBody>
      </p:sp>
    </p:spTree>
    <p:extLst>
      <p:ext uri="{BB962C8B-B14F-4D97-AF65-F5344CB8AC3E}">
        <p14:creationId xmlns:p14="http://schemas.microsoft.com/office/powerpoint/2010/main" val="36033468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10849E0F-18A7-41BB-8359-9FE6F5B9A11B}" type="datetimeFigureOut">
              <a:rPr lang="de-DE" smtClean="0"/>
              <a:t>20.09.2021</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58A2F280-2270-44CC-AFC0-E783CFB1CBA8}" type="slidenum">
              <a:rPr lang="de-DE" smtClean="0"/>
              <a:t>‹Nr.›</a:t>
            </a:fld>
            <a:endParaRPr lang="de-DE"/>
          </a:p>
        </p:txBody>
      </p:sp>
    </p:spTree>
    <p:extLst>
      <p:ext uri="{BB962C8B-B14F-4D97-AF65-F5344CB8AC3E}">
        <p14:creationId xmlns:p14="http://schemas.microsoft.com/office/powerpoint/2010/main" val="32843640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4" name="Datumsplatzhalter 3"/>
          <p:cNvSpPr>
            <a:spLocks noGrp="1"/>
          </p:cNvSpPr>
          <p:nvPr>
            <p:ph type="dt" sz="half" idx="10"/>
          </p:nvPr>
        </p:nvSpPr>
        <p:spPr/>
        <p:txBody>
          <a:bodyPr/>
          <a:lstStyle/>
          <a:p>
            <a:fld id="{10849E0F-18A7-41BB-8359-9FE6F5B9A11B}" type="datetimeFigureOut">
              <a:rPr lang="de-DE" smtClean="0"/>
              <a:t>20.09.2021</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58A2F280-2270-44CC-AFC0-E783CFB1CBA8}" type="slidenum">
              <a:rPr lang="de-DE" smtClean="0"/>
              <a:t>‹Nr.›</a:t>
            </a:fld>
            <a:endParaRPr lang="de-DE"/>
          </a:p>
        </p:txBody>
      </p:sp>
    </p:spTree>
    <p:extLst>
      <p:ext uri="{BB962C8B-B14F-4D97-AF65-F5344CB8AC3E}">
        <p14:creationId xmlns:p14="http://schemas.microsoft.com/office/powerpoint/2010/main" val="27731447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p:cNvSpPr>
            <a:spLocks noGrp="1"/>
          </p:cNvSpPr>
          <p:nvPr>
            <p:ph type="dt" sz="half" idx="10"/>
          </p:nvPr>
        </p:nvSpPr>
        <p:spPr/>
        <p:txBody>
          <a:bodyPr/>
          <a:lstStyle/>
          <a:p>
            <a:fld id="{10849E0F-18A7-41BB-8359-9FE6F5B9A11B}" type="datetimeFigureOut">
              <a:rPr lang="de-DE" smtClean="0"/>
              <a:t>20.09.2021</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58A2F280-2270-44CC-AFC0-E783CFB1CBA8}" type="slidenum">
              <a:rPr lang="de-DE" smtClean="0"/>
              <a:t>‹Nr.›</a:t>
            </a:fld>
            <a:endParaRPr lang="de-DE"/>
          </a:p>
        </p:txBody>
      </p:sp>
    </p:spTree>
    <p:extLst>
      <p:ext uri="{BB962C8B-B14F-4D97-AF65-F5344CB8AC3E}">
        <p14:creationId xmlns:p14="http://schemas.microsoft.com/office/powerpoint/2010/main" val="6685934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p:cNvSpPr>
            <a:spLocks noGrp="1"/>
          </p:cNvSpPr>
          <p:nvPr>
            <p:ph type="dt" sz="half" idx="10"/>
          </p:nvPr>
        </p:nvSpPr>
        <p:spPr/>
        <p:txBody>
          <a:bodyPr/>
          <a:lstStyle/>
          <a:p>
            <a:fld id="{10849E0F-18A7-41BB-8359-9FE6F5B9A11B}" type="datetimeFigureOut">
              <a:rPr lang="de-DE" smtClean="0"/>
              <a:t>20.09.2021</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58A2F280-2270-44CC-AFC0-E783CFB1CBA8}" type="slidenum">
              <a:rPr lang="de-DE" smtClean="0"/>
              <a:t>‹Nr.›</a:t>
            </a:fld>
            <a:endParaRPr lang="de-DE"/>
          </a:p>
        </p:txBody>
      </p:sp>
    </p:spTree>
    <p:extLst>
      <p:ext uri="{BB962C8B-B14F-4D97-AF65-F5344CB8AC3E}">
        <p14:creationId xmlns:p14="http://schemas.microsoft.com/office/powerpoint/2010/main" val="22375628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Datumsplatzhalter 2"/>
          <p:cNvSpPr>
            <a:spLocks noGrp="1"/>
          </p:cNvSpPr>
          <p:nvPr>
            <p:ph type="dt" sz="half" idx="10"/>
          </p:nvPr>
        </p:nvSpPr>
        <p:spPr/>
        <p:txBody>
          <a:bodyPr/>
          <a:lstStyle/>
          <a:p>
            <a:fld id="{10849E0F-18A7-41BB-8359-9FE6F5B9A11B}" type="datetimeFigureOut">
              <a:rPr lang="de-DE" smtClean="0"/>
              <a:t>20.09.2021</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58A2F280-2270-44CC-AFC0-E783CFB1CBA8}" type="slidenum">
              <a:rPr lang="de-DE" smtClean="0"/>
              <a:t>‹Nr.›</a:t>
            </a:fld>
            <a:endParaRPr lang="de-DE"/>
          </a:p>
        </p:txBody>
      </p:sp>
    </p:spTree>
    <p:extLst>
      <p:ext uri="{BB962C8B-B14F-4D97-AF65-F5344CB8AC3E}">
        <p14:creationId xmlns:p14="http://schemas.microsoft.com/office/powerpoint/2010/main" val="82950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10849E0F-18A7-41BB-8359-9FE6F5B9A11B}" type="datetimeFigureOut">
              <a:rPr lang="de-DE" smtClean="0"/>
              <a:t>20.09.2021</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58A2F280-2270-44CC-AFC0-E783CFB1CBA8}" type="slidenum">
              <a:rPr lang="de-DE" smtClean="0"/>
              <a:t>‹Nr.›</a:t>
            </a:fld>
            <a:endParaRPr lang="de-DE"/>
          </a:p>
        </p:txBody>
      </p:sp>
    </p:spTree>
    <p:extLst>
      <p:ext uri="{BB962C8B-B14F-4D97-AF65-F5344CB8AC3E}">
        <p14:creationId xmlns:p14="http://schemas.microsoft.com/office/powerpoint/2010/main" val="30529626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4"/>
          <p:cNvSpPr>
            <a:spLocks noGrp="1"/>
          </p:cNvSpPr>
          <p:nvPr>
            <p:ph type="dt" sz="half" idx="10"/>
          </p:nvPr>
        </p:nvSpPr>
        <p:spPr/>
        <p:txBody>
          <a:bodyPr/>
          <a:lstStyle/>
          <a:p>
            <a:fld id="{10849E0F-18A7-41BB-8359-9FE6F5B9A11B}" type="datetimeFigureOut">
              <a:rPr lang="de-DE" smtClean="0"/>
              <a:t>20.09.2021</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58A2F280-2270-44CC-AFC0-E783CFB1CBA8}" type="slidenum">
              <a:rPr lang="de-DE" smtClean="0"/>
              <a:t>‹Nr.›</a:t>
            </a:fld>
            <a:endParaRPr lang="de-DE"/>
          </a:p>
        </p:txBody>
      </p:sp>
    </p:spTree>
    <p:extLst>
      <p:ext uri="{BB962C8B-B14F-4D97-AF65-F5344CB8AC3E}">
        <p14:creationId xmlns:p14="http://schemas.microsoft.com/office/powerpoint/2010/main" val="8655816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4"/>
          <p:cNvSpPr>
            <a:spLocks noGrp="1"/>
          </p:cNvSpPr>
          <p:nvPr>
            <p:ph type="dt" sz="half" idx="10"/>
          </p:nvPr>
        </p:nvSpPr>
        <p:spPr/>
        <p:txBody>
          <a:bodyPr/>
          <a:lstStyle/>
          <a:p>
            <a:fld id="{10849E0F-18A7-41BB-8359-9FE6F5B9A11B}" type="datetimeFigureOut">
              <a:rPr lang="de-DE" smtClean="0"/>
              <a:t>20.09.2021</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58A2F280-2270-44CC-AFC0-E783CFB1CBA8}" type="slidenum">
              <a:rPr lang="de-DE" smtClean="0"/>
              <a:t>‹Nr.›</a:t>
            </a:fld>
            <a:endParaRPr lang="de-DE"/>
          </a:p>
        </p:txBody>
      </p:sp>
    </p:spTree>
    <p:extLst>
      <p:ext uri="{BB962C8B-B14F-4D97-AF65-F5344CB8AC3E}">
        <p14:creationId xmlns:p14="http://schemas.microsoft.com/office/powerpoint/2010/main" val="24482575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e-DE"/>
              <a:t>Titelmasterformat durch Klicken bearbeiten</a:t>
            </a:r>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900">
                <a:solidFill>
                  <a:srgbClr val="C00000"/>
                </a:solidFill>
                <a:latin typeface="Arial" panose="020B0604020202020204" pitchFamily="34" charset="0"/>
                <a:cs typeface="Arial" panose="020B0604020202020204" pitchFamily="34" charset="0"/>
              </a:defRPr>
            </a:lvl1pPr>
          </a:lstStyle>
          <a:p>
            <a:fld id="{10849E0F-18A7-41BB-8359-9FE6F5B9A11B}" type="datetimeFigureOut">
              <a:rPr lang="de-DE" smtClean="0"/>
              <a:pPr/>
              <a:t>20.09.2021</a:t>
            </a:fld>
            <a:endParaRPr lang="de-DE" dirty="0"/>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900">
                <a:solidFill>
                  <a:schemeClr val="tx1">
                    <a:tint val="75000"/>
                  </a:schemeClr>
                </a:solidFill>
                <a:latin typeface="Arial" panose="020B0604020202020204" pitchFamily="34" charset="0"/>
                <a:cs typeface="Arial" panose="020B0604020202020204" pitchFamily="34" charset="0"/>
              </a:defRPr>
            </a:lvl1pPr>
          </a:lstStyle>
          <a:p>
            <a:endParaRPr lang="de-DE" dirty="0"/>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A2F280-2270-44CC-AFC0-E783CFB1CBA8}" type="slidenum">
              <a:rPr lang="de-DE" smtClean="0"/>
              <a:t>‹Nr.›</a:t>
            </a:fld>
            <a:endParaRPr lang="de-DE"/>
          </a:p>
        </p:txBody>
      </p:sp>
    </p:spTree>
    <p:extLst>
      <p:ext uri="{BB962C8B-B14F-4D97-AF65-F5344CB8AC3E}">
        <p14:creationId xmlns:p14="http://schemas.microsoft.com/office/powerpoint/2010/main" val="1832396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617" Type="http://schemas.openxmlformats.org/officeDocument/2006/relationships/image" Target="../../word/media/image614.svg"/><Relationship Id="rId1255" Type="http://schemas.openxmlformats.org/officeDocument/2006/relationships/image" Target="../media/image7.png"/><Relationship Id="rId829" Type="http://schemas.openxmlformats.org/officeDocument/2006/relationships/image" Target="../../word/media/image826.svg"/><Relationship Id="rId117" Type="http://schemas.openxmlformats.org/officeDocument/2006/relationships/image" Target="../../word/media/image114.svg"/><Relationship Id="rId1187" Type="http://schemas.openxmlformats.org/officeDocument/2006/relationships/image" Target="../../word/media/image1184.svg"/><Relationship Id="rId1137" Type="http://schemas.openxmlformats.org/officeDocument/2006/relationships/image" Target="../../word/media/image1134.svg"/><Relationship Id="rId1263" Type="http://schemas.openxmlformats.org/officeDocument/2006/relationships/image" Target="../media/image15.png"/><Relationship Id="rId3" Type="http://schemas.openxmlformats.org/officeDocument/2006/relationships/image" Target="../media/image1.png"/><Relationship Id="rId1250" Type="http://schemas.openxmlformats.org/officeDocument/2006/relationships/image" Target="../media/image2.png"/><Relationship Id="rId1259" Type="http://schemas.openxmlformats.org/officeDocument/2006/relationships/image" Target="../media/image11.png"/><Relationship Id="rId603" Type="http://schemas.openxmlformats.org/officeDocument/2006/relationships/image" Target="../../word/media/image600.svg"/><Relationship Id="rId1254" Type="http://schemas.openxmlformats.org/officeDocument/2006/relationships/image" Target="../media/image6.png"/><Relationship Id="rId831" Type="http://schemas.openxmlformats.org/officeDocument/2006/relationships/image" Target="../../word/media/image828.svg"/><Relationship Id="rId1262" Type="http://schemas.openxmlformats.org/officeDocument/2006/relationships/image" Target="../media/image14.png"/><Relationship Id="rId747" Type="http://schemas.openxmlformats.org/officeDocument/2006/relationships/image" Target="../../word/media/image744.svg"/><Relationship Id="rId2" Type="http://schemas.openxmlformats.org/officeDocument/2006/relationships/notesSlide" Target="../notesSlides/notesSlide1.xml"/><Relationship Id="rId1253" Type="http://schemas.openxmlformats.org/officeDocument/2006/relationships/image" Target="../media/image5.png"/><Relationship Id="rId1258" Type="http://schemas.openxmlformats.org/officeDocument/2006/relationships/image" Target="../media/image10.png"/><Relationship Id="rId771" Type="http://schemas.openxmlformats.org/officeDocument/2006/relationships/image" Target="../../word/media/image768.svg"/><Relationship Id="rId1181" Type="http://schemas.openxmlformats.org/officeDocument/2006/relationships/image" Target="../../word/media/image1178.svg"/><Relationship Id="rId1135" Type="http://schemas.openxmlformats.org/officeDocument/2006/relationships/image" Target="../../word/media/image1132.svg"/><Relationship Id="rId1" Type="http://schemas.openxmlformats.org/officeDocument/2006/relationships/slideLayout" Target="../slideLayouts/slideLayout1.xml"/><Relationship Id="rId1249" Type="http://schemas.openxmlformats.org/officeDocument/2006/relationships/image" Target="../../word/media/image1246.svg"/><Relationship Id="rId851" Type="http://schemas.openxmlformats.org/officeDocument/2006/relationships/image" Target="../../word/media/image848.svg"/><Relationship Id="rId1261" Type="http://schemas.openxmlformats.org/officeDocument/2006/relationships/image" Target="../media/image13.png"/><Relationship Id="rId643" Type="http://schemas.openxmlformats.org/officeDocument/2006/relationships/image" Target="../../word/media/image640.svg"/><Relationship Id="rId1252" Type="http://schemas.openxmlformats.org/officeDocument/2006/relationships/image" Target="../media/image4.png"/><Relationship Id="rId1257" Type="http://schemas.openxmlformats.org/officeDocument/2006/relationships/image" Target="../media/image9.png"/><Relationship Id="rId57" Type="http://schemas.openxmlformats.org/officeDocument/2006/relationships/image" Target="../../word/media/image54.svg"/><Relationship Id="rId1260" Type="http://schemas.openxmlformats.org/officeDocument/2006/relationships/image" Target="../media/image12.png"/><Relationship Id="rId1265" Type="http://schemas.openxmlformats.org/officeDocument/2006/relationships/image" Target="../media/image17.png"/><Relationship Id="rId1256" Type="http://schemas.openxmlformats.org/officeDocument/2006/relationships/image" Target="../media/image8.png"/><Relationship Id="rId749" Type="http://schemas.openxmlformats.org/officeDocument/2006/relationships/image" Target="../../word/media/image746.svg"/><Relationship Id="rId1251" Type="http://schemas.openxmlformats.org/officeDocument/2006/relationships/image" Target="../media/image3.png"/><Relationship Id="rId9" Type="http://schemas.openxmlformats.org/officeDocument/2006/relationships/image" Target="../../word/media/image6.svg"/><Relationship Id="rId1264" Type="http://schemas.openxmlformats.org/officeDocument/2006/relationships/image" Target="../media/image1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p:cNvSpPr txBox="1"/>
          <p:nvPr/>
        </p:nvSpPr>
        <p:spPr>
          <a:xfrm>
            <a:off x="37675" y="128561"/>
            <a:ext cx="8901593" cy="584775"/>
          </a:xfrm>
          <a:prstGeom prst="rect">
            <a:avLst/>
          </a:prstGeom>
          <a:noFill/>
        </p:spPr>
        <p:txBody>
          <a:bodyPr wrap="square" rtlCol="0">
            <a:spAutoFit/>
          </a:bodyPr>
          <a:lstStyle/>
          <a:p>
            <a:r>
              <a:rPr lang="de-DE" sz="1600" b="1" dirty="0">
                <a:solidFill>
                  <a:srgbClr val="C00000"/>
                </a:solidFill>
                <a:latin typeface="Arial" panose="020B0604020202020204" pitchFamily="34" charset="0"/>
                <a:cs typeface="Arial" panose="020B0604020202020204" pitchFamily="34" charset="0"/>
              </a:rPr>
              <a:t>Advance Organizer: </a:t>
            </a:r>
            <a:r>
              <a:rPr lang="de-DE" sz="1600" b="1" dirty="0" smtClean="0">
                <a:solidFill>
                  <a:srgbClr val="C00000"/>
                </a:solidFill>
                <a:latin typeface="Arial" panose="020B0604020202020204" pitchFamily="34" charset="0"/>
                <a:cs typeface="Arial" panose="020B0604020202020204" pitchFamily="34" charset="0"/>
              </a:rPr>
              <a:t>Kompetenzbereich II – </a:t>
            </a:r>
            <a:r>
              <a:rPr lang="de-DE" sz="1600" b="1" dirty="0">
                <a:solidFill>
                  <a:srgbClr val="C00000"/>
                </a:solidFill>
                <a:latin typeface="Arial" panose="020B0604020202020204" pitchFamily="34" charset="0"/>
                <a:cs typeface="Arial" panose="020B0604020202020204" pitchFamily="34" charset="0"/>
              </a:rPr>
              <a:t>Als Konsument rechtliche Bestimmungen in Alltagssituationen anwenden</a:t>
            </a:r>
          </a:p>
        </p:txBody>
      </p:sp>
      <p:sp>
        <p:nvSpPr>
          <p:cNvPr id="47" name="AutoShape 4" descr="Bildergebnis für buchungsstempel"/>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de-DE"/>
          </a:p>
        </p:txBody>
      </p:sp>
      <p:sp>
        <p:nvSpPr>
          <p:cNvPr id="112" name="Textfeld 111"/>
          <p:cNvSpPr txBox="1"/>
          <p:nvPr/>
        </p:nvSpPr>
        <p:spPr>
          <a:xfrm>
            <a:off x="2573403" y="710137"/>
            <a:ext cx="6627540" cy="738664"/>
          </a:xfrm>
          <a:prstGeom prst="rect">
            <a:avLst/>
          </a:prstGeom>
          <a:noFill/>
        </p:spPr>
        <p:txBody>
          <a:bodyPr wrap="square" rtlCol="0">
            <a:spAutoFit/>
          </a:bodyPr>
          <a:lstStyle/>
          <a:p>
            <a:r>
              <a:rPr lang="de-DE" sz="1050" dirty="0" smtClean="0">
                <a:solidFill>
                  <a:srgbClr val="C00000"/>
                </a:solidFill>
                <a:latin typeface="Arial" panose="020B0604020202020204" pitchFamily="34" charset="0"/>
                <a:cs typeface="Arial" panose="020B0604020202020204" pitchFamily="34" charset="0"/>
              </a:rPr>
              <a:t>„Die </a:t>
            </a:r>
            <a:r>
              <a:rPr lang="de-DE" sz="1050" dirty="0">
                <a:solidFill>
                  <a:srgbClr val="C00000"/>
                </a:solidFill>
                <a:latin typeface="Arial" panose="020B0604020202020204" pitchFamily="34" charset="0"/>
                <a:cs typeface="Arial" panose="020B0604020202020204" pitchFamily="34" charset="0"/>
              </a:rPr>
              <a:t>Schülerinnen und Schüler verfügen über die Kompetenz, Bestimmungen für Ver­braucher exemplarisch anhand von Gesetzestexten zu beschreiben und auf Rechtsfälle des privaten Bereichs anzuwenden. Sie treffen situationsbezogene Entscheidungen im Rahmen des privaten Geldverkehrs und können Zusammenhänge von Einkommen und Konsum, Sparen und Verschuldung aufzeigen</a:t>
            </a:r>
            <a:r>
              <a:rPr lang="de-DE" sz="1050" dirty="0" smtClean="0">
                <a:solidFill>
                  <a:srgbClr val="C00000"/>
                </a:solidFill>
                <a:latin typeface="Arial" panose="020B0604020202020204" pitchFamily="34" charset="0"/>
                <a:cs typeface="Arial" panose="020B0604020202020204" pitchFamily="34" charset="0"/>
              </a:rPr>
              <a:t>.“</a:t>
            </a:r>
            <a:endParaRPr lang="de-DE" sz="1050" dirty="0">
              <a:solidFill>
                <a:srgbClr val="C00000"/>
              </a:solidFill>
              <a:latin typeface="Arial" panose="020B0604020202020204" pitchFamily="34" charset="0"/>
              <a:cs typeface="Arial" panose="020B0604020202020204" pitchFamily="34" charset="0"/>
            </a:endParaRPr>
          </a:p>
        </p:txBody>
      </p:sp>
      <p:sp>
        <p:nvSpPr>
          <p:cNvPr id="72" name="Rechteck 71"/>
          <p:cNvSpPr/>
          <p:nvPr/>
        </p:nvSpPr>
        <p:spPr>
          <a:xfrm>
            <a:off x="67889" y="1337634"/>
            <a:ext cx="2016223" cy="400110"/>
          </a:xfrm>
          <a:prstGeom prst="rect">
            <a:avLst/>
          </a:prstGeom>
        </p:spPr>
        <p:txBody>
          <a:bodyPr wrap="square">
            <a:spAutoFit/>
          </a:bodyPr>
          <a:lstStyle/>
          <a:p>
            <a:r>
              <a:rPr lang="de-DE" sz="1000" b="1" dirty="0">
                <a:latin typeface="Arial" panose="020B0604020202020204" pitchFamily="34" charset="0"/>
                <a:cs typeface="Arial" panose="020B0604020202020204" pitchFamily="34" charset="0"/>
              </a:rPr>
              <a:t>Zustandekommen von Rechtsgeschäften erläutern</a:t>
            </a:r>
            <a:endParaRPr lang="de-DE" sz="1000" dirty="0">
              <a:latin typeface="Arial" panose="020B0604020202020204" pitchFamily="34" charset="0"/>
              <a:cs typeface="Arial" panose="020B0604020202020204" pitchFamily="34" charset="0"/>
            </a:endParaRPr>
          </a:p>
        </p:txBody>
      </p:sp>
      <p:sp>
        <p:nvSpPr>
          <p:cNvPr id="73" name="Rechteck 72"/>
          <p:cNvSpPr/>
          <p:nvPr/>
        </p:nvSpPr>
        <p:spPr>
          <a:xfrm>
            <a:off x="4219" y="1123637"/>
            <a:ext cx="1832147" cy="234672"/>
          </a:xfrm>
          <a:prstGeom prst="rect">
            <a:avLst/>
          </a:prstGeom>
        </p:spPr>
        <p:txBody>
          <a:bodyPr wrap="square">
            <a:spAutoFit/>
          </a:bodyPr>
          <a:lstStyle/>
          <a:p>
            <a:pPr algn="ctr"/>
            <a:r>
              <a:rPr lang="de-DE" sz="900" i="1" dirty="0">
                <a:solidFill>
                  <a:srgbClr val="000000"/>
                </a:solidFill>
                <a:latin typeface="Arial" panose="020B0604020202020204" pitchFamily="34" charset="0"/>
                <a:ea typeface="PMingLiU"/>
              </a:rPr>
              <a:t>Willenserklärung</a:t>
            </a:r>
          </a:p>
        </p:txBody>
      </p:sp>
      <p:sp>
        <p:nvSpPr>
          <p:cNvPr id="9" name="Rechteck 8"/>
          <p:cNvSpPr/>
          <p:nvPr/>
        </p:nvSpPr>
        <p:spPr>
          <a:xfrm>
            <a:off x="2537788" y="1721439"/>
            <a:ext cx="2266232" cy="400110"/>
          </a:xfrm>
          <a:prstGeom prst="rect">
            <a:avLst/>
          </a:prstGeom>
        </p:spPr>
        <p:txBody>
          <a:bodyPr wrap="square">
            <a:spAutoFit/>
          </a:bodyPr>
          <a:lstStyle/>
          <a:p>
            <a:r>
              <a:rPr lang="de-DE" sz="1000" b="1" dirty="0">
                <a:latin typeface="Arial" panose="020B0604020202020204" pitchFamily="34" charset="0"/>
                <a:cs typeface="Arial" panose="020B0604020202020204" pitchFamily="34" charset="0"/>
              </a:rPr>
              <a:t>Rechts- und Geschäftsfähigkeit erläutern</a:t>
            </a:r>
          </a:p>
        </p:txBody>
      </p:sp>
      <p:sp>
        <p:nvSpPr>
          <p:cNvPr id="10" name="Rechteck 9"/>
          <p:cNvSpPr/>
          <p:nvPr/>
        </p:nvSpPr>
        <p:spPr>
          <a:xfrm>
            <a:off x="4894961" y="1846303"/>
            <a:ext cx="2034531" cy="553998"/>
          </a:xfrm>
          <a:prstGeom prst="rect">
            <a:avLst/>
          </a:prstGeom>
        </p:spPr>
        <p:txBody>
          <a:bodyPr wrap="square">
            <a:spAutoFit/>
          </a:bodyPr>
          <a:lstStyle/>
          <a:p>
            <a:r>
              <a:rPr lang="de-DE" sz="1000" b="1" dirty="0">
                <a:latin typeface="Arial" panose="020B0604020202020204" pitchFamily="34" charset="0"/>
                <a:cs typeface="Arial" panose="020B0604020202020204" pitchFamily="34" charset="0"/>
              </a:rPr>
              <a:t>Anfechtbare und nichtige Rechtsgeschäfte unterscheiden</a:t>
            </a:r>
          </a:p>
        </p:txBody>
      </p:sp>
      <p:sp>
        <p:nvSpPr>
          <p:cNvPr id="2" name="Datumsplatzhalter 1"/>
          <p:cNvSpPr>
            <a:spLocks noGrp="1"/>
          </p:cNvSpPr>
          <p:nvPr>
            <p:ph type="dt" sz="half" idx="10"/>
          </p:nvPr>
        </p:nvSpPr>
        <p:spPr/>
        <p:txBody>
          <a:bodyPr/>
          <a:lstStyle/>
          <a:p>
            <a:r>
              <a:rPr lang="de-DE" smtClean="0"/>
              <a:t>Stand: 2021</a:t>
            </a:r>
            <a:endParaRPr lang="de-DE"/>
          </a:p>
        </p:txBody>
      </p:sp>
      <p:sp>
        <p:nvSpPr>
          <p:cNvPr id="3" name="Fußzeilenplatzhalter 2"/>
          <p:cNvSpPr>
            <a:spLocks noGrp="1"/>
          </p:cNvSpPr>
          <p:nvPr>
            <p:ph type="ftr" sz="quarter" idx="11"/>
          </p:nvPr>
        </p:nvSpPr>
        <p:spPr>
          <a:xfrm>
            <a:off x="2063992" y="6462214"/>
            <a:ext cx="6048672" cy="365125"/>
          </a:xfrm>
        </p:spPr>
        <p:txBody>
          <a:bodyPr/>
          <a:lstStyle/>
          <a:p>
            <a:r>
              <a:rPr lang="de-DE" dirty="0" smtClean="0"/>
              <a:t>Prüfungsbereich Wirtschafts- und Sozialkunde – gewerbliche, hauswirtschaftlich-pflegerisch-sozialpädagogische sowie landwirtschaftliche </a:t>
            </a:r>
            <a:r>
              <a:rPr lang="de-DE" dirty="0" smtClean="0"/>
              <a:t>Berufsschule</a:t>
            </a:r>
            <a:endParaRPr lang="de-DE" dirty="0"/>
          </a:p>
        </p:txBody>
      </p:sp>
      <p:pic>
        <p:nvPicPr>
          <p:cNvPr id="33" name="Grafik 32"/>
          <p:cNvPicPr>
            <a:picLocks noChangeAspect="1"/>
          </p:cNvPicPr>
          <p:nvPr/>
        </p:nvPicPr>
        <p:blipFill>
          <a:blip r:embed="rId3" cstate="print">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pic="http://schemas.openxmlformats.org/drawingml/2006/picture" xmlns:asvg="http://schemas.microsoft.com/office/drawing/2016/SVG/main" xmlns:lc="http://schemas.openxmlformats.org/drawingml/2006/lockedCanvas" r:embed="rId1249"/>
              </a:ext>
            </a:extLst>
          </a:blip>
          <a:stretch>
            <a:fillRect/>
          </a:stretch>
        </p:blipFill>
        <p:spPr>
          <a:xfrm rot="9626526">
            <a:off x="2089775" y="1420901"/>
            <a:ext cx="316654" cy="316654"/>
          </a:xfrm>
          <a:prstGeom prst="rect">
            <a:avLst/>
          </a:prstGeom>
        </p:spPr>
      </p:pic>
      <p:sp>
        <p:nvSpPr>
          <p:cNvPr id="30" name="Rechteck 29"/>
          <p:cNvSpPr/>
          <p:nvPr/>
        </p:nvSpPr>
        <p:spPr>
          <a:xfrm>
            <a:off x="1117530" y="1915975"/>
            <a:ext cx="1211989" cy="230832"/>
          </a:xfrm>
          <a:prstGeom prst="rect">
            <a:avLst/>
          </a:prstGeom>
        </p:spPr>
        <p:txBody>
          <a:bodyPr wrap="square">
            <a:spAutoFit/>
          </a:bodyPr>
          <a:lstStyle/>
          <a:p>
            <a:pPr algn="ctr"/>
            <a:r>
              <a:rPr lang="de-DE" sz="900" dirty="0" smtClean="0">
                <a:solidFill>
                  <a:srgbClr val="000000"/>
                </a:solidFill>
                <a:latin typeface="Arial" panose="020B0604020202020204" pitchFamily="34" charset="0"/>
                <a:ea typeface="PMingLiU"/>
              </a:rPr>
              <a:t>Formvorschriften</a:t>
            </a:r>
            <a:endParaRPr lang="de-DE" sz="900" dirty="0">
              <a:solidFill>
                <a:srgbClr val="000000"/>
              </a:solidFill>
              <a:latin typeface="Arial" panose="020B0604020202020204" pitchFamily="34" charset="0"/>
              <a:ea typeface="PMingLiU"/>
            </a:endParaRPr>
          </a:p>
        </p:txBody>
      </p:sp>
      <p:pic>
        <p:nvPicPr>
          <p:cNvPr id="31" name="Grafik 30"/>
          <p:cNvPicPr>
            <a:picLocks noChangeAspect="1"/>
          </p:cNvPicPr>
          <p:nvPr/>
        </p:nvPicPr>
        <p:blipFill>
          <a:blip r:embed="rId1250" cstate="print">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pic="http://schemas.openxmlformats.org/drawingml/2006/picture" xmlns:asvg="http://schemas.microsoft.com/office/drawing/2016/SVG/main" xmlns:lc="http://schemas.openxmlformats.org/drawingml/2006/lockedCanvas" r:embed="rId643"/>
              </a:ext>
            </a:extLst>
          </a:blip>
          <a:stretch>
            <a:fillRect/>
          </a:stretch>
        </p:blipFill>
        <p:spPr>
          <a:xfrm>
            <a:off x="219787" y="1784527"/>
            <a:ext cx="481851" cy="481851"/>
          </a:xfrm>
          <a:prstGeom prst="rect">
            <a:avLst/>
          </a:prstGeom>
        </p:spPr>
      </p:pic>
      <p:pic>
        <p:nvPicPr>
          <p:cNvPr id="36" name="Grafik 35"/>
          <p:cNvPicPr>
            <a:picLocks noChangeAspect="1"/>
          </p:cNvPicPr>
          <p:nvPr/>
        </p:nvPicPr>
        <p:blipFill>
          <a:blip r:embed="rId1251" cstate="print">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pic="http://schemas.openxmlformats.org/drawingml/2006/picture" xmlns:asvg="http://schemas.microsoft.com/office/drawing/2016/SVG/main" xmlns:lc="http://schemas.openxmlformats.org/drawingml/2006/lockedCanvas" r:embed="rId603"/>
              </a:ext>
            </a:extLst>
          </a:blip>
          <a:stretch>
            <a:fillRect/>
          </a:stretch>
        </p:blipFill>
        <p:spPr>
          <a:xfrm>
            <a:off x="795851" y="1784527"/>
            <a:ext cx="465208" cy="465208"/>
          </a:xfrm>
          <a:prstGeom prst="rect">
            <a:avLst/>
          </a:prstGeom>
        </p:spPr>
      </p:pic>
      <p:sp>
        <p:nvSpPr>
          <p:cNvPr id="5" name="Rechteck 4"/>
          <p:cNvSpPr/>
          <p:nvPr/>
        </p:nvSpPr>
        <p:spPr>
          <a:xfrm>
            <a:off x="7052954" y="2026190"/>
            <a:ext cx="1675459" cy="246221"/>
          </a:xfrm>
          <a:prstGeom prst="rect">
            <a:avLst/>
          </a:prstGeom>
        </p:spPr>
        <p:txBody>
          <a:bodyPr wrap="none">
            <a:spAutoFit/>
          </a:bodyPr>
          <a:lstStyle/>
          <a:p>
            <a:r>
              <a:rPr lang="de-DE" sz="1000" b="1" dirty="0">
                <a:latin typeface="Arial" panose="020B0604020202020204" pitchFamily="34" charset="0"/>
                <a:cs typeface="Arial" panose="020B0604020202020204" pitchFamily="34" charset="0"/>
              </a:rPr>
              <a:t>Kaufvertrag abschließen</a:t>
            </a:r>
          </a:p>
        </p:txBody>
      </p:sp>
      <p:sp>
        <p:nvSpPr>
          <p:cNvPr id="6" name="Rechteck 5"/>
          <p:cNvSpPr/>
          <p:nvPr/>
        </p:nvSpPr>
        <p:spPr>
          <a:xfrm>
            <a:off x="6115084" y="2980340"/>
            <a:ext cx="2351044" cy="246221"/>
          </a:xfrm>
          <a:prstGeom prst="rect">
            <a:avLst/>
          </a:prstGeom>
        </p:spPr>
        <p:txBody>
          <a:bodyPr wrap="square">
            <a:spAutoFit/>
          </a:bodyPr>
          <a:lstStyle/>
          <a:p>
            <a:r>
              <a:rPr lang="de-DE" sz="1000" b="1" dirty="0">
                <a:latin typeface="Arial" panose="020B0604020202020204" pitchFamily="34" charset="0"/>
                <a:cs typeface="Arial" panose="020B0604020202020204" pitchFamily="34" charset="0"/>
              </a:rPr>
              <a:t>Besitz und Eigentum unterscheiden</a:t>
            </a:r>
          </a:p>
        </p:txBody>
      </p:sp>
      <p:sp>
        <p:nvSpPr>
          <p:cNvPr id="7" name="Rechteck 6"/>
          <p:cNvSpPr/>
          <p:nvPr/>
        </p:nvSpPr>
        <p:spPr>
          <a:xfrm>
            <a:off x="5434900" y="2767205"/>
            <a:ext cx="3726160" cy="230832"/>
          </a:xfrm>
          <a:prstGeom prst="rect">
            <a:avLst/>
          </a:prstGeom>
        </p:spPr>
        <p:txBody>
          <a:bodyPr wrap="square">
            <a:spAutoFit/>
          </a:bodyPr>
          <a:lstStyle/>
          <a:p>
            <a:r>
              <a:rPr lang="de-DE" sz="900" i="1" dirty="0">
                <a:latin typeface="Arial" panose="020B0604020202020204" pitchFamily="34" charset="0"/>
                <a:ea typeface="Times New Roman" panose="02020603050405020304" pitchFamily="18" charset="0"/>
              </a:rPr>
              <a:t>Eigentumsübertragung bei beweglichen Sachen, Eigentumsvorbehalt</a:t>
            </a:r>
            <a:endParaRPr lang="de-DE" sz="900" dirty="0"/>
          </a:p>
        </p:txBody>
      </p:sp>
      <p:sp>
        <p:nvSpPr>
          <p:cNvPr id="8" name="Rechteck 7"/>
          <p:cNvSpPr/>
          <p:nvPr/>
        </p:nvSpPr>
        <p:spPr>
          <a:xfrm>
            <a:off x="7002153" y="3892415"/>
            <a:ext cx="2034531" cy="246221"/>
          </a:xfrm>
          <a:prstGeom prst="rect">
            <a:avLst/>
          </a:prstGeom>
        </p:spPr>
        <p:txBody>
          <a:bodyPr wrap="none">
            <a:spAutoFit/>
          </a:bodyPr>
          <a:lstStyle/>
          <a:p>
            <a:r>
              <a:rPr lang="de-DE" sz="1000" b="1" dirty="0">
                <a:latin typeface="Arial" panose="020B0604020202020204" pitchFamily="34" charset="0"/>
                <a:cs typeface="Arial" panose="020B0604020202020204" pitchFamily="34" charset="0"/>
              </a:rPr>
              <a:t>Kaufvertragsstörungen prüfen</a:t>
            </a:r>
          </a:p>
        </p:txBody>
      </p:sp>
      <p:sp>
        <p:nvSpPr>
          <p:cNvPr id="16" name="Rechteck 15"/>
          <p:cNvSpPr/>
          <p:nvPr/>
        </p:nvSpPr>
        <p:spPr>
          <a:xfrm>
            <a:off x="6926726" y="3689260"/>
            <a:ext cx="2217274" cy="230832"/>
          </a:xfrm>
          <a:prstGeom prst="rect">
            <a:avLst/>
          </a:prstGeom>
        </p:spPr>
        <p:txBody>
          <a:bodyPr wrap="none">
            <a:spAutoFit/>
          </a:bodyPr>
          <a:lstStyle/>
          <a:p>
            <a:r>
              <a:rPr lang="de-DE" sz="900" i="1" dirty="0">
                <a:latin typeface="Arial" panose="020B0604020202020204" pitchFamily="34" charset="0"/>
                <a:ea typeface="Times New Roman" panose="02020603050405020304" pitchFamily="18" charset="0"/>
              </a:rPr>
              <a:t>Mangelhafte Lieferung, Zahlungsverzug</a:t>
            </a:r>
          </a:p>
        </p:txBody>
      </p:sp>
      <p:sp>
        <p:nvSpPr>
          <p:cNvPr id="17" name="Rechteck 16"/>
          <p:cNvSpPr/>
          <p:nvPr/>
        </p:nvSpPr>
        <p:spPr>
          <a:xfrm>
            <a:off x="7092280" y="4649309"/>
            <a:ext cx="2133974" cy="400110"/>
          </a:xfrm>
          <a:prstGeom prst="rect">
            <a:avLst/>
          </a:prstGeom>
        </p:spPr>
        <p:txBody>
          <a:bodyPr wrap="square">
            <a:spAutoFit/>
          </a:bodyPr>
          <a:lstStyle/>
          <a:p>
            <a:r>
              <a:rPr lang="de-DE" sz="1000" b="1" dirty="0">
                <a:latin typeface="Arial" panose="020B0604020202020204" pitchFamily="34" charset="0"/>
                <a:cs typeface="Arial" panose="020B0604020202020204" pitchFamily="34" charset="0"/>
              </a:rPr>
              <a:t>Bedingungen der Verjährung darstellen</a:t>
            </a:r>
          </a:p>
        </p:txBody>
      </p:sp>
      <p:sp>
        <p:nvSpPr>
          <p:cNvPr id="18" name="Rechteck 17"/>
          <p:cNvSpPr/>
          <p:nvPr/>
        </p:nvSpPr>
        <p:spPr>
          <a:xfrm>
            <a:off x="6076440" y="5729395"/>
            <a:ext cx="2910649" cy="400110"/>
          </a:xfrm>
          <a:prstGeom prst="rect">
            <a:avLst/>
          </a:prstGeom>
        </p:spPr>
        <p:txBody>
          <a:bodyPr wrap="square">
            <a:spAutoFit/>
          </a:bodyPr>
          <a:lstStyle/>
          <a:p>
            <a:r>
              <a:rPr lang="de-DE" sz="1000" b="1" dirty="0">
                <a:latin typeface="Arial" panose="020B0604020202020204" pitchFamily="34" charset="0"/>
                <a:cs typeface="Arial" panose="020B0604020202020204" pitchFamily="34" charset="0"/>
              </a:rPr>
              <a:t>Möglichkeiten der Verbraucherberatung darstellen</a:t>
            </a:r>
          </a:p>
        </p:txBody>
      </p:sp>
      <p:sp>
        <p:nvSpPr>
          <p:cNvPr id="19" name="Rechteck 18"/>
          <p:cNvSpPr/>
          <p:nvPr/>
        </p:nvSpPr>
        <p:spPr>
          <a:xfrm>
            <a:off x="6059270" y="5499796"/>
            <a:ext cx="2696334" cy="230653"/>
          </a:xfrm>
          <a:prstGeom prst="rect">
            <a:avLst/>
          </a:prstGeom>
        </p:spPr>
        <p:txBody>
          <a:bodyPr wrap="square">
            <a:spAutoFit/>
          </a:bodyPr>
          <a:lstStyle/>
          <a:p>
            <a:r>
              <a:rPr lang="de-DE" sz="900" i="1" dirty="0">
                <a:latin typeface="Arial" panose="020B0604020202020204" pitchFamily="34" charset="0"/>
                <a:ea typeface="Times New Roman" panose="02020603050405020304" pitchFamily="18" charset="0"/>
              </a:rPr>
              <a:t>Verbraucherschutzorganisationen, Publikationen</a:t>
            </a:r>
          </a:p>
        </p:txBody>
      </p:sp>
      <p:sp>
        <p:nvSpPr>
          <p:cNvPr id="20" name="Rechteck 19"/>
          <p:cNvSpPr/>
          <p:nvPr/>
        </p:nvSpPr>
        <p:spPr>
          <a:xfrm>
            <a:off x="4437283" y="5648680"/>
            <a:ext cx="1411603" cy="400110"/>
          </a:xfrm>
          <a:prstGeom prst="rect">
            <a:avLst/>
          </a:prstGeom>
        </p:spPr>
        <p:txBody>
          <a:bodyPr wrap="square">
            <a:spAutoFit/>
          </a:bodyPr>
          <a:lstStyle/>
          <a:p>
            <a:r>
              <a:rPr lang="de-DE" sz="1000" b="1" dirty="0">
                <a:latin typeface="Arial" panose="020B0604020202020204" pitchFamily="34" charset="0"/>
                <a:cs typeface="Arial" panose="020B0604020202020204" pitchFamily="34" charset="0"/>
              </a:rPr>
              <a:t>Fernabsatzrecht anwenden</a:t>
            </a:r>
          </a:p>
        </p:txBody>
      </p:sp>
      <p:sp>
        <p:nvSpPr>
          <p:cNvPr id="21" name="Rechteck 20"/>
          <p:cNvSpPr/>
          <p:nvPr/>
        </p:nvSpPr>
        <p:spPr>
          <a:xfrm>
            <a:off x="1723525" y="5387075"/>
            <a:ext cx="2423640" cy="400110"/>
          </a:xfrm>
          <a:prstGeom prst="rect">
            <a:avLst/>
          </a:prstGeom>
        </p:spPr>
        <p:txBody>
          <a:bodyPr wrap="square">
            <a:spAutoFit/>
          </a:bodyPr>
          <a:lstStyle/>
          <a:p>
            <a:r>
              <a:rPr lang="de-DE" sz="1000" b="1" dirty="0">
                <a:latin typeface="Arial" panose="020B0604020202020204" pitchFamily="34" charset="0"/>
                <a:cs typeface="Arial" panose="020B0604020202020204" pitchFamily="34" charset="0"/>
              </a:rPr>
              <a:t>Bedeutung Allgemeiner </a:t>
            </a:r>
            <a:r>
              <a:rPr lang="de-DE" sz="1000" b="1" dirty="0" smtClean="0">
                <a:latin typeface="Arial" panose="020B0604020202020204" pitchFamily="34" charset="0"/>
                <a:cs typeface="Arial" panose="020B0604020202020204" pitchFamily="34" charset="0"/>
              </a:rPr>
              <a:t>Geschäftsbedingungen </a:t>
            </a:r>
            <a:r>
              <a:rPr lang="de-DE" sz="1000" b="1" dirty="0">
                <a:latin typeface="Arial" panose="020B0604020202020204" pitchFamily="34" charset="0"/>
                <a:cs typeface="Arial" panose="020B0604020202020204" pitchFamily="34" charset="0"/>
              </a:rPr>
              <a:t>darstellen</a:t>
            </a:r>
          </a:p>
        </p:txBody>
      </p:sp>
      <p:sp>
        <p:nvSpPr>
          <p:cNvPr id="22" name="Rechteck 21"/>
          <p:cNvSpPr/>
          <p:nvPr/>
        </p:nvSpPr>
        <p:spPr>
          <a:xfrm>
            <a:off x="1808544" y="5787185"/>
            <a:ext cx="2057802" cy="507831"/>
          </a:xfrm>
          <a:prstGeom prst="rect">
            <a:avLst/>
          </a:prstGeom>
        </p:spPr>
        <p:txBody>
          <a:bodyPr wrap="square">
            <a:spAutoFit/>
          </a:bodyPr>
          <a:lstStyle/>
          <a:p>
            <a:r>
              <a:rPr lang="de-DE" sz="900" i="1" dirty="0" smtClean="0">
                <a:latin typeface="Arial" panose="020B0604020202020204" pitchFamily="34" charset="0"/>
                <a:ea typeface="Times New Roman" panose="02020603050405020304" pitchFamily="18" charset="0"/>
              </a:rPr>
              <a:t>Überraschungsklauseln</a:t>
            </a:r>
          </a:p>
          <a:p>
            <a:r>
              <a:rPr lang="de-DE" sz="900" i="1" dirty="0" smtClean="0">
                <a:latin typeface="Arial" panose="020B0604020202020204" pitchFamily="34" charset="0"/>
                <a:ea typeface="Times New Roman" panose="02020603050405020304" pitchFamily="18" charset="0"/>
              </a:rPr>
              <a:t>Verbot </a:t>
            </a:r>
            <a:r>
              <a:rPr lang="de-DE" sz="900" i="1" dirty="0">
                <a:latin typeface="Arial" panose="020B0604020202020204" pitchFamily="34" charset="0"/>
                <a:ea typeface="Times New Roman" panose="02020603050405020304" pitchFamily="18" charset="0"/>
              </a:rPr>
              <a:t>der Verkürzung gesetzlicher Fristen zur Sachmängelhaftung</a:t>
            </a:r>
          </a:p>
        </p:txBody>
      </p:sp>
      <p:sp>
        <p:nvSpPr>
          <p:cNvPr id="23" name="Rechteck 22"/>
          <p:cNvSpPr/>
          <p:nvPr/>
        </p:nvSpPr>
        <p:spPr>
          <a:xfrm>
            <a:off x="124268" y="5250951"/>
            <a:ext cx="1495404" cy="553998"/>
          </a:xfrm>
          <a:prstGeom prst="rect">
            <a:avLst/>
          </a:prstGeom>
        </p:spPr>
        <p:txBody>
          <a:bodyPr wrap="square">
            <a:spAutoFit/>
          </a:bodyPr>
          <a:lstStyle/>
          <a:p>
            <a:r>
              <a:rPr lang="de-DE" sz="1000" b="1" dirty="0">
                <a:latin typeface="Arial" panose="020B0604020202020204" pitchFamily="34" charset="0"/>
                <a:cs typeface="Arial" panose="020B0604020202020204" pitchFamily="34" charset="0"/>
              </a:rPr>
              <a:t>Konditionen von Girokonten vergleichen</a:t>
            </a:r>
          </a:p>
        </p:txBody>
      </p:sp>
      <p:sp>
        <p:nvSpPr>
          <p:cNvPr id="24" name="Rechteck 23"/>
          <p:cNvSpPr/>
          <p:nvPr/>
        </p:nvSpPr>
        <p:spPr>
          <a:xfrm>
            <a:off x="0" y="4287837"/>
            <a:ext cx="2286000" cy="400110"/>
          </a:xfrm>
          <a:prstGeom prst="rect">
            <a:avLst/>
          </a:prstGeom>
        </p:spPr>
        <p:txBody>
          <a:bodyPr wrap="square">
            <a:spAutoFit/>
          </a:bodyPr>
          <a:lstStyle/>
          <a:p>
            <a:r>
              <a:rPr lang="de-DE" sz="1000" b="1" dirty="0">
                <a:latin typeface="Arial" panose="020B0604020202020204" pitchFamily="34" charset="0"/>
                <a:cs typeface="Arial" panose="020B0604020202020204" pitchFamily="34" charset="0"/>
              </a:rPr>
              <a:t>Zahlungen situationsabhängig veranlassen</a:t>
            </a:r>
          </a:p>
        </p:txBody>
      </p:sp>
      <p:sp>
        <p:nvSpPr>
          <p:cNvPr id="25" name="Rechteck 24"/>
          <p:cNvSpPr/>
          <p:nvPr/>
        </p:nvSpPr>
        <p:spPr>
          <a:xfrm>
            <a:off x="-17293" y="3929936"/>
            <a:ext cx="2417633" cy="369332"/>
          </a:xfrm>
          <a:prstGeom prst="rect">
            <a:avLst/>
          </a:prstGeom>
        </p:spPr>
        <p:txBody>
          <a:bodyPr wrap="square">
            <a:spAutoFit/>
          </a:bodyPr>
          <a:lstStyle/>
          <a:p>
            <a:r>
              <a:rPr lang="de-DE" sz="900" i="1" dirty="0">
                <a:latin typeface="Arial" panose="020B0604020202020204" pitchFamily="34" charset="0"/>
                <a:ea typeface="Times New Roman" panose="02020603050405020304" pitchFamily="18" charset="0"/>
              </a:rPr>
              <a:t>Barzahlung, Überweisung, Bankkarte, Kreditkarte, elektronische Zahlungssysteme</a:t>
            </a:r>
          </a:p>
        </p:txBody>
      </p:sp>
      <p:sp>
        <p:nvSpPr>
          <p:cNvPr id="26" name="Rechteck 25"/>
          <p:cNvSpPr/>
          <p:nvPr/>
        </p:nvSpPr>
        <p:spPr>
          <a:xfrm>
            <a:off x="1051661" y="3063357"/>
            <a:ext cx="1394459" cy="400110"/>
          </a:xfrm>
          <a:prstGeom prst="rect">
            <a:avLst/>
          </a:prstGeom>
        </p:spPr>
        <p:txBody>
          <a:bodyPr wrap="square">
            <a:spAutoFit/>
          </a:bodyPr>
          <a:lstStyle/>
          <a:p>
            <a:r>
              <a:rPr lang="de-DE" sz="1000" b="1" dirty="0">
                <a:latin typeface="Arial" panose="020B0604020202020204" pitchFamily="34" charset="0"/>
                <a:cs typeface="Arial" panose="020B0604020202020204" pitchFamily="34" charset="0"/>
              </a:rPr>
              <a:t>Geldanlageformen vergleichen</a:t>
            </a:r>
          </a:p>
        </p:txBody>
      </p:sp>
      <p:sp>
        <p:nvSpPr>
          <p:cNvPr id="27" name="Rechteck 26"/>
          <p:cNvSpPr/>
          <p:nvPr/>
        </p:nvSpPr>
        <p:spPr>
          <a:xfrm>
            <a:off x="961666" y="2844323"/>
            <a:ext cx="1428596" cy="230832"/>
          </a:xfrm>
          <a:prstGeom prst="rect">
            <a:avLst/>
          </a:prstGeom>
        </p:spPr>
        <p:txBody>
          <a:bodyPr wrap="none">
            <a:spAutoFit/>
          </a:bodyPr>
          <a:lstStyle/>
          <a:p>
            <a:r>
              <a:rPr lang="de-DE" sz="900" i="1" dirty="0">
                <a:latin typeface="Arial" panose="020B0604020202020204" pitchFamily="34" charset="0"/>
                <a:ea typeface="Times New Roman" panose="02020603050405020304" pitchFamily="18" charset="0"/>
              </a:rPr>
              <a:t>Termingeld, Aktienfonds</a:t>
            </a:r>
          </a:p>
        </p:txBody>
      </p:sp>
      <p:sp>
        <p:nvSpPr>
          <p:cNvPr id="28" name="Rechteck 27"/>
          <p:cNvSpPr/>
          <p:nvPr/>
        </p:nvSpPr>
        <p:spPr>
          <a:xfrm>
            <a:off x="3126304" y="3414648"/>
            <a:ext cx="2169510" cy="400110"/>
          </a:xfrm>
          <a:prstGeom prst="rect">
            <a:avLst/>
          </a:prstGeom>
        </p:spPr>
        <p:txBody>
          <a:bodyPr wrap="square">
            <a:spAutoFit/>
          </a:bodyPr>
          <a:lstStyle/>
          <a:p>
            <a:r>
              <a:rPr lang="de-DE" sz="1000" b="1" dirty="0">
                <a:latin typeface="Arial" panose="020B0604020202020204" pitchFamily="34" charset="0"/>
                <a:cs typeface="Arial" panose="020B0604020202020204" pitchFamily="34" charset="0"/>
              </a:rPr>
              <a:t>Voraussetzungen für Verbraucherkredite darstellen</a:t>
            </a:r>
          </a:p>
        </p:txBody>
      </p:sp>
      <p:sp>
        <p:nvSpPr>
          <p:cNvPr id="37" name="Rechteck 36"/>
          <p:cNvSpPr/>
          <p:nvPr/>
        </p:nvSpPr>
        <p:spPr>
          <a:xfrm>
            <a:off x="2907336" y="3081844"/>
            <a:ext cx="2113645" cy="369332"/>
          </a:xfrm>
          <a:prstGeom prst="rect">
            <a:avLst/>
          </a:prstGeom>
        </p:spPr>
        <p:txBody>
          <a:bodyPr wrap="square">
            <a:spAutoFit/>
          </a:bodyPr>
          <a:lstStyle/>
          <a:p>
            <a:r>
              <a:rPr lang="de-DE" sz="900" i="1" dirty="0">
                <a:latin typeface="Arial" panose="020B0604020202020204" pitchFamily="34" charset="0"/>
                <a:ea typeface="Times New Roman" panose="02020603050405020304" pitchFamily="18" charset="0"/>
              </a:rPr>
              <a:t>Sicherungsübereignung, Bürgschaft, Lohnabtretung</a:t>
            </a:r>
          </a:p>
        </p:txBody>
      </p:sp>
      <p:sp>
        <p:nvSpPr>
          <p:cNvPr id="38" name="Rechteck 37"/>
          <p:cNvSpPr/>
          <p:nvPr/>
        </p:nvSpPr>
        <p:spPr>
          <a:xfrm>
            <a:off x="3275856" y="4523431"/>
            <a:ext cx="2132315" cy="246221"/>
          </a:xfrm>
          <a:prstGeom prst="rect">
            <a:avLst/>
          </a:prstGeom>
        </p:spPr>
        <p:txBody>
          <a:bodyPr wrap="none">
            <a:spAutoFit/>
          </a:bodyPr>
          <a:lstStyle/>
          <a:p>
            <a:r>
              <a:rPr lang="de-DE" sz="1000" b="1" dirty="0">
                <a:latin typeface="Arial" panose="020B0604020202020204" pitchFamily="34" charset="0"/>
                <a:cs typeface="Arial" panose="020B0604020202020204" pitchFamily="34" charset="0"/>
              </a:rPr>
              <a:t>Überschuldung entgegenwirken</a:t>
            </a:r>
          </a:p>
        </p:txBody>
      </p:sp>
      <p:sp>
        <p:nvSpPr>
          <p:cNvPr id="39" name="Rechteck 38"/>
          <p:cNvSpPr/>
          <p:nvPr/>
        </p:nvSpPr>
        <p:spPr>
          <a:xfrm>
            <a:off x="2854929" y="4287470"/>
            <a:ext cx="3267083" cy="230832"/>
          </a:xfrm>
          <a:prstGeom prst="rect">
            <a:avLst/>
          </a:prstGeom>
        </p:spPr>
        <p:txBody>
          <a:bodyPr wrap="square">
            <a:spAutoFit/>
          </a:bodyPr>
          <a:lstStyle/>
          <a:p>
            <a:r>
              <a:rPr lang="de-DE" sz="900" i="1" dirty="0">
                <a:latin typeface="Arial" panose="020B0604020202020204" pitchFamily="34" charset="0"/>
                <a:ea typeface="Times New Roman" panose="02020603050405020304" pitchFamily="18" charset="0"/>
              </a:rPr>
              <a:t>Haushaltsplan, Schuldnerberatung, Verbraucherinsolvenz</a:t>
            </a:r>
          </a:p>
        </p:txBody>
      </p:sp>
      <p:pic>
        <p:nvPicPr>
          <p:cNvPr id="53" name="Grafik 52"/>
          <p:cNvPicPr>
            <a:picLocks noChangeAspect="1"/>
          </p:cNvPicPr>
          <p:nvPr/>
        </p:nvPicPr>
        <p:blipFill>
          <a:blip r:embed="rId3" cstate="print">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pic="http://schemas.openxmlformats.org/drawingml/2006/picture" xmlns:asvg="http://schemas.microsoft.com/office/drawing/2016/SVG/main" xmlns:lc="http://schemas.openxmlformats.org/drawingml/2006/lockedCanvas" r:embed="rId1249"/>
              </a:ext>
            </a:extLst>
          </a:blip>
          <a:stretch>
            <a:fillRect/>
          </a:stretch>
        </p:blipFill>
        <p:spPr>
          <a:xfrm rot="9188082">
            <a:off x="4596166" y="1741001"/>
            <a:ext cx="316654" cy="316654"/>
          </a:xfrm>
          <a:prstGeom prst="rect">
            <a:avLst/>
          </a:prstGeom>
        </p:spPr>
      </p:pic>
      <p:pic>
        <p:nvPicPr>
          <p:cNvPr id="54" name="Grafik 53"/>
          <p:cNvPicPr>
            <a:picLocks noChangeAspect="1"/>
          </p:cNvPicPr>
          <p:nvPr/>
        </p:nvPicPr>
        <p:blipFill>
          <a:blip r:embed="rId3" cstate="print">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pic="http://schemas.openxmlformats.org/drawingml/2006/picture" xmlns:asvg="http://schemas.microsoft.com/office/drawing/2016/SVG/main" xmlns:lc="http://schemas.openxmlformats.org/drawingml/2006/lockedCanvas" r:embed="rId1249"/>
              </a:ext>
            </a:extLst>
          </a:blip>
          <a:stretch>
            <a:fillRect/>
          </a:stretch>
        </p:blipFill>
        <p:spPr>
          <a:xfrm rot="9120980">
            <a:off x="6629720" y="1928299"/>
            <a:ext cx="316654" cy="316654"/>
          </a:xfrm>
          <a:prstGeom prst="rect">
            <a:avLst/>
          </a:prstGeom>
        </p:spPr>
      </p:pic>
      <p:pic>
        <p:nvPicPr>
          <p:cNvPr id="55" name="Grafik 54"/>
          <p:cNvPicPr>
            <a:picLocks noChangeAspect="1"/>
          </p:cNvPicPr>
          <p:nvPr/>
        </p:nvPicPr>
        <p:blipFill>
          <a:blip r:embed="rId3" cstate="print">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pic="http://schemas.openxmlformats.org/drawingml/2006/picture" xmlns:asvg="http://schemas.microsoft.com/office/drawing/2016/SVG/main" xmlns:lc="http://schemas.openxmlformats.org/drawingml/2006/lockedCanvas" r:embed="rId1249"/>
              </a:ext>
            </a:extLst>
          </a:blip>
          <a:stretch>
            <a:fillRect/>
          </a:stretch>
        </p:blipFill>
        <p:spPr>
          <a:xfrm rot="11301925">
            <a:off x="8294885" y="2356653"/>
            <a:ext cx="316654" cy="316654"/>
          </a:xfrm>
          <a:prstGeom prst="rect">
            <a:avLst/>
          </a:prstGeom>
        </p:spPr>
      </p:pic>
      <p:pic>
        <p:nvPicPr>
          <p:cNvPr id="56" name="Grafik 55"/>
          <p:cNvPicPr>
            <a:picLocks noChangeAspect="1"/>
          </p:cNvPicPr>
          <p:nvPr/>
        </p:nvPicPr>
        <p:blipFill>
          <a:blip r:embed="rId3" cstate="print">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pic="http://schemas.openxmlformats.org/drawingml/2006/picture" xmlns:asvg="http://schemas.microsoft.com/office/drawing/2016/SVG/main" xmlns:lc="http://schemas.openxmlformats.org/drawingml/2006/lockedCanvas" r:embed="rId1249"/>
              </a:ext>
            </a:extLst>
          </a:blip>
          <a:stretch>
            <a:fillRect/>
          </a:stretch>
        </p:blipFill>
        <p:spPr>
          <a:xfrm rot="12303664">
            <a:off x="8467689" y="3262850"/>
            <a:ext cx="316654" cy="316654"/>
          </a:xfrm>
          <a:prstGeom prst="rect">
            <a:avLst/>
          </a:prstGeom>
        </p:spPr>
      </p:pic>
      <p:pic>
        <p:nvPicPr>
          <p:cNvPr id="57" name="Grafik 56"/>
          <p:cNvPicPr>
            <a:picLocks noChangeAspect="1"/>
          </p:cNvPicPr>
          <p:nvPr/>
        </p:nvPicPr>
        <p:blipFill>
          <a:blip r:embed="rId3" cstate="print">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pic="http://schemas.openxmlformats.org/drawingml/2006/picture" xmlns:asvg="http://schemas.microsoft.com/office/drawing/2016/SVG/main" xmlns:lc="http://schemas.openxmlformats.org/drawingml/2006/lockedCanvas" r:embed="rId1249"/>
              </a:ext>
            </a:extLst>
          </a:blip>
          <a:stretch>
            <a:fillRect/>
          </a:stretch>
        </p:blipFill>
        <p:spPr>
          <a:xfrm rot="13246311">
            <a:off x="8576927" y="4272438"/>
            <a:ext cx="316654" cy="316654"/>
          </a:xfrm>
          <a:prstGeom prst="rect">
            <a:avLst/>
          </a:prstGeom>
        </p:spPr>
      </p:pic>
      <p:pic>
        <p:nvPicPr>
          <p:cNvPr id="58" name="Grafik 57"/>
          <p:cNvPicPr>
            <a:picLocks noChangeAspect="1"/>
          </p:cNvPicPr>
          <p:nvPr/>
        </p:nvPicPr>
        <p:blipFill>
          <a:blip r:embed="rId3" cstate="print">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pic="http://schemas.openxmlformats.org/drawingml/2006/picture" xmlns:asvg="http://schemas.microsoft.com/office/drawing/2016/SVG/main" xmlns:lc="http://schemas.openxmlformats.org/drawingml/2006/lockedCanvas" r:embed="rId1249"/>
              </a:ext>
            </a:extLst>
          </a:blip>
          <a:stretch>
            <a:fillRect/>
          </a:stretch>
        </p:blipFill>
        <p:spPr>
          <a:xfrm rot="14997945">
            <a:off x="8528042" y="5120786"/>
            <a:ext cx="316654" cy="316654"/>
          </a:xfrm>
          <a:prstGeom prst="rect">
            <a:avLst/>
          </a:prstGeom>
        </p:spPr>
      </p:pic>
      <p:pic>
        <p:nvPicPr>
          <p:cNvPr id="59" name="Grafik 58"/>
          <p:cNvPicPr>
            <a:picLocks noChangeAspect="1"/>
          </p:cNvPicPr>
          <p:nvPr/>
        </p:nvPicPr>
        <p:blipFill>
          <a:blip r:embed="rId3" cstate="print">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pic="http://schemas.openxmlformats.org/drawingml/2006/picture" xmlns:asvg="http://schemas.microsoft.com/office/drawing/2016/SVG/main" xmlns:lc="http://schemas.openxmlformats.org/drawingml/2006/lockedCanvas" r:embed="rId1249"/>
              </a:ext>
            </a:extLst>
          </a:blip>
          <a:stretch>
            <a:fillRect/>
          </a:stretch>
        </p:blipFill>
        <p:spPr>
          <a:xfrm rot="17620487">
            <a:off x="5681259" y="5989445"/>
            <a:ext cx="316654" cy="316654"/>
          </a:xfrm>
          <a:prstGeom prst="rect">
            <a:avLst/>
          </a:prstGeom>
        </p:spPr>
      </p:pic>
      <p:pic>
        <p:nvPicPr>
          <p:cNvPr id="60" name="Grafik 59"/>
          <p:cNvPicPr>
            <a:picLocks noChangeAspect="1"/>
          </p:cNvPicPr>
          <p:nvPr/>
        </p:nvPicPr>
        <p:blipFill>
          <a:blip r:embed="rId3" cstate="print">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pic="http://schemas.openxmlformats.org/drawingml/2006/picture" xmlns:asvg="http://schemas.microsoft.com/office/drawing/2016/SVG/main" xmlns:lc="http://schemas.openxmlformats.org/drawingml/2006/lockedCanvas" r:embed="rId1249"/>
              </a:ext>
            </a:extLst>
          </a:blip>
          <a:stretch>
            <a:fillRect/>
          </a:stretch>
        </p:blipFill>
        <p:spPr>
          <a:xfrm rot="18658177">
            <a:off x="3972587" y="5772352"/>
            <a:ext cx="316654" cy="316654"/>
          </a:xfrm>
          <a:prstGeom prst="rect">
            <a:avLst/>
          </a:prstGeom>
        </p:spPr>
      </p:pic>
      <p:pic>
        <p:nvPicPr>
          <p:cNvPr id="62" name="Grafik 61"/>
          <p:cNvPicPr>
            <a:picLocks noChangeAspect="1"/>
          </p:cNvPicPr>
          <p:nvPr/>
        </p:nvPicPr>
        <p:blipFill>
          <a:blip r:embed="rId3" cstate="print">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pic="http://schemas.openxmlformats.org/drawingml/2006/picture" xmlns:asvg="http://schemas.microsoft.com/office/drawing/2016/SVG/main" xmlns:lc="http://schemas.openxmlformats.org/drawingml/2006/lockedCanvas" r:embed="rId1249"/>
              </a:ext>
            </a:extLst>
          </a:blip>
          <a:stretch>
            <a:fillRect/>
          </a:stretch>
        </p:blipFill>
        <p:spPr>
          <a:xfrm rot="19203793">
            <a:off x="1290236" y="5477191"/>
            <a:ext cx="316654" cy="316654"/>
          </a:xfrm>
          <a:prstGeom prst="rect">
            <a:avLst/>
          </a:prstGeom>
        </p:spPr>
      </p:pic>
      <p:pic>
        <p:nvPicPr>
          <p:cNvPr id="63" name="Grafik 62"/>
          <p:cNvPicPr>
            <a:picLocks noChangeAspect="1"/>
          </p:cNvPicPr>
          <p:nvPr/>
        </p:nvPicPr>
        <p:blipFill>
          <a:blip r:embed="rId3" cstate="print">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pic="http://schemas.openxmlformats.org/drawingml/2006/picture" xmlns:asvg="http://schemas.microsoft.com/office/drawing/2016/SVG/main" xmlns:lc="http://schemas.openxmlformats.org/drawingml/2006/lockedCanvas" r:embed="rId1249"/>
              </a:ext>
            </a:extLst>
          </a:blip>
          <a:stretch>
            <a:fillRect/>
          </a:stretch>
        </p:blipFill>
        <p:spPr>
          <a:xfrm rot="1055079">
            <a:off x="108325" y="4782576"/>
            <a:ext cx="316654" cy="316654"/>
          </a:xfrm>
          <a:prstGeom prst="rect">
            <a:avLst/>
          </a:prstGeom>
        </p:spPr>
      </p:pic>
      <p:pic>
        <p:nvPicPr>
          <p:cNvPr id="64" name="Grafik 63"/>
          <p:cNvPicPr>
            <a:picLocks noChangeAspect="1"/>
          </p:cNvPicPr>
          <p:nvPr/>
        </p:nvPicPr>
        <p:blipFill>
          <a:blip r:embed="rId3" cstate="print">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pic="http://schemas.openxmlformats.org/drawingml/2006/picture" xmlns:asvg="http://schemas.microsoft.com/office/drawing/2016/SVG/main" xmlns:lc="http://schemas.openxmlformats.org/drawingml/2006/lockedCanvas" r:embed="rId1249"/>
              </a:ext>
            </a:extLst>
          </a:blip>
          <a:stretch>
            <a:fillRect/>
          </a:stretch>
        </p:blipFill>
        <p:spPr>
          <a:xfrm rot="4511056">
            <a:off x="591422" y="3423816"/>
            <a:ext cx="316654" cy="316654"/>
          </a:xfrm>
          <a:prstGeom prst="rect">
            <a:avLst/>
          </a:prstGeom>
        </p:spPr>
      </p:pic>
      <p:pic>
        <p:nvPicPr>
          <p:cNvPr id="75" name="Grafik 74"/>
          <p:cNvPicPr>
            <a:picLocks noChangeAspect="1"/>
          </p:cNvPicPr>
          <p:nvPr/>
        </p:nvPicPr>
        <p:blipFill>
          <a:blip r:embed="rId3" cstate="print">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pic="http://schemas.openxmlformats.org/drawingml/2006/picture" xmlns:asvg="http://schemas.microsoft.com/office/drawing/2016/SVG/main" xmlns:lc="http://schemas.openxmlformats.org/drawingml/2006/lockedCanvas" r:embed="rId1249"/>
              </a:ext>
            </a:extLst>
          </a:blip>
          <a:stretch>
            <a:fillRect/>
          </a:stretch>
        </p:blipFill>
        <p:spPr>
          <a:xfrm rot="9491615">
            <a:off x="2500865" y="2909650"/>
            <a:ext cx="316654" cy="316654"/>
          </a:xfrm>
          <a:prstGeom prst="rect">
            <a:avLst/>
          </a:prstGeom>
        </p:spPr>
      </p:pic>
      <p:pic>
        <p:nvPicPr>
          <p:cNvPr id="76" name="Grafik 75"/>
          <p:cNvPicPr>
            <a:picLocks noChangeAspect="1"/>
          </p:cNvPicPr>
          <p:nvPr/>
        </p:nvPicPr>
        <p:blipFill>
          <a:blip r:embed="rId3" cstate="print">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pic="http://schemas.openxmlformats.org/drawingml/2006/picture" xmlns:asvg="http://schemas.microsoft.com/office/drawing/2016/SVG/main" xmlns:lc="http://schemas.openxmlformats.org/drawingml/2006/lockedCanvas" r:embed="rId1249"/>
              </a:ext>
            </a:extLst>
          </a:blip>
          <a:stretch>
            <a:fillRect/>
          </a:stretch>
        </p:blipFill>
        <p:spPr>
          <a:xfrm rot="11865349">
            <a:off x="5008022" y="3804225"/>
            <a:ext cx="316654" cy="316654"/>
          </a:xfrm>
          <a:prstGeom prst="rect">
            <a:avLst/>
          </a:prstGeom>
        </p:spPr>
      </p:pic>
      <p:pic>
        <p:nvPicPr>
          <p:cNvPr id="77" name="Grafik 76"/>
          <p:cNvPicPr>
            <a:picLocks noChangeAspect="1"/>
          </p:cNvPicPr>
          <p:nvPr/>
        </p:nvPicPr>
        <p:blipFill>
          <a:blip r:embed="rId1252" cstate="print">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pic="http://schemas.openxmlformats.org/drawingml/2006/picture" xmlns:asvg="http://schemas.microsoft.com/office/drawing/2016/SVG/main" xmlns:lc="http://schemas.openxmlformats.org/drawingml/2006/lockedCanvas" r:embed="rId617"/>
              </a:ext>
            </a:extLst>
          </a:blip>
          <a:stretch>
            <a:fillRect/>
          </a:stretch>
        </p:blipFill>
        <p:spPr>
          <a:xfrm>
            <a:off x="4211059" y="4707556"/>
            <a:ext cx="513166" cy="513166"/>
          </a:xfrm>
          <a:prstGeom prst="rect">
            <a:avLst/>
          </a:prstGeom>
        </p:spPr>
      </p:pic>
      <p:pic>
        <p:nvPicPr>
          <p:cNvPr id="78" name="Grafik 77"/>
          <p:cNvPicPr>
            <a:picLocks noChangeAspect="1"/>
          </p:cNvPicPr>
          <p:nvPr/>
        </p:nvPicPr>
        <p:blipFill>
          <a:blip r:embed="rId1253" cstate="print">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pic="http://schemas.openxmlformats.org/drawingml/2006/picture" xmlns:asvg="http://schemas.microsoft.com/office/drawing/2016/SVG/main" xmlns:lc="http://schemas.openxmlformats.org/drawingml/2006/lockedCanvas" r:embed="rId9"/>
              </a:ext>
            </a:extLst>
          </a:blip>
          <a:stretch>
            <a:fillRect/>
          </a:stretch>
        </p:blipFill>
        <p:spPr>
          <a:xfrm>
            <a:off x="7743790" y="5008637"/>
            <a:ext cx="360040" cy="360040"/>
          </a:xfrm>
          <a:prstGeom prst="rect">
            <a:avLst/>
          </a:prstGeom>
        </p:spPr>
      </p:pic>
      <p:pic>
        <p:nvPicPr>
          <p:cNvPr id="79" name="Grafik 78"/>
          <p:cNvPicPr>
            <a:picLocks noChangeAspect="1"/>
          </p:cNvPicPr>
          <p:nvPr/>
        </p:nvPicPr>
        <p:blipFill>
          <a:blip r:embed="rId1254" cstate="print">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pic="http://schemas.openxmlformats.org/drawingml/2006/picture" xmlns:asvg="http://schemas.microsoft.com/office/drawing/2016/SVG/main" xmlns:lc="http://schemas.openxmlformats.org/drawingml/2006/lockedCanvas" r:embed="rId831"/>
              </a:ext>
            </a:extLst>
          </a:blip>
          <a:stretch>
            <a:fillRect/>
          </a:stretch>
        </p:blipFill>
        <p:spPr>
          <a:xfrm>
            <a:off x="4543213" y="6042443"/>
            <a:ext cx="274386" cy="274386"/>
          </a:xfrm>
          <a:prstGeom prst="rect">
            <a:avLst/>
          </a:prstGeom>
        </p:spPr>
      </p:pic>
      <p:pic>
        <p:nvPicPr>
          <p:cNvPr id="80" name="Grafik 79"/>
          <p:cNvPicPr>
            <a:picLocks noChangeAspect="1"/>
          </p:cNvPicPr>
          <p:nvPr/>
        </p:nvPicPr>
        <p:blipFill>
          <a:blip r:embed="rId1255" cstate="print">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pic="http://schemas.openxmlformats.org/drawingml/2006/picture" xmlns:asvg="http://schemas.microsoft.com/office/drawing/2016/SVG/main" xmlns:lc="http://schemas.openxmlformats.org/drawingml/2006/lockedCanvas" r:embed="rId829"/>
              </a:ext>
            </a:extLst>
          </a:blip>
          <a:stretch>
            <a:fillRect/>
          </a:stretch>
        </p:blipFill>
        <p:spPr>
          <a:xfrm>
            <a:off x="4823603" y="6041078"/>
            <a:ext cx="275751" cy="275751"/>
          </a:xfrm>
          <a:prstGeom prst="rect">
            <a:avLst/>
          </a:prstGeom>
        </p:spPr>
      </p:pic>
      <p:pic>
        <p:nvPicPr>
          <p:cNvPr id="81" name="Grafik 80"/>
          <p:cNvPicPr>
            <a:picLocks noChangeAspect="1"/>
          </p:cNvPicPr>
          <p:nvPr/>
        </p:nvPicPr>
        <p:blipFill>
          <a:blip r:embed="rId1256" cstate="print">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pic="http://schemas.openxmlformats.org/drawingml/2006/picture" xmlns:asvg="http://schemas.microsoft.com/office/drawing/2016/SVG/main" xmlns:lc="http://schemas.openxmlformats.org/drawingml/2006/lockedCanvas" r:embed="rId851"/>
              </a:ext>
            </a:extLst>
          </a:blip>
          <a:stretch>
            <a:fillRect/>
          </a:stretch>
        </p:blipFill>
        <p:spPr>
          <a:xfrm>
            <a:off x="5088328" y="6011496"/>
            <a:ext cx="369264" cy="369264"/>
          </a:xfrm>
          <a:prstGeom prst="rect">
            <a:avLst/>
          </a:prstGeom>
        </p:spPr>
      </p:pic>
      <p:pic>
        <p:nvPicPr>
          <p:cNvPr id="82" name="Grafik 81"/>
          <p:cNvPicPr>
            <a:picLocks noChangeAspect="1"/>
          </p:cNvPicPr>
          <p:nvPr/>
        </p:nvPicPr>
        <p:blipFill>
          <a:blip r:embed="rId1257" cstate="print">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pic="http://schemas.openxmlformats.org/drawingml/2006/picture" xmlns:asvg="http://schemas.microsoft.com/office/drawing/2016/SVG/main" xmlns:lc="http://schemas.openxmlformats.org/drawingml/2006/lockedCanvas" r:embed="rId57"/>
              </a:ext>
            </a:extLst>
          </a:blip>
          <a:stretch>
            <a:fillRect/>
          </a:stretch>
        </p:blipFill>
        <p:spPr>
          <a:xfrm>
            <a:off x="421197" y="5833888"/>
            <a:ext cx="403766" cy="403766"/>
          </a:xfrm>
          <a:prstGeom prst="rect">
            <a:avLst/>
          </a:prstGeom>
        </p:spPr>
      </p:pic>
      <p:pic>
        <p:nvPicPr>
          <p:cNvPr id="83" name="Grafik 82"/>
          <p:cNvPicPr>
            <a:picLocks noChangeAspect="1"/>
          </p:cNvPicPr>
          <p:nvPr/>
        </p:nvPicPr>
        <p:blipFill>
          <a:blip r:embed="rId1258" cstate="print">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pic="http://schemas.openxmlformats.org/drawingml/2006/picture" xmlns:asvg="http://schemas.microsoft.com/office/drawing/2016/SVG/main" xmlns:lc="http://schemas.openxmlformats.org/drawingml/2006/lockedCanvas" r:embed="rId771"/>
              </a:ext>
            </a:extLst>
          </a:blip>
          <a:stretch>
            <a:fillRect/>
          </a:stretch>
        </p:blipFill>
        <p:spPr>
          <a:xfrm>
            <a:off x="836310" y="4540108"/>
            <a:ext cx="324617" cy="324617"/>
          </a:xfrm>
          <a:prstGeom prst="rect">
            <a:avLst/>
          </a:prstGeom>
        </p:spPr>
      </p:pic>
      <p:pic>
        <p:nvPicPr>
          <p:cNvPr id="85" name="Grafik 84"/>
          <p:cNvPicPr>
            <a:picLocks noChangeAspect="1"/>
          </p:cNvPicPr>
          <p:nvPr/>
        </p:nvPicPr>
        <p:blipFill>
          <a:blip r:embed="rId1259" cstate="print">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pic="http://schemas.openxmlformats.org/drawingml/2006/picture" xmlns:asvg="http://schemas.microsoft.com/office/drawing/2016/SVG/main" xmlns:lc="http://schemas.openxmlformats.org/drawingml/2006/lockedCanvas" r:embed="rId117"/>
              </a:ext>
            </a:extLst>
          </a:blip>
          <a:stretch>
            <a:fillRect/>
          </a:stretch>
        </p:blipFill>
        <p:spPr>
          <a:xfrm>
            <a:off x="3794454" y="4808001"/>
            <a:ext cx="350774" cy="350774"/>
          </a:xfrm>
          <a:prstGeom prst="rect">
            <a:avLst/>
          </a:prstGeom>
        </p:spPr>
      </p:pic>
      <p:pic>
        <p:nvPicPr>
          <p:cNvPr id="86" name="Grafik 85"/>
          <p:cNvPicPr>
            <a:picLocks noChangeAspect="1"/>
          </p:cNvPicPr>
          <p:nvPr/>
        </p:nvPicPr>
        <p:blipFill>
          <a:blip r:embed="rId1260" cstate="print">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pic="http://schemas.openxmlformats.org/drawingml/2006/picture" xmlns:asvg="http://schemas.microsoft.com/office/drawing/2016/SVG/main" xmlns:lc="http://schemas.openxmlformats.org/drawingml/2006/lockedCanvas" r:embed="rId1187"/>
              </a:ext>
            </a:extLst>
          </a:blip>
          <a:stretch>
            <a:fillRect/>
          </a:stretch>
        </p:blipFill>
        <p:spPr>
          <a:xfrm>
            <a:off x="2818692" y="2254582"/>
            <a:ext cx="377237" cy="377237"/>
          </a:xfrm>
          <a:prstGeom prst="rect">
            <a:avLst/>
          </a:prstGeom>
        </p:spPr>
      </p:pic>
      <p:pic>
        <p:nvPicPr>
          <p:cNvPr id="87" name="Grafik 86"/>
          <p:cNvPicPr>
            <a:picLocks noChangeAspect="1"/>
          </p:cNvPicPr>
          <p:nvPr/>
        </p:nvPicPr>
        <p:blipFill>
          <a:blip r:embed="rId1261" cstate="print">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pic="http://schemas.openxmlformats.org/drawingml/2006/picture" xmlns:asvg="http://schemas.microsoft.com/office/drawing/2016/SVG/main" xmlns:lc="http://schemas.openxmlformats.org/drawingml/2006/lockedCanvas" r:embed="rId1181"/>
              </a:ext>
            </a:extLst>
          </a:blip>
          <a:stretch>
            <a:fillRect/>
          </a:stretch>
        </p:blipFill>
        <p:spPr>
          <a:xfrm>
            <a:off x="3076661" y="2020465"/>
            <a:ext cx="545525" cy="545525"/>
          </a:xfrm>
          <a:prstGeom prst="rect">
            <a:avLst/>
          </a:prstGeom>
        </p:spPr>
      </p:pic>
      <p:pic>
        <p:nvPicPr>
          <p:cNvPr id="88" name="Grafik 87"/>
          <p:cNvPicPr>
            <a:picLocks noChangeAspect="1"/>
          </p:cNvPicPr>
          <p:nvPr/>
        </p:nvPicPr>
        <p:blipFill>
          <a:blip r:embed="rId1262" cstate="print">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pic="http://schemas.openxmlformats.org/drawingml/2006/picture" xmlns:asvg="http://schemas.microsoft.com/office/drawing/2016/SVG/main" xmlns:lc="http://schemas.openxmlformats.org/drawingml/2006/lockedCanvas" r:embed="rId1137"/>
              </a:ext>
            </a:extLst>
          </a:blip>
          <a:stretch>
            <a:fillRect/>
          </a:stretch>
        </p:blipFill>
        <p:spPr>
          <a:xfrm>
            <a:off x="3384892" y="2002548"/>
            <a:ext cx="564461" cy="564461"/>
          </a:xfrm>
          <a:prstGeom prst="rect">
            <a:avLst/>
          </a:prstGeom>
        </p:spPr>
      </p:pic>
      <p:pic>
        <p:nvPicPr>
          <p:cNvPr id="89" name="Grafik 88"/>
          <p:cNvPicPr>
            <a:picLocks noChangeAspect="1"/>
          </p:cNvPicPr>
          <p:nvPr/>
        </p:nvPicPr>
        <p:blipFill>
          <a:blip r:embed="rId1263" cstate="print">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pic="http://schemas.openxmlformats.org/drawingml/2006/picture" xmlns:asvg="http://schemas.microsoft.com/office/drawing/2016/SVG/main" xmlns:lc="http://schemas.openxmlformats.org/drawingml/2006/lockedCanvas" r:embed="rId1135"/>
              </a:ext>
            </a:extLst>
          </a:blip>
          <a:stretch>
            <a:fillRect/>
          </a:stretch>
        </p:blipFill>
        <p:spPr>
          <a:xfrm>
            <a:off x="3699865" y="2002548"/>
            <a:ext cx="564461" cy="564461"/>
          </a:xfrm>
          <a:prstGeom prst="rect">
            <a:avLst/>
          </a:prstGeom>
        </p:spPr>
      </p:pic>
      <p:sp>
        <p:nvSpPr>
          <p:cNvPr id="92" name="Textfeld 150"/>
          <p:cNvSpPr txBox="1"/>
          <p:nvPr/>
        </p:nvSpPr>
        <p:spPr>
          <a:xfrm>
            <a:off x="1472587" y="1067371"/>
            <a:ext cx="529745" cy="461665"/>
          </a:xfrm>
          <a:prstGeom prst="rect">
            <a:avLst/>
          </a:prstGeom>
          <a:noFill/>
        </p:spPr>
        <p:txBody>
          <a:bodyPr wrap="square" rtlCol="0">
            <a:spAutoFit/>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sz="2400" dirty="0">
                <a:solidFill>
                  <a:schemeClr val="bg1">
                    <a:lumMod val="65000"/>
                  </a:schemeClr>
                </a:solidFill>
              </a:rPr>
              <a:t>§§</a:t>
            </a:r>
          </a:p>
        </p:txBody>
      </p:sp>
      <p:sp>
        <p:nvSpPr>
          <p:cNvPr id="93" name="Textfeld 150"/>
          <p:cNvSpPr txBox="1"/>
          <p:nvPr/>
        </p:nvSpPr>
        <p:spPr>
          <a:xfrm>
            <a:off x="4299924" y="1379195"/>
            <a:ext cx="529745" cy="461665"/>
          </a:xfrm>
          <a:prstGeom prst="rect">
            <a:avLst/>
          </a:prstGeom>
          <a:noFill/>
        </p:spPr>
        <p:txBody>
          <a:bodyPr wrap="square" rtlCol="0">
            <a:spAutoFit/>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sz="2400" dirty="0">
                <a:solidFill>
                  <a:schemeClr val="bg1">
                    <a:lumMod val="65000"/>
                  </a:schemeClr>
                </a:solidFill>
              </a:rPr>
              <a:t>§§</a:t>
            </a:r>
          </a:p>
        </p:txBody>
      </p:sp>
      <p:sp>
        <p:nvSpPr>
          <p:cNvPr id="94" name="Textfeld 150"/>
          <p:cNvSpPr txBox="1"/>
          <p:nvPr/>
        </p:nvSpPr>
        <p:spPr>
          <a:xfrm>
            <a:off x="6048164" y="2030975"/>
            <a:ext cx="529745" cy="461665"/>
          </a:xfrm>
          <a:prstGeom prst="rect">
            <a:avLst/>
          </a:prstGeom>
          <a:noFill/>
        </p:spPr>
        <p:txBody>
          <a:bodyPr wrap="square" rtlCol="0">
            <a:spAutoFit/>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sz="2400" dirty="0">
                <a:solidFill>
                  <a:schemeClr val="bg1">
                    <a:lumMod val="65000"/>
                  </a:schemeClr>
                </a:solidFill>
              </a:rPr>
              <a:t>§§</a:t>
            </a:r>
          </a:p>
        </p:txBody>
      </p:sp>
      <p:sp>
        <p:nvSpPr>
          <p:cNvPr id="95" name="Textfeld 150"/>
          <p:cNvSpPr txBox="1"/>
          <p:nvPr/>
        </p:nvSpPr>
        <p:spPr>
          <a:xfrm>
            <a:off x="7743790" y="3126017"/>
            <a:ext cx="529745" cy="461665"/>
          </a:xfrm>
          <a:prstGeom prst="rect">
            <a:avLst/>
          </a:prstGeom>
          <a:noFill/>
        </p:spPr>
        <p:txBody>
          <a:bodyPr wrap="square" rtlCol="0">
            <a:spAutoFit/>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sz="2400" dirty="0">
                <a:solidFill>
                  <a:schemeClr val="bg1">
                    <a:lumMod val="65000"/>
                  </a:schemeClr>
                </a:solidFill>
              </a:rPr>
              <a:t>§§</a:t>
            </a:r>
          </a:p>
        </p:txBody>
      </p:sp>
      <p:sp>
        <p:nvSpPr>
          <p:cNvPr id="96" name="Textfeld 150"/>
          <p:cNvSpPr txBox="1"/>
          <p:nvPr/>
        </p:nvSpPr>
        <p:spPr>
          <a:xfrm>
            <a:off x="7681535" y="2171127"/>
            <a:ext cx="529745" cy="461665"/>
          </a:xfrm>
          <a:prstGeom prst="rect">
            <a:avLst/>
          </a:prstGeom>
          <a:noFill/>
        </p:spPr>
        <p:txBody>
          <a:bodyPr wrap="square" rtlCol="0">
            <a:spAutoFit/>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sz="2400" dirty="0">
                <a:solidFill>
                  <a:schemeClr val="bg1">
                    <a:lumMod val="65000"/>
                  </a:schemeClr>
                </a:solidFill>
              </a:rPr>
              <a:t>§§</a:t>
            </a:r>
          </a:p>
        </p:txBody>
      </p:sp>
      <p:sp>
        <p:nvSpPr>
          <p:cNvPr id="97" name="Textfeld 150"/>
          <p:cNvSpPr txBox="1"/>
          <p:nvPr/>
        </p:nvSpPr>
        <p:spPr>
          <a:xfrm>
            <a:off x="7743790" y="4048587"/>
            <a:ext cx="529745" cy="461665"/>
          </a:xfrm>
          <a:prstGeom prst="rect">
            <a:avLst/>
          </a:prstGeom>
          <a:noFill/>
        </p:spPr>
        <p:txBody>
          <a:bodyPr wrap="square" rtlCol="0">
            <a:spAutoFit/>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sz="2400" dirty="0">
                <a:solidFill>
                  <a:schemeClr val="bg1">
                    <a:lumMod val="65000"/>
                  </a:schemeClr>
                </a:solidFill>
              </a:rPr>
              <a:t>§§</a:t>
            </a:r>
          </a:p>
        </p:txBody>
      </p:sp>
      <p:sp>
        <p:nvSpPr>
          <p:cNvPr id="98" name="Textfeld 150"/>
          <p:cNvSpPr txBox="1"/>
          <p:nvPr/>
        </p:nvSpPr>
        <p:spPr>
          <a:xfrm>
            <a:off x="8052383" y="4790092"/>
            <a:ext cx="529745" cy="461665"/>
          </a:xfrm>
          <a:prstGeom prst="rect">
            <a:avLst/>
          </a:prstGeom>
          <a:noFill/>
        </p:spPr>
        <p:txBody>
          <a:bodyPr wrap="square" rtlCol="0">
            <a:spAutoFit/>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sz="2400" dirty="0">
                <a:solidFill>
                  <a:schemeClr val="bg1">
                    <a:lumMod val="65000"/>
                  </a:schemeClr>
                </a:solidFill>
              </a:rPr>
              <a:t>§§</a:t>
            </a:r>
          </a:p>
        </p:txBody>
      </p:sp>
      <p:sp>
        <p:nvSpPr>
          <p:cNvPr id="99" name="Textfeld 150"/>
          <p:cNvSpPr txBox="1"/>
          <p:nvPr/>
        </p:nvSpPr>
        <p:spPr>
          <a:xfrm>
            <a:off x="3221520" y="5189790"/>
            <a:ext cx="529745" cy="461665"/>
          </a:xfrm>
          <a:prstGeom prst="rect">
            <a:avLst/>
          </a:prstGeom>
          <a:noFill/>
        </p:spPr>
        <p:txBody>
          <a:bodyPr wrap="square" rtlCol="0">
            <a:spAutoFit/>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sz="2400" dirty="0">
                <a:solidFill>
                  <a:schemeClr val="bg1">
                    <a:lumMod val="65000"/>
                  </a:schemeClr>
                </a:solidFill>
              </a:rPr>
              <a:t>§§</a:t>
            </a:r>
          </a:p>
        </p:txBody>
      </p:sp>
      <p:pic>
        <p:nvPicPr>
          <p:cNvPr id="100" name="Grafik 99"/>
          <p:cNvPicPr>
            <a:picLocks noChangeAspect="1"/>
          </p:cNvPicPr>
          <p:nvPr/>
        </p:nvPicPr>
        <p:blipFill>
          <a:blip r:embed="rId1264" cstate="print">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pic="http://schemas.openxmlformats.org/drawingml/2006/picture" xmlns:asvg="http://schemas.microsoft.com/office/drawing/2016/SVG/main" xmlns:lc="http://schemas.openxmlformats.org/drawingml/2006/lockedCanvas" r:embed="rId747"/>
              </a:ext>
            </a:extLst>
          </a:blip>
          <a:stretch>
            <a:fillRect/>
          </a:stretch>
        </p:blipFill>
        <p:spPr>
          <a:xfrm>
            <a:off x="1413804" y="3410307"/>
            <a:ext cx="335086" cy="335086"/>
          </a:xfrm>
          <a:prstGeom prst="rect">
            <a:avLst/>
          </a:prstGeom>
        </p:spPr>
      </p:pic>
      <p:pic>
        <p:nvPicPr>
          <p:cNvPr id="101" name="Grafik 100"/>
          <p:cNvPicPr>
            <a:picLocks noChangeAspect="1"/>
          </p:cNvPicPr>
          <p:nvPr/>
        </p:nvPicPr>
        <p:blipFill>
          <a:blip r:embed="rId1265" cstate="print">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pic="http://schemas.openxmlformats.org/drawingml/2006/picture" xmlns:asvg="http://schemas.microsoft.com/office/drawing/2016/SVG/main" xmlns:lc="http://schemas.openxmlformats.org/drawingml/2006/lockedCanvas" r:embed="rId749"/>
              </a:ext>
            </a:extLst>
          </a:blip>
          <a:stretch>
            <a:fillRect/>
          </a:stretch>
        </p:blipFill>
        <p:spPr>
          <a:xfrm>
            <a:off x="1809391" y="3347701"/>
            <a:ext cx="426906" cy="426906"/>
          </a:xfrm>
          <a:prstGeom prst="rect">
            <a:avLst/>
          </a:prstGeom>
        </p:spPr>
      </p:pic>
      <p:pic>
        <p:nvPicPr>
          <p:cNvPr id="102" name="Grafik 101"/>
          <p:cNvPicPr>
            <a:picLocks noChangeAspect="1"/>
          </p:cNvPicPr>
          <p:nvPr/>
        </p:nvPicPr>
        <p:blipFill>
          <a:blip r:embed="rId1258" cstate="print">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pic="http://schemas.openxmlformats.org/drawingml/2006/picture" xmlns:asvg="http://schemas.microsoft.com/office/drawing/2016/SVG/main" xmlns:lc="http://schemas.openxmlformats.org/drawingml/2006/lockedCanvas" r:embed="rId771"/>
              </a:ext>
            </a:extLst>
          </a:blip>
          <a:stretch>
            <a:fillRect/>
          </a:stretch>
        </p:blipFill>
        <p:spPr>
          <a:xfrm>
            <a:off x="3768076" y="3811320"/>
            <a:ext cx="324617" cy="324617"/>
          </a:xfrm>
          <a:prstGeom prst="rect">
            <a:avLst/>
          </a:prstGeom>
        </p:spPr>
      </p:pic>
      <p:sp>
        <p:nvSpPr>
          <p:cNvPr id="103" name="Textfeld 150"/>
          <p:cNvSpPr txBox="1"/>
          <p:nvPr/>
        </p:nvSpPr>
        <p:spPr>
          <a:xfrm>
            <a:off x="4613339" y="3202814"/>
            <a:ext cx="529745" cy="461665"/>
          </a:xfrm>
          <a:prstGeom prst="rect">
            <a:avLst/>
          </a:prstGeom>
          <a:noFill/>
        </p:spPr>
        <p:txBody>
          <a:bodyPr wrap="square" rtlCol="0">
            <a:spAutoFit/>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sz="2400" dirty="0">
                <a:solidFill>
                  <a:schemeClr val="bg1">
                    <a:lumMod val="65000"/>
                  </a:schemeClr>
                </a:solidFill>
              </a:rPr>
              <a:t>§§</a:t>
            </a:r>
          </a:p>
        </p:txBody>
      </p:sp>
      <p:sp>
        <p:nvSpPr>
          <p:cNvPr id="74" name="Rechteck 73"/>
          <p:cNvSpPr/>
          <p:nvPr/>
        </p:nvSpPr>
        <p:spPr>
          <a:xfrm>
            <a:off x="6759645" y="1812729"/>
            <a:ext cx="2452216" cy="231973"/>
          </a:xfrm>
          <a:prstGeom prst="rect">
            <a:avLst/>
          </a:prstGeom>
        </p:spPr>
        <p:txBody>
          <a:bodyPr wrap="square">
            <a:spAutoFit/>
          </a:bodyPr>
          <a:lstStyle/>
          <a:p>
            <a:r>
              <a:rPr lang="de-DE" sz="900" i="1" dirty="0" smtClean="0">
                <a:latin typeface="Arial" panose="020B0604020202020204" pitchFamily="34" charset="0"/>
                <a:ea typeface="Times New Roman" panose="02020603050405020304" pitchFamily="18" charset="0"/>
              </a:rPr>
              <a:t>Antrag, Annahme, Bindung an das Angebot</a:t>
            </a:r>
            <a:endParaRPr lang="de-DE" sz="900" dirty="0"/>
          </a:p>
        </p:txBody>
      </p:sp>
    </p:spTree>
    <p:extLst>
      <p:ext uri="{BB962C8B-B14F-4D97-AF65-F5344CB8AC3E}">
        <p14:creationId xmlns:p14="http://schemas.microsoft.com/office/powerpoint/2010/main" val="1829649626"/>
      </p:ext>
    </p:extLst>
  </p:cSld>
  <p:clrMapOvr>
    <a:masterClrMapping/>
  </p:clrMapOvr>
  <p:timing>
    <p:tnLst>
      <p:par>
        <p:cTn id="1" dur="indefinite" restart="never" nodeType="tmRoot"/>
      </p:par>
    </p:tnLst>
  </p:timing>
</p:sld>
</file>

<file path=ppt/theme/theme1.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190</Words>
  <PresentationFormat>Bildschirmpräsentation (4:3)</PresentationFormat>
  <Paragraphs>41</Paragraphs>
  <Slides>1</Slides>
  <Notes>1</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1</vt:i4>
      </vt:variant>
    </vt:vector>
  </HeadingPairs>
  <TitlesOfParts>
    <vt:vector size="6" baseType="lpstr">
      <vt:lpstr>Arial</vt:lpstr>
      <vt:lpstr>Calibri</vt:lpstr>
      <vt:lpstr>PMingLiU</vt:lpstr>
      <vt:lpstr>Times New Roman</vt:lpstr>
      <vt:lpstr>Larissa</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2017-10-01T16:54:20Z</dcterms:created>
  <dcterms:modified xsi:type="dcterms:W3CDTF">2021-09-20T09:13:15Z</dcterms:modified>
</cp:coreProperties>
</file>