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2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0849E0F-18A7-41BB-8359-9FE6F5B9A11B}" type="datetimeFigureOut">
              <a:rPr lang="de-DE" smtClean="0"/>
              <a:pPr/>
              <a:t>20.09.2021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94" Type="http://schemas.openxmlformats.org/officeDocument/2006/relationships/image" Target="../media/image12.png"/><Relationship Id="rId3" Type="http://schemas.openxmlformats.org/officeDocument/2006/relationships/image" Target="../media/image1.png"/><Relationship Id="rId785" Type="http://schemas.openxmlformats.org/officeDocument/2006/relationships/image" Target="../media/image3.png"/><Relationship Id="rId269" Type="http://schemas.openxmlformats.org/officeDocument/2006/relationships/image" Target="../../word/media/image266.svg"/><Relationship Id="rId793" Type="http://schemas.openxmlformats.org/officeDocument/2006/relationships/image" Target="../media/image11.png"/><Relationship Id="rId573" Type="http://schemas.openxmlformats.org/officeDocument/2006/relationships/image" Target="../../word/media/image570.svg"/><Relationship Id="rId1649" Type="http://schemas.openxmlformats.org/officeDocument/2006/relationships/image" Target="../media/image15.png"/><Relationship Id="rId747" Type="http://schemas.openxmlformats.org/officeDocument/2006/relationships/image" Target="../../word/media/image744.svg"/><Relationship Id="rId789" Type="http://schemas.openxmlformats.org/officeDocument/2006/relationships/image" Target="../media/image7.png"/><Relationship Id="rId1648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784" Type="http://schemas.openxmlformats.org/officeDocument/2006/relationships/image" Target="../media/image2.png"/><Relationship Id="rId289" Type="http://schemas.openxmlformats.org/officeDocument/2006/relationships/image" Target="../../word/media/image286.svg"/><Relationship Id="rId271" Type="http://schemas.openxmlformats.org/officeDocument/2006/relationships/image" Target="../../word/media/image268.svg"/><Relationship Id="rId759" Type="http://schemas.openxmlformats.org/officeDocument/2006/relationships/image" Target="../../word/media/image756.svg"/><Relationship Id="rId792" Type="http://schemas.openxmlformats.org/officeDocument/2006/relationships/image" Target="../media/image10.png"/><Relationship Id="rId771" Type="http://schemas.openxmlformats.org/officeDocument/2006/relationships/image" Target="../../word/media/image768.svg"/><Relationship Id="rId1651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783" Type="http://schemas.openxmlformats.org/officeDocument/2006/relationships/image" Target="../../word/media/image780.svg"/><Relationship Id="rId788" Type="http://schemas.openxmlformats.org/officeDocument/2006/relationships/image" Target="../media/image6.png"/><Relationship Id="rId796" Type="http://schemas.openxmlformats.org/officeDocument/2006/relationships/image" Target="../media/image13.png"/><Relationship Id="rId1647" Type="http://schemas.openxmlformats.org/officeDocument/2006/relationships/image" Target="../../word/media/image1644.svg"/><Relationship Id="rId1249" Type="http://schemas.openxmlformats.org/officeDocument/2006/relationships/image" Target="../../word/media/image1246.svg"/><Relationship Id="rId791" Type="http://schemas.openxmlformats.org/officeDocument/2006/relationships/image" Target="../media/image9.png"/><Relationship Id="rId1650" Type="http://schemas.openxmlformats.org/officeDocument/2006/relationships/image" Target="../media/image16.png"/><Relationship Id="rId23" Type="http://schemas.openxmlformats.org/officeDocument/2006/relationships/image" Target="../../word/media/image20.svg"/><Relationship Id="rId749" Type="http://schemas.openxmlformats.org/officeDocument/2006/relationships/image" Target="../../word/media/image746.svg"/><Relationship Id="rId787" Type="http://schemas.openxmlformats.org/officeDocument/2006/relationships/image" Target="../media/image5.png"/><Relationship Id="rId761" Type="http://schemas.openxmlformats.org/officeDocument/2006/relationships/image" Target="../../word/media/image758.svg"/><Relationship Id="rId790" Type="http://schemas.openxmlformats.org/officeDocument/2006/relationships/image" Target="../media/image8.png"/><Relationship Id="rId575" Type="http://schemas.openxmlformats.org/officeDocument/2006/relationships/image" Target="../../word/media/image572.svg"/><Relationship Id="rId795" Type="http://schemas.openxmlformats.org/officeDocument/2006/relationships/image" Target="../../word/media/image7580.svg"/><Relationship Id="rId786" Type="http://schemas.openxmlformats.org/officeDocument/2006/relationships/image" Target="../media/image4.png"/><Relationship Id="rId587" Type="http://schemas.openxmlformats.org/officeDocument/2006/relationships/image" Target="../../word/media/image584.svg"/><Relationship Id="rId27" Type="http://schemas.openxmlformats.org/officeDocument/2006/relationships/image" Target="../../word/media/image2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37675" y="128561"/>
            <a:ext cx="89015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 Organizer: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Kompetenzbereich III – Wirtschaftliches 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Handeln in der Sozialen Marktwirtschaft beurteilen</a:t>
            </a:r>
          </a:p>
        </p:txBody>
      </p:sp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2" name="Textfeld 111"/>
          <p:cNvSpPr txBox="1"/>
          <p:nvPr/>
        </p:nvSpPr>
        <p:spPr>
          <a:xfrm>
            <a:off x="3682468" y="610993"/>
            <a:ext cx="5562771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Schülerinnen und Schüler verfügen über die Kompetenz, die Preisbildung in Abhängigkeit von der Marktform darzustellen und wirtschaftspolitisches Handeln in einer am Leitbild der Sozialen Marktwirtschaft orientierten Wirtschaftsordnung zu analysieren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.“ 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Rechteck 61"/>
          <p:cNvSpPr/>
          <p:nvPr/>
        </p:nvSpPr>
        <p:spPr>
          <a:xfrm>
            <a:off x="3682468" y="5376526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BIP </a:t>
            </a: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als Wohlstandsindikator kritisch hinterfragen</a:t>
            </a:r>
          </a:p>
        </p:txBody>
      </p:sp>
      <p:sp>
        <p:nvSpPr>
          <p:cNvPr id="18" name="Rechteck 17"/>
          <p:cNvSpPr/>
          <p:nvPr/>
        </p:nvSpPr>
        <p:spPr>
          <a:xfrm>
            <a:off x="3863431" y="5128526"/>
            <a:ext cx="15628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reales </a:t>
            </a:r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und nominales BIP</a:t>
            </a:r>
            <a:r>
              <a:rPr lang="de-DE" sz="9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de-DE" sz="9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5219428" y="3638817"/>
            <a:ext cx="392457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Ordnungsmerkmale der Sozialen Marktwirtschaft </a:t>
            </a:r>
            <a:r>
              <a:rPr lang="de-DE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beschreiben</a:t>
            </a:r>
            <a:endParaRPr lang="de-DE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3113361" y="1712223"/>
            <a:ext cx="214012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Börsenpreisbildung </a:t>
            </a:r>
            <a:r>
              <a:rPr lang="de-DE" sz="1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simulieren</a:t>
            </a:r>
            <a:endParaRPr lang="de-DE" sz="1000" dirty="0"/>
          </a:p>
        </p:txBody>
      </p:sp>
      <p:sp>
        <p:nvSpPr>
          <p:cNvPr id="85" name="Textfeld 84"/>
          <p:cNvSpPr txBox="1"/>
          <p:nvPr/>
        </p:nvSpPr>
        <p:spPr>
          <a:xfrm>
            <a:off x="3179565" y="2001231"/>
            <a:ext cx="11613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Gesamtangebot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Textfeld 85"/>
          <p:cNvSpPr txBox="1"/>
          <p:nvPr/>
        </p:nvSpPr>
        <p:spPr>
          <a:xfrm>
            <a:off x="4064215" y="2000266"/>
            <a:ext cx="11613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Gesamtnachfrage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Textfeld 86"/>
          <p:cNvSpPr txBox="1"/>
          <p:nvPr/>
        </p:nvSpPr>
        <p:spPr>
          <a:xfrm>
            <a:off x="3620028" y="2323429"/>
            <a:ext cx="11613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Marktgleichgewicht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Geschweifte Klammer rechts 27"/>
          <p:cNvSpPr/>
          <p:nvPr/>
        </p:nvSpPr>
        <p:spPr>
          <a:xfrm rot="5400000">
            <a:off x="4058411" y="1395524"/>
            <a:ext cx="139235" cy="1736082"/>
          </a:xfrm>
          <a:prstGeom prst="rightBrac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4" name="Grafik 93" descr="Goldbarren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83"/>
              </a:ext>
            </a:extLst>
          </a:blip>
          <a:stretch>
            <a:fillRect/>
          </a:stretch>
        </p:blipFill>
        <p:spPr>
          <a:xfrm>
            <a:off x="4724094" y="5817516"/>
            <a:ext cx="386251" cy="386251"/>
          </a:xfrm>
          <a:prstGeom prst="rect">
            <a:avLst/>
          </a:prstGeom>
        </p:spPr>
      </p:pic>
      <p:pic>
        <p:nvPicPr>
          <p:cNvPr id="95" name="Grafik 94" descr="Geld"/>
          <p:cNvPicPr>
            <a:picLocks noChangeAspect="1"/>
          </p:cNvPicPr>
          <p:nvPr/>
        </p:nvPicPr>
        <p:blipFill>
          <a:blip r:embed="rId78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49"/>
              </a:ext>
            </a:extLst>
          </a:blip>
          <a:stretch>
            <a:fillRect/>
          </a:stretch>
        </p:blipFill>
        <p:spPr>
          <a:xfrm>
            <a:off x="4273058" y="5814803"/>
            <a:ext cx="371816" cy="371816"/>
          </a:xfrm>
          <a:prstGeom prst="rect">
            <a:avLst/>
          </a:prstGeom>
        </p:spPr>
      </p:pic>
      <p:pic>
        <p:nvPicPr>
          <p:cNvPr id="96" name="Grafik 95" descr="Münzen"/>
          <p:cNvPicPr>
            <a:picLocks noChangeAspect="1"/>
          </p:cNvPicPr>
          <p:nvPr/>
        </p:nvPicPr>
        <p:blipFill>
          <a:blip r:embed="rId78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47"/>
              </a:ext>
            </a:extLst>
          </a:blip>
          <a:stretch>
            <a:fillRect/>
          </a:stretch>
        </p:blipFill>
        <p:spPr>
          <a:xfrm>
            <a:off x="3875113" y="5829198"/>
            <a:ext cx="332138" cy="332138"/>
          </a:xfrm>
          <a:prstGeom prst="rect">
            <a:avLst/>
          </a:prstGeom>
        </p:spPr>
      </p:pic>
      <p:pic>
        <p:nvPicPr>
          <p:cNvPr id="97" name="Grafik 96" descr="Bauer"/>
          <p:cNvPicPr>
            <a:picLocks noChangeAspect="1"/>
          </p:cNvPicPr>
          <p:nvPr/>
        </p:nvPicPr>
        <p:blipFill>
          <a:blip r:embed="rId78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269"/>
              </a:ext>
            </a:extLst>
          </a:blip>
          <a:stretch>
            <a:fillRect/>
          </a:stretch>
        </p:blipFill>
        <p:spPr>
          <a:xfrm>
            <a:off x="7280440" y="3918489"/>
            <a:ext cx="432702" cy="432702"/>
          </a:xfrm>
          <a:prstGeom prst="rect">
            <a:avLst/>
          </a:prstGeom>
        </p:spPr>
      </p:pic>
      <p:pic>
        <p:nvPicPr>
          <p:cNvPr id="98" name="Grafik 97" descr="Bauarbeiter"/>
          <p:cNvPicPr>
            <a:picLocks noChangeAspect="1"/>
          </p:cNvPicPr>
          <p:nvPr/>
        </p:nvPicPr>
        <p:blipFill>
          <a:blip r:embed="rId78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289"/>
              </a:ext>
            </a:extLst>
          </a:blip>
          <a:stretch>
            <a:fillRect/>
          </a:stretch>
        </p:blipFill>
        <p:spPr>
          <a:xfrm>
            <a:off x="7679533" y="3918489"/>
            <a:ext cx="429640" cy="429640"/>
          </a:xfrm>
          <a:prstGeom prst="rect">
            <a:avLst/>
          </a:prstGeom>
        </p:spPr>
      </p:pic>
      <p:pic>
        <p:nvPicPr>
          <p:cNvPr id="100" name="Grafik 99" descr="Koch"/>
          <p:cNvPicPr>
            <a:picLocks noChangeAspect="1"/>
          </p:cNvPicPr>
          <p:nvPr/>
        </p:nvPicPr>
        <p:blipFill>
          <a:blip r:embed="rId78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271"/>
              </a:ext>
            </a:extLst>
          </a:blip>
          <a:stretch>
            <a:fillRect/>
          </a:stretch>
        </p:blipFill>
        <p:spPr>
          <a:xfrm>
            <a:off x="6846399" y="3920327"/>
            <a:ext cx="446507" cy="446507"/>
          </a:xfrm>
          <a:prstGeom prst="rect">
            <a:avLst/>
          </a:prstGeom>
        </p:spPr>
      </p:pic>
      <p:pic>
        <p:nvPicPr>
          <p:cNvPr id="101" name="Grafik 100" descr="Einkaufswagen"/>
          <p:cNvPicPr>
            <a:picLocks noChangeAspect="1"/>
          </p:cNvPicPr>
          <p:nvPr/>
        </p:nvPicPr>
        <p:blipFill>
          <a:blip r:embed="rId789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61"/>
              </a:ext>
            </a:extLst>
          </a:blip>
          <a:stretch>
            <a:fillRect/>
          </a:stretch>
        </p:blipFill>
        <p:spPr>
          <a:xfrm>
            <a:off x="6430060" y="3930255"/>
            <a:ext cx="421424" cy="421424"/>
          </a:xfrm>
          <a:prstGeom prst="rect">
            <a:avLst/>
          </a:prstGeom>
        </p:spPr>
      </p:pic>
      <p:pic>
        <p:nvPicPr>
          <p:cNvPr id="102" name="Grafik 101" descr="Einkaufstasche"/>
          <p:cNvPicPr>
            <a:picLocks noChangeAspect="1"/>
          </p:cNvPicPr>
          <p:nvPr/>
        </p:nvPicPr>
        <p:blipFill>
          <a:blip r:embed="rId79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59"/>
              </a:ext>
            </a:extLst>
          </a:blip>
          <a:stretch>
            <a:fillRect/>
          </a:stretch>
        </p:blipFill>
        <p:spPr>
          <a:xfrm>
            <a:off x="6051782" y="3938235"/>
            <a:ext cx="400619" cy="400619"/>
          </a:xfrm>
          <a:prstGeom prst="rect">
            <a:avLst/>
          </a:prstGeom>
        </p:spPr>
      </p:pic>
      <p:grpSp>
        <p:nvGrpSpPr>
          <p:cNvPr id="107" name="Gruppieren 106"/>
          <p:cNvGrpSpPr/>
          <p:nvPr/>
        </p:nvGrpSpPr>
        <p:grpSpPr>
          <a:xfrm>
            <a:off x="3962205" y="2610485"/>
            <a:ext cx="389610" cy="285441"/>
            <a:chOff x="2987824" y="1124744"/>
            <a:chExt cx="2376264" cy="2088232"/>
          </a:xfrm>
        </p:grpSpPr>
        <p:cxnSp>
          <p:nvCxnSpPr>
            <p:cNvPr id="108" name="Gerade Verbindung mit Pfeil 107"/>
            <p:cNvCxnSpPr/>
            <p:nvPr/>
          </p:nvCxnSpPr>
          <p:spPr>
            <a:xfrm>
              <a:off x="2987824" y="3212976"/>
              <a:ext cx="2376264" cy="0"/>
            </a:xfrm>
            <a:prstGeom prst="straightConnector1">
              <a:avLst/>
            </a:prstGeom>
            <a:ln w="9525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mit Pfeil 108"/>
            <p:cNvCxnSpPr/>
            <p:nvPr/>
          </p:nvCxnSpPr>
          <p:spPr>
            <a:xfrm flipV="1">
              <a:off x="2987824" y="1124744"/>
              <a:ext cx="0" cy="2088232"/>
            </a:xfrm>
            <a:prstGeom prst="straightConnector1">
              <a:avLst/>
            </a:prstGeom>
            <a:ln w="9525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r Verbinder 110"/>
            <p:cNvCxnSpPr/>
            <p:nvPr/>
          </p:nvCxnSpPr>
          <p:spPr>
            <a:xfrm>
              <a:off x="3203848" y="1556792"/>
              <a:ext cx="1800200" cy="1296144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r Verbinder 112"/>
            <p:cNvCxnSpPr/>
            <p:nvPr/>
          </p:nvCxnSpPr>
          <p:spPr>
            <a:xfrm flipH="1">
              <a:off x="3203849" y="1628800"/>
              <a:ext cx="1872207" cy="1224136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Rechteck 71"/>
          <p:cNvSpPr/>
          <p:nvPr/>
        </p:nvSpPr>
        <p:spPr>
          <a:xfrm>
            <a:off x="382632" y="1443161"/>
            <a:ext cx="195919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Marktformen systematisieren</a:t>
            </a:r>
            <a:endParaRPr lang="de-DE" sz="1000" dirty="0"/>
          </a:p>
        </p:txBody>
      </p:sp>
      <p:sp>
        <p:nvSpPr>
          <p:cNvPr id="73" name="Rechteck 72"/>
          <p:cNvSpPr/>
          <p:nvPr/>
        </p:nvSpPr>
        <p:spPr>
          <a:xfrm>
            <a:off x="162289" y="1213487"/>
            <a:ext cx="26056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Polypol, Angebotsoligopol, Angebotsmonopol</a:t>
            </a:r>
            <a:endParaRPr lang="de-DE" sz="900" dirty="0"/>
          </a:p>
        </p:txBody>
      </p:sp>
      <p:pic>
        <p:nvPicPr>
          <p:cNvPr id="81" name="Grafik 80" descr="Kiosk"/>
          <p:cNvPicPr>
            <a:picLocks noChangeAspect="1"/>
          </p:cNvPicPr>
          <p:nvPr/>
        </p:nvPicPr>
        <p:blipFill>
          <a:blip r:embed="rId79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587"/>
              </a:ext>
            </a:extLst>
          </a:blip>
          <a:stretch>
            <a:fillRect/>
          </a:stretch>
        </p:blipFill>
        <p:spPr>
          <a:xfrm>
            <a:off x="1064281" y="1800232"/>
            <a:ext cx="375122" cy="375122"/>
          </a:xfrm>
          <a:prstGeom prst="rect">
            <a:avLst/>
          </a:prstGeom>
        </p:spPr>
      </p:pic>
      <p:sp>
        <p:nvSpPr>
          <p:cNvPr id="122" name="Rechteck 121"/>
          <p:cNvSpPr/>
          <p:nvPr/>
        </p:nvSpPr>
        <p:spPr>
          <a:xfrm>
            <a:off x="5880720" y="2159134"/>
            <a:ext cx="30060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Marktkonforme </a:t>
            </a: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und marktkonträre Staatseingriffe beschreiben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5321497" y="3416646"/>
            <a:ext cx="3672577" cy="235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solidFill>
                  <a:srgbClr val="000000"/>
                </a:solidFill>
                <a:latin typeface="Arial" panose="020B0604020202020204" pitchFamily="34" charset="0"/>
                <a:ea typeface="PMingLiU"/>
              </a:rPr>
              <a:t>Sozialpolitik, Einkommenspolitik, Wettbewerbspolitik, Umweltpolitik</a:t>
            </a:r>
            <a:endParaRPr lang="de-DE" sz="900" dirty="0"/>
          </a:p>
        </p:txBody>
      </p:sp>
      <p:sp>
        <p:nvSpPr>
          <p:cNvPr id="3" name="Rechteck 2"/>
          <p:cNvSpPr/>
          <p:nvPr/>
        </p:nvSpPr>
        <p:spPr>
          <a:xfrm>
            <a:off x="6161997" y="5020871"/>
            <a:ext cx="303129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Preisindex der Lebenshaltung ermitteln und diskutieren sowie Ursachen und Folgen von Inflation und Deflation darstellen</a:t>
            </a:r>
          </a:p>
        </p:txBody>
      </p:sp>
      <p:sp>
        <p:nvSpPr>
          <p:cNvPr id="6" name="Rechteck 5"/>
          <p:cNvSpPr/>
          <p:nvPr/>
        </p:nvSpPr>
        <p:spPr>
          <a:xfrm>
            <a:off x="551618" y="4019478"/>
            <a:ext cx="25168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Konjunkturverlauf und konjunkturelle Maßnahmen analysieren</a:t>
            </a:r>
            <a:endParaRPr lang="de-DE" sz="1000" dirty="0"/>
          </a:p>
        </p:txBody>
      </p:sp>
      <p:sp>
        <p:nvSpPr>
          <p:cNvPr id="7" name="Rechteck 6"/>
          <p:cNvSpPr/>
          <p:nvPr/>
        </p:nvSpPr>
        <p:spPr>
          <a:xfrm>
            <a:off x="457200" y="3785894"/>
            <a:ext cx="322210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solidFill>
                  <a:srgbClr val="000000"/>
                </a:solidFill>
                <a:latin typeface="Arial" panose="020B0604020202020204" pitchFamily="34" charset="0"/>
                <a:ea typeface="PMingLiU"/>
              </a:rPr>
              <a:t>Auftragseingänge, Bruttoinlandsprodukt, Arbeitslosen­quote</a:t>
            </a:r>
            <a:endParaRPr lang="de-DE" sz="900" dirty="0"/>
          </a:p>
        </p:txBody>
      </p:sp>
      <p:sp>
        <p:nvSpPr>
          <p:cNvPr id="8" name="Rechteck 7"/>
          <p:cNvSpPr/>
          <p:nvPr/>
        </p:nvSpPr>
        <p:spPr>
          <a:xfrm>
            <a:off x="2314022" y="4289721"/>
            <a:ext cx="12578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solidFill>
                  <a:srgbClr val="000000"/>
                </a:solidFill>
                <a:latin typeface="Arial" panose="020B0604020202020204" pitchFamily="34" charset="0"/>
                <a:ea typeface="PMingLiU"/>
              </a:rPr>
              <a:t>Staatsnachfrage </a:t>
            </a:r>
            <a:r>
              <a:rPr lang="de-DE" sz="900" i="1" dirty="0">
                <a:solidFill>
                  <a:srgbClr val="000000"/>
                </a:solidFill>
                <a:latin typeface="Arial" panose="020B0604020202020204" pitchFamily="34" charset="0"/>
                <a:ea typeface="PMingLiU"/>
              </a:rPr>
              <a:t>Einkommenssteuer</a:t>
            </a:r>
            <a:endParaRPr lang="de-DE" sz="900" dirty="0"/>
          </a:p>
        </p:txBody>
      </p:sp>
      <p:pic>
        <p:nvPicPr>
          <p:cNvPr id="127" name="Grafik 126" descr="Fabrik"/>
          <p:cNvPicPr>
            <a:picLocks noChangeAspect="1"/>
          </p:cNvPicPr>
          <p:nvPr/>
        </p:nvPicPr>
        <p:blipFill>
          <a:blip r:embed="rId79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575"/>
              </a:ext>
            </a:extLst>
          </a:blip>
          <a:stretch>
            <a:fillRect/>
          </a:stretch>
        </p:blipFill>
        <p:spPr>
          <a:xfrm>
            <a:off x="599436" y="1736696"/>
            <a:ext cx="457200" cy="457200"/>
          </a:xfrm>
          <a:prstGeom prst="rect">
            <a:avLst/>
          </a:prstGeom>
        </p:spPr>
      </p:pic>
      <p:pic>
        <p:nvPicPr>
          <p:cNvPr id="130" name="Grafik 129" descr="Gebäude"/>
          <p:cNvPicPr>
            <a:picLocks noChangeAspect="1"/>
          </p:cNvPicPr>
          <p:nvPr/>
        </p:nvPicPr>
        <p:blipFill>
          <a:blip r:embed="rId79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573"/>
              </a:ext>
            </a:extLst>
          </a:blip>
          <a:stretch>
            <a:fillRect/>
          </a:stretch>
        </p:blipFill>
        <p:spPr>
          <a:xfrm>
            <a:off x="1480685" y="1767018"/>
            <a:ext cx="385192" cy="385192"/>
          </a:xfrm>
          <a:prstGeom prst="rect">
            <a:avLst/>
          </a:prstGeom>
        </p:spPr>
      </p:pic>
      <p:pic>
        <p:nvPicPr>
          <p:cNvPr id="131" name="Grafik 130" descr="Einkaufswagen"/>
          <p:cNvPicPr>
            <a:picLocks noChangeAspect="1"/>
          </p:cNvPicPr>
          <p:nvPr/>
        </p:nvPicPr>
        <p:blipFill>
          <a:blip r:embed="rId79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95"/>
              </a:ext>
            </a:extLst>
          </a:blip>
          <a:stretch>
            <a:fillRect/>
          </a:stretch>
        </p:blipFill>
        <p:spPr>
          <a:xfrm>
            <a:off x="7060433" y="5687263"/>
            <a:ext cx="409499" cy="409499"/>
          </a:xfrm>
          <a:prstGeom prst="rect">
            <a:avLst/>
          </a:prstGeom>
        </p:spPr>
      </p:pic>
      <p:pic>
        <p:nvPicPr>
          <p:cNvPr id="132" name="Grafik 131" descr="Verbotszeichen"/>
          <p:cNvPicPr>
            <a:picLocks noChangeAspect="1"/>
          </p:cNvPicPr>
          <p:nvPr/>
        </p:nvPicPr>
        <p:blipFill>
          <a:blip r:embed="rId79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647"/>
              </a:ext>
            </a:extLst>
          </a:blip>
          <a:stretch>
            <a:fillRect/>
          </a:stretch>
        </p:blipFill>
        <p:spPr>
          <a:xfrm>
            <a:off x="6729044" y="2625383"/>
            <a:ext cx="362242" cy="362242"/>
          </a:xfrm>
          <a:prstGeom prst="rect">
            <a:avLst/>
          </a:prstGeom>
        </p:spPr>
      </p:pic>
      <p:pic>
        <p:nvPicPr>
          <p:cNvPr id="133" name="Grafik 132" descr="Euro"/>
          <p:cNvPicPr>
            <a:picLocks noChangeAspect="1"/>
          </p:cNvPicPr>
          <p:nvPr/>
        </p:nvPicPr>
        <p:blipFill>
          <a:blip r:embed="rId164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71"/>
              </a:ext>
            </a:extLst>
          </a:blip>
          <a:stretch>
            <a:fillRect/>
          </a:stretch>
        </p:blipFill>
        <p:spPr>
          <a:xfrm>
            <a:off x="7486773" y="5726957"/>
            <a:ext cx="360039" cy="360039"/>
          </a:xfrm>
          <a:prstGeom prst="rect">
            <a:avLst/>
          </a:prstGeom>
        </p:spPr>
      </p:pic>
      <p:pic>
        <p:nvPicPr>
          <p:cNvPr id="136" name="Grafik 135" descr="Aufwärtstrend"/>
          <p:cNvPicPr>
            <a:picLocks noChangeAspect="1"/>
          </p:cNvPicPr>
          <p:nvPr/>
        </p:nvPicPr>
        <p:blipFill>
          <a:blip r:embed="rId1649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27"/>
              </a:ext>
            </a:extLst>
          </a:blip>
          <a:stretch>
            <a:fillRect/>
          </a:stretch>
        </p:blipFill>
        <p:spPr>
          <a:xfrm>
            <a:off x="936055" y="4474613"/>
            <a:ext cx="451053" cy="451053"/>
          </a:xfrm>
          <a:prstGeom prst="rect">
            <a:avLst/>
          </a:prstGeom>
        </p:spPr>
      </p:pic>
      <p:pic>
        <p:nvPicPr>
          <p:cNvPr id="137" name="Grafik 136" descr="Abwärtstrend"/>
          <p:cNvPicPr>
            <a:picLocks noChangeAspect="1"/>
          </p:cNvPicPr>
          <p:nvPr/>
        </p:nvPicPr>
        <p:blipFill>
          <a:blip r:embed="rId165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23"/>
              </a:ext>
            </a:extLst>
          </a:blip>
          <a:stretch>
            <a:fillRect/>
          </a:stretch>
        </p:blipFill>
        <p:spPr>
          <a:xfrm>
            <a:off x="1387109" y="4481330"/>
            <a:ext cx="444336" cy="444336"/>
          </a:xfrm>
          <a:prstGeom prst="rect">
            <a:avLst/>
          </a:prstGeom>
        </p:spPr>
      </p:pic>
      <p:cxnSp>
        <p:nvCxnSpPr>
          <p:cNvPr id="138" name="Gerade Verbindung mit Pfeil 137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</p:cNvCxnSpPr>
          <p:nvPr/>
        </p:nvCxnSpPr>
        <p:spPr>
          <a:xfrm flipH="1" flipV="1">
            <a:off x="1951550" y="4460564"/>
            <a:ext cx="1727754" cy="914611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sys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Gerade Verbindung mit Pfeil 138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  <a:stCxn id="72" idx="3"/>
            <a:endCxn id="27" idx="1"/>
          </p:cNvCxnSpPr>
          <p:nvPr/>
        </p:nvCxnSpPr>
        <p:spPr>
          <a:xfrm>
            <a:off x="2341823" y="1566272"/>
            <a:ext cx="771538" cy="269062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sys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>
          <a:xfrm>
            <a:off x="1841147" y="6421712"/>
            <a:ext cx="5974594" cy="365125"/>
          </a:xfrm>
        </p:spPr>
        <p:txBody>
          <a:bodyPr/>
          <a:lstStyle/>
          <a:p>
            <a:r>
              <a:rPr lang="de-DE" dirty="0" smtClean="0"/>
              <a:t>Prüfungsbereich Wirtschafts- und Sozialkunde – gewerbliche, hauswirtschaftlich-pflegerisch-sozialpädagogische sowie landwirtschaftliche Berufsschule</a:t>
            </a:r>
            <a:endParaRPr lang="de-DE" dirty="0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pic>
        <p:nvPicPr>
          <p:cNvPr id="56" name="Grafik 55"/>
          <p:cNvPicPr>
            <a:picLocks noChangeAspect="1"/>
          </p:cNvPicPr>
          <p:nvPr/>
        </p:nvPicPr>
        <p:blipFill>
          <a:blip r:embed="rId165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8989226">
            <a:off x="2920880" y="1146298"/>
            <a:ext cx="491202" cy="491202"/>
          </a:xfrm>
          <a:prstGeom prst="rect">
            <a:avLst/>
          </a:prstGeom>
        </p:spPr>
      </p:pic>
      <p:pic>
        <p:nvPicPr>
          <p:cNvPr id="59" name="Grafik 58"/>
          <p:cNvPicPr>
            <a:picLocks noChangeAspect="1"/>
          </p:cNvPicPr>
          <p:nvPr/>
        </p:nvPicPr>
        <p:blipFill>
          <a:blip r:embed="rId165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8989226">
            <a:off x="5368625" y="1689767"/>
            <a:ext cx="491202" cy="491202"/>
          </a:xfrm>
          <a:prstGeom prst="rect">
            <a:avLst/>
          </a:prstGeom>
        </p:spPr>
      </p:pic>
      <p:pic>
        <p:nvPicPr>
          <p:cNvPr id="60" name="Grafik 59"/>
          <p:cNvPicPr>
            <a:picLocks noChangeAspect="1"/>
          </p:cNvPicPr>
          <p:nvPr/>
        </p:nvPicPr>
        <p:blipFill>
          <a:blip r:embed="rId165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2028879">
            <a:off x="7936881" y="2621664"/>
            <a:ext cx="491202" cy="491202"/>
          </a:xfrm>
          <a:prstGeom prst="rect">
            <a:avLst/>
          </a:prstGeom>
        </p:spPr>
      </p:pic>
      <p:pic>
        <p:nvPicPr>
          <p:cNvPr id="61" name="Grafik 60"/>
          <p:cNvPicPr>
            <a:picLocks noChangeAspect="1"/>
          </p:cNvPicPr>
          <p:nvPr/>
        </p:nvPicPr>
        <p:blipFill>
          <a:blip r:embed="rId165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4383630">
            <a:off x="7544926" y="4486847"/>
            <a:ext cx="491202" cy="491202"/>
          </a:xfrm>
          <a:prstGeom prst="rect">
            <a:avLst/>
          </a:prstGeom>
        </p:spPr>
      </p:pic>
      <p:pic>
        <p:nvPicPr>
          <p:cNvPr id="63" name="Grafik 62"/>
          <p:cNvPicPr>
            <a:picLocks noChangeAspect="1"/>
          </p:cNvPicPr>
          <p:nvPr/>
        </p:nvPicPr>
        <p:blipFill>
          <a:blip r:embed="rId165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6734442">
            <a:off x="5748050" y="5712000"/>
            <a:ext cx="491202" cy="491202"/>
          </a:xfrm>
          <a:prstGeom prst="rect">
            <a:avLst/>
          </a:prstGeom>
        </p:spPr>
      </p:pic>
      <p:pic>
        <p:nvPicPr>
          <p:cNvPr id="64" name="Grafik 63"/>
          <p:cNvPicPr>
            <a:picLocks noChangeAspect="1"/>
          </p:cNvPicPr>
          <p:nvPr/>
        </p:nvPicPr>
        <p:blipFill>
          <a:blip r:embed="rId165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9737511">
            <a:off x="2305376" y="5315425"/>
            <a:ext cx="491202" cy="49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PresentationFormat>Bildschirmpräsentation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PMingLiU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2017-10-01T16:54:20Z</dcterms:created>
  <dcterms:modified xsi:type="dcterms:W3CDTF">2021-09-20T10:35:38Z</dcterms:modified>
</cp:coreProperties>
</file>