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2" r:id="rId1"/>
    <p:sldMasterId id="2147483684" r:id="rId2"/>
  </p:sldMasterIdLst>
  <p:notesMasterIdLst>
    <p:notesMasterId r:id="rId58"/>
  </p:notesMasterIdLst>
  <p:sldIdLst>
    <p:sldId id="286" r:id="rId3"/>
    <p:sldId id="25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20" r:id="rId37"/>
    <p:sldId id="321" r:id="rId38"/>
    <p:sldId id="322" r:id="rId39"/>
    <p:sldId id="323" r:id="rId40"/>
    <p:sldId id="324" r:id="rId41"/>
    <p:sldId id="325" r:id="rId42"/>
    <p:sldId id="326" r:id="rId43"/>
    <p:sldId id="327" r:id="rId44"/>
    <p:sldId id="328" r:id="rId45"/>
    <p:sldId id="329" r:id="rId46"/>
    <p:sldId id="330" r:id="rId47"/>
    <p:sldId id="331" r:id="rId48"/>
    <p:sldId id="332" r:id="rId49"/>
    <p:sldId id="333" r:id="rId50"/>
    <p:sldId id="334" r:id="rId51"/>
    <p:sldId id="335" r:id="rId52"/>
    <p:sldId id="336" r:id="rId53"/>
    <p:sldId id="337" r:id="rId54"/>
    <p:sldId id="338" r:id="rId55"/>
    <p:sldId id="339" r:id="rId56"/>
    <p:sldId id="340" r:id="rId57"/>
  </p:sldIdLst>
  <p:sldSz cx="7559675" cy="5327650"/>
  <p:notesSz cx="6858000" cy="9144000"/>
  <p:defaultTextStyle>
    <a:defPPr>
      <a:defRPr lang="de-DE"/>
    </a:defPPr>
    <a:lvl1pPr marL="0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1pPr>
    <a:lvl2pPr marL="368183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2pPr>
    <a:lvl3pPr marL="736366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3pPr>
    <a:lvl4pPr marL="1104549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4pPr>
    <a:lvl5pPr marL="1472733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5pPr>
    <a:lvl6pPr marL="1840916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6pPr>
    <a:lvl7pPr marL="2209099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7pPr>
    <a:lvl8pPr marL="2577282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8pPr>
    <a:lvl9pPr marL="2945465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C1"/>
    <a:srgbClr val="F3B329"/>
    <a:srgbClr val="FBB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32"/>
    <p:restoredTop sz="92721"/>
  </p:normalViewPr>
  <p:slideViewPr>
    <p:cSldViewPr snapToGrid="0" snapToObjects="1">
      <p:cViewPr varScale="1">
        <p:scale>
          <a:sx n="230" d="100"/>
          <a:sy n="230" d="100"/>
        </p:scale>
        <p:origin x="17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0" d="100"/>
          <a:sy n="130" d="100"/>
        </p:scale>
        <p:origin x="360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858F5-C46F-A540-B004-31DBEA3E1997}" type="datetimeFigureOut">
              <a:rPr lang="de-DE" smtClean="0"/>
              <a:t>08.12.20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88D6A-17E8-1D4E-944B-029595DE31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432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748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283649"/>
            <a:ext cx="6520220" cy="10297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1418240"/>
            <a:ext cx="6520220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7969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283648"/>
            <a:ext cx="1630055" cy="4514937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3648"/>
            <a:ext cx="4795669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459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273EE7-3C20-0645-A50E-E17768C9E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563" y="871538"/>
            <a:ext cx="5670550" cy="185578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8C5399A-67E3-B74E-839A-8EDB44535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563" y="2798763"/>
            <a:ext cx="5670550" cy="1285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C1F4FC-C8F1-F846-BCD3-7088347B6B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DAA89B-FA23-B74D-AC29-A5C332CE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E170F8-6B28-F946-B27B-A50816DA3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665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684ACF-B65D-0E43-A52D-C0534E159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1450" cy="10287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C67630-BD88-0D41-9BFD-D43BBF3C3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113" y="1417638"/>
            <a:ext cx="6521450" cy="3381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5BBA66-E444-F44F-BE15-87CB620369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FE9E63-2B87-FC41-B0C4-AA9A9C618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76D3B7-370F-764D-92FD-D71594729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719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7120B-6E17-854D-94EF-AE04A25E7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1328738"/>
            <a:ext cx="6519862" cy="22161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0F86562-8A04-6940-994B-D250C07DB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3565525"/>
            <a:ext cx="6519862" cy="1165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CAE5F3-A478-AE4F-8EEC-BA8DFA3F28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72F676-B451-9A45-93E9-B3B30A35E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7085F7-319A-E544-82F9-AC2C55105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96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4ACD22-988F-DB4F-809A-0F80E3F0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1450" cy="10287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F40617-DE4F-A149-A38C-00DCDC9907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113" y="1417638"/>
            <a:ext cx="3184525" cy="3381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DF14F3-F10F-2F45-B3EE-D27548733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56038" y="1417638"/>
            <a:ext cx="3184525" cy="3381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F10700E-AD33-C546-9EA1-492196CA8F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E1E7D5C-CE94-6A47-BBFE-C8E7CE5C4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127E2E-8B62-D14B-90A6-59843E68A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432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24572B-BDDA-9046-B9D0-6947DCF48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284163"/>
            <a:ext cx="6519863" cy="10287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75B18E5-6E69-E14D-9DAF-5E248E790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700" y="1306513"/>
            <a:ext cx="319881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47882EF-3D9C-D44A-817B-F3825D458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700" y="1946275"/>
            <a:ext cx="3198813" cy="28622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E08A0A7-8A9E-484C-987C-7D8BFD8B7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27463" y="1306513"/>
            <a:ext cx="321310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48E060D-F917-5D45-B0A1-AF1C08D1B1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7463" y="1946275"/>
            <a:ext cx="3213100" cy="28622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FD81F8A-F3E3-4A45-A20E-1F5C4D20F0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47FA087-A37D-BE4D-87FE-38B688568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5D8C3F6-B093-5549-AA99-9555F9A63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6406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12ACA-B2B5-314F-A852-8CF7B17A3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1450" cy="10287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D41474-5DD8-AC44-B187-8EE96F78C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0F859A-EC64-BD46-9F2F-C8FFA3A4A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CBCD3A6-09CB-3643-BBC0-3F6328405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6745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0925B0-121D-2640-8514-D5B56BD4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62CB8E8-00C4-E343-AB53-AA2CF0518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D1648E-2E48-6D46-8B56-08C88B827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9418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6B06E2-19A0-094B-8CD1-535EE6EAF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355600"/>
            <a:ext cx="2438400" cy="12430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4A3D9A-3043-5842-B199-752600D6A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3100" y="766763"/>
            <a:ext cx="3827463" cy="378618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7E5127-504F-1143-85A1-C56A1806CC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1598613"/>
            <a:ext cx="2438400" cy="29606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8A04DF-DA70-3A4B-B448-0DFC73A06F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284A07-8A5F-5249-A7E7-A8E21BF18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6C8AB7-01FC-E94A-A6AC-DC3EF3980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58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283649"/>
            <a:ext cx="6520220" cy="10297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1418240"/>
            <a:ext cx="6520220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972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CF1DDE-F98B-E141-B5AA-22A63BD3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355600"/>
            <a:ext cx="2438400" cy="12430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104F81-FEB3-434E-95AC-2BD6EB07D4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13100" y="766763"/>
            <a:ext cx="3827463" cy="3786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AB1C059-865C-8042-A319-A439BADC10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1598613"/>
            <a:ext cx="2438400" cy="29606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F9E9EF-1410-B647-9407-8DE80A4FD8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80E530-1B79-D54E-9F4E-63110EB6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EA0F154-6CFA-584B-BFE7-3619306E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173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99F2FC-9ACC-B24E-A8D7-F9BB1A470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1450" cy="10287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FC8AD17-B1F8-7D4F-BBF6-1570964CD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9113" y="1417638"/>
            <a:ext cx="6521450" cy="33813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8E9E6C-3BCB-9D49-9377-7E9357288D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0B74F4-525A-3743-B5BC-DD4AD8E00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309BEB-1AB4-1648-A897-A5641FD93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A324BDC-942B-A541-B2DB-08F7B621F0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10200" y="284163"/>
            <a:ext cx="1630363" cy="4514850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4DBE07-9D7D-6949-97F4-D8A6581195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9113" y="284163"/>
            <a:ext cx="4738687" cy="4514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B8551F-B6DA-5740-9364-62521C48E9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79626A-2DD7-EC47-B8BA-6C9F6C503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C59321-BD48-F840-B989-840502E9A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07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328214"/>
            <a:ext cx="6520220" cy="2216154"/>
          </a:xfrm>
          <a:prstGeom prst="rect">
            <a:avLst/>
          </a:prstGeom>
        </p:spPr>
        <p:txBody>
          <a:bodyPr anchor="b"/>
          <a:lstStyle>
            <a:lvl1pPr>
              <a:defRPr sz="466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3565334"/>
            <a:ext cx="6520220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5">
                <a:solidFill>
                  <a:schemeClr val="tx1"/>
                </a:solidFill>
              </a:defRPr>
            </a:lvl1pPr>
            <a:lvl2pPr marL="355199" indent="0">
              <a:buNone/>
              <a:defRPr sz="1554">
                <a:solidFill>
                  <a:schemeClr val="tx1">
                    <a:tint val="75000"/>
                  </a:schemeClr>
                </a:solidFill>
              </a:defRPr>
            </a:lvl2pPr>
            <a:lvl3pPr marL="710397" indent="0">
              <a:buNone/>
              <a:defRPr sz="1398">
                <a:solidFill>
                  <a:schemeClr val="tx1">
                    <a:tint val="75000"/>
                  </a:schemeClr>
                </a:solidFill>
              </a:defRPr>
            </a:lvl3pPr>
            <a:lvl4pPr marL="1065596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4pPr>
            <a:lvl5pPr marL="1420795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5pPr>
            <a:lvl6pPr marL="1775993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6pPr>
            <a:lvl7pPr marL="2131192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7pPr>
            <a:lvl8pPr marL="2486391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8pPr>
            <a:lvl9pPr marL="2841589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78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283649"/>
            <a:ext cx="6520220" cy="10297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1418240"/>
            <a:ext cx="3212862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1418240"/>
            <a:ext cx="3212862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08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83649"/>
            <a:ext cx="6520220" cy="10297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306014"/>
            <a:ext cx="3198096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1946072"/>
            <a:ext cx="3198096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306014"/>
            <a:ext cx="3213847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1946072"/>
            <a:ext cx="3213847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81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283649"/>
            <a:ext cx="6520220" cy="10297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878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7936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55177"/>
            <a:ext cx="2438192" cy="1243118"/>
          </a:xfrm>
          <a:prstGeom prst="rect">
            <a:avLst/>
          </a:prstGeom>
        </p:spPr>
        <p:txBody>
          <a:bodyPr anchor="b"/>
          <a:lstStyle>
            <a:lvl1pPr>
              <a:defRPr sz="248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767084"/>
            <a:ext cx="3827085" cy="3786085"/>
          </a:xfrm>
          <a:prstGeom prst="rect">
            <a:avLst/>
          </a:prstGeom>
        </p:spPr>
        <p:txBody>
          <a:bodyPr/>
          <a:lstStyle>
            <a:lvl1pPr>
              <a:defRPr sz="2486"/>
            </a:lvl1pPr>
            <a:lvl2pPr>
              <a:defRPr sz="2175"/>
            </a:lvl2pPr>
            <a:lvl3pPr>
              <a:defRPr sz="1865"/>
            </a:lvl3pPr>
            <a:lvl4pPr>
              <a:defRPr sz="1554"/>
            </a:lvl4pPr>
            <a:lvl5pPr>
              <a:defRPr sz="1554"/>
            </a:lvl5pPr>
            <a:lvl6pPr>
              <a:defRPr sz="1554"/>
            </a:lvl6pPr>
            <a:lvl7pPr>
              <a:defRPr sz="1554"/>
            </a:lvl7pPr>
            <a:lvl8pPr>
              <a:defRPr sz="1554"/>
            </a:lvl8pPr>
            <a:lvl9pPr>
              <a:defRPr sz="1554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598295"/>
            <a:ext cx="2438192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047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55177"/>
            <a:ext cx="2438192" cy="1243118"/>
          </a:xfrm>
          <a:prstGeom prst="rect">
            <a:avLst/>
          </a:prstGeom>
        </p:spPr>
        <p:txBody>
          <a:bodyPr anchor="b"/>
          <a:lstStyle>
            <a:lvl1pPr>
              <a:defRPr sz="248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767084"/>
            <a:ext cx="3827085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86"/>
            </a:lvl1pPr>
            <a:lvl2pPr marL="355199" indent="0">
              <a:buNone/>
              <a:defRPr sz="2175"/>
            </a:lvl2pPr>
            <a:lvl3pPr marL="710397" indent="0">
              <a:buNone/>
              <a:defRPr sz="1865"/>
            </a:lvl3pPr>
            <a:lvl4pPr marL="1065596" indent="0">
              <a:buNone/>
              <a:defRPr sz="1554"/>
            </a:lvl4pPr>
            <a:lvl5pPr marL="1420795" indent="0">
              <a:buNone/>
              <a:defRPr sz="1554"/>
            </a:lvl5pPr>
            <a:lvl6pPr marL="1775993" indent="0">
              <a:buNone/>
              <a:defRPr sz="1554"/>
            </a:lvl6pPr>
            <a:lvl7pPr marL="2131192" indent="0">
              <a:buNone/>
              <a:defRPr sz="1554"/>
            </a:lvl7pPr>
            <a:lvl8pPr marL="2486391" indent="0">
              <a:buNone/>
              <a:defRPr sz="1554"/>
            </a:lvl8pPr>
            <a:lvl9pPr marL="2841589" indent="0">
              <a:buNone/>
              <a:defRPr sz="155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598295"/>
            <a:ext cx="2438192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522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4D16539-4E16-0B4A-8CFC-7CAD54A230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r="51843" b="-920"/>
          <a:stretch/>
        </p:blipFill>
        <p:spPr>
          <a:xfrm>
            <a:off x="710344" y="258773"/>
            <a:ext cx="834992" cy="417883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A00D9171-B6CC-4140-81F7-D3501ECF35B1}"/>
              </a:ext>
            </a:extLst>
          </p:cNvPr>
          <p:cNvSpPr/>
          <p:nvPr userDrawn="1"/>
        </p:nvSpPr>
        <p:spPr>
          <a:xfrm>
            <a:off x="719837" y="897877"/>
            <a:ext cx="6120000" cy="180000"/>
          </a:xfrm>
          <a:prstGeom prst="rect">
            <a:avLst/>
          </a:prstGeom>
          <a:solidFill>
            <a:srgbClr val="FFE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echseck 8">
            <a:extLst>
              <a:ext uri="{FF2B5EF4-FFF2-40B4-BE49-F238E27FC236}">
                <a16:creationId xmlns:a16="http://schemas.microsoft.com/office/drawing/2014/main" id="{EF51760F-811F-8F47-AFD6-3295C6398428}"/>
              </a:ext>
            </a:extLst>
          </p:cNvPr>
          <p:cNvSpPr/>
          <p:nvPr userDrawn="1"/>
        </p:nvSpPr>
        <p:spPr>
          <a:xfrm rot="1800000">
            <a:off x="5878444" y="944779"/>
            <a:ext cx="99986" cy="86195"/>
          </a:xfrm>
          <a:prstGeom prst="hexagon">
            <a:avLst/>
          </a:prstGeom>
          <a:noFill/>
          <a:ln>
            <a:solidFill>
              <a:srgbClr val="FBB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20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599" indent="-177599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532798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887997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4" kern="1200">
          <a:solidFill>
            <a:schemeClr val="tx1"/>
          </a:solidFill>
          <a:latin typeface="+mn-lt"/>
          <a:ea typeface="+mn-ea"/>
          <a:cs typeface="+mn-cs"/>
        </a:defRPr>
      </a:lvl3pPr>
      <a:lvl4pPr marL="1243195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8394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93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chseck 7">
            <a:extLst>
              <a:ext uri="{FF2B5EF4-FFF2-40B4-BE49-F238E27FC236}">
                <a16:creationId xmlns:a16="http://schemas.microsoft.com/office/drawing/2014/main" id="{701B66DC-3CF0-E444-8495-620E3975757A}"/>
              </a:ext>
            </a:extLst>
          </p:cNvPr>
          <p:cNvSpPr/>
          <p:nvPr/>
        </p:nvSpPr>
        <p:spPr>
          <a:xfrm rot="1800000">
            <a:off x="5878444" y="944779"/>
            <a:ext cx="99986" cy="86195"/>
          </a:xfrm>
          <a:prstGeom prst="hexagon">
            <a:avLst/>
          </a:prstGeom>
          <a:noFill/>
          <a:ln>
            <a:solidFill>
              <a:srgbClr val="FBB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 descr="Ein Bild, das Tisch enthält.&#10;&#10;Automatisch generierte Beschreibung">
            <a:extLst>
              <a:ext uri="{FF2B5EF4-FFF2-40B4-BE49-F238E27FC236}">
                <a16:creationId xmlns:a16="http://schemas.microsoft.com/office/drawing/2014/main" id="{EB4F5748-B573-E545-846E-C7BBDB0E28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0"/>
          <a:stretch/>
        </p:blipFill>
        <p:spPr>
          <a:xfrm>
            <a:off x="1587" y="814647"/>
            <a:ext cx="7556500" cy="450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429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Molekülstruktur von Cellulose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9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61544594-D8D9-B044-84D6-779A88A984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21"/>
          <a:stretch/>
        </p:blipFill>
        <p:spPr>
          <a:xfrm>
            <a:off x="1587" y="1701799"/>
            <a:ext cx="7556500" cy="362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167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Synthese von Ethanol aus petrochemischem und nachwachsendem Rohstoff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10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1E231382-B953-E344-A474-8822DC71B5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54"/>
          <a:stretch/>
        </p:blipFill>
        <p:spPr>
          <a:xfrm>
            <a:off x="1587" y="1581149"/>
            <a:ext cx="7556500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89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Aufbereitung und Konversion der nachwachsenden Rohstoffe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11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81AFCD8-F41B-D342-BFEE-78C4C9BAA9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83"/>
          <a:stretch/>
        </p:blipFill>
        <p:spPr>
          <a:xfrm>
            <a:off x="1587" y="1689099"/>
            <a:ext cx="7556500" cy="363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456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Plattformchemikalien auf Basis von Glucose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12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7545F2C-31F0-8A46-B68C-A6D160A89D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05"/>
          <a:stretch/>
        </p:blipFill>
        <p:spPr>
          <a:xfrm>
            <a:off x="1587" y="1663699"/>
            <a:ext cx="7556500" cy="366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626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Vereinfachte Darstellung der Prozess-Stufen des Kraft-Aufschlusses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13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A29704A-6DA4-2942-8A44-93A2A58A31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11"/>
          <a:stretch/>
        </p:blipFill>
        <p:spPr>
          <a:xfrm>
            <a:off x="1587" y="1632101"/>
            <a:ext cx="7556500" cy="369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4801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Struktur von </a:t>
            </a:r>
            <a:r>
              <a:rPr lang="de-DE" sz="1000" dirty="0" err="1">
                <a:latin typeface="AvenirNext LT Pro MediumCn" panose="020B0504020202020204" pitchFamily="34" charset="77"/>
              </a:rPr>
              <a:t>Cellulosederivaten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14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0BB8970A-FCEE-A045-B5F9-AF962E1B70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41"/>
          <a:stretch/>
        </p:blipFill>
        <p:spPr>
          <a:xfrm>
            <a:off x="1587" y="1511299"/>
            <a:ext cx="7556500" cy="381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778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Schematisierte Darstellung von </a:t>
            </a:r>
            <a:r>
              <a:rPr lang="de-DE" sz="1000" dirty="0" err="1">
                <a:latin typeface="AvenirNext LT Pro MediumCn" panose="020B0504020202020204" pitchFamily="34" charset="77"/>
              </a:rPr>
              <a:t>Ligninsulfonat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15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1793EDAB-6E20-5546-A024-234CDB51FA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89"/>
          <a:stretch/>
        </p:blipFill>
        <p:spPr>
          <a:xfrm>
            <a:off x="1587" y="1625599"/>
            <a:ext cx="7556500" cy="369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02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Struktur eines Fichtenholzlignins und Phenylpropaneinheit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16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552580E-B186-8440-A646-25B0CD203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06"/>
          <a:stretch/>
        </p:blipFill>
        <p:spPr>
          <a:xfrm>
            <a:off x="1587" y="1466849"/>
            <a:ext cx="75565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499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Vereinfachte Darstellung einer Holzfaser im Querschnitt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17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8A23251-F42D-3942-AE70-68B34B7EC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1"/>
          <a:stretch/>
        </p:blipFill>
        <p:spPr>
          <a:xfrm>
            <a:off x="1587" y="1606549"/>
            <a:ext cx="7556500" cy="371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957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Büschelstruktur des </a:t>
            </a:r>
            <a:r>
              <a:rPr lang="de-DE" sz="1000" dirty="0" err="1">
                <a:latin typeface="AvenirNext LT Pro MediumCn" panose="020B0504020202020204" pitchFamily="34" charset="77"/>
              </a:rPr>
              <a:t>Amylopektins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18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10DE953-240C-574E-A656-6C12D39310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76"/>
          <a:stretch/>
        </p:blipFill>
        <p:spPr>
          <a:xfrm>
            <a:off x="1587" y="1555749"/>
            <a:ext cx="7556500" cy="376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62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Hauptbestandteile der Biomasse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D6D16EE-F5C2-DC4F-AB44-3D6F1946A9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45" b="1"/>
          <a:stretch/>
        </p:blipFill>
        <p:spPr>
          <a:xfrm>
            <a:off x="0" y="1594505"/>
            <a:ext cx="7556500" cy="373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58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Gewinnung von Weizenstärke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19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BE4A3E4-BDBC-D245-91C8-0B548C9973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00"/>
          <a:stretch/>
        </p:blipFill>
        <p:spPr>
          <a:xfrm>
            <a:off x="1587" y="1658079"/>
            <a:ext cx="7556500" cy="366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631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Anwendungsgebiete von Stärke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20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8C8EA80-46E9-3448-A69A-F031186F03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57"/>
          <a:stretch/>
        </p:blipFill>
        <p:spPr>
          <a:xfrm>
            <a:off x="1587" y="1549399"/>
            <a:ext cx="7556500" cy="377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6593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Stärkevernetzung mit POCl</a:t>
            </a:r>
            <a:r>
              <a:rPr lang="de-DE" sz="1000" baseline="-25000" dirty="0">
                <a:latin typeface="AvenirNext LT Pro MediumCn" panose="020B0504020202020204" pitchFamily="34" charset="77"/>
              </a:rPr>
              <a:t>3</a:t>
            </a:r>
            <a:endParaRPr lang="de-DE" sz="1000" baseline="-25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21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6501897-7471-9949-8AC6-9F499C106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21"/>
          <a:stretch/>
        </p:blipFill>
        <p:spPr>
          <a:xfrm>
            <a:off x="1587" y="1701799"/>
            <a:ext cx="7556500" cy="362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6326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Veresterung von Stärke mit </a:t>
            </a:r>
            <a:r>
              <a:rPr lang="de-DE" sz="1000" dirty="0" err="1">
                <a:latin typeface="AvenirNext LT Pro MediumCn" panose="020B0504020202020204" pitchFamily="34" charset="77"/>
              </a:rPr>
              <a:t>Acetanhydrid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22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AC13AC6-1431-5D4D-B305-0A7A2F8D1C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37"/>
          <a:stretch/>
        </p:blipFill>
        <p:spPr>
          <a:xfrm>
            <a:off x="1587" y="1739899"/>
            <a:ext cx="7556500" cy="358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736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Beispiel für ein </a:t>
            </a:r>
            <a:r>
              <a:rPr lang="de-DE" sz="1000" dirty="0" err="1">
                <a:latin typeface="AvenirNext LT Pro MediumCn" panose="020B0504020202020204" pitchFamily="34" charset="77"/>
              </a:rPr>
              <a:t>Triglycerid</a:t>
            </a:r>
            <a:r>
              <a:rPr lang="de-DE" sz="1000" dirty="0">
                <a:latin typeface="AvenirNext LT Pro MediumCn" panose="020B0504020202020204" pitchFamily="34" charset="77"/>
              </a:rPr>
              <a:t> 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23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5EC89C-430E-034E-928D-34E20F2A93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63"/>
          <a:stretch/>
        </p:blipFill>
        <p:spPr>
          <a:xfrm>
            <a:off x="1587" y="1682749"/>
            <a:ext cx="7556500" cy="364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7336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Häufig vorkommende ungesättigte Fettsäuren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24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5A70A61-8DFD-6048-85C2-1CAF80393E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79"/>
          <a:stretch/>
        </p:blipFill>
        <p:spPr>
          <a:xfrm>
            <a:off x="1587" y="1720849"/>
            <a:ext cx="7556500" cy="360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8704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Reaktionen der </a:t>
            </a:r>
            <a:r>
              <a:rPr lang="de-DE" sz="1000" dirty="0" err="1">
                <a:latin typeface="AvenirNext LT Pro MediumCn" panose="020B0504020202020204" pitchFamily="34" charset="77"/>
              </a:rPr>
              <a:t>Triglyceride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25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4C6A2DC-B13B-914A-A919-E4179A2388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40"/>
          <a:stretch/>
        </p:blipFill>
        <p:spPr>
          <a:xfrm>
            <a:off x="1587" y="1708149"/>
            <a:ext cx="7556500" cy="361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476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Mögliche Reaktionen an der Doppelbindung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26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4464A62-130C-6941-B242-F99351DC48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83"/>
          <a:stretch/>
        </p:blipFill>
        <p:spPr>
          <a:xfrm>
            <a:off x="1587" y="1689099"/>
            <a:ext cx="7556500" cy="363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105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Bevorzugte Reaktionen an der Carboxylgruppe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27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9E17FFA-FF61-0349-8187-9B5238538E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87"/>
          <a:stretch/>
        </p:blipFill>
        <p:spPr>
          <a:xfrm>
            <a:off x="1587" y="1795749"/>
            <a:ext cx="7556500" cy="352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06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Chemische Struktur von Isopren 2-Methyl-buta-1,3-dien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28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EA4CDFE7-CF5F-2A4C-BD09-27CFAEC84A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17"/>
          <a:stretch/>
        </p:blipFill>
        <p:spPr>
          <a:xfrm>
            <a:off x="1587" y="1930399"/>
            <a:ext cx="7556500" cy="339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059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Rohstoffbasis der organischen Chemie in Deutschland 2018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86D8424-D1D9-FB43-A5AF-E1B014465E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48"/>
          <a:stretch/>
        </p:blipFill>
        <p:spPr>
          <a:xfrm>
            <a:off x="1587" y="1447799"/>
            <a:ext cx="7556500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01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Vulkanisation von Kautschuk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29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48F1446-1EE9-C94A-8857-2F9008AA1A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79"/>
          <a:stretch/>
        </p:blipFill>
        <p:spPr>
          <a:xfrm>
            <a:off x="1587" y="1720849"/>
            <a:ext cx="7556500" cy="360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236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Zusammensetzung eines Autoreifens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30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3C845A2-5EE9-544D-848B-548A2FB151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28"/>
          <a:stretch/>
        </p:blipFill>
        <p:spPr>
          <a:xfrm>
            <a:off x="1587" y="1638299"/>
            <a:ext cx="7556500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192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Struktur von </a:t>
            </a:r>
            <a:r>
              <a:rPr lang="de-DE" sz="1000" dirty="0" err="1">
                <a:latin typeface="AvenirNext LT Pro MediumCn" panose="020B0504020202020204" pitchFamily="34" charset="77"/>
              </a:rPr>
              <a:t>Poly</a:t>
            </a:r>
            <a:r>
              <a:rPr lang="de-DE" sz="1000" dirty="0">
                <a:latin typeface="AvenirNext LT Pro MediumCn" panose="020B0504020202020204" pitchFamily="34" charset="77"/>
              </a:rPr>
              <a:t>(3-hydroxybutyrat)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31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39FD05C7-A524-4347-BFB5-892B062EF5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60"/>
          <a:stretch/>
        </p:blipFill>
        <p:spPr>
          <a:xfrm>
            <a:off x="1587" y="1714499"/>
            <a:ext cx="7556500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8299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Struktur eines </a:t>
            </a:r>
            <a:r>
              <a:rPr lang="de-DE" sz="1000" dirty="0" err="1">
                <a:latin typeface="AvenirNext LT Pro MediumCn" panose="020B0504020202020204" pitchFamily="34" charset="77"/>
              </a:rPr>
              <a:t>Polyhydroxyalkanoats</a:t>
            </a:r>
            <a:r>
              <a:rPr lang="de-DE" sz="1000" dirty="0">
                <a:latin typeface="AvenirNext LT Pro MediumCn" panose="020B0504020202020204" pitchFamily="34" charset="77"/>
              </a:rPr>
              <a:t> 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32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1491E65E-B56D-8A4D-9CAE-56C929F3DB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1587" y="1771649"/>
            <a:ext cx="7556500" cy="355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555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Biobasierte und bioabbaubare Kunststoffe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33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E4F7C5D-378B-DB4D-8D96-ECA895D9B6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69"/>
          <a:stretch/>
        </p:blipFill>
        <p:spPr>
          <a:xfrm>
            <a:off x="1587" y="1656413"/>
            <a:ext cx="7556500" cy="366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5695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Verblüffend vielseitig: Folgeprodukte des C2-Bausteins Ethen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34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87B4BDF-1D2B-8241-81D7-A31654A7E7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32"/>
          <a:stretch/>
        </p:blipFill>
        <p:spPr>
          <a:xfrm>
            <a:off x="1587" y="1478885"/>
            <a:ext cx="7556500" cy="384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3535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Ablauf der alkoholischen Gärung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35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6EB69DC-248A-E544-BA91-AB25B76D56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25"/>
          <a:stretch/>
        </p:blipFill>
        <p:spPr>
          <a:xfrm>
            <a:off x="1587" y="1473199"/>
            <a:ext cx="7556500" cy="385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856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Verschiedene Reaktionswege zu Milchsäure-Folgeprodukten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36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1A889B8-8257-9E4A-BF6C-3E6D040A28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3"/>
          <a:stretch/>
        </p:blipFill>
        <p:spPr>
          <a:xfrm>
            <a:off x="1587" y="1747119"/>
            <a:ext cx="7556500" cy="357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33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Reaktionsschema der Milchsäuregärung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37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7F6E03E-36C2-2048-BEFA-5EB34406E4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27"/>
          <a:stretch/>
        </p:blipFill>
        <p:spPr>
          <a:xfrm>
            <a:off x="1587" y="1835149"/>
            <a:ext cx="7556500" cy="348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2674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Aus Glycerin gewonnene C3-Synthesebausteine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38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2875C12-AA70-ED4B-AF62-F8406A5A85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02"/>
          <a:stretch/>
        </p:blipFill>
        <p:spPr>
          <a:xfrm>
            <a:off x="1587" y="1695449"/>
            <a:ext cx="7556500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435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6" y="1092112"/>
            <a:ext cx="469954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Stofflicher Einsatz nachwachsender Rohstoffe in der chemischen Industrie in Deutschland 2017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2B5BF4F-5640-0847-A2AB-874E15D752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3"/>
          <a:stretch/>
        </p:blipFill>
        <p:spPr>
          <a:xfrm>
            <a:off x="1587" y="1587501"/>
            <a:ext cx="7556500" cy="373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364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Herstellung von 1,3-Propandiol aus Acrolein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39 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DC5BC8FF-91FE-4045-BB51-E49CFC8E20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08"/>
          <a:stretch/>
        </p:blipFill>
        <p:spPr>
          <a:xfrm>
            <a:off x="1587" y="1828799"/>
            <a:ext cx="7556500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787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Industrielle Herstellung von Acrylsäure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40 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A8B8921C-2D47-624C-B313-178BF12A91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31"/>
          <a:stretch/>
        </p:blipFill>
        <p:spPr>
          <a:xfrm>
            <a:off x="1587" y="1803399"/>
            <a:ext cx="7556500" cy="352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5246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Darstellung von Acrylsäure aus Glycerin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41 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5D1597FC-D621-EA45-95C8-278CA1B38F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69"/>
          <a:stretch/>
        </p:blipFill>
        <p:spPr>
          <a:xfrm>
            <a:off x="1587" y="1816099"/>
            <a:ext cx="7556500" cy="350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731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Klassische Synthese von </a:t>
            </a:r>
            <a:r>
              <a:rPr lang="de-DE" sz="1000" dirty="0" err="1">
                <a:latin typeface="AvenirNext LT Pro MediumCn" panose="020B0504020202020204" pitchFamily="34" charset="77"/>
              </a:rPr>
              <a:t>Epichlorhydrin</a:t>
            </a:r>
            <a:r>
              <a:rPr lang="de-DE" sz="1000" dirty="0">
                <a:latin typeface="AvenirNext LT Pro MediumCn" panose="020B0504020202020204" pitchFamily="34" charset="77"/>
              </a:rPr>
              <a:t> aus Propen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42 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CC2C3544-17FB-E44F-ACA4-7C73C63224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30"/>
          <a:stretch/>
        </p:blipFill>
        <p:spPr>
          <a:xfrm>
            <a:off x="1587" y="1851285"/>
            <a:ext cx="7556500" cy="347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1650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Synthese von </a:t>
            </a:r>
            <a:r>
              <a:rPr lang="de-DE" sz="1000" dirty="0" err="1">
                <a:latin typeface="AvenirNext LT Pro MediumCn" panose="020B0504020202020204" pitchFamily="34" charset="77"/>
              </a:rPr>
              <a:t>Epichlorhydrin</a:t>
            </a:r>
            <a:r>
              <a:rPr lang="de-DE" sz="1000" dirty="0">
                <a:latin typeface="AvenirNext LT Pro MediumCn" panose="020B0504020202020204" pitchFamily="34" charset="77"/>
              </a:rPr>
              <a:t> aus Glycerin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43 </a:t>
            </a:r>
          </a:p>
        </p:txBody>
      </p:sp>
      <p:pic>
        <p:nvPicPr>
          <p:cNvPr id="7" name="Grafik 6" descr="Ein Bild, das Tisch enthält.&#10;&#10;Automatisch generierte Beschreibung">
            <a:extLst>
              <a:ext uri="{FF2B5EF4-FFF2-40B4-BE49-F238E27FC236}">
                <a16:creationId xmlns:a16="http://schemas.microsoft.com/office/drawing/2014/main" id="{5D35EBBA-A9F0-2245-96C7-B61DED8AC0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79"/>
          <a:stretch/>
        </p:blipFill>
        <p:spPr>
          <a:xfrm>
            <a:off x="1587" y="1976273"/>
            <a:ext cx="7556500" cy="334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359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Folgeprodukte auf Bernsteinsäure-Basis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44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A8145AE-52ED-8E42-AFA7-C817907DB4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31"/>
          <a:stretch/>
        </p:blipFill>
        <p:spPr>
          <a:xfrm>
            <a:off x="1587" y="1803399"/>
            <a:ext cx="7556500" cy="352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8512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Biotechnologische Herstellung von Bernsteinsäure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45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A93BF3B-FEF4-804D-AAA8-D5D77447A8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40"/>
          <a:stretch/>
        </p:blipFill>
        <p:spPr>
          <a:xfrm>
            <a:off x="1587" y="1904999"/>
            <a:ext cx="7556500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0750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 err="1">
                <a:latin typeface="AvenirNext LT Pro MediumCn" panose="020B0504020202020204" pitchFamily="34" charset="77"/>
              </a:rPr>
              <a:t>Polyethylenterephthalat</a:t>
            </a:r>
            <a:r>
              <a:rPr lang="de-DE" sz="1000" dirty="0">
                <a:latin typeface="AvenirNext LT Pro MediumCn" panose="020B0504020202020204" pitchFamily="34" charset="77"/>
              </a:rPr>
              <a:t> (PET)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46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99B8A71-5822-D043-9E8B-802BB6F0EC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53"/>
          <a:stretch/>
        </p:blipFill>
        <p:spPr>
          <a:xfrm>
            <a:off x="1587" y="1777999"/>
            <a:ext cx="7556500" cy="354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9958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Furan, 5-Hydroxymethylfurfural und Furan-2,5-dicarbonsäure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47 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8B700C2B-7A33-7E4F-BC99-27E4333016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63"/>
          <a:stretch/>
        </p:blipFill>
        <p:spPr>
          <a:xfrm>
            <a:off x="1587" y="1879599"/>
            <a:ext cx="7556500" cy="344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9200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Struktur der </a:t>
            </a:r>
            <a:r>
              <a:rPr lang="de-DE" sz="1000" dirty="0" err="1">
                <a:latin typeface="AvenirNext LT Pro MediumCn" panose="020B0504020202020204" pitchFamily="34" charset="77"/>
              </a:rPr>
              <a:t>Terephthalsäure</a:t>
            </a:r>
            <a:r>
              <a:rPr lang="de-DE" sz="1000" dirty="0">
                <a:latin typeface="AvenirNext LT Pro MediumCn" panose="020B0504020202020204" pitchFamily="34" charset="77"/>
              </a:rPr>
              <a:t> und der Furan-2,5-dicarbonsäure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48 </a:t>
            </a: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93A5E22F-F157-FB42-9D48-FB5ACFA67D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56"/>
          <a:stretch/>
        </p:blipFill>
        <p:spPr>
          <a:xfrm>
            <a:off x="1587" y="1943099"/>
            <a:ext cx="7556500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343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Herstellung von Grundstoffen der chemischen Industrie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FCF7705-CFED-6544-A5DA-E8A9E8800C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67"/>
          <a:stretch/>
        </p:blipFill>
        <p:spPr>
          <a:xfrm>
            <a:off x="1587" y="1454149"/>
            <a:ext cx="7556500" cy="387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615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Polymere auf Basis von Furan-2,5-dicarbonsäure (FDCA)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49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05CBCAE-AE46-614D-BF12-A1A33917F7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77"/>
          <a:stretch/>
        </p:blipFill>
        <p:spPr>
          <a:xfrm>
            <a:off x="1587" y="1731363"/>
            <a:ext cx="7556500" cy="359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50938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Strukturformel von Sorbit und Mannit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50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FA00E45-6049-0B44-AF1E-7C1397C06E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59"/>
          <a:stretch/>
        </p:blipFill>
        <p:spPr>
          <a:xfrm>
            <a:off x="1587" y="1719785"/>
            <a:ext cx="7556500" cy="360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6880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Grundlegende Reaktion zur Herstellung von Polyurethanen 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51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08FBB4E-02D2-614C-A476-6457BDF3BB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20"/>
          <a:stretch/>
        </p:blipFill>
        <p:spPr>
          <a:xfrm>
            <a:off x="1587" y="1898649"/>
            <a:ext cx="7556500" cy="342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0963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Ausgewählte monomere Produkte aus der Lignin-Spaltung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52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EF04CF8-57D2-C14F-9491-92E9542331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3"/>
          <a:stretch/>
        </p:blipFill>
        <p:spPr>
          <a:xfrm>
            <a:off x="1587" y="1873251"/>
            <a:ext cx="7556500" cy="345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2861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 err="1">
                <a:latin typeface="AvenirNext LT Pro MediumCn" panose="020B0504020202020204" pitchFamily="34" charset="77"/>
              </a:rPr>
              <a:t>Polyole</a:t>
            </a:r>
            <a:r>
              <a:rPr lang="de-DE" sz="1000" dirty="0">
                <a:latin typeface="AvenirNext LT Pro MediumCn" panose="020B0504020202020204" pitchFamily="34" charset="77"/>
              </a:rPr>
              <a:t> auf Basis von Lignin zur Herstellung von Polyurethanen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53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BB9D1EC-6CBA-EA4D-9DED-B090B934B7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67"/>
          <a:stretch/>
        </p:blipFill>
        <p:spPr>
          <a:xfrm>
            <a:off x="1587" y="1650999"/>
            <a:ext cx="7556500" cy="367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81667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Bildung eines Epoxidharzes (schematisch)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54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33608DB-76B6-5C42-9780-BC6F6E2B9B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66"/>
          <a:stretch/>
        </p:blipFill>
        <p:spPr>
          <a:xfrm>
            <a:off x="1587" y="1847849"/>
            <a:ext cx="755650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69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Beispiele für wichtige Plattformchemikalien der chemischen Industrie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5</a:t>
            </a:r>
          </a:p>
        </p:txBody>
      </p:sp>
      <p:pic>
        <p:nvPicPr>
          <p:cNvPr id="8" name="Grafik 7" descr="Ein Bild, das Tisch enthält.&#10;&#10;Automatisch generierte Beschreibung">
            <a:extLst>
              <a:ext uri="{FF2B5EF4-FFF2-40B4-BE49-F238E27FC236}">
                <a16:creationId xmlns:a16="http://schemas.microsoft.com/office/drawing/2014/main" id="{E2EA7505-2117-394A-8F2A-D09F61C4FF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47"/>
          <a:stretch/>
        </p:blipFill>
        <p:spPr>
          <a:xfrm>
            <a:off x="1587" y="1644649"/>
            <a:ext cx="7556500" cy="367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522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Industriepflanzen für die stoffliche Nutzung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6</a:t>
            </a:r>
          </a:p>
        </p:txBody>
      </p:sp>
      <p:pic>
        <p:nvPicPr>
          <p:cNvPr id="7" name="Grafik 6" descr="Ein Bild, das Tisch enthält.&#10;&#10;Automatisch generierte Beschreibung">
            <a:extLst>
              <a:ext uri="{FF2B5EF4-FFF2-40B4-BE49-F238E27FC236}">
                <a16:creationId xmlns:a16="http://schemas.microsoft.com/office/drawing/2014/main" id="{C7363BC3-31EE-F34A-862B-5824E9BF7E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92"/>
          <a:stretch/>
        </p:blipFill>
        <p:spPr>
          <a:xfrm>
            <a:off x="1587" y="1593849"/>
            <a:ext cx="7556500" cy="373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501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Biobasierte Rohstoffe und Produkte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7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35F04CF-4A16-2943-A5C9-E6E4E1038D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12"/>
          <a:stretch/>
        </p:blipFill>
        <p:spPr>
          <a:xfrm>
            <a:off x="1587" y="1600199"/>
            <a:ext cx="7556500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791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Molekülstruktur von Stärke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8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C60757E-CC6D-454D-AD3B-5B7C0FBAF1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45"/>
          <a:stretch/>
        </p:blipFill>
        <p:spPr>
          <a:xfrm>
            <a:off x="1587" y="1479549"/>
            <a:ext cx="7556500" cy="384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673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371</Words>
  <Application>Microsoft Macintosh PowerPoint</Application>
  <PresentationFormat>Benutzerdefiniert</PresentationFormat>
  <Paragraphs>108</Paragraphs>
  <Slides>55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55</vt:i4>
      </vt:variant>
    </vt:vector>
  </HeadingPairs>
  <TitlesOfParts>
    <vt:vector size="61" baseType="lpstr">
      <vt:lpstr>Arial</vt:lpstr>
      <vt:lpstr>AvenirNext LT Pro MediumCn</vt:lpstr>
      <vt:lpstr>Calibri</vt:lpstr>
      <vt:lpstr>Calibri Light</vt:lpstr>
      <vt:lpstr>Office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Sabine Seippel</dc:creator>
  <cp:lastModifiedBy>Sabine Seippel</cp:lastModifiedBy>
  <cp:revision>27</cp:revision>
  <dcterms:created xsi:type="dcterms:W3CDTF">2018-03-20T09:14:04Z</dcterms:created>
  <dcterms:modified xsi:type="dcterms:W3CDTF">2020-12-08T12:42:59Z</dcterms:modified>
</cp:coreProperties>
</file>