
<file path=[Content_Types].xml><?xml version="1.0" encoding="utf-8"?>
<Types xmlns="http://schemas.openxmlformats.org/package/2006/content-types">
  <Default Extension="png" ContentType="image/png"/>
  <Default Extension="mpeg" ContentType="video/mpeg"/>
  <Default Extension="mp3" ContentType="audio/mpeg"/>
  <Default Extension="svg" ContentType="image/svg+xml"/>
  <Default Extension="glb" ContentType="model/gltf.binary"/>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73" r:id="rId5"/>
    <p:sldId id="274" r:id="rId6"/>
    <p:sldId id="275" r:id="rId7"/>
    <p:sldId id="272" r:id="rId8"/>
    <p:sldId id="276" r:id="rId9"/>
    <p:sldId id="271" r:id="rId10"/>
    <p:sldId id="262" r:id="rId11"/>
    <p:sldId id="263" r:id="rId12"/>
    <p:sldId id="277" r:id="rId13"/>
    <p:sldId id="265" r:id="rId14"/>
    <p:sldId id="264" r:id="rId15"/>
    <p:sldId id="266" r:id="rId16"/>
    <p:sldId id="267" r:id="rId17"/>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35" autoAdjust="0"/>
    <p:restoredTop sz="94660"/>
  </p:normalViewPr>
  <p:slideViewPr>
    <p:cSldViewPr snapToGrid="0">
      <p:cViewPr varScale="1">
        <p:scale>
          <a:sx n="81" d="100"/>
          <a:sy n="81" d="100"/>
        </p:scale>
        <p:origin x="126" y="12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CF6F00A-8B9E-4B31-82F2-8AA00AD23AA4}"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de-DE"/>
        </a:p>
      </dgm:t>
    </dgm:pt>
    <dgm:pt modelId="{E94F3A06-B721-4E66-9C50-97D82F7C1E1E}">
      <dgm:prSet/>
      <dgm:spPr/>
      <dgm:t>
        <a:bodyPr/>
        <a:lstStyle/>
        <a:p>
          <a:r>
            <a:rPr lang="de-DE" b="1"/>
            <a:t>Erzähler </a:t>
          </a:r>
          <a:endParaRPr lang="de-DE"/>
        </a:p>
      </dgm:t>
    </dgm:pt>
    <dgm:pt modelId="{2B4D506C-7729-4501-90F0-1F78B2F62EC3}" type="parTrans" cxnId="{4DCDBCB7-68DA-4A16-83D3-E03A5578BBD7}">
      <dgm:prSet/>
      <dgm:spPr/>
      <dgm:t>
        <a:bodyPr/>
        <a:lstStyle/>
        <a:p>
          <a:endParaRPr lang="de-DE"/>
        </a:p>
      </dgm:t>
    </dgm:pt>
    <dgm:pt modelId="{625D94B4-7C6E-4DCB-8FF1-42CC6DE81CCB}" type="sibTrans" cxnId="{4DCDBCB7-68DA-4A16-83D3-E03A5578BBD7}">
      <dgm:prSet/>
      <dgm:spPr/>
      <dgm:t>
        <a:bodyPr/>
        <a:lstStyle/>
        <a:p>
          <a:endParaRPr lang="de-DE"/>
        </a:p>
      </dgm:t>
    </dgm:pt>
    <dgm:pt modelId="{74A90B1C-5302-4093-BA28-C5BB89212038}">
      <dgm:prSet/>
      <dgm:spPr/>
      <dgm:t>
        <a:bodyPr/>
        <a:lstStyle/>
        <a:p>
          <a:r>
            <a:rPr lang="de-DE" b="1"/>
            <a:t>Mira </a:t>
          </a:r>
          <a:endParaRPr lang="de-DE"/>
        </a:p>
      </dgm:t>
    </dgm:pt>
    <dgm:pt modelId="{1377A222-5C60-4F33-984E-454A84B2F109}" type="parTrans" cxnId="{E7617735-1FFE-4DDF-AE98-1B9FC17F5F9F}">
      <dgm:prSet/>
      <dgm:spPr/>
      <dgm:t>
        <a:bodyPr/>
        <a:lstStyle/>
        <a:p>
          <a:endParaRPr lang="de-DE"/>
        </a:p>
      </dgm:t>
    </dgm:pt>
    <dgm:pt modelId="{B1659A74-D5B8-43BF-A249-C4C71B38E74E}" type="sibTrans" cxnId="{E7617735-1FFE-4DDF-AE98-1B9FC17F5F9F}">
      <dgm:prSet/>
      <dgm:spPr/>
      <dgm:t>
        <a:bodyPr/>
        <a:lstStyle/>
        <a:p>
          <a:endParaRPr lang="de-DE"/>
        </a:p>
      </dgm:t>
    </dgm:pt>
    <dgm:pt modelId="{449450FF-2109-4F29-A22B-4DF8AAE188DD}">
      <dgm:prSet/>
      <dgm:spPr/>
      <dgm:t>
        <a:bodyPr/>
        <a:lstStyle/>
        <a:p>
          <a:r>
            <a:rPr lang="de-DE" b="1"/>
            <a:t>Frau Meyer </a:t>
          </a:r>
          <a:endParaRPr lang="de-DE"/>
        </a:p>
      </dgm:t>
    </dgm:pt>
    <dgm:pt modelId="{52256F11-2CE3-4CB7-9B18-EC0717D19030}" type="parTrans" cxnId="{F49C82D4-7C9F-44E9-B01B-3369AAC86C51}">
      <dgm:prSet/>
      <dgm:spPr/>
      <dgm:t>
        <a:bodyPr/>
        <a:lstStyle/>
        <a:p>
          <a:endParaRPr lang="de-DE"/>
        </a:p>
      </dgm:t>
    </dgm:pt>
    <dgm:pt modelId="{1060C913-5E9D-41A2-89AC-CC5703128E6D}" type="sibTrans" cxnId="{F49C82D4-7C9F-44E9-B01B-3369AAC86C51}">
      <dgm:prSet/>
      <dgm:spPr/>
      <dgm:t>
        <a:bodyPr/>
        <a:lstStyle/>
        <a:p>
          <a:endParaRPr lang="de-DE"/>
        </a:p>
      </dgm:t>
    </dgm:pt>
    <dgm:pt modelId="{1A417E70-8EE0-4EFA-8846-A274186FEE7D}">
      <dgm:prSet/>
      <dgm:spPr/>
      <dgm:t>
        <a:bodyPr/>
        <a:lstStyle/>
        <a:p>
          <a:r>
            <a:rPr lang="de-DE" b="1"/>
            <a:t>Einrichtungsleitung</a:t>
          </a:r>
          <a:endParaRPr lang="de-DE"/>
        </a:p>
      </dgm:t>
    </dgm:pt>
    <dgm:pt modelId="{E5410EDF-D73B-432B-87A1-8A02B912F927}" type="parTrans" cxnId="{2861300F-F3C2-4209-8460-5D41E0AFDBF8}">
      <dgm:prSet/>
      <dgm:spPr/>
      <dgm:t>
        <a:bodyPr/>
        <a:lstStyle/>
        <a:p>
          <a:endParaRPr lang="de-DE"/>
        </a:p>
      </dgm:t>
    </dgm:pt>
    <dgm:pt modelId="{3C5E2FD5-BCD7-40A6-B35C-5E3A5A9661EC}" type="sibTrans" cxnId="{2861300F-F3C2-4209-8460-5D41E0AFDBF8}">
      <dgm:prSet/>
      <dgm:spPr/>
      <dgm:t>
        <a:bodyPr/>
        <a:lstStyle/>
        <a:p>
          <a:endParaRPr lang="de-DE"/>
        </a:p>
      </dgm:t>
    </dgm:pt>
    <dgm:pt modelId="{942B9348-E991-4023-9833-045A90E0768A}" type="pres">
      <dgm:prSet presAssocID="{9CF6F00A-8B9E-4B31-82F2-8AA00AD23AA4}" presName="linear" presStyleCnt="0">
        <dgm:presLayoutVars>
          <dgm:animLvl val="lvl"/>
          <dgm:resizeHandles val="exact"/>
        </dgm:presLayoutVars>
      </dgm:prSet>
      <dgm:spPr/>
    </dgm:pt>
    <dgm:pt modelId="{C2E87D8B-D106-4359-8655-DE84D749A4CA}" type="pres">
      <dgm:prSet presAssocID="{E94F3A06-B721-4E66-9C50-97D82F7C1E1E}" presName="parentText" presStyleLbl="node1" presStyleIdx="0" presStyleCnt="4">
        <dgm:presLayoutVars>
          <dgm:chMax val="0"/>
          <dgm:bulletEnabled val="1"/>
        </dgm:presLayoutVars>
      </dgm:prSet>
      <dgm:spPr/>
    </dgm:pt>
    <dgm:pt modelId="{BE605D6D-E360-4F06-8BC0-6CCD8007C3D6}" type="pres">
      <dgm:prSet presAssocID="{625D94B4-7C6E-4DCB-8FF1-42CC6DE81CCB}" presName="spacer" presStyleCnt="0"/>
      <dgm:spPr/>
    </dgm:pt>
    <dgm:pt modelId="{D78873B6-661B-4A65-88E5-4A1D502BD4B9}" type="pres">
      <dgm:prSet presAssocID="{74A90B1C-5302-4093-BA28-C5BB89212038}" presName="parentText" presStyleLbl="node1" presStyleIdx="1" presStyleCnt="4">
        <dgm:presLayoutVars>
          <dgm:chMax val="0"/>
          <dgm:bulletEnabled val="1"/>
        </dgm:presLayoutVars>
      </dgm:prSet>
      <dgm:spPr/>
    </dgm:pt>
    <dgm:pt modelId="{31243D5C-178A-4CDF-B0B8-02922859DD98}" type="pres">
      <dgm:prSet presAssocID="{B1659A74-D5B8-43BF-A249-C4C71B38E74E}" presName="spacer" presStyleCnt="0"/>
      <dgm:spPr/>
    </dgm:pt>
    <dgm:pt modelId="{89BC09BB-F03A-46EE-A677-FB32906E60F5}" type="pres">
      <dgm:prSet presAssocID="{449450FF-2109-4F29-A22B-4DF8AAE188DD}" presName="parentText" presStyleLbl="node1" presStyleIdx="2" presStyleCnt="4">
        <dgm:presLayoutVars>
          <dgm:chMax val="0"/>
          <dgm:bulletEnabled val="1"/>
        </dgm:presLayoutVars>
      </dgm:prSet>
      <dgm:spPr/>
    </dgm:pt>
    <dgm:pt modelId="{06148A2E-1E66-4446-AA62-CE4808680043}" type="pres">
      <dgm:prSet presAssocID="{1060C913-5E9D-41A2-89AC-CC5703128E6D}" presName="spacer" presStyleCnt="0"/>
      <dgm:spPr/>
    </dgm:pt>
    <dgm:pt modelId="{C47B3493-A774-4D1B-9211-D5275CBFF797}" type="pres">
      <dgm:prSet presAssocID="{1A417E70-8EE0-4EFA-8846-A274186FEE7D}" presName="parentText" presStyleLbl="node1" presStyleIdx="3" presStyleCnt="4">
        <dgm:presLayoutVars>
          <dgm:chMax val="0"/>
          <dgm:bulletEnabled val="1"/>
        </dgm:presLayoutVars>
      </dgm:prSet>
      <dgm:spPr/>
    </dgm:pt>
  </dgm:ptLst>
  <dgm:cxnLst>
    <dgm:cxn modelId="{2861300F-F3C2-4209-8460-5D41E0AFDBF8}" srcId="{9CF6F00A-8B9E-4B31-82F2-8AA00AD23AA4}" destId="{1A417E70-8EE0-4EFA-8846-A274186FEE7D}" srcOrd="3" destOrd="0" parTransId="{E5410EDF-D73B-432B-87A1-8A02B912F927}" sibTransId="{3C5E2FD5-BCD7-40A6-B35C-5E3A5A9661EC}"/>
    <dgm:cxn modelId="{5D4CE319-EBC9-4640-8E7D-4587F6772598}" type="presOf" srcId="{449450FF-2109-4F29-A22B-4DF8AAE188DD}" destId="{89BC09BB-F03A-46EE-A677-FB32906E60F5}" srcOrd="0" destOrd="0" presId="urn:microsoft.com/office/officeart/2005/8/layout/vList2"/>
    <dgm:cxn modelId="{E7617735-1FFE-4DDF-AE98-1B9FC17F5F9F}" srcId="{9CF6F00A-8B9E-4B31-82F2-8AA00AD23AA4}" destId="{74A90B1C-5302-4093-BA28-C5BB89212038}" srcOrd="1" destOrd="0" parTransId="{1377A222-5C60-4F33-984E-454A84B2F109}" sibTransId="{B1659A74-D5B8-43BF-A249-C4C71B38E74E}"/>
    <dgm:cxn modelId="{4F34F28D-7186-4C59-B2CC-2A8BE4884AD7}" type="presOf" srcId="{E94F3A06-B721-4E66-9C50-97D82F7C1E1E}" destId="{C2E87D8B-D106-4359-8655-DE84D749A4CA}" srcOrd="0" destOrd="0" presId="urn:microsoft.com/office/officeart/2005/8/layout/vList2"/>
    <dgm:cxn modelId="{85B5E7A7-BF3E-4736-9B13-5A917EE10BF6}" type="presOf" srcId="{9CF6F00A-8B9E-4B31-82F2-8AA00AD23AA4}" destId="{942B9348-E991-4023-9833-045A90E0768A}" srcOrd="0" destOrd="0" presId="urn:microsoft.com/office/officeart/2005/8/layout/vList2"/>
    <dgm:cxn modelId="{1E080AAA-8E17-49D6-89BF-2613675C42A3}" type="presOf" srcId="{1A417E70-8EE0-4EFA-8846-A274186FEE7D}" destId="{C47B3493-A774-4D1B-9211-D5275CBFF797}" srcOrd="0" destOrd="0" presId="urn:microsoft.com/office/officeart/2005/8/layout/vList2"/>
    <dgm:cxn modelId="{4DCDBCB7-68DA-4A16-83D3-E03A5578BBD7}" srcId="{9CF6F00A-8B9E-4B31-82F2-8AA00AD23AA4}" destId="{E94F3A06-B721-4E66-9C50-97D82F7C1E1E}" srcOrd="0" destOrd="0" parTransId="{2B4D506C-7729-4501-90F0-1F78B2F62EC3}" sibTransId="{625D94B4-7C6E-4DCB-8FF1-42CC6DE81CCB}"/>
    <dgm:cxn modelId="{F49C82D4-7C9F-44E9-B01B-3369AAC86C51}" srcId="{9CF6F00A-8B9E-4B31-82F2-8AA00AD23AA4}" destId="{449450FF-2109-4F29-A22B-4DF8AAE188DD}" srcOrd="2" destOrd="0" parTransId="{52256F11-2CE3-4CB7-9B18-EC0717D19030}" sibTransId="{1060C913-5E9D-41A2-89AC-CC5703128E6D}"/>
    <dgm:cxn modelId="{4FFE02F8-70F3-4D0E-9821-B9FC33F7A5B2}" type="presOf" srcId="{74A90B1C-5302-4093-BA28-C5BB89212038}" destId="{D78873B6-661B-4A65-88E5-4A1D502BD4B9}" srcOrd="0" destOrd="0" presId="urn:microsoft.com/office/officeart/2005/8/layout/vList2"/>
    <dgm:cxn modelId="{41696DF2-0F92-434B-BC8C-EF3A5B10BF3C}" type="presParOf" srcId="{942B9348-E991-4023-9833-045A90E0768A}" destId="{C2E87D8B-D106-4359-8655-DE84D749A4CA}" srcOrd="0" destOrd="0" presId="urn:microsoft.com/office/officeart/2005/8/layout/vList2"/>
    <dgm:cxn modelId="{3569717C-D5B2-4AD0-9E00-F8B797B84A61}" type="presParOf" srcId="{942B9348-E991-4023-9833-045A90E0768A}" destId="{BE605D6D-E360-4F06-8BC0-6CCD8007C3D6}" srcOrd="1" destOrd="0" presId="urn:microsoft.com/office/officeart/2005/8/layout/vList2"/>
    <dgm:cxn modelId="{005AEDAD-1A5B-4075-8587-7119A9167A05}" type="presParOf" srcId="{942B9348-E991-4023-9833-045A90E0768A}" destId="{D78873B6-661B-4A65-88E5-4A1D502BD4B9}" srcOrd="2" destOrd="0" presId="urn:microsoft.com/office/officeart/2005/8/layout/vList2"/>
    <dgm:cxn modelId="{C8A2E5AB-90D0-46F2-A534-FA19DB5F9247}" type="presParOf" srcId="{942B9348-E991-4023-9833-045A90E0768A}" destId="{31243D5C-178A-4CDF-B0B8-02922859DD98}" srcOrd="3" destOrd="0" presId="urn:microsoft.com/office/officeart/2005/8/layout/vList2"/>
    <dgm:cxn modelId="{C3FA68C6-53EB-488A-8E33-E08D682446F1}" type="presParOf" srcId="{942B9348-E991-4023-9833-045A90E0768A}" destId="{89BC09BB-F03A-46EE-A677-FB32906E60F5}" srcOrd="4" destOrd="0" presId="urn:microsoft.com/office/officeart/2005/8/layout/vList2"/>
    <dgm:cxn modelId="{77918ED2-5B46-49EB-8CE8-345825942F65}" type="presParOf" srcId="{942B9348-E991-4023-9833-045A90E0768A}" destId="{06148A2E-1E66-4446-AA62-CE4808680043}" srcOrd="5" destOrd="0" presId="urn:microsoft.com/office/officeart/2005/8/layout/vList2"/>
    <dgm:cxn modelId="{564EAC50-8398-4684-9AB2-3DEEC3164A50}" type="presParOf" srcId="{942B9348-E991-4023-9833-045A90E0768A}" destId="{C47B3493-A774-4D1B-9211-D5275CBFF797}"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AB3F329-5A20-4134-A078-8F2F44009D3E}" type="doc">
      <dgm:prSet loTypeId="urn:microsoft.com/office/officeart/2005/8/layout/hProcess9" loCatId="process" qsTypeId="urn:microsoft.com/office/officeart/2005/8/quickstyle/simple1" qsCatId="simple" csTypeId="urn:microsoft.com/office/officeart/2005/8/colors/accent1_2" csCatId="accent1"/>
      <dgm:spPr/>
      <dgm:t>
        <a:bodyPr/>
        <a:lstStyle/>
        <a:p>
          <a:endParaRPr lang="de-DE"/>
        </a:p>
      </dgm:t>
    </dgm:pt>
    <dgm:pt modelId="{96F9B8D2-F6C7-4034-8730-EFA0530CEA1F}">
      <dgm:prSet/>
      <dgm:spPr/>
      <dgm:t>
        <a:bodyPr/>
        <a:lstStyle/>
        <a:p>
          <a:r>
            <a:rPr lang="de-DE"/>
            <a:t>Wir informieren uns über verschiedene Erziehungsstile und deren Auswirkungen auf die Kinder. </a:t>
          </a:r>
        </a:p>
      </dgm:t>
    </dgm:pt>
    <dgm:pt modelId="{0CA55782-E764-486E-8630-8A6D8E94D32E}" type="parTrans" cxnId="{500F8814-A845-4807-BD8A-CE7BBFEF3E59}">
      <dgm:prSet/>
      <dgm:spPr/>
      <dgm:t>
        <a:bodyPr/>
        <a:lstStyle/>
        <a:p>
          <a:endParaRPr lang="de-DE"/>
        </a:p>
      </dgm:t>
    </dgm:pt>
    <dgm:pt modelId="{8C4AE2DE-D697-4AFB-ADC9-E2B35557F461}" type="sibTrans" cxnId="{500F8814-A845-4807-BD8A-CE7BBFEF3E59}">
      <dgm:prSet/>
      <dgm:spPr/>
      <dgm:t>
        <a:bodyPr/>
        <a:lstStyle/>
        <a:p>
          <a:endParaRPr lang="de-DE"/>
        </a:p>
      </dgm:t>
    </dgm:pt>
    <dgm:pt modelId="{7D942D67-3F12-4A4B-B146-6FD8CF1032BC}">
      <dgm:prSet/>
      <dgm:spPr/>
      <dgm:t>
        <a:bodyPr/>
        <a:lstStyle/>
        <a:p>
          <a:r>
            <a:rPr lang="de-DE"/>
            <a:t>Wir beantworten häufig gestellte Elternfragen (FAQs).</a:t>
          </a:r>
        </a:p>
      </dgm:t>
    </dgm:pt>
    <dgm:pt modelId="{857BA02D-9940-4E83-82D8-B613B1603E26}" type="parTrans" cxnId="{F798DF63-4F02-4C5E-B3F9-6A4B35EE3F6B}">
      <dgm:prSet/>
      <dgm:spPr/>
      <dgm:t>
        <a:bodyPr/>
        <a:lstStyle/>
        <a:p>
          <a:endParaRPr lang="de-DE"/>
        </a:p>
      </dgm:t>
    </dgm:pt>
    <dgm:pt modelId="{77694ABA-273E-44A3-9998-FFEB80F69324}" type="sibTrans" cxnId="{F798DF63-4F02-4C5E-B3F9-6A4B35EE3F6B}">
      <dgm:prSet/>
      <dgm:spPr/>
      <dgm:t>
        <a:bodyPr/>
        <a:lstStyle/>
        <a:p>
          <a:endParaRPr lang="de-DE"/>
        </a:p>
      </dgm:t>
    </dgm:pt>
    <dgm:pt modelId="{FC76FF8D-3924-44E2-BFFA-7F5F23CEF66E}">
      <dgm:prSet/>
      <dgm:spPr/>
      <dgm:t>
        <a:bodyPr/>
        <a:lstStyle/>
        <a:p>
          <a:r>
            <a:rPr lang="de-DE"/>
            <a:t>Wir präsentieren unsere Erkenntnisse auf der Teamsitzung. </a:t>
          </a:r>
        </a:p>
      </dgm:t>
    </dgm:pt>
    <dgm:pt modelId="{0986DAE0-05A1-4967-84F9-5F6B85CCD4AD}" type="parTrans" cxnId="{882B9ED6-7E8F-44CF-805E-BFE18153F4B3}">
      <dgm:prSet/>
      <dgm:spPr/>
      <dgm:t>
        <a:bodyPr/>
        <a:lstStyle/>
        <a:p>
          <a:endParaRPr lang="de-DE"/>
        </a:p>
      </dgm:t>
    </dgm:pt>
    <dgm:pt modelId="{B470AE1D-7E33-49BC-8D07-052A9BA92F1A}" type="sibTrans" cxnId="{882B9ED6-7E8F-44CF-805E-BFE18153F4B3}">
      <dgm:prSet/>
      <dgm:spPr/>
      <dgm:t>
        <a:bodyPr/>
        <a:lstStyle/>
        <a:p>
          <a:endParaRPr lang="de-DE"/>
        </a:p>
      </dgm:t>
    </dgm:pt>
    <dgm:pt modelId="{B77106FE-D97D-490C-B671-BE4BEF3E27A9}" type="pres">
      <dgm:prSet presAssocID="{0AB3F329-5A20-4134-A078-8F2F44009D3E}" presName="CompostProcess" presStyleCnt="0">
        <dgm:presLayoutVars>
          <dgm:dir/>
          <dgm:resizeHandles val="exact"/>
        </dgm:presLayoutVars>
      </dgm:prSet>
      <dgm:spPr/>
    </dgm:pt>
    <dgm:pt modelId="{265E566E-A264-413B-AF49-28DA98F4EB55}" type="pres">
      <dgm:prSet presAssocID="{0AB3F329-5A20-4134-A078-8F2F44009D3E}" presName="arrow" presStyleLbl="bgShp" presStyleIdx="0" presStyleCnt="1"/>
      <dgm:spPr/>
    </dgm:pt>
    <dgm:pt modelId="{A51FF663-C0B7-4736-8C2F-CEAFC1FD8C9E}" type="pres">
      <dgm:prSet presAssocID="{0AB3F329-5A20-4134-A078-8F2F44009D3E}" presName="linearProcess" presStyleCnt="0"/>
      <dgm:spPr/>
    </dgm:pt>
    <dgm:pt modelId="{FEFA8552-E490-44B7-891F-77B891213B3A}" type="pres">
      <dgm:prSet presAssocID="{96F9B8D2-F6C7-4034-8730-EFA0530CEA1F}" presName="textNode" presStyleLbl="node1" presStyleIdx="0" presStyleCnt="3">
        <dgm:presLayoutVars>
          <dgm:bulletEnabled val="1"/>
        </dgm:presLayoutVars>
      </dgm:prSet>
      <dgm:spPr/>
    </dgm:pt>
    <dgm:pt modelId="{F79CF59B-7BE8-416A-A390-953D25208CA4}" type="pres">
      <dgm:prSet presAssocID="{8C4AE2DE-D697-4AFB-ADC9-E2B35557F461}" presName="sibTrans" presStyleCnt="0"/>
      <dgm:spPr/>
    </dgm:pt>
    <dgm:pt modelId="{001053A9-DD75-4623-855C-202D0DB912A4}" type="pres">
      <dgm:prSet presAssocID="{7D942D67-3F12-4A4B-B146-6FD8CF1032BC}" presName="textNode" presStyleLbl="node1" presStyleIdx="1" presStyleCnt="3">
        <dgm:presLayoutVars>
          <dgm:bulletEnabled val="1"/>
        </dgm:presLayoutVars>
      </dgm:prSet>
      <dgm:spPr/>
    </dgm:pt>
    <dgm:pt modelId="{A3C9588B-EEA6-43C6-AE1C-7CEB1803EE7F}" type="pres">
      <dgm:prSet presAssocID="{77694ABA-273E-44A3-9998-FFEB80F69324}" presName="sibTrans" presStyleCnt="0"/>
      <dgm:spPr/>
    </dgm:pt>
    <dgm:pt modelId="{587EB124-FAD6-4E04-8A1E-5DACCBDAFADF}" type="pres">
      <dgm:prSet presAssocID="{FC76FF8D-3924-44E2-BFFA-7F5F23CEF66E}" presName="textNode" presStyleLbl="node1" presStyleIdx="2" presStyleCnt="3">
        <dgm:presLayoutVars>
          <dgm:bulletEnabled val="1"/>
        </dgm:presLayoutVars>
      </dgm:prSet>
      <dgm:spPr/>
    </dgm:pt>
  </dgm:ptLst>
  <dgm:cxnLst>
    <dgm:cxn modelId="{500F8814-A845-4807-BD8A-CE7BBFEF3E59}" srcId="{0AB3F329-5A20-4134-A078-8F2F44009D3E}" destId="{96F9B8D2-F6C7-4034-8730-EFA0530CEA1F}" srcOrd="0" destOrd="0" parTransId="{0CA55782-E764-486E-8630-8A6D8E94D32E}" sibTransId="{8C4AE2DE-D697-4AFB-ADC9-E2B35557F461}"/>
    <dgm:cxn modelId="{F02FEA15-DB2D-481F-B203-5591CF946AAE}" type="presOf" srcId="{96F9B8D2-F6C7-4034-8730-EFA0530CEA1F}" destId="{FEFA8552-E490-44B7-891F-77B891213B3A}" srcOrd="0" destOrd="0" presId="urn:microsoft.com/office/officeart/2005/8/layout/hProcess9"/>
    <dgm:cxn modelId="{F798DF63-4F02-4C5E-B3F9-6A4B35EE3F6B}" srcId="{0AB3F329-5A20-4134-A078-8F2F44009D3E}" destId="{7D942D67-3F12-4A4B-B146-6FD8CF1032BC}" srcOrd="1" destOrd="0" parTransId="{857BA02D-9940-4E83-82D8-B613B1603E26}" sibTransId="{77694ABA-273E-44A3-9998-FFEB80F69324}"/>
    <dgm:cxn modelId="{634A5050-C806-4D57-8306-1404B68AAB92}" type="presOf" srcId="{7D942D67-3F12-4A4B-B146-6FD8CF1032BC}" destId="{001053A9-DD75-4623-855C-202D0DB912A4}" srcOrd="0" destOrd="0" presId="urn:microsoft.com/office/officeart/2005/8/layout/hProcess9"/>
    <dgm:cxn modelId="{AF7DCDCB-7847-45CD-9522-FC30DB722582}" type="presOf" srcId="{0AB3F329-5A20-4134-A078-8F2F44009D3E}" destId="{B77106FE-D97D-490C-B671-BE4BEF3E27A9}" srcOrd="0" destOrd="0" presId="urn:microsoft.com/office/officeart/2005/8/layout/hProcess9"/>
    <dgm:cxn modelId="{882B9ED6-7E8F-44CF-805E-BFE18153F4B3}" srcId="{0AB3F329-5A20-4134-A078-8F2F44009D3E}" destId="{FC76FF8D-3924-44E2-BFFA-7F5F23CEF66E}" srcOrd="2" destOrd="0" parTransId="{0986DAE0-05A1-4967-84F9-5F6B85CCD4AD}" sibTransId="{B470AE1D-7E33-49BC-8D07-052A9BA92F1A}"/>
    <dgm:cxn modelId="{D3CF6CD7-51C6-4577-AF37-CA4395CA1F64}" type="presOf" srcId="{FC76FF8D-3924-44E2-BFFA-7F5F23CEF66E}" destId="{587EB124-FAD6-4E04-8A1E-5DACCBDAFADF}" srcOrd="0" destOrd="0" presId="urn:microsoft.com/office/officeart/2005/8/layout/hProcess9"/>
    <dgm:cxn modelId="{E0C328E2-825E-4537-89DF-12EC8E898E57}" type="presParOf" srcId="{B77106FE-D97D-490C-B671-BE4BEF3E27A9}" destId="{265E566E-A264-413B-AF49-28DA98F4EB55}" srcOrd="0" destOrd="0" presId="urn:microsoft.com/office/officeart/2005/8/layout/hProcess9"/>
    <dgm:cxn modelId="{C028316E-EE95-45AD-949F-41CD633556B8}" type="presParOf" srcId="{B77106FE-D97D-490C-B671-BE4BEF3E27A9}" destId="{A51FF663-C0B7-4736-8C2F-CEAFC1FD8C9E}" srcOrd="1" destOrd="0" presId="urn:microsoft.com/office/officeart/2005/8/layout/hProcess9"/>
    <dgm:cxn modelId="{20FA31F2-EF00-4B08-94EB-4EB3818CFED8}" type="presParOf" srcId="{A51FF663-C0B7-4736-8C2F-CEAFC1FD8C9E}" destId="{FEFA8552-E490-44B7-891F-77B891213B3A}" srcOrd="0" destOrd="0" presId="urn:microsoft.com/office/officeart/2005/8/layout/hProcess9"/>
    <dgm:cxn modelId="{140F0C03-5DD6-421A-9D35-613328441F77}" type="presParOf" srcId="{A51FF663-C0B7-4736-8C2F-CEAFC1FD8C9E}" destId="{F79CF59B-7BE8-416A-A390-953D25208CA4}" srcOrd="1" destOrd="0" presId="urn:microsoft.com/office/officeart/2005/8/layout/hProcess9"/>
    <dgm:cxn modelId="{A11DB8F2-B6A9-4242-B438-C6A419B33B55}" type="presParOf" srcId="{A51FF663-C0B7-4736-8C2F-CEAFC1FD8C9E}" destId="{001053A9-DD75-4623-855C-202D0DB912A4}" srcOrd="2" destOrd="0" presId="urn:microsoft.com/office/officeart/2005/8/layout/hProcess9"/>
    <dgm:cxn modelId="{85EDDC91-0369-46E1-B7A3-66301BB757E9}" type="presParOf" srcId="{A51FF663-C0B7-4736-8C2F-CEAFC1FD8C9E}" destId="{A3C9588B-EEA6-43C6-AE1C-7CEB1803EE7F}" srcOrd="3" destOrd="0" presId="urn:microsoft.com/office/officeart/2005/8/layout/hProcess9"/>
    <dgm:cxn modelId="{585B847F-184C-4EAE-B476-DBF7F898E05C}" type="presParOf" srcId="{A51FF663-C0B7-4736-8C2F-CEAFC1FD8C9E}" destId="{587EB124-FAD6-4E04-8A1E-5DACCBDAFADF}" srcOrd="4"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2C18509-CBA0-4AD9-8BDF-0C080A1F76F6}" type="doc">
      <dgm:prSet loTypeId="urn:microsoft.com/office/officeart/2016/7/layout/RepeatingBendingProcessNew" loCatId="process" qsTypeId="urn:microsoft.com/office/officeart/2005/8/quickstyle/simple5" qsCatId="simple" csTypeId="urn:microsoft.com/office/officeart/2005/8/colors/accent6_2" csCatId="accent6" phldr="1"/>
      <dgm:spPr/>
      <dgm:t>
        <a:bodyPr/>
        <a:lstStyle/>
        <a:p>
          <a:endParaRPr lang="de-DE"/>
        </a:p>
      </dgm:t>
    </dgm:pt>
    <dgm:pt modelId="{57D2BF24-DECC-45B0-A43F-A65EDE1B7C05}">
      <dgm:prSet/>
      <dgm:spPr/>
      <dgm:t>
        <a:bodyPr/>
        <a:lstStyle/>
        <a:p>
          <a:r>
            <a:rPr lang="de-DE" b="1" dirty="0"/>
            <a:t>PLACEMAT:</a:t>
          </a:r>
        </a:p>
        <a:p>
          <a:r>
            <a:rPr lang="de-DE" b="1" dirty="0"/>
            <a:t>Notieren Sie sich in der Einzelarbeitsphase zunächst alles, was Ihnen zum Thema Erziehungsstile einfällt. </a:t>
          </a:r>
          <a:endParaRPr lang="de-DE" dirty="0"/>
        </a:p>
      </dgm:t>
    </dgm:pt>
    <dgm:pt modelId="{CD425C39-7857-45A5-A3B2-E1A16095D70A}" type="parTrans" cxnId="{DD2CE5C8-660B-41E9-A5BB-E7F81AEC9DFB}">
      <dgm:prSet/>
      <dgm:spPr/>
      <dgm:t>
        <a:bodyPr/>
        <a:lstStyle/>
        <a:p>
          <a:endParaRPr lang="de-DE"/>
        </a:p>
      </dgm:t>
    </dgm:pt>
    <dgm:pt modelId="{95267CF3-0B0F-445C-BF72-C45EAEB683F4}" type="sibTrans" cxnId="{DD2CE5C8-660B-41E9-A5BB-E7F81AEC9DFB}">
      <dgm:prSet/>
      <dgm:spPr/>
      <dgm:t>
        <a:bodyPr/>
        <a:lstStyle/>
        <a:p>
          <a:endParaRPr lang="de-DE"/>
        </a:p>
      </dgm:t>
    </dgm:pt>
    <dgm:pt modelId="{8706C81F-99B7-4E63-9BD4-9344A8D2F58D}">
      <dgm:prSet/>
      <dgm:spPr/>
      <dgm:t>
        <a:bodyPr/>
        <a:lstStyle/>
        <a:p>
          <a:r>
            <a:rPr lang="de-DE" b="1" dirty="0"/>
            <a:t>Tauschen Sie sich anschließend in der Gruppenphase aus und entscheiden Sie, welche Informationen Sie als Gemeinschaftsergebnis festhalten möchten</a:t>
          </a:r>
          <a:r>
            <a:rPr lang="de-DE" dirty="0"/>
            <a:t>.</a:t>
          </a:r>
        </a:p>
      </dgm:t>
    </dgm:pt>
    <dgm:pt modelId="{1319593F-4419-4459-9316-E82A4BDFAE90}" type="parTrans" cxnId="{CA15E7C5-6543-4C28-8457-5200C7D1968F}">
      <dgm:prSet/>
      <dgm:spPr/>
      <dgm:t>
        <a:bodyPr/>
        <a:lstStyle/>
        <a:p>
          <a:endParaRPr lang="de-DE"/>
        </a:p>
      </dgm:t>
    </dgm:pt>
    <dgm:pt modelId="{716FECE3-BB3F-4210-9D2D-F5956BE5C68D}" type="sibTrans" cxnId="{CA15E7C5-6543-4C28-8457-5200C7D1968F}">
      <dgm:prSet/>
      <dgm:spPr/>
      <dgm:t>
        <a:bodyPr/>
        <a:lstStyle/>
        <a:p>
          <a:endParaRPr lang="de-DE"/>
        </a:p>
      </dgm:t>
    </dgm:pt>
    <dgm:pt modelId="{F44E7B65-2244-4BB5-88C2-8B3426D6AEB8}" type="pres">
      <dgm:prSet presAssocID="{72C18509-CBA0-4AD9-8BDF-0C080A1F76F6}" presName="Name0" presStyleCnt="0">
        <dgm:presLayoutVars>
          <dgm:dir/>
          <dgm:resizeHandles val="exact"/>
        </dgm:presLayoutVars>
      </dgm:prSet>
      <dgm:spPr/>
    </dgm:pt>
    <dgm:pt modelId="{49948B26-578A-4379-9A54-A628ED736285}" type="pres">
      <dgm:prSet presAssocID="{57D2BF24-DECC-45B0-A43F-A65EDE1B7C05}" presName="node" presStyleLbl="node1" presStyleIdx="0" presStyleCnt="2" custLinFactNeighborX="1886" custLinFactNeighborY="-5254">
        <dgm:presLayoutVars>
          <dgm:bulletEnabled val="1"/>
        </dgm:presLayoutVars>
      </dgm:prSet>
      <dgm:spPr/>
    </dgm:pt>
    <dgm:pt modelId="{731FB718-1F42-4A43-9F06-DE11FDA2F015}" type="pres">
      <dgm:prSet presAssocID="{95267CF3-0B0F-445C-BF72-C45EAEB683F4}" presName="sibTrans" presStyleLbl="sibTrans1D1" presStyleIdx="0" presStyleCnt="1"/>
      <dgm:spPr/>
    </dgm:pt>
    <dgm:pt modelId="{8FF38492-1A1E-4CCE-B06D-4875E8509C28}" type="pres">
      <dgm:prSet presAssocID="{95267CF3-0B0F-445C-BF72-C45EAEB683F4}" presName="connectorText" presStyleLbl="sibTrans1D1" presStyleIdx="0" presStyleCnt="1"/>
      <dgm:spPr/>
    </dgm:pt>
    <dgm:pt modelId="{742E5074-A781-4D8E-A691-3716134F1A20}" type="pres">
      <dgm:prSet presAssocID="{8706C81F-99B7-4E63-9BD4-9344A8D2F58D}" presName="node" presStyleLbl="node1" presStyleIdx="1" presStyleCnt="2" custLinFactNeighborX="1886" custLinFactNeighborY="-23175">
        <dgm:presLayoutVars>
          <dgm:bulletEnabled val="1"/>
        </dgm:presLayoutVars>
      </dgm:prSet>
      <dgm:spPr/>
    </dgm:pt>
  </dgm:ptLst>
  <dgm:cxnLst>
    <dgm:cxn modelId="{D108B940-0DC4-4B1D-95A1-271DE71EFE4D}" type="presOf" srcId="{72C18509-CBA0-4AD9-8BDF-0C080A1F76F6}" destId="{F44E7B65-2244-4BB5-88C2-8B3426D6AEB8}" srcOrd="0" destOrd="0" presId="urn:microsoft.com/office/officeart/2016/7/layout/RepeatingBendingProcessNew"/>
    <dgm:cxn modelId="{5C4A9562-427A-4D57-9FF8-91B77E79BD1E}" type="presOf" srcId="{8706C81F-99B7-4E63-9BD4-9344A8D2F58D}" destId="{742E5074-A781-4D8E-A691-3716134F1A20}" srcOrd="0" destOrd="0" presId="urn:microsoft.com/office/officeart/2016/7/layout/RepeatingBendingProcessNew"/>
    <dgm:cxn modelId="{71CC3BC2-2ABC-4DAD-935C-BF8B116C4F25}" type="presOf" srcId="{95267CF3-0B0F-445C-BF72-C45EAEB683F4}" destId="{8FF38492-1A1E-4CCE-B06D-4875E8509C28}" srcOrd="1" destOrd="0" presId="urn:microsoft.com/office/officeart/2016/7/layout/RepeatingBendingProcessNew"/>
    <dgm:cxn modelId="{CA15E7C5-6543-4C28-8457-5200C7D1968F}" srcId="{72C18509-CBA0-4AD9-8BDF-0C080A1F76F6}" destId="{8706C81F-99B7-4E63-9BD4-9344A8D2F58D}" srcOrd="1" destOrd="0" parTransId="{1319593F-4419-4459-9316-E82A4BDFAE90}" sibTransId="{716FECE3-BB3F-4210-9D2D-F5956BE5C68D}"/>
    <dgm:cxn modelId="{DD2CE5C8-660B-41E9-A5BB-E7F81AEC9DFB}" srcId="{72C18509-CBA0-4AD9-8BDF-0C080A1F76F6}" destId="{57D2BF24-DECC-45B0-A43F-A65EDE1B7C05}" srcOrd="0" destOrd="0" parTransId="{CD425C39-7857-45A5-A3B2-E1A16095D70A}" sibTransId="{95267CF3-0B0F-445C-BF72-C45EAEB683F4}"/>
    <dgm:cxn modelId="{599711DB-6827-4081-BBDD-4627FC59EB75}" type="presOf" srcId="{57D2BF24-DECC-45B0-A43F-A65EDE1B7C05}" destId="{49948B26-578A-4379-9A54-A628ED736285}" srcOrd="0" destOrd="0" presId="urn:microsoft.com/office/officeart/2016/7/layout/RepeatingBendingProcessNew"/>
    <dgm:cxn modelId="{691AB4F7-E06C-44DE-A242-D172A4FA6562}" type="presOf" srcId="{95267CF3-0B0F-445C-BF72-C45EAEB683F4}" destId="{731FB718-1F42-4A43-9F06-DE11FDA2F015}" srcOrd="0" destOrd="0" presId="urn:microsoft.com/office/officeart/2016/7/layout/RepeatingBendingProcessNew"/>
    <dgm:cxn modelId="{CADCB050-9CE7-4880-93BA-CD7DB5E0E237}" type="presParOf" srcId="{F44E7B65-2244-4BB5-88C2-8B3426D6AEB8}" destId="{49948B26-578A-4379-9A54-A628ED736285}" srcOrd="0" destOrd="0" presId="urn:microsoft.com/office/officeart/2016/7/layout/RepeatingBendingProcessNew"/>
    <dgm:cxn modelId="{DB9CF927-1857-4CB1-A6CF-2D7057B3475F}" type="presParOf" srcId="{F44E7B65-2244-4BB5-88C2-8B3426D6AEB8}" destId="{731FB718-1F42-4A43-9F06-DE11FDA2F015}" srcOrd="1" destOrd="0" presId="urn:microsoft.com/office/officeart/2016/7/layout/RepeatingBendingProcessNew"/>
    <dgm:cxn modelId="{16F90803-BF02-42B0-96A3-5A8D314EA1CD}" type="presParOf" srcId="{731FB718-1F42-4A43-9F06-DE11FDA2F015}" destId="{8FF38492-1A1E-4CCE-B06D-4875E8509C28}" srcOrd="0" destOrd="0" presId="urn:microsoft.com/office/officeart/2016/7/layout/RepeatingBendingProcessNew"/>
    <dgm:cxn modelId="{F703A6E2-023A-4F6B-BEED-DD3B61C05A21}" type="presParOf" srcId="{F44E7B65-2244-4BB5-88C2-8B3426D6AEB8}" destId="{742E5074-A781-4D8E-A691-3716134F1A20}" srcOrd="2" destOrd="0" presId="urn:microsoft.com/office/officeart/2016/7/layout/RepeatingBendingProcessNew"/>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2E87D8B-D106-4359-8655-DE84D749A4CA}">
      <dsp:nvSpPr>
        <dsp:cNvPr id="0" name=""/>
        <dsp:cNvSpPr/>
      </dsp:nvSpPr>
      <dsp:spPr>
        <a:xfrm>
          <a:off x="0" y="480"/>
          <a:ext cx="2885726" cy="359774"/>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de-DE" sz="1500" b="1" kern="1200"/>
            <a:t>Erzähler </a:t>
          </a:r>
          <a:endParaRPr lang="de-DE" sz="1500" kern="1200"/>
        </a:p>
      </dsp:txBody>
      <dsp:txXfrm>
        <a:off x="17563" y="18043"/>
        <a:ext cx="2850600" cy="324648"/>
      </dsp:txXfrm>
    </dsp:sp>
    <dsp:sp modelId="{D78873B6-661B-4A65-88E5-4A1D502BD4B9}">
      <dsp:nvSpPr>
        <dsp:cNvPr id="0" name=""/>
        <dsp:cNvSpPr/>
      </dsp:nvSpPr>
      <dsp:spPr>
        <a:xfrm>
          <a:off x="0" y="403455"/>
          <a:ext cx="2885726" cy="359774"/>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de-DE" sz="1500" b="1" kern="1200"/>
            <a:t>Mira </a:t>
          </a:r>
          <a:endParaRPr lang="de-DE" sz="1500" kern="1200"/>
        </a:p>
      </dsp:txBody>
      <dsp:txXfrm>
        <a:off x="17563" y="421018"/>
        <a:ext cx="2850600" cy="324648"/>
      </dsp:txXfrm>
    </dsp:sp>
    <dsp:sp modelId="{89BC09BB-F03A-46EE-A677-FB32906E60F5}">
      <dsp:nvSpPr>
        <dsp:cNvPr id="0" name=""/>
        <dsp:cNvSpPr/>
      </dsp:nvSpPr>
      <dsp:spPr>
        <a:xfrm>
          <a:off x="0" y="806429"/>
          <a:ext cx="2885726" cy="359774"/>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de-DE" sz="1500" b="1" kern="1200"/>
            <a:t>Frau Meyer </a:t>
          </a:r>
          <a:endParaRPr lang="de-DE" sz="1500" kern="1200"/>
        </a:p>
      </dsp:txBody>
      <dsp:txXfrm>
        <a:off x="17563" y="823992"/>
        <a:ext cx="2850600" cy="324648"/>
      </dsp:txXfrm>
    </dsp:sp>
    <dsp:sp modelId="{C47B3493-A774-4D1B-9211-D5275CBFF797}">
      <dsp:nvSpPr>
        <dsp:cNvPr id="0" name=""/>
        <dsp:cNvSpPr/>
      </dsp:nvSpPr>
      <dsp:spPr>
        <a:xfrm>
          <a:off x="0" y="1209405"/>
          <a:ext cx="2885726" cy="359774"/>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de-DE" sz="1500" b="1" kern="1200"/>
            <a:t>Einrichtungsleitung</a:t>
          </a:r>
          <a:endParaRPr lang="de-DE" sz="1500" kern="1200"/>
        </a:p>
      </dsp:txBody>
      <dsp:txXfrm>
        <a:off x="17563" y="1226968"/>
        <a:ext cx="2850600" cy="32464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65E566E-A264-413B-AF49-28DA98F4EB55}">
      <dsp:nvSpPr>
        <dsp:cNvPr id="0" name=""/>
        <dsp:cNvSpPr/>
      </dsp:nvSpPr>
      <dsp:spPr>
        <a:xfrm>
          <a:off x="746257" y="0"/>
          <a:ext cx="8457587" cy="3513514"/>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EFA8552-E490-44B7-891F-77B891213B3A}">
      <dsp:nvSpPr>
        <dsp:cNvPr id="0" name=""/>
        <dsp:cNvSpPr/>
      </dsp:nvSpPr>
      <dsp:spPr>
        <a:xfrm>
          <a:off x="10688" y="1054054"/>
          <a:ext cx="3202689" cy="140540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de-DE" sz="1700" kern="1200"/>
            <a:t>Wir informieren uns über verschiedene Erziehungsstile und deren Auswirkungen auf die Kinder. </a:t>
          </a:r>
        </a:p>
      </dsp:txBody>
      <dsp:txXfrm>
        <a:off x="79294" y="1122660"/>
        <a:ext cx="3065477" cy="1268193"/>
      </dsp:txXfrm>
    </dsp:sp>
    <dsp:sp modelId="{001053A9-DD75-4623-855C-202D0DB912A4}">
      <dsp:nvSpPr>
        <dsp:cNvPr id="0" name=""/>
        <dsp:cNvSpPr/>
      </dsp:nvSpPr>
      <dsp:spPr>
        <a:xfrm>
          <a:off x="3373706" y="1054054"/>
          <a:ext cx="3202689" cy="140540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de-DE" sz="1700" kern="1200"/>
            <a:t>Wir beantworten häufig gestellte Elternfragen (FAQs).</a:t>
          </a:r>
        </a:p>
      </dsp:txBody>
      <dsp:txXfrm>
        <a:off x="3442312" y="1122660"/>
        <a:ext cx="3065477" cy="1268193"/>
      </dsp:txXfrm>
    </dsp:sp>
    <dsp:sp modelId="{587EB124-FAD6-4E04-8A1E-5DACCBDAFADF}">
      <dsp:nvSpPr>
        <dsp:cNvPr id="0" name=""/>
        <dsp:cNvSpPr/>
      </dsp:nvSpPr>
      <dsp:spPr>
        <a:xfrm>
          <a:off x="6736725" y="1054054"/>
          <a:ext cx="3202689" cy="140540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de-DE" sz="1700" kern="1200"/>
            <a:t>Wir präsentieren unsere Erkenntnisse auf der Teamsitzung. </a:t>
          </a:r>
        </a:p>
      </dsp:txBody>
      <dsp:txXfrm>
        <a:off x="6805331" y="1122660"/>
        <a:ext cx="3065477" cy="126819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31FB718-1F42-4A43-9F06-DE11FDA2F015}">
      <dsp:nvSpPr>
        <dsp:cNvPr id="0" name=""/>
        <dsp:cNvSpPr/>
      </dsp:nvSpPr>
      <dsp:spPr>
        <a:xfrm>
          <a:off x="2823807" y="2296134"/>
          <a:ext cx="91440" cy="320149"/>
        </a:xfrm>
        <a:custGeom>
          <a:avLst/>
          <a:gdLst/>
          <a:ahLst/>
          <a:cxnLst/>
          <a:rect l="0" t="0" r="0" b="0"/>
          <a:pathLst>
            <a:path>
              <a:moveTo>
                <a:pt x="45720" y="0"/>
              </a:moveTo>
              <a:lnTo>
                <a:pt x="45720" y="320149"/>
              </a:lnTo>
            </a:path>
          </a:pathLst>
        </a:custGeom>
        <a:noFill/>
        <a:ln w="6350" cap="flat" cmpd="sng" algn="ctr">
          <a:solidFill>
            <a:schemeClr val="accent6">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de-DE" sz="500" kern="1200"/>
        </a:p>
      </dsp:txBody>
      <dsp:txXfrm>
        <a:off x="2860758" y="2451804"/>
        <a:ext cx="17537" cy="8808"/>
      </dsp:txXfrm>
    </dsp:sp>
    <dsp:sp modelId="{49948B26-578A-4379-9A54-A628ED736285}">
      <dsp:nvSpPr>
        <dsp:cNvPr id="0" name=""/>
        <dsp:cNvSpPr/>
      </dsp:nvSpPr>
      <dsp:spPr>
        <a:xfrm>
          <a:off x="954581" y="0"/>
          <a:ext cx="3829890" cy="2297934"/>
        </a:xfrm>
        <a:prstGeom prst="rect">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87668" tIns="196990" rIns="187668" bIns="196990" numCol="1" spcCol="1270" anchor="ctr" anchorCtr="0">
          <a:noAutofit/>
        </a:bodyPr>
        <a:lstStyle/>
        <a:p>
          <a:pPr marL="0" lvl="0" indent="0" algn="ctr" defTabSz="844550">
            <a:lnSpc>
              <a:spcPct val="90000"/>
            </a:lnSpc>
            <a:spcBef>
              <a:spcPct val="0"/>
            </a:spcBef>
            <a:spcAft>
              <a:spcPct val="35000"/>
            </a:spcAft>
            <a:buNone/>
          </a:pPr>
          <a:r>
            <a:rPr lang="de-DE" sz="1900" b="1" kern="1200" dirty="0"/>
            <a:t>PLACEMAT:</a:t>
          </a:r>
        </a:p>
        <a:p>
          <a:pPr marL="0" lvl="0" indent="0" algn="ctr" defTabSz="844550">
            <a:lnSpc>
              <a:spcPct val="90000"/>
            </a:lnSpc>
            <a:spcBef>
              <a:spcPct val="0"/>
            </a:spcBef>
            <a:spcAft>
              <a:spcPct val="35000"/>
            </a:spcAft>
            <a:buNone/>
          </a:pPr>
          <a:r>
            <a:rPr lang="de-DE" sz="1900" b="1" kern="1200" dirty="0"/>
            <a:t>Notieren Sie sich in der Einzelarbeitsphase zunächst alles, was Ihnen zum Thema Erziehungsstile einfällt. </a:t>
          </a:r>
          <a:endParaRPr lang="de-DE" sz="1900" kern="1200" dirty="0"/>
        </a:p>
      </dsp:txBody>
      <dsp:txXfrm>
        <a:off x="954581" y="0"/>
        <a:ext cx="3829890" cy="2297934"/>
      </dsp:txXfrm>
    </dsp:sp>
    <dsp:sp modelId="{742E5074-A781-4D8E-A691-3716134F1A20}">
      <dsp:nvSpPr>
        <dsp:cNvPr id="0" name=""/>
        <dsp:cNvSpPr/>
      </dsp:nvSpPr>
      <dsp:spPr>
        <a:xfrm>
          <a:off x="954581" y="2648683"/>
          <a:ext cx="3829890" cy="2297934"/>
        </a:xfrm>
        <a:prstGeom prst="rect">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87668" tIns="196990" rIns="187668" bIns="196990" numCol="1" spcCol="1270" anchor="ctr" anchorCtr="0">
          <a:noAutofit/>
        </a:bodyPr>
        <a:lstStyle/>
        <a:p>
          <a:pPr marL="0" lvl="0" indent="0" algn="ctr" defTabSz="844550">
            <a:lnSpc>
              <a:spcPct val="90000"/>
            </a:lnSpc>
            <a:spcBef>
              <a:spcPct val="0"/>
            </a:spcBef>
            <a:spcAft>
              <a:spcPct val="35000"/>
            </a:spcAft>
            <a:buNone/>
          </a:pPr>
          <a:r>
            <a:rPr lang="de-DE" sz="1900" b="1" kern="1200" dirty="0"/>
            <a:t>Tauschen Sie sich anschließend in der Gruppenphase aus und entscheiden Sie, welche Informationen Sie als Gemeinschaftsergebnis festhalten möchten</a:t>
          </a:r>
          <a:r>
            <a:rPr lang="de-DE" sz="1900" kern="1200" dirty="0"/>
            <a:t>.</a:t>
          </a:r>
        </a:p>
      </dsp:txBody>
      <dsp:txXfrm>
        <a:off x="954581" y="2648683"/>
        <a:ext cx="3829890" cy="2297934"/>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5756FB-E05E-443F-88A1-CFC90638997C}"/>
              </a:ext>
            </a:extLst>
          </p:cNvPr>
          <p:cNvSpPr>
            <a:spLocks noGrp="1"/>
          </p:cNvSpPr>
          <p:nvPr>
            <p:ph type="ctrTitle"/>
          </p:nvPr>
        </p:nvSpPr>
        <p:spPr>
          <a:xfrm>
            <a:off x="1084727" y="1597961"/>
            <a:ext cx="9144000" cy="3162300"/>
          </a:xfrm>
        </p:spPr>
        <p:txBody>
          <a:bodyPr anchor="b">
            <a:normAutofit/>
          </a:bodyPr>
          <a:lstStyle>
            <a:lvl1pPr algn="l">
              <a:defRPr sz="3200"/>
            </a:lvl1pPr>
          </a:lstStyle>
          <a:p>
            <a:r>
              <a:rPr lang="en-US" dirty="0"/>
              <a:t>Click to edit Master title style</a:t>
            </a:r>
          </a:p>
        </p:txBody>
      </p:sp>
      <p:sp>
        <p:nvSpPr>
          <p:cNvPr id="3" name="Subtitle 2">
            <a:extLst>
              <a:ext uri="{FF2B5EF4-FFF2-40B4-BE49-F238E27FC236}">
                <a16:creationId xmlns:a16="http://schemas.microsoft.com/office/drawing/2014/main" id="{3C5DA97A-281B-4A77-9D2C-C5E6A860E645}"/>
              </a:ext>
            </a:extLst>
          </p:cNvPr>
          <p:cNvSpPr>
            <a:spLocks noGrp="1"/>
          </p:cNvSpPr>
          <p:nvPr>
            <p:ph type="subTitle" idx="1"/>
          </p:nvPr>
        </p:nvSpPr>
        <p:spPr>
          <a:xfrm>
            <a:off x="1084727" y="4902488"/>
            <a:ext cx="9144000" cy="985075"/>
          </a:xfrm>
        </p:spPr>
        <p:txBody>
          <a:bodyPr>
            <a:normAutofit/>
          </a:bodyPr>
          <a:lstStyle>
            <a:lvl1pPr marL="0" indent="0" algn="l">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A5FD7BAE-E194-4223-BB4E-5E487863F5BE}"/>
              </a:ext>
            </a:extLst>
          </p:cNvPr>
          <p:cNvSpPr>
            <a:spLocks noGrp="1"/>
          </p:cNvSpPr>
          <p:nvPr>
            <p:ph type="dt" sz="half" idx="10"/>
          </p:nvPr>
        </p:nvSpPr>
        <p:spPr/>
        <p:txBody>
          <a:bodyPr/>
          <a:lstStyle/>
          <a:p>
            <a:fld id="{8C28A28C-4C6A-46EA-90C0-4EE0B89CC5C7}" type="datetimeFigureOut">
              <a:rPr lang="en-US" smtClean="0"/>
              <a:t>6/6/2024</a:t>
            </a:fld>
            <a:endParaRPr lang="en-US" dirty="0"/>
          </a:p>
        </p:txBody>
      </p:sp>
      <p:sp>
        <p:nvSpPr>
          <p:cNvPr id="5" name="Footer Placeholder 4">
            <a:extLst>
              <a:ext uri="{FF2B5EF4-FFF2-40B4-BE49-F238E27FC236}">
                <a16:creationId xmlns:a16="http://schemas.microsoft.com/office/drawing/2014/main" id="{9721F6C9-7279-4DF8-9462-3EFEFA03FB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C457072-0A38-49AD-8D0D-0E42DD488E4F}"/>
              </a:ext>
            </a:extLst>
          </p:cNvPr>
          <p:cNvSpPr>
            <a:spLocks noGrp="1"/>
          </p:cNvSpPr>
          <p:nvPr>
            <p:ph type="sldNum" sz="quarter" idx="12"/>
          </p:nvPr>
        </p:nvSpPr>
        <p:spPr/>
        <p:txBody>
          <a:bodyPr/>
          <a:lstStyle/>
          <a:p>
            <a:fld id="{5DEF7F31-0B8A-474A-B86C-91F381754329}" type="slidenum">
              <a:rPr lang="en-US" smtClean="0"/>
              <a:t>‹Nr.›</a:t>
            </a:fld>
            <a:endParaRPr lang="en-US" dirty="0"/>
          </a:p>
        </p:txBody>
      </p:sp>
    </p:spTree>
    <p:extLst>
      <p:ext uri="{BB962C8B-B14F-4D97-AF65-F5344CB8AC3E}">
        <p14:creationId xmlns:p14="http://schemas.microsoft.com/office/powerpoint/2010/main" val="20284281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398199-C6CF-4DFF-A750-435F06CC748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2F2D5EB-F993-411F-9DBA-971321FC006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EA5D216-27F9-4078-8349-ABC9F614A5E7}"/>
              </a:ext>
            </a:extLst>
          </p:cNvPr>
          <p:cNvSpPr>
            <a:spLocks noGrp="1"/>
          </p:cNvSpPr>
          <p:nvPr>
            <p:ph type="dt" sz="half" idx="10"/>
          </p:nvPr>
        </p:nvSpPr>
        <p:spPr/>
        <p:txBody>
          <a:bodyPr/>
          <a:lstStyle/>
          <a:p>
            <a:fld id="{8C28A28C-4C6A-46EA-90C0-4EE0B89CC5C7}" type="datetimeFigureOut">
              <a:rPr lang="en-US" smtClean="0"/>
              <a:t>6/6/2024</a:t>
            </a:fld>
            <a:endParaRPr lang="en-US"/>
          </a:p>
        </p:txBody>
      </p:sp>
      <p:sp>
        <p:nvSpPr>
          <p:cNvPr id="5" name="Footer Placeholder 4">
            <a:extLst>
              <a:ext uri="{FF2B5EF4-FFF2-40B4-BE49-F238E27FC236}">
                <a16:creationId xmlns:a16="http://schemas.microsoft.com/office/drawing/2014/main" id="{4384F8A8-FBA7-4F25-ADEA-AF346495DEA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F4609F8-5897-4724-8FA6-3EFDE8F2DD79}"/>
              </a:ext>
            </a:extLst>
          </p:cNvPr>
          <p:cNvSpPr>
            <a:spLocks noGrp="1"/>
          </p:cNvSpPr>
          <p:nvPr>
            <p:ph type="sldNum" sz="quarter" idx="12"/>
          </p:nvPr>
        </p:nvSpPr>
        <p:spPr/>
        <p:txBody>
          <a:bodyPr/>
          <a:lstStyle/>
          <a:p>
            <a:fld id="{5DEF7F31-0B8A-474A-B86C-91F381754329}" type="slidenum">
              <a:rPr lang="en-US" smtClean="0"/>
              <a:t>‹Nr.›</a:t>
            </a:fld>
            <a:endParaRPr lang="en-US"/>
          </a:p>
        </p:txBody>
      </p:sp>
    </p:spTree>
    <p:extLst>
      <p:ext uri="{BB962C8B-B14F-4D97-AF65-F5344CB8AC3E}">
        <p14:creationId xmlns:p14="http://schemas.microsoft.com/office/powerpoint/2010/main" val="18621785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6C0F0C-7BA8-490D-B4C9-CCE145DCD19A}"/>
              </a:ext>
            </a:extLst>
          </p:cNvPr>
          <p:cNvSpPr>
            <a:spLocks noGrp="1"/>
          </p:cNvSpPr>
          <p:nvPr>
            <p:ph type="title"/>
          </p:nvPr>
        </p:nvSpPr>
        <p:spPr>
          <a:xfrm>
            <a:off x="1084726" y="1709738"/>
            <a:ext cx="9143999" cy="3050523"/>
          </a:xfrm>
        </p:spPr>
        <p:txBody>
          <a:bodyPr anchor="b">
            <a:normAutofit/>
          </a:bodyPr>
          <a:lstStyle>
            <a:lvl1pPr>
              <a:defRPr sz="4400"/>
            </a:lvl1pPr>
          </a:lstStyle>
          <a:p>
            <a:r>
              <a:rPr lang="en-US" dirty="0"/>
              <a:t>Click to edit Master title style</a:t>
            </a:r>
          </a:p>
        </p:txBody>
      </p:sp>
      <p:sp>
        <p:nvSpPr>
          <p:cNvPr id="3" name="Text Placeholder 2">
            <a:extLst>
              <a:ext uri="{FF2B5EF4-FFF2-40B4-BE49-F238E27FC236}">
                <a16:creationId xmlns:a16="http://schemas.microsoft.com/office/drawing/2014/main" id="{84290E61-B837-4BE4-9BC7-6AF706BCCA42}"/>
              </a:ext>
            </a:extLst>
          </p:cNvPr>
          <p:cNvSpPr>
            <a:spLocks noGrp="1"/>
          </p:cNvSpPr>
          <p:nvPr>
            <p:ph type="body" idx="1"/>
          </p:nvPr>
        </p:nvSpPr>
        <p:spPr>
          <a:xfrm>
            <a:off x="1084726" y="4902488"/>
            <a:ext cx="9143999" cy="985075"/>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E52E15F-E46D-44C6-9FB9-07B0BC545AEF}"/>
              </a:ext>
            </a:extLst>
          </p:cNvPr>
          <p:cNvSpPr>
            <a:spLocks noGrp="1"/>
          </p:cNvSpPr>
          <p:nvPr>
            <p:ph type="dt" sz="half" idx="10"/>
          </p:nvPr>
        </p:nvSpPr>
        <p:spPr/>
        <p:txBody>
          <a:bodyPr/>
          <a:lstStyle/>
          <a:p>
            <a:fld id="{8C28A28C-4C6A-46EA-90C0-4EE0B89CC5C7}" type="datetimeFigureOut">
              <a:rPr lang="en-US" smtClean="0"/>
              <a:t>6/6/2024</a:t>
            </a:fld>
            <a:endParaRPr lang="en-US"/>
          </a:p>
        </p:txBody>
      </p:sp>
      <p:sp>
        <p:nvSpPr>
          <p:cNvPr id="5" name="Footer Placeholder 4">
            <a:extLst>
              <a:ext uri="{FF2B5EF4-FFF2-40B4-BE49-F238E27FC236}">
                <a16:creationId xmlns:a16="http://schemas.microsoft.com/office/drawing/2014/main" id="{2EBF6955-3667-4857-B35A-9E12F798860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114B309-D15E-4FA1-9B8D-8C1F3B56C375}"/>
              </a:ext>
            </a:extLst>
          </p:cNvPr>
          <p:cNvSpPr>
            <a:spLocks noGrp="1"/>
          </p:cNvSpPr>
          <p:nvPr>
            <p:ph type="sldNum" sz="quarter" idx="12"/>
          </p:nvPr>
        </p:nvSpPr>
        <p:spPr/>
        <p:txBody>
          <a:bodyPr/>
          <a:lstStyle/>
          <a:p>
            <a:fld id="{5DEF7F31-0B8A-474A-B86C-91F381754329}" type="slidenum">
              <a:rPr lang="en-US" smtClean="0"/>
              <a:t>‹Nr.›</a:t>
            </a:fld>
            <a:endParaRPr lang="en-US"/>
          </a:p>
        </p:txBody>
      </p:sp>
    </p:spTree>
    <p:extLst>
      <p:ext uri="{BB962C8B-B14F-4D97-AF65-F5344CB8AC3E}">
        <p14:creationId xmlns:p14="http://schemas.microsoft.com/office/powerpoint/2010/main" val="14544856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E219AB-91F9-4F80-9B5D-2E6FE925F02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F19F334-D0CF-4DFD-BAA9-3ECD639B1F1E}"/>
              </a:ext>
            </a:extLst>
          </p:cNvPr>
          <p:cNvSpPr>
            <a:spLocks noGrp="1"/>
          </p:cNvSpPr>
          <p:nvPr>
            <p:ph sz="half" idx="1"/>
          </p:nvPr>
        </p:nvSpPr>
        <p:spPr>
          <a:xfrm>
            <a:off x="1077362" y="2227809"/>
            <a:ext cx="4942438" cy="394915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15E0B5D-4613-4DA7-BA20-58B19BE8A496}"/>
              </a:ext>
            </a:extLst>
          </p:cNvPr>
          <p:cNvSpPr>
            <a:spLocks noGrp="1"/>
          </p:cNvSpPr>
          <p:nvPr>
            <p:ph sz="half" idx="2"/>
          </p:nvPr>
        </p:nvSpPr>
        <p:spPr>
          <a:xfrm>
            <a:off x="6172200" y="2227809"/>
            <a:ext cx="4855265" cy="394915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4F311AB-0603-424D-BC42-0CEAB3562BA4}"/>
              </a:ext>
            </a:extLst>
          </p:cNvPr>
          <p:cNvSpPr>
            <a:spLocks noGrp="1"/>
          </p:cNvSpPr>
          <p:nvPr>
            <p:ph type="dt" sz="half" idx="10"/>
          </p:nvPr>
        </p:nvSpPr>
        <p:spPr/>
        <p:txBody>
          <a:bodyPr/>
          <a:lstStyle/>
          <a:p>
            <a:fld id="{8C28A28C-4C6A-46EA-90C0-4EE0B89CC5C7}" type="datetimeFigureOut">
              <a:rPr lang="en-US" smtClean="0"/>
              <a:t>6/6/2024</a:t>
            </a:fld>
            <a:endParaRPr lang="en-US"/>
          </a:p>
        </p:txBody>
      </p:sp>
      <p:sp>
        <p:nvSpPr>
          <p:cNvPr id="6" name="Footer Placeholder 5">
            <a:extLst>
              <a:ext uri="{FF2B5EF4-FFF2-40B4-BE49-F238E27FC236}">
                <a16:creationId xmlns:a16="http://schemas.microsoft.com/office/drawing/2014/main" id="{7A3AA2AC-0C5F-4835-BE47-D780C29890E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06C54C0-DFDA-4778-9EE8-5E5C30E05412}"/>
              </a:ext>
            </a:extLst>
          </p:cNvPr>
          <p:cNvSpPr>
            <a:spLocks noGrp="1"/>
          </p:cNvSpPr>
          <p:nvPr>
            <p:ph type="sldNum" sz="quarter" idx="12"/>
          </p:nvPr>
        </p:nvSpPr>
        <p:spPr/>
        <p:txBody>
          <a:bodyPr/>
          <a:lstStyle/>
          <a:p>
            <a:fld id="{5DEF7F31-0B8A-474A-B86C-91F381754329}" type="slidenum">
              <a:rPr lang="en-US" smtClean="0"/>
              <a:t>‹Nr.›</a:t>
            </a:fld>
            <a:endParaRPr lang="en-US"/>
          </a:p>
        </p:txBody>
      </p:sp>
    </p:spTree>
    <p:extLst>
      <p:ext uri="{BB962C8B-B14F-4D97-AF65-F5344CB8AC3E}">
        <p14:creationId xmlns:p14="http://schemas.microsoft.com/office/powerpoint/2010/main" val="34843044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9F3603-5B09-4916-8324-A6BDAB4E060E}"/>
              </a:ext>
            </a:extLst>
          </p:cNvPr>
          <p:cNvSpPr>
            <a:spLocks noGrp="1"/>
          </p:cNvSpPr>
          <p:nvPr>
            <p:ph type="title"/>
          </p:nvPr>
        </p:nvSpPr>
        <p:spPr>
          <a:xfrm>
            <a:off x="1084726" y="365125"/>
            <a:ext cx="9942739"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074073C-C15B-4218-9B84-6758955176E7}"/>
              </a:ext>
            </a:extLst>
          </p:cNvPr>
          <p:cNvSpPr>
            <a:spLocks noGrp="1"/>
          </p:cNvSpPr>
          <p:nvPr>
            <p:ph type="body" idx="1"/>
          </p:nvPr>
        </p:nvSpPr>
        <p:spPr>
          <a:xfrm>
            <a:off x="1084725" y="1681163"/>
            <a:ext cx="491285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4116D27-36F6-440B-A9BE-8B9499047CEF}"/>
              </a:ext>
            </a:extLst>
          </p:cNvPr>
          <p:cNvSpPr>
            <a:spLocks noGrp="1"/>
          </p:cNvSpPr>
          <p:nvPr>
            <p:ph sz="half" idx="2"/>
          </p:nvPr>
        </p:nvSpPr>
        <p:spPr>
          <a:xfrm>
            <a:off x="1084726" y="2505075"/>
            <a:ext cx="4912849" cy="36845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7C12010D-7AC4-4A70-A211-6A29274119DB}"/>
              </a:ext>
            </a:extLst>
          </p:cNvPr>
          <p:cNvSpPr>
            <a:spLocks noGrp="1"/>
          </p:cNvSpPr>
          <p:nvPr>
            <p:ph type="body" sz="quarter" idx="3"/>
          </p:nvPr>
        </p:nvSpPr>
        <p:spPr>
          <a:xfrm>
            <a:off x="6172200" y="1681163"/>
            <a:ext cx="4855265"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6AE85B5-3350-49A4-86A1-E5DAED491624}"/>
              </a:ext>
            </a:extLst>
          </p:cNvPr>
          <p:cNvSpPr>
            <a:spLocks noGrp="1"/>
          </p:cNvSpPr>
          <p:nvPr>
            <p:ph sz="quarter" idx="4"/>
          </p:nvPr>
        </p:nvSpPr>
        <p:spPr>
          <a:xfrm>
            <a:off x="6172200" y="2505075"/>
            <a:ext cx="4855265"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A73E874-D08B-4D81-B82D-5DF242E4A1AA}"/>
              </a:ext>
            </a:extLst>
          </p:cNvPr>
          <p:cNvSpPr>
            <a:spLocks noGrp="1"/>
          </p:cNvSpPr>
          <p:nvPr>
            <p:ph type="dt" sz="half" idx="10"/>
          </p:nvPr>
        </p:nvSpPr>
        <p:spPr/>
        <p:txBody>
          <a:bodyPr/>
          <a:lstStyle/>
          <a:p>
            <a:fld id="{8C28A28C-4C6A-46EA-90C0-4EE0B89CC5C7}" type="datetimeFigureOut">
              <a:rPr lang="en-US" smtClean="0"/>
              <a:t>6/6/2024</a:t>
            </a:fld>
            <a:endParaRPr lang="en-US"/>
          </a:p>
        </p:txBody>
      </p:sp>
      <p:sp>
        <p:nvSpPr>
          <p:cNvPr id="8" name="Footer Placeholder 7">
            <a:extLst>
              <a:ext uri="{FF2B5EF4-FFF2-40B4-BE49-F238E27FC236}">
                <a16:creationId xmlns:a16="http://schemas.microsoft.com/office/drawing/2014/main" id="{AE174067-0FFA-41C3-A3A6-E8907CC32DE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7947985-FBC0-4118-8877-2E327F637DF5}"/>
              </a:ext>
            </a:extLst>
          </p:cNvPr>
          <p:cNvSpPr>
            <a:spLocks noGrp="1"/>
          </p:cNvSpPr>
          <p:nvPr>
            <p:ph type="sldNum" sz="quarter" idx="12"/>
          </p:nvPr>
        </p:nvSpPr>
        <p:spPr/>
        <p:txBody>
          <a:bodyPr/>
          <a:lstStyle/>
          <a:p>
            <a:fld id="{5DEF7F31-0B8A-474A-B86C-91F381754329}" type="slidenum">
              <a:rPr lang="en-US" smtClean="0"/>
              <a:t>‹Nr.›</a:t>
            </a:fld>
            <a:endParaRPr lang="en-US"/>
          </a:p>
        </p:txBody>
      </p:sp>
    </p:spTree>
    <p:extLst>
      <p:ext uri="{BB962C8B-B14F-4D97-AF65-F5344CB8AC3E}">
        <p14:creationId xmlns:p14="http://schemas.microsoft.com/office/powerpoint/2010/main" val="16332129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CE0282-3DE7-4AB9-83AC-AFEDD22AF34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1A7436C-706A-443F-86CD-4444C82818B2}"/>
              </a:ext>
            </a:extLst>
          </p:cNvPr>
          <p:cNvSpPr>
            <a:spLocks noGrp="1"/>
          </p:cNvSpPr>
          <p:nvPr>
            <p:ph type="dt" sz="half" idx="10"/>
          </p:nvPr>
        </p:nvSpPr>
        <p:spPr/>
        <p:txBody>
          <a:bodyPr/>
          <a:lstStyle/>
          <a:p>
            <a:fld id="{8C28A28C-4C6A-46EA-90C0-4EE0B89CC5C7}" type="datetimeFigureOut">
              <a:rPr lang="en-US" smtClean="0"/>
              <a:t>6/6/2024</a:t>
            </a:fld>
            <a:endParaRPr lang="en-US"/>
          </a:p>
        </p:txBody>
      </p:sp>
      <p:sp>
        <p:nvSpPr>
          <p:cNvPr id="4" name="Footer Placeholder 3">
            <a:extLst>
              <a:ext uri="{FF2B5EF4-FFF2-40B4-BE49-F238E27FC236}">
                <a16:creationId xmlns:a16="http://schemas.microsoft.com/office/drawing/2014/main" id="{09B53292-7EA5-45D0-957F-636A44FC06D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476F59D-34BB-462C-B506-040B9E982FCB}"/>
              </a:ext>
            </a:extLst>
          </p:cNvPr>
          <p:cNvSpPr>
            <a:spLocks noGrp="1"/>
          </p:cNvSpPr>
          <p:nvPr>
            <p:ph type="sldNum" sz="quarter" idx="12"/>
          </p:nvPr>
        </p:nvSpPr>
        <p:spPr/>
        <p:txBody>
          <a:bodyPr/>
          <a:lstStyle/>
          <a:p>
            <a:fld id="{5DEF7F31-0B8A-474A-B86C-91F381754329}" type="slidenum">
              <a:rPr lang="en-US" smtClean="0"/>
              <a:t>‹Nr.›</a:t>
            </a:fld>
            <a:endParaRPr lang="en-US"/>
          </a:p>
        </p:txBody>
      </p:sp>
    </p:spTree>
    <p:extLst>
      <p:ext uri="{BB962C8B-B14F-4D97-AF65-F5344CB8AC3E}">
        <p14:creationId xmlns:p14="http://schemas.microsoft.com/office/powerpoint/2010/main" val="8682607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BE55245-AB52-41B4-9B28-55E6527DA2F8}"/>
              </a:ext>
            </a:extLst>
          </p:cNvPr>
          <p:cNvSpPr>
            <a:spLocks noGrp="1"/>
          </p:cNvSpPr>
          <p:nvPr>
            <p:ph type="dt" sz="half" idx="10"/>
          </p:nvPr>
        </p:nvSpPr>
        <p:spPr/>
        <p:txBody>
          <a:bodyPr/>
          <a:lstStyle/>
          <a:p>
            <a:fld id="{8C28A28C-4C6A-46EA-90C0-4EE0B89CC5C7}" type="datetimeFigureOut">
              <a:rPr lang="en-US" smtClean="0"/>
              <a:t>6/6/2024</a:t>
            </a:fld>
            <a:endParaRPr lang="en-US"/>
          </a:p>
        </p:txBody>
      </p:sp>
      <p:sp>
        <p:nvSpPr>
          <p:cNvPr id="3" name="Footer Placeholder 2">
            <a:extLst>
              <a:ext uri="{FF2B5EF4-FFF2-40B4-BE49-F238E27FC236}">
                <a16:creationId xmlns:a16="http://schemas.microsoft.com/office/drawing/2014/main" id="{CA73B8AE-58B0-4FDF-8430-9D8D3DD5372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79E4D91-8619-43C1-841B-B5F47DE01739}"/>
              </a:ext>
            </a:extLst>
          </p:cNvPr>
          <p:cNvSpPr>
            <a:spLocks noGrp="1"/>
          </p:cNvSpPr>
          <p:nvPr>
            <p:ph type="sldNum" sz="quarter" idx="12"/>
          </p:nvPr>
        </p:nvSpPr>
        <p:spPr/>
        <p:txBody>
          <a:bodyPr/>
          <a:lstStyle/>
          <a:p>
            <a:fld id="{5DEF7F31-0B8A-474A-B86C-91F381754329}" type="slidenum">
              <a:rPr lang="en-US" smtClean="0"/>
              <a:t>‹Nr.›</a:t>
            </a:fld>
            <a:endParaRPr lang="en-US"/>
          </a:p>
        </p:txBody>
      </p:sp>
    </p:spTree>
    <p:extLst>
      <p:ext uri="{BB962C8B-B14F-4D97-AF65-F5344CB8AC3E}">
        <p14:creationId xmlns:p14="http://schemas.microsoft.com/office/powerpoint/2010/main" val="17334907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5DA660-DF93-4947-B93F-BF118D3B5F80}"/>
              </a:ext>
            </a:extLst>
          </p:cNvPr>
          <p:cNvSpPr>
            <a:spLocks noGrp="1"/>
          </p:cNvSpPr>
          <p:nvPr>
            <p:ph type="title"/>
          </p:nvPr>
        </p:nvSpPr>
        <p:spPr>
          <a:xfrm>
            <a:off x="1084727" y="457200"/>
            <a:ext cx="3687298" cy="1600200"/>
          </a:xfrm>
        </p:spPr>
        <p:txBody>
          <a:bodyPr anchor="b"/>
          <a:lstStyle>
            <a:lvl1pPr>
              <a:defRPr sz="3200"/>
            </a:lvl1pPr>
          </a:lstStyle>
          <a:p>
            <a:r>
              <a:rPr lang="en-US" dirty="0"/>
              <a:t>Click to edit Master title style</a:t>
            </a:r>
          </a:p>
        </p:txBody>
      </p:sp>
      <p:sp>
        <p:nvSpPr>
          <p:cNvPr id="3" name="Content Placeholder 2">
            <a:extLst>
              <a:ext uri="{FF2B5EF4-FFF2-40B4-BE49-F238E27FC236}">
                <a16:creationId xmlns:a16="http://schemas.microsoft.com/office/drawing/2014/main" id="{02F0292E-B3E1-4FD6-A7FA-C165BAC21C28}"/>
              </a:ext>
            </a:extLst>
          </p:cNvPr>
          <p:cNvSpPr>
            <a:spLocks noGrp="1"/>
          </p:cNvSpPr>
          <p:nvPr>
            <p:ph idx="1"/>
          </p:nvPr>
        </p:nvSpPr>
        <p:spPr>
          <a:xfrm>
            <a:off x="5183188" y="987425"/>
            <a:ext cx="5844277" cy="4873625"/>
          </a:xfrm>
        </p:spPr>
        <p:txBody>
          <a:bodyPr>
            <a:normAutofit/>
          </a:bodyPr>
          <a:lstStyle>
            <a:lvl1pPr>
              <a:defRPr sz="24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EEFB0ECC-817B-4A71-AFB5-FC60A2BC3ABC}"/>
              </a:ext>
            </a:extLst>
          </p:cNvPr>
          <p:cNvSpPr>
            <a:spLocks noGrp="1"/>
          </p:cNvSpPr>
          <p:nvPr>
            <p:ph type="body" sz="half" idx="2"/>
          </p:nvPr>
        </p:nvSpPr>
        <p:spPr>
          <a:xfrm>
            <a:off x="1084727" y="2253343"/>
            <a:ext cx="3687298" cy="361564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17788E0B-6135-4F59-A35A-2CA1A8BA4ED2}"/>
              </a:ext>
            </a:extLst>
          </p:cNvPr>
          <p:cNvSpPr>
            <a:spLocks noGrp="1"/>
          </p:cNvSpPr>
          <p:nvPr>
            <p:ph type="dt" sz="half" idx="10"/>
          </p:nvPr>
        </p:nvSpPr>
        <p:spPr/>
        <p:txBody>
          <a:bodyPr/>
          <a:lstStyle/>
          <a:p>
            <a:fld id="{8C28A28C-4C6A-46EA-90C0-4EE0B89CC5C7}" type="datetimeFigureOut">
              <a:rPr lang="en-US" smtClean="0"/>
              <a:t>6/6/2024</a:t>
            </a:fld>
            <a:endParaRPr lang="en-US"/>
          </a:p>
        </p:txBody>
      </p:sp>
      <p:sp>
        <p:nvSpPr>
          <p:cNvPr id="6" name="Footer Placeholder 5">
            <a:extLst>
              <a:ext uri="{FF2B5EF4-FFF2-40B4-BE49-F238E27FC236}">
                <a16:creationId xmlns:a16="http://schemas.microsoft.com/office/drawing/2014/main" id="{FD0DEF36-4037-4E6D-988F-CC8E3F11C63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55C0D2D-D878-4723-A002-5A601EFB48A0}"/>
              </a:ext>
            </a:extLst>
          </p:cNvPr>
          <p:cNvSpPr>
            <a:spLocks noGrp="1"/>
          </p:cNvSpPr>
          <p:nvPr>
            <p:ph type="sldNum" sz="quarter" idx="12"/>
          </p:nvPr>
        </p:nvSpPr>
        <p:spPr/>
        <p:txBody>
          <a:bodyPr/>
          <a:lstStyle/>
          <a:p>
            <a:fld id="{5DEF7F31-0B8A-474A-B86C-91F381754329}" type="slidenum">
              <a:rPr lang="en-US" smtClean="0"/>
              <a:t>‹Nr.›</a:t>
            </a:fld>
            <a:endParaRPr lang="en-US"/>
          </a:p>
        </p:txBody>
      </p:sp>
    </p:spTree>
    <p:extLst>
      <p:ext uri="{BB962C8B-B14F-4D97-AF65-F5344CB8AC3E}">
        <p14:creationId xmlns:p14="http://schemas.microsoft.com/office/powerpoint/2010/main" val="11036945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5C59D5-B8A1-4C9C-A61F-E082A44330BB}"/>
              </a:ext>
            </a:extLst>
          </p:cNvPr>
          <p:cNvSpPr>
            <a:spLocks noGrp="1"/>
          </p:cNvSpPr>
          <p:nvPr>
            <p:ph type="title"/>
          </p:nvPr>
        </p:nvSpPr>
        <p:spPr>
          <a:xfrm>
            <a:off x="1084727" y="720433"/>
            <a:ext cx="3687298" cy="1587337"/>
          </a:xfrm>
        </p:spPr>
        <p:txBody>
          <a:bodyPr anchor="b"/>
          <a:lstStyle>
            <a:lvl1pPr>
              <a:defRPr sz="3200"/>
            </a:lvl1pPr>
          </a:lstStyle>
          <a:p>
            <a:r>
              <a:rPr lang="en-US" dirty="0"/>
              <a:t>Click to edit Master title style</a:t>
            </a:r>
          </a:p>
        </p:txBody>
      </p:sp>
      <p:sp>
        <p:nvSpPr>
          <p:cNvPr id="3" name="Picture Placeholder 2">
            <a:extLst>
              <a:ext uri="{FF2B5EF4-FFF2-40B4-BE49-F238E27FC236}">
                <a16:creationId xmlns:a16="http://schemas.microsoft.com/office/drawing/2014/main" id="{64CB4F5F-E6E7-45C3-B35C-80F81FB1A5E8}"/>
              </a:ext>
            </a:extLst>
          </p:cNvPr>
          <p:cNvSpPr>
            <a:spLocks noGrp="1"/>
          </p:cNvSpPr>
          <p:nvPr>
            <p:ph type="pic" idx="1"/>
          </p:nvPr>
        </p:nvSpPr>
        <p:spPr>
          <a:xfrm>
            <a:off x="5183188" y="987425"/>
            <a:ext cx="5827712"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6633AB7-4F8E-4A9F-AC15-89E6A6E00347}"/>
              </a:ext>
            </a:extLst>
          </p:cNvPr>
          <p:cNvSpPr>
            <a:spLocks noGrp="1"/>
          </p:cNvSpPr>
          <p:nvPr>
            <p:ph type="body" sz="half" idx="2"/>
          </p:nvPr>
        </p:nvSpPr>
        <p:spPr>
          <a:xfrm>
            <a:off x="1084727" y="2449286"/>
            <a:ext cx="3687298" cy="341970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C074B526-866D-4E11-A7F9-081BD4EDF484}"/>
              </a:ext>
            </a:extLst>
          </p:cNvPr>
          <p:cNvSpPr>
            <a:spLocks noGrp="1"/>
          </p:cNvSpPr>
          <p:nvPr>
            <p:ph type="dt" sz="half" idx="10"/>
          </p:nvPr>
        </p:nvSpPr>
        <p:spPr/>
        <p:txBody>
          <a:bodyPr/>
          <a:lstStyle/>
          <a:p>
            <a:fld id="{8C28A28C-4C6A-46EA-90C0-4EE0B89CC5C7}" type="datetimeFigureOut">
              <a:rPr lang="en-US" smtClean="0"/>
              <a:t>6/6/2024</a:t>
            </a:fld>
            <a:endParaRPr lang="en-US"/>
          </a:p>
        </p:txBody>
      </p:sp>
      <p:sp>
        <p:nvSpPr>
          <p:cNvPr id="6" name="Footer Placeholder 5">
            <a:extLst>
              <a:ext uri="{FF2B5EF4-FFF2-40B4-BE49-F238E27FC236}">
                <a16:creationId xmlns:a16="http://schemas.microsoft.com/office/drawing/2014/main" id="{CD758BF8-E962-4367-8495-62438FDD483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FC20AE1-C97D-4E6C-9DB2-B2904C2CF247}"/>
              </a:ext>
            </a:extLst>
          </p:cNvPr>
          <p:cNvSpPr>
            <a:spLocks noGrp="1"/>
          </p:cNvSpPr>
          <p:nvPr>
            <p:ph type="sldNum" sz="quarter" idx="12"/>
          </p:nvPr>
        </p:nvSpPr>
        <p:spPr/>
        <p:txBody>
          <a:bodyPr/>
          <a:lstStyle/>
          <a:p>
            <a:fld id="{5DEF7F31-0B8A-474A-B86C-91F381754329}" type="slidenum">
              <a:rPr lang="en-US" smtClean="0"/>
              <a:t>‹Nr.›</a:t>
            </a:fld>
            <a:endParaRPr lang="en-US"/>
          </a:p>
        </p:txBody>
      </p:sp>
    </p:spTree>
    <p:extLst>
      <p:ext uri="{BB962C8B-B14F-4D97-AF65-F5344CB8AC3E}">
        <p14:creationId xmlns:p14="http://schemas.microsoft.com/office/powerpoint/2010/main" val="6019375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89E81-5CFF-4A28-B9C8-5D54E51DF202}"/>
              </a:ext>
            </a:extLst>
          </p:cNvPr>
          <p:cNvSpPr>
            <a:spLocks noGrp="1"/>
          </p:cNvSpPr>
          <p:nvPr>
            <p:ph type="title"/>
          </p:nvPr>
        </p:nvSpPr>
        <p:spPr/>
        <p:txBody>
          <a:bodyPr/>
          <a:lstStyle/>
          <a:p>
            <a:r>
              <a:rPr lang="en-US" dirty="0"/>
              <a:t>Click to edit Master title style</a:t>
            </a:r>
          </a:p>
        </p:txBody>
      </p:sp>
      <p:sp>
        <p:nvSpPr>
          <p:cNvPr id="3" name="Vertical Text Placeholder 2">
            <a:extLst>
              <a:ext uri="{FF2B5EF4-FFF2-40B4-BE49-F238E27FC236}">
                <a16:creationId xmlns:a16="http://schemas.microsoft.com/office/drawing/2014/main" id="{158A4CC8-DCB0-4E94-98A7-236E3D18667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DD1F802-21C2-44B2-A419-55469D826571}"/>
              </a:ext>
            </a:extLst>
          </p:cNvPr>
          <p:cNvSpPr>
            <a:spLocks noGrp="1"/>
          </p:cNvSpPr>
          <p:nvPr>
            <p:ph type="dt" sz="half" idx="10"/>
          </p:nvPr>
        </p:nvSpPr>
        <p:spPr/>
        <p:txBody>
          <a:bodyPr/>
          <a:lstStyle/>
          <a:p>
            <a:fld id="{8C28A28C-4C6A-46EA-90C0-4EE0B89CC5C7}" type="datetimeFigureOut">
              <a:rPr lang="en-US" smtClean="0"/>
              <a:t>6/6/2024</a:t>
            </a:fld>
            <a:endParaRPr lang="en-US"/>
          </a:p>
        </p:txBody>
      </p:sp>
      <p:sp>
        <p:nvSpPr>
          <p:cNvPr id="5" name="Footer Placeholder 4">
            <a:extLst>
              <a:ext uri="{FF2B5EF4-FFF2-40B4-BE49-F238E27FC236}">
                <a16:creationId xmlns:a16="http://schemas.microsoft.com/office/drawing/2014/main" id="{84BDB709-08FF-4C4A-8670-4CCA9146F94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5395375-1CC8-4950-8439-877451C4266D}"/>
              </a:ext>
            </a:extLst>
          </p:cNvPr>
          <p:cNvSpPr>
            <a:spLocks noGrp="1"/>
          </p:cNvSpPr>
          <p:nvPr>
            <p:ph type="sldNum" sz="quarter" idx="12"/>
          </p:nvPr>
        </p:nvSpPr>
        <p:spPr/>
        <p:txBody>
          <a:bodyPr/>
          <a:lstStyle/>
          <a:p>
            <a:fld id="{5DEF7F31-0B8A-474A-B86C-91F381754329}" type="slidenum">
              <a:rPr lang="en-US" smtClean="0"/>
              <a:t>‹Nr.›</a:t>
            </a:fld>
            <a:endParaRPr lang="en-US"/>
          </a:p>
        </p:txBody>
      </p:sp>
    </p:spTree>
    <p:extLst>
      <p:ext uri="{BB962C8B-B14F-4D97-AF65-F5344CB8AC3E}">
        <p14:creationId xmlns:p14="http://schemas.microsoft.com/office/powerpoint/2010/main" val="30229534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CE8BDF0-A155-454D-B3E2-AD15D0905A62}"/>
              </a:ext>
            </a:extLst>
          </p:cNvPr>
          <p:cNvSpPr>
            <a:spLocks noGrp="1"/>
          </p:cNvSpPr>
          <p:nvPr>
            <p:ph type="title" orient="vert"/>
          </p:nvPr>
        </p:nvSpPr>
        <p:spPr>
          <a:xfrm>
            <a:off x="9073242" y="827313"/>
            <a:ext cx="2280557" cy="5061857"/>
          </a:xfrm>
        </p:spPr>
        <p:txBody>
          <a:bodyPr vert="eaVert"/>
          <a:lstStyle/>
          <a:p>
            <a:r>
              <a:rPr lang="en-US" dirty="0"/>
              <a:t>Click to edit Master title style</a:t>
            </a:r>
          </a:p>
        </p:txBody>
      </p:sp>
      <p:sp>
        <p:nvSpPr>
          <p:cNvPr id="3" name="Vertical Text Placeholder 2">
            <a:extLst>
              <a:ext uri="{FF2B5EF4-FFF2-40B4-BE49-F238E27FC236}">
                <a16:creationId xmlns:a16="http://schemas.microsoft.com/office/drawing/2014/main" id="{07244E0D-96EC-4B35-BA5C-5DAFCC7281AE}"/>
              </a:ext>
            </a:extLst>
          </p:cNvPr>
          <p:cNvSpPr>
            <a:spLocks noGrp="1"/>
          </p:cNvSpPr>
          <p:nvPr>
            <p:ph type="body" orient="vert" idx="1"/>
          </p:nvPr>
        </p:nvSpPr>
        <p:spPr>
          <a:xfrm>
            <a:off x="838200" y="827313"/>
            <a:ext cx="8115300" cy="5061857"/>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A13ADC4E-9FB1-439F-B0FB-47F47B3421A7}"/>
              </a:ext>
            </a:extLst>
          </p:cNvPr>
          <p:cNvSpPr>
            <a:spLocks noGrp="1"/>
          </p:cNvSpPr>
          <p:nvPr>
            <p:ph type="dt" sz="half" idx="10"/>
          </p:nvPr>
        </p:nvSpPr>
        <p:spPr/>
        <p:txBody>
          <a:bodyPr/>
          <a:lstStyle/>
          <a:p>
            <a:fld id="{8C28A28C-4C6A-46EA-90C0-4EE0B89CC5C7}" type="datetimeFigureOut">
              <a:rPr lang="en-US" smtClean="0"/>
              <a:t>6/6/2024</a:t>
            </a:fld>
            <a:endParaRPr lang="en-US"/>
          </a:p>
        </p:txBody>
      </p:sp>
      <p:sp>
        <p:nvSpPr>
          <p:cNvPr id="5" name="Footer Placeholder 4">
            <a:extLst>
              <a:ext uri="{FF2B5EF4-FFF2-40B4-BE49-F238E27FC236}">
                <a16:creationId xmlns:a16="http://schemas.microsoft.com/office/drawing/2014/main" id="{637EE406-061A-4440-BA75-3B684FC8482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A6D93CF-F5F3-4897-A51E-47D577FDD344}"/>
              </a:ext>
            </a:extLst>
          </p:cNvPr>
          <p:cNvSpPr>
            <a:spLocks noGrp="1"/>
          </p:cNvSpPr>
          <p:nvPr>
            <p:ph type="sldNum" sz="quarter" idx="12"/>
          </p:nvPr>
        </p:nvSpPr>
        <p:spPr/>
        <p:txBody>
          <a:bodyPr/>
          <a:lstStyle/>
          <a:p>
            <a:fld id="{5DEF7F31-0B8A-474A-B86C-91F381754329}" type="slidenum">
              <a:rPr lang="en-US" smtClean="0"/>
              <a:t>‹Nr.›</a:t>
            </a:fld>
            <a:endParaRPr lang="en-US"/>
          </a:p>
        </p:txBody>
      </p:sp>
    </p:spTree>
    <p:extLst>
      <p:ext uri="{BB962C8B-B14F-4D97-AF65-F5344CB8AC3E}">
        <p14:creationId xmlns:p14="http://schemas.microsoft.com/office/powerpoint/2010/main" val="19289469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AE192E3E-68A9-4F36-936C-1C8D0B9EF132}"/>
              </a:ext>
            </a:extLst>
          </p:cNvPr>
          <p:cNvSpPr/>
          <p:nvPr/>
        </p:nvSpPr>
        <p:spPr>
          <a:xfrm>
            <a:off x="8803792" y="3455896"/>
            <a:ext cx="3388208" cy="3406341"/>
          </a:xfrm>
          <a:custGeom>
            <a:avLst/>
            <a:gdLst>
              <a:gd name="connsiteX0" fmla="*/ 3388058 w 3388208"/>
              <a:gd name="connsiteY0" fmla="*/ 0 h 3406341"/>
              <a:gd name="connsiteX1" fmla="*/ 3388208 w 3388208"/>
              <a:gd name="connsiteY1" fmla="*/ 0 h 3406341"/>
              <a:gd name="connsiteX2" fmla="*/ 3388208 w 3388208"/>
              <a:gd name="connsiteY2" fmla="*/ 3406341 h 3406341"/>
              <a:gd name="connsiteX3" fmla="*/ 0 w 3388208"/>
              <a:gd name="connsiteY3" fmla="*/ 3406341 h 3406341"/>
              <a:gd name="connsiteX4" fmla="*/ 79006 w 3388208"/>
              <a:gd name="connsiteY4" fmla="*/ 3404386 h 3406341"/>
              <a:gd name="connsiteX5" fmla="*/ 3383947 w 3388208"/>
              <a:gd name="connsiteY5" fmla="*/ 164274 h 3406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88208" h="3406341">
                <a:moveTo>
                  <a:pt x="3388058" y="0"/>
                </a:moveTo>
                <a:lnTo>
                  <a:pt x="3388208" y="0"/>
                </a:lnTo>
                <a:lnTo>
                  <a:pt x="3388208" y="3406341"/>
                </a:lnTo>
                <a:lnTo>
                  <a:pt x="0" y="3406341"/>
                </a:lnTo>
                <a:lnTo>
                  <a:pt x="79006" y="3404386"/>
                </a:lnTo>
                <a:cubicBezTo>
                  <a:pt x="1864742" y="3315784"/>
                  <a:pt x="3296223" y="1912901"/>
                  <a:pt x="3383947" y="164274"/>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Placeholder 1">
            <a:extLst>
              <a:ext uri="{FF2B5EF4-FFF2-40B4-BE49-F238E27FC236}">
                <a16:creationId xmlns:a16="http://schemas.microsoft.com/office/drawing/2014/main" id="{3F214EB0-7E6D-4536-9350-5CB688B56F26}"/>
              </a:ext>
            </a:extLst>
          </p:cNvPr>
          <p:cNvSpPr>
            <a:spLocks noGrp="1"/>
          </p:cNvSpPr>
          <p:nvPr>
            <p:ph type="title"/>
          </p:nvPr>
        </p:nvSpPr>
        <p:spPr>
          <a:xfrm>
            <a:off x="1077362" y="720434"/>
            <a:ext cx="9950103" cy="1507376"/>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a:extLst>
              <a:ext uri="{FF2B5EF4-FFF2-40B4-BE49-F238E27FC236}">
                <a16:creationId xmlns:a16="http://schemas.microsoft.com/office/drawing/2014/main" id="{ABF5455E-4725-4924-BF7D-2E1FC9E391F8}"/>
              </a:ext>
            </a:extLst>
          </p:cNvPr>
          <p:cNvSpPr>
            <a:spLocks noGrp="1"/>
          </p:cNvSpPr>
          <p:nvPr>
            <p:ph type="body" idx="1"/>
          </p:nvPr>
        </p:nvSpPr>
        <p:spPr>
          <a:xfrm>
            <a:off x="1077362" y="2427316"/>
            <a:ext cx="9950103" cy="3513514"/>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A2CAD9D9-1A1D-4438-9F3D-E5E58FD72F1F}"/>
              </a:ext>
            </a:extLst>
          </p:cNvPr>
          <p:cNvSpPr>
            <a:spLocks noGrp="1"/>
          </p:cNvSpPr>
          <p:nvPr>
            <p:ph type="dt" sz="half" idx="2"/>
          </p:nvPr>
        </p:nvSpPr>
        <p:spPr>
          <a:xfrm>
            <a:off x="9243751" y="6356350"/>
            <a:ext cx="2296603" cy="365125"/>
          </a:xfrm>
          <a:prstGeom prst="rect">
            <a:avLst/>
          </a:prstGeom>
        </p:spPr>
        <p:txBody>
          <a:bodyPr vert="horz" lIns="91440" tIns="45720" rIns="91440" bIns="45720" rtlCol="0" anchor="ctr"/>
          <a:lstStyle>
            <a:lvl1pPr algn="r">
              <a:defRPr sz="900">
                <a:solidFill>
                  <a:schemeClr val="bg1"/>
                </a:solidFill>
              </a:defRPr>
            </a:lvl1pPr>
          </a:lstStyle>
          <a:p>
            <a:fld id="{8C28A28C-4C6A-46EA-90C0-4EE0B89CC5C7}" type="datetimeFigureOut">
              <a:rPr lang="en-US" smtClean="0"/>
              <a:pPr/>
              <a:t>6/6/2024</a:t>
            </a:fld>
            <a:endParaRPr lang="en-US" dirty="0"/>
          </a:p>
        </p:txBody>
      </p:sp>
      <p:sp>
        <p:nvSpPr>
          <p:cNvPr id="5" name="Footer Placeholder 4">
            <a:extLst>
              <a:ext uri="{FF2B5EF4-FFF2-40B4-BE49-F238E27FC236}">
                <a16:creationId xmlns:a16="http://schemas.microsoft.com/office/drawing/2014/main" id="{AE80A827-D7BF-4CA4-8C29-5AE54ADA4787}"/>
              </a:ext>
            </a:extLst>
          </p:cNvPr>
          <p:cNvSpPr>
            <a:spLocks noGrp="1"/>
          </p:cNvSpPr>
          <p:nvPr>
            <p:ph type="ftr" sz="quarter" idx="3"/>
          </p:nvPr>
        </p:nvSpPr>
        <p:spPr>
          <a:xfrm rot="5400000">
            <a:off x="-1610380" y="1926575"/>
            <a:ext cx="3830351" cy="365125"/>
          </a:xfrm>
          <a:prstGeom prst="rect">
            <a:avLst/>
          </a:prstGeom>
        </p:spPr>
        <p:txBody>
          <a:bodyPr vert="horz" lIns="91440" tIns="45720" rIns="91440" bIns="45720" rtlCol="0" anchor="ctr"/>
          <a:lstStyle>
            <a:lvl1pPr algn="l">
              <a:defRPr sz="900">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06717188-1DE1-4DA5-8161-21179E4ADEAE}"/>
              </a:ext>
            </a:extLst>
          </p:cNvPr>
          <p:cNvSpPr>
            <a:spLocks noGrp="1"/>
          </p:cNvSpPr>
          <p:nvPr>
            <p:ph type="sldNum" sz="quarter" idx="4"/>
          </p:nvPr>
        </p:nvSpPr>
        <p:spPr>
          <a:xfrm>
            <a:off x="11540355" y="6356350"/>
            <a:ext cx="410973" cy="365125"/>
          </a:xfrm>
          <a:prstGeom prst="rect">
            <a:avLst/>
          </a:prstGeom>
        </p:spPr>
        <p:txBody>
          <a:bodyPr vert="horz" lIns="91440" tIns="45720" rIns="91440" bIns="45720" rtlCol="0" anchor="ctr"/>
          <a:lstStyle>
            <a:lvl1pPr algn="r">
              <a:defRPr sz="900">
                <a:solidFill>
                  <a:schemeClr val="bg1"/>
                </a:solidFill>
              </a:defRPr>
            </a:lvl1pPr>
          </a:lstStyle>
          <a:p>
            <a:fld id="{5DEF7F31-0B8A-474A-B86C-91F381754329}" type="slidenum">
              <a:rPr lang="en-US" smtClean="0"/>
              <a:pPr/>
              <a:t>‹Nr.›</a:t>
            </a:fld>
            <a:endParaRPr lang="en-US" dirty="0"/>
          </a:p>
        </p:txBody>
      </p:sp>
    </p:spTree>
    <p:extLst>
      <p:ext uri="{BB962C8B-B14F-4D97-AF65-F5344CB8AC3E}">
        <p14:creationId xmlns:p14="http://schemas.microsoft.com/office/powerpoint/2010/main" val="1948082882"/>
      </p:ext>
    </p:extLst>
  </p:cSld>
  <p:clrMap bg1="lt1" tx1="dk1" bg2="lt2" tx2="dk2" accent1="accent1" accent2="accent2" accent3="accent3" accent4="accent4" accent5="accent5" accent6="accent6" hlink="hlink" folHlink="folHlink"/>
  <p:sldLayoutIdLst>
    <p:sldLayoutId id="2147483671" r:id="rId1"/>
    <p:sldLayoutId id="2147483670" r:id="rId2"/>
    <p:sldLayoutId id="2147483669" r:id="rId3"/>
    <p:sldLayoutId id="2147483668" r:id="rId4"/>
    <p:sldLayoutId id="2147483667" r:id="rId5"/>
    <p:sldLayoutId id="2147483666" r:id="rId6"/>
    <p:sldLayoutId id="2147483665" r:id="rId7"/>
    <p:sldLayoutId id="2147483664" r:id="rId8"/>
    <p:sldLayoutId id="2147483663" r:id="rId9"/>
    <p:sldLayoutId id="2147483662" r:id="rId10"/>
    <p:sldLayoutId id="2147483661" r:id="rId11"/>
  </p:sldLayoutIdLst>
  <p:txStyles>
    <p:titleStyle>
      <a:lvl1pPr algn="l" defTabSz="914400" rtl="0" eaLnBrk="1" latinLnBrk="0" hangingPunct="1">
        <a:lnSpc>
          <a:spcPct val="110000"/>
        </a:lnSpc>
        <a:spcBef>
          <a:spcPct val="0"/>
        </a:spcBef>
        <a:buNone/>
        <a:defRPr sz="3200" b="1" kern="120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1800" kern="1200">
          <a:solidFill>
            <a:schemeClr val="tx1"/>
          </a:solidFill>
          <a:latin typeface="+mn-lt"/>
          <a:ea typeface="+mn-ea"/>
          <a:cs typeface="+mn-cs"/>
        </a:defRPr>
      </a:lvl1pPr>
      <a:lvl2pPr marL="274320" indent="0" algn="l" defTabSz="914400" rtl="0" eaLnBrk="1" latinLnBrk="0" hangingPunct="1">
        <a:lnSpc>
          <a:spcPct val="120000"/>
        </a:lnSpc>
        <a:spcBef>
          <a:spcPts val="500"/>
        </a:spcBef>
        <a:buFontTx/>
        <a:buNone/>
        <a:defRPr sz="1600" b="1" kern="1200">
          <a:solidFill>
            <a:schemeClr val="tx1"/>
          </a:solidFill>
          <a:latin typeface="+mn-lt"/>
          <a:ea typeface="+mn-ea"/>
          <a:cs typeface="+mn-cs"/>
        </a:defRPr>
      </a:lvl2pPr>
      <a:lvl3pPr marL="54864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3pPr>
      <a:lvl4pPr marL="594360" indent="0" algn="l" defTabSz="914400" rtl="0" eaLnBrk="1" latinLnBrk="0" hangingPunct="1">
        <a:lnSpc>
          <a:spcPct val="120000"/>
        </a:lnSpc>
        <a:spcBef>
          <a:spcPts val="500"/>
        </a:spcBef>
        <a:buFontTx/>
        <a:buNone/>
        <a:defRPr sz="1200" b="1" kern="1200">
          <a:solidFill>
            <a:schemeClr val="tx1"/>
          </a:solidFill>
          <a:latin typeface="+mn-lt"/>
          <a:ea typeface="+mn-ea"/>
          <a:cs typeface="+mn-cs"/>
        </a:defRPr>
      </a:lvl4pPr>
      <a:lvl5pPr marL="82296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3.jp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slideLayout" Target="../slideLayouts/slideLayout2.xml"/><Relationship Id="rId7" Type="http://schemas.openxmlformats.org/officeDocument/2006/relationships/image" Target="../media/image6.png"/><Relationship Id="rId12" Type="http://schemas.openxmlformats.org/officeDocument/2006/relationships/image" Target="../media/image9.png"/><Relationship Id="rId2" Type="http://schemas.openxmlformats.org/officeDocument/2006/relationships/audio" Target="../media/media1.mpeg"/><Relationship Id="rId1" Type="http://schemas.microsoft.com/office/2007/relationships/media" Target="../media/media1.mpeg"/><Relationship Id="rId6" Type="http://schemas.openxmlformats.org/officeDocument/2006/relationships/image" Target="../media/image5.png"/><Relationship Id="rId11" Type="http://schemas.openxmlformats.org/officeDocument/2006/relationships/image" Target="../media/image2.png"/><Relationship Id="rId5" Type="http://schemas.openxmlformats.org/officeDocument/2006/relationships/hyperlink" Target="https://picto.kits.blog/#/pictogram/de/27509" TargetMode="External"/><Relationship Id="rId10" Type="http://schemas.openxmlformats.org/officeDocument/2006/relationships/image" Target="../media/image8.png"/><Relationship Id="rId4" Type="http://schemas.openxmlformats.org/officeDocument/2006/relationships/image" Target="../media/image4.png"/><Relationship Id="rId9" Type="http://schemas.openxmlformats.org/officeDocument/2006/relationships/hyperlink" Target="https://picto.kits.blog/#/pictogram/de/4703" TargetMode="Externa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9.png"/><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image" Target="../media/image2.png"/><Relationship Id="rId5" Type="http://schemas.openxmlformats.org/officeDocument/2006/relationships/image" Target="../media/image8.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hyperlink" Target="https://picto.kits.blog/#/pictogram/de/28645" TargetMode="External"/><Relationship Id="rId2" Type="http://schemas.openxmlformats.org/officeDocument/2006/relationships/image" Target="../media/image10.pn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slideLayout" Target="../slideLayouts/slideLayout2.xml"/><Relationship Id="rId7" Type="http://schemas.openxmlformats.org/officeDocument/2006/relationships/image" Target="../media/image6.png"/><Relationship Id="rId12" Type="http://schemas.openxmlformats.org/officeDocument/2006/relationships/image" Target="../media/image9.png"/><Relationship Id="rId2" Type="http://schemas.openxmlformats.org/officeDocument/2006/relationships/audio" Target="../media/media3.mp3"/><Relationship Id="rId1" Type="http://schemas.microsoft.com/office/2007/relationships/media" Target="../media/media3.mp3"/><Relationship Id="rId6" Type="http://schemas.openxmlformats.org/officeDocument/2006/relationships/image" Target="../media/image11.png"/><Relationship Id="rId11" Type="http://schemas.openxmlformats.org/officeDocument/2006/relationships/image" Target="../media/image2.png"/><Relationship Id="rId5" Type="http://schemas.openxmlformats.org/officeDocument/2006/relationships/hyperlink" Target="https://picto.kits.blog/#/pictogram/de/28645" TargetMode="External"/><Relationship Id="rId10" Type="http://schemas.openxmlformats.org/officeDocument/2006/relationships/hyperlink" Target="https://picto.kits.blog/#/pictogram/de/4703" TargetMode="External"/><Relationship Id="rId4" Type="http://schemas.openxmlformats.org/officeDocument/2006/relationships/image" Target="../media/image4.png"/><Relationship Id="rId9" Type="http://schemas.openxmlformats.org/officeDocument/2006/relationships/image" Target="../media/image8.png"/></Relationships>
</file>

<file path=ppt/slides/_rels/slide8.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hyperlink" Target="https://picto.kits.blog/#/pictogram/de/28645" TargetMode="External"/><Relationship Id="rId7" Type="http://schemas.openxmlformats.org/officeDocument/2006/relationships/image" Target="../media/image12.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12.png"/><Relationship Id="rId5" Type="http://schemas.microsoft.com/office/2017/06/relationships/model3d" Target="../media/model3d1.glb"/><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p3"/><Relationship Id="rId1" Type="http://schemas.microsoft.com/office/2007/relationships/media" Target="../media/media4.mp3"/><Relationship Id="rId6" Type="http://schemas.openxmlformats.org/officeDocument/2006/relationships/image" Target="../media/image9.png"/><Relationship Id="rId5" Type="http://schemas.openxmlformats.org/officeDocument/2006/relationships/image" Target="../media/image2.png"/><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hyperlink" Target="https://learningapps.org/display?v=pmzmj8w3323" TargetMode="External"/><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15.svg"/><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diagramLayout" Target="../diagrams/layout2.xml"/><Relationship Id="rId7" Type="http://schemas.openxmlformats.org/officeDocument/2006/relationships/image" Target="../media/image8.pn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3.xml.rels><?xml version="1.0" encoding="UTF-8" standalone="yes"?>
<Relationships xmlns="http://schemas.openxmlformats.org/package/2006/relationships"><Relationship Id="rId3" Type="http://schemas.openxmlformats.org/officeDocument/2006/relationships/hyperlink" Target="https://learningapps.org/display?v=p68cakwwj23" TargetMode="External"/><Relationship Id="rId2" Type="http://schemas.openxmlformats.org/officeDocument/2006/relationships/image" Target="../media/image17.png"/><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19.svg"/><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hyperlink" Target="https://map.kits.blog/" TargetMode="External"/><Relationship Id="rId4" Type="http://schemas.openxmlformats.org/officeDocument/2006/relationships/image" Target="../media/image22.svg"/></Relationships>
</file>

<file path=ppt/slides/_rels/slide15.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8B5E4EA8-E8AF-4DE2-81FD-338A059AC3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Grafik 5" descr="Ein Bild, das Person, Im Haus, Spielzeug enthält.&#10;&#10;Automatisch generierte Beschreibung">
            <a:extLst>
              <a:ext uri="{FF2B5EF4-FFF2-40B4-BE49-F238E27FC236}">
                <a16:creationId xmlns:a16="http://schemas.microsoft.com/office/drawing/2014/main" id="{6F7E0E20-94A6-4612-7218-9C72AEAE41B2}"/>
              </a:ext>
            </a:extLst>
          </p:cNvPr>
          <p:cNvPicPr>
            <a:picLocks noChangeAspect="1"/>
          </p:cNvPicPr>
          <p:nvPr/>
        </p:nvPicPr>
        <p:blipFill rotWithShape="1">
          <a:blip r:embed="rId2">
            <a:extLst>
              <a:ext uri="{28A0092B-C50C-407E-A947-70E740481C1C}">
                <a14:useLocalDpi xmlns:a14="http://schemas.microsoft.com/office/drawing/2010/main" val="0"/>
              </a:ext>
            </a:extLst>
          </a:blip>
          <a:srcRect t="15730"/>
          <a:stretch/>
        </p:blipFill>
        <p:spPr>
          <a:xfrm>
            <a:off x="20" y="10"/>
            <a:ext cx="12191979" cy="6857990"/>
          </a:xfrm>
          <a:prstGeom prst="rect">
            <a:avLst/>
          </a:prstGeom>
        </p:spPr>
      </p:pic>
      <p:sp>
        <p:nvSpPr>
          <p:cNvPr id="18" name="Rectangle 17">
            <a:extLst>
              <a:ext uri="{FF2B5EF4-FFF2-40B4-BE49-F238E27FC236}">
                <a16:creationId xmlns:a16="http://schemas.microsoft.com/office/drawing/2014/main" id="{B1F2A19A-CC19-4AE7-A29C-C80120466A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283874"/>
            <a:ext cx="12191999" cy="4705352"/>
          </a:xfrm>
          <a:prstGeom prst="rect">
            <a:avLst/>
          </a:prstGeom>
          <a:gradFill flip="none" rotWithShape="1">
            <a:gsLst>
              <a:gs pos="45000">
                <a:srgbClr val="000000">
                  <a:alpha val="35000"/>
                </a:srgbClr>
              </a:gs>
              <a:gs pos="55000">
                <a:srgbClr val="000000">
                  <a:alpha val="35000"/>
                </a:srgbClr>
              </a:gs>
              <a:gs pos="25000">
                <a:srgbClr val="000000">
                  <a:alpha val="20000"/>
                </a:srgbClr>
              </a:gs>
              <a:gs pos="0">
                <a:srgbClr val="000000">
                  <a:alpha val="0"/>
                </a:srgbClr>
              </a:gs>
              <a:gs pos="100000">
                <a:srgbClr val="000000">
                  <a:alpha val="0"/>
                </a:srgbClr>
              </a:gs>
              <a:gs pos="75000">
                <a:srgbClr val="000000">
                  <a:alpha val="20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el 1">
            <a:extLst>
              <a:ext uri="{FF2B5EF4-FFF2-40B4-BE49-F238E27FC236}">
                <a16:creationId xmlns:a16="http://schemas.microsoft.com/office/drawing/2014/main" id="{518D4B34-FEF9-998A-4EA5-4C6B314EAA6C}"/>
              </a:ext>
            </a:extLst>
          </p:cNvPr>
          <p:cNvSpPr>
            <a:spLocks noGrp="1"/>
          </p:cNvSpPr>
          <p:nvPr>
            <p:ph type="ctrTitle"/>
          </p:nvPr>
        </p:nvSpPr>
        <p:spPr>
          <a:xfrm>
            <a:off x="2187677" y="2030361"/>
            <a:ext cx="7816645" cy="1768430"/>
          </a:xfrm>
        </p:spPr>
        <p:txBody>
          <a:bodyPr>
            <a:normAutofit/>
          </a:bodyPr>
          <a:lstStyle/>
          <a:p>
            <a:pPr algn="ctr"/>
            <a:r>
              <a:rPr lang="de-DE" dirty="0">
                <a:solidFill>
                  <a:srgbClr val="FFFFFF"/>
                </a:solidFill>
              </a:rPr>
              <a:t>Herzlich willkommen!</a:t>
            </a:r>
            <a:br>
              <a:rPr lang="de-DE" dirty="0">
                <a:solidFill>
                  <a:srgbClr val="FFFFFF"/>
                </a:solidFill>
              </a:rPr>
            </a:br>
            <a:endParaRPr lang="de-DE">
              <a:solidFill>
                <a:srgbClr val="FFFFFF"/>
              </a:solidFill>
            </a:endParaRPr>
          </a:p>
        </p:txBody>
      </p:sp>
      <p:sp>
        <p:nvSpPr>
          <p:cNvPr id="8" name="Textfeld 7">
            <a:extLst>
              <a:ext uri="{FF2B5EF4-FFF2-40B4-BE49-F238E27FC236}">
                <a16:creationId xmlns:a16="http://schemas.microsoft.com/office/drawing/2014/main" id="{7ED3C9F3-7A1E-3AF0-47EE-4FC0092CCFFD}"/>
              </a:ext>
            </a:extLst>
          </p:cNvPr>
          <p:cNvSpPr txBox="1"/>
          <p:nvPr/>
        </p:nvSpPr>
        <p:spPr>
          <a:xfrm>
            <a:off x="578224" y="7005918"/>
            <a:ext cx="11613775" cy="1200329"/>
          </a:xfrm>
          <a:prstGeom prst="rect">
            <a:avLst/>
          </a:prstGeom>
          <a:noFill/>
        </p:spPr>
        <p:txBody>
          <a:bodyPr wrap="square" rtlCol="0">
            <a:spAutoFit/>
          </a:bodyPr>
          <a:lstStyle/>
          <a:p>
            <a:r>
              <a:rPr lang="de-DE" dirty="0"/>
              <a:t>Bild von &lt;a </a:t>
            </a:r>
            <a:r>
              <a:rPr lang="de-DE" dirty="0" err="1"/>
              <a:t>href</a:t>
            </a:r>
            <a:r>
              <a:rPr lang="de-DE" dirty="0"/>
              <a:t>="https://</a:t>
            </a:r>
            <a:r>
              <a:rPr lang="de-DE" dirty="0" err="1"/>
              <a:t>pixabay.com</a:t>
            </a:r>
            <a:r>
              <a:rPr lang="de-DE" dirty="0"/>
              <a:t>/de/</a:t>
            </a:r>
            <a:r>
              <a:rPr lang="de-DE" dirty="0" err="1"/>
              <a:t>users</a:t>
            </a:r>
            <a:r>
              <a:rPr lang="de-DE" dirty="0"/>
              <a:t>/feeloona-694250/?</a:t>
            </a:r>
            <a:r>
              <a:rPr lang="de-DE" dirty="0" err="1"/>
              <a:t>utm_source</a:t>
            </a:r>
            <a:r>
              <a:rPr lang="de-DE" dirty="0"/>
              <a:t>=</a:t>
            </a:r>
            <a:r>
              <a:rPr lang="de-DE" dirty="0" err="1"/>
              <a:t>link-attribution&amp;utm_medium</a:t>
            </a:r>
            <a:r>
              <a:rPr lang="de-DE" dirty="0"/>
              <a:t>=</a:t>
            </a:r>
            <a:r>
              <a:rPr lang="de-DE" dirty="0" err="1"/>
              <a:t>referral&amp;utm_campaign</a:t>
            </a:r>
            <a:r>
              <a:rPr lang="de-DE" dirty="0"/>
              <a:t>=</a:t>
            </a:r>
            <a:r>
              <a:rPr lang="de-DE" dirty="0" err="1"/>
              <a:t>image&amp;utm_content</a:t>
            </a:r>
            <a:r>
              <a:rPr lang="de-DE" dirty="0"/>
              <a:t>=1864718"&gt;</a:t>
            </a:r>
            <a:r>
              <a:rPr lang="de-DE" dirty="0" err="1"/>
              <a:t>Esi</a:t>
            </a:r>
            <a:r>
              <a:rPr lang="de-DE" dirty="0"/>
              <a:t> Grünhagen&lt;/a&gt; auf &lt;a </a:t>
            </a:r>
            <a:r>
              <a:rPr lang="de-DE" dirty="0" err="1"/>
              <a:t>href</a:t>
            </a:r>
            <a:r>
              <a:rPr lang="de-DE" dirty="0"/>
              <a:t>="https://</a:t>
            </a:r>
            <a:r>
              <a:rPr lang="de-DE" dirty="0" err="1"/>
              <a:t>pixabay.com</a:t>
            </a:r>
            <a:r>
              <a:rPr lang="de-DE" dirty="0"/>
              <a:t>/de//?</a:t>
            </a:r>
            <a:r>
              <a:rPr lang="de-DE" dirty="0" err="1"/>
              <a:t>utm_source</a:t>
            </a:r>
            <a:r>
              <a:rPr lang="de-DE" dirty="0"/>
              <a:t>=</a:t>
            </a:r>
            <a:r>
              <a:rPr lang="de-DE" dirty="0" err="1"/>
              <a:t>link-attribution&amp;utm_medium</a:t>
            </a:r>
            <a:r>
              <a:rPr lang="de-DE" dirty="0"/>
              <a:t>=</a:t>
            </a:r>
            <a:r>
              <a:rPr lang="de-DE" dirty="0" err="1"/>
              <a:t>referral&amp;utm_campaign</a:t>
            </a:r>
            <a:r>
              <a:rPr lang="de-DE" dirty="0"/>
              <a:t>=</a:t>
            </a:r>
            <a:r>
              <a:rPr lang="de-DE" dirty="0" err="1"/>
              <a:t>image&amp;utm_content</a:t>
            </a:r>
            <a:r>
              <a:rPr lang="de-DE" dirty="0"/>
              <a:t>=1864718"&gt;</a:t>
            </a:r>
            <a:r>
              <a:rPr lang="de-DE" dirty="0" err="1"/>
              <a:t>Pixabay</a:t>
            </a:r>
            <a:r>
              <a:rPr lang="de-DE" dirty="0"/>
              <a:t>&lt;/a&gt;</a:t>
            </a:r>
          </a:p>
        </p:txBody>
      </p:sp>
      <p:pic>
        <p:nvPicPr>
          <p:cNvPr id="9" name="Bild 1" descr="https://www.berufssprache-deutsch.bayern.de/fileadmin/user_upload/BSD/Client_Icons/g22.png">
            <a:extLst>
              <a:ext uri="{FF2B5EF4-FFF2-40B4-BE49-F238E27FC236}">
                <a16:creationId xmlns:a16="http://schemas.microsoft.com/office/drawing/2014/main" id="{875B972A-AFE0-4670-8831-175FE09CB6D1}"/>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122233" y="6362065"/>
            <a:ext cx="907415" cy="359410"/>
          </a:xfrm>
          <a:prstGeom prst="rect">
            <a:avLst/>
          </a:prstGeom>
          <a:noFill/>
          <a:ln>
            <a:noFill/>
          </a:ln>
        </p:spPr>
      </p:pic>
      <p:sp>
        <p:nvSpPr>
          <p:cNvPr id="10" name="Rechteck 9">
            <a:extLst>
              <a:ext uri="{FF2B5EF4-FFF2-40B4-BE49-F238E27FC236}">
                <a16:creationId xmlns:a16="http://schemas.microsoft.com/office/drawing/2014/main" id="{7FA46F9B-1C48-4162-843A-87DDBD10E5FC}"/>
              </a:ext>
            </a:extLst>
          </p:cNvPr>
          <p:cNvSpPr/>
          <p:nvPr/>
        </p:nvSpPr>
        <p:spPr>
          <a:xfrm>
            <a:off x="1141952" y="6488668"/>
            <a:ext cx="3337580" cy="276999"/>
          </a:xfrm>
          <a:prstGeom prst="rect">
            <a:avLst/>
          </a:prstGeom>
        </p:spPr>
        <p:txBody>
          <a:bodyPr wrap="none">
            <a:spAutoFit/>
          </a:bodyPr>
          <a:lstStyle/>
          <a:p>
            <a:r>
              <a:rPr lang="de-DE" sz="1200" dirty="0">
                <a:latin typeface="Arial" panose="020B0604020202020204" pitchFamily="34" charset="0"/>
                <a:cs typeface="Arial" panose="020B0604020202020204" pitchFamily="34" charset="0"/>
              </a:rPr>
              <a:t>M 11 Eltern über Erziehungsstile informieren </a:t>
            </a:r>
          </a:p>
        </p:txBody>
      </p:sp>
    </p:spTree>
    <p:extLst>
      <p:ext uri="{BB962C8B-B14F-4D97-AF65-F5344CB8AC3E}">
        <p14:creationId xmlns:p14="http://schemas.microsoft.com/office/powerpoint/2010/main" val="11969516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Freeform: Shape 21">
            <a:extLst>
              <a:ext uri="{FF2B5EF4-FFF2-40B4-BE49-F238E27FC236}">
                <a16:creationId xmlns:a16="http://schemas.microsoft.com/office/drawing/2014/main" id="{AE192E3E-68A9-4F36-936C-1C8D0B9EF1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803792" y="3455896"/>
            <a:ext cx="3388208" cy="3406341"/>
          </a:xfrm>
          <a:custGeom>
            <a:avLst/>
            <a:gdLst>
              <a:gd name="connsiteX0" fmla="*/ 3388058 w 3388208"/>
              <a:gd name="connsiteY0" fmla="*/ 0 h 3406341"/>
              <a:gd name="connsiteX1" fmla="*/ 3388208 w 3388208"/>
              <a:gd name="connsiteY1" fmla="*/ 0 h 3406341"/>
              <a:gd name="connsiteX2" fmla="*/ 3388208 w 3388208"/>
              <a:gd name="connsiteY2" fmla="*/ 3406341 h 3406341"/>
              <a:gd name="connsiteX3" fmla="*/ 0 w 3388208"/>
              <a:gd name="connsiteY3" fmla="*/ 3406341 h 3406341"/>
              <a:gd name="connsiteX4" fmla="*/ 79006 w 3388208"/>
              <a:gd name="connsiteY4" fmla="*/ 3404386 h 3406341"/>
              <a:gd name="connsiteX5" fmla="*/ 3383947 w 3388208"/>
              <a:gd name="connsiteY5" fmla="*/ 164274 h 3406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88208" h="3406341">
                <a:moveTo>
                  <a:pt x="3388058" y="0"/>
                </a:moveTo>
                <a:lnTo>
                  <a:pt x="3388208" y="0"/>
                </a:lnTo>
                <a:lnTo>
                  <a:pt x="3388208" y="3406341"/>
                </a:lnTo>
                <a:lnTo>
                  <a:pt x="0" y="3406341"/>
                </a:lnTo>
                <a:lnTo>
                  <a:pt x="79006" y="3404386"/>
                </a:lnTo>
                <a:cubicBezTo>
                  <a:pt x="1864742" y="3315784"/>
                  <a:pt x="3296223" y="1912901"/>
                  <a:pt x="3383947" y="164274"/>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24" name="Rectangle 23">
            <a:extLst>
              <a:ext uri="{FF2B5EF4-FFF2-40B4-BE49-F238E27FC236}">
                <a16:creationId xmlns:a16="http://schemas.microsoft.com/office/drawing/2014/main" id="{612E369B-5272-4644-973E-2039918BD6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Grafik 2" descr="Ein Bild, das Person, Im Haus, Spielzeug enthält.&#10;&#10;Automatisch generierte Beschreibung">
            <a:extLst>
              <a:ext uri="{FF2B5EF4-FFF2-40B4-BE49-F238E27FC236}">
                <a16:creationId xmlns:a16="http://schemas.microsoft.com/office/drawing/2014/main" id="{6D3E9346-62E9-58EA-0440-097627465E44}"/>
              </a:ext>
            </a:extLst>
          </p:cNvPr>
          <p:cNvPicPr>
            <a:picLocks noChangeAspect="1"/>
          </p:cNvPicPr>
          <p:nvPr/>
        </p:nvPicPr>
        <p:blipFill rotWithShape="1">
          <a:blip r:embed="rId2">
            <a:extLst>
              <a:ext uri="{28A0092B-C50C-407E-A947-70E740481C1C}">
                <a14:useLocalDpi xmlns:a14="http://schemas.microsoft.com/office/drawing/2010/main" val="0"/>
              </a:ext>
            </a:extLst>
          </a:blip>
          <a:srcRect t="15730"/>
          <a:stretch/>
        </p:blipFill>
        <p:spPr>
          <a:xfrm>
            <a:off x="20" y="10"/>
            <a:ext cx="12191979" cy="6857990"/>
          </a:xfrm>
          <a:prstGeom prst="rect">
            <a:avLst/>
          </a:prstGeom>
        </p:spPr>
      </p:pic>
      <p:sp>
        <p:nvSpPr>
          <p:cNvPr id="26" name="Rectangle 25">
            <a:extLst>
              <a:ext uri="{FF2B5EF4-FFF2-40B4-BE49-F238E27FC236}">
                <a16:creationId xmlns:a16="http://schemas.microsoft.com/office/drawing/2014/main" id="{080220E3-B484-45C4-87BC-D7A63CE3FD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 y="2650435"/>
            <a:ext cx="12191999" cy="4207565"/>
          </a:xfrm>
          <a:prstGeom prst="rect">
            <a:avLst/>
          </a:prstGeom>
          <a:gradFill flip="none" rotWithShape="1">
            <a:gsLst>
              <a:gs pos="0">
                <a:srgbClr val="000000">
                  <a:alpha val="35000"/>
                </a:srgbClr>
              </a:gs>
              <a:gs pos="100000">
                <a:srgbClr val="000000">
                  <a:alpha val="0"/>
                </a:srgbClr>
              </a:gs>
              <a:gs pos="37000">
                <a:srgbClr val="000000">
                  <a:alpha val="20000"/>
                </a:srgb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el 1">
            <a:extLst>
              <a:ext uri="{FF2B5EF4-FFF2-40B4-BE49-F238E27FC236}">
                <a16:creationId xmlns:a16="http://schemas.microsoft.com/office/drawing/2014/main" id="{6BEE8035-BCE3-49A1-FFEF-238CB7EA043F}"/>
              </a:ext>
            </a:extLst>
          </p:cNvPr>
          <p:cNvSpPr>
            <a:spLocks noGrp="1"/>
          </p:cNvSpPr>
          <p:nvPr>
            <p:ph type="title"/>
          </p:nvPr>
        </p:nvSpPr>
        <p:spPr>
          <a:xfrm>
            <a:off x="2225084" y="3428999"/>
            <a:ext cx="7688825" cy="1852371"/>
          </a:xfrm>
        </p:spPr>
        <p:txBody>
          <a:bodyPr vert="horz" lIns="91440" tIns="45720" rIns="91440" bIns="45720" rtlCol="0" anchor="b">
            <a:normAutofit/>
          </a:bodyPr>
          <a:lstStyle/>
          <a:p>
            <a:pPr algn="ctr"/>
            <a:r>
              <a:rPr lang="en-US" b="1" kern="1200" dirty="0">
                <a:solidFill>
                  <a:srgbClr val="FFFFFF"/>
                </a:solidFill>
                <a:effectLst/>
                <a:latin typeface="+mj-lt"/>
                <a:ea typeface="+mj-ea"/>
                <a:cs typeface="+mj-cs"/>
              </a:rPr>
              <a:t>in der </a:t>
            </a:r>
            <a:r>
              <a:rPr lang="en-US" b="1" kern="1200" dirty="0" err="1">
                <a:solidFill>
                  <a:srgbClr val="FFFFFF"/>
                </a:solidFill>
                <a:effectLst/>
                <a:latin typeface="+mj-lt"/>
                <a:ea typeface="+mj-ea"/>
                <a:cs typeface="+mj-cs"/>
              </a:rPr>
              <a:t>KiTa</a:t>
            </a:r>
            <a:r>
              <a:rPr lang="en-US" b="1" kern="1200" dirty="0">
                <a:solidFill>
                  <a:srgbClr val="FFFFFF"/>
                </a:solidFill>
                <a:effectLst/>
                <a:latin typeface="+mj-lt"/>
                <a:ea typeface="+mj-ea"/>
                <a:cs typeface="+mj-cs"/>
              </a:rPr>
              <a:t> </a:t>
            </a:r>
            <a:r>
              <a:rPr lang="en-US" b="1" kern="1200" dirty="0" err="1">
                <a:solidFill>
                  <a:srgbClr val="FFFFFF"/>
                </a:solidFill>
                <a:effectLst/>
                <a:latin typeface="+mj-lt"/>
                <a:ea typeface="+mj-ea"/>
                <a:cs typeface="+mj-cs"/>
              </a:rPr>
              <a:t>Märchenwald</a:t>
            </a:r>
            <a:r>
              <a:rPr lang="en-US" b="1" kern="1200" dirty="0">
                <a:solidFill>
                  <a:srgbClr val="FFFFFF"/>
                </a:solidFill>
                <a:effectLst/>
                <a:latin typeface="+mj-lt"/>
                <a:ea typeface="+mj-ea"/>
                <a:cs typeface="+mj-cs"/>
              </a:rPr>
              <a:t>… </a:t>
            </a:r>
          </a:p>
        </p:txBody>
      </p:sp>
      <p:sp>
        <p:nvSpPr>
          <p:cNvPr id="7" name="Textfeld 6">
            <a:extLst>
              <a:ext uri="{FF2B5EF4-FFF2-40B4-BE49-F238E27FC236}">
                <a16:creationId xmlns:a16="http://schemas.microsoft.com/office/drawing/2014/main" id="{A94BE484-BF79-4E25-8A15-90180680A343}"/>
              </a:ext>
            </a:extLst>
          </p:cNvPr>
          <p:cNvSpPr txBox="1"/>
          <p:nvPr/>
        </p:nvSpPr>
        <p:spPr>
          <a:xfrm>
            <a:off x="578224" y="7005918"/>
            <a:ext cx="11613775" cy="1200329"/>
          </a:xfrm>
          <a:prstGeom prst="rect">
            <a:avLst/>
          </a:prstGeom>
          <a:noFill/>
        </p:spPr>
        <p:txBody>
          <a:bodyPr wrap="square" rtlCol="0">
            <a:spAutoFit/>
          </a:bodyPr>
          <a:lstStyle/>
          <a:p>
            <a:r>
              <a:rPr lang="de-DE" dirty="0"/>
              <a:t>Bild von &lt;a </a:t>
            </a:r>
            <a:r>
              <a:rPr lang="de-DE" dirty="0" err="1"/>
              <a:t>href</a:t>
            </a:r>
            <a:r>
              <a:rPr lang="de-DE" dirty="0"/>
              <a:t>="https://</a:t>
            </a:r>
            <a:r>
              <a:rPr lang="de-DE" dirty="0" err="1"/>
              <a:t>pixabay.com</a:t>
            </a:r>
            <a:r>
              <a:rPr lang="de-DE" dirty="0"/>
              <a:t>/de/</a:t>
            </a:r>
            <a:r>
              <a:rPr lang="de-DE" dirty="0" err="1"/>
              <a:t>users</a:t>
            </a:r>
            <a:r>
              <a:rPr lang="de-DE" dirty="0"/>
              <a:t>/feeloona-694250/?</a:t>
            </a:r>
            <a:r>
              <a:rPr lang="de-DE" dirty="0" err="1"/>
              <a:t>utm_source</a:t>
            </a:r>
            <a:r>
              <a:rPr lang="de-DE" dirty="0"/>
              <a:t>=</a:t>
            </a:r>
            <a:r>
              <a:rPr lang="de-DE" dirty="0" err="1"/>
              <a:t>link-attribution&amp;utm_medium</a:t>
            </a:r>
            <a:r>
              <a:rPr lang="de-DE" dirty="0"/>
              <a:t>=</a:t>
            </a:r>
            <a:r>
              <a:rPr lang="de-DE" dirty="0" err="1"/>
              <a:t>referral&amp;utm_campaign</a:t>
            </a:r>
            <a:r>
              <a:rPr lang="de-DE" dirty="0"/>
              <a:t>=</a:t>
            </a:r>
            <a:r>
              <a:rPr lang="de-DE" dirty="0" err="1"/>
              <a:t>image&amp;utm_content</a:t>
            </a:r>
            <a:r>
              <a:rPr lang="de-DE" dirty="0"/>
              <a:t>=1864718"&gt;</a:t>
            </a:r>
            <a:r>
              <a:rPr lang="de-DE" dirty="0" err="1"/>
              <a:t>Esi</a:t>
            </a:r>
            <a:r>
              <a:rPr lang="de-DE" dirty="0"/>
              <a:t> Grünhagen&lt;/a&gt; auf &lt;a </a:t>
            </a:r>
            <a:r>
              <a:rPr lang="de-DE" dirty="0" err="1"/>
              <a:t>href</a:t>
            </a:r>
            <a:r>
              <a:rPr lang="de-DE" dirty="0"/>
              <a:t>="https://</a:t>
            </a:r>
            <a:r>
              <a:rPr lang="de-DE" dirty="0" err="1"/>
              <a:t>pixabay.com</a:t>
            </a:r>
            <a:r>
              <a:rPr lang="de-DE" dirty="0"/>
              <a:t>/de//?</a:t>
            </a:r>
            <a:r>
              <a:rPr lang="de-DE" dirty="0" err="1"/>
              <a:t>utm_source</a:t>
            </a:r>
            <a:r>
              <a:rPr lang="de-DE" dirty="0"/>
              <a:t>=</a:t>
            </a:r>
            <a:r>
              <a:rPr lang="de-DE" dirty="0" err="1"/>
              <a:t>link-attribution&amp;utm_medium</a:t>
            </a:r>
            <a:r>
              <a:rPr lang="de-DE" dirty="0"/>
              <a:t>=</a:t>
            </a:r>
            <a:r>
              <a:rPr lang="de-DE" dirty="0" err="1"/>
              <a:t>referral&amp;utm_campaign</a:t>
            </a:r>
            <a:r>
              <a:rPr lang="de-DE" dirty="0"/>
              <a:t>=</a:t>
            </a:r>
            <a:r>
              <a:rPr lang="de-DE" dirty="0" err="1"/>
              <a:t>image&amp;utm_content</a:t>
            </a:r>
            <a:r>
              <a:rPr lang="de-DE" dirty="0"/>
              <a:t>=1864718"&gt;</a:t>
            </a:r>
            <a:r>
              <a:rPr lang="de-DE" dirty="0" err="1"/>
              <a:t>Pixabay</a:t>
            </a:r>
            <a:r>
              <a:rPr lang="de-DE" dirty="0"/>
              <a:t>&lt;/a&gt;</a:t>
            </a:r>
          </a:p>
        </p:txBody>
      </p:sp>
      <p:pic>
        <p:nvPicPr>
          <p:cNvPr id="8" name="Bild 1" descr="https://www.berufssprache-deutsch.bayern.de/fileadmin/user_upload/BSD/Client_Icons/g22.png">
            <a:extLst>
              <a:ext uri="{FF2B5EF4-FFF2-40B4-BE49-F238E27FC236}">
                <a16:creationId xmlns:a16="http://schemas.microsoft.com/office/drawing/2014/main" id="{2EBC6504-7273-4609-8EB3-011D3BD8A64B}"/>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122233" y="6362065"/>
            <a:ext cx="907415" cy="359410"/>
          </a:xfrm>
          <a:prstGeom prst="rect">
            <a:avLst/>
          </a:prstGeom>
          <a:noFill/>
          <a:ln>
            <a:noFill/>
          </a:ln>
        </p:spPr>
      </p:pic>
      <p:sp>
        <p:nvSpPr>
          <p:cNvPr id="9" name="Rechteck 8">
            <a:extLst>
              <a:ext uri="{FF2B5EF4-FFF2-40B4-BE49-F238E27FC236}">
                <a16:creationId xmlns:a16="http://schemas.microsoft.com/office/drawing/2014/main" id="{C5EE871B-05D5-4FDA-9A18-939ADC444FB7}"/>
              </a:ext>
            </a:extLst>
          </p:cNvPr>
          <p:cNvSpPr/>
          <p:nvPr/>
        </p:nvSpPr>
        <p:spPr>
          <a:xfrm>
            <a:off x="1141952" y="6488668"/>
            <a:ext cx="3337580" cy="276999"/>
          </a:xfrm>
          <a:prstGeom prst="rect">
            <a:avLst/>
          </a:prstGeom>
        </p:spPr>
        <p:txBody>
          <a:bodyPr wrap="none">
            <a:spAutoFit/>
          </a:bodyPr>
          <a:lstStyle/>
          <a:p>
            <a:r>
              <a:rPr lang="de-DE" sz="1200" dirty="0">
                <a:latin typeface="Arial" panose="020B0604020202020204" pitchFamily="34" charset="0"/>
                <a:cs typeface="Arial" panose="020B0604020202020204" pitchFamily="34" charset="0"/>
              </a:rPr>
              <a:t>M 11 Eltern über Erziehungsstile informieren </a:t>
            </a:r>
          </a:p>
        </p:txBody>
      </p:sp>
    </p:spTree>
    <p:extLst>
      <p:ext uri="{BB962C8B-B14F-4D97-AF65-F5344CB8AC3E}">
        <p14:creationId xmlns:p14="http://schemas.microsoft.com/office/powerpoint/2010/main" val="9706573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AE192E3E-68A9-4F36-936C-1C8D0B9EF1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803792" y="3455896"/>
            <a:ext cx="3388208" cy="3406341"/>
          </a:xfrm>
          <a:custGeom>
            <a:avLst/>
            <a:gdLst>
              <a:gd name="connsiteX0" fmla="*/ 3388058 w 3388208"/>
              <a:gd name="connsiteY0" fmla="*/ 0 h 3406341"/>
              <a:gd name="connsiteX1" fmla="*/ 3388208 w 3388208"/>
              <a:gd name="connsiteY1" fmla="*/ 0 h 3406341"/>
              <a:gd name="connsiteX2" fmla="*/ 3388208 w 3388208"/>
              <a:gd name="connsiteY2" fmla="*/ 3406341 h 3406341"/>
              <a:gd name="connsiteX3" fmla="*/ 0 w 3388208"/>
              <a:gd name="connsiteY3" fmla="*/ 3406341 h 3406341"/>
              <a:gd name="connsiteX4" fmla="*/ 79006 w 3388208"/>
              <a:gd name="connsiteY4" fmla="*/ 3404386 h 3406341"/>
              <a:gd name="connsiteX5" fmla="*/ 3383947 w 3388208"/>
              <a:gd name="connsiteY5" fmla="*/ 164274 h 3406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88208" h="3406341">
                <a:moveTo>
                  <a:pt x="3388058" y="0"/>
                </a:moveTo>
                <a:lnTo>
                  <a:pt x="3388208" y="0"/>
                </a:lnTo>
                <a:lnTo>
                  <a:pt x="3388208" y="3406341"/>
                </a:lnTo>
                <a:lnTo>
                  <a:pt x="0" y="3406341"/>
                </a:lnTo>
                <a:lnTo>
                  <a:pt x="79006" y="3404386"/>
                </a:lnTo>
                <a:cubicBezTo>
                  <a:pt x="1864742" y="3315784"/>
                  <a:pt x="3296223" y="1912901"/>
                  <a:pt x="3383947" y="164274"/>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25" name="Rectangle 24">
            <a:extLst>
              <a:ext uri="{FF2B5EF4-FFF2-40B4-BE49-F238E27FC236}">
                <a16:creationId xmlns:a16="http://schemas.microsoft.com/office/drawing/2014/main" id="{2EC24213-FC04-4A18-A697-955F20C896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C7846A0D-19A4-4F64-B17F-AB38D3F471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475095" y="-478377"/>
            <a:ext cx="6865949" cy="7816133"/>
          </a:xfrm>
          <a:prstGeom prst="rect">
            <a:avLst/>
          </a:prstGeom>
          <a:gradFill flip="none" rotWithShape="1">
            <a:gsLst>
              <a:gs pos="0">
                <a:srgbClr val="000000">
                  <a:alpha val="34902"/>
                </a:srgbClr>
              </a:gs>
              <a:gs pos="100000">
                <a:srgbClr val="000000">
                  <a:alpha val="0"/>
                </a:srgbClr>
              </a:gs>
              <a:gs pos="60000">
                <a:srgbClr val="000000">
                  <a:alpha val="20000"/>
                </a:srgb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pic>
        <p:nvPicPr>
          <p:cNvPr id="5" name="Grafik 4" descr="Ein Bild, das Buch, Papier, draußen enthält.&#10;&#10;Automatisch generierte Beschreibung">
            <a:extLst>
              <a:ext uri="{FF2B5EF4-FFF2-40B4-BE49-F238E27FC236}">
                <a16:creationId xmlns:a16="http://schemas.microsoft.com/office/drawing/2014/main" id="{1A949DBC-4D90-56DA-1811-4464ED82C5D2}"/>
              </a:ext>
            </a:extLst>
          </p:cNvPr>
          <p:cNvPicPr>
            <a:picLocks noChangeAspect="1"/>
          </p:cNvPicPr>
          <p:nvPr/>
        </p:nvPicPr>
        <p:blipFill rotWithShape="1">
          <a:blip r:embed="rId2">
            <a:extLst>
              <a:ext uri="{28A0092B-C50C-407E-A947-70E740481C1C}">
                <a14:useLocalDpi xmlns:a14="http://schemas.microsoft.com/office/drawing/2010/main" val="0"/>
              </a:ext>
            </a:extLst>
          </a:blip>
          <a:srcRect t="29976"/>
          <a:stretch/>
        </p:blipFill>
        <p:spPr>
          <a:xfrm>
            <a:off x="-47065" y="28301"/>
            <a:ext cx="12286129" cy="6837648"/>
          </a:xfrm>
          <a:prstGeom prst="rect">
            <a:avLst/>
          </a:prstGeom>
        </p:spPr>
      </p:pic>
      <p:sp>
        <p:nvSpPr>
          <p:cNvPr id="2" name="Titel 1">
            <a:extLst>
              <a:ext uri="{FF2B5EF4-FFF2-40B4-BE49-F238E27FC236}">
                <a16:creationId xmlns:a16="http://schemas.microsoft.com/office/drawing/2014/main" id="{4521AACB-6B6F-4919-2929-69E39C72991B}"/>
              </a:ext>
            </a:extLst>
          </p:cNvPr>
          <p:cNvSpPr>
            <a:spLocks noGrp="1"/>
          </p:cNvSpPr>
          <p:nvPr>
            <p:ph type="title"/>
          </p:nvPr>
        </p:nvSpPr>
        <p:spPr>
          <a:xfrm>
            <a:off x="1084728" y="1597961"/>
            <a:ext cx="4373273" cy="3235296"/>
          </a:xfrm>
        </p:spPr>
        <p:txBody>
          <a:bodyPr vert="horz" lIns="91440" tIns="45720" rIns="91440" bIns="45720" rtlCol="0" anchor="b">
            <a:normAutofit/>
          </a:bodyPr>
          <a:lstStyle/>
          <a:p>
            <a:r>
              <a:rPr lang="en-US" dirty="0">
                <a:solidFill>
                  <a:srgbClr val="FFFFFF"/>
                </a:solidFill>
              </a:rPr>
              <a:t>4</a:t>
            </a:r>
            <a:r>
              <a:rPr lang="en-US" b="1" kern="1200" dirty="0">
                <a:solidFill>
                  <a:srgbClr val="FFFFFF"/>
                </a:solidFill>
                <a:effectLst/>
                <a:latin typeface="+mj-lt"/>
                <a:ea typeface="+mj-ea"/>
                <a:cs typeface="+mj-cs"/>
              </a:rPr>
              <a:t> </a:t>
            </a:r>
            <a:r>
              <a:rPr lang="en-US" b="1" kern="1200" dirty="0" err="1">
                <a:solidFill>
                  <a:srgbClr val="FFFFFF"/>
                </a:solidFill>
                <a:effectLst/>
                <a:latin typeface="+mj-lt"/>
                <a:ea typeface="+mj-ea"/>
                <a:cs typeface="+mj-cs"/>
              </a:rPr>
              <a:t>Vorlesende</a:t>
            </a:r>
            <a:r>
              <a:rPr lang="en-US" b="1" kern="1200" dirty="0">
                <a:solidFill>
                  <a:srgbClr val="FFFFFF"/>
                </a:solidFill>
                <a:effectLst/>
                <a:latin typeface="+mj-lt"/>
                <a:ea typeface="+mj-ea"/>
                <a:cs typeface="+mj-cs"/>
              </a:rPr>
              <a:t>, bitte! </a:t>
            </a:r>
          </a:p>
        </p:txBody>
      </p:sp>
      <p:sp>
        <p:nvSpPr>
          <p:cNvPr id="29" name="Freeform: Shape 28">
            <a:extLst>
              <a:ext uri="{FF2B5EF4-FFF2-40B4-BE49-F238E27FC236}">
                <a16:creationId xmlns:a16="http://schemas.microsoft.com/office/drawing/2014/main" id="{C9A21EE5-D6CA-4092-BBB2-74B2C7CB6F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794725" y="-9066"/>
            <a:ext cx="3388208" cy="3406341"/>
          </a:xfrm>
          <a:custGeom>
            <a:avLst/>
            <a:gdLst>
              <a:gd name="connsiteX0" fmla="*/ 3388058 w 3388208"/>
              <a:gd name="connsiteY0" fmla="*/ 0 h 3406341"/>
              <a:gd name="connsiteX1" fmla="*/ 3388208 w 3388208"/>
              <a:gd name="connsiteY1" fmla="*/ 0 h 3406341"/>
              <a:gd name="connsiteX2" fmla="*/ 3388208 w 3388208"/>
              <a:gd name="connsiteY2" fmla="*/ 3406341 h 3406341"/>
              <a:gd name="connsiteX3" fmla="*/ 0 w 3388208"/>
              <a:gd name="connsiteY3" fmla="*/ 3406341 h 3406341"/>
              <a:gd name="connsiteX4" fmla="*/ 79006 w 3388208"/>
              <a:gd name="connsiteY4" fmla="*/ 3404386 h 3406341"/>
              <a:gd name="connsiteX5" fmla="*/ 3383947 w 3388208"/>
              <a:gd name="connsiteY5" fmla="*/ 164274 h 3406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88208" h="3406341">
                <a:moveTo>
                  <a:pt x="3388058" y="0"/>
                </a:moveTo>
                <a:lnTo>
                  <a:pt x="3388208" y="0"/>
                </a:lnTo>
                <a:lnTo>
                  <a:pt x="3388208" y="3406341"/>
                </a:lnTo>
                <a:lnTo>
                  <a:pt x="0" y="3406341"/>
                </a:lnTo>
                <a:lnTo>
                  <a:pt x="79006" y="3404386"/>
                </a:lnTo>
                <a:cubicBezTo>
                  <a:pt x="1864742" y="3315784"/>
                  <a:pt x="3296223" y="1912901"/>
                  <a:pt x="3383947" y="164274"/>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935F47D6-FD2F-4F0A-929E-3C0EEEF7DE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803792" y="3455896"/>
            <a:ext cx="3388208" cy="3410053"/>
          </a:xfrm>
          <a:custGeom>
            <a:avLst/>
            <a:gdLst>
              <a:gd name="connsiteX0" fmla="*/ 3388058 w 3388208"/>
              <a:gd name="connsiteY0" fmla="*/ 0 h 3406341"/>
              <a:gd name="connsiteX1" fmla="*/ 3388208 w 3388208"/>
              <a:gd name="connsiteY1" fmla="*/ 0 h 3406341"/>
              <a:gd name="connsiteX2" fmla="*/ 3388208 w 3388208"/>
              <a:gd name="connsiteY2" fmla="*/ 3406341 h 3406341"/>
              <a:gd name="connsiteX3" fmla="*/ 0 w 3388208"/>
              <a:gd name="connsiteY3" fmla="*/ 3406341 h 3406341"/>
              <a:gd name="connsiteX4" fmla="*/ 79006 w 3388208"/>
              <a:gd name="connsiteY4" fmla="*/ 3404386 h 3406341"/>
              <a:gd name="connsiteX5" fmla="*/ 3383947 w 3388208"/>
              <a:gd name="connsiteY5" fmla="*/ 164274 h 3406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88208" h="3406341">
                <a:moveTo>
                  <a:pt x="3388058" y="0"/>
                </a:moveTo>
                <a:lnTo>
                  <a:pt x="3388208" y="0"/>
                </a:lnTo>
                <a:lnTo>
                  <a:pt x="3388208" y="3406341"/>
                </a:lnTo>
                <a:lnTo>
                  <a:pt x="0" y="3406341"/>
                </a:lnTo>
                <a:lnTo>
                  <a:pt x="79006" y="3404386"/>
                </a:lnTo>
                <a:cubicBezTo>
                  <a:pt x="1864742" y="3315784"/>
                  <a:pt x="3296223" y="1912901"/>
                  <a:pt x="3383947" y="164274"/>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aphicFrame>
        <p:nvGraphicFramePr>
          <p:cNvPr id="11" name="Diagramm 10">
            <a:extLst>
              <a:ext uri="{FF2B5EF4-FFF2-40B4-BE49-F238E27FC236}">
                <a16:creationId xmlns:a16="http://schemas.microsoft.com/office/drawing/2014/main" id="{B748551B-FBD9-C4C4-1767-F97E37B7A60D}"/>
              </a:ext>
            </a:extLst>
          </p:cNvPr>
          <p:cNvGraphicFramePr/>
          <p:nvPr/>
        </p:nvGraphicFramePr>
        <p:xfrm>
          <a:off x="1084728" y="5260039"/>
          <a:ext cx="2885726" cy="15696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xtfeld 2">
            <a:extLst>
              <a:ext uri="{FF2B5EF4-FFF2-40B4-BE49-F238E27FC236}">
                <a16:creationId xmlns:a16="http://schemas.microsoft.com/office/drawing/2014/main" id="{B6E687AC-D4F9-5CF0-A181-696BC8C89EB9}"/>
              </a:ext>
            </a:extLst>
          </p:cNvPr>
          <p:cNvSpPr txBox="1"/>
          <p:nvPr/>
        </p:nvSpPr>
        <p:spPr>
          <a:xfrm>
            <a:off x="914399" y="7301753"/>
            <a:ext cx="11161059" cy="1200329"/>
          </a:xfrm>
          <a:prstGeom prst="rect">
            <a:avLst/>
          </a:prstGeom>
          <a:noFill/>
        </p:spPr>
        <p:txBody>
          <a:bodyPr wrap="square" rtlCol="0">
            <a:spAutoFit/>
          </a:bodyPr>
          <a:lstStyle/>
          <a:p>
            <a:r>
              <a:rPr lang="de-DE" dirty="0"/>
              <a:t>Bild von &lt;a </a:t>
            </a:r>
            <a:r>
              <a:rPr lang="de-DE" dirty="0" err="1"/>
              <a:t>href</a:t>
            </a:r>
            <a:r>
              <a:rPr lang="de-DE" dirty="0"/>
              <a:t>="https://</a:t>
            </a:r>
            <a:r>
              <a:rPr lang="de-DE" dirty="0" err="1"/>
              <a:t>pixabay.com</a:t>
            </a:r>
            <a:r>
              <a:rPr lang="de-DE" dirty="0"/>
              <a:t>/de/</a:t>
            </a:r>
            <a:r>
              <a:rPr lang="de-DE" dirty="0" err="1"/>
              <a:t>users</a:t>
            </a:r>
            <a:r>
              <a:rPr lang="de-DE" dirty="0"/>
              <a:t>/pexels-2286921/?</a:t>
            </a:r>
            <a:r>
              <a:rPr lang="de-DE" dirty="0" err="1"/>
              <a:t>utm_source</a:t>
            </a:r>
            <a:r>
              <a:rPr lang="de-DE" dirty="0"/>
              <a:t>=</a:t>
            </a:r>
            <a:r>
              <a:rPr lang="de-DE" dirty="0" err="1"/>
              <a:t>link-attribution&amp;utm_medium</a:t>
            </a:r>
            <a:r>
              <a:rPr lang="de-DE" dirty="0"/>
              <a:t>=</a:t>
            </a:r>
            <a:r>
              <a:rPr lang="de-DE" dirty="0" err="1"/>
              <a:t>referral&amp;utm_campaign</a:t>
            </a:r>
            <a:r>
              <a:rPr lang="de-DE" dirty="0"/>
              <a:t>=</a:t>
            </a:r>
            <a:r>
              <a:rPr lang="de-DE" dirty="0" err="1"/>
              <a:t>image&amp;utm_content</a:t>
            </a:r>
            <a:r>
              <a:rPr lang="de-DE" dirty="0"/>
              <a:t>=1868068"&gt;</a:t>
            </a:r>
            <a:r>
              <a:rPr lang="de-DE" dirty="0" err="1"/>
              <a:t>Pexels</a:t>
            </a:r>
            <a:r>
              <a:rPr lang="de-DE" dirty="0"/>
              <a:t>&lt;/a&gt; auf &lt;a </a:t>
            </a:r>
            <a:r>
              <a:rPr lang="de-DE" dirty="0" err="1"/>
              <a:t>href</a:t>
            </a:r>
            <a:r>
              <a:rPr lang="de-DE" dirty="0"/>
              <a:t>="https://</a:t>
            </a:r>
            <a:r>
              <a:rPr lang="de-DE" dirty="0" err="1"/>
              <a:t>pixabay.com</a:t>
            </a:r>
            <a:r>
              <a:rPr lang="de-DE" dirty="0"/>
              <a:t>/de//?</a:t>
            </a:r>
            <a:r>
              <a:rPr lang="de-DE" dirty="0" err="1"/>
              <a:t>utm_source</a:t>
            </a:r>
            <a:r>
              <a:rPr lang="de-DE" dirty="0"/>
              <a:t>=</a:t>
            </a:r>
            <a:r>
              <a:rPr lang="de-DE" dirty="0" err="1"/>
              <a:t>link-attribution&amp;utm_medium</a:t>
            </a:r>
            <a:r>
              <a:rPr lang="de-DE" dirty="0"/>
              <a:t>=</a:t>
            </a:r>
            <a:r>
              <a:rPr lang="de-DE" dirty="0" err="1"/>
              <a:t>referral&amp;utm_campaign</a:t>
            </a:r>
            <a:r>
              <a:rPr lang="de-DE" dirty="0"/>
              <a:t>=</a:t>
            </a:r>
            <a:r>
              <a:rPr lang="de-DE" dirty="0" err="1"/>
              <a:t>image&amp;utm_content</a:t>
            </a:r>
            <a:r>
              <a:rPr lang="de-DE" dirty="0"/>
              <a:t>=1868068"&gt;</a:t>
            </a:r>
            <a:r>
              <a:rPr lang="de-DE" dirty="0" err="1"/>
              <a:t>Pixabay</a:t>
            </a:r>
            <a:r>
              <a:rPr lang="de-DE" dirty="0"/>
              <a:t>&lt;/a&gt;</a:t>
            </a:r>
          </a:p>
        </p:txBody>
      </p:sp>
      <p:pic>
        <p:nvPicPr>
          <p:cNvPr id="12" name="Bild 1" descr="https://www.berufssprache-deutsch.bayern.de/fileadmin/user_upload/BSD/Client_Icons/g22.png">
            <a:extLst>
              <a:ext uri="{FF2B5EF4-FFF2-40B4-BE49-F238E27FC236}">
                <a16:creationId xmlns:a16="http://schemas.microsoft.com/office/drawing/2014/main" id="{57E91C91-04E9-4A5C-9CF8-5CB6C5667CFB}"/>
              </a:ext>
            </a:extLst>
          </p:cNvPr>
          <p:cNvPicPr/>
          <p:nvPr/>
        </p:nvPicPr>
        <p:blipFill>
          <a:blip r:embed="rId8">
            <a:extLst>
              <a:ext uri="{28A0092B-C50C-407E-A947-70E740481C1C}">
                <a14:useLocalDpi xmlns:a14="http://schemas.microsoft.com/office/drawing/2010/main" val="0"/>
              </a:ext>
            </a:extLst>
          </a:blip>
          <a:srcRect/>
          <a:stretch>
            <a:fillRect/>
          </a:stretch>
        </p:blipFill>
        <p:spPr bwMode="auto">
          <a:xfrm>
            <a:off x="8152136" y="6426097"/>
            <a:ext cx="907415" cy="359410"/>
          </a:xfrm>
          <a:prstGeom prst="rect">
            <a:avLst/>
          </a:prstGeom>
          <a:noFill/>
          <a:ln>
            <a:noFill/>
          </a:ln>
        </p:spPr>
      </p:pic>
      <p:sp>
        <p:nvSpPr>
          <p:cNvPr id="13" name="Rechteck 12">
            <a:extLst>
              <a:ext uri="{FF2B5EF4-FFF2-40B4-BE49-F238E27FC236}">
                <a16:creationId xmlns:a16="http://schemas.microsoft.com/office/drawing/2014/main" id="{890DA61B-70C3-4FD2-B1BC-C32E80BDDA5E}"/>
              </a:ext>
            </a:extLst>
          </p:cNvPr>
          <p:cNvSpPr/>
          <p:nvPr/>
        </p:nvSpPr>
        <p:spPr>
          <a:xfrm>
            <a:off x="9171855" y="6552700"/>
            <a:ext cx="3337580" cy="276999"/>
          </a:xfrm>
          <a:prstGeom prst="rect">
            <a:avLst/>
          </a:prstGeom>
        </p:spPr>
        <p:txBody>
          <a:bodyPr wrap="none">
            <a:spAutoFit/>
          </a:bodyPr>
          <a:lstStyle/>
          <a:p>
            <a:r>
              <a:rPr lang="de-DE" sz="1200" dirty="0">
                <a:latin typeface="Arial" panose="020B0604020202020204" pitchFamily="34" charset="0"/>
                <a:cs typeface="Arial" panose="020B0604020202020204" pitchFamily="34" charset="0"/>
              </a:rPr>
              <a:t>M 11 Eltern über Erziehungsstile informieren </a:t>
            </a:r>
          </a:p>
        </p:txBody>
      </p:sp>
    </p:spTree>
    <p:extLst>
      <p:ext uri="{BB962C8B-B14F-4D97-AF65-F5344CB8AC3E}">
        <p14:creationId xmlns:p14="http://schemas.microsoft.com/office/powerpoint/2010/main" val="20583825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543E183-CD44-E077-380C-0A848A21DD06}"/>
              </a:ext>
            </a:extLst>
          </p:cNvPr>
          <p:cNvSpPr>
            <a:spLocks noGrp="1"/>
          </p:cNvSpPr>
          <p:nvPr>
            <p:ph type="title"/>
          </p:nvPr>
        </p:nvSpPr>
        <p:spPr>
          <a:xfrm>
            <a:off x="237607" y="130627"/>
            <a:ext cx="9950103" cy="594953"/>
          </a:xfrm>
        </p:spPr>
        <p:txBody>
          <a:bodyPr/>
          <a:lstStyle/>
          <a:p>
            <a:r>
              <a:rPr lang="de-DE" dirty="0"/>
              <a:t>Alternative: Situation als Video</a:t>
            </a:r>
          </a:p>
        </p:txBody>
      </p:sp>
      <p:sp>
        <p:nvSpPr>
          <p:cNvPr id="3" name="Inhaltsplatzhalter 2">
            <a:extLst>
              <a:ext uri="{FF2B5EF4-FFF2-40B4-BE49-F238E27FC236}">
                <a16:creationId xmlns:a16="http://schemas.microsoft.com/office/drawing/2014/main" id="{BBCEC03D-9AAF-3469-6213-DCFC69FBC0A0}"/>
              </a:ext>
            </a:extLst>
          </p:cNvPr>
          <p:cNvSpPr>
            <a:spLocks noGrp="1"/>
          </p:cNvSpPr>
          <p:nvPr>
            <p:ph idx="1"/>
          </p:nvPr>
        </p:nvSpPr>
        <p:spPr>
          <a:xfrm>
            <a:off x="6587412" y="2427316"/>
            <a:ext cx="1903445" cy="3513514"/>
          </a:xfrm>
        </p:spPr>
        <p:txBody>
          <a:bodyPr>
            <a:normAutofit/>
          </a:bodyPr>
          <a:lstStyle/>
          <a:p>
            <a:pPr marL="0" indent="0">
              <a:buNone/>
            </a:pPr>
            <a:endParaRPr lang="de-DE" sz="2800" dirty="0">
              <a:solidFill>
                <a:srgbClr val="000000"/>
              </a:solidFill>
              <a:effectLst/>
              <a:uFill>
                <a:solidFill>
                  <a:srgbClr val="000000"/>
                </a:solidFill>
              </a:uFill>
              <a:latin typeface="Arial" panose="020B0604020202020204" pitchFamily="34" charset="0"/>
              <a:ea typeface="Arial" panose="020B0604020202020204" pitchFamily="34" charset="0"/>
            </a:endParaRPr>
          </a:p>
          <a:p>
            <a:pPr marL="0" indent="0">
              <a:buNone/>
            </a:pPr>
            <a:endParaRPr lang="de-DE" dirty="0"/>
          </a:p>
        </p:txBody>
      </p:sp>
      <p:sp>
        <p:nvSpPr>
          <p:cNvPr id="7" name="Textfeld 6">
            <a:extLst>
              <a:ext uri="{FF2B5EF4-FFF2-40B4-BE49-F238E27FC236}">
                <a16:creationId xmlns:a16="http://schemas.microsoft.com/office/drawing/2014/main" id="{D9D8D97B-CBCC-DE2A-6A81-AF6B526A32F1}"/>
              </a:ext>
            </a:extLst>
          </p:cNvPr>
          <p:cNvSpPr txBox="1"/>
          <p:nvPr/>
        </p:nvSpPr>
        <p:spPr>
          <a:xfrm>
            <a:off x="237606" y="914397"/>
            <a:ext cx="8882009" cy="646331"/>
          </a:xfrm>
          <a:prstGeom prst="rect">
            <a:avLst/>
          </a:prstGeom>
          <a:noFill/>
        </p:spPr>
        <p:txBody>
          <a:bodyPr wrap="square">
            <a:spAutoFit/>
          </a:bodyPr>
          <a:lstStyle/>
          <a:p>
            <a:pPr marL="0" indent="0">
              <a:buNone/>
            </a:pPr>
            <a:r>
              <a:rPr lang="de-DE" sz="1800" dirty="0">
                <a:solidFill>
                  <a:srgbClr val="000000"/>
                </a:solidFill>
                <a:effectLst/>
                <a:uFill>
                  <a:solidFill>
                    <a:srgbClr val="000000"/>
                  </a:solidFill>
                </a:uFill>
                <a:latin typeface="Calibri" panose="020F0502020204030204" pitchFamily="34" charset="0"/>
                <a:ea typeface="Calibri" panose="020F0502020204030204" pitchFamily="34" charset="0"/>
                <a:cs typeface="Times New Roman" panose="02020603050405020304" pitchFamily="18" charset="0"/>
              </a:rPr>
              <a:t>Sie machen ein Praktikum in der Kindertagesstätte „Märchenwald“. Als Frau Meyer ihre Tochter Mira abholen möchte, weigert sich diese trotzig, ihre Schuhe anzuziehen.  </a:t>
            </a:r>
          </a:p>
        </p:txBody>
      </p:sp>
      <p:sp>
        <p:nvSpPr>
          <p:cNvPr id="8" name="Ovale Legende 7">
            <a:extLst>
              <a:ext uri="{FF2B5EF4-FFF2-40B4-BE49-F238E27FC236}">
                <a16:creationId xmlns:a16="http://schemas.microsoft.com/office/drawing/2014/main" id="{AB26D3B0-05EA-8A29-B9B5-40FF033E860E}"/>
              </a:ext>
            </a:extLst>
          </p:cNvPr>
          <p:cNvSpPr/>
          <p:nvPr/>
        </p:nvSpPr>
        <p:spPr>
          <a:xfrm>
            <a:off x="2530280" y="1737599"/>
            <a:ext cx="3413760" cy="2121408"/>
          </a:xfrm>
          <a:prstGeom prst="wedgeEllipseCallou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0" name="Textfeld 9">
            <a:extLst>
              <a:ext uri="{FF2B5EF4-FFF2-40B4-BE49-F238E27FC236}">
                <a16:creationId xmlns:a16="http://schemas.microsoft.com/office/drawing/2014/main" id="{E5E44CC6-60CD-5DBB-B696-4168EE242213}"/>
              </a:ext>
            </a:extLst>
          </p:cNvPr>
          <p:cNvSpPr txBox="1"/>
          <p:nvPr/>
        </p:nvSpPr>
        <p:spPr>
          <a:xfrm>
            <a:off x="2983574" y="2269581"/>
            <a:ext cx="2651561" cy="966483"/>
          </a:xfrm>
          <a:prstGeom prst="rect">
            <a:avLst/>
          </a:prstGeom>
          <a:noFill/>
        </p:spPr>
        <p:txBody>
          <a:bodyPr wrap="square">
            <a:spAutoFit/>
          </a:bodyPr>
          <a:lstStyle/>
          <a:p>
            <a:pPr marL="0" indent="0">
              <a:lnSpc>
                <a:spcPct val="107000"/>
              </a:lnSpc>
              <a:spcAft>
                <a:spcPts val="800"/>
              </a:spcAft>
              <a:buNone/>
            </a:pPr>
            <a:r>
              <a:rPr lang="de-DE" sz="1800" dirty="0">
                <a:solidFill>
                  <a:srgbClr val="000000"/>
                </a:solidFill>
                <a:effectLst/>
                <a:uFill>
                  <a:solidFill>
                    <a:srgbClr val="000000"/>
                  </a:solidFill>
                </a:uFill>
                <a:latin typeface="Calibri" panose="020F0502020204030204" pitchFamily="34" charset="0"/>
                <a:ea typeface="Calibri" panose="020F0502020204030204" pitchFamily="34" charset="0"/>
                <a:cs typeface="Times New Roman" panose="02020603050405020304" pitchFamily="18" charset="0"/>
              </a:rPr>
              <a:t>„Ich will die Schuhe nicht anziehen. Ich will ohne die Schuhe heimgehen!“</a:t>
            </a:r>
            <a:endParaRPr lang="de-DE" sz="1800" dirty="0">
              <a:solidFill>
                <a:srgbClr val="000000"/>
              </a:solidFill>
              <a:effectLst/>
              <a:uFill>
                <a:solidFill>
                  <a:srgbClr val="000000"/>
                </a:solidFill>
              </a:uFill>
              <a:latin typeface="Arial" panose="020B0604020202020204" pitchFamily="34" charset="0"/>
              <a:ea typeface="Arial" panose="020B0604020202020204" pitchFamily="34" charset="0"/>
            </a:endParaRPr>
          </a:p>
        </p:txBody>
      </p:sp>
      <p:pic>
        <p:nvPicPr>
          <p:cNvPr id="11" name="Grafik 10">
            <a:extLst>
              <a:ext uri="{FF2B5EF4-FFF2-40B4-BE49-F238E27FC236}">
                <a16:creationId xmlns:a16="http://schemas.microsoft.com/office/drawing/2014/main" id="{CE2F7887-ADF7-2622-C0B5-BDBF322C701D}"/>
              </a:ext>
            </a:extLst>
          </p:cNvPr>
          <p:cNvPicPr>
            <a:picLocks noChangeAspect="1"/>
          </p:cNvPicPr>
          <p:nvPr/>
        </p:nvPicPr>
        <p:blipFill>
          <a:blip r:embed="rId4"/>
          <a:stretch>
            <a:fillRect/>
          </a:stretch>
        </p:blipFill>
        <p:spPr>
          <a:xfrm>
            <a:off x="5809897" y="2694432"/>
            <a:ext cx="3696248" cy="3696248"/>
          </a:xfrm>
          <a:prstGeom prst="rect">
            <a:avLst/>
          </a:prstGeom>
        </p:spPr>
      </p:pic>
      <p:sp>
        <p:nvSpPr>
          <p:cNvPr id="12" name="Textfeld 11">
            <a:extLst>
              <a:ext uri="{FF2B5EF4-FFF2-40B4-BE49-F238E27FC236}">
                <a16:creationId xmlns:a16="http://schemas.microsoft.com/office/drawing/2014/main" id="{FF004C95-DEFF-2FC9-FCCA-D1857C9CC44A}"/>
              </a:ext>
            </a:extLst>
          </p:cNvPr>
          <p:cNvSpPr txBox="1"/>
          <p:nvPr/>
        </p:nvSpPr>
        <p:spPr>
          <a:xfrm>
            <a:off x="6230112" y="6395740"/>
            <a:ext cx="3694176" cy="261610"/>
          </a:xfrm>
          <a:prstGeom prst="rect">
            <a:avLst/>
          </a:prstGeom>
          <a:noFill/>
        </p:spPr>
        <p:txBody>
          <a:bodyPr wrap="square" rtlCol="0">
            <a:spAutoFit/>
          </a:bodyPr>
          <a:lstStyle/>
          <a:p>
            <a:r>
              <a:rPr lang="de-DE" sz="1100" dirty="0"/>
              <a:t>https://</a:t>
            </a:r>
            <a:r>
              <a:rPr lang="de-DE" sz="1100" dirty="0" err="1"/>
              <a:t>picto.kits.blog</a:t>
            </a:r>
            <a:r>
              <a:rPr lang="de-DE" sz="1100" dirty="0"/>
              <a:t>/#/</a:t>
            </a:r>
            <a:r>
              <a:rPr lang="de-DE" sz="1100" dirty="0" err="1"/>
              <a:t>pictogram</a:t>
            </a:r>
            <a:r>
              <a:rPr lang="de-DE" sz="1100" dirty="0"/>
              <a:t>/de/4703</a:t>
            </a:r>
          </a:p>
        </p:txBody>
      </p:sp>
      <p:pic>
        <p:nvPicPr>
          <p:cNvPr id="1026" name="Picture 2" descr="Mädchen">
            <a:hlinkClick r:id="rId5"/>
            <a:extLst>
              <a:ext uri="{FF2B5EF4-FFF2-40B4-BE49-F238E27FC236}">
                <a16:creationId xmlns:a16="http://schemas.microsoft.com/office/drawing/2014/main" id="{FB1984F0-6CDC-53A1-8819-31175FDD155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86645" y="3944918"/>
            <a:ext cx="2393858" cy="2393858"/>
          </a:xfrm>
          <a:prstGeom prst="rect">
            <a:avLst/>
          </a:prstGeom>
          <a:noFill/>
          <a:extLst>
            <a:ext uri="{909E8E84-426E-40DD-AFC4-6F175D3DCCD1}">
              <a14:hiddenFill xmlns:a14="http://schemas.microsoft.com/office/drawing/2010/main">
                <a:solidFill>
                  <a:srgbClr val="FFFFFF"/>
                </a:solidFill>
              </a14:hiddenFill>
            </a:ext>
          </a:extLst>
        </p:spPr>
      </p:pic>
      <p:sp>
        <p:nvSpPr>
          <p:cNvPr id="18" name="Textfeld 17">
            <a:extLst>
              <a:ext uri="{FF2B5EF4-FFF2-40B4-BE49-F238E27FC236}">
                <a16:creationId xmlns:a16="http://schemas.microsoft.com/office/drawing/2014/main" id="{7D18304D-8838-EC97-CFCB-8AE744F968AC}"/>
              </a:ext>
            </a:extLst>
          </p:cNvPr>
          <p:cNvSpPr txBox="1"/>
          <p:nvPr/>
        </p:nvSpPr>
        <p:spPr>
          <a:xfrm>
            <a:off x="1477189" y="6390680"/>
            <a:ext cx="2832165" cy="246221"/>
          </a:xfrm>
          <a:prstGeom prst="rect">
            <a:avLst/>
          </a:prstGeom>
          <a:noFill/>
        </p:spPr>
        <p:txBody>
          <a:bodyPr wrap="square" rtlCol="0">
            <a:spAutoFit/>
          </a:bodyPr>
          <a:lstStyle/>
          <a:p>
            <a:r>
              <a:rPr lang="de-DE" sz="1000" dirty="0"/>
              <a:t>https://</a:t>
            </a:r>
            <a:r>
              <a:rPr lang="de-DE" sz="1000" dirty="0" err="1"/>
              <a:t>picto.kits.blog</a:t>
            </a:r>
            <a:r>
              <a:rPr lang="de-DE" sz="1000" dirty="0"/>
              <a:t>/#/</a:t>
            </a:r>
            <a:r>
              <a:rPr lang="de-DE" sz="1000" dirty="0" err="1"/>
              <a:t>pictogram</a:t>
            </a:r>
            <a:r>
              <a:rPr lang="de-DE" sz="1000" dirty="0"/>
              <a:t>/de/27509</a:t>
            </a:r>
          </a:p>
        </p:txBody>
      </p:sp>
      <p:pic>
        <p:nvPicPr>
          <p:cNvPr id="6" name="Grafik 5" descr="Ein Bild, das Screenshot, Reihe, Rechteck, Design enthält.&#10;&#10;Automatisch generierte Beschreibung">
            <a:extLst>
              <a:ext uri="{FF2B5EF4-FFF2-40B4-BE49-F238E27FC236}">
                <a16:creationId xmlns:a16="http://schemas.microsoft.com/office/drawing/2014/main" id="{6B747FB8-59FC-9A5A-E24D-67AF7480B18B}"/>
              </a:ext>
            </a:extLst>
          </p:cNvPr>
          <p:cNvPicPr>
            <a:picLocks noChangeAspect="1"/>
          </p:cNvPicPr>
          <p:nvPr/>
        </p:nvPicPr>
        <p:blipFill>
          <a:blip r:embed="rId7">
            <a:clrChange>
              <a:clrFrom>
                <a:srgbClr val="EBE5C6"/>
              </a:clrFrom>
              <a:clrTo>
                <a:srgbClr val="EBE5C6">
                  <a:alpha val="0"/>
                </a:srgbClr>
              </a:clrTo>
            </a:clrChange>
            <a:extLst>
              <a:ext uri="{28A0092B-C50C-407E-A947-70E740481C1C}">
                <a14:useLocalDpi xmlns:a14="http://schemas.microsoft.com/office/drawing/2010/main" val="0"/>
              </a:ext>
            </a:extLst>
          </a:blip>
          <a:stretch>
            <a:fillRect/>
          </a:stretch>
        </p:blipFill>
        <p:spPr>
          <a:xfrm>
            <a:off x="9307832" y="1703825"/>
            <a:ext cx="2747420" cy="2747420"/>
          </a:xfrm>
          <a:prstGeom prst="rect">
            <a:avLst/>
          </a:prstGeom>
        </p:spPr>
      </p:pic>
      <p:pic>
        <p:nvPicPr>
          <p:cNvPr id="9" name="Grafik 8" descr="Ein Bild, das Cartoon, Clipart, Brille, Lächeln enthält.&#10;&#10;Automatisch generierte Beschreibung">
            <a:extLst>
              <a:ext uri="{FF2B5EF4-FFF2-40B4-BE49-F238E27FC236}">
                <a16:creationId xmlns:a16="http://schemas.microsoft.com/office/drawing/2014/main" id="{6C44AE87-6D18-EC07-4FBD-B9AE1139A247}"/>
              </a:ext>
            </a:extLst>
          </p:cNvPr>
          <p:cNvPicPr>
            <a:picLocks noChangeAspect="1"/>
          </p:cNvPicPr>
          <p:nvPr/>
        </p:nvPicPr>
        <p:blipFill>
          <a:blip r:embed="rId8">
            <a:alphaModFix amt="85000"/>
            <a:extLst>
              <a:ext uri="{28A0092B-C50C-407E-A947-70E740481C1C}">
                <a14:useLocalDpi xmlns:a14="http://schemas.microsoft.com/office/drawing/2010/main" val="0"/>
              </a:ext>
            </a:extLst>
          </a:blip>
          <a:stretch>
            <a:fillRect/>
          </a:stretch>
        </p:blipFill>
        <p:spPr>
          <a:xfrm>
            <a:off x="9540679" y="3048090"/>
            <a:ext cx="1079125" cy="1079125"/>
          </a:xfrm>
          <a:prstGeom prst="rect">
            <a:avLst/>
          </a:prstGeom>
        </p:spPr>
      </p:pic>
      <p:sp>
        <p:nvSpPr>
          <p:cNvPr id="14" name="Textfeld 13">
            <a:extLst>
              <a:ext uri="{FF2B5EF4-FFF2-40B4-BE49-F238E27FC236}">
                <a16:creationId xmlns:a16="http://schemas.microsoft.com/office/drawing/2014/main" id="{E98F59D3-2FDB-41F1-AA3B-5A2676E55E05}"/>
              </a:ext>
            </a:extLst>
          </p:cNvPr>
          <p:cNvSpPr txBox="1"/>
          <p:nvPr/>
        </p:nvSpPr>
        <p:spPr>
          <a:xfrm>
            <a:off x="9591926" y="4290094"/>
            <a:ext cx="2436151" cy="461665"/>
          </a:xfrm>
          <a:prstGeom prst="rect">
            <a:avLst/>
          </a:prstGeom>
          <a:noFill/>
        </p:spPr>
        <p:txBody>
          <a:bodyPr wrap="square" rtlCol="0">
            <a:spAutoFit/>
          </a:bodyPr>
          <a:lstStyle/>
          <a:p>
            <a:r>
              <a:rPr lang="de-DE" sz="800" dirty="0">
                <a:hlinkClick r:id="rId9"/>
              </a:rPr>
              <a:t>https://picto.kits.blog/#/pictogram/de/29853</a:t>
            </a:r>
          </a:p>
          <a:p>
            <a:r>
              <a:rPr lang="de-DE" sz="800" dirty="0">
                <a:hlinkClick r:id="rId9"/>
              </a:rPr>
              <a:t>https://picto.kits.blog/#/pictogram/de/4703</a:t>
            </a:r>
            <a:endParaRPr lang="de-DE" sz="800" dirty="0"/>
          </a:p>
          <a:p>
            <a:r>
              <a:rPr lang="de-DE" sz="800" dirty="0"/>
              <a:t>https://picto.kits.blog/#/pictogram/de/2611</a:t>
            </a:r>
          </a:p>
        </p:txBody>
      </p:sp>
      <p:pic>
        <p:nvPicPr>
          <p:cNvPr id="16" name="Grafik 15">
            <a:extLst>
              <a:ext uri="{FF2B5EF4-FFF2-40B4-BE49-F238E27FC236}">
                <a16:creationId xmlns:a16="http://schemas.microsoft.com/office/drawing/2014/main" id="{ACF48D1F-9F92-42D9-B08C-E037AB11DF32}"/>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9825889" y="53236"/>
            <a:ext cx="1951243" cy="1951243"/>
          </a:xfrm>
          <a:prstGeom prst="rect">
            <a:avLst/>
          </a:prstGeom>
        </p:spPr>
      </p:pic>
      <p:pic>
        <p:nvPicPr>
          <p:cNvPr id="19" name="Bild 1" descr="https://www.berufssprache-deutsch.bayern.de/fileadmin/user_upload/BSD/Client_Icons/g22.png">
            <a:extLst>
              <a:ext uri="{FF2B5EF4-FFF2-40B4-BE49-F238E27FC236}">
                <a16:creationId xmlns:a16="http://schemas.microsoft.com/office/drawing/2014/main" id="{6B235197-EC44-49E6-9675-64826A64AB90}"/>
              </a:ext>
            </a:extLst>
          </p:cNvPr>
          <p:cNvPicPr/>
          <p:nvPr/>
        </p:nvPicPr>
        <p:blipFill>
          <a:blip r:embed="rId11">
            <a:extLst>
              <a:ext uri="{28A0092B-C50C-407E-A947-70E740481C1C}">
                <a14:useLocalDpi xmlns:a14="http://schemas.microsoft.com/office/drawing/2010/main" val="0"/>
              </a:ext>
            </a:extLst>
          </a:blip>
          <a:srcRect/>
          <a:stretch>
            <a:fillRect/>
          </a:stretch>
        </p:blipFill>
        <p:spPr bwMode="auto">
          <a:xfrm>
            <a:off x="0" y="6498590"/>
            <a:ext cx="907415" cy="359410"/>
          </a:xfrm>
          <a:prstGeom prst="rect">
            <a:avLst/>
          </a:prstGeom>
          <a:noFill/>
          <a:ln>
            <a:noFill/>
          </a:ln>
        </p:spPr>
      </p:pic>
      <p:sp>
        <p:nvSpPr>
          <p:cNvPr id="20" name="Rechteck 19">
            <a:extLst>
              <a:ext uri="{FF2B5EF4-FFF2-40B4-BE49-F238E27FC236}">
                <a16:creationId xmlns:a16="http://schemas.microsoft.com/office/drawing/2014/main" id="{B8AE03A6-AB2F-436A-B4BC-640BF21BBEE3}"/>
              </a:ext>
            </a:extLst>
          </p:cNvPr>
          <p:cNvSpPr/>
          <p:nvPr/>
        </p:nvSpPr>
        <p:spPr>
          <a:xfrm>
            <a:off x="1019719" y="6625193"/>
            <a:ext cx="3337580" cy="276999"/>
          </a:xfrm>
          <a:prstGeom prst="rect">
            <a:avLst/>
          </a:prstGeom>
        </p:spPr>
        <p:txBody>
          <a:bodyPr wrap="none">
            <a:spAutoFit/>
          </a:bodyPr>
          <a:lstStyle/>
          <a:p>
            <a:r>
              <a:rPr lang="de-DE" sz="1200" dirty="0">
                <a:latin typeface="Arial" panose="020B0604020202020204" pitchFamily="34" charset="0"/>
                <a:cs typeface="Arial" panose="020B0604020202020204" pitchFamily="34" charset="0"/>
              </a:rPr>
              <a:t>M 11 Eltern über Erziehungsstile informieren </a:t>
            </a:r>
          </a:p>
        </p:txBody>
      </p:sp>
      <p:pic>
        <p:nvPicPr>
          <p:cNvPr id="17" name="WhatsApp Audio 2024-06-04 at 10.11.24">
            <a:hlinkClick r:id="" action="ppaction://media"/>
            <a:extLst>
              <a:ext uri="{FF2B5EF4-FFF2-40B4-BE49-F238E27FC236}">
                <a16:creationId xmlns:a16="http://schemas.microsoft.com/office/drawing/2014/main" id="{EF1E81CD-C7A5-4188-B8C1-761633FD9DBC}"/>
              </a:ext>
            </a:extLst>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3907338" y="5038900"/>
            <a:ext cx="406400" cy="406400"/>
          </a:xfrm>
          <a:prstGeom prst="rect">
            <a:avLst/>
          </a:prstGeom>
        </p:spPr>
      </p:pic>
    </p:spTree>
    <p:extLst>
      <p:ext uri="{BB962C8B-B14F-4D97-AF65-F5344CB8AC3E}">
        <p14:creationId xmlns:p14="http://schemas.microsoft.com/office/powerpoint/2010/main" val="170163947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50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8794" fill="hold"/>
                                        <p:tgtEl>
                                          <p:spTgt spid="1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17"/>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543E183-CD44-E077-380C-0A848A21DD06}"/>
              </a:ext>
            </a:extLst>
          </p:cNvPr>
          <p:cNvSpPr>
            <a:spLocks noGrp="1"/>
          </p:cNvSpPr>
          <p:nvPr>
            <p:ph type="title"/>
          </p:nvPr>
        </p:nvSpPr>
        <p:spPr>
          <a:xfrm>
            <a:off x="237607" y="130627"/>
            <a:ext cx="9950103" cy="594953"/>
          </a:xfrm>
        </p:spPr>
        <p:txBody>
          <a:bodyPr/>
          <a:lstStyle/>
          <a:p>
            <a:r>
              <a:rPr lang="de-DE" dirty="0"/>
              <a:t>Alternative: Situation als Video</a:t>
            </a:r>
          </a:p>
        </p:txBody>
      </p:sp>
      <p:sp>
        <p:nvSpPr>
          <p:cNvPr id="3" name="Inhaltsplatzhalter 2">
            <a:extLst>
              <a:ext uri="{FF2B5EF4-FFF2-40B4-BE49-F238E27FC236}">
                <a16:creationId xmlns:a16="http://schemas.microsoft.com/office/drawing/2014/main" id="{BBCEC03D-9AAF-3469-6213-DCFC69FBC0A0}"/>
              </a:ext>
            </a:extLst>
          </p:cNvPr>
          <p:cNvSpPr>
            <a:spLocks noGrp="1"/>
          </p:cNvSpPr>
          <p:nvPr>
            <p:ph idx="1"/>
          </p:nvPr>
        </p:nvSpPr>
        <p:spPr>
          <a:xfrm>
            <a:off x="6587412" y="2427316"/>
            <a:ext cx="1903445" cy="3513514"/>
          </a:xfrm>
        </p:spPr>
        <p:txBody>
          <a:bodyPr>
            <a:normAutofit/>
          </a:bodyPr>
          <a:lstStyle/>
          <a:p>
            <a:pPr marL="0" indent="0">
              <a:buNone/>
            </a:pPr>
            <a:endParaRPr lang="de-DE" sz="2800" dirty="0">
              <a:solidFill>
                <a:srgbClr val="000000"/>
              </a:solidFill>
              <a:effectLst/>
              <a:uFill>
                <a:solidFill>
                  <a:srgbClr val="000000"/>
                </a:solidFill>
              </a:uFill>
              <a:latin typeface="Arial" panose="020B0604020202020204" pitchFamily="34" charset="0"/>
              <a:ea typeface="Arial" panose="020B0604020202020204" pitchFamily="34" charset="0"/>
            </a:endParaRPr>
          </a:p>
          <a:p>
            <a:pPr marL="0" indent="0">
              <a:buNone/>
            </a:pPr>
            <a:endParaRPr lang="de-DE" dirty="0"/>
          </a:p>
        </p:txBody>
      </p:sp>
      <p:sp>
        <p:nvSpPr>
          <p:cNvPr id="7" name="Textfeld 6">
            <a:extLst>
              <a:ext uri="{FF2B5EF4-FFF2-40B4-BE49-F238E27FC236}">
                <a16:creationId xmlns:a16="http://schemas.microsoft.com/office/drawing/2014/main" id="{D9D8D97B-CBCC-DE2A-6A81-AF6B526A32F1}"/>
              </a:ext>
            </a:extLst>
          </p:cNvPr>
          <p:cNvSpPr txBox="1"/>
          <p:nvPr/>
        </p:nvSpPr>
        <p:spPr>
          <a:xfrm>
            <a:off x="237606" y="914397"/>
            <a:ext cx="8882009" cy="646331"/>
          </a:xfrm>
          <a:prstGeom prst="rect">
            <a:avLst/>
          </a:prstGeom>
          <a:noFill/>
        </p:spPr>
        <p:txBody>
          <a:bodyPr wrap="square">
            <a:spAutoFit/>
          </a:bodyPr>
          <a:lstStyle/>
          <a:p>
            <a:pPr marL="0" indent="0">
              <a:buNone/>
            </a:pPr>
            <a:r>
              <a:rPr lang="de-DE" sz="1800" dirty="0">
                <a:solidFill>
                  <a:srgbClr val="000000"/>
                </a:solidFill>
                <a:effectLst/>
                <a:uFill>
                  <a:solidFill>
                    <a:srgbClr val="000000"/>
                  </a:solidFill>
                </a:uFill>
                <a:latin typeface="Calibri" panose="020F0502020204030204" pitchFamily="34" charset="0"/>
                <a:ea typeface="Calibri" panose="020F0502020204030204" pitchFamily="34" charset="0"/>
                <a:cs typeface="Times New Roman" panose="02020603050405020304" pitchFamily="18" charset="0"/>
              </a:rPr>
              <a:t>Sie machen ein Praktikum in der Kindertagesstätte „Märchenwald“. Als Frau Meyer ihre Tochter Mira abholen möchte, weigert sich diese trotzig, ihre Schuhe anzuziehen.  </a:t>
            </a:r>
          </a:p>
        </p:txBody>
      </p:sp>
      <p:pic>
        <p:nvPicPr>
          <p:cNvPr id="6" name="Grafik 5" descr="Ein Bild, das Clipart, Darstellung, Cartoon, Kunst enthält.&#10;&#10;Automatisch generierte Beschreibung">
            <a:extLst>
              <a:ext uri="{FF2B5EF4-FFF2-40B4-BE49-F238E27FC236}">
                <a16:creationId xmlns:a16="http://schemas.microsoft.com/office/drawing/2014/main" id="{519E6CC1-8DCC-E570-BBD2-85C6929D651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81824" y="1749545"/>
            <a:ext cx="4263136" cy="4263136"/>
          </a:xfrm>
          <a:prstGeom prst="rect">
            <a:avLst/>
          </a:prstGeom>
        </p:spPr>
      </p:pic>
      <p:sp>
        <p:nvSpPr>
          <p:cNvPr id="9" name="Textfeld 8">
            <a:extLst>
              <a:ext uri="{FF2B5EF4-FFF2-40B4-BE49-F238E27FC236}">
                <a16:creationId xmlns:a16="http://schemas.microsoft.com/office/drawing/2014/main" id="{45BA6979-1F12-8DA6-D4C3-D90BD9B77ED0}"/>
              </a:ext>
            </a:extLst>
          </p:cNvPr>
          <p:cNvSpPr txBox="1"/>
          <p:nvPr/>
        </p:nvSpPr>
        <p:spPr>
          <a:xfrm>
            <a:off x="1421491" y="2218896"/>
            <a:ext cx="2929553" cy="2151936"/>
          </a:xfrm>
          <a:prstGeom prst="rect">
            <a:avLst/>
          </a:prstGeom>
          <a:noFill/>
        </p:spPr>
        <p:txBody>
          <a:bodyPr wrap="square">
            <a:spAutoFit/>
          </a:bodyPr>
          <a:lstStyle/>
          <a:p>
            <a:pPr marL="0" indent="0">
              <a:lnSpc>
                <a:spcPct val="107000"/>
              </a:lnSpc>
              <a:spcAft>
                <a:spcPts val="800"/>
              </a:spcAft>
              <a:buNone/>
            </a:pPr>
            <a:r>
              <a:rPr lang="de-DE" sz="1800" dirty="0">
                <a:solidFill>
                  <a:srgbClr val="000000"/>
                </a:solidFill>
                <a:effectLst/>
                <a:uFill>
                  <a:solidFill>
                    <a:srgbClr val="000000"/>
                  </a:solidFill>
                </a:uFill>
                <a:latin typeface="Calibri" panose="020F0502020204030204" pitchFamily="34" charset="0"/>
                <a:ea typeface="Calibri" panose="020F0502020204030204" pitchFamily="34" charset="0"/>
                <a:cs typeface="Times New Roman" panose="02020603050405020304" pitchFamily="18" charset="0"/>
              </a:rPr>
              <a:t>„Wenn ich dir sage, dass du deine Schuhe anziehen sollst, dann ziehst du sie gefälligst an und zwar auf der Stelle! Sei jetzt artig, ansonsten gibt’s heute Abend keine Geschichte mehr.“ </a:t>
            </a:r>
            <a:endParaRPr lang="de-DE" sz="1800" dirty="0">
              <a:solidFill>
                <a:srgbClr val="000000"/>
              </a:solidFill>
              <a:effectLst/>
              <a:uFill>
                <a:solidFill>
                  <a:srgbClr val="000000"/>
                </a:solidFill>
              </a:uFill>
              <a:latin typeface="Arial" panose="020B0604020202020204" pitchFamily="34" charset="0"/>
              <a:ea typeface="Arial" panose="020B0604020202020204" pitchFamily="34" charset="0"/>
            </a:endParaRPr>
          </a:p>
        </p:txBody>
      </p:sp>
      <p:sp>
        <p:nvSpPr>
          <p:cNvPr id="13" name="Ovale Legende 12">
            <a:extLst>
              <a:ext uri="{FF2B5EF4-FFF2-40B4-BE49-F238E27FC236}">
                <a16:creationId xmlns:a16="http://schemas.microsoft.com/office/drawing/2014/main" id="{69D0723A-EBB7-B11E-C442-D837661DD166}"/>
              </a:ext>
            </a:extLst>
          </p:cNvPr>
          <p:cNvSpPr/>
          <p:nvPr/>
        </p:nvSpPr>
        <p:spPr>
          <a:xfrm>
            <a:off x="916475" y="1901656"/>
            <a:ext cx="3762135" cy="2786415"/>
          </a:xfrm>
          <a:prstGeom prst="wedgeEllipseCallout">
            <a:avLst>
              <a:gd name="adj1" fmla="val 73799"/>
              <a:gd name="adj2" fmla="val 39585"/>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4" name="Textfeld 13">
            <a:extLst>
              <a:ext uri="{FF2B5EF4-FFF2-40B4-BE49-F238E27FC236}">
                <a16:creationId xmlns:a16="http://schemas.microsoft.com/office/drawing/2014/main" id="{3AEC6963-5334-AD61-1724-A379542E95AE}"/>
              </a:ext>
            </a:extLst>
          </p:cNvPr>
          <p:cNvSpPr txBox="1"/>
          <p:nvPr/>
        </p:nvSpPr>
        <p:spPr>
          <a:xfrm>
            <a:off x="6193535" y="5752013"/>
            <a:ext cx="2926080" cy="260668"/>
          </a:xfrm>
          <a:prstGeom prst="rect">
            <a:avLst/>
          </a:prstGeom>
          <a:noFill/>
        </p:spPr>
        <p:txBody>
          <a:bodyPr wrap="square" rtlCol="0">
            <a:spAutoFit/>
          </a:bodyPr>
          <a:lstStyle/>
          <a:p>
            <a:r>
              <a:rPr lang="de-DE" sz="1050" dirty="0"/>
              <a:t>https://</a:t>
            </a:r>
            <a:r>
              <a:rPr lang="de-DE" sz="1050" dirty="0" err="1"/>
              <a:t>picto.kits.blog</a:t>
            </a:r>
            <a:r>
              <a:rPr lang="de-DE" sz="1050" dirty="0"/>
              <a:t>/#/</a:t>
            </a:r>
            <a:r>
              <a:rPr lang="de-DE" sz="1050" dirty="0" err="1"/>
              <a:t>pictogram</a:t>
            </a:r>
            <a:r>
              <a:rPr lang="de-DE" sz="1050" dirty="0"/>
              <a:t>/de/31101</a:t>
            </a:r>
          </a:p>
        </p:txBody>
      </p:sp>
      <p:pic>
        <p:nvPicPr>
          <p:cNvPr id="12" name="Grafik 11">
            <a:extLst>
              <a:ext uri="{FF2B5EF4-FFF2-40B4-BE49-F238E27FC236}">
                <a16:creationId xmlns:a16="http://schemas.microsoft.com/office/drawing/2014/main" id="{57ADB2B3-BA2E-4BB3-A912-1FCCE92366F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825889" y="53236"/>
            <a:ext cx="1951243" cy="1951243"/>
          </a:xfrm>
          <a:prstGeom prst="rect">
            <a:avLst/>
          </a:prstGeom>
        </p:spPr>
      </p:pic>
      <p:sp>
        <p:nvSpPr>
          <p:cNvPr id="10" name="Rechteck 9">
            <a:extLst>
              <a:ext uri="{FF2B5EF4-FFF2-40B4-BE49-F238E27FC236}">
                <a16:creationId xmlns:a16="http://schemas.microsoft.com/office/drawing/2014/main" id="{401F9504-4EF2-4DA7-9DDD-5D04EE8B4491}"/>
              </a:ext>
            </a:extLst>
          </p:cNvPr>
          <p:cNvSpPr/>
          <p:nvPr/>
        </p:nvSpPr>
        <p:spPr>
          <a:xfrm>
            <a:off x="9684858" y="2081870"/>
            <a:ext cx="2233304" cy="215444"/>
          </a:xfrm>
          <a:prstGeom prst="rect">
            <a:avLst/>
          </a:prstGeom>
        </p:spPr>
        <p:txBody>
          <a:bodyPr wrap="none">
            <a:spAutoFit/>
          </a:bodyPr>
          <a:lstStyle/>
          <a:p>
            <a:r>
              <a:rPr lang="de-DE" sz="800" dirty="0"/>
              <a:t>https://picto.kits.blog/#/pictogram/de/2611</a:t>
            </a:r>
          </a:p>
        </p:txBody>
      </p:sp>
      <p:pic>
        <p:nvPicPr>
          <p:cNvPr id="15" name="Bild 1" descr="https://www.berufssprache-deutsch.bayern.de/fileadmin/user_upload/BSD/Client_Icons/g22.png">
            <a:extLst>
              <a:ext uri="{FF2B5EF4-FFF2-40B4-BE49-F238E27FC236}">
                <a16:creationId xmlns:a16="http://schemas.microsoft.com/office/drawing/2014/main" id="{CD922651-D06A-4269-8FCF-4FB68EBAAB48}"/>
              </a:ext>
            </a:extLst>
          </p:cNvPr>
          <p:cNvPicPr/>
          <p:nvPr/>
        </p:nvPicPr>
        <p:blipFill>
          <a:blip r:embed="rId6">
            <a:extLst>
              <a:ext uri="{28A0092B-C50C-407E-A947-70E740481C1C}">
                <a14:useLocalDpi xmlns:a14="http://schemas.microsoft.com/office/drawing/2010/main" val="0"/>
              </a:ext>
            </a:extLst>
          </a:blip>
          <a:srcRect/>
          <a:stretch>
            <a:fillRect/>
          </a:stretch>
        </p:blipFill>
        <p:spPr bwMode="auto">
          <a:xfrm>
            <a:off x="16841" y="6498590"/>
            <a:ext cx="907415" cy="359410"/>
          </a:xfrm>
          <a:prstGeom prst="rect">
            <a:avLst/>
          </a:prstGeom>
          <a:noFill/>
          <a:ln>
            <a:noFill/>
          </a:ln>
        </p:spPr>
      </p:pic>
      <p:sp>
        <p:nvSpPr>
          <p:cNvPr id="16" name="Rechteck 15">
            <a:extLst>
              <a:ext uri="{FF2B5EF4-FFF2-40B4-BE49-F238E27FC236}">
                <a16:creationId xmlns:a16="http://schemas.microsoft.com/office/drawing/2014/main" id="{51743B10-6206-45BA-A5AC-6B9B363DE13F}"/>
              </a:ext>
            </a:extLst>
          </p:cNvPr>
          <p:cNvSpPr/>
          <p:nvPr/>
        </p:nvSpPr>
        <p:spPr>
          <a:xfrm>
            <a:off x="1036560" y="6625193"/>
            <a:ext cx="3337580" cy="276999"/>
          </a:xfrm>
          <a:prstGeom prst="rect">
            <a:avLst/>
          </a:prstGeom>
        </p:spPr>
        <p:txBody>
          <a:bodyPr wrap="none">
            <a:spAutoFit/>
          </a:bodyPr>
          <a:lstStyle/>
          <a:p>
            <a:r>
              <a:rPr lang="de-DE" sz="1200" dirty="0">
                <a:latin typeface="Arial" panose="020B0604020202020204" pitchFamily="34" charset="0"/>
                <a:cs typeface="Arial" panose="020B0604020202020204" pitchFamily="34" charset="0"/>
              </a:rPr>
              <a:t>M 11 Eltern über Erziehungsstile informieren </a:t>
            </a:r>
          </a:p>
        </p:txBody>
      </p:sp>
      <p:pic>
        <p:nvPicPr>
          <p:cNvPr id="17" name="Mutter-1">
            <a:hlinkClick r:id="" action="ppaction://media"/>
            <a:extLst>
              <a:ext uri="{FF2B5EF4-FFF2-40B4-BE49-F238E27FC236}">
                <a16:creationId xmlns:a16="http://schemas.microsoft.com/office/drawing/2014/main" id="{9B315C20-01FA-4F93-AADD-1E3B0C63A744}"/>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2276674" y="5345613"/>
            <a:ext cx="406400" cy="406400"/>
          </a:xfrm>
          <a:prstGeom prst="rect">
            <a:avLst/>
          </a:prstGeom>
        </p:spPr>
      </p:pic>
    </p:spTree>
    <p:extLst>
      <p:ext uri="{BB962C8B-B14F-4D97-AF65-F5344CB8AC3E}">
        <p14:creationId xmlns:p14="http://schemas.microsoft.com/office/powerpoint/2010/main" val="49278216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624" fill="hold"/>
                                        <p:tgtEl>
                                          <p:spTgt spid="1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7"/>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543E183-CD44-E077-380C-0A848A21DD06}"/>
              </a:ext>
            </a:extLst>
          </p:cNvPr>
          <p:cNvSpPr>
            <a:spLocks noGrp="1"/>
          </p:cNvSpPr>
          <p:nvPr>
            <p:ph type="title"/>
          </p:nvPr>
        </p:nvSpPr>
        <p:spPr>
          <a:xfrm>
            <a:off x="237607" y="130627"/>
            <a:ext cx="9950103" cy="594953"/>
          </a:xfrm>
        </p:spPr>
        <p:txBody>
          <a:bodyPr/>
          <a:lstStyle/>
          <a:p>
            <a:r>
              <a:rPr lang="de-DE" dirty="0"/>
              <a:t>Alternative: Situation als Video</a:t>
            </a:r>
          </a:p>
        </p:txBody>
      </p:sp>
      <p:sp>
        <p:nvSpPr>
          <p:cNvPr id="3" name="Inhaltsplatzhalter 2">
            <a:extLst>
              <a:ext uri="{FF2B5EF4-FFF2-40B4-BE49-F238E27FC236}">
                <a16:creationId xmlns:a16="http://schemas.microsoft.com/office/drawing/2014/main" id="{BBCEC03D-9AAF-3469-6213-DCFC69FBC0A0}"/>
              </a:ext>
            </a:extLst>
          </p:cNvPr>
          <p:cNvSpPr>
            <a:spLocks noGrp="1"/>
          </p:cNvSpPr>
          <p:nvPr>
            <p:ph idx="1"/>
          </p:nvPr>
        </p:nvSpPr>
        <p:spPr>
          <a:xfrm>
            <a:off x="6587412" y="2427316"/>
            <a:ext cx="1903445" cy="3513514"/>
          </a:xfrm>
        </p:spPr>
        <p:txBody>
          <a:bodyPr>
            <a:normAutofit/>
          </a:bodyPr>
          <a:lstStyle/>
          <a:p>
            <a:pPr marL="0" indent="0">
              <a:buNone/>
            </a:pPr>
            <a:endParaRPr lang="de-DE" sz="2800" dirty="0">
              <a:solidFill>
                <a:srgbClr val="000000"/>
              </a:solidFill>
              <a:effectLst/>
              <a:uFill>
                <a:solidFill>
                  <a:srgbClr val="000000"/>
                </a:solidFill>
              </a:uFill>
              <a:latin typeface="Arial" panose="020B0604020202020204" pitchFamily="34" charset="0"/>
              <a:ea typeface="Arial" panose="020B0604020202020204" pitchFamily="34" charset="0"/>
            </a:endParaRPr>
          </a:p>
          <a:p>
            <a:pPr marL="0" indent="0">
              <a:buNone/>
            </a:pPr>
            <a:endParaRPr lang="de-DE" dirty="0"/>
          </a:p>
        </p:txBody>
      </p:sp>
      <p:pic>
        <p:nvPicPr>
          <p:cNvPr id="6" name="Grafik 5" descr="Ein Bild, das Clipart, Darstellung, Cartoon, Kunst enthält.&#10;&#10;Automatisch generierte Beschreibung">
            <a:extLst>
              <a:ext uri="{FF2B5EF4-FFF2-40B4-BE49-F238E27FC236}">
                <a16:creationId xmlns:a16="http://schemas.microsoft.com/office/drawing/2014/main" id="{519E6CC1-8DCC-E570-BBD2-85C6929D651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77542" y="1834067"/>
            <a:ext cx="5085657" cy="5085657"/>
          </a:xfrm>
          <a:prstGeom prst="rect">
            <a:avLst/>
          </a:prstGeom>
        </p:spPr>
      </p:pic>
      <p:pic>
        <p:nvPicPr>
          <p:cNvPr id="5" name="Picture 2" descr="weinen">
            <a:hlinkClick r:id="rId3"/>
            <a:extLst>
              <a:ext uri="{FF2B5EF4-FFF2-40B4-BE49-F238E27FC236}">
                <a16:creationId xmlns:a16="http://schemas.microsoft.com/office/drawing/2014/main" id="{14CBF3BF-9CCC-D9B0-BAD4-198482DF446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4890" y="1834067"/>
            <a:ext cx="4862814" cy="4862815"/>
          </a:xfrm>
          <a:prstGeom prst="rect">
            <a:avLst/>
          </a:prstGeom>
          <a:noFill/>
          <a:extLst>
            <a:ext uri="{909E8E84-426E-40DD-AFC4-6F175D3DCCD1}">
              <a14:hiddenFill xmlns:a14="http://schemas.microsoft.com/office/drawing/2010/main">
                <a:solidFill>
                  <a:srgbClr val="FFFFFF"/>
                </a:solidFill>
              </a14:hiddenFill>
            </a:ext>
          </a:extLst>
        </p:spPr>
      </p:pic>
      <p:sp>
        <p:nvSpPr>
          <p:cNvPr id="10" name="Textfeld 9">
            <a:extLst>
              <a:ext uri="{FF2B5EF4-FFF2-40B4-BE49-F238E27FC236}">
                <a16:creationId xmlns:a16="http://schemas.microsoft.com/office/drawing/2014/main" id="{10BBA4DD-98C4-BDAA-3E2B-5403FAD7F683}"/>
              </a:ext>
            </a:extLst>
          </p:cNvPr>
          <p:cNvSpPr txBox="1"/>
          <p:nvPr/>
        </p:nvSpPr>
        <p:spPr>
          <a:xfrm>
            <a:off x="237606" y="1150880"/>
            <a:ext cx="7199513" cy="373757"/>
          </a:xfrm>
          <a:prstGeom prst="rect">
            <a:avLst/>
          </a:prstGeom>
          <a:noFill/>
        </p:spPr>
        <p:txBody>
          <a:bodyPr wrap="square">
            <a:spAutoFit/>
          </a:bodyPr>
          <a:lstStyle/>
          <a:p>
            <a:pPr marL="0" indent="0">
              <a:lnSpc>
                <a:spcPct val="107000"/>
              </a:lnSpc>
              <a:spcAft>
                <a:spcPts val="800"/>
              </a:spcAft>
              <a:buNone/>
            </a:pPr>
            <a:r>
              <a:rPr lang="de-DE" sz="1800" dirty="0">
                <a:solidFill>
                  <a:srgbClr val="000000"/>
                </a:solidFill>
                <a:effectLst/>
                <a:uFill>
                  <a:solidFill>
                    <a:srgbClr val="000000"/>
                  </a:solidFill>
                </a:uFill>
                <a:latin typeface="Calibri" panose="020F0502020204030204" pitchFamily="34" charset="0"/>
                <a:ea typeface="Calibri" panose="020F0502020204030204" pitchFamily="34" charset="0"/>
                <a:cs typeface="Times New Roman" panose="02020603050405020304" pitchFamily="18" charset="0"/>
              </a:rPr>
              <a:t>Daraufhin wirft sich Mira auf den Boden und beginnt lautstark zu weinen. </a:t>
            </a:r>
            <a:endParaRPr lang="de-DE" sz="1800" dirty="0">
              <a:solidFill>
                <a:srgbClr val="000000"/>
              </a:solidFill>
              <a:effectLst/>
              <a:uFill>
                <a:solidFill>
                  <a:srgbClr val="000000"/>
                </a:solidFill>
              </a:uFill>
              <a:latin typeface="Arial" panose="020B0604020202020204" pitchFamily="34" charset="0"/>
              <a:ea typeface="Arial" panose="020B0604020202020204" pitchFamily="34" charset="0"/>
            </a:endParaRPr>
          </a:p>
        </p:txBody>
      </p:sp>
      <p:sp>
        <p:nvSpPr>
          <p:cNvPr id="11" name="Textfeld 10">
            <a:extLst>
              <a:ext uri="{FF2B5EF4-FFF2-40B4-BE49-F238E27FC236}">
                <a16:creationId xmlns:a16="http://schemas.microsoft.com/office/drawing/2014/main" id="{01587E89-7753-8DCF-3C96-7320D6B73829}"/>
              </a:ext>
            </a:extLst>
          </p:cNvPr>
          <p:cNvSpPr txBox="1"/>
          <p:nvPr/>
        </p:nvSpPr>
        <p:spPr>
          <a:xfrm>
            <a:off x="6587412" y="6566548"/>
            <a:ext cx="2926080" cy="260668"/>
          </a:xfrm>
          <a:prstGeom prst="rect">
            <a:avLst/>
          </a:prstGeom>
          <a:noFill/>
        </p:spPr>
        <p:txBody>
          <a:bodyPr wrap="square" rtlCol="0">
            <a:spAutoFit/>
          </a:bodyPr>
          <a:lstStyle/>
          <a:p>
            <a:r>
              <a:rPr lang="de-DE" sz="1050" dirty="0"/>
              <a:t>https://</a:t>
            </a:r>
            <a:r>
              <a:rPr lang="de-DE" sz="1050" dirty="0" err="1"/>
              <a:t>picto.kits.blog</a:t>
            </a:r>
            <a:r>
              <a:rPr lang="de-DE" sz="1050" dirty="0"/>
              <a:t>/#/</a:t>
            </a:r>
            <a:r>
              <a:rPr lang="de-DE" sz="1050" dirty="0" err="1"/>
              <a:t>pictogram</a:t>
            </a:r>
            <a:r>
              <a:rPr lang="de-DE" sz="1050" dirty="0"/>
              <a:t>/de/31101</a:t>
            </a:r>
          </a:p>
        </p:txBody>
      </p:sp>
      <p:sp>
        <p:nvSpPr>
          <p:cNvPr id="12" name="Textfeld 11">
            <a:extLst>
              <a:ext uri="{FF2B5EF4-FFF2-40B4-BE49-F238E27FC236}">
                <a16:creationId xmlns:a16="http://schemas.microsoft.com/office/drawing/2014/main" id="{52AC1BD4-1222-8383-7CDA-E46C652B2F39}"/>
              </a:ext>
            </a:extLst>
          </p:cNvPr>
          <p:cNvSpPr txBox="1"/>
          <p:nvPr/>
        </p:nvSpPr>
        <p:spPr>
          <a:xfrm>
            <a:off x="1215468" y="6466705"/>
            <a:ext cx="2926080" cy="260668"/>
          </a:xfrm>
          <a:prstGeom prst="rect">
            <a:avLst/>
          </a:prstGeom>
          <a:noFill/>
        </p:spPr>
        <p:txBody>
          <a:bodyPr wrap="square" rtlCol="0">
            <a:spAutoFit/>
          </a:bodyPr>
          <a:lstStyle/>
          <a:p>
            <a:r>
              <a:rPr lang="de-DE" sz="1050" dirty="0"/>
              <a:t>https://</a:t>
            </a:r>
            <a:r>
              <a:rPr lang="de-DE" sz="1050" dirty="0" err="1"/>
              <a:t>picto.kits.blog</a:t>
            </a:r>
            <a:r>
              <a:rPr lang="de-DE" sz="1050" dirty="0"/>
              <a:t>/#/</a:t>
            </a:r>
            <a:r>
              <a:rPr lang="de-DE" sz="1050" dirty="0" err="1"/>
              <a:t>pictogram</a:t>
            </a:r>
            <a:r>
              <a:rPr lang="de-DE" sz="1050" dirty="0"/>
              <a:t>/de/31101</a:t>
            </a:r>
          </a:p>
        </p:txBody>
      </p:sp>
      <p:pic>
        <p:nvPicPr>
          <p:cNvPr id="13" name="Grafik 12">
            <a:extLst>
              <a:ext uri="{FF2B5EF4-FFF2-40B4-BE49-F238E27FC236}">
                <a16:creationId xmlns:a16="http://schemas.microsoft.com/office/drawing/2014/main" id="{3BE417AE-B424-41D3-8635-87AA1A82CED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825889" y="53236"/>
            <a:ext cx="1951243" cy="1951243"/>
          </a:xfrm>
          <a:prstGeom prst="rect">
            <a:avLst/>
          </a:prstGeom>
        </p:spPr>
      </p:pic>
      <p:sp>
        <p:nvSpPr>
          <p:cNvPr id="14" name="Rechteck 13">
            <a:extLst>
              <a:ext uri="{FF2B5EF4-FFF2-40B4-BE49-F238E27FC236}">
                <a16:creationId xmlns:a16="http://schemas.microsoft.com/office/drawing/2014/main" id="{BE3A4DC1-86F4-41FB-B8DE-26A20CF0CA1E}"/>
              </a:ext>
            </a:extLst>
          </p:cNvPr>
          <p:cNvSpPr/>
          <p:nvPr/>
        </p:nvSpPr>
        <p:spPr>
          <a:xfrm>
            <a:off x="9684858" y="2081870"/>
            <a:ext cx="2233304" cy="215444"/>
          </a:xfrm>
          <a:prstGeom prst="rect">
            <a:avLst/>
          </a:prstGeom>
        </p:spPr>
        <p:txBody>
          <a:bodyPr wrap="none">
            <a:spAutoFit/>
          </a:bodyPr>
          <a:lstStyle/>
          <a:p>
            <a:r>
              <a:rPr lang="de-DE" sz="800" dirty="0"/>
              <a:t>https://picto.kits.blog/#/pictogram/de/2611</a:t>
            </a:r>
          </a:p>
        </p:txBody>
      </p:sp>
    </p:spTree>
    <p:extLst>
      <p:ext uri="{BB962C8B-B14F-4D97-AF65-F5344CB8AC3E}">
        <p14:creationId xmlns:p14="http://schemas.microsoft.com/office/powerpoint/2010/main" val="291435033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543E183-CD44-E077-380C-0A848A21DD06}"/>
              </a:ext>
            </a:extLst>
          </p:cNvPr>
          <p:cNvSpPr>
            <a:spLocks noGrp="1"/>
          </p:cNvSpPr>
          <p:nvPr>
            <p:ph type="title"/>
          </p:nvPr>
        </p:nvSpPr>
        <p:spPr>
          <a:xfrm>
            <a:off x="237607" y="130627"/>
            <a:ext cx="9950103" cy="594953"/>
          </a:xfrm>
        </p:spPr>
        <p:txBody>
          <a:bodyPr/>
          <a:lstStyle/>
          <a:p>
            <a:r>
              <a:rPr lang="de-DE" dirty="0"/>
              <a:t>Alternative: Situation als Video</a:t>
            </a:r>
          </a:p>
        </p:txBody>
      </p:sp>
      <p:sp>
        <p:nvSpPr>
          <p:cNvPr id="7" name="Textfeld 6">
            <a:extLst>
              <a:ext uri="{FF2B5EF4-FFF2-40B4-BE49-F238E27FC236}">
                <a16:creationId xmlns:a16="http://schemas.microsoft.com/office/drawing/2014/main" id="{D9D8D97B-CBCC-DE2A-6A81-AF6B526A32F1}"/>
              </a:ext>
            </a:extLst>
          </p:cNvPr>
          <p:cNvSpPr txBox="1"/>
          <p:nvPr/>
        </p:nvSpPr>
        <p:spPr>
          <a:xfrm>
            <a:off x="237606" y="914397"/>
            <a:ext cx="8882009" cy="646331"/>
          </a:xfrm>
          <a:prstGeom prst="rect">
            <a:avLst/>
          </a:prstGeom>
          <a:noFill/>
        </p:spPr>
        <p:txBody>
          <a:bodyPr wrap="square">
            <a:spAutoFit/>
          </a:bodyPr>
          <a:lstStyle/>
          <a:p>
            <a:pPr marL="0" indent="0">
              <a:buNone/>
            </a:pPr>
            <a:r>
              <a:rPr lang="de-DE" sz="1800" dirty="0">
                <a:solidFill>
                  <a:srgbClr val="000000"/>
                </a:solidFill>
                <a:effectLst/>
                <a:uFill>
                  <a:solidFill>
                    <a:srgbClr val="000000"/>
                  </a:solidFill>
                </a:uFill>
                <a:latin typeface="Calibri" panose="020F0502020204030204" pitchFamily="34" charset="0"/>
                <a:ea typeface="Calibri" panose="020F0502020204030204" pitchFamily="34" charset="0"/>
                <a:cs typeface="Times New Roman" panose="02020603050405020304" pitchFamily="18" charset="0"/>
              </a:rPr>
              <a:t>Sie machen ein Praktikum in der Kindertagesstätte „Märchenwald“. Als Frau Meyer ihre Tochter Mira abholen möchte, weigert sich diese trotzig, ihre Schuhe anzuziehen.  </a:t>
            </a:r>
          </a:p>
        </p:txBody>
      </p:sp>
      <p:pic>
        <p:nvPicPr>
          <p:cNvPr id="11" name="Grafik 10">
            <a:extLst>
              <a:ext uri="{FF2B5EF4-FFF2-40B4-BE49-F238E27FC236}">
                <a16:creationId xmlns:a16="http://schemas.microsoft.com/office/drawing/2014/main" id="{CE2F7887-ADF7-2622-C0B5-BDBF322C701D}"/>
              </a:ext>
            </a:extLst>
          </p:cNvPr>
          <p:cNvPicPr>
            <a:picLocks noChangeAspect="1"/>
          </p:cNvPicPr>
          <p:nvPr/>
        </p:nvPicPr>
        <p:blipFill rotWithShape="1">
          <a:blip r:embed="rId4"/>
          <a:srcRect l="30098" r="30367" b="39059"/>
          <a:stretch/>
        </p:blipFill>
        <p:spPr>
          <a:xfrm>
            <a:off x="6217919" y="1703825"/>
            <a:ext cx="3011425" cy="4641937"/>
          </a:xfrm>
          <a:prstGeom prst="rect">
            <a:avLst/>
          </a:prstGeom>
        </p:spPr>
      </p:pic>
      <p:sp>
        <p:nvSpPr>
          <p:cNvPr id="12" name="Textfeld 11">
            <a:extLst>
              <a:ext uri="{FF2B5EF4-FFF2-40B4-BE49-F238E27FC236}">
                <a16:creationId xmlns:a16="http://schemas.microsoft.com/office/drawing/2014/main" id="{FF004C95-DEFF-2FC9-FCCA-D1857C9CC44A}"/>
              </a:ext>
            </a:extLst>
          </p:cNvPr>
          <p:cNvSpPr txBox="1"/>
          <p:nvPr/>
        </p:nvSpPr>
        <p:spPr>
          <a:xfrm>
            <a:off x="6217920" y="6596390"/>
            <a:ext cx="3694176" cy="261610"/>
          </a:xfrm>
          <a:prstGeom prst="rect">
            <a:avLst/>
          </a:prstGeom>
          <a:noFill/>
        </p:spPr>
        <p:txBody>
          <a:bodyPr wrap="square" rtlCol="0">
            <a:spAutoFit/>
          </a:bodyPr>
          <a:lstStyle/>
          <a:p>
            <a:r>
              <a:rPr lang="de-DE" sz="1100" dirty="0"/>
              <a:t>https://</a:t>
            </a:r>
            <a:r>
              <a:rPr lang="de-DE" sz="1100" dirty="0" err="1"/>
              <a:t>picto.kits.blog</a:t>
            </a:r>
            <a:r>
              <a:rPr lang="de-DE" sz="1100" dirty="0"/>
              <a:t>/#/</a:t>
            </a:r>
            <a:r>
              <a:rPr lang="de-DE" sz="1100" dirty="0" err="1"/>
              <a:t>pictogram</a:t>
            </a:r>
            <a:r>
              <a:rPr lang="de-DE" sz="1100" dirty="0"/>
              <a:t>/de/4703</a:t>
            </a:r>
          </a:p>
        </p:txBody>
      </p:sp>
      <p:sp>
        <p:nvSpPr>
          <p:cNvPr id="19" name="Ovale Legende 18">
            <a:extLst>
              <a:ext uri="{FF2B5EF4-FFF2-40B4-BE49-F238E27FC236}">
                <a16:creationId xmlns:a16="http://schemas.microsoft.com/office/drawing/2014/main" id="{D019B402-F008-A2F5-A715-B06BF28AA22C}"/>
              </a:ext>
            </a:extLst>
          </p:cNvPr>
          <p:cNvSpPr/>
          <p:nvPr/>
        </p:nvSpPr>
        <p:spPr>
          <a:xfrm>
            <a:off x="987553" y="1703825"/>
            <a:ext cx="4486656" cy="4136143"/>
          </a:xfrm>
          <a:prstGeom prst="wedgeEllipseCallout">
            <a:avLst>
              <a:gd name="adj1" fmla="val 81062"/>
              <a:gd name="adj2" fmla="val -16891"/>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1" name="Textfeld 20">
            <a:extLst>
              <a:ext uri="{FF2B5EF4-FFF2-40B4-BE49-F238E27FC236}">
                <a16:creationId xmlns:a16="http://schemas.microsoft.com/office/drawing/2014/main" id="{9ED0FD32-69BF-60E7-192B-2AF97E14DEC5}"/>
              </a:ext>
            </a:extLst>
          </p:cNvPr>
          <p:cNvSpPr txBox="1"/>
          <p:nvPr/>
        </p:nvSpPr>
        <p:spPr>
          <a:xfrm>
            <a:off x="1257982" y="2487595"/>
            <a:ext cx="4035553" cy="2445862"/>
          </a:xfrm>
          <a:prstGeom prst="rect">
            <a:avLst/>
          </a:prstGeom>
          <a:noFill/>
        </p:spPr>
        <p:txBody>
          <a:bodyPr wrap="square">
            <a:spAutoFit/>
          </a:bodyPr>
          <a:lstStyle/>
          <a:p>
            <a:pPr marL="0" indent="0">
              <a:lnSpc>
                <a:spcPct val="107000"/>
              </a:lnSpc>
              <a:spcAft>
                <a:spcPts val="800"/>
              </a:spcAft>
              <a:buNone/>
            </a:pPr>
            <a:r>
              <a:rPr lang="de-DE" sz="2400" dirty="0">
                <a:solidFill>
                  <a:srgbClr val="000000"/>
                </a:solidFill>
                <a:effectLst/>
                <a:uFill>
                  <a:solidFill>
                    <a:srgbClr val="000000"/>
                  </a:solidFill>
                </a:uFill>
                <a:latin typeface="Calibri" panose="020F0502020204030204" pitchFamily="34" charset="0"/>
                <a:ea typeface="Calibri" panose="020F0502020204030204" pitchFamily="34" charset="0"/>
                <a:cs typeface="Times New Roman" panose="02020603050405020304" pitchFamily="18" charset="0"/>
              </a:rPr>
              <a:t>„Was mache ich nur falsch?! Mira will einfach nicht auf mich hören. Haben </a:t>
            </a:r>
            <a:r>
              <a:rPr lang="de-DE" sz="2400" b="1" dirty="0">
                <a:solidFill>
                  <a:srgbClr val="000000"/>
                </a:solidFill>
                <a:effectLst/>
                <a:uFill>
                  <a:solidFill>
                    <a:srgbClr val="000000"/>
                  </a:solidFill>
                </a:uFill>
                <a:latin typeface="Calibri" panose="020F0502020204030204" pitchFamily="34" charset="0"/>
                <a:ea typeface="Calibri" panose="020F0502020204030204" pitchFamily="34" charset="0"/>
                <a:cs typeface="Times New Roman" panose="02020603050405020304" pitchFamily="18" charset="0"/>
              </a:rPr>
              <a:t>Sie</a:t>
            </a:r>
            <a:r>
              <a:rPr lang="de-DE" sz="2400" dirty="0">
                <a:solidFill>
                  <a:srgbClr val="000000"/>
                </a:solidFill>
                <a:effectLst/>
                <a:uFill>
                  <a:solidFill>
                    <a:srgbClr val="000000"/>
                  </a:solidFill>
                </a:uFill>
                <a:latin typeface="Calibri" panose="020F0502020204030204" pitchFamily="34" charset="0"/>
                <a:ea typeface="Calibri" panose="020F0502020204030204" pitchFamily="34" charset="0"/>
                <a:cs typeface="Times New Roman" panose="02020603050405020304" pitchFamily="18" charset="0"/>
              </a:rPr>
              <a:t> einen Tipp für mich? Ich habe schon im Internet geguckt, aber hierzu leider nichts gefunden.“</a:t>
            </a:r>
          </a:p>
        </p:txBody>
      </p:sp>
      <p:pic>
        <p:nvPicPr>
          <p:cNvPr id="14" name="Picture 2" descr="weinen">
            <a:hlinkClick r:id="rId5"/>
            <a:extLst>
              <a:ext uri="{FF2B5EF4-FFF2-40B4-BE49-F238E27FC236}">
                <a16:creationId xmlns:a16="http://schemas.microsoft.com/office/drawing/2014/main" id="{A84F5DC8-7337-EE35-32AD-69077446007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43727" y="4796883"/>
            <a:ext cx="1674193" cy="1674193"/>
          </a:xfrm>
          <a:prstGeom prst="rect">
            <a:avLst/>
          </a:prstGeom>
          <a:noFill/>
          <a:extLst>
            <a:ext uri="{909E8E84-426E-40DD-AFC4-6F175D3DCCD1}">
              <a14:hiddenFill xmlns:a14="http://schemas.microsoft.com/office/drawing/2010/main">
                <a:solidFill>
                  <a:srgbClr val="FFFFFF"/>
                </a:solidFill>
              </a14:hiddenFill>
            </a:ext>
          </a:extLst>
        </p:spPr>
      </p:pic>
      <p:grpSp>
        <p:nvGrpSpPr>
          <p:cNvPr id="22" name="Gruppieren 21">
            <a:extLst>
              <a:ext uri="{FF2B5EF4-FFF2-40B4-BE49-F238E27FC236}">
                <a16:creationId xmlns:a16="http://schemas.microsoft.com/office/drawing/2014/main" id="{F16455A2-64FF-82B1-693F-1EDBBEAF09BA}"/>
              </a:ext>
            </a:extLst>
          </p:cNvPr>
          <p:cNvGrpSpPr/>
          <p:nvPr/>
        </p:nvGrpSpPr>
        <p:grpSpPr>
          <a:xfrm>
            <a:off x="9307832" y="1703825"/>
            <a:ext cx="2747420" cy="2747420"/>
            <a:chOff x="9307832" y="1703825"/>
            <a:chExt cx="2747420" cy="2747420"/>
          </a:xfrm>
        </p:grpSpPr>
        <p:pic>
          <p:nvPicPr>
            <p:cNvPr id="20" name="Grafik 19" descr="Ein Bild, das Screenshot, Reihe, Rechteck, Design enthält.&#10;&#10;Automatisch generierte Beschreibung">
              <a:extLst>
                <a:ext uri="{FF2B5EF4-FFF2-40B4-BE49-F238E27FC236}">
                  <a16:creationId xmlns:a16="http://schemas.microsoft.com/office/drawing/2014/main" id="{BED32EA0-84AD-8C62-474F-E51941CCDCF6}"/>
                </a:ext>
              </a:extLst>
            </p:cNvPr>
            <p:cNvPicPr>
              <a:picLocks noChangeAspect="1"/>
            </p:cNvPicPr>
            <p:nvPr/>
          </p:nvPicPr>
          <p:blipFill>
            <a:blip r:embed="rId7">
              <a:clrChange>
                <a:clrFrom>
                  <a:srgbClr val="EBE5C6"/>
                </a:clrFrom>
                <a:clrTo>
                  <a:srgbClr val="EBE5C6">
                    <a:alpha val="0"/>
                  </a:srgbClr>
                </a:clrTo>
              </a:clrChange>
              <a:extLst>
                <a:ext uri="{28A0092B-C50C-407E-A947-70E740481C1C}">
                  <a14:useLocalDpi xmlns:a14="http://schemas.microsoft.com/office/drawing/2010/main" val="0"/>
                </a:ext>
              </a:extLst>
            </a:blip>
            <a:stretch>
              <a:fillRect/>
            </a:stretch>
          </p:blipFill>
          <p:spPr>
            <a:xfrm>
              <a:off x="9307832" y="1703825"/>
              <a:ext cx="2747420" cy="2747420"/>
            </a:xfrm>
            <a:prstGeom prst="rect">
              <a:avLst/>
            </a:prstGeom>
          </p:spPr>
        </p:pic>
        <p:pic>
          <p:nvPicPr>
            <p:cNvPr id="15" name="Grafik 14" descr="Ein Bild, das Cartoon, Clipart, Brille, Lächeln enthält.&#10;&#10;Automatisch generierte Beschreibung">
              <a:extLst>
                <a:ext uri="{FF2B5EF4-FFF2-40B4-BE49-F238E27FC236}">
                  <a16:creationId xmlns:a16="http://schemas.microsoft.com/office/drawing/2014/main" id="{C2DF5E0B-C4A8-CB3E-B41E-7D1207ED09C6}"/>
                </a:ext>
              </a:extLst>
            </p:cNvPr>
            <p:cNvPicPr>
              <a:picLocks noChangeAspect="1"/>
            </p:cNvPicPr>
            <p:nvPr/>
          </p:nvPicPr>
          <p:blipFill>
            <a:blip r:embed="rId8">
              <a:alphaModFix amt="85000"/>
              <a:extLst>
                <a:ext uri="{28A0092B-C50C-407E-A947-70E740481C1C}">
                  <a14:useLocalDpi xmlns:a14="http://schemas.microsoft.com/office/drawing/2010/main" val="0"/>
                </a:ext>
              </a:extLst>
            </a:blip>
            <a:stretch>
              <a:fillRect/>
            </a:stretch>
          </p:blipFill>
          <p:spPr>
            <a:xfrm>
              <a:off x="9578031" y="3077535"/>
              <a:ext cx="1079125" cy="1079125"/>
            </a:xfrm>
            <a:prstGeom prst="rect">
              <a:avLst/>
            </a:prstGeom>
          </p:spPr>
        </p:pic>
      </p:grpSp>
      <p:pic>
        <p:nvPicPr>
          <p:cNvPr id="16" name="Grafik 15">
            <a:extLst>
              <a:ext uri="{FF2B5EF4-FFF2-40B4-BE49-F238E27FC236}">
                <a16:creationId xmlns:a16="http://schemas.microsoft.com/office/drawing/2014/main" id="{5EC483CB-FA50-468B-A9AC-DE65166C09EB}"/>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825889" y="53236"/>
            <a:ext cx="1951243" cy="1951243"/>
          </a:xfrm>
          <a:prstGeom prst="rect">
            <a:avLst/>
          </a:prstGeom>
        </p:spPr>
      </p:pic>
      <p:sp>
        <p:nvSpPr>
          <p:cNvPr id="17" name="Textfeld 16">
            <a:extLst>
              <a:ext uri="{FF2B5EF4-FFF2-40B4-BE49-F238E27FC236}">
                <a16:creationId xmlns:a16="http://schemas.microsoft.com/office/drawing/2014/main" id="{E0EB457F-905D-4A3B-9113-ED711A287544}"/>
              </a:ext>
            </a:extLst>
          </p:cNvPr>
          <p:cNvSpPr txBox="1"/>
          <p:nvPr/>
        </p:nvSpPr>
        <p:spPr>
          <a:xfrm>
            <a:off x="9591926" y="4290094"/>
            <a:ext cx="2436151" cy="461665"/>
          </a:xfrm>
          <a:prstGeom prst="rect">
            <a:avLst/>
          </a:prstGeom>
          <a:noFill/>
        </p:spPr>
        <p:txBody>
          <a:bodyPr wrap="square" rtlCol="0">
            <a:spAutoFit/>
          </a:bodyPr>
          <a:lstStyle/>
          <a:p>
            <a:r>
              <a:rPr lang="de-DE" sz="800" dirty="0">
                <a:hlinkClick r:id="rId10"/>
              </a:rPr>
              <a:t>https://picto.kits.blog/#/pictogram/de/29853</a:t>
            </a:r>
          </a:p>
          <a:p>
            <a:r>
              <a:rPr lang="de-DE" sz="800" dirty="0">
                <a:hlinkClick r:id="rId10"/>
              </a:rPr>
              <a:t>https://picto.kits.blog/#/pictogram/de/4703</a:t>
            </a:r>
            <a:endParaRPr lang="de-DE" sz="800" dirty="0"/>
          </a:p>
          <a:p>
            <a:r>
              <a:rPr lang="de-DE" sz="800" dirty="0"/>
              <a:t>https://picto.kits.blog/#/pictogram/de/2611</a:t>
            </a:r>
          </a:p>
        </p:txBody>
      </p:sp>
      <p:sp>
        <p:nvSpPr>
          <p:cNvPr id="18" name="Textfeld 17">
            <a:extLst>
              <a:ext uri="{FF2B5EF4-FFF2-40B4-BE49-F238E27FC236}">
                <a16:creationId xmlns:a16="http://schemas.microsoft.com/office/drawing/2014/main" id="{7E88540B-8B1F-4774-9A39-F9DF7AE2E72A}"/>
              </a:ext>
            </a:extLst>
          </p:cNvPr>
          <p:cNvSpPr txBox="1"/>
          <p:nvPr/>
        </p:nvSpPr>
        <p:spPr>
          <a:xfrm>
            <a:off x="4262996" y="6383977"/>
            <a:ext cx="2926080" cy="215444"/>
          </a:xfrm>
          <a:prstGeom prst="rect">
            <a:avLst/>
          </a:prstGeom>
          <a:noFill/>
        </p:spPr>
        <p:txBody>
          <a:bodyPr wrap="square" rtlCol="0">
            <a:spAutoFit/>
          </a:bodyPr>
          <a:lstStyle/>
          <a:p>
            <a:r>
              <a:rPr lang="de-DE" sz="800" dirty="0"/>
              <a:t>https://</a:t>
            </a:r>
            <a:r>
              <a:rPr lang="de-DE" sz="800" dirty="0" err="1"/>
              <a:t>picto.kits.blog</a:t>
            </a:r>
            <a:r>
              <a:rPr lang="de-DE" sz="800" dirty="0"/>
              <a:t>/#/</a:t>
            </a:r>
            <a:r>
              <a:rPr lang="de-DE" sz="800" dirty="0" err="1"/>
              <a:t>pictogram</a:t>
            </a:r>
            <a:r>
              <a:rPr lang="de-DE" sz="800" dirty="0"/>
              <a:t>/de/31101</a:t>
            </a:r>
          </a:p>
        </p:txBody>
      </p:sp>
      <p:pic>
        <p:nvPicPr>
          <p:cNvPr id="23" name="Bild 1" descr="https://www.berufssprache-deutsch.bayern.de/fileadmin/user_upload/BSD/Client_Icons/g22.png">
            <a:extLst>
              <a:ext uri="{FF2B5EF4-FFF2-40B4-BE49-F238E27FC236}">
                <a16:creationId xmlns:a16="http://schemas.microsoft.com/office/drawing/2014/main" id="{B2D3B75E-289E-4FE8-8885-532656700F2B}"/>
              </a:ext>
            </a:extLst>
          </p:cNvPr>
          <p:cNvPicPr/>
          <p:nvPr/>
        </p:nvPicPr>
        <p:blipFill>
          <a:blip r:embed="rId11">
            <a:extLst>
              <a:ext uri="{28A0092B-C50C-407E-A947-70E740481C1C}">
                <a14:useLocalDpi xmlns:a14="http://schemas.microsoft.com/office/drawing/2010/main" val="0"/>
              </a:ext>
            </a:extLst>
          </a:blip>
          <a:srcRect/>
          <a:stretch>
            <a:fillRect/>
          </a:stretch>
        </p:blipFill>
        <p:spPr bwMode="auto">
          <a:xfrm>
            <a:off x="16841" y="6498590"/>
            <a:ext cx="907415" cy="359410"/>
          </a:xfrm>
          <a:prstGeom prst="rect">
            <a:avLst/>
          </a:prstGeom>
          <a:noFill/>
          <a:ln>
            <a:noFill/>
          </a:ln>
        </p:spPr>
      </p:pic>
      <p:sp>
        <p:nvSpPr>
          <p:cNvPr id="24" name="Rechteck 23">
            <a:extLst>
              <a:ext uri="{FF2B5EF4-FFF2-40B4-BE49-F238E27FC236}">
                <a16:creationId xmlns:a16="http://schemas.microsoft.com/office/drawing/2014/main" id="{DC1CEE29-A20E-4DE1-82B6-0C322836DD75}"/>
              </a:ext>
            </a:extLst>
          </p:cNvPr>
          <p:cNvSpPr/>
          <p:nvPr/>
        </p:nvSpPr>
        <p:spPr>
          <a:xfrm>
            <a:off x="1036560" y="6625193"/>
            <a:ext cx="3337580" cy="276999"/>
          </a:xfrm>
          <a:prstGeom prst="rect">
            <a:avLst/>
          </a:prstGeom>
        </p:spPr>
        <p:txBody>
          <a:bodyPr wrap="none">
            <a:spAutoFit/>
          </a:bodyPr>
          <a:lstStyle/>
          <a:p>
            <a:r>
              <a:rPr lang="de-DE" sz="1200" dirty="0">
                <a:latin typeface="Arial" panose="020B0604020202020204" pitchFamily="34" charset="0"/>
                <a:cs typeface="Arial" panose="020B0604020202020204" pitchFamily="34" charset="0"/>
              </a:rPr>
              <a:t>M 11 Eltern über Erziehungsstile informieren </a:t>
            </a:r>
          </a:p>
        </p:txBody>
      </p:sp>
      <p:pic>
        <p:nvPicPr>
          <p:cNvPr id="25" name="Mutter-2">
            <a:hlinkClick r:id="" action="ppaction://media"/>
            <a:extLst>
              <a:ext uri="{FF2B5EF4-FFF2-40B4-BE49-F238E27FC236}">
                <a16:creationId xmlns:a16="http://schemas.microsoft.com/office/drawing/2014/main" id="{158DB6FD-8897-4CD9-96D6-14DDF8C451AE}"/>
              </a:ext>
            </a:extLst>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2697655" y="6002707"/>
            <a:ext cx="406400" cy="406400"/>
          </a:xfrm>
          <a:prstGeom prst="rect">
            <a:avLst/>
          </a:prstGeom>
        </p:spPr>
      </p:pic>
      <p:pic>
        <p:nvPicPr>
          <p:cNvPr id="26" name="Mutter-2">
            <a:hlinkClick r:id="" action="ppaction://media"/>
            <a:extLst>
              <a:ext uri="{FF2B5EF4-FFF2-40B4-BE49-F238E27FC236}">
                <a16:creationId xmlns:a16="http://schemas.microsoft.com/office/drawing/2014/main" id="{32AE27CD-A447-46E4-BC65-CCAE4D8F29B9}"/>
              </a:ext>
            </a:extLst>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2850055" y="6155107"/>
            <a:ext cx="406400" cy="406400"/>
          </a:xfrm>
          <a:prstGeom prst="rect">
            <a:avLst/>
          </a:prstGeom>
        </p:spPr>
      </p:pic>
    </p:spTree>
    <p:extLst>
      <p:ext uri="{BB962C8B-B14F-4D97-AF65-F5344CB8AC3E}">
        <p14:creationId xmlns:p14="http://schemas.microsoft.com/office/powerpoint/2010/main" val="78239510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904" fill="hold"/>
                                        <p:tgtEl>
                                          <p:spTgt spid="25"/>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8904" fill="hold"/>
                                        <p:tgtEl>
                                          <p:spTgt spid="2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25"/>
                </p:tgtEl>
              </p:cMediaNode>
            </p:audio>
            <p:audio>
              <p:cMediaNode vol="80000">
                <p:cTn id="12" fill="hold" display="0">
                  <p:stCondLst>
                    <p:cond delay="indefinite"/>
                  </p:stCondLst>
                  <p:endCondLst>
                    <p:cond evt="onStopAudio" delay="0">
                      <p:tgtEl>
                        <p:sldTgt/>
                      </p:tgtEl>
                    </p:cond>
                  </p:endCondLst>
                </p:cTn>
                <p:tgtEl>
                  <p:spTgt spid="26"/>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543E183-CD44-E077-380C-0A848A21DD06}"/>
              </a:ext>
            </a:extLst>
          </p:cNvPr>
          <p:cNvSpPr>
            <a:spLocks noGrp="1"/>
          </p:cNvSpPr>
          <p:nvPr>
            <p:ph type="title"/>
          </p:nvPr>
        </p:nvSpPr>
        <p:spPr>
          <a:xfrm>
            <a:off x="2131994" y="831903"/>
            <a:ext cx="9950103" cy="594953"/>
          </a:xfrm>
        </p:spPr>
        <p:txBody>
          <a:bodyPr>
            <a:normAutofit fontScale="90000"/>
          </a:bodyPr>
          <a:lstStyle/>
          <a:p>
            <a:r>
              <a:rPr lang="de-DE" dirty="0"/>
              <a:t>Nehmen Sie die Situation noch einmal genauer unter die Lupe!</a:t>
            </a:r>
          </a:p>
        </p:txBody>
      </p:sp>
      <p:pic>
        <p:nvPicPr>
          <p:cNvPr id="11" name="Grafik 10">
            <a:extLst>
              <a:ext uri="{FF2B5EF4-FFF2-40B4-BE49-F238E27FC236}">
                <a16:creationId xmlns:a16="http://schemas.microsoft.com/office/drawing/2014/main" id="{CE2F7887-ADF7-2622-C0B5-BDBF322C701D}"/>
              </a:ext>
            </a:extLst>
          </p:cNvPr>
          <p:cNvPicPr>
            <a:picLocks noChangeAspect="1"/>
          </p:cNvPicPr>
          <p:nvPr/>
        </p:nvPicPr>
        <p:blipFill rotWithShape="1">
          <a:blip r:embed="rId2"/>
          <a:srcRect l="30098" r="30367" b="39059"/>
          <a:stretch/>
        </p:blipFill>
        <p:spPr>
          <a:xfrm>
            <a:off x="10489996" y="4133525"/>
            <a:ext cx="1702004" cy="2623541"/>
          </a:xfrm>
          <a:prstGeom prst="rect">
            <a:avLst/>
          </a:prstGeom>
        </p:spPr>
      </p:pic>
      <p:sp>
        <p:nvSpPr>
          <p:cNvPr id="12" name="Textfeld 11">
            <a:extLst>
              <a:ext uri="{FF2B5EF4-FFF2-40B4-BE49-F238E27FC236}">
                <a16:creationId xmlns:a16="http://schemas.microsoft.com/office/drawing/2014/main" id="{FF004C95-DEFF-2FC9-FCCA-D1857C9CC44A}"/>
              </a:ext>
            </a:extLst>
          </p:cNvPr>
          <p:cNvSpPr txBox="1"/>
          <p:nvPr/>
        </p:nvSpPr>
        <p:spPr>
          <a:xfrm>
            <a:off x="9840449" y="6657792"/>
            <a:ext cx="3694176" cy="261610"/>
          </a:xfrm>
          <a:prstGeom prst="rect">
            <a:avLst/>
          </a:prstGeom>
          <a:noFill/>
        </p:spPr>
        <p:txBody>
          <a:bodyPr wrap="square" rtlCol="0">
            <a:spAutoFit/>
          </a:bodyPr>
          <a:lstStyle/>
          <a:p>
            <a:r>
              <a:rPr lang="de-DE" sz="1100" dirty="0"/>
              <a:t>https://</a:t>
            </a:r>
            <a:r>
              <a:rPr lang="de-DE" sz="1100" dirty="0" err="1"/>
              <a:t>picto.kits.blog</a:t>
            </a:r>
            <a:r>
              <a:rPr lang="de-DE" sz="1100" dirty="0"/>
              <a:t>/#/</a:t>
            </a:r>
            <a:r>
              <a:rPr lang="de-DE" sz="1100" dirty="0" err="1"/>
              <a:t>pictogram</a:t>
            </a:r>
            <a:r>
              <a:rPr lang="de-DE" sz="1100" dirty="0"/>
              <a:t>/de/4703</a:t>
            </a:r>
          </a:p>
        </p:txBody>
      </p:sp>
      <p:pic>
        <p:nvPicPr>
          <p:cNvPr id="14" name="Picture 2" descr="weinen">
            <a:hlinkClick r:id="rId3"/>
            <a:extLst>
              <a:ext uri="{FF2B5EF4-FFF2-40B4-BE49-F238E27FC236}">
                <a16:creationId xmlns:a16="http://schemas.microsoft.com/office/drawing/2014/main" id="{A84F5DC8-7337-EE35-32AD-69077446007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39936" y="5235365"/>
            <a:ext cx="1260091" cy="1260091"/>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m3d="http://schemas.microsoft.com/office/drawing/2017/model3d">
        <mc:Choice Requires="am3d">
          <p:graphicFrame>
            <p:nvGraphicFramePr>
              <p:cNvPr id="6" name="3D-Modell 5" descr="Lupe">
                <a:extLst>
                  <a:ext uri="{FF2B5EF4-FFF2-40B4-BE49-F238E27FC236}">
                    <a16:creationId xmlns:a16="http://schemas.microsoft.com/office/drawing/2014/main" id="{BE8BC5E8-D7DB-D21B-7DAE-B538A45ABBF1}"/>
                  </a:ext>
                </a:extLst>
              </p:cNvPr>
              <p:cNvGraphicFramePr>
                <a:graphicFrameLocks noChangeAspect="1"/>
              </p:cNvGraphicFramePr>
              <p:nvPr>
                <p:extLst>
                  <p:ext uri="{D42A27DB-BD31-4B8C-83A1-F6EECF244321}">
                    <p14:modId xmlns:p14="http://schemas.microsoft.com/office/powerpoint/2010/main" val="1122860826"/>
                  </p:ext>
                </p:extLst>
              </p:nvPr>
            </p:nvGraphicFramePr>
            <p:xfrm rot="20679658">
              <a:off x="-308375" y="216837"/>
              <a:ext cx="2808334" cy="1576608"/>
            </p:xfrm>
            <a:graphic>
              <a:graphicData uri="http://schemas.microsoft.com/office/drawing/2017/model3d">
                <am3d:model3d r:embed="rId5">
                  <am3d:spPr>
                    <a:xfrm rot="20679658">
                      <a:off x="0" y="0"/>
                      <a:ext cx="2808334" cy="1576608"/>
                    </a:xfrm>
                    <a:prstGeom prst="rect">
                      <a:avLst/>
                    </a:prstGeom>
                  </am3d:spPr>
                  <am3d:camera>
                    <am3d:pos x="0" y="0" z="51390214"/>
                    <am3d:up dx="0" dy="36000000" dz="0"/>
                    <am3d:lookAt x="0" y="0" z="0"/>
                    <am3d:perspective fov="2700000"/>
                  </am3d:camera>
                  <am3d:trans>
                    <am3d:meterPerModelUnit n="6668896" d="1000000"/>
                    <am3d:preTrans dx="-1030" dy="-38" dz="0"/>
                    <am3d:scale>
                      <am3d:sx n="1000000" d="1000000"/>
                      <am3d:sy n="1000000" d="1000000"/>
                      <am3d:sz n="1000000" d="1000000"/>
                    </am3d:scale>
                    <am3d:rot ax="-7891459" ay="1186566" az="-9545269"/>
                    <am3d:postTrans dx="0" dy="0" dz="0"/>
                  </am3d:trans>
                  <am3d:raster rName="Office3DRenderer" rVer="16.0.8326">
                    <am3d:blip r:embed="rId6"/>
                  </am3d:raster>
                  <am3d:objViewport viewportSz="3136793"/>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xmlns="">
          <p:pic>
            <p:nvPicPr>
              <p:cNvPr id="6" name="3D-Modell 5" descr="Lupe">
                <a:extLst>
                  <a:ext uri="{FF2B5EF4-FFF2-40B4-BE49-F238E27FC236}">
                    <a16:creationId xmlns:a16="http://schemas.microsoft.com/office/drawing/2014/main" id="{BE8BC5E8-D7DB-D21B-7DAE-B538A45ABBF1}"/>
                  </a:ext>
                </a:extLst>
              </p:cNvPr>
              <p:cNvPicPr>
                <a:picLocks noGrp="1" noRot="1" noChangeAspect="1" noMove="1" noResize="1" noEditPoints="1" noAdjustHandles="1" noChangeArrowheads="1" noChangeShapeType="1" noCrop="1"/>
              </p:cNvPicPr>
              <p:nvPr/>
            </p:nvPicPr>
            <p:blipFill>
              <a:blip r:embed="rId7"/>
              <a:stretch>
                <a:fillRect/>
              </a:stretch>
            </p:blipFill>
            <p:spPr>
              <a:xfrm rot="20679658">
                <a:off x="-308375" y="216837"/>
                <a:ext cx="2808334" cy="1576608"/>
              </a:xfrm>
              <a:prstGeom prst="rect">
                <a:avLst/>
              </a:prstGeom>
            </p:spPr>
          </p:pic>
        </mc:Fallback>
      </mc:AlternateContent>
      <p:sp>
        <p:nvSpPr>
          <p:cNvPr id="9" name="Rechteck: abgerundete Ecken 8">
            <a:extLst>
              <a:ext uri="{FF2B5EF4-FFF2-40B4-BE49-F238E27FC236}">
                <a16:creationId xmlns:a16="http://schemas.microsoft.com/office/drawing/2014/main" id="{388341F1-835E-FE66-BB20-2C67B8FAC6CA}"/>
              </a:ext>
            </a:extLst>
          </p:cNvPr>
          <p:cNvSpPr/>
          <p:nvPr/>
        </p:nvSpPr>
        <p:spPr>
          <a:xfrm>
            <a:off x="895149" y="2136808"/>
            <a:ext cx="2473693" cy="779647"/>
          </a:xfrm>
          <a:custGeom>
            <a:avLst/>
            <a:gdLst>
              <a:gd name="connsiteX0" fmla="*/ 0 w 2473693"/>
              <a:gd name="connsiteY0" fmla="*/ 129944 h 779647"/>
              <a:gd name="connsiteX1" fmla="*/ 129944 w 2473693"/>
              <a:gd name="connsiteY1" fmla="*/ 0 h 779647"/>
              <a:gd name="connsiteX2" fmla="*/ 661257 w 2473693"/>
              <a:gd name="connsiteY2" fmla="*/ 0 h 779647"/>
              <a:gd name="connsiteX3" fmla="*/ 1148294 w 2473693"/>
              <a:gd name="connsiteY3" fmla="*/ 0 h 779647"/>
              <a:gd name="connsiteX4" fmla="*/ 1679607 w 2473693"/>
              <a:gd name="connsiteY4" fmla="*/ 0 h 779647"/>
              <a:gd name="connsiteX5" fmla="*/ 2343749 w 2473693"/>
              <a:gd name="connsiteY5" fmla="*/ 0 h 779647"/>
              <a:gd name="connsiteX6" fmla="*/ 2473693 w 2473693"/>
              <a:gd name="connsiteY6" fmla="*/ 129944 h 779647"/>
              <a:gd name="connsiteX7" fmla="*/ 2473693 w 2473693"/>
              <a:gd name="connsiteY7" fmla="*/ 649703 h 779647"/>
              <a:gd name="connsiteX8" fmla="*/ 2343749 w 2473693"/>
              <a:gd name="connsiteY8" fmla="*/ 779647 h 779647"/>
              <a:gd name="connsiteX9" fmla="*/ 1768160 w 2473693"/>
              <a:gd name="connsiteY9" fmla="*/ 779647 h 779647"/>
              <a:gd name="connsiteX10" fmla="*/ 1214708 w 2473693"/>
              <a:gd name="connsiteY10" fmla="*/ 779647 h 779647"/>
              <a:gd name="connsiteX11" fmla="*/ 727671 w 2473693"/>
              <a:gd name="connsiteY11" fmla="*/ 779647 h 779647"/>
              <a:gd name="connsiteX12" fmla="*/ 129944 w 2473693"/>
              <a:gd name="connsiteY12" fmla="*/ 779647 h 779647"/>
              <a:gd name="connsiteX13" fmla="*/ 0 w 2473693"/>
              <a:gd name="connsiteY13" fmla="*/ 649703 h 779647"/>
              <a:gd name="connsiteX14" fmla="*/ 0 w 2473693"/>
              <a:gd name="connsiteY14" fmla="*/ 129944 h 779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473693" h="779647" fill="none" extrusionOk="0">
                <a:moveTo>
                  <a:pt x="0" y="129944"/>
                </a:moveTo>
                <a:cubicBezTo>
                  <a:pt x="2780" y="55165"/>
                  <a:pt x="70714" y="3860"/>
                  <a:pt x="129944" y="0"/>
                </a:cubicBezTo>
                <a:cubicBezTo>
                  <a:pt x="343468" y="-60779"/>
                  <a:pt x="435848" y="25917"/>
                  <a:pt x="661257" y="0"/>
                </a:cubicBezTo>
                <a:cubicBezTo>
                  <a:pt x="886666" y="-25917"/>
                  <a:pt x="949041" y="40543"/>
                  <a:pt x="1148294" y="0"/>
                </a:cubicBezTo>
                <a:cubicBezTo>
                  <a:pt x="1347547" y="-40543"/>
                  <a:pt x="1465456" y="63163"/>
                  <a:pt x="1679607" y="0"/>
                </a:cubicBezTo>
                <a:cubicBezTo>
                  <a:pt x="1893758" y="-63163"/>
                  <a:pt x="2192426" y="17315"/>
                  <a:pt x="2343749" y="0"/>
                </a:cubicBezTo>
                <a:cubicBezTo>
                  <a:pt x="2408636" y="6201"/>
                  <a:pt x="2486079" y="71920"/>
                  <a:pt x="2473693" y="129944"/>
                </a:cubicBezTo>
                <a:cubicBezTo>
                  <a:pt x="2487970" y="279872"/>
                  <a:pt x="2463348" y="432744"/>
                  <a:pt x="2473693" y="649703"/>
                </a:cubicBezTo>
                <a:cubicBezTo>
                  <a:pt x="2485392" y="712052"/>
                  <a:pt x="2401498" y="795588"/>
                  <a:pt x="2343749" y="779647"/>
                </a:cubicBezTo>
                <a:cubicBezTo>
                  <a:pt x="2176332" y="819847"/>
                  <a:pt x="2033427" y="768598"/>
                  <a:pt x="1768160" y="779647"/>
                </a:cubicBezTo>
                <a:cubicBezTo>
                  <a:pt x="1502893" y="790696"/>
                  <a:pt x="1412308" y="767054"/>
                  <a:pt x="1214708" y="779647"/>
                </a:cubicBezTo>
                <a:cubicBezTo>
                  <a:pt x="1017108" y="792240"/>
                  <a:pt x="857928" y="763601"/>
                  <a:pt x="727671" y="779647"/>
                </a:cubicBezTo>
                <a:cubicBezTo>
                  <a:pt x="597414" y="795693"/>
                  <a:pt x="311132" y="767666"/>
                  <a:pt x="129944" y="779647"/>
                </a:cubicBezTo>
                <a:cubicBezTo>
                  <a:pt x="71215" y="773529"/>
                  <a:pt x="-19407" y="729691"/>
                  <a:pt x="0" y="649703"/>
                </a:cubicBezTo>
                <a:cubicBezTo>
                  <a:pt x="-15119" y="437185"/>
                  <a:pt x="61761" y="265159"/>
                  <a:pt x="0" y="129944"/>
                </a:cubicBezTo>
                <a:close/>
              </a:path>
              <a:path w="2473693" h="779647" stroke="0" extrusionOk="0">
                <a:moveTo>
                  <a:pt x="0" y="129944"/>
                </a:moveTo>
                <a:cubicBezTo>
                  <a:pt x="-1228" y="57257"/>
                  <a:pt x="44205" y="1205"/>
                  <a:pt x="129944" y="0"/>
                </a:cubicBezTo>
                <a:cubicBezTo>
                  <a:pt x="356613" y="-41972"/>
                  <a:pt x="539981" y="38395"/>
                  <a:pt x="661257" y="0"/>
                </a:cubicBezTo>
                <a:cubicBezTo>
                  <a:pt x="782533" y="-38395"/>
                  <a:pt x="943296" y="6315"/>
                  <a:pt x="1214708" y="0"/>
                </a:cubicBezTo>
                <a:cubicBezTo>
                  <a:pt x="1486120" y="-6315"/>
                  <a:pt x="1681567" y="63244"/>
                  <a:pt x="1812436" y="0"/>
                </a:cubicBezTo>
                <a:cubicBezTo>
                  <a:pt x="1943305" y="-63244"/>
                  <a:pt x="2154486" y="19496"/>
                  <a:pt x="2343749" y="0"/>
                </a:cubicBezTo>
                <a:cubicBezTo>
                  <a:pt x="2403480" y="10402"/>
                  <a:pt x="2459848" y="58919"/>
                  <a:pt x="2473693" y="129944"/>
                </a:cubicBezTo>
                <a:cubicBezTo>
                  <a:pt x="2521134" y="331559"/>
                  <a:pt x="2430383" y="446716"/>
                  <a:pt x="2473693" y="649703"/>
                </a:cubicBezTo>
                <a:cubicBezTo>
                  <a:pt x="2485230" y="731845"/>
                  <a:pt x="2405641" y="783579"/>
                  <a:pt x="2343749" y="779647"/>
                </a:cubicBezTo>
                <a:cubicBezTo>
                  <a:pt x="2142049" y="780460"/>
                  <a:pt x="1988721" y="748853"/>
                  <a:pt x="1834574" y="779647"/>
                </a:cubicBezTo>
                <a:cubicBezTo>
                  <a:pt x="1680428" y="810441"/>
                  <a:pt x="1532174" y="763168"/>
                  <a:pt x="1325399" y="779647"/>
                </a:cubicBezTo>
                <a:cubicBezTo>
                  <a:pt x="1118624" y="796126"/>
                  <a:pt x="990313" y="742802"/>
                  <a:pt x="838362" y="779647"/>
                </a:cubicBezTo>
                <a:cubicBezTo>
                  <a:pt x="686411" y="816492"/>
                  <a:pt x="328592" y="711531"/>
                  <a:pt x="129944" y="779647"/>
                </a:cubicBezTo>
                <a:cubicBezTo>
                  <a:pt x="66566" y="780381"/>
                  <a:pt x="2361" y="731357"/>
                  <a:pt x="0" y="649703"/>
                </a:cubicBezTo>
                <a:cubicBezTo>
                  <a:pt x="-60434" y="487521"/>
                  <a:pt x="55831" y="251468"/>
                  <a:pt x="0" y="129944"/>
                </a:cubicBezTo>
                <a:close/>
              </a:path>
            </a:pathLst>
          </a:custGeom>
          <a:ln>
            <a:extLst>
              <a:ext uri="{C807C97D-BFC1-408E-A445-0C87EB9F89A2}">
                <ask:lineSketchStyleProps xmlns:ask="http://schemas.microsoft.com/office/drawing/2018/sketchyshapes" xmlns="" sd="4288984154">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2400" b="1" dirty="0"/>
              <a:t>Miras Verhalten?!</a:t>
            </a:r>
          </a:p>
        </p:txBody>
      </p:sp>
      <p:sp>
        <p:nvSpPr>
          <p:cNvPr id="10" name="Rechteck: abgerundete Ecken 9">
            <a:extLst>
              <a:ext uri="{FF2B5EF4-FFF2-40B4-BE49-F238E27FC236}">
                <a16:creationId xmlns:a16="http://schemas.microsoft.com/office/drawing/2014/main" id="{4797249C-B430-3DE5-2051-D45235603095}"/>
              </a:ext>
            </a:extLst>
          </p:cNvPr>
          <p:cNvSpPr/>
          <p:nvPr/>
        </p:nvSpPr>
        <p:spPr>
          <a:xfrm>
            <a:off x="3841291" y="3039176"/>
            <a:ext cx="2473693" cy="779647"/>
          </a:xfrm>
          <a:custGeom>
            <a:avLst/>
            <a:gdLst>
              <a:gd name="connsiteX0" fmla="*/ 0 w 2473693"/>
              <a:gd name="connsiteY0" fmla="*/ 129944 h 779647"/>
              <a:gd name="connsiteX1" fmla="*/ 129944 w 2473693"/>
              <a:gd name="connsiteY1" fmla="*/ 0 h 779647"/>
              <a:gd name="connsiteX2" fmla="*/ 661257 w 2473693"/>
              <a:gd name="connsiteY2" fmla="*/ 0 h 779647"/>
              <a:gd name="connsiteX3" fmla="*/ 1148294 w 2473693"/>
              <a:gd name="connsiteY3" fmla="*/ 0 h 779647"/>
              <a:gd name="connsiteX4" fmla="*/ 1679607 w 2473693"/>
              <a:gd name="connsiteY4" fmla="*/ 0 h 779647"/>
              <a:gd name="connsiteX5" fmla="*/ 2343749 w 2473693"/>
              <a:gd name="connsiteY5" fmla="*/ 0 h 779647"/>
              <a:gd name="connsiteX6" fmla="*/ 2473693 w 2473693"/>
              <a:gd name="connsiteY6" fmla="*/ 129944 h 779647"/>
              <a:gd name="connsiteX7" fmla="*/ 2473693 w 2473693"/>
              <a:gd name="connsiteY7" fmla="*/ 649703 h 779647"/>
              <a:gd name="connsiteX8" fmla="*/ 2343749 w 2473693"/>
              <a:gd name="connsiteY8" fmla="*/ 779647 h 779647"/>
              <a:gd name="connsiteX9" fmla="*/ 1768160 w 2473693"/>
              <a:gd name="connsiteY9" fmla="*/ 779647 h 779647"/>
              <a:gd name="connsiteX10" fmla="*/ 1214708 w 2473693"/>
              <a:gd name="connsiteY10" fmla="*/ 779647 h 779647"/>
              <a:gd name="connsiteX11" fmla="*/ 727671 w 2473693"/>
              <a:gd name="connsiteY11" fmla="*/ 779647 h 779647"/>
              <a:gd name="connsiteX12" fmla="*/ 129944 w 2473693"/>
              <a:gd name="connsiteY12" fmla="*/ 779647 h 779647"/>
              <a:gd name="connsiteX13" fmla="*/ 0 w 2473693"/>
              <a:gd name="connsiteY13" fmla="*/ 649703 h 779647"/>
              <a:gd name="connsiteX14" fmla="*/ 0 w 2473693"/>
              <a:gd name="connsiteY14" fmla="*/ 129944 h 779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473693" h="779647" fill="none" extrusionOk="0">
                <a:moveTo>
                  <a:pt x="0" y="129944"/>
                </a:moveTo>
                <a:cubicBezTo>
                  <a:pt x="2780" y="55165"/>
                  <a:pt x="70714" y="3860"/>
                  <a:pt x="129944" y="0"/>
                </a:cubicBezTo>
                <a:cubicBezTo>
                  <a:pt x="343468" y="-60779"/>
                  <a:pt x="435848" y="25917"/>
                  <a:pt x="661257" y="0"/>
                </a:cubicBezTo>
                <a:cubicBezTo>
                  <a:pt x="886666" y="-25917"/>
                  <a:pt x="949041" y="40543"/>
                  <a:pt x="1148294" y="0"/>
                </a:cubicBezTo>
                <a:cubicBezTo>
                  <a:pt x="1347547" y="-40543"/>
                  <a:pt x="1465456" y="63163"/>
                  <a:pt x="1679607" y="0"/>
                </a:cubicBezTo>
                <a:cubicBezTo>
                  <a:pt x="1893758" y="-63163"/>
                  <a:pt x="2192426" y="17315"/>
                  <a:pt x="2343749" y="0"/>
                </a:cubicBezTo>
                <a:cubicBezTo>
                  <a:pt x="2408636" y="6201"/>
                  <a:pt x="2486079" y="71920"/>
                  <a:pt x="2473693" y="129944"/>
                </a:cubicBezTo>
                <a:cubicBezTo>
                  <a:pt x="2487970" y="279872"/>
                  <a:pt x="2463348" y="432744"/>
                  <a:pt x="2473693" y="649703"/>
                </a:cubicBezTo>
                <a:cubicBezTo>
                  <a:pt x="2485392" y="712052"/>
                  <a:pt x="2401498" y="795588"/>
                  <a:pt x="2343749" y="779647"/>
                </a:cubicBezTo>
                <a:cubicBezTo>
                  <a:pt x="2176332" y="819847"/>
                  <a:pt x="2033427" y="768598"/>
                  <a:pt x="1768160" y="779647"/>
                </a:cubicBezTo>
                <a:cubicBezTo>
                  <a:pt x="1502893" y="790696"/>
                  <a:pt x="1412308" y="767054"/>
                  <a:pt x="1214708" y="779647"/>
                </a:cubicBezTo>
                <a:cubicBezTo>
                  <a:pt x="1017108" y="792240"/>
                  <a:pt x="857928" y="763601"/>
                  <a:pt x="727671" y="779647"/>
                </a:cubicBezTo>
                <a:cubicBezTo>
                  <a:pt x="597414" y="795693"/>
                  <a:pt x="311132" y="767666"/>
                  <a:pt x="129944" y="779647"/>
                </a:cubicBezTo>
                <a:cubicBezTo>
                  <a:pt x="71215" y="773529"/>
                  <a:pt x="-19407" y="729691"/>
                  <a:pt x="0" y="649703"/>
                </a:cubicBezTo>
                <a:cubicBezTo>
                  <a:pt x="-15119" y="437185"/>
                  <a:pt x="61761" y="265159"/>
                  <a:pt x="0" y="129944"/>
                </a:cubicBezTo>
                <a:close/>
              </a:path>
              <a:path w="2473693" h="779647" stroke="0" extrusionOk="0">
                <a:moveTo>
                  <a:pt x="0" y="129944"/>
                </a:moveTo>
                <a:cubicBezTo>
                  <a:pt x="-1228" y="57257"/>
                  <a:pt x="44205" y="1205"/>
                  <a:pt x="129944" y="0"/>
                </a:cubicBezTo>
                <a:cubicBezTo>
                  <a:pt x="356613" y="-41972"/>
                  <a:pt x="539981" y="38395"/>
                  <a:pt x="661257" y="0"/>
                </a:cubicBezTo>
                <a:cubicBezTo>
                  <a:pt x="782533" y="-38395"/>
                  <a:pt x="943296" y="6315"/>
                  <a:pt x="1214708" y="0"/>
                </a:cubicBezTo>
                <a:cubicBezTo>
                  <a:pt x="1486120" y="-6315"/>
                  <a:pt x="1681567" y="63244"/>
                  <a:pt x="1812436" y="0"/>
                </a:cubicBezTo>
                <a:cubicBezTo>
                  <a:pt x="1943305" y="-63244"/>
                  <a:pt x="2154486" y="19496"/>
                  <a:pt x="2343749" y="0"/>
                </a:cubicBezTo>
                <a:cubicBezTo>
                  <a:pt x="2403480" y="10402"/>
                  <a:pt x="2459848" y="58919"/>
                  <a:pt x="2473693" y="129944"/>
                </a:cubicBezTo>
                <a:cubicBezTo>
                  <a:pt x="2521134" y="331559"/>
                  <a:pt x="2430383" y="446716"/>
                  <a:pt x="2473693" y="649703"/>
                </a:cubicBezTo>
                <a:cubicBezTo>
                  <a:pt x="2485230" y="731845"/>
                  <a:pt x="2405641" y="783579"/>
                  <a:pt x="2343749" y="779647"/>
                </a:cubicBezTo>
                <a:cubicBezTo>
                  <a:pt x="2142049" y="780460"/>
                  <a:pt x="1988721" y="748853"/>
                  <a:pt x="1834574" y="779647"/>
                </a:cubicBezTo>
                <a:cubicBezTo>
                  <a:pt x="1680428" y="810441"/>
                  <a:pt x="1532174" y="763168"/>
                  <a:pt x="1325399" y="779647"/>
                </a:cubicBezTo>
                <a:cubicBezTo>
                  <a:pt x="1118624" y="796126"/>
                  <a:pt x="990313" y="742802"/>
                  <a:pt x="838362" y="779647"/>
                </a:cubicBezTo>
                <a:cubicBezTo>
                  <a:pt x="686411" y="816492"/>
                  <a:pt x="328592" y="711531"/>
                  <a:pt x="129944" y="779647"/>
                </a:cubicBezTo>
                <a:cubicBezTo>
                  <a:pt x="66566" y="780381"/>
                  <a:pt x="2361" y="731357"/>
                  <a:pt x="0" y="649703"/>
                </a:cubicBezTo>
                <a:cubicBezTo>
                  <a:pt x="-60434" y="487521"/>
                  <a:pt x="55831" y="251468"/>
                  <a:pt x="0" y="129944"/>
                </a:cubicBezTo>
                <a:close/>
              </a:path>
            </a:pathLst>
          </a:custGeom>
          <a:ln>
            <a:extLst>
              <a:ext uri="{C807C97D-BFC1-408E-A445-0C87EB9F89A2}">
                <ask:lineSketchStyleProps xmlns:ask="http://schemas.microsoft.com/office/drawing/2018/sketchyshapes" xmlns="" sd="4288984154">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2400" b="1" dirty="0"/>
              <a:t>Frau Meiers Verhalten?!</a:t>
            </a:r>
          </a:p>
        </p:txBody>
      </p:sp>
      <p:sp>
        <p:nvSpPr>
          <p:cNvPr id="13" name="Rechteck: abgerundete Ecken 12">
            <a:extLst>
              <a:ext uri="{FF2B5EF4-FFF2-40B4-BE49-F238E27FC236}">
                <a16:creationId xmlns:a16="http://schemas.microsoft.com/office/drawing/2014/main" id="{B580B867-D10C-07DD-2551-EF068D8EB07A}"/>
              </a:ext>
            </a:extLst>
          </p:cNvPr>
          <p:cNvSpPr/>
          <p:nvPr/>
        </p:nvSpPr>
        <p:spPr>
          <a:xfrm>
            <a:off x="7107046" y="3583808"/>
            <a:ext cx="2922478" cy="1260091"/>
          </a:xfrm>
          <a:custGeom>
            <a:avLst/>
            <a:gdLst>
              <a:gd name="connsiteX0" fmla="*/ 0 w 2922478"/>
              <a:gd name="connsiteY0" fmla="*/ 210019 h 1260091"/>
              <a:gd name="connsiteX1" fmla="*/ 210019 w 2922478"/>
              <a:gd name="connsiteY1" fmla="*/ 0 h 1260091"/>
              <a:gd name="connsiteX2" fmla="*/ 635434 w 2922478"/>
              <a:gd name="connsiteY2" fmla="*/ 0 h 1260091"/>
              <a:gd name="connsiteX3" fmla="*/ 1110897 w 2922478"/>
              <a:gd name="connsiteY3" fmla="*/ 0 h 1260091"/>
              <a:gd name="connsiteX4" fmla="*/ 1611385 w 2922478"/>
              <a:gd name="connsiteY4" fmla="*/ 0 h 1260091"/>
              <a:gd name="connsiteX5" fmla="*/ 2086849 w 2922478"/>
              <a:gd name="connsiteY5" fmla="*/ 0 h 1260091"/>
              <a:gd name="connsiteX6" fmla="*/ 2712459 w 2922478"/>
              <a:gd name="connsiteY6" fmla="*/ 0 h 1260091"/>
              <a:gd name="connsiteX7" fmla="*/ 2922478 w 2922478"/>
              <a:gd name="connsiteY7" fmla="*/ 210019 h 1260091"/>
              <a:gd name="connsiteX8" fmla="*/ 2922478 w 2922478"/>
              <a:gd name="connsiteY8" fmla="*/ 638446 h 1260091"/>
              <a:gd name="connsiteX9" fmla="*/ 2922478 w 2922478"/>
              <a:gd name="connsiteY9" fmla="*/ 1050072 h 1260091"/>
              <a:gd name="connsiteX10" fmla="*/ 2712459 w 2922478"/>
              <a:gd name="connsiteY10" fmla="*/ 1260091 h 1260091"/>
              <a:gd name="connsiteX11" fmla="*/ 2236995 w 2922478"/>
              <a:gd name="connsiteY11" fmla="*/ 1260091 h 1260091"/>
              <a:gd name="connsiteX12" fmla="*/ 1761532 w 2922478"/>
              <a:gd name="connsiteY12" fmla="*/ 1260091 h 1260091"/>
              <a:gd name="connsiteX13" fmla="*/ 1236019 w 2922478"/>
              <a:gd name="connsiteY13" fmla="*/ 1260091 h 1260091"/>
              <a:gd name="connsiteX14" fmla="*/ 710507 w 2922478"/>
              <a:gd name="connsiteY14" fmla="*/ 1260091 h 1260091"/>
              <a:gd name="connsiteX15" fmla="*/ 210019 w 2922478"/>
              <a:gd name="connsiteY15" fmla="*/ 1260091 h 1260091"/>
              <a:gd name="connsiteX16" fmla="*/ 0 w 2922478"/>
              <a:gd name="connsiteY16" fmla="*/ 1050072 h 1260091"/>
              <a:gd name="connsiteX17" fmla="*/ 0 w 2922478"/>
              <a:gd name="connsiteY17" fmla="*/ 638446 h 1260091"/>
              <a:gd name="connsiteX18" fmla="*/ 0 w 2922478"/>
              <a:gd name="connsiteY18" fmla="*/ 210019 h 12600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22478" h="1260091" fill="none" extrusionOk="0">
                <a:moveTo>
                  <a:pt x="0" y="210019"/>
                </a:moveTo>
                <a:cubicBezTo>
                  <a:pt x="6616" y="93112"/>
                  <a:pt x="97943" y="-27764"/>
                  <a:pt x="210019" y="0"/>
                </a:cubicBezTo>
                <a:cubicBezTo>
                  <a:pt x="381636" y="-37620"/>
                  <a:pt x="514157" y="17734"/>
                  <a:pt x="635434" y="0"/>
                </a:cubicBezTo>
                <a:cubicBezTo>
                  <a:pt x="756712" y="-17734"/>
                  <a:pt x="1009730" y="14135"/>
                  <a:pt x="1110897" y="0"/>
                </a:cubicBezTo>
                <a:cubicBezTo>
                  <a:pt x="1212064" y="-14135"/>
                  <a:pt x="1426487" y="30357"/>
                  <a:pt x="1611385" y="0"/>
                </a:cubicBezTo>
                <a:cubicBezTo>
                  <a:pt x="1796283" y="-30357"/>
                  <a:pt x="1931600" y="27311"/>
                  <a:pt x="2086849" y="0"/>
                </a:cubicBezTo>
                <a:cubicBezTo>
                  <a:pt x="2242098" y="-27311"/>
                  <a:pt x="2552952" y="20482"/>
                  <a:pt x="2712459" y="0"/>
                </a:cubicBezTo>
                <a:cubicBezTo>
                  <a:pt x="2823458" y="4462"/>
                  <a:pt x="2908933" y="90653"/>
                  <a:pt x="2922478" y="210019"/>
                </a:cubicBezTo>
                <a:cubicBezTo>
                  <a:pt x="2949104" y="369298"/>
                  <a:pt x="2910340" y="542983"/>
                  <a:pt x="2922478" y="638446"/>
                </a:cubicBezTo>
                <a:cubicBezTo>
                  <a:pt x="2934616" y="733909"/>
                  <a:pt x="2899323" y="910910"/>
                  <a:pt x="2922478" y="1050072"/>
                </a:cubicBezTo>
                <a:cubicBezTo>
                  <a:pt x="2950199" y="1153053"/>
                  <a:pt x="2823143" y="1262339"/>
                  <a:pt x="2712459" y="1260091"/>
                </a:cubicBezTo>
                <a:cubicBezTo>
                  <a:pt x="2599139" y="1275232"/>
                  <a:pt x="2344097" y="1226953"/>
                  <a:pt x="2236995" y="1260091"/>
                </a:cubicBezTo>
                <a:cubicBezTo>
                  <a:pt x="2129893" y="1293229"/>
                  <a:pt x="1915721" y="1247133"/>
                  <a:pt x="1761532" y="1260091"/>
                </a:cubicBezTo>
                <a:cubicBezTo>
                  <a:pt x="1607343" y="1273049"/>
                  <a:pt x="1369421" y="1246324"/>
                  <a:pt x="1236019" y="1260091"/>
                </a:cubicBezTo>
                <a:cubicBezTo>
                  <a:pt x="1102617" y="1273858"/>
                  <a:pt x="889882" y="1225022"/>
                  <a:pt x="710507" y="1260091"/>
                </a:cubicBezTo>
                <a:cubicBezTo>
                  <a:pt x="531132" y="1295160"/>
                  <a:pt x="341744" y="1254612"/>
                  <a:pt x="210019" y="1260091"/>
                </a:cubicBezTo>
                <a:cubicBezTo>
                  <a:pt x="75475" y="1247376"/>
                  <a:pt x="4869" y="1153050"/>
                  <a:pt x="0" y="1050072"/>
                </a:cubicBezTo>
                <a:cubicBezTo>
                  <a:pt x="-18471" y="945869"/>
                  <a:pt x="22603" y="744224"/>
                  <a:pt x="0" y="638446"/>
                </a:cubicBezTo>
                <a:cubicBezTo>
                  <a:pt x="-22603" y="532668"/>
                  <a:pt x="19889" y="422981"/>
                  <a:pt x="0" y="210019"/>
                </a:cubicBezTo>
                <a:close/>
              </a:path>
              <a:path w="2922478" h="1260091" stroke="0" extrusionOk="0">
                <a:moveTo>
                  <a:pt x="0" y="210019"/>
                </a:moveTo>
                <a:cubicBezTo>
                  <a:pt x="-15349" y="82516"/>
                  <a:pt x="76673" y="1496"/>
                  <a:pt x="210019" y="0"/>
                </a:cubicBezTo>
                <a:cubicBezTo>
                  <a:pt x="388565" y="-10647"/>
                  <a:pt x="512887" y="34640"/>
                  <a:pt x="685483" y="0"/>
                </a:cubicBezTo>
                <a:cubicBezTo>
                  <a:pt x="858079" y="-34640"/>
                  <a:pt x="950921" y="52838"/>
                  <a:pt x="1185971" y="0"/>
                </a:cubicBezTo>
                <a:cubicBezTo>
                  <a:pt x="1421021" y="-52838"/>
                  <a:pt x="1497966" y="24091"/>
                  <a:pt x="1736507" y="0"/>
                </a:cubicBezTo>
                <a:cubicBezTo>
                  <a:pt x="1975048" y="-24091"/>
                  <a:pt x="2131353" y="48881"/>
                  <a:pt x="2262020" y="0"/>
                </a:cubicBezTo>
                <a:cubicBezTo>
                  <a:pt x="2392687" y="-48881"/>
                  <a:pt x="2584537" y="10696"/>
                  <a:pt x="2712459" y="0"/>
                </a:cubicBezTo>
                <a:cubicBezTo>
                  <a:pt x="2812775" y="21037"/>
                  <a:pt x="2914191" y="92567"/>
                  <a:pt x="2922478" y="210019"/>
                </a:cubicBezTo>
                <a:cubicBezTo>
                  <a:pt x="2942183" y="321081"/>
                  <a:pt x="2916569" y="512007"/>
                  <a:pt x="2922478" y="604844"/>
                </a:cubicBezTo>
                <a:cubicBezTo>
                  <a:pt x="2928387" y="697681"/>
                  <a:pt x="2871727" y="882899"/>
                  <a:pt x="2922478" y="1050072"/>
                </a:cubicBezTo>
                <a:cubicBezTo>
                  <a:pt x="2907195" y="1141503"/>
                  <a:pt x="2827287" y="1238365"/>
                  <a:pt x="2712459" y="1260091"/>
                </a:cubicBezTo>
                <a:cubicBezTo>
                  <a:pt x="2554378" y="1303667"/>
                  <a:pt x="2294629" y="1257292"/>
                  <a:pt x="2186947" y="1260091"/>
                </a:cubicBezTo>
                <a:cubicBezTo>
                  <a:pt x="2079265" y="1262890"/>
                  <a:pt x="1802130" y="1242587"/>
                  <a:pt x="1661434" y="1260091"/>
                </a:cubicBezTo>
                <a:cubicBezTo>
                  <a:pt x="1520738" y="1277595"/>
                  <a:pt x="1267316" y="1215970"/>
                  <a:pt x="1110897" y="1260091"/>
                </a:cubicBezTo>
                <a:cubicBezTo>
                  <a:pt x="954478" y="1304212"/>
                  <a:pt x="763271" y="1237394"/>
                  <a:pt x="660458" y="1260091"/>
                </a:cubicBezTo>
                <a:cubicBezTo>
                  <a:pt x="557645" y="1282788"/>
                  <a:pt x="379240" y="1217636"/>
                  <a:pt x="210019" y="1260091"/>
                </a:cubicBezTo>
                <a:cubicBezTo>
                  <a:pt x="98911" y="1254800"/>
                  <a:pt x="25065" y="1173779"/>
                  <a:pt x="0" y="1050072"/>
                </a:cubicBezTo>
                <a:cubicBezTo>
                  <a:pt x="-5615" y="855106"/>
                  <a:pt x="18251" y="838589"/>
                  <a:pt x="0" y="638446"/>
                </a:cubicBezTo>
                <a:cubicBezTo>
                  <a:pt x="-18251" y="438303"/>
                  <a:pt x="16224" y="349384"/>
                  <a:pt x="0" y="210019"/>
                </a:cubicBezTo>
                <a:close/>
              </a:path>
            </a:pathLst>
          </a:custGeom>
          <a:ln>
            <a:extLst>
              <a:ext uri="{C807C97D-BFC1-408E-A445-0C87EB9F89A2}">
                <ask:lineSketchStyleProps xmlns:ask="http://schemas.microsoft.com/office/drawing/2018/sketchyshapes" xmlns="" sd="4288984154">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2400" b="1" dirty="0"/>
              <a:t>Ihre persönlichen Gedanken und Empfindungen?!</a:t>
            </a:r>
          </a:p>
        </p:txBody>
      </p:sp>
      <p:sp>
        <p:nvSpPr>
          <p:cNvPr id="15" name="Textfeld 14">
            <a:extLst>
              <a:ext uri="{FF2B5EF4-FFF2-40B4-BE49-F238E27FC236}">
                <a16:creationId xmlns:a16="http://schemas.microsoft.com/office/drawing/2014/main" id="{5A4FE6A8-EE6C-44FE-9179-5610E0857DF9}"/>
              </a:ext>
            </a:extLst>
          </p:cNvPr>
          <p:cNvSpPr txBox="1"/>
          <p:nvPr/>
        </p:nvSpPr>
        <p:spPr>
          <a:xfrm>
            <a:off x="8451926" y="6387734"/>
            <a:ext cx="2926080" cy="215444"/>
          </a:xfrm>
          <a:prstGeom prst="rect">
            <a:avLst/>
          </a:prstGeom>
          <a:noFill/>
        </p:spPr>
        <p:txBody>
          <a:bodyPr wrap="square" rtlCol="0">
            <a:spAutoFit/>
          </a:bodyPr>
          <a:lstStyle/>
          <a:p>
            <a:r>
              <a:rPr lang="de-DE" sz="800" dirty="0"/>
              <a:t>https://</a:t>
            </a:r>
            <a:r>
              <a:rPr lang="de-DE" sz="800" dirty="0" err="1"/>
              <a:t>picto.kits.blog</a:t>
            </a:r>
            <a:r>
              <a:rPr lang="de-DE" sz="800" dirty="0"/>
              <a:t>/#/</a:t>
            </a:r>
            <a:r>
              <a:rPr lang="de-DE" sz="800" dirty="0" err="1"/>
              <a:t>pictogram</a:t>
            </a:r>
            <a:r>
              <a:rPr lang="de-DE" sz="800" dirty="0"/>
              <a:t>/de/31101</a:t>
            </a:r>
          </a:p>
        </p:txBody>
      </p:sp>
      <p:pic>
        <p:nvPicPr>
          <p:cNvPr id="16" name="Bild 1" descr="https://www.berufssprache-deutsch.bayern.de/fileadmin/user_upload/BSD/Client_Icons/g22.png">
            <a:extLst>
              <a:ext uri="{FF2B5EF4-FFF2-40B4-BE49-F238E27FC236}">
                <a16:creationId xmlns:a16="http://schemas.microsoft.com/office/drawing/2014/main" id="{CD36D110-89BC-472E-AA4D-8CD923E65008}"/>
              </a:ext>
            </a:extLst>
          </p:cNvPr>
          <p:cNvPicPr/>
          <p:nvPr/>
        </p:nvPicPr>
        <p:blipFill>
          <a:blip r:embed="rId8">
            <a:extLst>
              <a:ext uri="{28A0092B-C50C-407E-A947-70E740481C1C}">
                <a14:useLocalDpi xmlns:a14="http://schemas.microsoft.com/office/drawing/2010/main" val="0"/>
              </a:ext>
            </a:extLst>
          </a:blip>
          <a:srcRect/>
          <a:stretch>
            <a:fillRect/>
          </a:stretch>
        </p:blipFill>
        <p:spPr bwMode="auto">
          <a:xfrm>
            <a:off x="16841" y="6498590"/>
            <a:ext cx="907415" cy="359410"/>
          </a:xfrm>
          <a:prstGeom prst="rect">
            <a:avLst/>
          </a:prstGeom>
          <a:noFill/>
          <a:ln>
            <a:noFill/>
          </a:ln>
        </p:spPr>
      </p:pic>
      <p:sp>
        <p:nvSpPr>
          <p:cNvPr id="17" name="Rechteck 16">
            <a:extLst>
              <a:ext uri="{FF2B5EF4-FFF2-40B4-BE49-F238E27FC236}">
                <a16:creationId xmlns:a16="http://schemas.microsoft.com/office/drawing/2014/main" id="{0AEE0B7D-50B4-4C1D-8A85-77ACC2141B28}"/>
              </a:ext>
            </a:extLst>
          </p:cNvPr>
          <p:cNvSpPr/>
          <p:nvPr/>
        </p:nvSpPr>
        <p:spPr>
          <a:xfrm>
            <a:off x="1036560" y="6625193"/>
            <a:ext cx="3337580" cy="276999"/>
          </a:xfrm>
          <a:prstGeom prst="rect">
            <a:avLst/>
          </a:prstGeom>
        </p:spPr>
        <p:txBody>
          <a:bodyPr wrap="none">
            <a:spAutoFit/>
          </a:bodyPr>
          <a:lstStyle/>
          <a:p>
            <a:r>
              <a:rPr lang="de-DE" sz="1200" dirty="0">
                <a:latin typeface="Arial" panose="020B0604020202020204" pitchFamily="34" charset="0"/>
                <a:cs typeface="Arial" panose="020B0604020202020204" pitchFamily="34" charset="0"/>
              </a:rPr>
              <a:t>M 11 Eltern über Erziehungsstile informieren </a:t>
            </a:r>
          </a:p>
        </p:txBody>
      </p:sp>
    </p:spTree>
    <p:extLst>
      <p:ext uri="{BB962C8B-B14F-4D97-AF65-F5344CB8AC3E}">
        <p14:creationId xmlns:p14="http://schemas.microsoft.com/office/powerpoint/2010/main" val="89721406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8" presetClass="emph" presetSubtype="128" accel="20000" decel="20000" fill="hold" nodeType="clickEffect">
                                  <p:stCondLst>
                                    <p:cond delay="0"/>
                                  </p:stCondLst>
                                  <p:childTnLst>
                                    <p:anim calcmode="lin" valueType="num">
                                      <p:cBhvr additive="sum">
                                        <p:cTn id="6" dur="5000" fill="hold"/>
                                        <p:tgtEl>
                                          <p:spTgt spid="6"/>
                                        </p:tgtEl>
                                        <p:attrNameLst>
                                          <p:attrName>3d.view.rotation.y</p:attrName>
                                        </p:attrNameLst>
                                      </p:cBhvr>
                                      <p:tavLst>
                                        <p:tav tm="0">
                                          <p:val>
                                            <p:fltVal val="0"/>
                                          </p:val>
                                        </p:tav>
                                        <p:tav tm="3330">
                                          <p:val>
                                            <p:fltVal val="6.9747"/>
                                          </p:val>
                                        </p:tav>
                                        <p:tav tm="6660">
                                          <p:val>
                                            <p:fltVal val="12.1039"/>
                                          </p:val>
                                        </p:tav>
                                        <p:tav tm="9990">
                                          <p:val>
                                            <p:fltVal val="15.6713"/>
                                          </p:val>
                                        </p:tav>
                                        <p:tav tm="13320">
                                          <p:val>
                                            <p:fltVal val="17.9604"/>
                                          </p:val>
                                        </p:tav>
                                        <p:tav tm="16650">
                                          <p:val>
                                            <p:fltVal val="19.2548"/>
                                          </p:val>
                                        </p:tav>
                                        <p:tav tm="19970">
                                          <p:val>
                                            <p:fltVal val="19.8371"/>
                                          </p:val>
                                        </p:tav>
                                        <p:tav tm="23290">
                                          <p:val>
                                            <p:fltVal val="19.9936"/>
                                          </p:val>
                                        </p:tav>
                                        <p:tav tm="26620">
                                          <p:val>
                                            <p:fltVal val="19.9945"/>
                                          </p:val>
                                        </p:tav>
                                        <p:tav tm="29950">
                                          <p:val>
                                            <p:fltVal val="19.8447"/>
                                          </p:val>
                                        </p:tav>
                                        <p:tav tm="33280">
                                          <p:val>
                                            <p:fltVal val="19.2733"/>
                                          </p:val>
                                        </p:tav>
                                        <p:tav tm="36610">
                                          <p:val>
                                            <p:fltVal val="17.9968"/>
                                          </p:val>
                                        </p:tav>
                                        <p:tav tm="39940">
                                          <p:val>
                                            <p:fltVal val="15.7316"/>
                                          </p:val>
                                        </p:tav>
                                        <p:tav tm="43270">
                                          <p:val>
                                            <p:fltVal val="12.194"/>
                                          </p:val>
                                        </p:tav>
                                        <p:tav tm="46600">
                                          <p:val>
                                            <p:fltVal val="7.1005"/>
                                          </p:val>
                                        </p:tav>
                                        <p:tav tm="49930">
                                          <p:val>
                                            <p:fltVal val="0.1675"/>
                                          </p:val>
                                        </p:tav>
                                        <p:tav tm="53250">
                                          <p:val>
                                            <p:fltVal val="-6.8299"/>
                                          </p:val>
                                        </p:tav>
                                        <p:tav tm="56580">
                                          <p:val>
                                            <p:fltVal val="-12.0002"/>
                                          </p:val>
                                        </p:tav>
                                        <p:tav tm="59900">
                                          <p:val>
                                            <p:fltVal val="-15.593"/>
                                          </p:val>
                                        </p:tav>
                                        <p:tav tm="63220">
                                          <p:val>
                                            <p:fltVal val="-17.9075"/>
                                          </p:val>
                                        </p:tav>
                                        <p:tav tm="66540">
                                          <p:val>
                                            <p:fltVal val="-19.2249"/>
                                          </p:val>
                                        </p:tav>
                                        <p:tav tm="69870">
                                          <p:val>
                                            <p:fltVal val="-19.8271"/>
                                          </p:val>
                                        </p:tav>
                                        <p:tav tm="73190">
                                          <p:val>
                                            <p:fltVal val="-19.9924"/>
                                          </p:val>
                                        </p:tav>
                                        <p:tav tm="76510">
                                          <p:val>
                                            <p:fltVal val="-19.9955"/>
                                          </p:val>
                                        </p:tav>
                                        <p:tav tm="79830">
                                          <p:val>
                                            <p:fltVal val="-19.8557"/>
                                          </p:val>
                                        </p:tav>
                                        <p:tav tm="83160">
                                          <p:val>
                                            <p:fltVal val="-19.3045"/>
                                          </p:val>
                                        </p:tav>
                                        <p:tav tm="86480">
                                          <p:val>
                                            <p:fltVal val="-18.0634"/>
                                          </p:val>
                                        </p:tav>
                                        <p:tav tm="89800">
                                          <p:val>
                                            <p:fltVal val="-15.8505"/>
                                          </p:val>
                                        </p:tav>
                                        <p:tav tm="93120">
                                          <p:val>
                                            <p:fltVal val="-12.3847"/>
                                          </p:val>
                                        </p:tav>
                                        <p:tav tm="96450">
                                          <p:val>
                                            <p:fltVal val="-7.3674"/>
                                          </p:val>
                                        </p:tav>
                                        <p:tav tm="100000">
                                          <p:val>
                                            <p:fltVal val="0"/>
                                          </p:val>
                                        </p:tav>
                                      </p:tavLst>
                                    </p:anim>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1000"/>
                                        <p:tgtEl>
                                          <p:spTgt spid="9"/>
                                        </p:tgtEl>
                                      </p:cBhvr>
                                    </p:animEffect>
                                    <p:anim calcmode="lin" valueType="num">
                                      <p:cBhvr>
                                        <p:cTn id="12" dur="1000" fill="hold"/>
                                        <p:tgtEl>
                                          <p:spTgt spid="9"/>
                                        </p:tgtEl>
                                        <p:attrNameLst>
                                          <p:attrName>ppt_x</p:attrName>
                                        </p:attrNameLst>
                                      </p:cBhvr>
                                      <p:tavLst>
                                        <p:tav tm="0">
                                          <p:val>
                                            <p:strVal val="#ppt_x"/>
                                          </p:val>
                                        </p:tav>
                                        <p:tav tm="100000">
                                          <p:val>
                                            <p:strVal val="#ppt_x"/>
                                          </p:val>
                                        </p:tav>
                                      </p:tavLst>
                                    </p:anim>
                                    <p:anim calcmode="lin" valueType="num">
                                      <p:cBhvr>
                                        <p:cTn id="13"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1000"/>
                                        <p:tgtEl>
                                          <p:spTgt spid="10"/>
                                        </p:tgtEl>
                                      </p:cBhvr>
                                    </p:animEffect>
                                    <p:anim calcmode="lin" valueType="num">
                                      <p:cBhvr>
                                        <p:cTn id="19" dur="1000" fill="hold"/>
                                        <p:tgtEl>
                                          <p:spTgt spid="10"/>
                                        </p:tgtEl>
                                        <p:attrNameLst>
                                          <p:attrName>ppt_x</p:attrName>
                                        </p:attrNameLst>
                                      </p:cBhvr>
                                      <p:tavLst>
                                        <p:tav tm="0">
                                          <p:val>
                                            <p:strVal val="#ppt_x"/>
                                          </p:val>
                                        </p:tav>
                                        <p:tav tm="100000">
                                          <p:val>
                                            <p:strVal val="#ppt_x"/>
                                          </p:val>
                                        </p:tav>
                                      </p:tavLst>
                                    </p:anim>
                                    <p:anim calcmode="lin" valueType="num">
                                      <p:cBhvr>
                                        <p:cTn id="20"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1000"/>
                                        <p:tgtEl>
                                          <p:spTgt spid="13"/>
                                        </p:tgtEl>
                                      </p:cBhvr>
                                    </p:animEffect>
                                    <p:anim calcmode="lin" valueType="num">
                                      <p:cBhvr>
                                        <p:cTn id="26" dur="1000" fill="hold"/>
                                        <p:tgtEl>
                                          <p:spTgt spid="13"/>
                                        </p:tgtEl>
                                        <p:attrNameLst>
                                          <p:attrName>ppt_x</p:attrName>
                                        </p:attrNameLst>
                                      </p:cBhvr>
                                      <p:tavLst>
                                        <p:tav tm="0">
                                          <p:val>
                                            <p:strVal val="#ppt_x"/>
                                          </p:val>
                                        </p:tav>
                                        <p:tav tm="100000">
                                          <p:val>
                                            <p:strVal val="#ppt_x"/>
                                          </p:val>
                                        </p:tav>
                                      </p:tavLst>
                                    </p:anim>
                                    <p:anim calcmode="lin" valueType="num">
                                      <p:cBhvr>
                                        <p:cTn id="27"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Ovale Legende 28">
            <a:extLst>
              <a:ext uri="{FF2B5EF4-FFF2-40B4-BE49-F238E27FC236}">
                <a16:creationId xmlns:a16="http://schemas.microsoft.com/office/drawing/2014/main" id="{21142BAA-5548-9A8D-5A60-E7F332CBA101}"/>
              </a:ext>
            </a:extLst>
          </p:cNvPr>
          <p:cNvSpPr/>
          <p:nvPr/>
        </p:nvSpPr>
        <p:spPr>
          <a:xfrm>
            <a:off x="4767072" y="1289949"/>
            <a:ext cx="7059167" cy="5568051"/>
          </a:xfrm>
          <a:prstGeom prst="wedgeEllipseCallout">
            <a:avLst>
              <a:gd name="adj1" fmla="val -61473"/>
              <a:gd name="adj2" fmla="val 3228"/>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el 1">
            <a:extLst>
              <a:ext uri="{FF2B5EF4-FFF2-40B4-BE49-F238E27FC236}">
                <a16:creationId xmlns:a16="http://schemas.microsoft.com/office/drawing/2014/main" id="{2543E183-CD44-E077-380C-0A848A21DD06}"/>
              </a:ext>
            </a:extLst>
          </p:cNvPr>
          <p:cNvSpPr>
            <a:spLocks noGrp="1"/>
          </p:cNvSpPr>
          <p:nvPr>
            <p:ph type="title"/>
          </p:nvPr>
        </p:nvSpPr>
        <p:spPr>
          <a:xfrm>
            <a:off x="237607" y="130627"/>
            <a:ext cx="9950103" cy="594953"/>
          </a:xfrm>
        </p:spPr>
        <p:txBody>
          <a:bodyPr/>
          <a:lstStyle/>
          <a:p>
            <a:r>
              <a:rPr lang="de-DE" dirty="0"/>
              <a:t>Alternative: Situation als Video</a:t>
            </a:r>
          </a:p>
        </p:txBody>
      </p:sp>
      <p:sp>
        <p:nvSpPr>
          <p:cNvPr id="7" name="Textfeld 6">
            <a:extLst>
              <a:ext uri="{FF2B5EF4-FFF2-40B4-BE49-F238E27FC236}">
                <a16:creationId xmlns:a16="http://schemas.microsoft.com/office/drawing/2014/main" id="{D9D8D97B-CBCC-DE2A-6A81-AF6B526A32F1}"/>
              </a:ext>
            </a:extLst>
          </p:cNvPr>
          <p:cNvSpPr txBox="1"/>
          <p:nvPr/>
        </p:nvSpPr>
        <p:spPr>
          <a:xfrm>
            <a:off x="237606" y="914397"/>
            <a:ext cx="8882009" cy="375552"/>
          </a:xfrm>
          <a:prstGeom prst="rect">
            <a:avLst/>
          </a:prstGeom>
          <a:noFill/>
        </p:spPr>
        <p:txBody>
          <a:bodyPr wrap="square">
            <a:spAutoFit/>
          </a:bodyPr>
          <a:lstStyle/>
          <a:p>
            <a:pPr marL="0" indent="0">
              <a:lnSpc>
                <a:spcPct val="107000"/>
              </a:lnSpc>
              <a:spcAft>
                <a:spcPts val="800"/>
              </a:spcAft>
              <a:buNone/>
            </a:pPr>
            <a:r>
              <a:rPr lang="de-DE" sz="1800" dirty="0">
                <a:solidFill>
                  <a:srgbClr val="000000"/>
                </a:solidFill>
                <a:effectLst/>
                <a:uFill>
                  <a:solidFill>
                    <a:srgbClr val="000000"/>
                  </a:solidFill>
                </a:uFill>
                <a:latin typeface="Calibri" panose="020F0502020204030204" pitchFamily="34" charset="0"/>
                <a:ea typeface="Calibri" panose="020F0502020204030204" pitchFamily="34" charset="0"/>
                <a:cs typeface="Times New Roman" panose="02020603050405020304" pitchFamily="18" charset="0"/>
              </a:rPr>
              <a:t>Kurz darauf spricht die Sie die Einrichtungsleitung an. Sie hat die Situation beobachtet.</a:t>
            </a:r>
          </a:p>
        </p:txBody>
      </p:sp>
      <p:pic>
        <p:nvPicPr>
          <p:cNvPr id="26" name="Grafik 25" descr="Ein Bild, das Cartoon, Clipart, Brille, Lächeln enthält.&#10;&#10;Automatisch generierte Beschreibung">
            <a:extLst>
              <a:ext uri="{FF2B5EF4-FFF2-40B4-BE49-F238E27FC236}">
                <a16:creationId xmlns:a16="http://schemas.microsoft.com/office/drawing/2014/main" id="{545B9EB4-D0B5-9F1A-C6FB-BE9F77A3AF7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6601" y="1212233"/>
            <a:ext cx="5125234" cy="5125234"/>
          </a:xfrm>
          <a:prstGeom prst="rect">
            <a:avLst/>
          </a:prstGeom>
        </p:spPr>
      </p:pic>
      <p:sp>
        <p:nvSpPr>
          <p:cNvPr id="30" name="Textfeld 29">
            <a:extLst>
              <a:ext uri="{FF2B5EF4-FFF2-40B4-BE49-F238E27FC236}">
                <a16:creationId xmlns:a16="http://schemas.microsoft.com/office/drawing/2014/main" id="{318A23F8-EFB5-A5AF-E404-5244BBBD467A}"/>
              </a:ext>
            </a:extLst>
          </p:cNvPr>
          <p:cNvSpPr txBox="1"/>
          <p:nvPr/>
        </p:nvSpPr>
        <p:spPr>
          <a:xfrm>
            <a:off x="5683067" y="2069845"/>
            <a:ext cx="5870449" cy="3785652"/>
          </a:xfrm>
          <a:prstGeom prst="rect">
            <a:avLst/>
          </a:prstGeom>
          <a:noFill/>
        </p:spPr>
        <p:txBody>
          <a:bodyPr wrap="square">
            <a:spAutoFit/>
          </a:bodyPr>
          <a:lstStyle/>
          <a:p>
            <a:pPr marL="0" indent="0">
              <a:buNone/>
            </a:pPr>
            <a:r>
              <a:rPr lang="de-DE" sz="2400" dirty="0">
                <a:solidFill>
                  <a:srgbClr val="000000"/>
                </a:solidFill>
                <a:effectLst/>
                <a:uFill>
                  <a:solidFill>
                    <a:srgbClr val="000000"/>
                  </a:solidFill>
                </a:uFill>
                <a:latin typeface="Calibri" panose="020F0502020204030204" pitchFamily="34" charset="0"/>
                <a:ea typeface="Calibri" panose="020F0502020204030204" pitchFamily="34" charset="0"/>
                <a:cs typeface="Times New Roman" panose="02020603050405020304" pitchFamily="18" charset="0"/>
              </a:rPr>
              <a:t>„Frau Meyers Reaktion auf das Verhalten ihrer Tochter hängt mit ihrem Erziehungsstil zusammen. Wir sollten auf unserer Homepage Informationen zu den Erziehungsstilen bereitstellen und häufig vorkommende Fragen beantworten. Bitte informieren Sie sich über die Erziehungsstile und erstellen Sie einen Entwurf für einen Homepagebeitrag. Ich freue mich auf Ihre Ideen in der nächsten Teamsitzung!“</a:t>
            </a:r>
            <a:endParaRPr lang="de-DE" sz="2400" dirty="0">
              <a:solidFill>
                <a:srgbClr val="000000"/>
              </a:solidFill>
              <a:effectLst/>
              <a:uFill>
                <a:solidFill>
                  <a:srgbClr val="000000"/>
                </a:solidFill>
              </a:uFill>
              <a:latin typeface="Arial" panose="020B0604020202020204" pitchFamily="34" charset="0"/>
              <a:ea typeface="Arial" panose="020B0604020202020204" pitchFamily="34" charset="0"/>
            </a:endParaRPr>
          </a:p>
        </p:txBody>
      </p:sp>
      <p:sp>
        <p:nvSpPr>
          <p:cNvPr id="12" name="Textfeld 11">
            <a:extLst>
              <a:ext uri="{FF2B5EF4-FFF2-40B4-BE49-F238E27FC236}">
                <a16:creationId xmlns:a16="http://schemas.microsoft.com/office/drawing/2014/main" id="{6A0729AB-A7E5-4F7E-A075-C116AB9BCC7B}"/>
              </a:ext>
            </a:extLst>
          </p:cNvPr>
          <p:cNvSpPr txBox="1"/>
          <p:nvPr/>
        </p:nvSpPr>
        <p:spPr>
          <a:xfrm>
            <a:off x="1317188" y="6283146"/>
            <a:ext cx="2926080" cy="215444"/>
          </a:xfrm>
          <a:prstGeom prst="rect">
            <a:avLst/>
          </a:prstGeom>
          <a:noFill/>
        </p:spPr>
        <p:txBody>
          <a:bodyPr wrap="square" rtlCol="0">
            <a:spAutoFit/>
          </a:bodyPr>
          <a:lstStyle/>
          <a:p>
            <a:r>
              <a:rPr lang="de-DE" sz="800" dirty="0"/>
              <a:t>https://</a:t>
            </a:r>
            <a:r>
              <a:rPr lang="de-DE" sz="800" dirty="0" err="1"/>
              <a:t>picto.kits.blog</a:t>
            </a:r>
            <a:r>
              <a:rPr lang="de-DE" sz="800" dirty="0"/>
              <a:t>/#/</a:t>
            </a:r>
            <a:r>
              <a:rPr lang="de-DE" sz="800" dirty="0" err="1"/>
              <a:t>pictogram</a:t>
            </a:r>
            <a:r>
              <a:rPr lang="de-DE" sz="800" dirty="0"/>
              <a:t>/de/31101</a:t>
            </a:r>
          </a:p>
        </p:txBody>
      </p:sp>
      <p:pic>
        <p:nvPicPr>
          <p:cNvPr id="14" name="Bild 1" descr="https://www.berufssprache-deutsch.bayern.de/fileadmin/user_upload/BSD/Client_Icons/g22.png">
            <a:extLst>
              <a:ext uri="{FF2B5EF4-FFF2-40B4-BE49-F238E27FC236}">
                <a16:creationId xmlns:a16="http://schemas.microsoft.com/office/drawing/2014/main" id="{988A4E37-4495-422B-A8AC-82679C6AD67A}"/>
              </a:ext>
            </a:extLst>
          </p:cNvPr>
          <p:cNvPicPr/>
          <p:nvPr/>
        </p:nvPicPr>
        <p:blipFill>
          <a:blip r:embed="rId5">
            <a:extLst>
              <a:ext uri="{28A0092B-C50C-407E-A947-70E740481C1C}">
                <a14:useLocalDpi xmlns:a14="http://schemas.microsoft.com/office/drawing/2010/main" val="0"/>
              </a:ext>
            </a:extLst>
          </a:blip>
          <a:srcRect/>
          <a:stretch>
            <a:fillRect/>
          </a:stretch>
        </p:blipFill>
        <p:spPr bwMode="auto">
          <a:xfrm>
            <a:off x="16841" y="6498590"/>
            <a:ext cx="907415" cy="359410"/>
          </a:xfrm>
          <a:prstGeom prst="rect">
            <a:avLst/>
          </a:prstGeom>
          <a:noFill/>
          <a:ln>
            <a:noFill/>
          </a:ln>
        </p:spPr>
      </p:pic>
      <p:sp>
        <p:nvSpPr>
          <p:cNvPr id="15" name="Rechteck 14">
            <a:extLst>
              <a:ext uri="{FF2B5EF4-FFF2-40B4-BE49-F238E27FC236}">
                <a16:creationId xmlns:a16="http://schemas.microsoft.com/office/drawing/2014/main" id="{E2899A1A-BD0A-4392-BE18-D72BC5032AC0}"/>
              </a:ext>
            </a:extLst>
          </p:cNvPr>
          <p:cNvSpPr/>
          <p:nvPr/>
        </p:nvSpPr>
        <p:spPr>
          <a:xfrm>
            <a:off x="1036560" y="6625193"/>
            <a:ext cx="3337580" cy="276999"/>
          </a:xfrm>
          <a:prstGeom prst="rect">
            <a:avLst/>
          </a:prstGeom>
        </p:spPr>
        <p:txBody>
          <a:bodyPr wrap="none">
            <a:spAutoFit/>
          </a:bodyPr>
          <a:lstStyle/>
          <a:p>
            <a:r>
              <a:rPr lang="de-DE" sz="1200" dirty="0">
                <a:latin typeface="Arial" panose="020B0604020202020204" pitchFamily="34" charset="0"/>
                <a:cs typeface="Arial" panose="020B0604020202020204" pitchFamily="34" charset="0"/>
              </a:rPr>
              <a:t>M 11 Eltern über Erziehungsstile informieren </a:t>
            </a:r>
          </a:p>
        </p:txBody>
      </p:sp>
      <p:pic>
        <p:nvPicPr>
          <p:cNvPr id="10" name="Einrichtungsleitung">
            <a:hlinkClick r:id="" action="ppaction://media"/>
            <a:extLst>
              <a:ext uri="{FF2B5EF4-FFF2-40B4-BE49-F238E27FC236}">
                <a16:creationId xmlns:a16="http://schemas.microsoft.com/office/drawing/2014/main" id="{509A5C2B-BE88-4AD3-AE57-8B7E44AC68DC}"/>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149236" y="5933213"/>
            <a:ext cx="406400" cy="406400"/>
          </a:xfrm>
          <a:prstGeom prst="rect">
            <a:avLst/>
          </a:prstGeom>
        </p:spPr>
      </p:pic>
    </p:spTree>
    <p:extLst>
      <p:ext uri="{BB962C8B-B14F-4D97-AF65-F5344CB8AC3E}">
        <p14:creationId xmlns:p14="http://schemas.microsoft.com/office/powerpoint/2010/main" val="162610220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2040"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0"/>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498262D-DCEF-077C-A74B-55B06D61EE89}"/>
              </a:ext>
            </a:extLst>
          </p:cNvPr>
          <p:cNvSpPr>
            <a:spLocks noGrp="1"/>
          </p:cNvSpPr>
          <p:nvPr>
            <p:ph type="title"/>
          </p:nvPr>
        </p:nvSpPr>
        <p:spPr>
          <a:xfrm>
            <a:off x="1077362" y="720434"/>
            <a:ext cx="9950103" cy="1204619"/>
          </a:xfrm>
        </p:spPr>
        <p:txBody>
          <a:bodyPr>
            <a:normAutofit fontScale="90000"/>
          </a:bodyPr>
          <a:lstStyle/>
          <a:p>
            <a:pPr algn="ctr"/>
            <a:r>
              <a:rPr lang="de-DE" sz="3100" dirty="0">
                <a:solidFill>
                  <a:srgbClr val="000000"/>
                </a:solidFill>
                <a:effectLst/>
                <a:uFill>
                  <a:solidFill>
                    <a:srgbClr val="000000"/>
                  </a:solidFill>
                </a:uFill>
                <a:latin typeface="Arial" panose="020B0604020202020204" pitchFamily="34" charset="0"/>
                <a:ea typeface="Calibri" panose="020F0502020204030204" pitchFamily="34" charset="0"/>
              </a:rPr>
              <a:t>Mira weint- was ist passiert? </a:t>
            </a:r>
            <a:br>
              <a:rPr lang="de-DE" sz="4800" dirty="0">
                <a:solidFill>
                  <a:srgbClr val="000000"/>
                </a:solidFill>
                <a:effectLst/>
                <a:uFill>
                  <a:solidFill>
                    <a:srgbClr val="000000"/>
                  </a:solidFill>
                </a:uFill>
                <a:latin typeface="Arial" panose="020B0604020202020204" pitchFamily="34" charset="0"/>
                <a:ea typeface="Arial" panose="020B0604020202020204" pitchFamily="34" charset="0"/>
              </a:rPr>
            </a:br>
            <a:endParaRPr lang="de-DE" sz="4800" dirty="0"/>
          </a:p>
        </p:txBody>
      </p:sp>
      <p:pic>
        <p:nvPicPr>
          <p:cNvPr id="4" name="Grafik 3">
            <a:extLst>
              <a:ext uri="{FF2B5EF4-FFF2-40B4-BE49-F238E27FC236}">
                <a16:creationId xmlns:a16="http://schemas.microsoft.com/office/drawing/2014/main" id="{618E79DA-64E5-1090-F648-43BFB3146DB1}"/>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699649" y="2366196"/>
            <a:ext cx="2919095" cy="2919095"/>
          </a:xfrm>
          <a:prstGeom prst="rect">
            <a:avLst/>
          </a:prstGeom>
          <a:noFill/>
          <a:ln>
            <a:noFill/>
          </a:ln>
        </p:spPr>
      </p:pic>
      <p:sp>
        <p:nvSpPr>
          <p:cNvPr id="5" name="Textfeld 2">
            <a:extLst>
              <a:ext uri="{FF2B5EF4-FFF2-40B4-BE49-F238E27FC236}">
                <a16:creationId xmlns:a16="http://schemas.microsoft.com/office/drawing/2014/main" id="{E2990157-67A3-6A98-E4A1-CEB3D710D2FA}"/>
              </a:ext>
            </a:extLst>
          </p:cNvPr>
          <p:cNvSpPr txBox="1">
            <a:spLocks noChangeArrowheads="1"/>
          </p:cNvSpPr>
          <p:nvPr/>
        </p:nvSpPr>
        <p:spPr bwMode="auto">
          <a:xfrm>
            <a:off x="7547685" y="5285291"/>
            <a:ext cx="3841973" cy="286617"/>
          </a:xfrm>
          <a:prstGeom prst="rect">
            <a:avLst/>
          </a:prstGeom>
          <a:solidFill>
            <a:srgbClr val="FFFFFF"/>
          </a:solidFill>
          <a:ln w="9525">
            <a:noFill/>
            <a:miter lim="800000"/>
            <a:headEnd/>
            <a:tailEnd/>
          </a:ln>
        </p:spPr>
        <p:txBody>
          <a:bodyPr rot="0" vert="horz" wrap="square" lIns="91440" tIns="45720" rIns="91440" bIns="45720" anchor="t" anchorCtr="0">
            <a:spAutoFit/>
          </a:bodyPr>
          <a:lstStyle/>
          <a:p>
            <a:pPr>
              <a:lnSpc>
                <a:spcPct val="115000"/>
              </a:lnSpc>
              <a:spcAft>
                <a:spcPts val="1000"/>
              </a:spcAft>
            </a:pPr>
            <a:r>
              <a:rPr lang="de-DE" sz="1200" u="sng" dirty="0">
                <a:solidFill>
                  <a:srgbClr val="000000"/>
                </a:solidFill>
                <a:effectLst/>
                <a:uFill>
                  <a:solidFill>
                    <a:srgbClr val="000000"/>
                  </a:solidFill>
                </a:uFill>
                <a:latin typeface="Arial" panose="020B0604020202020204" pitchFamily="34" charset="0"/>
                <a:ea typeface="Arial" panose="020B0604020202020204" pitchFamily="34" charset="0"/>
                <a:hlinkClick r:id="rId3"/>
              </a:rPr>
              <a:t>https://learningapps.org/display?v=pmzmj8w3323</a:t>
            </a:r>
            <a:endParaRPr lang="de-DE" sz="1200" dirty="0">
              <a:solidFill>
                <a:srgbClr val="000000"/>
              </a:solidFill>
              <a:effectLst/>
              <a:uFill>
                <a:solidFill>
                  <a:srgbClr val="000000"/>
                </a:solidFill>
              </a:uFill>
              <a:latin typeface="Arial" panose="020B0604020202020204" pitchFamily="34" charset="0"/>
              <a:ea typeface="Arial" panose="020B0604020202020204" pitchFamily="34" charset="0"/>
            </a:endParaRPr>
          </a:p>
        </p:txBody>
      </p:sp>
      <p:sp>
        <p:nvSpPr>
          <p:cNvPr id="7" name="Textfeld 6">
            <a:extLst>
              <a:ext uri="{FF2B5EF4-FFF2-40B4-BE49-F238E27FC236}">
                <a16:creationId xmlns:a16="http://schemas.microsoft.com/office/drawing/2014/main" id="{464CA60E-D9AD-9353-A2D0-E4D50833745C}"/>
              </a:ext>
            </a:extLst>
          </p:cNvPr>
          <p:cNvSpPr txBox="1"/>
          <p:nvPr/>
        </p:nvSpPr>
        <p:spPr>
          <a:xfrm>
            <a:off x="3106269" y="2802644"/>
            <a:ext cx="5495884" cy="1755096"/>
          </a:xfrm>
          <a:prstGeom prst="rect">
            <a:avLst/>
          </a:prstGeom>
          <a:noFill/>
        </p:spPr>
        <p:txBody>
          <a:bodyPr wrap="square">
            <a:spAutoFit/>
          </a:bodyPr>
          <a:lstStyle/>
          <a:p>
            <a:pPr>
              <a:lnSpc>
                <a:spcPct val="115000"/>
              </a:lnSpc>
              <a:spcAft>
                <a:spcPts val="1000"/>
              </a:spcAft>
            </a:pPr>
            <a:r>
              <a:rPr lang="de-DE" sz="2400" i="1" dirty="0">
                <a:solidFill>
                  <a:srgbClr val="000000"/>
                </a:solidFill>
                <a:effectLst/>
                <a:latin typeface="Arial" panose="020B0604020202020204" pitchFamily="34" charset="0"/>
                <a:ea typeface="Arial" panose="020B0604020202020204" pitchFamily="34" charset="0"/>
              </a:rPr>
              <a:t>Ihre Kollegin Petra spricht Sie am nächsten Tag auf die Situation zwischen Mira und ihrer Mutter an. Sie erzählen ihr, was vorgefallen ist. </a:t>
            </a:r>
          </a:p>
        </p:txBody>
      </p:sp>
      <p:pic>
        <p:nvPicPr>
          <p:cNvPr id="10" name="Grafik 9" descr="Kommentar (wichtig) mit einfarbiger Füllung">
            <a:extLst>
              <a:ext uri="{FF2B5EF4-FFF2-40B4-BE49-F238E27FC236}">
                <a16:creationId xmlns:a16="http://schemas.microsoft.com/office/drawing/2014/main" id="{00B1BA81-926A-0FCC-43B5-A5F3AC071ED3}"/>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0" y="2451344"/>
            <a:ext cx="2877183" cy="2877183"/>
          </a:xfrm>
          <a:prstGeom prst="rect">
            <a:avLst/>
          </a:prstGeom>
        </p:spPr>
      </p:pic>
      <p:pic>
        <p:nvPicPr>
          <p:cNvPr id="8" name="Bild 1" descr="https://www.berufssprache-deutsch.bayern.de/fileadmin/user_upload/BSD/Client_Icons/g22.png">
            <a:extLst>
              <a:ext uri="{FF2B5EF4-FFF2-40B4-BE49-F238E27FC236}">
                <a16:creationId xmlns:a16="http://schemas.microsoft.com/office/drawing/2014/main" id="{936EE6E4-55ED-4F90-BFC8-37EABB4C6DDA}"/>
              </a:ext>
            </a:extLst>
          </p:cNvPr>
          <p:cNvPicPr/>
          <p:nvPr/>
        </p:nvPicPr>
        <p:blipFill>
          <a:blip r:embed="rId6">
            <a:extLst>
              <a:ext uri="{28A0092B-C50C-407E-A947-70E740481C1C}">
                <a14:useLocalDpi xmlns:a14="http://schemas.microsoft.com/office/drawing/2010/main" val="0"/>
              </a:ext>
            </a:extLst>
          </a:blip>
          <a:srcRect/>
          <a:stretch>
            <a:fillRect/>
          </a:stretch>
        </p:blipFill>
        <p:spPr bwMode="auto">
          <a:xfrm>
            <a:off x="16841" y="6498590"/>
            <a:ext cx="907415" cy="359410"/>
          </a:xfrm>
          <a:prstGeom prst="rect">
            <a:avLst/>
          </a:prstGeom>
          <a:noFill/>
          <a:ln>
            <a:noFill/>
          </a:ln>
        </p:spPr>
      </p:pic>
      <p:sp>
        <p:nvSpPr>
          <p:cNvPr id="9" name="Rechteck 8">
            <a:extLst>
              <a:ext uri="{FF2B5EF4-FFF2-40B4-BE49-F238E27FC236}">
                <a16:creationId xmlns:a16="http://schemas.microsoft.com/office/drawing/2014/main" id="{2C2D4323-8335-4894-A603-6194F97F4805}"/>
              </a:ext>
            </a:extLst>
          </p:cNvPr>
          <p:cNvSpPr/>
          <p:nvPr/>
        </p:nvSpPr>
        <p:spPr>
          <a:xfrm>
            <a:off x="1036560" y="6625193"/>
            <a:ext cx="3337580" cy="276999"/>
          </a:xfrm>
          <a:prstGeom prst="rect">
            <a:avLst/>
          </a:prstGeom>
        </p:spPr>
        <p:txBody>
          <a:bodyPr wrap="none">
            <a:spAutoFit/>
          </a:bodyPr>
          <a:lstStyle/>
          <a:p>
            <a:r>
              <a:rPr lang="de-DE" sz="1200" dirty="0">
                <a:latin typeface="Arial" panose="020B0604020202020204" pitchFamily="34" charset="0"/>
                <a:cs typeface="Arial" panose="020B0604020202020204" pitchFamily="34" charset="0"/>
              </a:rPr>
              <a:t>M 11 Eltern über Erziehungsstile informieren </a:t>
            </a:r>
          </a:p>
        </p:txBody>
      </p:sp>
    </p:spTree>
    <p:extLst>
      <p:ext uri="{BB962C8B-B14F-4D97-AF65-F5344CB8AC3E}">
        <p14:creationId xmlns:p14="http://schemas.microsoft.com/office/powerpoint/2010/main" val="18901518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BBB5283-8EE5-C9F7-57A5-EED6CF7F5936}"/>
              </a:ext>
            </a:extLst>
          </p:cNvPr>
          <p:cNvSpPr>
            <a:spLocks noGrp="1"/>
          </p:cNvSpPr>
          <p:nvPr>
            <p:ph type="title"/>
          </p:nvPr>
        </p:nvSpPr>
        <p:spPr/>
        <p:txBody>
          <a:bodyPr/>
          <a:lstStyle/>
          <a:p>
            <a:r>
              <a:rPr lang="de-DE" dirty="0"/>
              <a:t>Heute auf der Agenda… </a:t>
            </a:r>
          </a:p>
        </p:txBody>
      </p:sp>
      <p:graphicFrame>
        <p:nvGraphicFramePr>
          <p:cNvPr id="5" name="Inhaltsplatzhalter 4">
            <a:extLst>
              <a:ext uri="{FF2B5EF4-FFF2-40B4-BE49-F238E27FC236}">
                <a16:creationId xmlns:a16="http://schemas.microsoft.com/office/drawing/2014/main" id="{2FCCD74D-83A1-1995-79A3-D63272662602}"/>
              </a:ext>
            </a:extLst>
          </p:cNvPr>
          <p:cNvGraphicFramePr>
            <a:graphicFrameLocks noGrp="1"/>
          </p:cNvGraphicFramePr>
          <p:nvPr>
            <p:ph idx="1"/>
            <p:extLst>
              <p:ext uri="{D42A27DB-BD31-4B8C-83A1-F6EECF244321}">
                <p14:modId xmlns:p14="http://schemas.microsoft.com/office/powerpoint/2010/main" val="2229641968"/>
              </p:ext>
            </p:extLst>
          </p:nvPr>
        </p:nvGraphicFramePr>
        <p:xfrm>
          <a:off x="1077362" y="2427316"/>
          <a:ext cx="9950103" cy="35135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Grafik 5">
            <a:extLst>
              <a:ext uri="{FF2B5EF4-FFF2-40B4-BE49-F238E27FC236}">
                <a16:creationId xmlns:a16="http://schemas.microsoft.com/office/drawing/2014/main" id="{D990B889-8B2C-413F-BD3D-50D50E4190E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825889" y="53236"/>
            <a:ext cx="1951243" cy="1951243"/>
          </a:xfrm>
          <a:prstGeom prst="rect">
            <a:avLst/>
          </a:prstGeom>
        </p:spPr>
      </p:pic>
      <p:pic>
        <p:nvPicPr>
          <p:cNvPr id="7" name="Bild 1" descr="https://www.berufssprache-deutsch.bayern.de/fileadmin/user_upload/BSD/Client_Icons/g22.png">
            <a:extLst>
              <a:ext uri="{FF2B5EF4-FFF2-40B4-BE49-F238E27FC236}">
                <a16:creationId xmlns:a16="http://schemas.microsoft.com/office/drawing/2014/main" id="{F3A17184-2C25-40A6-B299-F612F24F2A27}"/>
              </a:ext>
            </a:extLst>
          </p:cNvPr>
          <p:cNvPicPr/>
          <p:nvPr/>
        </p:nvPicPr>
        <p:blipFill>
          <a:blip r:embed="rId8">
            <a:extLst>
              <a:ext uri="{28A0092B-C50C-407E-A947-70E740481C1C}">
                <a14:useLocalDpi xmlns:a14="http://schemas.microsoft.com/office/drawing/2010/main" val="0"/>
              </a:ext>
            </a:extLst>
          </a:blip>
          <a:srcRect/>
          <a:stretch>
            <a:fillRect/>
          </a:stretch>
        </p:blipFill>
        <p:spPr bwMode="auto">
          <a:xfrm>
            <a:off x="16841" y="6498590"/>
            <a:ext cx="907415" cy="359410"/>
          </a:xfrm>
          <a:prstGeom prst="rect">
            <a:avLst/>
          </a:prstGeom>
          <a:noFill/>
          <a:ln>
            <a:noFill/>
          </a:ln>
        </p:spPr>
      </p:pic>
      <p:sp>
        <p:nvSpPr>
          <p:cNvPr id="8" name="Rechteck 7">
            <a:extLst>
              <a:ext uri="{FF2B5EF4-FFF2-40B4-BE49-F238E27FC236}">
                <a16:creationId xmlns:a16="http://schemas.microsoft.com/office/drawing/2014/main" id="{7C2DA0E3-8C7A-4B3C-9C4D-F46E19C47A48}"/>
              </a:ext>
            </a:extLst>
          </p:cNvPr>
          <p:cNvSpPr/>
          <p:nvPr/>
        </p:nvSpPr>
        <p:spPr>
          <a:xfrm>
            <a:off x="1036560" y="6625193"/>
            <a:ext cx="3337580" cy="276999"/>
          </a:xfrm>
          <a:prstGeom prst="rect">
            <a:avLst/>
          </a:prstGeom>
        </p:spPr>
        <p:txBody>
          <a:bodyPr wrap="none">
            <a:spAutoFit/>
          </a:bodyPr>
          <a:lstStyle/>
          <a:p>
            <a:r>
              <a:rPr lang="de-DE" sz="1200" dirty="0">
                <a:latin typeface="Arial" panose="020B0604020202020204" pitchFamily="34" charset="0"/>
                <a:cs typeface="Arial" panose="020B0604020202020204" pitchFamily="34" charset="0"/>
              </a:rPr>
              <a:t>M 11 Eltern über Erziehungsstile informieren </a:t>
            </a:r>
          </a:p>
        </p:txBody>
      </p:sp>
    </p:spTree>
    <p:extLst>
      <p:ext uri="{BB962C8B-B14F-4D97-AF65-F5344CB8AC3E}">
        <p14:creationId xmlns:p14="http://schemas.microsoft.com/office/powerpoint/2010/main" val="26112153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DA1766D0-745A-4921-A68E-56642A6508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7B7660EC-7D9B-C894-FEB0-E1FC9E630DC0}"/>
              </a:ext>
            </a:extLst>
          </p:cNvPr>
          <p:cNvSpPr>
            <a:spLocks noGrp="1"/>
          </p:cNvSpPr>
          <p:nvPr>
            <p:ph type="title"/>
          </p:nvPr>
        </p:nvSpPr>
        <p:spPr>
          <a:xfrm>
            <a:off x="694449" y="-434864"/>
            <a:ext cx="10078316" cy="1507375"/>
          </a:xfrm>
        </p:spPr>
        <p:txBody>
          <a:bodyPr>
            <a:normAutofit/>
          </a:bodyPr>
          <a:lstStyle/>
          <a:p>
            <a:pPr>
              <a:lnSpc>
                <a:spcPct val="100000"/>
              </a:lnSpc>
            </a:pPr>
            <a:r>
              <a:rPr lang="de-DE" sz="2200" u="sng" dirty="0"/>
              <a:t>Schritt 1: </a:t>
            </a:r>
            <a:r>
              <a:rPr lang="de-DE" sz="2200" dirty="0"/>
              <a:t>Was ist eigentlich ein Erziehungsstil?! Ihr Vorwissen ist gefragt!</a:t>
            </a:r>
          </a:p>
        </p:txBody>
      </p:sp>
      <p:sp>
        <p:nvSpPr>
          <p:cNvPr id="1033" name="Freeform: Shape 1032">
            <a:extLst>
              <a:ext uri="{FF2B5EF4-FFF2-40B4-BE49-F238E27FC236}">
                <a16:creationId xmlns:a16="http://schemas.microsoft.com/office/drawing/2014/main" id="{583F1E3F-D7BF-4DB5-8016-70B9E385E3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794726" y="-9066"/>
            <a:ext cx="3388208" cy="3406341"/>
          </a:xfrm>
          <a:custGeom>
            <a:avLst/>
            <a:gdLst>
              <a:gd name="connsiteX0" fmla="*/ 3388058 w 3388208"/>
              <a:gd name="connsiteY0" fmla="*/ 0 h 3406341"/>
              <a:gd name="connsiteX1" fmla="*/ 3388208 w 3388208"/>
              <a:gd name="connsiteY1" fmla="*/ 0 h 3406341"/>
              <a:gd name="connsiteX2" fmla="*/ 3388208 w 3388208"/>
              <a:gd name="connsiteY2" fmla="*/ 3406341 h 3406341"/>
              <a:gd name="connsiteX3" fmla="*/ 0 w 3388208"/>
              <a:gd name="connsiteY3" fmla="*/ 3406341 h 3406341"/>
              <a:gd name="connsiteX4" fmla="*/ 79006 w 3388208"/>
              <a:gd name="connsiteY4" fmla="*/ 3404386 h 3406341"/>
              <a:gd name="connsiteX5" fmla="*/ 3383947 w 3388208"/>
              <a:gd name="connsiteY5" fmla="*/ 164274 h 3406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88208" h="3406341">
                <a:moveTo>
                  <a:pt x="3388058" y="0"/>
                </a:moveTo>
                <a:lnTo>
                  <a:pt x="3388208" y="0"/>
                </a:lnTo>
                <a:lnTo>
                  <a:pt x="3388208" y="3406341"/>
                </a:lnTo>
                <a:lnTo>
                  <a:pt x="0" y="3406341"/>
                </a:lnTo>
                <a:lnTo>
                  <a:pt x="79006" y="3404386"/>
                </a:lnTo>
                <a:cubicBezTo>
                  <a:pt x="1864742" y="3315784"/>
                  <a:pt x="3296223" y="1912901"/>
                  <a:pt x="3383947" y="164274"/>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35" name="Freeform: Shape 1034">
            <a:extLst>
              <a:ext uri="{FF2B5EF4-FFF2-40B4-BE49-F238E27FC236}">
                <a16:creationId xmlns:a16="http://schemas.microsoft.com/office/drawing/2014/main" id="{DD0D3E7A-8DF6-4A78-A03C-86AD697468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803792" y="3470886"/>
            <a:ext cx="3388208" cy="3406341"/>
          </a:xfrm>
          <a:custGeom>
            <a:avLst/>
            <a:gdLst>
              <a:gd name="connsiteX0" fmla="*/ 3388058 w 3388208"/>
              <a:gd name="connsiteY0" fmla="*/ 0 h 3406341"/>
              <a:gd name="connsiteX1" fmla="*/ 3388208 w 3388208"/>
              <a:gd name="connsiteY1" fmla="*/ 0 h 3406341"/>
              <a:gd name="connsiteX2" fmla="*/ 3388208 w 3388208"/>
              <a:gd name="connsiteY2" fmla="*/ 3406341 h 3406341"/>
              <a:gd name="connsiteX3" fmla="*/ 0 w 3388208"/>
              <a:gd name="connsiteY3" fmla="*/ 3406341 h 3406341"/>
              <a:gd name="connsiteX4" fmla="*/ 79006 w 3388208"/>
              <a:gd name="connsiteY4" fmla="*/ 3404386 h 3406341"/>
              <a:gd name="connsiteX5" fmla="*/ 3383947 w 3388208"/>
              <a:gd name="connsiteY5" fmla="*/ 164274 h 3406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88208" h="3406341">
                <a:moveTo>
                  <a:pt x="3388058" y="0"/>
                </a:moveTo>
                <a:lnTo>
                  <a:pt x="3388208" y="0"/>
                </a:lnTo>
                <a:lnTo>
                  <a:pt x="3388208" y="3406341"/>
                </a:lnTo>
                <a:lnTo>
                  <a:pt x="0" y="3406341"/>
                </a:lnTo>
                <a:lnTo>
                  <a:pt x="79006" y="3404386"/>
                </a:lnTo>
                <a:cubicBezTo>
                  <a:pt x="1864742" y="3315784"/>
                  <a:pt x="3296223" y="1912901"/>
                  <a:pt x="3383947" y="164274"/>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026" name="Picture 2" descr=" ">
            <a:extLst>
              <a:ext uri="{FF2B5EF4-FFF2-40B4-BE49-F238E27FC236}">
                <a16:creationId xmlns:a16="http://schemas.microsoft.com/office/drawing/2014/main" id="{456F4351-95F6-1477-8B9A-F399A7888C35}"/>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983904" y="1428642"/>
            <a:ext cx="4788861" cy="4788861"/>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4" name="Inhaltsplatzhalter 3">
            <a:extLst>
              <a:ext uri="{FF2B5EF4-FFF2-40B4-BE49-F238E27FC236}">
                <a16:creationId xmlns:a16="http://schemas.microsoft.com/office/drawing/2014/main" id="{DB2FBE8C-5AA2-FA8C-C1EC-F8E141D966AE}"/>
              </a:ext>
            </a:extLst>
          </p:cNvPr>
          <p:cNvGraphicFramePr>
            <a:graphicFrameLocks noGrp="1"/>
          </p:cNvGraphicFramePr>
          <p:nvPr>
            <p:ph idx="1"/>
            <p:extLst>
              <p:ext uri="{D42A27DB-BD31-4B8C-83A1-F6EECF244321}">
                <p14:modId xmlns:p14="http://schemas.microsoft.com/office/powerpoint/2010/main" val="738380490"/>
              </p:ext>
            </p:extLst>
          </p:nvPr>
        </p:nvGraphicFramePr>
        <p:xfrm>
          <a:off x="694449" y="1376413"/>
          <a:ext cx="5594591" cy="548158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feld 4">
            <a:extLst>
              <a:ext uri="{FF2B5EF4-FFF2-40B4-BE49-F238E27FC236}">
                <a16:creationId xmlns:a16="http://schemas.microsoft.com/office/drawing/2014/main" id="{20B8C65E-DA74-3E7D-90ED-CF642C6AE052}"/>
              </a:ext>
            </a:extLst>
          </p:cNvPr>
          <p:cNvSpPr txBox="1"/>
          <p:nvPr/>
        </p:nvSpPr>
        <p:spPr>
          <a:xfrm>
            <a:off x="6718434" y="6006164"/>
            <a:ext cx="2538644" cy="369332"/>
          </a:xfrm>
          <a:prstGeom prst="rect">
            <a:avLst/>
          </a:prstGeom>
          <a:noFill/>
        </p:spPr>
        <p:txBody>
          <a:bodyPr wrap="none" rtlCol="0">
            <a:spAutoFit/>
          </a:bodyPr>
          <a:lstStyle/>
          <a:p>
            <a:r>
              <a:rPr lang="de-DE" dirty="0"/>
              <a:t>https://oncoo.de/cc9p</a:t>
            </a:r>
          </a:p>
        </p:txBody>
      </p:sp>
      <p:pic>
        <p:nvPicPr>
          <p:cNvPr id="9" name="Bild 1" descr="https://www.berufssprache-deutsch.bayern.de/fileadmin/user_upload/BSD/Client_Icons/g22.png">
            <a:extLst>
              <a:ext uri="{FF2B5EF4-FFF2-40B4-BE49-F238E27FC236}">
                <a16:creationId xmlns:a16="http://schemas.microsoft.com/office/drawing/2014/main" id="{F63F55B7-C3B9-42F3-8A6C-39B57163B102}"/>
              </a:ext>
            </a:extLst>
          </p:cNvPr>
          <p:cNvPicPr/>
          <p:nvPr/>
        </p:nvPicPr>
        <p:blipFill>
          <a:blip r:embed="rId8">
            <a:extLst>
              <a:ext uri="{28A0092B-C50C-407E-A947-70E740481C1C}">
                <a14:useLocalDpi xmlns:a14="http://schemas.microsoft.com/office/drawing/2010/main" val="0"/>
              </a:ext>
            </a:extLst>
          </a:blip>
          <a:srcRect/>
          <a:stretch>
            <a:fillRect/>
          </a:stretch>
        </p:blipFill>
        <p:spPr bwMode="auto">
          <a:xfrm>
            <a:off x="16841" y="6498590"/>
            <a:ext cx="907415" cy="359410"/>
          </a:xfrm>
          <a:prstGeom prst="rect">
            <a:avLst/>
          </a:prstGeom>
          <a:noFill/>
          <a:ln>
            <a:noFill/>
          </a:ln>
        </p:spPr>
      </p:pic>
      <p:sp>
        <p:nvSpPr>
          <p:cNvPr id="10" name="Rechteck 9">
            <a:extLst>
              <a:ext uri="{FF2B5EF4-FFF2-40B4-BE49-F238E27FC236}">
                <a16:creationId xmlns:a16="http://schemas.microsoft.com/office/drawing/2014/main" id="{E5BA29FC-0C90-4A5C-A838-A4AA51585B7F}"/>
              </a:ext>
            </a:extLst>
          </p:cNvPr>
          <p:cNvSpPr/>
          <p:nvPr/>
        </p:nvSpPr>
        <p:spPr>
          <a:xfrm>
            <a:off x="1036560" y="6625193"/>
            <a:ext cx="3337580" cy="276999"/>
          </a:xfrm>
          <a:prstGeom prst="rect">
            <a:avLst/>
          </a:prstGeom>
        </p:spPr>
        <p:txBody>
          <a:bodyPr wrap="none">
            <a:spAutoFit/>
          </a:bodyPr>
          <a:lstStyle/>
          <a:p>
            <a:r>
              <a:rPr lang="de-DE" sz="1200" dirty="0">
                <a:latin typeface="Arial" panose="020B0604020202020204" pitchFamily="34" charset="0"/>
                <a:cs typeface="Arial" panose="020B0604020202020204" pitchFamily="34" charset="0"/>
              </a:rPr>
              <a:t>M 11 Eltern über Erziehungsstile informieren </a:t>
            </a:r>
          </a:p>
        </p:txBody>
      </p:sp>
    </p:spTree>
    <p:extLst>
      <p:ext uri="{BB962C8B-B14F-4D97-AF65-F5344CB8AC3E}">
        <p14:creationId xmlns:p14="http://schemas.microsoft.com/office/powerpoint/2010/main" val="9143575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156A578-C50F-4948-A13F-D6E83194879F}"/>
              </a:ext>
            </a:extLst>
          </p:cNvPr>
          <p:cNvSpPr>
            <a:spLocks noGrp="1"/>
          </p:cNvSpPr>
          <p:nvPr>
            <p:ph type="title"/>
          </p:nvPr>
        </p:nvSpPr>
        <p:spPr>
          <a:xfrm>
            <a:off x="1077362" y="373925"/>
            <a:ext cx="9950103" cy="1507376"/>
          </a:xfrm>
        </p:spPr>
        <p:txBody>
          <a:bodyPr/>
          <a:lstStyle/>
          <a:p>
            <a:r>
              <a:rPr lang="de-DE" dirty="0"/>
              <a:t>Welche Erziehungsstile gibt es und wie wirken sich diese auf die Kinder aus?!</a:t>
            </a:r>
          </a:p>
        </p:txBody>
      </p:sp>
      <p:pic>
        <p:nvPicPr>
          <p:cNvPr id="4" name="Bild 2">
            <a:extLst>
              <a:ext uri="{FF2B5EF4-FFF2-40B4-BE49-F238E27FC236}">
                <a16:creationId xmlns:a16="http://schemas.microsoft.com/office/drawing/2014/main" id="{50D1A52A-F81A-310E-6448-0183E9F8EE36}"/>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8706" y="2653702"/>
            <a:ext cx="2854960" cy="2854960"/>
          </a:xfrm>
          <a:prstGeom prst="rect">
            <a:avLst/>
          </a:prstGeom>
          <a:noFill/>
          <a:ln>
            <a:noFill/>
          </a:ln>
        </p:spPr>
      </p:pic>
      <p:sp>
        <p:nvSpPr>
          <p:cNvPr id="6" name="Textfeld 5">
            <a:extLst>
              <a:ext uri="{FF2B5EF4-FFF2-40B4-BE49-F238E27FC236}">
                <a16:creationId xmlns:a16="http://schemas.microsoft.com/office/drawing/2014/main" id="{0DA23A91-A8EE-5910-4638-EAFC868F74A6}"/>
              </a:ext>
            </a:extLst>
          </p:cNvPr>
          <p:cNvSpPr txBox="1"/>
          <p:nvPr/>
        </p:nvSpPr>
        <p:spPr>
          <a:xfrm>
            <a:off x="328706" y="5793898"/>
            <a:ext cx="6096000" cy="390363"/>
          </a:xfrm>
          <a:prstGeom prst="rect">
            <a:avLst/>
          </a:prstGeom>
          <a:noFill/>
        </p:spPr>
        <p:txBody>
          <a:bodyPr wrap="square">
            <a:spAutoFit/>
          </a:bodyPr>
          <a:lstStyle/>
          <a:p>
            <a:pPr>
              <a:lnSpc>
                <a:spcPct val="115000"/>
              </a:lnSpc>
              <a:spcBef>
                <a:spcPts val="600"/>
              </a:spcBef>
              <a:spcAft>
                <a:spcPts val="600"/>
              </a:spcAft>
            </a:pPr>
            <a:r>
              <a:rPr lang="de-DE" sz="1800" dirty="0">
                <a:solidFill>
                  <a:srgbClr val="0000FF"/>
                </a:solidFill>
                <a:effectLst/>
                <a:uFill>
                  <a:solidFill>
                    <a:srgbClr val="000000"/>
                  </a:solidFill>
                </a:uFill>
                <a:latin typeface="Calibri" panose="020F0502020204030204" pitchFamily="34" charset="0"/>
                <a:ea typeface="Calibri" panose="020F0502020204030204" pitchFamily="34" charset="0"/>
                <a:cs typeface="Times New Roman" panose="02020603050405020304" pitchFamily="18" charset="0"/>
                <a:hlinkClick r:id="rId3"/>
              </a:rPr>
              <a:t>Erziehungsstile nach Kurt Lewin (learningapps.org)</a:t>
            </a:r>
            <a:endParaRPr lang="de-DE" sz="2000" dirty="0">
              <a:solidFill>
                <a:srgbClr val="000000"/>
              </a:solidFill>
              <a:effectLst/>
              <a:uFill>
                <a:solidFill>
                  <a:srgbClr val="000000"/>
                </a:solidFill>
              </a:uFill>
              <a:latin typeface="Arial" panose="020B0604020202020204" pitchFamily="34" charset="0"/>
              <a:ea typeface="Arial" panose="020B0604020202020204" pitchFamily="34" charset="0"/>
            </a:endParaRPr>
          </a:p>
        </p:txBody>
      </p:sp>
      <p:pic>
        <p:nvPicPr>
          <p:cNvPr id="7" name="Grafik 6" descr="Gedanken Silhouette">
            <a:extLst>
              <a:ext uri="{FF2B5EF4-FFF2-40B4-BE49-F238E27FC236}">
                <a16:creationId xmlns:a16="http://schemas.microsoft.com/office/drawing/2014/main" id="{1ADCC1BC-CCC9-C0BC-98D0-5717E4C20B7A}"/>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256059" y="2877671"/>
            <a:ext cx="2326341" cy="2326341"/>
          </a:xfrm>
          <a:prstGeom prst="rect">
            <a:avLst/>
          </a:prstGeom>
        </p:spPr>
      </p:pic>
      <p:sp>
        <p:nvSpPr>
          <p:cNvPr id="10" name="Inhaltsplatzhalter 2">
            <a:extLst>
              <a:ext uri="{FF2B5EF4-FFF2-40B4-BE49-F238E27FC236}">
                <a16:creationId xmlns:a16="http://schemas.microsoft.com/office/drawing/2014/main" id="{344E3366-8861-BE4A-7895-2A29DA9D8E1C}"/>
              </a:ext>
            </a:extLst>
          </p:cNvPr>
          <p:cNvSpPr>
            <a:spLocks noGrp="1"/>
          </p:cNvSpPr>
          <p:nvPr>
            <p:ph idx="1"/>
          </p:nvPr>
        </p:nvSpPr>
        <p:spPr>
          <a:xfrm>
            <a:off x="3183666" y="2918012"/>
            <a:ext cx="6399203" cy="3513514"/>
          </a:xfrm>
        </p:spPr>
        <p:txBody>
          <a:bodyPr>
            <a:normAutofit/>
          </a:bodyPr>
          <a:lstStyle/>
          <a:p>
            <a:r>
              <a:rPr lang="de-DE" sz="2000" dirty="0"/>
              <a:t>Informieren Sie sich hierzu mit Hilfe des </a:t>
            </a:r>
            <a:r>
              <a:rPr lang="de-DE" sz="2000" b="1" dirty="0"/>
              <a:t>Podcasts (M 3)</a:t>
            </a:r>
            <a:r>
              <a:rPr lang="de-DE" sz="2000" dirty="0"/>
              <a:t>. </a:t>
            </a:r>
          </a:p>
          <a:p>
            <a:r>
              <a:rPr lang="de-DE" sz="2000" dirty="0"/>
              <a:t>Nutzen Sie </a:t>
            </a:r>
            <a:r>
              <a:rPr lang="de-DE" sz="2000" dirty="0" err="1"/>
              <a:t>ZumPad</a:t>
            </a:r>
            <a:r>
              <a:rPr lang="de-DE" sz="2000" dirty="0"/>
              <a:t>, um Ihre Ergebnisse festzuhalten.</a:t>
            </a:r>
          </a:p>
          <a:p>
            <a:r>
              <a:rPr lang="de-DE" sz="2000" dirty="0"/>
              <a:t>Überprüfen Sie Ihr Wissen anschließend mit Hilfe des </a:t>
            </a:r>
            <a:r>
              <a:rPr lang="de-DE" sz="2000" b="1" dirty="0"/>
              <a:t>Quiz M 4. </a:t>
            </a:r>
          </a:p>
        </p:txBody>
      </p:sp>
      <p:pic>
        <p:nvPicPr>
          <p:cNvPr id="8" name="Bild 1" descr="https://www.berufssprache-deutsch.bayern.de/fileadmin/user_upload/BSD/Client_Icons/g22.png">
            <a:extLst>
              <a:ext uri="{FF2B5EF4-FFF2-40B4-BE49-F238E27FC236}">
                <a16:creationId xmlns:a16="http://schemas.microsoft.com/office/drawing/2014/main" id="{29DD3366-05C3-4544-A281-9690F2C2520E}"/>
              </a:ext>
            </a:extLst>
          </p:cNvPr>
          <p:cNvPicPr/>
          <p:nvPr/>
        </p:nvPicPr>
        <p:blipFill>
          <a:blip r:embed="rId6">
            <a:extLst>
              <a:ext uri="{28A0092B-C50C-407E-A947-70E740481C1C}">
                <a14:useLocalDpi xmlns:a14="http://schemas.microsoft.com/office/drawing/2010/main" val="0"/>
              </a:ext>
            </a:extLst>
          </a:blip>
          <a:srcRect/>
          <a:stretch>
            <a:fillRect/>
          </a:stretch>
        </p:blipFill>
        <p:spPr bwMode="auto">
          <a:xfrm>
            <a:off x="16841" y="6498590"/>
            <a:ext cx="907415" cy="359410"/>
          </a:xfrm>
          <a:prstGeom prst="rect">
            <a:avLst/>
          </a:prstGeom>
          <a:noFill/>
          <a:ln>
            <a:noFill/>
          </a:ln>
        </p:spPr>
      </p:pic>
      <p:sp>
        <p:nvSpPr>
          <p:cNvPr id="9" name="Rechteck 8">
            <a:extLst>
              <a:ext uri="{FF2B5EF4-FFF2-40B4-BE49-F238E27FC236}">
                <a16:creationId xmlns:a16="http://schemas.microsoft.com/office/drawing/2014/main" id="{9F57A38D-3B2D-4441-8808-93CF2C6F7270}"/>
              </a:ext>
            </a:extLst>
          </p:cNvPr>
          <p:cNvSpPr/>
          <p:nvPr/>
        </p:nvSpPr>
        <p:spPr>
          <a:xfrm>
            <a:off x="1036560" y="6625193"/>
            <a:ext cx="3337580" cy="276999"/>
          </a:xfrm>
          <a:prstGeom prst="rect">
            <a:avLst/>
          </a:prstGeom>
        </p:spPr>
        <p:txBody>
          <a:bodyPr wrap="none">
            <a:spAutoFit/>
          </a:bodyPr>
          <a:lstStyle/>
          <a:p>
            <a:r>
              <a:rPr lang="de-DE" sz="1200" dirty="0">
                <a:latin typeface="Arial" panose="020B0604020202020204" pitchFamily="34" charset="0"/>
                <a:cs typeface="Arial" panose="020B0604020202020204" pitchFamily="34" charset="0"/>
              </a:rPr>
              <a:t>M 11 Eltern über Erziehungsstile informieren </a:t>
            </a:r>
          </a:p>
        </p:txBody>
      </p:sp>
    </p:spTree>
    <p:extLst>
      <p:ext uri="{BB962C8B-B14F-4D97-AF65-F5344CB8AC3E}">
        <p14:creationId xmlns:p14="http://schemas.microsoft.com/office/powerpoint/2010/main" val="24176704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0901EA4-6CA0-4A64-939C-F76E88D155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9504E443-AB94-C98F-9B71-582C88020429}"/>
              </a:ext>
            </a:extLst>
          </p:cNvPr>
          <p:cNvSpPr>
            <a:spLocks noGrp="1"/>
          </p:cNvSpPr>
          <p:nvPr>
            <p:ph type="title"/>
          </p:nvPr>
        </p:nvSpPr>
        <p:spPr>
          <a:xfrm>
            <a:off x="335280" y="720435"/>
            <a:ext cx="5597434" cy="1507375"/>
          </a:xfrm>
        </p:spPr>
        <p:txBody>
          <a:bodyPr>
            <a:normAutofit/>
          </a:bodyPr>
          <a:lstStyle/>
          <a:p>
            <a:pPr>
              <a:lnSpc>
                <a:spcPct val="100000"/>
              </a:lnSpc>
            </a:pPr>
            <a:r>
              <a:rPr lang="de-DE" sz="3000" u="sng" dirty="0"/>
              <a:t>Schritt 2: </a:t>
            </a:r>
            <a:r>
              <a:rPr lang="de-DE" sz="3000" dirty="0"/>
              <a:t>Strukturieren Sie Ihr Wissen zu den Erziehungsstilen!</a:t>
            </a:r>
          </a:p>
        </p:txBody>
      </p:sp>
      <p:sp>
        <p:nvSpPr>
          <p:cNvPr id="11" name="Freeform: Shape 10">
            <a:extLst>
              <a:ext uri="{FF2B5EF4-FFF2-40B4-BE49-F238E27FC236}">
                <a16:creationId xmlns:a16="http://schemas.microsoft.com/office/drawing/2014/main" id="{7E3B2BA1-50FC-4574-838F-AB0B5B93B9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03268" y="3431554"/>
            <a:ext cx="3488732" cy="3432751"/>
          </a:xfrm>
          <a:custGeom>
            <a:avLst/>
            <a:gdLst>
              <a:gd name="connsiteX0" fmla="*/ 3488731 w 3488732"/>
              <a:gd name="connsiteY0" fmla="*/ 0 h 3432751"/>
              <a:gd name="connsiteX1" fmla="*/ 3488732 w 3488732"/>
              <a:gd name="connsiteY1" fmla="*/ 0 h 3432751"/>
              <a:gd name="connsiteX2" fmla="*/ 3488732 w 3488732"/>
              <a:gd name="connsiteY2" fmla="*/ 3432751 h 3432751"/>
              <a:gd name="connsiteX3" fmla="*/ 0 w 3488732"/>
              <a:gd name="connsiteY3" fmla="*/ 3432751 h 3432751"/>
              <a:gd name="connsiteX4" fmla="*/ 0 w 3488732"/>
              <a:gd name="connsiteY4" fmla="*/ 3431630 h 3432751"/>
              <a:gd name="connsiteX5" fmla="*/ 80 w 3488732"/>
              <a:gd name="connsiteY5" fmla="*/ 3431628 h 3432751"/>
              <a:gd name="connsiteX6" fmla="*/ 7516 w 3488732"/>
              <a:gd name="connsiteY6" fmla="*/ 3431628 h 3432751"/>
              <a:gd name="connsiteX7" fmla="*/ 7516 w 3488732"/>
              <a:gd name="connsiteY7" fmla="*/ 3431443 h 3432751"/>
              <a:gd name="connsiteX8" fmla="*/ 179530 w 3488732"/>
              <a:gd name="connsiteY8" fmla="*/ 3427154 h 3432751"/>
              <a:gd name="connsiteX9" fmla="*/ 3484471 w 3488732"/>
              <a:gd name="connsiteY9" fmla="*/ 162232 h 3432751"/>
              <a:gd name="connsiteX10" fmla="*/ 3488328 w 3488732"/>
              <a:gd name="connsiteY10" fmla="*/ 6924 h 3432751"/>
              <a:gd name="connsiteX11" fmla="*/ 3488731 w 3488732"/>
              <a:gd name="connsiteY11" fmla="*/ 6924 h 3432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488732" h="3432751">
                <a:moveTo>
                  <a:pt x="3488731" y="0"/>
                </a:moveTo>
                <a:lnTo>
                  <a:pt x="3488732" y="0"/>
                </a:lnTo>
                <a:lnTo>
                  <a:pt x="3488732" y="3432751"/>
                </a:lnTo>
                <a:lnTo>
                  <a:pt x="0" y="3432751"/>
                </a:lnTo>
                <a:lnTo>
                  <a:pt x="0" y="3431630"/>
                </a:lnTo>
                <a:lnTo>
                  <a:pt x="80" y="3431628"/>
                </a:lnTo>
                <a:lnTo>
                  <a:pt x="7516" y="3431628"/>
                </a:lnTo>
                <a:lnTo>
                  <a:pt x="7516" y="3431443"/>
                </a:lnTo>
                <a:lnTo>
                  <a:pt x="179530" y="3427154"/>
                </a:lnTo>
                <a:cubicBezTo>
                  <a:pt x="1965266" y="3337873"/>
                  <a:pt x="3396747" y="1924247"/>
                  <a:pt x="3484471" y="162232"/>
                </a:cubicBezTo>
                <a:lnTo>
                  <a:pt x="3488328" y="6924"/>
                </a:lnTo>
                <a:lnTo>
                  <a:pt x="3488731" y="6924"/>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6" name="Grafik 5">
            <a:extLst>
              <a:ext uri="{FF2B5EF4-FFF2-40B4-BE49-F238E27FC236}">
                <a16:creationId xmlns:a16="http://schemas.microsoft.com/office/drawing/2014/main" id="{6774E11F-665D-20B0-4750-0BD9EBC57AD4}"/>
              </a:ext>
            </a:extLst>
          </p:cNvPr>
          <p:cNvPicPr>
            <a:picLocks noChangeAspect="1"/>
          </p:cNvPicPr>
          <p:nvPr/>
        </p:nvPicPr>
        <p:blipFill>
          <a:blip r:embed="rId2"/>
          <a:stretch>
            <a:fillRect/>
          </a:stretch>
        </p:blipFill>
        <p:spPr>
          <a:xfrm>
            <a:off x="180627" y="2783602"/>
            <a:ext cx="2099477" cy="2099477"/>
          </a:xfrm>
          <a:prstGeom prst="rect">
            <a:avLst/>
          </a:prstGeom>
        </p:spPr>
      </p:pic>
      <p:pic>
        <p:nvPicPr>
          <p:cNvPr id="7" name="Grafik 6" descr="Fragen Silhouette">
            <a:extLst>
              <a:ext uri="{FF2B5EF4-FFF2-40B4-BE49-F238E27FC236}">
                <a16:creationId xmlns:a16="http://schemas.microsoft.com/office/drawing/2014/main" id="{EDA9ED80-DCDC-BCD6-BBB9-57E2AC419C0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400095" y="2438439"/>
            <a:ext cx="3456625" cy="3456625"/>
          </a:xfrm>
          <a:prstGeom prst="rect">
            <a:avLst/>
          </a:prstGeom>
        </p:spPr>
      </p:pic>
      <p:sp>
        <p:nvSpPr>
          <p:cNvPr id="14" name="Inhaltsplatzhalter 2">
            <a:extLst>
              <a:ext uri="{FF2B5EF4-FFF2-40B4-BE49-F238E27FC236}">
                <a16:creationId xmlns:a16="http://schemas.microsoft.com/office/drawing/2014/main" id="{109E3E06-21CC-FB44-8F10-1DEDF6F87F12}"/>
              </a:ext>
            </a:extLst>
          </p:cNvPr>
          <p:cNvSpPr>
            <a:spLocks noGrp="1"/>
          </p:cNvSpPr>
          <p:nvPr>
            <p:ph idx="1"/>
          </p:nvPr>
        </p:nvSpPr>
        <p:spPr>
          <a:xfrm>
            <a:off x="2615384" y="2414213"/>
            <a:ext cx="6631738" cy="1419128"/>
          </a:xfrm>
        </p:spPr>
        <p:txBody>
          <a:bodyPr>
            <a:noAutofit/>
          </a:bodyPr>
          <a:lstStyle/>
          <a:p>
            <a:pPr>
              <a:lnSpc>
                <a:spcPct val="110000"/>
              </a:lnSpc>
            </a:pPr>
            <a:endParaRPr lang="de-DE" sz="1400" dirty="0"/>
          </a:p>
          <a:p>
            <a:pPr>
              <a:lnSpc>
                <a:spcPct val="110000"/>
              </a:lnSpc>
            </a:pPr>
            <a:r>
              <a:rPr lang="de-DE" sz="2400" dirty="0">
                <a:effectLst/>
                <a:latin typeface="Arial" panose="020B0604020202020204" pitchFamily="34" charset="0"/>
                <a:ea typeface="Arial" panose="020B0604020202020204" pitchFamily="34" charset="0"/>
              </a:rPr>
              <a:t>Scannen Sie den QR-Code oder rufen Sie den Link ab, um auf das Tool </a:t>
            </a:r>
            <a:r>
              <a:rPr lang="de-DE" sz="2400" dirty="0" err="1">
                <a:effectLst/>
                <a:latin typeface="Arial" panose="020B0604020202020204" pitchFamily="34" charset="0"/>
                <a:ea typeface="Arial" panose="020B0604020202020204" pitchFamily="34" charset="0"/>
              </a:rPr>
              <a:t>Teammapper</a:t>
            </a:r>
            <a:r>
              <a:rPr lang="de-DE" sz="2400" dirty="0">
                <a:effectLst/>
                <a:latin typeface="Arial" panose="020B0604020202020204" pitchFamily="34" charset="0"/>
                <a:ea typeface="Arial" panose="020B0604020202020204" pitchFamily="34" charset="0"/>
              </a:rPr>
              <a:t> zuzugreifen. </a:t>
            </a:r>
          </a:p>
          <a:p>
            <a:pPr>
              <a:lnSpc>
                <a:spcPct val="110000"/>
              </a:lnSpc>
            </a:pPr>
            <a:r>
              <a:rPr lang="de-DE" sz="2400" dirty="0">
                <a:effectLst/>
                <a:latin typeface="Arial" panose="020B0604020202020204" pitchFamily="34" charset="0"/>
                <a:ea typeface="Arial" panose="020B0604020202020204" pitchFamily="34" charset="0"/>
              </a:rPr>
              <a:t>Erstellen Sie gemeinsam eine Mindmap, in der Sie die Fragen und Antworten für den Homepagebeitrag strukturieren. </a:t>
            </a:r>
          </a:p>
          <a:p>
            <a:pPr marL="0" indent="0">
              <a:lnSpc>
                <a:spcPct val="110000"/>
              </a:lnSpc>
              <a:buNone/>
            </a:pPr>
            <a:endParaRPr lang="de-DE" sz="2300" dirty="0"/>
          </a:p>
          <a:p>
            <a:pPr marL="0" indent="0">
              <a:lnSpc>
                <a:spcPct val="110000"/>
              </a:lnSpc>
              <a:buNone/>
            </a:pPr>
            <a:r>
              <a:rPr lang="de-DE" sz="1800" b="1" u="sng" dirty="0">
                <a:solidFill>
                  <a:srgbClr val="00B0F0"/>
                </a:solidFill>
                <a:effectLst/>
                <a:latin typeface="Arial" panose="020B0604020202020204" pitchFamily="34" charset="0"/>
                <a:ea typeface="Arial" panose="020B0604020202020204" pitchFamily="34" charset="0"/>
                <a:hlinkClick r:id="rId5"/>
              </a:rPr>
              <a:t>Teammapper eine digitale Mindmap</a:t>
            </a:r>
            <a:r>
              <a:rPr lang="de-DE" sz="2400" dirty="0">
                <a:effectLst/>
              </a:rPr>
              <a:t> </a:t>
            </a:r>
            <a:endParaRPr lang="de-DE" sz="2300" dirty="0"/>
          </a:p>
          <a:p>
            <a:pPr marL="0" indent="0">
              <a:lnSpc>
                <a:spcPct val="110000"/>
              </a:lnSpc>
              <a:buNone/>
            </a:pPr>
            <a:endParaRPr lang="de-DE" sz="2300" dirty="0"/>
          </a:p>
          <a:p>
            <a:pPr marL="0" indent="0">
              <a:lnSpc>
                <a:spcPct val="110000"/>
              </a:lnSpc>
              <a:buNone/>
            </a:pPr>
            <a:endParaRPr lang="de-DE" sz="2300" dirty="0"/>
          </a:p>
          <a:p>
            <a:pPr marL="0" indent="0">
              <a:lnSpc>
                <a:spcPct val="110000"/>
              </a:lnSpc>
              <a:buNone/>
            </a:pPr>
            <a:endParaRPr lang="de-DE" sz="2300" dirty="0"/>
          </a:p>
          <a:p>
            <a:pPr>
              <a:lnSpc>
                <a:spcPct val="110000"/>
              </a:lnSpc>
            </a:pPr>
            <a:endParaRPr lang="de-DE" sz="2300" dirty="0">
              <a:hlinkClick r:id="rId5"/>
            </a:endParaRPr>
          </a:p>
          <a:p>
            <a:pPr>
              <a:lnSpc>
                <a:spcPct val="110000"/>
              </a:lnSpc>
            </a:pPr>
            <a:r>
              <a:rPr lang="de-DE" sz="2300" dirty="0">
                <a:hlinkClick r:id="rId5"/>
              </a:rPr>
              <a:t>TeamMapper (</a:t>
            </a:r>
            <a:r>
              <a:rPr lang="de-DE" sz="2300" dirty="0" err="1">
                <a:hlinkClick r:id="rId5"/>
              </a:rPr>
              <a:t>kits.blog</a:t>
            </a:r>
            <a:r>
              <a:rPr lang="de-DE" sz="2300" dirty="0">
                <a:hlinkClick r:id="rId5"/>
              </a:rPr>
              <a:t>)</a:t>
            </a:r>
            <a:endParaRPr lang="de-DE" sz="2300" dirty="0"/>
          </a:p>
        </p:txBody>
      </p:sp>
      <p:pic>
        <p:nvPicPr>
          <p:cNvPr id="8" name="Bild 1" descr="https://www.berufssprache-deutsch.bayern.de/fileadmin/user_upload/BSD/Client_Icons/g22.png">
            <a:extLst>
              <a:ext uri="{FF2B5EF4-FFF2-40B4-BE49-F238E27FC236}">
                <a16:creationId xmlns:a16="http://schemas.microsoft.com/office/drawing/2014/main" id="{F942A9DA-F29B-4E95-99C0-58A263B20CE4}"/>
              </a:ext>
            </a:extLst>
          </p:cNvPr>
          <p:cNvPicPr/>
          <p:nvPr/>
        </p:nvPicPr>
        <p:blipFill>
          <a:blip r:embed="rId6">
            <a:extLst>
              <a:ext uri="{28A0092B-C50C-407E-A947-70E740481C1C}">
                <a14:useLocalDpi xmlns:a14="http://schemas.microsoft.com/office/drawing/2010/main" val="0"/>
              </a:ext>
            </a:extLst>
          </a:blip>
          <a:srcRect/>
          <a:stretch>
            <a:fillRect/>
          </a:stretch>
        </p:blipFill>
        <p:spPr bwMode="auto">
          <a:xfrm>
            <a:off x="16841" y="6498590"/>
            <a:ext cx="907415" cy="359410"/>
          </a:xfrm>
          <a:prstGeom prst="rect">
            <a:avLst/>
          </a:prstGeom>
          <a:noFill/>
          <a:ln>
            <a:noFill/>
          </a:ln>
        </p:spPr>
      </p:pic>
      <p:sp>
        <p:nvSpPr>
          <p:cNvPr id="10" name="Rechteck 9">
            <a:extLst>
              <a:ext uri="{FF2B5EF4-FFF2-40B4-BE49-F238E27FC236}">
                <a16:creationId xmlns:a16="http://schemas.microsoft.com/office/drawing/2014/main" id="{F2BCE0F1-6FAC-4AAF-8018-65A7236636AB}"/>
              </a:ext>
            </a:extLst>
          </p:cNvPr>
          <p:cNvSpPr/>
          <p:nvPr/>
        </p:nvSpPr>
        <p:spPr>
          <a:xfrm>
            <a:off x="1036560" y="6625193"/>
            <a:ext cx="3337580" cy="276999"/>
          </a:xfrm>
          <a:prstGeom prst="rect">
            <a:avLst/>
          </a:prstGeom>
        </p:spPr>
        <p:txBody>
          <a:bodyPr wrap="none">
            <a:spAutoFit/>
          </a:bodyPr>
          <a:lstStyle/>
          <a:p>
            <a:r>
              <a:rPr lang="de-DE" sz="1200" dirty="0">
                <a:latin typeface="Arial" panose="020B0604020202020204" pitchFamily="34" charset="0"/>
                <a:cs typeface="Arial" panose="020B0604020202020204" pitchFamily="34" charset="0"/>
              </a:rPr>
              <a:t>M 11 Eltern über Erziehungsstile informieren </a:t>
            </a:r>
          </a:p>
        </p:txBody>
      </p:sp>
    </p:spTree>
    <p:extLst>
      <p:ext uri="{BB962C8B-B14F-4D97-AF65-F5344CB8AC3E}">
        <p14:creationId xmlns:p14="http://schemas.microsoft.com/office/powerpoint/2010/main" val="13775404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0901EA4-6CA0-4A64-939C-F76E88D155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98185D13-872A-E93F-B39C-A4D98A0D73BE}"/>
              </a:ext>
            </a:extLst>
          </p:cNvPr>
          <p:cNvSpPr>
            <a:spLocks noGrp="1"/>
          </p:cNvSpPr>
          <p:nvPr>
            <p:ph type="title"/>
          </p:nvPr>
        </p:nvSpPr>
        <p:spPr>
          <a:xfrm>
            <a:off x="270538" y="204094"/>
            <a:ext cx="4855352" cy="1507375"/>
          </a:xfrm>
        </p:spPr>
        <p:txBody>
          <a:bodyPr>
            <a:normAutofit/>
          </a:bodyPr>
          <a:lstStyle/>
          <a:p>
            <a:pPr>
              <a:lnSpc>
                <a:spcPct val="100000"/>
              </a:lnSpc>
            </a:pPr>
            <a:r>
              <a:rPr lang="de-DE" sz="3000" u="sng" dirty="0"/>
              <a:t>Schritt 3: </a:t>
            </a:r>
            <a:r>
              <a:rPr lang="de-DE" sz="3000" dirty="0"/>
              <a:t>Beantworten Sie die FAQs auf der Homepage! </a:t>
            </a:r>
          </a:p>
        </p:txBody>
      </p:sp>
      <p:sp>
        <p:nvSpPr>
          <p:cNvPr id="3" name="Inhaltsplatzhalter 2">
            <a:extLst>
              <a:ext uri="{FF2B5EF4-FFF2-40B4-BE49-F238E27FC236}">
                <a16:creationId xmlns:a16="http://schemas.microsoft.com/office/drawing/2014/main" id="{FED7644D-E16A-597C-5A0E-D38D572027A2}"/>
              </a:ext>
            </a:extLst>
          </p:cNvPr>
          <p:cNvSpPr>
            <a:spLocks noGrp="1"/>
          </p:cNvSpPr>
          <p:nvPr>
            <p:ph idx="1"/>
          </p:nvPr>
        </p:nvSpPr>
        <p:spPr>
          <a:xfrm>
            <a:off x="293538" y="2057864"/>
            <a:ext cx="5230285" cy="4120513"/>
          </a:xfrm>
        </p:spPr>
        <p:txBody>
          <a:bodyPr>
            <a:normAutofit/>
          </a:bodyPr>
          <a:lstStyle/>
          <a:p>
            <a:r>
              <a:rPr lang="de-DE" sz="2000" dirty="0"/>
              <a:t>Nutzen Sie </a:t>
            </a:r>
            <a:r>
              <a:rPr lang="de-DE" sz="2000" dirty="0" err="1"/>
              <a:t>ZumPad</a:t>
            </a:r>
            <a:r>
              <a:rPr lang="de-DE" sz="2000" dirty="0"/>
              <a:t>, um Ihre Fragen und Antworten auszuarbeiten.</a:t>
            </a:r>
          </a:p>
          <a:p>
            <a:r>
              <a:rPr lang="de-DE" sz="2000" dirty="0"/>
              <a:t>Übertragen Sie Ihre Ergebnisse in die beschreibbare Vorlage M 10. </a:t>
            </a:r>
          </a:p>
          <a:p>
            <a:r>
              <a:rPr lang="de-DE" sz="2000" dirty="0"/>
              <a:t>Stellen Sie Ihre Ergebnisse einer der anderen Gruppen zur Verfügung.</a:t>
            </a:r>
          </a:p>
          <a:p>
            <a:r>
              <a:rPr lang="de-DE" sz="2000" dirty="0"/>
              <a:t>Bewerten Sie das Ergebnis der anderen Gruppe mit Hilfe des Bewertungsbogens M 9.</a:t>
            </a:r>
          </a:p>
        </p:txBody>
      </p:sp>
      <p:sp>
        <p:nvSpPr>
          <p:cNvPr id="11" name="Freeform: Shape 10">
            <a:extLst>
              <a:ext uri="{FF2B5EF4-FFF2-40B4-BE49-F238E27FC236}">
                <a16:creationId xmlns:a16="http://schemas.microsoft.com/office/drawing/2014/main" id="{7E3B2BA1-50FC-4574-838F-AB0B5B93B9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03268" y="3431554"/>
            <a:ext cx="3488732" cy="3432751"/>
          </a:xfrm>
          <a:custGeom>
            <a:avLst/>
            <a:gdLst>
              <a:gd name="connsiteX0" fmla="*/ 3488731 w 3488732"/>
              <a:gd name="connsiteY0" fmla="*/ 0 h 3432751"/>
              <a:gd name="connsiteX1" fmla="*/ 3488732 w 3488732"/>
              <a:gd name="connsiteY1" fmla="*/ 0 h 3432751"/>
              <a:gd name="connsiteX2" fmla="*/ 3488732 w 3488732"/>
              <a:gd name="connsiteY2" fmla="*/ 3432751 h 3432751"/>
              <a:gd name="connsiteX3" fmla="*/ 0 w 3488732"/>
              <a:gd name="connsiteY3" fmla="*/ 3432751 h 3432751"/>
              <a:gd name="connsiteX4" fmla="*/ 0 w 3488732"/>
              <a:gd name="connsiteY4" fmla="*/ 3431630 h 3432751"/>
              <a:gd name="connsiteX5" fmla="*/ 80 w 3488732"/>
              <a:gd name="connsiteY5" fmla="*/ 3431628 h 3432751"/>
              <a:gd name="connsiteX6" fmla="*/ 7516 w 3488732"/>
              <a:gd name="connsiteY6" fmla="*/ 3431628 h 3432751"/>
              <a:gd name="connsiteX7" fmla="*/ 7516 w 3488732"/>
              <a:gd name="connsiteY7" fmla="*/ 3431443 h 3432751"/>
              <a:gd name="connsiteX8" fmla="*/ 179530 w 3488732"/>
              <a:gd name="connsiteY8" fmla="*/ 3427154 h 3432751"/>
              <a:gd name="connsiteX9" fmla="*/ 3484471 w 3488732"/>
              <a:gd name="connsiteY9" fmla="*/ 162232 h 3432751"/>
              <a:gd name="connsiteX10" fmla="*/ 3488328 w 3488732"/>
              <a:gd name="connsiteY10" fmla="*/ 6924 h 3432751"/>
              <a:gd name="connsiteX11" fmla="*/ 3488731 w 3488732"/>
              <a:gd name="connsiteY11" fmla="*/ 6924 h 3432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488732" h="3432751">
                <a:moveTo>
                  <a:pt x="3488731" y="0"/>
                </a:moveTo>
                <a:lnTo>
                  <a:pt x="3488732" y="0"/>
                </a:lnTo>
                <a:lnTo>
                  <a:pt x="3488732" y="3432751"/>
                </a:lnTo>
                <a:lnTo>
                  <a:pt x="0" y="3432751"/>
                </a:lnTo>
                <a:lnTo>
                  <a:pt x="0" y="3431630"/>
                </a:lnTo>
                <a:lnTo>
                  <a:pt x="80" y="3431628"/>
                </a:lnTo>
                <a:lnTo>
                  <a:pt x="7516" y="3431628"/>
                </a:lnTo>
                <a:lnTo>
                  <a:pt x="7516" y="3431443"/>
                </a:lnTo>
                <a:lnTo>
                  <a:pt x="179530" y="3427154"/>
                </a:lnTo>
                <a:cubicBezTo>
                  <a:pt x="1965266" y="3337873"/>
                  <a:pt x="3396747" y="1924247"/>
                  <a:pt x="3484471" y="162232"/>
                </a:cubicBezTo>
                <a:lnTo>
                  <a:pt x="3488328" y="6924"/>
                </a:lnTo>
                <a:lnTo>
                  <a:pt x="3488731" y="6924"/>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8" name="Grafik 7" descr="Ein Bild, das Text, Magenta, pink enthält.&#10;&#10;Automatisch generierte Beschreibung">
            <a:extLst>
              <a:ext uri="{FF2B5EF4-FFF2-40B4-BE49-F238E27FC236}">
                <a16:creationId xmlns:a16="http://schemas.microsoft.com/office/drawing/2014/main" id="{20E269B8-A981-42E8-F667-1062D5144D3D}"/>
              </a:ext>
            </a:extLst>
          </p:cNvPr>
          <p:cNvPicPr>
            <a:picLocks noChangeAspect="1"/>
          </p:cNvPicPr>
          <p:nvPr/>
        </p:nvPicPr>
        <p:blipFill rotWithShape="1">
          <a:blip r:embed="rId2">
            <a:extLst>
              <a:ext uri="{28A0092B-C50C-407E-A947-70E740481C1C}">
                <a14:useLocalDpi xmlns:a14="http://schemas.microsoft.com/office/drawing/2010/main" val="0"/>
              </a:ext>
            </a:extLst>
          </a:blip>
          <a:srcRect l="22371"/>
          <a:stretch/>
        </p:blipFill>
        <p:spPr>
          <a:xfrm>
            <a:off x="6668177" y="0"/>
            <a:ext cx="8441981" cy="6858000"/>
          </a:xfrm>
          <a:prstGeom prst="rect">
            <a:avLst/>
          </a:prstGeom>
        </p:spPr>
      </p:pic>
      <p:sp>
        <p:nvSpPr>
          <p:cNvPr id="10" name="Textfeld 9">
            <a:extLst>
              <a:ext uri="{FF2B5EF4-FFF2-40B4-BE49-F238E27FC236}">
                <a16:creationId xmlns:a16="http://schemas.microsoft.com/office/drawing/2014/main" id="{2D44E4F3-E526-AE94-E605-ABBD9C3C5A86}"/>
              </a:ext>
            </a:extLst>
          </p:cNvPr>
          <p:cNvSpPr txBox="1"/>
          <p:nvPr/>
        </p:nvSpPr>
        <p:spPr>
          <a:xfrm>
            <a:off x="1001093" y="7062094"/>
            <a:ext cx="10189813" cy="1477328"/>
          </a:xfrm>
          <a:prstGeom prst="rect">
            <a:avLst/>
          </a:prstGeom>
          <a:noFill/>
        </p:spPr>
        <p:txBody>
          <a:bodyPr wrap="square" rtlCol="0">
            <a:spAutoFit/>
          </a:bodyPr>
          <a:lstStyle/>
          <a:p>
            <a:r>
              <a:rPr lang="de-DE" dirty="0"/>
              <a:t>Bild von &lt;a </a:t>
            </a:r>
            <a:r>
              <a:rPr lang="de-DE" dirty="0" err="1"/>
              <a:t>href</a:t>
            </a:r>
            <a:r>
              <a:rPr lang="de-DE" dirty="0"/>
              <a:t>="https://</a:t>
            </a:r>
            <a:r>
              <a:rPr lang="de-DE" dirty="0" err="1"/>
              <a:t>pixabay.com</a:t>
            </a:r>
            <a:r>
              <a:rPr lang="de-DE" dirty="0"/>
              <a:t>/de/</a:t>
            </a:r>
            <a:r>
              <a:rPr lang="de-DE" dirty="0" err="1"/>
              <a:t>users</a:t>
            </a:r>
            <a:r>
              <a:rPr lang="de-DE" dirty="0"/>
              <a:t>/geralt-9301/?</a:t>
            </a:r>
            <a:r>
              <a:rPr lang="de-DE" dirty="0" err="1"/>
              <a:t>utm_source</a:t>
            </a:r>
            <a:r>
              <a:rPr lang="de-DE" dirty="0"/>
              <a:t>=</a:t>
            </a:r>
            <a:r>
              <a:rPr lang="de-DE" dirty="0" err="1"/>
              <a:t>link-attribution&amp;utm_medium</a:t>
            </a:r>
            <a:r>
              <a:rPr lang="de-DE" dirty="0"/>
              <a:t>=</a:t>
            </a:r>
            <a:r>
              <a:rPr lang="de-DE" dirty="0" err="1"/>
              <a:t>referral&amp;utm_campaign</a:t>
            </a:r>
            <a:r>
              <a:rPr lang="de-DE" dirty="0"/>
              <a:t>=</a:t>
            </a:r>
            <a:r>
              <a:rPr lang="de-DE" dirty="0" err="1"/>
              <a:t>image&amp;utm_content</a:t>
            </a:r>
            <a:r>
              <a:rPr lang="de-DE" dirty="0"/>
              <a:t>=2639668"&gt;Gerd Altmann&lt;/a&gt; auf &lt;a </a:t>
            </a:r>
            <a:r>
              <a:rPr lang="de-DE" dirty="0" err="1"/>
              <a:t>href</a:t>
            </a:r>
            <a:r>
              <a:rPr lang="de-DE" dirty="0"/>
              <a:t>="https://</a:t>
            </a:r>
            <a:r>
              <a:rPr lang="de-DE" dirty="0" err="1"/>
              <a:t>pixabay.com</a:t>
            </a:r>
            <a:r>
              <a:rPr lang="de-DE" dirty="0"/>
              <a:t>/de//?</a:t>
            </a:r>
            <a:r>
              <a:rPr lang="de-DE" dirty="0" err="1"/>
              <a:t>utm_source</a:t>
            </a:r>
            <a:r>
              <a:rPr lang="de-DE" dirty="0"/>
              <a:t>=</a:t>
            </a:r>
            <a:r>
              <a:rPr lang="de-DE" dirty="0" err="1"/>
              <a:t>link-attribution&amp;utm_medium</a:t>
            </a:r>
            <a:r>
              <a:rPr lang="de-DE" dirty="0"/>
              <a:t>=</a:t>
            </a:r>
            <a:r>
              <a:rPr lang="de-DE" dirty="0" err="1"/>
              <a:t>referral&amp;utm_campaign</a:t>
            </a:r>
            <a:r>
              <a:rPr lang="de-DE" dirty="0"/>
              <a:t>=</a:t>
            </a:r>
            <a:r>
              <a:rPr lang="de-DE" dirty="0" err="1"/>
              <a:t>image&amp;utm_content</a:t>
            </a:r>
            <a:r>
              <a:rPr lang="de-DE" dirty="0"/>
              <a:t>=2639668"&gt;</a:t>
            </a:r>
            <a:r>
              <a:rPr lang="de-DE" dirty="0" err="1"/>
              <a:t>Pixabay</a:t>
            </a:r>
            <a:r>
              <a:rPr lang="de-DE" dirty="0"/>
              <a:t>&lt;/a&gt;</a:t>
            </a:r>
          </a:p>
        </p:txBody>
      </p:sp>
    </p:spTree>
    <p:extLst>
      <p:ext uri="{BB962C8B-B14F-4D97-AF65-F5344CB8AC3E}">
        <p14:creationId xmlns:p14="http://schemas.microsoft.com/office/powerpoint/2010/main" val="4329994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Freeform: Shape 17">
            <a:extLst>
              <a:ext uri="{FF2B5EF4-FFF2-40B4-BE49-F238E27FC236}">
                <a16:creationId xmlns:a16="http://schemas.microsoft.com/office/drawing/2014/main" id="{AE192E3E-68A9-4F36-936C-1C8D0B9EF1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803792" y="3455896"/>
            <a:ext cx="3388208" cy="3406341"/>
          </a:xfrm>
          <a:custGeom>
            <a:avLst/>
            <a:gdLst>
              <a:gd name="connsiteX0" fmla="*/ 3388058 w 3388208"/>
              <a:gd name="connsiteY0" fmla="*/ 0 h 3406341"/>
              <a:gd name="connsiteX1" fmla="*/ 3388208 w 3388208"/>
              <a:gd name="connsiteY1" fmla="*/ 0 h 3406341"/>
              <a:gd name="connsiteX2" fmla="*/ 3388208 w 3388208"/>
              <a:gd name="connsiteY2" fmla="*/ 3406341 h 3406341"/>
              <a:gd name="connsiteX3" fmla="*/ 0 w 3388208"/>
              <a:gd name="connsiteY3" fmla="*/ 3406341 h 3406341"/>
              <a:gd name="connsiteX4" fmla="*/ 79006 w 3388208"/>
              <a:gd name="connsiteY4" fmla="*/ 3404386 h 3406341"/>
              <a:gd name="connsiteX5" fmla="*/ 3383947 w 3388208"/>
              <a:gd name="connsiteY5" fmla="*/ 164274 h 3406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88208" h="3406341">
                <a:moveTo>
                  <a:pt x="3388058" y="0"/>
                </a:moveTo>
                <a:lnTo>
                  <a:pt x="3388208" y="0"/>
                </a:lnTo>
                <a:lnTo>
                  <a:pt x="3388208" y="3406341"/>
                </a:lnTo>
                <a:lnTo>
                  <a:pt x="0" y="3406341"/>
                </a:lnTo>
                <a:lnTo>
                  <a:pt x="79006" y="3404386"/>
                </a:lnTo>
                <a:cubicBezTo>
                  <a:pt x="1864742" y="3315784"/>
                  <a:pt x="3296223" y="1912901"/>
                  <a:pt x="3383947" y="164274"/>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20" name="Rectangle 19">
            <a:extLst>
              <a:ext uri="{FF2B5EF4-FFF2-40B4-BE49-F238E27FC236}">
                <a16:creationId xmlns:a16="http://schemas.microsoft.com/office/drawing/2014/main" id="{25F947E4-EC36-4578-B5D9-94F6C7AA9F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Grafik 2" descr="Ein Bild, das Person, Im Haus, Spielzeug enthält.&#10;&#10;Automatisch generierte Beschreibung">
            <a:extLst>
              <a:ext uri="{FF2B5EF4-FFF2-40B4-BE49-F238E27FC236}">
                <a16:creationId xmlns:a16="http://schemas.microsoft.com/office/drawing/2014/main" id="{9AAFB093-F372-47F4-B47F-9BBB410E043E}"/>
              </a:ext>
            </a:extLst>
          </p:cNvPr>
          <p:cNvPicPr>
            <a:picLocks noChangeAspect="1"/>
          </p:cNvPicPr>
          <p:nvPr/>
        </p:nvPicPr>
        <p:blipFill rotWithShape="1">
          <a:blip r:embed="rId2">
            <a:extLst>
              <a:ext uri="{28A0092B-C50C-407E-A947-70E740481C1C}">
                <a14:useLocalDpi xmlns:a14="http://schemas.microsoft.com/office/drawing/2010/main" val="0"/>
              </a:ext>
            </a:extLst>
          </a:blip>
          <a:srcRect t="15730"/>
          <a:stretch/>
        </p:blipFill>
        <p:spPr>
          <a:xfrm>
            <a:off x="20" y="10"/>
            <a:ext cx="12191979" cy="6857990"/>
          </a:xfrm>
          <a:prstGeom prst="rect">
            <a:avLst/>
          </a:prstGeom>
        </p:spPr>
      </p:pic>
      <p:sp>
        <p:nvSpPr>
          <p:cNvPr id="22" name="Rectangle 21">
            <a:extLst>
              <a:ext uri="{FF2B5EF4-FFF2-40B4-BE49-F238E27FC236}">
                <a16:creationId xmlns:a16="http://schemas.microsoft.com/office/drawing/2014/main" id="{C7846A0D-19A4-4F64-B17F-AB38D3F471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818322" y="-818321"/>
            <a:ext cx="6857999" cy="8494643"/>
          </a:xfrm>
          <a:prstGeom prst="rect">
            <a:avLst/>
          </a:prstGeom>
          <a:gradFill flip="none" rotWithShape="1">
            <a:gsLst>
              <a:gs pos="0">
                <a:srgbClr val="000000">
                  <a:alpha val="34902"/>
                </a:srgbClr>
              </a:gs>
              <a:gs pos="100000">
                <a:srgbClr val="000000">
                  <a:alpha val="0"/>
                </a:srgbClr>
              </a:gs>
              <a:gs pos="60000">
                <a:srgbClr val="000000">
                  <a:alpha val="20000"/>
                </a:srgb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pic>
        <p:nvPicPr>
          <p:cNvPr id="7" name="Bild 1" descr="https://www.berufssprache-deutsch.bayern.de/fileadmin/user_upload/BSD/Client_Icons/g22.png">
            <a:extLst>
              <a:ext uri="{FF2B5EF4-FFF2-40B4-BE49-F238E27FC236}">
                <a16:creationId xmlns:a16="http://schemas.microsoft.com/office/drawing/2014/main" id="{552ED331-AF22-4F87-B353-AFA7095947E8}"/>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16841" y="6498590"/>
            <a:ext cx="907415" cy="359410"/>
          </a:xfrm>
          <a:prstGeom prst="rect">
            <a:avLst/>
          </a:prstGeom>
          <a:noFill/>
          <a:ln>
            <a:noFill/>
          </a:ln>
        </p:spPr>
      </p:pic>
      <p:sp>
        <p:nvSpPr>
          <p:cNvPr id="8" name="Rechteck 7">
            <a:extLst>
              <a:ext uri="{FF2B5EF4-FFF2-40B4-BE49-F238E27FC236}">
                <a16:creationId xmlns:a16="http://schemas.microsoft.com/office/drawing/2014/main" id="{B116868E-6FD3-49AE-A157-E159755D8138}"/>
              </a:ext>
            </a:extLst>
          </p:cNvPr>
          <p:cNvSpPr/>
          <p:nvPr/>
        </p:nvSpPr>
        <p:spPr>
          <a:xfrm>
            <a:off x="1036560" y="6625193"/>
            <a:ext cx="3337580" cy="276999"/>
          </a:xfrm>
          <a:prstGeom prst="rect">
            <a:avLst/>
          </a:prstGeom>
        </p:spPr>
        <p:txBody>
          <a:bodyPr wrap="none">
            <a:spAutoFit/>
          </a:bodyPr>
          <a:lstStyle/>
          <a:p>
            <a:r>
              <a:rPr lang="de-DE" sz="1200" dirty="0">
                <a:latin typeface="Arial" panose="020B0604020202020204" pitchFamily="34" charset="0"/>
                <a:cs typeface="Arial" panose="020B0604020202020204" pitchFamily="34" charset="0"/>
              </a:rPr>
              <a:t>M 11 Eltern über Erziehungsstile informieren </a:t>
            </a:r>
          </a:p>
        </p:txBody>
      </p:sp>
      <p:sp>
        <p:nvSpPr>
          <p:cNvPr id="9" name="Textfeld 8">
            <a:extLst>
              <a:ext uri="{FF2B5EF4-FFF2-40B4-BE49-F238E27FC236}">
                <a16:creationId xmlns:a16="http://schemas.microsoft.com/office/drawing/2014/main" id="{FA14C598-EBC2-4503-9A4B-3C384E9252A1}"/>
              </a:ext>
            </a:extLst>
          </p:cNvPr>
          <p:cNvSpPr txBox="1"/>
          <p:nvPr/>
        </p:nvSpPr>
        <p:spPr>
          <a:xfrm>
            <a:off x="578224" y="7005918"/>
            <a:ext cx="11613775" cy="1200329"/>
          </a:xfrm>
          <a:prstGeom prst="rect">
            <a:avLst/>
          </a:prstGeom>
          <a:noFill/>
        </p:spPr>
        <p:txBody>
          <a:bodyPr wrap="square" rtlCol="0">
            <a:spAutoFit/>
          </a:bodyPr>
          <a:lstStyle/>
          <a:p>
            <a:r>
              <a:rPr lang="de-DE" dirty="0"/>
              <a:t>Bild von &lt;a </a:t>
            </a:r>
            <a:r>
              <a:rPr lang="de-DE" dirty="0" err="1"/>
              <a:t>href</a:t>
            </a:r>
            <a:r>
              <a:rPr lang="de-DE" dirty="0"/>
              <a:t>="https://</a:t>
            </a:r>
            <a:r>
              <a:rPr lang="de-DE" dirty="0" err="1"/>
              <a:t>pixabay.com</a:t>
            </a:r>
            <a:r>
              <a:rPr lang="de-DE" dirty="0"/>
              <a:t>/de/</a:t>
            </a:r>
            <a:r>
              <a:rPr lang="de-DE" dirty="0" err="1"/>
              <a:t>users</a:t>
            </a:r>
            <a:r>
              <a:rPr lang="de-DE" dirty="0"/>
              <a:t>/feeloona-694250/?</a:t>
            </a:r>
            <a:r>
              <a:rPr lang="de-DE" dirty="0" err="1"/>
              <a:t>utm_source</a:t>
            </a:r>
            <a:r>
              <a:rPr lang="de-DE" dirty="0"/>
              <a:t>=</a:t>
            </a:r>
            <a:r>
              <a:rPr lang="de-DE" dirty="0" err="1"/>
              <a:t>link-attribution&amp;utm_medium</a:t>
            </a:r>
            <a:r>
              <a:rPr lang="de-DE" dirty="0"/>
              <a:t>=</a:t>
            </a:r>
            <a:r>
              <a:rPr lang="de-DE" dirty="0" err="1"/>
              <a:t>referral&amp;utm_campaign</a:t>
            </a:r>
            <a:r>
              <a:rPr lang="de-DE" dirty="0"/>
              <a:t>=</a:t>
            </a:r>
            <a:r>
              <a:rPr lang="de-DE" dirty="0" err="1"/>
              <a:t>image&amp;utm_content</a:t>
            </a:r>
            <a:r>
              <a:rPr lang="de-DE" dirty="0"/>
              <a:t>=1864718"&gt;</a:t>
            </a:r>
            <a:r>
              <a:rPr lang="de-DE" dirty="0" err="1"/>
              <a:t>Esi</a:t>
            </a:r>
            <a:r>
              <a:rPr lang="de-DE" dirty="0"/>
              <a:t> Grünhagen&lt;/a&gt; auf &lt;a </a:t>
            </a:r>
            <a:r>
              <a:rPr lang="de-DE" dirty="0" err="1"/>
              <a:t>href</a:t>
            </a:r>
            <a:r>
              <a:rPr lang="de-DE" dirty="0"/>
              <a:t>="https://</a:t>
            </a:r>
            <a:r>
              <a:rPr lang="de-DE" dirty="0" err="1"/>
              <a:t>pixabay.com</a:t>
            </a:r>
            <a:r>
              <a:rPr lang="de-DE" dirty="0"/>
              <a:t>/de//?</a:t>
            </a:r>
            <a:r>
              <a:rPr lang="de-DE" dirty="0" err="1"/>
              <a:t>utm_source</a:t>
            </a:r>
            <a:r>
              <a:rPr lang="de-DE" dirty="0"/>
              <a:t>=</a:t>
            </a:r>
            <a:r>
              <a:rPr lang="de-DE" dirty="0" err="1"/>
              <a:t>link-attribution&amp;utm_medium</a:t>
            </a:r>
            <a:r>
              <a:rPr lang="de-DE" dirty="0"/>
              <a:t>=</a:t>
            </a:r>
            <a:r>
              <a:rPr lang="de-DE" dirty="0" err="1"/>
              <a:t>referral&amp;utm_campaign</a:t>
            </a:r>
            <a:r>
              <a:rPr lang="de-DE" dirty="0"/>
              <a:t>=</a:t>
            </a:r>
            <a:r>
              <a:rPr lang="de-DE" dirty="0" err="1"/>
              <a:t>image&amp;utm_content</a:t>
            </a:r>
            <a:r>
              <a:rPr lang="de-DE" dirty="0"/>
              <a:t>=1864718"&gt;</a:t>
            </a:r>
            <a:r>
              <a:rPr lang="de-DE" dirty="0" err="1"/>
              <a:t>Pixabay</a:t>
            </a:r>
            <a:r>
              <a:rPr lang="de-DE" dirty="0"/>
              <a:t>&lt;/a&gt;</a:t>
            </a:r>
          </a:p>
        </p:txBody>
      </p:sp>
    </p:spTree>
    <p:extLst>
      <p:ext uri="{BB962C8B-B14F-4D97-AF65-F5344CB8AC3E}">
        <p14:creationId xmlns:p14="http://schemas.microsoft.com/office/powerpoint/2010/main" val="843930932"/>
      </p:ext>
    </p:extLst>
  </p:cSld>
  <p:clrMapOvr>
    <a:masterClrMapping/>
  </p:clrMapOvr>
</p:sld>
</file>

<file path=ppt/theme/theme1.xml><?xml version="1.0" encoding="utf-8"?>
<a:theme xmlns:a="http://schemas.openxmlformats.org/drawingml/2006/main" name="BlocksVTI">
  <a:themeElements>
    <a:clrScheme name="AnalogousFromLightSeedRightStep">
      <a:dk1>
        <a:srgbClr val="000000"/>
      </a:dk1>
      <a:lt1>
        <a:srgbClr val="FFFFFF"/>
      </a:lt1>
      <a:dk2>
        <a:srgbClr val="412F24"/>
      </a:dk2>
      <a:lt2>
        <a:srgbClr val="E8E4E2"/>
      </a:lt2>
      <a:accent1>
        <a:srgbClr val="63ABC9"/>
      </a:accent1>
      <a:accent2>
        <a:srgbClr val="6D88CC"/>
      </a:accent2>
      <a:accent3>
        <a:srgbClr val="9187D5"/>
      </a:accent3>
      <a:accent4>
        <a:srgbClr val="A16DCC"/>
      </a:accent4>
      <a:accent5>
        <a:srgbClr val="D287D5"/>
      </a:accent5>
      <a:accent6>
        <a:srgbClr val="CC6DA8"/>
      </a:accent6>
      <a:hlink>
        <a:srgbClr val="A97660"/>
      </a:hlink>
      <a:folHlink>
        <a:srgbClr val="7F7F7F"/>
      </a:folHlink>
    </a:clrScheme>
    <a:fontScheme name="Avenir">
      <a:majorFont>
        <a:latin typeface="Avenir Next LT Pro"/>
        <a:ea typeface=""/>
        <a:cs typeface=""/>
      </a:majorFont>
      <a:minorFont>
        <a:latin typeface="Avenir Next LT Pr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locksVTI" id="{31656FE6-20D8-4105-85EA-706EC9332BE9}" vid="{039DFFC9-9B25-4063-9235-B287A446F509}"/>
    </a:ext>
  </a:extLst>
</a:theme>
</file>

<file path=docProps/app.xml><?xml version="1.0" encoding="utf-8"?>
<Properties xmlns="http://schemas.openxmlformats.org/officeDocument/2006/extended-properties" xmlns:vt="http://schemas.openxmlformats.org/officeDocument/2006/docPropsVTypes">
  <TotalTime>0</TotalTime>
  <Words>1390</Words>
  <Application>Microsoft Office PowerPoint</Application>
  <PresentationFormat>Breitbild</PresentationFormat>
  <Paragraphs>95</Paragraphs>
  <Slides>16</Slides>
  <Notes>0</Notes>
  <HiddenSlides>0</HiddenSlides>
  <MMClips>5</MMClips>
  <ScaleCrop>false</ScaleCrop>
  <HeadingPairs>
    <vt:vector size="6" baseType="variant">
      <vt:variant>
        <vt:lpstr>Verwendete Schriftarten</vt:lpstr>
      </vt:variant>
      <vt:variant>
        <vt:i4>5</vt:i4>
      </vt:variant>
      <vt:variant>
        <vt:lpstr>Design</vt:lpstr>
      </vt:variant>
      <vt:variant>
        <vt:i4>1</vt:i4>
      </vt:variant>
      <vt:variant>
        <vt:lpstr>Folientitel</vt:lpstr>
      </vt:variant>
      <vt:variant>
        <vt:i4>16</vt:i4>
      </vt:variant>
    </vt:vector>
  </HeadingPairs>
  <TitlesOfParts>
    <vt:vector size="22" baseType="lpstr">
      <vt:lpstr>Arial</vt:lpstr>
      <vt:lpstr>Avenir Next LT Pro</vt:lpstr>
      <vt:lpstr>Avenir Next LT Pro Light</vt:lpstr>
      <vt:lpstr>Calibri</vt:lpstr>
      <vt:lpstr>Times New Roman</vt:lpstr>
      <vt:lpstr>BlocksVTI</vt:lpstr>
      <vt:lpstr>Herzlich willkommen! </vt:lpstr>
      <vt:lpstr>in der KiTa Märchenwald… </vt:lpstr>
      <vt:lpstr>4 Vorlesende, bitte! </vt:lpstr>
      <vt:lpstr>Alternative: Situation als Video</vt:lpstr>
      <vt:lpstr>Alternative: Situation als Video</vt:lpstr>
      <vt:lpstr>Alternative: Situation als Video</vt:lpstr>
      <vt:lpstr>Alternative: Situation als Video</vt:lpstr>
      <vt:lpstr>Nehmen Sie die Situation noch einmal genauer unter die Lupe!</vt:lpstr>
      <vt:lpstr>Alternative: Situation als Video</vt:lpstr>
      <vt:lpstr>Mira weint- was ist passiert?  </vt:lpstr>
      <vt:lpstr>Heute auf der Agenda… </vt:lpstr>
      <vt:lpstr>Schritt 1: Was ist eigentlich ein Erziehungsstil?! Ihr Vorwissen ist gefragt!</vt:lpstr>
      <vt:lpstr>Welche Erziehungsstile gibt es und wie wirken sich diese auf die Kinder aus?!</vt:lpstr>
      <vt:lpstr>Schritt 2: Strukturieren Sie Ihr Wissen zu den Erziehungsstilen!</vt:lpstr>
      <vt:lpstr>Schritt 3: Beantworten Sie die FAQs auf der Homepage! </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Herzlich willkommen!</dc:title>
  <dc:creator>Selina Grund</dc:creator>
  <cp:lastModifiedBy>Daniel Hunold</cp:lastModifiedBy>
  <cp:revision>23</cp:revision>
  <dcterms:created xsi:type="dcterms:W3CDTF">2023-10-27T05:50:23Z</dcterms:created>
  <dcterms:modified xsi:type="dcterms:W3CDTF">2024-06-06T05:38:39Z</dcterms:modified>
</cp:coreProperties>
</file>