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6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svg" ContentType="image/svg"/>
  <Override PartName="/ppt/media/image8.png" ContentType="image/png"/>
  <Override PartName="/ppt/media/image6.png" ContentType="image/png"/>
  <Override PartName="/ppt/media/image7.png" ContentType="image/png"/>
  <Override PartName="/ppt/media/image9.wmf" ContentType="image/x-wmf"/>
  <Override PartName="/ppt/media/image10.jpeg" ContentType="image/jpeg"/>
  <Override PartName="/ppt/embeddings/oleObject1.docx" ContentType="application/vnd.openxmlformats-officedocument.wordprocessingml.document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_rels/slide27.xml.rels" ContentType="application/vnd.openxmlformats-package.relationships+xml"/>
  <Override PartName="/ppt/slides/_rels/slide11.xml.rels" ContentType="application/vnd.openxmlformats-package.relationships+xml"/>
  <Override PartName="/ppt/slides/_rels/slide26.xml.rels" ContentType="application/vnd.openxmlformats-package.relationships+xml"/>
  <Override PartName="/ppt/slides/_rels/slide9.xml.rels" ContentType="application/vnd.openxmlformats-package.relationships+xml"/>
  <Override PartName="/ppt/slides/_rels/slide31.xml.rels" ContentType="application/vnd.openxmlformats-package.relationships+xml"/>
  <Override PartName="/ppt/slides/_rels/slide29.xml.rels" ContentType="application/vnd.openxmlformats-package.relationships+xml"/>
  <Override PartName="/ppt/slides/_rels/slide5.xml.rels" ContentType="application/vnd.openxmlformats-package.relationships+xml"/>
  <Override PartName="/ppt/slides/_rels/slide22.xml.rels" ContentType="application/vnd.openxmlformats-package.relationships+xml"/>
  <Override PartName="/ppt/slides/_rels/slide19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30.xml.rels" ContentType="application/vnd.openxmlformats-package.relationships+xml"/>
  <Override PartName="/ppt/slides/_rels/slide28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18.xml.rels" ContentType="application/vnd.openxmlformats-package.relationships+xml"/>
  <Override PartName="/ppt/slides/_rels/slide20.xml.rels" ContentType="application/vnd.openxmlformats-package.relationships+xml"/>
  <Override PartName="/ppt/slides/_rels/slide3.xml.rels" ContentType="application/vnd.openxmlformats-package.relationships+xml"/>
  <Override PartName="/ppt/slides/_rels/slide17.xml.rels" ContentType="application/vnd.openxmlformats-package.relationships+xml"/>
  <Override PartName="/ppt/slides/_rels/slide10.xml.rels" ContentType="application/vnd.openxmlformats-package.relationships+xml"/>
  <Override PartName="/ppt/slides/_rels/slide8.xml.rels" ContentType="application/vnd.openxmlformats-package.relationships+xml"/>
  <Override PartName="/ppt/slides/_rels/slide25.xml.rels" ContentType="application/vnd.openxmlformats-package.relationships+xml"/>
  <Override PartName="/ppt/slides/_rels/slide2.xml.rels" ContentType="application/vnd.openxmlformats-package.relationships+xml"/>
  <Override PartName="/ppt/slides/_rels/slide16.xml.rels" ContentType="application/vnd.openxmlformats-package.relationships+xml"/>
  <Override PartName="/ppt/slides/_rels/slide1.xml.rels" ContentType="application/vnd.openxmlformats-package.relationships+xml"/>
  <Override PartName="/ppt/slides/_rels/slide24.xml.rels" ContentType="application/vnd.openxmlformats-package.relationships+xml"/>
  <Override PartName="/ppt/slides/_rels/slide7.xml.rels" ContentType="application/vnd.openxmlformats-package.relationships+xml"/>
  <Override PartName="/ppt/slides/_rels/slide15.xml.rels" ContentType="application/vnd.openxmlformats-package.relationships+xml"/>
  <Override PartName="/ppt/slides/_rels/slide23.xml.rels" ContentType="application/vnd.openxmlformats-package.relationships+xml"/>
  <Override PartName="/ppt/slides/_rels/slide6.xml.rels" ContentType="application/vnd.openxmlformats-package.relationships+xml"/>
  <Override PartName="/ppt/slides/_rels/slide14.xml.rels" ContentType="application/vnd.openxmlformats-package.relationships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18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19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4.xml" ContentType="application/vnd.openxmlformats-officedocument.presentationml.slide+xml"/>
  <Override PartName="/ppt/slides/slide12.xml" ContentType="application/vnd.openxmlformats-officedocument.presentationml.slide+xml"/>
  <Override PartName="/ppt/slides/slide24.xml" ContentType="application/vnd.openxmlformats-officedocument.presentationml.slide+xml"/>
  <Override PartName="/ppt/slides/slide5.xml" ContentType="application/vnd.openxmlformats-officedocument.presentationml.slide+xml"/>
  <Override PartName="/ppt/slides/slide13.xml" ContentType="application/vnd.openxmlformats-officedocument.presentationml.slide+xml"/>
  <Override PartName="/ppt/slides/slide25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9.xml" ContentType="application/vnd.openxmlformats-officedocument.presentationml.slide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16.xml" ContentType="application/vnd.openxmlformats-officedocument.presentationml.slide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s/slide15.xml" ContentType="application/vnd.openxmlformats-officedocument.presentationml.slide+xml"/>
  <Override PartName="/ppt/slides/slide6.xml" ContentType="application/vnd.openxmlformats-officedocument.presentationml.slide+xml"/>
  <Override PartName="/ppt/slides/slide14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</p:sld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</p:sldIdLst>
  <p:sldSz cx="10080625" cy="6300788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312120" y="711000"/>
            <a:ext cx="9071280" cy="105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de-DE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333000" y="2114640"/>
            <a:ext cx="2160000" cy="3653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/>
          </p:nvPr>
        </p:nvSpPr>
        <p:spPr>
          <a:xfrm>
            <a:off x="2601360" y="2114640"/>
            <a:ext cx="2160000" cy="174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4"/>
          <p:cNvSpPr>
            <a:spLocks noGrp="1"/>
          </p:cNvSpPr>
          <p:nvPr>
            <p:ph/>
          </p:nvPr>
        </p:nvSpPr>
        <p:spPr>
          <a:xfrm>
            <a:off x="2601360" y="4023000"/>
            <a:ext cx="2160000" cy="174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7EC0104-FC37-458F-8B31-626859D0941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de-DE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Default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12120" y="711000"/>
            <a:ext cx="9071280" cy="105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de-DE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333000" y="2114640"/>
            <a:ext cx="2160000" cy="3653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2601360" y="2114640"/>
            <a:ext cx="2160000" cy="174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2601360" y="4023000"/>
            <a:ext cx="2160000" cy="174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DC4ECBB4-D4D2-4FA2-9C1B-33868CF314EE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de-DE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2024_Konzeptwe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312120" y="711000"/>
            <a:ext cx="9071280" cy="105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de-DE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333000" y="2114640"/>
            <a:ext cx="2160000" cy="3653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2601360" y="2114640"/>
            <a:ext cx="2160000" cy="174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2601360" y="4023000"/>
            <a:ext cx="2160000" cy="174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CEFA1C29-52DE-4F18-83EC-853A53851C1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de-DE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Defaul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312120" y="711000"/>
            <a:ext cx="9071280" cy="105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de-DE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333000" y="2114640"/>
            <a:ext cx="2160000" cy="3653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2601360" y="2114640"/>
            <a:ext cx="2160000" cy="174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/>
          </p:nvPr>
        </p:nvSpPr>
        <p:spPr>
          <a:xfrm>
            <a:off x="2601360" y="4023000"/>
            <a:ext cx="2160000" cy="174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6C49B3F6-86D8-4A2A-BD86-AE941789796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de-DE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312120" y="711000"/>
            <a:ext cx="9071280" cy="105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de-DE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333000" y="2114640"/>
            <a:ext cx="4426560" cy="3653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C074731E-1591-46E4-8531-E242E6904D1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de-DE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312120" y="711000"/>
            <a:ext cx="9071280" cy="105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de-DE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subTitle"/>
          </p:nvPr>
        </p:nvSpPr>
        <p:spPr>
          <a:xfrm>
            <a:off x="333000" y="2114640"/>
            <a:ext cx="4426560" cy="3653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7"/>
          </p:nvPr>
        </p:nvSpPr>
        <p:spPr/>
        <p:txBody>
          <a:bodyPr/>
          <a:p>
            <a:fld id="{B837F72C-5D3B-4861-B051-5FDC76150C6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8"/>
          </p:nvPr>
        </p:nvSpPr>
        <p:spPr/>
        <p:txBody>
          <a:bodyPr/>
          <a:p>
            <a:r>
              <a:rPr lang="de-DE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svg"/><Relationship Id="rId6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svg"/><Relationship Id="rId6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svg"/><Relationship Id="rId6" Type="http://schemas.openxmlformats.org/officeDocument/2006/relationships/slideLayout" Target="../slideLayouts/slideLayout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" descr=""/>
          <p:cNvPicPr/>
          <p:nvPr/>
        </p:nvPicPr>
        <p:blipFill>
          <a:blip r:embed="rId2"/>
          <a:stretch/>
        </p:blipFill>
        <p:spPr>
          <a:xfrm>
            <a:off x="7372800" y="5322240"/>
            <a:ext cx="2528640" cy="977400"/>
          </a:xfrm>
          <a:prstGeom prst="rect">
            <a:avLst/>
          </a:prstGeom>
          <a:ln w="0">
            <a:noFill/>
          </a:ln>
        </p:spPr>
      </p:pic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312120" y="711000"/>
            <a:ext cx="9071280" cy="105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333000" y="2114640"/>
            <a:ext cx="4426560" cy="3653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body"/>
          </p:nvPr>
        </p:nvSpPr>
        <p:spPr>
          <a:xfrm>
            <a:off x="4981680" y="2114640"/>
            <a:ext cx="4426560" cy="174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5000" lnSpcReduction="2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body"/>
          </p:nvPr>
        </p:nvSpPr>
        <p:spPr>
          <a:xfrm>
            <a:off x="4981680" y="4023360"/>
            <a:ext cx="4426560" cy="174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5000" lnSpcReduction="2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5"/>
          <p:cNvSpPr>
            <a:spLocks noGrp="1"/>
          </p:cNvSpPr>
          <p:nvPr>
            <p:ph type="ftr" idx="1"/>
          </p:nvPr>
        </p:nvSpPr>
        <p:spPr>
          <a:xfrm>
            <a:off x="398520" y="5748120"/>
            <a:ext cx="6791400" cy="343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de-D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de-DE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6"/>
          <p:cNvSpPr>
            <a:spLocks noGrp="1"/>
          </p:cNvSpPr>
          <p:nvPr>
            <p:ph type="sldNum" idx="2"/>
          </p:nvPr>
        </p:nvSpPr>
        <p:spPr>
          <a:xfrm>
            <a:off x="9327600" y="202680"/>
            <a:ext cx="644400" cy="523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de-D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5239C35E-59C9-48D0-952D-8D9C1B6C86E0}" type="slidenum">
              <a:rPr b="0" lang="de-DE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PlaceHolder 7"/>
          <p:cNvSpPr>
            <a:spLocks noGrp="1"/>
          </p:cNvSpPr>
          <p:nvPr>
            <p:ph type="dt" idx="3"/>
          </p:nvPr>
        </p:nvSpPr>
        <p:spPr>
          <a:xfrm>
            <a:off x="367920" y="207360"/>
            <a:ext cx="900000" cy="433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de-D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de-DE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" descr=""/>
          <p:cNvPicPr/>
          <p:nvPr/>
        </p:nvPicPr>
        <p:blipFill>
          <a:blip r:embed="rId2"/>
          <a:stretch/>
        </p:blipFill>
        <p:spPr>
          <a:xfrm>
            <a:off x="7372800" y="5321880"/>
            <a:ext cx="2528640" cy="977400"/>
          </a:xfrm>
          <a:prstGeom prst="rect">
            <a:avLst/>
          </a:prstGeom>
          <a:ln w="0">
            <a:noFill/>
          </a:ln>
        </p:spPr>
      </p:pic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312120" y="711000"/>
            <a:ext cx="9071280" cy="105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333000" y="2114640"/>
            <a:ext cx="4426560" cy="3653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4981680" y="2114640"/>
            <a:ext cx="4426560" cy="174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5000" lnSpcReduction="2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4981680" y="4023360"/>
            <a:ext cx="4426560" cy="174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5000" lnSpcReduction="2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5"/>
          <p:cNvSpPr>
            <a:spLocks noGrp="1"/>
          </p:cNvSpPr>
          <p:nvPr>
            <p:ph type="ftr" idx="4"/>
          </p:nvPr>
        </p:nvSpPr>
        <p:spPr>
          <a:xfrm>
            <a:off x="398520" y="5747760"/>
            <a:ext cx="6791400" cy="343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de-D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de-DE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" name="PlaceHolder 6"/>
          <p:cNvSpPr>
            <a:spLocks noGrp="1"/>
          </p:cNvSpPr>
          <p:nvPr>
            <p:ph type="sldNum" idx="5"/>
          </p:nvPr>
        </p:nvSpPr>
        <p:spPr>
          <a:xfrm>
            <a:off x="9327600" y="202320"/>
            <a:ext cx="644400" cy="523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de-D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C6EEDC1-A27C-4E84-ACCA-FBADDFD2BF5C}" type="slidenum">
              <a:rPr b="0" lang="de-DE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" name="PlaceHolder 7"/>
          <p:cNvSpPr>
            <a:spLocks noGrp="1"/>
          </p:cNvSpPr>
          <p:nvPr>
            <p:ph type="dt" idx="6"/>
          </p:nvPr>
        </p:nvSpPr>
        <p:spPr>
          <a:xfrm>
            <a:off x="367920" y="207000"/>
            <a:ext cx="900000" cy="433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de-D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de-DE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"/>
          <p:cNvSpPr/>
          <p:nvPr/>
        </p:nvSpPr>
        <p:spPr>
          <a:xfrm>
            <a:off x="333000" y="2114640"/>
            <a:ext cx="9071280" cy="365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"/>
          <p:cNvSpPr/>
          <p:nvPr/>
        </p:nvSpPr>
        <p:spPr>
          <a:xfrm>
            <a:off x="7515000" y="-2700000"/>
            <a:ext cx="89640" cy="426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6" name="" descr=""/>
          <p:cNvPicPr/>
          <p:nvPr/>
        </p:nvPicPr>
        <p:blipFill>
          <a:blip r:embed="rId2"/>
          <a:stretch/>
        </p:blipFill>
        <p:spPr>
          <a:xfrm>
            <a:off x="7947000" y="5536800"/>
            <a:ext cx="2024640" cy="643680"/>
          </a:xfrm>
          <a:prstGeom prst="rect">
            <a:avLst/>
          </a:prstGeom>
          <a:ln w="0">
            <a:noFill/>
          </a:ln>
        </p:spPr>
      </p:pic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312120" y="711000"/>
            <a:ext cx="9071280" cy="105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Click to edit the title text </a:t>
            </a: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format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333000" y="2114640"/>
            <a:ext cx="4426560" cy="3653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981680" y="2114640"/>
            <a:ext cx="4426560" cy="174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5000" lnSpcReduction="2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4981680" y="4023360"/>
            <a:ext cx="4426560" cy="174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5000" lnSpcReduction="2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ftr" idx="7"/>
          </p:nvPr>
        </p:nvSpPr>
        <p:spPr>
          <a:xfrm>
            <a:off x="326160" y="5783760"/>
            <a:ext cx="6791400" cy="343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de-D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de-DE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6"/>
          <p:cNvSpPr>
            <a:spLocks noGrp="1"/>
          </p:cNvSpPr>
          <p:nvPr>
            <p:ph type="sldNum" idx="8"/>
          </p:nvPr>
        </p:nvSpPr>
        <p:spPr>
          <a:xfrm>
            <a:off x="8100000" y="202320"/>
            <a:ext cx="1619640" cy="523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de-DE" sz="1400" spc="-1" strike="noStrike">
                <a:solidFill>
                  <a:srgbClr val="000000"/>
                </a:solidFill>
                <a:latin typeface="Atkinson Hyperlegible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B69BBC0-E5C8-4090-9B38-A2DA07D07A04}" type="slidenum">
              <a:rPr b="0" lang="de-DE" sz="1400" spc="-1" strike="noStrike">
                <a:solidFill>
                  <a:srgbClr val="000000"/>
                </a:solidFill>
                <a:latin typeface="Atkinson Hyperlegible"/>
              </a:rPr>
              <a:t>&lt;number&gt;</a:t>
            </a:fld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" name="PlaceHolder 7"/>
          <p:cNvSpPr>
            <a:spLocks noGrp="1"/>
          </p:cNvSpPr>
          <p:nvPr>
            <p:ph type="dt" idx="9"/>
          </p:nvPr>
        </p:nvSpPr>
        <p:spPr>
          <a:xfrm>
            <a:off x="367560" y="207000"/>
            <a:ext cx="3142080" cy="433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de-D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de-DE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"/>
          <p:cNvSpPr/>
          <p:nvPr/>
        </p:nvSpPr>
        <p:spPr>
          <a:xfrm>
            <a:off x="7515000" y="-2700000"/>
            <a:ext cx="89640" cy="426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9" name="" descr=""/>
          <p:cNvPicPr/>
          <p:nvPr/>
        </p:nvPicPr>
        <p:blipFill>
          <a:blip r:embed="rId2"/>
          <a:stretch/>
        </p:blipFill>
        <p:spPr>
          <a:xfrm>
            <a:off x="8460000" y="5591880"/>
            <a:ext cx="1511640" cy="480600"/>
          </a:xfrm>
          <a:prstGeom prst="rect">
            <a:avLst/>
          </a:prstGeom>
          <a:ln w="0">
            <a:noFill/>
          </a:ln>
        </p:spPr>
      </p:pic>
      <p:pic>
        <p:nvPicPr>
          <p:cNvPr id="40" name="" descr=""/>
          <p:cNvPicPr/>
          <p:nvPr/>
        </p:nvPicPr>
        <p:blipFill>
          <a:blip r:embed="rId3"/>
          <a:stretch/>
        </p:blipFill>
        <p:spPr>
          <a:xfrm>
            <a:off x="7172640" y="5490000"/>
            <a:ext cx="1197000" cy="672840"/>
          </a:xfrm>
          <a:prstGeom prst="rect">
            <a:avLst/>
          </a:prstGeom>
          <a:ln w="0">
            <a:noFill/>
          </a:ln>
        </p:spPr>
      </p:pic>
      <p:pic>
        <p:nvPicPr>
          <p:cNvPr id="41" name="" descr="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/>
        </p:blipFill>
        <p:spPr>
          <a:xfrm>
            <a:off x="369000" y="5843160"/>
            <a:ext cx="728280" cy="258480"/>
          </a:xfrm>
          <a:prstGeom prst="rect">
            <a:avLst/>
          </a:prstGeom>
          <a:ln w="0">
            <a:noFill/>
          </a:ln>
        </p:spPr>
      </p:pic>
      <p:sp>
        <p:nvSpPr>
          <p:cNvPr id="42" name=""/>
          <p:cNvSpPr/>
          <p:nvPr/>
        </p:nvSpPr>
        <p:spPr>
          <a:xfrm>
            <a:off x="1134000" y="5877000"/>
            <a:ext cx="3419640" cy="26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tkinson Hyperlegible"/>
              </a:rPr>
              <a:t>www-endlich-wachstum.de</a:t>
            </a:r>
            <a:endParaRPr b="0" lang="de-DE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312120" y="711000"/>
            <a:ext cx="9071280" cy="105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333000" y="2114640"/>
            <a:ext cx="4426560" cy="3653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 type="body"/>
          </p:nvPr>
        </p:nvSpPr>
        <p:spPr>
          <a:xfrm>
            <a:off x="4981680" y="2114640"/>
            <a:ext cx="4426560" cy="174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5000" lnSpcReduction="2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4"/>
          <p:cNvSpPr>
            <a:spLocks noGrp="1"/>
          </p:cNvSpPr>
          <p:nvPr>
            <p:ph type="body"/>
          </p:nvPr>
        </p:nvSpPr>
        <p:spPr>
          <a:xfrm>
            <a:off x="4981680" y="4023360"/>
            <a:ext cx="4426560" cy="174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5000" lnSpcReduction="2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5"/>
          <p:cNvSpPr>
            <a:spLocks noGrp="1"/>
          </p:cNvSpPr>
          <p:nvPr>
            <p:ph type="ftr" idx="10"/>
          </p:nvPr>
        </p:nvSpPr>
        <p:spPr>
          <a:xfrm>
            <a:off x="367560" y="207000"/>
            <a:ext cx="5489640" cy="343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1" lang="de-DE" sz="1400" spc="-1" strike="noStrike">
                <a:solidFill>
                  <a:srgbClr val="000000"/>
                </a:solidFill>
                <a:latin typeface="Unbounded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DE" sz="1400" spc="-1" strike="noStrike">
                <a:solidFill>
                  <a:srgbClr val="000000"/>
                </a:solidFill>
                <a:latin typeface="Unbounded"/>
              </a:rPr>
              <a:t>&lt;footer&gt;</a:t>
            </a:r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8" name="PlaceHolder 6"/>
          <p:cNvSpPr>
            <a:spLocks noGrp="1"/>
          </p:cNvSpPr>
          <p:nvPr>
            <p:ph type="sldNum" idx="11"/>
          </p:nvPr>
        </p:nvSpPr>
        <p:spPr>
          <a:xfrm>
            <a:off x="9180000" y="202320"/>
            <a:ext cx="1529640" cy="523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de-DE" sz="1400" spc="-1" strike="noStrike">
                <a:solidFill>
                  <a:srgbClr val="000000"/>
                </a:solidFill>
                <a:latin typeface="Unbounded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F5441C6-E59B-4A4B-A38D-7902C29C5774}" type="slidenum">
              <a:rPr b="0" lang="de-DE" sz="1400" spc="-1" strike="noStrike">
                <a:solidFill>
                  <a:srgbClr val="000000"/>
                </a:solidFill>
                <a:latin typeface="Unbounded"/>
              </a:rPr>
              <a:t>&lt;number&gt;</a:t>
            </a:fld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9" name="PlaceHolder 7"/>
          <p:cNvSpPr>
            <a:spLocks noGrp="1"/>
          </p:cNvSpPr>
          <p:nvPr>
            <p:ph type="dt" idx="12"/>
          </p:nvPr>
        </p:nvSpPr>
        <p:spPr>
          <a:xfrm>
            <a:off x="367560" y="207000"/>
            <a:ext cx="1432080" cy="433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de-D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de-DE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6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"/>
          <p:cNvSpPr/>
          <p:nvPr/>
        </p:nvSpPr>
        <p:spPr>
          <a:xfrm>
            <a:off x="7515000" y="-2700000"/>
            <a:ext cx="89640" cy="426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5" name="" descr=""/>
          <p:cNvPicPr/>
          <p:nvPr/>
        </p:nvPicPr>
        <p:blipFill>
          <a:blip r:embed="rId2"/>
          <a:stretch/>
        </p:blipFill>
        <p:spPr>
          <a:xfrm>
            <a:off x="8460000" y="5591880"/>
            <a:ext cx="1511640" cy="480600"/>
          </a:xfrm>
          <a:prstGeom prst="rect">
            <a:avLst/>
          </a:prstGeom>
          <a:ln w="0">
            <a:noFill/>
          </a:ln>
        </p:spPr>
      </p:pic>
      <p:pic>
        <p:nvPicPr>
          <p:cNvPr id="56" name="" descr=""/>
          <p:cNvPicPr/>
          <p:nvPr/>
        </p:nvPicPr>
        <p:blipFill>
          <a:blip r:embed="rId3"/>
          <a:stretch/>
        </p:blipFill>
        <p:spPr>
          <a:xfrm>
            <a:off x="7172640" y="5490000"/>
            <a:ext cx="1197000" cy="672840"/>
          </a:xfrm>
          <a:prstGeom prst="rect">
            <a:avLst/>
          </a:prstGeom>
          <a:ln w="0">
            <a:noFill/>
          </a:ln>
        </p:spPr>
      </p:pic>
      <p:pic>
        <p:nvPicPr>
          <p:cNvPr id="57" name="" descr="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/>
        </p:blipFill>
        <p:spPr>
          <a:xfrm>
            <a:off x="369000" y="5843160"/>
            <a:ext cx="728280" cy="258480"/>
          </a:xfrm>
          <a:prstGeom prst="rect">
            <a:avLst/>
          </a:prstGeom>
          <a:ln w="0">
            <a:noFill/>
          </a:ln>
        </p:spPr>
      </p:pic>
      <p:sp>
        <p:nvSpPr>
          <p:cNvPr id="58" name=""/>
          <p:cNvSpPr/>
          <p:nvPr/>
        </p:nvSpPr>
        <p:spPr>
          <a:xfrm>
            <a:off x="1134000" y="5877000"/>
            <a:ext cx="3419640" cy="26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tkinson Hyperlegible"/>
              </a:rPr>
              <a:t>www-endlich-wachstum.de</a:t>
            </a:r>
            <a:endParaRPr b="0" lang="de-DE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312120" y="711000"/>
            <a:ext cx="9071280" cy="105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333000" y="2114640"/>
            <a:ext cx="9071280" cy="3653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ftr" idx="13"/>
          </p:nvPr>
        </p:nvSpPr>
        <p:spPr>
          <a:xfrm>
            <a:off x="367560" y="207000"/>
            <a:ext cx="5489640" cy="343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1" lang="de-DE" sz="1400" spc="-1" strike="noStrike">
                <a:solidFill>
                  <a:srgbClr val="000000"/>
                </a:solidFill>
                <a:latin typeface="Unbounded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DE" sz="1400" spc="-1" strike="noStrike">
                <a:solidFill>
                  <a:srgbClr val="000000"/>
                </a:solidFill>
                <a:latin typeface="Unbounded"/>
              </a:rPr>
              <a:t>&lt;footer&gt;</a:t>
            </a:r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sldNum" idx="14"/>
          </p:nvPr>
        </p:nvSpPr>
        <p:spPr>
          <a:xfrm>
            <a:off x="9180000" y="202320"/>
            <a:ext cx="1529640" cy="523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de-DE" sz="1400" spc="-1" strike="noStrike">
                <a:solidFill>
                  <a:srgbClr val="000000"/>
                </a:solidFill>
                <a:latin typeface="Unbounded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2FE60DE-0818-4D47-ACB5-F38D0549C638}" type="slidenum">
              <a:rPr b="0" lang="de-DE" sz="1400" spc="-1" strike="noStrike">
                <a:solidFill>
                  <a:srgbClr val="000000"/>
                </a:solidFill>
                <a:latin typeface="Unbounded"/>
              </a:rPr>
              <a:t>&lt;number&gt;</a:t>
            </a:fld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3" name="PlaceHolder 5"/>
          <p:cNvSpPr>
            <a:spLocks noGrp="1"/>
          </p:cNvSpPr>
          <p:nvPr>
            <p:ph type="dt" idx="15"/>
          </p:nvPr>
        </p:nvSpPr>
        <p:spPr>
          <a:xfrm>
            <a:off x="367560" y="207000"/>
            <a:ext cx="1432080" cy="433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de-D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de-DE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6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"/>
          <p:cNvSpPr/>
          <p:nvPr/>
        </p:nvSpPr>
        <p:spPr>
          <a:xfrm>
            <a:off x="7515000" y="-2700000"/>
            <a:ext cx="89640" cy="426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7" name="" descr=""/>
          <p:cNvPicPr/>
          <p:nvPr/>
        </p:nvPicPr>
        <p:blipFill>
          <a:blip r:embed="rId2"/>
          <a:stretch/>
        </p:blipFill>
        <p:spPr>
          <a:xfrm>
            <a:off x="8460000" y="5591880"/>
            <a:ext cx="1511640" cy="480600"/>
          </a:xfrm>
          <a:prstGeom prst="rect">
            <a:avLst/>
          </a:prstGeom>
          <a:ln w="0">
            <a:noFill/>
          </a:ln>
        </p:spPr>
      </p:pic>
      <p:pic>
        <p:nvPicPr>
          <p:cNvPr id="68" name="" descr=""/>
          <p:cNvPicPr/>
          <p:nvPr/>
        </p:nvPicPr>
        <p:blipFill>
          <a:blip r:embed="rId3"/>
          <a:stretch/>
        </p:blipFill>
        <p:spPr>
          <a:xfrm>
            <a:off x="7172640" y="5490000"/>
            <a:ext cx="1197000" cy="672840"/>
          </a:xfrm>
          <a:prstGeom prst="rect">
            <a:avLst/>
          </a:prstGeom>
          <a:ln w="0">
            <a:noFill/>
          </a:ln>
        </p:spPr>
      </p:pic>
      <p:pic>
        <p:nvPicPr>
          <p:cNvPr id="69" name="" descr="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/>
        </p:blipFill>
        <p:spPr>
          <a:xfrm>
            <a:off x="369000" y="5843160"/>
            <a:ext cx="728280" cy="258480"/>
          </a:xfrm>
          <a:prstGeom prst="rect">
            <a:avLst/>
          </a:prstGeom>
          <a:ln w="0">
            <a:noFill/>
          </a:ln>
        </p:spPr>
      </p:pic>
      <p:sp>
        <p:nvSpPr>
          <p:cNvPr id="70" name=""/>
          <p:cNvSpPr/>
          <p:nvPr/>
        </p:nvSpPr>
        <p:spPr>
          <a:xfrm>
            <a:off x="1134000" y="5877000"/>
            <a:ext cx="3419640" cy="26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de-DE" sz="1000" spc="-1" strike="noStrike">
                <a:solidFill>
                  <a:srgbClr val="000000"/>
                </a:solidFill>
                <a:latin typeface="Atkinson Hyperlegible"/>
              </a:rPr>
              <a:t>www-endlich-wachstum.de</a:t>
            </a:r>
            <a:endParaRPr b="0" lang="de-DE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312120" y="711000"/>
            <a:ext cx="9071280" cy="105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ftr" idx="16"/>
          </p:nvPr>
        </p:nvSpPr>
        <p:spPr>
          <a:xfrm>
            <a:off x="367560" y="207000"/>
            <a:ext cx="5489640" cy="343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1" lang="de-DE" sz="1400" spc="-1" strike="noStrike">
                <a:solidFill>
                  <a:srgbClr val="000000"/>
                </a:solidFill>
                <a:latin typeface="Unbounded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DE" sz="1400" spc="-1" strike="noStrike">
                <a:solidFill>
                  <a:srgbClr val="000000"/>
                </a:solidFill>
                <a:latin typeface="Unbounded"/>
              </a:rPr>
              <a:t>&lt;footer&gt;</a:t>
            </a:r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sldNum" idx="17"/>
          </p:nvPr>
        </p:nvSpPr>
        <p:spPr>
          <a:xfrm>
            <a:off x="9180000" y="202320"/>
            <a:ext cx="1529640" cy="523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de-DE" sz="1400" spc="-1" strike="noStrike">
                <a:solidFill>
                  <a:srgbClr val="000000"/>
                </a:solidFill>
                <a:latin typeface="Unbounded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1AECE5B-7D5B-4691-8825-BA5BDE1EC934}" type="slidenum">
              <a:rPr b="0" lang="de-DE" sz="1400" spc="-1" strike="noStrike">
                <a:solidFill>
                  <a:srgbClr val="000000"/>
                </a:solidFill>
                <a:latin typeface="Unbounded"/>
              </a:rPr>
              <a:t>&lt;number&gt;</a:t>
            </a:fld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dt" idx="18"/>
          </p:nvPr>
        </p:nvSpPr>
        <p:spPr>
          <a:xfrm>
            <a:off x="367560" y="207000"/>
            <a:ext cx="1432080" cy="433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de-D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de-DE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 type="body"/>
          </p:nvPr>
        </p:nvSpPr>
        <p:spPr>
          <a:xfrm>
            <a:off x="504000" y="1474200"/>
            <a:ext cx="9072000" cy="3654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de-DE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de-DE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de-DE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de-DE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de-DE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de-DE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6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6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5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6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5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8.png"/><Relationship Id="rId3" Type="http://schemas.openxmlformats.org/officeDocument/2006/relationships/image" Target="../media/image8.png"/><Relationship Id="rId4" Type="http://schemas.openxmlformats.org/officeDocument/2006/relationships/image" Target="../media/image8.png"/><Relationship Id="rId5" Type="http://schemas.openxmlformats.org/officeDocument/2006/relationships/image" Target="../media/image8.png"/><Relationship Id="rId6" Type="http://schemas.openxmlformats.org/officeDocument/2006/relationships/image" Target="../media/image8.png"/><Relationship Id="rId7" Type="http://schemas.openxmlformats.org/officeDocument/2006/relationships/image" Target="../media/image8.png"/><Relationship Id="rId8" Type="http://schemas.openxmlformats.org/officeDocument/2006/relationships/image" Target="../media/image8.png"/><Relationship Id="rId9" Type="http://schemas.openxmlformats.org/officeDocument/2006/relationships/package" Target="../embeddings/oleObject1.docx"/><Relationship Id="rId10" Type="http://schemas.openxmlformats.org/officeDocument/2006/relationships/image" Target="../media/image9.wmf"/><Relationship Id="rId11" Type="http://schemas.openxmlformats.org/officeDocument/2006/relationships/image" Target="../media/image8.png"/><Relationship Id="rId12" Type="http://schemas.openxmlformats.org/officeDocument/2006/relationships/image" Target="../media/image8.png"/><Relationship Id="rId13" Type="http://schemas.openxmlformats.org/officeDocument/2006/relationships/image" Target="../media/image8.png"/><Relationship Id="rId14" Type="http://schemas.openxmlformats.org/officeDocument/2006/relationships/image" Target="../media/image8.png"/><Relationship Id="rId15" Type="http://schemas.openxmlformats.org/officeDocument/2006/relationships/slideLayout" Target="../slideLayouts/slideLayout5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hyperlink" Target="https://www.amnesty.at/themen/klimawandel-und-menschenrechte/klimakrise-und-menschenrechte-der-klimawandel-und-seine-folgen-fuer-die-menschen/#klimagerechtigkeit" TargetMode="External"/><Relationship Id="rId2" Type="http://schemas.openxmlformats.org/officeDocument/2006/relationships/hyperlink" Target="https://www.bpb.de/themen/migration-integration/kurzdossiers/283411/klimawandel-migration-und-geschlechterverhaeltnisse/#node-content-title-0" TargetMode="External"/><Relationship Id="rId3" Type="http://schemas.openxmlformats.org/officeDocument/2006/relationships/hyperlink" Target="https://www.futurezone.de/digital-life/article218417129/check-deine-klimabilanz-so-viel-co2-stoesst-du-bei-einer-flugreise-aus.html" TargetMode="External"/><Relationship Id="rId4" Type="http://schemas.openxmlformats.org/officeDocument/2006/relationships/hyperlink" Target="http://www.footprint-deutschland.de/" TargetMode="External"/><Relationship Id="rId5" Type="http://schemas.openxmlformats.org/officeDocument/2006/relationships/hyperlink" Target="https://climate.copernicus.eu/copernicus-october-2023-exceptional-temperature-anomalies-2023-virtually-certain-be-warmest-year" TargetMode="External"/><Relationship Id="rId6" Type="http://schemas.openxmlformats.org/officeDocument/2006/relationships/hyperlink" Target="https://www.germanwatch.org/en/17307" TargetMode="External"/><Relationship Id="rId7" Type="http://schemas.openxmlformats.org/officeDocument/2006/relationships/slideLayout" Target="../slideLayouts/slideLayout5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hyperlink" Target="http://www.footprintnetwork.org/" TargetMode="External"/><Relationship Id="rId2" Type="http://schemas.openxmlformats.org/officeDocument/2006/relationships/hyperlink" Target="http://www.ipcc.ch/report/sixth-assessment-report-cycle/" TargetMode="External"/><Relationship Id="rId3" Type="http://schemas.openxmlformats.org/officeDocument/2006/relationships/hyperlink" Target="https://mashable.com/feature/carbon-footprint-pr-campaign-sham" TargetMode="External"/><Relationship Id="rId4" Type="http://schemas.openxmlformats.org/officeDocument/2006/relationships/hyperlink" Target="https://climate.nasa.gov/extreme-weather-graphic-full-text/" TargetMode="External"/><Relationship Id="rId5" Type="http://schemas.openxmlformats.org/officeDocument/2006/relationships/slideLayout" Target="../slideLayouts/slideLayout5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hyperlink" Target="https://www.pbl.nl/en/publications/trends-in-global-co2-and-total-greenhouse-gas-emissions-2020-report" TargetMode="External"/><Relationship Id="rId2" Type="http://schemas.openxmlformats.org/officeDocument/2006/relationships/hyperlink" Target="https://www.dw.com/de/faktencheck-wie-sch&#228;dlich-f&#252;r-das-klima-ist-der-verzehr-von-fleisch-wirklich/a-63252828" TargetMode="External"/><Relationship Id="rId3" Type="http://schemas.openxmlformats.org/officeDocument/2006/relationships/hyperlink" Target="https://www.bpb.de/shop/zeitschriften/izpb/klima-347/336195/ursachen-und-folgen-des-klimawandels/" TargetMode="External"/><Relationship Id="rId4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6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5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hyperlink" Target="https://doi.org/10.1126/science.1259855" TargetMode="External"/><Relationship Id="rId2" Type="http://schemas.openxmlformats.org/officeDocument/2006/relationships/hyperlink" Target="https://weltzeituhren.info/wann-ist-tag-und-nachtgleiche-aequinoktium/" TargetMode="External"/><Relationship Id="rId3" Type="http://schemas.openxmlformats.org/officeDocument/2006/relationships/hyperlink" Target="https://www.e-unwto.org/doi/book/10.18111/9789284412341" TargetMode="External"/><Relationship Id="rId4" Type="http://schemas.openxmlformats.org/officeDocument/2006/relationships/slideLayout" Target="../slideLayouts/slideLayout5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4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" descr=""/>
          <p:cNvPicPr/>
          <p:nvPr/>
        </p:nvPicPr>
        <p:blipFill>
          <a:blip r:embed="rId1"/>
          <a:stretch/>
        </p:blipFill>
        <p:spPr>
          <a:xfrm>
            <a:off x="45000" y="1569960"/>
            <a:ext cx="7379640" cy="3559680"/>
          </a:xfrm>
          <a:prstGeom prst="rect">
            <a:avLst/>
          </a:prstGeom>
          <a:ln w="0">
            <a:noFill/>
          </a:ln>
        </p:spPr>
      </p:pic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-1871280" y="3060000"/>
            <a:ext cx="9071280" cy="105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DE" sz="4000" spc="-1" strike="noStrike">
                <a:solidFill>
                  <a:srgbClr val="000000"/>
                </a:solidFill>
                <a:latin typeface="Unbounded"/>
              </a:rPr>
              <a:t>1, 2 oder 3?</a:t>
            </a:r>
            <a:endParaRPr b="0" lang="de-DE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558360" y="3645000"/>
            <a:ext cx="9071280" cy="1007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Ein Quiz zu … Klimagerechtigkeit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6"/>
          </p:nvPr>
        </p:nvSpPr>
        <p:spPr/>
        <p:txBody>
          <a:bodyPr/>
          <a:p>
            <a:r>
              <a:t>1, 2 oder 3? Ein Quiz zu Klimagerechtigkeit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7"/>
          </p:nvPr>
        </p:nvSpPr>
        <p:spPr/>
        <p:txBody>
          <a:bodyPr/>
          <a:p>
            <a:fld id="{6FC1006C-BDAD-480E-82D7-6E0EBB802EF2}" type="slidenum">
              <a:t>1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080000" y="1325880"/>
            <a:ext cx="8009640" cy="22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DE" sz="4000" spc="-1" strike="noStrike">
                <a:solidFill>
                  <a:srgbClr val="000000"/>
                </a:solidFill>
                <a:latin typeface="Unbounded"/>
              </a:rPr>
              <a:t>Was ist der </a:t>
            </a:r>
            <a:r>
              <a:rPr b="1" lang="de-DE" sz="4000" spc="-1" strike="noStrike">
                <a:solidFill>
                  <a:srgbClr val="000000"/>
                </a:solidFill>
                <a:latin typeface="Unbounded"/>
              </a:rPr>
              <a:t>ökologische </a:t>
            </a:r>
            <a:r>
              <a:rPr b="1" lang="de-DE" sz="4000" spc="-1" strike="noStrike">
                <a:solidFill>
                  <a:srgbClr val="000000"/>
                </a:solidFill>
                <a:latin typeface="Unbounded"/>
              </a:rPr>
              <a:t>Fußabdruck?</a:t>
            </a:r>
            <a:endParaRPr b="0" lang="de-DE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"/>
          <p:cNvSpPr/>
          <p:nvPr/>
        </p:nvSpPr>
        <p:spPr>
          <a:xfrm>
            <a:off x="3420000" y="3060000"/>
            <a:ext cx="3023640" cy="165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1800" spc="-1" strike="noStrike">
                <a:solidFill>
                  <a:srgbClr val="ff8000"/>
                </a:solidFill>
                <a:latin typeface="Atkinson Hyperlegible"/>
              </a:rPr>
              <a:t>2</a:t>
            </a:r>
            <a:r>
              <a:rPr b="0" lang="de-DE" sz="1800" spc="-1" strike="noStrike">
                <a:solidFill>
                  <a:srgbClr val="000000"/>
                </a:solidFill>
                <a:latin typeface="Atkinson Hyperlegible"/>
              </a:rPr>
              <a:t> </a:t>
            </a:r>
            <a:r>
              <a:rPr b="0" lang="de-DE" sz="2000" spc="-1" strike="noStrike">
                <a:solidFill>
                  <a:srgbClr val="000000"/>
                </a:solidFill>
                <a:latin typeface="Atkinson Hyperlegible"/>
              </a:rPr>
              <a:t>ein Messinstrument für den CO</a:t>
            </a:r>
            <a:r>
              <a:rPr b="0" lang="de-DE" sz="2000" spc="-1" strike="noStrike" baseline="-8000">
                <a:solidFill>
                  <a:srgbClr val="000000"/>
                </a:solidFill>
                <a:latin typeface="Atkinson Hyperlegible"/>
              </a:rPr>
              <a:t>2</a:t>
            </a:r>
            <a:r>
              <a:rPr b="0" lang="de-DE" sz="2000" spc="-1" strike="noStrike">
                <a:solidFill>
                  <a:srgbClr val="000000"/>
                </a:solidFill>
                <a:latin typeface="Atkinson Hyperlegible"/>
              </a:rPr>
              <a:t>-Ausstoß eines Menschen</a:t>
            </a:r>
            <a:endParaRPr b="0" lang="de-DE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"/>
          <p:cNvSpPr/>
          <p:nvPr/>
        </p:nvSpPr>
        <p:spPr>
          <a:xfrm>
            <a:off x="6480000" y="3060000"/>
            <a:ext cx="3464640" cy="235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000" spc="-1" strike="noStrike">
                <a:solidFill>
                  <a:srgbClr val="ff8000"/>
                </a:solidFill>
                <a:latin typeface="Atkinson Hyperlegible"/>
              </a:rPr>
              <a:t>3</a:t>
            </a:r>
            <a:r>
              <a:rPr b="0" lang="de-DE" sz="2000" spc="-1" strike="noStrike">
                <a:solidFill>
                  <a:srgbClr val="000000"/>
                </a:solidFill>
                <a:latin typeface="Atkinson Hyperlegible"/>
              </a:rPr>
              <a:t> ein Messinstrument für die benötigte Fläche, um genutzte Energie und Rohstoffe zur Verfügung zu stellen</a:t>
            </a:r>
            <a:endParaRPr b="0" lang="de-DE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"/>
          <p:cNvSpPr/>
          <p:nvPr/>
        </p:nvSpPr>
        <p:spPr>
          <a:xfrm>
            <a:off x="27000" y="3015000"/>
            <a:ext cx="3302640" cy="235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100" spc="-1" strike="noStrike">
                <a:solidFill>
                  <a:srgbClr val="ff8000"/>
                </a:solidFill>
                <a:latin typeface="Atkinson Hyperlegible"/>
              </a:rPr>
              <a:t>1</a:t>
            </a:r>
            <a:r>
              <a:rPr b="0" lang="de-DE" sz="2100" spc="-1" strike="noStrike">
                <a:solidFill>
                  <a:srgbClr val="000000"/>
                </a:solidFill>
                <a:latin typeface="Atkinson Hyperlegible"/>
              </a:rPr>
              <a:t> ein Messinstrument für die Menge an Ressourcen, die bei Herstellung, Gebrauch und Entsorgung eines Produktes verbraucht wird</a:t>
            </a:r>
            <a:endParaRPr b="0" lang="de-DE" sz="2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1, 2 oder 3? Ein Quiz zu Klimagerechtigkeit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AE29AB8E-BD30-4704-A8DF-3C73EB251410}" type="slidenum">
              <a:t>10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"/>
          <p:cNvSpPr/>
          <p:nvPr/>
        </p:nvSpPr>
        <p:spPr>
          <a:xfrm>
            <a:off x="3285000" y="3155400"/>
            <a:ext cx="3023640" cy="165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1800" spc="-1" strike="noStrike">
                <a:solidFill>
                  <a:srgbClr val="ff8000"/>
                </a:solidFill>
                <a:latin typeface="Atkinson Hyperlegible"/>
              </a:rPr>
              <a:t>2</a:t>
            </a:r>
            <a:r>
              <a:rPr b="0" lang="de-DE" sz="1800" spc="-1" strike="noStrike">
                <a:solidFill>
                  <a:srgbClr val="000000"/>
                </a:solidFill>
                <a:latin typeface="Atkinson Hyperlegible"/>
              </a:rPr>
              <a:t> </a:t>
            </a:r>
            <a:r>
              <a:rPr b="0" lang="de-DE" sz="2000" spc="-1" strike="noStrike">
                <a:solidFill>
                  <a:srgbClr val="000000"/>
                </a:solidFill>
                <a:latin typeface="Atkinson Hyperlegible"/>
              </a:rPr>
              <a:t>ein Messinstrument für den CO</a:t>
            </a:r>
            <a:r>
              <a:rPr b="0" lang="de-DE" sz="2000" spc="-1" strike="noStrike" baseline="-8000">
                <a:solidFill>
                  <a:srgbClr val="000000"/>
                </a:solidFill>
                <a:latin typeface="Atkinson Hyperlegible"/>
              </a:rPr>
              <a:t>2</a:t>
            </a:r>
            <a:r>
              <a:rPr b="0" lang="de-DE" sz="2000" spc="-1" strike="noStrike">
                <a:solidFill>
                  <a:srgbClr val="000000"/>
                </a:solidFill>
                <a:latin typeface="Atkinson Hyperlegible"/>
              </a:rPr>
              <a:t>-Ausstoß eines Menschen</a:t>
            </a:r>
            <a:endParaRPr b="0" lang="de-DE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4" name="" descr=""/>
          <p:cNvPicPr/>
          <p:nvPr/>
        </p:nvPicPr>
        <p:blipFill>
          <a:blip r:embed="rId1"/>
          <a:stretch/>
        </p:blipFill>
        <p:spPr>
          <a:xfrm>
            <a:off x="6507360" y="2795400"/>
            <a:ext cx="3617280" cy="2604240"/>
          </a:xfrm>
          <a:prstGeom prst="rect">
            <a:avLst/>
          </a:prstGeom>
          <a:ln w="0">
            <a:noFill/>
          </a:ln>
        </p:spPr>
      </p:pic>
      <p:sp>
        <p:nvSpPr>
          <p:cNvPr id="125" name=""/>
          <p:cNvSpPr/>
          <p:nvPr/>
        </p:nvSpPr>
        <p:spPr>
          <a:xfrm>
            <a:off x="6570000" y="3178080"/>
            <a:ext cx="3194640" cy="235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000" spc="-1" strike="noStrike">
                <a:solidFill>
                  <a:srgbClr val="ff8000"/>
                </a:solidFill>
                <a:latin typeface="Atkinson Hyperlegible"/>
                <a:ea typeface="PingFang SC"/>
              </a:rPr>
              <a:t>3</a:t>
            </a:r>
            <a:r>
              <a:rPr b="0" lang="de-DE" sz="20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 ein Messinstrument für die benötigte Fläche, um genutzte Energie und Rohstoffe zur Verfügung zu stellen</a:t>
            </a:r>
            <a:endParaRPr b="0" lang="de-DE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-18000" y="3150000"/>
            <a:ext cx="3302640" cy="235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000" spc="-1" strike="noStrike">
                <a:solidFill>
                  <a:srgbClr val="ff8000"/>
                </a:solidFill>
                <a:latin typeface="Atkinson Hyperlegible"/>
              </a:rPr>
              <a:t>1</a:t>
            </a:r>
            <a:r>
              <a:rPr b="0" lang="de-DE" sz="2000" spc="-1" strike="noStrike">
                <a:solidFill>
                  <a:srgbClr val="000000"/>
                </a:solidFill>
                <a:latin typeface="Atkinson Hyperlegible"/>
              </a:rPr>
              <a:t> ein Messinstrument für die Menge an Ressourcen, die bei Herstellung, Gebrauch und Entsorgung eines Produktes verbraucht wird</a:t>
            </a:r>
            <a:endParaRPr b="0" lang="de-DE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990000" y="1350000"/>
            <a:ext cx="8099640" cy="22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DE" sz="4000" spc="-1" strike="noStrike">
                <a:solidFill>
                  <a:srgbClr val="000000"/>
                </a:solidFill>
                <a:latin typeface="Unbounded"/>
              </a:rPr>
              <a:t>Was ist der ökologische Fußabdruck?</a:t>
            </a:r>
            <a:endParaRPr b="0" lang="de-DE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1, 2 oder 3? Ein Quiz zu Klimagerechtigkeit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089517FD-5675-4C01-A52D-07BDB8043A0C}" type="slidenum">
              <a:t>11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513360" y="966240"/>
            <a:ext cx="9071280" cy="285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DE" sz="40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Wer verhalf dem Konzept des ökologischen Fußabdrucks im Jahr 2004 zu internationaler Bekanntheit?</a:t>
            </a:r>
            <a:endParaRPr b="0" lang="de-DE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3231000" y="3563640"/>
            <a:ext cx="3293640" cy="12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600" spc="-1" strike="noStrike">
                <a:solidFill>
                  <a:srgbClr val="ff8000"/>
                </a:solidFill>
                <a:latin typeface="Atkinson Hyperlegible"/>
              </a:rPr>
              <a:t>2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 das Global Footprint Network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6840000" y="3555000"/>
            <a:ext cx="2807640" cy="119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600" spc="-1" strike="noStrike">
                <a:solidFill>
                  <a:srgbClr val="ff8000"/>
                </a:solidFill>
                <a:latin typeface="Atkinson Hyperlegible"/>
              </a:rPr>
              <a:t>3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 die McDonald’s Corporation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45000" y="3563640"/>
            <a:ext cx="3185640" cy="156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600" spc="-1" strike="noStrike">
                <a:solidFill>
                  <a:srgbClr val="ff8000"/>
                </a:solidFill>
                <a:latin typeface="Atkinson Hyperlegible"/>
              </a:rPr>
              <a:t>1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 der Ölkonzern British Petroleum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1, 2 oder 3? Ein Quiz zu Klimagerechtigkeit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E7C1ED11-7AE6-4547-89C2-0CDB26126CE4}" type="slidenum">
              <a:t>12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" descr=""/>
          <p:cNvPicPr/>
          <p:nvPr/>
        </p:nvPicPr>
        <p:blipFill>
          <a:blip r:embed="rId1"/>
          <a:stretch/>
        </p:blipFill>
        <p:spPr>
          <a:xfrm>
            <a:off x="315000" y="2745000"/>
            <a:ext cx="3374640" cy="2429640"/>
          </a:xfrm>
          <a:prstGeom prst="rect">
            <a:avLst/>
          </a:prstGeom>
          <a:ln w="0">
            <a:noFill/>
          </a:ln>
        </p:spPr>
      </p:pic>
      <p:sp>
        <p:nvSpPr>
          <p:cNvPr id="133" name=""/>
          <p:cNvSpPr/>
          <p:nvPr/>
        </p:nvSpPr>
        <p:spPr>
          <a:xfrm>
            <a:off x="3231000" y="3563640"/>
            <a:ext cx="3293640" cy="12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600" spc="-1" strike="noStrike">
                <a:solidFill>
                  <a:srgbClr val="ff8000"/>
                </a:solidFill>
                <a:latin typeface="Atkinson Hyperlegible"/>
              </a:rPr>
              <a:t>2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 das Global Footprint Network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6840000" y="3555000"/>
            <a:ext cx="2807640" cy="119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600" spc="-1" strike="noStrike">
                <a:solidFill>
                  <a:srgbClr val="ff8000"/>
                </a:solidFill>
                <a:latin typeface="Atkinson Hyperlegible"/>
              </a:rPr>
              <a:t>3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 die McDonald’s Corporation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45000" y="3563640"/>
            <a:ext cx="3185640" cy="156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600" spc="-1" strike="noStrike">
                <a:solidFill>
                  <a:srgbClr val="ff8000"/>
                </a:solidFill>
                <a:latin typeface="Atkinson Hyperlegible"/>
              </a:rPr>
              <a:t>1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 der Ölkonzern British Petroleum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513720" y="966600"/>
            <a:ext cx="9071280" cy="285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DE" sz="40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Wer verhalf dem Konzept des ökologischen Fußabdrucks im Jahr 2004 zu internationaler Bekanntheit?</a:t>
            </a:r>
            <a:endParaRPr b="0" lang="de-DE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1, 2 oder 3? Ein Quiz zu Klimagerechtigkeit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B41EAAD3-7B52-44D3-BA70-91FF296A724D}" type="slidenum">
              <a:t>13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405000" y="1335600"/>
            <a:ext cx="9071280" cy="257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DE" sz="3600" spc="-1" strike="noStrike">
                <a:solidFill>
                  <a:srgbClr val="000000"/>
                </a:solidFill>
                <a:latin typeface="Atkinson Hyperlegible"/>
              </a:rPr>
              <a:t>Welche drei </a:t>
            </a:r>
            <a:r>
              <a:rPr b="1" lang="de-DE" sz="3600" spc="-1" strike="noStrike">
                <a:solidFill>
                  <a:srgbClr val="000000"/>
                </a:solidFill>
                <a:latin typeface="Atkinson Hyperlegible"/>
              </a:rPr>
              <a:t>Staaten </a:t>
            </a:r>
            <a:r>
              <a:rPr b="1" lang="de-DE" sz="3600" spc="-1" strike="noStrike">
                <a:solidFill>
                  <a:srgbClr val="000000"/>
                </a:solidFill>
                <a:latin typeface="Atkinson Hyperlegible"/>
              </a:rPr>
              <a:t>waren von </a:t>
            </a:r>
            <a:r>
              <a:rPr b="1" lang="de-DE" sz="3600" spc="-1" strike="noStrike">
                <a:solidFill>
                  <a:srgbClr val="000000"/>
                </a:solidFill>
                <a:latin typeface="Atkinson Hyperlegible"/>
              </a:rPr>
              <a:t>2000 bis </a:t>
            </a:r>
            <a:r>
              <a:rPr b="1" lang="de-DE" sz="3600" spc="-1" strike="noStrike">
                <a:solidFill>
                  <a:srgbClr val="000000"/>
                </a:solidFill>
                <a:latin typeface="Atkinson Hyperlegible"/>
              </a:rPr>
              <a:t>2018 am </a:t>
            </a:r>
            <a:r>
              <a:rPr b="1" lang="de-DE" sz="3600" spc="-1" strike="noStrike">
                <a:solidFill>
                  <a:srgbClr val="000000"/>
                </a:solidFill>
                <a:latin typeface="Atkinson Hyperlegible"/>
              </a:rPr>
              <a:t>stärksten </a:t>
            </a:r>
            <a:r>
              <a:rPr b="1" lang="de-DE" sz="3600" spc="-1" strike="noStrike">
                <a:solidFill>
                  <a:srgbClr val="000000"/>
                </a:solidFill>
                <a:latin typeface="Atkinson Hyperlegible"/>
              </a:rPr>
              <a:t>von </a:t>
            </a:r>
            <a:r>
              <a:rPr b="1" lang="de-DE" sz="3600" spc="-1" strike="noStrike">
                <a:solidFill>
                  <a:srgbClr val="000000"/>
                </a:solidFill>
                <a:latin typeface="Atkinson Hyperlegible"/>
              </a:rPr>
              <a:t>Extremwett</a:t>
            </a:r>
            <a:r>
              <a:rPr b="1" lang="de-DE" sz="3600" spc="-1" strike="noStrike">
                <a:solidFill>
                  <a:srgbClr val="000000"/>
                </a:solidFill>
                <a:latin typeface="Atkinson Hyperlegible"/>
              </a:rPr>
              <a:t>erereigniss</a:t>
            </a:r>
            <a:r>
              <a:rPr b="1" lang="de-DE" sz="3600" spc="-1" strike="noStrike">
                <a:solidFill>
                  <a:srgbClr val="000000"/>
                </a:solidFill>
                <a:latin typeface="Atkinson Hyperlegible"/>
              </a:rPr>
              <a:t>en </a:t>
            </a:r>
            <a:r>
              <a:rPr b="1" lang="de-DE" sz="3600" spc="-1" strike="noStrike">
                <a:solidFill>
                  <a:srgbClr val="000000"/>
                </a:solidFill>
                <a:latin typeface="Atkinson Hyperlegible"/>
              </a:rPr>
              <a:t>betroffen?</a:t>
            </a:r>
            <a:endParaRPr b="0" lang="de-DE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180000" y="3570120"/>
            <a:ext cx="2807640" cy="110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400" spc="-1" strike="noStrike">
                <a:solidFill>
                  <a:srgbClr val="ff8000"/>
                </a:solidFill>
                <a:latin typeface="Atkinson Hyperlegible"/>
              </a:rPr>
              <a:t>1</a:t>
            </a:r>
            <a:r>
              <a:rPr b="0" lang="de-DE" sz="2400" spc="-1" strike="noStrike">
                <a:solidFill>
                  <a:srgbClr val="000000"/>
                </a:solidFill>
                <a:latin typeface="Atkinson Hyperlegible"/>
              </a:rPr>
              <a:t> Vietnam, Indonesien, Bahamas</a:t>
            </a:r>
            <a:endParaRPr b="0" lang="de-DE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"/>
          <p:cNvSpPr/>
          <p:nvPr/>
        </p:nvSpPr>
        <p:spPr>
          <a:xfrm>
            <a:off x="3357000" y="3550680"/>
            <a:ext cx="2807640" cy="1108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200" spc="-1" strike="noStrike">
                <a:solidFill>
                  <a:srgbClr val="ff8000"/>
                </a:solidFill>
                <a:highlight>
                  <a:srgbClr val="ffffff"/>
                </a:highlight>
                <a:latin typeface="Atkinson Hyperlegible"/>
                <a:ea typeface="Noto Sans CJK SC Regular"/>
              </a:rPr>
              <a:t>2</a:t>
            </a:r>
            <a:r>
              <a:rPr b="0" lang="de-DE" sz="2200" spc="-1" strike="noStrike">
                <a:solidFill>
                  <a:srgbClr val="ff8000"/>
                </a:solidFill>
                <a:highlight>
                  <a:srgbClr val="ffffff"/>
                </a:highlight>
                <a:latin typeface="Atkinson Hyperlegible"/>
                <a:ea typeface="Noto Sans CJK SC Regular"/>
              </a:rPr>
              <a:t> </a:t>
            </a:r>
            <a:r>
              <a:rPr b="0" lang="de-DE" sz="2200" spc="-1" strike="noStrike">
                <a:solidFill>
                  <a:srgbClr val="000000"/>
                </a:solidFill>
                <a:latin typeface="Atkinson Hyperlegible"/>
                <a:ea typeface="Noto Sans CJK SC Regular"/>
              </a:rPr>
              <a:t>Australien Deutschland, Japan</a:t>
            </a:r>
            <a:endParaRPr b="0" lang="de-DE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6741000" y="3593880"/>
            <a:ext cx="3023640" cy="1490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400" spc="-1" strike="noStrike">
                <a:solidFill>
                  <a:srgbClr val="ff8000"/>
                </a:solidFill>
                <a:latin typeface="Atkinson Hyperlegible"/>
                <a:ea typeface="Noto Sans CJK SC Regular"/>
              </a:rPr>
              <a:t>3 </a:t>
            </a:r>
            <a:r>
              <a:rPr b="0" lang="de-DE" sz="2200" spc="-1" strike="noStrike">
                <a:solidFill>
                  <a:srgbClr val="000000"/>
                </a:solidFill>
                <a:latin typeface="Atkinson Hyperlegible"/>
                <a:ea typeface="Noto Sans CJK SC Regular"/>
              </a:rPr>
              <a:t>Puerto Rico, Myanmar, Haiti</a:t>
            </a:r>
            <a:endParaRPr b="0" lang="de-DE" sz="2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2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1, 2 oder 3? Ein Quiz zu Klimagerechtigkeit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1B5C2E21-A969-4AF3-86AE-4987DF3748E3}" type="slidenum">
              <a:t>14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" descr=""/>
          <p:cNvPicPr/>
          <p:nvPr/>
        </p:nvPicPr>
        <p:blipFill>
          <a:blip r:embed="rId1"/>
          <a:stretch/>
        </p:blipFill>
        <p:spPr>
          <a:xfrm>
            <a:off x="6570000" y="3060000"/>
            <a:ext cx="3437280" cy="1844640"/>
          </a:xfrm>
          <a:prstGeom prst="rect">
            <a:avLst/>
          </a:prstGeom>
          <a:ln w="0">
            <a:noFill/>
          </a:ln>
        </p:spPr>
      </p:pic>
      <p:sp>
        <p:nvSpPr>
          <p:cNvPr id="142" name=""/>
          <p:cNvSpPr/>
          <p:nvPr/>
        </p:nvSpPr>
        <p:spPr>
          <a:xfrm>
            <a:off x="180000" y="3570120"/>
            <a:ext cx="2807640" cy="110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400" spc="-1" strike="noStrike">
                <a:solidFill>
                  <a:srgbClr val="ff8000"/>
                </a:solidFill>
                <a:latin typeface="Atkinson Hyperlegible"/>
              </a:rPr>
              <a:t>1</a:t>
            </a:r>
            <a:r>
              <a:rPr b="0" lang="de-DE" sz="2400" spc="-1" strike="noStrike">
                <a:solidFill>
                  <a:srgbClr val="000000"/>
                </a:solidFill>
                <a:latin typeface="Atkinson Hyperlegible"/>
              </a:rPr>
              <a:t> Vietnam, Indonesien, Bahamas</a:t>
            </a:r>
            <a:endParaRPr b="0" lang="de-DE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3357000" y="3550680"/>
            <a:ext cx="2807640" cy="1108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200" spc="-1" strike="noStrike">
                <a:solidFill>
                  <a:srgbClr val="ff8000"/>
                </a:solidFill>
                <a:highlight>
                  <a:srgbClr val="ffffff"/>
                </a:highlight>
                <a:latin typeface="Atkinson Hyperlegible"/>
                <a:ea typeface="Noto Sans CJK SC Regular"/>
              </a:rPr>
              <a:t>2</a:t>
            </a:r>
            <a:r>
              <a:rPr b="0" lang="de-DE" sz="2200" spc="-1" strike="noStrike">
                <a:solidFill>
                  <a:srgbClr val="ff8000"/>
                </a:solidFill>
                <a:highlight>
                  <a:srgbClr val="ffffff"/>
                </a:highlight>
                <a:latin typeface="Atkinson Hyperlegible"/>
                <a:ea typeface="Noto Sans CJK SC Regular"/>
              </a:rPr>
              <a:t> </a:t>
            </a:r>
            <a:r>
              <a:rPr b="0" lang="de-DE" sz="2200" spc="-1" strike="noStrike">
                <a:solidFill>
                  <a:srgbClr val="000000"/>
                </a:solidFill>
                <a:latin typeface="Atkinson Hyperlegible"/>
                <a:ea typeface="Noto Sans CJK SC Regular"/>
              </a:rPr>
              <a:t>Australien Deutschland, Japan</a:t>
            </a:r>
            <a:endParaRPr b="0" lang="de-DE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6741000" y="3593880"/>
            <a:ext cx="3023640" cy="1490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400" spc="-1" strike="noStrike">
                <a:solidFill>
                  <a:srgbClr val="ff8000"/>
                </a:solidFill>
                <a:latin typeface="Atkinson Hyperlegible"/>
                <a:ea typeface="Noto Sans CJK SC Regular"/>
              </a:rPr>
              <a:t>3 </a:t>
            </a:r>
            <a:r>
              <a:rPr b="0" lang="de-DE" sz="2200" spc="-1" strike="noStrike">
                <a:solidFill>
                  <a:srgbClr val="000000"/>
                </a:solidFill>
                <a:latin typeface="Atkinson Hyperlegible"/>
                <a:ea typeface="Noto Sans CJK SC Regular"/>
              </a:rPr>
              <a:t>Puerto Rico, Myanmar, Haiti</a:t>
            </a:r>
            <a:endParaRPr b="0" lang="de-DE" sz="2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2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405360" y="1335960"/>
            <a:ext cx="9071280" cy="2084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DE" sz="3600" spc="-1" strike="noStrike">
                <a:solidFill>
                  <a:srgbClr val="000000"/>
                </a:solidFill>
                <a:latin typeface="Atkinson Hyperlegible"/>
              </a:rPr>
              <a:t>Welche drei Staaten waren von 2000 bis 2018 am stärksten von Extremwetterereignissen betroffen?</a:t>
            </a:r>
            <a:endParaRPr b="0" lang="de-DE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1, 2 oder 3? Ein Quiz zu Klimagerechtigkeit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73C603D7-B7EF-4C07-B31F-0DB5DF61FC46}" type="slidenum">
              <a:t>15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738360" y="1575360"/>
            <a:ext cx="9071280" cy="1934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DE" sz="3600" spc="-1" strike="noStrike">
                <a:solidFill>
                  <a:srgbClr val="000000"/>
                </a:solidFill>
                <a:latin typeface="Atkinson Hyperlegible"/>
              </a:rPr>
              <a:t>Welche Personengruppen sind vom Klimawandel besonders stark betroffen?</a:t>
            </a:r>
            <a:endParaRPr b="0" lang="de-DE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"/>
          <p:cNvSpPr/>
          <p:nvPr/>
        </p:nvSpPr>
        <p:spPr>
          <a:xfrm>
            <a:off x="6732360" y="3524400"/>
            <a:ext cx="3023640" cy="1490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400" spc="-1" strike="noStrike">
                <a:solidFill>
                  <a:srgbClr val="ff8000"/>
                </a:solidFill>
                <a:highlight>
                  <a:srgbClr val="ffffff"/>
                </a:highlight>
                <a:latin typeface="Atkinson Hyperlegible"/>
                <a:ea typeface="Noto Sans CJK SC Regular"/>
              </a:rPr>
              <a:t>3 </a:t>
            </a:r>
            <a:r>
              <a:rPr b="0" lang="de-DE" sz="2200" spc="-1" strike="noStrike">
                <a:solidFill>
                  <a:srgbClr val="000000"/>
                </a:solidFill>
                <a:highlight>
                  <a:srgbClr val="ffffff"/>
                </a:highlight>
                <a:latin typeface="Atkinson Hyperlegible"/>
                <a:ea typeface="Noto Sans CJK SC Regular"/>
              </a:rPr>
              <a:t>Frauen</a:t>
            </a:r>
            <a:endParaRPr b="0" lang="de-DE" sz="2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2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"/>
          <p:cNvSpPr/>
          <p:nvPr/>
        </p:nvSpPr>
        <p:spPr>
          <a:xfrm>
            <a:off x="180000" y="3570480"/>
            <a:ext cx="2807640" cy="110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100" spc="-1" strike="noStrike">
                <a:solidFill>
                  <a:srgbClr val="ff8000"/>
                </a:solidFill>
                <a:latin typeface="Atkinson Hyperlegible"/>
              </a:rPr>
              <a:t>1</a:t>
            </a:r>
            <a:r>
              <a:rPr b="0" lang="de-DE" sz="2100" spc="-1" strike="noStrike">
                <a:solidFill>
                  <a:srgbClr val="000000"/>
                </a:solidFill>
                <a:latin typeface="Atkinson Hyperlegible"/>
              </a:rPr>
              <a:t> Menschen, die auf dem Land leben</a:t>
            </a:r>
            <a:endParaRPr b="0" lang="de-DE" sz="2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"/>
          <p:cNvSpPr/>
          <p:nvPr/>
        </p:nvSpPr>
        <p:spPr>
          <a:xfrm>
            <a:off x="3357000" y="3550680"/>
            <a:ext cx="3257640" cy="108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200" spc="-1" strike="noStrike">
                <a:solidFill>
                  <a:srgbClr val="ff8000"/>
                </a:solidFill>
                <a:highlight>
                  <a:srgbClr val="ffffff"/>
                </a:highlight>
                <a:latin typeface="Atkinson Hyperlegible"/>
                <a:ea typeface="Noto Sans CJK SC Regular"/>
              </a:rPr>
              <a:t>2</a:t>
            </a:r>
            <a:r>
              <a:rPr b="0" lang="de-DE" sz="2200" spc="-1" strike="noStrike">
                <a:solidFill>
                  <a:srgbClr val="ff8000"/>
                </a:solidFill>
                <a:highlight>
                  <a:srgbClr val="ffffff"/>
                </a:highlight>
                <a:latin typeface="Atkinson Hyperlegible"/>
                <a:ea typeface="Noto Sans CJK SC Regular"/>
              </a:rPr>
              <a:t> </a:t>
            </a:r>
            <a:r>
              <a:rPr b="0" lang="de-DE" sz="2200" spc="-1" strike="noStrike">
                <a:solidFill>
                  <a:srgbClr val="000000"/>
                </a:solidFill>
                <a:highlight>
                  <a:srgbClr val="ffffff"/>
                </a:highlight>
                <a:latin typeface="Atkinson Hyperlegible"/>
                <a:ea typeface="Noto Sans CJK SC Regular"/>
              </a:rPr>
              <a:t>indigene Völker</a:t>
            </a:r>
            <a:endParaRPr b="0" lang="de-DE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1, 2 oder 3? Ein Quiz zu Klimagerechtigkeit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E8C19084-E902-40CE-A5D0-DEC754589440}" type="slidenum">
              <a:t>16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" descr=""/>
          <p:cNvPicPr/>
          <p:nvPr/>
        </p:nvPicPr>
        <p:blipFill>
          <a:blip r:embed="rId1"/>
          <a:stretch/>
        </p:blipFill>
        <p:spPr>
          <a:xfrm>
            <a:off x="6597360" y="3285000"/>
            <a:ext cx="2672280" cy="1169640"/>
          </a:xfrm>
          <a:prstGeom prst="rect">
            <a:avLst/>
          </a:prstGeom>
          <a:ln w="0">
            <a:noFill/>
          </a:ln>
        </p:spPr>
      </p:pic>
      <p:sp>
        <p:nvSpPr>
          <p:cNvPr id="151" name=""/>
          <p:cNvSpPr/>
          <p:nvPr/>
        </p:nvSpPr>
        <p:spPr>
          <a:xfrm>
            <a:off x="180000" y="3570120"/>
            <a:ext cx="2807640" cy="110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100" spc="-1" strike="noStrike">
                <a:solidFill>
                  <a:srgbClr val="ff8000"/>
                </a:solidFill>
                <a:latin typeface="Atkinson Hyperlegible"/>
              </a:rPr>
              <a:t>1</a:t>
            </a:r>
            <a:r>
              <a:rPr b="0" lang="de-DE" sz="2100" spc="-1" strike="noStrike">
                <a:solidFill>
                  <a:srgbClr val="000000"/>
                </a:solidFill>
                <a:latin typeface="Atkinson Hyperlegible"/>
              </a:rPr>
              <a:t> Menschen, die auf dem Land leben</a:t>
            </a:r>
            <a:endParaRPr b="0" lang="de-DE" sz="2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"/>
          <p:cNvSpPr/>
          <p:nvPr/>
        </p:nvSpPr>
        <p:spPr>
          <a:xfrm>
            <a:off x="6741000" y="3593880"/>
            <a:ext cx="2573640" cy="1490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100" spc="-1" strike="noStrike">
                <a:solidFill>
                  <a:srgbClr val="ff8000"/>
                </a:solidFill>
                <a:latin typeface="Atkinson Hyperlegible"/>
                <a:ea typeface="Noto Sans CJK SC Regular"/>
              </a:rPr>
              <a:t>3 </a:t>
            </a:r>
            <a:r>
              <a:rPr b="0" lang="de-DE" sz="2100" spc="-1" strike="noStrike">
                <a:solidFill>
                  <a:srgbClr val="000000"/>
                </a:solidFill>
                <a:latin typeface="Atkinson Hyperlegible"/>
                <a:ea typeface="Noto Sans CJK SC Regular"/>
              </a:rPr>
              <a:t>Frauen</a:t>
            </a:r>
            <a:endParaRPr b="0" lang="de-DE" sz="2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2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3" name="" descr=""/>
          <p:cNvPicPr/>
          <p:nvPr/>
        </p:nvPicPr>
        <p:blipFill>
          <a:blip r:embed="rId2"/>
          <a:stretch/>
        </p:blipFill>
        <p:spPr>
          <a:xfrm>
            <a:off x="3132360" y="3285000"/>
            <a:ext cx="3437280" cy="1214640"/>
          </a:xfrm>
          <a:prstGeom prst="rect">
            <a:avLst/>
          </a:prstGeom>
          <a:ln w="0">
            <a:noFill/>
          </a:ln>
        </p:spPr>
      </p:pic>
      <p:sp>
        <p:nvSpPr>
          <p:cNvPr id="154" name=""/>
          <p:cNvSpPr/>
          <p:nvPr/>
        </p:nvSpPr>
        <p:spPr>
          <a:xfrm>
            <a:off x="3060000" y="3638880"/>
            <a:ext cx="3023640" cy="1490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100" spc="-1" strike="noStrike">
                <a:solidFill>
                  <a:srgbClr val="ff8000"/>
                </a:solidFill>
                <a:latin typeface="Atkinson Hyperlegible"/>
                <a:ea typeface="Noto Sans CJK SC Regular"/>
              </a:rPr>
              <a:t>2 </a:t>
            </a:r>
            <a:r>
              <a:rPr b="0" lang="de-DE" sz="2100" spc="-1" strike="noStrike">
                <a:solidFill>
                  <a:srgbClr val="000000"/>
                </a:solidFill>
                <a:latin typeface="Atkinson Hyperlegible"/>
                <a:ea typeface="Noto Sans CJK SC Regular"/>
              </a:rPr>
              <a:t>indigene Völker</a:t>
            </a:r>
            <a:endParaRPr b="0" lang="de-DE" sz="2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de-DE" sz="2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738720" y="1575360"/>
            <a:ext cx="9071280" cy="1934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DE" sz="3600" spc="-1" strike="noStrike">
                <a:solidFill>
                  <a:srgbClr val="000000"/>
                </a:solidFill>
                <a:latin typeface="Atkinson Hyperlegible"/>
              </a:rPr>
              <a:t>Welche Personengruppen sind vom Klimawandel besonders stark betroffen?</a:t>
            </a:r>
            <a:endParaRPr b="0" lang="de-DE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1, 2 oder 3? Ein Quiz zu Klimagerechtigkeit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206AD36A-88EF-4C0B-9254-2B9725C2EF80}" type="slidenum">
              <a:t>17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315000" y="1125000"/>
            <a:ext cx="9449640" cy="357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DE" sz="36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Durch welches Ereignis wurde in den Jahren zwischen 1992 und 2023 der CO</a:t>
            </a:r>
            <a:r>
              <a:rPr b="1" lang="de-DE" sz="3600" spc="-1" strike="noStrike" baseline="-8000">
                <a:solidFill>
                  <a:srgbClr val="000000"/>
                </a:solidFill>
                <a:latin typeface="Atkinson Hyperlegible"/>
                <a:ea typeface="PingFang SC"/>
              </a:rPr>
              <a:t>2</a:t>
            </a:r>
            <a:r>
              <a:rPr b="1" lang="de-DE" sz="36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-Ausstoß weltweit am stärksten reduziert? </a:t>
            </a:r>
            <a:endParaRPr b="0" lang="de-DE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"/>
          <p:cNvSpPr/>
          <p:nvPr/>
        </p:nvSpPr>
        <p:spPr>
          <a:xfrm>
            <a:off x="3195000" y="3190680"/>
            <a:ext cx="3293640" cy="12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600" spc="-1" strike="noStrike">
                <a:solidFill>
                  <a:srgbClr val="ff8000"/>
                </a:solidFill>
                <a:latin typeface="Atkinson Hyperlegible"/>
              </a:rPr>
              <a:t>2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 das Pariser Klimaabkommen 2015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"/>
          <p:cNvSpPr/>
          <p:nvPr/>
        </p:nvSpPr>
        <p:spPr>
          <a:xfrm>
            <a:off x="6822000" y="3182040"/>
            <a:ext cx="2807640" cy="119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600" spc="-1" strike="noStrike">
                <a:solidFill>
                  <a:srgbClr val="ff8000"/>
                </a:solidFill>
                <a:latin typeface="Atkinson Hyperlegible"/>
              </a:rPr>
              <a:t>3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 die Finanzkrise 2007-2009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"/>
          <p:cNvSpPr/>
          <p:nvPr/>
        </p:nvSpPr>
        <p:spPr>
          <a:xfrm>
            <a:off x="45000" y="3203640"/>
            <a:ext cx="3185640" cy="156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600" spc="-1" strike="noStrike">
                <a:solidFill>
                  <a:srgbClr val="ff8000"/>
                </a:solidFill>
                <a:latin typeface="Atkinson Hyperlegible"/>
              </a:rPr>
              <a:t>1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 die Corona-Krise 2020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1, 2 oder 3? Ein Quiz zu Klimagerechtigkeit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AADFFF67-1F22-459E-8D7F-F82D58B82414}" type="slidenum">
              <a:t>18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315000" y="1125000"/>
            <a:ext cx="9449640" cy="357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DE" sz="36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Durch welches Ereignis wurde in den Jahren zwischen 1992 und 2023 der CO</a:t>
            </a:r>
            <a:r>
              <a:rPr b="1" lang="de-DE" sz="3600" spc="-1" strike="noStrike" baseline="-8000">
                <a:solidFill>
                  <a:srgbClr val="000000"/>
                </a:solidFill>
                <a:latin typeface="Atkinson Hyperlegible"/>
                <a:ea typeface="PingFang SC"/>
              </a:rPr>
              <a:t>2</a:t>
            </a:r>
            <a:r>
              <a:rPr b="1" lang="de-DE" sz="36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-Ausstoß weltweit am stärksten reduziert? </a:t>
            </a:r>
            <a:endParaRPr b="0" lang="de-DE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"/>
          <p:cNvSpPr/>
          <p:nvPr/>
        </p:nvSpPr>
        <p:spPr>
          <a:xfrm>
            <a:off x="3195000" y="3190680"/>
            <a:ext cx="3293640" cy="12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600" spc="-1" strike="noStrike">
                <a:solidFill>
                  <a:srgbClr val="ff8000"/>
                </a:solidFill>
                <a:latin typeface="Atkinson Hyperlegible"/>
              </a:rPr>
              <a:t>2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 das Pariser Klimaabkommen 2015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"/>
          <p:cNvSpPr/>
          <p:nvPr/>
        </p:nvSpPr>
        <p:spPr>
          <a:xfrm>
            <a:off x="6822000" y="3182040"/>
            <a:ext cx="2807640" cy="119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600" spc="-1" strike="noStrike">
                <a:solidFill>
                  <a:srgbClr val="ff8000"/>
                </a:solidFill>
                <a:latin typeface="Atkinson Hyperlegible"/>
              </a:rPr>
              <a:t>3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 die Finanzkrise 2007-2009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3" name="" descr=""/>
          <p:cNvPicPr/>
          <p:nvPr/>
        </p:nvPicPr>
        <p:blipFill>
          <a:blip r:embed="rId1"/>
          <a:stretch/>
        </p:blipFill>
        <p:spPr>
          <a:xfrm>
            <a:off x="135000" y="2835000"/>
            <a:ext cx="2812680" cy="1484640"/>
          </a:xfrm>
          <a:prstGeom prst="rect">
            <a:avLst/>
          </a:prstGeom>
          <a:ln w="0">
            <a:noFill/>
          </a:ln>
        </p:spPr>
      </p:pic>
      <p:sp>
        <p:nvSpPr>
          <p:cNvPr id="164" name=""/>
          <p:cNvSpPr/>
          <p:nvPr/>
        </p:nvSpPr>
        <p:spPr>
          <a:xfrm>
            <a:off x="45000" y="3203640"/>
            <a:ext cx="3185640" cy="156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600" spc="-1" strike="noStrike">
                <a:solidFill>
                  <a:srgbClr val="ff8000"/>
                </a:solidFill>
                <a:latin typeface="Atkinson Hyperlegible"/>
              </a:rPr>
              <a:t>1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 die Corona-Krise 2020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1, 2 oder 3? Ein Quiz zu Klimagerechtigkeit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284AD972-08A9-482D-8EFF-F1E23177ACC8}" type="slidenum">
              <a:t>19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1620000" y="1135440"/>
            <a:ext cx="7064640" cy="14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DE" sz="40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Was ist eine Ursache für die Klimakrise?</a:t>
            </a:r>
            <a:endParaRPr b="0" lang="de-DE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"/>
          <p:cNvSpPr/>
          <p:nvPr/>
        </p:nvSpPr>
        <p:spPr>
          <a:xfrm>
            <a:off x="3240000" y="3170520"/>
            <a:ext cx="3419640" cy="1928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340" spc="-1" strike="noStrike">
                <a:solidFill>
                  <a:srgbClr val="ff8000"/>
                </a:solidFill>
                <a:latin typeface="Atkinson Hyperlegible"/>
                <a:ea typeface="PingFang SC"/>
              </a:rPr>
              <a:t>2</a:t>
            </a:r>
            <a:r>
              <a:rPr b="0" lang="de-DE" sz="234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 eine immer weiter wachsende Wirtschaft</a:t>
            </a:r>
            <a:endParaRPr b="0" lang="de-DE" sz="234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"/>
          <p:cNvSpPr/>
          <p:nvPr/>
        </p:nvSpPr>
        <p:spPr>
          <a:xfrm>
            <a:off x="6705000" y="3150000"/>
            <a:ext cx="2807640" cy="166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340" spc="-1" strike="noStrike">
                <a:solidFill>
                  <a:srgbClr val="ff8000"/>
                </a:solidFill>
                <a:latin typeface="Atkinson Hyperlegible"/>
              </a:rPr>
              <a:t>3</a:t>
            </a:r>
            <a:r>
              <a:rPr b="0" lang="de-DE" sz="2100" spc="-1" strike="noStrike">
                <a:solidFill>
                  <a:srgbClr val="000000"/>
                </a:solidFill>
                <a:latin typeface="Atkinson Hyperlegible"/>
              </a:rPr>
              <a:t> </a:t>
            </a:r>
            <a:r>
              <a:rPr b="0" lang="de-DE" sz="21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der Abbau und die Verarbeitung von Rohstoffen in großem Maße</a:t>
            </a:r>
            <a:endParaRPr b="0" lang="de-DE" sz="2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"/>
          <p:cNvSpPr/>
          <p:nvPr/>
        </p:nvSpPr>
        <p:spPr>
          <a:xfrm>
            <a:off x="252000" y="3176280"/>
            <a:ext cx="2807640" cy="1900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340" spc="-1" strike="noStrike">
                <a:solidFill>
                  <a:srgbClr val="ff8000"/>
                </a:solidFill>
                <a:latin typeface="Atkinson Hyperlegible"/>
              </a:rPr>
              <a:t>1</a:t>
            </a:r>
            <a:r>
              <a:rPr b="0" lang="de-DE" sz="2340" spc="-1" strike="noStrike">
                <a:solidFill>
                  <a:srgbClr val="000000"/>
                </a:solidFill>
                <a:latin typeface="Atkinson Hyperlegible"/>
              </a:rPr>
              <a:t> </a:t>
            </a:r>
            <a:r>
              <a:rPr b="0" lang="de-DE" sz="20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Emissionen von Treibhausgasen durch menschliche Tätigkeiten</a:t>
            </a:r>
            <a:endParaRPr b="0" lang="de-DE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1, 2 oder 3? Ein Quiz zu Klimagerechtigkeit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36B8B509-E9CF-4238-84BF-B0963F50C549}" type="slidenum">
              <a:t>2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630000" y="1050840"/>
            <a:ext cx="9071280" cy="236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DE" sz="34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Was wird im Bruttoinlandsprodukt (BIP), das meist als zentraler Indikator für Wohlstand herangezogen wird, nicht abgebildet?</a:t>
            </a:r>
            <a:endParaRPr b="0" lang="de-DE" sz="3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" name=""/>
          <p:cNvSpPr/>
          <p:nvPr/>
        </p:nvSpPr>
        <p:spPr>
          <a:xfrm>
            <a:off x="6841440" y="3766320"/>
            <a:ext cx="3239280" cy="1453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400" spc="-1" strike="noStrike">
                <a:solidFill>
                  <a:srgbClr val="ff8000"/>
                </a:solidFill>
                <a:latin typeface="Atkinson Hyperlegible"/>
              </a:rPr>
              <a:t>3</a:t>
            </a:r>
            <a:r>
              <a:rPr b="0" lang="de-DE" sz="2400" spc="-1" strike="noStrike">
                <a:solidFill>
                  <a:srgbClr val="000000"/>
                </a:solidFill>
                <a:latin typeface="Atkinson Hyperlegible"/>
              </a:rPr>
              <a:t> </a:t>
            </a:r>
            <a:r>
              <a:rPr b="0" lang="de-DE" sz="24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Klimaerwärmung und Umwelt-zerstörung</a:t>
            </a:r>
            <a:endParaRPr b="0" lang="de-DE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"/>
          <p:cNvSpPr/>
          <p:nvPr/>
        </p:nvSpPr>
        <p:spPr>
          <a:xfrm>
            <a:off x="3366360" y="3780000"/>
            <a:ext cx="3293640" cy="12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600" spc="-1" strike="noStrike">
                <a:solidFill>
                  <a:srgbClr val="ff8000"/>
                </a:solidFill>
                <a:latin typeface="Atkinson Hyperlegible"/>
              </a:rPr>
              <a:t>2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 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Lebensqualität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"/>
          <p:cNvSpPr/>
          <p:nvPr/>
        </p:nvSpPr>
        <p:spPr>
          <a:xfrm>
            <a:off x="0" y="3780000"/>
            <a:ext cx="3185640" cy="156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600" spc="-1" strike="noStrike">
                <a:solidFill>
                  <a:srgbClr val="ff8000"/>
                </a:solidFill>
                <a:latin typeface="Atkinson Hyperlegible"/>
              </a:rPr>
              <a:t>1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 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Verteilung von Wohlstand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1, 2 oder 3? Ein Quiz zu Klimagerechtigkeit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E516D5F2-C99F-46B1-A93A-CEA7C22C4828}" type="slidenum">
              <a:t>20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630000" y="1050840"/>
            <a:ext cx="9071280" cy="236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DE" sz="34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Was wird im Bruttoinlandsprodukt (BIP), das meist als zentraler Indikator für Wohlstand herangezogen wird, nicht abgebildet?</a:t>
            </a:r>
            <a:endParaRPr b="0" lang="de-DE" sz="3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70" name="" descr=""/>
          <p:cNvPicPr/>
          <p:nvPr/>
        </p:nvPicPr>
        <p:blipFill>
          <a:blip r:embed="rId1"/>
          <a:stretch/>
        </p:blipFill>
        <p:spPr>
          <a:xfrm>
            <a:off x="6660360" y="3555360"/>
            <a:ext cx="3689640" cy="1664640"/>
          </a:xfrm>
          <a:prstGeom prst="rect">
            <a:avLst/>
          </a:prstGeom>
          <a:ln w="0">
            <a:noFill/>
          </a:ln>
        </p:spPr>
      </p:pic>
      <p:sp>
        <p:nvSpPr>
          <p:cNvPr id="171" name=""/>
          <p:cNvSpPr/>
          <p:nvPr/>
        </p:nvSpPr>
        <p:spPr>
          <a:xfrm>
            <a:off x="6841440" y="3766320"/>
            <a:ext cx="3239280" cy="1453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400" spc="-1" strike="noStrike">
                <a:solidFill>
                  <a:srgbClr val="ff8000"/>
                </a:solidFill>
                <a:latin typeface="Atkinson Hyperlegible"/>
              </a:rPr>
              <a:t>3</a:t>
            </a:r>
            <a:r>
              <a:rPr b="0" lang="de-DE" sz="2400" spc="-1" strike="noStrike">
                <a:solidFill>
                  <a:srgbClr val="000000"/>
                </a:solidFill>
                <a:latin typeface="Atkinson Hyperlegible"/>
              </a:rPr>
              <a:t> </a:t>
            </a:r>
            <a:r>
              <a:rPr b="0" lang="de-DE" sz="24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Klimaerwärmung und Umwelt-zerstörung</a:t>
            </a:r>
            <a:endParaRPr b="0" lang="de-DE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72" name="" descr=""/>
          <p:cNvPicPr/>
          <p:nvPr/>
        </p:nvPicPr>
        <p:blipFill>
          <a:blip r:embed="rId2"/>
          <a:stretch/>
        </p:blipFill>
        <p:spPr>
          <a:xfrm>
            <a:off x="3678480" y="3600000"/>
            <a:ext cx="2981520" cy="1169640"/>
          </a:xfrm>
          <a:prstGeom prst="rect">
            <a:avLst/>
          </a:prstGeom>
          <a:ln w="0">
            <a:noFill/>
          </a:ln>
        </p:spPr>
      </p:pic>
      <p:sp>
        <p:nvSpPr>
          <p:cNvPr id="173" name=""/>
          <p:cNvSpPr/>
          <p:nvPr/>
        </p:nvSpPr>
        <p:spPr>
          <a:xfrm>
            <a:off x="3366360" y="3780000"/>
            <a:ext cx="3293640" cy="12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600" spc="-1" strike="noStrike">
                <a:solidFill>
                  <a:srgbClr val="ff8000"/>
                </a:solidFill>
                <a:latin typeface="Atkinson Hyperlegible"/>
              </a:rPr>
              <a:t>2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 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Lebensqualität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74" name="" descr=""/>
          <p:cNvPicPr/>
          <p:nvPr/>
        </p:nvPicPr>
        <p:blipFill>
          <a:blip r:embed="rId3"/>
          <a:stretch/>
        </p:blipFill>
        <p:spPr>
          <a:xfrm>
            <a:off x="180000" y="3690360"/>
            <a:ext cx="2981520" cy="1169640"/>
          </a:xfrm>
          <a:prstGeom prst="rect">
            <a:avLst/>
          </a:prstGeom>
          <a:ln w="0">
            <a:noFill/>
          </a:ln>
        </p:spPr>
      </p:pic>
      <p:sp>
        <p:nvSpPr>
          <p:cNvPr id="175" name=""/>
          <p:cNvSpPr/>
          <p:nvPr/>
        </p:nvSpPr>
        <p:spPr>
          <a:xfrm>
            <a:off x="0" y="3780000"/>
            <a:ext cx="3185640" cy="156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600" spc="-1" strike="noStrike">
                <a:solidFill>
                  <a:srgbClr val="ff8000"/>
                </a:solidFill>
                <a:latin typeface="Atkinson Hyperlegible"/>
              </a:rPr>
              <a:t>1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 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Verteilung von Wohlstand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1, 2 oder 3? Ein Quiz zu Klimagerechtigkeit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3FA03A4C-D897-45CB-8606-4E845DC3F8E6}" type="slidenum">
              <a:t>21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"/>
          <p:cNvSpPr/>
          <p:nvPr/>
        </p:nvSpPr>
        <p:spPr>
          <a:xfrm>
            <a:off x="3276000" y="4005000"/>
            <a:ext cx="3113640" cy="12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600" spc="-1" strike="noStrike">
                <a:solidFill>
                  <a:srgbClr val="ff8000"/>
                </a:solidFill>
                <a:latin typeface="Atkinson Hyperlegible"/>
              </a:rPr>
              <a:t>2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 genetische 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	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  Vielfalt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" name=""/>
          <p:cNvSpPr/>
          <p:nvPr/>
        </p:nvSpPr>
        <p:spPr>
          <a:xfrm>
            <a:off x="6705000" y="4005000"/>
            <a:ext cx="3014640" cy="119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600" spc="-1" strike="noStrike">
                <a:solidFill>
                  <a:srgbClr val="ff8000"/>
                </a:solidFill>
                <a:latin typeface="Atkinson Hyperlegible"/>
              </a:rPr>
              <a:t>3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 Grundwasser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8" name=""/>
          <p:cNvSpPr/>
          <p:nvPr/>
        </p:nvSpPr>
        <p:spPr>
          <a:xfrm>
            <a:off x="9000" y="4013640"/>
            <a:ext cx="3185640" cy="156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600" spc="-1" strike="noStrike">
                <a:solidFill>
                  <a:srgbClr val="ff8000"/>
                </a:solidFill>
                <a:latin typeface="Atkinson Hyperlegible"/>
              </a:rPr>
              <a:t>1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 Landverbrauch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360360" y="1125000"/>
            <a:ext cx="9367920" cy="2655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DE" sz="32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Die Klimakrise ist eine der ökologischen Belastungsgrenzen der Erde, die gerade einen Kipppunkt erreicht. Welche andere Belastungsgrenze nähert sich ebenfalls einem Kipppunkt?</a:t>
            </a: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1, 2 oder 3? Ein Quiz zu Klimagerechtigkeit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E257A9EA-56E7-4FD1-87F2-C0061124476C}" type="slidenum">
              <a:t>22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"/>
          <p:cNvSpPr/>
          <p:nvPr/>
        </p:nvSpPr>
        <p:spPr>
          <a:xfrm>
            <a:off x="3276000" y="4005000"/>
            <a:ext cx="3293640" cy="12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600" spc="-1" strike="noStrike">
                <a:solidFill>
                  <a:srgbClr val="ff8000"/>
                </a:solidFill>
                <a:latin typeface="Atkinson Hyperlegible"/>
              </a:rPr>
              <a:t>2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 genetische 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	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  Vielfalt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"/>
          <p:cNvSpPr/>
          <p:nvPr/>
        </p:nvSpPr>
        <p:spPr>
          <a:xfrm>
            <a:off x="6705000" y="4005000"/>
            <a:ext cx="3014640" cy="119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600" spc="-1" strike="noStrike">
                <a:solidFill>
                  <a:srgbClr val="ff8000"/>
                </a:solidFill>
                <a:latin typeface="Atkinson Hyperlegible"/>
              </a:rPr>
              <a:t>3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 Grundwasser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2" name="" descr=""/>
          <p:cNvPicPr/>
          <p:nvPr/>
        </p:nvPicPr>
        <p:blipFill>
          <a:blip r:embed="rId1"/>
          <a:stretch/>
        </p:blipFill>
        <p:spPr>
          <a:xfrm>
            <a:off x="438840" y="3699000"/>
            <a:ext cx="2688120" cy="1663200"/>
          </a:xfrm>
          <a:prstGeom prst="rect">
            <a:avLst/>
          </a:prstGeom>
          <a:ln w="0">
            <a:noFill/>
          </a:ln>
        </p:spPr>
      </p:pic>
      <p:sp>
        <p:nvSpPr>
          <p:cNvPr id="183" name=""/>
          <p:cNvSpPr/>
          <p:nvPr/>
        </p:nvSpPr>
        <p:spPr>
          <a:xfrm>
            <a:off x="9000" y="4013640"/>
            <a:ext cx="3185640" cy="156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600" spc="-1" strike="noStrike">
                <a:solidFill>
                  <a:srgbClr val="ff8000"/>
                </a:solidFill>
                <a:latin typeface="Atkinson Hyperlegible"/>
              </a:rPr>
              <a:t>1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 Landverbrauch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360720" y="1125360"/>
            <a:ext cx="9367920" cy="2654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DE" sz="32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Die Klimakrise ist eine der ökologischen Belastungsgrenzen der Erde, die gerade einen Kipppunkt erreicht. Welche andere Belastungsgrenze nähert sich ebenfalls einem Kipppunkt?</a:t>
            </a: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1, 2 oder 3? Ein Quiz zu Klimagerechtigkeit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5BE2C700-24D5-4228-81FD-05E672B562CA}" type="slidenum">
              <a:t>23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" descr=""/>
          <p:cNvPicPr/>
          <p:nvPr/>
        </p:nvPicPr>
        <p:blipFill>
          <a:blip r:embed="rId1"/>
          <a:stretch/>
        </p:blipFill>
        <p:spPr>
          <a:xfrm>
            <a:off x="1950840" y="90000"/>
            <a:ext cx="5878800" cy="606168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1, 2 oder 3? Ein Quiz zu Klimagerechtigkeit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8CDB3CC7-ADA0-4B65-BAE3-7E1FF701AFEA}" type="slidenum">
              <a:t>24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450000" y="1845000"/>
            <a:ext cx="9071280" cy="257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57200" indent="-22860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DE" sz="3600" spc="-1" strike="noStrike">
                <a:solidFill>
                  <a:srgbClr val="000000"/>
                </a:solidFill>
                <a:latin typeface="Atkinson Hyperlegible"/>
                <a:ea typeface="Noto Sans CJK SC Regular"/>
              </a:rPr>
              <a:t>Nenne 5 Aktivist*innen für Klimagerechtigkeit – welche fallen dir ein?</a:t>
            </a:r>
            <a:endParaRPr b="0" lang="de-DE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1, 2 oder 3? Ein Quiz zu Klimagerechtigkeit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5653FC17-4679-41B2-84EB-7B61A2F3BDCC}" type="slidenum">
              <a:t>25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333360" y="751320"/>
            <a:ext cx="9071280" cy="212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57200" indent="-22860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DE" sz="2600" spc="-1" strike="noStrike">
                <a:solidFill>
                  <a:srgbClr val="000000"/>
                </a:solidFill>
                <a:latin typeface="Atkinson Hyperlegible"/>
                <a:ea typeface="Noto Sans CJK SC Regular"/>
              </a:rPr>
              <a:t>Nenne 5 Aktivist*innen für Klimagerechtigkeit – welche fallen dir ein?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8" name=""/>
          <p:cNvSpPr/>
          <p:nvPr/>
        </p:nvSpPr>
        <p:spPr>
          <a:xfrm>
            <a:off x="360000" y="1980000"/>
            <a:ext cx="2744640" cy="82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Tokata Iron Eyes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"/>
          <p:cNvSpPr/>
          <p:nvPr/>
        </p:nvSpPr>
        <p:spPr>
          <a:xfrm>
            <a:off x="7470000" y="4796640"/>
            <a:ext cx="274464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Berta Cárceres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0" name=""/>
          <p:cNvSpPr/>
          <p:nvPr/>
        </p:nvSpPr>
        <p:spPr>
          <a:xfrm>
            <a:off x="270000" y="3285000"/>
            <a:ext cx="2744640" cy="94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Kevin Okonkwo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"/>
          <p:cNvSpPr/>
          <p:nvPr/>
        </p:nvSpPr>
        <p:spPr>
          <a:xfrm>
            <a:off x="2655000" y="4005000"/>
            <a:ext cx="2699640" cy="82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Ibo Mohamed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2" name=""/>
          <p:cNvSpPr/>
          <p:nvPr/>
        </p:nvSpPr>
        <p:spPr>
          <a:xfrm>
            <a:off x="180000" y="4860000"/>
            <a:ext cx="4679640" cy="67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Mamphela Ramphele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3" name=""/>
          <p:cNvSpPr/>
          <p:nvPr/>
        </p:nvSpPr>
        <p:spPr>
          <a:xfrm>
            <a:off x="2745000" y="2700000"/>
            <a:ext cx="2744640" cy="58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Ilyess El Korbi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4" name=""/>
          <p:cNvSpPr/>
          <p:nvPr/>
        </p:nvSpPr>
        <p:spPr>
          <a:xfrm>
            <a:off x="5130000" y="3285000"/>
            <a:ext cx="2744640" cy="45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Tonny Nowshin 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"/>
          <p:cNvSpPr/>
          <p:nvPr/>
        </p:nvSpPr>
        <p:spPr>
          <a:xfrm>
            <a:off x="4545000" y="5471640"/>
            <a:ext cx="2744640" cy="82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Vanessa Nakate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6" name="" descr=""/>
          <p:cNvPicPr/>
          <p:nvPr/>
        </p:nvPicPr>
        <p:blipFill>
          <a:blip r:embed="rId1"/>
          <a:stretch/>
        </p:blipFill>
        <p:spPr>
          <a:xfrm rot="5430000">
            <a:off x="1030320" y="797760"/>
            <a:ext cx="1149840" cy="2898360"/>
          </a:xfrm>
          <a:prstGeom prst="rect">
            <a:avLst/>
          </a:prstGeom>
          <a:ln w="0">
            <a:noFill/>
          </a:ln>
        </p:spPr>
      </p:pic>
      <p:pic>
        <p:nvPicPr>
          <p:cNvPr id="197" name="" descr=""/>
          <p:cNvPicPr/>
          <p:nvPr/>
        </p:nvPicPr>
        <p:blipFill>
          <a:blip r:embed="rId2"/>
          <a:stretch/>
        </p:blipFill>
        <p:spPr>
          <a:xfrm rot="5430000">
            <a:off x="3190320" y="1472760"/>
            <a:ext cx="1149840" cy="2898360"/>
          </a:xfrm>
          <a:prstGeom prst="rect">
            <a:avLst/>
          </a:prstGeom>
          <a:ln w="0">
            <a:noFill/>
          </a:ln>
        </p:spPr>
      </p:pic>
      <p:pic>
        <p:nvPicPr>
          <p:cNvPr id="198" name="" descr=""/>
          <p:cNvPicPr/>
          <p:nvPr/>
        </p:nvPicPr>
        <p:blipFill>
          <a:blip r:embed="rId3"/>
          <a:stretch/>
        </p:blipFill>
        <p:spPr>
          <a:xfrm rot="5430000">
            <a:off x="5710320" y="2102760"/>
            <a:ext cx="1149840" cy="2898360"/>
          </a:xfrm>
          <a:prstGeom prst="rect">
            <a:avLst/>
          </a:prstGeom>
          <a:ln w="0">
            <a:noFill/>
          </a:ln>
        </p:spPr>
      </p:pic>
      <p:pic>
        <p:nvPicPr>
          <p:cNvPr id="199" name="" descr=""/>
          <p:cNvPicPr/>
          <p:nvPr/>
        </p:nvPicPr>
        <p:blipFill>
          <a:blip r:embed="rId4"/>
          <a:stretch/>
        </p:blipFill>
        <p:spPr>
          <a:xfrm rot="5430000">
            <a:off x="8079120" y="3535560"/>
            <a:ext cx="1149840" cy="2898360"/>
          </a:xfrm>
          <a:prstGeom prst="rect">
            <a:avLst/>
          </a:prstGeom>
          <a:ln w="0">
            <a:noFill/>
          </a:ln>
        </p:spPr>
      </p:pic>
      <p:pic>
        <p:nvPicPr>
          <p:cNvPr id="200" name="" descr=""/>
          <p:cNvPicPr/>
          <p:nvPr/>
        </p:nvPicPr>
        <p:blipFill>
          <a:blip r:embed="rId5"/>
          <a:stretch/>
        </p:blipFill>
        <p:spPr>
          <a:xfrm rot="5430000">
            <a:off x="5199120" y="4210560"/>
            <a:ext cx="1149840" cy="2898360"/>
          </a:xfrm>
          <a:prstGeom prst="rect">
            <a:avLst/>
          </a:prstGeom>
          <a:ln w="0">
            <a:noFill/>
          </a:ln>
        </p:spPr>
      </p:pic>
      <p:pic>
        <p:nvPicPr>
          <p:cNvPr id="201" name="" descr=""/>
          <p:cNvPicPr/>
          <p:nvPr/>
        </p:nvPicPr>
        <p:blipFill>
          <a:blip r:embed="rId6"/>
          <a:stretch/>
        </p:blipFill>
        <p:spPr>
          <a:xfrm rot="5430000">
            <a:off x="3264120" y="2822760"/>
            <a:ext cx="1149840" cy="2898360"/>
          </a:xfrm>
          <a:prstGeom prst="rect">
            <a:avLst/>
          </a:prstGeom>
          <a:ln w="0">
            <a:noFill/>
          </a:ln>
        </p:spPr>
      </p:pic>
      <p:pic>
        <p:nvPicPr>
          <p:cNvPr id="202" name="" descr=""/>
          <p:cNvPicPr/>
          <p:nvPr/>
        </p:nvPicPr>
        <p:blipFill>
          <a:blip r:embed="rId7"/>
          <a:stretch/>
        </p:blipFill>
        <p:spPr>
          <a:xfrm rot="5430000">
            <a:off x="895320" y="2095560"/>
            <a:ext cx="1149840" cy="2898360"/>
          </a:xfrm>
          <a:prstGeom prst="rect">
            <a:avLst/>
          </a:prstGeom>
          <a:ln w="0">
            <a:noFill/>
          </a:ln>
        </p:spPr>
      </p:pic>
      <p:pic>
        <p:nvPicPr>
          <p:cNvPr id="203" name="" descr=""/>
          <p:cNvPicPr/>
          <p:nvPr/>
        </p:nvPicPr>
        <p:blipFill>
          <a:blip r:embed="rId8"/>
          <a:stretch/>
        </p:blipFill>
        <p:spPr>
          <a:xfrm rot="5439000">
            <a:off x="1365120" y="3274920"/>
            <a:ext cx="1149840" cy="368748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204" name=""/>
          <p:cNvGraphicFramePr/>
          <p:nvPr/>
        </p:nvGraphicFramePr>
        <p:xfrm>
          <a:off x="4500000" y="810360"/>
          <a:ext cx="6119280" cy="1079280"/>
        </p:xfrm>
        <a:graphic>
          <a:graphicData uri="http://schemas.openxmlformats.org/presentationml/2006/ole">
            <p:oleObj progId="Word.Document.12" r:id="rId9" spid="">
              <p:embed/>
              <p:pic>
                <p:nvPicPr>
                  <p:cNvPr id="205" name="" descr="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4500000" y="810360"/>
                    <a:ext cx="6119280" cy="107928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206" name=""/>
          <p:cNvSpPr/>
          <p:nvPr/>
        </p:nvSpPr>
        <p:spPr>
          <a:xfrm>
            <a:off x="7290000" y="1973160"/>
            <a:ext cx="2204640" cy="90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de-DE" sz="26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Ecaterina Lutisina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7" name=""/>
          <p:cNvSpPr/>
          <p:nvPr/>
        </p:nvSpPr>
        <p:spPr>
          <a:xfrm>
            <a:off x="5265000" y="2070360"/>
            <a:ext cx="2204640" cy="90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de-DE" sz="26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Alexandria Villaseñor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8" name=""/>
          <p:cNvSpPr/>
          <p:nvPr/>
        </p:nvSpPr>
        <p:spPr>
          <a:xfrm>
            <a:off x="5334480" y="4297320"/>
            <a:ext cx="2204640" cy="90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de-DE" sz="26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Luisa Neubauer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9" name=""/>
          <p:cNvSpPr/>
          <p:nvPr/>
        </p:nvSpPr>
        <p:spPr>
          <a:xfrm>
            <a:off x="7875000" y="3240000"/>
            <a:ext cx="2204640" cy="90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de-DE" sz="26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Alex Martin Musiime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10" name="" descr=""/>
          <p:cNvPicPr/>
          <p:nvPr/>
        </p:nvPicPr>
        <p:blipFill>
          <a:blip r:embed="rId11"/>
          <a:stretch/>
        </p:blipFill>
        <p:spPr>
          <a:xfrm rot="5430000">
            <a:off x="5573880" y="1163880"/>
            <a:ext cx="1023480" cy="2579760"/>
          </a:xfrm>
          <a:prstGeom prst="rect">
            <a:avLst/>
          </a:prstGeom>
          <a:ln w="0">
            <a:noFill/>
          </a:ln>
        </p:spPr>
      </p:pic>
      <p:pic>
        <p:nvPicPr>
          <p:cNvPr id="211" name="" descr=""/>
          <p:cNvPicPr/>
          <p:nvPr/>
        </p:nvPicPr>
        <p:blipFill>
          <a:blip r:embed="rId12"/>
          <a:stretch/>
        </p:blipFill>
        <p:spPr>
          <a:xfrm rot="5430600">
            <a:off x="7724160" y="1145160"/>
            <a:ext cx="978840" cy="2467800"/>
          </a:xfrm>
          <a:prstGeom prst="rect">
            <a:avLst/>
          </a:prstGeom>
          <a:ln w="0">
            <a:noFill/>
          </a:ln>
        </p:spPr>
      </p:pic>
      <p:pic>
        <p:nvPicPr>
          <p:cNvPr id="212" name="" descr=""/>
          <p:cNvPicPr/>
          <p:nvPr/>
        </p:nvPicPr>
        <p:blipFill>
          <a:blip r:embed="rId13"/>
          <a:stretch/>
        </p:blipFill>
        <p:spPr>
          <a:xfrm rot="5429400">
            <a:off x="8339400" y="2445120"/>
            <a:ext cx="960480" cy="2421360"/>
          </a:xfrm>
          <a:prstGeom prst="rect">
            <a:avLst/>
          </a:prstGeom>
          <a:ln w="0">
            <a:noFill/>
          </a:ln>
        </p:spPr>
      </p:pic>
      <p:pic>
        <p:nvPicPr>
          <p:cNvPr id="213" name="" descr=""/>
          <p:cNvPicPr/>
          <p:nvPr/>
        </p:nvPicPr>
        <p:blipFill>
          <a:blip r:embed="rId14"/>
          <a:stretch/>
        </p:blipFill>
        <p:spPr>
          <a:xfrm rot="5430600">
            <a:off x="5637600" y="3328560"/>
            <a:ext cx="1016280" cy="2561760"/>
          </a:xfrm>
          <a:prstGeom prst="rect">
            <a:avLst/>
          </a:prstGeom>
          <a:ln w="0">
            <a:noFill/>
          </a:ln>
        </p:spPr>
      </p:pic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1, 2 oder 3? Ein Quiz zu Klimagerechtigkeit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ACA84E33-088B-413B-9F9C-419F4D9CE849}" type="slidenum">
              <a:t>26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laceHolder 1"/>
          <p:cNvSpPr>
            <a:spLocks noGrp="1"/>
          </p:cNvSpPr>
          <p:nvPr>
            <p:ph type="title"/>
          </p:nvPr>
        </p:nvSpPr>
        <p:spPr>
          <a:xfrm>
            <a:off x="468720" y="748800"/>
            <a:ext cx="9071280" cy="105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DE" sz="4000" spc="-1" strike="noStrike">
                <a:solidFill>
                  <a:srgbClr val="000000"/>
                </a:solidFill>
                <a:latin typeface="Unbounded"/>
              </a:rPr>
              <a:t>Quellenangaben</a:t>
            </a:r>
            <a:endParaRPr b="0" lang="de-DE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5" name="PlaceHolder 2"/>
          <p:cNvSpPr>
            <a:spLocks noGrp="1"/>
          </p:cNvSpPr>
          <p:nvPr>
            <p:ph/>
          </p:nvPr>
        </p:nvSpPr>
        <p:spPr>
          <a:xfrm>
            <a:off x="63720" y="1269000"/>
            <a:ext cx="9476280" cy="3951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432000" indent="-324000">
              <a:lnSpc>
                <a:spcPct val="100000"/>
              </a:lnSpc>
              <a:spcBef>
                <a:spcPts val="43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3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Amnesty International (2023): Klimakrise und Menschenrechte: Der Klimawandel und seine Folgen für die Menschen. </a:t>
            </a:r>
            <a:r>
              <a:rPr b="0" lang="de-DE" sz="1300" spc="-1" strike="noStrike" u="sng">
                <a:solidFill>
                  <a:srgbClr val="0000ee"/>
                </a:solidFill>
                <a:uFillTx/>
                <a:latin typeface="Atkinson Hyperlegible"/>
                <a:ea typeface="PingFang SC"/>
                <a:hlinkClick r:id="rId1"/>
              </a:rPr>
              <a:t>https://www.amnesty.at/themen/klimawandel-und-menschenrechte/klimakrise-und-menschenrechte-der-klimawandel-und-seine-folgen-fuer-die-menschen/#klimagerechtigkeit</a:t>
            </a:r>
            <a:r>
              <a:rPr b="0" lang="de-DE" sz="13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 (14.01.2024)</a:t>
            </a:r>
            <a:endParaRPr b="0" lang="de-DE" sz="13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43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3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Bauriedl, S. (2019): Klimawandel, Migration und Geschlechterverhältnisse. </a:t>
            </a:r>
            <a:r>
              <a:rPr b="0" lang="de-DE" sz="1300" spc="-1" strike="noStrike" u="sng">
                <a:solidFill>
                  <a:srgbClr val="0000ee"/>
                </a:solidFill>
                <a:uFillTx/>
                <a:latin typeface="Atkinson Hyperlegible"/>
                <a:ea typeface="PingFang SC"/>
                <a:hlinkClick r:id="rId2"/>
              </a:rPr>
              <a:t>https://www.bpb.de/themen/migration-integration/kurzdossiers/283411/klimawandel-migration-und-geschlechterverhaeltnisse/#node-content-title-0</a:t>
            </a:r>
            <a:r>
              <a:rPr b="0" lang="de-DE" sz="13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 (14.01.2024)</a:t>
            </a:r>
            <a:endParaRPr b="0" lang="de-DE" sz="13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43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3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Brandt, F. (2019): Check' deine Klimabilanz: So viel CO2 stößt du bei einer Flugreise aus. Futurezone. </a:t>
            </a:r>
            <a:r>
              <a:rPr b="0" lang="de-DE" sz="1300" spc="-1" strike="noStrike" u="sng">
                <a:solidFill>
                  <a:srgbClr val="0000ee"/>
                </a:solidFill>
                <a:uFillTx/>
                <a:latin typeface="Atkinson Hyperlegible"/>
                <a:ea typeface="PingFang SC"/>
                <a:hlinkClick r:id="rId3"/>
              </a:rPr>
              <a:t>www.futurezone.de/digital-life/article218417129/check-deine-klimabilanz-so-viel-co2-stoesst-du-bei-einer-flugreise-aus.html</a:t>
            </a:r>
            <a:r>
              <a:rPr b="0" lang="de-DE" sz="13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 (21.12.2023).</a:t>
            </a:r>
            <a:endParaRPr b="0" lang="de-DE" sz="13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43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3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BUND Jugend (ohne Datum): Projekt „Ökologischer Fußabdruck“. </a:t>
            </a:r>
            <a:r>
              <a:rPr b="0" lang="de-DE" sz="1300" spc="-1" strike="noStrike" u="sng">
                <a:solidFill>
                  <a:srgbClr val="0000ee"/>
                </a:solidFill>
                <a:uFillTx/>
                <a:latin typeface="Atkinson Hyperlegible"/>
                <a:ea typeface="PingFang SC"/>
                <a:hlinkClick r:id="rId4"/>
              </a:rPr>
              <a:t>www.footprint-deutschland.de</a:t>
            </a:r>
            <a:r>
              <a:rPr b="0" lang="de-DE" sz="13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 (22.12.2023).</a:t>
            </a:r>
            <a:endParaRPr b="0" lang="de-DE" sz="13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43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3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Copernicus (2023): October 2023 - Exceptional temperature anomalies; 2023 virtually certain to be warmest year on record. </a:t>
            </a:r>
            <a:r>
              <a:rPr b="0" lang="de-DE" sz="1300" spc="-1" strike="noStrike" u="sng">
                <a:solidFill>
                  <a:srgbClr val="0000ee"/>
                </a:solidFill>
                <a:uFillTx/>
                <a:latin typeface="Atkinson Hyperlegible"/>
                <a:ea typeface="PingFang SC"/>
                <a:hlinkClick r:id="rId5"/>
              </a:rPr>
              <a:t>https://climate.copernicus.eu/copernicus-october-2023-exceptional-temperature-anomalies-2023-virtually-certain-be-warmest-year</a:t>
            </a:r>
            <a:r>
              <a:rPr b="0" lang="de-DE" sz="13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 (21.12.2023).</a:t>
            </a:r>
            <a:endParaRPr b="0" lang="de-DE" sz="13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43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3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Eckstein, D.; Künzel, V.; Schäfer, L.; Winges, M. (2019): Global Climate Risk Index 2020: Who Suffers Most from Extreme Weather Events? Weather-Related Loss Events in 2018 and 1999 to 2018. Germanwatch. </a:t>
            </a:r>
            <a:r>
              <a:rPr b="0" lang="de-DE" sz="1300" spc="-1" strike="noStrike" u="sng">
                <a:solidFill>
                  <a:srgbClr val="0000ee"/>
                </a:solidFill>
                <a:uFillTx/>
                <a:latin typeface="Atkinson Hyperlegible"/>
                <a:ea typeface="PingFang SC"/>
                <a:hlinkClick r:id="rId6"/>
              </a:rPr>
              <a:t>www.germanwatch.org/en/17307</a:t>
            </a:r>
            <a:r>
              <a:rPr b="0" lang="de-DE" sz="13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 (08.01.2024).</a:t>
            </a:r>
            <a:endParaRPr b="0" lang="de-DE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1, 2 oder 3? Ein Quiz zu Klimagerechtigkeit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6FF062A9-69A0-46EE-AD71-046DAC22D182}" type="slidenum">
              <a:t>27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468720" y="767520"/>
            <a:ext cx="9071280" cy="105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DE" sz="4000" spc="-1" strike="noStrike">
                <a:solidFill>
                  <a:srgbClr val="000000"/>
                </a:solidFill>
                <a:latin typeface="Unbounded"/>
              </a:rPr>
              <a:t>Quellenangaben</a:t>
            </a:r>
            <a:endParaRPr b="0" lang="de-DE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7" name="PlaceHolder 2"/>
          <p:cNvSpPr>
            <a:spLocks noGrp="1"/>
          </p:cNvSpPr>
          <p:nvPr>
            <p:ph/>
          </p:nvPr>
        </p:nvSpPr>
        <p:spPr>
          <a:xfrm>
            <a:off x="360000" y="1620000"/>
            <a:ext cx="9476280" cy="4121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spcBef>
                <a:spcPts val="72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6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Global Footprintnetwork (ohne Datum): </a:t>
            </a:r>
            <a:r>
              <a:rPr b="0" lang="de-DE" sz="1600" spc="-1" strike="noStrike">
                <a:solidFill>
                  <a:srgbClr val="000000"/>
                </a:solidFill>
                <a:latin typeface="Atkinson Hyperlegible"/>
                <a:ea typeface="PingFang SC"/>
                <a:hlinkClick r:id="rId1"/>
              </a:rPr>
              <a:t>www.footprintnetwork.org</a:t>
            </a:r>
            <a:r>
              <a:rPr b="0" lang="de-DE" sz="16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 (22.12.2023).</a:t>
            </a:r>
            <a:endParaRPr b="0" lang="de-DE" sz="16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72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6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Günther, D. &amp; Gniffke, P. (2023): Berechnung der Treibhausgasemissionsdaten für das Jahr 2022 gemäß Bundesklimaschutzgesetz. Begleitender Bericht. Umweltbundesamt. Fachgebiet V 1.6 Emissionssituation.</a:t>
            </a:r>
            <a:endParaRPr b="0" lang="de-DE" sz="16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72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6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Intergovernmental Panel on Climate Change (2023): Ar6 Synthesis Report: Climate Change 2023. </a:t>
            </a:r>
            <a:r>
              <a:rPr b="0" lang="de-DE" sz="1600" spc="-1" strike="noStrike" u="sng">
                <a:solidFill>
                  <a:srgbClr val="0000ee"/>
                </a:solidFill>
                <a:uFillTx/>
                <a:latin typeface="Atkinson Hyperlegible"/>
                <a:ea typeface="PingFang SC"/>
                <a:hlinkClick r:id="rId2"/>
              </a:rPr>
              <a:t>www.ipcc.ch/report/sixth-assessment-report-cycle/</a:t>
            </a:r>
            <a:r>
              <a:rPr b="0" lang="de-DE" sz="16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 (21.12.2023).</a:t>
            </a:r>
            <a:endParaRPr b="0" lang="de-DE" sz="16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72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6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Kaufmann, M. (2021): The carbon footprint sham: A 'successful, deceptive' PR campaign. Mashable. </a:t>
            </a:r>
            <a:r>
              <a:rPr b="0" lang="de-DE" sz="1600" spc="-1" strike="noStrike" u="sng">
                <a:solidFill>
                  <a:srgbClr val="0000ee"/>
                </a:solidFill>
                <a:uFillTx/>
                <a:latin typeface="Atkinson Hyperlegible"/>
                <a:ea typeface="PingFang SC"/>
                <a:hlinkClick r:id="rId3"/>
              </a:rPr>
              <a:t>https://mashable.com/feature/carbon-footprint-pr-campaign-sham</a:t>
            </a:r>
            <a:r>
              <a:rPr b="0" lang="de-DE" sz="16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 (21.12.2023).</a:t>
            </a:r>
            <a:endParaRPr b="0" lang="de-DE" sz="16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72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6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Kumar, A., Singh, P., Raizada, P., Hussain, C. M. (2021): Impact of COVID-19 on greenhouse gases emissions: A critical review. Science of The Total Environment. doi: 10.1016/j.scitotenv.2021.150349. (09.01.2024).</a:t>
            </a:r>
            <a:endParaRPr b="0" lang="de-DE" sz="16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72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6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NASA Global Climate Change (ohne Datum): Extreme Weather Graphic Full Text. </a:t>
            </a:r>
            <a:r>
              <a:rPr b="0" lang="de-DE" sz="1600" spc="-1" strike="noStrike" u="sng">
                <a:solidFill>
                  <a:srgbClr val="0000ee"/>
                </a:solidFill>
                <a:uFillTx/>
                <a:latin typeface="Atkinson Hyperlegible"/>
                <a:ea typeface="PingFang SC"/>
                <a:hlinkClick r:id="rId4"/>
              </a:rPr>
              <a:t>https://climate.nasa.gov/extreme-weather-graphic-full-text/</a:t>
            </a:r>
            <a:r>
              <a:rPr b="0" lang="de-DE" sz="16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 (08.01.2024) </a:t>
            </a:r>
            <a:endParaRPr b="0" lang="de-DE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1, 2 oder 3? Ein Quiz zu Klimagerechtigkeit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7341E8CD-14B7-48D9-B118-36D96AE578E7}" type="slidenum">
              <a:t>28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title"/>
          </p:nvPr>
        </p:nvSpPr>
        <p:spPr>
          <a:xfrm>
            <a:off x="468720" y="748800"/>
            <a:ext cx="9071280" cy="105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DE" sz="4000" spc="-1" strike="noStrike">
                <a:solidFill>
                  <a:srgbClr val="000000"/>
                </a:solidFill>
                <a:latin typeface="Unbounded"/>
              </a:rPr>
              <a:t>Quellenangaben</a:t>
            </a:r>
            <a:endParaRPr b="0" lang="de-DE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9" name="PlaceHolder 2"/>
          <p:cNvSpPr>
            <a:spLocks noGrp="1"/>
          </p:cNvSpPr>
          <p:nvPr>
            <p:ph/>
          </p:nvPr>
        </p:nvSpPr>
        <p:spPr>
          <a:xfrm>
            <a:off x="315000" y="1478160"/>
            <a:ext cx="9476280" cy="3921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43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6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Olivier, J. G. J. &amp; Peters J. A. H. W. (2020): Trends in Global CO2 and total Greenhouse Gas Emissions: 2020 Report. The Hague:  PBL Netherlands Environmental Assessment Agency. </a:t>
            </a:r>
            <a:r>
              <a:rPr b="0" lang="de-DE" sz="1600" spc="-1" strike="noStrike" u="sng">
                <a:solidFill>
                  <a:srgbClr val="0000ee"/>
                </a:solidFill>
                <a:uFillTx/>
                <a:latin typeface="Atkinson Hyperlegible"/>
                <a:ea typeface="PingFang SC"/>
                <a:hlinkClick r:id="rId1"/>
              </a:rPr>
              <a:t>www.pbl.nl/en/publications/trends-in-global-co2-and-total-greenhouse-gas-emissions-2020-report</a:t>
            </a:r>
            <a:r>
              <a:rPr b="0" lang="de-DE" sz="16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 (09.01.2024).</a:t>
            </a:r>
            <a:endParaRPr b="0" lang="de-DE" sz="16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43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6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Our World in Data (2021), zitiert nach: Wilde, W. (2022): Faktencheck: Wie klimaschädlich ist Fleischkonsum wirklich? Deutsche Welle. </a:t>
            </a:r>
            <a:r>
              <a:rPr b="0" lang="de-DE" sz="1600" spc="-1" strike="noStrike" u="sng">
                <a:solidFill>
                  <a:srgbClr val="0000ee"/>
                </a:solidFill>
                <a:uFillTx/>
                <a:latin typeface="Atkinson Hyperlegible"/>
                <a:ea typeface="PingFang SC"/>
                <a:hlinkClick r:id="rId2"/>
              </a:rPr>
              <a:t>www.dw.com/de/faktencheck-wie-sch%C3%A4dlich-f%C3%BCr-das-klima-ist-der-verzehr-von-fleisch-wirklich/a-63252828</a:t>
            </a:r>
            <a:r>
              <a:rPr b="0" lang="de-DE" sz="16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 (21.12.2023).</a:t>
            </a:r>
            <a:endParaRPr b="0" lang="de-DE" sz="16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43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6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Rechid, D. (2021): Ursachen und Folgen des Klimawandels. Bundeszentrale für politische Bildung. </a:t>
            </a:r>
            <a:r>
              <a:rPr b="0" lang="de-DE" sz="1600" spc="-1" strike="noStrike" u="sng">
                <a:solidFill>
                  <a:srgbClr val="0000ee"/>
                </a:solidFill>
                <a:uFillTx/>
                <a:latin typeface="Atkinson Hyperlegible"/>
                <a:ea typeface="PingFang SC"/>
                <a:hlinkClick r:id="rId3"/>
              </a:rPr>
              <a:t>www.bpb.de/shop/zeitschriften/izpb/klima-347/336195/ursachen-und-folgen-des-klimawandels/</a:t>
            </a:r>
            <a:r>
              <a:rPr b="0" lang="de-DE" sz="16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 (21.12.2023).</a:t>
            </a:r>
            <a:endParaRPr b="0" lang="de-DE" sz="16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43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6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Sikarwar, V. S.; Reichert, A.; Jeremias, M.; Manovic, V. (2021): COVID-19 pandemic and global carbon dioxide emissions: A first assessment. Science of The Total Environment. doi: 10.1016/j.scitotenv.2021.148770. (09.01.2024).</a:t>
            </a:r>
            <a:endParaRPr b="0" lang="de-DE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1, 2 oder 3? Ein Quiz zu Klimagerechtigkeit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7707351E-2029-423F-931A-9456FA0E444E}" type="slidenum">
              <a:t>29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" descr=""/>
          <p:cNvPicPr/>
          <p:nvPr/>
        </p:nvPicPr>
        <p:blipFill>
          <a:blip r:embed="rId1"/>
          <a:stretch/>
        </p:blipFill>
        <p:spPr>
          <a:xfrm>
            <a:off x="3645000" y="2701800"/>
            <a:ext cx="3059640" cy="2202840"/>
          </a:xfrm>
          <a:prstGeom prst="rect">
            <a:avLst/>
          </a:prstGeom>
          <a:ln w="0">
            <a:noFill/>
          </a:ln>
        </p:spPr>
      </p:pic>
      <p:pic>
        <p:nvPicPr>
          <p:cNvPr id="86" name="" descr=""/>
          <p:cNvPicPr/>
          <p:nvPr/>
        </p:nvPicPr>
        <p:blipFill>
          <a:blip r:embed="rId2"/>
          <a:stretch/>
        </p:blipFill>
        <p:spPr>
          <a:xfrm>
            <a:off x="6840000" y="2624400"/>
            <a:ext cx="3104640" cy="2235240"/>
          </a:xfrm>
          <a:prstGeom prst="rect">
            <a:avLst/>
          </a:prstGeom>
          <a:ln w="0">
            <a:noFill/>
          </a:ln>
        </p:spPr>
      </p:pic>
      <p:sp>
        <p:nvSpPr>
          <p:cNvPr id="87" name=""/>
          <p:cNvSpPr/>
          <p:nvPr/>
        </p:nvSpPr>
        <p:spPr>
          <a:xfrm>
            <a:off x="3420000" y="3215520"/>
            <a:ext cx="3419640" cy="1928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lvl="1" marL="432000" indent="-216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340" spc="-1" strike="noStrike">
                <a:solidFill>
                  <a:srgbClr val="ff8000"/>
                </a:solidFill>
                <a:latin typeface="Atkinson Hyperlegible"/>
                <a:ea typeface="PingFang SC"/>
              </a:rPr>
              <a:t>2</a:t>
            </a:r>
            <a:r>
              <a:rPr b="0" lang="de-DE" sz="234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 eine immer weiter wachsende Wirtschaft</a:t>
            </a:r>
            <a:endParaRPr b="0" lang="de-DE" sz="234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"/>
          <p:cNvSpPr/>
          <p:nvPr/>
        </p:nvSpPr>
        <p:spPr>
          <a:xfrm>
            <a:off x="6705000" y="3150000"/>
            <a:ext cx="2807640" cy="166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340" spc="-1" strike="noStrike">
                <a:solidFill>
                  <a:srgbClr val="ff8000"/>
                </a:solidFill>
                <a:latin typeface="Atkinson Hyperlegible"/>
              </a:rPr>
              <a:t>3</a:t>
            </a:r>
            <a:r>
              <a:rPr b="0" lang="de-DE" sz="2100" spc="-1" strike="noStrike">
                <a:solidFill>
                  <a:srgbClr val="000000"/>
                </a:solidFill>
                <a:latin typeface="Atkinson Hyperlegible"/>
              </a:rPr>
              <a:t> </a:t>
            </a:r>
            <a:r>
              <a:rPr b="0" lang="de-DE" sz="21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der Abbau und die Verarbeitung von Rohstoffen in großem Maße</a:t>
            </a:r>
            <a:endParaRPr b="0" lang="de-DE" sz="21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9" name="" descr=""/>
          <p:cNvPicPr/>
          <p:nvPr/>
        </p:nvPicPr>
        <p:blipFill>
          <a:blip r:embed="rId3"/>
          <a:stretch/>
        </p:blipFill>
        <p:spPr>
          <a:xfrm>
            <a:off x="360000" y="2700000"/>
            <a:ext cx="3194640" cy="2300040"/>
          </a:xfrm>
          <a:prstGeom prst="rect">
            <a:avLst/>
          </a:prstGeom>
          <a:ln w="0">
            <a:noFill/>
          </a:ln>
        </p:spPr>
      </p:pic>
      <p:sp>
        <p:nvSpPr>
          <p:cNvPr id="90" name=""/>
          <p:cNvSpPr/>
          <p:nvPr/>
        </p:nvSpPr>
        <p:spPr>
          <a:xfrm>
            <a:off x="252000" y="3176280"/>
            <a:ext cx="2807640" cy="1900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340" spc="-1" strike="noStrike">
                <a:solidFill>
                  <a:srgbClr val="ff8000"/>
                </a:solidFill>
                <a:latin typeface="Atkinson Hyperlegible"/>
              </a:rPr>
              <a:t>1</a:t>
            </a:r>
            <a:r>
              <a:rPr b="0" lang="de-DE" sz="2340" spc="-1" strike="noStrike">
                <a:solidFill>
                  <a:srgbClr val="000000"/>
                </a:solidFill>
                <a:latin typeface="Atkinson Hyperlegible"/>
              </a:rPr>
              <a:t> </a:t>
            </a:r>
            <a:r>
              <a:rPr b="0" lang="de-DE" sz="20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Emissionen von Treibhausgasen durch menschliche Tätigkeiten</a:t>
            </a:r>
            <a:endParaRPr b="0" lang="de-DE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1620360" y="1135800"/>
            <a:ext cx="7064640" cy="1429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DE" sz="40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Was ist eine Ursache für die Klimakrise?</a:t>
            </a:r>
            <a:endParaRPr b="0" lang="de-DE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1, 2 oder 3? Ein Quiz zu Klimagerechtigkeit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6CB2AE2F-DC81-4068-9159-37728A53857E}" type="slidenum">
              <a:t>3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title"/>
          </p:nvPr>
        </p:nvSpPr>
        <p:spPr>
          <a:xfrm>
            <a:off x="468720" y="793800"/>
            <a:ext cx="9071280" cy="105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DE" sz="4000" spc="-1" strike="noStrike">
                <a:solidFill>
                  <a:srgbClr val="000000"/>
                </a:solidFill>
                <a:latin typeface="Unbounded"/>
              </a:rPr>
              <a:t>Quellenangaben</a:t>
            </a:r>
            <a:endParaRPr b="0" lang="de-DE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1" name="PlaceHolder 2"/>
          <p:cNvSpPr>
            <a:spLocks noGrp="1"/>
          </p:cNvSpPr>
          <p:nvPr>
            <p:ph/>
          </p:nvPr>
        </p:nvSpPr>
        <p:spPr>
          <a:xfrm>
            <a:off x="270000" y="1620000"/>
            <a:ext cx="9476280" cy="4916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6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Steffen, Will; Richardson, Katherine; Rockström, Johan; Cornell, Sarah E.; Fetzer, Ingo; Bennett, Elena M.; Biggs, Reinette; Carpenter, Stephen R.; de Vries, Wim; de Wit, Cynthia A.; Folke, Carl; Gerten, Dieter; Heinke, Jens; Mace, Georgina M.; Persson, Linn M.; Ramanathan, Veerabhadran; Reyers, Belinda; Sörlin, Sverker (2015): Sustainability. Planetary Boundaries: Guiding human development on a changing planet. Science (New York, N.Y.) 347(6223), 1259855. </a:t>
            </a:r>
            <a:r>
              <a:rPr b="0" lang="de-DE" sz="1600" spc="-1" strike="noStrike" u="sng">
                <a:solidFill>
                  <a:srgbClr val="0000ee"/>
                </a:solidFill>
                <a:uFillTx/>
                <a:latin typeface="Atkinson Hyperlegible"/>
                <a:ea typeface="PingFang SC"/>
                <a:hlinkClick r:id="rId1"/>
              </a:rPr>
              <a:t>https://doi.org/10.1126/science.1259855</a:t>
            </a:r>
            <a:r>
              <a:rPr b="0" lang="de-DE" sz="16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.</a:t>
            </a:r>
            <a:endParaRPr b="0" lang="de-DE" sz="16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5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6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Weltzeituhren Info (ohne Datum): Tag-und-Nachtgleiche / Äquinoktium 2024 / 2025. </a:t>
            </a:r>
            <a:r>
              <a:rPr b="0" lang="de-DE" sz="1600" spc="-1" strike="noStrike" u="sng">
                <a:solidFill>
                  <a:srgbClr val="0000ee"/>
                </a:solidFill>
                <a:uFillTx/>
                <a:latin typeface="Atkinson Hyperlegible"/>
                <a:ea typeface="PingFang SC"/>
                <a:hlinkClick r:id="rId2"/>
              </a:rPr>
              <a:t>weltzeituhren.info/wann-ist-tag-und-nachtgleiche-aequinoktium/</a:t>
            </a:r>
            <a:r>
              <a:rPr b="0" lang="de-DE" sz="16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 (21.12.2023).</a:t>
            </a:r>
            <a:endParaRPr b="0" lang="de-DE" sz="16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437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6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World Tourism Organization &amp; United Nations Environment Programme (2008): Climate Change and Tourism: Responding to Global Challenges. </a:t>
            </a:r>
            <a:r>
              <a:rPr b="0" lang="de-DE" sz="1600" spc="-1" strike="noStrike" u="sng">
                <a:solidFill>
                  <a:srgbClr val="0000ee"/>
                </a:solidFill>
                <a:uFillTx/>
                <a:latin typeface="Atkinson Hyperlegible"/>
                <a:ea typeface="PingFang SC"/>
                <a:hlinkClick r:id="rId3"/>
              </a:rPr>
              <a:t>www.e-unwto.org/doi/book/10.18111/9789284412341</a:t>
            </a:r>
            <a:r>
              <a:rPr b="0" lang="de-DE" sz="16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 (21.12.2023).</a:t>
            </a:r>
            <a:endParaRPr b="0" lang="de-DE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1, 2 oder 3? Ein Quiz zu Klimagerechtigkeit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F4AB5673-B138-4778-80F6-5A0B80BEC03C}" type="slidenum">
              <a:t>30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title"/>
          </p:nvPr>
        </p:nvSpPr>
        <p:spPr>
          <a:xfrm>
            <a:off x="398520" y="4812480"/>
            <a:ext cx="9071280" cy="105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DE" sz="4000" spc="-1" strike="noStrike">
                <a:solidFill>
                  <a:srgbClr val="000000"/>
                </a:solidFill>
                <a:latin typeface="Unbounded"/>
              </a:rPr>
              <a:t>Danke fürs Mitmachen!</a:t>
            </a:r>
            <a:endParaRPr b="0" lang="de-DE" sz="4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23" name="" descr=""/>
          <p:cNvPicPr/>
          <p:nvPr/>
        </p:nvPicPr>
        <p:blipFill>
          <a:blip r:embed="rId1"/>
          <a:srcRect l="0" t="5053" r="0" b="0"/>
          <a:stretch/>
        </p:blipFill>
        <p:spPr>
          <a:xfrm>
            <a:off x="0" y="0"/>
            <a:ext cx="10078560" cy="4704480"/>
          </a:xfrm>
          <a:prstGeom prst="rect">
            <a:avLst/>
          </a:prstGeom>
          <a:ln w="0">
            <a:noFill/>
          </a:ln>
        </p:spPr>
      </p:pic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1, 2 oder 3? Ein Quiz zu Klimagerechtigkeit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53933FDA-D424-4C7E-9C55-00E7E4C9F70D}" type="slidenum">
              <a:t>31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"/>
          <p:cNvSpPr/>
          <p:nvPr/>
        </p:nvSpPr>
        <p:spPr>
          <a:xfrm>
            <a:off x="3411000" y="3460680"/>
            <a:ext cx="3023640" cy="12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600" spc="-1" strike="noStrike">
                <a:solidFill>
                  <a:srgbClr val="ff8000"/>
                </a:solidFill>
                <a:latin typeface="Atkinson Hyperlegible"/>
              </a:rPr>
              <a:t>2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 extreme Hitzewellen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"/>
          <p:cNvSpPr/>
          <p:nvPr/>
        </p:nvSpPr>
        <p:spPr>
          <a:xfrm>
            <a:off x="6930000" y="3491640"/>
            <a:ext cx="2807640" cy="82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600" spc="-1" strike="noStrike">
                <a:solidFill>
                  <a:srgbClr val="ff8000"/>
                </a:solidFill>
                <a:latin typeface="Atkinson Hyperlegible"/>
              </a:rPr>
              <a:t>3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 Tag- und Nachtgleiche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"/>
          <p:cNvSpPr/>
          <p:nvPr/>
        </p:nvSpPr>
        <p:spPr>
          <a:xfrm>
            <a:off x="90000" y="3626640"/>
            <a:ext cx="3077640" cy="82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600" spc="-1" strike="noStrike">
                <a:solidFill>
                  <a:srgbClr val="ff8000"/>
                </a:solidFill>
                <a:latin typeface="Atkinson Hyperlegible"/>
              </a:rPr>
              <a:t>1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 Überflutungen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360360" y="1460880"/>
            <a:ext cx="9791280" cy="22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DE" sz="4000" spc="-1" strike="noStrike">
                <a:solidFill>
                  <a:srgbClr val="000000"/>
                </a:solidFill>
                <a:latin typeface="Atkinson Hyperlegible"/>
              </a:rPr>
              <a:t>Welche ist keine Folge der Klimakrise?</a:t>
            </a:r>
            <a:endParaRPr b="0" lang="de-DE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1, 2 oder 3? Ein Quiz zu Klimagerechtigkeit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72AFD6A4-924A-47DB-9D29-EF8BD105DADB}" type="slidenum">
              <a:t>4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" descr=""/>
          <p:cNvPicPr/>
          <p:nvPr/>
        </p:nvPicPr>
        <p:blipFill>
          <a:blip r:embed="rId1"/>
          <a:stretch/>
        </p:blipFill>
        <p:spPr>
          <a:xfrm>
            <a:off x="6975000" y="2970000"/>
            <a:ext cx="2834640" cy="2040840"/>
          </a:xfrm>
          <a:prstGeom prst="rect">
            <a:avLst/>
          </a:prstGeom>
          <a:ln w="0">
            <a:noFill/>
          </a:ln>
        </p:spPr>
      </p:pic>
      <p:sp>
        <p:nvSpPr>
          <p:cNvPr id="97" name=""/>
          <p:cNvSpPr/>
          <p:nvPr/>
        </p:nvSpPr>
        <p:spPr>
          <a:xfrm>
            <a:off x="3411000" y="3460680"/>
            <a:ext cx="3023640" cy="12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600" spc="-1" strike="noStrike">
                <a:solidFill>
                  <a:srgbClr val="ff8000"/>
                </a:solidFill>
                <a:latin typeface="Atkinson Hyperlegible"/>
              </a:rPr>
              <a:t>2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 extreme Hitzewellen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"/>
          <p:cNvSpPr/>
          <p:nvPr/>
        </p:nvSpPr>
        <p:spPr>
          <a:xfrm>
            <a:off x="6930000" y="3491640"/>
            <a:ext cx="2807640" cy="82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600" spc="-1" strike="noStrike">
                <a:solidFill>
                  <a:srgbClr val="ff8000"/>
                </a:solidFill>
                <a:latin typeface="Atkinson Hyperlegible"/>
              </a:rPr>
              <a:t>3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 Tag- und Nachtgleiche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"/>
          <p:cNvSpPr/>
          <p:nvPr/>
        </p:nvSpPr>
        <p:spPr>
          <a:xfrm>
            <a:off x="90000" y="3626640"/>
            <a:ext cx="3077640" cy="82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600" spc="-1" strike="noStrike">
                <a:solidFill>
                  <a:srgbClr val="ff8000"/>
                </a:solidFill>
                <a:latin typeface="Atkinson Hyperlegible"/>
              </a:rPr>
              <a:t>1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 Überflutungen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360720" y="1461240"/>
            <a:ext cx="9791280" cy="22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DE" sz="4000" spc="-1" strike="noStrike">
                <a:solidFill>
                  <a:srgbClr val="000000"/>
                </a:solidFill>
                <a:latin typeface="Atkinson Hyperlegible"/>
              </a:rPr>
              <a:t>Welche ist keine Folge der Klimakrise?</a:t>
            </a:r>
            <a:endParaRPr b="0" lang="de-DE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1, 2 oder 3? Ein Quiz zu Klimagerechtigkeit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926A8128-8EC3-4A08-99C9-0B6A8B160F92}" type="slidenum">
              <a:t>5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378360" y="1317240"/>
            <a:ext cx="9071280" cy="394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DE" sz="3800" spc="-1" strike="noStrike">
                <a:solidFill>
                  <a:srgbClr val="000000"/>
                </a:solidFill>
                <a:latin typeface="Atkinson Hyperlegible"/>
              </a:rPr>
              <a:t>Um wie viel Grad höher war die globale Durchschnittstemperatur im Jahr 2023 im Vergleich zu vorindustrieller Zeit?</a:t>
            </a:r>
            <a:endParaRPr b="0" lang="de-DE" sz="3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"/>
          <p:cNvSpPr/>
          <p:nvPr/>
        </p:nvSpPr>
        <p:spPr>
          <a:xfrm>
            <a:off x="3231000" y="3910680"/>
            <a:ext cx="3023640" cy="12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600" spc="-1" strike="noStrike">
                <a:solidFill>
                  <a:srgbClr val="ff8000"/>
                </a:solidFill>
                <a:latin typeface="Atkinson Hyperlegible"/>
              </a:rPr>
              <a:t>2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 um 1,1 Grad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"/>
          <p:cNvSpPr/>
          <p:nvPr/>
        </p:nvSpPr>
        <p:spPr>
          <a:xfrm>
            <a:off x="6795000" y="3896640"/>
            <a:ext cx="2807640" cy="82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600" spc="-1" strike="noStrike">
                <a:solidFill>
                  <a:srgbClr val="ff8000"/>
                </a:solidFill>
                <a:latin typeface="Atkinson Hyperlegible"/>
              </a:rPr>
              <a:t>3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 um 1,4 Grad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"/>
          <p:cNvSpPr/>
          <p:nvPr/>
        </p:nvSpPr>
        <p:spPr>
          <a:xfrm>
            <a:off x="90000" y="3896640"/>
            <a:ext cx="2807640" cy="82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600" spc="-1" strike="noStrike">
                <a:solidFill>
                  <a:srgbClr val="ff8000"/>
                </a:solidFill>
                <a:latin typeface="Atkinson Hyperlegible"/>
              </a:rPr>
              <a:t>1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 um 0,6 Grad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1, 2 oder 3? Ein Quiz zu Klimagerechtigkeit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AB8EE8FD-1C5E-4522-8E94-E3A369FC73D3}" type="slidenum">
              <a:t>6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" descr=""/>
          <p:cNvPicPr/>
          <p:nvPr/>
        </p:nvPicPr>
        <p:blipFill>
          <a:blip r:embed="rId1"/>
          <a:stretch/>
        </p:blipFill>
        <p:spPr>
          <a:xfrm>
            <a:off x="7065000" y="3240000"/>
            <a:ext cx="2834640" cy="2040840"/>
          </a:xfrm>
          <a:prstGeom prst="rect">
            <a:avLst/>
          </a:prstGeom>
          <a:ln w="0">
            <a:noFill/>
          </a:ln>
        </p:spPr>
      </p:pic>
      <p:sp>
        <p:nvSpPr>
          <p:cNvPr id="106" name=""/>
          <p:cNvSpPr/>
          <p:nvPr/>
        </p:nvSpPr>
        <p:spPr>
          <a:xfrm>
            <a:off x="3231000" y="3910680"/>
            <a:ext cx="3023640" cy="12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600" spc="-1" strike="noStrike">
                <a:solidFill>
                  <a:srgbClr val="ff8000"/>
                </a:solidFill>
                <a:latin typeface="Atkinson Hyperlegible"/>
              </a:rPr>
              <a:t>2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 um 1,1 Grad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"/>
          <p:cNvSpPr/>
          <p:nvPr/>
        </p:nvSpPr>
        <p:spPr>
          <a:xfrm>
            <a:off x="6795000" y="3896640"/>
            <a:ext cx="2807640" cy="82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600" spc="-1" strike="noStrike">
                <a:solidFill>
                  <a:srgbClr val="ff8000"/>
                </a:solidFill>
                <a:latin typeface="Atkinson Hyperlegible"/>
              </a:rPr>
              <a:t>3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 um 1,4 Grad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"/>
          <p:cNvSpPr/>
          <p:nvPr/>
        </p:nvSpPr>
        <p:spPr>
          <a:xfrm>
            <a:off x="90000" y="3896640"/>
            <a:ext cx="2807640" cy="82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600" spc="-1" strike="noStrike">
                <a:solidFill>
                  <a:srgbClr val="ff8000"/>
                </a:solidFill>
                <a:latin typeface="Atkinson Hyperlegible"/>
              </a:rPr>
              <a:t>1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 um 0,6 Grad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378720" y="1317240"/>
            <a:ext cx="9071280" cy="210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DE" sz="3800" spc="-1" strike="noStrike">
                <a:solidFill>
                  <a:srgbClr val="000000"/>
                </a:solidFill>
                <a:latin typeface="Atkinson Hyperlegible"/>
              </a:rPr>
              <a:t>Um wie viel Grad höher war die globale Durchschnittstemperatur im Jahr 2023 im Vergleich zu vorindustrieller Zeit?</a:t>
            </a:r>
            <a:endParaRPr b="0" lang="de-DE" sz="3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1, 2 oder 3? Ein Quiz zu Klimagerechtigkeit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AB9DFF74-F522-451B-8E04-C013CE55BF4B}" type="slidenum">
              <a:t>7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963360" y="1395000"/>
            <a:ext cx="9071280" cy="2143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DE" sz="4000" spc="-1" strike="noStrike">
                <a:solidFill>
                  <a:srgbClr val="000000"/>
                </a:solidFill>
                <a:latin typeface="Atkinson Hyperlegible"/>
              </a:rPr>
              <a:t>In welchen Sektoren werden am meisten Treibhausgase in Deutschland emittiert?</a:t>
            </a:r>
            <a:endParaRPr b="0" lang="de-DE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"/>
          <p:cNvSpPr/>
          <p:nvPr/>
        </p:nvSpPr>
        <p:spPr>
          <a:xfrm>
            <a:off x="3465000" y="3960000"/>
            <a:ext cx="3419640" cy="175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600" spc="-1" strike="noStrike">
                <a:solidFill>
                  <a:srgbClr val="ff8000"/>
                </a:solidFill>
                <a:latin typeface="Atkinson Hyperlegible"/>
                <a:ea typeface="PingFang SC"/>
              </a:rPr>
              <a:t>2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 </a:t>
            </a:r>
            <a:r>
              <a:rPr b="0" lang="de-DE" sz="2600" spc="-1" strike="noStrike">
                <a:solidFill>
                  <a:srgbClr val="000000"/>
                </a:solidFill>
                <a:highlight>
                  <a:srgbClr val="ffffff"/>
                </a:highlight>
                <a:latin typeface="Atkinson Hyperlegible"/>
                <a:ea typeface="Noto Sans CJK SC Regular"/>
              </a:rPr>
              <a:t>Industrie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  <a:ea typeface="Noto Sans CJK SC Regular"/>
              </a:rPr>
              <a:t> 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"/>
          <p:cNvSpPr/>
          <p:nvPr/>
        </p:nvSpPr>
        <p:spPr>
          <a:xfrm>
            <a:off x="6867000" y="3941640"/>
            <a:ext cx="2807640" cy="82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600" spc="-1" strike="noStrike">
                <a:solidFill>
                  <a:srgbClr val="ff8000"/>
                </a:solidFill>
                <a:latin typeface="Atkinson Hyperlegible"/>
              </a:rPr>
              <a:t>3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 Gebäude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"/>
          <p:cNvSpPr/>
          <p:nvPr/>
        </p:nvSpPr>
        <p:spPr>
          <a:xfrm>
            <a:off x="-225000" y="3960000"/>
            <a:ext cx="3239640" cy="82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600" spc="-1" strike="noStrike">
                <a:solidFill>
                  <a:srgbClr val="ff8000"/>
                </a:solidFill>
                <a:latin typeface="Atkinson Hyperlegible"/>
              </a:rPr>
              <a:t>1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 Landwirtschaft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1, 2 oder 3? Ein Quiz zu Klimagerechtigkeit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C1AFD700-836C-4FC2-B477-3727E85894A9}" type="slidenum">
              <a:t>8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" descr=""/>
          <p:cNvPicPr/>
          <p:nvPr/>
        </p:nvPicPr>
        <p:blipFill>
          <a:blip r:embed="rId1"/>
          <a:stretch/>
        </p:blipFill>
        <p:spPr>
          <a:xfrm>
            <a:off x="3542040" y="3330000"/>
            <a:ext cx="2847600" cy="1844640"/>
          </a:xfrm>
          <a:prstGeom prst="rect">
            <a:avLst/>
          </a:prstGeom>
          <a:ln w="0">
            <a:noFill/>
          </a:ln>
        </p:spPr>
      </p:pic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963360" y="1395000"/>
            <a:ext cx="9071280" cy="2143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de-DE" sz="4000" spc="-1" strike="noStrike">
                <a:solidFill>
                  <a:srgbClr val="000000"/>
                </a:solidFill>
                <a:latin typeface="Atkinson Hyperlegible"/>
              </a:rPr>
              <a:t>In welchen Sektoren werden am meisten Treibhausgase in Deutschland emittiert?</a:t>
            </a:r>
            <a:endParaRPr b="0" lang="de-DE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"/>
          <p:cNvSpPr/>
          <p:nvPr/>
        </p:nvSpPr>
        <p:spPr>
          <a:xfrm>
            <a:off x="3465000" y="3960000"/>
            <a:ext cx="3419640" cy="175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600" spc="-1" strike="noStrike">
                <a:solidFill>
                  <a:srgbClr val="ff8000"/>
                </a:solidFill>
                <a:latin typeface="Atkinson Hyperlegible"/>
                <a:ea typeface="PingFang SC"/>
              </a:rPr>
              <a:t>2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  <a:ea typeface="PingFang SC"/>
              </a:rPr>
              <a:t> Industrie 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"/>
          <p:cNvSpPr/>
          <p:nvPr/>
        </p:nvSpPr>
        <p:spPr>
          <a:xfrm>
            <a:off x="6867000" y="3941640"/>
            <a:ext cx="2807640" cy="82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600" spc="-1" strike="noStrike">
                <a:solidFill>
                  <a:srgbClr val="ff8000"/>
                </a:solidFill>
                <a:latin typeface="Atkinson Hyperlegible"/>
              </a:rPr>
              <a:t>3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 Gebäude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"/>
          <p:cNvSpPr/>
          <p:nvPr/>
        </p:nvSpPr>
        <p:spPr>
          <a:xfrm>
            <a:off x="-225000" y="3960000"/>
            <a:ext cx="3239640" cy="82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de-DE" sz="2600" spc="-1" strike="noStrike">
                <a:solidFill>
                  <a:srgbClr val="ff8000"/>
                </a:solidFill>
                <a:latin typeface="Atkinson Hyperlegible"/>
              </a:rPr>
              <a:t>1</a:t>
            </a:r>
            <a:r>
              <a:rPr b="0" lang="de-DE" sz="2600" spc="-1" strike="noStrike">
                <a:solidFill>
                  <a:srgbClr val="000000"/>
                </a:solidFill>
                <a:latin typeface="Atkinson Hyperlegible"/>
              </a:rPr>
              <a:t> Landwirtschaft</a:t>
            </a:r>
            <a:endParaRPr b="0" lang="de-DE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1, 2 oder 3? Ein Quiz zu Klimagerechtigkeit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70013116-B651-49FE-A093-132F5D6D44AE}" type="slidenum">
              <a:t>9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1568</TotalTime>
  <Application>LibreOffice/24.2.6.2$Linux_X86_64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2023-05-25T12:03:34Z</dcterms:created>
  <dc:creator/>
  <dc:description/>
  <dc:language>de-DE</dc:language>
  <cp:lastModifiedBy>Nora Peulen</cp:lastModifiedBy>
  <dcterms:modified xsi:type="dcterms:W3CDTF">2024-12-03T12:49:40Z</dcterms:modified>
  <cp:revision>63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