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slideMasters/_rels/slideMaster1.xml.rels" ContentType="application/vnd.openxmlformats-package.relationships+xml"/>
  <Override PartName="/ppt/slideMasters/slideMaster1.xml" ContentType="application/vnd.openxmlformats-officedocument.presentationml.slideMaster+xml"/>
  <Override PartName="/ppt/theme/theme1.xml" ContentType="application/vnd.openxmlformats-officedocument.theme+xml"/>
  <Override PartName="/ppt/_rels/presentation.xml.rels" ContentType="application/vnd.openxmlformats-package.relationshi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_rels/slideLayout12.xml.rels" ContentType="application/vnd.openxmlformats-package.relationships+xml"/>
  <Override PartName="/ppt/slideLayouts/_rels/slideLayout11.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8.xml.rels" ContentType="application/vnd.openxmlformats-package.relationships+xml"/>
  <Override PartName="/ppt/slideLayouts/_rels/slideLayout5.xml.rels" ContentType="application/vnd.openxmlformats-package.relationships+xml"/>
  <Override PartName="/ppt/slideLayouts/_rels/slideLayout7.xml.rels" ContentType="application/vnd.openxmlformats-package.relationships+xml"/>
  <Override PartName="/ppt/slideLayouts/_rels/slideLayout4.xml.rels" ContentType="application/vnd.openxmlformats-package.relationships+xml"/>
  <Override PartName="/ppt/slideLayouts/_rels/slideLayout6.xml.rels" ContentType="application/vnd.openxmlformats-package.relationships+xml"/>
  <Override PartName="/ppt/slideLayouts/_rels/slideLayout3.xml.rels" ContentType="application/vnd.openxmlformats-package.relationships+xml"/>
  <Override PartName="/ppt/slideLayouts/_rels/slideLayout2.xml.rels" ContentType="application/vnd.openxmlformats-package.relationships+xml"/>
  <Override PartName="/ppt/slideLayouts/_rels/slideLayout1.xml.rels" ContentType="application/vnd.openxmlformats-package.relationships+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media/image1.png" ContentType="image/png"/>
  <Override PartName="/ppt/media/image2.png" ContentType="image/png"/>
  <Override PartName="/ppt/media/image3.png" ContentType="image/png"/>
  <Override PartName="/ppt/slides/_rels/slide13.xml.rels" ContentType="application/vnd.openxmlformats-package.relationships+xml"/>
  <Override PartName="/ppt/slides/_rels/slide12.xml.rels" ContentType="application/vnd.openxmlformats-package.relationships+xml"/>
  <Override PartName="/ppt/slides/_rels/slide11.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_rels/slide8.xml.rels" ContentType="application/vnd.openxmlformats-package.relationships+xml"/>
  <Override PartName="/ppt/slides/_rels/slide7.xml.rels" ContentType="application/vnd.openxmlformats-package.relationships+xml"/>
  <Override PartName="/ppt/slides/_rels/slide6.xml.rels" ContentType="application/vnd.openxmlformats-package.relationships+xml"/>
  <Override PartName="/ppt/slides/_rels/slide3.xml.rels" ContentType="application/vnd.openxmlformats-package.relationships+xml"/>
  <Override PartName="/ppt/slides/_rels/slide5.xml.rels" ContentType="application/vnd.openxmlformats-package.relationships+xml"/>
  <Override PartName="/ppt/slides/_rels/slide2.xml.rels" ContentType="application/vnd.openxmlformats-package.relationships+xml"/>
  <Override PartName="/ppt/slides/_rels/slide4.xml.rels" ContentType="application/vnd.openxmlformats-package.relationships+xml"/>
  <Override PartName="/ppt/slides/_rels/slide1.xml.rels" ContentType="application/vnd.openxmlformats-package.relationships+xml"/>
  <Override PartName="/ppt/slides/slide13.xml" ContentType="application/vnd.openxmlformats-officedocument.presentationml.slide+xml"/>
  <Override PartName="/ppt/slides/slide12.xml" ContentType="application/vnd.openxmlformats-officedocument.presentationml.slide+xml"/>
  <Override PartName="/ppt/slides/slide9.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10080625" cy="5670550"/>
  <p:notesSz cx="7559675" cy="10691812"/>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6"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de-DE" sz="2800" spc="-1" strike="noStrike">
              <a:latin typeface="Arial"/>
            </a:endParaRPr>
          </a:p>
        </p:txBody>
      </p:sp>
      <p:sp>
        <p:nvSpPr>
          <p:cNvPr id="7" name="PlaceHolder 2"/>
          <p:cNvSpPr>
            <a:spLocks noGrp="1"/>
          </p:cNvSpPr>
          <p:nvPr>
            <p:ph type="subTitle"/>
          </p:nvPr>
        </p:nvSpPr>
        <p:spPr>
          <a:xfrm>
            <a:off x="504000" y="1535760"/>
            <a:ext cx="9071640" cy="3288240"/>
          </a:xfrm>
          <a:prstGeom prst="rect">
            <a:avLst/>
          </a:prstGeom>
        </p:spPr>
        <p:txBody>
          <a:bodyPr lIns="0" rIns="0" tIns="0" bIns="0" anchor="ctr">
            <a:noAutofit/>
          </a:bodyPr>
          <a:p>
            <a:pPr algn="ctr"/>
            <a:endParaRPr b="0" lang="de-DE"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8"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de-DE" sz="2800" spc="-1" strike="noStrike">
              <a:latin typeface="Arial"/>
            </a:endParaRPr>
          </a:p>
        </p:txBody>
      </p:sp>
      <p:sp>
        <p:nvSpPr>
          <p:cNvPr id="9" name="PlaceHolder 2"/>
          <p:cNvSpPr>
            <a:spLocks noGrp="1"/>
          </p:cNvSpPr>
          <p:nvPr>
            <p:ph type="body"/>
          </p:nvPr>
        </p:nvSpPr>
        <p:spPr>
          <a:xfrm>
            <a:off x="504000" y="1535760"/>
            <a:ext cx="9071640" cy="3288240"/>
          </a:xfrm>
          <a:prstGeom prst="rect">
            <a:avLst/>
          </a:prstGeom>
        </p:spPr>
        <p:txBody>
          <a:bodyPr lIns="0" rIns="0" tIns="0" bIns="0">
            <a:normAutofit/>
          </a:bodyPr>
          <a:p>
            <a:endParaRPr b="0" lang="de-DE" sz="2800" spc="-1" strike="noStrike">
              <a:latin typeface="Serifenlos"/>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0"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de-DE" sz="2800" spc="-1" strike="noStrike">
              <a:latin typeface="Arial"/>
            </a:endParaRPr>
          </a:p>
        </p:txBody>
      </p:sp>
      <p:sp>
        <p:nvSpPr>
          <p:cNvPr id="11" name="PlaceHolder 2"/>
          <p:cNvSpPr>
            <a:spLocks noGrp="1"/>
          </p:cNvSpPr>
          <p:nvPr>
            <p:ph type="body"/>
          </p:nvPr>
        </p:nvSpPr>
        <p:spPr>
          <a:xfrm>
            <a:off x="504000" y="1535760"/>
            <a:ext cx="4426920" cy="3288240"/>
          </a:xfrm>
          <a:prstGeom prst="rect">
            <a:avLst/>
          </a:prstGeom>
        </p:spPr>
        <p:txBody>
          <a:bodyPr lIns="0" rIns="0" tIns="0" bIns="0">
            <a:normAutofit/>
          </a:bodyPr>
          <a:p>
            <a:endParaRPr b="0" lang="de-DE" sz="2800" spc="-1" strike="noStrike">
              <a:latin typeface="Serifenlos"/>
            </a:endParaRPr>
          </a:p>
        </p:txBody>
      </p:sp>
      <p:sp>
        <p:nvSpPr>
          <p:cNvPr id="12" name="PlaceHolder 3"/>
          <p:cNvSpPr>
            <a:spLocks noGrp="1"/>
          </p:cNvSpPr>
          <p:nvPr>
            <p:ph type="body"/>
          </p:nvPr>
        </p:nvSpPr>
        <p:spPr>
          <a:xfrm>
            <a:off x="5152680" y="1535760"/>
            <a:ext cx="4426920" cy="3288240"/>
          </a:xfrm>
          <a:prstGeom prst="rect">
            <a:avLst/>
          </a:prstGeom>
        </p:spPr>
        <p:txBody>
          <a:bodyPr lIns="0" rIns="0" tIns="0" bIns="0">
            <a:normAutofit/>
          </a:bodyPr>
          <a:p>
            <a:endParaRPr b="0" lang="de-DE" sz="2800" spc="-1" strike="noStrike">
              <a:latin typeface="Serifenlos"/>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3"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de-DE" sz="2800" spc="-1" strike="noStrike">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4" name="PlaceHolder 1"/>
          <p:cNvSpPr>
            <a:spLocks noGrp="1"/>
          </p:cNvSpPr>
          <p:nvPr>
            <p:ph type="subTitle"/>
          </p:nvPr>
        </p:nvSpPr>
        <p:spPr>
          <a:xfrm>
            <a:off x="504000" y="226080"/>
            <a:ext cx="9071640" cy="4388400"/>
          </a:xfrm>
          <a:prstGeom prst="rect">
            <a:avLst/>
          </a:prstGeom>
        </p:spPr>
        <p:txBody>
          <a:bodyPr lIns="0" rIns="0" tIns="0" bIns="0" anchor="ctr">
            <a:noAutofit/>
          </a:bodyPr>
          <a:p>
            <a:pPr algn="ctr"/>
            <a:endParaRPr b="0" lang="de-DE"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de-DE" sz="2800" spc="-1" strike="noStrike">
              <a:latin typeface="Arial"/>
            </a:endParaRPr>
          </a:p>
        </p:txBody>
      </p:sp>
      <p:sp>
        <p:nvSpPr>
          <p:cNvPr id="16" name="PlaceHolder 2"/>
          <p:cNvSpPr>
            <a:spLocks noGrp="1"/>
          </p:cNvSpPr>
          <p:nvPr>
            <p:ph type="body"/>
          </p:nvPr>
        </p:nvSpPr>
        <p:spPr>
          <a:xfrm>
            <a:off x="504000" y="1535760"/>
            <a:ext cx="4426920" cy="1568160"/>
          </a:xfrm>
          <a:prstGeom prst="rect">
            <a:avLst/>
          </a:prstGeom>
        </p:spPr>
        <p:txBody>
          <a:bodyPr lIns="0" rIns="0" tIns="0" bIns="0">
            <a:normAutofit/>
          </a:bodyPr>
          <a:p>
            <a:endParaRPr b="0" lang="de-DE" sz="2800" spc="-1" strike="noStrike">
              <a:latin typeface="Serifenlos"/>
            </a:endParaRPr>
          </a:p>
        </p:txBody>
      </p:sp>
      <p:sp>
        <p:nvSpPr>
          <p:cNvPr id="17" name="PlaceHolder 3"/>
          <p:cNvSpPr>
            <a:spLocks noGrp="1"/>
          </p:cNvSpPr>
          <p:nvPr>
            <p:ph type="body"/>
          </p:nvPr>
        </p:nvSpPr>
        <p:spPr>
          <a:xfrm>
            <a:off x="5152680" y="1535760"/>
            <a:ext cx="4426920" cy="3288240"/>
          </a:xfrm>
          <a:prstGeom prst="rect">
            <a:avLst/>
          </a:prstGeom>
        </p:spPr>
        <p:txBody>
          <a:bodyPr lIns="0" rIns="0" tIns="0" bIns="0">
            <a:normAutofit/>
          </a:bodyPr>
          <a:p>
            <a:endParaRPr b="0" lang="de-DE" sz="2800" spc="-1" strike="noStrike">
              <a:latin typeface="Serifenlos"/>
            </a:endParaRPr>
          </a:p>
        </p:txBody>
      </p:sp>
      <p:sp>
        <p:nvSpPr>
          <p:cNvPr id="18" name="PlaceHolder 4"/>
          <p:cNvSpPr>
            <a:spLocks noGrp="1"/>
          </p:cNvSpPr>
          <p:nvPr>
            <p:ph type="body"/>
          </p:nvPr>
        </p:nvSpPr>
        <p:spPr>
          <a:xfrm>
            <a:off x="504000" y="3253320"/>
            <a:ext cx="4426920" cy="1568160"/>
          </a:xfrm>
          <a:prstGeom prst="rect">
            <a:avLst/>
          </a:prstGeom>
        </p:spPr>
        <p:txBody>
          <a:bodyPr lIns="0" rIns="0" tIns="0" bIns="0">
            <a:normAutofit/>
          </a:bodyPr>
          <a:p>
            <a:endParaRPr b="0" lang="de-DE" sz="2800" spc="-1" strike="noStrike">
              <a:latin typeface="Serifenlos"/>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de-DE" sz="2800" spc="-1" strike="noStrike">
              <a:latin typeface="Arial"/>
            </a:endParaRPr>
          </a:p>
        </p:txBody>
      </p:sp>
      <p:sp>
        <p:nvSpPr>
          <p:cNvPr id="20" name="PlaceHolder 2"/>
          <p:cNvSpPr>
            <a:spLocks noGrp="1"/>
          </p:cNvSpPr>
          <p:nvPr>
            <p:ph type="body"/>
          </p:nvPr>
        </p:nvSpPr>
        <p:spPr>
          <a:xfrm>
            <a:off x="504000" y="1535760"/>
            <a:ext cx="4426920" cy="3288240"/>
          </a:xfrm>
          <a:prstGeom prst="rect">
            <a:avLst/>
          </a:prstGeom>
        </p:spPr>
        <p:txBody>
          <a:bodyPr lIns="0" rIns="0" tIns="0" bIns="0">
            <a:normAutofit/>
          </a:bodyPr>
          <a:p>
            <a:endParaRPr b="0" lang="de-DE" sz="2800" spc="-1" strike="noStrike">
              <a:latin typeface="Serifenlos"/>
            </a:endParaRPr>
          </a:p>
        </p:txBody>
      </p:sp>
      <p:sp>
        <p:nvSpPr>
          <p:cNvPr id="21" name="PlaceHolder 3"/>
          <p:cNvSpPr>
            <a:spLocks noGrp="1"/>
          </p:cNvSpPr>
          <p:nvPr>
            <p:ph type="body"/>
          </p:nvPr>
        </p:nvSpPr>
        <p:spPr>
          <a:xfrm>
            <a:off x="5152680" y="1535760"/>
            <a:ext cx="4426920" cy="1568160"/>
          </a:xfrm>
          <a:prstGeom prst="rect">
            <a:avLst/>
          </a:prstGeom>
        </p:spPr>
        <p:txBody>
          <a:bodyPr lIns="0" rIns="0" tIns="0" bIns="0">
            <a:normAutofit/>
          </a:bodyPr>
          <a:p>
            <a:endParaRPr b="0" lang="de-DE" sz="2800" spc="-1" strike="noStrike">
              <a:latin typeface="Serifenlos"/>
            </a:endParaRPr>
          </a:p>
        </p:txBody>
      </p:sp>
      <p:sp>
        <p:nvSpPr>
          <p:cNvPr id="22" name="PlaceHolder 4"/>
          <p:cNvSpPr>
            <a:spLocks noGrp="1"/>
          </p:cNvSpPr>
          <p:nvPr>
            <p:ph type="body"/>
          </p:nvPr>
        </p:nvSpPr>
        <p:spPr>
          <a:xfrm>
            <a:off x="5152680" y="3253320"/>
            <a:ext cx="4426920" cy="1568160"/>
          </a:xfrm>
          <a:prstGeom prst="rect">
            <a:avLst/>
          </a:prstGeom>
        </p:spPr>
        <p:txBody>
          <a:bodyPr lIns="0" rIns="0" tIns="0" bIns="0">
            <a:normAutofit/>
          </a:bodyPr>
          <a:p>
            <a:endParaRPr b="0" lang="de-DE" sz="2800" spc="-1" strike="noStrike">
              <a:latin typeface="Serifenlos"/>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de-DE" sz="2800" spc="-1" strike="noStrike">
              <a:latin typeface="Arial"/>
            </a:endParaRPr>
          </a:p>
        </p:txBody>
      </p:sp>
      <p:sp>
        <p:nvSpPr>
          <p:cNvPr id="24" name="PlaceHolder 2"/>
          <p:cNvSpPr>
            <a:spLocks noGrp="1"/>
          </p:cNvSpPr>
          <p:nvPr>
            <p:ph type="body"/>
          </p:nvPr>
        </p:nvSpPr>
        <p:spPr>
          <a:xfrm>
            <a:off x="504000" y="1535760"/>
            <a:ext cx="4426920" cy="1568160"/>
          </a:xfrm>
          <a:prstGeom prst="rect">
            <a:avLst/>
          </a:prstGeom>
        </p:spPr>
        <p:txBody>
          <a:bodyPr lIns="0" rIns="0" tIns="0" bIns="0">
            <a:normAutofit/>
          </a:bodyPr>
          <a:p>
            <a:endParaRPr b="0" lang="de-DE" sz="2800" spc="-1" strike="noStrike">
              <a:latin typeface="Serifenlos"/>
            </a:endParaRPr>
          </a:p>
        </p:txBody>
      </p:sp>
      <p:sp>
        <p:nvSpPr>
          <p:cNvPr id="25" name="PlaceHolder 3"/>
          <p:cNvSpPr>
            <a:spLocks noGrp="1"/>
          </p:cNvSpPr>
          <p:nvPr>
            <p:ph type="body"/>
          </p:nvPr>
        </p:nvSpPr>
        <p:spPr>
          <a:xfrm>
            <a:off x="5152680" y="1535760"/>
            <a:ext cx="4426920" cy="1568160"/>
          </a:xfrm>
          <a:prstGeom prst="rect">
            <a:avLst/>
          </a:prstGeom>
        </p:spPr>
        <p:txBody>
          <a:bodyPr lIns="0" rIns="0" tIns="0" bIns="0">
            <a:normAutofit/>
          </a:bodyPr>
          <a:p>
            <a:endParaRPr b="0" lang="de-DE" sz="2800" spc="-1" strike="noStrike">
              <a:latin typeface="Serifenlos"/>
            </a:endParaRPr>
          </a:p>
        </p:txBody>
      </p:sp>
      <p:sp>
        <p:nvSpPr>
          <p:cNvPr id="26" name="PlaceHolder 4"/>
          <p:cNvSpPr>
            <a:spLocks noGrp="1"/>
          </p:cNvSpPr>
          <p:nvPr>
            <p:ph type="body"/>
          </p:nvPr>
        </p:nvSpPr>
        <p:spPr>
          <a:xfrm>
            <a:off x="504000" y="3253320"/>
            <a:ext cx="9071640" cy="1568160"/>
          </a:xfrm>
          <a:prstGeom prst="rect">
            <a:avLst/>
          </a:prstGeom>
        </p:spPr>
        <p:txBody>
          <a:bodyPr lIns="0" rIns="0" tIns="0" bIns="0">
            <a:normAutofit/>
          </a:bodyPr>
          <a:p>
            <a:endParaRPr b="0" lang="de-DE" sz="2800" spc="-1" strike="noStrike">
              <a:latin typeface="Serifenlos"/>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de-DE" sz="2800" spc="-1" strike="noStrike">
              <a:latin typeface="Arial"/>
            </a:endParaRPr>
          </a:p>
        </p:txBody>
      </p:sp>
      <p:sp>
        <p:nvSpPr>
          <p:cNvPr id="28" name="PlaceHolder 2"/>
          <p:cNvSpPr>
            <a:spLocks noGrp="1"/>
          </p:cNvSpPr>
          <p:nvPr>
            <p:ph type="body"/>
          </p:nvPr>
        </p:nvSpPr>
        <p:spPr>
          <a:xfrm>
            <a:off x="504000" y="1535760"/>
            <a:ext cx="9071640" cy="1568160"/>
          </a:xfrm>
          <a:prstGeom prst="rect">
            <a:avLst/>
          </a:prstGeom>
        </p:spPr>
        <p:txBody>
          <a:bodyPr lIns="0" rIns="0" tIns="0" bIns="0">
            <a:normAutofit/>
          </a:bodyPr>
          <a:p>
            <a:endParaRPr b="0" lang="de-DE" sz="2800" spc="-1" strike="noStrike">
              <a:latin typeface="Serifenlos"/>
            </a:endParaRPr>
          </a:p>
        </p:txBody>
      </p:sp>
      <p:sp>
        <p:nvSpPr>
          <p:cNvPr id="29" name="PlaceHolder 3"/>
          <p:cNvSpPr>
            <a:spLocks noGrp="1"/>
          </p:cNvSpPr>
          <p:nvPr>
            <p:ph type="body"/>
          </p:nvPr>
        </p:nvSpPr>
        <p:spPr>
          <a:xfrm>
            <a:off x="504000" y="3253320"/>
            <a:ext cx="9071640" cy="1568160"/>
          </a:xfrm>
          <a:prstGeom prst="rect">
            <a:avLst/>
          </a:prstGeom>
        </p:spPr>
        <p:txBody>
          <a:bodyPr lIns="0" rIns="0" tIns="0" bIns="0">
            <a:normAutofit/>
          </a:bodyPr>
          <a:p>
            <a:endParaRPr b="0" lang="de-DE" sz="2800" spc="-1" strike="noStrike">
              <a:latin typeface="Serifenlos"/>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0"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de-DE" sz="2800" spc="-1" strike="noStrike">
              <a:latin typeface="Arial"/>
            </a:endParaRPr>
          </a:p>
        </p:txBody>
      </p:sp>
      <p:sp>
        <p:nvSpPr>
          <p:cNvPr id="31" name="PlaceHolder 2"/>
          <p:cNvSpPr>
            <a:spLocks noGrp="1"/>
          </p:cNvSpPr>
          <p:nvPr>
            <p:ph type="body"/>
          </p:nvPr>
        </p:nvSpPr>
        <p:spPr>
          <a:xfrm>
            <a:off x="504000" y="1535760"/>
            <a:ext cx="4426920" cy="1568160"/>
          </a:xfrm>
          <a:prstGeom prst="rect">
            <a:avLst/>
          </a:prstGeom>
        </p:spPr>
        <p:txBody>
          <a:bodyPr lIns="0" rIns="0" tIns="0" bIns="0">
            <a:normAutofit/>
          </a:bodyPr>
          <a:p>
            <a:endParaRPr b="0" lang="de-DE" sz="2800" spc="-1" strike="noStrike">
              <a:latin typeface="Serifenlos"/>
            </a:endParaRPr>
          </a:p>
        </p:txBody>
      </p:sp>
      <p:sp>
        <p:nvSpPr>
          <p:cNvPr id="32" name="PlaceHolder 3"/>
          <p:cNvSpPr>
            <a:spLocks noGrp="1"/>
          </p:cNvSpPr>
          <p:nvPr>
            <p:ph type="body"/>
          </p:nvPr>
        </p:nvSpPr>
        <p:spPr>
          <a:xfrm>
            <a:off x="5152680" y="1535760"/>
            <a:ext cx="4426920" cy="1568160"/>
          </a:xfrm>
          <a:prstGeom prst="rect">
            <a:avLst/>
          </a:prstGeom>
        </p:spPr>
        <p:txBody>
          <a:bodyPr lIns="0" rIns="0" tIns="0" bIns="0">
            <a:normAutofit/>
          </a:bodyPr>
          <a:p>
            <a:endParaRPr b="0" lang="de-DE" sz="2800" spc="-1" strike="noStrike">
              <a:latin typeface="Serifenlos"/>
            </a:endParaRPr>
          </a:p>
        </p:txBody>
      </p:sp>
      <p:sp>
        <p:nvSpPr>
          <p:cNvPr id="33" name="PlaceHolder 4"/>
          <p:cNvSpPr>
            <a:spLocks noGrp="1"/>
          </p:cNvSpPr>
          <p:nvPr>
            <p:ph type="body"/>
          </p:nvPr>
        </p:nvSpPr>
        <p:spPr>
          <a:xfrm>
            <a:off x="504000" y="3253320"/>
            <a:ext cx="4426920" cy="1568160"/>
          </a:xfrm>
          <a:prstGeom prst="rect">
            <a:avLst/>
          </a:prstGeom>
        </p:spPr>
        <p:txBody>
          <a:bodyPr lIns="0" rIns="0" tIns="0" bIns="0">
            <a:normAutofit/>
          </a:bodyPr>
          <a:p>
            <a:endParaRPr b="0" lang="de-DE" sz="2800" spc="-1" strike="noStrike">
              <a:latin typeface="Serifenlos"/>
            </a:endParaRPr>
          </a:p>
        </p:txBody>
      </p:sp>
      <p:sp>
        <p:nvSpPr>
          <p:cNvPr id="34" name="PlaceHolder 5"/>
          <p:cNvSpPr>
            <a:spLocks noGrp="1"/>
          </p:cNvSpPr>
          <p:nvPr>
            <p:ph type="body"/>
          </p:nvPr>
        </p:nvSpPr>
        <p:spPr>
          <a:xfrm>
            <a:off x="5152680" y="3253320"/>
            <a:ext cx="4426920" cy="1568160"/>
          </a:xfrm>
          <a:prstGeom prst="rect">
            <a:avLst/>
          </a:prstGeom>
        </p:spPr>
        <p:txBody>
          <a:bodyPr lIns="0" rIns="0" tIns="0" bIns="0">
            <a:normAutofit/>
          </a:bodyPr>
          <a:p>
            <a:endParaRPr b="0" lang="de-DE" sz="2800" spc="-1" strike="noStrike">
              <a:latin typeface="Serifenlos"/>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5" name="PlaceHolder 1"/>
          <p:cNvSpPr>
            <a:spLocks noGrp="1"/>
          </p:cNvSpPr>
          <p:nvPr>
            <p:ph type="title"/>
          </p:nvPr>
        </p:nvSpPr>
        <p:spPr>
          <a:xfrm>
            <a:off x="504000" y="226080"/>
            <a:ext cx="9071640" cy="946440"/>
          </a:xfrm>
          <a:prstGeom prst="rect">
            <a:avLst/>
          </a:prstGeom>
        </p:spPr>
        <p:txBody>
          <a:bodyPr lIns="0" rIns="0" tIns="0" bIns="0" anchor="ctr">
            <a:noAutofit/>
          </a:bodyPr>
          <a:p>
            <a:pPr algn="ctr"/>
            <a:endParaRPr b="0" lang="de-DE" sz="2800" spc="-1" strike="noStrike">
              <a:latin typeface="Arial"/>
            </a:endParaRPr>
          </a:p>
        </p:txBody>
      </p:sp>
      <p:sp>
        <p:nvSpPr>
          <p:cNvPr id="36" name="PlaceHolder 2"/>
          <p:cNvSpPr>
            <a:spLocks noGrp="1"/>
          </p:cNvSpPr>
          <p:nvPr>
            <p:ph type="body"/>
          </p:nvPr>
        </p:nvSpPr>
        <p:spPr>
          <a:xfrm>
            <a:off x="504000" y="1535760"/>
            <a:ext cx="2920680" cy="1568160"/>
          </a:xfrm>
          <a:prstGeom prst="rect">
            <a:avLst/>
          </a:prstGeom>
        </p:spPr>
        <p:txBody>
          <a:bodyPr lIns="0" rIns="0" tIns="0" bIns="0">
            <a:normAutofit/>
          </a:bodyPr>
          <a:p>
            <a:endParaRPr b="0" lang="de-DE" sz="2800" spc="-1" strike="noStrike">
              <a:latin typeface="Serifenlos"/>
            </a:endParaRPr>
          </a:p>
        </p:txBody>
      </p:sp>
      <p:sp>
        <p:nvSpPr>
          <p:cNvPr id="37" name="PlaceHolder 3"/>
          <p:cNvSpPr>
            <a:spLocks noGrp="1"/>
          </p:cNvSpPr>
          <p:nvPr>
            <p:ph type="body"/>
          </p:nvPr>
        </p:nvSpPr>
        <p:spPr>
          <a:xfrm>
            <a:off x="3571200" y="1535760"/>
            <a:ext cx="2920680" cy="1568160"/>
          </a:xfrm>
          <a:prstGeom prst="rect">
            <a:avLst/>
          </a:prstGeom>
        </p:spPr>
        <p:txBody>
          <a:bodyPr lIns="0" rIns="0" tIns="0" bIns="0">
            <a:normAutofit/>
          </a:bodyPr>
          <a:p>
            <a:endParaRPr b="0" lang="de-DE" sz="2800" spc="-1" strike="noStrike">
              <a:latin typeface="Serifenlos"/>
            </a:endParaRPr>
          </a:p>
        </p:txBody>
      </p:sp>
      <p:sp>
        <p:nvSpPr>
          <p:cNvPr id="38" name="PlaceHolder 4"/>
          <p:cNvSpPr>
            <a:spLocks noGrp="1"/>
          </p:cNvSpPr>
          <p:nvPr>
            <p:ph type="body"/>
          </p:nvPr>
        </p:nvSpPr>
        <p:spPr>
          <a:xfrm>
            <a:off x="6638040" y="1535760"/>
            <a:ext cx="2920680" cy="1568160"/>
          </a:xfrm>
          <a:prstGeom prst="rect">
            <a:avLst/>
          </a:prstGeom>
        </p:spPr>
        <p:txBody>
          <a:bodyPr lIns="0" rIns="0" tIns="0" bIns="0">
            <a:normAutofit/>
          </a:bodyPr>
          <a:p>
            <a:endParaRPr b="0" lang="de-DE" sz="2800" spc="-1" strike="noStrike">
              <a:latin typeface="Serifenlos"/>
            </a:endParaRPr>
          </a:p>
        </p:txBody>
      </p:sp>
      <p:sp>
        <p:nvSpPr>
          <p:cNvPr id="39" name="PlaceHolder 5"/>
          <p:cNvSpPr>
            <a:spLocks noGrp="1"/>
          </p:cNvSpPr>
          <p:nvPr>
            <p:ph type="body"/>
          </p:nvPr>
        </p:nvSpPr>
        <p:spPr>
          <a:xfrm>
            <a:off x="504000" y="3253320"/>
            <a:ext cx="2920680" cy="1568160"/>
          </a:xfrm>
          <a:prstGeom prst="rect">
            <a:avLst/>
          </a:prstGeom>
        </p:spPr>
        <p:txBody>
          <a:bodyPr lIns="0" rIns="0" tIns="0" bIns="0">
            <a:normAutofit/>
          </a:bodyPr>
          <a:p>
            <a:endParaRPr b="0" lang="de-DE" sz="2800" spc="-1" strike="noStrike">
              <a:latin typeface="Serifenlos"/>
            </a:endParaRPr>
          </a:p>
        </p:txBody>
      </p:sp>
      <p:sp>
        <p:nvSpPr>
          <p:cNvPr id="40" name="PlaceHolder 6"/>
          <p:cNvSpPr>
            <a:spLocks noGrp="1"/>
          </p:cNvSpPr>
          <p:nvPr>
            <p:ph type="body"/>
          </p:nvPr>
        </p:nvSpPr>
        <p:spPr>
          <a:xfrm>
            <a:off x="3571200" y="3253320"/>
            <a:ext cx="2920680" cy="1568160"/>
          </a:xfrm>
          <a:prstGeom prst="rect">
            <a:avLst/>
          </a:prstGeom>
        </p:spPr>
        <p:txBody>
          <a:bodyPr lIns="0" rIns="0" tIns="0" bIns="0">
            <a:normAutofit/>
          </a:bodyPr>
          <a:p>
            <a:endParaRPr b="0" lang="de-DE" sz="2800" spc="-1" strike="noStrike">
              <a:latin typeface="Serifenlos"/>
            </a:endParaRPr>
          </a:p>
        </p:txBody>
      </p:sp>
      <p:sp>
        <p:nvSpPr>
          <p:cNvPr id="41" name="PlaceHolder 7"/>
          <p:cNvSpPr>
            <a:spLocks noGrp="1"/>
          </p:cNvSpPr>
          <p:nvPr>
            <p:ph type="body"/>
          </p:nvPr>
        </p:nvSpPr>
        <p:spPr>
          <a:xfrm>
            <a:off x="6638040" y="3253320"/>
            <a:ext cx="2920680" cy="1568160"/>
          </a:xfrm>
          <a:prstGeom prst="rect">
            <a:avLst/>
          </a:prstGeom>
        </p:spPr>
        <p:txBody>
          <a:bodyPr lIns="0" rIns="0" tIns="0" bIns="0">
            <a:normAutofit/>
          </a:bodyPr>
          <a:p>
            <a:endParaRPr b="0" lang="de-DE" sz="2800" spc="-1" strike="noStrike">
              <a:latin typeface="Serifenlos"/>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0" name="PlaceHolder 1"/>
          <p:cNvSpPr>
            <a:spLocks noGrp="1"/>
          </p:cNvSpPr>
          <p:nvPr>
            <p:ph type="title"/>
          </p:nvPr>
        </p:nvSpPr>
        <p:spPr>
          <a:xfrm>
            <a:off x="504000" y="226080"/>
            <a:ext cx="9071640" cy="946440"/>
          </a:xfrm>
          <a:prstGeom prst="rect">
            <a:avLst/>
          </a:prstGeom>
        </p:spPr>
        <p:txBody>
          <a:bodyPr lIns="0" rIns="0" tIns="0" bIns="0" anchor="ctr">
            <a:noAutofit/>
          </a:bodyPr>
          <a:p>
            <a:pPr algn="ctr"/>
            <a:r>
              <a:rPr b="0" lang="de-DE" sz="2800" spc="-1" strike="noStrike">
                <a:solidFill>
                  <a:srgbClr val="e66400"/>
                </a:solidFill>
                <a:latin typeface="Serifenlos"/>
              </a:rPr>
              <a:t>Leben, Arbeit und Wirtschaft im</a:t>
            </a:r>
            <a:endParaRPr b="0" lang="de-DE" sz="2800" spc="-1" strike="noStrike">
              <a:latin typeface="Arial"/>
            </a:endParaRPr>
          </a:p>
        </p:txBody>
      </p:sp>
      <p:sp>
        <p:nvSpPr>
          <p:cNvPr id="1" name="PlaceHolder 2"/>
          <p:cNvSpPr>
            <a:spLocks noGrp="1"/>
          </p:cNvSpPr>
          <p:nvPr>
            <p:ph type="body"/>
          </p:nvPr>
        </p:nvSpPr>
        <p:spPr>
          <a:xfrm>
            <a:off x="504000" y="1535760"/>
            <a:ext cx="9071640" cy="328824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de-DE" sz="2800" spc="-1" strike="noStrike">
                <a:latin typeface="Serifenlos"/>
              </a:rPr>
              <a:t>Format des Gliederungstextes durch Klicken bearbeiten</a:t>
            </a:r>
            <a:endParaRPr b="0" lang="de-DE" sz="2800" spc="-1" strike="noStrike">
              <a:latin typeface="Serifenlos"/>
            </a:endParaRPr>
          </a:p>
          <a:p>
            <a:pPr lvl="1" marL="864000" indent="-324000">
              <a:spcBef>
                <a:spcPts val="1134"/>
              </a:spcBef>
              <a:buClr>
                <a:srgbClr val="000000"/>
              </a:buClr>
              <a:buSzPct val="75000"/>
              <a:buFont typeface="Symbol" charset="2"/>
              <a:buChar char=""/>
            </a:pPr>
            <a:r>
              <a:rPr b="0" lang="de-DE" sz="2600" spc="-1" strike="noStrike">
                <a:latin typeface="Serifenlos"/>
              </a:rPr>
              <a:t>Zweite Gliederungsebene</a:t>
            </a:r>
            <a:endParaRPr b="0" lang="de-DE" sz="2600" spc="-1" strike="noStrike">
              <a:latin typeface="Serifenlos"/>
            </a:endParaRPr>
          </a:p>
          <a:p>
            <a:pPr lvl="2" marL="1296000" indent="-288000">
              <a:spcBef>
                <a:spcPts val="850"/>
              </a:spcBef>
              <a:buClr>
                <a:srgbClr val="000000"/>
              </a:buClr>
              <a:buSzPct val="45000"/>
              <a:buFont typeface="Wingdings" charset="2"/>
              <a:buChar char=""/>
            </a:pPr>
            <a:r>
              <a:rPr b="0" lang="de-DE" sz="2400" spc="-1" strike="noStrike">
                <a:latin typeface="Serifenlos"/>
              </a:rPr>
              <a:t>Dritte Gliederungsebene</a:t>
            </a:r>
            <a:endParaRPr b="0" lang="de-DE" sz="2400" spc="-1" strike="noStrike">
              <a:latin typeface="Serifenlos"/>
            </a:endParaRPr>
          </a:p>
          <a:p>
            <a:pPr lvl="3" marL="1728000" indent="-216000">
              <a:spcBef>
                <a:spcPts val="567"/>
              </a:spcBef>
              <a:buClr>
                <a:srgbClr val="000000"/>
              </a:buClr>
              <a:buSzPct val="75000"/>
              <a:buFont typeface="Symbol" charset="2"/>
              <a:buChar char=""/>
            </a:pPr>
            <a:r>
              <a:rPr b="0" lang="de-DE" sz="2000" spc="-1" strike="noStrike">
                <a:latin typeface="Serifenlos"/>
              </a:rPr>
              <a:t>Vierte Gliederungsebene</a:t>
            </a:r>
            <a:endParaRPr b="0" lang="de-DE" sz="2000" spc="-1" strike="noStrike">
              <a:latin typeface="Serifenlos"/>
            </a:endParaRPr>
          </a:p>
          <a:p>
            <a:pPr lvl="4" marL="2160000" indent="-216000">
              <a:spcBef>
                <a:spcPts val="283"/>
              </a:spcBef>
              <a:buClr>
                <a:srgbClr val="000000"/>
              </a:buClr>
              <a:buSzPct val="45000"/>
              <a:buFont typeface="Wingdings" charset="2"/>
              <a:buChar char=""/>
            </a:pPr>
            <a:r>
              <a:rPr b="0" lang="de-DE" sz="2000" spc="-1" strike="noStrike">
                <a:latin typeface="Serifenlos"/>
              </a:rPr>
              <a:t>Fünfte Gliederungsebene</a:t>
            </a:r>
            <a:endParaRPr b="0" lang="de-DE" sz="2000" spc="-1" strike="noStrike">
              <a:latin typeface="Serifenlos"/>
            </a:endParaRPr>
          </a:p>
          <a:p>
            <a:pPr lvl="5" marL="2592000" indent="-216000">
              <a:spcBef>
                <a:spcPts val="283"/>
              </a:spcBef>
              <a:buClr>
                <a:srgbClr val="000000"/>
              </a:buClr>
              <a:buSzPct val="45000"/>
              <a:buFont typeface="Wingdings" charset="2"/>
              <a:buChar char=""/>
            </a:pPr>
            <a:r>
              <a:rPr b="0" lang="de-DE" sz="2000" spc="-1" strike="noStrike">
                <a:latin typeface="Serifenlos"/>
              </a:rPr>
              <a:t>Sechste Gliederungsebene</a:t>
            </a:r>
            <a:endParaRPr b="0" lang="de-DE" sz="2000" spc="-1" strike="noStrike">
              <a:latin typeface="Serifenlos"/>
            </a:endParaRPr>
          </a:p>
          <a:p>
            <a:pPr lvl="6" marL="3024000" indent="-216000">
              <a:spcBef>
                <a:spcPts val="283"/>
              </a:spcBef>
              <a:buClr>
                <a:srgbClr val="000000"/>
              </a:buClr>
              <a:buSzPct val="45000"/>
              <a:buFont typeface="Wingdings" charset="2"/>
              <a:buChar char=""/>
            </a:pPr>
            <a:r>
              <a:rPr b="0" lang="de-DE" sz="2000" spc="-1" strike="noStrike">
                <a:latin typeface="Serifenlos"/>
              </a:rPr>
              <a:t>Siebte Gliederungsebene</a:t>
            </a:r>
            <a:endParaRPr b="0" lang="de-DE" sz="2000" spc="-1" strike="noStrike">
              <a:latin typeface="Serifenlos"/>
            </a:endParaRPr>
          </a:p>
        </p:txBody>
      </p:sp>
      <p:sp>
        <p:nvSpPr>
          <p:cNvPr id="2" name="PlaceHolder 3"/>
          <p:cNvSpPr>
            <a:spLocks noGrp="1"/>
          </p:cNvSpPr>
          <p:nvPr>
            <p:ph type="ftr"/>
          </p:nvPr>
        </p:nvSpPr>
        <p:spPr>
          <a:xfrm>
            <a:off x="216000" y="5369400"/>
            <a:ext cx="5904000" cy="390600"/>
          </a:xfrm>
          <a:prstGeom prst="rect">
            <a:avLst/>
          </a:prstGeom>
        </p:spPr>
        <p:txBody>
          <a:bodyPr lIns="0" rIns="0" tIns="0" bIns="0">
            <a:noAutofit/>
          </a:bodyPr>
          <a:p>
            <a:pPr algn="ctr"/>
            <a:r>
              <a:rPr b="0" lang="de-DE" sz="1200" spc="-1" strike="noStrike">
                <a:solidFill>
                  <a:srgbClr val="55a995"/>
                </a:solidFill>
                <a:latin typeface="Serifenlos"/>
              </a:rPr>
              <a:t>Wirtschaft demokratisch gestalten lernen - digitalisierter Kapitalismus</a:t>
            </a:r>
            <a:endParaRPr b="0" lang="de-DE" sz="1200" spc="-1" strike="noStrike">
              <a:latin typeface="Serifenlos"/>
            </a:endParaRPr>
          </a:p>
        </p:txBody>
      </p:sp>
      <p:sp>
        <p:nvSpPr>
          <p:cNvPr id="3" name="Line 4"/>
          <p:cNvSpPr/>
          <p:nvPr/>
        </p:nvSpPr>
        <p:spPr>
          <a:xfrm>
            <a:off x="0" y="1080000"/>
            <a:ext cx="4392000" cy="0"/>
          </a:xfrm>
          <a:prstGeom prst="line">
            <a:avLst/>
          </a:prstGeom>
          <a:ln>
            <a:solidFill>
              <a:srgbClr val="666666"/>
            </a:solidFill>
          </a:ln>
        </p:spPr>
        <p:style>
          <a:lnRef idx="0"/>
          <a:fillRef idx="0"/>
          <a:effectRef idx="0"/>
          <a:fontRef idx="minor"/>
        </p:style>
      </p:sp>
      <p:sp>
        <p:nvSpPr>
          <p:cNvPr id="4" name="Line 5"/>
          <p:cNvSpPr/>
          <p:nvPr/>
        </p:nvSpPr>
        <p:spPr>
          <a:xfrm>
            <a:off x="0" y="5292000"/>
            <a:ext cx="4392000" cy="0"/>
          </a:xfrm>
          <a:prstGeom prst="line">
            <a:avLst/>
          </a:prstGeom>
          <a:ln>
            <a:solidFill>
              <a:srgbClr val="666666"/>
            </a:solidFill>
          </a:ln>
        </p:spPr>
        <p:style>
          <a:lnRef idx="0"/>
          <a:fillRef idx="0"/>
          <a:effectRef idx="0"/>
          <a:fontRef idx="minor"/>
        </p:style>
      </p:sp>
      <p:sp>
        <p:nvSpPr>
          <p:cNvPr id="5" name="TextShape 6"/>
          <p:cNvSpPr txBox="1"/>
          <p:nvPr/>
        </p:nvSpPr>
        <p:spPr>
          <a:xfrm>
            <a:off x="36000" y="5328000"/>
            <a:ext cx="1658160" cy="427320"/>
          </a:xfrm>
          <a:prstGeom prst="rect">
            <a:avLst/>
          </a:prstGeom>
          <a:noFill/>
          <a:ln>
            <a:noFill/>
          </a:ln>
        </p:spPr>
        <p:txBody>
          <a:bodyPr lIns="90000" rIns="90000" tIns="45000" bIns="45000">
            <a:noAutofit/>
          </a:bodyPr>
          <a:p>
            <a:fld id="{5CFA26BC-D37B-44F9-8BB4-2B056DEA85DF}" type="slidenum">
              <a:rPr b="0" lang="de-DE" sz="1200" spc="-1" strike="noStrike">
                <a:solidFill>
                  <a:srgbClr val="55a995"/>
                </a:solidFill>
                <a:latin typeface="Serifenlos"/>
              </a:rPr>
              <a:t>&lt;Foliennummer&gt;</a:t>
            </a:fld>
            <a:endParaRPr b="0" lang="de-DE" sz="1200" spc="-1" strike="noStrike">
              <a:latin typeface="Arial"/>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slideLayout" Target="../slideLayouts/slideLayout3.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4.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 name="TextShape 1"/>
          <p:cNvSpPr txBox="1"/>
          <p:nvPr/>
        </p:nvSpPr>
        <p:spPr>
          <a:xfrm>
            <a:off x="504000" y="1535760"/>
            <a:ext cx="9071640" cy="1596600"/>
          </a:xfrm>
          <a:prstGeom prst="rect">
            <a:avLst/>
          </a:prstGeom>
          <a:noFill/>
          <a:ln>
            <a:noFill/>
          </a:ln>
        </p:spPr>
        <p:txBody>
          <a:bodyPr lIns="0" rIns="0" tIns="0" bIns="0">
            <a:noAutofit/>
          </a:bodyPr>
          <a:p>
            <a:pPr marL="216000" indent="-216000">
              <a:buClr>
                <a:srgbClr val="000000"/>
              </a:buClr>
              <a:buSzPct val="45000"/>
              <a:buFont typeface="Wingdings" charset="2"/>
              <a:buChar char=""/>
            </a:pPr>
            <a:r>
              <a:rPr b="0" lang="de-DE" sz="3600" spc="-1" strike="noStrike">
                <a:solidFill>
                  <a:srgbClr val="e66400"/>
                </a:solidFill>
                <a:latin typeface="Serifenlos"/>
                <a:ea typeface="Noto Sans CJK SC"/>
              </a:rPr>
              <a:t>a, b oder c - </a:t>
            </a:r>
            <a:br/>
            <a:r>
              <a:rPr b="0" lang="de-DE" sz="3600" spc="-1" strike="noStrike">
                <a:solidFill>
                  <a:srgbClr val="e66400"/>
                </a:solidFill>
                <a:latin typeface="Serifenlos"/>
                <a:ea typeface="Noto Sans CJK SC"/>
              </a:rPr>
              <a:t>ein Quiz zu Digitalisierung, Nachhaltigkeit und Datenschutz</a:t>
            </a:r>
            <a:endParaRPr b="0" lang="de-DE" sz="3600" spc="-1" strike="noStrike">
              <a:latin typeface="Serifenlos"/>
            </a:endParaRPr>
          </a:p>
        </p:txBody>
      </p:sp>
      <p:pic>
        <p:nvPicPr>
          <p:cNvPr id="43" name="" descr=""/>
          <p:cNvPicPr/>
          <p:nvPr/>
        </p:nvPicPr>
        <p:blipFill>
          <a:blip r:embed="rId1"/>
          <a:stretch/>
        </p:blipFill>
        <p:spPr>
          <a:xfrm>
            <a:off x="9252000" y="5112000"/>
            <a:ext cx="610560" cy="432000"/>
          </a:xfrm>
          <a:prstGeom prst="rect">
            <a:avLst/>
          </a:prstGeom>
          <a:ln>
            <a:noFill/>
          </a:ln>
        </p:spPr>
      </p:pic>
      <p:pic>
        <p:nvPicPr>
          <p:cNvPr id="44" name="" descr=""/>
          <p:cNvPicPr/>
          <p:nvPr/>
        </p:nvPicPr>
        <p:blipFill>
          <a:blip r:embed="rId2"/>
          <a:stretch/>
        </p:blipFill>
        <p:spPr>
          <a:xfrm>
            <a:off x="8244000" y="5220000"/>
            <a:ext cx="864000" cy="304920"/>
          </a:xfrm>
          <a:prstGeom prst="rect">
            <a:avLst/>
          </a:prstGeom>
          <a:ln>
            <a:noFill/>
          </a:ln>
        </p:spPr>
      </p:pic>
      <p:pic>
        <p:nvPicPr>
          <p:cNvPr id="45" name="" descr=""/>
          <p:cNvPicPr/>
          <p:nvPr/>
        </p:nvPicPr>
        <p:blipFill>
          <a:blip r:embed="rId3"/>
          <a:stretch/>
        </p:blipFill>
        <p:spPr>
          <a:xfrm>
            <a:off x="6768000" y="5112000"/>
            <a:ext cx="1482840" cy="572400"/>
          </a:xfrm>
          <a:prstGeom prst="rect">
            <a:avLst/>
          </a:prstGeom>
          <a:ln>
            <a:noFill/>
          </a:ln>
        </p:spPr>
      </p:pic>
      <p:sp>
        <p:nvSpPr>
          <p:cNvPr id="46" name="Line 2"/>
          <p:cNvSpPr/>
          <p:nvPr/>
        </p:nvSpPr>
        <p:spPr>
          <a:xfrm>
            <a:off x="0" y="1080000"/>
            <a:ext cx="4392000" cy="0"/>
          </a:xfrm>
          <a:prstGeom prst="line">
            <a:avLst/>
          </a:prstGeom>
          <a:ln>
            <a:solidFill>
              <a:srgbClr val="666666"/>
            </a:solidFill>
          </a:ln>
        </p:spPr>
        <p:style>
          <a:lnRef idx="0"/>
          <a:fillRef idx="0"/>
          <a:effectRef idx="0"/>
          <a:fontRef idx="minor"/>
        </p:style>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 name="TextShape 1"/>
          <p:cNvSpPr txBox="1"/>
          <p:nvPr/>
        </p:nvSpPr>
        <p:spPr>
          <a:xfrm>
            <a:off x="504000" y="1535760"/>
            <a:ext cx="4426920" cy="3288240"/>
          </a:xfrm>
          <a:prstGeom prst="rect">
            <a:avLst/>
          </a:prstGeom>
          <a:noFill/>
          <a:ln>
            <a:noFill/>
          </a:ln>
        </p:spPr>
        <p:txBody>
          <a:bodyPr lIns="0" rIns="0" tIns="0" bIns="0">
            <a:normAutofit fontScale="97000"/>
          </a:bodyPr>
          <a:p>
            <a:r>
              <a:rPr b="0" lang="de-DE" sz="2800" spc="-1" strike="noStrike">
                <a:latin typeface="Serifenlos"/>
              </a:rPr>
              <a:t>Wie viel Prozent der weltweiten Bevölkerung sind Smartphone-Nutzer*innen </a:t>
            </a:r>
            <a:br/>
            <a:r>
              <a:rPr b="0" lang="de-DE" sz="2800" spc="-1" strike="noStrike">
                <a:latin typeface="Serifenlos"/>
              </a:rPr>
              <a:t>(besitzen ein Smart-phone und benutzen es mindestens einmal pro Monat)?</a:t>
            </a:r>
            <a:endParaRPr b="0" lang="de-DE" sz="2800" spc="-1" strike="noStrike">
              <a:latin typeface="Serifenlos"/>
            </a:endParaRPr>
          </a:p>
        </p:txBody>
      </p:sp>
      <p:sp>
        <p:nvSpPr>
          <p:cNvPr id="48" name="TextShape 2"/>
          <p:cNvSpPr txBox="1"/>
          <p:nvPr/>
        </p:nvSpPr>
        <p:spPr>
          <a:xfrm>
            <a:off x="504000" y="334080"/>
            <a:ext cx="9071640" cy="532440"/>
          </a:xfrm>
          <a:prstGeom prst="rect">
            <a:avLst/>
          </a:prstGeom>
          <a:noFill/>
          <a:ln>
            <a:noFill/>
          </a:ln>
        </p:spPr>
        <p:txBody>
          <a:bodyPr lIns="0" rIns="0" tIns="0" bIns="0">
            <a:noAutofit/>
          </a:bodyPr>
          <a:p>
            <a:pPr algn="ctr"/>
            <a:r>
              <a:rPr b="0" lang="de-DE" sz="3600" spc="-1" strike="noStrike">
                <a:solidFill>
                  <a:srgbClr val="e66400"/>
                </a:solidFill>
                <a:latin typeface="Serifenlos"/>
                <a:ea typeface="Noto Sans CJK SC"/>
              </a:rPr>
              <a:t>a, b oder c?</a:t>
            </a:r>
            <a:endParaRPr b="0" lang="de-DE" sz="3600" spc="-1" strike="noStrike">
              <a:latin typeface="Arial"/>
            </a:endParaRPr>
          </a:p>
        </p:txBody>
      </p:sp>
      <p:sp>
        <p:nvSpPr>
          <p:cNvPr id="49" name="TextShape 3"/>
          <p:cNvSpPr txBox="1"/>
          <p:nvPr/>
        </p:nvSpPr>
        <p:spPr>
          <a:xfrm>
            <a:off x="5152680" y="1535760"/>
            <a:ext cx="4426920" cy="3288240"/>
          </a:xfrm>
          <a:prstGeom prst="rect">
            <a:avLst/>
          </a:prstGeom>
          <a:noFill/>
          <a:ln>
            <a:noFill/>
          </a:ln>
        </p:spPr>
        <p:txBody>
          <a:bodyPr lIns="0" rIns="0" tIns="0" bIns="0">
            <a:normAutofit/>
          </a:bodyPr>
          <a:p>
            <a:pPr marL="432000" indent="-324000">
              <a:spcBef>
                <a:spcPts val="1417"/>
              </a:spcBef>
              <a:buClr>
                <a:srgbClr val="000000"/>
              </a:buClr>
              <a:buSzPct val="45000"/>
              <a:buFont typeface="Wingdings" charset="2"/>
              <a:buChar char=""/>
            </a:pPr>
            <a:r>
              <a:rPr b="0" lang="de-DE" sz="2800" spc="-1" strike="noStrike">
                <a:latin typeface="Serifenlos"/>
              </a:rPr>
              <a:t>a) ca. 47,9 % der Weltbevölkerung</a:t>
            </a:r>
            <a:endParaRPr b="0" lang="de-DE" sz="2800" spc="-1" strike="noStrike">
              <a:latin typeface="Serifenlos"/>
            </a:endParaRPr>
          </a:p>
          <a:p>
            <a:pPr marL="432000" indent="-324000">
              <a:spcBef>
                <a:spcPts val="1417"/>
              </a:spcBef>
              <a:buClr>
                <a:srgbClr val="000000"/>
              </a:buClr>
              <a:buSzPct val="45000"/>
              <a:buFont typeface="Wingdings" charset="2"/>
              <a:buChar char=""/>
            </a:pPr>
            <a:r>
              <a:rPr b="0" lang="de-DE" sz="2800" spc="-1" strike="noStrike">
                <a:latin typeface="Serifenlos"/>
              </a:rPr>
              <a:t>b) ca. 66,6 % der Weltbevölkerung</a:t>
            </a:r>
            <a:endParaRPr b="0" lang="de-DE" sz="2800" spc="-1" strike="noStrike">
              <a:latin typeface="Serifenlos"/>
            </a:endParaRPr>
          </a:p>
          <a:p>
            <a:pPr marL="432000" indent="-324000">
              <a:spcBef>
                <a:spcPts val="1417"/>
              </a:spcBef>
              <a:buClr>
                <a:srgbClr val="000000"/>
              </a:buClr>
              <a:buSzPct val="45000"/>
              <a:buFont typeface="Wingdings" charset="2"/>
              <a:buChar char=""/>
            </a:pPr>
            <a:r>
              <a:rPr b="0" lang="de-DE" sz="2800" spc="-1" strike="noStrike">
                <a:latin typeface="Serifenlos"/>
              </a:rPr>
              <a:t>ca. 78,8 % der Weltbevölkerung</a:t>
            </a:r>
            <a:endParaRPr b="0" lang="de-DE" sz="2800" spc="-1" strike="noStrike">
              <a:latin typeface="Serifenlos"/>
            </a:endParaRPr>
          </a:p>
        </p:txBody>
      </p:sp>
    </p:spTree>
  </p:cSld>
  <mc:AlternateContent>
    <mc:Choice Requires="p14">
      <p:transition spd="slow" p14:dur="2000"/>
    </mc:Choice>
    <mc:Fallback>
      <p:transition spd="slow"/>
    </mc:Fallback>
  </mc:AlternateContent>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nodeType="clickEffect" fill="hold" presetClass="entr" presetID="1">
                                  <p:stCondLst>
                                    <p:cond delay="0"/>
                                  </p:stCondLst>
                                  <p:childTnLst>
                                    <p:set>
                                      <p:cBhvr>
                                        <p:cTn id="6" dur="1" fill="hold">
                                          <p:stCondLst>
                                            <p:cond delay="0"/>
                                          </p:stCondLst>
                                        </p:cTn>
                                        <p:tgtEl>
                                          <p:spTgt spid="4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nodeType="clickEffect" fill="hold" presetClass="entr" presetID="1">
                                  <p:stCondLst>
                                    <p:cond delay="0"/>
                                  </p:stCondLst>
                                  <p:childTnLst>
                                    <p:set>
                                      <p:cBhvr>
                                        <p:cTn id="10" dur="1" fill="hold">
                                          <p:stCondLst>
                                            <p:cond delay="0"/>
                                          </p:stCondLst>
                                        </p:cTn>
                                        <p:tgtEl>
                                          <p:spTgt spid="4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nodeType="clickEffect" fill="hold" presetClass="entr" presetID="1">
                                  <p:stCondLst>
                                    <p:cond delay="0"/>
                                  </p:stCondLst>
                                  <p:childTnLst>
                                    <p:set>
                                      <p:cBhvr>
                                        <p:cTn id="14" dur="1" fill="hold">
                                          <p:stCondLst>
                                            <p:cond delay="0"/>
                                          </p:stCondLst>
                                        </p:cTn>
                                        <p:tgtEl>
                                          <p:spTgt spid="49">
                                            <p:txEl>
                                              <p:pRg st="2" end="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 name="TextShape 1"/>
          <p:cNvSpPr txBox="1"/>
          <p:nvPr/>
        </p:nvSpPr>
        <p:spPr>
          <a:xfrm>
            <a:off x="504000" y="1535760"/>
            <a:ext cx="4426920" cy="3288240"/>
          </a:xfrm>
          <a:prstGeom prst="rect">
            <a:avLst/>
          </a:prstGeom>
          <a:noFill/>
          <a:ln>
            <a:noFill/>
          </a:ln>
        </p:spPr>
        <p:txBody>
          <a:bodyPr lIns="0" rIns="0" tIns="0" bIns="0">
            <a:normAutofit fontScale="37000"/>
          </a:bodyPr>
          <a:p>
            <a:r>
              <a:rPr b="0" lang="de-DE" sz="2800" spc="-1" strike="noStrike">
                <a:latin typeface="Serifenlos"/>
              </a:rPr>
              <a:t>Allein zwischen 2007 und 2017 wurden weltweit 7,1 Mrd Smartphones produziert.</a:t>
            </a:r>
            <a:br/>
            <a:r>
              <a:rPr b="0" lang="de-DE" sz="2800" spc="-1" strike="noStrike">
                <a:latin typeface="Serifenlos"/>
              </a:rPr>
              <a:t>Von den 7,83 Mrd Menschen, die 2021 auf der Welt leben, nutzen ca. 66,6 % (5,22 Mrd Menschen) ein Smartphone. </a:t>
            </a:r>
            <a:br/>
            <a:r>
              <a:rPr b="0" lang="de-DE" sz="2800" spc="-1" strike="noStrike">
                <a:latin typeface="Serifenlos"/>
              </a:rPr>
              <a:t>Etwa 92 % der Internetnutzer*innen gehen (auch) über mobile Endgeräte online.</a:t>
            </a:r>
            <a:endParaRPr b="0" lang="de-DE" sz="2800" spc="-1" strike="noStrike">
              <a:latin typeface="Serifenlos"/>
            </a:endParaRPr>
          </a:p>
        </p:txBody>
      </p:sp>
      <p:sp>
        <p:nvSpPr>
          <p:cNvPr id="51" name="TextShape 2"/>
          <p:cNvSpPr txBox="1"/>
          <p:nvPr/>
        </p:nvSpPr>
        <p:spPr>
          <a:xfrm>
            <a:off x="504000" y="334080"/>
            <a:ext cx="9071640" cy="532440"/>
          </a:xfrm>
          <a:prstGeom prst="rect">
            <a:avLst/>
          </a:prstGeom>
          <a:noFill/>
          <a:ln>
            <a:noFill/>
          </a:ln>
        </p:spPr>
        <p:txBody>
          <a:bodyPr lIns="0" rIns="0" tIns="0" bIns="0">
            <a:noAutofit/>
          </a:bodyPr>
          <a:p>
            <a:pPr algn="ctr"/>
            <a:r>
              <a:rPr b="0" lang="de-DE" sz="3600" spc="-1" strike="noStrike">
                <a:solidFill>
                  <a:srgbClr val="e66400"/>
                </a:solidFill>
                <a:latin typeface="Serifenlos"/>
                <a:ea typeface="Noto Sans CJK SC"/>
              </a:rPr>
              <a:t>a, b oder c?</a:t>
            </a:r>
            <a:endParaRPr b="0" lang="de-DE" sz="3600" spc="-1" strike="noStrike">
              <a:latin typeface="Arial"/>
            </a:endParaRPr>
          </a:p>
        </p:txBody>
      </p:sp>
      <p:sp>
        <p:nvSpPr>
          <p:cNvPr id="52" name="TextShape 3"/>
          <p:cNvSpPr txBox="1"/>
          <p:nvPr/>
        </p:nvSpPr>
        <p:spPr>
          <a:xfrm>
            <a:off x="5152680" y="1535760"/>
            <a:ext cx="4426920" cy="3288240"/>
          </a:xfrm>
          <a:prstGeom prst="rect">
            <a:avLst/>
          </a:prstGeom>
          <a:noFill/>
          <a:ln>
            <a:noFill/>
          </a:ln>
        </p:spPr>
        <p:txBody>
          <a:bodyPr lIns="0" rIns="0" tIns="0" bIns="0">
            <a:normAutofit/>
          </a:bodyPr>
          <a:p>
            <a:pPr marL="432000" indent="-324000">
              <a:spcBef>
                <a:spcPts val="1417"/>
              </a:spcBef>
              <a:buClr>
                <a:srgbClr val="000000"/>
              </a:buClr>
              <a:buSzPct val="45000"/>
              <a:buFont typeface="Wingdings" charset="2"/>
              <a:buChar char=""/>
            </a:pPr>
            <a:r>
              <a:rPr b="0" lang="de-DE" sz="2800" spc="-1" strike="noStrike">
                <a:latin typeface="Serifenlos"/>
              </a:rPr>
              <a:t> </a:t>
            </a:r>
            <a:br/>
            <a:endParaRPr b="0" lang="de-DE" sz="2800" spc="-1" strike="noStrike">
              <a:latin typeface="Serifenlos"/>
            </a:endParaRPr>
          </a:p>
          <a:p>
            <a:pPr marL="432000" indent="-324000">
              <a:spcBef>
                <a:spcPts val="1417"/>
              </a:spcBef>
              <a:buClr>
                <a:srgbClr val="000000"/>
              </a:buClr>
              <a:buSzPct val="45000"/>
              <a:buFont typeface="Wingdings" charset="2"/>
              <a:buChar char=""/>
            </a:pPr>
            <a:r>
              <a:rPr b="0" lang="de-DE" sz="2800" spc="-1" strike="noStrike">
                <a:latin typeface="Serifenlos"/>
              </a:rPr>
              <a:t>b) ca. 66,6 % der Weltbevölkerung</a:t>
            </a:r>
            <a:endParaRPr b="0" lang="de-DE" sz="2800" spc="-1" strike="noStrike">
              <a:latin typeface="Serifenlos"/>
            </a:endParaRPr>
          </a:p>
          <a:p>
            <a:pPr marL="432000" indent="-324000">
              <a:spcBef>
                <a:spcPts val="1417"/>
              </a:spcBef>
              <a:buClr>
                <a:srgbClr val="000000"/>
              </a:buClr>
              <a:buSzPct val="45000"/>
              <a:buFont typeface="Wingdings" charset="2"/>
              <a:buChar char=""/>
            </a:pPr>
            <a:endParaRPr b="0" lang="de-DE" sz="2800" spc="-1" strike="noStrike">
              <a:latin typeface="Serifenlos"/>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 name="TextShape 1"/>
          <p:cNvSpPr txBox="1"/>
          <p:nvPr/>
        </p:nvSpPr>
        <p:spPr>
          <a:xfrm>
            <a:off x="504000" y="1535760"/>
            <a:ext cx="4426920" cy="3288240"/>
          </a:xfrm>
          <a:prstGeom prst="rect">
            <a:avLst/>
          </a:prstGeom>
          <a:noFill/>
          <a:ln>
            <a:noFill/>
          </a:ln>
        </p:spPr>
        <p:txBody>
          <a:bodyPr lIns="0" rIns="0" tIns="0" bIns="0">
            <a:normAutofit fontScale="69000"/>
          </a:bodyPr>
          <a:p>
            <a:r>
              <a:rPr b="0" lang="de-DE" sz="2600" spc="-1" strike="noStrike">
                <a:latin typeface="Serifenlos"/>
              </a:rPr>
              <a:t>Der ökologische Fußabdruck in Deutschland beträgt pro Kopf &amp; Jahr ca.12 Tonnen CO</a:t>
            </a:r>
            <a:r>
              <a:rPr b="0" lang="de-DE" sz="2600" spc="-1" strike="noStrike" baseline="-33000">
                <a:latin typeface="Serifenlos"/>
              </a:rPr>
              <a:t>2</a:t>
            </a:r>
            <a:r>
              <a:rPr b="0" lang="de-DE" sz="2600" spc="-1" strike="noStrike">
                <a:latin typeface="Serifenlos"/>
              </a:rPr>
              <a:t>.</a:t>
            </a:r>
            <a:endParaRPr b="0" lang="de-DE" sz="2600" spc="-1" strike="noStrike">
              <a:latin typeface="Serifenlos"/>
            </a:endParaRPr>
          </a:p>
          <a:p>
            <a:r>
              <a:rPr b="0" lang="de-DE" sz="2600" spc="-1" strike="noStrike">
                <a:latin typeface="Serifenlos"/>
              </a:rPr>
              <a:t>Wie viele Tonnen CO</a:t>
            </a:r>
            <a:r>
              <a:rPr b="0" lang="de-DE" sz="2600" spc="-1" strike="noStrike" baseline="-33000">
                <a:latin typeface="Serifenlos"/>
              </a:rPr>
              <a:t>2</a:t>
            </a:r>
            <a:r>
              <a:rPr b="0" lang="de-DE" sz="2600" spc="-1" strike="noStrike">
                <a:latin typeface="Serifenlos"/>
              </a:rPr>
              <a:t> verursachen dabei Informations- und Kommunikations-technologien?</a:t>
            </a:r>
            <a:endParaRPr b="0" lang="de-DE" sz="2600" spc="-1" strike="noStrike">
              <a:latin typeface="Serifenlos"/>
            </a:endParaRPr>
          </a:p>
        </p:txBody>
      </p:sp>
      <p:sp>
        <p:nvSpPr>
          <p:cNvPr id="54" name="TextShape 2"/>
          <p:cNvSpPr txBox="1"/>
          <p:nvPr/>
        </p:nvSpPr>
        <p:spPr>
          <a:xfrm>
            <a:off x="504000" y="334080"/>
            <a:ext cx="9071640" cy="532440"/>
          </a:xfrm>
          <a:prstGeom prst="rect">
            <a:avLst/>
          </a:prstGeom>
          <a:noFill/>
          <a:ln>
            <a:noFill/>
          </a:ln>
        </p:spPr>
        <p:txBody>
          <a:bodyPr lIns="0" rIns="0" tIns="0" bIns="0">
            <a:noAutofit/>
          </a:bodyPr>
          <a:p>
            <a:pPr algn="ctr"/>
            <a:r>
              <a:rPr b="0" lang="de-DE" sz="3600" spc="-1" strike="noStrike">
                <a:solidFill>
                  <a:srgbClr val="e66400"/>
                </a:solidFill>
                <a:latin typeface="Serifenlos"/>
                <a:ea typeface="Noto Sans CJK SC"/>
              </a:rPr>
              <a:t>a, b oder c?</a:t>
            </a:r>
            <a:endParaRPr b="0" lang="de-DE" sz="3600" spc="-1" strike="noStrike">
              <a:latin typeface="Arial"/>
            </a:endParaRPr>
          </a:p>
        </p:txBody>
      </p:sp>
      <p:sp>
        <p:nvSpPr>
          <p:cNvPr id="55" name="TextShape 3"/>
          <p:cNvSpPr txBox="1"/>
          <p:nvPr/>
        </p:nvSpPr>
        <p:spPr>
          <a:xfrm>
            <a:off x="5152680" y="1535760"/>
            <a:ext cx="4426920" cy="3288240"/>
          </a:xfrm>
          <a:prstGeom prst="rect">
            <a:avLst/>
          </a:prstGeom>
          <a:noFill/>
          <a:ln>
            <a:noFill/>
          </a:ln>
        </p:spPr>
        <p:txBody>
          <a:bodyPr lIns="0" rIns="0" tIns="0" bIns="0">
            <a:normAutofit/>
          </a:bodyPr>
          <a:p>
            <a:pPr marL="432000" indent="-324000">
              <a:spcBef>
                <a:spcPts val="1417"/>
              </a:spcBef>
              <a:buClr>
                <a:srgbClr val="000000"/>
              </a:buClr>
              <a:buSzPct val="45000"/>
              <a:buFont typeface="Wingdings" charset="2"/>
              <a:buChar char=""/>
            </a:pPr>
            <a:endParaRPr b="0" lang="de-DE" sz="2800" spc="-1" strike="noStrike">
              <a:latin typeface="Serifenlos"/>
            </a:endParaRPr>
          </a:p>
          <a:p>
            <a:pPr marL="432000" indent="-324000">
              <a:spcBef>
                <a:spcPts val="1417"/>
              </a:spcBef>
              <a:buClr>
                <a:srgbClr val="000000"/>
              </a:buClr>
              <a:buSzPct val="45000"/>
              <a:buFont typeface="Wingdings" charset="2"/>
              <a:buChar char=""/>
            </a:pPr>
            <a:r>
              <a:rPr b="0" lang="de-DE" sz="2800" spc="-1" strike="noStrike">
                <a:latin typeface="Serifenlos"/>
              </a:rPr>
              <a:t>a) ca. 0,5 Tonnen</a:t>
            </a:r>
            <a:endParaRPr b="0" lang="de-DE" sz="2800" spc="-1" strike="noStrike">
              <a:latin typeface="Serifenlos"/>
            </a:endParaRPr>
          </a:p>
          <a:p>
            <a:pPr marL="432000" indent="-324000">
              <a:spcBef>
                <a:spcPts val="1417"/>
              </a:spcBef>
              <a:buClr>
                <a:srgbClr val="000000"/>
              </a:buClr>
              <a:buSzPct val="45000"/>
              <a:buFont typeface="Wingdings" charset="2"/>
              <a:buChar char=""/>
            </a:pPr>
            <a:r>
              <a:rPr b="0" lang="de-DE" sz="2800" spc="-1" strike="noStrike">
                <a:latin typeface="Serifenlos"/>
              </a:rPr>
              <a:t>b) ca. 0,85 Tonnen</a:t>
            </a:r>
            <a:endParaRPr b="0" lang="de-DE" sz="2800" spc="-1" strike="noStrike">
              <a:latin typeface="Serifenlos"/>
            </a:endParaRPr>
          </a:p>
          <a:p>
            <a:pPr marL="432000" indent="-324000">
              <a:spcBef>
                <a:spcPts val="1417"/>
              </a:spcBef>
              <a:buClr>
                <a:srgbClr val="000000"/>
              </a:buClr>
              <a:buSzPct val="45000"/>
              <a:buFont typeface="Wingdings" charset="2"/>
              <a:buChar char=""/>
            </a:pPr>
            <a:r>
              <a:rPr b="0" lang="de-DE" sz="2800" spc="-1" strike="noStrike">
                <a:latin typeface="Serifenlos"/>
              </a:rPr>
              <a:t>c) ca. 1,5 Tonnen</a:t>
            </a:r>
            <a:endParaRPr b="0" lang="de-DE" sz="2800" spc="-1" strike="noStrike">
              <a:latin typeface="Serifenlos"/>
            </a:endParaRPr>
          </a:p>
        </p:txBody>
      </p:sp>
    </p:spTree>
  </p:cSld>
  <mc:AlternateContent>
    <mc:Choice Requires="p14">
      <p:transition spd="slow" p14:dur="2000"/>
    </mc:Choice>
    <mc:Fallback>
      <p:transition spd="slow"/>
    </mc:Fallback>
  </mc:AlternateContent>
  <p:timing>
    <p:tnLst>
      <p:par>
        <p:cTn id="15" dur="indefinite" restart="never" nodeType="tmRoot">
          <p:childTnLst>
            <p:seq>
              <p:cTn id="16" dur="indefinite" nodeType="mainSeq">
                <p:childTnLst>
                  <p:par>
                    <p:cTn id="17" fill="hold">
                      <p:stCondLst>
                        <p:cond delay="indefinite"/>
                      </p:stCondLst>
                      <p:childTnLst>
                        <p:par>
                          <p:cTn id="18" fill="hold">
                            <p:stCondLst>
                              <p:cond delay="0"/>
                            </p:stCondLst>
                            <p:childTnLst>
                              <p:par>
                                <p:cTn id="19" nodeType="clickEffect" fill="hold" presetClass="entr" presetID="1">
                                  <p:stCondLst>
                                    <p:cond delay="0"/>
                                  </p:stCondLst>
                                  <p:childTnLst>
                                    <p:set>
                                      <p:cBhvr>
                                        <p:cTn id="20" dur="1" fill="hold">
                                          <p:stCondLst>
                                            <p:cond delay="0"/>
                                          </p:stCondLst>
                                        </p:cTn>
                                        <p:tgtEl>
                                          <p:spTgt spid="55">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nodeType="clickEffect" fill="hold" presetClass="entr" presetID="1">
                                  <p:stCondLst>
                                    <p:cond delay="0"/>
                                  </p:stCondLst>
                                  <p:childTnLst>
                                    <p:set>
                                      <p:cBhvr>
                                        <p:cTn id="24" dur="1" fill="hold">
                                          <p:stCondLst>
                                            <p:cond delay="0"/>
                                          </p:stCondLst>
                                        </p:cTn>
                                        <p:tgtEl>
                                          <p:spTgt spid="55">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nodeType="clickEffect" fill="hold" presetClass="entr" presetID="1">
                                  <p:stCondLst>
                                    <p:cond delay="0"/>
                                  </p:stCondLst>
                                  <p:childTnLst>
                                    <p:set>
                                      <p:cBhvr>
                                        <p:cTn id="28" dur="1" fill="hold">
                                          <p:stCondLst>
                                            <p:cond delay="0"/>
                                          </p:stCondLst>
                                        </p:cTn>
                                        <p:tgtEl>
                                          <p:spTgt spid="55">
                                            <p:txEl>
                                              <p:pRg st="3" end="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6" name="TextShape 1"/>
          <p:cNvSpPr txBox="1"/>
          <p:nvPr/>
        </p:nvSpPr>
        <p:spPr>
          <a:xfrm>
            <a:off x="504000" y="1535760"/>
            <a:ext cx="4426920" cy="3288240"/>
          </a:xfrm>
          <a:prstGeom prst="rect">
            <a:avLst/>
          </a:prstGeom>
          <a:noFill/>
          <a:ln>
            <a:noFill/>
          </a:ln>
        </p:spPr>
        <p:txBody>
          <a:bodyPr lIns="0" rIns="0" tIns="0" bIns="0">
            <a:normAutofit fontScale="19000"/>
          </a:bodyPr>
          <a:p>
            <a:r>
              <a:rPr b="0" lang="de-DE" sz="2800" spc="-1" strike="noStrike">
                <a:latin typeface="Serifenlos"/>
                <a:ea typeface="Noto Sans CJK SC"/>
              </a:rPr>
              <a:t>Das entspricht einem Anteil von ca.7% der jährlichen CO</a:t>
            </a:r>
            <a:r>
              <a:rPr b="0" lang="de-DE" sz="2800" spc="-1" strike="noStrike" baseline="-33000">
                <a:latin typeface="Serifenlos"/>
                <a:ea typeface="Noto Sans CJK SC"/>
              </a:rPr>
              <a:t>2</a:t>
            </a:r>
            <a:r>
              <a:rPr b="0" lang="de-DE" sz="2800" spc="-1" strike="noStrike">
                <a:latin typeface="Serifenlos"/>
                <a:ea typeface="Noto Sans CJK SC"/>
              </a:rPr>
              <a:t>-Emissionen in Deutschland von 12 Tonnen pro Kopf. </a:t>
            </a:r>
            <a:endParaRPr b="0" lang="de-DE" sz="2800" spc="-1" strike="noStrike">
              <a:latin typeface="Serifenlos"/>
            </a:endParaRPr>
          </a:p>
          <a:p>
            <a:r>
              <a:rPr b="0" lang="de-DE" sz="2800" spc="-1" strike="noStrike">
                <a:latin typeface="Serifenlos"/>
                <a:ea typeface="Noto Sans CJK SC"/>
              </a:rPr>
              <a:t>Wenn die 1,5°-Klima-Grenze von Paris eingehalten werden soll und das entsprechend verbleibende CO</a:t>
            </a:r>
            <a:r>
              <a:rPr b="0" lang="de-DE" sz="2800" spc="-1" strike="noStrike" baseline="-33000">
                <a:latin typeface="Serifenlos"/>
                <a:ea typeface="Noto Sans CJK SC"/>
              </a:rPr>
              <a:t>2</a:t>
            </a:r>
            <a:r>
              <a:rPr b="0" lang="de-DE" sz="2800" spc="-1" strike="noStrike">
                <a:latin typeface="Serifenlos"/>
                <a:ea typeface="Noto Sans CJK SC"/>
              </a:rPr>
              <a:t>-Emissionsbudget auf alle Menschen der Welt gleich verteilt würde, stünde jeder Person ein Budget von 2 Tonnen CO</a:t>
            </a:r>
            <a:r>
              <a:rPr b="0" lang="de-DE" sz="2800" spc="-1" strike="noStrike" baseline="-33000">
                <a:latin typeface="Serifenlos"/>
                <a:ea typeface="Noto Sans CJK SC"/>
              </a:rPr>
              <a:t>2 </a:t>
            </a:r>
            <a:r>
              <a:rPr b="0" lang="de-DE" sz="2800" spc="-1" strike="noStrike">
                <a:latin typeface="Serifenlos"/>
                <a:ea typeface="Noto Sans CJK SC"/>
              </a:rPr>
              <a:t>pro Jahr zur Verfügung — und wäre in Deutschland durch digitale Aktivitäten schon fast zur Hälfte verbraucht.</a:t>
            </a:r>
            <a:endParaRPr b="0" lang="de-DE" sz="2800" spc="-1" strike="noStrike">
              <a:latin typeface="Serifenlos"/>
            </a:endParaRPr>
          </a:p>
        </p:txBody>
      </p:sp>
      <p:sp>
        <p:nvSpPr>
          <p:cNvPr id="57" name="TextShape 2"/>
          <p:cNvSpPr txBox="1"/>
          <p:nvPr/>
        </p:nvSpPr>
        <p:spPr>
          <a:xfrm>
            <a:off x="504000" y="334080"/>
            <a:ext cx="9071640" cy="532440"/>
          </a:xfrm>
          <a:prstGeom prst="rect">
            <a:avLst/>
          </a:prstGeom>
          <a:noFill/>
          <a:ln>
            <a:noFill/>
          </a:ln>
        </p:spPr>
        <p:txBody>
          <a:bodyPr lIns="0" rIns="0" tIns="0" bIns="0">
            <a:noAutofit/>
          </a:bodyPr>
          <a:p>
            <a:pPr algn="ctr"/>
            <a:r>
              <a:rPr b="0" lang="de-DE" sz="3600" spc="-1" strike="noStrike">
                <a:solidFill>
                  <a:srgbClr val="e66400"/>
                </a:solidFill>
                <a:latin typeface="Serifenlos"/>
                <a:ea typeface="Noto Sans CJK SC"/>
              </a:rPr>
              <a:t>a, b oder c?</a:t>
            </a:r>
            <a:endParaRPr b="0" lang="de-DE" sz="3600" spc="-1" strike="noStrike">
              <a:latin typeface="Arial"/>
            </a:endParaRPr>
          </a:p>
        </p:txBody>
      </p:sp>
      <p:sp>
        <p:nvSpPr>
          <p:cNvPr id="58" name="TextShape 3"/>
          <p:cNvSpPr txBox="1"/>
          <p:nvPr/>
        </p:nvSpPr>
        <p:spPr>
          <a:xfrm>
            <a:off x="5152680" y="1535760"/>
            <a:ext cx="4426920" cy="3288240"/>
          </a:xfrm>
          <a:prstGeom prst="rect">
            <a:avLst/>
          </a:prstGeom>
          <a:noFill/>
          <a:ln>
            <a:noFill/>
          </a:ln>
        </p:spPr>
        <p:txBody>
          <a:bodyPr lIns="0" rIns="0" tIns="0" bIns="0">
            <a:normAutofit/>
          </a:bodyPr>
          <a:p>
            <a:pPr marL="432000" indent="-324000">
              <a:spcBef>
                <a:spcPts val="1417"/>
              </a:spcBef>
              <a:buClr>
                <a:srgbClr val="000000"/>
              </a:buClr>
              <a:buSzPct val="45000"/>
              <a:buFont typeface="Wingdings" charset="2"/>
              <a:buChar char=""/>
            </a:pPr>
            <a:endParaRPr b="0" lang="de-DE" sz="2800" spc="-1" strike="noStrike">
              <a:latin typeface="Serifenlos"/>
            </a:endParaRPr>
          </a:p>
          <a:p>
            <a:pPr marL="432000" indent="-324000">
              <a:spcBef>
                <a:spcPts val="1417"/>
              </a:spcBef>
              <a:buClr>
                <a:srgbClr val="000000"/>
              </a:buClr>
              <a:buSzPct val="45000"/>
              <a:buFont typeface="Wingdings" charset="2"/>
              <a:buChar char=""/>
            </a:pPr>
            <a:endParaRPr b="0" lang="de-DE" sz="2800" spc="-1" strike="noStrike">
              <a:latin typeface="Serifenlos"/>
            </a:endParaRPr>
          </a:p>
          <a:p>
            <a:pPr marL="432000" indent="-324000">
              <a:spcBef>
                <a:spcPts val="1417"/>
              </a:spcBef>
              <a:buClr>
                <a:srgbClr val="000000"/>
              </a:buClr>
              <a:buSzPct val="45000"/>
              <a:buFont typeface="Wingdings" charset="2"/>
              <a:buChar char=""/>
            </a:pPr>
            <a:r>
              <a:rPr b="0" lang="de-DE" sz="2800" spc="-1" strike="noStrike">
                <a:latin typeface="Serifenlos"/>
              </a:rPr>
              <a:t>b) ca. 0,85 Tonnen</a:t>
            </a:r>
            <a:endParaRPr b="0" lang="de-DE" sz="2800" spc="-1" strike="noStrike">
              <a:latin typeface="Serifenlos"/>
            </a:endParaRPr>
          </a:p>
          <a:p>
            <a:pPr marL="432000" indent="-324000">
              <a:spcBef>
                <a:spcPts val="1417"/>
              </a:spcBef>
              <a:buClr>
                <a:srgbClr val="000000"/>
              </a:buClr>
              <a:buSzPct val="45000"/>
              <a:buFont typeface="Wingdings" charset="2"/>
              <a:buChar char=""/>
            </a:pPr>
            <a:endParaRPr b="0" lang="de-DE" sz="2800" spc="-1" strike="noStrike">
              <a:latin typeface="Serifenlos"/>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9" name="TextShape 1"/>
          <p:cNvSpPr txBox="1"/>
          <p:nvPr/>
        </p:nvSpPr>
        <p:spPr>
          <a:xfrm>
            <a:off x="504000" y="1535760"/>
            <a:ext cx="4426920" cy="3288240"/>
          </a:xfrm>
          <a:prstGeom prst="rect">
            <a:avLst/>
          </a:prstGeom>
          <a:noFill/>
          <a:ln>
            <a:noFill/>
          </a:ln>
        </p:spPr>
        <p:txBody>
          <a:bodyPr lIns="0" rIns="0" tIns="0" bIns="0">
            <a:normAutofit/>
          </a:bodyPr>
          <a:p>
            <a:endParaRPr b="0" lang="de-DE" sz="2800" spc="-1" strike="noStrike">
              <a:latin typeface="Serifenlos"/>
            </a:endParaRPr>
          </a:p>
          <a:p>
            <a:r>
              <a:rPr b="0" lang="de-DE" sz="2600" spc="-1" strike="noStrike">
                <a:latin typeface="Serifenlos"/>
              </a:rPr>
              <a:t>In welchem Bereich entstehen am meisten CO</a:t>
            </a:r>
            <a:r>
              <a:rPr b="0" lang="de-DE" sz="2600" spc="-1" strike="noStrike" baseline="-33000">
                <a:latin typeface="Serifenlos"/>
              </a:rPr>
              <a:t>2</a:t>
            </a:r>
            <a:r>
              <a:rPr b="0" lang="de-DE" sz="2600" spc="-1" strike="noStrike">
                <a:latin typeface="Serifenlos"/>
              </a:rPr>
              <a:t>-Emissionen im Lebenszyklus eines Smartphones?</a:t>
            </a:r>
            <a:endParaRPr b="0" lang="de-DE" sz="2600" spc="-1" strike="noStrike">
              <a:latin typeface="Serifenlos"/>
            </a:endParaRPr>
          </a:p>
        </p:txBody>
      </p:sp>
      <p:sp>
        <p:nvSpPr>
          <p:cNvPr id="60" name="TextShape 2"/>
          <p:cNvSpPr txBox="1"/>
          <p:nvPr/>
        </p:nvSpPr>
        <p:spPr>
          <a:xfrm>
            <a:off x="504000" y="334080"/>
            <a:ext cx="9071640" cy="532440"/>
          </a:xfrm>
          <a:prstGeom prst="rect">
            <a:avLst/>
          </a:prstGeom>
          <a:noFill/>
          <a:ln>
            <a:noFill/>
          </a:ln>
        </p:spPr>
        <p:txBody>
          <a:bodyPr lIns="0" rIns="0" tIns="0" bIns="0">
            <a:noAutofit/>
          </a:bodyPr>
          <a:p>
            <a:pPr algn="ctr"/>
            <a:r>
              <a:rPr b="0" lang="de-DE" sz="3600" spc="-1" strike="noStrike">
                <a:solidFill>
                  <a:srgbClr val="e66400"/>
                </a:solidFill>
                <a:latin typeface="Serifenlos"/>
                <a:ea typeface="Noto Sans CJK SC"/>
              </a:rPr>
              <a:t>a, b oder c?</a:t>
            </a:r>
            <a:endParaRPr b="0" lang="de-DE" sz="3600" spc="-1" strike="noStrike">
              <a:latin typeface="Arial"/>
            </a:endParaRPr>
          </a:p>
        </p:txBody>
      </p:sp>
      <p:sp>
        <p:nvSpPr>
          <p:cNvPr id="61" name="TextShape 3"/>
          <p:cNvSpPr txBox="1"/>
          <p:nvPr/>
        </p:nvSpPr>
        <p:spPr>
          <a:xfrm>
            <a:off x="5152680" y="1535760"/>
            <a:ext cx="4426920" cy="3288240"/>
          </a:xfrm>
          <a:prstGeom prst="rect">
            <a:avLst/>
          </a:prstGeom>
          <a:noFill/>
          <a:ln>
            <a:noFill/>
          </a:ln>
        </p:spPr>
        <p:txBody>
          <a:bodyPr lIns="0" rIns="0" tIns="0" bIns="0">
            <a:normAutofit/>
          </a:bodyPr>
          <a:p>
            <a:pPr marL="432000" indent="-324000">
              <a:spcBef>
                <a:spcPts val="1417"/>
              </a:spcBef>
              <a:buClr>
                <a:srgbClr val="000000"/>
              </a:buClr>
              <a:buSzPct val="45000"/>
              <a:buFont typeface="Wingdings" charset="2"/>
              <a:buChar char=""/>
            </a:pPr>
            <a:endParaRPr b="0" lang="de-DE" sz="2800" spc="-1" strike="noStrike">
              <a:latin typeface="Serifenlos"/>
            </a:endParaRPr>
          </a:p>
          <a:p>
            <a:pPr marL="432000" indent="-324000">
              <a:spcBef>
                <a:spcPts val="1417"/>
              </a:spcBef>
              <a:buClr>
                <a:srgbClr val="000000"/>
              </a:buClr>
              <a:buSzPct val="45000"/>
              <a:buFont typeface="Wingdings" charset="2"/>
              <a:buChar char=""/>
            </a:pPr>
            <a:r>
              <a:rPr b="0" lang="de-DE" sz="2800" spc="-1" strike="noStrike">
                <a:latin typeface="Serifenlos"/>
              </a:rPr>
              <a:t>a) bei der Herstellung</a:t>
            </a:r>
            <a:endParaRPr b="0" lang="de-DE" sz="2800" spc="-1" strike="noStrike">
              <a:latin typeface="Serifenlos"/>
            </a:endParaRPr>
          </a:p>
          <a:p>
            <a:pPr marL="432000" indent="-324000">
              <a:spcBef>
                <a:spcPts val="1417"/>
              </a:spcBef>
              <a:buClr>
                <a:srgbClr val="000000"/>
              </a:buClr>
              <a:buSzPct val="45000"/>
              <a:buFont typeface="Wingdings" charset="2"/>
              <a:buChar char=""/>
            </a:pPr>
            <a:r>
              <a:rPr b="0" lang="de-DE" sz="2800" spc="-1" strike="noStrike">
                <a:latin typeface="Serifenlos"/>
              </a:rPr>
              <a:t>b) während der </a:t>
            </a:r>
            <a:br/>
            <a:r>
              <a:rPr b="0" lang="de-DE" sz="2800" spc="-1" strike="noStrike">
                <a:latin typeface="Serifenlos"/>
              </a:rPr>
              <a:t>    Nutzung</a:t>
            </a:r>
            <a:endParaRPr b="0" lang="de-DE" sz="2800" spc="-1" strike="noStrike">
              <a:latin typeface="Serifenlos"/>
            </a:endParaRPr>
          </a:p>
          <a:p>
            <a:pPr marL="432000" indent="-324000">
              <a:spcBef>
                <a:spcPts val="1417"/>
              </a:spcBef>
              <a:buClr>
                <a:srgbClr val="000000"/>
              </a:buClr>
              <a:buSzPct val="45000"/>
              <a:buFont typeface="Wingdings" charset="2"/>
              <a:buChar char=""/>
            </a:pPr>
            <a:r>
              <a:rPr b="0" lang="de-DE" sz="2800" spc="-1" strike="noStrike">
                <a:latin typeface="Serifenlos"/>
              </a:rPr>
              <a:t>c) beim Recycling</a:t>
            </a:r>
            <a:endParaRPr b="0" lang="de-DE" sz="2800" spc="-1" strike="noStrike">
              <a:latin typeface="Serifenlos"/>
            </a:endParaRPr>
          </a:p>
        </p:txBody>
      </p:sp>
    </p:spTree>
  </p:cSld>
  <mc:AlternateContent>
    <mc:Choice Requires="p14">
      <p:transition spd="slow" p14:dur="2000"/>
    </mc:Choice>
    <mc:Fallback>
      <p:transition spd="slow"/>
    </mc:Fallback>
  </mc:AlternateContent>
  <p:timing>
    <p:tnLst>
      <p:par>
        <p:cTn id="29" dur="indefinite" restart="never" nodeType="tmRoot">
          <p:childTnLst>
            <p:seq>
              <p:cTn id="30" dur="indefinite" nodeType="mainSeq">
                <p:childTnLst>
                  <p:par>
                    <p:cTn id="31" fill="hold">
                      <p:stCondLst>
                        <p:cond delay="indefinite"/>
                      </p:stCondLst>
                      <p:childTnLst>
                        <p:par>
                          <p:cTn id="32" fill="hold">
                            <p:stCondLst>
                              <p:cond delay="0"/>
                            </p:stCondLst>
                            <p:childTnLst>
                              <p:par>
                                <p:cTn id="33" nodeType="clickEffect" fill="hold" presetClass="entr" presetID="1">
                                  <p:stCondLst>
                                    <p:cond delay="0"/>
                                  </p:stCondLst>
                                  <p:childTnLst>
                                    <p:set>
                                      <p:cBhvr>
                                        <p:cTn id="34" dur="1" fill="hold">
                                          <p:stCondLst>
                                            <p:cond delay="0"/>
                                          </p:stCondLst>
                                        </p:cTn>
                                        <p:tgtEl>
                                          <p:spTgt spid="61">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nodeType="clickEffect" fill="hold" presetClass="entr" presetID="1">
                                  <p:stCondLst>
                                    <p:cond delay="0"/>
                                  </p:stCondLst>
                                  <p:childTnLst>
                                    <p:set>
                                      <p:cBhvr>
                                        <p:cTn id="38" dur="1" fill="hold">
                                          <p:stCondLst>
                                            <p:cond delay="0"/>
                                          </p:stCondLst>
                                        </p:cTn>
                                        <p:tgtEl>
                                          <p:spTgt spid="61">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nodeType="clickEffect" fill="hold" presetClass="entr" presetID="1">
                                  <p:stCondLst>
                                    <p:cond delay="0"/>
                                  </p:stCondLst>
                                  <p:childTnLst>
                                    <p:set>
                                      <p:cBhvr>
                                        <p:cTn id="42" dur="1" fill="hold">
                                          <p:stCondLst>
                                            <p:cond delay="0"/>
                                          </p:stCondLst>
                                        </p:cTn>
                                        <p:tgtEl>
                                          <p:spTgt spid="61">
                                            <p:txEl>
                                              <p:pRg st="3" end="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2" name="TextShape 1"/>
          <p:cNvSpPr txBox="1"/>
          <p:nvPr/>
        </p:nvSpPr>
        <p:spPr>
          <a:xfrm>
            <a:off x="504000" y="1535760"/>
            <a:ext cx="4426920" cy="3288240"/>
          </a:xfrm>
          <a:prstGeom prst="rect">
            <a:avLst/>
          </a:prstGeom>
          <a:noFill/>
          <a:ln>
            <a:noFill/>
          </a:ln>
        </p:spPr>
        <p:txBody>
          <a:bodyPr lIns="0" rIns="0" tIns="0" bIns="0">
            <a:normAutofit fontScale="31000"/>
          </a:bodyPr>
          <a:p>
            <a:r>
              <a:rPr b="0" lang="de-DE" sz="2600" spc="-1" strike="noStrike">
                <a:latin typeface="Serifenlos"/>
              </a:rPr>
              <a:t>Der hohe Anteil der Produktion hat verschiedene Ursachen. </a:t>
            </a:r>
            <a:br/>
            <a:r>
              <a:rPr b="0" lang="de-DE" sz="2600" spc="-1" strike="noStrike">
                <a:latin typeface="Serifenlos"/>
              </a:rPr>
              <a:t>Zum einen werden die Smartphones häufig in Industrieanlagen produziert, die mit fossilen Energieträgern betrieben werden. Zum anderen braucht es allein für die Weiterverarbeitung und Bereitstellung der Rohstoffe große Mengen an Energie. </a:t>
            </a:r>
            <a:br/>
            <a:r>
              <a:rPr b="0" lang="de-DE" sz="2600" spc="-1" strike="noStrike">
                <a:latin typeface="Serifenlos"/>
              </a:rPr>
              <a:t>Die energieintensivste Industrie ist die Herstellung von Aluminium.</a:t>
            </a:r>
            <a:endParaRPr b="0" lang="de-DE" sz="2600" spc="-1" strike="noStrike">
              <a:latin typeface="Serifenlos"/>
            </a:endParaRPr>
          </a:p>
        </p:txBody>
      </p:sp>
      <p:sp>
        <p:nvSpPr>
          <p:cNvPr id="63" name="TextShape 2"/>
          <p:cNvSpPr txBox="1"/>
          <p:nvPr/>
        </p:nvSpPr>
        <p:spPr>
          <a:xfrm>
            <a:off x="504000" y="334080"/>
            <a:ext cx="9071640" cy="532440"/>
          </a:xfrm>
          <a:prstGeom prst="rect">
            <a:avLst/>
          </a:prstGeom>
          <a:noFill/>
          <a:ln>
            <a:noFill/>
          </a:ln>
        </p:spPr>
        <p:txBody>
          <a:bodyPr lIns="0" rIns="0" tIns="0" bIns="0">
            <a:noAutofit/>
          </a:bodyPr>
          <a:p>
            <a:pPr algn="ctr"/>
            <a:r>
              <a:rPr b="0" lang="de-DE" sz="3600" spc="-1" strike="noStrike">
                <a:solidFill>
                  <a:srgbClr val="e66400"/>
                </a:solidFill>
                <a:latin typeface="Serifenlos"/>
                <a:ea typeface="Noto Sans CJK SC"/>
              </a:rPr>
              <a:t>a, b oder c?</a:t>
            </a:r>
            <a:endParaRPr b="0" lang="de-DE" sz="3600" spc="-1" strike="noStrike">
              <a:latin typeface="Arial"/>
            </a:endParaRPr>
          </a:p>
        </p:txBody>
      </p:sp>
      <p:sp>
        <p:nvSpPr>
          <p:cNvPr id="64" name="TextShape 3"/>
          <p:cNvSpPr txBox="1"/>
          <p:nvPr/>
        </p:nvSpPr>
        <p:spPr>
          <a:xfrm>
            <a:off x="5152680" y="1535760"/>
            <a:ext cx="4426920" cy="3288240"/>
          </a:xfrm>
          <a:prstGeom prst="rect">
            <a:avLst/>
          </a:prstGeom>
          <a:noFill/>
          <a:ln>
            <a:noFill/>
          </a:ln>
        </p:spPr>
        <p:txBody>
          <a:bodyPr lIns="0" rIns="0" tIns="0" bIns="0">
            <a:normAutofit/>
          </a:bodyPr>
          <a:p>
            <a:pPr marL="432000" indent="-324000">
              <a:spcBef>
                <a:spcPts val="1417"/>
              </a:spcBef>
              <a:buClr>
                <a:srgbClr val="000000"/>
              </a:buClr>
              <a:buSzPct val="45000"/>
              <a:buFont typeface="Wingdings" charset="2"/>
              <a:buChar char=""/>
            </a:pPr>
            <a:endParaRPr b="0" lang="de-DE" sz="2800" spc="-1" strike="noStrike">
              <a:latin typeface="Serifenlos"/>
            </a:endParaRPr>
          </a:p>
          <a:p>
            <a:pPr marL="432000" indent="-324000">
              <a:spcBef>
                <a:spcPts val="1417"/>
              </a:spcBef>
              <a:buClr>
                <a:srgbClr val="000000"/>
              </a:buClr>
              <a:buSzPct val="45000"/>
              <a:buFont typeface="Wingdings" charset="2"/>
              <a:buChar char=""/>
            </a:pPr>
            <a:r>
              <a:rPr b="0" lang="de-DE" sz="2800" spc="-1" strike="noStrike">
                <a:latin typeface="Serifenlos"/>
              </a:rPr>
              <a:t>a) bei der Herstellung</a:t>
            </a:r>
            <a:endParaRPr b="0" lang="de-DE" sz="2800" spc="-1" strike="noStrike">
              <a:latin typeface="Serifenlos"/>
            </a:endParaRPr>
          </a:p>
          <a:p>
            <a:pPr marL="432000" indent="-324000">
              <a:spcBef>
                <a:spcPts val="1417"/>
              </a:spcBef>
              <a:buClr>
                <a:srgbClr val="000000"/>
              </a:buClr>
              <a:buSzPct val="45000"/>
              <a:buFont typeface="Wingdings" charset="2"/>
              <a:buChar char=""/>
            </a:pPr>
            <a:endParaRPr b="0" lang="de-DE" sz="2800" spc="-1" strike="noStrike">
              <a:latin typeface="Serifenlos"/>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5" name="TextShape 1"/>
          <p:cNvSpPr txBox="1"/>
          <p:nvPr/>
        </p:nvSpPr>
        <p:spPr>
          <a:xfrm>
            <a:off x="504000" y="1535760"/>
            <a:ext cx="4426920" cy="3288240"/>
          </a:xfrm>
          <a:prstGeom prst="rect">
            <a:avLst/>
          </a:prstGeom>
          <a:noFill/>
          <a:ln>
            <a:noFill/>
          </a:ln>
        </p:spPr>
        <p:txBody>
          <a:bodyPr lIns="0" rIns="0" tIns="0" bIns="0">
            <a:normAutofit fontScale="63000"/>
          </a:bodyPr>
          <a:p>
            <a:r>
              <a:rPr b="0" lang="de-DE" sz="2600" spc="-1" strike="noStrike">
                <a:latin typeface="Serifenlos"/>
              </a:rPr>
              <a:t>Wie wird folgender Effekt bezeichnet?</a:t>
            </a:r>
            <a:endParaRPr b="0" lang="de-DE" sz="2600" spc="-1" strike="noStrike">
              <a:latin typeface="Serifenlos"/>
            </a:endParaRPr>
          </a:p>
          <a:p>
            <a:r>
              <a:rPr b="0" lang="de-DE" sz="2600" spc="-1" strike="noStrike">
                <a:latin typeface="Serifenlos"/>
              </a:rPr>
              <a:t>Eine Glühbirne verbraucht 60 Watt und wird 4 Stunden am Tag genutzt. Sie wird durch eine neuere, effizientere Birne ersetzt, die nur noch 10 Watt verbraucht, dafür aber 6 Stunden am Tag an gelassen wird.</a:t>
            </a:r>
            <a:endParaRPr b="0" lang="de-DE" sz="2600" spc="-1" strike="noStrike">
              <a:latin typeface="Serifenlos"/>
            </a:endParaRPr>
          </a:p>
        </p:txBody>
      </p:sp>
      <p:sp>
        <p:nvSpPr>
          <p:cNvPr id="66" name="TextShape 2"/>
          <p:cNvSpPr txBox="1"/>
          <p:nvPr/>
        </p:nvSpPr>
        <p:spPr>
          <a:xfrm>
            <a:off x="504000" y="334080"/>
            <a:ext cx="9071640" cy="532440"/>
          </a:xfrm>
          <a:prstGeom prst="rect">
            <a:avLst/>
          </a:prstGeom>
          <a:noFill/>
          <a:ln>
            <a:noFill/>
          </a:ln>
        </p:spPr>
        <p:txBody>
          <a:bodyPr lIns="0" rIns="0" tIns="0" bIns="0">
            <a:noAutofit/>
          </a:bodyPr>
          <a:p>
            <a:pPr algn="ctr"/>
            <a:r>
              <a:rPr b="0" lang="de-DE" sz="3600" spc="-1" strike="noStrike">
                <a:solidFill>
                  <a:srgbClr val="e66400"/>
                </a:solidFill>
                <a:latin typeface="Serifenlos"/>
                <a:ea typeface="Noto Sans CJK SC"/>
              </a:rPr>
              <a:t>a, b oder c?</a:t>
            </a:r>
            <a:endParaRPr b="0" lang="de-DE" sz="3600" spc="-1" strike="noStrike">
              <a:latin typeface="Arial"/>
            </a:endParaRPr>
          </a:p>
        </p:txBody>
      </p:sp>
      <p:sp>
        <p:nvSpPr>
          <p:cNvPr id="67" name="TextShape 3"/>
          <p:cNvSpPr txBox="1"/>
          <p:nvPr/>
        </p:nvSpPr>
        <p:spPr>
          <a:xfrm>
            <a:off x="5152680" y="1535760"/>
            <a:ext cx="4426920" cy="3288240"/>
          </a:xfrm>
          <a:prstGeom prst="rect">
            <a:avLst/>
          </a:prstGeom>
          <a:noFill/>
          <a:ln>
            <a:noFill/>
          </a:ln>
        </p:spPr>
        <p:txBody>
          <a:bodyPr lIns="0" rIns="0" tIns="0" bIns="0">
            <a:normAutofit/>
          </a:bodyPr>
          <a:p>
            <a:pPr marL="432000" indent="-324000">
              <a:spcBef>
                <a:spcPts val="1417"/>
              </a:spcBef>
              <a:buClr>
                <a:srgbClr val="000000"/>
              </a:buClr>
              <a:buSzPct val="45000"/>
              <a:buFont typeface="Wingdings" charset="2"/>
              <a:buChar char=""/>
            </a:pPr>
            <a:endParaRPr b="0" lang="de-DE" sz="2800" spc="-1" strike="noStrike">
              <a:latin typeface="Serifenlos"/>
            </a:endParaRPr>
          </a:p>
          <a:p>
            <a:pPr marL="432000" indent="-324000">
              <a:spcBef>
                <a:spcPts val="1417"/>
              </a:spcBef>
              <a:buClr>
                <a:srgbClr val="000000"/>
              </a:buClr>
              <a:buSzPct val="45000"/>
              <a:buFont typeface="Wingdings" charset="2"/>
              <a:buChar char=""/>
            </a:pPr>
            <a:r>
              <a:rPr b="0" lang="de-DE" sz="2600" spc="-1" strike="noStrike">
                <a:latin typeface="Serifenlos"/>
              </a:rPr>
              <a:t>a) Rückkopplungseffekt</a:t>
            </a:r>
            <a:endParaRPr b="0" lang="de-DE" sz="2600" spc="-1" strike="noStrike">
              <a:latin typeface="Serifenlos"/>
            </a:endParaRPr>
          </a:p>
          <a:p>
            <a:pPr marL="432000" indent="-324000">
              <a:spcBef>
                <a:spcPts val="1417"/>
              </a:spcBef>
              <a:buClr>
                <a:srgbClr val="000000"/>
              </a:buClr>
              <a:buSzPct val="45000"/>
              <a:buFont typeface="Wingdings" charset="2"/>
              <a:buChar char=""/>
            </a:pPr>
            <a:r>
              <a:rPr b="0" lang="de-DE" sz="2600" spc="-1" strike="noStrike">
                <a:latin typeface="Serifenlos"/>
              </a:rPr>
              <a:t>b) Austauscheffekt</a:t>
            </a:r>
            <a:endParaRPr b="0" lang="de-DE" sz="2600" spc="-1" strike="noStrike">
              <a:latin typeface="Serifenlos"/>
            </a:endParaRPr>
          </a:p>
          <a:p>
            <a:pPr marL="432000" indent="-324000">
              <a:spcBef>
                <a:spcPts val="1417"/>
              </a:spcBef>
              <a:buClr>
                <a:srgbClr val="000000"/>
              </a:buClr>
              <a:buSzPct val="45000"/>
              <a:buFont typeface="Wingdings" charset="2"/>
              <a:buChar char=""/>
            </a:pPr>
            <a:r>
              <a:rPr b="0" lang="de-DE" sz="2600" spc="-1" strike="noStrike">
                <a:latin typeface="Serifenlos"/>
              </a:rPr>
              <a:t>c) Reboundeffekt</a:t>
            </a:r>
            <a:endParaRPr b="0" lang="de-DE" sz="2600" spc="-1" strike="noStrike">
              <a:latin typeface="Serifenlos"/>
            </a:endParaRPr>
          </a:p>
        </p:txBody>
      </p:sp>
    </p:spTree>
  </p:cSld>
  <mc:AlternateContent>
    <mc:Choice Requires="p14">
      <p:transition spd="slow" p14:dur="2000"/>
    </mc:Choice>
    <mc:Fallback>
      <p:transition spd="slow"/>
    </mc:Fallback>
  </mc:AlternateContent>
  <p:timing>
    <p:tnLst>
      <p:par>
        <p:cTn id="43" dur="indefinite" restart="never" nodeType="tmRoot">
          <p:childTnLst>
            <p:seq>
              <p:cTn id="44" dur="indefinite" nodeType="mainSeq">
                <p:childTnLst>
                  <p:par>
                    <p:cTn id="45" fill="hold">
                      <p:stCondLst>
                        <p:cond delay="indefinite"/>
                      </p:stCondLst>
                      <p:childTnLst>
                        <p:par>
                          <p:cTn id="46" fill="hold">
                            <p:stCondLst>
                              <p:cond delay="0"/>
                            </p:stCondLst>
                            <p:childTnLst>
                              <p:par>
                                <p:cTn id="47" nodeType="clickEffect" fill="hold" presetClass="entr" presetID="1">
                                  <p:stCondLst>
                                    <p:cond delay="0"/>
                                  </p:stCondLst>
                                  <p:childTnLst>
                                    <p:set>
                                      <p:cBhvr>
                                        <p:cTn id="48" dur="1" fill="hold">
                                          <p:stCondLst>
                                            <p:cond delay="0"/>
                                          </p:stCondLst>
                                        </p:cTn>
                                        <p:tgtEl>
                                          <p:spTgt spid="67">
                                            <p:txEl>
                                              <p:pRg st="1" end="1"/>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nodeType="clickEffect" fill="hold" presetClass="entr" presetID="1">
                                  <p:stCondLst>
                                    <p:cond delay="0"/>
                                  </p:stCondLst>
                                  <p:childTnLst>
                                    <p:set>
                                      <p:cBhvr>
                                        <p:cTn id="52" dur="1" fill="hold">
                                          <p:stCondLst>
                                            <p:cond delay="0"/>
                                          </p:stCondLst>
                                        </p:cTn>
                                        <p:tgtEl>
                                          <p:spTgt spid="67">
                                            <p:txEl>
                                              <p:pRg st="2" end="2"/>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nodeType="clickEffect" fill="hold" presetClass="entr" presetID="1">
                                  <p:stCondLst>
                                    <p:cond delay="0"/>
                                  </p:stCondLst>
                                  <p:childTnLst>
                                    <p:set>
                                      <p:cBhvr>
                                        <p:cTn id="56" dur="1" fill="hold">
                                          <p:stCondLst>
                                            <p:cond delay="0"/>
                                          </p:stCondLst>
                                        </p:cTn>
                                        <p:tgtEl>
                                          <p:spTgt spid="67">
                                            <p:txEl>
                                              <p:pRg st="3" end="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8" name="TextShape 1"/>
          <p:cNvSpPr txBox="1"/>
          <p:nvPr/>
        </p:nvSpPr>
        <p:spPr>
          <a:xfrm>
            <a:off x="504000" y="1535760"/>
            <a:ext cx="4426920" cy="3288240"/>
          </a:xfrm>
          <a:prstGeom prst="rect">
            <a:avLst/>
          </a:prstGeom>
          <a:noFill/>
          <a:ln>
            <a:noFill/>
          </a:ln>
        </p:spPr>
        <p:txBody>
          <a:bodyPr lIns="0" rIns="0" tIns="0" bIns="0">
            <a:normAutofit fontScale="28000"/>
          </a:bodyPr>
          <a:p>
            <a:r>
              <a:rPr b="0" lang="de-DE" sz="2600" spc="-1" strike="noStrike">
                <a:latin typeface="Serifenlos"/>
              </a:rPr>
              <a:t>Der Begriff „Reboundeffekt“ beschreibt verschiedene Effekte, die dazu führen, dass das Einsparpotenzial von Effizienzsteigerungen durch technische Erneuerungen nicht oder nur teilweise verwirklicht wird. Damit verringert sich der ökologische Nutzen. </a:t>
            </a:r>
            <a:endParaRPr b="0" lang="de-DE" sz="2600" spc="-1" strike="noStrike">
              <a:latin typeface="Serifenlos"/>
            </a:endParaRPr>
          </a:p>
          <a:p>
            <a:r>
              <a:rPr b="0" lang="de-DE" sz="2600" spc="-1" strike="noStrike">
                <a:latin typeface="Serifenlos"/>
              </a:rPr>
              <a:t>In dem beschriebenen Beispiel wird das Einsparpotenzial der energie-sparsameren Birne (10 Watt) nur teilweise verwirklicht, da sie länger brennen gelassen wird.</a:t>
            </a:r>
            <a:endParaRPr b="0" lang="de-DE" sz="2600" spc="-1" strike="noStrike">
              <a:latin typeface="Serifenlos"/>
            </a:endParaRPr>
          </a:p>
        </p:txBody>
      </p:sp>
      <p:sp>
        <p:nvSpPr>
          <p:cNvPr id="69" name="TextShape 2"/>
          <p:cNvSpPr txBox="1"/>
          <p:nvPr/>
        </p:nvSpPr>
        <p:spPr>
          <a:xfrm>
            <a:off x="504000" y="334080"/>
            <a:ext cx="9071640" cy="532440"/>
          </a:xfrm>
          <a:prstGeom prst="rect">
            <a:avLst/>
          </a:prstGeom>
          <a:noFill/>
          <a:ln>
            <a:noFill/>
          </a:ln>
        </p:spPr>
        <p:txBody>
          <a:bodyPr lIns="0" rIns="0" tIns="0" bIns="0">
            <a:noAutofit/>
          </a:bodyPr>
          <a:p>
            <a:pPr algn="ctr"/>
            <a:r>
              <a:rPr b="0" lang="de-DE" sz="3600" spc="-1" strike="noStrike">
                <a:solidFill>
                  <a:srgbClr val="e66400"/>
                </a:solidFill>
                <a:latin typeface="Serifenlos"/>
                <a:ea typeface="Noto Sans CJK SC"/>
              </a:rPr>
              <a:t>a, b oder c?</a:t>
            </a:r>
            <a:endParaRPr b="0" lang="de-DE" sz="3600" spc="-1" strike="noStrike">
              <a:latin typeface="Arial"/>
            </a:endParaRPr>
          </a:p>
        </p:txBody>
      </p:sp>
      <p:sp>
        <p:nvSpPr>
          <p:cNvPr id="70" name="TextShape 3"/>
          <p:cNvSpPr txBox="1"/>
          <p:nvPr/>
        </p:nvSpPr>
        <p:spPr>
          <a:xfrm>
            <a:off x="5152680" y="1535760"/>
            <a:ext cx="4426920" cy="3288240"/>
          </a:xfrm>
          <a:prstGeom prst="rect">
            <a:avLst/>
          </a:prstGeom>
          <a:noFill/>
          <a:ln>
            <a:noFill/>
          </a:ln>
        </p:spPr>
        <p:txBody>
          <a:bodyPr lIns="0" rIns="0" tIns="0" bIns="0">
            <a:normAutofit/>
          </a:bodyPr>
          <a:p>
            <a:pPr marL="432000" indent="-324000">
              <a:spcBef>
                <a:spcPts val="1417"/>
              </a:spcBef>
              <a:buClr>
                <a:srgbClr val="000000"/>
              </a:buClr>
              <a:buSzPct val="45000"/>
              <a:buFont typeface="Wingdings" charset="2"/>
              <a:buChar char=""/>
            </a:pPr>
            <a:endParaRPr b="0" lang="de-DE" sz="2800" spc="-1" strike="noStrike">
              <a:latin typeface="Serifenlos"/>
            </a:endParaRPr>
          </a:p>
          <a:p>
            <a:pPr marL="432000" indent="-324000">
              <a:spcBef>
                <a:spcPts val="1417"/>
              </a:spcBef>
              <a:buClr>
                <a:srgbClr val="000000"/>
              </a:buClr>
              <a:buSzPct val="45000"/>
              <a:buFont typeface="Wingdings" charset="2"/>
              <a:buChar char=""/>
            </a:pPr>
            <a:endParaRPr b="0" lang="de-DE" sz="2800" spc="-1" strike="noStrike">
              <a:latin typeface="Serifenlos"/>
            </a:endParaRPr>
          </a:p>
          <a:p>
            <a:pPr marL="432000" indent="-324000">
              <a:spcBef>
                <a:spcPts val="1417"/>
              </a:spcBef>
              <a:buClr>
                <a:srgbClr val="000000"/>
              </a:buClr>
              <a:buSzPct val="45000"/>
              <a:buFont typeface="Wingdings" charset="2"/>
              <a:buChar char=""/>
            </a:pPr>
            <a:endParaRPr b="0" lang="de-DE" sz="2800" spc="-1" strike="noStrike">
              <a:latin typeface="Serifenlos"/>
            </a:endParaRPr>
          </a:p>
          <a:p>
            <a:pPr marL="432000" indent="-324000">
              <a:spcBef>
                <a:spcPts val="1417"/>
              </a:spcBef>
              <a:buClr>
                <a:srgbClr val="000000"/>
              </a:buClr>
              <a:buSzPct val="45000"/>
              <a:buFont typeface="Wingdings" charset="2"/>
              <a:buChar char=""/>
            </a:pPr>
            <a:r>
              <a:rPr b="0" lang="de-DE" sz="2600" spc="-1" strike="noStrike">
                <a:latin typeface="Serifenlos"/>
              </a:rPr>
              <a:t>c) Reboundeffekt</a:t>
            </a:r>
            <a:endParaRPr b="0" lang="de-DE" sz="2600" spc="-1" strike="noStrike">
              <a:latin typeface="Serifenlos"/>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1" name="TextShape 1"/>
          <p:cNvSpPr txBox="1"/>
          <p:nvPr/>
        </p:nvSpPr>
        <p:spPr>
          <a:xfrm>
            <a:off x="504000" y="1535760"/>
            <a:ext cx="4426920" cy="3288240"/>
          </a:xfrm>
          <a:prstGeom prst="rect">
            <a:avLst/>
          </a:prstGeom>
          <a:noFill/>
          <a:ln>
            <a:noFill/>
          </a:ln>
        </p:spPr>
        <p:txBody>
          <a:bodyPr lIns="0" rIns="0" tIns="0" bIns="0">
            <a:normAutofit/>
          </a:bodyPr>
          <a:p>
            <a:endParaRPr b="0" lang="de-DE" sz="2800" spc="-1" strike="noStrike">
              <a:latin typeface="Serifenlos"/>
            </a:endParaRPr>
          </a:p>
          <a:p>
            <a:r>
              <a:rPr b="0" lang="de-DE" sz="2600" spc="-1" strike="noStrike">
                <a:latin typeface="Serifenlos"/>
              </a:rPr>
              <a:t>Warum ist es so schwer digitale Geräte wie Smartphones zu reparieren?</a:t>
            </a:r>
            <a:endParaRPr b="0" lang="de-DE" sz="2600" spc="-1" strike="noStrike">
              <a:latin typeface="Serifenlos"/>
            </a:endParaRPr>
          </a:p>
        </p:txBody>
      </p:sp>
      <p:sp>
        <p:nvSpPr>
          <p:cNvPr id="72" name="TextShape 2"/>
          <p:cNvSpPr txBox="1"/>
          <p:nvPr/>
        </p:nvSpPr>
        <p:spPr>
          <a:xfrm>
            <a:off x="504000" y="334080"/>
            <a:ext cx="9071640" cy="532440"/>
          </a:xfrm>
          <a:prstGeom prst="rect">
            <a:avLst/>
          </a:prstGeom>
          <a:noFill/>
          <a:ln>
            <a:noFill/>
          </a:ln>
        </p:spPr>
        <p:txBody>
          <a:bodyPr lIns="0" rIns="0" tIns="0" bIns="0">
            <a:noAutofit/>
          </a:bodyPr>
          <a:p>
            <a:pPr algn="ctr"/>
            <a:r>
              <a:rPr b="0" lang="de-DE" sz="3600" spc="-1" strike="noStrike">
                <a:solidFill>
                  <a:srgbClr val="e66400"/>
                </a:solidFill>
                <a:latin typeface="Serifenlos"/>
                <a:ea typeface="Noto Sans CJK SC"/>
              </a:rPr>
              <a:t>a, b oder c?</a:t>
            </a:r>
            <a:endParaRPr b="0" lang="de-DE" sz="3600" spc="-1" strike="noStrike">
              <a:latin typeface="Arial"/>
            </a:endParaRPr>
          </a:p>
        </p:txBody>
      </p:sp>
      <p:sp>
        <p:nvSpPr>
          <p:cNvPr id="73" name="TextShape 3"/>
          <p:cNvSpPr txBox="1"/>
          <p:nvPr/>
        </p:nvSpPr>
        <p:spPr>
          <a:xfrm>
            <a:off x="5152680" y="1535760"/>
            <a:ext cx="4426920" cy="3288240"/>
          </a:xfrm>
          <a:prstGeom prst="rect">
            <a:avLst/>
          </a:prstGeom>
          <a:noFill/>
          <a:ln>
            <a:noFill/>
          </a:ln>
        </p:spPr>
        <p:txBody>
          <a:bodyPr lIns="0" rIns="0" tIns="0" bIns="0">
            <a:normAutofit fontScale="41000"/>
          </a:bodyPr>
          <a:p>
            <a:pPr marL="432000" indent="-324000">
              <a:spcBef>
                <a:spcPts val="1417"/>
              </a:spcBef>
              <a:buClr>
                <a:srgbClr val="000000"/>
              </a:buClr>
              <a:buSzPct val="45000"/>
              <a:buFont typeface="Wingdings" charset="2"/>
              <a:buChar char=""/>
            </a:pPr>
            <a:endParaRPr b="0" lang="de-DE" sz="2800" spc="-1" strike="noStrike">
              <a:latin typeface="Serifenlos"/>
            </a:endParaRPr>
          </a:p>
          <a:p>
            <a:pPr marL="432000" indent="-324000">
              <a:spcBef>
                <a:spcPts val="1417"/>
              </a:spcBef>
              <a:buClr>
                <a:srgbClr val="000000"/>
              </a:buClr>
              <a:buSzPct val="45000"/>
              <a:buFont typeface="Wingdings" charset="2"/>
              <a:buChar char=""/>
            </a:pPr>
            <a:r>
              <a:rPr b="0" lang="de-DE" sz="2800" spc="-1" strike="noStrike">
                <a:latin typeface="Serifenlos"/>
              </a:rPr>
              <a:t>a) Weil das Reparieren immer teurer wird</a:t>
            </a:r>
            <a:endParaRPr b="0" lang="de-DE" sz="2800" spc="-1" strike="noStrike">
              <a:latin typeface="Serifenlos"/>
            </a:endParaRPr>
          </a:p>
          <a:p>
            <a:pPr marL="432000" indent="-324000">
              <a:spcBef>
                <a:spcPts val="1417"/>
              </a:spcBef>
              <a:buClr>
                <a:srgbClr val="000000"/>
              </a:buClr>
              <a:buSzPct val="45000"/>
              <a:buFont typeface="Wingdings" charset="2"/>
              <a:buChar char=""/>
            </a:pPr>
            <a:r>
              <a:rPr b="0" lang="de-DE" sz="2800" spc="-1" strike="noStrike">
                <a:latin typeface="Serifenlos"/>
              </a:rPr>
              <a:t>b) Weil Ersatzteile häufig nicht oder nur sehr schwer zu bekommen sind</a:t>
            </a:r>
            <a:endParaRPr b="0" lang="de-DE" sz="2800" spc="-1" strike="noStrike">
              <a:latin typeface="Serifenlos"/>
            </a:endParaRPr>
          </a:p>
          <a:p>
            <a:pPr marL="432000" indent="-324000">
              <a:spcBef>
                <a:spcPts val="1417"/>
              </a:spcBef>
              <a:buClr>
                <a:srgbClr val="000000"/>
              </a:buClr>
              <a:buSzPct val="45000"/>
              <a:buFont typeface="Wingdings" charset="2"/>
              <a:buChar char=""/>
            </a:pPr>
            <a:r>
              <a:rPr b="0" lang="de-DE" sz="2800" spc="-1" strike="noStrike">
                <a:latin typeface="Serifenlos"/>
              </a:rPr>
              <a:t>c) Weil die Bauteile von digitalen Geräten teilweise verklebt und somit nicht einzeln austauschbar sind</a:t>
            </a:r>
            <a:endParaRPr b="0" lang="de-DE" sz="2800" spc="-1" strike="noStrike">
              <a:latin typeface="Serifenlos"/>
            </a:endParaRPr>
          </a:p>
        </p:txBody>
      </p:sp>
    </p:spTree>
  </p:cSld>
  <mc:AlternateContent>
    <mc:Choice Requires="p14">
      <p:transition spd="slow" p14:dur="2000"/>
    </mc:Choice>
    <mc:Fallback>
      <p:transition spd="slow"/>
    </mc:Fallback>
  </mc:AlternateContent>
  <p:timing>
    <p:tnLst>
      <p:par>
        <p:cTn id="57" dur="indefinite" restart="never" nodeType="tmRoot">
          <p:childTnLst>
            <p:seq>
              <p:cTn id="58" dur="indefinite" nodeType="mainSeq">
                <p:childTnLst>
                  <p:par>
                    <p:cTn id="59" fill="hold">
                      <p:stCondLst>
                        <p:cond delay="indefinite"/>
                      </p:stCondLst>
                      <p:childTnLst>
                        <p:par>
                          <p:cTn id="60" fill="hold">
                            <p:stCondLst>
                              <p:cond delay="0"/>
                            </p:stCondLst>
                            <p:childTnLst>
                              <p:par>
                                <p:cTn id="61" nodeType="clickEffect" fill="hold" presetClass="entr" presetID="1">
                                  <p:stCondLst>
                                    <p:cond delay="0"/>
                                  </p:stCondLst>
                                  <p:childTnLst>
                                    <p:set>
                                      <p:cBhvr>
                                        <p:cTn id="62" dur="1" fill="hold">
                                          <p:stCondLst>
                                            <p:cond delay="0"/>
                                          </p:stCondLst>
                                        </p:cTn>
                                        <p:tgtEl>
                                          <p:spTgt spid="73">
                                            <p:txEl>
                                              <p:pRg st="1" end="1"/>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nodeType="clickEffect" fill="hold" presetClass="entr" presetID="1">
                                  <p:stCondLst>
                                    <p:cond delay="0"/>
                                  </p:stCondLst>
                                  <p:childTnLst>
                                    <p:set>
                                      <p:cBhvr>
                                        <p:cTn id="66" dur="1" fill="hold">
                                          <p:stCondLst>
                                            <p:cond delay="0"/>
                                          </p:stCondLst>
                                        </p:cTn>
                                        <p:tgtEl>
                                          <p:spTgt spid="73">
                                            <p:txEl>
                                              <p:pRg st="2" end="2"/>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nodeType="clickEffect" fill="hold" presetClass="entr" presetID="1">
                                  <p:stCondLst>
                                    <p:cond delay="0"/>
                                  </p:stCondLst>
                                  <p:childTnLst>
                                    <p:set>
                                      <p:cBhvr>
                                        <p:cTn id="70" dur="1" fill="hold">
                                          <p:stCondLst>
                                            <p:cond delay="0"/>
                                          </p:stCondLst>
                                        </p:cTn>
                                        <p:tgtEl>
                                          <p:spTgt spid="73">
                                            <p:txEl>
                                              <p:pRg st="3" end="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4" name="TextShape 1"/>
          <p:cNvSpPr txBox="1"/>
          <p:nvPr/>
        </p:nvSpPr>
        <p:spPr>
          <a:xfrm>
            <a:off x="504000" y="1535760"/>
            <a:ext cx="4426920" cy="3288240"/>
          </a:xfrm>
          <a:prstGeom prst="rect">
            <a:avLst/>
          </a:prstGeom>
          <a:noFill/>
          <a:ln>
            <a:noFill/>
          </a:ln>
        </p:spPr>
        <p:txBody>
          <a:bodyPr lIns="0" rIns="0" tIns="0" bIns="0">
            <a:normAutofit fontScale="18000"/>
          </a:bodyPr>
          <a:p>
            <a:r>
              <a:rPr b="0" lang="de-DE" sz="2600" spc="-1" strike="noStrike">
                <a:latin typeface="Serifenlos"/>
              </a:rPr>
              <a:t>Alle Antworten sind richtig.</a:t>
            </a:r>
            <a:endParaRPr b="0" lang="de-DE" sz="2600" spc="-1" strike="noStrike">
              <a:latin typeface="Serifenlos"/>
            </a:endParaRPr>
          </a:p>
          <a:p>
            <a:r>
              <a:rPr b="0" lang="de-DE" sz="2600" spc="-1" strike="noStrike">
                <a:latin typeface="Serifenlos"/>
              </a:rPr>
              <a:t>Die Kosten für die Reparatur sind vor allem wegen höherer Lohnkosten gestiegen. Die Kosten für Neuanschaffungen sind im gleichen Zeitraum um ca. 34% </a:t>
            </a:r>
            <a:endParaRPr b="0" lang="de-DE" sz="2600" spc="-1" strike="noStrike">
              <a:latin typeface="Serifenlos"/>
            </a:endParaRPr>
          </a:p>
          <a:p>
            <a:r>
              <a:rPr b="0" lang="de-DE" sz="2600" spc="-1" strike="noStrike">
                <a:latin typeface="Serifenlos"/>
              </a:rPr>
              <a:t>zurückgegangen. Aus sozial-ökologischer Perspektive werden hier falsche Anreize gesetzt: Materialien und Rohstoffe sind so billig, dass Geräte nicht repariert werden, sondern einfach ausgetauscht. Eine Möglichkeit, dem zu begegnen, wäre die Senkung der Mehrwertsteuer auf Reparaturleistungen an Geräten.</a:t>
            </a:r>
            <a:endParaRPr b="0" lang="de-DE" sz="2600" spc="-1" strike="noStrike">
              <a:latin typeface="Serifenlos"/>
            </a:endParaRPr>
          </a:p>
        </p:txBody>
      </p:sp>
      <p:sp>
        <p:nvSpPr>
          <p:cNvPr id="75" name="TextShape 2"/>
          <p:cNvSpPr txBox="1"/>
          <p:nvPr/>
        </p:nvSpPr>
        <p:spPr>
          <a:xfrm>
            <a:off x="504000" y="334080"/>
            <a:ext cx="9071640" cy="532440"/>
          </a:xfrm>
          <a:prstGeom prst="rect">
            <a:avLst/>
          </a:prstGeom>
          <a:noFill/>
          <a:ln>
            <a:noFill/>
          </a:ln>
        </p:spPr>
        <p:txBody>
          <a:bodyPr lIns="0" rIns="0" tIns="0" bIns="0">
            <a:noAutofit/>
          </a:bodyPr>
          <a:p>
            <a:pPr algn="ctr"/>
            <a:r>
              <a:rPr b="0" lang="de-DE" sz="3600" spc="-1" strike="noStrike">
                <a:solidFill>
                  <a:srgbClr val="e66400"/>
                </a:solidFill>
                <a:latin typeface="Serifenlos"/>
                <a:ea typeface="Noto Sans CJK SC"/>
              </a:rPr>
              <a:t>a, b oder c?</a:t>
            </a:r>
            <a:endParaRPr b="0" lang="de-DE" sz="3600" spc="-1" strike="noStrike">
              <a:latin typeface="Arial"/>
            </a:endParaRPr>
          </a:p>
        </p:txBody>
      </p:sp>
      <p:sp>
        <p:nvSpPr>
          <p:cNvPr id="76" name="TextShape 3"/>
          <p:cNvSpPr txBox="1"/>
          <p:nvPr/>
        </p:nvSpPr>
        <p:spPr>
          <a:xfrm>
            <a:off x="5152680" y="1535760"/>
            <a:ext cx="4426920" cy="3288240"/>
          </a:xfrm>
          <a:prstGeom prst="rect">
            <a:avLst/>
          </a:prstGeom>
          <a:noFill/>
          <a:ln>
            <a:noFill/>
          </a:ln>
        </p:spPr>
        <p:txBody>
          <a:bodyPr lIns="0" rIns="0" tIns="0" bIns="0">
            <a:normAutofit fontScale="41000"/>
          </a:bodyPr>
          <a:p>
            <a:pPr marL="432000" indent="-324000">
              <a:spcBef>
                <a:spcPts val="1417"/>
              </a:spcBef>
              <a:buClr>
                <a:srgbClr val="000000"/>
              </a:buClr>
              <a:buSzPct val="45000"/>
              <a:buFont typeface="Wingdings" charset="2"/>
              <a:buChar char=""/>
            </a:pPr>
            <a:endParaRPr b="0" lang="de-DE" sz="2800" spc="-1" strike="noStrike">
              <a:latin typeface="Serifenlos"/>
            </a:endParaRPr>
          </a:p>
          <a:p>
            <a:pPr marL="432000" indent="-324000">
              <a:spcBef>
                <a:spcPts val="1417"/>
              </a:spcBef>
              <a:buClr>
                <a:srgbClr val="000000"/>
              </a:buClr>
              <a:buSzPct val="45000"/>
              <a:buFont typeface="Wingdings" charset="2"/>
              <a:buChar char=""/>
            </a:pPr>
            <a:r>
              <a:rPr b="0" lang="de-DE" sz="2800" spc="-1" strike="noStrike">
                <a:latin typeface="Serifenlos"/>
              </a:rPr>
              <a:t>a) Weil das Reparieren immer teurer wird</a:t>
            </a:r>
            <a:endParaRPr b="0" lang="de-DE" sz="2800" spc="-1" strike="noStrike">
              <a:latin typeface="Serifenlos"/>
            </a:endParaRPr>
          </a:p>
          <a:p>
            <a:pPr marL="432000" indent="-324000">
              <a:spcBef>
                <a:spcPts val="1417"/>
              </a:spcBef>
              <a:buClr>
                <a:srgbClr val="000000"/>
              </a:buClr>
              <a:buSzPct val="45000"/>
              <a:buFont typeface="Wingdings" charset="2"/>
              <a:buChar char=""/>
            </a:pPr>
            <a:r>
              <a:rPr b="0" lang="de-DE" sz="2800" spc="-1" strike="noStrike">
                <a:latin typeface="Serifenlos"/>
              </a:rPr>
              <a:t>b) Weil Ersatzteile häufig nicht oder nur sehr schwer zu bekommen sind</a:t>
            </a:r>
            <a:endParaRPr b="0" lang="de-DE" sz="2800" spc="-1" strike="noStrike">
              <a:latin typeface="Serifenlos"/>
            </a:endParaRPr>
          </a:p>
          <a:p>
            <a:pPr marL="432000" indent="-324000">
              <a:spcBef>
                <a:spcPts val="1417"/>
              </a:spcBef>
              <a:buClr>
                <a:srgbClr val="000000"/>
              </a:buClr>
              <a:buSzPct val="45000"/>
              <a:buFont typeface="Wingdings" charset="2"/>
              <a:buChar char=""/>
            </a:pPr>
            <a:r>
              <a:rPr b="0" lang="de-DE" sz="2800" spc="-1" strike="noStrike">
                <a:latin typeface="Serifenlos"/>
              </a:rPr>
              <a:t>c) Weil die Bauteile von digitalen Geräten teilweise verklebt und somit nicht einzeln austauschbar sind</a:t>
            </a:r>
            <a:endParaRPr b="0" lang="de-DE" sz="2800" spc="-1" strike="noStrike">
              <a:latin typeface="Serifenlos"/>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7" name="TextShape 1"/>
          <p:cNvSpPr txBox="1"/>
          <p:nvPr/>
        </p:nvSpPr>
        <p:spPr>
          <a:xfrm>
            <a:off x="504000" y="1535760"/>
            <a:ext cx="4426920" cy="3288240"/>
          </a:xfrm>
          <a:prstGeom prst="rect">
            <a:avLst/>
          </a:prstGeom>
          <a:noFill/>
          <a:ln>
            <a:noFill/>
          </a:ln>
        </p:spPr>
        <p:txBody>
          <a:bodyPr lIns="0" rIns="0" tIns="0" bIns="0">
            <a:normAutofit/>
          </a:bodyPr>
          <a:p>
            <a:endParaRPr b="0" lang="de-DE" sz="2800" spc="-1" strike="noStrike">
              <a:latin typeface="Serifenlos"/>
            </a:endParaRPr>
          </a:p>
          <a:p>
            <a:r>
              <a:rPr b="0" lang="de-DE" sz="2600" spc="-1" strike="noStrike">
                <a:latin typeface="Serifenlos"/>
              </a:rPr>
              <a:t>Was bedeutet </a:t>
            </a:r>
            <a:br/>
            <a:r>
              <a:rPr b="0" lang="de-DE" sz="2600" spc="-1" strike="noStrike">
                <a:latin typeface="Serifenlos"/>
              </a:rPr>
              <a:t>„geplante Obsoleszenz“?</a:t>
            </a:r>
            <a:endParaRPr b="0" lang="de-DE" sz="2600" spc="-1" strike="noStrike">
              <a:latin typeface="Serifenlos"/>
            </a:endParaRPr>
          </a:p>
        </p:txBody>
      </p:sp>
      <p:sp>
        <p:nvSpPr>
          <p:cNvPr id="78" name="TextShape 2"/>
          <p:cNvSpPr txBox="1"/>
          <p:nvPr/>
        </p:nvSpPr>
        <p:spPr>
          <a:xfrm>
            <a:off x="504000" y="334080"/>
            <a:ext cx="9071640" cy="532440"/>
          </a:xfrm>
          <a:prstGeom prst="rect">
            <a:avLst/>
          </a:prstGeom>
          <a:noFill/>
          <a:ln>
            <a:noFill/>
          </a:ln>
        </p:spPr>
        <p:txBody>
          <a:bodyPr lIns="0" rIns="0" tIns="0" bIns="0">
            <a:noAutofit/>
          </a:bodyPr>
          <a:p>
            <a:pPr algn="ctr"/>
            <a:r>
              <a:rPr b="0" lang="de-DE" sz="3600" spc="-1" strike="noStrike">
                <a:solidFill>
                  <a:srgbClr val="e66400"/>
                </a:solidFill>
                <a:latin typeface="Serifenlos"/>
                <a:ea typeface="Noto Sans CJK SC"/>
              </a:rPr>
              <a:t>a, b oder c?</a:t>
            </a:r>
            <a:endParaRPr b="0" lang="de-DE" sz="3600" spc="-1" strike="noStrike">
              <a:latin typeface="Arial"/>
            </a:endParaRPr>
          </a:p>
        </p:txBody>
      </p:sp>
      <p:sp>
        <p:nvSpPr>
          <p:cNvPr id="79" name="TextShape 3"/>
          <p:cNvSpPr txBox="1"/>
          <p:nvPr/>
        </p:nvSpPr>
        <p:spPr>
          <a:xfrm>
            <a:off x="5152680" y="1080000"/>
            <a:ext cx="4426920" cy="4248000"/>
          </a:xfrm>
          <a:prstGeom prst="rect">
            <a:avLst/>
          </a:prstGeom>
          <a:noFill/>
          <a:ln>
            <a:noFill/>
          </a:ln>
        </p:spPr>
        <p:txBody>
          <a:bodyPr lIns="0" rIns="0" tIns="0" bIns="0">
            <a:normAutofit fontScale="16000"/>
          </a:bodyPr>
          <a:p>
            <a:pPr marL="432000" indent="-324000">
              <a:spcBef>
                <a:spcPts val="1417"/>
              </a:spcBef>
              <a:buClr>
                <a:srgbClr val="000000"/>
              </a:buClr>
              <a:buSzPct val="45000"/>
              <a:buFont typeface="Wingdings" charset="2"/>
              <a:buChar char=""/>
            </a:pPr>
            <a:endParaRPr b="0" lang="de-DE" sz="2800" spc="-1" strike="noStrike">
              <a:latin typeface="Serifenlos"/>
            </a:endParaRPr>
          </a:p>
          <a:p>
            <a:pPr marL="432000" indent="-324000">
              <a:spcBef>
                <a:spcPts val="1417"/>
              </a:spcBef>
              <a:buClr>
                <a:srgbClr val="000000"/>
              </a:buClr>
              <a:buSzPct val="45000"/>
              <a:buFont typeface="Wingdings" charset="2"/>
              <a:buChar char=""/>
            </a:pPr>
            <a:r>
              <a:rPr b="0" lang="de-DE" sz="2800" spc="-1" strike="noStrike">
                <a:latin typeface="Serifenlos"/>
              </a:rPr>
              <a:t>a) Wenn ein Unternehmen durch die Einführung eines neuen Produkttyps ein oder mehrere alte ersetzen will. Ein Beispiel ist das Smartphone, welches nach und nach MP3-Player und Handy ersetzte.</a:t>
            </a:r>
            <a:endParaRPr b="0" lang="de-DE" sz="2800" spc="-1" strike="noStrike">
              <a:latin typeface="Serifenlos"/>
            </a:endParaRPr>
          </a:p>
          <a:p>
            <a:pPr marL="432000" indent="-324000">
              <a:spcBef>
                <a:spcPts val="1417"/>
              </a:spcBef>
              <a:buClr>
                <a:srgbClr val="000000"/>
              </a:buClr>
              <a:buSzPct val="45000"/>
              <a:buFont typeface="Wingdings" charset="2"/>
              <a:buChar char=""/>
            </a:pPr>
            <a:r>
              <a:rPr b="0" lang="de-DE" sz="2800" spc="-1" strike="noStrike">
                <a:latin typeface="Serifenlos"/>
              </a:rPr>
              <a:t>b) Wenn die Lebensdauer von Produkten durch die Hersteller künstlich begrenzt wird. Gehen die Geräte früher kaputt, müssen früher neue Geräte gekauft werden.</a:t>
            </a:r>
            <a:endParaRPr b="0" lang="de-DE" sz="2800" spc="-1" strike="noStrike">
              <a:latin typeface="Serifenlos"/>
            </a:endParaRPr>
          </a:p>
          <a:p>
            <a:pPr marL="432000" indent="-324000">
              <a:spcBef>
                <a:spcPts val="1417"/>
              </a:spcBef>
              <a:buClr>
                <a:srgbClr val="000000"/>
              </a:buClr>
              <a:buSzPct val="45000"/>
              <a:buFont typeface="Wingdings" charset="2"/>
              <a:buChar char=""/>
            </a:pPr>
            <a:r>
              <a:rPr b="0" lang="de-DE" sz="2800" spc="-1" strike="noStrike">
                <a:latin typeface="Serifenlos"/>
              </a:rPr>
              <a:t>c) Wenn die Lebensdauer eines Gerätes durch den Gesetzgeber begrenzt wird, um die Geräte durch ökologischere Geräte zu ersetzen, z. B. ein Verbot der Neuzulassung von Autos mit Verbrennungsmotor.</a:t>
            </a:r>
            <a:endParaRPr b="0" lang="de-DE" sz="2800" spc="-1" strike="noStrike">
              <a:latin typeface="Serifenlos"/>
            </a:endParaRPr>
          </a:p>
        </p:txBody>
      </p:sp>
    </p:spTree>
  </p:cSld>
  <mc:AlternateContent>
    <mc:Choice Requires="p14">
      <p:transition spd="slow" p14:dur="2000"/>
    </mc:Choice>
    <mc:Fallback>
      <p:transition spd="slow"/>
    </mc:Fallback>
  </mc:AlternateContent>
  <p:timing>
    <p:tnLst>
      <p:par>
        <p:cTn id="71" dur="indefinite" restart="never" nodeType="tmRoot">
          <p:childTnLst>
            <p:seq>
              <p:cTn id="72" dur="indefinite" nodeType="mainSeq">
                <p:childTnLst>
                  <p:par>
                    <p:cTn id="73" fill="hold">
                      <p:stCondLst>
                        <p:cond delay="indefinite"/>
                      </p:stCondLst>
                      <p:childTnLst>
                        <p:par>
                          <p:cTn id="74" fill="hold">
                            <p:stCondLst>
                              <p:cond delay="0"/>
                            </p:stCondLst>
                            <p:childTnLst>
                              <p:par>
                                <p:cTn id="75" nodeType="clickEffect" fill="hold" presetClass="entr" presetID="1">
                                  <p:stCondLst>
                                    <p:cond delay="0"/>
                                  </p:stCondLst>
                                  <p:childTnLst>
                                    <p:set>
                                      <p:cBhvr>
                                        <p:cTn id="76" dur="1" fill="hold">
                                          <p:stCondLst>
                                            <p:cond delay="0"/>
                                          </p:stCondLst>
                                        </p:cTn>
                                        <p:tgtEl>
                                          <p:spTgt spid="79">
                                            <p:txEl>
                                              <p:pRg st="1" end="1"/>
                                            </p:txEl>
                                          </p:spTgt>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nodeType="clickEffect" fill="hold" presetClass="entr" presetID="1">
                                  <p:stCondLst>
                                    <p:cond delay="0"/>
                                  </p:stCondLst>
                                  <p:childTnLst>
                                    <p:set>
                                      <p:cBhvr>
                                        <p:cTn id="80" dur="1" fill="hold">
                                          <p:stCondLst>
                                            <p:cond delay="0"/>
                                          </p:stCondLst>
                                        </p:cTn>
                                        <p:tgtEl>
                                          <p:spTgt spid="79">
                                            <p:txEl>
                                              <p:pRg st="2" end="2"/>
                                            </p:txEl>
                                          </p:spTgt>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nodeType="clickEffect" fill="hold" presetClass="entr" presetID="1">
                                  <p:stCondLst>
                                    <p:cond delay="0"/>
                                  </p:stCondLst>
                                  <p:childTnLst>
                                    <p:set>
                                      <p:cBhvr>
                                        <p:cTn id="84" dur="1" fill="hold">
                                          <p:stCondLst>
                                            <p:cond delay="0"/>
                                          </p:stCondLst>
                                        </p:cTn>
                                        <p:tgtEl>
                                          <p:spTgt spid="79">
                                            <p:txEl>
                                              <p:pRg st="3" end="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0" name="TextShape 1"/>
          <p:cNvSpPr txBox="1"/>
          <p:nvPr/>
        </p:nvSpPr>
        <p:spPr>
          <a:xfrm>
            <a:off x="504000" y="1535760"/>
            <a:ext cx="4426920" cy="3576240"/>
          </a:xfrm>
          <a:prstGeom prst="rect">
            <a:avLst/>
          </a:prstGeom>
          <a:noFill/>
          <a:ln>
            <a:noFill/>
          </a:ln>
        </p:spPr>
        <p:txBody>
          <a:bodyPr lIns="0" rIns="0" tIns="0" bIns="0">
            <a:normAutofit fontScale="18000"/>
          </a:bodyPr>
          <a:p>
            <a:r>
              <a:rPr b="0" lang="de-DE" sz="2600" spc="-1" strike="noStrike">
                <a:latin typeface="Serifenlos"/>
              </a:rPr>
              <a:t>Es gibt verschiedene Arten geplanter Obsoleszenz:</a:t>
            </a:r>
            <a:endParaRPr b="0" lang="de-DE" sz="2600" spc="-1" strike="noStrike">
              <a:latin typeface="Serifenlos"/>
            </a:endParaRPr>
          </a:p>
          <a:p>
            <a:r>
              <a:rPr b="0" lang="de-DE" sz="2600" spc="-1" strike="noStrike">
                <a:latin typeface="Serifenlos"/>
              </a:rPr>
              <a:t>– </a:t>
            </a:r>
            <a:r>
              <a:rPr b="0" lang="de-DE" sz="2600" spc="-1" strike="noStrike">
                <a:latin typeface="Serifenlos"/>
              </a:rPr>
              <a:t>technischer Art (früher Verschleiß der Hardware,  Geräte gehen früher kaputt und können nicht (gut) repariert werden)</a:t>
            </a:r>
            <a:endParaRPr b="0" lang="de-DE" sz="2600" spc="-1" strike="noStrike">
              <a:latin typeface="Serifenlos"/>
            </a:endParaRPr>
          </a:p>
          <a:p>
            <a:r>
              <a:rPr b="0" lang="de-DE" sz="2600" spc="-1" strike="noStrike">
                <a:latin typeface="Serifenlos"/>
              </a:rPr>
              <a:t>– </a:t>
            </a:r>
            <a:r>
              <a:rPr b="0" lang="de-DE" sz="2600" spc="-1" strike="noStrike">
                <a:latin typeface="Serifenlos"/>
              </a:rPr>
              <a:t>funktionaler Art (CD statt LP/ MC, Blu-ray statt DVD/VHS)</a:t>
            </a:r>
            <a:endParaRPr b="0" lang="de-DE" sz="2600" spc="-1" strike="noStrike">
              <a:latin typeface="Serifenlos"/>
            </a:endParaRPr>
          </a:p>
          <a:p>
            <a:r>
              <a:rPr b="0" lang="de-DE" sz="2600" spc="-1" strike="noStrike">
                <a:latin typeface="Serifenlos"/>
              </a:rPr>
              <a:t>– </a:t>
            </a:r>
            <a:r>
              <a:rPr b="0" lang="de-DE" sz="2600" spc="-1" strike="noStrike">
                <a:latin typeface="Serifenlos"/>
              </a:rPr>
              <a:t>psychologischer Art (Moden und marketing-getriebene Scheinbedürfnisse). </a:t>
            </a:r>
            <a:endParaRPr b="0" lang="de-DE" sz="2600" spc="-1" strike="noStrike">
              <a:latin typeface="Serifenlos"/>
            </a:endParaRPr>
          </a:p>
          <a:p>
            <a:r>
              <a:rPr b="0" lang="de-DE" sz="2600" spc="-1" strike="noStrike">
                <a:latin typeface="Serifenlos"/>
              </a:rPr>
              <a:t>- Wenn die nötige Software für ein digitales Gerät nicht mehr vom Hersteller aktualisiert wird, spricht man von Software-Obsoleszenz. Dagegen hilft die Entwicklung von Open-Source-Software, die ohne Profitanreiz weiter aktualisiert werden kann.</a:t>
            </a:r>
            <a:endParaRPr b="0" lang="de-DE" sz="2600" spc="-1" strike="noStrike">
              <a:latin typeface="Serifenlos"/>
            </a:endParaRPr>
          </a:p>
        </p:txBody>
      </p:sp>
      <p:sp>
        <p:nvSpPr>
          <p:cNvPr id="81" name="TextShape 2"/>
          <p:cNvSpPr txBox="1"/>
          <p:nvPr/>
        </p:nvSpPr>
        <p:spPr>
          <a:xfrm>
            <a:off x="504000" y="334080"/>
            <a:ext cx="9071640" cy="532440"/>
          </a:xfrm>
          <a:prstGeom prst="rect">
            <a:avLst/>
          </a:prstGeom>
          <a:noFill/>
          <a:ln>
            <a:noFill/>
          </a:ln>
        </p:spPr>
        <p:txBody>
          <a:bodyPr lIns="0" rIns="0" tIns="0" bIns="0">
            <a:noAutofit/>
          </a:bodyPr>
          <a:p>
            <a:pPr algn="ctr"/>
            <a:r>
              <a:rPr b="0" lang="de-DE" sz="3600" spc="-1" strike="noStrike">
                <a:solidFill>
                  <a:srgbClr val="e66400"/>
                </a:solidFill>
                <a:latin typeface="Serifenlos"/>
                <a:ea typeface="Noto Sans CJK SC"/>
              </a:rPr>
              <a:t>a, b oder c?</a:t>
            </a:r>
            <a:endParaRPr b="0" lang="de-DE" sz="3600" spc="-1" strike="noStrike">
              <a:latin typeface="Arial"/>
            </a:endParaRPr>
          </a:p>
        </p:txBody>
      </p:sp>
      <p:sp>
        <p:nvSpPr>
          <p:cNvPr id="82" name="TextShape 3"/>
          <p:cNvSpPr txBox="1"/>
          <p:nvPr/>
        </p:nvSpPr>
        <p:spPr>
          <a:xfrm>
            <a:off x="5152680" y="1080000"/>
            <a:ext cx="4426920" cy="2520000"/>
          </a:xfrm>
          <a:prstGeom prst="rect">
            <a:avLst/>
          </a:prstGeom>
          <a:noFill/>
          <a:ln>
            <a:noFill/>
          </a:ln>
        </p:spPr>
        <p:txBody>
          <a:bodyPr lIns="0" rIns="0" tIns="0" bIns="0">
            <a:normAutofit fontScale="30000"/>
          </a:bodyPr>
          <a:p>
            <a:pPr marL="432000" indent="-324000">
              <a:spcBef>
                <a:spcPts val="1417"/>
              </a:spcBef>
              <a:buClr>
                <a:srgbClr val="000000"/>
              </a:buClr>
              <a:buSzPct val="45000"/>
              <a:buFont typeface="Wingdings" charset="2"/>
              <a:buChar char=""/>
            </a:pPr>
            <a:endParaRPr b="0" lang="de-DE" sz="2800" spc="-1" strike="noStrike">
              <a:latin typeface="Serifenlos"/>
            </a:endParaRPr>
          </a:p>
          <a:p>
            <a:pPr marL="432000" indent="-324000">
              <a:spcBef>
                <a:spcPts val="1417"/>
              </a:spcBef>
              <a:buClr>
                <a:srgbClr val="000000"/>
              </a:buClr>
              <a:buSzPct val="45000"/>
              <a:buFont typeface="Wingdings" charset="2"/>
              <a:buChar char=""/>
            </a:pPr>
            <a:endParaRPr b="0" lang="de-DE" sz="2800" spc="-1" strike="noStrike">
              <a:latin typeface="Serifenlos"/>
            </a:endParaRPr>
          </a:p>
          <a:p>
            <a:pPr marL="432000" indent="-324000">
              <a:spcBef>
                <a:spcPts val="1417"/>
              </a:spcBef>
              <a:buClr>
                <a:srgbClr val="000000"/>
              </a:buClr>
              <a:buSzPct val="45000"/>
              <a:buFont typeface="Wingdings" charset="2"/>
              <a:buChar char=""/>
            </a:pPr>
            <a:endParaRPr b="0" lang="de-DE" sz="2800" spc="-1" strike="noStrike">
              <a:latin typeface="Serifenlos"/>
            </a:endParaRPr>
          </a:p>
          <a:p>
            <a:pPr marL="432000" indent="-324000">
              <a:spcBef>
                <a:spcPts val="1417"/>
              </a:spcBef>
              <a:buClr>
                <a:srgbClr val="000000"/>
              </a:buClr>
              <a:buSzPct val="45000"/>
              <a:buFont typeface="Wingdings" charset="2"/>
              <a:buChar char=""/>
            </a:pPr>
            <a:r>
              <a:rPr b="0" lang="de-DE" sz="2800" spc="-1" strike="noStrike">
                <a:latin typeface="Serifenlos"/>
              </a:rPr>
              <a:t>b) Wenn die Lebensdauer von Produkten durch die Hersteller künstlich begrenzt wird. Gehen die Geräte früher kaputt, müssen früher neue Geräte gekauft werden.</a:t>
            </a:r>
            <a:endParaRPr b="0" lang="de-DE" sz="2800" spc="-1" strike="noStrike">
              <a:latin typeface="Serifenlos"/>
            </a:endParaRPr>
          </a:p>
          <a:p>
            <a:pPr marL="432000" indent="-324000">
              <a:spcBef>
                <a:spcPts val="1417"/>
              </a:spcBef>
              <a:buClr>
                <a:srgbClr val="000000"/>
              </a:buClr>
              <a:buSzPct val="45000"/>
              <a:buFont typeface="Wingdings" charset="2"/>
              <a:buChar char=""/>
            </a:pPr>
            <a:endParaRPr b="0" lang="de-DE" sz="2800" spc="-1" strike="noStrike">
              <a:latin typeface="Serifenlos"/>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62</TotalTime>
  <Application>LibreOffice/6.4.7.2$Linux_X86_64 LibreOffice_project/40$Build-2</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2021-11-23T16:11:16Z</dcterms:created>
  <dc:creator/>
  <dc:description/>
  <dc:language>de-DE</dc:language>
  <cp:lastModifiedBy/>
  <dcterms:modified xsi:type="dcterms:W3CDTF">2021-12-15T09:34:20Z</dcterms:modified>
  <cp:revision>18</cp:revision>
  <dc:subject/>
  <dc:title/>
</cp:coreProperties>
</file>