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 b="def" i="def"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0" name="Shape 11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Arial"/>
      </a:defRPr>
    </a:lvl1pPr>
    <a:lvl2pPr indent="228600" latinLnBrk="0">
      <a:defRPr sz="1200">
        <a:latin typeface="+mn-lt"/>
        <a:ea typeface="+mn-ea"/>
        <a:cs typeface="+mn-cs"/>
        <a:sym typeface="Arial"/>
      </a:defRPr>
    </a:lvl2pPr>
    <a:lvl3pPr indent="457200" latinLnBrk="0">
      <a:defRPr sz="1200">
        <a:latin typeface="+mn-lt"/>
        <a:ea typeface="+mn-ea"/>
        <a:cs typeface="+mn-cs"/>
        <a:sym typeface="Arial"/>
      </a:defRPr>
    </a:lvl3pPr>
    <a:lvl4pPr indent="685800" latinLnBrk="0">
      <a:defRPr sz="1200">
        <a:latin typeface="+mn-lt"/>
        <a:ea typeface="+mn-ea"/>
        <a:cs typeface="+mn-cs"/>
        <a:sym typeface="Arial"/>
      </a:defRPr>
    </a:lvl4pPr>
    <a:lvl5pPr indent="914400" latinLnBrk="0">
      <a:defRPr sz="1200">
        <a:latin typeface="+mn-lt"/>
        <a:ea typeface="+mn-ea"/>
        <a:cs typeface="+mn-cs"/>
        <a:sym typeface="Arial"/>
      </a:defRPr>
    </a:lvl5pPr>
    <a:lvl6pPr indent="1143000" latinLnBrk="0">
      <a:defRPr sz="1200">
        <a:latin typeface="+mn-lt"/>
        <a:ea typeface="+mn-ea"/>
        <a:cs typeface="+mn-cs"/>
        <a:sym typeface="Arial"/>
      </a:defRPr>
    </a:lvl6pPr>
    <a:lvl7pPr indent="1371600" latinLnBrk="0">
      <a:defRPr sz="1200">
        <a:latin typeface="+mn-lt"/>
        <a:ea typeface="+mn-ea"/>
        <a:cs typeface="+mn-cs"/>
        <a:sym typeface="Arial"/>
      </a:defRPr>
    </a:lvl7pPr>
    <a:lvl8pPr indent="1600200" latinLnBrk="0">
      <a:defRPr sz="1200">
        <a:latin typeface="+mn-lt"/>
        <a:ea typeface="+mn-ea"/>
        <a:cs typeface="+mn-cs"/>
        <a:sym typeface="Arial"/>
      </a:defRPr>
    </a:lvl8pPr>
    <a:lvl9pPr indent="1828800" latinLnBrk="0">
      <a:defRPr sz="12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text"/>
          <p:cNvSpPr txBox="1"/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>
              <a:defRPr sz="4200">
                <a:solidFill>
                  <a:srgbClr val="FFFFFF"/>
                </a:solidFill>
                <a:latin typeface="MiloOT-Medi"/>
                <a:ea typeface="MiloOT-Medi"/>
                <a:cs typeface="MiloOT-Medi"/>
                <a:sym typeface="MiloOT-Medi"/>
              </a:defRPr>
            </a:lvl1pPr>
          </a:lstStyle>
          <a:p>
            <a:pPr/>
            <a:r>
              <a:t>Titeltext</a:t>
            </a:r>
          </a:p>
        </p:txBody>
      </p:sp>
      <p:sp>
        <p:nvSpPr>
          <p:cNvPr id="12" name="Textebene 1…"/>
          <p:cNvSpPr txBox="1"/>
          <p:nvPr>
            <p:ph type="body" sz="quarter" idx="1"/>
          </p:nvPr>
        </p:nvSpPr>
        <p:spPr>
          <a:xfrm>
            <a:off x="1524000" y="3602037"/>
            <a:ext cx="9144000" cy="1655767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0" algn="ctr">
              <a:buSzTx/>
              <a:buFontTx/>
              <a:buNone/>
              <a:defRPr sz="2400"/>
            </a:lvl2pPr>
            <a:lvl3pPr marL="0" indent="0" algn="ctr">
              <a:buSzTx/>
              <a:buFontTx/>
              <a:buNone/>
              <a:defRPr sz="2400"/>
            </a:lvl3pPr>
            <a:lvl4pPr marL="0" indent="0" algn="ctr">
              <a:buSzTx/>
              <a:buFontTx/>
              <a:buNone/>
              <a:defRPr sz="2400"/>
            </a:lvl4pPr>
            <a:lvl5pPr marL="0" indent="0" algn="ctr">
              <a:buSzTx/>
              <a:buFontTx/>
              <a:buNone/>
              <a:defRPr sz="2400"/>
            </a:lvl5pPr>
          </a:lstStyle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3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93" name="Textebene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94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iteltext"/>
          <p:cNvSpPr txBox="1"/>
          <p:nvPr>
            <p:ph type="title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102" name="Textebene 1…"/>
          <p:cNvSpPr txBox="1"/>
          <p:nvPr>
            <p:ph type="body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/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03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21" name="Textebene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2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eltext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 algn="l">
              <a:defRPr sz="6100">
                <a:solidFill>
                  <a:srgbClr val="FFFFFF"/>
                </a:solidFill>
                <a:latin typeface="Meta Headline OT"/>
                <a:ea typeface="Meta Headline OT"/>
                <a:cs typeface="Meta Headline OT"/>
                <a:sym typeface="Meta Headline OT"/>
              </a:defRPr>
            </a:lvl1pPr>
          </a:lstStyle>
          <a:p>
            <a:pPr/>
            <a:r>
              <a:t>Titeltext</a:t>
            </a:r>
          </a:p>
        </p:txBody>
      </p:sp>
      <p:sp>
        <p:nvSpPr>
          <p:cNvPr id="30" name="Textebene 1…"/>
          <p:cNvSpPr txBox="1"/>
          <p:nvPr>
            <p:ph type="body" sz="quarter" idx="1"/>
          </p:nvPr>
        </p:nvSpPr>
        <p:spPr>
          <a:xfrm>
            <a:off x="831850" y="4589462"/>
            <a:ext cx="10515600" cy="1500192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31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39" name="Textebene 1…"/>
          <p:cNvSpPr txBox="1"/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40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eltext"/>
          <p:cNvSpPr txBox="1"/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48" name="Textebene 1…"/>
          <p:cNvSpPr txBox="1"/>
          <p:nvPr>
            <p:ph type="body" sz="quarter" idx="1"/>
          </p:nvPr>
        </p:nvSpPr>
        <p:spPr>
          <a:xfrm>
            <a:off x="839787" y="1681163"/>
            <a:ext cx="5157790" cy="823917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/>
            </a:lvl1pPr>
            <a:lvl2pPr marL="0" indent="0">
              <a:buSzTx/>
              <a:buFontTx/>
              <a:buNone/>
              <a:defRPr sz="2400"/>
            </a:lvl2pPr>
            <a:lvl3pPr marL="0" indent="0">
              <a:buSzTx/>
              <a:buFontTx/>
              <a:buNone/>
              <a:defRPr sz="2400"/>
            </a:lvl3pPr>
            <a:lvl4pPr marL="0" indent="0">
              <a:buSzTx/>
              <a:buFontTx/>
              <a:buNone/>
              <a:defRPr sz="2400"/>
            </a:lvl4pPr>
            <a:lvl5pPr marL="0" indent="0">
              <a:buSzTx/>
              <a:buFontTx/>
              <a:buNone/>
              <a:defRPr sz="2400"/>
            </a:lvl5pPr>
          </a:lstStyle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49" name="Textplatzhalter 4"/>
          <p:cNvSpPr/>
          <p:nvPr>
            <p:ph type="body" sz="quarter" idx="13"/>
          </p:nvPr>
        </p:nvSpPr>
        <p:spPr>
          <a:xfrm>
            <a:off x="6172200" y="1681163"/>
            <a:ext cx="5183188" cy="823914"/>
          </a:xfrm>
          <a:prstGeom prst="rect">
            <a:avLst/>
          </a:prstGeom>
        </p:spPr>
        <p:txBody>
          <a:bodyPr anchor="b"/>
          <a:lstStyle/>
          <a:p>
            <a:pPr/>
          </a:p>
        </p:txBody>
      </p:sp>
      <p:sp>
        <p:nvSpPr>
          <p:cNvPr id="50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58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eltext"/>
          <p:cNvSpPr txBox="1"/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 algn="l"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Titeltext</a:t>
            </a:r>
          </a:p>
        </p:txBody>
      </p:sp>
      <p:sp>
        <p:nvSpPr>
          <p:cNvPr id="73" name="Textebene 1…"/>
          <p:cNvSpPr txBox="1"/>
          <p:nvPr>
            <p:ph type="body" sz="half" idx="1"/>
          </p:nvPr>
        </p:nvSpPr>
        <p:spPr>
          <a:xfrm>
            <a:off x="5183187" y="987425"/>
            <a:ext cx="6172204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74" name="Textplatzhalter 3"/>
          <p:cNvSpPr/>
          <p:nvPr>
            <p:ph type="body" sz="quarter" idx="13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75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eltext"/>
          <p:cNvSpPr txBox="1"/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 algn="l"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Titeltext</a:t>
            </a:r>
          </a:p>
        </p:txBody>
      </p:sp>
      <p:sp>
        <p:nvSpPr>
          <p:cNvPr id="83" name="Bildplatzhalter 2"/>
          <p:cNvSpPr/>
          <p:nvPr>
            <p:ph type="pic" sz="half" idx="13"/>
          </p:nvPr>
        </p:nvSpPr>
        <p:spPr>
          <a:xfrm>
            <a:off x="5183187" y="987425"/>
            <a:ext cx="6172204" cy="487362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84" name="Textebene 1…"/>
          <p:cNvSpPr txBox="1"/>
          <p:nvPr>
            <p:ph type="body" sz="quarter" idx="1"/>
          </p:nvPr>
        </p:nvSpPr>
        <p:spPr>
          <a:xfrm>
            <a:off x="839787" y="2057400"/>
            <a:ext cx="3932240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0">
              <a:buSzTx/>
              <a:buFontTx/>
              <a:buNone/>
              <a:defRPr sz="1600"/>
            </a:lvl2pPr>
            <a:lvl3pPr marL="0" indent="0">
              <a:buSzTx/>
              <a:buFontTx/>
              <a:buNone/>
              <a:defRPr sz="1600"/>
            </a:lvl3pPr>
            <a:lvl4pPr marL="0" indent="0">
              <a:buSzTx/>
              <a:buFontTx/>
              <a:buNone/>
              <a:defRPr sz="1600"/>
            </a:lvl4pPr>
            <a:lvl5pPr marL="0" indent="0">
              <a:buSzTx/>
              <a:buFontTx/>
              <a:buNone/>
              <a:defRPr sz="1600"/>
            </a:lvl5pPr>
          </a:lstStyle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85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text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100000" lnSpcReduction="0"/>
          </a:bodyPr>
          <a:lstStyle/>
          <a:p>
            <a:pPr/>
            <a:r>
              <a:t>Titeltext</a:t>
            </a:r>
          </a:p>
        </p:txBody>
      </p:sp>
      <p:sp>
        <p:nvSpPr>
          <p:cNvPr id="3" name="Textebene 1…"/>
          <p:cNvSpPr txBox="1"/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4" name="Foliennummer"/>
          <p:cNvSpPr txBox="1"/>
          <p:nvPr>
            <p:ph type="sldNum" sz="quarter" idx="2"/>
          </p:nvPr>
        </p:nvSpPr>
        <p:spPr>
          <a:xfrm>
            <a:off x="11080149" y="6406788"/>
            <a:ext cx="273652" cy="264251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AB96"/>
          </a:solidFill>
          <a:uFillTx/>
          <a:latin typeface="Milo OT"/>
          <a:ea typeface="Milo OT"/>
          <a:cs typeface="Milo OT"/>
          <a:sym typeface="Milo OT"/>
        </a:defRPr>
      </a:lvl1pPr>
      <a:lvl2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AB96"/>
          </a:solidFill>
          <a:uFillTx/>
          <a:latin typeface="Milo OT"/>
          <a:ea typeface="Milo OT"/>
          <a:cs typeface="Milo OT"/>
          <a:sym typeface="Milo OT"/>
        </a:defRPr>
      </a:lvl2pPr>
      <a:lvl3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AB96"/>
          </a:solidFill>
          <a:uFillTx/>
          <a:latin typeface="Milo OT"/>
          <a:ea typeface="Milo OT"/>
          <a:cs typeface="Milo OT"/>
          <a:sym typeface="Milo OT"/>
        </a:defRPr>
      </a:lvl3pPr>
      <a:lvl4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AB96"/>
          </a:solidFill>
          <a:uFillTx/>
          <a:latin typeface="Milo OT"/>
          <a:ea typeface="Milo OT"/>
          <a:cs typeface="Milo OT"/>
          <a:sym typeface="Milo OT"/>
        </a:defRPr>
      </a:lvl4pPr>
      <a:lvl5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AB96"/>
          </a:solidFill>
          <a:uFillTx/>
          <a:latin typeface="Milo OT"/>
          <a:ea typeface="Milo OT"/>
          <a:cs typeface="Milo OT"/>
          <a:sym typeface="Milo OT"/>
        </a:defRPr>
      </a:lvl5pPr>
      <a:lvl6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AB96"/>
          </a:solidFill>
          <a:uFillTx/>
          <a:latin typeface="Milo OT"/>
          <a:ea typeface="Milo OT"/>
          <a:cs typeface="Milo OT"/>
          <a:sym typeface="Milo OT"/>
        </a:defRPr>
      </a:lvl6pPr>
      <a:lvl7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AB96"/>
          </a:solidFill>
          <a:uFillTx/>
          <a:latin typeface="Milo OT"/>
          <a:ea typeface="Milo OT"/>
          <a:cs typeface="Milo OT"/>
          <a:sym typeface="Milo OT"/>
        </a:defRPr>
      </a:lvl7pPr>
      <a:lvl8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AB96"/>
          </a:solidFill>
          <a:uFillTx/>
          <a:latin typeface="Milo OT"/>
          <a:ea typeface="Milo OT"/>
          <a:cs typeface="Milo OT"/>
          <a:sym typeface="Milo OT"/>
        </a:defRPr>
      </a:lvl8pPr>
      <a:lvl9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AB96"/>
          </a:solidFill>
          <a:uFillTx/>
          <a:latin typeface="Milo OT"/>
          <a:ea typeface="Milo OT"/>
          <a:cs typeface="Milo OT"/>
          <a:sym typeface="Milo O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❖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1234438" marR="0" indent="-320038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hyperlink" Target="http://www.karriere-handel.de" TargetMode="Externa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Relationship Id="rId4" Type="http://schemas.openxmlformats.org/officeDocument/2006/relationships/image" Target="../media/image10.png"/><Relationship Id="rId5" Type="http://schemas.openxmlformats.org/officeDocument/2006/relationships/image" Target="../media/image26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7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png"/><Relationship Id="rId3" Type="http://schemas.openxmlformats.org/officeDocument/2006/relationships/hyperlink" Target="http://www.karriere-handel.de" TargetMode="External"/><Relationship Id="rId4" Type="http://schemas.openxmlformats.org/officeDocument/2006/relationships/hyperlink" Target="https://www.karriere-handel.de/" TargetMode="External"/><Relationship Id="rId5" Type="http://schemas.openxmlformats.org/officeDocument/2006/relationships/hyperlink" Target="https://www.zbb.de/themen/aus-und-weiterbildung-im-handel/ausbildung/" TargetMode="Externa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hyperlink" Target="https://www.karriere-handel.de/" TargetMode="External"/><Relationship Id="rId5" Type="http://schemas.openxmlformats.org/officeDocument/2006/relationships/hyperlink" Target="https://www.zbb.de/themen/aus-und-weiterbildung-im-handel/ausbildung/" TargetMode="Externa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hyperlink" Target="https://www.karriere-handel.de" TargetMode="External"/><Relationship Id="rId5" Type="http://schemas.openxmlformats.org/officeDocument/2006/relationships/image" Target="../media/image16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11.png"/><Relationship Id="rId4" Type="http://schemas.openxmlformats.org/officeDocument/2006/relationships/hyperlink" Target="http://www.karriere-handel.de" TargetMode="External"/><Relationship Id="rId5" Type="http://schemas.openxmlformats.org/officeDocument/2006/relationships/hyperlink" Target="https://www.zbb.de/themen/aus-und-weiterbildung-im-handel/ausbildung/" TargetMode="Externa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Unbenannt-1.pdf" descr="Unbenannt-1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3" name="Bild" descr="Bild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757060" y="186177"/>
            <a:ext cx="3428954" cy="4377875"/>
          </a:xfrm>
          <a:prstGeom prst="rect">
            <a:avLst/>
          </a:prstGeom>
          <a:ln w="12700">
            <a:miter lim="400000"/>
          </a:ln>
        </p:spPr>
      </p:pic>
      <p:sp>
        <p:nvSpPr>
          <p:cNvPr id="114" name="www.karriere-handel.de"/>
          <p:cNvSpPr txBox="1"/>
          <p:nvPr/>
        </p:nvSpPr>
        <p:spPr>
          <a:xfrm>
            <a:off x="7282107" y="2646682"/>
            <a:ext cx="3245886" cy="4124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 sz="2200">
                <a:solidFill>
                  <a:srgbClr val="F9B22F"/>
                </a:solidFill>
                <a:uFill>
                  <a:solidFill>
                    <a:srgbClr val="0000FF"/>
                  </a:solidFill>
                </a:uFill>
                <a:latin typeface="+mn-lt"/>
                <a:ea typeface="+mn-ea"/>
                <a:cs typeface="+mn-cs"/>
                <a:sym typeface="Arial"/>
                <a:hlinkClick r:id="rId4" invalidUrl="" action="" tgtFrame="" tooltip="" history="1" highlightClick="0" endSnd="0"/>
              </a:defRPr>
            </a:lvl1pPr>
          </a:lstStyle>
          <a:p>
            <a:pPr>
              <a:defRPr>
                <a:uFillTx/>
              </a:defRPr>
            </a:pPr>
            <a:r>
              <a:rPr>
                <a:uFill>
                  <a:solidFill>
                    <a:srgbClr val="0000FF"/>
                  </a:solidFill>
                </a:uFill>
                <a:hlinkClick r:id="rId4" invalidUrl="" action="" tgtFrame="" tooltip="" history="1" highlightClick="0" endSnd="0"/>
              </a:rPr>
              <a:t>www.karriere-handel.de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2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13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Unbenannt-11.pdf" descr="Unbenannt-11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8" name="Bild" descr="Bild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754333" y="4941044"/>
            <a:ext cx="2871904" cy="16668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69" name="Bild" descr="Bild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41374" y="4277984"/>
            <a:ext cx="1636370" cy="2484952"/>
          </a:xfrm>
          <a:prstGeom prst="rect">
            <a:avLst/>
          </a:prstGeom>
          <a:ln w="12700">
            <a:miter lim="400000"/>
          </a:ln>
        </p:spPr>
      </p:pic>
      <p:pic>
        <p:nvPicPr>
          <p:cNvPr id="170" name="Bild" descr="Bild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0391126" y="164958"/>
            <a:ext cx="1290349" cy="1268697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Inhaltsplatzhalter 2"/>
          <p:cNvSpPr txBox="1"/>
          <p:nvPr>
            <p:ph type="body" idx="1"/>
          </p:nvPr>
        </p:nvSpPr>
        <p:spPr>
          <a:xfrm>
            <a:off x="1342228" y="2147909"/>
            <a:ext cx="9022761" cy="40982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SzTx/>
              <a:buNone/>
              <a:defRPr i="1">
                <a:solidFill>
                  <a:srgbClr val="FFFFFF"/>
                </a:solidFill>
              </a:defRPr>
            </a:lvl1pPr>
          </a:lstStyle>
          <a:p>
            <a:pPr/>
            <a:r>
              <a:t>Nenne drei gute Gründe, warum der Beruf zu dir passt, warum du diesen Beruf gut findest, welche Aufgaben dir in diesem Beruf gefallen.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mph" nodeType="clickEffect" presetSubtype="0" presetID="35" grpId="1" repeatCount="4000" fill="hold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0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itel 1"/>
          <p:cNvSpPr txBox="1"/>
          <p:nvPr>
            <p:ph type="title"/>
          </p:nvPr>
        </p:nvSpPr>
        <p:spPr>
          <a:xfrm>
            <a:off x="838200" y="3397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 sz="4800">
                <a:solidFill>
                  <a:srgbClr val="002F50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Hinweise zur Präsentation</a:t>
            </a:r>
          </a:p>
        </p:txBody>
      </p:sp>
      <p:pic>
        <p:nvPicPr>
          <p:cNvPr id="174" name="Bild" descr="Bild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8294" y="209227"/>
            <a:ext cx="1111213" cy="1145346"/>
          </a:xfrm>
          <a:prstGeom prst="rect">
            <a:avLst/>
          </a:prstGeom>
          <a:ln w="12700">
            <a:miter lim="400000"/>
          </a:ln>
        </p:spPr>
      </p:pic>
      <p:pic>
        <p:nvPicPr>
          <p:cNvPr id="175" name="Unbenannt-12.pdf" descr="Unbenannt-12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2700" y="5080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Unbenannt-13.pdf" descr="Unbenannt-13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7" name="Bild" descr="Bild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8294" y="209227"/>
            <a:ext cx="1111213" cy="11453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Unbenannt-3.pdf" descr="Unbenannt-3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0" name="Bild" descr="Bild"/>
          <p:cNvPicPr>
            <a:picLocks noChangeAspect="1"/>
          </p:cNvPicPr>
          <p:nvPr/>
        </p:nvPicPr>
        <p:blipFill>
          <a:blip r:embed="rId3">
            <a:alphaModFix amt="10401"/>
            <a:extLst/>
          </a:blip>
          <a:stretch>
            <a:fillRect/>
          </a:stretch>
        </p:blipFill>
        <p:spPr>
          <a:xfrm>
            <a:off x="5943100" y="1347594"/>
            <a:ext cx="6996618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21" name="Titel 1"/>
          <p:cNvSpPr txBox="1"/>
          <p:nvPr>
            <p:ph type="title"/>
          </p:nvPr>
        </p:nvSpPr>
        <p:spPr>
          <a:xfrm>
            <a:off x="549523" y="335491"/>
            <a:ext cx="11042154" cy="1325564"/>
          </a:xfrm>
          <a:prstGeom prst="rect">
            <a:avLst/>
          </a:prstGeom>
        </p:spPr>
        <p:txBody>
          <a:bodyPr/>
          <a:lstStyle>
            <a:lvl1pPr defTabSz="850391">
              <a:defRPr b="1" i="1" sz="48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Trage hier die Berufsbezeichnung ein</a:t>
            </a:r>
          </a:p>
        </p:txBody>
      </p:sp>
      <p:pic>
        <p:nvPicPr>
          <p:cNvPr id="122" name="Bild" descr="Bild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314681" y="5465984"/>
            <a:ext cx="967046" cy="967046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Bild" descr="Bild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566461" y="3550037"/>
            <a:ext cx="1197697" cy="11258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Bild" descr="Bild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7688260" y="4699555"/>
            <a:ext cx="1197698" cy="17887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25" name="Bild" descr="Bild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0399831" y="4891256"/>
            <a:ext cx="1256509" cy="1908101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Name einfügen…"/>
          <p:cNvSpPr txBox="1"/>
          <p:nvPr/>
        </p:nvSpPr>
        <p:spPr>
          <a:xfrm>
            <a:off x="4062372" y="3115188"/>
            <a:ext cx="4141445" cy="12184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defRPr i="1" sz="3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Name einfügen </a:t>
            </a:r>
          </a:p>
          <a:p>
            <a:pPr>
              <a:lnSpc>
                <a:spcPct val="90000"/>
              </a:lnSpc>
              <a:spcBef>
                <a:spcPts val="1000"/>
              </a:spcBef>
              <a:defRPr i="1" sz="3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Klasse einfügen</a:t>
            </a:r>
          </a:p>
        </p:txBody>
      </p:sp>
      <p:sp>
        <p:nvSpPr>
          <p:cNvPr id="127" name="Berufsvorstellung…"/>
          <p:cNvSpPr txBox="1"/>
          <p:nvPr/>
        </p:nvSpPr>
        <p:spPr>
          <a:xfrm>
            <a:off x="4062372" y="1643352"/>
            <a:ext cx="4016456" cy="12184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defRPr b="1" sz="3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Berufsvorstellung</a:t>
            </a:r>
            <a:endParaRPr>
              <a:solidFill>
                <a:srgbClr val="002F50"/>
              </a:solidFill>
            </a:endParaRPr>
          </a:p>
          <a:p>
            <a:pPr>
              <a:lnSpc>
                <a:spcPct val="90000"/>
              </a:lnSpc>
              <a:spcBef>
                <a:spcPts val="1000"/>
              </a:spcBef>
              <a:defRPr b="1" sz="3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von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mph" nodeType="clickEffect" presetSubtype="0" presetID="26" grpId="1" fill="hold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id="6" dur="800" fill="hold" tmFilter="0, 0; .2, .5; .8, .5; 1, 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400" fill="hold" autoRev="1"/>
                                        <p:tgtEl>
                                          <p:spTgt spid="1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mph" nodeType="clickEffect" presetSubtype="0" presetID="8" grpId="2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Rot by="32400000">
                                      <p:cBhvr>
                                        <p:cTn id="11" dur="9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23" grpId="1"/>
      <p:bldP build="whole" bldLvl="1" animBg="1" rev="0" advAuto="0" spid="122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Bild" descr="Bild"/>
          <p:cNvPicPr>
            <a:picLocks noChangeAspect="1"/>
          </p:cNvPicPr>
          <p:nvPr/>
        </p:nvPicPr>
        <p:blipFill>
          <a:blip r:embed="rId2">
            <a:extLst/>
          </a:blip>
          <a:srcRect l="0" t="902" r="11996" b="10425"/>
          <a:stretch>
            <a:fillRect/>
          </a:stretch>
        </p:blipFill>
        <p:spPr>
          <a:xfrm>
            <a:off x="-276769" y="0"/>
            <a:ext cx="4941303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30" name="Rechteck"/>
          <p:cNvSpPr/>
          <p:nvPr/>
        </p:nvSpPr>
        <p:spPr>
          <a:xfrm>
            <a:off x="241874" y="1613710"/>
            <a:ext cx="5617962" cy="4334406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</a:ln>
          <a:effectLst>
            <a:outerShdw sx="100000" sy="100000" kx="0" ky="0" algn="b" rotWithShape="0" blurRad="101600" dist="25400" dir="5400000">
              <a:srgbClr val="000000">
                <a:alpha val="85080"/>
              </a:srgbClr>
            </a:outerShdw>
          </a:effectLst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131" name="Bilder findest du auf unserer Website www.karriere-handel.de ."/>
          <p:cNvSpPr txBox="1"/>
          <p:nvPr/>
        </p:nvSpPr>
        <p:spPr>
          <a:xfrm>
            <a:off x="2117209" y="5977847"/>
            <a:ext cx="3725738" cy="467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defTabSz="886966">
              <a:spcBef>
                <a:spcPts val="900"/>
              </a:spcBef>
              <a:defRPr i="1" sz="1300">
                <a:solidFill>
                  <a:srgbClr val="002F50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Bilder findest du auf unserer Website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rPr>
              <a:t>www.karriere-handel.de</a:t>
            </a:r>
            <a:r>
              <a:t> .</a:t>
            </a:r>
          </a:p>
        </p:txBody>
      </p:sp>
      <p:sp>
        <p:nvSpPr>
          <p:cNvPr id="132" name="1. Nenne 4 - 5 Stichpunkte, die beschreiben welche Aufgaben und Tätigkeiten in diesem Beruf zutreffend sind. Informationen zum Beruf findest du zum Beispiel: im Internet unter www.karriere-handel.de und www.zbb.de/themen/aus-und-weiterbildung-im-handel/ausbildung/ oder in der Informationsbroschüre der Bundesagentur für Arbeit.…"/>
          <p:cNvSpPr txBox="1"/>
          <p:nvPr/>
        </p:nvSpPr>
        <p:spPr>
          <a:xfrm>
            <a:off x="6199506" y="2010585"/>
            <a:ext cx="5784213" cy="46297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defTabSz="813816">
              <a:spcBef>
                <a:spcPts val="800"/>
              </a:spcBef>
              <a:defRPr b="1" i="1" sz="2200">
                <a:solidFill>
                  <a:srgbClr val="002F50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1.</a:t>
            </a:r>
            <a:r>
              <a:rPr b="0"/>
              <a:t> Nenne 4 - 5 Stichpunkte, die beschreiben, welche Aufgaben und Tätigkeiten in diesem Beruf zutreffend sind. Informationen zum Beruf findest du zum Beispiel:</a:t>
            </a:r>
            <a:br>
              <a:rPr b="0"/>
            </a:br>
            <a:r>
              <a:rPr b="0"/>
              <a:t>im Internet unter </a:t>
            </a:r>
            <a:r>
              <a:rPr b="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 invalidUrl="" action="" tgtFrame="" tooltip="" history="1" highlightClick="0" endSnd="0"/>
              </a:rPr>
              <a:t>www.karriere-handel.de</a:t>
            </a:r>
            <a:r>
              <a:rPr b="0"/>
              <a:t> und </a:t>
            </a:r>
            <a:r>
              <a:rPr b="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5" invalidUrl="" action="" tgtFrame="" tooltip="" history="1" highlightClick="0" endSnd="0"/>
              </a:rPr>
              <a:t>www.zbb.de/themen/aus-und-weiterbildung-im-handel/ausbildung/</a:t>
            </a:r>
            <a:r>
              <a:rPr b="0"/>
              <a:t> oder in der Informationsbroschüre der Bundesagentur für Arbeit.</a:t>
            </a:r>
          </a:p>
          <a:p>
            <a:pPr defTabSz="813816">
              <a:spcBef>
                <a:spcPts val="800"/>
              </a:spcBef>
              <a:defRPr b="1" i="1" sz="2000">
                <a:solidFill>
                  <a:srgbClr val="002F50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2.</a:t>
            </a:r>
            <a:r>
              <a:rPr b="0"/>
              <a:t> Aufgaben und Tätigkeiten 2</a:t>
            </a:r>
          </a:p>
          <a:p>
            <a:pPr defTabSz="813816">
              <a:spcBef>
                <a:spcPts val="800"/>
              </a:spcBef>
              <a:defRPr b="1" i="1" sz="2000">
                <a:solidFill>
                  <a:srgbClr val="002F50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3.</a:t>
            </a:r>
            <a:r>
              <a:rPr b="0"/>
              <a:t> Aufgaben und Tätigkeiten 3</a:t>
            </a:r>
          </a:p>
          <a:p>
            <a:pPr defTabSz="813816">
              <a:spcBef>
                <a:spcPts val="800"/>
              </a:spcBef>
              <a:defRPr b="1" i="1" sz="2000">
                <a:solidFill>
                  <a:srgbClr val="002F50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4</a:t>
            </a:r>
            <a:r>
              <a:rPr b="0"/>
              <a:t>. Aufgaben und Tätigkeiten 4</a:t>
            </a:r>
          </a:p>
          <a:p>
            <a:pPr defTabSz="813816">
              <a:spcBef>
                <a:spcPts val="800"/>
              </a:spcBef>
              <a:defRPr b="1" i="1" sz="2000">
                <a:solidFill>
                  <a:srgbClr val="002F50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5.</a:t>
            </a:r>
            <a:r>
              <a:rPr b="0"/>
              <a:t> Aufgaben und Tätigkeiten 5</a:t>
            </a:r>
          </a:p>
        </p:txBody>
      </p:sp>
      <p:sp>
        <p:nvSpPr>
          <p:cNvPr id="133" name="Aufgaben und Tätigkeiten"/>
          <p:cNvSpPr txBox="1"/>
          <p:nvPr/>
        </p:nvSpPr>
        <p:spPr>
          <a:xfrm>
            <a:off x="6199506" y="1498961"/>
            <a:ext cx="4887845" cy="5107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 defTabSz="813816">
              <a:lnSpc>
                <a:spcPct val="120000"/>
              </a:lnSpc>
              <a:spcBef>
                <a:spcPts val="800"/>
              </a:spcBef>
              <a:defRPr b="1" sz="3000">
                <a:solidFill>
                  <a:srgbClr val="002F50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Aufgaben und Tätigkeiten </a:t>
            </a:r>
          </a:p>
        </p:txBody>
      </p:sp>
      <p:sp>
        <p:nvSpPr>
          <p:cNvPr id="134" name="Hier ist Platz für ein Bild, das  den Beruf widerspiegelt.  Füge es ein."/>
          <p:cNvSpPr txBox="1"/>
          <p:nvPr/>
        </p:nvSpPr>
        <p:spPr>
          <a:xfrm>
            <a:off x="299599" y="2519147"/>
            <a:ext cx="5502511" cy="12990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 defTabSz="886966">
              <a:spcBef>
                <a:spcPts val="900"/>
              </a:spcBef>
              <a:defRPr i="1" sz="2800">
                <a:solidFill>
                  <a:srgbClr val="002F50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Hier ist Platz für ein Bild, das </a:t>
            </a:r>
            <a:br/>
            <a:r>
              <a:t>den Beruf widerspiegelt. </a:t>
            </a:r>
            <a:br/>
            <a:r>
              <a:t>Füge es ein.</a:t>
            </a:r>
          </a:p>
        </p:txBody>
      </p:sp>
      <p:sp>
        <p:nvSpPr>
          <p:cNvPr id="135" name="Titel 1"/>
          <p:cNvSpPr txBox="1"/>
          <p:nvPr>
            <p:ph type="title"/>
          </p:nvPr>
        </p:nvSpPr>
        <p:spPr>
          <a:xfrm>
            <a:off x="549523" y="271991"/>
            <a:ext cx="11042154" cy="1325564"/>
          </a:xfrm>
          <a:prstGeom prst="rect">
            <a:avLst/>
          </a:prstGeom>
        </p:spPr>
        <p:txBody>
          <a:bodyPr/>
          <a:lstStyle>
            <a:lvl1pPr defTabSz="731519">
              <a:defRPr b="1" i="1" sz="4800">
                <a:solidFill>
                  <a:srgbClr val="002F50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Trage hier die Berufsbezeichnung ein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Unbenannt-5.pdf" descr="Unbenannt-5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8" name="Bild" descr="Bild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2082" y="4466156"/>
            <a:ext cx="1990645" cy="2243690"/>
          </a:xfrm>
          <a:prstGeom prst="rect">
            <a:avLst/>
          </a:prstGeom>
          <a:ln w="12700">
            <a:miter lim="400000"/>
          </a:ln>
        </p:spPr>
      </p:pic>
      <p:sp>
        <p:nvSpPr>
          <p:cNvPr id="139" name="Trage hier die Berufsbezeichnung ein"/>
          <p:cNvSpPr txBox="1"/>
          <p:nvPr/>
        </p:nvSpPr>
        <p:spPr>
          <a:xfrm>
            <a:off x="509397" y="555414"/>
            <a:ext cx="11071606" cy="7699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lnSpc>
                <a:spcPct val="90000"/>
              </a:lnSpc>
              <a:defRPr b="1" i="1" sz="48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Trage hier die Berufsbezeichnung ein</a:t>
            </a:r>
          </a:p>
        </p:txBody>
      </p:sp>
      <p:sp>
        <p:nvSpPr>
          <p:cNvPr id="140" name="Warum ist dieser Beruf sinnvoll?…"/>
          <p:cNvSpPr txBox="1"/>
          <p:nvPr/>
        </p:nvSpPr>
        <p:spPr>
          <a:xfrm>
            <a:off x="2095025" y="2487397"/>
            <a:ext cx="9347704" cy="38160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1" marL="723900" indent="-266700">
              <a:spcBef>
                <a:spcPts val="1000"/>
              </a:spcBef>
              <a:buSzPct val="100000"/>
              <a:buFont typeface="Milo OT"/>
              <a:buChar char="•"/>
              <a:defRPr i="1" sz="2200">
                <a:solidFill>
                  <a:srgbClr val="002F50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Warum ist dieser Beruf sinnvoll?</a:t>
            </a:r>
          </a:p>
          <a:p>
            <a:pPr lvl="1" marL="723900" indent="-266700">
              <a:spcBef>
                <a:spcPts val="1000"/>
              </a:spcBef>
              <a:buSzPct val="100000"/>
              <a:buFont typeface="Milo OT"/>
              <a:buChar char="•"/>
              <a:defRPr i="1" sz="2200">
                <a:solidFill>
                  <a:srgbClr val="002F50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Wo arbeitet man? (Arbeitsorte, Beschäftigungsbetriebe)</a:t>
            </a:r>
          </a:p>
          <a:p>
            <a:pPr lvl="1" marL="723900" indent="-266700">
              <a:spcBef>
                <a:spcPts val="1000"/>
              </a:spcBef>
              <a:buSzPct val="100000"/>
              <a:buFont typeface="Milo OT"/>
              <a:buChar char="•"/>
              <a:defRPr i="1" sz="2200">
                <a:solidFill>
                  <a:srgbClr val="002F50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Um welche Produkte oder Dienstleistungen geht es?</a:t>
            </a:r>
          </a:p>
          <a:p>
            <a:pPr lvl="1" marL="723900" indent="-266700">
              <a:spcBef>
                <a:spcPts val="1000"/>
              </a:spcBef>
              <a:buSzPct val="100000"/>
              <a:buFont typeface="Milo OT"/>
              <a:buChar char="•"/>
              <a:defRPr i="1" sz="2200">
                <a:solidFill>
                  <a:srgbClr val="002F50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Arbeitszeiten</a:t>
            </a:r>
          </a:p>
          <a:p>
            <a:pPr lvl="1" marL="723900" indent="-266700">
              <a:spcBef>
                <a:spcPts val="1000"/>
              </a:spcBef>
              <a:buSzPct val="100000"/>
              <a:buFont typeface="Milo OT"/>
              <a:buChar char="•"/>
              <a:defRPr i="1" sz="2200">
                <a:solidFill>
                  <a:srgbClr val="002F50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Vorteile (Nenne zwei Vorteile in diesem Beruf, die du gut findest.)</a:t>
            </a:r>
          </a:p>
          <a:p>
            <a:pPr lvl="1" marL="723900" indent="-266700">
              <a:spcBef>
                <a:spcPts val="1000"/>
              </a:spcBef>
              <a:buSzPct val="100000"/>
              <a:buFont typeface="Milo OT"/>
              <a:buChar char="•"/>
              <a:defRPr i="1" sz="2200">
                <a:solidFill>
                  <a:srgbClr val="002F50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Nachteile (Nenne einen Nachteil in diesem Beruf.)</a:t>
            </a:r>
          </a:p>
          <a:p>
            <a:pPr lvl="1" marL="723900" indent="-266700">
              <a:spcBef>
                <a:spcPts val="1000"/>
              </a:spcBef>
              <a:buSzPct val="100000"/>
              <a:buFont typeface="Milo OT"/>
              <a:buChar char="•"/>
              <a:defRPr i="1" sz="2200">
                <a:solidFill>
                  <a:srgbClr val="002F50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Informationen zu diesen Fragen findest du im Internet unter</a:t>
            </a:r>
            <a:br/>
            <a:r>
              <a:rPr>
                <a:solidFill>
                  <a:srgbClr val="F9B22F"/>
                </a:solidFill>
                <a:uFill>
                  <a:solidFill>
                    <a:srgbClr val="0000FF"/>
                  </a:solidFill>
                </a:uFill>
                <a:hlinkClick r:id="rId4" invalidUrl="" action="" tgtFrame="" tooltip="" history="1" highlightClick="0" endSnd="0"/>
              </a:rPr>
              <a:t>www.karriere-handel.de</a:t>
            </a:r>
            <a:r>
              <a:t> und </a:t>
            </a:r>
            <a:r>
              <a:rPr>
                <a:solidFill>
                  <a:srgbClr val="F9B22F"/>
                </a:solidFill>
                <a:uFill>
                  <a:solidFill>
                    <a:srgbClr val="0000FF"/>
                  </a:solidFill>
                </a:uFill>
                <a:hlinkClick r:id="rId5" invalidUrl="" action="" tgtFrame="" tooltip="" history="1" highlightClick="0" endSnd="0"/>
              </a:rPr>
              <a:t>www.zbb.de/themen/aus-und-weiterbildung-im-handel/ausbildung/</a:t>
            </a:r>
            <a:r>
              <a:t>  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mph" nodeType="clickEffect" presetSubtype="0" presetID="32" grpId="1" repeatCount="2000" fill="hold">
                                  <p:stCondLst>
                                    <p:cond delay="0"/>
                                  </p:stCondLst>
                                  <p:childTnLst>
                                    <p:animRot by="300000">
                                      <p:cBhvr>
                                        <p:cTn id="6" dur="8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600000">
                                      <p:cBhvr>
                                        <p:cTn id="7" dur="160" fill="hold">
                                          <p:stCondLst>
                                            <p:cond delay="16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600000">
                                      <p:cBhvr>
                                        <p:cTn id="8" dur="160" fill="hold">
                                          <p:stCondLst>
                                            <p:cond delay="32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600000">
                                      <p:cBhvr>
                                        <p:cTn id="9" dur="160" fill="hold">
                                          <p:stCondLst>
                                            <p:cond delay="48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300000">
                                      <p:cBhvr>
                                        <p:cTn id="10" dur="160" fill="hold">
                                          <p:stCondLst>
                                            <p:cond delay="64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38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Unbenannt-6.pdf" descr="Unbenannt-6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3" name="Bild" descr="Bild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55494" y="442276"/>
            <a:ext cx="11081012" cy="6159171"/>
          </a:xfrm>
          <a:prstGeom prst="rect">
            <a:avLst/>
          </a:prstGeom>
          <a:ln w="12700">
            <a:miter lim="400000"/>
          </a:ln>
        </p:spPr>
      </p:pic>
      <p:sp>
        <p:nvSpPr>
          <p:cNvPr id="144" name="Inhaltsplatzhalter 2"/>
          <p:cNvSpPr txBox="1"/>
          <p:nvPr>
            <p:ph type="body" sz="half" idx="1"/>
          </p:nvPr>
        </p:nvSpPr>
        <p:spPr>
          <a:xfrm>
            <a:off x="1672082" y="2636432"/>
            <a:ext cx="8032209" cy="2794845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00000"/>
              </a:lnSpc>
              <a:buSzTx/>
              <a:buNone/>
              <a:defRPr i="1">
                <a:solidFill>
                  <a:srgbClr val="002F50"/>
                </a:solidFill>
              </a:defRPr>
            </a:pPr>
            <a:r>
              <a:t>Schaue dir ein Video zu deinem ausgewählten Beruf an und beschreibe, mit welchen Aufgaben du dich in diesem Beruf beschäftigst.</a:t>
            </a:r>
          </a:p>
          <a:p>
            <a:pPr marL="0" indent="0">
              <a:lnSpc>
                <a:spcPct val="100000"/>
              </a:lnSpc>
              <a:buSzTx/>
              <a:buNone/>
              <a:defRPr i="1">
                <a:solidFill>
                  <a:srgbClr val="002F50"/>
                </a:solidFill>
              </a:defRPr>
            </a:pPr>
          </a:p>
          <a:p>
            <a:pPr marL="0" indent="0">
              <a:lnSpc>
                <a:spcPct val="100000"/>
              </a:lnSpc>
              <a:buSzTx/>
              <a:buNone/>
              <a:defRPr i="1">
                <a:solidFill>
                  <a:srgbClr val="002F50"/>
                </a:solidFill>
              </a:defRPr>
            </a:pPr>
            <a:r>
              <a:t>Infos dazu findest du z. B. unter:</a:t>
            </a:r>
            <a:br/>
            <a:r>
              <a:rPr>
                <a:solidFill>
                  <a:srgbClr val="F9B22F"/>
                </a:solidFill>
                <a:uFill>
                  <a:solidFill>
                    <a:srgbClr val="0000FF"/>
                  </a:solidFill>
                </a:uFill>
                <a:hlinkClick r:id="rId4" invalidUrl="" action="" tgtFrame="" tooltip="" history="1" highlightClick="0" endSnd="0"/>
              </a:rPr>
              <a:t>www.karriere-handel.de</a:t>
            </a:r>
          </a:p>
        </p:txBody>
      </p:sp>
      <p:pic>
        <p:nvPicPr>
          <p:cNvPr id="145" name="Bild" descr="Bild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944750" y="4057303"/>
            <a:ext cx="3217900" cy="2578794"/>
          </a:xfrm>
          <a:prstGeom prst="rect">
            <a:avLst/>
          </a:prstGeom>
          <a:ln w="12700">
            <a:miter lim="400000"/>
          </a:ln>
        </p:spPr>
      </p:pic>
      <p:sp>
        <p:nvSpPr>
          <p:cNvPr id="146" name="Trage hier die Berufsbezeichnung ein"/>
          <p:cNvSpPr txBox="1"/>
          <p:nvPr/>
        </p:nvSpPr>
        <p:spPr>
          <a:xfrm>
            <a:off x="509397" y="555414"/>
            <a:ext cx="11071606" cy="7699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lnSpc>
                <a:spcPct val="90000"/>
              </a:lnSpc>
              <a:defRPr b="1" i="1" sz="48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Trage hier die Berufsbezeichnung ein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Unbenannt-7.pdf" descr="Unbenannt-7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49" name="Inhaltsplatzhalter 2"/>
          <p:cNvSpPr txBox="1"/>
          <p:nvPr>
            <p:ph type="body" sz="quarter" idx="1"/>
          </p:nvPr>
        </p:nvSpPr>
        <p:spPr>
          <a:xfrm>
            <a:off x="1272603" y="2407654"/>
            <a:ext cx="6011867" cy="901234"/>
          </a:xfrm>
          <a:prstGeom prst="rect">
            <a:avLst/>
          </a:prstGeom>
        </p:spPr>
        <p:txBody>
          <a:bodyPr/>
          <a:lstStyle>
            <a:lvl1pPr marL="0" indent="0" defTabSz="824421">
              <a:lnSpc>
                <a:spcPct val="100000"/>
              </a:lnSpc>
              <a:spcBef>
                <a:spcPts val="800"/>
              </a:spcBef>
              <a:buSzTx/>
              <a:buNone/>
              <a:defRPr i="1" sz="2500">
                <a:solidFill>
                  <a:srgbClr val="002F50"/>
                </a:solidFill>
              </a:defRPr>
            </a:lvl1pPr>
          </a:lstStyle>
          <a:p>
            <a:pPr/>
            <a:r>
              <a:t>Nenne das Durchschnittsgehalt, welches du in diesem Beruf verdienen würdest.</a:t>
            </a:r>
          </a:p>
        </p:txBody>
      </p:sp>
      <p:pic>
        <p:nvPicPr>
          <p:cNvPr id="150" name="Bild" descr="Bild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564200" y="2901642"/>
            <a:ext cx="4270744" cy="3638859"/>
          </a:xfrm>
          <a:prstGeom prst="rect">
            <a:avLst/>
          </a:prstGeom>
          <a:ln w="12700">
            <a:miter lim="400000"/>
          </a:ln>
        </p:spPr>
      </p:pic>
      <p:sp>
        <p:nvSpPr>
          <p:cNvPr id="151" name="Nenne drei Weiterbildungsmöglichkeiten in diesem Beruf.…"/>
          <p:cNvSpPr txBox="1"/>
          <p:nvPr/>
        </p:nvSpPr>
        <p:spPr>
          <a:xfrm>
            <a:off x="1272603" y="4246093"/>
            <a:ext cx="6683941" cy="19340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defTabSz="896111">
              <a:spcBef>
                <a:spcPts val="900"/>
              </a:spcBef>
              <a:defRPr i="1" sz="2800">
                <a:solidFill>
                  <a:srgbClr val="002F50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Nenne drei Weiterbildungsmöglichkeiten in diesem Beruf.</a:t>
            </a:r>
          </a:p>
          <a:p>
            <a:pPr defTabSz="896111">
              <a:spcBef>
                <a:spcPts val="900"/>
              </a:spcBef>
              <a:defRPr i="1" sz="2800">
                <a:solidFill>
                  <a:srgbClr val="002F50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XXX</a:t>
            </a:r>
          </a:p>
          <a:p>
            <a:pPr defTabSz="896111">
              <a:spcBef>
                <a:spcPts val="900"/>
              </a:spcBef>
              <a:defRPr i="1" sz="2800">
                <a:solidFill>
                  <a:srgbClr val="002F50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XXX</a:t>
            </a:r>
          </a:p>
        </p:txBody>
      </p:sp>
      <p:sp>
        <p:nvSpPr>
          <p:cNvPr id="152" name="Trage hier die Berufsbezeichnung ein"/>
          <p:cNvSpPr txBox="1"/>
          <p:nvPr/>
        </p:nvSpPr>
        <p:spPr>
          <a:xfrm>
            <a:off x="509397" y="555414"/>
            <a:ext cx="11071606" cy="7699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lnSpc>
                <a:spcPct val="90000"/>
              </a:lnSpc>
              <a:defRPr b="1" i="1" sz="48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Trage hier die Berufsbezeichnung ein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2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0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Unbenannt-8.pdf" descr="Unbenannt-8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876" y="-241102"/>
            <a:ext cx="12191648" cy="68578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Bild" descr="Bild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314308" y="0"/>
            <a:ext cx="4978842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56" name="Informationen rund um das Thema Ausbildung findest du unter: www.karriere-handel.de und www.zbb.de/themen/aus-und-weiterbildung-im-handel/ausbildung/"/>
          <p:cNvSpPr txBox="1"/>
          <p:nvPr/>
        </p:nvSpPr>
        <p:spPr>
          <a:xfrm>
            <a:off x="5662124" y="1719047"/>
            <a:ext cx="6279563" cy="14030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defTabSz="822958">
              <a:spcBef>
                <a:spcPts val="900"/>
              </a:spcBef>
              <a:defRPr i="1" sz="2200">
                <a:solidFill>
                  <a:srgbClr val="002F50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Informationen rund um das Thema Ausbildung findest du unter:</a:t>
            </a:r>
            <a:r>
              <a:rPr>
                <a:solidFill>
                  <a:srgbClr val="00AB96"/>
                </a:solidFill>
              </a:rPr>
              <a:t>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 invalidUrl="" action="" tgtFrame="" tooltip="" history="1" highlightClick="0" endSnd="0"/>
              </a:rPr>
              <a:t>www.karriere-handel.de</a:t>
            </a:r>
            <a:r>
              <a:t> und</a:t>
            </a:r>
            <a:r>
              <a:rPr>
                <a:solidFill>
                  <a:srgbClr val="FFFFFF"/>
                </a:solidFill>
              </a:rPr>
              <a:t>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5" invalidUrl="" action="" tgtFrame="" tooltip="" history="1" highlightClick="0" endSnd="0"/>
              </a:rPr>
              <a:t>www.zbb.de/themen/aus-und-weiterbildung-im-handel/ausbildung/</a:t>
            </a:r>
            <a:r>
              <a:t>   </a:t>
            </a:r>
          </a:p>
        </p:txBody>
      </p:sp>
      <p:sp>
        <p:nvSpPr>
          <p:cNvPr id="157" name="Nenne, was du im 1. Jahr, 2. Jahr und 3. Jahr verdienen würdest."/>
          <p:cNvSpPr txBox="1"/>
          <p:nvPr/>
        </p:nvSpPr>
        <p:spPr>
          <a:xfrm>
            <a:off x="5616285" y="3292602"/>
            <a:ext cx="6085442" cy="7426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822958">
              <a:spcBef>
                <a:spcPts val="900"/>
              </a:spcBef>
              <a:defRPr i="1" sz="2200">
                <a:solidFill>
                  <a:srgbClr val="002F50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Nenne, was du im 1. Jahr, 2. Jahr und 3. Jahr verdienen würdest.</a:t>
            </a:r>
          </a:p>
        </p:txBody>
      </p:sp>
      <p:sp>
        <p:nvSpPr>
          <p:cNvPr id="158" name="Welcher Schulabschluss wird erwartet?"/>
          <p:cNvSpPr txBox="1"/>
          <p:nvPr/>
        </p:nvSpPr>
        <p:spPr>
          <a:xfrm>
            <a:off x="5649424" y="4555063"/>
            <a:ext cx="6279563" cy="4124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822958">
              <a:spcBef>
                <a:spcPts val="900"/>
              </a:spcBef>
              <a:defRPr i="1" sz="2200">
                <a:solidFill>
                  <a:srgbClr val="002F50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Welcher Schulabschluss wird erwartet?</a:t>
            </a:r>
          </a:p>
        </p:txBody>
      </p:sp>
      <p:sp>
        <p:nvSpPr>
          <p:cNvPr id="159" name="Welche Kompetenzen sind wichtig?"/>
          <p:cNvSpPr txBox="1"/>
          <p:nvPr/>
        </p:nvSpPr>
        <p:spPr>
          <a:xfrm>
            <a:off x="5642071" y="5726112"/>
            <a:ext cx="6033872" cy="9307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defTabSz="822958">
              <a:spcBef>
                <a:spcPts val="900"/>
              </a:spcBef>
              <a:defRPr i="1" sz="2200">
                <a:solidFill>
                  <a:srgbClr val="002F50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Welche Kompetenzen sind wichtig?</a:t>
            </a:r>
          </a:p>
          <a:p>
            <a:pPr defTabSz="822958">
              <a:spcBef>
                <a:spcPts val="900"/>
              </a:spcBef>
              <a:defRPr i="1" sz="2800">
                <a:solidFill>
                  <a:srgbClr val="002F50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Unbenannt-10.pdf" descr="Unbenannt-10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2" name="Bild" descr="Bild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761015" y="2751402"/>
            <a:ext cx="2499769" cy="2499782"/>
          </a:xfrm>
          <a:prstGeom prst="rect">
            <a:avLst/>
          </a:prstGeom>
          <a:ln w="12700">
            <a:miter lim="400000"/>
          </a:ln>
        </p:spPr>
      </p:pic>
      <p:pic>
        <p:nvPicPr>
          <p:cNvPr id="163" name="Bild" descr="Bild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862615" y="2598370"/>
            <a:ext cx="2499769" cy="2499782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Bild" descr="Bild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8548" y="154323"/>
            <a:ext cx="1902893" cy="521586"/>
          </a:xfrm>
          <a:prstGeom prst="rect">
            <a:avLst/>
          </a:prstGeom>
          <a:ln w="12700">
            <a:miter lim="400000"/>
          </a:ln>
        </p:spPr>
      </p:pic>
      <p:sp>
        <p:nvSpPr>
          <p:cNvPr id="165" name="Welche Unternehmen bilden diesen Beruf aus? Suche drei Unternehmen heraus, die du in deiner Umgebung findest.…"/>
          <p:cNvSpPr txBox="1"/>
          <p:nvPr/>
        </p:nvSpPr>
        <p:spPr>
          <a:xfrm>
            <a:off x="1795377" y="1582328"/>
            <a:ext cx="8673285" cy="48234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defTabSz="868680">
              <a:spcBef>
                <a:spcPts val="900"/>
              </a:spcBef>
              <a:defRPr b="1" i="1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Welche Unternehmen bilden diesen Beruf aus? Suche drei Unternehmen heraus, die du in deiner Umgebung findest.</a:t>
            </a:r>
            <a:r>
              <a:rPr>
                <a:solidFill>
                  <a:srgbClr val="002F50"/>
                </a:solidFill>
              </a:rPr>
              <a:t> </a:t>
            </a:r>
          </a:p>
          <a:p>
            <a:pPr defTabSz="868680">
              <a:lnSpc>
                <a:spcPct val="72000"/>
              </a:lnSpc>
              <a:spcBef>
                <a:spcPts val="900"/>
              </a:spcBef>
              <a:defRPr sz="1700">
                <a:solidFill>
                  <a:srgbClr val="FFFFFF"/>
                </a:solidFill>
                <a:latin typeface="Milo OT"/>
                <a:ea typeface="Milo OT"/>
                <a:cs typeface="Milo OT"/>
                <a:sym typeface="Milo OT"/>
              </a:defRPr>
            </a:pPr>
          </a:p>
          <a:p>
            <a:pPr defTabSz="868680">
              <a:spcBef>
                <a:spcPts val="900"/>
              </a:spcBef>
              <a:defRPr i="1" sz="1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Name des Unternehmens:</a:t>
            </a:r>
          </a:p>
          <a:p>
            <a:pPr defTabSz="868680">
              <a:spcBef>
                <a:spcPts val="900"/>
              </a:spcBef>
              <a:defRPr i="1" sz="1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Anschrift:</a:t>
            </a:r>
          </a:p>
          <a:p>
            <a:pPr defTabSz="868680">
              <a:spcBef>
                <a:spcPts val="900"/>
              </a:spcBef>
              <a:defRPr i="1" sz="1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Website/ Social Media:</a:t>
            </a:r>
          </a:p>
          <a:p>
            <a:pPr defTabSz="868680">
              <a:spcBef>
                <a:spcPts val="900"/>
              </a:spcBef>
              <a:defRPr i="1" sz="1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</a:p>
          <a:p>
            <a:pPr defTabSz="868680">
              <a:spcBef>
                <a:spcPts val="900"/>
              </a:spcBef>
              <a:defRPr i="1" sz="1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Name des Unternehmens:</a:t>
            </a:r>
          </a:p>
          <a:p>
            <a:pPr defTabSz="868680">
              <a:spcBef>
                <a:spcPts val="900"/>
              </a:spcBef>
              <a:defRPr i="1" sz="1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Anschrift:</a:t>
            </a:r>
          </a:p>
          <a:p>
            <a:pPr defTabSz="868680">
              <a:spcBef>
                <a:spcPts val="900"/>
              </a:spcBef>
              <a:defRPr i="1" sz="1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Website/ Social Media:</a:t>
            </a:r>
          </a:p>
          <a:p>
            <a:pPr defTabSz="868680">
              <a:spcBef>
                <a:spcPts val="900"/>
              </a:spcBef>
              <a:defRPr i="1" sz="1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</a:p>
          <a:p>
            <a:pPr defTabSz="868680">
              <a:spcBef>
                <a:spcPts val="900"/>
              </a:spcBef>
              <a:defRPr i="1" sz="1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Name des Unternehmens:</a:t>
            </a:r>
          </a:p>
          <a:p>
            <a:pPr defTabSz="868680">
              <a:spcBef>
                <a:spcPts val="900"/>
              </a:spcBef>
              <a:defRPr i="1" sz="1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Anschrift:</a:t>
            </a:r>
          </a:p>
          <a:p>
            <a:pPr defTabSz="868680">
              <a:spcBef>
                <a:spcPts val="900"/>
              </a:spcBef>
              <a:defRPr i="1" sz="1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Website/ Social Media: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mph" nodeType="clickEffect" presetSubtype="0" presetID="6" grpId="1" decel="50000" fill="hold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250" fill="hold"/>
                                        <p:tgtEl>
                                          <p:spTgt spid="163"/>
                                        </p:tgtEl>
                                      </p:cBhvr>
                                      <p:by x="113007" y="113007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3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