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FFFFFF"/>
    <a:srgbClr val="78787D"/>
    <a:srgbClr val="D23741"/>
    <a:srgbClr val="DC6978"/>
    <a:srgbClr val="EB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2" autoAdjust="0"/>
    <p:restoredTop sz="95126" autoAdjust="0"/>
  </p:normalViewPr>
  <p:slideViewPr>
    <p:cSldViewPr snapToGrid="0">
      <p:cViewPr>
        <p:scale>
          <a:sx n="50" d="100"/>
          <a:sy n="50" d="100"/>
        </p:scale>
        <p:origin x="1877" y="7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FFAB651-2CA8-974B-99D8-E5C3284FF6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62A200D-BEA3-5540-B2B7-F0289AE5E2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9CCC8-5267-1640-A412-AA954F47DD44}" type="datetimeFigureOut">
              <a:rPr lang="de-DE" smtClean="0"/>
              <a:t>07.09.2022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AA6D2A-0081-F742-8119-0FCB1D1C83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8979EDE-190B-564E-8611-C1BBE91F587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E8D31-DF0D-F241-B7E4-52EF6B06BE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860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A5C94-8824-449B-8599-CB895216F890}" type="datetimeFigureOut">
              <a:rPr lang="de-DE" smtClean="0"/>
              <a:t>07.09.2022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4C421-903F-46C8-B48C-89F8DA1E7F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271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14C421-903F-46C8-B48C-89F8DA1E7F8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9718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1328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9944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8066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370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9066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4407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9187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d49886441b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d49886441b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1319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0588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011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3777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2392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1622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d4988644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d4988644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5809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klimakompetenz.org/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klimakompetenz.org/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klimakompetenz.org/" TargetMode="Externa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klimakompetenz.org/" TargetMode="Externa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klimakompetenz.org/" TargetMode="Externa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 descr="Ein Bild, das Text enthält.&#10;&#10;Automatisch generierte Beschreibung">
            <a:extLst>
              <a:ext uri="{FF2B5EF4-FFF2-40B4-BE49-F238E27FC236}">
                <a16:creationId xmlns:a16="http://schemas.microsoft.com/office/drawing/2014/main" id="{58DFE629-B67C-4CDC-823F-D8012CC59B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641" y="6105187"/>
            <a:ext cx="3551395" cy="7102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0" y="4071692"/>
            <a:ext cx="12193200" cy="1044980"/>
          </a:xfrm>
          <a:solidFill>
            <a:schemeClr val="bg2">
              <a:lumMod val="25000"/>
              <a:alpha val="81000"/>
            </a:schemeClr>
          </a:solidFill>
        </p:spPr>
        <p:txBody>
          <a:bodyPr lIns="810000" anchor="t" anchorCtr="0">
            <a:noAutofit/>
          </a:bodyPr>
          <a:lstStyle>
            <a:lvl1pPr algn="ctr">
              <a:defRPr sz="32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290456"/>
            <a:ext cx="12193200" cy="561704"/>
          </a:xfrm>
          <a:solidFill>
            <a:srgbClr val="92D050">
              <a:alpha val="75000"/>
            </a:srgbClr>
          </a:solidFill>
        </p:spPr>
        <p:txBody>
          <a:bodyPr lIns="810000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3837C66-50EF-4106-B218-779B270083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8" y="6192788"/>
            <a:ext cx="2743200" cy="44506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9C066D3-C9E2-4416-94E3-B83FF00BC56A}"/>
              </a:ext>
            </a:extLst>
          </p:cNvPr>
          <p:cNvSpPr txBox="1"/>
          <p:nvPr userDrawn="1"/>
        </p:nvSpPr>
        <p:spPr>
          <a:xfrm>
            <a:off x="9790314" y="5964740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Gefördert durch: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15228CD6-CF12-4EF2-AFA3-B29BBFA461FA}"/>
              </a:ext>
            </a:extLst>
          </p:cNvPr>
          <p:cNvSpPr txBox="1"/>
          <p:nvPr userDrawn="1"/>
        </p:nvSpPr>
        <p:spPr>
          <a:xfrm>
            <a:off x="826568" y="597106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Projektträger:</a:t>
            </a: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86A1A018-286E-4416-A674-FB791166AC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844280"/>
            <a:ext cx="8382000" cy="2863096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8E9A039F-A8B1-4429-86BC-CF926410DDD9}"/>
              </a:ext>
            </a:extLst>
          </p:cNvPr>
          <p:cNvSpPr txBox="1"/>
          <p:nvPr userDrawn="1"/>
        </p:nvSpPr>
        <p:spPr>
          <a:xfrm>
            <a:off x="4368011" y="5964740"/>
            <a:ext cx="11464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" dirty="0"/>
              <a:t>Kooperationspartner</a:t>
            </a:r>
          </a:p>
        </p:txBody>
      </p:sp>
      <p:pic>
        <p:nvPicPr>
          <p:cNvPr id="19" name="Grafik 18" descr="Ein Bild, das Text enthält.&#10;&#10;Automatisch generierte Beschreibung">
            <a:extLst>
              <a:ext uri="{FF2B5EF4-FFF2-40B4-BE49-F238E27FC236}">
                <a16:creationId xmlns:a16="http://schemas.microsoft.com/office/drawing/2014/main" id="{B601D72E-D503-4332-8DD4-C68B5772950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30" y="5942324"/>
            <a:ext cx="1312024" cy="873143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15F1F510-77B0-466D-A69C-0E38168A38F1}"/>
              </a:ext>
            </a:extLst>
          </p:cNvPr>
          <p:cNvSpPr/>
          <p:nvPr userDrawn="1"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98725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>
          <a:xfrm>
            <a:off x="5038436" y="12056841"/>
            <a:ext cx="2743200" cy="365125"/>
          </a:xfrm>
        </p:spPr>
        <p:txBody>
          <a:bodyPr/>
          <a:lstStyle/>
          <a:p>
            <a:fld id="{D91EA1A9-5BD4-475B-A6A4-7D8F1EE932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1C438B-2AEE-F042-9275-AA6447516A24}"/>
              </a:ext>
            </a:extLst>
          </p:cNvPr>
          <p:cNvSpPr txBox="1"/>
          <p:nvPr userDrawn="1"/>
        </p:nvSpPr>
        <p:spPr>
          <a:xfrm>
            <a:off x="641838" y="-6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BFAF3DF5-2EC1-471D-90D7-A2276E19C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568" y="1741223"/>
            <a:ext cx="11018451" cy="4265322"/>
          </a:xfrm>
        </p:spPr>
        <p:txBody>
          <a:bodyPr rIns="0"/>
          <a:lstStyle>
            <a:lvl1pPr marL="228594" indent="-228594">
              <a:buFont typeface="Wingdings" panose="05000000000000000000" pitchFamily="2" charset="2"/>
              <a:buChar char="§"/>
              <a:defRPr>
                <a:solidFill>
                  <a:srgbClr val="92D050"/>
                </a:solidFill>
              </a:defRPr>
            </a:lvl1pPr>
            <a:lvl2pPr>
              <a:defRPr>
                <a:solidFill>
                  <a:srgbClr val="78787D"/>
                </a:solidFill>
              </a:defRPr>
            </a:lvl2pPr>
            <a:lvl3pPr marL="1142971" indent="-228594">
              <a:buFont typeface="Symbol" panose="05050102010706020507" pitchFamily="18" charset="2"/>
              <a:buChar char="-"/>
              <a:defRPr>
                <a:solidFill>
                  <a:srgbClr val="969696"/>
                </a:solidFill>
              </a:defRPr>
            </a:lvl3pPr>
            <a:lvl4pPr>
              <a:defRPr>
                <a:solidFill>
                  <a:srgbClr val="78787D"/>
                </a:solidFill>
              </a:defRPr>
            </a:lvl4pPr>
            <a:lvl5pPr>
              <a:defRPr>
                <a:solidFill>
                  <a:srgbClr val="96969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E0D4AA4-D3C2-4C87-B53A-E31907DCE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 userDrawn="1"/>
        </p:nvSpPr>
        <p:spPr bwMode="auto">
          <a:xfrm>
            <a:off x="314036" y="573481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Grafik 1849842016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8" y="6297527"/>
            <a:ext cx="1091423" cy="3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1733261" y="6222582"/>
            <a:ext cx="56581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Unterrichtsmaterial ‚Ihr Unternehmen und Nachhaltigkeit – 2 Paar Schuhe?’ von </a:t>
            </a:r>
            <a:r>
              <a:rPr kumimoji="0" lang="de-DE" altLang="en-US" sz="900" b="0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KlimaKompetenz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-Camps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Layout: Michelle Bruce, lizenziert unter 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CC-BY-SA (4.0)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sofern nicht anders angegeben. Dargestellte Logos unterliegen dem Markenrecht und bleiben weiterhin geschützt und dürfen nicht verändert werden.</a:t>
            </a:r>
            <a:endParaRPr kumimoji="0" lang="de-DE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91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054577" cy="1004888"/>
          </a:xfrm>
        </p:spPr>
        <p:txBody>
          <a:bodyPr>
            <a:noAutofit/>
          </a:bodyPr>
          <a:lstStyle>
            <a:lvl1pPr>
              <a:defRPr sz="3600" b="1" spc="300">
                <a:solidFill>
                  <a:srgbClr val="78787D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9" name="Gerader Verbinder 8"/>
          <p:cNvCxnSpPr/>
          <p:nvPr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EA1A9-5BD4-475B-A6A4-7D8F1EE932AA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1C438B-2AEE-F042-9275-AA6447516A24}"/>
              </a:ext>
            </a:extLst>
          </p:cNvPr>
          <p:cNvSpPr txBox="1"/>
          <p:nvPr userDrawn="1"/>
        </p:nvSpPr>
        <p:spPr>
          <a:xfrm>
            <a:off x="641838" y="-6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3" name="Gerader Verbinder 12"/>
          <p:cNvCxnSpPr/>
          <p:nvPr/>
        </p:nvCxnSpPr>
        <p:spPr>
          <a:xfrm flipH="1">
            <a:off x="826568" y="6164284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BFAF3DF5-2EC1-471D-90D7-A2276E19C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568" y="1741223"/>
            <a:ext cx="11018451" cy="4265322"/>
          </a:xfrm>
        </p:spPr>
        <p:txBody>
          <a:bodyPr rIns="0"/>
          <a:lstStyle>
            <a:lvl1pPr marL="228594" indent="-228594">
              <a:buFont typeface="Wingdings" panose="05000000000000000000" pitchFamily="2" charset="2"/>
              <a:buChar char="§"/>
              <a:defRPr>
                <a:solidFill>
                  <a:srgbClr val="92D050"/>
                </a:solidFill>
              </a:defRPr>
            </a:lvl1pPr>
            <a:lvl2pPr>
              <a:defRPr>
                <a:solidFill>
                  <a:srgbClr val="78787D"/>
                </a:solidFill>
              </a:defRPr>
            </a:lvl2pPr>
            <a:lvl3pPr marL="1142971" indent="-228594">
              <a:buFont typeface="Symbol" panose="05050102010706020507" pitchFamily="18" charset="2"/>
              <a:buChar char="-"/>
              <a:defRPr>
                <a:solidFill>
                  <a:srgbClr val="969696"/>
                </a:solidFill>
              </a:defRPr>
            </a:lvl3pPr>
            <a:lvl4pPr>
              <a:defRPr>
                <a:solidFill>
                  <a:srgbClr val="78787D"/>
                </a:solidFill>
              </a:defRPr>
            </a:lvl4pPr>
            <a:lvl5pPr>
              <a:defRPr>
                <a:solidFill>
                  <a:srgbClr val="96969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E0D4AA4-D3C2-4C87-B53A-E31907DCE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pic>
        <p:nvPicPr>
          <p:cNvPr id="10" name="Grafik 1849842016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8" y="6297527"/>
            <a:ext cx="1091423" cy="3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 userDrawn="1"/>
        </p:nvSpPr>
        <p:spPr bwMode="auto">
          <a:xfrm>
            <a:off x="1733261" y="6222582"/>
            <a:ext cx="56581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Unterrichtsmaterial ‚Ihr Unternehmen und Nachhaltigkeit – 2 Paar Schuhe?’ von </a:t>
            </a:r>
            <a:r>
              <a:rPr kumimoji="0" lang="de-DE" altLang="en-US" sz="900" b="0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KlimaKompetenz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-Camps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Layout: Michelle Bruce, lizenziert unter 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CC-BY-SA (4.0)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sofern nicht anders angegeben. Dargestellte Logos unterliegen dem Markenrecht und bleiben weiterhin geschützt und dürfen nicht verändert werden.</a:t>
            </a:r>
            <a:endParaRPr kumimoji="0" lang="de-DE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05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8140701" cy="1004888"/>
          </a:xfrm>
        </p:spPr>
        <p:txBody>
          <a:bodyPr>
            <a:noAutofit/>
          </a:bodyPr>
          <a:lstStyle>
            <a:lvl1pPr>
              <a:defRPr sz="3600" b="1" spc="300">
                <a:solidFill>
                  <a:srgbClr val="78787D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9" name="Gerader Verbinder 8"/>
          <p:cNvCxnSpPr/>
          <p:nvPr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EA1A9-5BD4-475B-A6A4-7D8F1EE932AA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1C438B-2AEE-F042-9275-AA6447516A24}"/>
              </a:ext>
            </a:extLst>
          </p:cNvPr>
          <p:cNvSpPr txBox="1"/>
          <p:nvPr userDrawn="1"/>
        </p:nvSpPr>
        <p:spPr>
          <a:xfrm>
            <a:off x="641838" y="-6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3" name="Gerader Verbinder 12"/>
          <p:cNvCxnSpPr/>
          <p:nvPr/>
        </p:nvCxnSpPr>
        <p:spPr>
          <a:xfrm flipH="1">
            <a:off x="826568" y="6164284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BFAF3DF5-2EC1-471D-90D7-A2276E19C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568" y="1741223"/>
            <a:ext cx="11018451" cy="4265322"/>
          </a:xfrm>
        </p:spPr>
        <p:txBody>
          <a:bodyPr rIns="0"/>
          <a:lstStyle>
            <a:lvl1pPr marL="228594" indent="-228594">
              <a:buFont typeface="Wingdings" panose="05000000000000000000" pitchFamily="2" charset="2"/>
              <a:buChar char="§"/>
              <a:defRPr>
                <a:solidFill>
                  <a:srgbClr val="92D050"/>
                </a:solidFill>
              </a:defRPr>
            </a:lvl1pPr>
            <a:lvl2pPr>
              <a:defRPr>
                <a:solidFill>
                  <a:srgbClr val="78787D"/>
                </a:solidFill>
              </a:defRPr>
            </a:lvl2pPr>
            <a:lvl3pPr marL="1142971" indent="-228594">
              <a:buFont typeface="Symbol" panose="05050102010706020507" pitchFamily="18" charset="2"/>
              <a:buChar char="-"/>
              <a:defRPr>
                <a:solidFill>
                  <a:srgbClr val="969696"/>
                </a:solidFill>
              </a:defRPr>
            </a:lvl3pPr>
            <a:lvl4pPr>
              <a:defRPr>
                <a:solidFill>
                  <a:srgbClr val="78787D"/>
                </a:solidFill>
              </a:defRPr>
            </a:lvl4pPr>
            <a:lvl5pPr>
              <a:defRPr>
                <a:solidFill>
                  <a:srgbClr val="96969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E0D4AA4-D3C2-4C87-B53A-E31907DCE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13" y="361149"/>
            <a:ext cx="2984684" cy="1019498"/>
          </a:xfrm>
          <a:prstGeom prst="rect">
            <a:avLst/>
          </a:prstGeom>
        </p:spPr>
      </p:pic>
      <p:pic>
        <p:nvPicPr>
          <p:cNvPr id="10" name="Grafik 1849842016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8" y="6297527"/>
            <a:ext cx="1091423" cy="3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 userDrawn="1"/>
        </p:nvSpPr>
        <p:spPr bwMode="auto">
          <a:xfrm>
            <a:off x="1733261" y="6222582"/>
            <a:ext cx="56581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Unterrichtsmaterial ‚Ihr Unternehmen und Nachhaltigkeit – 2 Paar Schuhe?’ von </a:t>
            </a:r>
            <a:r>
              <a:rPr kumimoji="0" lang="de-DE" altLang="en-US" sz="900" b="0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KlimaKompetenz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-Camps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Layout: Michelle Bruce, lizenziert unter 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CC-BY-SA (4.0)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sofern nicht anders angegeben. Dargestellte Logos unterliegen dem Markenrecht und bleiben weiterhin geschützt und dürfen nicht verändert werden.</a:t>
            </a:r>
            <a:endParaRPr kumimoji="0" lang="de-DE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541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1C438B-2AEE-F042-9275-AA6447516A24}"/>
              </a:ext>
            </a:extLst>
          </p:cNvPr>
          <p:cNvSpPr txBox="1"/>
          <p:nvPr userDrawn="1"/>
        </p:nvSpPr>
        <p:spPr>
          <a:xfrm>
            <a:off x="641838" y="-6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41EF6053-9AAA-46A6-95D5-8CFF1D9682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8" y="6192788"/>
            <a:ext cx="2743200" cy="445069"/>
          </a:xfrm>
          <a:prstGeom prst="rect">
            <a:avLst/>
          </a:prstGeom>
        </p:spPr>
      </p:pic>
      <p:cxnSp>
        <p:nvCxnSpPr>
          <p:cNvPr id="13" name="Gerader Verbinder 12"/>
          <p:cNvCxnSpPr/>
          <p:nvPr userDrawn="1"/>
        </p:nvCxnSpPr>
        <p:spPr>
          <a:xfrm flipH="1">
            <a:off x="826568" y="5845298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9CDA2372-4464-4626-80C1-9C70F8031750}"/>
              </a:ext>
            </a:extLst>
          </p:cNvPr>
          <p:cNvSpPr txBox="1"/>
          <p:nvPr userDrawn="1"/>
        </p:nvSpPr>
        <p:spPr>
          <a:xfrm>
            <a:off x="826567" y="601790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Projektträger: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BFAF3DF5-2EC1-471D-90D7-A2276E19C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568" y="1741224"/>
            <a:ext cx="11018451" cy="3885188"/>
          </a:xfrm>
        </p:spPr>
        <p:txBody>
          <a:bodyPr rIns="0"/>
          <a:lstStyle>
            <a:lvl1pPr marL="228594" indent="-228594">
              <a:buFont typeface="Wingdings" panose="05000000000000000000" pitchFamily="2" charset="2"/>
              <a:buChar char="§"/>
              <a:defRPr>
                <a:solidFill>
                  <a:srgbClr val="92D050"/>
                </a:solidFill>
              </a:defRPr>
            </a:lvl1pPr>
            <a:lvl2pPr>
              <a:defRPr>
                <a:solidFill>
                  <a:srgbClr val="78787D"/>
                </a:solidFill>
              </a:defRPr>
            </a:lvl2pPr>
            <a:lvl3pPr marL="1142971" indent="-228594">
              <a:buFont typeface="Symbol" panose="05050102010706020507" pitchFamily="18" charset="2"/>
              <a:buChar char="-"/>
              <a:defRPr>
                <a:solidFill>
                  <a:srgbClr val="969696"/>
                </a:solidFill>
              </a:defRPr>
            </a:lvl3pPr>
            <a:lvl4pPr>
              <a:defRPr>
                <a:solidFill>
                  <a:srgbClr val="78787D"/>
                </a:solidFill>
              </a:defRPr>
            </a:lvl4pPr>
            <a:lvl5pPr>
              <a:defRPr>
                <a:solidFill>
                  <a:srgbClr val="969696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15E4178-13F2-4D48-A298-CF05D1CE2603}"/>
              </a:ext>
            </a:extLst>
          </p:cNvPr>
          <p:cNvSpPr txBox="1"/>
          <p:nvPr userDrawn="1"/>
        </p:nvSpPr>
        <p:spPr>
          <a:xfrm>
            <a:off x="4368011" y="5964740"/>
            <a:ext cx="11464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" dirty="0"/>
              <a:t>Kooperationspartner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2D1FCD5-27A5-455D-A2E7-C6BBC8F91FC8}"/>
              </a:ext>
            </a:extLst>
          </p:cNvPr>
          <p:cNvSpPr txBox="1"/>
          <p:nvPr userDrawn="1"/>
        </p:nvSpPr>
        <p:spPr>
          <a:xfrm>
            <a:off x="9790314" y="5964740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Gefördert durch:</a:t>
            </a:r>
          </a:p>
        </p:txBody>
      </p:sp>
      <p:pic>
        <p:nvPicPr>
          <p:cNvPr id="25" name="Grafik 2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8B0A51F-0C47-4C5F-A87D-1934E777A9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30" y="5942324"/>
            <a:ext cx="1312024" cy="873143"/>
          </a:xfrm>
          <a:prstGeom prst="rect">
            <a:avLst/>
          </a:prstGeom>
        </p:spPr>
      </p:pic>
      <p:sp>
        <p:nvSpPr>
          <p:cNvPr id="26" name="Titel 1">
            <a:extLst>
              <a:ext uri="{FF2B5EF4-FFF2-40B4-BE49-F238E27FC236}">
                <a16:creationId xmlns:a16="http://schemas.microsoft.com/office/drawing/2014/main" id="{54FAA5BF-755F-47BD-A439-59A96599B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054577" cy="1004888"/>
          </a:xfrm>
        </p:spPr>
        <p:txBody>
          <a:bodyPr>
            <a:noAutofit/>
          </a:bodyPr>
          <a:lstStyle>
            <a:lvl1pPr>
              <a:defRPr sz="3600" b="1" spc="300">
                <a:solidFill>
                  <a:srgbClr val="78787D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52A0360D-EB3D-4443-9709-CDC9D448C2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C66F4DE2-09E9-45C5-A1BE-8E62E1DED0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641" y="6105187"/>
            <a:ext cx="3551395" cy="71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88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9"/>
            <a:ext cx="8139599" cy="10044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de-DE" sz="3600" b="1" spc="300">
                <a:solidFill>
                  <a:srgbClr val="78787D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EA1A9-5BD4-475B-A6A4-7D8F1EE932A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cxnSp>
        <p:nvCxnSpPr>
          <p:cNvPr id="12" name="Gerader Verbinder 11"/>
          <p:cNvCxnSpPr/>
          <p:nvPr userDrawn="1"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84AAECAB-D940-4407-8ECB-043794EA02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8" y="6192788"/>
            <a:ext cx="2743200" cy="44506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FE3816FD-4199-46CC-A374-9E0263E707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195" y="6193936"/>
            <a:ext cx="2285429" cy="457395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B035809F-3F76-4F2E-97D8-F06BBA9DF220}"/>
              </a:ext>
            </a:extLst>
          </p:cNvPr>
          <p:cNvSpPr txBox="1"/>
          <p:nvPr userDrawn="1"/>
        </p:nvSpPr>
        <p:spPr>
          <a:xfrm>
            <a:off x="9428800" y="601790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Gefördert durch: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E67F9B2-6EF0-49D9-9C66-465170DB01A3}"/>
              </a:ext>
            </a:extLst>
          </p:cNvPr>
          <p:cNvSpPr txBox="1"/>
          <p:nvPr userDrawn="1"/>
        </p:nvSpPr>
        <p:spPr>
          <a:xfrm>
            <a:off x="826567" y="601790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Projektträger: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3F508EA-1C35-4ECB-A835-E293CBD8A897}"/>
              </a:ext>
            </a:extLst>
          </p:cNvPr>
          <p:cNvCxnSpPr/>
          <p:nvPr userDrawn="1"/>
        </p:nvCxnSpPr>
        <p:spPr>
          <a:xfrm flipH="1">
            <a:off x="826568" y="5962261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1F3E71D2-2347-4E37-A806-52011783B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64105"/>
            <a:ext cx="5181600" cy="3983454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455CADAE-C363-42C7-BFE9-2EE29FEF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64101"/>
            <a:ext cx="5181600" cy="3983457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AE35B023-9D6B-48E4-A6F5-0AA6178F23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13" y="361149"/>
            <a:ext cx="2984684" cy="101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35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EA1A9-5BD4-475B-A6A4-7D8F1EE932A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cxnSp>
        <p:nvCxnSpPr>
          <p:cNvPr id="12" name="Gerader Verbinder 11"/>
          <p:cNvCxnSpPr/>
          <p:nvPr userDrawn="1"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84AAECAB-D940-4407-8ECB-043794EA02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8" y="6192788"/>
            <a:ext cx="2743200" cy="44506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FE3816FD-4199-46CC-A374-9E0263E707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195" y="6193936"/>
            <a:ext cx="2285429" cy="457395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B035809F-3F76-4F2E-97D8-F06BBA9DF220}"/>
              </a:ext>
            </a:extLst>
          </p:cNvPr>
          <p:cNvSpPr txBox="1"/>
          <p:nvPr userDrawn="1"/>
        </p:nvSpPr>
        <p:spPr>
          <a:xfrm>
            <a:off x="9428800" y="601790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Gefördert durch: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E67F9B2-6EF0-49D9-9C66-465170DB01A3}"/>
              </a:ext>
            </a:extLst>
          </p:cNvPr>
          <p:cNvSpPr txBox="1"/>
          <p:nvPr userDrawn="1"/>
        </p:nvSpPr>
        <p:spPr>
          <a:xfrm>
            <a:off x="826567" y="6017905"/>
            <a:ext cx="182506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Projektträger: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3F508EA-1C35-4ECB-A835-E293CBD8A897}"/>
              </a:ext>
            </a:extLst>
          </p:cNvPr>
          <p:cNvCxnSpPr/>
          <p:nvPr userDrawn="1"/>
        </p:nvCxnSpPr>
        <p:spPr>
          <a:xfrm flipH="1">
            <a:off x="826568" y="5962261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1F3E71D2-2347-4E37-A806-52011783B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64105"/>
            <a:ext cx="5181600" cy="3983454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455CADAE-C363-42C7-BFE9-2EE29FEF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64101"/>
            <a:ext cx="5181600" cy="3983457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F36603D9-55BA-455F-BC7D-9148D67AAF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054577" cy="1004888"/>
          </a:xfrm>
        </p:spPr>
        <p:txBody>
          <a:bodyPr>
            <a:noAutofit/>
          </a:bodyPr>
          <a:lstStyle>
            <a:lvl1pPr>
              <a:defRPr sz="3600" b="1" spc="300">
                <a:solidFill>
                  <a:srgbClr val="78787D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11B1E64-0446-4E66-BD72-C5864F4BB8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pic>
        <p:nvPicPr>
          <p:cNvPr id="19" name="Grafik 18" descr="Ein Bild, das Text enthält.&#10;&#10;Automatisch generierte Beschreibung">
            <a:extLst>
              <a:ext uri="{FF2B5EF4-FFF2-40B4-BE49-F238E27FC236}">
                <a16:creationId xmlns:a16="http://schemas.microsoft.com/office/drawing/2014/main" id="{C66F4DE2-09E9-45C5-A1BE-8E62E1DED0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641" y="6105187"/>
            <a:ext cx="3551395" cy="71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00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cxnSp>
        <p:nvCxnSpPr>
          <p:cNvPr id="6" name="Gerader Verbinder 5"/>
          <p:cNvCxnSpPr/>
          <p:nvPr userDrawn="1"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1F3E71D2-2347-4E37-A806-52011783BC0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200" y="1764105"/>
            <a:ext cx="5181600" cy="3983454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455CADAE-C363-42C7-BFE9-2EE29FEF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64101"/>
            <a:ext cx="5181600" cy="3983457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11B1E64-0446-4E66-BD72-C5864F4BB8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pic>
        <p:nvPicPr>
          <p:cNvPr id="7" name="Grafik 1849842016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8" y="6297527"/>
            <a:ext cx="1091423" cy="3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1733261" y="6222582"/>
            <a:ext cx="56581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Unterrichtsmaterial ‚Ihr Unternehmen und Nachhaltigkeit – 2 Paar Schuhe?’ von </a:t>
            </a:r>
            <a:r>
              <a:rPr kumimoji="0" lang="de-DE" altLang="en-US" sz="900" b="0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KlimaKompetenz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-Camps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Layout: Michelle Bruce, lizenziert unter 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CC-BY-SA (4.0)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sofern nicht anders angegeben. Dargestellte Logos unterliegen dem Markenrecht und bleiben weiterhin geschützt und dürfen nicht verändert werden.</a:t>
            </a:r>
            <a:endParaRPr kumimoji="0" lang="de-DE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83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0"/>
            <a:ext cx="12192000" cy="88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/>
          </a:p>
        </p:txBody>
      </p:sp>
      <p:cxnSp>
        <p:nvCxnSpPr>
          <p:cNvPr id="17" name="Gerader Verbinder 16"/>
          <p:cNvCxnSpPr/>
          <p:nvPr userDrawn="1"/>
        </p:nvCxnSpPr>
        <p:spPr>
          <a:xfrm flipH="1">
            <a:off x="838201" y="1549400"/>
            <a:ext cx="11018451" cy="0"/>
          </a:xfrm>
          <a:prstGeom prst="line">
            <a:avLst/>
          </a:prstGeom>
          <a:ln w="38100">
            <a:solidFill>
              <a:srgbClr val="78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1F3E71D2-2347-4E37-A806-52011783BC0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200" y="1764105"/>
            <a:ext cx="5181600" cy="3983454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455CADAE-C363-42C7-BFE9-2EE29FEF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64101"/>
            <a:ext cx="5181600" cy="3983457"/>
          </a:xfrm>
        </p:spPr>
        <p:txBody>
          <a:bodyPr/>
          <a:lstStyle>
            <a:lvl1pPr marL="228594" indent="-228594">
              <a:buFont typeface="Wingdings" panose="05000000000000000000" pitchFamily="2" charset="2"/>
              <a:buChar char="§"/>
              <a:defRPr lang="de-DE" sz="2800" kern="1200" smtClean="0">
                <a:solidFill>
                  <a:srgbClr val="92D050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2400" kern="1200" dirty="0" smtClean="0">
                <a:solidFill>
                  <a:srgbClr val="78787D"/>
                </a:solidFill>
                <a:latin typeface="+mn-lt"/>
                <a:ea typeface="+mn-ea"/>
                <a:cs typeface="+mn-cs"/>
              </a:defRPr>
            </a:lvl2pPr>
            <a:lvl3pPr marL="1142971" indent="-228594">
              <a:buFont typeface="Symbol" panose="05050102010706020507" pitchFamily="18" charset="2"/>
              <a:buChar char="-"/>
              <a:defRPr lang="de-DE" sz="2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11B1E64-0446-4E66-BD72-C5864F4BB8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6"/>
          <a:stretch/>
        </p:blipFill>
        <p:spPr>
          <a:xfrm>
            <a:off x="10924676" y="361149"/>
            <a:ext cx="919999" cy="1019498"/>
          </a:xfrm>
          <a:prstGeom prst="rect">
            <a:avLst/>
          </a:prstGeom>
        </p:spPr>
      </p:pic>
      <p:pic>
        <p:nvPicPr>
          <p:cNvPr id="7" name="Grafik 1849842016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8" y="6297527"/>
            <a:ext cx="1091423" cy="3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1733261" y="6222582"/>
            <a:ext cx="56581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Unterrichtsmaterial ‚Ihr Unternehmen und Nachhaltigkeit – 2 Paar Schuhe?’ von </a:t>
            </a:r>
            <a:r>
              <a:rPr kumimoji="0" lang="de-DE" altLang="en-US" sz="900" b="0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KlimaKompetenz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-Camps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Layout: Michelle Bruce, lizenziert unter 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CC-BY-SA (4.0)</a:t>
            </a:r>
            <a:r>
              <a:rPr kumimoji="0" lang="de-DE" altLang="en-US" sz="900" b="0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sofern nicht anders angegeben. Dargestellte Logos unterliegen dem Markenrecht und bleiben weiterhin geschützt und dürfen nicht verändert werden.</a:t>
            </a:r>
            <a:endParaRPr kumimoji="0" lang="de-DE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31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724400" y="63220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EA1A9-5BD4-475B-A6A4-7D8F1EE932A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512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9" r:id="rId3"/>
    <p:sldLayoutId id="2147483678" r:id="rId4"/>
    <p:sldLayoutId id="2147483677" r:id="rId5"/>
    <p:sldLayoutId id="2147483676" r:id="rId6"/>
    <p:sldLayoutId id="2147483680" r:id="rId7"/>
    <p:sldLayoutId id="2147483681" r:id="rId8"/>
    <p:sldLayoutId id="2147483682" r:id="rId9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e.planetly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creativecommons.org/licenses/by-sa/4.0/deed.d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kk-provita.de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kk-provita.de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creativecommons.org/licenses/by-sa/4.0/deed.de" TargetMode="External"/><Relationship Id="rId4" Type="http://schemas.openxmlformats.org/officeDocument/2006/relationships/hyperlink" Target="https://web.ecogood.org/de/unsere-arbeit/gemeinwohl-bilanz/gemeinwohl-matrix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1200" y="3752028"/>
            <a:ext cx="12193200" cy="1359969"/>
          </a:xfrm>
        </p:spPr>
        <p:txBody>
          <a:bodyPr anchor="ctr" anchorCtr="0"/>
          <a:lstStyle/>
          <a:p>
            <a:r>
              <a:rPr lang="en" dirty="0">
                <a:solidFill>
                  <a:schemeClr val="bg2">
                    <a:lumMod val="40000"/>
                    <a:lumOff val="60000"/>
                  </a:schemeClr>
                </a:solidFill>
              </a:rPr>
              <a:t>Ihr Unternehmen </a:t>
            </a:r>
            <a:r>
              <a:rPr lang="en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und Nachhaltigkeit – </a:t>
            </a:r>
            <a:r>
              <a:rPr lang="en" dirty="0">
                <a:solidFill>
                  <a:schemeClr val="bg2">
                    <a:lumMod val="40000"/>
                    <a:lumOff val="60000"/>
                  </a:schemeClr>
                </a:solidFill>
              </a:rPr>
              <a:t>2 Paar Schuhe?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834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Auswertung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 rot="21404023">
            <a:off x="5929974" y="3232961"/>
            <a:ext cx="4759405" cy="143729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234945" indent="0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r>
              <a:rPr lang="de-DE" sz="2133" b="1" dirty="0">
                <a:solidFill>
                  <a:srgbClr val="990000"/>
                </a:solidFill>
                <a:latin typeface="Candara Light" pitchFamily="34" charset="0"/>
                <a:cs typeface="Calibri Light" pitchFamily="34" charset="0"/>
              </a:rPr>
              <a:t>„Unternehmen, deren Produkte nachhaltig(er) sind, haben es viel einfacher, z.B. Bioläden“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  <p:sp>
        <p:nvSpPr>
          <p:cNvPr id="7" name="Textfeld 6"/>
          <p:cNvSpPr txBox="1"/>
          <p:nvPr/>
        </p:nvSpPr>
        <p:spPr>
          <a:xfrm rot="21310052">
            <a:off x="477464" y="3449467"/>
            <a:ext cx="3820505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33" b="1" dirty="0">
                <a:solidFill>
                  <a:schemeClr val="accent6">
                    <a:lumMod val="50000"/>
                  </a:schemeClr>
                </a:solidFill>
                <a:latin typeface="AniTypewriter" pitchFamily="2" charset="0"/>
                <a:ea typeface="AniTypewriter" pitchFamily="2" charset="0"/>
              </a:rPr>
              <a:t>„Die GWB bläst Selbst-</a:t>
            </a:r>
            <a:r>
              <a:rPr lang="de-DE" sz="2133" b="1" dirty="0" err="1">
                <a:solidFill>
                  <a:schemeClr val="accent6">
                    <a:lumMod val="50000"/>
                  </a:schemeClr>
                </a:solidFill>
                <a:latin typeface="AniTypewriter" pitchFamily="2" charset="0"/>
                <a:ea typeface="AniTypewriter" pitchFamily="2" charset="0"/>
              </a:rPr>
              <a:t>verständlichkeiten</a:t>
            </a:r>
            <a:r>
              <a:rPr lang="de-DE" sz="2133" b="1" dirty="0">
                <a:solidFill>
                  <a:schemeClr val="accent6">
                    <a:lumMod val="50000"/>
                  </a:schemeClr>
                </a:solidFill>
                <a:latin typeface="AniTypewriter" pitchFamily="2" charset="0"/>
                <a:ea typeface="AniTypewriter" pitchFamily="2" charset="0"/>
              </a:rPr>
              <a:t> auf, wie z.B. </a:t>
            </a:r>
            <a:r>
              <a:rPr lang="de-DE" sz="2133" b="1" dirty="0" err="1">
                <a:solidFill>
                  <a:schemeClr val="accent6">
                    <a:lumMod val="50000"/>
                  </a:schemeClr>
                </a:solidFill>
                <a:latin typeface="AniTypewriter" pitchFamily="2" charset="0"/>
                <a:ea typeface="AniTypewriter" pitchFamily="2" charset="0"/>
              </a:rPr>
              <a:t>Diversität</a:t>
            </a:r>
            <a:r>
              <a:rPr lang="de-DE" sz="2133" b="1" dirty="0">
                <a:solidFill>
                  <a:schemeClr val="accent6">
                    <a:lumMod val="50000"/>
                  </a:schemeClr>
                </a:solidFill>
                <a:latin typeface="AniTypewriter" pitchFamily="2" charset="0"/>
                <a:ea typeface="AniTypewriter" pitchFamily="2" charset="0"/>
              </a:rPr>
              <a:t>“</a:t>
            </a:r>
          </a:p>
        </p:txBody>
      </p:sp>
      <p:sp>
        <p:nvSpPr>
          <p:cNvPr id="8" name="Google Shape;214;p36"/>
          <p:cNvSpPr txBox="1">
            <a:spLocks/>
          </p:cNvSpPr>
          <p:nvPr/>
        </p:nvSpPr>
        <p:spPr>
          <a:xfrm rot="237979">
            <a:off x="3012374" y="4770976"/>
            <a:ext cx="4595657" cy="1498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34945" algn="ctr" defTabSz="1219170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defRPr/>
            </a:pPr>
            <a:r>
              <a:rPr lang="de-DE" sz="2133" kern="0" dirty="0">
                <a:solidFill>
                  <a:srgbClr val="800080"/>
                </a:solidFill>
                <a:latin typeface="Comic Sans MS" pitchFamily="66" charset="0"/>
                <a:ea typeface="Open Sans"/>
                <a:cs typeface="Calibri Light" pitchFamily="34" charset="0"/>
                <a:sym typeface="Open Sans"/>
              </a:rPr>
              <a:t>„Die Gemeinwohlbilanzierung </a:t>
            </a:r>
            <a:br>
              <a:rPr lang="de-DE" sz="2133" kern="0" dirty="0">
                <a:solidFill>
                  <a:srgbClr val="800080"/>
                </a:solidFill>
                <a:latin typeface="Comic Sans MS" pitchFamily="66" charset="0"/>
                <a:ea typeface="Open Sans"/>
                <a:cs typeface="Calibri Light" pitchFamily="34" charset="0"/>
                <a:sym typeface="Open Sans"/>
              </a:rPr>
            </a:br>
            <a:r>
              <a:rPr lang="de-DE" sz="2133" kern="0" dirty="0">
                <a:solidFill>
                  <a:srgbClr val="800080"/>
                </a:solidFill>
                <a:latin typeface="Comic Sans MS" pitchFamily="66" charset="0"/>
                <a:ea typeface="Open Sans"/>
                <a:cs typeface="Calibri Light" pitchFamily="34" charset="0"/>
                <a:sym typeface="Open Sans"/>
              </a:rPr>
              <a:t>ist nicht durch unsere Wirtschaftsordnung legitimiert“</a:t>
            </a:r>
          </a:p>
        </p:txBody>
      </p:sp>
      <p:sp>
        <p:nvSpPr>
          <p:cNvPr id="9" name="Google Shape;214;p36"/>
          <p:cNvSpPr txBox="1">
            <a:spLocks/>
          </p:cNvSpPr>
          <p:nvPr/>
        </p:nvSpPr>
        <p:spPr>
          <a:xfrm rot="156325">
            <a:off x="3183939" y="1683199"/>
            <a:ext cx="4734391" cy="1498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34945" algn="ctr" defTabSz="1219170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defRPr/>
            </a:pPr>
            <a:r>
              <a:rPr lang="de-DE" sz="2133" kern="0" dirty="0">
                <a:solidFill>
                  <a:srgbClr val="003399"/>
                </a:solidFill>
                <a:latin typeface="Lucida Sans" pitchFamily="34" charset="0"/>
                <a:ea typeface="Open Sans"/>
                <a:cs typeface="Calibri Light" pitchFamily="34" charset="0"/>
                <a:sym typeface="Open Sans"/>
              </a:rPr>
              <a:t>„Blauer Engel, Bio-Siegel, Nährwert-Ampel, GWB, … - am Ende bleibt alles beim Alten…“</a:t>
            </a:r>
          </a:p>
        </p:txBody>
      </p:sp>
    </p:spTree>
    <p:extLst>
      <p:ext uri="{BB962C8B-B14F-4D97-AF65-F5344CB8AC3E}">
        <p14:creationId xmlns:p14="http://schemas.microsoft.com/office/powerpoint/2010/main" val="3046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3200" dirty="0">
                <a:latin typeface="Calibri Light" pitchFamily="34" charset="0"/>
                <a:cs typeface="Calibri Light" pitchFamily="34" charset="0"/>
              </a:rPr>
              <a:t>Ablauf Projekttag 2</a:t>
            </a:r>
            <a:endParaRPr b="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Entwickeln von Handlungsempfehlungen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Galerierundgang: Präsentation der Ergebnisse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Quiz: Theoretische Einbettung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Abschluss: ein optimistischer Blick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9060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3 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Erarbeiten Sie Handlungsempfehlungen für Ihr Unternehmen:</a:t>
            </a:r>
            <a:br>
              <a:rPr lang="de-DE" sz="2400" dirty="0">
                <a:latin typeface="Calibri Light" pitchFamily="34" charset="0"/>
                <a:cs typeface="Calibri Light" pitchFamily="34" charset="0"/>
              </a:rPr>
            </a:br>
            <a:r>
              <a:rPr lang="de-DE" sz="2400" dirty="0">
                <a:latin typeface="Calibri Light" pitchFamily="34" charset="0"/>
                <a:cs typeface="Calibri Light" pitchFamily="34" charset="0"/>
              </a:rPr>
              <a:t>Wo könnte man ansetzen, um das Gemeinwohl zu fördern?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Orientieren Sie sich dabei an der ausgegebenen Projektkarte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Veranschaulichen Sie Ihre Empfehlung(en) auf einem Plakat. 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307138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4 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Sichten Sie die Ergebnisse der Arbeitsgruppen auf einem Galerierundgang</a:t>
            </a: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.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Geben Sie dabei Feedback über die Tafelkarten. </a:t>
            </a:r>
            <a:b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Orientieren Sie sich an folgenden Leitfragen:</a:t>
            </a:r>
          </a:p>
          <a:p>
            <a:pPr marL="1068891" lvl="1" indent="-351358">
              <a:spcBef>
                <a:spcPts val="800"/>
              </a:spcBef>
              <a:spcAft>
                <a:spcPts val="800"/>
              </a:spcAft>
              <a:buSzPct val="100000"/>
              <a:buFont typeface="Arial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Was hat mich beeindruckt, überrascht? </a:t>
            </a:r>
            <a:b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Welches Potential hat die Empfehlung?</a:t>
            </a:r>
          </a:p>
          <a:p>
            <a:pPr marL="1068891" lvl="1" indent="-351358">
              <a:spcBef>
                <a:spcPts val="800"/>
              </a:spcBef>
              <a:spcAft>
                <a:spcPts val="800"/>
              </a:spcAft>
              <a:buSzPct val="100000"/>
              <a:buFont typeface="Arial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Welche kritischen Anregungen fallen mir ein, z.B. </a:t>
            </a:r>
            <a:b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gibt es blinde Flecke, ist die Empfehlung realisierbar?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1027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Theoretische Einbettung: ein Quiz</a:t>
            </a:r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  <a:buFont typeface="Arial" pitchFamily="34" charset="0"/>
              <a:buChar char="•"/>
            </a:pP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Was bedeutet Nachhaltigkeit für Sie?</a:t>
            </a: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  <a:buFont typeface="Arial" pitchFamily="34" charset="0"/>
              <a:buChar char="•"/>
            </a:pP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Entscheiden Sie: </a:t>
            </a:r>
            <a:b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Haben die folgenden Bildimpulse etwas mit Nachhaltigkeit zu tun?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37495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Zusatz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83" indent="-457189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  <a:hlinkClick r:id="rId3"/>
              </a:rPr>
              <a:t>https://de.planetly.com/</a:t>
            </a:r>
            <a:endParaRPr lang="de-DE" sz="2400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endParaRPr lang="de-DE" sz="2400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88088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3200" dirty="0">
                <a:latin typeface="Calibri Light" pitchFamily="34" charset="0"/>
                <a:cs typeface="Calibri Light" pitchFamily="34" charset="0"/>
              </a:rPr>
              <a:t>Ablauf Projekttag 1</a:t>
            </a:r>
            <a:endParaRPr b="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Einführung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Ein Beispiel aus der Praxis: Die BKK ProVita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Expertenwissen zur Gemeinwohlökonomie (Gast Johanna Paul)</a:t>
            </a:r>
          </a:p>
          <a:p>
            <a:pPr marL="698494" indent="-457200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de-DE" sz="2400" dirty="0">
                <a:latin typeface="Calibri Light" pitchFamily="34" charset="0"/>
                <a:cs typeface="Calibri Light" pitchFamily="34" charset="0"/>
              </a:rPr>
              <a:t>Von der Theorie zur Praxis: </a:t>
            </a:r>
            <a:r>
              <a:rPr lang="de-DE" sz="2400" dirty="0" err="1">
                <a:latin typeface="Calibri Light" pitchFamily="34" charset="0"/>
                <a:cs typeface="Calibri Light" pitchFamily="34" charset="0"/>
              </a:rPr>
              <a:t>Kriterienanalyse</a:t>
            </a:r>
            <a:endParaRPr lang="de-DE" sz="2400" dirty="0"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61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7"/>
          <p:cNvSpPr/>
          <p:nvPr/>
        </p:nvSpPr>
        <p:spPr>
          <a:xfrm>
            <a:off x="10608267" y="2606233"/>
            <a:ext cx="2418800" cy="724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0" name="Google Shape;220;p37"/>
          <p:cNvSpPr/>
          <p:nvPr/>
        </p:nvSpPr>
        <p:spPr>
          <a:xfrm>
            <a:off x="10591565" y="4703100"/>
            <a:ext cx="2418800" cy="724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1" name="Google Shape;221;p37"/>
          <p:cNvSpPr/>
          <p:nvPr/>
        </p:nvSpPr>
        <p:spPr>
          <a:xfrm>
            <a:off x="-1118989" y="2606233"/>
            <a:ext cx="2418800" cy="724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2" name="Google Shape;222;p37"/>
          <p:cNvSpPr/>
          <p:nvPr/>
        </p:nvSpPr>
        <p:spPr>
          <a:xfrm>
            <a:off x="-1085587" y="4703100"/>
            <a:ext cx="2418800" cy="724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3" name="Google Shape;223;p37"/>
          <p:cNvSpPr txBox="1">
            <a:spLocks noGrp="1"/>
          </p:cNvSpPr>
          <p:nvPr>
            <p:ph type="title" idx="4294967295"/>
          </p:nvPr>
        </p:nvSpPr>
        <p:spPr>
          <a:xfrm>
            <a:off x="1317904" y="2785448"/>
            <a:ext cx="3115200" cy="384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400" b="0" dirty="0" smtClean="0">
                <a:latin typeface="Calibri Light" pitchFamily="34" charset="0"/>
                <a:cs typeface="Calibri Light" pitchFamily="34" charset="0"/>
              </a:rPr>
              <a:t>Mobiles Endgerät</a:t>
            </a:r>
            <a:endParaRPr sz="2400" b="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24" name="Google Shape;224;p37"/>
          <p:cNvSpPr txBox="1">
            <a:spLocks noGrp="1"/>
          </p:cNvSpPr>
          <p:nvPr>
            <p:ph type="title" idx="4294967295"/>
          </p:nvPr>
        </p:nvSpPr>
        <p:spPr>
          <a:xfrm>
            <a:off x="401077" y="2705833"/>
            <a:ext cx="1098800" cy="52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400" dirty="0">
                <a:latin typeface="Calibri Light" pitchFamily="34" charset="0"/>
                <a:cs typeface="Calibri Light" pitchFamily="34" charset="0"/>
              </a:rPr>
              <a:t>01</a:t>
            </a:r>
            <a:endParaRPr sz="240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27" name="Google Shape;227;p37"/>
          <p:cNvSpPr txBox="1">
            <a:spLocks noGrp="1"/>
          </p:cNvSpPr>
          <p:nvPr>
            <p:ph type="title" idx="4294967295"/>
          </p:nvPr>
        </p:nvSpPr>
        <p:spPr>
          <a:xfrm>
            <a:off x="10949236" y="2705833"/>
            <a:ext cx="1098800" cy="52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400" dirty="0">
                <a:latin typeface="Calibri Light" pitchFamily="34" charset="0"/>
                <a:cs typeface="Calibri Light" pitchFamily="34" charset="0"/>
              </a:rPr>
              <a:t>02</a:t>
            </a:r>
            <a:endParaRPr sz="240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30" name="Google Shape;230;p37"/>
          <p:cNvSpPr txBox="1">
            <a:spLocks noGrp="1"/>
          </p:cNvSpPr>
          <p:nvPr>
            <p:ph type="title" idx="4294967295"/>
          </p:nvPr>
        </p:nvSpPr>
        <p:spPr>
          <a:xfrm>
            <a:off x="451181" y="4802700"/>
            <a:ext cx="1098800" cy="52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400" dirty="0">
                <a:latin typeface="Calibri Light" pitchFamily="34" charset="0"/>
                <a:cs typeface="Calibri Light" pitchFamily="34" charset="0"/>
              </a:rPr>
              <a:t>03</a:t>
            </a:r>
            <a:endParaRPr sz="240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32" name="Google Shape;232;p37"/>
          <p:cNvSpPr txBox="1">
            <a:spLocks noGrp="1"/>
          </p:cNvSpPr>
          <p:nvPr>
            <p:ph type="title" idx="4294967295"/>
          </p:nvPr>
        </p:nvSpPr>
        <p:spPr>
          <a:xfrm>
            <a:off x="5594958" y="4778589"/>
            <a:ext cx="4894941" cy="46564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r"/>
            <a:r>
              <a:rPr lang="de-DE" sz="2400" b="0" dirty="0" smtClean="0">
                <a:latin typeface="Calibri Light" pitchFamily="34" charset="0"/>
                <a:cs typeface="Calibri Light" pitchFamily="34" charset="0"/>
              </a:rPr>
              <a:t>Was leistet Ihr Unternehmen in Bezug auf Nachhaltigkeit?</a:t>
            </a:r>
            <a:endParaRPr sz="2400" b="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33" name="Google Shape;233;p37"/>
          <p:cNvSpPr txBox="1">
            <a:spLocks noGrp="1"/>
          </p:cNvSpPr>
          <p:nvPr>
            <p:ph type="title" idx="4294967295"/>
          </p:nvPr>
        </p:nvSpPr>
        <p:spPr>
          <a:xfrm>
            <a:off x="10949236" y="4818520"/>
            <a:ext cx="1098800" cy="52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400" dirty="0">
                <a:latin typeface="Calibri Light" pitchFamily="34" charset="0"/>
                <a:cs typeface="Calibri Light" pitchFamily="34" charset="0"/>
              </a:rPr>
              <a:t>04</a:t>
            </a:r>
            <a:endParaRPr sz="2400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35" name="Google Shape;235;p37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594769" indent="-594769"/>
            <a:r>
              <a:rPr lang="en" sz="3200" dirty="0">
                <a:latin typeface="Calibri Light" pitchFamily="34" charset="0"/>
                <a:cs typeface="Calibri Light" pitchFamily="34" charset="0"/>
              </a:rPr>
              <a:t>1.	Einführung</a:t>
            </a:r>
            <a:endParaRPr sz="3200" dirty="0"/>
          </a:p>
        </p:txBody>
      </p:sp>
      <p:sp>
        <p:nvSpPr>
          <p:cNvPr id="20" name="Google Shape;223;p37"/>
          <p:cNvSpPr txBox="1">
            <a:spLocks noGrp="1"/>
          </p:cNvSpPr>
          <p:nvPr>
            <p:ph type="title" idx="4294967295"/>
          </p:nvPr>
        </p:nvSpPr>
        <p:spPr>
          <a:xfrm>
            <a:off x="8040381" y="2747823"/>
            <a:ext cx="2449518" cy="384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r"/>
            <a:r>
              <a:rPr lang="en" sz="2400" b="0" dirty="0" smtClean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  <a:t>www.menti.com</a:t>
            </a:r>
            <a:endParaRPr sz="2400" b="0" dirty="0">
              <a:solidFill>
                <a:srgbClr val="0000FF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2" name="Google Shape;223;p37"/>
          <p:cNvSpPr txBox="1">
            <a:spLocks noGrp="1"/>
          </p:cNvSpPr>
          <p:nvPr>
            <p:ph type="title" idx="4294967295"/>
          </p:nvPr>
        </p:nvSpPr>
        <p:spPr>
          <a:xfrm>
            <a:off x="1336871" y="4888920"/>
            <a:ext cx="3549824" cy="384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de-DE" sz="2400" b="0" dirty="0" smtClean="0">
                <a:latin typeface="Calibri Light" pitchFamily="34" charset="0"/>
                <a:cs typeface="Calibri Light" pitchFamily="34" charset="0"/>
              </a:rPr>
              <a:t>Code: 5379 0428</a:t>
            </a:r>
            <a:endParaRPr sz="2400" b="0" dirty="0">
              <a:solidFill>
                <a:srgbClr val="0000FF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</a:pPr>
            <a:r>
              <a:rPr lang="de-DE" sz="2400" b="1" dirty="0">
                <a:latin typeface="Calibri Light" pitchFamily="34" charset="0"/>
                <a:cs typeface="Calibri Light" pitchFamily="34" charset="0"/>
              </a:rPr>
              <a:t>Erarbeiten</a:t>
            </a:r>
            <a:r>
              <a:rPr lang="de-DE" sz="2400" dirty="0">
                <a:latin typeface="Calibri Light" pitchFamily="34" charset="0"/>
                <a:cs typeface="Calibri Light" pitchFamily="34" charset="0"/>
              </a:rPr>
              <a:t> Sie das </a:t>
            </a:r>
            <a:r>
              <a:rPr lang="de-DE" sz="2400" i="1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  <a:t>AB 01-0 Meine Herzerkrankung war ein Glücksfall </a:t>
            </a:r>
            <a:br>
              <a:rPr lang="de-DE" sz="2400" i="1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400" dirty="0">
                <a:latin typeface="Calibri Light" pitchFamily="34" charset="0"/>
                <a:cs typeface="Calibri Light" pitchFamily="34" charset="0"/>
              </a:rPr>
              <a:t>anhand der Arbeitsanregungen.</a:t>
            </a: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</a:pPr>
            <a:r>
              <a:rPr lang="de-DE" sz="2400" b="1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Nutzen</a:t>
            </a:r>
            <a:r>
              <a:rPr lang="de-DE" sz="2400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 Sie hierfür die folgende Methode</a:t>
            </a: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</a:pPr>
            <a:endParaRPr lang="de-DE" sz="2133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  <a:p>
            <a:pPr marL="3898803" lvl="8" indent="0">
              <a:spcBef>
                <a:spcPts val="800"/>
              </a:spcBef>
              <a:spcAft>
                <a:spcPts val="800"/>
              </a:spcAft>
              <a:buSzPct val="100000"/>
              <a:buNone/>
            </a:pPr>
            <a:endParaRPr lang="de-DE" sz="2133" dirty="0" smtClean="0">
              <a:latin typeface="Calibri Light" pitchFamily="34" charset="0"/>
              <a:cs typeface="Calibri Light" pitchFamily="34" charset="0"/>
            </a:endParaRPr>
          </a:p>
          <a:p>
            <a:pPr marL="3898803" lvl="8" indent="0">
              <a:spcBef>
                <a:spcPts val="800"/>
              </a:spcBef>
              <a:spcAft>
                <a:spcPts val="800"/>
              </a:spcAft>
              <a:buSzPct val="100000"/>
              <a:buNone/>
            </a:pPr>
            <a:r>
              <a:rPr lang="de-DE" sz="2133" dirty="0" smtClean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m</a:t>
            </a:r>
            <a:endParaRPr lang="de-DE" sz="2133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  <a:p>
            <a:pPr marL="3898803" lvl="8" indent="0">
              <a:spcBef>
                <a:spcPts val="800"/>
              </a:spcBef>
              <a:spcAft>
                <a:spcPts val="800"/>
              </a:spcAft>
              <a:buSzPct val="100000"/>
              <a:buNone/>
            </a:pPr>
            <a:endParaRPr lang="de-DE" sz="1133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</a:pPr>
            <a:r>
              <a:rPr lang="de-DE" sz="2400" b="1" dirty="0">
                <a:latin typeface="Calibri Light" pitchFamily="34" charset="0"/>
                <a:cs typeface="Calibri Light" pitchFamily="34" charset="0"/>
              </a:rPr>
              <a:t>Bereiten</a:t>
            </a:r>
            <a:r>
              <a:rPr lang="de-DE" sz="2400" dirty="0">
                <a:latin typeface="Calibri Light" pitchFamily="34" charset="0"/>
                <a:cs typeface="Calibri Light" pitchFamily="34" charset="0"/>
              </a:rPr>
              <a:t> Sie eine kurze Vorstellung Ihrer Arbeitsergebnisse </a:t>
            </a:r>
            <a:r>
              <a:rPr lang="de-DE" sz="2400" b="1" dirty="0">
                <a:latin typeface="Calibri Light" pitchFamily="34" charset="0"/>
                <a:cs typeface="Calibri Light" pitchFamily="34" charset="0"/>
              </a:rPr>
              <a:t>vor</a:t>
            </a:r>
            <a:r>
              <a:rPr lang="de-DE" sz="2400" dirty="0">
                <a:latin typeface="Calibri Light" pitchFamily="34" charset="0"/>
                <a:cs typeface="Calibri Light" pitchFamily="34" charset="0"/>
              </a:rPr>
              <a:t>.</a:t>
            </a:r>
          </a:p>
        </p:txBody>
      </p:sp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1 </a:t>
            </a:r>
            <a:endParaRPr lang="de-DE" sz="3200" dirty="0"/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  <p:pic>
        <p:nvPicPr>
          <p:cNvPr id="8" name="Grafik 7" descr="1-2-4-Methode.JPG"/>
          <p:cNvPicPr>
            <a:picLocks noChangeAspect="1"/>
          </p:cNvPicPr>
          <p:nvPr/>
        </p:nvPicPr>
        <p:blipFill>
          <a:blip r:embed="rId3" cstate="print"/>
          <a:srcRect b="16950"/>
          <a:stretch>
            <a:fillRect/>
          </a:stretch>
        </p:blipFill>
        <p:spPr>
          <a:xfrm>
            <a:off x="1789627" y="3269256"/>
            <a:ext cx="5737951" cy="1729371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7422803" y="4418971"/>
            <a:ext cx="26003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Quelle: Holger Hunger, Lehrerrundmail, </a:t>
            </a:r>
            <a:r>
              <a:rPr lang="de-DE" sz="1100" dirty="0"/>
              <a:t>lizenziert unter </a:t>
            </a:r>
            <a:r>
              <a:rPr lang="de-DE" sz="1100" u="sng" dirty="0">
                <a:hlinkClick r:id="rId4"/>
              </a:rPr>
              <a:t>CC-BY-SA (4.0)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3124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2 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83" indent="-457189">
              <a:spcBef>
                <a:spcPts val="267"/>
              </a:spcBef>
              <a:spcAft>
                <a:spcPts val="267"/>
              </a:spcAft>
              <a:buClr>
                <a:schemeClr val="hlink"/>
              </a:buClr>
              <a:buSzPts val="1100"/>
              <a:buNone/>
              <a:tabLst>
                <a:tab pos="1557828" algn="l"/>
              </a:tabLst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Gruppen: 	</a:t>
            </a:r>
          </a:p>
          <a:p>
            <a:pPr marL="698483" indent="-457189">
              <a:spcBef>
                <a:spcPts val="267"/>
              </a:spcBef>
              <a:spcAft>
                <a:spcPts val="267"/>
              </a:spcAft>
              <a:buClr>
                <a:schemeClr val="hlink"/>
              </a:buClr>
              <a:buSzPts val="1100"/>
              <a:buNone/>
              <a:tabLst>
                <a:tab pos="1557828" algn="l"/>
              </a:tabLst>
            </a:pPr>
            <a:endParaRPr lang="de-DE" sz="2133" dirty="0">
              <a:solidFill>
                <a:schemeClr val="tx1"/>
              </a:solidFill>
              <a:latin typeface="Calibri Light" pitchFamily="34" charset="0"/>
              <a:cs typeface="Calibri Light" pitchFamily="34" charset="0"/>
            </a:endParaRP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A</a:t>
            </a: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B</a:t>
            </a: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C</a:t>
            </a: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D</a:t>
            </a: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E </a:t>
            </a:r>
          </a:p>
          <a:p>
            <a:pPr marL="1081590" indent="-480472">
              <a:spcBef>
                <a:spcPts val="533"/>
              </a:spcBef>
              <a:spcAft>
                <a:spcPts val="533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F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316064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2 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94" indent="-457200">
              <a:spcBef>
                <a:spcPts val="800"/>
              </a:spcBef>
              <a:buSzPct val="100000"/>
              <a:buFont typeface="+mj-lt"/>
              <a:buAutoNum type="arabicPeriod"/>
            </a:pPr>
            <a:r>
              <a:rPr lang="de-DE" sz="2133" b="1" dirty="0">
                <a:latin typeface="Calibri Light" pitchFamily="34" charset="0"/>
                <a:cs typeface="Calibri Light" pitchFamily="34" charset="0"/>
              </a:rPr>
              <a:t>Verschaffen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 Sie sich einen </a:t>
            </a:r>
            <a:r>
              <a:rPr lang="de-DE" sz="2133" b="1" dirty="0">
                <a:latin typeface="Calibri Light" pitchFamily="34" charset="0"/>
                <a:cs typeface="Calibri Light" pitchFamily="34" charset="0"/>
              </a:rPr>
              <a:t>fundierten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 </a:t>
            </a:r>
            <a:r>
              <a:rPr lang="de-DE" sz="2133" b="1" dirty="0">
                <a:latin typeface="Calibri Light" pitchFamily="34" charset="0"/>
                <a:cs typeface="Calibri Light" pitchFamily="34" charset="0"/>
              </a:rPr>
              <a:t>Überblick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 </a:t>
            </a:r>
            <a:br>
              <a:rPr lang="de-DE" sz="2133" dirty="0">
                <a:latin typeface="Calibri Light" pitchFamily="34" charset="0"/>
                <a:cs typeface="Calibri Light" pitchFamily="34" charset="0"/>
              </a:rPr>
            </a:br>
            <a:r>
              <a:rPr lang="de-DE" sz="2133" dirty="0">
                <a:latin typeface="Calibri Light" pitchFamily="34" charset="0"/>
                <a:cs typeface="Calibri Light" pitchFamily="34" charset="0"/>
              </a:rPr>
              <a:t>zur Gemeinwohlbilanz der BKK ProVita unter </a:t>
            </a:r>
            <a:br>
              <a:rPr lang="de-DE" sz="2133" dirty="0">
                <a:latin typeface="Calibri Light" pitchFamily="34" charset="0"/>
                <a:cs typeface="Calibri Light" pitchFamily="34" charset="0"/>
              </a:rPr>
            </a:br>
            <a:endParaRPr lang="de-DE" sz="533" dirty="0">
              <a:latin typeface="Calibri Light" pitchFamily="34" charset="0"/>
              <a:cs typeface="Calibri Light" pitchFamily="34" charset="0"/>
            </a:endParaRPr>
          </a:p>
          <a:p>
            <a:pPr marL="698483" indent="16933">
              <a:spcAft>
                <a:spcPts val="1600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  <a:hlinkClick r:id="rId3"/>
              </a:rPr>
              <a:t>https://bkk-provita.de/</a:t>
            </a:r>
            <a:endParaRPr lang="de-DE" sz="2133" dirty="0">
              <a:solidFill>
                <a:srgbClr val="0000FF"/>
              </a:solidFill>
              <a:latin typeface="Calibri Light" pitchFamily="34" charset="0"/>
              <a:cs typeface="Calibri Light" pitchFamily="34" charset="0"/>
            </a:endParaRPr>
          </a:p>
          <a:p>
            <a:pPr marL="698483" indent="-457189">
              <a:spcBef>
                <a:spcPts val="800"/>
              </a:spcBef>
              <a:spcAft>
                <a:spcPts val="800"/>
              </a:spcAft>
              <a:buSzPct val="100000"/>
              <a:buFont typeface="+mj-lt"/>
              <a:buAutoNum type="arabicPeriod" startAt="2"/>
              <a:tabLst>
                <a:tab pos="1314418" algn="l"/>
              </a:tabLst>
            </a:pPr>
            <a:r>
              <a:rPr lang="de-DE" sz="2133" b="1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Vertiefen </a:t>
            </a: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Sie den Überblick, indem Sie das ihrer Gruppe zugeteilte GWB-Kriterium näher unter die Lupe nehmen.</a:t>
            </a:r>
          </a:p>
          <a:p>
            <a:pPr marL="1430831" indent="-715415">
              <a:spcBef>
                <a:spcPts val="400"/>
              </a:spcBef>
              <a:spcAft>
                <a:spcPts val="400"/>
              </a:spcAft>
              <a:buClr>
                <a:schemeClr val="hlink"/>
              </a:buClr>
              <a:buSzPts val="1100"/>
              <a:buNone/>
            </a:pPr>
            <a:r>
              <a:rPr lang="de-DE" sz="2133" u="sng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Ziel: </a:t>
            </a: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	Geben Sie der Klasse einen Impuls zu ihrem Kriterium (ca. 3 min). </a:t>
            </a:r>
            <a:b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Nutzen Sie hierfür Tafelkarten</a:t>
            </a:r>
          </a:p>
          <a:p>
            <a:pPr marL="698483" indent="-457189"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	</a:t>
            </a:r>
            <a:r>
              <a:rPr lang="de-DE" sz="2133" u="sng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Leitfragen:</a:t>
            </a:r>
          </a:p>
          <a:p>
            <a:pPr marL="1077357" indent="-243411">
              <a:spcBef>
                <a:spcPts val="400"/>
              </a:spcBef>
              <a:spcAft>
                <a:spcPts val="400"/>
              </a:spcAft>
              <a:buClr>
                <a:schemeClr val="hlink"/>
              </a:buClr>
              <a:buSzPts val="1100"/>
              <a:buFont typeface="Arial" pitchFamily="34" charset="0"/>
              <a:buChar char="•"/>
            </a:pP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Welches Kernziel hat das Kriterium?</a:t>
            </a:r>
          </a:p>
          <a:p>
            <a:pPr marL="1077357" indent="-243411">
              <a:spcBef>
                <a:spcPts val="400"/>
              </a:spcBef>
              <a:spcAft>
                <a:spcPts val="400"/>
              </a:spcAft>
              <a:buClr>
                <a:schemeClr val="hlink"/>
              </a:buClr>
              <a:buSzPts val="1100"/>
              <a:buFont typeface="Arial" pitchFamily="34" charset="0"/>
              <a:buChar char="•"/>
            </a:pPr>
            <a:r>
              <a:rPr lang="de-DE" sz="2133" dirty="0">
                <a:solidFill>
                  <a:schemeClr val="bg1">
                    <a:lumMod val="10000"/>
                  </a:schemeClr>
                </a:solidFill>
                <a:latin typeface="Calibri Light" pitchFamily="34" charset="0"/>
                <a:cs typeface="Calibri Light" pitchFamily="34" charset="0"/>
              </a:rPr>
              <a:t>Wie soll das Ziel erreicht werden? Welche Beispiele lassen sich nennen?</a:t>
            </a:r>
          </a:p>
          <a:p>
            <a:pPr marL="1077357" indent="-243411">
              <a:spcBef>
                <a:spcPts val="400"/>
              </a:spcBef>
              <a:spcAft>
                <a:spcPts val="400"/>
              </a:spcAft>
              <a:buClr>
                <a:schemeClr val="hlink"/>
              </a:buClr>
              <a:buSzPts val="1100"/>
              <a:buFont typeface="Arial" pitchFamily="34" charset="0"/>
              <a:buChar char="•"/>
            </a:pPr>
            <a:endParaRPr lang="de-DE" sz="2133" dirty="0">
              <a:solidFill>
                <a:schemeClr val="bg1">
                  <a:lumMod val="1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marL="1077357" indent="-243411">
              <a:spcBef>
                <a:spcPts val="400"/>
              </a:spcBef>
              <a:spcAft>
                <a:spcPts val="400"/>
              </a:spcAft>
              <a:buClr>
                <a:schemeClr val="hlink"/>
              </a:buClr>
              <a:buSzPts val="1100"/>
              <a:buFont typeface="Arial" pitchFamily="34" charset="0"/>
              <a:buChar char="•"/>
            </a:pPr>
            <a:endParaRPr lang="de-DE" sz="2133" dirty="0">
              <a:solidFill>
                <a:schemeClr val="bg1">
                  <a:lumMod val="1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marL="698483" indent="-457189">
              <a:buClr>
                <a:schemeClr val="hlink"/>
              </a:buClr>
              <a:buSzPts val="1100"/>
              <a:buNone/>
            </a:pPr>
            <a:endParaRPr lang="de-DE" sz="1333" dirty="0">
              <a:latin typeface="Calibri Light" pitchFamily="34" charset="0"/>
              <a:cs typeface="Calibri Light" pitchFamily="34" charset="0"/>
            </a:endParaRPr>
          </a:p>
          <a:p>
            <a:pPr marL="1792773" indent="-234945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endParaRPr lang="de-DE" sz="2133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  <p:pic>
        <p:nvPicPr>
          <p:cNvPr id="7" name="Grafik 6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0609" y="1817010"/>
            <a:ext cx="1528243" cy="79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9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Arbeitsanregung 2 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698483" indent="-457189">
              <a:spcBef>
                <a:spcPts val="800"/>
              </a:spcBef>
              <a:buSzPct val="100000"/>
              <a:buFont typeface="+mj-lt"/>
              <a:buAutoNum type="arabicPeriod" startAt="3"/>
            </a:pPr>
            <a:r>
              <a:rPr lang="de-DE" sz="2133" b="1" dirty="0">
                <a:latin typeface="Calibri Light" pitchFamily="34" charset="0"/>
                <a:cs typeface="Calibri Light" pitchFamily="34" charset="0"/>
              </a:rPr>
              <a:t>Stellen 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Sie dar, </a:t>
            </a:r>
            <a:r>
              <a:rPr lang="de-DE" sz="2133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  <a:t>was ihr Betrieb in Bezug auf eine </a:t>
            </a:r>
            <a:br>
              <a:rPr lang="de-DE" sz="2133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133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</a:rPr>
              <a:t>gemeinwohlorientierte Unternehmensführung leistet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.</a:t>
            </a:r>
          </a:p>
          <a:p>
            <a:pPr marL="698483" indent="-457189">
              <a:spcBef>
                <a:spcPts val="800"/>
              </a:spcBef>
              <a:buClr>
                <a:schemeClr val="hlink"/>
              </a:buClr>
              <a:buSzPts val="1100"/>
              <a:buNone/>
            </a:pPr>
            <a:r>
              <a:rPr lang="de-DE" sz="2133" dirty="0">
                <a:latin typeface="Calibri Light" pitchFamily="34" charset="0"/>
                <a:cs typeface="Calibri Light" pitchFamily="34" charset="0"/>
              </a:rPr>
              <a:t>	Nehmen Sie bei Bedarf Bezug auf die vorgestellten Kriterien </a:t>
            </a:r>
            <a:r>
              <a:rPr lang="de-DE" sz="2133" i="1" dirty="0">
                <a:latin typeface="Calibri Light" pitchFamily="34" charset="0"/>
                <a:cs typeface="Calibri Light" pitchFamily="34" charset="0"/>
              </a:rPr>
              <a:t>oder</a:t>
            </a:r>
            <a:r>
              <a:rPr lang="de-DE" sz="2133" dirty="0">
                <a:latin typeface="Calibri Light" pitchFamily="34" charset="0"/>
                <a:cs typeface="Calibri Light" pitchFamily="34" charset="0"/>
              </a:rPr>
              <a:t> greifen </a:t>
            </a:r>
            <a:br>
              <a:rPr lang="de-DE" sz="2133" dirty="0">
                <a:latin typeface="Calibri Light" pitchFamily="34" charset="0"/>
                <a:cs typeface="Calibri Light" pitchFamily="34" charset="0"/>
              </a:rPr>
            </a:br>
            <a:r>
              <a:rPr lang="de-DE" sz="2133" dirty="0">
                <a:latin typeface="Calibri Light" pitchFamily="34" charset="0"/>
                <a:cs typeface="Calibri Light" pitchFamily="34" charset="0"/>
              </a:rPr>
              <a:t>die in der Einführung genannten Assoziationen zurück. </a:t>
            </a:r>
            <a:br>
              <a:rPr lang="de-DE" sz="2133" dirty="0">
                <a:latin typeface="Calibri Light" pitchFamily="34" charset="0"/>
                <a:cs typeface="Calibri Light" pitchFamily="34" charset="0"/>
              </a:rPr>
            </a:br>
            <a:endParaRPr lang="de-DE" sz="1067" dirty="0">
              <a:latin typeface="Calibri Light" pitchFamily="34" charset="0"/>
              <a:cs typeface="Calibri Light" pitchFamily="34" charset="0"/>
            </a:endParaRPr>
          </a:p>
          <a:p>
            <a:pPr marL="698483" indent="16933">
              <a:spcBef>
                <a:spcPts val="400"/>
              </a:spcBef>
              <a:spcAft>
                <a:spcPts val="1600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rgbClr val="0000FF"/>
                </a:solidFill>
                <a:latin typeface="Calibri Light" pitchFamily="34" charset="0"/>
                <a:cs typeface="Calibri Light" pitchFamily="34" charset="0"/>
                <a:hlinkClick r:id="rId3"/>
              </a:rPr>
              <a:t>https://bkk-provita.de/</a:t>
            </a:r>
            <a:endParaRPr lang="de-DE" sz="2133" dirty="0">
              <a:solidFill>
                <a:srgbClr val="0000FF"/>
              </a:solidFill>
              <a:latin typeface="Calibri Light" pitchFamily="34" charset="0"/>
              <a:cs typeface="Calibri Light" pitchFamily="34" charset="0"/>
            </a:endParaRPr>
          </a:p>
          <a:p>
            <a:pPr marL="698483" indent="16933">
              <a:spcBef>
                <a:spcPts val="400"/>
              </a:spcBef>
              <a:spcAft>
                <a:spcPts val="1600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Verwenden Sie für Ihre Präsentation Tafelkarten.</a:t>
            </a:r>
          </a:p>
          <a:p>
            <a:pPr marL="698483" indent="16933">
              <a:spcBef>
                <a:spcPts val="400"/>
              </a:spcBef>
              <a:spcAft>
                <a:spcPts val="1600"/>
              </a:spcAft>
              <a:buClr>
                <a:schemeClr val="hlink"/>
              </a:buClr>
              <a:buSzPts val="1100"/>
              <a:buNone/>
            </a:pPr>
            <a:r>
              <a:rPr lang="de-DE" sz="2133" u="sng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Hinweis:</a:t>
            </a: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Es geht nicht um eine Reproduktion der vorstellten Kriterien („Haben wir die gleichen Ansätze wie die BKK ProVita?“), sondern um den Fokus Gemeinwohl an sich („Welche individuellen Ansätze, Wege beschreiten wir?“).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14760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Gemeinwohl-Matrix 5.0 </a:t>
            </a:r>
            <a:endParaRPr lang="de-DE" sz="3200" dirty="0"/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  <p:pic>
        <p:nvPicPr>
          <p:cNvPr id="1026" name="Picture 2" descr="E:\Jens\Lehre\05 OSZ HS\BBNE\2.JPG"/>
          <p:cNvPicPr>
            <a:picLocks noChangeAspect="1" noChangeArrowheads="1"/>
          </p:cNvPicPr>
          <p:nvPr/>
        </p:nvPicPr>
        <p:blipFill>
          <a:blip r:embed="rId3"/>
          <a:srcRect t="13652"/>
          <a:stretch>
            <a:fillRect/>
          </a:stretch>
        </p:blipFill>
        <p:spPr bwMode="auto">
          <a:xfrm>
            <a:off x="1356360" y="1356967"/>
            <a:ext cx="8498709" cy="4890703"/>
          </a:xfrm>
          <a:prstGeom prst="rect">
            <a:avLst/>
          </a:prstGeom>
          <a:noFill/>
        </p:spPr>
      </p:pic>
      <p:sp>
        <p:nvSpPr>
          <p:cNvPr id="7" name="Textfeld 6"/>
          <p:cNvSpPr txBox="1"/>
          <p:nvPr/>
        </p:nvSpPr>
        <p:spPr>
          <a:xfrm>
            <a:off x="9960413" y="5718435"/>
            <a:ext cx="207918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>
                <a:latin typeface="+mj-lt"/>
              </a:rPr>
              <a:t>Quelle: </a:t>
            </a:r>
            <a:r>
              <a:rPr lang="de-DE" sz="1100" dirty="0" smtClean="0">
                <a:latin typeface="+mj-lt"/>
                <a:hlinkClick r:id="rId4"/>
              </a:rPr>
              <a:t>Gemeinwohl-Matrix 5.0 </a:t>
            </a:r>
            <a:r>
              <a:rPr lang="de-DE" sz="1100" dirty="0" smtClean="0">
                <a:latin typeface="+mj-lt"/>
              </a:rPr>
              <a:t>von </a:t>
            </a:r>
            <a:r>
              <a:rPr lang="en-GB" sz="1100" dirty="0" smtClean="0">
                <a:latin typeface="+mj-lt"/>
              </a:rPr>
              <a:t>International </a:t>
            </a:r>
            <a:r>
              <a:rPr lang="en-GB" sz="1100" dirty="0">
                <a:latin typeface="+mj-lt"/>
              </a:rPr>
              <a:t>Federation for the Economy for the Common Good e.V.</a:t>
            </a:r>
            <a:r>
              <a:rPr lang="de-DE" sz="1100" dirty="0" smtClean="0">
                <a:latin typeface="+mj-lt"/>
              </a:rPr>
              <a:t>, lizenziert </a:t>
            </a:r>
            <a:r>
              <a:rPr lang="de-DE" sz="1100" dirty="0">
                <a:latin typeface="+mj-lt"/>
              </a:rPr>
              <a:t>unter </a:t>
            </a:r>
            <a:r>
              <a:rPr lang="de-DE" sz="1100" u="sng" dirty="0">
                <a:latin typeface="+mj-lt"/>
                <a:hlinkClick r:id="rId5"/>
              </a:rPr>
              <a:t>CC-BY-SA (4.0)</a:t>
            </a:r>
            <a:endParaRPr lang="en-GB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25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 idx="429496729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/>
            <a:r>
              <a:rPr lang="de-DE" sz="3200" dirty="0">
                <a:latin typeface="Calibri Light" pitchFamily="34" charset="0"/>
                <a:cs typeface="Calibri Light" pitchFamily="34" charset="0"/>
              </a:rPr>
              <a:t>Auswertung</a:t>
            </a:r>
            <a:endParaRPr lang="de-DE" sz="3200" dirty="0"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4294967295"/>
          </p:nvPr>
        </p:nvSpPr>
        <p:spPr>
          <a:xfrm>
            <a:off x="960000" y="1654613"/>
            <a:ext cx="102720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234945" indent="0">
              <a:spcBef>
                <a:spcPts val="800"/>
              </a:spcBef>
              <a:spcAft>
                <a:spcPts val="800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Wesentliches Ziel der GWÖ/GWB ist ein gerechteres, menschenwürdiges Wirtschaften. Gleichwohl gibt es auch kritische Stimmen hierzu.  </a:t>
            </a:r>
          </a:p>
          <a:p>
            <a:pPr marL="1077357" indent="-480472">
              <a:spcBef>
                <a:spcPts val="800"/>
              </a:spcBef>
              <a:spcAft>
                <a:spcPts val="267"/>
              </a:spcAft>
              <a:buClr>
                <a:schemeClr val="hlink"/>
              </a:buClr>
              <a:buSzPts val="1100"/>
              <a:buNone/>
            </a:pPr>
            <a:r>
              <a:rPr lang="de-DE" sz="2133" dirty="0">
                <a:solidFill>
                  <a:schemeClr val="tx1"/>
                </a:solidFill>
                <a:latin typeface="Calibri"/>
                <a:cs typeface="Calibri"/>
              </a:rPr>
              <a:t>→	</a:t>
            </a:r>
            <a:r>
              <a:rPr lang="de-DE" sz="2133" dirty="0">
                <a:solidFill>
                  <a:schemeClr val="tx1"/>
                </a:solidFill>
                <a:latin typeface="Calibri Light" pitchFamily="34" charset="0"/>
                <a:cs typeface="Calibri Light" pitchFamily="34" charset="0"/>
              </a:rPr>
              <a:t>Sehen Sie Kritikpunkte gegenüber der Gemeinwohlbilanzierung?</a:t>
            </a:r>
          </a:p>
        </p:txBody>
      </p:sp>
      <p:sp>
        <p:nvSpPr>
          <p:cNvPr id="2050" name="AutoShape 2" descr="BKK ProVita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de-DE" sz="2400"/>
          </a:p>
        </p:txBody>
      </p:sp>
    </p:spTree>
    <p:extLst>
      <p:ext uri="{BB962C8B-B14F-4D97-AF65-F5344CB8AC3E}">
        <p14:creationId xmlns:p14="http://schemas.microsoft.com/office/powerpoint/2010/main" val="200963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BBF-WBS-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BBF-WBS-ET.potx" id="{22BEEB78-5A4A-4CC8-A8FA-329EB292DD36}" vid="{528592F1-889C-4E9B-BE64-CD97C80AA4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c31c808-ffd0-44a5-a81e-dffca2217f80">
      <Terms xmlns="http://schemas.microsoft.com/office/infopath/2007/PartnerControls"/>
    </lcf76f155ced4ddcb4097134ff3c332f>
    <TaxCatchAll xmlns="c0f19de3-8f51-41a4-b6a9-546cc940773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7D265EBF879D7418223B8AE5A7D15B2" ma:contentTypeVersion="13" ma:contentTypeDescription="Ein neues Dokument erstellen." ma:contentTypeScope="" ma:versionID="ee3c87d16e150376e750293289caf5de">
  <xsd:schema xmlns:xsd="http://www.w3.org/2001/XMLSchema" xmlns:xs="http://www.w3.org/2001/XMLSchema" xmlns:p="http://schemas.microsoft.com/office/2006/metadata/properties" xmlns:ns2="dc31c808-ffd0-44a5-a81e-dffca2217f80" xmlns:ns3="c0f19de3-8f51-41a4-b6a9-546cc940773e" targetNamespace="http://schemas.microsoft.com/office/2006/metadata/properties" ma:root="true" ma:fieldsID="6d86649fec00ed8673e29334bed106b7" ns2:_="" ns3:_="">
    <xsd:import namespace="dc31c808-ffd0-44a5-a81e-dffca2217f80"/>
    <xsd:import namespace="c0f19de3-8f51-41a4-b6a9-546cc94077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1c808-ffd0-44a5-a81e-dffca2217f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db78f96f-be95-407c-aed9-97693394f1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f19de3-8f51-41a4-b6a9-546cc940773e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307151fb-f694-47db-80d3-89e59eac7945}" ma:internalName="TaxCatchAll" ma:showField="CatchAllData" ma:web="c0f19de3-8f51-41a4-b6a9-546cc94077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0AD188-D220-4D02-BAFF-AF5F02AD32FE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dc31c808-ffd0-44a5-a81e-dffca2217f80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c0f19de3-8f51-41a4-b6a9-546cc940773e"/>
  </ds:schemaRefs>
</ds:datastoreItem>
</file>

<file path=customXml/itemProps2.xml><?xml version="1.0" encoding="utf-8"?>
<ds:datastoreItem xmlns:ds="http://schemas.openxmlformats.org/officeDocument/2006/customXml" ds:itemID="{6C186366-53C9-4C67-96FF-179F64897A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54712D-BF8A-4FB8-B14A-DD473D2772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31c808-ffd0-44a5-a81e-dffca2217f80"/>
    <ds:schemaRef ds:uri="c0f19de3-8f51-41a4-b6a9-546cc94077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IBBF-WBS-ET</Template>
  <TotalTime>0</TotalTime>
  <Words>558</Words>
  <Application>Microsoft Office PowerPoint</Application>
  <PresentationFormat>Breitbild</PresentationFormat>
  <Paragraphs>80</Paragraphs>
  <Slides>15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6" baseType="lpstr">
      <vt:lpstr>AniTypewriter</vt:lpstr>
      <vt:lpstr>Arial</vt:lpstr>
      <vt:lpstr>Calibri</vt:lpstr>
      <vt:lpstr>Calibri Light</vt:lpstr>
      <vt:lpstr>Candara Light</vt:lpstr>
      <vt:lpstr>Comic Sans MS</vt:lpstr>
      <vt:lpstr>Lucida Sans</vt:lpstr>
      <vt:lpstr>Open Sans</vt:lpstr>
      <vt:lpstr>Symbol</vt:lpstr>
      <vt:lpstr>Wingdings</vt:lpstr>
      <vt:lpstr>IBBF-WBS-ET</vt:lpstr>
      <vt:lpstr>Ihr Unternehmen und Nachhaltigkeit – 2 Paar Schuhe?</vt:lpstr>
      <vt:lpstr>Ablauf Projekttag 1</vt:lpstr>
      <vt:lpstr>Mobiles Endgerät</vt:lpstr>
      <vt:lpstr>Arbeitsanregung 1 </vt:lpstr>
      <vt:lpstr>Arbeitsanregung 2 </vt:lpstr>
      <vt:lpstr>Arbeitsanregung 2 </vt:lpstr>
      <vt:lpstr>Arbeitsanregung 2 </vt:lpstr>
      <vt:lpstr>Gemeinwohl-Matrix 5.0 </vt:lpstr>
      <vt:lpstr>Auswertung</vt:lpstr>
      <vt:lpstr>Auswertung</vt:lpstr>
      <vt:lpstr>Ablauf Projekttag 2</vt:lpstr>
      <vt:lpstr>Arbeitsanregung 3 </vt:lpstr>
      <vt:lpstr>Arbeitsanregung 4 </vt:lpstr>
      <vt:lpstr>Theoretische Einbettung: ein Quiz</vt:lpstr>
      <vt:lpstr>Zusatz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Sandra Bernien</dc:creator>
  <cp:lastModifiedBy>Antonia Nieke</cp:lastModifiedBy>
  <cp:revision>94</cp:revision>
  <cp:lastPrinted>2020-01-15T07:45:05Z</cp:lastPrinted>
  <dcterms:created xsi:type="dcterms:W3CDTF">2020-01-09T08:14:38Z</dcterms:created>
  <dcterms:modified xsi:type="dcterms:W3CDTF">2022-09-07T12:08:40Z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0x010100E7D265EBF879D7418223B8AE5A7D15B2</vt:lpwstr>
  </property>
  <property fmtid="{D5CDD505-2E9C-101B-9397-08002B2CF9AE}" pid="3" name="MediaServiceImageTags">
    <vt:lpwstr/>
  </property>
</Properties>
</file>