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oleObject" PartName="/ppt/embeddings/oleObject3.bin"/>
  <Override ContentType="application/vnd.openxmlformats-officedocument.oleObject" PartName="/ppt/embeddings/oleObject4.bin"/>
  <Override ContentType="application/vnd.openxmlformats-officedocument.oleObject" PartName="/ppt/embeddings/oleObject2.bin"/>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10287000" cx="18288000"/>
  <p:notesSz cx="6858000" cy="9144000"/>
  <p:embeddedFontLst>
    <p:embeddedFont>
      <p:font typeface="Montserrat"/>
      <p:regular r:id="rId34"/>
      <p:bold r:id="rId35"/>
      <p:italic r:id="rId36"/>
      <p:boldItalic r:id="rId37"/>
    </p:embeddedFont>
    <p:embeddedFont>
      <p:font typeface="Libre Baskerville"/>
      <p:regular r:id="rId38"/>
      <p:bold r:id="rId39"/>
      <p: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41" roundtripDataSignature="AMtx7mj2v3hQfojaEHrXxL18t3NCeBI7J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July H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ibreBaskerville-italic.fntdata"/><Relationship Id="rId20" Type="http://schemas.openxmlformats.org/officeDocument/2006/relationships/slide" Target="slides/slide14.xml"/><Relationship Id="rId41"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Montserrat-bold.fntdata"/><Relationship Id="rId12" Type="http://schemas.openxmlformats.org/officeDocument/2006/relationships/slide" Target="slides/slide6.xml"/><Relationship Id="rId34" Type="http://schemas.openxmlformats.org/officeDocument/2006/relationships/font" Target="fonts/Montserrat-regular.fntdata"/><Relationship Id="rId15" Type="http://schemas.openxmlformats.org/officeDocument/2006/relationships/slide" Target="slides/slide9.xml"/><Relationship Id="rId37" Type="http://schemas.openxmlformats.org/officeDocument/2006/relationships/font" Target="fonts/Montserrat-boldItalic.fntdata"/><Relationship Id="rId14" Type="http://schemas.openxmlformats.org/officeDocument/2006/relationships/slide" Target="slides/slide8.xml"/><Relationship Id="rId36" Type="http://schemas.openxmlformats.org/officeDocument/2006/relationships/font" Target="fonts/Montserrat-italic.fntdata"/><Relationship Id="rId17" Type="http://schemas.openxmlformats.org/officeDocument/2006/relationships/slide" Target="slides/slide11.xml"/><Relationship Id="rId39" Type="http://schemas.openxmlformats.org/officeDocument/2006/relationships/font" Target="fonts/LibreBaskerville-bold.fntdata"/><Relationship Id="rId16" Type="http://schemas.openxmlformats.org/officeDocument/2006/relationships/slide" Target="slides/slide10.xml"/><Relationship Id="rId38" Type="http://schemas.openxmlformats.org/officeDocument/2006/relationships/font" Target="fonts/LibreBaskerville-regular.fntdata"/><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1-06T21:37:51.686">
    <p:pos x="6000" y="0"/>
    <p:text>Bei Inhalt vielleicht: Das ist ein Plan, der die Bevölkerung über gesundheitliche Auswirkungen von Hitze aufklären und sie somit vorbereiten soll. Der Plan umfasst Maßnahmen, die die Menschen schützen sollen und gibt konkrete Handlungsempfehlungen, wie bei Hitze reagiert werden sollte. So einen Plan hat im Sommer 2023 unser Bundesgesundheitsminister Prof. Karl Lauterbach herausgebracht. Inzwischen haben auch viele Kommunen, Pflegeheime und andere Gemeinschaftseinrichtungen einen Hitzeschutzplan erstellt. An Schulen fehlt jedoch oft ein klares Handlungskonzept in den heißen Sommermonaten. Hier sollen die Schüler*innen nun selbst überlegen, was sie und ihre Schule konkret tun könnten, um (besonders vulnerable) Schüler*innnen und Lehrer*innen vor der Gefährdung durch Hitze und UV-Strahlung zu schützen.</p:text>
    <p:extLst>
      <p:ext uri="{C676402C-5697-4E1C-873F-D02D1690AC5C}">
        <p15:threadingInfo timeZoneBias="0"/>
      </p:ext>
      <p:ext uri="http://customooxmlschemas.google.com/">
        <go:slidesCustomData xmlns:go="http://customooxmlschemas.google.com/" commentPostId="AAABbZk25Bg"/>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8"/>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9"/>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9"/>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4" name="Google Shape;24;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3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3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3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3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3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7"/>
          <p:cNvSpPr/>
          <p:nvPr>
            <p:ph idx="2" type="pic"/>
          </p:nvPr>
        </p:nvSpPr>
        <p:spPr>
          <a:xfrm>
            <a:off x="1792288" y="612775"/>
            <a:ext cx="5486400" cy="4114800"/>
          </a:xfrm>
          <a:prstGeom prst="rect">
            <a:avLst/>
          </a:prstGeom>
          <a:noFill/>
          <a:ln>
            <a:noFill/>
          </a:ln>
        </p:spPr>
      </p:sp>
      <p:sp>
        <p:nvSpPr>
          <p:cNvPr id="68" name="Google Shape;68;p3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25.png"/><Relationship Id="rId5"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7.png"/><Relationship Id="rId4" Type="http://schemas.openxmlformats.org/officeDocument/2006/relationships/image" Target="../media/image19.png"/><Relationship Id="rId9" Type="http://schemas.openxmlformats.org/officeDocument/2006/relationships/image" Target="../media/image33.png"/><Relationship Id="rId5" Type="http://schemas.openxmlformats.org/officeDocument/2006/relationships/image" Target="../media/image28.png"/><Relationship Id="rId6" Type="http://schemas.openxmlformats.org/officeDocument/2006/relationships/image" Target="../media/image15.png"/><Relationship Id="rId7" Type="http://schemas.openxmlformats.org/officeDocument/2006/relationships/image" Target="../media/image29.png"/><Relationship Id="rId8"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jp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vmlDrawing" Target="../drawings/vmlDrawing3.vml"/><Relationship Id="rId4" Type="http://schemas.openxmlformats.org/officeDocument/2006/relationships/image" Target="../media/image12.png"/><Relationship Id="rId9" Type="http://schemas.openxmlformats.org/officeDocument/2006/relationships/image" Target="../media/image4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oleObject" Target="../embeddings/oleObject4.bin"/><Relationship Id="rId8"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vmlDrawing" Target="../drawings/vmlDrawing1.vml"/><Relationship Id="rId4" Type="http://schemas.openxmlformats.org/officeDocument/2006/relationships/hyperlink" Target="https://twinery.org/" TargetMode="External"/><Relationship Id="rId11" Type="http://schemas.openxmlformats.org/officeDocument/2006/relationships/image" Target="../media/image3.png"/><Relationship Id="rId10" Type="http://schemas.openxmlformats.org/officeDocument/2006/relationships/oleObject" Target="../embeddings/oleObject2.bin"/><Relationship Id="rId9" Type="http://schemas.openxmlformats.org/officeDocument/2006/relationships/oleObject" Target="../embeddings/oleObject2.bin"/><Relationship Id="rId5" Type="http://schemas.openxmlformats.org/officeDocument/2006/relationships/image" Target="../media/image1.png"/><Relationship Id="rId6" Type="http://schemas.openxmlformats.org/officeDocument/2006/relationships/oleObject" Target="../embeddings/oleObject1.bin"/><Relationship Id="rId7" Type="http://schemas.openxmlformats.org/officeDocument/2006/relationships/oleObject" Target="../embeddings/oleObject1.bin"/><Relationship Id="rId8"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comments" Target="../comments/commen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0.png"/><Relationship Id="rId10" Type="http://schemas.openxmlformats.org/officeDocument/2006/relationships/image" Target="../media/image19.png"/><Relationship Id="rId9"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vmlDrawing" Target="../drawings/vmlDrawing2.vml"/><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oleObject" Target="../embeddings/oleObject3.bin"/><Relationship Id="rId7" Type="http://schemas.openxmlformats.org/officeDocument/2006/relationships/oleObject" Target="../embeddings/oleObject3.bin"/><Relationship Id="rId8"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87" name="Shape 87"/>
        <p:cNvGrpSpPr/>
        <p:nvPr/>
      </p:nvGrpSpPr>
      <p:grpSpPr>
        <a:xfrm>
          <a:off x="0" y="0"/>
          <a:ext cx="0" cy="0"/>
          <a:chOff x="0" y="0"/>
          <a:chExt cx="0" cy="0"/>
        </a:xfrm>
      </p:grpSpPr>
      <p:sp>
        <p:nvSpPr>
          <p:cNvPr id="88" name="Google Shape;88;p1"/>
          <p:cNvSpPr txBox="1"/>
          <p:nvPr>
            <p:ph type="title"/>
          </p:nvPr>
        </p:nvSpPr>
        <p:spPr>
          <a:xfrm>
            <a:off x="1219200" y="647700"/>
            <a:ext cx="156210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32909B"/>
              </a:buClr>
              <a:buSzPct val="100000"/>
              <a:buFont typeface="Libre Baskerville"/>
              <a:buNone/>
            </a:pPr>
            <a:r>
              <a:rPr b="1" lang="en-US" sz="5000">
                <a:solidFill>
                  <a:srgbClr val="32909B"/>
                </a:solidFill>
                <a:latin typeface="Libre Baskerville"/>
                <a:ea typeface="Libre Baskerville"/>
                <a:cs typeface="Libre Baskerville"/>
                <a:sym typeface="Libre Baskerville"/>
              </a:rPr>
              <a:t>Konzept der Module zu Klimawandel und physischer Gesundheit</a:t>
            </a:r>
            <a:endParaRPr b="1" sz="5000">
              <a:solidFill>
                <a:srgbClr val="32909B"/>
              </a:solidFill>
              <a:latin typeface="Libre Baskerville"/>
              <a:ea typeface="Libre Baskerville"/>
              <a:cs typeface="Libre Baskerville"/>
              <a:sym typeface="Libre Baskerville"/>
            </a:endParaRPr>
          </a:p>
        </p:txBody>
      </p:sp>
      <p:sp>
        <p:nvSpPr>
          <p:cNvPr id="89" name="Google Shape;89;p1"/>
          <p:cNvSpPr txBox="1"/>
          <p:nvPr>
            <p:ph idx="1" type="body"/>
          </p:nvPr>
        </p:nvSpPr>
        <p:spPr>
          <a:xfrm>
            <a:off x="457200" y="2095500"/>
            <a:ext cx="17297400" cy="7848600"/>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spcBef>
                <a:spcPts val="0"/>
              </a:spcBef>
              <a:spcAft>
                <a:spcPts val="0"/>
              </a:spcAft>
              <a:buClr>
                <a:schemeClr val="dk1"/>
              </a:buClr>
              <a:buSzPct val="100000"/>
              <a:buNone/>
            </a:pPr>
            <a:r>
              <a:rPr lang="en-US">
                <a:latin typeface="Montserrat"/>
                <a:ea typeface="Montserrat"/>
                <a:cs typeface="Montserrat"/>
                <a:sym typeface="Montserrat"/>
              </a:rPr>
              <a:t>Diese Präsentation soll durch das Modul „Klimawandel und physische Gesundheit“ führen. </a:t>
            </a:r>
            <a:endParaRPr/>
          </a:p>
          <a:p>
            <a:pPr indent="0" lvl="0" marL="0" rtl="0" algn="l">
              <a:spcBef>
                <a:spcPts val="400"/>
              </a:spcBef>
              <a:spcAft>
                <a:spcPts val="0"/>
              </a:spcAft>
              <a:buClr>
                <a:schemeClr val="dk1"/>
              </a:buClr>
              <a:buSzPct val="100000"/>
              <a:buNone/>
            </a:pPr>
            <a:r>
              <a:rPr lang="en-US">
                <a:latin typeface="Montserrat"/>
                <a:ea typeface="Montserrat"/>
                <a:cs typeface="Montserrat"/>
                <a:sym typeface="Montserrat"/>
              </a:rPr>
              <a:t>Das Modul ist für zwei Doppelstunden konzipiert und baut auf verschiedenen Szenarien auf, die die Schüler:innen „durchleben“ sollen. Zu jedem Szenario gibt es Gruppenarbeit mit Fragen, die beantwortet werden sollen/zu denen sich Gedanken gemacht werden sollen. Am Ende sollen die Schüler:innen ins Handeln kommen und einen Hitzeschutzplan für die Schule entwerfen.</a:t>
            </a:r>
            <a:endParaRPr/>
          </a:p>
          <a:p>
            <a:pPr indent="0" lvl="0" marL="0" rtl="0" algn="l">
              <a:spcBef>
                <a:spcPts val="400"/>
              </a:spcBef>
              <a:spcAft>
                <a:spcPts val="0"/>
              </a:spcAft>
              <a:buClr>
                <a:schemeClr val="dk1"/>
              </a:buClr>
              <a:buSzPct val="100000"/>
              <a:buNone/>
            </a:pPr>
            <a:r>
              <a:t/>
            </a:r>
            <a:endParaRPr>
              <a:latin typeface="Montserrat"/>
              <a:ea typeface="Montserrat"/>
              <a:cs typeface="Montserrat"/>
              <a:sym typeface="Montserrat"/>
            </a:endParaRPr>
          </a:p>
          <a:p>
            <a:pPr indent="0" lvl="0" marL="0" rtl="0" algn="l">
              <a:spcBef>
                <a:spcPts val="400"/>
              </a:spcBef>
              <a:spcAft>
                <a:spcPts val="0"/>
              </a:spcAft>
              <a:buClr>
                <a:schemeClr val="dk1"/>
              </a:buClr>
              <a:buSzPct val="100000"/>
              <a:buNone/>
            </a:pPr>
            <a:r>
              <a:rPr b="1" lang="en-US">
                <a:latin typeface="Montserrat"/>
                <a:ea typeface="Montserrat"/>
                <a:cs typeface="Montserrat"/>
                <a:sym typeface="Montserrat"/>
              </a:rPr>
              <a:t>Aufbau des Moduls:</a:t>
            </a:r>
            <a:endParaRPr/>
          </a:p>
          <a:p>
            <a:pPr indent="0" lvl="0" marL="0" rtl="0" algn="l">
              <a:spcBef>
                <a:spcPts val="400"/>
              </a:spcBef>
              <a:spcAft>
                <a:spcPts val="0"/>
              </a:spcAft>
              <a:buClr>
                <a:schemeClr val="dk1"/>
              </a:buClr>
              <a:buSzPct val="100000"/>
              <a:buNone/>
            </a:pPr>
            <a:r>
              <a:t/>
            </a:r>
            <a:endParaRPr u="sng">
              <a:latin typeface="Montserrat"/>
              <a:ea typeface="Montserrat"/>
              <a:cs typeface="Montserrat"/>
              <a:sym typeface="Montserrat"/>
            </a:endParaRPr>
          </a:p>
          <a:p>
            <a:pPr indent="0" lvl="0" marL="0" rtl="0" algn="l">
              <a:spcBef>
                <a:spcPts val="400"/>
              </a:spcBef>
              <a:spcAft>
                <a:spcPts val="0"/>
              </a:spcAft>
              <a:buClr>
                <a:schemeClr val="dk1"/>
              </a:buClr>
              <a:buSzPct val="100000"/>
              <a:buNone/>
            </a:pPr>
            <a:r>
              <a:rPr lang="en-US" u="sng">
                <a:latin typeface="Montserrat"/>
                <a:ea typeface="Montserrat"/>
                <a:cs typeface="Montserrat"/>
                <a:sym typeface="Montserrat"/>
              </a:rPr>
              <a:t>Erste Doppelstunde</a:t>
            </a:r>
            <a:endParaRPr/>
          </a:p>
          <a:p>
            <a:pPr indent="0" lvl="0" marL="0" rtl="0" algn="l">
              <a:spcBef>
                <a:spcPts val="400"/>
              </a:spcBef>
              <a:spcAft>
                <a:spcPts val="0"/>
              </a:spcAft>
              <a:buClr>
                <a:schemeClr val="dk1"/>
              </a:buClr>
              <a:buSzPct val="100000"/>
              <a:buNone/>
            </a:pPr>
            <a:r>
              <a:rPr lang="en-US">
                <a:latin typeface="Montserrat"/>
                <a:ea typeface="Montserrat"/>
                <a:cs typeface="Montserrat"/>
                <a:sym typeface="Montserrat"/>
              </a:rPr>
              <a:t>1. Einführungsvideo: Wie wirkt der Klimawandel auf unsere Gesundheit?</a:t>
            </a:r>
            <a:endParaRPr/>
          </a:p>
          <a:p>
            <a:pPr indent="0" lvl="0" marL="0" rtl="0" algn="l">
              <a:spcBef>
                <a:spcPts val="400"/>
              </a:spcBef>
              <a:spcAft>
                <a:spcPts val="0"/>
              </a:spcAft>
              <a:buClr>
                <a:schemeClr val="dk1"/>
              </a:buClr>
              <a:buSzPct val="100000"/>
              <a:buNone/>
            </a:pPr>
            <a:r>
              <a:rPr lang="en-US">
                <a:latin typeface="Montserrat"/>
                <a:ea typeface="Montserrat"/>
                <a:cs typeface="Montserrat"/>
                <a:sym typeface="Montserrat"/>
              </a:rPr>
              <a:t>2. Szenario zu </a:t>
            </a:r>
            <a:r>
              <a:rPr b="1" lang="en-US">
                <a:latin typeface="Montserrat"/>
                <a:ea typeface="Montserrat"/>
                <a:cs typeface="Montserrat"/>
                <a:sym typeface="Montserrat"/>
              </a:rPr>
              <a:t>Luftverschmutzung</a:t>
            </a:r>
            <a:endParaRPr>
              <a:latin typeface="Montserrat"/>
              <a:ea typeface="Montserrat"/>
              <a:cs typeface="Montserrat"/>
              <a:sym typeface="Montserrat"/>
            </a:endParaRPr>
          </a:p>
          <a:p>
            <a:pPr indent="-514350" lvl="1" marL="914400" rtl="0" algn="l">
              <a:spcBef>
                <a:spcPts val="350"/>
              </a:spcBef>
              <a:spcAft>
                <a:spcPts val="0"/>
              </a:spcAft>
              <a:buClr>
                <a:schemeClr val="dk1"/>
              </a:buClr>
              <a:buSzPct val="100000"/>
              <a:buFont typeface="Arial"/>
              <a:buChar char="•"/>
            </a:pPr>
            <a:r>
              <a:rPr lang="en-US">
                <a:latin typeface="Montserrat"/>
                <a:ea typeface="Montserrat"/>
                <a:cs typeface="Montserrat"/>
                <a:sym typeface="Montserrat"/>
              </a:rPr>
              <a:t>Dieses Szenario kann über die online-Plattform „Twinery“ durchgespielt werden, oder mittels Briefen/Zetteln, die die nächsten Schritte beinhalten.</a:t>
            </a:r>
            <a:endParaRPr/>
          </a:p>
          <a:p>
            <a:pPr indent="-514350" lvl="1" marL="914400" rtl="0" algn="l">
              <a:spcBef>
                <a:spcPts val="350"/>
              </a:spcBef>
              <a:spcAft>
                <a:spcPts val="0"/>
              </a:spcAft>
              <a:buClr>
                <a:schemeClr val="dk1"/>
              </a:buClr>
              <a:buSzPct val="100000"/>
              <a:buFont typeface="Arial"/>
              <a:buChar char="•"/>
            </a:pPr>
            <a:r>
              <a:rPr lang="en-US">
                <a:latin typeface="Montserrat"/>
                <a:ea typeface="Montserrat"/>
                <a:cs typeface="Montserrat"/>
                <a:sym typeface="Montserrat"/>
              </a:rPr>
              <a:t>Die Anleitung zum Umgang mit Twinery folgt auf den nächsten zwei Folien.</a:t>
            </a:r>
            <a:endParaRPr/>
          </a:p>
          <a:p>
            <a:pPr indent="0" lvl="0" marL="0" rtl="0" algn="l">
              <a:spcBef>
                <a:spcPts val="400"/>
              </a:spcBef>
              <a:spcAft>
                <a:spcPts val="0"/>
              </a:spcAft>
              <a:buClr>
                <a:schemeClr val="dk1"/>
              </a:buClr>
              <a:buSzPct val="100000"/>
              <a:buNone/>
            </a:pPr>
            <a:r>
              <a:rPr lang="en-US">
                <a:latin typeface="Montserrat"/>
                <a:ea typeface="Montserrat"/>
                <a:cs typeface="Montserrat"/>
                <a:sym typeface="Montserrat"/>
              </a:rPr>
              <a:t>3. Szenario zu </a:t>
            </a:r>
            <a:r>
              <a:rPr b="1" lang="en-US">
                <a:latin typeface="Montserrat"/>
                <a:ea typeface="Montserrat"/>
                <a:cs typeface="Montserrat"/>
                <a:sym typeface="Montserrat"/>
              </a:rPr>
              <a:t>Überflutungen und Klimagerechtigkeit</a:t>
            </a:r>
            <a:endParaRPr>
              <a:latin typeface="Montserrat"/>
              <a:ea typeface="Montserrat"/>
              <a:cs typeface="Montserrat"/>
              <a:sym typeface="Montserrat"/>
            </a:endParaRPr>
          </a:p>
          <a:p>
            <a:pPr indent="-285750" lvl="1" marL="742950" rtl="0" algn="l">
              <a:spcBef>
                <a:spcPts val="350"/>
              </a:spcBef>
              <a:spcAft>
                <a:spcPts val="0"/>
              </a:spcAft>
              <a:buClr>
                <a:schemeClr val="dk1"/>
              </a:buClr>
              <a:buSzPct val="100000"/>
              <a:buFont typeface="Arial"/>
              <a:buChar char="•"/>
            </a:pPr>
            <a:r>
              <a:rPr lang="en-US">
                <a:latin typeface="Montserrat"/>
                <a:ea typeface="Montserrat"/>
                <a:cs typeface="Montserrat"/>
                <a:sym typeface="Montserrat"/>
              </a:rPr>
              <a:t>Dieses Szenario stellt zunächst die Protagonist:innen vor und arbeitet dann mit einem Factsheet, dass die Schüler:innen bearbeiten sollen. </a:t>
            </a:r>
            <a:endParaRPr/>
          </a:p>
          <a:p>
            <a:pPr indent="-285750" lvl="1" marL="742950" rtl="0" algn="l">
              <a:spcBef>
                <a:spcPts val="350"/>
              </a:spcBef>
              <a:spcAft>
                <a:spcPts val="0"/>
              </a:spcAft>
              <a:buClr>
                <a:schemeClr val="dk1"/>
              </a:buClr>
              <a:buSzPct val="100000"/>
              <a:buFont typeface="Arial"/>
              <a:buChar char="•"/>
            </a:pPr>
            <a:r>
              <a:rPr lang="en-US">
                <a:latin typeface="Montserrat"/>
                <a:ea typeface="Montserrat"/>
                <a:cs typeface="Montserrat"/>
                <a:sym typeface="Montserrat"/>
              </a:rPr>
              <a:t>Dafür wird das Dokument „Factsheet Überflutungen und Klimagerechtigkeit“ benötigt. Die Vorstellung der Protagonist:innen findet sich sowohl in der Präsentation, als auch im Factsheet. Hier kann entschieden werden, ob die Schüler:innen sich das ganze Szenario alleine erarbeiten sollen, oder der Anfang gemeinsam gemacht werden soll. </a:t>
            </a:r>
            <a:endParaRPr/>
          </a:p>
          <a:p>
            <a:pPr indent="0" lvl="0" marL="0" rtl="0" algn="l">
              <a:spcBef>
                <a:spcPts val="400"/>
              </a:spcBef>
              <a:spcAft>
                <a:spcPts val="0"/>
              </a:spcAft>
              <a:buClr>
                <a:schemeClr val="dk1"/>
              </a:buClr>
              <a:buSzPct val="100000"/>
              <a:buNone/>
            </a:pPr>
            <a:r>
              <a:t/>
            </a:r>
            <a:endParaRPr u="sng">
              <a:latin typeface="Montserrat"/>
              <a:ea typeface="Montserrat"/>
              <a:cs typeface="Montserrat"/>
              <a:sym typeface="Montserrat"/>
            </a:endParaRPr>
          </a:p>
          <a:p>
            <a:pPr indent="0" lvl="0" marL="0" rtl="0" algn="l">
              <a:spcBef>
                <a:spcPts val="400"/>
              </a:spcBef>
              <a:spcAft>
                <a:spcPts val="0"/>
              </a:spcAft>
              <a:buClr>
                <a:schemeClr val="dk1"/>
              </a:buClr>
              <a:buSzPct val="100000"/>
              <a:buNone/>
            </a:pPr>
            <a:r>
              <a:rPr lang="en-US" u="sng">
                <a:latin typeface="Montserrat"/>
                <a:ea typeface="Montserrat"/>
                <a:cs typeface="Montserrat"/>
                <a:sym typeface="Montserrat"/>
              </a:rPr>
              <a:t>Zweite Doppelstunde</a:t>
            </a:r>
            <a:endParaRPr>
              <a:latin typeface="Montserrat"/>
              <a:ea typeface="Montserrat"/>
              <a:cs typeface="Montserrat"/>
              <a:sym typeface="Montserrat"/>
            </a:endParaRPr>
          </a:p>
          <a:p>
            <a:pPr indent="0" lvl="0" marL="0" rtl="0" algn="l">
              <a:spcBef>
                <a:spcPts val="400"/>
              </a:spcBef>
              <a:spcAft>
                <a:spcPts val="0"/>
              </a:spcAft>
              <a:buClr>
                <a:schemeClr val="dk1"/>
              </a:buClr>
              <a:buSzPct val="100000"/>
              <a:buNone/>
            </a:pPr>
            <a:r>
              <a:rPr lang="en-US">
                <a:latin typeface="Montserrat"/>
                <a:ea typeface="Montserrat"/>
                <a:cs typeface="Montserrat"/>
                <a:sym typeface="Montserrat"/>
              </a:rPr>
              <a:t>4. Die zweite Doppelstunde beginnt mit dem letzten Szenario zum Thema </a:t>
            </a:r>
            <a:r>
              <a:rPr b="1" lang="en-US">
                <a:latin typeface="Montserrat"/>
                <a:ea typeface="Montserrat"/>
                <a:cs typeface="Montserrat"/>
                <a:sym typeface="Montserrat"/>
              </a:rPr>
              <a:t>Hitze</a:t>
            </a:r>
            <a:endParaRPr/>
          </a:p>
          <a:p>
            <a:pPr indent="-285750" lvl="1" marL="742950" rtl="0" algn="l">
              <a:spcBef>
                <a:spcPts val="350"/>
              </a:spcBef>
              <a:spcAft>
                <a:spcPts val="0"/>
              </a:spcAft>
              <a:buClr>
                <a:schemeClr val="dk1"/>
              </a:buClr>
              <a:buSzPct val="100000"/>
              <a:buFont typeface="Arial"/>
              <a:buChar char="•"/>
            </a:pPr>
            <a:r>
              <a:rPr lang="en-US">
                <a:latin typeface="Montserrat"/>
                <a:ea typeface="Montserrat"/>
                <a:cs typeface="Montserrat"/>
                <a:sym typeface="Montserrat"/>
              </a:rPr>
              <a:t>Dieses Szenario ist aufgebaut wie das Szenario zum Thema Luftverschmutzung.</a:t>
            </a:r>
            <a:endParaRPr b="1">
              <a:latin typeface="Montserrat"/>
              <a:ea typeface="Montserrat"/>
              <a:cs typeface="Montserrat"/>
              <a:sym typeface="Montserrat"/>
            </a:endParaRPr>
          </a:p>
          <a:p>
            <a:pPr indent="0" lvl="0" marL="0" rtl="0" algn="l">
              <a:spcBef>
                <a:spcPts val="400"/>
              </a:spcBef>
              <a:spcAft>
                <a:spcPts val="0"/>
              </a:spcAft>
              <a:buClr>
                <a:schemeClr val="dk1"/>
              </a:buClr>
              <a:buSzPct val="100000"/>
              <a:buNone/>
            </a:pPr>
            <a:r>
              <a:rPr lang="en-US">
                <a:latin typeface="Montserrat"/>
                <a:ea typeface="Montserrat"/>
                <a:cs typeface="Montserrat"/>
                <a:sym typeface="Montserrat"/>
              </a:rPr>
              <a:t>5. Der zweite Teil der Doppelstunde soll genutzt werden um die Schüler:innen ins Handeln zu bringen. Dazu haben sie die Aufgabe einen Hitzeschutzplan für die Schule zu erarbeiten. Dafür werden drei Gruppen erstellt, die sich jeweils mit einem Aspekt des Hitzeschutzplans beschäftigen. Am Ende sollen alle Ideen zusammengetragen werden und ein gemeinsames Konzept entworfen werden. </a:t>
            </a:r>
            <a:endParaRPr>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174" name="Shape 174"/>
        <p:cNvGrpSpPr/>
        <p:nvPr/>
      </p:nvGrpSpPr>
      <p:grpSpPr>
        <a:xfrm>
          <a:off x="0" y="0"/>
          <a:ext cx="0" cy="0"/>
          <a:chOff x="0" y="0"/>
          <a:chExt cx="0" cy="0"/>
        </a:xfrm>
      </p:grpSpPr>
      <p:sp>
        <p:nvSpPr>
          <p:cNvPr id="175" name="Google Shape;175;p10"/>
          <p:cNvSpPr txBox="1"/>
          <p:nvPr/>
        </p:nvSpPr>
        <p:spPr>
          <a:xfrm>
            <a:off x="8043550" y="4652327"/>
            <a:ext cx="8351468" cy="181102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lang="en-US" sz="5199">
                <a:solidFill>
                  <a:srgbClr val="32909B"/>
                </a:solidFill>
                <a:latin typeface="Libre Baskerville"/>
                <a:ea typeface="Libre Baskerville"/>
                <a:cs typeface="Libre Baskerville"/>
                <a:sym typeface="Libre Baskerville"/>
              </a:rPr>
              <a:t>Überschwemmungen und unsere Gesundheit</a:t>
            </a:r>
            <a:endParaRPr/>
          </a:p>
        </p:txBody>
      </p:sp>
      <p:grpSp>
        <p:nvGrpSpPr>
          <p:cNvPr id="176" name="Google Shape;176;p10"/>
          <p:cNvGrpSpPr/>
          <p:nvPr/>
        </p:nvGrpSpPr>
        <p:grpSpPr>
          <a:xfrm>
            <a:off x="1517276" y="2762668"/>
            <a:ext cx="5979635" cy="5685590"/>
            <a:chOff x="0" y="0"/>
            <a:chExt cx="7972847" cy="7580786"/>
          </a:xfrm>
        </p:grpSpPr>
        <p:sp>
          <p:nvSpPr>
            <p:cNvPr id="177" name="Google Shape;177;p10"/>
            <p:cNvSpPr/>
            <p:nvPr/>
          </p:nvSpPr>
          <p:spPr>
            <a:xfrm>
              <a:off x="14016" y="0"/>
              <a:ext cx="7958831" cy="7580786"/>
            </a:xfrm>
            <a:custGeom>
              <a:rect b="b" l="l" r="r" t="t"/>
              <a:pathLst>
                <a:path extrusionOk="0" h="7580786" w="7958831">
                  <a:moveTo>
                    <a:pt x="0" y="0"/>
                  </a:moveTo>
                  <a:lnTo>
                    <a:pt x="7958831" y="0"/>
                  </a:lnTo>
                  <a:lnTo>
                    <a:pt x="7958831" y="7580786"/>
                  </a:lnTo>
                  <a:lnTo>
                    <a:pt x="0" y="758078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 name="Google Shape;178;p10"/>
            <p:cNvSpPr/>
            <p:nvPr/>
          </p:nvSpPr>
          <p:spPr>
            <a:xfrm>
              <a:off x="3870286" y="1287423"/>
              <a:ext cx="3721947" cy="5394126"/>
            </a:xfrm>
            <a:custGeom>
              <a:rect b="b" l="l" r="r" t="t"/>
              <a:pathLst>
                <a:path extrusionOk="0" h="5394126" w="3721947">
                  <a:moveTo>
                    <a:pt x="0" y="0"/>
                  </a:moveTo>
                  <a:lnTo>
                    <a:pt x="3721947" y="0"/>
                  </a:lnTo>
                  <a:lnTo>
                    <a:pt x="3721947" y="5394126"/>
                  </a:lnTo>
                  <a:lnTo>
                    <a:pt x="0" y="539412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 name="Google Shape;179;p10"/>
            <p:cNvSpPr/>
            <p:nvPr/>
          </p:nvSpPr>
          <p:spPr>
            <a:xfrm>
              <a:off x="0" y="1287423"/>
              <a:ext cx="3870286" cy="5394126"/>
            </a:xfrm>
            <a:custGeom>
              <a:rect b="b" l="l" r="r" t="t"/>
              <a:pathLst>
                <a:path extrusionOk="0" h="5394126" w="3870286">
                  <a:moveTo>
                    <a:pt x="0" y="0"/>
                  </a:moveTo>
                  <a:lnTo>
                    <a:pt x="3870286" y="0"/>
                  </a:lnTo>
                  <a:lnTo>
                    <a:pt x="3870286" y="5394126"/>
                  </a:lnTo>
                  <a:lnTo>
                    <a:pt x="0" y="539412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183" name="Shape 183"/>
        <p:cNvGrpSpPr/>
        <p:nvPr/>
      </p:nvGrpSpPr>
      <p:grpSpPr>
        <a:xfrm>
          <a:off x="0" y="0"/>
          <a:ext cx="0" cy="0"/>
          <a:chOff x="0" y="0"/>
          <a:chExt cx="0" cy="0"/>
        </a:xfrm>
      </p:grpSpPr>
      <p:sp>
        <p:nvSpPr>
          <p:cNvPr id="184" name="Google Shape;184;p11"/>
          <p:cNvSpPr/>
          <p:nvPr/>
        </p:nvSpPr>
        <p:spPr>
          <a:xfrm>
            <a:off x="1777058" y="833544"/>
            <a:ext cx="2712307" cy="3881880"/>
          </a:xfrm>
          <a:custGeom>
            <a:rect b="b" l="l" r="r" t="t"/>
            <a:pathLst>
              <a:path extrusionOk="0" h="3881880" w="2712307">
                <a:moveTo>
                  <a:pt x="0" y="0"/>
                </a:moveTo>
                <a:lnTo>
                  <a:pt x="2712307" y="0"/>
                </a:lnTo>
                <a:lnTo>
                  <a:pt x="2712307" y="3881880"/>
                </a:lnTo>
                <a:lnTo>
                  <a:pt x="0" y="3881880"/>
                </a:lnTo>
                <a:lnTo>
                  <a:pt x="0" y="0"/>
                </a:lnTo>
                <a:close/>
              </a:path>
            </a:pathLst>
          </a:custGeom>
          <a:blipFill rotWithShape="1">
            <a:blip r:embed="rId3">
              <a:alphaModFix/>
            </a:blip>
            <a:stretch>
              <a:fillRect b="-1261"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 name="Google Shape;185;p11"/>
          <p:cNvSpPr/>
          <p:nvPr/>
        </p:nvSpPr>
        <p:spPr>
          <a:xfrm>
            <a:off x="283107" y="4493209"/>
            <a:ext cx="7037063" cy="4328045"/>
          </a:xfrm>
          <a:custGeom>
            <a:rect b="b" l="l" r="r" t="t"/>
            <a:pathLst>
              <a:path extrusionOk="0" h="4328045" w="7037063">
                <a:moveTo>
                  <a:pt x="0" y="0"/>
                </a:moveTo>
                <a:lnTo>
                  <a:pt x="7037063" y="0"/>
                </a:lnTo>
                <a:lnTo>
                  <a:pt x="7037063" y="4328045"/>
                </a:lnTo>
                <a:lnTo>
                  <a:pt x="0" y="4328045"/>
                </a:lnTo>
                <a:lnTo>
                  <a:pt x="0" y="0"/>
                </a:lnTo>
                <a:close/>
              </a:path>
            </a:pathLst>
          </a:custGeom>
          <a:blipFill rotWithShape="1">
            <a:blip r:embed="rId4">
              <a:alphaModFix/>
            </a:blip>
            <a:stretch>
              <a:fillRect b="-358"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 name="Google Shape;186;p11"/>
          <p:cNvSpPr/>
          <p:nvPr/>
        </p:nvSpPr>
        <p:spPr>
          <a:xfrm>
            <a:off x="12344400" y="4363631"/>
            <a:ext cx="5522044" cy="4878881"/>
          </a:xfrm>
          <a:custGeom>
            <a:rect b="b" l="l" r="r" t="t"/>
            <a:pathLst>
              <a:path extrusionOk="0" h="4878881" w="5522044">
                <a:moveTo>
                  <a:pt x="0" y="0"/>
                </a:moveTo>
                <a:lnTo>
                  <a:pt x="5522044" y="0"/>
                </a:lnTo>
                <a:lnTo>
                  <a:pt x="5522044" y="4878881"/>
                </a:lnTo>
                <a:lnTo>
                  <a:pt x="0" y="4878881"/>
                </a:lnTo>
                <a:lnTo>
                  <a:pt x="0" y="0"/>
                </a:lnTo>
                <a:close/>
              </a:path>
            </a:pathLst>
          </a:custGeom>
          <a:blipFill rotWithShape="1">
            <a:blip r:embed="rId5">
              <a:alphaModFix/>
            </a:blip>
            <a:stretch>
              <a:fillRect b="-13336" l="-1127" r="0" t="-531"/>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 name="Google Shape;187;p11"/>
          <p:cNvSpPr txBox="1"/>
          <p:nvPr/>
        </p:nvSpPr>
        <p:spPr>
          <a:xfrm>
            <a:off x="2539672" y="659553"/>
            <a:ext cx="6847402" cy="784179"/>
          </a:xfrm>
          <a:prstGeom prst="rect">
            <a:avLst/>
          </a:prstGeom>
          <a:noFill/>
          <a:ln>
            <a:noFill/>
          </a:ln>
        </p:spPr>
        <p:txBody>
          <a:bodyPr anchorCtr="0" anchor="t" bIns="0" lIns="0" spcFirstLastPara="1" rIns="0" wrap="square" tIns="0">
            <a:spAutoFit/>
          </a:bodyPr>
          <a:lstStyle/>
          <a:p>
            <a:pPr indent="0" lvl="0" marL="0" marR="0" rtl="0" algn="ctr">
              <a:lnSpc>
                <a:spcPct val="110007"/>
              </a:lnSpc>
              <a:spcBef>
                <a:spcPts val="0"/>
              </a:spcBef>
              <a:spcAft>
                <a:spcPts val="0"/>
              </a:spcAft>
              <a:buNone/>
            </a:pPr>
            <a:r>
              <a:rPr lang="en-US" sz="5496">
                <a:solidFill>
                  <a:srgbClr val="32909B"/>
                </a:solidFill>
                <a:latin typeface="Libre Baskerville"/>
                <a:ea typeface="Libre Baskerville"/>
                <a:cs typeface="Libre Baskerville"/>
                <a:sym typeface="Libre Baskerville"/>
              </a:rPr>
              <a:t>SIMON</a:t>
            </a:r>
            <a:endParaRPr/>
          </a:p>
        </p:txBody>
      </p:sp>
      <p:sp>
        <p:nvSpPr>
          <p:cNvPr id="188" name="Google Shape;188;p11"/>
          <p:cNvSpPr txBox="1"/>
          <p:nvPr/>
        </p:nvSpPr>
        <p:spPr>
          <a:xfrm>
            <a:off x="6254945" y="1921063"/>
            <a:ext cx="10621104" cy="2794361"/>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2600">
                <a:solidFill>
                  <a:srgbClr val="000000"/>
                </a:solidFill>
                <a:latin typeface="Montserrat"/>
                <a:ea typeface="Montserrat"/>
                <a:cs typeface="Montserrat"/>
                <a:sym typeface="Montserrat"/>
              </a:rPr>
              <a:t>Simon lebt mit seinen Eltern und zwei jüngeren Geschwistern in Sinzig im Landkreis Ahrweiler. Dort besucht er das Rhein-Gymnasium Sinzig. </a:t>
            </a:r>
            <a:endParaRPr/>
          </a:p>
          <a:p>
            <a:pPr indent="0" lvl="0" marL="0" marR="0" rtl="0" algn="l">
              <a:lnSpc>
                <a:spcPct val="110000"/>
              </a:lnSpc>
              <a:spcBef>
                <a:spcPts val="0"/>
              </a:spcBef>
              <a:spcAft>
                <a:spcPts val="0"/>
              </a:spcAft>
              <a:buNone/>
            </a:pPr>
            <a:r>
              <a:t/>
            </a:r>
            <a:endParaRPr sz="2600">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None/>
            </a:pPr>
            <a:r>
              <a:rPr lang="en-US" sz="2600">
                <a:solidFill>
                  <a:srgbClr val="000000"/>
                </a:solidFill>
                <a:latin typeface="Montserrat"/>
                <a:ea typeface="Montserrat"/>
                <a:cs typeface="Montserrat"/>
                <a:sym typeface="Montserrat"/>
              </a:rPr>
              <a:t>2021 kam es im Ahrtal zu massiven Überschwemmungen, bei denen mehr als 180 Menschen gestorben sind und viele ihre Häuser verloren haben. </a:t>
            </a:r>
            <a:endParaRPr/>
          </a:p>
          <a:p>
            <a:pPr indent="0" lvl="0" marL="0" marR="0" rtl="0" algn="l">
              <a:lnSpc>
                <a:spcPct val="40461"/>
              </a:lnSpc>
              <a:spcBef>
                <a:spcPts val="0"/>
              </a:spcBef>
              <a:spcAft>
                <a:spcPts val="0"/>
              </a:spcAft>
              <a:buNone/>
            </a:pPr>
            <a:r>
              <a:t/>
            </a:r>
            <a:endParaRPr sz="2600">
              <a:solidFill>
                <a:srgbClr val="000000"/>
              </a:solidFill>
              <a:latin typeface="Montserrat"/>
              <a:ea typeface="Montserrat"/>
              <a:cs typeface="Montserrat"/>
              <a:sym typeface="Montserrat"/>
            </a:endParaRPr>
          </a:p>
          <a:p>
            <a:pPr indent="0" lvl="0" marL="0" marR="0" rtl="0" algn="l">
              <a:lnSpc>
                <a:spcPct val="40461"/>
              </a:lnSpc>
              <a:spcBef>
                <a:spcPts val="0"/>
              </a:spcBef>
              <a:spcAft>
                <a:spcPts val="0"/>
              </a:spcAft>
              <a:buNone/>
            </a:pPr>
            <a:r>
              <a:t/>
            </a:r>
            <a:endParaRPr sz="2600">
              <a:solidFill>
                <a:srgbClr val="000000"/>
              </a:solidFill>
              <a:latin typeface="Montserrat"/>
              <a:ea typeface="Montserrat"/>
              <a:cs typeface="Montserrat"/>
              <a:sym typeface="Montserrat"/>
            </a:endParaRPr>
          </a:p>
        </p:txBody>
      </p:sp>
      <p:sp>
        <p:nvSpPr>
          <p:cNvPr id="189" name="Google Shape;189;p11"/>
          <p:cNvSpPr txBox="1"/>
          <p:nvPr/>
        </p:nvSpPr>
        <p:spPr>
          <a:xfrm>
            <a:off x="7948634" y="5172075"/>
            <a:ext cx="4395766" cy="2975173"/>
          </a:xfrm>
          <a:prstGeom prst="rect">
            <a:avLst/>
          </a:prstGeom>
          <a:noFill/>
          <a:ln>
            <a:noFill/>
          </a:ln>
        </p:spPr>
        <p:txBody>
          <a:bodyPr anchorCtr="0" anchor="t" bIns="0" lIns="0" spcFirstLastPara="1" rIns="0" wrap="square" tIns="0">
            <a:spAutoFit/>
          </a:bodyPr>
          <a:lstStyle/>
          <a:p>
            <a:pPr indent="0" lvl="0" marL="0" marR="0" rtl="0" algn="l">
              <a:lnSpc>
                <a:spcPct val="110003"/>
              </a:lnSpc>
              <a:spcBef>
                <a:spcPts val="0"/>
              </a:spcBef>
              <a:spcAft>
                <a:spcPts val="0"/>
              </a:spcAft>
              <a:buNone/>
            </a:pPr>
            <a:r>
              <a:rPr lang="en-US" sz="2599">
                <a:solidFill>
                  <a:srgbClr val="000000"/>
                </a:solidFill>
                <a:latin typeface="Montserrat"/>
                <a:ea typeface="Montserrat"/>
                <a:cs typeface="Montserrat"/>
                <a:sym typeface="Montserrat"/>
              </a:rPr>
              <a:t>Deutschland ist eigentlich aktuell noch nicht sehr stark von Naturkatastrophen betroffen, allerdings kommt es auch hier immer häufiger zu Extremwettersituationen.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193" name="Shape 193"/>
        <p:cNvGrpSpPr/>
        <p:nvPr/>
      </p:nvGrpSpPr>
      <p:grpSpPr>
        <a:xfrm>
          <a:off x="0" y="0"/>
          <a:ext cx="0" cy="0"/>
          <a:chOff x="0" y="0"/>
          <a:chExt cx="0" cy="0"/>
        </a:xfrm>
      </p:grpSpPr>
      <p:grpSp>
        <p:nvGrpSpPr>
          <p:cNvPr id="194" name="Google Shape;194;p12"/>
          <p:cNvGrpSpPr/>
          <p:nvPr/>
        </p:nvGrpSpPr>
        <p:grpSpPr>
          <a:xfrm>
            <a:off x="13466153" y="739049"/>
            <a:ext cx="3398271" cy="4404451"/>
            <a:chOff x="0" y="0"/>
            <a:chExt cx="4531029" cy="5872601"/>
          </a:xfrm>
        </p:grpSpPr>
        <p:sp>
          <p:nvSpPr>
            <p:cNvPr id="195" name="Google Shape;195;p12"/>
            <p:cNvSpPr/>
            <p:nvPr/>
          </p:nvSpPr>
          <p:spPr>
            <a:xfrm>
              <a:off x="229349" y="0"/>
              <a:ext cx="4301680" cy="5872601"/>
            </a:xfrm>
            <a:custGeom>
              <a:rect b="b" l="l" r="r" t="t"/>
              <a:pathLst>
                <a:path extrusionOk="0" h="5872601" w="4301680">
                  <a:moveTo>
                    <a:pt x="0" y="0"/>
                  </a:moveTo>
                  <a:lnTo>
                    <a:pt x="4301681" y="0"/>
                  </a:lnTo>
                  <a:lnTo>
                    <a:pt x="4301681" y="5872601"/>
                  </a:lnTo>
                  <a:lnTo>
                    <a:pt x="0" y="587260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 name="Google Shape;196;p12"/>
            <p:cNvSpPr/>
            <p:nvPr/>
          </p:nvSpPr>
          <p:spPr>
            <a:xfrm>
              <a:off x="0" y="698187"/>
              <a:ext cx="3316775" cy="4622683"/>
            </a:xfrm>
            <a:custGeom>
              <a:rect b="b" l="l" r="r" t="t"/>
              <a:pathLst>
                <a:path extrusionOk="0" h="4622683" w="3316775">
                  <a:moveTo>
                    <a:pt x="0" y="0"/>
                  </a:moveTo>
                  <a:lnTo>
                    <a:pt x="3316775" y="0"/>
                  </a:lnTo>
                  <a:lnTo>
                    <a:pt x="3316775" y="4622682"/>
                  </a:lnTo>
                  <a:lnTo>
                    <a:pt x="0" y="462268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7" name="Google Shape;197;p12"/>
          <p:cNvGrpSpPr/>
          <p:nvPr/>
        </p:nvGrpSpPr>
        <p:grpSpPr>
          <a:xfrm>
            <a:off x="1645688" y="5777200"/>
            <a:ext cx="2926370" cy="3821042"/>
            <a:chOff x="0" y="0"/>
            <a:chExt cx="3901827" cy="5094723"/>
          </a:xfrm>
        </p:grpSpPr>
        <p:sp>
          <p:nvSpPr>
            <p:cNvPr id="198" name="Google Shape;198;p12"/>
            <p:cNvSpPr/>
            <p:nvPr/>
          </p:nvSpPr>
          <p:spPr>
            <a:xfrm>
              <a:off x="0" y="0"/>
              <a:ext cx="3454498" cy="4621402"/>
            </a:xfrm>
            <a:custGeom>
              <a:rect b="b" l="l" r="r" t="t"/>
              <a:pathLst>
                <a:path extrusionOk="0" h="4621402" w="3454498">
                  <a:moveTo>
                    <a:pt x="0" y="0"/>
                  </a:moveTo>
                  <a:lnTo>
                    <a:pt x="3454498" y="0"/>
                  </a:lnTo>
                  <a:lnTo>
                    <a:pt x="3454498" y="4621402"/>
                  </a:lnTo>
                  <a:lnTo>
                    <a:pt x="0" y="462140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 name="Google Shape;199;p12"/>
            <p:cNvSpPr/>
            <p:nvPr/>
          </p:nvSpPr>
          <p:spPr>
            <a:xfrm>
              <a:off x="616290" y="333075"/>
              <a:ext cx="3285537" cy="4761648"/>
            </a:xfrm>
            <a:custGeom>
              <a:rect b="b" l="l" r="r" t="t"/>
              <a:pathLst>
                <a:path extrusionOk="0" h="4761648" w="3285537">
                  <a:moveTo>
                    <a:pt x="0" y="0"/>
                  </a:moveTo>
                  <a:lnTo>
                    <a:pt x="3285538" y="0"/>
                  </a:lnTo>
                  <a:lnTo>
                    <a:pt x="3285538" y="4761648"/>
                  </a:lnTo>
                  <a:lnTo>
                    <a:pt x="0" y="4761648"/>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0" name="Google Shape;200;p12"/>
          <p:cNvGrpSpPr/>
          <p:nvPr/>
        </p:nvGrpSpPr>
        <p:grpSpPr>
          <a:xfrm>
            <a:off x="5981758" y="4508732"/>
            <a:ext cx="1043199" cy="1814260"/>
            <a:chOff x="0" y="0"/>
            <a:chExt cx="1390933" cy="2419013"/>
          </a:xfrm>
        </p:grpSpPr>
        <p:sp>
          <p:nvSpPr>
            <p:cNvPr id="201" name="Google Shape;201;p12"/>
            <p:cNvSpPr/>
            <p:nvPr/>
          </p:nvSpPr>
          <p:spPr>
            <a:xfrm>
              <a:off x="0" y="0"/>
              <a:ext cx="1390933" cy="2419013"/>
            </a:xfrm>
            <a:custGeom>
              <a:rect b="b" l="l" r="r" t="t"/>
              <a:pathLst>
                <a:path extrusionOk="0" h="2419013" w="1390933">
                  <a:moveTo>
                    <a:pt x="0" y="0"/>
                  </a:moveTo>
                  <a:lnTo>
                    <a:pt x="1390933" y="0"/>
                  </a:lnTo>
                  <a:lnTo>
                    <a:pt x="1390933" y="2419013"/>
                  </a:lnTo>
                  <a:lnTo>
                    <a:pt x="0" y="2419013"/>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 name="Google Shape;202;p12"/>
            <p:cNvSpPr/>
            <p:nvPr/>
          </p:nvSpPr>
          <p:spPr>
            <a:xfrm>
              <a:off x="695466" y="217325"/>
              <a:ext cx="586118" cy="468894"/>
            </a:xfrm>
            <a:custGeom>
              <a:rect b="b" l="l" r="r" t="t"/>
              <a:pathLst>
                <a:path extrusionOk="0" h="468894" w="586118">
                  <a:moveTo>
                    <a:pt x="0" y="0"/>
                  </a:moveTo>
                  <a:lnTo>
                    <a:pt x="586118" y="0"/>
                  </a:lnTo>
                  <a:lnTo>
                    <a:pt x="586118" y="468894"/>
                  </a:lnTo>
                  <a:lnTo>
                    <a:pt x="0" y="468894"/>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3" name="Google Shape;203;p12"/>
          <p:cNvGrpSpPr/>
          <p:nvPr/>
        </p:nvGrpSpPr>
        <p:grpSpPr>
          <a:xfrm>
            <a:off x="9766041" y="4792985"/>
            <a:ext cx="1557194" cy="1245755"/>
            <a:chOff x="0" y="0"/>
            <a:chExt cx="2076259" cy="1661007"/>
          </a:xfrm>
        </p:grpSpPr>
        <p:sp>
          <p:nvSpPr>
            <p:cNvPr id="204" name="Google Shape;204;p12"/>
            <p:cNvSpPr/>
            <p:nvPr/>
          </p:nvSpPr>
          <p:spPr>
            <a:xfrm>
              <a:off x="0" y="0"/>
              <a:ext cx="2076259" cy="1661007"/>
            </a:xfrm>
            <a:custGeom>
              <a:rect b="b" l="l" r="r" t="t"/>
              <a:pathLst>
                <a:path extrusionOk="0" h="1661007" w="2076259">
                  <a:moveTo>
                    <a:pt x="0" y="0"/>
                  </a:moveTo>
                  <a:lnTo>
                    <a:pt x="2076259" y="0"/>
                  </a:lnTo>
                  <a:lnTo>
                    <a:pt x="2076259" y="1661007"/>
                  </a:lnTo>
                  <a:lnTo>
                    <a:pt x="0" y="1661007"/>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 name="Google Shape;205;p12"/>
            <p:cNvSpPr/>
            <p:nvPr/>
          </p:nvSpPr>
          <p:spPr>
            <a:xfrm>
              <a:off x="1671299" y="275424"/>
              <a:ext cx="319171" cy="555080"/>
            </a:xfrm>
            <a:custGeom>
              <a:rect b="b" l="l" r="r" t="t"/>
              <a:pathLst>
                <a:path extrusionOk="0" h="555080" w="319171">
                  <a:moveTo>
                    <a:pt x="0" y="0"/>
                  </a:moveTo>
                  <a:lnTo>
                    <a:pt x="319171" y="0"/>
                  </a:lnTo>
                  <a:lnTo>
                    <a:pt x="319171" y="555079"/>
                  </a:lnTo>
                  <a:lnTo>
                    <a:pt x="0" y="555079"/>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06" name="Google Shape;206;p12"/>
          <p:cNvSpPr/>
          <p:nvPr/>
        </p:nvSpPr>
        <p:spPr>
          <a:xfrm>
            <a:off x="7213258" y="3808769"/>
            <a:ext cx="2364481" cy="1968431"/>
          </a:xfrm>
          <a:custGeom>
            <a:rect b="b" l="l" r="r" t="t"/>
            <a:pathLst>
              <a:path extrusionOk="0" h="1968431" w="2364481">
                <a:moveTo>
                  <a:pt x="0" y="0"/>
                </a:moveTo>
                <a:lnTo>
                  <a:pt x="2364482" y="0"/>
                </a:lnTo>
                <a:lnTo>
                  <a:pt x="2364482" y="1968431"/>
                </a:lnTo>
                <a:lnTo>
                  <a:pt x="0" y="1968431"/>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 name="Google Shape;207;p12"/>
          <p:cNvSpPr txBox="1"/>
          <p:nvPr/>
        </p:nvSpPr>
        <p:spPr>
          <a:xfrm>
            <a:off x="5660045" y="7716296"/>
            <a:ext cx="11326380" cy="1090295"/>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2600">
                <a:solidFill>
                  <a:srgbClr val="000000"/>
                </a:solidFill>
                <a:latin typeface="Montserrat"/>
                <a:ea typeface="Montserrat"/>
                <a:cs typeface="Montserrat"/>
                <a:sym typeface="Montserrat"/>
              </a:rPr>
              <a:t>Jetzt erzählt Simon Asma von den Überflutungen und fragt sie nach ihren Erfahrungen, da er weiß, dass Bangladesh regelmäßig von Fluten betroffen ist. </a:t>
            </a:r>
            <a:endParaRPr/>
          </a:p>
        </p:txBody>
      </p:sp>
      <p:sp>
        <p:nvSpPr>
          <p:cNvPr id="208" name="Google Shape;208;p12"/>
          <p:cNvSpPr txBox="1"/>
          <p:nvPr/>
        </p:nvSpPr>
        <p:spPr>
          <a:xfrm>
            <a:off x="1827639" y="1489029"/>
            <a:ext cx="10771239" cy="1452245"/>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2600">
                <a:solidFill>
                  <a:srgbClr val="000000"/>
                </a:solidFill>
                <a:latin typeface="Montserrat"/>
                <a:ea typeface="Montserrat"/>
                <a:cs typeface="Montserrat"/>
                <a:sym typeface="Montserrat"/>
              </a:rPr>
              <a:t>Simons Schule hat eine Partnerschaft mit einer Schule in Bangladesh. Vor einigen Jahren hat Simon daher eine Brieffreundschaft mit Asma aus Sylhet angefangen. Mittlerweile sind sie gut befreundet und sprechen regelmäßig per Video Call.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212" name="Shape 212"/>
        <p:cNvGrpSpPr/>
        <p:nvPr/>
      </p:nvGrpSpPr>
      <p:grpSpPr>
        <a:xfrm>
          <a:off x="0" y="0"/>
          <a:ext cx="0" cy="0"/>
          <a:chOff x="0" y="0"/>
          <a:chExt cx="0" cy="0"/>
        </a:xfrm>
      </p:grpSpPr>
      <p:sp>
        <p:nvSpPr>
          <p:cNvPr id="213" name="Google Shape;213;p13"/>
          <p:cNvSpPr/>
          <p:nvPr/>
        </p:nvSpPr>
        <p:spPr>
          <a:xfrm>
            <a:off x="2412631" y="1986728"/>
            <a:ext cx="3822791" cy="5327932"/>
          </a:xfrm>
          <a:custGeom>
            <a:rect b="b" l="l" r="r" t="t"/>
            <a:pathLst>
              <a:path extrusionOk="0" h="5327932" w="3822791">
                <a:moveTo>
                  <a:pt x="0" y="0"/>
                </a:moveTo>
                <a:lnTo>
                  <a:pt x="3822791" y="0"/>
                </a:lnTo>
                <a:lnTo>
                  <a:pt x="3822791" y="5327933"/>
                </a:lnTo>
                <a:lnTo>
                  <a:pt x="0" y="532793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 name="Google Shape;214;p13"/>
          <p:cNvSpPr txBox="1"/>
          <p:nvPr/>
        </p:nvSpPr>
        <p:spPr>
          <a:xfrm>
            <a:off x="3693688" y="803625"/>
            <a:ext cx="2057772" cy="700931"/>
          </a:xfrm>
          <a:prstGeom prst="rect">
            <a:avLst/>
          </a:prstGeom>
          <a:noFill/>
          <a:ln>
            <a:noFill/>
          </a:ln>
        </p:spPr>
        <p:txBody>
          <a:bodyPr anchorCtr="0" anchor="t" bIns="0" lIns="0" spcFirstLastPara="1" rIns="0" wrap="square" tIns="0">
            <a:spAutoFit/>
          </a:bodyPr>
          <a:lstStyle/>
          <a:p>
            <a:pPr indent="0" lvl="0" marL="0" marR="0" rtl="0" algn="ctr">
              <a:lnSpc>
                <a:spcPct val="109997"/>
              </a:lnSpc>
              <a:spcBef>
                <a:spcPts val="0"/>
              </a:spcBef>
              <a:spcAft>
                <a:spcPts val="0"/>
              </a:spcAft>
              <a:buNone/>
            </a:pPr>
            <a:r>
              <a:rPr lang="en-US" sz="4941">
                <a:solidFill>
                  <a:srgbClr val="32909B"/>
                </a:solidFill>
                <a:latin typeface="Libre Baskerville"/>
                <a:ea typeface="Libre Baskerville"/>
                <a:cs typeface="Libre Baskerville"/>
                <a:sym typeface="Libre Baskerville"/>
              </a:rPr>
              <a:t>ASMA</a:t>
            </a:r>
            <a:endParaRPr/>
          </a:p>
        </p:txBody>
      </p:sp>
      <p:sp>
        <p:nvSpPr>
          <p:cNvPr id="215" name="Google Shape;215;p13"/>
          <p:cNvSpPr txBox="1"/>
          <p:nvPr/>
        </p:nvSpPr>
        <p:spPr>
          <a:xfrm>
            <a:off x="1300026" y="8350885"/>
            <a:ext cx="15168614" cy="1090295"/>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2600">
                <a:solidFill>
                  <a:srgbClr val="000000"/>
                </a:solidFill>
                <a:latin typeface="Montserrat"/>
                <a:ea typeface="Montserrat"/>
                <a:cs typeface="Montserrat"/>
                <a:sym typeface="Montserrat"/>
              </a:rPr>
              <a:t>Bangladesh ist aufgrund seiner geographischen Lage besonders anfällig für Naturkatastrophen wie Fluten, da es zu großen Teilen aus einem sehr tiefliegenden Delta besteht und viel Küstenfläche hat.</a:t>
            </a:r>
            <a:endParaRPr/>
          </a:p>
        </p:txBody>
      </p:sp>
      <p:sp>
        <p:nvSpPr>
          <p:cNvPr id="216" name="Google Shape;216;p13"/>
          <p:cNvSpPr txBox="1"/>
          <p:nvPr/>
        </p:nvSpPr>
        <p:spPr>
          <a:xfrm>
            <a:off x="7844883" y="2609720"/>
            <a:ext cx="6155580" cy="3985895"/>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2600">
                <a:solidFill>
                  <a:srgbClr val="000000"/>
                </a:solidFill>
                <a:latin typeface="Montserrat"/>
                <a:ea typeface="Montserrat"/>
                <a:cs typeface="Montserrat"/>
                <a:sym typeface="Montserrat"/>
              </a:rPr>
              <a:t>Asma lebt mit ihrer Familie in Sylhet in Bangladesh. Dort geht sie auf die Blue Bird High School. Für sie gehören Überflutungen mittlerweile fast zum Alltag, die letzte große Flut war im im Sommer 2022 aufgrund welcher knapp 500.000 Menschen ihren Wohnort dauerhaft verlassen mussten und sich in anderen Regionen von Bangladesh ein neues Leben aufbauen mussten.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220" name="Shape 220"/>
        <p:cNvGrpSpPr/>
        <p:nvPr/>
      </p:nvGrpSpPr>
      <p:grpSpPr>
        <a:xfrm>
          <a:off x="0" y="0"/>
          <a:ext cx="0" cy="0"/>
          <a:chOff x="0" y="0"/>
          <a:chExt cx="0" cy="0"/>
        </a:xfrm>
      </p:grpSpPr>
      <p:sp>
        <p:nvSpPr>
          <p:cNvPr id="221" name="Google Shape;221;p14"/>
          <p:cNvSpPr/>
          <p:nvPr/>
        </p:nvSpPr>
        <p:spPr>
          <a:xfrm>
            <a:off x="9658496" y="1356107"/>
            <a:ext cx="6991090" cy="5046249"/>
          </a:xfrm>
          <a:custGeom>
            <a:rect b="b" l="l" r="r" t="t"/>
            <a:pathLst>
              <a:path extrusionOk="0" h="5046249" w="6991090">
                <a:moveTo>
                  <a:pt x="0" y="0"/>
                </a:moveTo>
                <a:lnTo>
                  <a:pt x="6991090" y="0"/>
                </a:lnTo>
                <a:lnTo>
                  <a:pt x="6991090" y="5046248"/>
                </a:lnTo>
                <a:lnTo>
                  <a:pt x="0" y="504624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 name="Google Shape;222;p14"/>
          <p:cNvSpPr txBox="1"/>
          <p:nvPr/>
        </p:nvSpPr>
        <p:spPr>
          <a:xfrm>
            <a:off x="2954302" y="7427903"/>
            <a:ext cx="13695284" cy="1090295"/>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2600">
                <a:solidFill>
                  <a:srgbClr val="000000"/>
                </a:solidFill>
                <a:latin typeface="Montserrat"/>
                <a:ea typeface="Montserrat"/>
                <a:cs typeface="Montserrat"/>
                <a:sym typeface="Montserrat"/>
              </a:rPr>
              <a:t>Diese Bereiche sind besonders gefährdet für Hochwasser/Überflutungen. Meist wird heutzutage versucht nicht direkt in diese Bereiche zu bauen, jedoch haben nicht alle Menschen die Möglichkeit woanders zu wohnen. </a:t>
            </a:r>
            <a:endParaRPr/>
          </a:p>
        </p:txBody>
      </p:sp>
      <p:sp>
        <p:nvSpPr>
          <p:cNvPr id="223" name="Google Shape;223;p14"/>
          <p:cNvSpPr txBox="1"/>
          <p:nvPr/>
        </p:nvSpPr>
        <p:spPr>
          <a:xfrm>
            <a:off x="2954302" y="2805446"/>
            <a:ext cx="5834298" cy="2176145"/>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2600">
                <a:solidFill>
                  <a:srgbClr val="000000"/>
                </a:solidFill>
                <a:latin typeface="Montserrat"/>
                <a:ea typeface="Montserrat"/>
                <a:cs typeface="Montserrat"/>
                <a:sym typeface="Montserrat"/>
              </a:rPr>
              <a:t>Ein Flussdelta ist der Bereich, indem ein Fluss in ein Meer oder ein See fließt. Dort gibt große Flächen mit Wasser, das sehr langsam fließt und wo sich Sand auflagert.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227" name="Shape 227"/>
        <p:cNvGrpSpPr/>
        <p:nvPr/>
      </p:nvGrpSpPr>
      <p:grpSpPr>
        <a:xfrm>
          <a:off x="0" y="0"/>
          <a:ext cx="0" cy="0"/>
          <a:chOff x="0" y="0"/>
          <a:chExt cx="0" cy="0"/>
        </a:xfrm>
      </p:grpSpPr>
      <p:sp>
        <p:nvSpPr>
          <p:cNvPr id="228" name="Google Shape;228;p15"/>
          <p:cNvSpPr/>
          <p:nvPr/>
        </p:nvSpPr>
        <p:spPr>
          <a:xfrm>
            <a:off x="6927977" y="1812707"/>
            <a:ext cx="9142315" cy="3108387"/>
          </a:xfrm>
          <a:custGeom>
            <a:rect b="b" l="l" r="r" t="t"/>
            <a:pathLst>
              <a:path extrusionOk="0" h="3108387" w="9142315">
                <a:moveTo>
                  <a:pt x="0" y="0"/>
                </a:moveTo>
                <a:lnTo>
                  <a:pt x="9142315" y="0"/>
                </a:lnTo>
                <a:lnTo>
                  <a:pt x="9142315" y="3108387"/>
                </a:lnTo>
                <a:lnTo>
                  <a:pt x="0" y="3108387"/>
                </a:lnTo>
                <a:lnTo>
                  <a:pt x="0" y="0"/>
                </a:lnTo>
                <a:close/>
              </a:path>
            </a:pathLst>
          </a:custGeom>
          <a:blipFill rotWithShape="1">
            <a:blip r:embed="rId3">
              <a:alphaModFix/>
            </a:blip>
            <a:stretch>
              <a:fillRect b="-175" l="0" r="0" t="-17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 name="Google Shape;229;p15"/>
          <p:cNvSpPr txBox="1"/>
          <p:nvPr/>
        </p:nvSpPr>
        <p:spPr>
          <a:xfrm>
            <a:off x="6411268" y="800363"/>
            <a:ext cx="4452112" cy="500137"/>
          </a:xfrm>
          <a:prstGeom prst="rect">
            <a:avLst/>
          </a:prstGeom>
          <a:noFill/>
          <a:ln>
            <a:noFill/>
          </a:ln>
        </p:spPr>
        <p:txBody>
          <a:bodyPr anchorCtr="0" anchor="t" bIns="0" lIns="0" spcFirstLastPara="1" rIns="0" wrap="square" tIns="0">
            <a:spAutoFit/>
          </a:bodyPr>
          <a:lstStyle/>
          <a:p>
            <a:pPr indent="0" lvl="0" marL="0" marR="0" rtl="0" algn="ctr">
              <a:lnSpc>
                <a:spcPct val="110019"/>
              </a:lnSpc>
              <a:spcBef>
                <a:spcPts val="0"/>
              </a:spcBef>
              <a:spcAft>
                <a:spcPts val="0"/>
              </a:spcAft>
              <a:buNone/>
            </a:pPr>
            <a:r>
              <a:rPr b="1" lang="en-US" sz="3513">
                <a:solidFill>
                  <a:srgbClr val="32909B"/>
                </a:solidFill>
                <a:latin typeface="Libre Baskerville"/>
                <a:ea typeface="Libre Baskerville"/>
                <a:cs typeface="Libre Baskerville"/>
                <a:sym typeface="Libre Baskerville"/>
              </a:rPr>
              <a:t>Gruppenarbeit</a:t>
            </a:r>
            <a:endParaRPr b="1" sz="3513">
              <a:solidFill>
                <a:srgbClr val="32909B"/>
              </a:solidFill>
              <a:latin typeface="Libre Baskerville"/>
              <a:ea typeface="Libre Baskerville"/>
              <a:cs typeface="Libre Baskerville"/>
              <a:sym typeface="Libre Baskerville"/>
            </a:endParaRPr>
          </a:p>
        </p:txBody>
      </p:sp>
      <p:sp>
        <p:nvSpPr>
          <p:cNvPr id="230" name="Google Shape;230;p15"/>
          <p:cNvSpPr txBox="1"/>
          <p:nvPr/>
        </p:nvSpPr>
        <p:spPr>
          <a:xfrm>
            <a:off x="1240135" y="3757211"/>
            <a:ext cx="15200649" cy="6322244"/>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2600">
                <a:solidFill>
                  <a:srgbClr val="32909B"/>
                </a:solidFill>
                <a:latin typeface="Libre Baskerville"/>
                <a:ea typeface="Libre Baskerville"/>
                <a:cs typeface="Libre Baskerville"/>
                <a:sym typeface="Libre Baskerville"/>
              </a:rPr>
              <a:t>Aufgaben: </a:t>
            </a:r>
            <a:endParaRPr/>
          </a:p>
          <a:p>
            <a:pPr indent="0" lvl="0" marL="0" marR="0" rtl="0" algn="l">
              <a:lnSpc>
                <a:spcPct val="110000"/>
              </a:lnSpc>
              <a:spcBef>
                <a:spcPts val="0"/>
              </a:spcBef>
              <a:spcAft>
                <a:spcPts val="0"/>
              </a:spcAft>
              <a:buNone/>
            </a:pPr>
            <a:r>
              <a:t/>
            </a:r>
            <a:endParaRPr sz="2600">
              <a:solidFill>
                <a:srgbClr val="32909B"/>
              </a:solidFill>
              <a:latin typeface="Libre Baskerville"/>
              <a:ea typeface="Libre Baskerville"/>
              <a:cs typeface="Libre Baskerville"/>
              <a:sym typeface="Libre Baskerville"/>
            </a:endParaRPr>
          </a:p>
          <a:p>
            <a:pPr indent="-280669" lvl="1" marL="561341" marR="0" rtl="0" algn="l">
              <a:lnSpc>
                <a:spcPct val="110000"/>
              </a:lnSpc>
              <a:spcBef>
                <a:spcPts val="0"/>
              </a:spcBef>
              <a:spcAft>
                <a:spcPts val="0"/>
              </a:spcAft>
              <a:buClr>
                <a:srgbClr val="000000"/>
              </a:buClr>
              <a:buSzPts val="2600"/>
              <a:buFont typeface="Arial"/>
              <a:buChar char="•"/>
            </a:pPr>
            <a:r>
              <a:rPr b="0" i="0" lang="en-US" sz="2600" u="none" cap="none" strike="noStrike">
                <a:solidFill>
                  <a:srgbClr val="000000"/>
                </a:solidFill>
                <a:latin typeface="Montserrat"/>
                <a:ea typeface="Montserrat"/>
                <a:cs typeface="Montserrat"/>
                <a:sym typeface="Montserrat"/>
              </a:rPr>
              <a:t>Lest das Factsheet</a:t>
            </a:r>
            <a:endParaRPr/>
          </a:p>
          <a:p>
            <a:pPr indent="0" lvl="0" marL="0" marR="0" rtl="0" algn="l">
              <a:lnSpc>
                <a:spcPct val="110000"/>
              </a:lnSpc>
              <a:spcBef>
                <a:spcPts val="0"/>
              </a:spcBef>
              <a:spcAft>
                <a:spcPts val="0"/>
              </a:spcAft>
              <a:buNone/>
            </a:pPr>
            <a:r>
              <a:t/>
            </a:r>
            <a:endParaRPr sz="2600">
              <a:solidFill>
                <a:srgbClr val="000000"/>
              </a:solidFill>
              <a:latin typeface="Montserrat"/>
              <a:ea typeface="Montserrat"/>
              <a:cs typeface="Montserrat"/>
              <a:sym typeface="Montserrat"/>
            </a:endParaRPr>
          </a:p>
          <a:p>
            <a:pPr indent="-280669" lvl="1" marL="561341" marR="0" rtl="0" algn="l">
              <a:lnSpc>
                <a:spcPct val="110000"/>
              </a:lnSpc>
              <a:spcBef>
                <a:spcPts val="0"/>
              </a:spcBef>
              <a:spcAft>
                <a:spcPts val="0"/>
              </a:spcAft>
              <a:buClr>
                <a:srgbClr val="000000"/>
              </a:buClr>
              <a:buSzPts val="2600"/>
              <a:buFont typeface="Arial"/>
              <a:buChar char="•"/>
            </a:pPr>
            <a:r>
              <a:rPr b="0" i="0" lang="en-US" sz="2600" u="none" cap="none" strike="noStrike">
                <a:solidFill>
                  <a:srgbClr val="000000"/>
                </a:solidFill>
                <a:latin typeface="Montserrat"/>
                <a:ea typeface="Montserrat"/>
                <a:cs typeface="Montserrat"/>
                <a:sym typeface="Montserrat"/>
              </a:rPr>
              <a:t>Fasst die wichtigsten Punkte zusammen</a:t>
            </a:r>
            <a:endParaRPr b="0" i="0" sz="2600" u="none" cap="none" strike="noStrike">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None/>
            </a:pPr>
            <a:r>
              <a:t/>
            </a:r>
            <a:endParaRPr sz="2600">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None/>
            </a:pPr>
            <a:r>
              <a:rPr b="1" lang="en-US" sz="2600">
                <a:solidFill>
                  <a:srgbClr val="32909B"/>
                </a:solidFill>
                <a:latin typeface="Libre Baskerville"/>
                <a:ea typeface="Libre Baskerville"/>
                <a:cs typeface="Libre Baskerville"/>
                <a:sym typeface="Libre Baskerville"/>
              </a:rPr>
              <a:t>Fragen:</a:t>
            </a:r>
            <a:endParaRPr/>
          </a:p>
          <a:p>
            <a:pPr indent="0" lvl="0" marL="0" marR="0" rtl="0" algn="l">
              <a:lnSpc>
                <a:spcPct val="110000"/>
              </a:lnSpc>
              <a:spcBef>
                <a:spcPts val="0"/>
              </a:spcBef>
              <a:spcAft>
                <a:spcPts val="0"/>
              </a:spcAft>
              <a:buNone/>
            </a:pPr>
            <a:r>
              <a:t/>
            </a:r>
            <a:endParaRPr sz="2600">
              <a:solidFill>
                <a:srgbClr val="32909B"/>
              </a:solidFill>
              <a:latin typeface="Libre Baskerville"/>
              <a:ea typeface="Libre Baskerville"/>
              <a:cs typeface="Libre Baskerville"/>
              <a:sym typeface="Libre Baskerville"/>
            </a:endParaRPr>
          </a:p>
          <a:p>
            <a:pPr indent="-280669" lvl="1" marL="561341" marR="0" rtl="0" algn="l">
              <a:lnSpc>
                <a:spcPct val="110000"/>
              </a:lnSpc>
              <a:spcBef>
                <a:spcPts val="0"/>
              </a:spcBef>
              <a:spcAft>
                <a:spcPts val="0"/>
              </a:spcAft>
              <a:buClr>
                <a:srgbClr val="000000"/>
              </a:buClr>
              <a:buSzPts val="2600"/>
              <a:buFont typeface="Arial"/>
              <a:buChar char="•"/>
            </a:pPr>
            <a:r>
              <a:rPr b="0" i="0" lang="en-US" sz="2600" u="none" cap="none" strike="noStrike">
                <a:solidFill>
                  <a:srgbClr val="000000"/>
                </a:solidFill>
                <a:latin typeface="Montserrat"/>
                <a:ea typeface="Montserrat"/>
                <a:cs typeface="Montserrat"/>
                <a:sym typeface="Montserrat"/>
              </a:rPr>
              <a:t>Was sind mögliche Auswirkungen auf die Gesundheit? </a:t>
            </a:r>
            <a:endParaRPr/>
          </a:p>
          <a:p>
            <a:pPr indent="-374227" lvl="2" marL="1122681" marR="0" rtl="0" algn="l">
              <a:lnSpc>
                <a:spcPct val="110000"/>
              </a:lnSpc>
              <a:spcBef>
                <a:spcPts val="0"/>
              </a:spcBef>
              <a:spcAft>
                <a:spcPts val="0"/>
              </a:spcAft>
              <a:buClr>
                <a:srgbClr val="000000"/>
              </a:buClr>
              <a:buSzPts val="2600"/>
              <a:buFont typeface="Arial"/>
              <a:buChar char="⚬"/>
            </a:pPr>
            <a:r>
              <a:rPr b="0" i="0" lang="en-US" sz="2600" u="none" cap="none" strike="noStrike">
                <a:solidFill>
                  <a:srgbClr val="000000"/>
                </a:solidFill>
                <a:latin typeface="Montserrat"/>
                <a:ea typeface="Montserrat"/>
                <a:cs typeface="Montserrat"/>
                <a:sym typeface="Montserrat"/>
              </a:rPr>
              <a:t>Für die Psyche</a:t>
            </a:r>
            <a:endParaRPr/>
          </a:p>
          <a:p>
            <a:pPr indent="-374227" lvl="2" marL="1122681" marR="0" rtl="0" algn="l">
              <a:lnSpc>
                <a:spcPct val="110000"/>
              </a:lnSpc>
              <a:spcBef>
                <a:spcPts val="0"/>
              </a:spcBef>
              <a:spcAft>
                <a:spcPts val="0"/>
              </a:spcAft>
              <a:buClr>
                <a:srgbClr val="000000"/>
              </a:buClr>
              <a:buSzPts val="2600"/>
              <a:buFont typeface="Arial"/>
              <a:buChar char="⚬"/>
            </a:pPr>
            <a:r>
              <a:rPr b="0" i="0" lang="en-US" sz="2600" u="none" cap="none" strike="noStrike">
                <a:solidFill>
                  <a:srgbClr val="000000"/>
                </a:solidFill>
                <a:latin typeface="Montserrat"/>
                <a:ea typeface="Montserrat"/>
                <a:cs typeface="Montserrat"/>
                <a:sym typeface="Montserrat"/>
              </a:rPr>
              <a:t>Körperlich</a:t>
            </a:r>
            <a:endParaRPr b="0" i="0" sz="2600" u="none" cap="none" strike="noStrike">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None/>
            </a:pPr>
            <a:r>
              <a:t/>
            </a:r>
            <a:endParaRPr sz="2600">
              <a:solidFill>
                <a:srgbClr val="000000"/>
              </a:solidFill>
              <a:latin typeface="Montserrat"/>
              <a:ea typeface="Montserrat"/>
              <a:cs typeface="Montserrat"/>
              <a:sym typeface="Montserrat"/>
            </a:endParaRPr>
          </a:p>
          <a:p>
            <a:pPr indent="-280669" lvl="1" marL="561341" marR="0" rtl="0" algn="l">
              <a:lnSpc>
                <a:spcPct val="110000"/>
              </a:lnSpc>
              <a:spcBef>
                <a:spcPts val="0"/>
              </a:spcBef>
              <a:spcAft>
                <a:spcPts val="0"/>
              </a:spcAft>
              <a:buClr>
                <a:srgbClr val="000000"/>
              </a:buClr>
              <a:buSzPts val="2600"/>
              <a:buFont typeface="Arial"/>
              <a:buChar char="•"/>
            </a:pPr>
            <a:r>
              <a:rPr b="0" i="0" lang="en-US" sz="2600" u="none" cap="none" strike="noStrike">
                <a:solidFill>
                  <a:srgbClr val="000000"/>
                </a:solidFill>
                <a:latin typeface="Montserrat"/>
                <a:ea typeface="Montserrat"/>
                <a:cs typeface="Montserrat"/>
                <a:sym typeface="Montserrat"/>
              </a:rPr>
              <a:t>Was sind Unterschiede zwischen Deutschland und Bangladesh in Bezug auf Überflutungen und die Möglichkeiten darauf zu reagieren?</a:t>
            </a:r>
            <a:endParaRPr/>
          </a:p>
          <a:p>
            <a:pPr indent="0" lvl="0" marL="0" marR="0" rtl="0" algn="l">
              <a:lnSpc>
                <a:spcPct val="110000"/>
              </a:lnSpc>
              <a:spcBef>
                <a:spcPts val="0"/>
              </a:spcBef>
              <a:spcAft>
                <a:spcPts val="0"/>
              </a:spcAft>
              <a:buNone/>
            </a:pPr>
            <a:r>
              <a:t/>
            </a:r>
            <a:endParaRPr sz="2600">
              <a:solidFill>
                <a:srgbClr val="000000"/>
              </a:solidFill>
              <a:latin typeface="Montserrat"/>
              <a:ea typeface="Montserrat"/>
              <a:cs typeface="Montserrat"/>
              <a:sym typeface="Montserrat"/>
            </a:endParaRPr>
          </a:p>
          <a:p>
            <a:pPr indent="-280669" lvl="1" marL="561341" marR="0" rtl="0" algn="l">
              <a:lnSpc>
                <a:spcPct val="110000"/>
              </a:lnSpc>
              <a:spcBef>
                <a:spcPts val="0"/>
              </a:spcBef>
              <a:spcAft>
                <a:spcPts val="0"/>
              </a:spcAft>
              <a:buClr>
                <a:srgbClr val="000000"/>
              </a:buClr>
              <a:buSzPts val="2600"/>
              <a:buFont typeface="Arial"/>
              <a:buChar char="•"/>
            </a:pPr>
            <a:r>
              <a:rPr b="0" i="0" lang="en-US" sz="2600" u="none" cap="none" strike="noStrike">
                <a:solidFill>
                  <a:srgbClr val="000000"/>
                </a:solidFill>
                <a:latin typeface="Montserrat"/>
                <a:ea typeface="Montserrat"/>
                <a:cs typeface="Montserrat"/>
                <a:sym typeface="Montserrat"/>
              </a:rPr>
              <a:t>Sammelt Ideen was für den Klimaschutz in dem Bereich getan werden kann!</a:t>
            </a:r>
            <a:endParaRPr/>
          </a:p>
          <a:p>
            <a:pPr indent="0" lvl="0" marL="0" marR="0" rtl="0" algn="l">
              <a:lnSpc>
                <a:spcPct val="110000"/>
              </a:lnSpc>
              <a:spcBef>
                <a:spcPts val="0"/>
              </a:spcBef>
              <a:spcAft>
                <a:spcPts val="0"/>
              </a:spcAft>
              <a:buNone/>
            </a:pPr>
            <a:r>
              <a:t/>
            </a:r>
            <a:endParaRPr sz="2600">
              <a:solidFill>
                <a:srgbClr val="000000"/>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234" name="Shape 234"/>
        <p:cNvGrpSpPr/>
        <p:nvPr/>
      </p:nvGrpSpPr>
      <p:grpSpPr>
        <a:xfrm>
          <a:off x="0" y="0"/>
          <a:ext cx="0" cy="0"/>
          <a:chOff x="0" y="0"/>
          <a:chExt cx="0" cy="0"/>
        </a:xfrm>
      </p:grpSpPr>
      <p:pic>
        <p:nvPicPr>
          <p:cNvPr id="235" name="Google Shape;235;p16"/>
          <p:cNvPicPr preferRelativeResize="0"/>
          <p:nvPr/>
        </p:nvPicPr>
        <p:blipFill rotWithShape="1">
          <a:blip r:embed="rId3">
            <a:alphaModFix/>
          </a:blip>
          <a:srcRect b="0" l="0" r="0" t="0"/>
          <a:stretch/>
        </p:blipFill>
        <p:spPr>
          <a:xfrm>
            <a:off x="11380977" y="677907"/>
            <a:ext cx="4925263" cy="2479933"/>
          </a:xfrm>
          <a:prstGeom prst="rect">
            <a:avLst/>
          </a:prstGeom>
          <a:noFill/>
          <a:ln>
            <a:noFill/>
          </a:ln>
        </p:spPr>
      </p:pic>
      <p:sp>
        <p:nvSpPr>
          <p:cNvPr id="236" name="Google Shape;236;p16"/>
          <p:cNvSpPr txBox="1"/>
          <p:nvPr/>
        </p:nvSpPr>
        <p:spPr>
          <a:xfrm>
            <a:off x="0" y="2751570"/>
            <a:ext cx="12301136" cy="181102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lang="en-US" sz="5199">
                <a:solidFill>
                  <a:srgbClr val="32909B"/>
                </a:solidFill>
                <a:latin typeface="Libre Baskerville"/>
                <a:ea typeface="Libre Baskerville"/>
                <a:cs typeface="Libre Baskerville"/>
                <a:sym typeface="Libre Baskerville"/>
              </a:rPr>
              <a:t>Was bedeutet eigentlich Klimagerechtigkeit?</a:t>
            </a:r>
            <a:endParaRPr/>
          </a:p>
        </p:txBody>
      </p:sp>
      <p:pic>
        <p:nvPicPr>
          <p:cNvPr id="237" name="Google Shape;237;p16"/>
          <p:cNvPicPr preferRelativeResize="0"/>
          <p:nvPr/>
        </p:nvPicPr>
        <p:blipFill rotWithShape="1">
          <a:blip r:embed="rId3">
            <a:alphaModFix/>
          </a:blip>
          <a:srcRect b="0" l="0" r="0" t="0"/>
          <a:stretch/>
        </p:blipFill>
        <p:spPr>
          <a:xfrm>
            <a:off x="11380977" y="3704705"/>
            <a:ext cx="4903037" cy="2757958"/>
          </a:xfrm>
          <a:prstGeom prst="rect">
            <a:avLst/>
          </a:prstGeom>
          <a:noFill/>
          <a:ln>
            <a:noFill/>
          </a:ln>
        </p:spPr>
      </p:pic>
      <p:pic>
        <p:nvPicPr>
          <p:cNvPr id="238" name="Google Shape;238;p16"/>
          <p:cNvPicPr preferRelativeResize="0"/>
          <p:nvPr/>
        </p:nvPicPr>
        <p:blipFill rotWithShape="1">
          <a:blip r:embed="rId3">
            <a:alphaModFix/>
          </a:blip>
          <a:srcRect b="0" l="0" r="0" t="0"/>
          <a:stretch/>
        </p:blipFill>
        <p:spPr>
          <a:xfrm>
            <a:off x="11358752" y="7005589"/>
            <a:ext cx="4925263" cy="2770460"/>
          </a:xfrm>
          <a:prstGeom prst="rect">
            <a:avLst/>
          </a:prstGeom>
          <a:noFill/>
          <a:ln>
            <a:noFill/>
          </a:ln>
        </p:spPr>
      </p:pic>
      <p:sp>
        <p:nvSpPr>
          <p:cNvPr id="239" name="Google Shape;239;p16"/>
          <p:cNvSpPr/>
          <p:nvPr/>
        </p:nvSpPr>
        <p:spPr>
          <a:xfrm>
            <a:off x="4075007" y="4948189"/>
            <a:ext cx="4151122" cy="4114800"/>
          </a:xfrm>
          <a:custGeom>
            <a:rect b="b" l="l" r="r" t="t"/>
            <a:pathLst>
              <a:path extrusionOk="0" h="4114800" w="4151122">
                <a:moveTo>
                  <a:pt x="0" y="0"/>
                </a:moveTo>
                <a:lnTo>
                  <a:pt x="4151122" y="0"/>
                </a:lnTo>
                <a:lnTo>
                  <a:pt x="4151122"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243" name="Shape 243"/>
        <p:cNvGrpSpPr/>
        <p:nvPr/>
      </p:nvGrpSpPr>
      <p:grpSpPr>
        <a:xfrm>
          <a:off x="0" y="0"/>
          <a:ext cx="0" cy="0"/>
          <a:chOff x="0" y="0"/>
          <a:chExt cx="0" cy="0"/>
        </a:xfrm>
      </p:grpSpPr>
      <p:sp>
        <p:nvSpPr>
          <p:cNvPr id="244" name="Google Shape;244;p17"/>
          <p:cNvSpPr/>
          <p:nvPr/>
        </p:nvSpPr>
        <p:spPr>
          <a:xfrm>
            <a:off x="6781800" y="3009900"/>
            <a:ext cx="5049035" cy="5086024"/>
          </a:xfrm>
          <a:custGeom>
            <a:rect b="b" l="l" r="r" t="t"/>
            <a:pathLst>
              <a:path extrusionOk="0" h="5086024" w="5049035">
                <a:moveTo>
                  <a:pt x="0" y="0"/>
                </a:moveTo>
                <a:lnTo>
                  <a:pt x="5049035" y="0"/>
                </a:lnTo>
                <a:lnTo>
                  <a:pt x="5049035" y="5086024"/>
                </a:lnTo>
                <a:lnTo>
                  <a:pt x="0" y="508602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 name="Google Shape;245;p17"/>
          <p:cNvSpPr txBox="1"/>
          <p:nvPr/>
        </p:nvSpPr>
        <p:spPr>
          <a:xfrm>
            <a:off x="7365132" y="4264271"/>
            <a:ext cx="3557736" cy="156654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9200">
                <a:solidFill>
                  <a:srgbClr val="32909B"/>
                </a:solidFill>
                <a:latin typeface="Libre Baskerville"/>
                <a:ea typeface="Libre Baskerville"/>
                <a:cs typeface="Libre Baskerville"/>
                <a:sym typeface="Libre Baskerville"/>
              </a:rPr>
              <a:t>Teil 2</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249" name="Shape 249"/>
        <p:cNvGrpSpPr/>
        <p:nvPr/>
      </p:nvGrpSpPr>
      <p:grpSpPr>
        <a:xfrm>
          <a:off x="0" y="0"/>
          <a:ext cx="0" cy="0"/>
          <a:chOff x="0" y="0"/>
          <a:chExt cx="0" cy="0"/>
        </a:xfrm>
      </p:grpSpPr>
      <p:sp>
        <p:nvSpPr>
          <p:cNvPr id="250" name="Google Shape;250;p18"/>
          <p:cNvSpPr txBox="1"/>
          <p:nvPr/>
        </p:nvSpPr>
        <p:spPr>
          <a:xfrm>
            <a:off x="1661208" y="4652327"/>
            <a:ext cx="10194801" cy="887095"/>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lang="en-US" sz="5199">
                <a:solidFill>
                  <a:srgbClr val="32909B"/>
                </a:solidFill>
                <a:latin typeface="Libre Baskerville"/>
                <a:ea typeface="Libre Baskerville"/>
                <a:cs typeface="Libre Baskerville"/>
                <a:sym typeface="Libre Baskerville"/>
              </a:rPr>
              <a:t>Hitze und unsere Gesundheit</a:t>
            </a:r>
            <a:endParaRPr/>
          </a:p>
        </p:txBody>
      </p:sp>
      <p:grpSp>
        <p:nvGrpSpPr>
          <p:cNvPr id="251" name="Google Shape;251;p18"/>
          <p:cNvGrpSpPr/>
          <p:nvPr/>
        </p:nvGrpSpPr>
        <p:grpSpPr>
          <a:xfrm>
            <a:off x="12305647" y="1028700"/>
            <a:ext cx="5292707" cy="7047969"/>
            <a:chOff x="0" y="0"/>
            <a:chExt cx="7056942" cy="9397292"/>
          </a:xfrm>
        </p:grpSpPr>
        <p:sp>
          <p:nvSpPr>
            <p:cNvPr id="252" name="Google Shape;252;p18"/>
            <p:cNvSpPr/>
            <p:nvPr/>
          </p:nvSpPr>
          <p:spPr>
            <a:xfrm>
              <a:off x="0" y="2472668"/>
              <a:ext cx="7056942" cy="6924624"/>
            </a:xfrm>
            <a:custGeom>
              <a:rect b="b" l="l" r="r" t="t"/>
              <a:pathLst>
                <a:path extrusionOk="0" h="6924624" w="7056942">
                  <a:moveTo>
                    <a:pt x="0" y="0"/>
                  </a:moveTo>
                  <a:lnTo>
                    <a:pt x="7056942" y="0"/>
                  </a:lnTo>
                  <a:lnTo>
                    <a:pt x="7056942" y="6924625"/>
                  </a:lnTo>
                  <a:lnTo>
                    <a:pt x="0" y="692462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3" name="Google Shape;253;p18"/>
            <p:cNvSpPr/>
            <p:nvPr/>
          </p:nvSpPr>
          <p:spPr>
            <a:xfrm>
              <a:off x="730756" y="3026204"/>
              <a:ext cx="5595429" cy="5817554"/>
            </a:xfrm>
            <a:custGeom>
              <a:rect b="b" l="l" r="r" t="t"/>
              <a:pathLst>
                <a:path extrusionOk="0" h="5817554" w="5595429">
                  <a:moveTo>
                    <a:pt x="0" y="0"/>
                  </a:moveTo>
                  <a:lnTo>
                    <a:pt x="5595430" y="0"/>
                  </a:lnTo>
                  <a:lnTo>
                    <a:pt x="5595430" y="5817554"/>
                  </a:lnTo>
                  <a:lnTo>
                    <a:pt x="0" y="581755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 name="Google Shape;254;p18"/>
            <p:cNvSpPr/>
            <p:nvPr/>
          </p:nvSpPr>
          <p:spPr>
            <a:xfrm>
              <a:off x="2860491" y="0"/>
              <a:ext cx="3120748" cy="3267799"/>
            </a:xfrm>
            <a:custGeom>
              <a:rect b="b" l="l" r="r" t="t"/>
              <a:pathLst>
                <a:path extrusionOk="0" h="3267799" w="3120748">
                  <a:moveTo>
                    <a:pt x="0" y="0"/>
                  </a:moveTo>
                  <a:lnTo>
                    <a:pt x="3120748" y="0"/>
                  </a:lnTo>
                  <a:lnTo>
                    <a:pt x="3120748" y="3267799"/>
                  </a:lnTo>
                  <a:lnTo>
                    <a:pt x="0" y="3267799"/>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aphicFrame>
        <p:nvGraphicFramePr>
          <p:cNvPr id="255" name="Google Shape;255;p18"/>
          <p:cNvGraphicFramePr/>
          <p:nvPr/>
        </p:nvGraphicFramePr>
        <p:xfrm>
          <a:off x="5333999" y="6496813"/>
          <a:ext cx="3730103" cy="1008887"/>
        </p:xfrm>
        <a:graphic>
          <a:graphicData uri="http://schemas.openxmlformats.org/presentationml/2006/ole">
            <mc:AlternateContent>
              <mc:Choice Requires="v">
                <p:oleObj r:id="rId7" imgH="1008887" imgW="3730103" progId="Package" spid="_x0000_s1">
                  <p:embed/>
                </p:oleObj>
              </mc:Choice>
              <mc:Fallback>
                <p:oleObj r:id="rId8" imgH="1008887" imgW="3730103" progId="Package">
                  <p:embed/>
                  <p:pic>
                    <p:nvPicPr>
                      <p:cNvPr id="255" name="Google Shape;255;p18"/>
                      <p:cNvPicPr preferRelativeResize="0"/>
                      <p:nvPr/>
                    </p:nvPicPr>
                    <p:blipFill rotWithShape="1">
                      <a:blip r:embed="rId9">
                        <a:alphaModFix/>
                      </a:blip>
                      <a:srcRect b="0" l="0" r="0" t="0"/>
                      <a:stretch/>
                    </p:blipFill>
                    <p:spPr>
                      <a:xfrm>
                        <a:off x="5333999" y="6496813"/>
                        <a:ext cx="3730103" cy="1008887"/>
                      </a:xfrm>
                      <a:prstGeom prst="rect">
                        <a:avLst/>
                      </a:prstGeom>
                      <a:noFill/>
                      <a:ln>
                        <a:noFill/>
                      </a:ln>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259" name="Shape 259"/>
        <p:cNvGrpSpPr/>
        <p:nvPr/>
      </p:nvGrpSpPr>
      <p:grpSpPr>
        <a:xfrm>
          <a:off x="0" y="0"/>
          <a:ext cx="0" cy="0"/>
          <a:chOff x="0" y="0"/>
          <a:chExt cx="0" cy="0"/>
        </a:xfrm>
      </p:grpSpPr>
      <p:sp>
        <p:nvSpPr>
          <p:cNvPr id="260" name="Google Shape;260;p19"/>
          <p:cNvSpPr/>
          <p:nvPr/>
        </p:nvSpPr>
        <p:spPr>
          <a:xfrm>
            <a:off x="6832380" y="1598347"/>
            <a:ext cx="10426920" cy="3545153"/>
          </a:xfrm>
          <a:custGeom>
            <a:rect b="b" l="l" r="r" t="t"/>
            <a:pathLst>
              <a:path extrusionOk="0" h="3545153" w="10426920">
                <a:moveTo>
                  <a:pt x="0" y="0"/>
                </a:moveTo>
                <a:lnTo>
                  <a:pt x="10426920" y="0"/>
                </a:lnTo>
                <a:lnTo>
                  <a:pt x="10426920" y="3545153"/>
                </a:lnTo>
                <a:lnTo>
                  <a:pt x="0" y="3545153"/>
                </a:lnTo>
                <a:lnTo>
                  <a:pt x="0" y="0"/>
                </a:lnTo>
                <a:close/>
              </a:path>
            </a:pathLst>
          </a:custGeom>
          <a:blipFill rotWithShape="1">
            <a:blip r:embed="rId3">
              <a:alphaModFix/>
            </a:blip>
            <a:stretch>
              <a:fillRect b="-175" l="0" r="0" t="-17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 name="Google Shape;261;p19"/>
          <p:cNvSpPr txBox="1"/>
          <p:nvPr/>
        </p:nvSpPr>
        <p:spPr>
          <a:xfrm>
            <a:off x="6411268" y="800363"/>
            <a:ext cx="4452112" cy="500137"/>
          </a:xfrm>
          <a:prstGeom prst="rect">
            <a:avLst/>
          </a:prstGeom>
          <a:noFill/>
          <a:ln>
            <a:noFill/>
          </a:ln>
        </p:spPr>
        <p:txBody>
          <a:bodyPr anchorCtr="0" anchor="t" bIns="0" lIns="0" spcFirstLastPara="1" rIns="0" wrap="square" tIns="0">
            <a:spAutoFit/>
          </a:bodyPr>
          <a:lstStyle/>
          <a:p>
            <a:pPr indent="0" lvl="0" marL="0" marR="0" rtl="0" algn="ctr">
              <a:lnSpc>
                <a:spcPct val="110019"/>
              </a:lnSpc>
              <a:spcBef>
                <a:spcPts val="0"/>
              </a:spcBef>
              <a:spcAft>
                <a:spcPts val="0"/>
              </a:spcAft>
              <a:buNone/>
            </a:pPr>
            <a:r>
              <a:rPr b="1" lang="en-US" sz="3513">
                <a:solidFill>
                  <a:srgbClr val="32909B"/>
                </a:solidFill>
                <a:latin typeface="Libre Baskerville"/>
                <a:ea typeface="Libre Baskerville"/>
                <a:cs typeface="Libre Baskerville"/>
                <a:sym typeface="Libre Baskerville"/>
              </a:rPr>
              <a:t>Gruppenarbeit</a:t>
            </a:r>
            <a:endParaRPr b="1" sz="3513">
              <a:solidFill>
                <a:srgbClr val="32909B"/>
              </a:solidFill>
              <a:latin typeface="Libre Baskerville"/>
              <a:ea typeface="Libre Baskerville"/>
              <a:cs typeface="Libre Baskerville"/>
              <a:sym typeface="Libre Baskerville"/>
            </a:endParaRPr>
          </a:p>
        </p:txBody>
      </p:sp>
      <p:sp>
        <p:nvSpPr>
          <p:cNvPr id="262" name="Google Shape;262;p19"/>
          <p:cNvSpPr txBox="1"/>
          <p:nvPr/>
        </p:nvSpPr>
        <p:spPr>
          <a:xfrm>
            <a:off x="1543676" y="4491245"/>
            <a:ext cx="15200649" cy="3718967"/>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t/>
            </a:r>
            <a:endParaRPr b="1" sz="2600">
              <a:solidFill>
                <a:srgbClr val="32909B"/>
              </a:solidFill>
              <a:latin typeface="Libre Baskerville"/>
              <a:ea typeface="Libre Baskerville"/>
              <a:cs typeface="Libre Baskerville"/>
              <a:sym typeface="Libre Baskerville"/>
            </a:endParaRPr>
          </a:p>
          <a:p>
            <a:pPr indent="0" lvl="0" marL="0" marR="0" rtl="0" algn="l">
              <a:lnSpc>
                <a:spcPct val="110000"/>
              </a:lnSpc>
              <a:spcBef>
                <a:spcPts val="0"/>
              </a:spcBef>
              <a:spcAft>
                <a:spcPts val="0"/>
              </a:spcAft>
              <a:buNone/>
            </a:pPr>
            <a:r>
              <a:t/>
            </a:r>
            <a:endParaRPr b="1" sz="2600">
              <a:solidFill>
                <a:srgbClr val="32909B"/>
              </a:solidFill>
              <a:latin typeface="Libre Baskerville"/>
              <a:ea typeface="Libre Baskerville"/>
              <a:cs typeface="Libre Baskerville"/>
              <a:sym typeface="Libre Baskerville"/>
            </a:endParaRPr>
          </a:p>
          <a:p>
            <a:pPr indent="0" lvl="0" marL="0" marR="0" rtl="0" algn="l">
              <a:lnSpc>
                <a:spcPct val="110000"/>
              </a:lnSpc>
              <a:spcBef>
                <a:spcPts val="0"/>
              </a:spcBef>
              <a:spcAft>
                <a:spcPts val="0"/>
              </a:spcAft>
              <a:buNone/>
            </a:pPr>
            <a:r>
              <a:t/>
            </a:r>
            <a:endParaRPr b="1" sz="2600">
              <a:solidFill>
                <a:srgbClr val="32909B"/>
              </a:solidFill>
              <a:latin typeface="Libre Baskerville"/>
              <a:ea typeface="Libre Baskerville"/>
              <a:cs typeface="Libre Baskerville"/>
              <a:sym typeface="Libre Baskerville"/>
            </a:endParaRPr>
          </a:p>
          <a:p>
            <a:pPr indent="0" lvl="0" marL="0" marR="0" rtl="0" algn="l">
              <a:lnSpc>
                <a:spcPct val="110000"/>
              </a:lnSpc>
              <a:spcBef>
                <a:spcPts val="0"/>
              </a:spcBef>
              <a:spcAft>
                <a:spcPts val="0"/>
              </a:spcAft>
              <a:buNone/>
            </a:pPr>
            <a:r>
              <a:rPr b="1" lang="en-US" sz="2600">
                <a:solidFill>
                  <a:srgbClr val="32909B"/>
                </a:solidFill>
                <a:latin typeface="Libre Baskerville"/>
                <a:ea typeface="Libre Baskerville"/>
                <a:cs typeface="Libre Baskerville"/>
                <a:sym typeface="Libre Baskerville"/>
              </a:rPr>
              <a:t>Aufgaben:</a:t>
            </a:r>
            <a:endParaRPr/>
          </a:p>
          <a:p>
            <a:pPr indent="0" lvl="0" marL="0" marR="0" rtl="0" algn="l">
              <a:lnSpc>
                <a:spcPct val="110000"/>
              </a:lnSpc>
              <a:spcBef>
                <a:spcPts val="0"/>
              </a:spcBef>
              <a:spcAft>
                <a:spcPts val="0"/>
              </a:spcAft>
              <a:buNone/>
            </a:pPr>
            <a:r>
              <a:t/>
            </a:r>
            <a:endParaRPr sz="2600">
              <a:solidFill>
                <a:srgbClr val="32909B"/>
              </a:solidFill>
              <a:latin typeface="Libre Baskerville"/>
              <a:ea typeface="Libre Baskerville"/>
              <a:cs typeface="Libre Baskerville"/>
              <a:sym typeface="Libre Baskerville"/>
            </a:endParaRPr>
          </a:p>
          <a:p>
            <a:pPr indent="-280669" lvl="1" marL="561341" marR="0" rtl="0" algn="l">
              <a:lnSpc>
                <a:spcPct val="110000"/>
              </a:lnSpc>
              <a:spcBef>
                <a:spcPts val="0"/>
              </a:spcBef>
              <a:spcAft>
                <a:spcPts val="0"/>
              </a:spcAft>
              <a:buClr>
                <a:srgbClr val="000000"/>
              </a:buClr>
              <a:buSzPts val="2600"/>
              <a:buFont typeface="Arial"/>
              <a:buChar char="•"/>
            </a:pPr>
            <a:r>
              <a:rPr b="0" i="0" lang="en-US" sz="2600" u="none" cap="none" strike="noStrike">
                <a:solidFill>
                  <a:srgbClr val="000000"/>
                </a:solidFill>
                <a:latin typeface="Montserrat"/>
                <a:ea typeface="Montserrat"/>
                <a:cs typeface="Montserrat"/>
                <a:sym typeface="Montserrat"/>
              </a:rPr>
              <a:t>Bearbeitet das Szenario</a:t>
            </a:r>
            <a:endParaRPr b="0" i="0" sz="2600" u="none" cap="none" strike="noStrike">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None/>
            </a:pPr>
            <a:r>
              <a:t/>
            </a:r>
            <a:endParaRPr sz="2600">
              <a:solidFill>
                <a:srgbClr val="000000"/>
              </a:solidFill>
              <a:latin typeface="Montserrat"/>
              <a:ea typeface="Montserrat"/>
              <a:cs typeface="Montserrat"/>
              <a:sym typeface="Montserrat"/>
            </a:endParaRPr>
          </a:p>
          <a:p>
            <a:pPr indent="-280669" lvl="1" marL="561341" marR="0" rtl="0" algn="l">
              <a:lnSpc>
                <a:spcPct val="110000"/>
              </a:lnSpc>
              <a:spcBef>
                <a:spcPts val="0"/>
              </a:spcBef>
              <a:spcAft>
                <a:spcPts val="0"/>
              </a:spcAft>
              <a:buClr>
                <a:srgbClr val="000000"/>
              </a:buClr>
              <a:buSzPts val="2600"/>
              <a:buFont typeface="Arial"/>
              <a:buChar char="•"/>
            </a:pPr>
            <a:r>
              <a:rPr b="0" i="0" lang="en-US" sz="2600" u="none" cap="none" strike="noStrike">
                <a:solidFill>
                  <a:srgbClr val="000000"/>
                </a:solidFill>
                <a:latin typeface="Montserrat"/>
                <a:ea typeface="Montserrat"/>
                <a:cs typeface="Montserrat"/>
                <a:sym typeface="Montserrat"/>
              </a:rPr>
              <a:t>Fasst die wichtigsten Punkte zusammen</a:t>
            </a:r>
            <a:endParaRPr b="0" i="0" sz="2600" u="none" cap="none" strike="noStrike">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None/>
            </a:pPr>
            <a:r>
              <a:t/>
            </a:r>
            <a:endParaRPr sz="2600">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None/>
            </a:pPr>
            <a:r>
              <a:t/>
            </a:r>
            <a:endParaRPr sz="2600">
              <a:solidFill>
                <a:srgbClr val="000000"/>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93" name="Shape 93"/>
        <p:cNvGrpSpPr/>
        <p:nvPr/>
      </p:nvGrpSpPr>
      <p:grpSpPr>
        <a:xfrm>
          <a:off x="0" y="0"/>
          <a:ext cx="0" cy="0"/>
          <a:chOff x="0" y="0"/>
          <a:chExt cx="0" cy="0"/>
        </a:xfrm>
      </p:grpSpPr>
      <p:sp>
        <p:nvSpPr>
          <p:cNvPr id="94" name="Google Shape;94;p2"/>
          <p:cNvSpPr txBox="1"/>
          <p:nvPr>
            <p:ph type="ctrTitle"/>
          </p:nvPr>
        </p:nvSpPr>
        <p:spPr>
          <a:xfrm>
            <a:off x="838200" y="876300"/>
            <a:ext cx="170688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2909B"/>
              </a:buClr>
              <a:buSzPts val="5000"/>
              <a:buFont typeface="Libre Baskerville"/>
              <a:buNone/>
            </a:pPr>
            <a:r>
              <a:rPr b="1" lang="en-US" sz="5000">
                <a:solidFill>
                  <a:srgbClr val="32909B"/>
                </a:solidFill>
                <a:latin typeface="Libre Baskerville"/>
                <a:ea typeface="Libre Baskerville"/>
                <a:cs typeface="Libre Baskerville"/>
                <a:sym typeface="Libre Baskerville"/>
              </a:rPr>
              <a:t>Anleitung zum Import der Szenarien</a:t>
            </a:r>
            <a:endParaRPr b="1" sz="5000">
              <a:solidFill>
                <a:srgbClr val="32909B"/>
              </a:solidFill>
              <a:latin typeface="Libre Baskerville"/>
              <a:ea typeface="Libre Baskerville"/>
              <a:cs typeface="Libre Baskerville"/>
              <a:sym typeface="Libre Baskerville"/>
            </a:endParaRPr>
          </a:p>
        </p:txBody>
      </p:sp>
      <p:sp>
        <p:nvSpPr>
          <p:cNvPr id="95" name="Google Shape;95;p2"/>
          <p:cNvSpPr txBox="1"/>
          <p:nvPr>
            <p:ph idx="1" type="subTitle"/>
          </p:nvPr>
        </p:nvSpPr>
        <p:spPr>
          <a:xfrm>
            <a:off x="914400" y="3009900"/>
            <a:ext cx="13944600" cy="17526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spcBef>
                <a:spcPts val="0"/>
              </a:spcBef>
              <a:spcAft>
                <a:spcPts val="0"/>
              </a:spcAft>
              <a:buClr>
                <a:schemeClr val="dk1"/>
              </a:buClr>
              <a:buSzPct val="100000"/>
              <a:buNone/>
            </a:pPr>
            <a:r>
              <a:rPr lang="en-US" sz="9600">
                <a:solidFill>
                  <a:schemeClr val="dk1"/>
                </a:solidFill>
                <a:latin typeface="Montserrat"/>
                <a:ea typeface="Montserrat"/>
                <a:cs typeface="Montserrat"/>
                <a:sym typeface="Montserrat"/>
              </a:rPr>
              <a:t>Die Szenarien wurden mit „Twinery“ erstellt. Um die Szenarien nutzen zu können, muss die entsprechende Datei in die Bibliothek eingefügt werden. </a:t>
            </a:r>
            <a:endParaRPr/>
          </a:p>
          <a:p>
            <a:pPr indent="0" lvl="0" marL="0" rtl="0" algn="l">
              <a:spcBef>
                <a:spcPts val="190"/>
              </a:spcBef>
              <a:spcAft>
                <a:spcPts val="0"/>
              </a:spcAft>
              <a:buClr>
                <a:srgbClr val="888888"/>
              </a:buClr>
              <a:buSzPct val="100000"/>
              <a:buNone/>
            </a:pPr>
            <a:r>
              <a:t/>
            </a:r>
            <a:endParaRPr sz="3800">
              <a:solidFill>
                <a:schemeClr val="dk1"/>
              </a:solidFill>
              <a:latin typeface="Montserrat"/>
              <a:ea typeface="Montserrat"/>
              <a:cs typeface="Montserrat"/>
              <a:sym typeface="Montserrat"/>
            </a:endParaRPr>
          </a:p>
          <a:p>
            <a:pPr indent="-514350" lvl="0" marL="514350" rtl="0" algn="l">
              <a:spcBef>
                <a:spcPts val="370"/>
              </a:spcBef>
              <a:spcAft>
                <a:spcPts val="0"/>
              </a:spcAft>
              <a:buClr>
                <a:schemeClr val="dk1"/>
              </a:buClr>
              <a:buSzPct val="100000"/>
              <a:buAutoNum type="arabicPeriod"/>
            </a:pPr>
            <a:r>
              <a:rPr lang="en-US" sz="7400">
                <a:solidFill>
                  <a:schemeClr val="dk1"/>
                </a:solidFill>
                <a:latin typeface="Montserrat"/>
                <a:ea typeface="Montserrat"/>
                <a:cs typeface="Montserrat"/>
                <a:sym typeface="Montserrat"/>
              </a:rPr>
              <a:t>Auf die Website gehen: </a:t>
            </a:r>
            <a:r>
              <a:rPr lang="en-US" sz="7400" u="sng">
                <a:solidFill>
                  <a:schemeClr val="dk1"/>
                </a:solidFill>
                <a:latin typeface="Montserrat"/>
                <a:ea typeface="Montserrat"/>
                <a:cs typeface="Montserrat"/>
                <a:sym typeface="Montserrat"/>
                <a:hlinkClick r:id="rId4">
                  <a:extLst>
                    <a:ext uri="{A12FA001-AC4F-418D-AE19-62706E023703}">
                      <ahyp:hlinkClr val="tx"/>
                    </a:ext>
                  </a:extLst>
                </a:hlinkClick>
              </a:rPr>
              <a:t>https://twinery.org/</a:t>
            </a:r>
            <a:endParaRPr sz="7400">
              <a:solidFill>
                <a:schemeClr val="dk1"/>
              </a:solidFill>
              <a:latin typeface="Montserrat"/>
              <a:ea typeface="Montserrat"/>
              <a:cs typeface="Montserrat"/>
              <a:sym typeface="Montserrat"/>
            </a:endParaRPr>
          </a:p>
          <a:p>
            <a:pPr indent="-514350" lvl="0" marL="514350" rtl="0" algn="l">
              <a:spcBef>
                <a:spcPts val="370"/>
              </a:spcBef>
              <a:spcAft>
                <a:spcPts val="0"/>
              </a:spcAft>
              <a:buClr>
                <a:schemeClr val="dk1"/>
              </a:buClr>
              <a:buSzPct val="100000"/>
              <a:buAutoNum type="arabicPeriod"/>
            </a:pPr>
            <a:r>
              <a:rPr lang="en-US" sz="7400">
                <a:solidFill>
                  <a:schemeClr val="dk1"/>
                </a:solidFill>
                <a:latin typeface="Montserrat"/>
                <a:ea typeface="Montserrat"/>
                <a:cs typeface="Montserrat"/>
                <a:sym typeface="Montserrat"/>
              </a:rPr>
              <a:t>Web-Version oder App-Version wählen</a:t>
            </a:r>
            <a:endParaRPr/>
          </a:p>
          <a:p>
            <a:pPr indent="-514350" lvl="0" marL="514350" rtl="0" algn="l">
              <a:spcBef>
                <a:spcPts val="370"/>
              </a:spcBef>
              <a:spcAft>
                <a:spcPts val="0"/>
              </a:spcAft>
              <a:buClr>
                <a:schemeClr val="dk1"/>
              </a:buClr>
              <a:buSzPct val="100000"/>
              <a:buAutoNum type="arabicPeriod"/>
            </a:pPr>
            <a:r>
              <a:rPr lang="en-US" sz="7400">
                <a:solidFill>
                  <a:schemeClr val="dk1"/>
                </a:solidFill>
                <a:latin typeface="Montserrat"/>
                <a:ea typeface="Montserrat"/>
                <a:cs typeface="Montserrat"/>
                <a:sym typeface="Montserrat"/>
              </a:rPr>
              <a:t>Auf Bibliothek/Library gehen</a:t>
            </a:r>
            <a:endParaRPr/>
          </a:p>
          <a:p>
            <a:pPr indent="0" lvl="0" marL="0" rtl="0" algn="ctr">
              <a:spcBef>
                <a:spcPts val="160"/>
              </a:spcBef>
              <a:spcAft>
                <a:spcPts val="0"/>
              </a:spcAft>
              <a:buClr>
                <a:srgbClr val="888888"/>
              </a:buClr>
              <a:buSzPct val="100000"/>
              <a:buNone/>
            </a:pPr>
            <a:r>
              <a:rPr lang="en-US"/>
              <a:t> </a:t>
            </a:r>
            <a:endParaRPr/>
          </a:p>
        </p:txBody>
      </p:sp>
      <p:pic>
        <p:nvPicPr>
          <p:cNvPr id="96" name="Google Shape;96;p2"/>
          <p:cNvPicPr preferRelativeResize="0"/>
          <p:nvPr/>
        </p:nvPicPr>
        <p:blipFill rotWithShape="1">
          <a:blip r:embed="rId5">
            <a:alphaModFix/>
          </a:blip>
          <a:srcRect b="0" l="0" r="0" t="0"/>
          <a:stretch/>
        </p:blipFill>
        <p:spPr>
          <a:xfrm>
            <a:off x="1447800" y="4991100"/>
            <a:ext cx="7924800" cy="1932116"/>
          </a:xfrm>
          <a:prstGeom prst="rect">
            <a:avLst/>
          </a:prstGeom>
          <a:noFill/>
          <a:ln>
            <a:noFill/>
          </a:ln>
        </p:spPr>
      </p:pic>
      <p:sp>
        <p:nvSpPr>
          <p:cNvPr id="97" name="Google Shape;97;p2"/>
          <p:cNvSpPr/>
          <p:nvPr/>
        </p:nvSpPr>
        <p:spPr>
          <a:xfrm>
            <a:off x="1828800" y="5002212"/>
            <a:ext cx="685800" cy="282575"/>
          </a:xfrm>
          <a:prstGeom prst="ellipse">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rgbClr val="E5B8B7"/>
              </a:solidFill>
              <a:latin typeface="Calibri"/>
              <a:ea typeface="Calibri"/>
              <a:cs typeface="Calibri"/>
              <a:sym typeface="Calibri"/>
            </a:endParaRPr>
          </a:p>
        </p:txBody>
      </p:sp>
      <p:graphicFrame>
        <p:nvGraphicFramePr>
          <p:cNvPr id="98" name="Google Shape;98;p2"/>
          <p:cNvGraphicFramePr/>
          <p:nvPr/>
        </p:nvGraphicFramePr>
        <p:xfrm>
          <a:off x="2362200" y="8267700"/>
          <a:ext cx="4676858" cy="1143000"/>
        </p:xfrm>
        <a:graphic>
          <a:graphicData uri="http://schemas.openxmlformats.org/presentationml/2006/ole">
            <mc:AlternateContent>
              <mc:Choice Requires="v">
                <p:oleObj r:id="rId6" imgH="1143000" imgW="4676858" progId="Package" spid="_x0000_s1">
                  <p:embed/>
                </p:oleObj>
              </mc:Choice>
              <mc:Fallback>
                <p:oleObj r:id="rId7" imgH="1143000" imgW="4676858" progId="Package">
                  <p:embed/>
                  <p:pic>
                    <p:nvPicPr>
                      <p:cNvPr id="98" name="Google Shape;98;p2"/>
                      <p:cNvPicPr preferRelativeResize="0"/>
                      <p:nvPr/>
                    </p:nvPicPr>
                    <p:blipFill rotWithShape="1">
                      <a:blip r:embed="rId8">
                        <a:alphaModFix/>
                      </a:blip>
                      <a:srcRect b="0" l="0" r="0" t="0"/>
                      <a:stretch/>
                    </p:blipFill>
                    <p:spPr>
                      <a:xfrm>
                        <a:off x="2362200" y="8267700"/>
                        <a:ext cx="4676858" cy="1143000"/>
                      </a:xfrm>
                      <a:prstGeom prst="rect">
                        <a:avLst/>
                      </a:prstGeom>
                      <a:noFill/>
                      <a:ln>
                        <a:noFill/>
                      </a:ln>
                    </p:spPr>
                  </p:pic>
                </p:oleObj>
              </mc:Fallback>
            </mc:AlternateContent>
          </a:graphicData>
        </a:graphic>
      </p:graphicFrame>
      <p:graphicFrame>
        <p:nvGraphicFramePr>
          <p:cNvPr id="99" name="Google Shape;99;p2"/>
          <p:cNvGraphicFramePr/>
          <p:nvPr/>
        </p:nvGraphicFramePr>
        <p:xfrm>
          <a:off x="9906000" y="8147124"/>
          <a:ext cx="3779132" cy="1263576"/>
        </p:xfrm>
        <a:graphic>
          <a:graphicData uri="http://schemas.openxmlformats.org/presentationml/2006/ole">
            <mc:AlternateContent>
              <mc:Choice Requires="v">
                <p:oleObj r:id="rId9" imgH="1263576" imgW="3779132" progId="Package" spid="_x0000_s2">
                  <p:embed/>
                </p:oleObj>
              </mc:Choice>
              <mc:Fallback>
                <p:oleObj r:id="rId10" imgH="1263576" imgW="3779132" progId="Package">
                  <p:embed/>
                  <p:pic>
                    <p:nvPicPr>
                      <p:cNvPr id="99" name="Google Shape;99;p2"/>
                      <p:cNvPicPr preferRelativeResize="0"/>
                      <p:nvPr/>
                    </p:nvPicPr>
                    <p:blipFill rotWithShape="1">
                      <a:blip r:embed="rId11">
                        <a:alphaModFix/>
                      </a:blip>
                      <a:srcRect b="0" l="0" r="0" t="0"/>
                      <a:stretch/>
                    </p:blipFill>
                    <p:spPr>
                      <a:xfrm>
                        <a:off x="9906000" y="8147124"/>
                        <a:ext cx="3779132" cy="1263576"/>
                      </a:xfrm>
                      <a:prstGeom prst="rect">
                        <a:avLst/>
                      </a:prstGeom>
                      <a:noFill/>
                      <a:ln>
                        <a:noFill/>
                      </a:ln>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266" name="Shape 266"/>
        <p:cNvGrpSpPr/>
        <p:nvPr/>
      </p:nvGrpSpPr>
      <p:grpSpPr>
        <a:xfrm>
          <a:off x="0" y="0"/>
          <a:ext cx="0" cy="0"/>
          <a:chOff x="0" y="0"/>
          <a:chExt cx="0" cy="0"/>
        </a:xfrm>
      </p:grpSpPr>
      <p:sp>
        <p:nvSpPr>
          <p:cNvPr id="267" name="Google Shape;267;p20"/>
          <p:cNvSpPr/>
          <p:nvPr/>
        </p:nvSpPr>
        <p:spPr>
          <a:xfrm>
            <a:off x="6832380" y="1598347"/>
            <a:ext cx="10426920" cy="3545153"/>
          </a:xfrm>
          <a:custGeom>
            <a:rect b="b" l="l" r="r" t="t"/>
            <a:pathLst>
              <a:path extrusionOk="0" h="3545153" w="10426920">
                <a:moveTo>
                  <a:pt x="0" y="0"/>
                </a:moveTo>
                <a:lnTo>
                  <a:pt x="10426920" y="0"/>
                </a:lnTo>
                <a:lnTo>
                  <a:pt x="10426920" y="3545153"/>
                </a:lnTo>
                <a:lnTo>
                  <a:pt x="0" y="3545153"/>
                </a:lnTo>
                <a:lnTo>
                  <a:pt x="0" y="0"/>
                </a:lnTo>
                <a:close/>
              </a:path>
            </a:pathLst>
          </a:custGeom>
          <a:blipFill rotWithShape="1">
            <a:blip r:embed="rId3">
              <a:alphaModFix/>
            </a:blip>
            <a:stretch>
              <a:fillRect b="-175" l="0" r="0" t="-17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8" name="Google Shape;268;p20"/>
          <p:cNvSpPr txBox="1"/>
          <p:nvPr/>
        </p:nvSpPr>
        <p:spPr>
          <a:xfrm>
            <a:off x="6411268" y="800363"/>
            <a:ext cx="4452112" cy="500137"/>
          </a:xfrm>
          <a:prstGeom prst="rect">
            <a:avLst/>
          </a:prstGeom>
          <a:noFill/>
          <a:ln>
            <a:noFill/>
          </a:ln>
        </p:spPr>
        <p:txBody>
          <a:bodyPr anchorCtr="0" anchor="t" bIns="0" lIns="0" spcFirstLastPara="1" rIns="0" wrap="square" tIns="0">
            <a:spAutoFit/>
          </a:bodyPr>
          <a:lstStyle/>
          <a:p>
            <a:pPr indent="0" lvl="0" marL="0" marR="0" rtl="0" algn="ctr">
              <a:lnSpc>
                <a:spcPct val="110019"/>
              </a:lnSpc>
              <a:spcBef>
                <a:spcPts val="0"/>
              </a:spcBef>
              <a:spcAft>
                <a:spcPts val="0"/>
              </a:spcAft>
              <a:buNone/>
            </a:pPr>
            <a:r>
              <a:rPr b="1" lang="en-US" sz="3513">
                <a:solidFill>
                  <a:srgbClr val="32909B"/>
                </a:solidFill>
                <a:latin typeface="Libre Baskerville"/>
                <a:ea typeface="Libre Baskerville"/>
                <a:cs typeface="Libre Baskerville"/>
                <a:sym typeface="Libre Baskerville"/>
              </a:rPr>
              <a:t>Gruppenarbeit</a:t>
            </a:r>
            <a:endParaRPr b="1" sz="3513">
              <a:solidFill>
                <a:srgbClr val="32909B"/>
              </a:solidFill>
              <a:latin typeface="Libre Baskerville"/>
              <a:ea typeface="Libre Baskerville"/>
              <a:cs typeface="Libre Baskerville"/>
              <a:sym typeface="Libre Baskerville"/>
            </a:endParaRPr>
          </a:p>
        </p:txBody>
      </p:sp>
      <p:sp>
        <p:nvSpPr>
          <p:cNvPr id="269" name="Google Shape;269;p20"/>
          <p:cNvSpPr txBox="1"/>
          <p:nvPr/>
        </p:nvSpPr>
        <p:spPr>
          <a:xfrm>
            <a:off x="1543676" y="4491245"/>
            <a:ext cx="15200649" cy="4834657"/>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t/>
            </a:r>
            <a:endParaRPr sz="2600">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None/>
            </a:pPr>
            <a:r>
              <a:t/>
            </a:r>
            <a:endParaRPr sz="2600">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None/>
            </a:pPr>
            <a:r>
              <a:t/>
            </a:r>
            <a:endParaRPr sz="2600">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None/>
            </a:pPr>
            <a:r>
              <a:rPr b="1" lang="en-US" sz="2600">
                <a:solidFill>
                  <a:srgbClr val="32909B"/>
                </a:solidFill>
                <a:latin typeface="Libre Baskerville"/>
                <a:ea typeface="Libre Baskerville"/>
                <a:cs typeface="Libre Baskerville"/>
                <a:sym typeface="Libre Baskerville"/>
              </a:rPr>
              <a:t>Fragen:</a:t>
            </a:r>
            <a:endParaRPr/>
          </a:p>
          <a:p>
            <a:pPr indent="0" lvl="0" marL="0" marR="0" rtl="0" algn="l">
              <a:lnSpc>
                <a:spcPct val="110000"/>
              </a:lnSpc>
              <a:spcBef>
                <a:spcPts val="0"/>
              </a:spcBef>
              <a:spcAft>
                <a:spcPts val="0"/>
              </a:spcAft>
              <a:buNone/>
            </a:pPr>
            <a:r>
              <a:t/>
            </a:r>
            <a:endParaRPr sz="2600">
              <a:solidFill>
                <a:srgbClr val="32909B"/>
              </a:solidFill>
              <a:latin typeface="Libre Baskerville"/>
              <a:ea typeface="Libre Baskerville"/>
              <a:cs typeface="Libre Baskerville"/>
              <a:sym typeface="Libre Baskerville"/>
            </a:endParaRPr>
          </a:p>
          <a:p>
            <a:pPr indent="-280669" lvl="1" marL="561341" marR="0" rtl="0" algn="l">
              <a:lnSpc>
                <a:spcPct val="110000"/>
              </a:lnSpc>
              <a:spcBef>
                <a:spcPts val="0"/>
              </a:spcBef>
              <a:spcAft>
                <a:spcPts val="0"/>
              </a:spcAft>
              <a:buClr>
                <a:srgbClr val="000000"/>
              </a:buClr>
              <a:buSzPts val="2600"/>
              <a:buFont typeface="Arial"/>
              <a:buChar char="•"/>
            </a:pPr>
            <a:r>
              <a:rPr b="0" i="0" lang="en-US" sz="2600" u="none" cap="none" strike="noStrike">
                <a:solidFill>
                  <a:srgbClr val="000000"/>
                </a:solidFill>
                <a:latin typeface="Montserrat"/>
                <a:ea typeface="Montserrat"/>
                <a:cs typeface="Montserrat"/>
                <a:sym typeface="Montserrat"/>
              </a:rPr>
              <a:t>Was nehmt ihr aus dem Szenario mit?</a:t>
            </a:r>
            <a:endParaRPr/>
          </a:p>
          <a:p>
            <a:pPr indent="0" lvl="0" marL="0" marR="0" rtl="0" algn="l">
              <a:lnSpc>
                <a:spcPct val="110000"/>
              </a:lnSpc>
              <a:spcBef>
                <a:spcPts val="0"/>
              </a:spcBef>
              <a:spcAft>
                <a:spcPts val="0"/>
              </a:spcAft>
              <a:buNone/>
            </a:pPr>
            <a:r>
              <a:t/>
            </a:r>
            <a:endParaRPr sz="2600">
              <a:solidFill>
                <a:srgbClr val="000000"/>
              </a:solidFill>
              <a:latin typeface="Montserrat"/>
              <a:ea typeface="Montserrat"/>
              <a:cs typeface="Montserrat"/>
              <a:sym typeface="Montserrat"/>
            </a:endParaRPr>
          </a:p>
          <a:p>
            <a:pPr indent="-280669" lvl="1" marL="561341" marR="0" rtl="0" algn="l">
              <a:lnSpc>
                <a:spcPct val="110000"/>
              </a:lnSpc>
              <a:spcBef>
                <a:spcPts val="0"/>
              </a:spcBef>
              <a:spcAft>
                <a:spcPts val="0"/>
              </a:spcAft>
              <a:buClr>
                <a:srgbClr val="000000"/>
              </a:buClr>
              <a:buSzPts val="2600"/>
              <a:buFont typeface="Arial"/>
              <a:buChar char="•"/>
            </a:pPr>
            <a:r>
              <a:rPr b="0" i="0" lang="en-US" sz="2600" u="none" cap="none" strike="noStrike">
                <a:solidFill>
                  <a:srgbClr val="000000"/>
                </a:solidFill>
                <a:latin typeface="Montserrat"/>
                <a:ea typeface="Montserrat"/>
                <a:cs typeface="Montserrat"/>
                <a:sym typeface="Montserrat"/>
              </a:rPr>
              <a:t>Was war neu für euch?</a:t>
            </a:r>
            <a:endParaRPr/>
          </a:p>
          <a:p>
            <a:pPr indent="0" lvl="0" marL="0" marR="0" rtl="0" algn="l">
              <a:lnSpc>
                <a:spcPct val="110000"/>
              </a:lnSpc>
              <a:spcBef>
                <a:spcPts val="0"/>
              </a:spcBef>
              <a:spcAft>
                <a:spcPts val="0"/>
              </a:spcAft>
              <a:buNone/>
            </a:pPr>
            <a:r>
              <a:t/>
            </a:r>
            <a:endParaRPr sz="2600">
              <a:solidFill>
                <a:srgbClr val="000000"/>
              </a:solidFill>
              <a:latin typeface="Montserrat"/>
              <a:ea typeface="Montserrat"/>
              <a:cs typeface="Montserrat"/>
              <a:sym typeface="Montserrat"/>
            </a:endParaRPr>
          </a:p>
          <a:p>
            <a:pPr indent="-280669" lvl="1" marL="561341" marR="0" rtl="0" algn="l">
              <a:lnSpc>
                <a:spcPct val="110000"/>
              </a:lnSpc>
              <a:spcBef>
                <a:spcPts val="0"/>
              </a:spcBef>
              <a:spcAft>
                <a:spcPts val="0"/>
              </a:spcAft>
              <a:buClr>
                <a:srgbClr val="000000"/>
              </a:buClr>
              <a:buSzPts val="2600"/>
              <a:buFont typeface="Arial"/>
              <a:buChar char="•"/>
            </a:pPr>
            <a:r>
              <a:rPr b="0" i="0" lang="en-US" sz="2600" u="none" cap="none" strike="noStrike">
                <a:solidFill>
                  <a:srgbClr val="000000"/>
                </a:solidFill>
                <a:latin typeface="Montserrat"/>
                <a:ea typeface="Montserrat"/>
                <a:cs typeface="Montserrat"/>
                <a:sym typeface="Montserrat"/>
              </a:rPr>
              <a:t>Findet ihr einen Bezug der Personen im Szenario zu euch selbst?</a:t>
            </a:r>
            <a:endParaRPr/>
          </a:p>
          <a:p>
            <a:pPr indent="0" lvl="0" marL="0" marR="0" rtl="0" algn="l">
              <a:lnSpc>
                <a:spcPct val="110000"/>
              </a:lnSpc>
              <a:spcBef>
                <a:spcPts val="0"/>
              </a:spcBef>
              <a:spcAft>
                <a:spcPts val="0"/>
              </a:spcAft>
              <a:buNone/>
            </a:pPr>
            <a:r>
              <a:t/>
            </a:r>
            <a:endParaRPr sz="2600">
              <a:solidFill>
                <a:srgbClr val="000000"/>
              </a:solidFill>
              <a:latin typeface="Montserrat"/>
              <a:ea typeface="Montserrat"/>
              <a:cs typeface="Montserrat"/>
              <a:sym typeface="Montserrat"/>
            </a:endParaRPr>
          </a:p>
          <a:p>
            <a:pPr indent="-280669" lvl="1" marL="561341" marR="0" rtl="0" algn="l">
              <a:lnSpc>
                <a:spcPct val="110000"/>
              </a:lnSpc>
              <a:spcBef>
                <a:spcPts val="0"/>
              </a:spcBef>
              <a:spcAft>
                <a:spcPts val="0"/>
              </a:spcAft>
              <a:buClr>
                <a:srgbClr val="000000"/>
              </a:buClr>
              <a:buSzPts val="2600"/>
              <a:buFont typeface="Arial"/>
              <a:buChar char="•"/>
            </a:pPr>
            <a:r>
              <a:rPr b="0" i="0" lang="en-US" sz="2600" u="none" cap="none" strike="noStrike">
                <a:solidFill>
                  <a:srgbClr val="000000"/>
                </a:solidFill>
                <a:latin typeface="Montserrat"/>
                <a:ea typeface="Montserrat"/>
                <a:cs typeface="Montserrat"/>
                <a:sym typeface="Montserrat"/>
              </a:rPr>
              <a:t>Wie fühlt ihr euch?</a:t>
            </a:r>
            <a:endParaRPr/>
          </a:p>
          <a:p>
            <a:pPr indent="0" lvl="0" marL="0" marR="0" rtl="0" algn="l">
              <a:lnSpc>
                <a:spcPct val="110000"/>
              </a:lnSpc>
              <a:spcBef>
                <a:spcPts val="0"/>
              </a:spcBef>
              <a:spcAft>
                <a:spcPts val="0"/>
              </a:spcAft>
              <a:buNone/>
            </a:pPr>
            <a:r>
              <a:t/>
            </a:r>
            <a:endParaRPr sz="2600">
              <a:solidFill>
                <a:srgbClr val="000000"/>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273" name="Shape 273"/>
        <p:cNvGrpSpPr/>
        <p:nvPr/>
      </p:nvGrpSpPr>
      <p:grpSpPr>
        <a:xfrm>
          <a:off x="0" y="0"/>
          <a:ext cx="0" cy="0"/>
          <a:chOff x="0" y="0"/>
          <a:chExt cx="0" cy="0"/>
        </a:xfrm>
      </p:grpSpPr>
      <p:sp>
        <p:nvSpPr>
          <p:cNvPr id="274" name="Google Shape;274;p21"/>
          <p:cNvSpPr/>
          <p:nvPr/>
        </p:nvSpPr>
        <p:spPr>
          <a:xfrm>
            <a:off x="6744700" y="4445953"/>
            <a:ext cx="4798601" cy="4114800"/>
          </a:xfrm>
          <a:custGeom>
            <a:rect b="b" l="l" r="r" t="t"/>
            <a:pathLst>
              <a:path extrusionOk="0" h="4114800" w="4798601">
                <a:moveTo>
                  <a:pt x="0" y="0"/>
                </a:moveTo>
                <a:lnTo>
                  <a:pt x="4798600" y="0"/>
                </a:lnTo>
                <a:lnTo>
                  <a:pt x="4798600"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 name="Google Shape;275;p21"/>
          <p:cNvSpPr txBox="1"/>
          <p:nvPr/>
        </p:nvSpPr>
        <p:spPr>
          <a:xfrm>
            <a:off x="4121683" y="2407300"/>
            <a:ext cx="10127717" cy="156654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9200">
                <a:solidFill>
                  <a:srgbClr val="32909B"/>
                </a:solidFill>
                <a:latin typeface="Libre Baskerville"/>
                <a:ea typeface="Libre Baskerville"/>
                <a:cs typeface="Libre Baskerville"/>
                <a:sym typeface="Libre Baskerville"/>
              </a:rPr>
              <a:t>Hitzeschutzplan</a:t>
            </a:r>
            <a:endParaRPr b="1" sz="9200">
              <a:solidFill>
                <a:srgbClr val="32909B"/>
              </a:solidFill>
              <a:latin typeface="Libre Baskerville"/>
              <a:ea typeface="Libre Baskerville"/>
              <a:cs typeface="Libre Baskerville"/>
              <a:sym typeface="Libre Baskervill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279" name="Shape 279"/>
        <p:cNvGrpSpPr/>
        <p:nvPr/>
      </p:nvGrpSpPr>
      <p:grpSpPr>
        <a:xfrm>
          <a:off x="0" y="0"/>
          <a:ext cx="0" cy="0"/>
          <a:chOff x="0" y="0"/>
          <a:chExt cx="0" cy="0"/>
        </a:xfrm>
      </p:grpSpPr>
      <p:sp>
        <p:nvSpPr>
          <p:cNvPr id="280" name="Google Shape;280;p22"/>
          <p:cNvSpPr txBox="1"/>
          <p:nvPr/>
        </p:nvSpPr>
        <p:spPr>
          <a:xfrm>
            <a:off x="4208711" y="2540262"/>
            <a:ext cx="9870579" cy="887095"/>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lang="en-US" sz="5199">
                <a:solidFill>
                  <a:srgbClr val="32909B"/>
                </a:solidFill>
                <a:latin typeface="Libre Baskerville"/>
                <a:ea typeface="Libre Baskerville"/>
                <a:cs typeface="Libre Baskerville"/>
                <a:sym typeface="Libre Baskerville"/>
              </a:rPr>
              <a:t>Was ist ein Hitzeschutzplan?</a:t>
            </a:r>
            <a:endParaRPr/>
          </a:p>
        </p:txBody>
      </p:sp>
      <p:sp>
        <p:nvSpPr>
          <p:cNvPr id="281" name="Google Shape;281;p22"/>
          <p:cNvSpPr txBox="1"/>
          <p:nvPr/>
        </p:nvSpPr>
        <p:spPr>
          <a:xfrm>
            <a:off x="7402275" y="4819975"/>
            <a:ext cx="3368700" cy="5232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lang="en-US" sz="3399">
                <a:solidFill>
                  <a:srgbClr val="32909B"/>
                </a:solidFill>
              </a:rPr>
              <a:t>Brainstorming</a:t>
            </a:r>
            <a:endParaRPr sz="3399">
              <a:solidFill>
                <a:srgbClr val="32909B"/>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286" name="Shape 286"/>
        <p:cNvGrpSpPr/>
        <p:nvPr/>
      </p:nvGrpSpPr>
      <p:grpSpPr>
        <a:xfrm>
          <a:off x="0" y="0"/>
          <a:ext cx="0" cy="0"/>
          <a:chOff x="0" y="0"/>
          <a:chExt cx="0" cy="0"/>
        </a:xfrm>
      </p:grpSpPr>
      <p:sp>
        <p:nvSpPr>
          <p:cNvPr id="287" name="Google Shape;287;p23"/>
          <p:cNvSpPr/>
          <p:nvPr/>
        </p:nvSpPr>
        <p:spPr>
          <a:xfrm>
            <a:off x="6832380" y="1598347"/>
            <a:ext cx="10426920" cy="3545153"/>
          </a:xfrm>
          <a:custGeom>
            <a:rect b="b" l="l" r="r" t="t"/>
            <a:pathLst>
              <a:path extrusionOk="0" h="3545153" w="10426920">
                <a:moveTo>
                  <a:pt x="0" y="0"/>
                </a:moveTo>
                <a:lnTo>
                  <a:pt x="10426920" y="0"/>
                </a:lnTo>
                <a:lnTo>
                  <a:pt x="10426920" y="3545153"/>
                </a:lnTo>
                <a:lnTo>
                  <a:pt x="0" y="3545153"/>
                </a:lnTo>
                <a:lnTo>
                  <a:pt x="0" y="0"/>
                </a:lnTo>
                <a:close/>
              </a:path>
            </a:pathLst>
          </a:custGeom>
          <a:blipFill rotWithShape="1">
            <a:blip r:embed="rId3">
              <a:alphaModFix/>
            </a:blip>
            <a:stretch>
              <a:fillRect b="-175" l="0" r="0" t="-17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8" name="Google Shape;288;p23"/>
          <p:cNvSpPr txBox="1"/>
          <p:nvPr/>
        </p:nvSpPr>
        <p:spPr>
          <a:xfrm>
            <a:off x="6411268" y="800363"/>
            <a:ext cx="4452112" cy="500137"/>
          </a:xfrm>
          <a:prstGeom prst="rect">
            <a:avLst/>
          </a:prstGeom>
          <a:noFill/>
          <a:ln>
            <a:noFill/>
          </a:ln>
        </p:spPr>
        <p:txBody>
          <a:bodyPr anchorCtr="0" anchor="t" bIns="0" lIns="0" spcFirstLastPara="1" rIns="0" wrap="square" tIns="0">
            <a:spAutoFit/>
          </a:bodyPr>
          <a:lstStyle/>
          <a:p>
            <a:pPr indent="0" lvl="0" marL="0" marR="0" rtl="0" algn="ctr">
              <a:lnSpc>
                <a:spcPct val="110019"/>
              </a:lnSpc>
              <a:spcBef>
                <a:spcPts val="0"/>
              </a:spcBef>
              <a:spcAft>
                <a:spcPts val="0"/>
              </a:spcAft>
              <a:buNone/>
            </a:pPr>
            <a:r>
              <a:rPr b="1" lang="en-US" sz="3513">
                <a:solidFill>
                  <a:srgbClr val="32909B"/>
                </a:solidFill>
                <a:latin typeface="Libre Baskerville"/>
                <a:ea typeface="Libre Baskerville"/>
                <a:cs typeface="Libre Baskerville"/>
                <a:sym typeface="Libre Baskerville"/>
              </a:rPr>
              <a:t>Gruppenarbeit</a:t>
            </a:r>
            <a:endParaRPr b="1" sz="3513">
              <a:solidFill>
                <a:srgbClr val="32909B"/>
              </a:solidFill>
              <a:latin typeface="Libre Baskerville"/>
              <a:ea typeface="Libre Baskerville"/>
              <a:cs typeface="Libre Baskerville"/>
              <a:sym typeface="Libre Baskerville"/>
            </a:endParaRPr>
          </a:p>
        </p:txBody>
      </p:sp>
      <p:sp>
        <p:nvSpPr>
          <p:cNvPr id="289" name="Google Shape;289;p23"/>
          <p:cNvSpPr txBox="1"/>
          <p:nvPr/>
        </p:nvSpPr>
        <p:spPr>
          <a:xfrm>
            <a:off x="1543676" y="5172075"/>
            <a:ext cx="15200649" cy="446276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2600">
                <a:solidFill>
                  <a:srgbClr val="32909B"/>
                </a:solidFill>
                <a:latin typeface="Libre Baskerville"/>
                <a:ea typeface="Libre Baskerville"/>
                <a:cs typeface="Libre Baskerville"/>
                <a:sym typeface="Libre Baskerville"/>
              </a:rPr>
              <a:t>Aufgaben:</a:t>
            </a:r>
            <a:endParaRPr/>
          </a:p>
          <a:p>
            <a:pPr indent="0" lvl="0" marL="0" marR="0" rtl="0" algn="l">
              <a:lnSpc>
                <a:spcPct val="110000"/>
              </a:lnSpc>
              <a:spcBef>
                <a:spcPts val="0"/>
              </a:spcBef>
              <a:spcAft>
                <a:spcPts val="0"/>
              </a:spcAft>
              <a:buNone/>
            </a:pPr>
            <a:r>
              <a:t/>
            </a:r>
            <a:endParaRPr sz="2600">
              <a:solidFill>
                <a:srgbClr val="32909B"/>
              </a:solidFill>
              <a:latin typeface="Libre Baskerville"/>
              <a:ea typeface="Libre Baskerville"/>
              <a:cs typeface="Libre Baskerville"/>
              <a:sym typeface="Libre Baskerville"/>
            </a:endParaRPr>
          </a:p>
          <a:p>
            <a:pPr indent="-280669" lvl="1" marL="561341" marR="0" rtl="0" algn="l">
              <a:lnSpc>
                <a:spcPct val="110000"/>
              </a:lnSpc>
              <a:spcBef>
                <a:spcPts val="0"/>
              </a:spcBef>
              <a:spcAft>
                <a:spcPts val="0"/>
              </a:spcAft>
              <a:buClr>
                <a:srgbClr val="000000"/>
              </a:buClr>
              <a:buSzPts val="2600"/>
              <a:buFont typeface="Arial"/>
              <a:buChar char="•"/>
            </a:pPr>
            <a:r>
              <a:rPr b="0" i="0" lang="en-US" sz="2600" u="none" cap="none" strike="noStrike">
                <a:solidFill>
                  <a:srgbClr val="000000"/>
                </a:solidFill>
                <a:latin typeface="Montserrat"/>
                <a:ea typeface="Montserrat"/>
                <a:cs typeface="Montserrat"/>
                <a:sym typeface="Montserrat"/>
              </a:rPr>
              <a:t>Sammelt Ideen wie ein Hitzeschutzplan für euren Bereich aussehen könnte.</a:t>
            </a:r>
            <a:endParaRPr/>
          </a:p>
          <a:p>
            <a:pPr indent="0" lvl="0" marL="0" marR="0" rtl="0" algn="l">
              <a:lnSpc>
                <a:spcPct val="110000"/>
              </a:lnSpc>
              <a:spcBef>
                <a:spcPts val="0"/>
              </a:spcBef>
              <a:spcAft>
                <a:spcPts val="0"/>
              </a:spcAft>
              <a:buNone/>
            </a:pPr>
            <a:r>
              <a:t/>
            </a:r>
            <a:endParaRPr sz="2600">
              <a:solidFill>
                <a:srgbClr val="000000"/>
              </a:solidFill>
              <a:latin typeface="Montserrat"/>
              <a:ea typeface="Montserrat"/>
              <a:cs typeface="Montserrat"/>
              <a:sym typeface="Montserrat"/>
            </a:endParaRPr>
          </a:p>
          <a:p>
            <a:pPr indent="-280669" lvl="1" marL="561341" marR="0" rtl="0" algn="l">
              <a:lnSpc>
                <a:spcPct val="110000"/>
              </a:lnSpc>
              <a:spcBef>
                <a:spcPts val="0"/>
              </a:spcBef>
              <a:spcAft>
                <a:spcPts val="0"/>
              </a:spcAft>
              <a:buClr>
                <a:srgbClr val="000000"/>
              </a:buClr>
              <a:buSzPts val="2600"/>
              <a:buFont typeface="Arial"/>
              <a:buChar char="•"/>
            </a:pPr>
            <a:r>
              <a:rPr b="0" i="0" lang="en-US" sz="2600" u="none" cap="none" strike="noStrike">
                <a:solidFill>
                  <a:srgbClr val="000000"/>
                </a:solidFill>
                <a:latin typeface="Montserrat"/>
                <a:ea typeface="Montserrat"/>
                <a:cs typeface="Montserrat"/>
                <a:sym typeface="Montserrat"/>
              </a:rPr>
              <a:t>Schreibt eure wichtigsten Ideen auf.</a:t>
            </a:r>
            <a:endParaRPr/>
          </a:p>
          <a:p>
            <a:pPr indent="0" lvl="0" marL="0" marR="0" rtl="0" algn="l">
              <a:lnSpc>
                <a:spcPct val="110000"/>
              </a:lnSpc>
              <a:spcBef>
                <a:spcPts val="0"/>
              </a:spcBef>
              <a:spcAft>
                <a:spcPts val="0"/>
              </a:spcAft>
              <a:buNone/>
            </a:pPr>
            <a:r>
              <a:t/>
            </a:r>
            <a:endParaRPr sz="2600">
              <a:solidFill>
                <a:srgbClr val="000000"/>
              </a:solidFill>
              <a:latin typeface="Montserrat"/>
              <a:ea typeface="Montserrat"/>
              <a:cs typeface="Montserrat"/>
              <a:sym typeface="Montserrat"/>
            </a:endParaRPr>
          </a:p>
          <a:p>
            <a:pPr indent="-280669" lvl="1" marL="561341" marR="0" rtl="0" algn="l">
              <a:lnSpc>
                <a:spcPct val="110000"/>
              </a:lnSpc>
              <a:spcBef>
                <a:spcPts val="0"/>
              </a:spcBef>
              <a:spcAft>
                <a:spcPts val="0"/>
              </a:spcAft>
              <a:buClr>
                <a:srgbClr val="000000"/>
              </a:buClr>
              <a:buSzPts val="2600"/>
              <a:buFont typeface="Arial"/>
              <a:buChar char="•"/>
            </a:pPr>
            <a:r>
              <a:rPr b="0" i="0" lang="en-US" sz="2600" u="none" cap="none" strike="noStrike">
                <a:solidFill>
                  <a:srgbClr val="000000"/>
                </a:solidFill>
                <a:latin typeface="Montserrat"/>
                <a:ea typeface="Montserrat"/>
                <a:cs typeface="Montserrat"/>
                <a:sym typeface="Montserrat"/>
              </a:rPr>
              <a:t>Macht eine Skizze oder überlegt euch eine andere Art wie ihr eure Ideen den anderen vorstellen könnt.</a:t>
            </a:r>
            <a:endParaRPr/>
          </a:p>
          <a:p>
            <a:pPr indent="0" lvl="0" marL="0" marR="0" rtl="0" algn="l">
              <a:lnSpc>
                <a:spcPct val="110000"/>
              </a:lnSpc>
              <a:spcBef>
                <a:spcPts val="0"/>
              </a:spcBef>
              <a:spcAft>
                <a:spcPts val="0"/>
              </a:spcAft>
              <a:buNone/>
            </a:pPr>
            <a:r>
              <a:t/>
            </a:r>
            <a:endParaRPr sz="2600">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None/>
            </a:pPr>
            <a:r>
              <a:t/>
            </a:r>
            <a:endParaRPr sz="2600">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None/>
            </a:pPr>
            <a:r>
              <a:t/>
            </a:r>
            <a:endParaRPr sz="2600">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None/>
            </a:pPr>
            <a:r>
              <a:t/>
            </a:r>
            <a:endParaRPr sz="2600">
              <a:solidFill>
                <a:srgbClr val="000000"/>
              </a:solidFill>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293" name="Shape 293"/>
        <p:cNvGrpSpPr/>
        <p:nvPr/>
      </p:nvGrpSpPr>
      <p:grpSpPr>
        <a:xfrm>
          <a:off x="0" y="0"/>
          <a:ext cx="0" cy="0"/>
          <a:chOff x="0" y="0"/>
          <a:chExt cx="0" cy="0"/>
        </a:xfrm>
      </p:grpSpPr>
      <p:sp>
        <p:nvSpPr>
          <p:cNvPr id="294" name="Google Shape;294;p24"/>
          <p:cNvSpPr/>
          <p:nvPr/>
        </p:nvSpPr>
        <p:spPr>
          <a:xfrm>
            <a:off x="7330916" y="4552122"/>
            <a:ext cx="3626167" cy="4114800"/>
          </a:xfrm>
          <a:custGeom>
            <a:rect b="b" l="l" r="r" t="t"/>
            <a:pathLst>
              <a:path extrusionOk="0" h="4114800" w="3626167">
                <a:moveTo>
                  <a:pt x="0" y="0"/>
                </a:moveTo>
                <a:lnTo>
                  <a:pt x="3626168" y="0"/>
                </a:lnTo>
                <a:lnTo>
                  <a:pt x="3626168"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5" name="Google Shape;295;p24"/>
          <p:cNvSpPr txBox="1"/>
          <p:nvPr/>
        </p:nvSpPr>
        <p:spPr>
          <a:xfrm>
            <a:off x="4137163" y="1386290"/>
            <a:ext cx="10013674" cy="2734945"/>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lang="en-US" sz="5199">
                <a:solidFill>
                  <a:srgbClr val="32909B"/>
                </a:solidFill>
                <a:latin typeface="Libre Baskerville"/>
                <a:ea typeface="Libre Baskerville"/>
                <a:cs typeface="Libre Baskerville"/>
                <a:sym typeface="Libre Baskerville"/>
              </a:rPr>
              <a:t>Können Pflanzen wirklich die Temperatur niedriger halten?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299" name="Shape 299"/>
        <p:cNvGrpSpPr/>
        <p:nvPr/>
      </p:nvGrpSpPr>
      <p:grpSpPr>
        <a:xfrm>
          <a:off x="0" y="0"/>
          <a:ext cx="0" cy="0"/>
          <a:chOff x="0" y="0"/>
          <a:chExt cx="0" cy="0"/>
        </a:xfrm>
      </p:grpSpPr>
      <p:sp>
        <p:nvSpPr>
          <p:cNvPr id="300" name="Google Shape;300;p25"/>
          <p:cNvSpPr/>
          <p:nvPr/>
        </p:nvSpPr>
        <p:spPr>
          <a:xfrm>
            <a:off x="2748231" y="1028700"/>
            <a:ext cx="12791539" cy="7120413"/>
          </a:xfrm>
          <a:custGeom>
            <a:rect b="b" l="l" r="r" t="t"/>
            <a:pathLst>
              <a:path extrusionOk="0" h="7120413" w="12791539">
                <a:moveTo>
                  <a:pt x="0" y="0"/>
                </a:moveTo>
                <a:lnTo>
                  <a:pt x="12791538" y="0"/>
                </a:lnTo>
                <a:lnTo>
                  <a:pt x="12791538" y="7120413"/>
                </a:lnTo>
                <a:lnTo>
                  <a:pt x="0" y="712041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1" name="Google Shape;301;p25"/>
          <p:cNvSpPr txBox="1"/>
          <p:nvPr/>
        </p:nvSpPr>
        <p:spPr>
          <a:xfrm>
            <a:off x="3068041" y="8371205"/>
            <a:ext cx="12151919" cy="887095"/>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lang="en-US" sz="5199">
                <a:solidFill>
                  <a:srgbClr val="32909B"/>
                </a:solidFill>
                <a:latin typeface="Libre Baskerville"/>
                <a:ea typeface="Libre Baskerville"/>
                <a:cs typeface="Libre Baskerville"/>
                <a:sym typeface="Libre Baskerville"/>
              </a:rPr>
              <a:t>Ohne Bäume</a:t>
            </a:r>
            <a:endParaRPr/>
          </a:p>
        </p:txBody>
      </p:sp>
      <p:sp>
        <p:nvSpPr>
          <p:cNvPr id="302" name="Google Shape;302;p25"/>
          <p:cNvSpPr txBox="1"/>
          <p:nvPr/>
        </p:nvSpPr>
        <p:spPr>
          <a:xfrm>
            <a:off x="12039704" y="8199200"/>
            <a:ext cx="3500065" cy="19811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1200">
                <a:solidFill>
                  <a:srgbClr val="000000"/>
                </a:solidFill>
                <a:latin typeface="Arial"/>
                <a:ea typeface="Arial"/>
                <a:cs typeface="Arial"/>
                <a:sym typeface="Arial"/>
              </a:rPr>
              <a:t>https://www.lebensart.at/in-der-hitze-der-stadt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306" name="Shape 306"/>
        <p:cNvGrpSpPr/>
        <p:nvPr/>
      </p:nvGrpSpPr>
      <p:grpSpPr>
        <a:xfrm>
          <a:off x="0" y="0"/>
          <a:ext cx="0" cy="0"/>
          <a:chOff x="0" y="0"/>
          <a:chExt cx="0" cy="0"/>
        </a:xfrm>
      </p:grpSpPr>
      <p:sp>
        <p:nvSpPr>
          <p:cNvPr id="307" name="Google Shape;307;p26"/>
          <p:cNvSpPr/>
          <p:nvPr/>
        </p:nvSpPr>
        <p:spPr>
          <a:xfrm>
            <a:off x="2870919" y="1197309"/>
            <a:ext cx="11769324" cy="7166469"/>
          </a:xfrm>
          <a:custGeom>
            <a:rect b="b" l="l" r="r" t="t"/>
            <a:pathLst>
              <a:path extrusionOk="0" h="7166469" w="11769324">
                <a:moveTo>
                  <a:pt x="0" y="0"/>
                </a:moveTo>
                <a:lnTo>
                  <a:pt x="11769324" y="0"/>
                </a:lnTo>
                <a:lnTo>
                  <a:pt x="11769324" y="7166469"/>
                </a:lnTo>
                <a:lnTo>
                  <a:pt x="0" y="716646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8" name="Google Shape;308;p26"/>
          <p:cNvSpPr txBox="1"/>
          <p:nvPr/>
        </p:nvSpPr>
        <p:spPr>
          <a:xfrm>
            <a:off x="2870919" y="8541854"/>
            <a:ext cx="11769324" cy="887095"/>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lang="en-US" sz="5199">
                <a:solidFill>
                  <a:srgbClr val="32909B"/>
                </a:solidFill>
                <a:latin typeface="Libre Baskerville"/>
                <a:ea typeface="Libre Baskerville"/>
                <a:cs typeface="Libre Baskerville"/>
                <a:sym typeface="Libre Baskerville"/>
              </a:rPr>
              <a:t>Mit Bäumen</a:t>
            </a:r>
            <a:endParaRPr b="1" sz="5199">
              <a:solidFill>
                <a:srgbClr val="32909B"/>
              </a:solidFill>
              <a:latin typeface="Libre Baskerville"/>
              <a:ea typeface="Libre Baskerville"/>
              <a:cs typeface="Libre Baskerville"/>
              <a:sym typeface="Libre Baskerville"/>
            </a:endParaRPr>
          </a:p>
        </p:txBody>
      </p:sp>
      <p:sp>
        <p:nvSpPr>
          <p:cNvPr id="309" name="Google Shape;309;p26"/>
          <p:cNvSpPr txBox="1"/>
          <p:nvPr/>
        </p:nvSpPr>
        <p:spPr>
          <a:xfrm>
            <a:off x="11140178" y="8438986"/>
            <a:ext cx="3500065" cy="19811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1200">
                <a:solidFill>
                  <a:srgbClr val="000000"/>
                </a:solidFill>
                <a:latin typeface="Arial"/>
                <a:ea typeface="Arial"/>
                <a:cs typeface="Arial"/>
                <a:sym typeface="Arial"/>
              </a:rPr>
              <a:t>https://www.lebensart.at/in-der-hitze-der-stadt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313" name="Shape 313"/>
        <p:cNvGrpSpPr/>
        <p:nvPr/>
      </p:nvGrpSpPr>
      <p:grpSpPr>
        <a:xfrm>
          <a:off x="0" y="0"/>
          <a:ext cx="0" cy="0"/>
          <a:chOff x="0" y="0"/>
          <a:chExt cx="0" cy="0"/>
        </a:xfrm>
      </p:grpSpPr>
      <p:sp>
        <p:nvSpPr>
          <p:cNvPr id="314" name="Google Shape;314;p27"/>
          <p:cNvSpPr/>
          <p:nvPr/>
        </p:nvSpPr>
        <p:spPr>
          <a:xfrm>
            <a:off x="8425412" y="185453"/>
            <a:ext cx="7577548" cy="9916094"/>
          </a:xfrm>
          <a:custGeom>
            <a:rect b="b" l="l" r="r" t="t"/>
            <a:pathLst>
              <a:path extrusionOk="0" h="9916094" w="7577548">
                <a:moveTo>
                  <a:pt x="0" y="0"/>
                </a:moveTo>
                <a:lnTo>
                  <a:pt x="7577548" y="0"/>
                </a:lnTo>
                <a:lnTo>
                  <a:pt x="7577548" y="9916094"/>
                </a:lnTo>
                <a:lnTo>
                  <a:pt x="0" y="991609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5" name="Google Shape;315;p27"/>
          <p:cNvSpPr txBox="1"/>
          <p:nvPr/>
        </p:nvSpPr>
        <p:spPr>
          <a:xfrm>
            <a:off x="2723370" y="4652327"/>
            <a:ext cx="4542086" cy="887095"/>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lang="en-US" sz="5199">
                <a:solidFill>
                  <a:srgbClr val="32909B"/>
                </a:solidFill>
                <a:latin typeface="Libre Baskerville"/>
                <a:ea typeface="Libre Baskerville"/>
                <a:cs typeface="Libre Baskerville"/>
                <a:sym typeface="Libre Baskerville"/>
              </a:rPr>
              <a:t>Im Vergleich</a:t>
            </a:r>
            <a:endParaRPr/>
          </a:p>
        </p:txBody>
      </p:sp>
      <p:sp>
        <p:nvSpPr>
          <p:cNvPr id="316" name="Google Shape;316;p27"/>
          <p:cNvSpPr txBox="1"/>
          <p:nvPr/>
        </p:nvSpPr>
        <p:spPr>
          <a:xfrm>
            <a:off x="16293713" y="9239250"/>
            <a:ext cx="1760718" cy="61721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1200">
                <a:solidFill>
                  <a:srgbClr val="000000"/>
                </a:solidFill>
                <a:latin typeface="Arial"/>
                <a:ea typeface="Arial"/>
                <a:cs typeface="Arial"/>
                <a:sym typeface="Arial"/>
              </a:rPr>
              <a:t>https://www.lebensart.at/in-der-hitze-der-stadt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103" name="Shape 103"/>
        <p:cNvGrpSpPr/>
        <p:nvPr/>
      </p:nvGrpSpPr>
      <p:grpSpPr>
        <a:xfrm>
          <a:off x="0" y="0"/>
          <a:ext cx="0" cy="0"/>
          <a:chOff x="0" y="0"/>
          <a:chExt cx="0" cy="0"/>
        </a:xfrm>
      </p:grpSpPr>
      <p:sp>
        <p:nvSpPr>
          <p:cNvPr id="104" name="Google Shape;104;p3"/>
          <p:cNvSpPr txBox="1"/>
          <p:nvPr/>
        </p:nvSpPr>
        <p:spPr>
          <a:xfrm>
            <a:off x="1219200" y="699448"/>
            <a:ext cx="115824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chemeClr val="dk1"/>
                </a:solidFill>
                <a:latin typeface="Montserrat"/>
                <a:ea typeface="Montserrat"/>
                <a:cs typeface="Montserrat"/>
                <a:sym typeface="Montserrat"/>
              </a:rPr>
              <a:t>4. Auf Import klicken und die entsprechende Datei importieren</a:t>
            </a:r>
            <a:endParaRPr sz="2400">
              <a:solidFill>
                <a:schemeClr val="dk1"/>
              </a:solidFill>
              <a:latin typeface="Montserrat"/>
              <a:ea typeface="Montserrat"/>
              <a:cs typeface="Montserrat"/>
              <a:sym typeface="Montserrat"/>
            </a:endParaRPr>
          </a:p>
        </p:txBody>
      </p:sp>
      <p:pic>
        <p:nvPicPr>
          <p:cNvPr id="105" name="Google Shape;105;p3"/>
          <p:cNvPicPr preferRelativeResize="0"/>
          <p:nvPr/>
        </p:nvPicPr>
        <p:blipFill rotWithShape="1">
          <a:blip r:embed="rId3">
            <a:alphaModFix/>
          </a:blip>
          <a:srcRect b="0" l="0" r="0" t="0"/>
          <a:stretch/>
        </p:blipFill>
        <p:spPr>
          <a:xfrm>
            <a:off x="1676400" y="5436801"/>
            <a:ext cx="6571982" cy="4292538"/>
          </a:xfrm>
          <a:prstGeom prst="rect">
            <a:avLst/>
          </a:prstGeom>
          <a:noFill/>
          <a:ln>
            <a:noFill/>
          </a:ln>
        </p:spPr>
      </p:pic>
      <p:sp>
        <p:nvSpPr>
          <p:cNvPr id="106" name="Google Shape;106;p3"/>
          <p:cNvSpPr txBox="1"/>
          <p:nvPr/>
        </p:nvSpPr>
        <p:spPr>
          <a:xfrm>
            <a:off x="1219200" y="4728001"/>
            <a:ext cx="120396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Montserrat"/>
                <a:ea typeface="Montserrat"/>
                <a:cs typeface="Montserrat"/>
                <a:sym typeface="Montserrat"/>
              </a:rPr>
              <a:t>5. Szenario anklicken, auf „build“ gehen und dann auf „spielen“</a:t>
            </a:r>
            <a:endParaRPr sz="2400">
              <a:solidFill>
                <a:schemeClr val="dk1"/>
              </a:solidFill>
              <a:latin typeface="Montserrat"/>
              <a:ea typeface="Montserrat"/>
              <a:cs typeface="Montserrat"/>
              <a:sym typeface="Montserrat"/>
            </a:endParaRPr>
          </a:p>
        </p:txBody>
      </p:sp>
      <p:sp>
        <p:nvSpPr>
          <p:cNvPr id="107" name="Google Shape;107;p3"/>
          <p:cNvSpPr/>
          <p:nvPr/>
        </p:nvSpPr>
        <p:spPr>
          <a:xfrm>
            <a:off x="1905000" y="2019300"/>
            <a:ext cx="685800" cy="381000"/>
          </a:xfrm>
          <a:prstGeom prst="ellipse">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E5B8B7"/>
              </a:solidFill>
              <a:latin typeface="Calibri"/>
              <a:ea typeface="Calibri"/>
              <a:cs typeface="Calibri"/>
              <a:sym typeface="Calibri"/>
            </a:endParaRPr>
          </a:p>
        </p:txBody>
      </p:sp>
      <p:pic>
        <p:nvPicPr>
          <p:cNvPr id="108" name="Google Shape;108;p3"/>
          <p:cNvPicPr preferRelativeResize="0"/>
          <p:nvPr/>
        </p:nvPicPr>
        <p:blipFill rotWithShape="1">
          <a:blip r:embed="rId4">
            <a:alphaModFix/>
          </a:blip>
          <a:srcRect b="0" l="0" r="0" t="0"/>
          <a:stretch/>
        </p:blipFill>
        <p:spPr>
          <a:xfrm>
            <a:off x="1676400" y="1407915"/>
            <a:ext cx="10058400" cy="2608267"/>
          </a:xfrm>
          <a:prstGeom prst="rect">
            <a:avLst/>
          </a:prstGeom>
          <a:noFill/>
          <a:ln>
            <a:noFill/>
          </a:ln>
        </p:spPr>
      </p:pic>
      <p:pic>
        <p:nvPicPr>
          <p:cNvPr id="109" name="Google Shape;109;p3"/>
          <p:cNvPicPr preferRelativeResize="0"/>
          <p:nvPr/>
        </p:nvPicPr>
        <p:blipFill rotWithShape="1">
          <a:blip r:embed="rId5">
            <a:alphaModFix/>
          </a:blip>
          <a:srcRect b="0" l="0" r="0" t="0"/>
          <a:stretch/>
        </p:blipFill>
        <p:spPr>
          <a:xfrm>
            <a:off x="11944189" y="1568132"/>
            <a:ext cx="6267971" cy="1898968"/>
          </a:xfrm>
          <a:prstGeom prst="rect">
            <a:avLst/>
          </a:prstGeom>
          <a:noFill/>
          <a:ln>
            <a:noFill/>
          </a:ln>
        </p:spPr>
      </p:pic>
      <p:sp>
        <p:nvSpPr>
          <p:cNvPr id="110" name="Google Shape;110;p3"/>
          <p:cNvSpPr/>
          <p:nvPr/>
        </p:nvSpPr>
        <p:spPr>
          <a:xfrm>
            <a:off x="12039600" y="2525457"/>
            <a:ext cx="2286000" cy="838200"/>
          </a:xfrm>
          <a:prstGeom prst="ellipse">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E5B8B7"/>
              </a:solidFill>
              <a:latin typeface="Calibri"/>
              <a:ea typeface="Calibri"/>
              <a:cs typeface="Calibri"/>
              <a:sym typeface="Calibri"/>
            </a:endParaRPr>
          </a:p>
        </p:txBody>
      </p:sp>
      <p:sp>
        <p:nvSpPr>
          <p:cNvPr id="111" name="Google Shape;111;p3"/>
          <p:cNvSpPr/>
          <p:nvPr/>
        </p:nvSpPr>
        <p:spPr>
          <a:xfrm>
            <a:off x="2514600" y="5829300"/>
            <a:ext cx="762000" cy="497720"/>
          </a:xfrm>
          <a:prstGeom prst="ellipse">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E5B8B7"/>
              </a:solidFill>
              <a:latin typeface="Calibri"/>
              <a:ea typeface="Calibri"/>
              <a:cs typeface="Calibri"/>
              <a:sym typeface="Calibri"/>
            </a:endParaRPr>
          </a:p>
        </p:txBody>
      </p:sp>
      <p:sp>
        <p:nvSpPr>
          <p:cNvPr id="112" name="Google Shape;112;p3"/>
          <p:cNvSpPr/>
          <p:nvPr/>
        </p:nvSpPr>
        <p:spPr>
          <a:xfrm>
            <a:off x="2923775" y="5436801"/>
            <a:ext cx="914400" cy="412756"/>
          </a:xfrm>
          <a:prstGeom prst="ellipse">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E5B8B7"/>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116" name="Shape 116"/>
        <p:cNvGrpSpPr/>
        <p:nvPr/>
      </p:nvGrpSpPr>
      <p:grpSpPr>
        <a:xfrm>
          <a:off x="0" y="0"/>
          <a:ext cx="0" cy="0"/>
          <a:chOff x="0" y="0"/>
          <a:chExt cx="0" cy="0"/>
        </a:xfrm>
      </p:grpSpPr>
      <p:sp>
        <p:nvSpPr>
          <p:cNvPr id="117" name="Google Shape;117;p4"/>
          <p:cNvSpPr/>
          <p:nvPr/>
        </p:nvSpPr>
        <p:spPr>
          <a:xfrm>
            <a:off x="12889601" y="3857844"/>
            <a:ext cx="4369699" cy="4114800"/>
          </a:xfrm>
          <a:custGeom>
            <a:rect b="b" l="l" r="r" t="t"/>
            <a:pathLst>
              <a:path extrusionOk="0" h="4114800" w="4369699">
                <a:moveTo>
                  <a:pt x="0" y="0"/>
                </a:moveTo>
                <a:lnTo>
                  <a:pt x="4369699" y="0"/>
                </a:lnTo>
                <a:lnTo>
                  <a:pt x="4369699"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 name="Google Shape;118;p4"/>
          <p:cNvSpPr txBox="1"/>
          <p:nvPr/>
        </p:nvSpPr>
        <p:spPr>
          <a:xfrm>
            <a:off x="3546376" y="2201390"/>
            <a:ext cx="11880184" cy="482409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9200">
                <a:solidFill>
                  <a:srgbClr val="32909B"/>
                </a:solidFill>
                <a:latin typeface="Libre Baskerville"/>
                <a:ea typeface="Libre Baskerville"/>
                <a:cs typeface="Libre Baskerville"/>
                <a:sym typeface="Libre Baskerville"/>
              </a:rPr>
              <a:t>Der Klimawandel und unsere Gesundheit</a:t>
            </a:r>
            <a:endParaRPr/>
          </a:p>
        </p:txBody>
      </p:sp>
      <p:sp>
        <p:nvSpPr>
          <p:cNvPr id="119" name="Google Shape;119;p4"/>
          <p:cNvSpPr/>
          <p:nvPr/>
        </p:nvSpPr>
        <p:spPr>
          <a:xfrm>
            <a:off x="1028700" y="3857844"/>
            <a:ext cx="4736460" cy="4114800"/>
          </a:xfrm>
          <a:custGeom>
            <a:rect b="b" l="l" r="r" t="t"/>
            <a:pathLst>
              <a:path extrusionOk="0" h="4114800" w="4736460">
                <a:moveTo>
                  <a:pt x="0" y="0"/>
                </a:moveTo>
                <a:lnTo>
                  <a:pt x="4736460" y="0"/>
                </a:lnTo>
                <a:lnTo>
                  <a:pt x="4736460"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 name="Google Shape;120;p4"/>
          <p:cNvSpPr txBox="1"/>
          <p:nvPr/>
        </p:nvSpPr>
        <p:spPr>
          <a:xfrm>
            <a:off x="1717900" y="8241875"/>
            <a:ext cx="1799700" cy="2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21" name="Google Shape;121;p4"/>
          <p:cNvSpPr txBox="1"/>
          <p:nvPr/>
        </p:nvSpPr>
        <p:spPr>
          <a:xfrm>
            <a:off x="265875" y="9898425"/>
            <a:ext cx="10675500" cy="14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solidFill>
                  <a:schemeClr val="dk1"/>
                </a:solidFill>
                <a:latin typeface="Calibri"/>
                <a:ea typeface="Calibri"/>
                <a:cs typeface="Calibri"/>
                <a:sym typeface="Calibri"/>
              </a:rPr>
              <a:t>Alle nicht anderweitig deklarierten Bilddateien dieser Präsentation wurden von Canva lizenzfrei zur Verfügung gestellt.</a:t>
            </a:r>
            <a:endParaRPr sz="16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125" name="Shape 125"/>
        <p:cNvGrpSpPr/>
        <p:nvPr/>
      </p:nvGrpSpPr>
      <p:grpSpPr>
        <a:xfrm>
          <a:off x="0" y="0"/>
          <a:ext cx="0" cy="0"/>
          <a:chOff x="0" y="0"/>
          <a:chExt cx="0" cy="0"/>
        </a:xfrm>
      </p:grpSpPr>
      <p:pic>
        <p:nvPicPr>
          <p:cNvPr id="126" name="Google Shape;126;p5"/>
          <p:cNvPicPr preferRelativeResize="0"/>
          <p:nvPr/>
        </p:nvPicPr>
        <p:blipFill rotWithShape="1">
          <a:blip r:embed="rId3">
            <a:alphaModFix/>
          </a:blip>
          <a:srcRect b="0" l="0" r="0" t="0"/>
          <a:stretch/>
        </p:blipFill>
        <p:spPr>
          <a:xfrm>
            <a:off x="3657600" y="3086101"/>
            <a:ext cx="10972800" cy="6172199"/>
          </a:xfrm>
          <a:prstGeom prst="rect">
            <a:avLst/>
          </a:prstGeom>
          <a:noFill/>
          <a:ln>
            <a:noFill/>
          </a:ln>
        </p:spPr>
      </p:pic>
      <p:sp>
        <p:nvSpPr>
          <p:cNvPr id="127" name="Google Shape;127;p5"/>
          <p:cNvSpPr txBox="1"/>
          <p:nvPr/>
        </p:nvSpPr>
        <p:spPr>
          <a:xfrm>
            <a:off x="4200376" y="537527"/>
            <a:ext cx="10353824" cy="1812484"/>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lang="en-US" sz="5199">
                <a:solidFill>
                  <a:srgbClr val="32909B"/>
                </a:solidFill>
                <a:latin typeface="Libre Baskerville"/>
                <a:ea typeface="Libre Baskerville"/>
                <a:cs typeface="Libre Baskerville"/>
                <a:sym typeface="Libre Baskerville"/>
              </a:rPr>
              <a:t>Wie wirkt der Klimawandel </a:t>
            </a:r>
            <a:endParaRPr/>
          </a:p>
          <a:p>
            <a:pPr indent="0" lvl="0" marL="0" marR="0" rtl="0" algn="ctr">
              <a:lnSpc>
                <a:spcPct val="140007"/>
              </a:lnSpc>
              <a:spcBef>
                <a:spcPts val="0"/>
              </a:spcBef>
              <a:spcAft>
                <a:spcPts val="0"/>
              </a:spcAft>
              <a:buNone/>
            </a:pPr>
            <a:r>
              <a:rPr b="1" lang="en-US" sz="5199">
                <a:solidFill>
                  <a:srgbClr val="32909B"/>
                </a:solidFill>
                <a:latin typeface="Libre Baskerville"/>
                <a:ea typeface="Libre Baskerville"/>
                <a:cs typeface="Libre Baskerville"/>
                <a:sym typeface="Libre Baskerville"/>
              </a:rPr>
              <a:t>auf unsere Gesundheit?</a:t>
            </a:r>
            <a:endParaRPr/>
          </a:p>
        </p:txBody>
      </p:sp>
      <p:sp>
        <p:nvSpPr>
          <p:cNvPr id="128" name="Google Shape;128;p5"/>
          <p:cNvSpPr txBox="1"/>
          <p:nvPr/>
        </p:nvSpPr>
        <p:spPr>
          <a:xfrm>
            <a:off x="10058400" y="9386343"/>
            <a:ext cx="9144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https://www.youtube.com/watch?v=TSBLyfoVFic</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132" name="Shape 132"/>
        <p:cNvGrpSpPr/>
        <p:nvPr/>
      </p:nvGrpSpPr>
      <p:grpSpPr>
        <a:xfrm>
          <a:off x="0" y="0"/>
          <a:ext cx="0" cy="0"/>
          <a:chOff x="0" y="0"/>
          <a:chExt cx="0" cy="0"/>
        </a:xfrm>
      </p:grpSpPr>
      <p:grpSp>
        <p:nvGrpSpPr>
          <p:cNvPr id="133" name="Google Shape;133;p6"/>
          <p:cNvGrpSpPr/>
          <p:nvPr/>
        </p:nvGrpSpPr>
        <p:grpSpPr>
          <a:xfrm>
            <a:off x="263555" y="2363115"/>
            <a:ext cx="5423903" cy="5460305"/>
            <a:chOff x="0" y="0"/>
            <a:chExt cx="7231870" cy="7280406"/>
          </a:xfrm>
        </p:grpSpPr>
        <p:sp>
          <p:nvSpPr>
            <p:cNvPr id="134" name="Google Shape;134;p6"/>
            <p:cNvSpPr/>
            <p:nvPr/>
          </p:nvSpPr>
          <p:spPr>
            <a:xfrm>
              <a:off x="0" y="0"/>
              <a:ext cx="7231870" cy="7280406"/>
            </a:xfrm>
            <a:custGeom>
              <a:rect b="b" l="l" r="r" t="t"/>
              <a:pathLst>
                <a:path extrusionOk="0" h="7280406" w="7231870">
                  <a:moveTo>
                    <a:pt x="0" y="0"/>
                  </a:moveTo>
                  <a:lnTo>
                    <a:pt x="7231870" y="0"/>
                  </a:lnTo>
                  <a:lnTo>
                    <a:pt x="7231870" y="7280406"/>
                  </a:lnTo>
                  <a:lnTo>
                    <a:pt x="0" y="728040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 name="Google Shape;135;p6"/>
            <p:cNvSpPr/>
            <p:nvPr/>
          </p:nvSpPr>
          <p:spPr>
            <a:xfrm>
              <a:off x="1626056" y="1479335"/>
              <a:ext cx="5221320" cy="5005941"/>
            </a:xfrm>
            <a:custGeom>
              <a:rect b="b" l="l" r="r" t="t"/>
              <a:pathLst>
                <a:path extrusionOk="0" h="5005941" w="5221320">
                  <a:moveTo>
                    <a:pt x="0" y="0"/>
                  </a:moveTo>
                  <a:lnTo>
                    <a:pt x="5221320" y="0"/>
                  </a:lnTo>
                  <a:lnTo>
                    <a:pt x="5221320" y="5005941"/>
                  </a:lnTo>
                  <a:lnTo>
                    <a:pt x="0" y="500594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6" name="Google Shape;136;p6"/>
          <p:cNvGrpSpPr/>
          <p:nvPr/>
        </p:nvGrpSpPr>
        <p:grpSpPr>
          <a:xfrm>
            <a:off x="12599454" y="888092"/>
            <a:ext cx="5292707" cy="7047969"/>
            <a:chOff x="0" y="0"/>
            <a:chExt cx="7056942" cy="9397292"/>
          </a:xfrm>
        </p:grpSpPr>
        <p:sp>
          <p:nvSpPr>
            <p:cNvPr id="137" name="Google Shape;137;p6"/>
            <p:cNvSpPr/>
            <p:nvPr/>
          </p:nvSpPr>
          <p:spPr>
            <a:xfrm>
              <a:off x="0" y="2472668"/>
              <a:ext cx="7056942" cy="6924624"/>
            </a:xfrm>
            <a:custGeom>
              <a:rect b="b" l="l" r="r" t="t"/>
              <a:pathLst>
                <a:path extrusionOk="0" h="6924624" w="7056942">
                  <a:moveTo>
                    <a:pt x="0" y="0"/>
                  </a:moveTo>
                  <a:lnTo>
                    <a:pt x="7056942" y="0"/>
                  </a:lnTo>
                  <a:lnTo>
                    <a:pt x="7056942" y="6924625"/>
                  </a:lnTo>
                  <a:lnTo>
                    <a:pt x="0" y="692462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 name="Google Shape;138;p6"/>
            <p:cNvSpPr/>
            <p:nvPr/>
          </p:nvSpPr>
          <p:spPr>
            <a:xfrm>
              <a:off x="730756" y="3026204"/>
              <a:ext cx="5595429" cy="5817554"/>
            </a:xfrm>
            <a:custGeom>
              <a:rect b="b" l="l" r="r" t="t"/>
              <a:pathLst>
                <a:path extrusionOk="0" h="5817554" w="5595429">
                  <a:moveTo>
                    <a:pt x="0" y="0"/>
                  </a:moveTo>
                  <a:lnTo>
                    <a:pt x="5595430" y="0"/>
                  </a:lnTo>
                  <a:lnTo>
                    <a:pt x="5595430" y="5817554"/>
                  </a:lnTo>
                  <a:lnTo>
                    <a:pt x="0" y="581755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 name="Google Shape;139;p6"/>
            <p:cNvSpPr/>
            <p:nvPr/>
          </p:nvSpPr>
          <p:spPr>
            <a:xfrm>
              <a:off x="2860491" y="0"/>
              <a:ext cx="3120748" cy="3267799"/>
            </a:xfrm>
            <a:custGeom>
              <a:rect b="b" l="l" r="r" t="t"/>
              <a:pathLst>
                <a:path extrusionOk="0" h="3267799" w="3120748">
                  <a:moveTo>
                    <a:pt x="0" y="0"/>
                  </a:moveTo>
                  <a:lnTo>
                    <a:pt x="3120748" y="0"/>
                  </a:lnTo>
                  <a:lnTo>
                    <a:pt x="3120748" y="3267799"/>
                  </a:lnTo>
                  <a:lnTo>
                    <a:pt x="0" y="3267799"/>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0" name="Google Shape;140;p6"/>
          <p:cNvGrpSpPr/>
          <p:nvPr/>
        </p:nvGrpSpPr>
        <p:grpSpPr>
          <a:xfrm>
            <a:off x="6154183" y="2250472"/>
            <a:ext cx="5979635" cy="5685590"/>
            <a:chOff x="0" y="0"/>
            <a:chExt cx="7972847" cy="7580786"/>
          </a:xfrm>
        </p:grpSpPr>
        <p:sp>
          <p:nvSpPr>
            <p:cNvPr id="141" name="Google Shape;141;p6"/>
            <p:cNvSpPr/>
            <p:nvPr/>
          </p:nvSpPr>
          <p:spPr>
            <a:xfrm>
              <a:off x="14016" y="0"/>
              <a:ext cx="7958831" cy="7580786"/>
            </a:xfrm>
            <a:custGeom>
              <a:rect b="b" l="l" r="r" t="t"/>
              <a:pathLst>
                <a:path extrusionOk="0" h="7580786" w="7958831">
                  <a:moveTo>
                    <a:pt x="0" y="0"/>
                  </a:moveTo>
                  <a:lnTo>
                    <a:pt x="7958831" y="0"/>
                  </a:lnTo>
                  <a:lnTo>
                    <a:pt x="7958831" y="7580786"/>
                  </a:lnTo>
                  <a:lnTo>
                    <a:pt x="0" y="7580786"/>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 name="Google Shape;142;p6"/>
            <p:cNvSpPr/>
            <p:nvPr/>
          </p:nvSpPr>
          <p:spPr>
            <a:xfrm>
              <a:off x="3870286" y="1287423"/>
              <a:ext cx="3721947" cy="5394126"/>
            </a:xfrm>
            <a:custGeom>
              <a:rect b="b" l="l" r="r" t="t"/>
              <a:pathLst>
                <a:path extrusionOk="0" h="5394126" w="3721947">
                  <a:moveTo>
                    <a:pt x="0" y="0"/>
                  </a:moveTo>
                  <a:lnTo>
                    <a:pt x="3721947" y="0"/>
                  </a:lnTo>
                  <a:lnTo>
                    <a:pt x="3721947" y="5394126"/>
                  </a:lnTo>
                  <a:lnTo>
                    <a:pt x="0" y="5394126"/>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 name="Google Shape;143;p6"/>
            <p:cNvSpPr/>
            <p:nvPr/>
          </p:nvSpPr>
          <p:spPr>
            <a:xfrm>
              <a:off x="0" y="1287423"/>
              <a:ext cx="3870286" cy="5394126"/>
            </a:xfrm>
            <a:custGeom>
              <a:rect b="b" l="l" r="r" t="t"/>
              <a:pathLst>
                <a:path extrusionOk="0" h="5394126" w="3870286">
                  <a:moveTo>
                    <a:pt x="0" y="0"/>
                  </a:moveTo>
                  <a:lnTo>
                    <a:pt x="3870286" y="0"/>
                  </a:lnTo>
                  <a:lnTo>
                    <a:pt x="3870286" y="5394126"/>
                  </a:lnTo>
                  <a:lnTo>
                    <a:pt x="0" y="5394126"/>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44" name="Google Shape;144;p6"/>
          <p:cNvSpPr txBox="1"/>
          <p:nvPr/>
        </p:nvSpPr>
        <p:spPr>
          <a:xfrm>
            <a:off x="6117171" y="933450"/>
            <a:ext cx="6053658" cy="887095"/>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lang="en-US" sz="5199">
                <a:solidFill>
                  <a:srgbClr val="32909B"/>
                </a:solidFill>
                <a:latin typeface="Libre Baskerville"/>
                <a:ea typeface="Libre Baskerville"/>
                <a:cs typeface="Libre Baskerville"/>
                <a:sym typeface="Libre Baskerville"/>
              </a:rPr>
              <a:t>Drei Geschichten</a:t>
            </a:r>
            <a:endParaRPr/>
          </a:p>
        </p:txBody>
      </p:sp>
      <p:sp>
        <p:nvSpPr>
          <p:cNvPr id="145" name="Google Shape;145;p6"/>
          <p:cNvSpPr txBox="1"/>
          <p:nvPr/>
        </p:nvSpPr>
        <p:spPr>
          <a:xfrm>
            <a:off x="2305817" y="8298012"/>
            <a:ext cx="1656583" cy="575542"/>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lang="en-US" sz="3399">
                <a:solidFill>
                  <a:srgbClr val="32909B"/>
                </a:solidFill>
                <a:latin typeface="Libre Baskerville"/>
                <a:ea typeface="Libre Baskerville"/>
                <a:cs typeface="Libre Baskerville"/>
                <a:sym typeface="Libre Baskerville"/>
              </a:rPr>
              <a:t>Emma</a:t>
            </a:r>
            <a:endParaRPr/>
          </a:p>
        </p:txBody>
      </p:sp>
      <p:sp>
        <p:nvSpPr>
          <p:cNvPr id="146" name="Google Shape;146;p6"/>
          <p:cNvSpPr txBox="1"/>
          <p:nvPr/>
        </p:nvSpPr>
        <p:spPr>
          <a:xfrm>
            <a:off x="7505382" y="8298012"/>
            <a:ext cx="4153218" cy="575542"/>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lang="en-US" sz="3399">
                <a:solidFill>
                  <a:srgbClr val="32909B"/>
                </a:solidFill>
                <a:latin typeface="Libre Baskerville"/>
                <a:ea typeface="Libre Baskerville"/>
                <a:cs typeface="Libre Baskerville"/>
                <a:sym typeface="Libre Baskerville"/>
              </a:rPr>
              <a:t>Simon und Asma</a:t>
            </a:r>
            <a:endParaRPr/>
          </a:p>
        </p:txBody>
      </p:sp>
      <p:sp>
        <p:nvSpPr>
          <p:cNvPr id="147" name="Google Shape;147;p6"/>
          <p:cNvSpPr txBox="1"/>
          <p:nvPr/>
        </p:nvSpPr>
        <p:spPr>
          <a:xfrm>
            <a:off x="13944600" y="8298012"/>
            <a:ext cx="2819400" cy="575542"/>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lang="en-US" sz="3399">
                <a:solidFill>
                  <a:srgbClr val="32909B"/>
                </a:solidFill>
                <a:latin typeface="Libre Baskerville"/>
                <a:ea typeface="Libre Baskerville"/>
                <a:cs typeface="Libre Baskerville"/>
                <a:sym typeface="Libre Baskerville"/>
              </a:rPr>
              <a:t>Lisa und Du</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151" name="Shape 151"/>
        <p:cNvGrpSpPr/>
        <p:nvPr/>
      </p:nvGrpSpPr>
      <p:grpSpPr>
        <a:xfrm>
          <a:off x="0" y="0"/>
          <a:ext cx="0" cy="0"/>
          <a:chOff x="0" y="0"/>
          <a:chExt cx="0" cy="0"/>
        </a:xfrm>
      </p:grpSpPr>
      <p:sp>
        <p:nvSpPr>
          <p:cNvPr id="152" name="Google Shape;152;p7"/>
          <p:cNvSpPr txBox="1"/>
          <p:nvPr/>
        </p:nvSpPr>
        <p:spPr>
          <a:xfrm>
            <a:off x="7587176" y="4190365"/>
            <a:ext cx="8492472" cy="181102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lang="en-US" sz="5199">
                <a:solidFill>
                  <a:srgbClr val="32909B"/>
                </a:solidFill>
                <a:latin typeface="Libre Baskerville"/>
                <a:ea typeface="Libre Baskerville"/>
                <a:cs typeface="Libre Baskerville"/>
                <a:sym typeface="Libre Baskerville"/>
              </a:rPr>
              <a:t>Luftverschmutzung und unsere Gesundheit</a:t>
            </a:r>
            <a:endParaRPr/>
          </a:p>
        </p:txBody>
      </p:sp>
      <p:grpSp>
        <p:nvGrpSpPr>
          <p:cNvPr id="153" name="Google Shape;153;p7"/>
          <p:cNvGrpSpPr/>
          <p:nvPr/>
        </p:nvGrpSpPr>
        <p:grpSpPr>
          <a:xfrm>
            <a:off x="1654243" y="2413348"/>
            <a:ext cx="5423903" cy="5460305"/>
            <a:chOff x="0" y="0"/>
            <a:chExt cx="7231870" cy="7280406"/>
          </a:xfrm>
        </p:grpSpPr>
        <p:sp>
          <p:nvSpPr>
            <p:cNvPr id="154" name="Google Shape;154;p7"/>
            <p:cNvSpPr/>
            <p:nvPr/>
          </p:nvSpPr>
          <p:spPr>
            <a:xfrm>
              <a:off x="0" y="0"/>
              <a:ext cx="7231870" cy="7280406"/>
            </a:xfrm>
            <a:custGeom>
              <a:rect b="b" l="l" r="r" t="t"/>
              <a:pathLst>
                <a:path extrusionOk="0" h="7280406" w="7231870">
                  <a:moveTo>
                    <a:pt x="0" y="0"/>
                  </a:moveTo>
                  <a:lnTo>
                    <a:pt x="7231870" y="0"/>
                  </a:lnTo>
                  <a:lnTo>
                    <a:pt x="7231870" y="7280406"/>
                  </a:lnTo>
                  <a:lnTo>
                    <a:pt x="0" y="728040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 name="Google Shape;155;p7"/>
            <p:cNvSpPr/>
            <p:nvPr/>
          </p:nvSpPr>
          <p:spPr>
            <a:xfrm>
              <a:off x="1626056" y="1479335"/>
              <a:ext cx="5221320" cy="5005941"/>
            </a:xfrm>
            <a:custGeom>
              <a:rect b="b" l="l" r="r" t="t"/>
              <a:pathLst>
                <a:path extrusionOk="0" h="5005941" w="5221320">
                  <a:moveTo>
                    <a:pt x="0" y="0"/>
                  </a:moveTo>
                  <a:lnTo>
                    <a:pt x="5221320" y="0"/>
                  </a:lnTo>
                  <a:lnTo>
                    <a:pt x="5221320" y="5005941"/>
                  </a:lnTo>
                  <a:lnTo>
                    <a:pt x="0" y="5005941"/>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aphicFrame>
        <p:nvGraphicFramePr>
          <p:cNvPr id="156" name="Google Shape;156;p7"/>
          <p:cNvGraphicFramePr/>
          <p:nvPr/>
        </p:nvGraphicFramePr>
        <p:xfrm>
          <a:off x="10287000" y="6896100"/>
          <a:ext cx="3190610" cy="1066800"/>
        </p:xfrm>
        <a:graphic>
          <a:graphicData uri="http://schemas.openxmlformats.org/presentationml/2006/ole">
            <mc:AlternateContent>
              <mc:Choice Requires="v">
                <p:oleObj r:id="rId6" imgH="1066800" imgW="3190610" progId="Package" spid="_x0000_s1">
                  <p:embed/>
                </p:oleObj>
              </mc:Choice>
              <mc:Fallback>
                <p:oleObj r:id="rId7" imgH="1066800" imgW="3190610" progId="Package">
                  <p:embed/>
                  <p:pic>
                    <p:nvPicPr>
                      <p:cNvPr id="156" name="Google Shape;156;p7"/>
                      <p:cNvPicPr preferRelativeResize="0"/>
                      <p:nvPr/>
                    </p:nvPicPr>
                    <p:blipFill rotWithShape="1">
                      <a:blip r:embed="rId8">
                        <a:alphaModFix/>
                      </a:blip>
                      <a:srcRect b="0" l="0" r="0" t="0"/>
                      <a:stretch/>
                    </p:blipFill>
                    <p:spPr>
                      <a:xfrm>
                        <a:off x="10287000" y="6896100"/>
                        <a:ext cx="3190610" cy="1066800"/>
                      </a:xfrm>
                      <a:prstGeom prst="rect">
                        <a:avLst/>
                      </a:prstGeom>
                      <a:noFill/>
                      <a:ln>
                        <a:noFill/>
                      </a:ln>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160" name="Shape 160"/>
        <p:cNvGrpSpPr/>
        <p:nvPr/>
      </p:nvGrpSpPr>
      <p:grpSpPr>
        <a:xfrm>
          <a:off x="0" y="0"/>
          <a:ext cx="0" cy="0"/>
          <a:chOff x="0" y="0"/>
          <a:chExt cx="0" cy="0"/>
        </a:xfrm>
      </p:grpSpPr>
      <p:sp>
        <p:nvSpPr>
          <p:cNvPr id="161" name="Google Shape;161;p8"/>
          <p:cNvSpPr/>
          <p:nvPr/>
        </p:nvSpPr>
        <p:spPr>
          <a:xfrm>
            <a:off x="6832380" y="1598347"/>
            <a:ext cx="10426920" cy="3545153"/>
          </a:xfrm>
          <a:custGeom>
            <a:rect b="b" l="l" r="r" t="t"/>
            <a:pathLst>
              <a:path extrusionOk="0" h="3545153" w="10426920">
                <a:moveTo>
                  <a:pt x="0" y="0"/>
                </a:moveTo>
                <a:lnTo>
                  <a:pt x="10426920" y="0"/>
                </a:lnTo>
                <a:lnTo>
                  <a:pt x="10426920" y="3545153"/>
                </a:lnTo>
                <a:lnTo>
                  <a:pt x="0" y="3545153"/>
                </a:lnTo>
                <a:lnTo>
                  <a:pt x="0" y="0"/>
                </a:lnTo>
                <a:close/>
              </a:path>
            </a:pathLst>
          </a:custGeom>
          <a:blipFill rotWithShape="1">
            <a:blip r:embed="rId3">
              <a:alphaModFix/>
            </a:blip>
            <a:stretch>
              <a:fillRect b="-175" l="0" r="0" t="-17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 name="Google Shape;162;p8"/>
          <p:cNvSpPr txBox="1"/>
          <p:nvPr/>
        </p:nvSpPr>
        <p:spPr>
          <a:xfrm>
            <a:off x="6411268" y="800363"/>
            <a:ext cx="4452112" cy="500137"/>
          </a:xfrm>
          <a:prstGeom prst="rect">
            <a:avLst/>
          </a:prstGeom>
          <a:noFill/>
          <a:ln>
            <a:noFill/>
          </a:ln>
        </p:spPr>
        <p:txBody>
          <a:bodyPr anchorCtr="0" anchor="t" bIns="0" lIns="0" spcFirstLastPara="1" rIns="0" wrap="square" tIns="0">
            <a:spAutoFit/>
          </a:bodyPr>
          <a:lstStyle/>
          <a:p>
            <a:pPr indent="0" lvl="0" marL="0" marR="0" rtl="0" algn="ctr">
              <a:lnSpc>
                <a:spcPct val="110019"/>
              </a:lnSpc>
              <a:spcBef>
                <a:spcPts val="0"/>
              </a:spcBef>
              <a:spcAft>
                <a:spcPts val="0"/>
              </a:spcAft>
              <a:buNone/>
            </a:pPr>
            <a:r>
              <a:rPr b="1" lang="en-US" sz="3513">
                <a:solidFill>
                  <a:srgbClr val="32909B"/>
                </a:solidFill>
                <a:latin typeface="Libre Baskerville"/>
                <a:ea typeface="Libre Baskerville"/>
                <a:cs typeface="Libre Baskerville"/>
                <a:sym typeface="Libre Baskerville"/>
              </a:rPr>
              <a:t>Gruppenarbeit</a:t>
            </a:r>
            <a:endParaRPr b="1" sz="3513">
              <a:solidFill>
                <a:srgbClr val="32909B"/>
              </a:solidFill>
              <a:latin typeface="Libre Baskerville"/>
              <a:ea typeface="Libre Baskerville"/>
              <a:cs typeface="Libre Baskerville"/>
              <a:sym typeface="Libre Baskerville"/>
            </a:endParaRPr>
          </a:p>
        </p:txBody>
      </p:sp>
      <p:sp>
        <p:nvSpPr>
          <p:cNvPr id="163" name="Google Shape;163;p8"/>
          <p:cNvSpPr txBox="1"/>
          <p:nvPr/>
        </p:nvSpPr>
        <p:spPr>
          <a:xfrm>
            <a:off x="1543676" y="4491245"/>
            <a:ext cx="15200649" cy="3718967"/>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t/>
            </a:r>
            <a:endParaRPr b="1" sz="2600">
              <a:solidFill>
                <a:srgbClr val="32909B"/>
              </a:solidFill>
              <a:latin typeface="Libre Baskerville"/>
              <a:ea typeface="Libre Baskerville"/>
              <a:cs typeface="Libre Baskerville"/>
              <a:sym typeface="Libre Baskerville"/>
            </a:endParaRPr>
          </a:p>
          <a:p>
            <a:pPr indent="0" lvl="0" marL="0" marR="0" rtl="0" algn="l">
              <a:lnSpc>
                <a:spcPct val="110000"/>
              </a:lnSpc>
              <a:spcBef>
                <a:spcPts val="0"/>
              </a:spcBef>
              <a:spcAft>
                <a:spcPts val="0"/>
              </a:spcAft>
              <a:buNone/>
            </a:pPr>
            <a:r>
              <a:t/>
            </a:r>
            <a:endParaRPr b="1" sz="2600">
              <a:solidFill>
                <a:srgbClr val="32909B"/>
              </a:solidFill>
              <a:latin typeface="Libre Baskerville"/>
              <a:ea typeface="Libre Baskerville"/>
              <a:cs typeface="Libre Baskerville"/>
              <a:sym typeface="Libre Baskerville"/>
            </a:endParaRPr>
          </a:p>
          <a:p>
            <a:pPr indent="0" lvl="0" marL="0" marR="0" rtl="0" algn="l">
              <a:lnSpc>
                <a:spcPct val="110000"/>
              </a:lnSpc>
              <a:spcBef>
                <a:spcPts val="0"/>
              </a:spcBef>
              <a:spcAft>
                <a:spcPts val="0"/>
              </a:spcAft>
              <a:buNone/>
            </a:pPr>
            <a:r>
              <a:t/>
            </a:r>
            <a:endParaRPr b="1" sz="2600">
              <a:solidFill>
                <a:srgbClr val="32909B"/>
              </a:solidFill>
              <a:latin typeface="Libre Baskerville"/>
              <a:ea typeface="Libre Baskerville"/>
              <a:cs typeface="Libre Baskerville"/>
              <a:sym typeface="Libre Baskerville"/>
            </a:endParaRPr>
          </a:p>
          <a:p>
            <a:pPr indent="0" lvl="0" marL="0" marR="0" rtl="0" algn="l">
              <a:lnSpc>
                <a:spcPct val="110000"/>
              </a:lnSpc>
              <a:spcBef>
                <a:spcPts val="0"/>
              </a:spcBef>
              <a:spcAft>
                <a:spcPts val="0"/>
              </a:spcAft>
              <a:buNone/>
            </a:pPr>
            <a:r>
              <a:rPr b="1" lang="en-US" sz="2600">
                <a:solidFill>
                  <a:srgbClr val="32909B"/>
                </a:solidFill>
                <a:latin typeface="Libre Baskerville"/>
                <a:ea typeface="Libre Baskerville"/>
                <a:cs typeface="Libre Baskerville"/>
                <a:sym typeface="Libre Baskerville"/>
              </a:rPr>
              <a:t>Aufgaben:</a:t>
            </a:r>
            <a:endParaRPr/>
          </a:p>
          <a:p>
            <a:pPr indent="0" lvl="0" marL="0" marR="0" rtl="0" algn="l">
              <a:lnSpc>
                <a:spcPct val="110000"/>
              </a:lnSpc>
              <a:spcBef>
                <a:spcPts val="0"/>
              </a:spcBef>
              <a:spcAft>
                <a:spcPts val="0"/>
              </a:spcAft>
              <a:buNone/>
            </a:pPr>
            <a:r>
              <a:t/>
            </a:r>
            <a:endParaRPr sz="2600">
              <a:solidFill>
                <a:srgbClr val="32909B"/>
              </a:solidFill>
              <a:latin typeface="Libre Baskerville"/>
              <a:ea typeface="Libre Baskerville"/>
              <a:cs typeface="Libre Baskerville"/>
              <a:sym typeface="Libre Baskerville"/>
            </a:endParaRPr>
          </a:p>
          <a:p>
            <a:pPr indent="-280669" lvl="1" marL="561341" marR="0" rtl="0" algn="l">
              <a:lnSpc>
                <a:spcPct val="110000"/>
              </a:lnSpc>
              <a:spcBef>
                <a:spcPts val="0"/>
              </a:spcBef>
              <a:spcAft>
                <a:spcPts val="0"/>
              </a:spcAft>
              <a:buClr>
                <a:srgbClr val="000000"/>
              </a:buClr>
              <a:buSzPts val="2600"/>
              <a:buFont typeface="Arial"/>
              <a:buChar char="•"/>
            </a:pPr>
            <a:r>
              <a:rPr b="0" i="0" lang="en-US" sz="2600" u="none" cap="none" strike="noStrike">
                <a:solidFill>
                  <a:srgbClr val="000000"/>
                </a:solidFill>
                <a:latin typeface="Montserrat"/>
                <a:ea typeface="Montserrat"/>
                <a:cs typeface="Montserrat"/>
                <a:sym typeface="Montserrat"/>
              </a:rPr>
              <a:t>Bearbeitet das Szenario</a:t>
            </a:r>
            <a:endParaRPr b="0" i="0" sz="2600" u="none" cap="none" strike="noStrike">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None/>
            </a:pPr>
            <a:r>
              <a:t/>
            </a:r>
            <a:endParaRPr sz="2600">
              <a:solidFill>
                <a:srgbClr val="000000"/>
              </a:solidFill>
              <a:latin typeface="Montserrat"/>
              <a:ea typeface="Montserrat"/>
              <a:cs typeface="Montserrat"/>
              <a:sym typeface="Montserrat"/>
            </a:endParaRPr>
          </a:p>
          <a:p>
            <a:pPr indent="-280669" lvl="1" marL="561341" marR="0" rtl="0" algn="l">
              <a:lnSpc>
                <a:spcPct val="110000"/>
              </a:lnSpc>
              <a:spcBef>
                <a:spcPts val="0"/>
              </a:spcBef>
              <a:spcAft>
                <a:spcPts val="0"/>
              </a:spcAft>
              <a:buClr>
                <a:srgbClr val="000000"/>
              </a:buClr>
              <a:buSzPts val="2600"/>
              <a:buFont typeface="Arial"/>
              <a:buChar char="•"/>
            </a:pPr>
            <a:r>
              <a:rPr b="0" i="0" lang="en-US" sz="2600" u="none" cap="none" strike="noStrike">
                <a:solidFill>
                  <a:srgbClr val="000000"/>
                </a:solidFill>
                <a:latin typeface="Montserrat"/>
                <a:ea typeface="Montserrat"/>
                <a:cs typeface="Montserrat"/>
                <a:sym typeface="Montserrat"/>
              </a:rPr>
              <a:t>Fasst die wichtigsten Punkte zusammen</a:t>
            </a:r>
            <a:endParaRPr b="0" i="0" sz="2600" u="none" cap="none" strike="noStrike">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None/>
            </a:pPr>
            <a:r>
              <a:t/>
            </a:r>
            <a:endParaRPr sz="2600">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None/>
            </a:pPr>
            <a:r>
              <a:t/>
            </a:r>
            <a:endParaRPr sz="2600">
              <a:solidFill>
                <a:srgbClr val="000000"/>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167" name="Shape 167"/>
        <p:cNvGrpSpPr/>
        <p:nvPr/>
      </p:nvGrpSpPr>
      <p:grpSpPr>
        <a:xfrm>
          <a:off x="0" y="0"/>
          <a:ext cx="0" cy="0"/>
          <a:chOff x="0" y="0"/>
          <a:chExt cx="0" cy="0"/>
        </a:xfrm>
      </p:grpSpPr>
      <p:sp>
        <p:nvSpPr>
          <p:cNvPr id="168" name="Google Shape;168;p9"/>
          <p:cNvSpPr/>
          <p:nvPr/>
        </p:nvSpPr>
        <p:spPr>
          <a:xfrm>
            <a:off x="6832380" y="1598347"/>
            <a:ext cx="10426920" cy="3545153"/>
          </a:xfrm>
          <a:custGeom>
            <a:rect b="b" l="l" r="r" t="t"/>
            <a:pathLst>
              <a:path extrusionOk="0" h="3545153" w="10426920">
                <a:moveTo>
                  <a:pt x="0" y="0"/>
                </a:moveTo>
                <a:lnTo>
                  <a:pt x="10426920" y="0"/>
                </a:lnTo>
                <a:lnTo>
                  <a:pt x="10426920" y="3545153"/>
                </a:lnTo>
                <a:lnTo>
                  <a:pt x="0" y="3545153"/>
                </a:lnTo>
                <a:lnTo>
                  <a:pt x="0" y="0"/>
                </a:lnTo>
                <a:close/>
              </a:path>
            </a:pathLst>
          </a:custGeom>
          <a:blipFill rotWithShape="1">
            <a:blip r:embed="rId3">
              <a:alphaModFix/>
            </a:blip>
            <a:stretch>
              <a:fillRect b="-175" l="0" r="0" t="-17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 name="Google Shape;169;p9"/>
          <p:cNvSpPr txBox="1"/>
          <p:nvPr/>
        </p:nvSpPr>
        <p:spPr>
          <a:xfrm>
            <a:off x="6411268" y="800363"/>
            <a:ext cx="4452112" cy="500137"/>
          </a:xfrm>
          <a:prstGeom prst="rect">
            <a:avLst/>
          </a:prstGeom>
          <a:noFill/>
          <a:ln>
            <a:noFill/>
          </a:ln>
        </p:spPr>
        <p:txBody>
          <a:bodyPr anchorCtr="0" anchor="t" bIns="0" lIns="0" spcFirstLastPara="1" rIns="0" wrap="square" tIns="0">
            <a:spAutoFit/>
          </a:bodyPr>
          <a:lstStyle/>
          <a:p>
            <a:pPr indent="0" lvl="0" marL="0" marR="0" rtl="0" algn="ctr">
              <a:lnSpc>
                <a:spcPct val="110019"/>
              </a:lnSpc>
              <a:spcBef>
                <a:spcPts val="0"/>
              </a:spcBef>
              <a:spcAft>
                <a:spcPts val="0"/>
              </a:spcAft>
              <a:buNone/>
            </a:pPr>
            <a:r>
              <a:rPr b="1" lang="en-US" sz="3513">
                <a:solidFill>
                  <a:srgbClr val="32909B"/>
                </a:solidFill>
                <a:latin typeface="Libre Baskerville"/>
                <a:ea typeface="Libre Baskerville"/>
                <a:cs typeface="Libre Baskerville"/>
                <a:sym typeface="Libre Baskerville"/>
              </a:rPr>
              <a:t>Gruppenarbeit</a:t>
            </a:r>
            <a:endParaRPr b="1" sz="3513">
              <a:solidFill>
                <a:srgbClr val="32909B"/>
              </a:solidFill>
              <a:latin typeface="Libre Baskerville"/>
              <a:ea typeface="Libre Baskerville"/>
              <a:cs typeface="Libre Baskerville"/>
              <a:sym typeface="Libre Baskerville"/>
            </a:endParaRPr>
          </a:p>
        </p:txBody>
      </p:sp>
      <p:sp>
        <p:nvSpPr>
          <p:cNvPr id="170" name="Google Shape;170;p9"/>
          <p:cNvSpPr txBox="1"/>
          <p:nvPr/>
        </p:nvSpPr>
        <p:spPr>
          <a:xfrm>
            <a:off x="1543676" y="4491245"/>
            <a:ext cx="15200649" cy="4834657"/>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t/>
            </a:r>
            <a:endParaRPr sz="2600">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None/>
            </a:pPr>
            <a:r>
              <a:t/>
            </a:r>
            <a:endParaRPr sz="2600">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None/>
            </a:pPr>
            <a:r>
              <a:t/>
            </a:r>
            <a:endParaRPr sz="2600">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None/>
            </a:pPr>
            <a:r>
              <a:rPr b="1" lang="en-US" sz="2600">
                <a:solidFill>
                  <a:srgbClr val="32909B"/>
                </a:solidFill>
                <a:latin typeface="Libre Baskerville"/>
                <a:ea typeface="Libre Baskerville"/>
                <a:cs typeface="Libre Baskerville"/>
                <a:sym typeface="Libre Baskerville"/>
              </a:rPr>
              <a:t>Fragen</a:t>
            </a:r>
            <a:r>
              <a:rPr lang="en-US" sz="2600">
                <a:solidFill>
                  <a:srgbClr val="32909B"/>
                </a:solidFill>
                <a:latin typeface="Libre Baskerville"/>
                <a:ea typeface="Libre Baskerville"/>
                <a:cs typeface="Libre Baskerville"/>
                <a:sym typeface="Libre Baskerville"/>
              </a:rPr>
              <a:t>:</a:t>
            </a:r>
            <a:endParaRPr/>
          </a:p>
          <a:p>
            <a:pPr indent="0" lvl="0" marL="0" marR="0" rtl="0" algn="l">
              <a:lnSpc>
                <a:spcPct val="110000"/>
              </a:lnSpc>
              <a:spcBef>
                <a:spcPts val="0"/>
              </a:spcBef>
              <a:spcAft>
                <a:spcPts val="0"/>
              </a:spcAft>
              <a:buNone/>
            </a:pPr>
            <a:r>
              <a:t/>
            </a:r>
            <a:endParaRPr sz="2600">
              <a:solidFill>
                <a:srgbClr val="32909B"/>
              </a:solidFill>
              <a:latin typeface="Libre Baskerville"/>
              <a:ea typeface="Libre Baskerville"/>
              <a:cs typeface="Libre Baskerville"/>
              <a:sym typeface="Libre Baskerville"/>
            </a:endParaRPr>
          </a:p>
          <a:p>
            <a:pPr indent="-280669" lvl="1" marL="561341" marR="0" rtl="0" algn="l">
              <a:lnSpc>
                <a:spcPct val="110000"/>
              </a:lnSpc>
              <a:spcBef>
                <a:spcPts val="0"/>
              </a:spcBef>
              <a:spcAft>
                <a:spcPts val="0"/>
              </a:spcAft>
              <a:buClr>
                <a:srgbClr val="000000"/>
              </a:buClr>
              <a:buSzPts val="2600"/>
              <a:buFont typeface="Arial"/>
              <a:buChar char="•"/>
            </a:pPr>
            <a:r>
              <a:rPr b="0" i="0" lang="en-US" sz="2600" u="none" cap="none" strike="noStrike">
                <a:solidFill>
                  <a:srgbClr val="000000"/>
                </a:solidFill>
                <a:latin typeface="Montserrat"/>
                <a:ea typeface="Montserrat"/>
                <a:cs typeface="Montserrat"/>
                <a:sym typeface="Montserrat"/>
              </a:rPr>
              <a:t>Was nehmt ihr aus dem Szenario mit?</a:t>
            </a:r>
            <a:endParaRPr/>
          </a:p>
          <a:p>
            <a:pPr indent="0" lvl="0" marL="0" marR="0" rtl="0" algn="l">
              <a:lnSpc>
                <a:spcPct val="110000"/>
              </a:lnSpc>
              <a:spcBef>
                <a:spcPts val="0"/>
              </a:spcBef>
              <a:spcAft>
                <a:spcPts val="0"/>
              </a:spcAft>
              <a:buNone/>
            </a:pPr>
            <a:r>
              <a:t/>
            </a:r>
            <a:endParaRPr sz="2600">
              <a:solidFill>
                <a:srgbClr val="000000"/>
              </a:solidFill>
              <a:latin typeface="Montserrat"/>
              <a:ea typeface="Montserrat"/>
              <a:cs typeface="Montserrat"/>
              <a:sym typeface="Montserrat"/>
            </a:endParaRPr>
          </a:p>
          <a:p>
            <a:pPr indent="-280669" lvl="1" marL="561341" marR="0" rtl="0" algn="l">
              <a:lnSpc>
                <a:spcPct val="110000"/>
              </a:lnSpc>
              <a:spcBef>
                <a:spcPts val="0"/>
              </a:spcBef>
              <a:spcAft>
                <a:spcPts val="0"/>
              </a:spcAft>
              <a:buClr>
                <a:srgbClr val="000000"/>
              </a:buClr>
              <a:buSzPts val="2600"/>
              <a:buFont typeface="Arial"/>
              <a:buChar char="•"/>
            </a:pPr>
            <a:r>
              <a:rPr b="0" i="0" lang="en-US" sz="2600" u="none" cap="none" strike="noStrike">
                <a:solidFill>
                  <a:srgbClr val="000000"/>
                </a:solidFill>
                <a:latin typeface="Montserrat"/>
                <a:ea typeface="Montserrat"/>
                <a:cs typeface="Montserrat"/>
                <a:sym typeface="Montserrat"/>
              </a:rPr>
              <a:t>Was war neu für euch?</a:t>
            </a:r>
            <a:endParaRPr/>
          </a:p>
          <a:p>
            <a:pPr indent="0" lvl="0" marL="0" marR="0" rtl="0" algn="l">
              <a:lnSpc>
                <a:spcPct val="110000"/>
              </a:lnSpc>
              <a:spcBef>
                <a:spcPts val="0"/>
              </a:spcBef>
              <a:spcAft>
                <a:spcPts val="0"/>
              </a:spcAft>
              <a:buNone/>
            </a:pPr>
            <a:r>
              <a:t/>
            </a:r>
            <a:endParaRPr sz="2600">
              <a:solidFill>
                <a:srgbClr val="000000"/>
              </a:solidFill>
              <a:latin typeface="Montserrat"/>
              <a:ea typeface="Montserrat"/>
              <a:cs typeface="Montserrat"/>
              <a:sym typeface="Montserrat"/>
            </a:endParaRPr>
          </a:p>
          <a:p>
            <a:pPr indent="-280669" lvl="1" marL="561341" marR="0" rtl="0" algn="l">
              <a:lnSpc>
                <a:spcPct val="110000"/>
              </a:lnSpc>
              <a:spcBef>
                <a:spcPts val="0"/>
              </a:spcBef>
              <a:spcAft>
                <a:spcPts val="0"/>
              </a:spcAft>
              <a:buClr>
                <a:srgbClr val="000000"/>
              </a:buClr>
              <a:buSzPts val="2600"/>
              <a:buFont typeface="Arial"/>
              <a:buChar char="•"/>
            </a:pPr>
            <a:r>
              <a:rPr b="0" i="0" lang="en-US" sz="2600" u="none" cap="none" strike="noStrike">
                <a:solidFill>
                  <a:srgbClr val="000000"/>
                </a:solidFill>
                <a:latin typeface="Montserrat"/>
                <a:ea typeface="Montserrat"/>
                <a:cs typeface="Montserrat"/>
                <a:sym typeface="Montserrat"/>
              </a:rPr>
              <a:t>Findet ihr einen Bezug der Personen im Szenario zu euch selbst?</a:t>
            </a:r>
            <a:endParaRPr/>
          </a:p>
          <a:p>
            <a:pPr indent="0" lvl="0" marL="0" marR="0" rtl="0" algn="l">
              <a:lnSpc>
                <a:spcPct val="110000"/>
              </a:lnSpc>
              <a:spcBef>
                <a:spcPts val="0"/>
              </a:spcBef>
              <a:spcAft>
                <a:spcPts val="0"/>
              </a:spcAft>
              <a:buNone/>
            </a:pPr>
            <a:r>
              <a:t/>
            </a:r>
            <a:endParaRPr sz="2600">
              <a:solidFill>
                <a:srgbClr val="000000"/>
              </a:solidFill>
              <a:latin typeface="Montserrat"/>
              <a:ea typeface="Montserrat"/>
              <a:cs typeface="Montserrat"/>
              <a:sym typeface="Montserrat"/>
            </a:endParaRPr>
          </a:p>
          <a:p>
            <a:pPr indent="-280669" lvl="1" marL="561341" marR="0" rtl="0" algn="l">
              <a:lnSpc>
                <a:spcPct val="110000"/>
              </a:lnSpc>
              <a:spcBef>
                <a:spcPts val="0"/>
              </a:spcBef>
              <a:spcAft>
                <a:spcPts val="0"/>
              </a:spcAft>
              <a:buClr>
                <a:srgbClr val="000000"/>
              </a:buClr>
              <a:buSzPts val="2600"/>
              <a:buFont typeface="Arial"/>
              <a:buChar char="•"/>
            </a:pPr>
            <a:r>
              <a:rPr b="0" i="0" lang="en-US" sz="2600" u="none" cap="none" strike="noStrike">
                <a:solidFill>
                  <a:srgbClr val="000000"/>
                </a:solidFill>
                <a:latin typeface="Montserrat"/>
                <a:ea typeface="Montserrat"/>
                <a:cs typeface="Montserrat"/>
                <a:sym typeface="Montserrat"/>
              </a:rPr>
              <a:t>Wie fühlt ihr euch?</a:t>
            </a:r>
            <a:endParaRPr/>
          </a:p>
          <a:p>
            <a:pPr indent="0" lvl="0" marL="0" marR="0" rtl="0" algn="l">
              <a:lnSpc>
                <a:spcPct val="110000"/>
              </a:lnSpc>
              <a:spcBef>
                <a:spcPts val="0"/>
              </a:spcBef>
              <a:spcAft>
                <a:spcPts val="0"/>
              </a:spcAft>
              <a:buNone/>
            </a:pPr>
            <a:r>
              <a:t/>
            </a:r>
            <a:endParaRPr sz="2600">
              <a:solidFill>
                <a:srgbClr val="000000"/>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Lara Dorgarten</dc:creator>
</cp:coreProperties>
</file>