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6858000" cy="9144000"/>
  <p:embeddedFontLst>
    <p:embeddedFont>
      <p:font typeface="Roboto"/>
      <p:regular r:id="rId19"/>
      <p:bold r:id="rId20"/>
      <p:italic r:id="rId21"/>
      <p:boldItalic r:id="rId22"/>
    </p:embeddedFont>
    <p:embeddedFont>
      <p:font typeface="Montserrat"/>
      <p:regular r:id="rId23"/>
      <p:bold r:id="rId24"/>
      <p:italic r:id="rId25"/>
      <p:boldItalic r:id="rId26"/>
    </p:embeddedFont>
    <p:embeddedFont>
      <p:font typeface="Libre Baskerville"/>
      <p:bold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2" roundtripDataSignature="AMtx7mj7MsXahJPrxZ52vXP6WeebLsp+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OpenSans-regular.fntdata"/><Relationship Id="rId27" Type="http://schemas.openxmlformats.org/officeDocument/2006/relationships/font" Target="fonts/LibreBaskervill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sychologie-heute.de/leben/artikel-detailansicht/42483-uebungsplatz-innerer-garten.html" TargetMode="External"/><Relationship Id="rId3" Type="http://schemas.openxmlformats.org/officeDocument/2006/relationships/hyperlink" Target="https://www.mdr.de/wissen/negative-schlagzeilen-mehr-klicks-nachrichten-forschung-100.html" TargetMode="External"/><Relationship Id="rId4" Type="http://schemas.openxmlformats.org/officeDocument/2006/relationships/hyperlink" Target="https://www.focus.de/perspektiven/umfragen-von-focus-online-zu-negativ-deutsche-fordern-mehr-loesungsideen-in-medien_id_186327745.html" TargetMode="External"/><Relationship Id="rId9" Type="http://schemas.openxmlformats.org/officeDocument/2006/relationships/hyperlink" Target="https://realutopien.info/visuals/" TargetMode="External"/><Relationship Id="rId5" Type="http://schemas.openxmlformats.org/officeDocument/2006/relationships/hyperlink" Target="https://goodnews.eu/" TargetMode="External"/><Relationship Id="rId6" Type="http://schemas.openxmlformats.org/officeDocument/2006/relationships/hyperlink" Target="https://www.instagram.com/sambentley/?hl=de" TargetMode="External"/><Relationship Id="rId7" Type="http://schemas.openxmlformats.org/officeDocument/2006/relationships/hyperlink" Target="https://nur-positive-nachrichten.de/" TargetMode="External"/><Relationship Id="rId8" Type="http://schemas.openxmlformats.org/officeDocument/2006/relationships/hyperlink" Target="https://squirrel-news.net/d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sychologie-heute.de/leben/artikel-detailansicht/39162-heilsame-gerueche.html" TargetMode="External"/><Relationship Id="rId3" Type="http://schemas.openxmlformats.org/officeDocument/2006/relationships/hyperlink" Target="https://www.psychologie-heute.de/leben/artikel-detailansicht/39661-stille.htm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ure.com/articles/s41562-023-01538-4#Sec9" TargetMode="External"/><Relationship Id="rId3" Type="http://schemas.openxmlformats.org/officeDocument/2006/relationships/hyperlink" Target="https://www.nature.com/articles/s41562-023-01538-4#Sec9" TargetMode="External"/><Relationship Id="rId4" Type="http://schemas.openxmlformats.org/officeDocument/2006/relationships/hyperlink" Target="https://www.mdr.de/wissen/negative-schlagzeilen-mehr-klicks-nachrichten-forschung-100.html" TargetMode="External"/><Relationship Id="rId5" Type="http://schemas.openxmlformats.org/officeDocument/2006/relationships/hyperlink" Target="https://www.focus.de/perspektiven/umfragen-von-focus-online-zu-negativ-deutsche-fordern-mehr-loesungsideen-in-medien_id_186327745.html" TargetMode="External"/><Relationship Id="rId6" Type="http://schemas.openxmlformats.org/officeDocument/2006/relationships/hyperlink" Target="https://www.focus.de/perspektiven/umfragen-von-focus-online-zu-negativ-deutsche-fordern-mehr-loesungsideen-in-medien_id_186327745.html" TargetMode="External"/><Relationship Id="rId7" Type="http://schemas.openxmlformats.org/officeDocument/2006/relationships/hyperlink" Target="https://www.focus.de/perspektiven/umfragen-von-focus-online-zu-negativ-deutsche-fordern-mehr-loesungsideen-in-medien_id_186327745.html" TargetMode="External"/><Relationship Id="rId8" Type="http://schemas.openxmlformats.org/officeDocument/2006/relationships/hyperlink" Target="https://www.quarks.de/gesellschaft/was-bringt-es-optimistisch-in-die-zukunft-zu-schaue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Heute wollen wir uns eher mit den positiven Visionen beschäftigen, die wir für die Zukunft haben können. </a:t>
            </a:r>
            <a:br>
              <a:rPr lang="en-US"/>
            </a:b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047634f98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800">
              <a:solidFill>
                <a:srgbClr val="202124"/>
              </a:solidFill>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sz="1800">
              <a:solidFill>
                <a:srgbClr val="202124"/>
              </a:solidFill>
              <a:latin typeface="Roboto"/>
              <a:ea typeface="Roboto"/>
              <a:cs typeface="Roboto"/>
              <a:sym typeface="Roboto"/>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Foto von Kindel Media: https://www.pexels.com/de-de/foto/technologie-innovation-roboter-futuristisch-9026290/</a:t>
            </a:r>
            <a:endParaRPr sz="1800">
              <a:solidFill>
                <a:srgbClr val="202124"/>
              </a:solidFill>
              <a:latin typeface="Roboto"/>
              <a:ea typeface="Roboto"/>
              <a:cs typeface="Roboto"/>
              <a:sym typeface="Roboto"/>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Foto von Pixabay: https://www.pexels.com/de-de/foto/erdtapete-41953/</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Foto von eberhard grossgasteiger: https://www.pexels.com/de-de/foto/person-die-grauen-berg-zeigt-534164/</a:t>
            </a:r>
            <a:endParaRPr>
              <a:latin typeface="Calibri"/>
              <a:ea typeface="Calibri"/>
              <a:cs typeface="Calibri"/>
              <a:sym typeface="Calibri"/>
            </a:endParaRPr>
          </a:p>
          <a:p>
            <a:pPr indent="0" lvl="0" marL="0" rtl="0" algn="l">
              <a:spcBef>
                <a:spcPts val="0"/>
              </a:spcBef>
              <a:spcAft>
                <a:spcPts val="0"/>
              </a:spcAft>
              <a:buNone/>
            </a:pPr>
            <a:r>
              <a:t/>
            </a:r>
            <a:endParaRPr/>
          </a:p>
        </p:txBody>
      </p:sp>
      <p:sp>
        <p:nvSpPr>
          <p:cNvPr id="163" name="Google Shape;163;g3047634f98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f777870470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2f777870470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f777870470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latin typeface="Calibri"/>
                <a:ea typeface="Calibri"/>
                <a:cs typeface="Calibri"/>
                <a:sym typeface="Calibri"/>
              </a:rPr>
              <a:t>Die letzte halbe Stunde ist zu freien Verfügung gedacht, man kann den Schülern entweder mehr Zeit geben an den Visionen zu arbeiten oder nochmal das Thema was man selbst tun kann aus der vorherigen Stunde aufgreifen und vertiefen. (oder man kommt eh zeitlich nicht durch und freut sich über den Puffer :D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Wir haben jetzt viel darüber gelernt, dass die Klimakrise ganz schön erschreckend sein kann, aber auch dass wir die Hoffnung noch nicht aufgeben sollten. Jeder von uns kann einen Beitrag dazu leisten, dass die positiven Visionen mit denen wir uns beschäftigt haben Wirklichkeit werden. Überlegt doch einmal alleine oder mit eurem Nachbarn, was ihr tun könnt, um auf diese Visionen hinzuarbeiten</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Möglichkeiten</a:t>
            </a:r>
            <a:endParaRPr>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lang="en-US">
                <a:latin typeface="Calibri"/>
                <a:ea typeface="Calibri"/>
                <a:cs typeface="Calibri"/>
                <a:sym typeface="Calibri"/>
              </a:rPr>
              <a:t>Fahrrad Fahren</a:t>
            </a:r>
            <a:endParaRPr>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lang="en-US">
                <a:latin typeface="Calibri"/>
                <a:ea typeface="Calibri"/>
                <a:cs typeface="Calibri"/>
                <a:sym typeface="Calibri"/>
              </a:rPr>
              <a:t>Darüber reden</a:t>
            </a:r>
            <a:endParaRPr>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lang="en-US">
                <a:latin typeface="Calibri"/>
                <a:ea typeface="Calibri"/>
                <a:cs typeface="Calibri"/>
                <a:sym typeface="Calibri"/>
              </a:rPr>
              <a:t>Klimastreiks besuchen</a:t>
            </a:r>
            <a:endParaRPr>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lang="en-US">
                <a:latin typeface="Calibri"/>
                <a:ea typeface="Calibri"/>
                <a:cs typeface="Calibri"/>
                <a:sym typeface="Calibri"/>
              </a:rPr>
              <a:t>Weniger Fleisch essen</a:t>
            </a:r>
            <a:endParaRPr>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lang="en-US">
                <a:latin typeface="Calibri"/>
                <a:ea typeface="Calibri"/>
                <a:cs typeface="Calibri"/>
                <a:sym typeface="Calibri"/>
              </a:rPr>
              <a:t>Mehr Leitungswasser trinken</a:t>
            </a:r>
            <a:endParaRPr>
              <a:latin typeface="Calibri"/>
              <a:ea typeface="Calibri"/>
              <a:cs typeface="Calibri"/>
              <a:sym typeface="Calibri"/>
            </a:endParaRPr>
          </a:p>
          <a:p>
            <a:pPr indent="-95250" lvl="0" marL="171450" rtl="0" algn="l">
              <a:spcBef>
                <a:spcPts val="0"/>
              </a:spcBef>
              <a:spcAft>
                <a:spcPts val="0"/>
              </a:spcAft>
              <a:buClr>
                <a:schemeClr val="dk1"/>
              </a:buClr>
              <a:buSzPts val="1200"/>
              <a:buFont typeface="Noto Sans Symbols"/>
              <a:buNone/>
            </a:pPr>
            <a:r>
              <a:t/>
            </a:r>
            <a:endParaRPr>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lang="en-US">
                <a:latin typeface="Calibri"/>
                <a:ea typeface="Calibri"/>
                <a:cs typeface="Calibri"/>
                <a:sym typeface="Calibri"/>
              </a:rPr>
              <a:t>In einen Verein eintreten der aktivistisch Tätig ist z..b Green Peace, Health for Future, </a:t>
            </a:r>
            <a:endParaRPr>
              <a:latin typeface="Calibri"/>
              <a:ea typeface="Calibri"/>
              <a:cs typeface="Calibri"/>
              <a:sym typeface="Calibri"/>
            </a:endParaRPr>
          </a:p>
          <a:p>
            <a:pPr indent="-95250" lvl="0" marL="171450" rtl="0" algn="l">
              <a:spcBef>
                <a:spcPts val="0"/>
              </a:spcBef>
              <a:spcAft>
                <a:spcPts val="0"/>
              </a:spcAft>
              <a:buClr>
                <a:schemeClr val="dk1"/>
              </a:buClr>
              <a:buSzPts val="1200"/>
              <a:buFont typeface="Noto Sans Symbols"/>
              <a:buNone/>
            </a:pPr>
            <a:r>
              <a:t/>
            </a:r>
            <a:endParaRPr>
              <a:latin typeface="Calibri"/>
              <a:ea typeface="Calibri"/>
              <a:cs typeface="Calibri"/>
              <a:sym typeface="Calibri"/>
            </a:endParaRPr>
          </a:p>
          <a:p>
            <a:pPr indent="0" lvl="0" marL="0" rtl="0" algn="l">
              <a:spcBef>
                <a:spcPts val="0"/>
              </a:spcBef>
              <a:spcAft>
                <a:spcPts val="0"/>
              </a:spcAft>
              <a:buNone/>
            </a:pPr>
            <a:r>
              <a:t/>
            </a:r>
            <a:endParaRPr/>
          </a:p>
        </p:txBody>
      </p:sp>
      <p:sp>
        <p:nvSpPr>
          <p:cNvPr id="182" name="Google Shape;182;g2f777870470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f777870470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Folie 2 Achtsamkeitsübung: </a:t>
            </a:r>
            <a:r>
              <a:rPr lang="en-US" u="sng">
                <a:solidFill>
                  <a:schemeClr val="hlink"/>
                </a:solidFill>
                <a:latin typeface="Calibri"/>
                <a:ea typeface="Calibri"/>
                <a:cs typeface="Calibri"/>
                <a:sym typeface="Calibri"/>
                <a:hlinkClick r:id="rId2"/>
              </a:rPr>
              <a:t>https://www.psychologie-heute.de/leben/artikel-detailansicht/42483-uebungsplatz-innerer-garten.html</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400">
                <a:latin typeface="Calibri"/>
                <a:ea typeface="Calibri"/>
                <a:cs typeface="Calibri"/>
                <a:sym typeface="Calibri"/>
              </a:rPr>
              <a:t>Folien 4 und 5 : </a:t>
            </a:r>
            <a:r>
              <a:rPr lang="en-US" sz="1400"/>
              <a:t>Robertson CE, Pröllochs N, Schwarzenegger K, Pärnamets P, Van Bavel JJ, Feuerriegel S. Negativity drives online news consumption. Nat Hum Behav. 2023 Mar 16;7(5):812-22.</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600" u="sng">
                <a:solidFill>
                  <a:srgbClr val="0000FF"/>
                </a:solidFill>
                <a:latin typeface="Calibri"/>
                <a:ea typeface="Calibri"/>
                <a:cs typeface="Calibri"/>
                <a:sym typeface="Calibri"/>
                <a:hlinkClick r:id="rId3">
                  <a:extLst>
                    <a:ext uri="{A12FA001-AC4F-418D-AE19-62706E023703}">
                      <ahyp:hlinkClr val="tx"/>
                    </a:ext>
                  </a:extLst>
                </a:hlinkClick>
              </a:rPr>
              <a:t>https://www.mdr.de/wissen/negative-schlagzeilen-mehr-klicks-nachrichten-forschung-100.html</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600" u="sng">
                <a:solidFill>
                  <a:srgbClr val="0000FF"/>
                </a:solidFill>
                <a:latin typeface="Calibri"/>
                <a:ea typeface="Calibri"/>
                <a:cs typeface="Calibri"/>
                <a:sym typeface="Calibri"/>
                <a:hlinkClick r:id="rId4">
                  <a:extLst>
                    <a:ext uri="{A12FA001-AC4F-418D-AE19-62706E023703}">
                      <ahyp:hlinkClr val="tx"/>
                    </a:ext>
                  </a:extLst>
                </a:hlinkClick>
              </a:rPr>
              <a:t>https://www.focus.de/perspektiven/umfragen-von-focus-online-zu-negativ-deutsche-fordern-mehr-loesungsideen-in-medien_id_186327745.html</a:t>
            </a:r>
            <a:r>
              <a:rPr lang="en-US" sz="1600">
                <a:latin typeface="Calibri"/>
                <a:ea typeface="Calibri"/>
                <a:cs typeface="Calibri"/>
                <a:sym typeface="Calibri"/>
              </a:rPr>
              <a:t> </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600">
                <a:latin typeface="Calibri"/>
                <a:ea typeface="Calibri"/>
                <a:cs typeface="Calibri"/>
                <a:sym typeface="Calibri"/>
              </a:rPr>
              <a:t>Folie 7:</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400" u="sng">
                <a:solidFill>
                  <a:srgbClr val="0000FF"/>
                </a:solidFill>
                <a:hlinkClick r:id="rId5">
                  <a:extLst>
                    <a:ext uri="{A12FA001-AC4F-418D-AE19-62706E023703}">
                      <ahyp:hlinkClr val="tx"/>
                    </a:ext>
                  </a:extLst>
                </a:hlinkClick>
              </a:rPr>
              <a:t>https://goodnews.eu/</a:t>
            </a:r>
            <a:r>
              <a:rPr lang="en-US" sz="1400"/>
              <a:t> </a:t>
            </a:r>
            <a:endParaRPr sz="1400"/>
          </a:p>
          <a:p>
            <a:pPr indent="0" lvl="0" marL="0" rtl="0" algn="l">
              <a:spcBef>
                <a:spcPts val="0"/>
              </a:spcBef>
              <a:spcAft>
                <a:spcPts val="0"/>
              </a:spcAft>
              <a:buClr>
                <a:schemeClr val="dk1"/>
              </a:buClr>
              <a:buSzPts val="1100"/>
              <a:buFont typeface="Arial"/>
              <a:buNone/>
            </a:pPr>
            <a:r>
              <a:rPr lang="en-US" sz="1400"/>
              <a:t> </a:t>
            </a:r>
            <a:r>
              <a:rPr lang="en-US" sz="1400" u="sng">
                <a:solidFill>
                  <a:srgbClr val="0000FF"/>
                </a:solidFill>
                <a:hlinkClick r:id="rId6">
                  <a:extLst>
                    <a:ext uri="{A12FA001-AC4F-418D-AE19-62706E023703}">
                      <ahyp:hlinkClr val="tx"/>
                    </a:ext>
                  </a:extLst>
                </a:hlinkClick>
              </a:rPr>
              <a:t>https://www.instagram.com/sambentley/?hl=de</a:t>
            </a:r>
            <a:r>
              <a:rPr lang="en-US" sz="1400"/>
              <a:t> </a:t>
            </a:r>
            <a:endParaRPr sz="1400"/>
          </a:p>
          <a:p>
            <a:pPr indent="0" lvl="0" marL="0" rtl="0" algn="l">
              <a:spcBef>
                <a:spcPts val="0"/>
              </a:spcBef>
              <a:spcAft>
                <a:spcPts val="0"/>
              </a:spcAft>
              <a:buClr>
                <a:schemeClr val="dk1"/>
              </a:buClr>
              <a:buSzPts val="1100"/>
              <a:buFont typeface="Arial"/>
              <a:buNone/>
            </a:pPr>
            <a:r>
              <a:rPr lang="en-US" sz="1400" u="sng">
                <a:solidFill>
                  <a:srgbClr val="0000FF"/>
                </a:solidFill>
                <a:hlinkClick r:id="rId7">
                  <a:extLst>
                    <a:ext uri="{A12FA001-AC4F-418D-AE19-62706E023703}">
                      <ahyp:hlinkClr val="tx"/>
                    </a:ext>
                  </a:extLst>
                </a:hlinkClick>
              </a:rPr>
              <a:t>https://nur-positive-nachrichten.de/</a:t>
            </a:r>
            <a:r>
              <a:rPr lang="en-US" sz="1400"/>
              <a:t> </a:t>
            </a:r>
            <a:endParaRPr sz="1400"/>
          </a:p>
          <a:p>
            <a:pPr indent="0" lvl="0" marL="0" rtl="0" algn="l">
              <a:spcBef>
                <a:spcPts val="0"/>
              </a:spcBef>
              <a:spcAft>
                <a:spcPts val="0"/>
              </a:spcAft>
              <a:buClr>
                <a:schemeClr val="dk1"/>
              </a:buClr>
              <a:buSzPts val="1100"/>
              <a:buFont typeface="Arial"/>
              <a:buNone/>
            </a:pPr>
            <a:r>
              <a:rPr lang="en-US" sz="1400" u="sng">
                <a:solidFill>
                  <a:srgbClr val="0000FF"/>
                </a:solidFill>
                <a:hlinkClick r:id="rId8">
                  <a:extLst>
                    <a:ext uri="{A12FA001-AC4F-418D-AE19-62706E023703}">
                      <ahyp:hlinkClr val="tx"/>
                    </a:ext>
                  </a:extLst>
                </a:hlinkClick>
              </a:rPr>
              <a:t>https://squirrel-news.net/de/</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600">
                <a:latin typeface="Calibri"/>
                <a:ea typeface="Calibri"/>
                <a:cs typeface="Calibri"/>
                <a:sym typeface="Calibri"/>
              </a:rPr>
              <a:t>Folie 8:</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600">
                <a:latin typeface="Calibri"/>
                <a:ea typeface="Calibri"/>
                <a:cs typeface="Calibri"/>
                <a:sym typeface="Calibri"/>
              </a:rPr>
              <a:t> </a:t>
            </a:r>
            <a:r>
              <a:rPr lang="en-US" sz="1400" u="sng">
                <a:solidFill>
                  <a:srgbClr val="0000FF"/>
                </a:solidFill>
                <a:hlinkClick r:id="rId9">
                  <a:extLst>
                    <a:ext uri="{A12FA001-AC4F-418D-AE19-62706E023703}">
                      <ahyp:hlinkClr val="tx"/>
                    </a:ext>
                  </a:extLst>
                </a:hlinkClick>
              </a:rPr>
              <a:t>https://realutopien.info/visuals/</a:t>
            </a:r>
            <a:r>
              <a:rPr lang="en-US" sz="1400"/>
              <a:t> </a:t>
            </a:r>
            <a:endParaRPr/>
          </a:p>
        </p:txBody>
      </p:sp>
      <p:sp>
        <p:nvSpPr>
          <p:cNvPr id="189" name="Google Shape;189;g2f777870470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Calibri"/>
              <a:buAutoNum type="arabicPeriod"/>
            </a:pPr>
            <a:r>
              <a:rPr lang="en-US">
                <a:latin typeface="Calibri"/>
                <a:ea typeface="Calibri"/>
                <a:cs typeface="Calibri"/>
                <a:sym typeface="Calibri"/>
              </a:rPr>
              <a:t> Wir beginnen mit einer kleinen Übung zu Achtsamkeit und Ruhe. Setzt euch entspannt hin, schließt eure Augen und atmet ruhig ein und aus</a:t>
            </a:r>
            <a:endParaRPr>
              <a:latin typeface="Calibri"/>
              <a:ea typeface="Calibri"/>
              <a:cs typeface="Calibri"/>
              <a:sym typeface="Calibri"/>
            </a:endParaRPr>
          </a:p>
          <a:p>
            <a:pPr indent="-76200" lvl="0" marL="0" rtl="0" algn="l">
              <a:spcBef>
                <a:spcPts val="0"/>
              </a:spcBef>
              <a:spcAft>
                <a:spcPts val="0"/>
              </a:spcAft>
              <a:buClr>
                <a:schemeClr val="dk1"/>
              </a:buClr>
              <a:buSzPts val="1200"/>
              <a:buFont typeface="Calibri"/>
              <a:buAutoNum type="arabicPeriod"/>
            </a:pPr>
            <a:r>
              <a:rPr lang="en-US">
                <a:latin typeface="Calibri"/>
                <a:ea typeface="Calibri"/>
                <a:cs typeface="Calibri"/>
                <a:sym typeface="Calibri"/>
              </a:rPr>
              <a:t>Stellt euch jetzt einen Ort vor an dem ihr euch gerne aufhaltet, das kann ein Garten oder Park sein, euer Zimmer, ein Strand oder etwas anderes. Wann immer man eine Auszeit braucht, kann man dort in Gedanken verweilen. </a:t>
            </a:r>
            <a:endParaRPr>
              <a:latin typeface="Calibri"/>
              <a:ea typeface="Calibri"/>
              <a:cs typeface="Calibri"/>
              <a:sym typeface="Calibri"/>
            </a:endParaRPr>
          </a:p>
          <a:p>
            <a:pPr indent="-76200" lvl="0" marL="0" rtl="0" algn="l">
              <a:spcBef>
                <a:spcPts val="0"/>
              </a:spcBef>
              <a:spcAft>
                <a:spcPts val="0"/>
              </a:spcAft>
              <a:buClr>
                <a:schemeClr val="dk1"/>
              </a:buClr>
              <a:buSzPts val="1200"/>
              <a:buFont typeface="Calibri"/>
              <a:buAutoNum type="arabicPeriod"/>
            </a:pPr>
            <a:r>
              <a:rPr lang="en-US">
                <a:latin typeface="Calibri"/>
                <a:ea typeface="Calibri"/>
                <a:cs typeface="Calibri"/>
                <a:sym typeface="Calibri"/>
              </a:rPr>
              <a:t>Malt euch eueren Inneren Ort erst einmal von außen aus. Braucht er eine Äußere Umgrenzung, damit ihr euch wohlfühlt? Wollt ihr einen Zaun bauen oder die Tür abschließen?</a:t>
            </a:r>
            <a:endParaRPr>
              <a:latin typeface="Calibri"/>
              <a:ea typeface="Calibri"/>
              <a:cs typeface="Calibri"/>
              <a:sym typeface="Calibri"/>
            </a:endParaRPr>
          </a:p>
          <a:p>
            <a:pPr indent="-76200" lvl="0" marL="0" rtl="0" algn="l">
              <a:spcBef>
                <a:spcPts val="0"/>
              </a:spcBef>
              <a:spcAft>
                <a:spcPts val="0"/>
              </a:spcAft>
              <a:buClr>
                <a:schemeClr val="dk1"/>
              </a:buClr>
              <a:buSzPts val="1200"/>
              <a:buFont typeface="Calibri"/>
              <a:buAutoNum type="arabicPeriod"/>
            </a:pPr>
            <a:r>
              <a:rPr lang="en-US">
                <a:latin typeface="Calibri"/>
                <a:ea typeface="Calibri"/>
                <a:cs typeface="Calibri"/>
                <a:sym typeface="Calibri"/>
              </a:rPr>
              <a:t>Nähern euch jetzt euerem inneren Ort im eigenen Tempo. Stellt euch vor über welchen Untergrund ihr lauft. Ist es Kies, Gras oder ein Teppichboden? Tragt ihr Schuhe, Socken oder seid ihr Barfuß?</a:t>
            </a:r>
            <a:endParaRPr>
              <a:latin typeface="Calibri"/>
              <a:ea typeface="Calibri"/>
              <a:cs typeface="Calibri"/>
              <a:sym typeface="Calibri"/>
            </a:endParaRPr>
          </a:p>
          <a:p>
            <a:pPr indent="-76200" lvl="0" marL="0" rtl="0" algn="l">
              <a:spcBef>
                <a:spcPts val="0"/>
              </a:spcBef>
              <a:spcAft>
                <a:spcPts val="0"/>
              </a:spcAft>
              <a:buClr>
                <a:schemeClr val="dk1"/>
              </a:buClr>
              <a:buSzPts val="1200"/>
              <a:buFont typeface="Calibri"/>
              <a:buAutoNum type="arabicPeriod"/>
            </a:pPr>
            <a:r>
              <a:rPr lang="en-US">
                <a:latin typeface="Calibri"/>
                <a:ea typeface="Calibri"/>
                <a:cs typeface="Calibri"/>
                <a:sym typeface="Calibri"/>
              </a:rPr>
              <a:t>Bevor ihr in diesen Ort eintretet, könnt ihr  Gepäck ablegen: Gibt es Gefühle oder Gedanken, die ihr gerne loswerden würdet, oder von denen ihr eine Pause braucht?</a:t>
            </a:r>
            <a:endParaRPr>
              <a:latin typeface="Calibri"/>
              <a:ea typeface="Calibri"/>
              <a:cs typeface="Calibri"/>
              <a:sym typeface="Calibri"/>
            </a:endParaRPr>
          </a:p>
          <a:p>
            <a:pPr indent="-76200" lvl="0" marL="0" rtl="0" algn="l">
              <a:spcBef>
                <a:spcPts val="0"/>
              </a:spcBef>
              <a:spcAft>
                <a:spcPts val="0"/>
              </a:spcAft>
              <a:buClr>
                <a:schemeClr val="dk1"/>
              </a:buClr>
              <a:buSzPts val="1200"/>
              <a:buFont typeface="Calibri"/>
              <a:buAutoNum type="arabicPeriod"/>
            </a:pPr>
            <a:r>
              <a:rPr lang="en-US">
                <a:latin typeface="Calibri"/>
                <a:ea typeface="Calibri"/>
                <a:cs typeface="Calibri"/>
                <a:sym typeface="Calibri"/>
              </a:rPr>
              <a:t>Denkt an eine angenehme Sinnesempfindung, während ihr eueren Ort betretet. Vielleicht strömt euch der </a:t>
            </a:r>
            <a:r>
              <a:rPr lang="en-US" u="sng">
                <a:solidFill>
                  <a:srgbClr val="0563C1"/>
                </a:solidFill>
                <a:latin typeface="Calibri"/>
                <a:ea typeface="Calibri"/>
                <a:cs typeface="Calibri"/>
                <a:sym typeface="Calibri"/>
                <a:hlinkClick r:id="rId2">
                  <a:extLst>
                    <a:ext uri="{A12FA001-AC4F-418D-AE19-62706E023703}">
                      <ahyp:hlinkClr val="tx"/>
                    </a:ext>
                  </a:extLst>
                </a:hlinkClick>
              </a:rPr>
              <a:t>Duft</a:t>
            </a:r>
            <a:r>
              <a:rPr lang="en-US">
                <a:latin typeface="Calibri"/>
                <a:ea typeface="Calibri"/>
                <a:cs typeface="Calibri"/>
                <a:sym typeface="Calibri"/>
              </a:rPr>
              <a:t> von Kräutern, Blüten oder etwas zu Essen entgegen oder durch die  Baumkronen oder das Fenster fällt wärmendes Licht?</a:t>
            </a:r>
            <a:endParaRPr>
              <a:latin typeface="Calibri"/>
              <a:ea typeface="Calibri"/>
              <a:cs typeface="Calibri"/>
              <a:sym typeface="Calibri"/>
            </a:endParaRPr>
          </a:p>
          <a:p>
            <a:pPr indent="-76200" lvl="0" marL="0" rtl="0" algn="l">
              <a:spcBef>
                <a:spcPts val="0"/>
              </a:spcBef>
              <a:spcAft>
                <a:spcPts val="0"/>
              </a:spcAft>
              <a:buClr>
                <a:schemeClr val="dk1"/>
              </a:buClr>
              <a:buSzPts val="1200"/>
              <a:buFont typeface="Calibri"/>
              <a:buAutoNum type="arabicPeriod"/>
            </a:pPr>
            <a:r>
              <a:rPr lang="en-US">
                <a:latin typeface="Calibri"/>
                <a:ea typeface="Calibri"/>
                <a:cs typeface="Calibri"/>
                <a:sym typeface="Calibri"/>
              </a:rPr>
              <a:t>Suche deinen Lieblingsplatz auf. Das mag an einem Teich, in einer ­Hängematte oder auf den kräftigen Wurzeln eines Baumes sein. Mach es dir bequem. Was für Geräusche nimmst du um dich herum wahr? Rauschen die Wellen, oder rascheln die Blätter in den Bäumen?.</a:t>
            </a:r>
            <a:endParaRPr>
              <a:latin typeface="Calibri"/>
              <a:ea typeface="Calibri"/>
              <a:cs typeface="Calibri"/>
              <a:sym typeface="Calibri"/>
            </a:endParaRPr>
          </a:p>
          <a:p>
            <a:pPr indent="-76200" lvl="0" marL="0" rtl="0" algn="l">
              <a:spcBef>
                <a:spcPts val="0"/>
              </a:spcBef>
              <a:spcAft>
                <a:spcPts val="0"/>
              </a:spcAft>
              <a:buClr>
                <a:schemeClr val="dk1"/>
              </a:buClr>
              <a:buSzPts val="1200"/>
              <a:buFont typeface="Calibri"/>
              <a:buAutoNum type="arabicPeriod"/>
            </a:pPr>
            <a:r>
              <a:rPr lang="en-US">
                <a:latin typeface="Calibri"/>
                <a:ea typeface="Calibri"/>
                <a:cs typeface="Calibri"/>
                <a:sym typeface="Calibri"/>
              </a:rPr>
              <a:t>Lass deinen Blick umherschweifen, was befindet sich an deinem sicheren Ort ? Gibt es Blumen oder Wiesen, Welche Farben nimmst du wahr?</a:t>
            </a:r>
            <a:endParaRPr>
              <a:latin typeface="Calibri"/>
              <a:ea typeface="Calibri"/>
              <a:cs typeface="Calibri"/>
              <a:sym typeface="Calibri"/>
            </a:endParaRPr>
          </a:p>
          <a:p>
            <a:pPr indent="-76200" lvl="0" marL="0" rtl="0" algn="l">
              <a:spcBef>
                <a:spcPts val="0"/>
              </a:spcBef>
              <a:spcAft>
                <a:spcPts val="0"/>
              </a:spcAft>
              <a:buClr>
                <a:schemeClr val="dk1"/>
              </a:buClr>
              <a:buSzPts val="1200"/>
              <a:buFont typeface="Calibri"/>
              <a:buAutoNum type="arabicPeriod"/>
            </a:pPr>
            <a:r>
              <a:rPr lang="en-US">
                <a:latin typeface="Calibri"/>
                <a:ea typeface="Calibri"/>
                <a:cs typeface="Calibri"/>
                <a:sym typeface="Calibri"/>
              </a:rPr>
              <a:t>Verlasse deinen inneren Ort, wenn dir danach ist. </a:t>
            </a:r>
            <a:endParaRPr>
              <a:latin typeface="Calibri"/>
              <a:ea typeface="Calibri"/>
              <a:cs typeface="Calibri"/>
              <a:sym typeface="Calibri"/>
            </a:endParaRPr>
          </a:p>
          <a:p>
            <a:pPr indent="-76200" lvl="0" marL="0" rtl="0" algn="l">
              <a:spcBef>
                <a:spcPts val="0"/>
              </a:spcBef>
              <a:spcAft>
                <a:spcPts val="0"/>
              </a:spcAft>
              <a:buClr>
                <a:schemeClr val="dk1"/>
              </a:buClr>
              <a:buSzPts val="1200"/>
              <a:buFont typeface="Calibri"/>
              <a:buAutoNum type="arabicPeriod"/>
            </a:pPr>
            <a:r>
              <a:rPr lang="en-US">
                <a:latin typeface="Calibri"/>
                <a:ea typeface="Calibri"/>
                <a:cs typeface="Calibri"/>
                <a:sym typeface="Calibri"/>
              </a:rPr>
              <a:t>Wenn du  häufiger vorbeikommst, dann verankerst du diesen </a:t>
            </a:r>
            <a:r>
              <a:rPr lang="en-US" u="sng">
                <a:solidFill>
                  <a:srgbClr val="0563C1"/>
                </a:solidFill>
                <a:latin typeface="Calibri"/>
                <a:ea typeface="Calibri"/>
                <a:cs typeface="Calibri"/>
                <a:sym typeface="Calibri"/>
                <a:hlinkClick r:id="rId3">
                  <a:extLst>
                    <a:ext uri="{A12FA001-AC4F-418D-AE19-62706E023703}">
                      <ahyp:hlinkClr val="tx"/>
                    </a:ext>
                  </a:extLst>
                </a:hlinkClick>
              </a:rPr>
              <a:t>Ruheort</a:t>
            </a:r>
            <a:r>
              <a:rPr lang="en-US">
                <a:latin typeface="Calibri"/>
                <a:ea typeface="Calibri"/>
                <a:cs typeface="Calibri"/>
                <a:sym typeface="Calibri"/>
              </a:rPr>
              <a:t> in deiner Vorstellung und findest leichter den Weg, wenn du ihn brauchst.</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f07c9e4796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2f07c9e479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f07c9e479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latin typeface="Calibri"/>
                <a:ea typeface="Calibri"/>
                <a:cs typeface="Calibri"/>
                <a:sym typeface="Calibri"/>
              </a:rPr>
              <a:t>Beispielhaft zwei fiktive Überschriften, eine betrifft eine positive Nachricht, eine Überschrift betrifft eine Negative Nachricht,. Die Überschriften können individuell angepasst werden. Die Klasse soll abstimmen welchen Artikel sie sich eher durchlesen würden. </a:t>
            </a:r>
            <a:endParaRPr>
              <a:latin typeface="Calibri"/>
              <a:ea typeface="Calibri"/>
              <a:cs typeface="Calibri"/>
              <a:sym typeface="Calibri"/>
            </a:endParaRPr>
          </a:p>
          <a:p>
            <a:pPr indent="0" lvl="0" marL="0" rtl="0" algn="l">
              <a:spcBef>
                <a:spcPts val="0"/>
              </a:spcBef>
              <a:spcAft>
                <a:spcPts val="0"/>
              </a:spcAft>
              <a:buNone/>
            </a:pPr>
            <a:r>
              <a:t/>
            </a:r>
            <a:endParaRPr/>
          </a:p>
        </p:txBody>
      </p:sp>
      <p:sp>
        <p:nvSpPr>
          <p:cNvPr id="109" name="Google Shape;109;g2f07c9e479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f07c9e4796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latin typeface="Calibri"/>
                <a:ea typeface="Calibri"/>
                <a:cs typeface="Calibri"/>
                <a:sym typeface="Calibri"/>
              </a:rPr>
              <a:t>Statistisch gesehen werden negative Nachrichten eher angeklickt als positive.  Zeitungen können damit also mehr Klicks generieren und berichten deswegen gerne über negative Nachrichten. Dadurch fallen positive Meldungen manchmal hinten runter. Es ist aber wichtig für uns sich auch mit Positiven Nachrichten zu umgeben. </a:t>
            </a:r>
            <a:endParaRPr>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uFill>
                <a:noFill/>
              </a:uFill>
              <a:latin typeface="Calibri"/>
              <a:ea typeface="Calibri"/>
              <a:cs typeface="Calibri"/>
              <a:sym typeface="Calibri"/>
              <a:hlinkClick r:id="rId2"/>
            </a:endParaRPr>
          </a:p>
          <a:p>
            <a:pPr indent="0" lvl="0" marL="0" rtl="0" algn="l">
              <a:spcBef>
                <a:spcPts val="0"/>
              </a:spcBef>
              <a:spcAft>
                <a:spcPts val="0"/>
              </a:spcAft>
              <a:buClr>
                <a:srgbClr val="E8EAED"/>
              </a:buClr>
              <a:buSzPts val="1200"/>
              <a:buFont typeface="Roboto"/>
              <a:buNone/>
            </a:pPr>
            <a:r>
              <a:rPr lang="en-US" u="sng">
                <a:latin typeface="Roboto"/>
                <a:ea typeface="Roboto"/>
                <a:cs typeface="Roboto"/>
                <a:sym typeface="Roboto"/>
                <a:hlinkClick r:id="rId3"/>
              </a:rPr>
              <a:t>https://www.nature.com/articles/s41562-023-01538-4#Sec9</a:t>
            </a:r>
            <a:br>
              <a:rPr lang="en-US">
                <a:latin typeface="Calibri"/>
                <a:ea typeface="Calibri"/>
                <a:cs typeface="Calibri"/>
                <a:sym typeface="Calibri"/>
              </a:rPr>
            </a:br>
            <a:r>
              <a:rPr lang="en-US" u="sng">
                <a:latin typeface="Roboto"/>
                <a:ea typeface="Roboto"/>
                <a:cs typeface="Roboto"/>
                <a:sym typeface="Roboto"/>
                <a:hlinkClick r:id="rId4"/>
              </a:rPr>
              <a:t>https://www.mdr.de/wissen/negative-schlagzeilen-mehr-klicks-nachrichten-forschung-100.html</a:t>
            </a:r>
            <a:endParaRPr>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u="sng">
              <a:latin typeface="Roboto"/>
              <a:ea typeface="Roboto"/>
              <a:cs typeface="Roboto"/>
              <a:sym typeface="Roboto"/>
              <a:hlinkClick r:id="rId5"/>
            </a:endParaRPr>
          </a:p>
          <a:p>
            <a:pPr indent="0" lvl="0" marL="0" rtl="0" algn="l">
              <a:spcBef>
                <a:spcPts val="0"/>
              </a:spcBef>
              <a:spcAft>
                <a:spcPts val="0"/>
              </a:spcAft>
              <a:buClr>
                <a:schemeClr val="dk1"/>
              </a:buClr>
              <a:buFont typeface="Arial"/>
              <a:buNone/>
            </a:pPr>
            <a:r>
              <a:t/>
            </a:r>
            <a:endParaRPr u="sng">
              <a:latin typeface="Roboto"/>
              <a:ea typeface="Roboto"/>
              <a:cs typeface="Roboto"/>
              <a:sym typeface="Roboto"/>
              <a:hlinkClick r:id="rId6"/>
            </a:endParaRPr>
          </a:p>
          <a:p>
            <a:pPr indent="0" lvl="0" marL="0" rtl="0" algn="l">
              <a:spcBef>
                <a:spcPts val="0"/>
              </a:spcBef>
              <a:spcAft>
                <a:spcPts val="0"/>
              </a:spcAft>
              <a:buClr>
                <a:schemeClr val="dk1"/>
              </a:buClr>
              <a:buFont typeface="Arial"/>
              <a:buNone/>
            </a:pPr>
            <a:r>
              <a:rPr lang="en-US" u="sng">
                <a:latin typeface="Roboto"/>
                <a:ea typeface="Roboto"/>
                <a:cs typeface="Roboto"/>
                <a:sym typeface="Roboto"/>
                <a:hlinkClick r:id="rId7"/>
              </a:rPr>
              <a:t>https://www.focus.de/perspektiven/umfragen-von-focus-online-zu-negativ-deutsche-fordern-mehr-loesungsideen-in-medien_id_186327745.html</a:t>
            </a:r>
            <a:endParaRPr>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a:latin typeface="Roboto"/>
              <a:ea typeface="Roboto"/>
              <a:cs typeface="Roboto"/>
              <a:sym typeface="Roboto"/>
            </a:endParaRPr>
          </a:p>
          <a:p>
            <a:pPr indent="0" lvl="0" marL="0" rtl="0" algn="l">
              <a:spcBef>
                <a:spcPts val="0"/>
              </a:spcBef>
              <a:spcAft>
                <a:spcPts val="0"/>
              </a:spcAft>
              <a:buClr>
                <a:schemeClr val="dk1"/>
              </a:buClr>
              <a:buFont typeface="Arial"/>
              <a:buNone/>
            </a:pPr>
            <a:r>
              <a:rPr lang="en-US" u="sng">
                <a:latin typeface="Roboto"/>
                <a:ea typeface="Roboto"/>
                <a:cs typeface="Roboto"/>
                <a:sym typeface="Roboto"/>
                <a:hlinkClick r:id="rId8"/>
              </a:rPr>
              <a:t>https://www.quarks.de/gesellschaft/was-bringt-es-optimistisch-in-die-zukunft-zu-schauen/</a:t>
            </a:r>
            <a:endParaRPr>
              <a:latin typeface="Roboto"/>
              <a:ea typeface="Roboto"/>
              <a:cs typeface="Roboto"/>
              <a:sym typeface="Roboto"/>
            </a:endParaRPr>
          </a:p>
          <a:p>
            <a:pPr indent="0" lvl="0" marL="0" rtl="0" algn="l">
              <a:spcBef>
                <a:spcPts val="0"/>
              </a:spcBef>
              <a:spcAft>
                <a:spcPts val="0"/>
              </a:spcAft>
              <a:buNone/>
            </a:pPr>
            <a:r>
              <a:t/>
            </a:r>
            <a:endParaRPr/>
          </a:p>
        </p:txBody>
      </p:sp>
      <p:sp>
        <p:nvSpPr>
          <p:cNvPr id="115" name="Google Shape;115;g2f07c9e4796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f7f63d6a3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n-US" sz="1100"/>
              <a:t>In</a:t>
            </a:r>
            <a:r>
              <a:rPr lang="en-US" sz="1100"/>
              <a:t> den Medien wird im Rahmen des Klimawandels vor allem über Katastrophen berichtet oder über große politische Ereignisse</a:t>
            </a:r>
            <a:endParaRPr sz="1100"/>
          </a:p>
          <a:p>
            <a:pPr indent="0" lvl="0" marL="0" rtl="0" algn="l">
              <a:lnSpc>
                <a:spcPct val="90000"/>
              </a:lnSpc>
              <a:spcBef>
                <a:spcPts val="1000"/>
              </a:spcBef>
              <a:spcAft>
                <a:spcPts val="0"/>
              </a:spcAft>
              <a:buNone/>
            </a:pPr>
            <a:r>
              <a:rPr lang="en-US" sz="1100"/>
              <a:t>Wissenschaftliche Artikel die Lösungen diskutieren sind unterrepräsentiert</a:t>
            </a:r>
            <a:endParaRPr sz="1100"/>
          </a:p>
          <a:p>
            <a:pPr indent="0" lvl="0" marL="0" rtl="0" algn="l">
              <a:lnSpc>
                <a:spcPct val="90000"/>
              </a:lnSpc>
              <a:spcBef>
                <a:spcPts val="1000"/>
              </a:spcBef>
              <a:spcAft>
                <a:spcPts val="0"/>
              </a:spcAft>
              <a:buNone/>
            </a:pPr>
            <a:r>
              <a:rPr lang="en-US" sz="1100"/>
              <a:t>Oft Berichterstattung oft eher über langfristige abstrakte Folgen des Klimawandels</a:t>
            </a:r>
            <a:endParaRPr sz="1100"/>
          </a:p>
          <a:p>
            <a:pPr indent="0" lvl="0" marL="0" rtl="0" algn="l">
              <a:lnSpc>
                <a:spcPct val="90000"/>
              </a:lnSpc>
              <a:spcBef>
                <a:spcPts val="1000"/>
              </a:spcBef>
              <a:spcAft>
                <a:spcPts val="0"/>
              </a:spcAft>
              <a:buNone/>
            </a:pPr>
            <a:r>
              <a:rPr lang="en-US" sz="1100"/>
              <a:t>Forderung der Studie ist es sich mehr auf Lösungsorientierte Berichterstattung zu konzentrieren, anstatt nur die Probleme in den Fokus zu stellen</a:t>
            </a:r>
            <a:endParaRPr sz="1100"/>
          </a:p>
          <a:p>
            <a:pPr indent="0" lvl="0" marL="0" rtl="0" algn="l">
              <a:lnSpc>
                <a:spcPct val="90000"/>
              </a:lnSpc>
              <a:spcBef>
                <a:spcPts val="1000"/>
              </a:spcBef>
              <a:spcAft>
                <a:spcPts val="0"/>
              </a:spcAft>
              <a:buClr>
                <a:schemeClr val="dk1"/>
              </a:buClr>
              <a:buSzPts val="1100"/>
              <a:buFont typeface="Arial"/>
              <a:buNone/>
            </a:pPr>
            <a:r>
              <a:t/>
            </a:r>
            <a:endParaRPr sz="1100"/>
          </a:p>
        </p:txBody>
      </p:sp>
      <p:sp>
        <p:nvSpPr>
          <p:cNvPr id="122" name="Google Shape;122;g30f7f63d6a3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f07c9e4796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latin typeface="Calibri"/>
                <a:ea typeface="Calibri"/>
                <a:cs typeface="Calibri"/>
                <a:sym typeface="Calibri"/>
              </a:rPr>
              <a:t>Hier könnte man die Schüler*innen fragen, woher sie positive Nachrichten bekommen. Oder ob sie Ideen haben, wo man positive Nachrichten herbekommen könnten</a:t>
            </a:r>
            <a:endParaRPr/>
          </a:p>
        </p:txBody>
      </p:sp>
      <p:sp>
        <p:nvSpPr>
          <p:cNvPr id="135" name="Google Shape;135;g2f07c9e4796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f777870470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latin typeface="Calibri"/>
                <a:ea typeface="Calibri"/>
                <a:cs typeface="Calibri"/>
                <a:sym typeface="Calibri"/>
              </a:rPr>
              <a:t>Einige Beispiele für Websites / Instagramaccounts die nur positive Nachrichten teilen. (Ggf überprüfen ob Links noch aktuell sind.)</a:t>
            </a:r>
            <a:endParaRPr>
              <a:latin typeface="Calibri"/>
              <a:ea typeface="Calibri"/>
              <a:cs typeface="Calibri"/>
              <a:sym typeface="Calibri"/>
            </a:endParaRPr>
          </a:p>
          <a:p>
            <a:pPr indent="0" lvl="0" marL="0" rtl="0" algn="l">
              <a:spcBef>
                <a:spcPts val="0"/>
              </a:spcBef>
              <a:spcAft>
                <a:spcPts val="0"/>
              </a:spcAft>
              <a:buNone/>
            </a:pPr>
            <a:r>
              <a:t/>
            </a:r>
            <a:endParaRPr/>
          </a:p>
        </p:txBody>
      </p:sp>
      <p:sp>
        <p:nvSpPr>
          <p:cNvPr id="142" name="Google Shape;142;g2f777870470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f777870470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800">
                <a:solidFill>
                  <a:srgbClr val="202124"/>
                </a:solidFill>
                <a:latin typeface="Roboto"/>
                <a:ea typeface="Roboto"/>
                <a:cs typeface="Roboto"/>
                <a:sym typeface="Roboto"/>
              </a:rPr>
              <a:t>Was wünscht ihr euch für die Zukunft unserer Erde?</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800">
                <a:solidFill>
                  <a:srgbClr val="202124"/>
                </a:solidFill>
                <a:latin typeface="Roboto"/>
                <a:ea typeface="Roboto"/>
                <a:cs typeface="Roboto"/>
                <a:sym typeface="Roboto"/>
              </a:rPr>
              <a:t>Was könnten positive Aspekte sein, wenn die Welt klimaneutral werden würde?</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800">
                <a:solidFill>
                  <a:srgbClr val="202124"/>
                </a:solidFill>
                <a:latin typeface="Roboto"/>
                <a:ea typeface="Roboto"/>
                <a:cs typeface="Roboto"/>
                <a:sym typeface="Roboto"/>
              </a:rPr>
              <a:t>Wie sähe deine Ideale Welt aus?</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800">
              <a:solidFill>
                <a:srgbClr val="202124"/>
              </a:solidFill>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sz="1800">
              <a:solidFill>
                <a:srgbClr val="202124"/>
              </a:solidFill>
              <a:latin typeface="Roboto"/>
              <a:ea typeface="Roboto"/>
              <a:cs typeface="Roboto"/>
              <a:sym typeface="Roboto"/>
            </a:endParaRPr>
          </a:p>
          <a:p>
            <a:pPr indent="0" lvl="0" marL="0" rtl="0" algn="l">
              <a:spcBef>
                <a:spcPts val="0"/>
              </a:spcBef>
              <a:spcAft>
                <a:spcPts val="0"/>
              </a:spcAft>
              <a:buClr>
                <a:schemeClr val="dk1"/>
              </a:buClr>
              <a:buSzPts val="1800"/>
              <a:buFont typeface="Calibri"/>
              <a:buNone/>
            </a:pPr>
            <a:r>
              <a:rPr lang="en-US" sz="1800">
                <a:latin typeface="Calibri"/>
                <a:ea typeface="Calibri"/>
                <a:cs typeface="Calibri"/>
                <a:sym typeface="Calibri"/>
              </a:rPr>
              <a:t>Kleingruppenarbeit 2-3 Personen  ggf. Bilder beilegen. </a:t>
            </a:r>
            <a:br>
              <a:rPr lang="en-US" sz="1800">
                <a:latin typeface="Calibri"/>
                <a:ea typeface="Calibri"/>
                <a:cs typeface="Calibri"/>
                <a:sym typeface="Calibri"/>
              </a:rPr>
            </a:br>
            <a:r>
              <a:rPr lang="en-US" sz="1800">
                <a:latin typeface="Calibri"/>
                <a:ea typeface="Calibri"/>
                <a:cs typeface="Calibri"/>
                <a:sym typeface="Calibri"/>
              </a:rPr>
              <a:t>Die Bilder auf der Website realutopien sind alle frei nutzbar und zeigen Zukunftsvisionen verschiedener Künstler von verschiedenen Städten und Situationen</a:t>
            </a:r>
            <a:endParaRPr sz="1800">
              <a:latin typeface="Calibri"/>
              <a:ea typeface="Calibri"/>
              <a:cs typeface="Calibri"/>
              <a:sym typeface="Calibri"/>
            </a:endParaRPr>
          </a:p>
          <a:p>
            <a:pPr indent="0" lvl="0" marL="0" rtl="0" algn="l">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l">
              <a:spcBef>
                <a:spcPts val="0"/>
              </a:spcBef>
              <a:spcAft>
                <a:spcPts val="0"/>
              </a:spcAft>
              <a:buClr>
                <a:schemeClr val="dk1"/>
              </a:buClr>
              <a:buSzPts val="1800"/>
              <a:buFont typeface="Calibri"/>
              <a:buNone/>
            </a:pPr>
            <a:r>
              <a:rPr lang="en-US" sz="1800">
                <a:latin typeface="Calibri"/>
                <a:ea typeface="Calibri"/>
                <a:cs typeface="Calibri"/>
                <a:sym typeface="Calibri"/>
              </a:rPr>
              <a:t>https://realutopien.info/visuals/</a:t>
            </a:r>
            <a:endParaRPr>
              <a:latin typeface="Calibri"/>
              <a:ea typeface="Calibri"/>
              <a:cs typeface="Calibri"/>
              <a:sym typeface="Calibri"/>
            </a:endParaRPr>
          </a:p>
          <a:p>
            <a:pPr indent="0" lvl="0" marL="0" rtl="0" algn="l">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800">
                <a:solidFill>
                  <a:srgbClr val="202124"/>
                </a:solidFill>
                <a:latin typeface="Roboto"/>
                <a:ea typeface="Roboto"/>
                <a:cs typeface="Roboto"/>
                <a:sym typeface="Roboto"/>
              </a:rPr>
              <a:t>Da eine Zukunftsvision in dieser kurzen Zeit schwer zu erarbeiten ist, kann man einige Bilder als Hilfestellung reichen. Die Schüler*innen sollen aber auch eigene Visionen entwickeln können.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800">
              <a:solidFill>
                <a:srgbClr val="202124"/>
              </a:solidFill>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sz="1800">
              <a:solidFill>
                <a:srgbClr val="202124"/>
              </a:solidFill>
              <a:latin typeface="Roboto"/>
              <a:ea typeface="Roboto"/>
              <a:cs typeface="Roboto"/>
              <a:sym typeface="Roboto"/>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Foto von Kindel Media: https://www.pexels.com/de-de/foto/technologie-innovation-roboter-futuristisch-9026290/</a:t>
            </a:r>
            <a:endParaRPr sz="1800">
              <a:solidFill>
                <a:srgbClr val="202124"/>
              </a:solidFill>
              <a:latin typeface="Roboto"/>
              <a:ea typeface="Roboto"/>
              <a:cs typeface="Roboto"/>
              <a:sym typeface="Roboto"/>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Foto von Pixabay: https://www.pexels.com/de-de/foto/erdtapete-41953/</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Foto von eberhard grossgasteiger: https://www.pexels.com/de-de/foto/person-die-grauen-berg-zeigt-534164/</a:t>
            </a:r>
            <a:endParaRPr>
              <a:latin typeface="Calibri"/>
              <a:ea typeface="Calibri"/>
              <a:cs typeface="Calibri"/>
              <a:sym typeface="Calibri"/>
            </a:endParaRPr>
          </a:p>
          <a:p>
            <a:pPr indent="0" lvl="0" marL="0" rtl="0" algn="l">
              <a:spcBef>
                <a:spcPts val="0"/>
              </a:spcBef>
              <a:spcAft>
                <a:spcPts val="0"/>
              </a:spcAft>
              <a:buNone/>
            </a:pPr>
            <a:r>
              <a:t/>
            </a:r>
            <a:endParaRPr/>
          </a:p>
        </p:txBody>
      </p:sp>
      <p:sp>
        <p:nvSpPr>
          <p:cNvPr id="152" name="Google Shape;152;g2f777870470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2"/>
          <p:cNvSpPr/>
          <p:nvPr>
            <p:ph idx="2" type="pic"/>
          </p:nvPr>
        </p:nvSpPr>
        <p:spPr>
          <a:xfrm>
            <a:off x="1792288" y="612775"/>
            <a:ext cx="5486400" cy="4114800"/>
          </a:xfrm>
          <a:prstGeom prst="rect">
            <a:avLst/>
          </a:prstGeom>
          <a:noFill/>
          <a:ln>
            <a:noFill/>
          </a:ln>
        </p:spPr>
      </p:sp>
      <p:sp>
        <p:nvSpPr>
          <p:cNvPr id="68" name="Google Shape;68;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1" Type="http://schemas.openxmlformats.org/officeDocument/2006/relationships/hyperlink" Target="https://www.instagram.com/sambentley/?hl=de" TargetMode="External"/><Relationship Id="rId10" Type="http://schemas.openxmlformats.org/officeDocument/2006/relationships/hyperlink" Target="https://goodnews.eu/" TargetMode="External"/><Relationship Id="rId13" Type="http://schemas.openxmlformats.org/officeDocument/2006/relationships/hyperlink" Target="https://squirrel-news.net/de/" TargetMode="External"/><Relationship Id="rId12" Type="http://schemas.openxmlformats.org/officeDocument/2006/relationships/hyperlink" Target="https://nur-positive-nachrichten.de/"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hyperlink" Target="https://www.psychologie-heute.de/leben/artikel-detailansicht/42483-uebungsplatz-innerer-garten.html" TargetMode="External"/><Relationship Id="rId9" Type="http://schemas.openxmlformats.org/officeDocument/2006/relationships/hyperlink" Target="https://doi.org/10.1016/j.gloenvcha.2023.102675" TargetMode="External"/><Relationship Id="rId15" Type="http://schemas.openxmlformats.org/officeDocument/2006/relationships/hyperlink" Target="https://www.focus.de/perspektiven/umfragen-von-focus-online-zu-negativ-deutsche-fordern-mehr-loesungsideen-in-medien_id_186327745.html" TargetMode="External"/><Relationship Id="rId14" Type="http://schemas.openxmlformats.org/officeDocument/2006/relationships/hyperlink" Target="https://realutopien.info/visuals/" TargetMode="External"/><Relationship Id="rId16" Type="http://schemas.openxmlformats.org/officeDocument/2006/relationships/hyperlink" Target="https://www.focus.de/perspektiven/umfragen-von-focus-online-zu-negativ-deutsche-fordern-mehr-loesungsideen-in-medien_id_186327745.html" TargetMode="External"/><Relationship Id="rId5" Type="http://schemas.openxmlformats.org/officeDocument/2006/relationships/hyperlink" Target="https://www.mdr.de/wissen/negative-schlagzeilen-mehr-klicks-nachrichten-forschung-100.html" TargetMode="External"/><Relationship Id="rId6" Type="http://schemas.openxmlformats.org/officeDocument/2006/relationships/hyperlink" Target="https://www.focus.de/perspektiven/umfragen-von-focus-online-zu-negativ-deutsche-fordern-mehr-loesungsideen-in-medien_id_186327745.html" TargetMode="External"/><Relationship Id="rId7" Type="http://schemas.openxmlformats.org/officeDocument/2006/relationships/hyperlink" Target="https://www.focus.de/perspektiven/umfragen-von-focus-online-zu-negativ-deutsche-fordern-mehr-loesungsideen-in-medien_id_186327745.html" TargetMode="External"/><Relationship Id="rId8" Type="http://schemas.openxmlformats.org/officeDocument/2006/relationships/hyperlink" Target="https://doi.org/10.1016/j.gloenvcha.2023.10267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s://pixabay.com/de/users/camera-man-16096197/?utm_source=link-attribution&amp;utm_medium=referral&amp;utm_campaign=image&amp;utm_content=7903523" TargetMode="External"/><Relationship Id="rId11" Type="http://schemas.openxmlformats.org/officeDocument/2006/relationships/hyperlink" Target="https://pixabay.com/de//?utm_source=link-attribution&amp;utm_medium=referral&amp;utm_campaign=image&amp;utm_content=4684217" TargetMode="External"/><Relationship Id="rId10" Type="http://schemas.openxmlformats.org/officeDocument/2006/relationships/hyperlink" Target="https://pixabay.com/de/users/elg21-3764790/?utm_source=link-attribution&amp;utm_medium=referral&amp;utm_campaign=image&amp;utm_content=4684217" TargetMode="External"/><Relationship Id="rId12" Type="http://schemas.openxmlformats.org/officeDocument/2006/relationships/hyperlink" Target="https://pixabay.com/de//?utm_source=link-attribution&amp;utm_medium=referral&amp;utm_campaign=image&amp;utm_content=4684217" TargetMode="External"/><Relationship Id="rId9" Type="http://schemas.openxmlformats.org/officeDocument/2006/relationships/hyperlink" Target="https://pixabay.com/de/users/elg21-3764790/?utm_source=link-attribution&amp;utm_medium=referral&amp;utm_campaign=image&amp;utm_content=4684217" TargetMode="External"/><Relationship Id="rId5" Type="http://schemas.openxmlformats.org/officeDocument/2006/relationships/hyperlink" Target="https://pixabay.com/de/users/camera-man-16096197/?utm_source=link-attribution&amp;utm_medium=referral&amp;utm_campaign=image&amp;utm_content=7903523" TargetMode="External"/><Relationship Id="rId6" Type="http://schemas.openxmlformats.org/officeDocument/2006/relationships/hyperlink" Target="https://pixabay.com/de//?utm_source=link-attribution&amp;utm_medium=referral&amp;utm_campaign=image&amp;utm_content=7903523" TargetMode="External"/><Relationship Id="rId7" Type="http://schemas.openxmlformats.org/officeDocument/2006/relationships/hyperlink" Target="https://pixabay.com/de//?utm_source=link-attribution&amp;utm_medium=referral&amp;utm_campaign=image&amp;utm_content=7903523" TargetMode="External"/><Relationship Id="rId8"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goodnews.eu/" TargetMode="External"/><Relationship Id="rId4" Type="http://schemas.openxmlformats.org/officeDocument/2006/relationships/hyperlink" Target="https://www.instagram.com/sambentley/?hl=de" TargetMode="External"/><Relationship Id="rId10" Type="http://schemas.openxmlformats.org/officeDocument/2006/relationships/image" Target="../media/image4.png"/><Relationship Id="rId9" Type="http://schemas.openxmlformats.org/officeDocument/2006/relationships/image" Target="../media/image2.png"/><Relationship Id="rId5" Type="http://schemas.openxmlformats.org/officeDocument/2006/relationships/hyperlink" Target="https://nur-positive-nachrichten.de/" TargetMode="External"/><Relationship Id="rId6" Type="http://schemas.openxmlformats.org/officeDocument/2006/relationships/hyperlink" Target="https://squirrel-news.net/de/" TargetMode="External"/><Relationship Id="rId7" Type="http://schemas.openxmlformats.org/officeDocument/2006/relationships/image" Target="../media/image1.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13.jpg"/><Relationship Id="rId6"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87" name="Shape 87"/>
        <p:cNvGrpSpPr/>
        <p:nvPr/>
      </p:nvGrpSpPr>
      <p:grpSpPr>
        <a:xfrm>
          <a:off x="0" y="0"/>
          <a:ext cx="0" cy="0"/>
          <a:chOff x="0" y="0"/>
          <a:chExt cx="0" cy="0"/>
        </a:xfrm>
      </p:grpSpPr>
      <p:sp>
        <p:nvSpPr>
          <p:cNvPr id="88" name="Google Shape;88;p1"/>
          <p:cNvSpPr/>
          <p:nvPr/>
        </p:nvSpPr>
        <p:spPr>
          <a:xfrm>
            <a:off x="12889601" y="3857844"/>
            <a:ext cx="4369699" cy="4114800"/>
          </a:xfrm>
          <a:custGeom>
            <a:rect b="b" l="l" r="r" t="t"/>
            <a:pathLst>
              <a:path extrusionOk="0" h="4114800" w="4369699">
                <a:moveTo>
                  <a:pt x="0" y="0"/>
                </a:moveTo>
                <a:lnTo>
                  <a:pt x="4369699" y="0"/>
                </a:lnTo>
                <a:lnTo>
                  <a:pt x="4369699"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
          <p:cNvSpPr txBox="1"/>
          <p:nvPr/>
        </p:nvSpPr>
        <p:spPr>
          <a:xfrm>
            <a:off x="6747761" y="3857851"/>
            <a:ext cx="11880300" cy="339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9200">
                <a:solidFill>
                  <a:srgbClr val="32909B"/>
                </a:solidFill>
                <a:latin typeface="Libre Baskerville"/>
                <a:ea typeface="Libre Baskerville"/>
                <a:cs typeface="Libre Baskerville"/>
                <a:sym typeface="Libre Baskerville"/>
              </a:rPr>
              <a:t>Positive </a:t>
            </a:r>
            <a:endParaRPr b="1" sz="9200">
              <a:solidFill>
                <a:srgbClr val="32909B"/>
              </a:solidFill>
              <a:latin typeface="Libre Baskerville"/>
              <a:ea typeface="Libre Baskerville"/>
              <a:cs typeface="Libre Baskerville"/>
              <a:sym typeface="Libre Baskerville"/>
            </a:endParaRPr>
          </a:p>
          <a:p>
            <a:pPr indent="0" lvl="0" marL="0" marR="0" rtl="0" algn="l">
              <a:lnSpc>
                <a:spcPct val="140000"/>
              </a:lnSpc>
              <a:spcBef>
                <a:spcPts val="0"/>
              </a:spcBef>
              <a:spcAft>
                <a:spcPts val="0"/>
              </a:spcAft>
              <a:buNone/>
            </a:pPr>
            <a:r>
              <a:rPr b="1" lang="en-US" sz="9200">
                <a:solidFill>
                  <a:srgbClr val="32909B"/>
                </a:solidFill>
                <a:latin typeface="Libre Baskerville"/>
                <a:ea typeface="Libre Baskerville"/>
                <a:cs typeface="Libre Baskerville"/>
                <a:sym typeface="Libre Baskerville"/>
              </a:rPr>
              <a:t>Visionen</a:t>
            </a:r>
            <a:endParaRPr b="1" sz="9200">
              <a:solidFill>
                <a:srgbClr val="32909B"/>
              </a:solidFill>
              <a:latin typeface="Libre Baskerville"/>
              <a:ea typeface="Libre Baskerville"/>
              <a:cs typeface="Libre Baskerville"/>
              <a:sym typeface="Libre Baskerville"/>
            </a:endParaRPr>
          </a:p>
        </p:txBody>
      </p:sp>
      <p:sp>
        <p:nvSpPr>
          <p:cNvPr id="90" name="Google Shape;90;p1"/>
          <p:cNvSpPr/>
          <p:nvPr/>
        </p:nvSpPr>
        <p:spPr>
          <a:xfrm>
            <a:off x="1028700" y="3857844"/>
            <a:ext cx="4736460" cy="4114800"/>
          </a:xfrm>
          <a:custGeom>
            <a:rect b="b" l="l" r="r" t="t"/>
            <a:pathLst>
              <a:path extrusionOk="0" h="4114800" w="4736460">
                <a:moveTo>
                  <a:pt x="0" y="0"/>
                </a:moveTo>
                <a:lnTo>
                  <a:pt x="4736460" y="0"/>
                </a:lnTo>
                <a:lnTo>
                  <a:pt x="4736460"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
          <p:cNvSpPr txBox="1"/>
          <p:nvPr/>
        </p:nvSpPr>
        <p:spPr>
          <a:xfrm>
            <a:off x="118700" y="9917700"/>
            <a:ext cx="8177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Alle nicht anderweitig deklarierten Bilddateien dieser Präsentation wurden von Canva lizenzfrei zur Verfügung gestellt.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64" name="Shape 164"/>
        <p:cNvGrpSpPr/>
        <p:nvPr/>
      </p:nvGrpSpPr>
      <p:grpSpPr>
        <a:xfrm>
          <a:off x="0" y="0"/>
          <a:ext cx="0" cy="0"/>
          <a:chOff x="0" y="0"/>
          <a:chExt cx="0" cy="0"/>
        </a:xfrm>
      </p:grpSpPr>
      <p:sp>
        <p:nvSpPr>
          <p:cNvPr id="165" name="Google Shape;165;g3047634f989_0_0"/>
          <p:cNvSpPr/>
          <p:nvPr/>
        </p:nvSpPr>
        <p:spPr>
          <a:xfrm>
            <a:off x="13706499" y="128249"/>
            <a:ext cx="7741988" cy="2322075"/>
          </a:xfrm>
          <a:custGeom>
            <a:rect b="b" l="l" r="r" t="t"/>
            <a:pathLst>
              <a:path extrusionOk="0" h="3545153" w="10426920">
                <a:moveTo>
                  <a:pt x="0" y="0"/>
                </a:moveTo>
                <a:lnTo>
                  <a:pt x="10426920" y="0"/>
                </a:lnTo>
                <a:lnTo>
                  <a:pt x="10426920" y="3545153"/>
                </a:lnTo>
                <a:lnTo>
                  <a:pt x="0" y="3545153"/>
                </a:lnTo>
                <a:lnTo>
                  <a:pt x="0" y="0"/>
                </a:lnTo>
                <a:close/>
              </a:path>
            </a:pathLst>
          </a:custGeom>
          <a:blipFill rotWithShape="1">
            <a:blip r:embed="rId3">
              <a:alphaModFix/>
            </a:blip>
            <a:stretch>
              <a:fillRect b="-169" l="0" r="0" t="-17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g3047634f989_0_0"/>
          <p:cNvSpPr txBox="1"/>
          <p:nvPr/>
        </p:nvSpPr>
        <p:spPr>
          <a:xfrm>
            <a:off x="6411275" y="800375"/>
            <a:ext cx="6853500" cy="2325600"/>
          </a:xfrm>
          <a:prstGeom prst="rect">
            <a:avLst/>
          </a:prstGeom>
          <a:noFill/>
          <a:ln>
            <a:noFill/>
          </a:ln>
        </p:spPr>
        <p:txBody>
          <a:bodyPr anchorCtr="0" anchor="t" bIns="0" lIns="0" spcFirstLastPara="1" rIns="0" wrap="square" tIns="0">
            <a:spAutoFit/>
          </a:bodyPr>
          <a:lstStyle/>
          <a:p>
            <a:pPr indent="0" lvl="0" marL="0" rtl="0" algn="ctr">
              <a:lnSpc>
                <a:spcPct val="110019"/>
              </a:lnSpc>
              <a:spcBef>
                <a:spcPts val="0"/>
              </a:spcBef>
              <a:spcAft>
                <a:spcPts val="0"/>
              </a:spcAft>
              <a:buSzPts val="1100"/>
              <a:buNone/>
            </a:pPr>
            <a:r>
              <a:rPr b="1" lang="en-US" sz="3513">
                <a:solidFill>
                  <a:srgbClr val="32909B"/>
                </a:solidFill>
                <a:latin typeface="Libre Baskerville"/>
                <a:ea typeface="Libre Baskerville"/>
                <a:cs typeface="Libre Baskerville"/>
                <a:sym typeface="Libre Baskerville"/>
              </a:rPr>
              <a:t>Positive Zukunftsaussichten</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marR="0" rtl="0" algn="ctr">
              <a:lnSpc>
                <a:spcPct val="110019"/>
              </a:lnSpc>
              <a:spcBef>
                <a:spcPts val="0"/>
              </a:spcBef>
              <a:spcAft>
                <a:spcPts val="0"/>
              </a:spcAft>
              <a:buNone/>
            </a:pPr>
            <a:r>
              <a:t/>
            </a:r>
            <a:endParaRPr b="1" sz="3513">
              <a:solidFill>
                <a:srgbClr val="32909B"/>
              </a:solidFill>
              <a:latin typeface="Libre Baskerville"/>
              <a:ea typeface="Libre Baskerville"/>
              <a:cs typeface="Libre Baskerville"/>
              <a:sym typeface="Libre Baskerville"/>
            </a:endParaRPr>
          </a:p>
        </p:txBody>
      </p:sp>
      <p:sp>
        <p:nvSpPr>
          <p:cNvPr id="167" name="Google Shape;167;g3047634f989_0_0"/>
          <p:cNvSpPr txBox="1"/>
          <p:nvPr/>
        </p:nvSpPr>
        <p:spPr>
          <a:xfrm>
            <a:off x="1629175" y="2988600"/>
            <a:ext cx="9405900" cy="1046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en-US" sz="3300">
                <a:solidFill>
                  <a:srgbClr val="32909B"/>
                </a:solidFill>
              </a:rPr>
              <a:t>Nutzt gerne diese Grafiken für Inspiration</a:t>
            </a:r>
            <a:endParaRPr b="1" sz="3300">
              <a:solidFill>
                <a:srgbClr val="32909B"/>
              </a:solidFill>
            </a:endParaRPr>
          </a:p>
          <a:p>
            <a:pPr indent="0" lvl="0" marL="0" rtl="0" algn="l">
              <a:spcBef>
                <a:spcPts val="0"/>
              </a:spcBef>
              <a:spcAft>
                <a:spcPts val="0"/>
              </a:spcAft>
              <a:buClr>
                <a:schemeClr val="dk1"/>
              </a:buClr>
              <a:buSzPts val="1100"/>
              <a:buFont typeface="Arial"/>
              <a:buNone/>
            </a:pPr>
            <a:r>
              <a:t/>
            </a:r>
            <a:endParaRPr b="1" sz="3500">
              <a:solidFill>
                <a:srgbClr val="32909B"/>
              </a:solidFill>
            </a:endParaRPr>
          </a:p>
        </p:txBody>
      </p:sp>
      <p:pic>
        <p:nvPicPr>
          <p:cNvPr descr="Ein Bild, das Planet, Erde, Kugel, Astronomisches Objekt enthält.&#10;&#10;Automatisch generierte Beschreibung" id="168" name="Google Shape;168;g3047634f989_0_0"/>
          <p:cNvPicPr preferRelativeResize="0"/>
          <p:nvPr/>
        </p:nvPicPr>
        <p:blipFill rotWithShape="1">
          <a:blip r:embed="rId4">
            <a:alphaModFix/>
          </a:blip>
          <a:srcRect b="0" l="0" r="517" t="0"/>
          <a:stretch/>
        </p:blipFill>
        <p:spPr>
          <a:xfrm>
            <a:off x="10583726" y="4783820"/>
            <a:ext cx="3458367" cy="3476265"/>
          </a:xfrm>
          <a:custGeom>
            <a:rect b="b" l="l" r="r" t="t"/>
            <a:pathLst>
              <a:path extrusionOk="0" h="3476265" w="3458367">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ln>
            <a:noFill/>
          </a:ln>
        </p:spPr>
      </p:pic>
      <p:pic>
        <p:nvPicPr>
          <p:cNvPr descr="Ein Bild, das draußen, Landschaft, Gras, Berg enthält.&#10;&#10;Automatisch generierte Beschreibung" id="169" name="Google Shape;169;g3047634f989_0_0"/>
          <p:cNvPicPr preferRelativeResize="0"/>
          <p:nvPr/>
        </p:nvPicPr>
        <p:blipFill rotWithShape="1">
          <a:blip r:embed="rId5">
            <a:alphaModFix/>
          </a:blip>
          <a:srcRect b="0" l="10321" r="0" t="0"/>
          <a:stretch/>
        </p:blipFill>
        <p:spPr>
          <a:xfrm>
            <a:off x="13084325" y="2645499"/>
            <a:ext cx="5221059" cy="4031612"/>
          </a:xfrm>
          <a:custGeom>
            <a:rect b="b" l="l" r="r" t="t"/>
            <a:pathLst>
              <a:path extrusionOk="0" h="3536502" w="4579876">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ln>
            <a:noFill/>
          </a:ln>
        </p:spPr>
      </p:pic>
      <p:pic>
        <p:nvPicPr>
          <p:cNvPr descr="Ein Bild, das Pflanze, draußen, Gartenskulptur, Spielzeug enthält.&#10;&#10;Automatisch generierte Beschreibung" id="170" name="Google Shape;170;g3047634f989_0_0"/>
          <p:cNvPicPr preferRelativeResize="0"/>
          <p:nvPr/>
        </p:nvPicPr>
        <p:blipFill rotWithShape="1">
          <a:blip r:embed="rId6">
            <a:alphaModFix/>
          </a:blip>
          <a:srcRect b="0" l="11513" r="-8" t="0"/>
          <a:stretch/>
        </p:blipFill>
        <p:spPr>
          <a:xfrm>
            <a:off x="14042100" y="6677106"/>
            <a:ext cx="4263273" cy="3613315"/>
          </a:xfrm>
          <a:custGeom>
            <a:rect b="b" l="l" r="r" t="t"/>
            <a:pathLst>
              <a:path extrusionOk="0" h="3176541" w="3747932">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ln>
            <a:noFill/>
          </a:ln>
        </p:spPr>
      </p:pic>
      <p:sp>
        <p:nvSpPr>
          <p:cNvPr id="171" name="Google Shape;171;g3047634f989_0_0"/>
          <p:cNvSpPr txBox="1"/>
          <p:nvPr/>
        </p:nvSpPr>
        <p:spPr>
          <a:xfrm>
            <a:off x="8250988" y="9622575"/>
            <a:ext cx="9046800" cy="14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000">
                <a:solidFill>
                  <a:schemeClr val="dk1"/>
                </a:solidFill>
                <a:latin typeface="Calibri"/>
                <a:ea typeface="Calibri"/>
                <a:cs typeface="Calibri"/>
                <a:sym typeface="Calibri"/>
              </a:rPr>
              <a:t>Foto von Kindel Media: https://www.pexels.com/de-de/foto/technologie-innovation-roboter-futuristisch-9026290/</a:t>
            </a:r>
            <a:endParaRPr sz="1600">
              <a:solidFill>
                <a:srgbClr val="202124"/>
              </a:solidFill>
              <a:latin typeface="Roboto"/>
              <a:ea typeface="Roboto"/>
              <a:cs typeface="Roboto"/>
              <a:sym typeface="Roboto"/>
            </a:endParaRPr>
          </a:p>
          <a:p>
            <a:pPr indent="0" lvl="0" marL="0" rtl="0" algn="l">
              <a:spcBef>
                <a:spcPts val="0"/>
              </a:spcBef>
              <a:spcAft>
                <a:spcPts val="0"/>
              </a:spcAft>
              <a:buClr>
                <a:schemeClr val="dk1"/>
              </a:buClr>
              <a:buFont typeface="Arial"/>
              <a:buNone/>
            </a:pPr>
            <a:r>
              <a:rPr lang="en-US" sz="1000">
                <a:solidFill>
                  <a:schemeClr val="dk1"/>
                </a:solidFill>
                <a:latin typeface="Calibri"/>
                <a:ea typeface="Calibri"/>
                <a:cs typeface="Calibri"/>
                <a:sym typeface="Calibri"/>
              </a:rPr>
              <a:t>Foto von Pixabay: https://www.pexels.com/de-de/foto/erdtapete-41953/</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000">
                <a:solidFill>
                  <a:schemeClr val="dk1"/>
                </a:solidFill>
                <a:latin typeface="Calibri"/>
                <a:ea typeface="Calibri"/>
                <a:cs typeface="Calibri"/>
                <a:sym typeface="Calibri"/>
              </a:rPr>
              <a:t>Foto von eberhard grossgasteiger: https://www.pexels.com/de-de/foto/person-die-grauen-berg-zeigt-534164/</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pic>
        <p:nvPicPr>
          <p:cNvPr id="172" name="Google Shape;172;g3047634f989_0_0"/>
          <p:cNvPicPr preferRelativeResize="0"/>
          <p:nvPr/>
        </p:nvPicPr>
        <p:blipFill>
          <a:blip r:embed="rId7">
            <a:alphaModFix/>
          </a:blip>
          <a:stretch>
            <a:fillRect/>
          </a:stretch>
        </p:blipFill>
        <p:spPr>
          <a:xfrm>
            <a:off x="3332025" y="4573725"/>
            <a:ext cx="4031600" cy="4031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76" name="Shape 176"/>
        <p:cNvGrpSpPr/>
        <p:nvPr/>
      </p:nvGrpSpPr>
      <p:grpSpPr>
        <a:xfrm>
          <a:off x="0" y="0"/>
          <a:ext cx="0" cy="0"/>
          <a:chOff x="0" y="0"/>
          <a:chExt cx="0" cy="0"/>
        </a:xfrm>
      </p:grpSpPr>
      <p:sp>
        <p:nvSpPr>
          <p:cNvPr id="177" name="Google Shape;177;g2f777870470_0_2"/>
          <p:cNvSpPr/>
          <p:nvPr/>
        </p:nvSpPr>
        <p:spPr>
          <a:xfrm>
            <a:off x="13706499" y="128249"/>
            <a:ext cx="7741988" cy="2322075"/>
          </a:xfrm>
          <a:custGeom>
            <a:rect b="b" l="l" r="r" t="t"/>
            <a:pathLst>
              <a:path extrusionOk="0" h="3545153" w="10426920">
                <a:moveTo>
                  <a:pt x="0" y="0"/>
                </a:moveTo>
                <a:lnTo>
                  <a:pt x="10426920" y="0"/>
                </a:lnTo>
                <a:lnTo>
                  <a:pt x="10426920" y="3545153"/>
                </a:lnTo>
                <a:lnTo>
                  <a:pt x="0" y="3545153"/>
                </a:lnTo>
                <a:lnTo>
                  <a:pt x="0" y="0"/>
                </a:lnTo>
                <a:close/>
              </a:path>
            </a:pathLst>
          </a:custGeom>
          <a:blipFill rotWithShape="1">
            <a:blip r:embed="rId3">
              <a:alphaModFix/>
            </a:blip>
            <a:stretch>
              <a:fillRect b="-169" l="0" r="0" t="-17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g2f777870470_0_2"/>
          <p:cNvSpPr txBox="1"/>
          <p:nvPr/>
        </p:nvSpPr>
        <p:spPr>
          <a:xfrm>
            <a:off x="6411275" y="800375"/>
            <a:ext cx="6853500" cy="1730700"/>
          </a:xfrm>
          <a:prstGeom prst="rect">
            <a:avLst/>
          </a:prstGeom>
          <a:noFill/>
          <a:ln>
            <a:noFill/>
          </a:ln>
        </p:spPr>
        <p:txBody>
          <a:bodyPr anchorCtr="0" anchor="t" bIns="0" lIns="0" spcFirstLastPara="1" rIns="0" wrap="square" tIns="0">
            <a:spAutoFit/>
          </a:bodyPr>
          <a:lstStyle/>
          <a:p>
            <a:pPr indent="0" lvl="0" marL="0" rtl="0" algn="ctr">
              <a:lnSpc>
                <a:spcPct val="110019"/>
              </a:lnSpc>
              <a:spcBef>
                <a:spcPts val="0"/>
              </a:spcBef>
              <a:spcAft>
                <a:spcPts val="0"/>
              </a:spcAft>
              <a:buSzPts val="1100"/>
              <a:buNone/>
            </a:pPr>
            <a:r>
              <a:rPr b="1" lang="en-US" sz="3513">
                <a:solidFill>
                  <a:srgbClr val="32909B"/>
                </a:solidFill>
                <a:latin typeface="Libre Baskerville"/>
                <a:ea typeface="Libre Baskerville"/>
                <a:cs typeface="Libre Baskerville"/>
                <a:sym typeface="Libre Baskerville"/>
              </a:rPr>
              <a:t>Ergebnisse</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marR="0" rtl="0" algn="ctr">
              <a:lnSpc>
                <a:spcPct val="110019"/>
              </a:lnSpc>
              <a:spcBef>
                <a:spcPts val="0"/>
              </a:spcBef>
              <a:spcAft>
                <a:spcPts val="0"/>
              </a:spcAft>
              <a:buNone/>
            </a:pPr>
            <a:r>
              <a:t/>
            </a:r>
            <a:endParaRPr b="1" sz="3513">
              <a:solidFill>
                <a:srgbClr val="32909B"/>
              </a:solidFill>
              <a:latin typeface="Libre Baskerville"/>
              <a:ea typeface="Libre Baskerville"/>
              <a:cs typeface="Libre Baskerville"/>
              <a:sym typeface="Libre Baskerville"/>
            </a:endParaRPr>
          </a:p>
        </p:txBody>
      </p:sp>
      <p:sp>
        <p:nvSpPr>
          <p:cNvPr id="179" name="Google Shape;179;g2f777870470_0_2"/>
          <p:cNvSpPr txBox="1"/>
          <p:nvPr/>
        </p:nvSpPr>
        <p:spPr>
          <a:xfrm>
            <a:off x="1543676" y="4491245"/>
            <a:ext cx="15200700" cy="2161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280669" lvl="1" marL="561341" marR="0" rtl="0" algn="l">
              <a:lnSpc>
                <a:spcPct val="110000"/>
              </a:lnSpc>
              <a:spcBef>
                <a:spcPts val="0"/>
              </a:spcBef>
              <a:spcAft>
                <a:spcPts val="0"/>
              </a:spcAft>
              <a:buClr>
                <a:srgbClr val="000000"/>
              </a:buClr>
              <a:buSzPts val="2600"/>
              <a:buFont typeface="Arial"/>
              <a:buChar char="•"/>
            </a:pPr>
            <a:r>
              <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83" name="Shape 183"/>
        <p:cNvGrpSpPr/>
        <p:nvPr/>
      </p:nvGrpSpPr>
      <p:grpSpPr>
        <a:xfrm>
          <a:off x="0" y="0"/>
          <a:ext cx="0" cy="0"/>
          <a:chOff x="0" y="0"/>
          <a:chExt cx="0" cy="0"/>
        </a:xfrm>
      </p:grpSpPr>
      <p:sp>
        <p:nvSpPr>
          <p:cNvPr id="184" name="Google Shape;184;g2f777870470_0_36"/>
          <p:cNvSpPr/>
          <p:nvPr/>
        </p:nvSpPr>
        <p:spPr>
          <a:xfrm>
            <a:off x="13706499" y="128249"/>
            <a:ext cx="7741988" cy="2322075"/>
          </a:xfrm>
          <a:custGeom>
            <a:rect b="b" l="l" r="r" t="t"/>
            <a:pathLst>
              <a:path extrusionOk="0" h="3545153" w="10426920">
                <a:moveTo>
                  <a:pt x="0" y="0"/>
                </a:moveTo>
                <a:lnTo>
                  <a:pt x="10426920" y="0"/>
                </a:lnTo>
                <a:lnTo>
                  <a:pt x="10426920" y="3545153"/>
                </a:lnTo>
                <a:lnTo>
                  <a:pt x="0" y="3545153"/>
                </a:lnTo>
                <a:lnTo>
                  <a:pt x="0" y="0"/>
                </a:lnTo>
                <a:close/>
              </a:path>
            </a:pathLst>
          </a:custGeom>
          <a:blipFill rotWithShape="1">
            <a:blip r:embed="rId3">
              <a:alphaModFix/>
            </a:blip>
            <a:stretch>
              <a:fillRect b="-169" l="0" r="0" t="-17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g2f777870470_0_36"/>
          <p:cNvSpPr txBox="1"/>
          <p:nvPr/>
        </p:nvSpPr>
        <p:spPr>
          <a:xfrm>
            <a:off x="6411275" y="800375"/>
            <a:ext cx="6853500" cy="2920500"/>
          </a:xfrm>
          <a:prstGeom prst="rect">
            <a:avLst/>
          </a:prstGeom>
          <a:noFill/>
          <a:ln>
            <a:noFill/>
          </a:ln>
        </p:spPr>
        <p:txBody>
          <a:bodyPr anchorCtr="0" anchor="t" bIns="0" lIns="0" spcFirstLastPara="1" rIns="0" wrap="square" tIns="0">
            <a:spAutoFit/>
          </a:bodyPr>
          <a:lstStyle/>
          <a:p>
            <a:pPr indent="0" lvl="0" marL="0" rtl="0" algn="ctr">
              <a:lnSpc>
                <a:spcPct val="110019"/>
              </a:lnSpc>
              <a:spcBef>
                <a:spcPts val="0"/>
              </a:spcBef>
              <a:spcAft>
                <a:spcPts val="0"/>
              </a:spcAft>
              <a:buSzPts val="1100"/>
              <a:buNone/>
            </a:pPr>
            <a:r>
              <a:rPr b="1" lang="en-US" sz="3513">
                <a:solidFill>
                  <a:srgbClr val="32909B"/>
                </a:solidFill>
                <a:latin typeface="Libre Baskerville"/>
                <a:ea typeface="Libre Baskerville"/>
                <a:cs typeface="Libre Baskerville"/>
                <a:sym typeface="Libre Baskerville"/>
              </a:rPr>
              <a:t>Was können wir tun?</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marR="0" rtl="0" algn="ctr">
              <a:lnSpc>
                <a:spcPct val="110019"/>
              </a:lnSpc>
              <a:spcBef>
                <a:spcPts val="0"/>
              </a:spcBef>
              <a:spcAft>
                <a:spcPts val="0"/>
              </a:spcAft>
              <a:buNone/>
            </a:pPr>
            <a:r>
              <a:t/>
            </a:r>
            <a:endParaRPr b="1" sz="3513">
              <a:solidFill>
                <a:srgbClr val="32909B"/>
              </a:solidFill>
              <a:latin typeface="Libre Baskerville"/>
              <a:ea typeface="Libre Baskerville"/>
              <a:cs typeface="Libre Baskerville"/>
              <a:sym typeface="Libre Baskerville"/>
            </a:endParaRPr>
          </a:p>
        </p:txBody>
      </p:sp>
      <p:sp>
        <p:nvSpPr>
          <p:cNvPr id="186" name="Google Shape;186;g2f777870470_0_36"/>
          <p:cNvSpPr txBox="1"/>
          <p:nvPr/>
        </p:nvSpPr>
        <p:spPr>
          <a:xfrm>
            <a:off x="1543676" y="4491245"/>
            <a:ext cx="15200700" cy="2161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280669" lvl="1" marL="561341" marR="0" rtl="0" algn="l">
              <a:lnSpc>
                <a:spcPct val="110000"/>
              </a:lnSpc>
              <a:spcBef>
                <a:spcPts val="0"/>
              </a:spcBef>
              <a:spcAft>
                <a:spcPts val="0"/>
              </a:spcAft>
              <a:buClr>
                <a:srgbClr val="000000"/>
              </a:buClr>
              <a:buSzPts val="2600"/>
              <a:buFont typeface="Arial"/>
              <a:buChar char="•"/>
            </a:pPr>
            <a:r>
              <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90" name="Shape 190"/>
        <p:cNvGrpSpPr/>
        <p:nvPr/>
      </p:nvGrpSpPr>
      <p:grpSpPr>
        <a:xfrm>
          <a:off x="0" y="0"/>
          <a:ext cx="0" cy="0"/>
          <a:chOff x="0" y="0"/>
          <a:chExt cx="0" cy="0"/>
        </a:xfrm>
      </p:grpSpPr>
      <p:sp>
        <p:nvSpPr>
          <p:cNvPr id="191" name="Google Shape;191;g2f777870470_1_1"/>
          <p:cNvSpPr/>
          <p:nvPr/>
        </p:nvSpPr>
        <p:spPr>
          <a:xfrm>
            <a:off x="13706499" y="128249"/>
            <a:ext cx="7741988" cy="2322075"/>
          </a:xfrm>
          <a:custGeom>
            <a:rect b="b" l="l" r="r" t="t"/>
            <a:pathLst>
              <a:path extrusionOk="0" h="3545153" w="10426920">
                <a:moveTo>
                  <a:pt x="0" y="0"/>
                </a:moveTo>
                <a:lnTo>
                  <a:pt x="10426920" y="0"/>
                </a:lnTo>
                <a:lnTo>
                  <a:pt x="10426920" y="3545153"/>
                </a:lnTo>
                <a:lnTo>
                  <a:pt x="0" y="3545153"/>
                </a:lnTo>
                <a:lnTo>
                  <a:pt x="0" y="0"/>
                </a:lnTo>
                <a:close/>
              </a:path>
            </a:pathLst>
          </a:custGeom>
          <a:blipFill rotWithShape="1">
            <a:blip r:embed="rId3">
              <a:alphaModFix/>
            </a:blip>
            <a:stretch>
              <a:fillRect b="-169" l="0" r="0" t="-17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g2f777870470_1_1"/>
          <p:cNvSpPr txBox="1"/>
          <p:nvPr/>
        </p:nvSpPr>
        <p:spPr>
          <a:xfrm>
            <a:off x="6411275" y="800375"/>
            <a:ext cx="6853500" cy="2920500"/>
          </a:xfrm>
          <a:prstGeom prst="rect">
            <a:avLst/>
          </a:prstGeom>
          <a:noFill/>
          <a:ln>
            <a:noFill/>
          </a:ln>
        </p:spPr>
        <p:txBody>
          <a:bodyPr anchorCtr="0" anchor="t" bIns="0" lIns="0" spcFirstLastPara="1" rIns="0" wrap="square" tIns="0">
            <a:spAutoFit/>
          </a:bodyPr>
          <a:lstStyle/>
          <a:p>
            <a:pPr indent="0" lvl="0" marL="0" rtl="0" algn="ctr">
              <a:lnSpc>
                <a:spcPct val="110019"/>
              </a:lnSpc>
              <a:spcBef>
                <a:spcPts val="0"/>
              </a:spcBef>
              <a:spcAft>
                <a:spcPts val="0"/>
              </a:spcAft>
              <a:buSzPts val="1100"/>
              <a:buNone/>
            </a:pPr>
            <a:r>
              <a:rPr b="1" lang="en-US" sz="3513">
                <a:solidFill>
                  <a:srgbClr val="32909B"/>
                </a:solidFill>
                <a:latin typeface="Libre Baskerville"/>
                <a:ea typeface="Libre Baskerville"/>
                <a:cs typeface="Libre Baskerville"/>
                <a:sym typeface="Libre Baskerville"/>
              </a:rPr>
              <a:t>Quellen</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marR="0" rtl="0" algn="ctr">
              <a:lnSpc>
                <a:spcPct val="110019"/>
              </a:lnSpc>
              <a:spcBef>
                <a:spcPts val="0"/>
              </a:spcBef>
              <a:spcAft>
                <a:spcPts val="0"/>
              </a:spcAft>
              <a:buNone/>
            </a:pPr>
            <a:r>
              <a:t/>
            </a:r>
            <a:endParaRPr b="1" sz="3513">
              <a:solidFill>
                <a:srgbClr val="32909B"/>
              </a:solidFill>
              <a:latin typeface="Libre Baskerville"/>
              <a:ea typeface="Libre Baskerville"/>
              <a:cs typeface="Libre Baskerville"/>
              <a:sym typeface="Libre Baskerville"/>
            </a:endParaRPr>
          </a:p>
        </p:txBody>
      </p:sp>
      <p:sp>
        <p:nvSpPr>
          <p:cNvPr id="193" name="Google Shape;193;g2f777870470_1_1"/>
          <p:cNvSpPr txBox="1"/>
          <p:nvPr/>
        </p:nvSpPr>
        <p:spPr>
          <a:xfrm>
            <a:off x="1543650" y="3428992"/>
            <a:ext cx="15200700" cy="8450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2500" u="sng">
                <a:solidFill>
                  <a:schemeClr val="hlink"/>
                </a:solidFill>
                <a:latin typeface="Calibri"/>
                <a:ea typeface="Calibri"/>
                <a:cs typeface="Calibri"/>
                <a:sym typeface="Calibri"/>
                <a:hlinkClick r:id="rId4"/>
              </a:rPr>
              <a:t>https://www.psychologie-heute.de/leben/artikel-detailansicht/42483-uebungsplatz-innerer-garten.html</a:t>
            </a:r>
            <a:r>
              <a:rPr lang="en-US" sz="2500">
                <a:solidFill>
                  <a:schemeClr val="dk1"/>
                </a:solidFill>
                <a:latin typeface="Calibri"/>
                <a:ea typeface="Calibri"/>
                <a:cs typeface="Calibri"/>
                <a:sym typeface="Calibri"/>
              </a:rPr>
              <a:t> zuletzt besucht am 24.09.2024 </a:t>
            </a:r>
            <a:endParaRPr sz="2500">
              <a:solidFill>
                <a:schemeClr val="dk1"/>
              </a:solidFill>
            </a:endParaRPr>
          </a:p>
          <a:p>
            <a:pPr indent="0" lvl="0" marL="0" rtl="0" algn="l">
              <a:spcBef>
                <a:spcPts val="0"/>
              </a:spcBef>
              <a:spcAft>
                <a:spcPts val="0"/>
              </a:spcAft>
              <a:buNone/>
            </a:pPr>
            <a:r>
              <a:rPr lang="en-US" sz="2500">
                <a:solidFill>
                  <a:schemeClr val="dk1"/>
                </a:solidFill>
              </a:rPr>
              <a:t>Robertson CE, Pröllochs N, Schwarzenegger K, Pärnamets P, Van Bavel JJ, Feuerriegel S. Negativity drives online news consumption. Nat Hum Behav. 2023 Mar 16;7(5):812-22.</a:t>
            </a:r>
            <a:endParaRPr sz="2500">
              <a:solidFill>
                <a:schemeClr val="dk1"/>
              </a:solidFill>
            </a:endParaRPr>
          </a:p>
          <a:p>
            <a:pPr indent="0" lvl="0" marL="0" rtl="0" algn="l">
              <a:spcBef>
                <a:spcPts val="0"/>
              </a:spcBef>
              <a:spcAft>
                <a:spcPts val="0"/>
              </a:spcAft>
              <a:buNone/>
            </a:pPr>
            <a:r>
              <a:rPr lang="en-US" sz="2700" u="sng">
                <a:solidFill>
                  <a:schemeClr val="hlink"/>
                </a:solidFill>
                <a:latin typeface="Calibri"/>
                <a:ea typeface="Calibri"/>
                <a:cs typeface="Calibri"/>
                <a:sym typeface="Calibri"/>
                <a:hlinkClick r:id="rId5"/>
              </a:rPr>
              <a:t>https://www.mdr.de/wissen/negative-schlagzeilen-mehr-klicks-nachrichten-forschung-100.html</a:t>
            </a:r>
            <a:endParaRPr sz="2700">
              <a:solidFill>
                <a:schemeClr val="dk1"/>
              </a:solidFill>
              <a:latin typeface="Calibri"/>
              <a:ea typeface="Calibri"/>
              <a:cs typeface="Calibri"/>
              <a:sym typeface="Calibri"/>
            </a:endParaRPr>
          </a:p>
          <a:p>
            <a:pPr indent="0" lvl="0" marL="0" rtl="0" algn="l">
              <a:spcBef>
                <a:spcPts val="0"/>
              </a:spcBef>
              <a:spcAft>
                <a:spcPts val="0"/>
              </a:spcAft>
              <a:buNone/>
            </a:pPr>
            <a:r>
              <a:rPr lang="en-US" sz="2700">
                <a:solidFill>
                  <a:schemeClr val="dk1"/>
                </a:solidFill>
                <a:latin typeface="Calibri"/>
                <a:ea typeface="Calibri"/>
                <a:cs typeface="Calibri"/>
                <a:sym typeface="Calibri"/>
              </a:rPr>
              <a:t>zuletzt besucht am 24.09.2024</a:t>
            </a:r>
            <a:endParaRPr sz="2700">
              <a:solidFill>
                <a:schemeClr val="dk1"/>
              </a:solidFill>
              <a:latin typeface="Calibri"/>
              <a:ea typeface="Calibri"/>
              <a:cs typeface="Calibri"/>
              <a:sym typeface="Calibri"/>
            </a:endParaRPr>
          </a:p>
          <a:p>
            <a:pPr indent="0" lvl="0" marL="0" rtl="0" algn="l">
              <a:spcBef>
                <a:spcPts val="0"/>
              </a:spcBef>
              <a:spcAft>
                <a:spcPts val="0"/>
              </a:spcAft>
              <a:buNone/>
            </a:pPr>
            <a:r>
              <a:rPr lang="en-US" sz="2700" u="sng">
                <a:solidFill>
                  <a:schemeClr val="hlink"/>
                </a:solidFill>
                <a:latin typeface="Calibri"/>
                <a:ea typeface="Calibri"/>
                <a:cs typeface="Calibri"/>
                <a:sym typeface="Calibri"/>
                <a:hlinkClick r:id="rId6"/>
              </a:rPr>
              <a:t>https://www.focus.de/perspektiven/umfragen-von-focus-online-zu-negativ-deutsche-fordern-mehr-loesungsi</a:t>
            </a:r>
            <a:r>
              <a:rPr lang="en-US" sz="2700" u="sng">
                <a:solidFill>
                  <a:schemeClr val="hlink"/>
                </a:solidFill>
                <a:latin typeface="Calibri"/>
                <a:ea typeface="Calibri"/>
                <a:cs typeface="Calibri"/>
                <a:sym typeface="Calibri"/>
                <a:hlinkClick r:id="rId7"/>
              </a:rPr>
              <a:t>deen-in-medien_id_186327745.html</a:t>
            </a:r>
            <a:r>
              <a:rPr lang="en-US" sz="2700">
                <a:solidFill>
                  <a:schemeClr val="dk1"/>
                </a:solidFill>
                <a:latin typeface="Calibri"/>
                <a:ea typeface="Calibri"/>
                <a:cs typeface="Calibri"/>
                <a:sym typeface="Calibri"/>
              </a:rPr>
              <a:t> zuletzt besucht am 24.09.2024</a:t>
            </a:r>
            <a:endParaRPr sz="2700">
              <a:solidFill>
                <a:schemeClr val="dk1"/>
              </a:solidFill>
              <a:latin typeface="Calibri"/>
              <a:ea typeface="Calibri"/>
              <a:cs typeface="Calibri"/>
              <a:sym typeface="Calibri"/>
            </a:endParaRPr>
          </a:p>
          <a:p>
            <a:pPr indent="0" lvl="0" marL="0" rtl="0" algn="l">
              <a:spcBef>
                <a:spcPts val="0"/>
              </a:spcBef>
              <a:spcAft>
                <a:spcPts val="0"/>
              </a:spcAft>
              <a:buNone/>
            </a:pPr>
            <a:r>
              <a:rPr lang="en-US" sz="2700">
                <a:solidFill>
                  <a:schemeClr val="dk1"/>
                </a:solidFill>
              </a:rPr>
              <a:t>Perga, M.-E., Sarrasin, O., Steinberger, J., Lane, S. N., &amp; Butera, F. (2023). The climate change research that makes the front page: Is it fit to engage societal action? </a:t>
            </a:r>
            <a:r>
              <a:rPr i="1" lang="en-US" sz="2700">
                <a:solidFill>
                  <a:schemeClr val="dk1"/>
                </a:solidFill>
              </a:rPr>
              <a:t>Global Environmental Change, 80</a:t>
            </a:r>
            <a:r>
              <a:rPr lang="en-US" sz="2700">
                <a:solidFill>
                  <a:schemeClr val="dk1"/>
                </a:solidFill>
              </a:rPr>
              <a:t>, 102675.</a:t>
            </a:r>
            <a:r>
              <a:rPr lang="en-US" sz="2700">
                <a:solidFill>
                  <a:schemeClr val="dk1"/>
                </a:solidFill>
                <a:uFill>
                  <a:noFill/>
                </a:uFill>
                <a:hlinkClick r:id="rId8">
                  <a:extLst>
                    <a:ext uri="{A12FA001-AC4F-418D-AE19-62706E023703}">
                      <ahyp:hlinkClr val="tx"/>
                    </a:ext>
                  </a:extLst>
                </a:hlinkClick>
              </a:rPr>
              <a:t> </a:t>
            </a:r>
            <a:r>
              <a:rPr lang="en-US" sz="2700" u="sng">
                <a:solidFill>
                  <a:schemeClr val="hlink"/>
                </a:solidFill>
                <a:hlinkClick r:id="rId9"/>
              </a:rPr>
              <a:t>https://doi.org/10.1016/j.gloenvcha.2023.102675</a:t>
            </a:r>
            <a:endParaRPr sz="27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500" u="sng">
                <a:solidFill>
                  <a:schemeClr val="hlink"/>
                </a:solidFill>
                <a:hlinkClick r:id="rId10"/>
              </a:rPr>
              <a:t>https://goodnews.eu/</a:t>
            </a:r>
            <a:r>
              <a:rPr lang="en-US" sz="2500">
                <a:solidFill>
                  <a:schemeClr val="dk1"/>
                </a:solidFill>
              </a:rPr>
              <a:t> zuletzt besucht am 24.09.2024</a:t>
            </a:r>
            <a:endParaRPr sz="2500">
              <a:solidFill>
                <a:schemeClr val="dk1"/>
              </a:solidFill>
            </a:endParaRPr>
          </a:p>
          <a:p>
            <a:pPr indent="0" lvl="0" marL="0" rtl="0" algn="l">
              <a:spcBef>
                <a:spcPts val="0"/>
              </a:spcBef>
              <a:spcAft>
                <a:spcPts val="0"/>
              </a:spcAft>
              <a:buClr>
                <a:schemeClr val="dk1"/>
              </a:buClr>
              <a:buSzPts val="1100"/>
              <a:buFont typeface="Arial"/>
              <a:buNone/>
            </a:pPr>
            <a:r>
              <a:rPr lang="en-US" sz="2500">
                <a:solidFill>
                  <a:schemeClr val="dk1"/>
                </a:solidFill>
              </a:rPr>
              <a:t> </a:t>
            </a:r>
            <a:r>
              <a:rPr lang="en-US" sz="2500" u="sng">
                <a:solidFill>
                  <a:schemeClr val="hlink"/>
                </a:solidFill>
                <a:hlinkClick r:id="rId11"/>
              </a:rPr>
              <a:t>https://www.instagram.com/sambentley/?hl=de</a:t>
            </a:r>
            <a:r>
              <a:rPr lang="en-US" sz="2500">
                <a:solidFill>
                  <a:schemeClr val="dk1"/>
                </a:solidFill>
              </a:rPr>
              <a:t> zuletzt besucht am 24.09.2024</a:t>
            </a:r>
            <a:endParaRPr sz="2500">
              <a:solidFill>
                <a:schemeClr val="dk1"/>
              </a:solidFill>
            </a:endParaRPr>
          </a:p>
          <a:p>
            <a:pPr indent="0" lvl="0" marL="0" rtl="0" algn="l">
              <a:spcBef>
                <a:spcPts val="0"/>
              </a:spcBef>
              <a:spcAft>
                <a:spcPts val="0"/>
              </a:spcAft>
              <a:buClr>
                <a:schemeClr val="dk1"/>
              </a:buClr>
              <a:buSzPts val="1100"/>
              <a:buFont typeface="Arial"/>
              <a:buNone/>
            </a:pPr>
            <a:r>
              <a:rPr lang="en-US" sz="2500" u="sng">
                <a:solidFill>
                  <a:schemeClr val="hlink"/>
                </a:solidFill>
                <a:hlinkClick r:id="rId12"/>
              </a:rPr>
              <a:t>https://nur-positive-nachrichten.de/</a:t>
            </a:r>
            <a:r>
              <a:rPr lang="en-US" sz="2500">
                <a:solidFill>
                  <a:schemeClr val="dk1"/>
                </a:solidFill>
              </a:rPr>
              <a:t> zuletzt besucht am 24.09.2024</a:t>
            </a:r>
            <a:endParaRPr sz="2500">
              <a:solidFill>
                <a:schemeClr val="dk1"/>
              </a:solidFill>
            </a:endParaRPr>
          </a:p>
          <a:p>
            <a:pPr indent="0" lvl="0" marL="0" rtl="0" algn="l">
              <a:spcBef>
                <a:spcPts val="0"/>
              </a:spcBef>
              <a:spcAft>
                <a:spcPts val="0"/>
              </a:spcAft>
              <a:buNone/>
            </a:pPr>
            <a:r>
              <a:rPr lang="en-US" sz="2500" u="sng">
                <a:solidFill>
                  <a:schemeClr val="hlink"/>
                </a:solidFill>
                <a:hlinkClick r:id="rId13"/>
              </a:rPr>
              <a:t>https://squirrel-news.net/de/</a:t>
            </a:r>
            <a:r>
              <a:rPr lang="en-US" sz="2700">
                <a:solidFill>
                  <a:schemeClr val="dk1"/>
                </a:solidFill>
                <a:latin typeface="Calibri"/>
                <a:ea typeface="Calibri"/>
                <a:cs typeface="Calibri"/>
                <a:sym typeface="Calibri"/>
              </a:rPr>
              <a:t> zuletzt besucht am 24.09.2024</a:t>
            </a:r>
            <a:endParaRPr sz="27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500" u="sng">
                <a:solidFill>
                  <a:schemeClr val="hlink"/>
                </a:solidFill>
                <a:hlinkClick r:id="rId14"/>
              </a:rPr>
              <a:t>https://realutopien.info/visuals/</a:t>
            </a:r>
            <a:r>
              <a:rPr lang="en-US" sz="2500">
                <a:solidFill>
                  <a:schemeClr val="dk1"/>
                </a:solidFill>
              </a:rPr>
              <a:t> zuletzt besucht am 24.09.2024</a:t>
            </a:r>
            <a:endParaRPr sz="2500">
              <a:solidFill>
                <a:schemeClr val="dk1"/>
              </a:solidFill>
            </a:endParaRPr>
          </a:p>
          <a:p>
            <a:pPr indent="0" lvl="0" marL="0" rtl="0" algn="l">
              <a:spcBef>
                <a:spcPts val="0"/>
              </a:spcBef>
              <a:spcAft>
                <a:spcPts val="0"/>
              </a:spcAft>
              <a:buClr>
                <a:schemeClr val="dk1"/>
              </a:buClr>
              <a:buFont typeface="Arial"/>
              <a:buNone/>
            </a:pPr>
            <a:r>
              <a:t/>
            </a:r>
            <a:endParaRPr sz="2700">
              <a:solidFill>
                <a:schemeClr val="dk1"/>
              </a:solidFill>
              <a:uFill>
                <a:noFill/>
              </a:uFill>
              <a:latin typeface="Calibri"/>
              <a:ea typeface="Calibri"/>
              <a:cs typeface="Calibri"/>
              <a:sym typeface="Calibri"/>
              <a:hlinkClick r:id="rId15">
                <a:extLst>
                  <a:ext uri="{A12FA001-AC4F-418D-AE19-62706E023703}">
                    <ahyp:hlinkClr val="tx"/>
                  </a:ext>
                </a:extLst>
              </a:hlinkClick>
            </a:endParaRPr>
          </a:p>
          <a:p>
            <a:pPr indent="0" lvl="0" marL="0" rtl="0" algn="l">
              <a:spcBef>
                <a:spcPts val="0"/>
              </a:spcBef>
              <a:spcAft>
                <a:spcPts val="0"/>
              </a:spcAft>
              <a:buClr>
                <a:schemeClr val="dk1"/>
              </a:buClr>
              <a:buFont typeface="Arial"/>
              <a:buNone/>
            </a:pPr>
            <a:r>
              <a:t/>
            </a:r>
            <a:endParaRPr sz="2700" u="sng">
              <a:solidFill>
                <a:schemeClr val="dk1"/>
              </a:solidFill>
              <a:latin typeface="Roboto"/>
              <a:ea typeface="Roboto"/>
              <a:cs typeface="Roboto"/>
              <a:sym typeface="Roboto"/>
              <a:hlinkClick r:id="rId16">
                <a:extLst>
                  <a:ext uri="{A12FA001-AC4F-418D-AE19-62706E023703}">
                    <ahyp:hlinkClr val="tx"/>
                  </a:ext>
                </a:extLst>
              </a:hlinkClick>
            </a:endParaRPr>
          </a:p>
          <a:p>
            <a:pPr indent="0" lvl="0" marL="0" rtl="0" algn="l">
              <a:spcBef>
                <a:spcPts val="0"/>
              </a:spcBef>
              <a:spcAft>
                <a:spcPts val="0"/>
              </a:spcAft>
              <a:buNone/>
            </a:pPr>
            <a:r>
              <a:t/>
            </a:r>
            <a:endParaRPr sz="2700">
              <a:solidFill>
                <a:schemeClr val="dk1"/>
              </a:solidFill>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sz="2700">
              <a:solidFill>
                <a:schemeClr val="dk1"/>
              </a:solidFill>
              <a:latin typeface="Roboto"/>
              <a:ea typeface="Roboto"/>
              <a:cs typeface="Roboto"/>
              <a:sym typeface="Roboto"/>
            </a:endParaRPr>
          </a:p>
          <a:p>
            <a:pPr indent="0" lvl="0" marL="0" rtl="0" algn="l">
              <a:spcBef>
                <a:spcPts val="0"/>
              </a:spcBef>
              <a:spcAft>
                <a:spcPts val="0"/>
              </a:spcAft>
              <a:buNone/>
            </a:pPr>
            <a:r>
              <a:t/>
            </a:r>
            <a:endParaRPr sz="25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95" name="Shape 95"/>
        <p:cNvGrpSpPr/>
        <p:nvPr/>
      </p:nvGrpSpPr>
      <p:grpSpPr>
        <a:xfrm>
          <a:off x="0" y="0"/>
          <a:ext cx="0" cy="0"/>
          <a:chOff x="0" y="0"/>
          <a:chExt cx="0" cy="0"/>
        </a:xfrm>
      </p:grpSpPr>
      <p:sp>
        <p:nvSpPr>
          <p:cNvPr id="96" name="Google Shape;96;p2"/>
          <p:cNvSpPr txBox="1"/>
          <p:nvPr/>
        </p:nvSpPr>
        <p:spPr>
          <a:xfrm>
            <a:off x="5447750" y="800375"/>
            <a:ext cx="6426300" cy="1292700"/>
          </a:xfrm>
          <a:prstGeom prst="rect">
            <a:avLst/>
          </a:prstGeom>
          <a:noFill/>
          <a:ln>
            <a:noFill/>
          </a:ln>
        </p:spPr>
        <p:txBody>
          <a:bodyPr anchorCtr="0" anchor="t" bIns="0" lIns="0" spcFirstLastPara="1" rIns="0" wrap="square" tIns="0">
            <a:spAutoFit/>
          </a:bodyPr>
          <a:lstStyle/>
          <a:p>
            <a:pPr indent="0" lvl="0" marL="0" marR="0" rtl="0" algn="ctr">
              <a:lnSpc>
                <a:spcPct val="110019"/>
              </a:lnSpc>
              <a:spcBef>
                <a:spcPts val="0"/>
              </a:spcBef>
              <a:spcAft>
                <a:spcPts val="0"/>
              </a:spcAft>
              <a:buNone/>
            </a:pPr>
            <a:r>
              <a:rPr b="1" lang="en-US" sz="4713">
                <a:solidFill>
                  <a:srgbClr val="32909B"/>
                </a:solidFill>
                <a:latin typeface="Libre Baskerville"/>
                <a:ea typeface="Libre Baskerville"/>
                <a:cs typeface="Libre Baskerville"/>
                <a:sym typeface="Libre Baskerville"/>
              </a:rPr>
              <a:t>Achtsamkeitsübung</a:t>
            </a:r>
            <a:endParaRPr b="1" sz="4713">
              <a:solidFill>
                <a:srgbClr val="32909B"/>
              </a:solidFill>
              <a:latin typeface="Libre Baskerville"/>
              <a:ea typeface="Libre Baskerville"/>
              <a:cs typeface="Libre Baskerville"/>
              <a:sym typeface="Libre Baskerville"/>
            </a:endParaRPr>
          </a:p>
          <a:p>
            <a:pPr indent="0" lvl="0" marL="0" marR="0" rtl="0" algn="ctr">
              <a:lnSpc>
                <a:spcPct val="110019"/>
              </a:lnSpc>
              <a:spcBef>
                <a:spcPts val="0"/>
              </a:spcBef>
              <a:spcAft>
                <a:spcPts val="0"/>
              </a:spcAft>
              <a:buNone/>
            </a:pPr>
            <a:r>
              <a:rPr b="1" lang="en-US" sz="3213">
                <a:solidFill>
                  <a:srgbClr val="32909B"/>
                </a:solidFill>
                <a:latin typeface="Libre Baskerville"/>
                <a:ea typeface="Libre Baskerville"/>
                <a:cs typeface="Libre Baskerville"/>
                <a:sym typeface="Libre Baskerville"/>
              </a:rPr>
              <a:t>Innerer Ort</a:t>
            </a:r>
            <a:endParaRPr b="1" sz="3213">
              <a:solidFill>
                <a:srgbClr val="32909B"/>
              </a:solidFill>
              <a:latin typeface="Libre Baskerville"/>
              <a:ea typeface="Libre Baskerville"/>
              <a:cs typeface="Libre Baskerville"/>
              <a:sym typeface="Libre Baskerville"/>
            </a:endParaRPr>
          </a:p>
        </p:txBody>
      </p:sp>
      <p:sp>
        <p:nvSpPr>
          <p:cNvPr id="97" name="Google Shape;97;p2"/>
          <p:cNvSpPr txBox="1"/>
          <p:nvPr/>
        </p:nvSpPr>
        <p:spPr>
          <a:xfrm>
            <a:off x="1543676" y="4491245"/>
            <a:ext cx="15200700" cy="1280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p:txBody>
      </p:sp>
      <p:pic>
        <p:nvPicPr>
          <p:cNvPr id="98" name="Google Shape;98;p2"/>
          <p:cNvPicPr preferRelativeResize="0"/>
          <p:nvPr>
            <p:ph idx="4294967295" type="body"/>
          </p:nvPr>
        </p:nvPicPr>
        <p:blipFill rotWithShape="1">
          <a:blip r:embed="rId3">
            <a:alphaModFix/>
          </a:blip>
          <a:srcRect b="0" l="0" r="0" t="0"/>
          <a:stretch/>
        </p:blipFill>
        <p:spPr>
          <a:xfrm>
            <a:off x="4248744" y="2738438"/>
            <a:ext cx="9790500" cy="6527100"/>
          </a:xfrm>
          <a:prstGeom prst="rect">
            <a:avLst/>
          </a:prstGeom>
          <a:noFill/>
          <a:ln>
            <a:noFill/>
          </a:ln>
        </p:spPr>
      </p:pic>
      <p:sp>
        <p:nvSpPr>
          <p:cNvPr id="99" name="Google Shape;99;p2"/>
          <p:cNvSpPr txBox="1"/>
          <p:nvPr/>
        </p:nvSpPr>
        <p:spPr>
          <a:xfrm>
            <a:off x="11039250" y="9265550"/>
            <a:ext cx="300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Photo by Nandhu Kumar: https://www.pexels.com/photo/black-stackable-stone-decor-at-the-body-of-water-312839/</a:t>
            </a:r>
            <a:endParaRPr sz="1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03" name="Shape 103"/>
        <p:cNvGrpSpPr/>
        <p:nvPr/>
      </p:nvGrpSpPr>
      <p:grpSpPr>
        <a:xfrm>
          <a:off x="0" y="0"/>
          <a:ext cx="0" cy="0"/>
          <a:chOff x="0" y="0"/>
          <a:chExt cx="0" cy="0"/>
        </a:xfrm>
      </p:grpSpPr>
      <p:sp>
        <p:nvSpPr>
          <p:cNvPr id="104" name="Google Shape;104;g2f07c9e4796_0_7"/>
          <p:cNvSpPr/>
          <p:nvPr/>
        </p:nvSpPr>
        <p:spPr>
          <a:xfrm>
            <a:off x="9833574" y="2718673"/>
            <a:ext cx="7533450" cy="2605687"/>
          </a:xfrm>
          <a:custGeom>
            <a:rect b="b" l="l" r="r" t="t"/>
            <a:pathLst>
              <a:path extrusionOk="0" h="3545153" w="10426920">
                <a:moveTo>
                  <a:pt x="0" y="0"/>
                </a:moveTo>
                <a:lnTo>
                  <a:pt x="10426920" y="0"/>
                </a:lnTo>
                <a:lnTo>
                  <a:pt x="10426920" y="3545153"/>
                </a:lnTo>
                <a:lnTo>
                  <a:pt x="0" y="3545153"/>
                </a:lnTo>
                <a:lnTo>
                  <a:pt x="0" y="0"/>
                </a:lnTo>
                <a:close/>
              </a:path>
            </a:pathLst>
          </a:custGeom>
          <a:blipFill rotWithShape="1">
            <a:blip r:embed="rId3">
              <a:alphaModFix/>
            </a:blip>
            <a:stretch>
              <a:fillRect b="-169" l="0" r="0" t="-17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g2f07c9e4796_0_7"/>
          <p:cNvSpPr txBox="1"/>
          <p:nvPr/>
        </p:nvSpPr>
        <p:spPr>
          <a:xfrm>
            <a:off x="6411268" y="800363"/>
            <a:ext cx="4452000" cy="710100"/>
          </a:xfrm>
          <a:prstGeom prst="rect">
            <a:avLst/>
          </a:prstGeom>
          <a:noFill/>
          <a:ln>
            <a:noFill/>
          </a:ln>
        </p:spPr>
        <p:txBody>
          <a:bodyPr anchorCtr="0" anchor="t" bIns="0" lIns="0" spcFirstLastPara="1" rIns="0" wrap="square" tIns="0">
            <a:spAutoFit/>
          </a:bodyPr>
          <a:lstStyle/>
          <a:p>
            <a:pPr indent="0" lvl="0" marL="0" marR="0" rtl="0" algn="ctr">
              <a:lnSpc>
                <a:spcPct val="110019"/>
              </a:lnSpc>
              <a:spcBef>
                <a:spcPts val="0"/>
              </a:spcBef>
              <a:spcAft>
                <a:spcPts val="0"/>
              </a:spcAft>
              <a:buNone/>
            </a:pPr>
            <a:r>
              <a:rPr b="1" lang="en-US" sz="4613">
                <a:solidFill>
                  <a:srgbClr val="32909B"/>
                </a:solidFill>
                <a:latin typeface="Libre Baskerville"/>
                <a:ea typeface="Libre Baskerville"/>
                <a:cs typeface="Libre Baskerville"/>
                <a:sym typeface="Libre Baskerville"/>
              </a:rPr>
              <a:t>Reflexion</a:t>
            </a:r>
            <a:endParaRPr b="1" sz="4613">
              <a:solidFill>
                <a:srgbClr val="32909B"/>
              </a:solidFill>
              <a:latin typeface="Libre Baskerville"/>
              <a:ea typeface="Libre Baskerville"/>
              <a:cs typeface="Libre Baskerville"/>
              <a:sym typeface="Libre Baskerville"/>
            </a:endParaRPr>
          </a:p>
        </p:txBody>
      </p:sp>
      <p:sp>
        <p:nvSpPr>
          <p:cNvPr id="106" name="Google Shape;106;g2f07c9e4796_0_7"/>
          <p:cNvSpPr txBox="1"/>
          <p:nvPr/>
        </p:nvSpPr>
        <p:spPr>
          <a:xfrm>
            <a:off x="1543676" y="4491245"/>
            <a:ext cx="15200700" cy="5750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rPr b="1" lang="en-US" sz="3100">
                <a:solidFill>
                  <a:srgbClr val="32909B"/>
                </a:solidFill>
                <a:latin typeface="Libre Baskerville"/>
                <a:ea typeface="Libre Baskerville"/>
                <a:cs typeface="Libre Baskerville"/>
                <a:sym typeface="Libre Baskerville"/>
              </a:rPr>
              <a:t>Aufgaben:</a:t>
            </a:r>
            <a:endParaRPr sz="1900"/>
          </a:p>
          <a:p>
            <a:pPr indent="0" lvl="0" marL="0" marR="0" rtl="0" algn="l">
              <a:lnSpc>
                <a:spcPct val="110000"/>
              </a:lnSpc>
              <a:spcBef>
                <a:spcPts val="0"/>
              </a:spcBef>
              <a:spcAft>
                <a:spcPts val="0"/>
              </a:spcAft>
              <a:buNone/>
            </a:pPr>
            <a:r>
              <a:t/>
            </a:r>
            <a:endParaRPr sz="3100">
              <a:solidFill>
                <a:srgbClr val="32909B"/>
              </a:solidFill>
              <a:latin typeface="Libre Baskerville"/>
              <a:ea typeface="Libre Baskerville"/>
              <a:cs typeface="Libre Baskerville"/>
              <a:sym typeface="Libre Baskerville"/>
            </a:endParaRPr>
          </a:p>
          <a:p>
            <a:pPr indent="-312419" lvl="1" marL="561341" marR="0" rtl="0" algn="l">
              <a:lnSpc>
                <a:spcPct val="110000"/>
              </a:lnSpc>
              <a:spcBef>
                <a:spcPts val="0"/>
              </a:spcBef>
              <a:spcAft>
                <a:spcPts val="0"/>
              </a:spcAft>
              <a:buClr>
                <a:srgbClr val="000000"/>
              </a:buClr>
              <a:buSzPts val="3100"/>
              <a:buFont typeface="Arial"/>
              <a:buChar char="•"/>
            </a:pPr>
            <a:r>
              <a:rPr lang="en-US" sz="3100">
                <a:latin typeface="Montserrat"/>
                <a:ea typeface="Montserrat"/>
                <a:cs typeface="Montserrat"/>
                <a:sym typeface="Montserrat"/>
              </a:rPr>
              <a:t>Was habt ihr von den letzten Stunden noch behalten? </a:t>
            </a:r>
            <a:endParaRPr sz="3100">
              <a:latin typeface="Montserrat"/>
              <a:ea typeface="Montserrat"/>
              <a:cs typeface="Montserrat"/>
              <a:sym typeface="Montserrat"/>
            </a:endParaRPr>
          </a:p>
          <a:p>
            <a:pPr indent="-312419" lvl="1" marL="561341" marR="0" rtl="0" algn="l">
              <a:lnSpc>
                <a:spcPct val="110000"/>
              </a:lnSpc>
              <a:spcBef>
                <a:spcPts val="0"/>
              </a:spcBef>
              <a:spcAft>
                <a:spcPts val="0"/>
              </a:spcAft>
              <a:buClr>
                <a:srgbClr val="000000"/>
              </a:buClr>
              <a:buSzPts val="3100"/>
              <a:buFont typeface="Arial"/>
              <a:buChar char="•"/>
            </a:pPr>
            <a:r>
              <a:rPr lang="en-US" sz="3100">
                <a:latin typeface="Montserrat"/>
                <a:ea typeface="Montserrat"/>
                <a:cs typeface="Montserrat"/>
                <a:sym typeface="Montserrat"/>
              </a:rPr>
              <a:t>Was denkt ihr darüber?</a:t>
            </a:r>
            <a:endParaRPr sz="3100">
              <a:latin typeface="Montserrat"/>
              <a:ea typeface="Montserrat"/>
              <a:cs typeface="Montserrat"/>
              <a:sym typeface="Montserrat"/>
            </a:endParaRPr>
          </a:p>
          <a:p>
            <a:pPr indent="-312419" lvl="1" marL="561341" marR="0" rtl="0" algn="l">
              <a:lnSpc>
                <a:spcPct val="110000"/>
              </a:lnSpc>
              <a:spcBef>
                <a:spcPts val="0"/>
              </a:spcBef>
              <a:spcAft>
                <a:spcPts val="0"/>
              </a:spcAft>
              <a:buClr>
                <a:srgbClr val="000000"/>
              </a:buClr>
              <a:buSzPts val="3100"/>
              <a:buFont typeface="Arial"/>
              <a:buChar char="•"/>
            </a:pPr>
            <a:r>
              <a:rPr lang="en-US" sz="3100">
                <a:latin typeface="Montserrat"/>
                <a:ea typeface="Montserrat"/>
                <a:cs typeface="Montserrat"/>
                <a:sym typeface="Montserrat"/>
              </a:rPr>
              <a:t>Welche Gefühle hat es bei euch ausgelöst?</a:t>
            </a:r>
            <a:endParaRPr sz="3100">
              <a:latin typeface="Montserrat"/>
              <a:ea typeface="Montserrat"/>
              <a:cs typeface="Montserrat"/>
              <a:sym typeface="Montserrat"/>
            </a:endParaRPr>
          </a:p>
          <a:p>
            <a:pPr indent="-312419" lvl="1" marL="561341" marR="0" rtl="0" algn="l">
              <a:lnSpc>
                <a:spcPct val="110000"/>
              </a:lnSpc>
              <a:spcBef>
                <a:spcPts val="0"/>
              </a:spcBef>
              <a:spcAft>
                <a:spcPts val="0"/>
              </a:spcAft>
              <a:buClr>
                <a:srgbClr val="000000"/>
              </a:buClr>
              <a:buSzPts val="3100"/>
              <a:buFont typeface="Arial"/>
              <a:buChar char="•"/>
            </a:pPr>
            <a:r>
              <a:rPr lang="en-US" sz="3100">
                <a:latin typeface="Montserrat"/>
                <a:ea typeface="Montserrat"/>
                <a:cs typeface="Montserrat"/>
                <a:sym typeface="Montserrat"/>
              </a:rPr>
              <a:t>Tauscht euch mit euren Nachbarn aus</a:t>
            </a:r>
            <a:endParaRPr sz="3100">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10" name="Shape 110"/>
        <p:cNvGrpSpPr/>
        <p:nvPr/>
      </p:nvGrpSpPr>
      <p:grpSpPr>
        <a:xfrm>
          <a:off x="0" y="0"/>
          <a:ext cx="0" cy="0"/>
          <a:chOff x="0" y="0"/>
          <a:chExt cx="0" cy="0"/>
        </a:xfrm>
      </p:grpSpPr>
      <p:sp>
        <p:nvSpPr>
          <p:cNvPr id="111" name="Google Shape;111;g2f07c9e4796_0_0"/>
          <p:cNvSpPr txBox="1"/>
          <p:nvPr/>
        </p:nvSpPr>
        <p:spPr>
          <a:xfrm>
            <a:off x="6411277" y="800375"/>
            <a:ext cx="5972700" cy="2325600"/>
          </a:xfrm>
          <a:prstGeom prst="rect">
            <a:avLst/>
          </a:prstGeom>
          <a:noFill/>
          <a:ln>
            <a:noFill/>
          </a:ln>
        </p:spPr>
        <p:txBody>
          <a:bodyPr anchorCtr="0" anchor="t" bIns="0" lIns="0" spcFirstLastPara="1" rIns="0" wrap="square" tIns="0">
            <a:spAutoFit/>
          </a:bodyPr>
          <a:lstStyle/>
          <a:p>
            <a:pPr indent="0" lvl="0" marL="0" rtl="0" algn="ctr">
              <a:lnSpc>
                <a:spcPct val="110019"/>
              </a:lnSpc>
              <a:spcBef>
                <a:spcPts val="0"/>
              </a:spcBef>
              <a:spcAft>
                <a:spcPts val="0"/>
              </a:spcAft>
              <a:buClr>
                <a:schemeClr val="dk1"/>
              </a:buClr>
              <a:buSzPts val="1100"/>
              <a:buFont typeface="Arial"/>
              <a:buNone/>
            </a:pPr>
            <a:r>
              <a:rPr b="1" lang="en-US" sz="3513">
                <a:solidFill>
                  <a:srgbClr val="32909B"/>
                </a:solidFill>
                <a:latin typeface="Libre Baskerville"/>
                <a:ea typeface="Libre Baskerville"/>
                <a:cs typeface="Libre Baskerville"/>
                <a:sym typeface="Libre Baskerville"/>
              </a:rPr>
              <a:t>Welchen Artikel würdet ihr eher lesen?</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Clr>
                <a:schemeClr val="dk1"/>
              </a:buClr>
              <a:buSzPts val="1100"/>
              <a:buFont typeface="Arial"/>
              <a:buNone/>
            </a:pPr>
            <a:r>
              <a:t/>
            </a:r>
            <a:endParaRPr b="1" sz="3513">
              <a:solidFill>
                <a:srgbClr val="32909B"/>
              </a:solidFill>
              <a:latin typeface="Libre Baskerville"/>
              <a:ea typeface="Libre Baskerville"/>
              <a:cs typeface="Libre Baskerville"/>
              <a:sym typeface="Libre Baskerville"/>
            </a:endParaRPr>
          </a:p>
          <a:p>
            <a:pPr indent="0" lvl="0" marL="0" marR="0" rtl="0" algn="ctr">
              <a:lnSpc>
                <a:spcPct val="110019"/>
              </a:lnSpc>
              <a:spcBef>
                <a:spcPts val="0"/>
              </a:spcBef>
              <a:spcAft>
                <a:spcPts val="0"/>
              </a:spcAft>
              <a:buNone/>
            </a:pPr>
            <a:r>
              <a:t/>
            </a:r>
            <a:endParaRPr b="1" sz="3513">
              <a:solidFill>
                <a:srgbClr val="32909B"/>
              </a:solidFill>
              <a:latin typeface="Libre Baskerville"/>
              <a:ea typeface="Libre Baskerville"/>
              <a:cs typeface="Libre Baskerville"/>
              <a:sym typeface="Libre Baskerville"/>
            </a:endParaRPr>
          </a:p>
        </p:txBody>
      </p:sp>
      <p:sp>
        <p:nvSpPr>
          <p:cNvPr id="112" name="Google Shape;112;g2f07c9e4796_0_0"/>
          <p:cNvSpPr txBox="1"/>
          <p:nvPr/>
        </p:nvSpPr>
        <p:spPr>
          <a:xfrm>
            <a:off x="1543651" y="2850020"/>
            <a:ext cx="15200700" cy="5750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t/>
            </a:r>
            <a:endParaRPr b="1" sz="3800">
              <a:solidFill>
                <a:srgbClr val="32909B"/>
              </a:solidFill>
              <a:latin typeface="Libre Baskerville"/>
              <a:ea typeface="Libre Baskerville"/>
              <a:cs typeface="Libre Baskerville"/>
              <a:sym typeface="Libre Baskerville"/>
            </a:endParaRPr>
          </a:p>
          <a:p>
            <a:pPr indent="0" lvl="0" marL="914400" rtl="0" algn="l">
              <a:lnSpc>
                <a:spcPct val="110000"/>
              </a:lnSpc>
              <a:spcBef>
                <a:spcPts val="0"/>
              </a:spcBef>
              <a:spcAft>
                <a:spcPts val="0"/>
              </a:spcAft>
              <a:buNone/>
            </a:pPr>
            <a:r>
              <a:rPr b="1" lang="en-US" sz="3800">
                <a:solidFill>
                  <a:srgbClr val="32909B"/>
                </a:solidFill>
                <a:latin typeface="Libre Baskerville"/>
                <a:ea typeface="Libre Baskerville"/>
                <a:cs typeface="Libre Baskerville"/>
                <a:sym typeface="Libre Baskerville"/>
              </a:rPr>
              <a:t>„Tote durch Erdbeben in Spanien. Auch Deutsche unter den Opfern“</a:t>
            </a:r>
            <a:endParaRPr b="1" sz="3800">
              <a:solidFill>
                <a:srgbClr val="32909B"/>
              </a:solidFill>
              <a:latin typeface="Libre Baskerville"/>
              <a:ea typeface="Libre Baskerville"/>
              <a:cs typeface="Libre Baskerville"/>
              <a:sym typeface="Libre Baskerville"/>
            </a:endParaRPr>
          </a:p>
          <a:p>
            <a:pPr indent="0" lvl="0" marL="0" rtl="0" algn="l">
              <a:lnSpc>
                <a:spcPct val="110000"/>
              </a:lnSpc>
              <a:spcBef>
                <a:spcPts val="0"/>
              </a:spcBef>
              <a:spcAft>
                <a:spcPts val="0"/>
              </a:spcAft>
              <a:buNone/>
            </a:pPr>
            <a:r>
              <a:t/>
            </a:r>
            <a:endParaRPr b="1" sz="3800">
              <a:solidFill>
                <a:srgbClr val="32909B"/>
              </a:solidFill>
              <a:latin typeface="Libre Baskerville"/>
              <a:ea typeface="Libre Baskerville"/>
              <a:cs typeface="Libre Baskerville"/>
              <a:sym typeface="Libre Baskerville"/>
            </a:endParaRPr>
          </a:p>
          <a:p>
            <a:pPr indent="0" lvl="0" marL="914400" rtl="0" algn="l">
              <a:lnSpc>
                <a:spcPct val="110000"/>
              </a:lnSpc>
              <a:spcBef>
                <a:spcPts val="0"/>
              </a:spcBef>
              <a:spcAft>
                <a:spcPts val="0"/>
              </a:spcAft>
              <a:buNone/>
            </a:pPr>
            <a:r>
              <a:rPr b="1" lang="en-US" sz="3800">
                <a:solidFill>
                  <a:srgbClr val="32909B"/>
                </a:solidFill>
                <a:latin typeface="Libre Baskerville"/>
                <a:ea typeface="Libre Baskerville"/>
                <a:cs typeface="Libre Baskerville"/>
                <a:sym typeface="Libre Baskerville"/>
              </a:rPr>
              <a:t>„Die Kindersterblichkeit weltweit ist im letzten Jahr um 3% gesunken"</a:t>
            </a:r>
            <a:endParaRPr b="1" sz="3800">
              <a:solidFill>
                <a:srgbClr val="32909B"/>
              </a:solidFill>
              <a:latin typeface="Libre Baskerville"/>
              <a:ea typeface="Libre Baskerville"/>
              <a:cs typeface="Libre Baskerville"/>
              <a:sym typeface="Libre Baskerville"/>
            </a:endParaRPr>
          </a:p>
          <a:p>
            <a:pPr indent="0" lvl="0" marL="914400" rtl="0" algn="l">
              <a:lnSpc>
                <a:spcPct val="110000"/>
              </a:lnSpc>
              <a:spcBef>
                <a:spcPts val="0"/>
              </a:spcBef>
              <a:spcAft>
                <a:spcPts val="0"/>
              </a:spcAft>
              <a:buNone/>
            </a:pPr>
            <a:r>
              <a:t/>
            </a:r>
            <a:endParaRPr b="1" sz="3100">
              <a:solidFill>
                <a:srgbClr val="32909B"/>
              </a:solidFill>
              <a:latin typeface="Libre Baskerville"/>
              <a:ea typeface="Libre Baskerville"/>
              <a:cs typeface="Libre Baskerville"/>
              <a:sym typeface="Libre Baskerville"/>
            </a:endParaRPr>
          </a:p>
          <a:p>
            <a:pPr indent="0" lvl="0" marL="914400" marR="0" rtl="0" algn="l">
              <a:lnSpc>
                <a:spcPct val="110000"/>
              </a:lnSpc>
              <a:spcBef>
                <a:spcPts val="0"/>
              </a:spcBef>
              <a:spcAft>
                <a:spcPts val="0"/>
              </a:spcAft>
              <a:buNone/>
            </a:pPr>
            <a:r>
              <a:t/>
            </a:r>
            <a:endParaRPr sz="31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16" name="Shape 116"/>
        <p:cNvGrpSpPr/>
        <p:nvPr/>
      </p:nvGrpSpPr>
      <p:grpSpPr>
        <a:xfrm>
          <a:off x="0" y="0"/>
          <a:ext cx="0" cy="0"/>
          <a:chOff x="0" y="0"/>
          <a:chExt cx="0" cy="0"/>
        </a:xfrm>
      </p:grpSpPr>
      <p:sp>
        <p:nvSpPr>
          <p:cNvPr id="117" name="Google Shape;117;g2f07c9e4796_0_19"/>
          <p:cNvSpPr txBox="1"/>
          <p:nvPr/>
        </p:nvSpPr>
        <p:spPr>
          <a:xfrm>
            <a:off x="5068949" y="543925"/>
            <a:ext cx="9335700" cy="1135800"/>
          </a:xfrm>
          <a:prstGeom prst="rect">
            <a:avLst/>
          </a:prstGeom>
          <a:noFill/>
          <a:ln>
            <a:noFill/>
          </a:ln>
        </p:spPr>
        <p:txBody>
          <a:bodyPr anchorCtr="0" anchor="t" bIns="0" lIns="0" spcFirstLastPara="1" rIns="0" wrap="square" tIns="0">
            <a:spAutoFit/>
          </a:bodyPr>
          <a:lstStyle/>
          <a:p>
            <a:pPr indent="0" lvl="0" marL="0" marR="0" rtl="0" algn="ctr">
              <a:lnSpc>
                <a:spcPct val="110019"/>
              </a:lnSpc>
              <a:spcBef>
                <a:spcPts val="0"/>
              </a:spcBef>
              <a:spcAft>
                <a:spcPts val="0"/>
              </a:spcAft>
              <a:buClr>
                <a:srgbClr val="000000"/>
              </a:buClr>
              <a:buFont typeface="Arial"/>
              <a:buNone/>
            </a:pPr>
            <a:r>
              <a:rPr b="1" lang="en-US" sz="3513">
                <a:solidFill>
                  <a:srgbClr val="32909B"/>
                </a:solidFill>
                <a:latin typeface="Libre Baskerville"/>
                <a:ea typeface="Libre Baskerville"/>
                <a:cs typeface="Libre Baskerville"/>
                <a:sym typeface="Libre Baskerville"/>
              </a:rPr>
              <a:t>Was sind Good News und warum sind sie wichtig?</a:t>
            </a:r>
            <a:endParaRPr b="1" sz="3513">
              <a:solidFill>
                <a:srgbClr val="32909B"/>
              </a:solidFill>
              <a:latin typeface="Libre Baskerville"/>
              <a:ea typeface="Libre Baskerville"/>
              <a:cs typeface="Libre Baskerville"/>
              <a:sym typeface="Libre Baskerville"/>
            </a:endParaRPr>
          </a:p>
        </p:txBody>
      </p:sp>
      <p:sp>
        <p:nvSpPr>
          <p:cNvPr id="118" name="Google Shape;118;g2f07c9e4796_0_19"/>
          <p:cNvSpPr txBox="1"/>
          <p:nvPr/>
        </p:nvSpPr>
        <p:spPr>
          <a:xfrm>
            <a:off x="3897925" y="6066700"/>
            <a:ext cx="3000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chemeClr val="dk1"/>
                </a:solidFill>
              </a:rPr>
              <a:t> </a:t>
            </a:r>
            <a:endParaRPr/>
          </a:p>
        </p:txBody>
      </p:sp>
      <p:sp>
        <p:nvSpPr>
          <p:cNvPr id="119" name="Google Shape;119;g2f07c9e4796_0_19"/>
          <p:cNvSpPr txBox="1"/>
          <p:nvPr/>
        </p:nvSpPr>
        <p:spPr>
          <a:xfrm>
            <a:off x="2692050" y="3301300"/>
            <a:ext cx="12903900" cy="4448400"/>
          </a:xfrm>
          <a:prstGeom prst="rect">
            <a:avLst/>
          </a:prstGeom>
          <a:noFill/>
          <a:ln>
            <a:noFill/>
          </a:ln>
        </p:spPr>
        <p:txBody>
          <a:bodyPr anchorCtr="0" anchor="t" bIns="91425" lIns="91425" spcFirstLastPara="1" rIns="91425" wrap="square" tIns="91425">
            <a:spAutoFit/>
          </a:bodyPr>
          <a:lstStyle/>
          <a:p>
            <a:pPr indent="-273050" lvl="0" marL="228600" rtl="0" algn="l">
              <a:lnSpc>
                <a:spcPct val="90000"/>
              </a:lnSpc>
              <a:spcBef>
                <a:spcPts val="0"/>
              </a:spcBef>
              <a:spcAft>
                <a:spcPts val="0"/>
              </a:spcAft>
              <a:buClr>
                <a:srgbClr val="32909B"/>
              </a:buClr>
              <a:buSzPts val="3500"/>
              <a:buFont typeface="Open Sans"/>
              <a:buChar char="•"/>
            </a:pPr>
            <a:r>
              <a:rPr lang="en-US" sz="3500">
                <a:solidFill>
                  <a:srgbClr val="32909B"/>
                </a:solidFill>
                <a:latin typeface="Open Sans"/>
                <a:ea typeface="Open Sans"/>
                <a:cs typeface="Open Sans"/>
                <a:sym typeface="Open Sans"/>
              </a:rPr>
              <a:t>Negative Nachrichten werden deutlich häufiger angeklickt als positive Nachrichten </a:t>
            </a:r>
            <a:endParaRPr sz="3500">
              <a:solidFill>
                <a:srgbClr val="32909B"/>
              </a:solidFill>
              <a:latin typeface="Open Sans"/>
              <a:ea typeface="Open Sans"/>
              <a:cs typeface="Open Sans"/>
              <a:sym typeface="Open Sans"/>
            </a:endParaRPr>
          </a:p>
          <a:p>
            <a:pPr indent="0" lvl="0" marL="228600" rtl="0" algn="l">
              <a:lnSpc>
                <a:spcPct val="90000"/>
              </a:lnSpc>
              <a:spcBef>
                <a:spcPts val="0"/>
              </a:spcBef>
              <a:spcAft>
                <a:spcPts val="0"/>
              </a:spcAft>
              <a:buNone/>
            </a:pPr>
            <a:r>
              <a:t/>
            </a:r>
            <a:endParaRPr sz="3500">
              <a:solidFill>
                <a:srgbClr val="32909B"/>
              </a:solidFill>
              <a:latin typeface="Open Sans"/>
              <a:ea typeface="Open Sans"/>
              <a:cs typeface="Open Sans"/>
              <a:sym typeface="Open Sans"/>
            </a:endParaRPr>
          </a:p>
          <a:p>
            <a:pPr indent="-273050" lvl="0" marL="228600" rtl="0" algn="l">
              <a:lnSpc>
                <a:spcPct val="90000"/>
              </a:lnSpc>
              <a:spcBef>
                <a:spcPts val="1000"/>
              </a:spcBef>
              <a:spcAft>
                <a:spcPts val="0"/>
              </a:spcAft>
              <a:buClr>
                <a:srgbClr val="32909B"/>
              </a:buClr>
              <a:buSzPts val="3500"/>
              <a:buFont typeface="Open Sans"/>
              <a:buChar char="•"/>
            </a:pPr>
            <a:r>
              <a:rPr lang="en-US" sz="3500">
                <a:solidFill>
                  <a:srgbClr val="32909B"/>
                </a:solidFill>
                <a:latin typeface="Open Sans"/>
                <a:ea typeface="Open Sans"/>
                <a:cs typeface="Open Sans"/>
                <a:sym typeface="Open Sans"/>
              </a:rPr>
              <a:t>Deswegen fokussieren sich viele Nachrichtenagenturen eher auf die negativen Schlagzeilen und berichten seltener über positive Nachrichten</a:t>
            </a:r>
            <a:endParaRPr sz="3500">
              <a:solidFill>
                <a:srgbClr val="32909B"/>
              </a:solidFill>
              <a:latin typeface="Open Sans"/>
              <a:ea typeface="Open Sans"/>
              <a:cs typeface="Open Sans"/>
              <a:sym typeface="Open Sans"/>
            </a:endParaRPr>
          </a:p>
          <a:p>
            <a:pPr indent="0" lvl="0" marL="228600" rtl="0" algn="l">
              <a:lnSpc>
                <a:spcPct val="90000"/>
              </a:lnSpc>
              <a:spcBef>
                <a:spcPts val="1000"/>
              </a:spcBef>
              <a:spcAft>
                <a:spcPts val="0"/>
              </a:spcAft>
              <a:buNone/>
            </a:pPr>
            <a:r>
              <a:t/>
            </a:r>
            <a:endParaRPr sz="3500">
              <a:solidFill>
                <a:srgbClr val="32909B"/>
              </a:solidFill>
              <a:latin typeface="Open Sans"/>
              <a:ea typeface="Open Sans"/>
              <a:cs typeface="Open Sans"/>
              <a:sym typeface="Open Sans"/>
            </a:endParaRPr>
          </a:p>
          <a:p>
            <a:pPr indent="-273050" lvl="0" marL="228600" rtl="0" algn="l">
              <a:lnSpc>
                <a:spcPct val="90000"/>
              </a:lnSpc>
              <a:spcBef>
                <a:spcPts val="1000"/>
              </a:spcBef>
              <a:spcAft>
                <a:spcPts val="0"/>
              </a:spcAft>
              <a:buClr>
                <a:srgbClr val="32909B"/>
              </a:buClr>
              <a:buSzPts val="3500"/>
              <a:buChar char="•"/>
            </a:pPr>
            <a:r>
              <a:rPr lang="en-US" sz="3500">
                <a:solidFill>
                  <a:srgbClr val="32909B"/>
                </a:solidFill>
                <a:latin typeface="Open Sans"/>
                <a:ea typeface="Open Sans"/>
                <a:cs typeface="Open Sans"/>
                <a:sym typeface="Open Sans"/>
              </a:rPr>
              <a:t>Positive Meldungen </a:t>
            </a:r>
            <a:r>
              <a:rPr lang="en-US" sz="3500">
                <a:solidFill>
                  <a:srgbClr val="32909B"/>
                </a:solidFill>
                <a:latin typeface="Open Sans"/>
                <a:ea typeface="Open Sans"/>
                <a:cs typeface="Open Sans"/>
                <a:sym typeface="Open Sans"/>
              </a:rPr>
              <a:t>können aus dem Blickfeld geraten</a:t>
            </a:r>
            <a:endParaRPr b="1" sz="3300">
              <a:solidFill>
                <a:srgbClr val="32909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23" name="Shape 123"/>
        <p:cNvGrpSpPr/>
        <p:nvPr/>
      </p:nvGrpSpPr>
      <p:grpSpPr>
        <a:xfrm>
          <a:off x="0" y="0"/>
          <a:ext cx="0" cy="0"/>
          <a:chOff x="0" y="0"/>
          <a:chExt cx="0" cy="0"/>
        </a:xfrm>
      </p:grpSpPr>
      <p:sp>
        <p:nvSpPr>
          <p:cNvPr id="124" name="Google Shape;124;g30f7f63d6a3_0_4"/>
          <p:cNvSpPr txBox="1"/>
          <p:nvPr/>
        </p:nvSpPr>
        <p:spPr>
          <a:xfrm>
            <a:off x="5068949" y="543925"/>
            <a:ext cx="9335700" cy="1135800"/>
          </a:xfrm>
          <a:prstGeom prst="rect">
            <a:avLst/>
          </a:prstGeom>
          <a:noFill/>
          <a:ln>
            <a:noFill/>
          </a:ln>
        </p:spPr>
        <p:txBody>
          <a:bodyPr anchorCtr="0" anchor="t" bIns="0" lIns="0" spcFirstLastPara="1" rIns="0" wrap="square" tIns="0">
            <a:spAutoFit/>
          </a:bodyPr>
          <a:lstStyle/>
          <a:p>
            <a:pPr indent="0" lvl="0" marL="0" marR="0" rtl="0" algn="ctr">
              <a:lnSpc>
                <a:spcPct val="110019"/>
              </a:lnSpc>
              <a:spcBef>
                <a:spcPts val="0"/>
              </a:spcBef>
              <a:spcAft>
                <a:spcPts val="0"/>
              </a:spcAft>
              <a:buClr>
                <a:srgbClr val="000000"/>
              </a:buClr>
              <a:buFont typeface="Arial"/>
              <a:buNone/>
            </a:pPr>
            <a:r>
              <a:rPr b="1" lang="en-US" sz="3513">
                <a:solidFill>
                  <a:srgbClr val="32909B"/>
                </a:solidFill>
                <a:latin typeface="Libre Baskerville"/>
                <a:ea typeface="Libre Baskerville"/>
                <a:cs typeface="Libre Baskerville"/>
                <a:sym typeface="Libre Baskerville"/>
              </a:rPr>
              <a:t>Was hat das alles mit dem Klimawandel zu tun</a:t>
            </a:r>
            <a:endParaRPr b="1" sz="3513">
              <a:solidFill>
                <a:srgbClr val="32909B"/>
              </a:solidFill>
              <a:latin typeface="Libre Baskerville"/>
              <a:ea typeface="Libre Baskerville"/>
              <a:cs typeface="Libre Baskerville"/>
              <a:sym typeface="Libre Baskerville"/>
            </a:endParaRPr>
          </a:p>
        </p:txBody>
      </p:sp>
      <p:sp>
        <p:nvSpPr>
          <p:cNvPr id="125" name="Google Shape;125;g30f7f63d6a3_0_4"/>
          <p:cNvSpPr txBox="1"/>
          <p:nvPr/>
        </p:nvSpPr>
        <p:spPr>
          <a:xfrm>
            <a:off x="3897925" y="6066700"/>
            <a:ext cx="3000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chemeClr val="dk1"/>
                </a:solidFill>
              </a:rPr>
              <a:t> </a:t>
            </a:r>
            <a:endParaRPr/>
          </a:p>
        </p:txBody>
      </p:sp>
      <p:sp>
        <p:nvSpPr>
          <p:cNvPr id="126" name="Google Shape;126;g30f7f63d6a3_0_4"/>
          <p:cNvSpPr txBox="1"/>
          <p:nvPr/>
        </p:nvSpPr>
        <p:spPr>
          <a:xfrm>
            <a:off x="2692050" y="3301300"/>
            <a:ext cx="12903900" cy="2727000"/>
          </a:xfrm>
          <a:prstGeom prst="rect">
            <a:avLst/>
          </a:prstGeom>
          <a:noFill/>
          <a:ln>
            <a:noFill/>
          </a:ln>
        </p:spPr>
        <p:txBody>
          <a:bodyPr anchorCtr="0" anchor="t" bIns="91425" lIns="91425" spcFirstLastPara="1" rIns="91425" wrap="square" tIns="91425">
            <a:spAutoFit/>
          </a:bodyPr>
          <a:lstStyle/>
          <a:p>
            <a:pPr indent="-438150" lvl="0" marL="457200" rtl="0" algn="l">
              <a:lnSpc>
                <a:spcPct val="90000"/>
              </a:lnSpc>
              <a:spcBef>
                <a:spcPts val="1000"/>
              </a:spcBef>
              <a:spcAft>
                <a:spcPts val="0"/>
              </a:spcAft>
              <a:buClr>
                <a:srgbClr val="32909B"/>
              </a:buClr>
              <a:buSzPts val="3300"/>
              <a:buChar char="●"/>
            </a:pPr>
            <a:r>
              <a:rPr lang="en-US" sz="3300">
                <a:solidFill>
                  <a:srgbClr val="32909B"/>
                </a:solidFill>
              </a:rPr>
              <a:t>Im Bezug auf den Klimawandel wird v.a. über Katastrophen und schlimme Folgen berichtet</a:t>
            </a:r>
            <a:endParaRPr sz="3300">
              <a:solidFill>
                <a:srgbClr val="32909B"/>
              </a:solidFill>
            </a:endParaRPr>
          </a:p>
          <a:p>
            <a:pPr indent="0" lvl="0" marL="457200" rtl="0" algn="l">
              <a:lnSpc>
                <a:spcPct val="90000"/>
              </a:lnSpc>
              <a:spcBef>
                <a:spcPts val="1000"/>
              </a:spcBef>
              <a:spcAft>
                <a:spcPts val="0"/>
              </a:spcAft>
              <a:buNone/>
            </a:pPr>
            <a:r>
              <a:t/>
            </a:r>
            <a:endParaRPr sz="3300">
              <a:solidFill>
                <a:srgbClr val="32909B"/>
              </a:solidFill>
            </a:endParaRPr>
          </a:p>
          <a:p>
            <a:pPr indent="-438150" lvl="0" marL="457200" rtl="0" algn="l">
              <a:lnSpc>
                <a:spcPct val="90000"/>
              </a:lnSpc>
              <a:spcBef>
                <a:spcPts val="1000"/>
              </a:spcBef>
              <a:spcAft>
                <a:spcPts val="0"/>
              </a:spcAft>
              <a:buClr>
                <a:srgbClr val="32909B"/>
              </a:buClr>
              <a:buSzPts val="3300"/>
              <a:buChar char="●"/>
            </a:pPr>
            <a:r>
              <a:rPr lang="en-US" sz="3300">
                <a:solidFill>
                  <a:srgbClr val="32909B"/>
                </a:solidFill>
              </a:rPr>
              <a:t>zu wenig Berichterstattung über Lösungen und Handlungsmöglichkeiten</a:t>
            </a:r>
            <a:endParaRPr sz="3300">
              <a:solidFill>
                <a:srgbClr val="32909B"/>
              </a:solidFill>
            </a:endParaRPr>
          </a:p>
        </p:txBody>
      </p:sp>
      <p:sp>
        <p:nvSpPr>
          <p:cNvPr id="127" name="Google Shape;127;g30f7f63d6a3_0_4"/>
          <p:cNvSpPr txBox="1"/>
          <p:nvPr/>
        </p:nvSpPr>
        <p:spPr>
          <a:xfrm>
            <a:off x="198375" y="9521850"/>
            <a:ext cx="3000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rPr>
              <a:t>(Perga et al., 2023)</a:t>
            </a:r>
            <a:endParaRPr/>
          </a:p>
        </p:txBody>
      </p:sp>
      <p:pic>
        <p:nvPicPr>
          <p:cNvPr id="128" name="Google Shape;128;g30f7f63d6a3_0_4"/>
          <p:cNvPicPr preferRelativeResize="0"/>
          <p:nvPr/>
        </p:nvPicPr>
        <p:blipFill>
          <a:blip r:embed="rId3">
            <a:alphaModFix/>
          </a:blip>
          <a:stretch>
            <a:fillRect/>
          </a:stretch>
        </p:blipFill>
        <p:spPr>
          <a:xfrm>
            <a:off x="13413541" y="7649875"/>
            <a:ext cx="4622710" cy="2441376"/>
          </a:xfrm>
          <a:prstGeom prst="rect">
            <a:avLst/>
          </a:prstGeom>
          <a:noFill/>
          <a:ln>
            <a:noFill/>
          </a:ln>
        </p:spPr>
      </p:pic>
      <p:sp>
        <p:nvSpPr>
          <p:cNvPr id="129" name="Google Shape;129;g30f7f63d6a3_0_4"/>
          <p:cNvSpPr txBox="1"/>
          <p:nvPr/>
        </p:nvSpPr>
        <p:spPr>
          <a:xfrm>
            <a:off x="0" y="0"/>
            <a:ext cx="860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300">
              <a:solidFill>
                <a:schemeClr val="dk1"/>
              </a:solidFill>
            </a:endParaRPr>
          </a:p>
        </p:txBody>
      </p:sp>
      <p:sp>
        <p:nvSpPr>
          <p:cNvPr id="130" name="Google Shape;130;g30f7f63d6a3_0_4"/>
          <p:cNvSpPr txBox="1"/>
          <p:nvPr/>
        </p:nvSpPr>
        <p:spPr>
          <a:xfrm>
            <a:off x="11361350" y="10091250"/>
            <a:ext cx="8389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solidFill>
                  <a:schemeClr val="dk1"/>
                </a:solidFill>
              </a:rPr>
              <a:t>Bild von</a:t>
            </a:r>
            <a:r>
              <a:rPr b="1" lang="en-US" sz="900">
                <a:solidFill>
                  <a:schemeClr val="dk1"/>
                </a:solidFill>
                <a:uFill>
                  <a:noFill/>
                </a:uFill>
                <a:hlinkClick r:id="rId4">
                  <a:extLst>
                    <a:ext uri="{A12FA001-AC4F-418D-AE19-62706E023703}">
                      <ahyp:hlinkClr val="tx"/>
                    </a:ext>
                  </a:extLst>
                </a:hlinkClick>
              </a:rPr>
              <a:t> </a:t>
            </a:r>
            <a:r>
              <a:rPr b="1" lang="en-US" sz="900" u="sng">
                <a:solidFill>
                  <a:schemeClr val="hlink"/>
                </a:solidFill>
                <a:hlinkClick r:id="rId5"/>
              </a:rPr>
              <a:t>Sergio Cerrato - Italia</a:t>
            </a:r>
            <a:r>
              <a:rPr b="1" lang="en-US" sz="900">
                <a:solidFill>
                  <a:schemeClr val="dk1"/>
                </a:solidFill>
              </a:rPr>
              <a:t> auf</a:t>
            </a:r>
            <a:r>
              <a:rPr b="1" lang="en-US" sz="900">
                <a:solidFill>
                  <a:schemeClr val="dk1"/>
                </a:solidFill>
                <a:uFill>
                  <a:noFill/>
                </a:uFill>
                <a:hlinkClick r:id="rId6">
                  <a:extLst>
                    <a:ext uri="{A12FA001-AC4F-418D-AE19-62706E023703}">
                      <ahyp:hlinkClr val="tx"/>
                    </a:ext>
                  </a:extLst>
                </a:hlinkClick>
              </a:rPr>
              <a:t> </a:t>
            </a:r>
            <a:r>
              <a:rPr b="1" lang="en-US" sz="900" u="sng">
                <a:solidFill>
                  <a:schemeClr val="hlink"/>
                </a:solidFill>
                <a:hlinkClick r:id="rId7"/>
              </a:rPr>
              <a:t>Pixabay</a:t>
            </a:r>
            <a:endParaRPr sz="900"/>
          </a:p>
        </p:txBody>
      </p:sp>
      <p:pic>
        <p:nvPicPr>
          <p:cNvPr id="131" name="Google Shape;131;g30f7f63d6a3_0_4"/>
          <p:cNvPicPr preferRelativeResize="0"/>
          <p:nvPr/>
        </p:nvPicPr>
        <p:blipFill>
          <a:blip r:embed="rId8">
            <a:alphaModFix/>
          </a:blip>
          <a:stretch>
            <a:fillRect/>
          </a:stretch>
        </p:blipFill>
        <p:spPr>
          <a:xfrm>
            <a:off x="9" y="0"/>
            <a:ext cx="3663491" cy="2441376"/>
          </a:xfrm>
          <a:prstGeom prst="rect">
            <a:avLst/>
          </a:prstGeom>
          <a:noFill/>
          <a:ln>
            <a:noFill/>
          </a:ln>
        </p:spPr>
      </p:pic>
      <p:sp>
        <p:nvSpPr>
          <p:cNvPr id="132" name="Google Shape;132;g30f7f63d6a3_0_4"/>
          <p:cNvSpPr txBox="1"/>
          <p:nvPr/>
        </p:nvSpPr>
        <p:spPr>
          <a:xfrm>
            <a:off x="0" y="2441375"/>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solidFill>
                  <a:schemeClr val="dk1"/>
                </a:solidFill>
              </a:rPr>
              <a:t>Bild von</a:t>
            </a:r>
            <a:r>
              <a:rPr b="1" lang="en-US" sz="900">
                <a:solidFill>
                  <a:schemeClr val="dk1"/>
                </a:solidFill>
                <a:uFill>
                  <a:noFill/>
                </a:uFill>
                <a:hlinkClick r:id="rId9">
                  <a:extLst>
                    <a:ext uri="{A12FA001-AC4F-418D-AE19-62706E023703}">
                      <ahyp:hlinkClr val="tx"/>
                    </a:ext>
                  </a:extLst>
                </a:hlinkClick>
              </a:rPr>
              <a:t> </a:t>
            </a:r>
            <a:r>
              <a:rPr b="1" lang="en-US" sz="900" u="sng">
                <a:solidFill>
                  <a:schemeClr val="hlink"/>
                </a:solidFill>
                <a:hlinkClick r:id="rId10"/>
              </a:rPr>
              <a:t>Enrique</a:t>
            </a:r>
            <a:r>
              <a:rPr b="1" lang="en-US" sz="900">
                <a:solidFill>
                  <a:schemeClr val="dk1"/>
                </a:solidFill>
              </a:rPr>
              <a:t> auf</a:t>
            </a:r>
            <a:r>
              <a:rPr b="1" lang="en-US" sz="900">
                <a:solidFill>
                  <a:schemeClr val="dk1"/>
                </a:solidFill>
                <a:uFill>
                  <a:noFill/>
                </a:uFill>
                <a:hlinkClick r:id="rId11">
                  <a:extLst>
                    <a:ext uri="{A12FA001-AC4F-418D-AE19-62706E023703}">
                      <ahyp:hlinkClr val="tx"/>
                    </a:ext>
                  </a:extLst>
                </a:hlinkClick>
              </a:rPr>
              <a:t> </a:t>
            </a:r>
            <a:r>
              <a:rPr b="1" lang="en-US" sz="900" u="sng">
                <a:solidFill>
                  <a:schemeClr val="hlink"/>
                </a:solidFill>
                <a:hlinkClick r:id="rId12"/>
              </a:rPr>
              <a:t>Pixabay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36" name="Shape 136"/>
        <p:cNvGrpSpPr/>
        <p:nvPr/>
      </p:nvGrpSpPr>
      <p:grpSpPr>
        <a:xfrm>
          <a:off x="0" y="0"/>
          <a:ext cx="0" cy="0"/>
          <a:chOff x="0" y="0"/>
          <a:chExt cx="0" cy="0"/>
        </a:xfrm>
      </p:grpSpPr>
      <p:sp>
        <p:nvSpPr>
          <p:cNvPr id="137" name="Google Shape;137;g2f07c9e4796_0_13"/>
          <p:cNvSpPr/>
          <p:nvPr/>
        </p:nvSpPr>
        <p:spPr>
          <a:xfrm>
            <a:off x="13706499" y="128249"/>
            <a:ext cx="7741988" cy="2322075"/>
          </a:xfrm>
          <a:custGeom>
            <a:rect b="b" l="l" r="r" t="t"/>
            <a:pathLst>
              <a:path extrusionOk="0" h="3545153" w="10426920">
                <a:moveTo>
                  <a:pt x="0" y="0"/>
                </a:moveTo>
                <a:lnTo>
                  <a:pt x="10426920" y="0"/>
                </a:lnTo>
                <a:lnTo>
                  <a:pt x="10426920" y="3545153"/>
                </a:lnTo>
                <a:lnTo>
                  <a:pt x="0" y="3545153"/>
                </a:lnTo>
                <a:lnTo>
                  <a:pt x="0" y="0"/>
                </a:lnTo>
                <a:close/>
              </a:path>
            </a:pathLst>
          </a:custGeom>
          <a:blipFill rotWithShape="1">
            <a:blip r:embed="rId3">
              <a:alphaModFix/>
            </a:blip>
            <a:stretch>
              <a:fillRect b="-169" l="0" r="0" t="-17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g2f07c9e4796_0_13"/>
          <p:cNvSpPr txBox="1"/>
          <p:nvPr/>
        </p:nvSpPr>
        <p:spPr>
          <a:xfrm>
            <a:off x="6411275" y="800375"/>
            <a:ext cx="6853500" cy="2325600"/>
          </a:xfrm>
          <a:prstGeom prst="rect">
            <a:avLst/>
          </a:prstGeom>
          <a:noFill/>
          <a:ln>
            <a:noFill/>
          </a:ln>
        </p:spPr>
        <p:txBody>
          <a:bodyPr anchorCtr="0" anchor="t" bIns="0" lIns="0" spcFirstLastPara="1" rIns="0" wrap="square" tIns="0">
            <a:spAutoFit/>
          </a:bodyPr>
          <a:lstStyle/>
          <a:p>
            <a:pPr indent="0" lvl="0" marL="0" rtl="0" algn="ctr">
              <a:lnSpc>
                <a:spcPct val="110019"/>
              </a:lnSpc>
              <a:spcBef>
                <a:spcPts val="0"/>
              </a:spcBef>
              <a:spcAft>
                <a:spcPts val="0"/>
              </a:spcAft>
              <a:buClr>
                <a:schemeClr val="dk1"/>
              </a:buClr>
              <a:buSzPts val="1100"/>
              <a:buFont typeface="Arial"/>
              <a:buNone/>
            </a:pPr>
            <a:r>
              <a:rPr b="1" lang="en-US" sz="3513">
                <a:solidFill>
                  <a:srgbClr val="32909B"/>
                </a:solidFill>
                <a:latin typeface="Libre Baskerville"/>
                <a:ea typeface="Libre Baskerville"/>
                <a:cs typeface="Libre Baskerville"/>
                <a:sym typeface="Libre Baskerville"/>
              </a:rPr>
              <a:t>Was sind eure Quellen für Good News?</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Clr>
                <a:schemeClr val="dk1"/>
              </a:buClr>
              <a:buSzPts val="1100"/>
              <a:buFont typeface="Arial"/>
              <a:buNone/>
            </a:pPr>
            <a:r>
              <a:t/>
            </a:r>
            <a:endParaRPr b="1" sz="3513">
              <a:solidFill>
                <a:srgbClr val="32909B"/>
              </a:solidFill>
              <a:latin typeface="Libre Baskerville"/>
              <a:ea typeface="Libre Baskerville"/>
              <a:cs typeface="Libre Baskerville"/>
              <a:sym typeface="Libre Baskerville"/>
            </a:endParaRPr>
          </a:p>
          <a:p>
            <a:pPr indent="0" lvl="0" marL="0" marR="0" rtl="0" algn="ctr">
              <a:lnSpc>
                <a:spcPct val="110019"/>
              </a:lnSpc>
              <a:spcBef>
                <a:spcPts val="0"/>
              </a:spcBef>
              <a:spcAft>
                <a:spcPts val="0"/>
              </a:spcAft>
              <a:buNone/>
            </a:pPr>
            <a:r>
              <a:t/>
            </a:r>
            <a:endParaRPr b="1" sz="3513">
              <a:solidFill>
                <a:srgbClr val="32909B"/>
              </a:solidFill>
              <a:latin typeface="Libre Baskerville"/>
              <a:ea typeface="Libre Baskerville"/>
              <a:cs typeface="Libre Baskerville"/>
              <a:sym typeface="Libre Baskerville"/>
            </a:endParaRPr>
          </a:p>
        </p:txBody>
      </p:sp>
      <p:sp>
        <p:nvSpPr>
          <p:cNvPr id="139" name="Google Shape;139;g2f07c9e4796_0_13"/>
          <p:cNvSpPr txBox="1"/>
          <p:nvPr/>
        </p:nvSpPr>
        <p:spPr>
          <a:xfrm>
            <a:off x="1543676" y="4491245"/>
            <a:ext cx="15200700" cy="2161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280669" lvl="1" marL="561341" marR="0" rtl="0" algn="l">
              <a:lnSpc>
                <a:spcPct val="110000"/>
              </a:lnSpc>
              <a:spcBef>
                <a:spcPts val="0"/>
              </a:spcBef>
              <a:spcAft>
                <a:spcPts val="0"/>
              </a:spcAft>
              <a:buClr>
                <a:srgbClr val="000000"/>
              </a:buClr>
              <a:buSzPts val="2600"/>
              <a:buFont typeface="Arial"/>
              <a:buChar char="•"/>
            </a:pPr>
            <a:r>
              <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43" name="Shape 143"/>
        <p:cNvGrpSpPr/>
        <p:nvPr/>
      </p:nvGrpSpPr>
      <p:grpSpPr>
        <a:xfrm>
          <a:off x="0" y="0"/>
          <a:ext cx="0" cy="0"/>
          <a:chOff x="0" y="0"/>
          <a:chExt cx="0" cy="0"/>
        </a:xfrm>
      </p:grpSpPr>
      <p:sp>
        <p:nvSpPr>
          <p:cNvPr id="144" name="Google Shape;144;g2f777870470_0_14"/>
          <p:cNvSpPr txBox="1"/>
          <p:nvPr/>
        </p:nvSpPr>
        <p:spPr>
          <a:xfrm>
            <a:off x="6411275" y="800375"/>
            <a:ext cx="6853500" cy="2920500"/>
          </a:xfrm>
          <a:prstGeom prst="rect">
            <a:avLst/>
          </a:prstGeom>
          <a:noFill/>
          <a:ln>
            <a:noFill/>
          </a:ln>
        </p:spPr>
        <p:txBody>
          <a:bodyPr anchorCtr="0" anchor="t" bIns="0" lIns="0" spcFirstLastPara="1" rIns="0" wrap="square" tIns="0">
            <a:spAutoFit/>
          </a:bodyPr>
          <a:lstStyle/>
          <a:p>
            <a:pPr indent="0" lvl="0" marL="0" rtl="0" algn="ctr">
              <a:lnSpc>
                <a:spcPct val="110019"/>
              </a:lnSpc>
              <a:spcBef>
                <a:spcPts val="0"/>
              </a:spcBef>
              <a:spcAft>
                <a:spcPts val="0"/>
              </a:spcAft>
              <a:buSzPts val="1100"/>
              <a:buNone/>
            </a:pPr>
            <a:r>
              <a:rPr b="1" lang="en-US" sz="3513">
                <a:solidFill>
                  <a:srgbClr val="32909B"/>
                </a:solidFill>
                <a:latin typeface="Libre Baskerville"/>
                <a:ea typeface="Libre Baskerville"/>
                <a:cs typeface="Libre Baskerville"/>
                <a:sym typeface="Libre Baskerville"/>
              </a:rPr>
              <a:t> Good News Quellen</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marR="0" rtl="0" algn="ctr">
              <a:lnSpc>
                <a:spcPct val="110019"/>
              </a:lnSpc>
              <a:spcBef>
                <a:spcPts val="0"/>
              </a:spcBef>
              <a:spcAft>
                <a:spcPts val="0"/>
              </a:spcAft>
              <a:buNone/>
            </a:pPr>
            <a:r>
              <a:t/>
            </a:r>
            <a:endParaRPr b="1" sz="3513">
              <a:solidFill>
                <a:srgbClr val="32909B"/>
              </a:solidFill>
              <a:latin typeface="Libre Baskerville"/>
              <a:ea typeface="Libre Baskerville"/>
              <a:cs typeface="Libre Baskerville"/>
              <a:sym typeface="Libre Baskerville"/>
            </a:endParaRPr>
          </a:p>
        </p:txBody>
      </p:sp>
      <p:sp>
        <p:nvSpPr>
          <p:cNvPr id="145" name="Google Shape;145;g2f777870470_0_14"/>
          <p:cNvSpPr txBox="1"/>
          <p:nvPr/>
        </p:nvSpPr>
        <p:spPr>
          <a:xfrm>
            <a:off x="1814351" y="2350595"/>
            <a:ext cx="15200700" cy="7003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3500" u="sng">
                <a:solidFill>
                  <a:schemeClr val="hlink"/>
                </a:solidFill>
                <a:hlinkClick r:id="rId3"/>
              </a:rPr>
              <a:t>https://goodnews.eu/</a:t>
            </a:r>
            <a:endParaRPr b="1" sz="3500">
              <a:solidFill>
                <a:schemeClr val="dk1"/>
              </a:solidFill>
            </a:endParaRPr>
          </a:p>
          <a:p>
            <a:pPr indent="0" lvl="0" marL="0" rtl="0" algn="l">
              <a:spcBef>
                <a:spcPts val="0"/>
              </a:spcBef>
              <a:spcAft>
                <a:spcPts val="0"/>
              </a:spcAft>
              <a:buClr>
                <a:schemeClr val="dk1"/>
              </a:buClr>
              <a:buSzPts val="1100"/>
              <a:buFont typeface="Arial"/>
              <a:buNone/>
            </a:pPr>
            <a:r>
              <a:t/>
            </a:r>
            <a:endParaRPr b="1" sz="3500">
              <a:solidFill>
                <a:schemeClr val="dk1"/>
              </a:solidFill>
            </a:endParaRPr>
          </a:p>
          <a:p>
            <a:pPr indent="0" lvl="0" marL="0" rtl="0" algn="l">
              <a:spcBef>
                <a:spcPts val="0"/>
              </a:spcBef>
              <a:spcAft>
                <a:spcPts val="0"/>
              </a:spcAft>
              <a:buClr>
                <a:schemeClr val="dk1"/>
              </a:buClr>
              <a:buSzPts val="1100"/>
              <a:buFont typeface="Arial"/>
              <a:buNone/>
            </a:pPr>
            <a:r>
              <a:t/>
            </a:r>
            <a:endParaRPr b="1" sz="3500">
              <a:solidFill>
                <a:schemeClr val="dk1"/>
              </a:solidFill>
            </a:endParaRPr>
          </a:p>
          <a:p>
            <a:pPr indent="0" lvl="0" marL="0" rtl="0" algn="l">
              <a:spcBef>
                <a:spcPts val="0"/>
              </a:spcBef>
              <a:spcAft>
                <a:spcPts val="0"/>
              </a:spcAft>
              <a:buNone/>
            </a:pPr>
            <a:r>
              <a:rPr b="1" lang="en-US" sz="3500">
                <a:solidFill>
                  <a:schemeClr val="dk1"/>
                </a:solidFill>
              </a:rPr>
              <a:t> </a:t>
            </a:r>
            <a:r>
              <a:rPr b="1" lang="en-US" sz="3500" u="sng">
                <a:solidFill>
                  <a:schemeClr val="hlink"/>
                </a:solidFill>
                <a:hlinkClick r:id="rId4"/>
              </a:rPr>
              <a:t>https://www.instagram.com/sambentley/?hl=de</a:t>
            </a:r>
            <a:endParaRPr b="1" sz="3500">
              <a:solidFill>
                <a:schemeClr val="dk1"/>
              </a:solidFill>
            </a:endParaRPr>
          </a:p>
          <a:p>
            <a:pPr indent="0" lvl="0" marL="0" rtl="0" algn="l">
              <a:spcBef>
                <a:spcPts val="0"/>
              </a:spcBef>
              <a:spcAft>
                <a:spcPts val="0"/>
              </a:spcAft>
              <a:buClr>
                <a:schemeClr val="dk1"/>
              </a:buClr>
              <a:buSzPts val="1100"/>
              <a:buFont typeface="Arial"/>
              <a:buNone/>
            </a:pPr>
            <a:r>
              <a:t/>
            </a:r>
            <a:endParaRPr b="1" sz="3500">
              <a:solidFill>
                <a:schemeClr val="dk1"/>
              </a:solidFill>
            </a:endParaRPr>
          </a:p>
          <a:p>
            <a:pPr indent="0" lvl="0" marL="0" rtl="0" algn="l">
              <a:spcBef>
                <a:spcPts val="0"/>
              </a:spcBef>
              <a:spcAft>
                <a:spcPts val="0"/>
              </a:spcAft>
              <a:buClr>
                <a:schemeClr val="dk1"/>
              </a:buClr>
              <a:buSzPts val="1100"/>
              <a:buFont typeface="Arial"/>
              <a:buNone/>
            </a:pPr>
            <a:r>
              <a:t/>
            </a:r>
            <a:endParaRPr b="1" sz="3500">
              <a:solidFill>
                <a:schemeClr val="dk1"/>
              </a:solidFill>
            </a:endParaRPr>
          </a:p>
          <a:p>
            <a:pPr indent="0" lvl="0" marL="0" rtl="0" algn="l">
              <a:spcBef>
                <a:spcPts val="0"/>
              </a:spcBef>
              <a:spcAft>
                <a:spcPts val="0"/>
              </a:spcAft>
              <a:buNone/>
            </a:pPr>
            <a:r>
              <a:rPr b="1" lang="en-US" sz="3500" u="sng">
                <a:solidFill>
                  <a:schemeClr val="hlink"/>
                </a:solidFill>
                <a:hlinkClick r:id="rId5"/>
              </a:rPr>
              <a:t>https://nur-positive-nachrichten.de/</a:t>
            </a:r>
            <a:r>
              <a:rPr b="1" lang="en-US" sz="3500">
                <a:solidFill>
                  <a:schemeClr val="dk1"/>
                </a:solidFill>
              </a:rPr>
              <a:t> </a:t>
            </a:r>
            <a:endParaRPr sz="3500">
              <a:solidFill>
                <a:schemeClr val="dk1"/>
              </a:solidFill>
            </a:endParaRPr>
          </a:p>
          <a:p>
            <a:pPr indent="0" lvl="0" marL="0" rtl="0" algn="l">
              <a:spcBef>
                <a:spcPts val="0"/>
              </a:spcBef>
              <a:spcAft>
                <a:spcPts val="0"/>
              </a:spcAft>
              <a:buClr>
                <a:schemeClr val="dk1"/>
              </a:buClr>
              <a:buSzPts val="1100"/>
              <a:buFont typeface="Arial"/>
              <a:buNone/>
            </a:pPr>
            <a:r>
              <a:t/>
            </a:r>
            <a:endParaRPr b="1" sz="3500">
              <a:solidFill>
                <a:schemeClr val="dk1"/>
              </a:solidFill>
            </a:endParaRPr>
          </a:p>
          <a:p>
            <a:pPr indent="0" lvl="0" marL="0" rtl="0" algn="l">
              <a:spcBef>
                <a:spcPts val="0"/>
              </a:spcBef>
              <a:spcAft>
                <a:spcPts val="0"/>
              </a:spcAft>
              <a:buClr>
                <a:schemeClr val="dk1"/>
              </a:buClr>
              <a:buSzPts val="1100"/>
              <a:buFont typeface="Arial"/>
              <a:buNone/>
            </a:pPr>
            <a:r>
              <a:t/>
            </a:r>
            <a:endParaRPr b="1" sz="3500">
              <a:solidFill>
                <a:schemeClr val="dk1"/>
              </a:solidFill>
            </a:endParaRPr>
          </a:p>
          <a:p>
            <a:pPr indent="0" lvl="0" marL="0" rtl="0" algn="l">
              <a:spcBef>
                <a:spcPts val="0"/>
              </a:spcBef>
              <a:spcAft>
                <a:spcPts val="0"/>
              </a:spcAft>
              <a:buNone/>
            </a:pPr>
            <a:r>
              <a:rPr b="1" lang="en-US" sz="3500" u="sng">
                <a:solidFill>
                  <a:schemeClr val="hlink"/>
                </a:solidFill>
                <a:hlinkClick r:id="rId6"/>
              </a:rPr>
              <a:t>https://squirrel-news.net/de/</a:t>
            </a:r>
            <a:endParaRPr b="1" sz="3500">
              <a:solidFill>
                <a:schemeClr val="dk1"/>
              </a:solidFill>
            </a:endParaRPr>
          </a:p>
          <a:p>
            <a:pPr indent="0" lvl="0" marL="0" rtl="0" algn="l">
              <a:spcBef>
                <a:spcPts val="0"/>
              </a:spcBef>
              <a:spcAft>
                <a:spcPts val="0"/>
              </a:spcAft>
              <a:buClr>
                <a:schemeClr val="dk1"/>
              </a:buClr>
              <a:buSzPts val="1100"/>
              <a:buFont typeface="Arial"/>
              <a:buNone/>
            </a:pPr>
            <a:r>
              <a:t/>
            </a:r>
            <a:endParaRPr b="1" sz="3500">
              <a:solidFill>
                <a:schemeClr val="dk1"/>
              </a:solidFill>
            </a:endParaRPr>
          </a:p>
          <a:p>
            <a:pPr indent="0" lvl="0" marL="0" rtl="0" algn="l">
              <a:spcBef>
                <a:spcPts val="0"/>
              </a:spcBef>
              <a:spcAft>
                <a:spcPts val="0"/>
              </a:spcAft>
              <a:buClr>
                <a:schemeClr val="dk1"/>
              </a:buClr>
              <a:buSzPts val="1100"/>
              <a:buFont typeface="Arial"/>
              <a:buNone/>
            </a:pPr>
            <a:r>
              <a:t/>
            </a:r>
            <a:endParaRPr b="1" sz="3500">
              <a:solidFill>
                <a:schemeClr val="dk1"/>
              </a:solidFill>
            </a:endParaRPr>
          </a:p>
          <a:p>
            <a:pPr indent="0" lvl="0" marL="0" rtl="0" algn="l">
              <a:spcBef>
                <a:spcPts val="0"/>
              </a:spcBef>
              <a:spcAft>
                <a:spcPts val="0"/>
              </a:spcAft>
              <a:buClr>
                <a:schemeClr val="dk1"/>
              </a:buClr>
              <a:buSzPts val="1100"/>
              <a:buFont typeface="Arial"/>
              <a:buNone/>
            </a:pPr>
            <a:r>
              <a:t/>
            </a:r>
            <a:endParaRPr b="1" sz="3500">
              <a:solidFill>
                <a:schemeClr val="dk1"/>
              </a:solidFill>
            </a:endParaRPr>
          </a:p>
        </p:txBody>
      </p:sp>
      <p:pic>
        <p:nvPicPr>
          <p:cNvPr descr="Good News EU" id="146" name="Google Shape;146;g2f777870470_0_14"/>
          <p:cNvPicPr preferRelativeResize="0"/>
          <p:nvPr/>
        </p:nvPicPr>
        <p:blipFill rotWithShape="1">
          <a:blip r:embed="rId7">
            <a:alphaModFix/>
          </a:blip>
          <a:srcRect b="0" l="0" r="0" t="0"/>
          <a:stretch/>
        </p:blipFill>
        <p:spPr>
          <a:xfrm>
            <a:off x="13077875" y="1994325"/>
            <a:ext cx="1726550" cy="1726550"/>
          </a:xfrm>
          <a:prstGeom prst="rect">
            <a:avLst/>
          </a:prstGeom>
          <a:noFill/>
          <a:ln>
            <a:noFill/>
          </a:ln>
        </p:spPr>
      </p:pic>
      <p:pic>
        <p:nvPicPr>
          <p:cNvPr descr="Sam Bentley" id="147" name="Google Shape;147;g2f777870470_0_14"/>
          <p:cNvPicPr preferRelativeResize="0"/>
          <p:nvPr/>
        </p:nvPicPr>
        <p:blipFill rotWithShape="1">
          <a:blip r:embed="rId8">
            <a:alphaModFix/>
          </a:blip>
          <a:srcRect b="0" l="0" r="0" t="0"/>
          <a:stretch/>
        </p:blipFill>
        <p:spPr>
          <a:xfrm>
            <a:off x="13084590" y="3720875"/>
            <a:ext cx="1726565" cy="1726565"/>
          </a:xfrm>
          <a:prstGeom prst="rect">
            <a:avLst/>
          </a:prstGeom>
          <a:noFill/>
          <a:ln>
            <a:noFill/>
          </a:ln>
        </p:spPr>
      </p:pic>
      <p:pic>
        <p:nvPicPr>
          <p:cNvPr descr="Ein Bild, das Muster, Quadrat, Pixel, Design enthält.&#10;&#10;Automatisch generierte Beschreibung" id="148" name="Google Shape;148;g2f777870470_0_14"/>
          <p:cNvPicPr preferRelativeResize="0"/>
          <p:nvPr/>
        </p:nvPicPr>
        <p:blipFill rotWithShape="1">
          <a:blip r:embed="rId9">
            <a:alphaModFix/>
          </a:blip>
          <a:srcRect b="0" l="0" r="0" t="0"/>
          <a:stretch/>
        </p:blipFill>
        <p:spPr>
          <a:xfrm>
            <a:off x="13106463" y="5447450"/>
            <a:ext cx="1682830" cy="1682830"/>
          </a:xfrm>
          <a:prstGeom prst="rect">
            <a:avLst/>
          </a:prstGeom>
          <a:noFill/>
          <a:ln>
            <a:noFill/>
          </a:ln>
        </p:spPr>
      </p:pic>
      <p:pic>
        <p:nvPicPr>
          <p:cNvPr descr="Ein Bild, das Muster, Grafiken, Quadrat, Pixel enthält.&#10;&#10;Automatisch generierte Beschreibung" id="149" name="Google Shape;149;g2f777870470_0_14"/>
          <p:cNvPicPr preferRelativeResize="0"/>
          <p:nvPr/>
        </p:nvPicPr>
        <p:blipFill rotWithShape="1">
          <a:blip r:embed="rId10">
            <a:alphaModFix/>
          </a:blip>
          <a:srcRect b="0" l="0" r="0" t="0"/>
          <a:stretch/>
        </p:blipFill>
        <p:spPr>
          <a:xfrm>
            <a:off x="13106475" y="7130275"/>
            <a:ext cx="1682825" cy="1682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53" name="Shape 153"/>
        <p:cNvGrpSpPr/>
        <p:nvPr/>
      </p:nvGrpSpPr>
      <p:grpSpPr>
        <a:xfrm>
          <a:off x="0" y="0"/>
          <a:ext cx="0" cy="0"/>
          <a:chOff x="0" y="0"/>
          <a:chExt cx="0" cy="0"/>
        </a:xfrm>
      </p:grpSpPr>
      <p:sp>
        <p:nvSpPr>
          <p:cNvPr id="154" name="Google Shape;154;g2f777870470_0_8"/>
          <p:cNvSpPr/>
          <p:nvPr/>
        </p:nvSpPr>
        <p:spPr>
          <a:xfrm>
            <a:off x="13706499" y="128249"/>
            <a:ext cx="7741988" cy="2322075"/>
          </a:xfrm>
          <a:custGeom>
            <a:rect b="b" l="l" r="r" t="t"/>
            <a:pathLst>
              <a:path extrusionOk="0" h="3545153" w="10426920">
                <a:moveTo>
                  <a:pt x="0" y="0"/>
                </a:moveTo>
                <a:lnTo>
                  <a:pt x="10426920" y="0"/>
                </a:lnTo>
                <a:lnTo>
                  <a:pt x="10426920" y="3545153"/>
                </a:lnTo>
                <a:lnTo>
                  <a:pt x="0" y="3545153"/>
                </a:lnTo>
                <a:lnTo>
                  <a:pt x="0" y="0"/>
                </a:lnTo>
                <a:close/>
              </a:path>
            </a:pathLst>
          </a:custGeom>
          <a:blipFill rotWithShape="1">
            <a:blip r:embed="rId3">
              <a:alphaModFix/>
            </a:blip>
            <a:stretch>
              <a:fillRect b="-169" l="0" r="0" t="-17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g2f777870470_0_8"/>
          <p:cNvSpPr txBox="1"/>
          <p:nvPr/>
        </p:nvSpPr>
        <p:spPr>
          <a:xfrm>
            <a:off x="6411275" y="800375"/>
            <a:ext cx="6853500" cy="2325600"/>
          </a:xfrm>
          <a:prstGeom prst="rect">
            <a:avLst/>
          </a:prstGeom>
          <a:noFill/>
          <a:ln>
            <a:noFill/>
          </a:ln>
        </p:spPr>
        <p:txBody>
          <a:bodyPr anchorCtr="0" anchor="t" bIns="0" lIns="0" spcFirstLastPara="1" rIns="0" wrap="square" tIns="0">
            <a:spAutoFit/>
          </a:bodyPr>
          <a:lstStyle/>
          <a:p>
            <a:pPr indent="0" lvl="0" marL="0" rtl="0" algn="ctr">
              <a:lnSpc>
                <a:spcPct val="110019"/>
              </a:lnSpc>
              <a:spcBef>
                <a:spcPts val="0"/>
              </a:spcBef>
              <a:spcAft>
                <a:spcPts val="0"/>
              </a:spcAft>
              <a:buSzPts val="1100"/>
              <a:buNone/>
            </a:pPr>
            <a:r>
              <a:rPr b="1" lang="en-US" sz="3513">
                <a:solidFill>
                  <a:srgbClr val="32909B"/>
                </a:solidFill>
                <a:latin typeface="Libre Baskerville"/>
                <a:ea typeface="Libre Baskerville"/>
                <a:cs typeface="Libre Baskerville"/>
                <a:sym typeface="Libre Baskerville"/>
              </a:rPr>
              <a:t>Positive Zukunftsaussichten</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rtl="0" algn="ctr">
              <a:lnSpc>
                <a:spcPct val="110019"/>
              </a:lnSpc>
              <a:spcBef>
                <a:spcPts val="0"/>
              </a:spcBef>
              <a:spcAft>
                <a:spcPts val="0"/>
              </a:spcAft>
              <a:buSzPts val="1100"/>
              <a:buNone/>
            </a:pPr>
            <a:r>
              <a:t/>
            </a:r>
            <a:endParaRPr b="1" sz="3513">
              <a:solidFill>
                <a:srgbClr val="32909B"/>
              </a:solidFill>
              <a:latin typeface="Libre Baskerville"/>
              <a:ea typeface="Libre Baskerville"/>
              <a:cs typeface="Libre Baskerville"/>
              <a:sym typeface="Libre Baskerville"/>
            </a:endParaRPr>
          </a:p>
          <a:p>
            <a:pPr indent="0" lvl="0" marL="0" marR="0" rtl="0" algn="ctr">
              <a:lnSpc>
                <a:spcPct val="110019"/>
              </a:lnSpc>
              <a:spcBef>
                <a:spcPts val="0"/>
              </a:spcBef>
              <a:spcAft>
                <a:spcPts val="0"/>
              </a:spcAft>
              <a:buNone/>
            </a:pPr>
            <a:r>
              <a:t/>
            </a:r>
            <a:endParaRPr b="1" sz="3513">
              <a:solidFill>
                <a:srgbClr val="32909B"/>
              </a:solidFill>
              <a:latin typeface="Libre Baskerville"/>
              <a:ea typeface="Libre Baskerville"/>
              <a:cs typeface="Libre Baskerville"/>
              <a:sym typeface="Libre Baskerville"/>
            </a:endParaRPr>
          </a:p>
        </p:txBody>
      </p:sp>
      <p:sp>
        <p:nvSpPr>
          <p:cNvPr id="156" name="Google Shape;156;g2f777870470_0_8"/>
          <p:cNvSpPr txBox="1"/>
          <p:nvPr/>
        </p:nvSpPr>
        <p:spPr>
          <a:xfrm>
            <a:off x="1629175" y="2988600"/>
            <a:ext cx="8031000" cy="6172500"/>
          </a:xfrm>
          <a:prstGeom prst="rect">
            <a:avLst/>
          </a:prstGeom>
          <a:noFill/>
          <a:ln>
            <a:noFill/>
          </a:ln>
        </p:spPr>
        <p:txBody>
          <a:bodyPr anchorCtr="0" anchor="t" bIns="0" lIns="0" spcFirstLastPara="1" rIns="0" wrap="square" tIns="0">
            <a:spAutoFit/>
          </a:bodyPr>
          <a:lstStyle/>
          <a:p>
            <a:pPr indent="-419100" lvl="0" marL="457200" rtl="0" algn="l">
              <a:spcBef>
                <a:spcPts val="0"/>
              </a:spcBef>
              <a:spcAft>
                <a:spcPts val="0"/>
              </a:spcAft>
              <a:buClr>
                <a:srgbClr val="32909B"/>
              </a:buClr>
              <a:buSzPts val="3000"/>
              <a:buChar char="●"/>
            </a:pPr>
            <a:r>
              <a:rPr b="1" lang="en-US" sz="3000">
                <a:solidFill>
                  <a:srgbClr val="32909B"/>
                </a:solidFill>
              </a:rPr>
              <a:t>Was wünscht ihr euch für die Zukunft unserer Erde?</a:t>
            </a:r>
            <a:endParaRPr b="1" sz="3000">
              <a:solidFill>
                <a:srgbClr val="32909B"/>
              </a:solidFill>
            </a:endParaRPr>
          </a:p>
          <a:p>
            <a:pPr indent="0" lvl="0" marL="0" rtl="0" algn="l">
              <a:spcBef>
                <a:spcPts val="0"/>
              </a:spcBef>
              <a:spcAft>
                <a:spcPts val="0"/>
              </a:spcAft>
              <a:buClr>
                <a:schemeClr val="dk1"/>
              </a:buClr>
              <a:buSzPts val="1100"/>
              <a:buFont typeface="Arial"/>
              <a:buNone/>
            </a:pPr>
            <a:r>
              <a:t/>
            </a:r>
            <a:endParaRPr b="1" sz="3000">
              <a:solidFill>
                <a:srgbClr val="32909B"/>
              </a:solidFill>
            </a:endParaRPr>
          </a:p>
          <a:p>
            <a:pPr indent="-419100" lvl="0" marL="457200" rtl="0" algn="l">
              <a:spcBef>
                <a:spcPts val="0"/>
              </a:spcBef>
              <a:spcAft>
                <a:spcPts val="0"/>
              </a:spcAft>
              <a:buClr>
                <a:srgbClr val="32909B"/>
              </a:buClr>
              <a:buSzPts val="3000"/>
              <a:buChar char="●"/>
            </a:pPr>
            <a:r>
              <a:rPr b="1" lang="en-US" sz="3000">
                <a:solidFill>
                  <a:srgbClr val="32909B"/>
                </a:solidFill>
              </a:rPr>
              <a:t>Was könnten positive Aspekte sein, wenn die Welt Klimaneutral werden würde?</a:t>
            </a:r>
            <a:endParaRPr b="1" sz="3000">
              <a:solidFill>
                <a:srgbClr val="32909B"/>
              </a:solidFill>
            </a:endParaRPr>
          </a:p>
          <a:p>
            <a:pPr indent="0" lvl="0" marL="0" rtl="0" algn="l">
              <a:spcBef>
                <a:spcPts val="0"/>
              </a:spcBef>
              <a:spcAft>
                <a:spcPts val="0"/>
              </a:spcAft>
              <a:buClr>
                <a:schemeClr val="dk1"/>
              </a:buClr>
              <a:buSzPts val="1100"/>
              <a:buFont typeface="Arial"/>
              <a:buNone/>
            </a:pPr>
            <a:r>
              <a:t/>
            </a:r>
            <a:endParaRPr b="1" sz="3000">
              <a:solidFill>
                <a:srgbClr val="32909B"/>
              </a:solidFill>
            </a:endParaRPr>
          </a:p>
          <a:p>
            <a:pPr indent="-419100" lvl="0" marL="457200" rtl="0" algn="l">
              <a:spcBef>
                <a:spcPts val="0"/>
              </a:spcBef>
              <a:spcAft>
                <a:spcPts val="0"/>
              </a:spcAft>
              <a:buClr>
                <a:srgbClr val="32909B"/>
              </a:buClr>
              <a:buSzPts val="3000"/>
              <a:buChar char="●"/>
            </a:pPr>
            <a:r>
              <a:rPr b="1" lang="en-US" sz="3000">
                <a:solidFill>
                  <a:srgbClr val="32909B"/>
                </a:solidFill>
              </a:rPr>
              <a:t>Welche Auswirkungen hätte es auf euch persönlich?</a:t>
            </a:r>
            <a:endParaRPr b="1" sz="3000">
              <a:solidFill>
                <a:srgbClr val="32909B"/>
              </a:solidFill>
            </a:endParaRPr>
          </a:p>
          <a:p>
            <a:pPr indent="0" lvl="0" marL="0" rtl="0" algn="l">
              <a:spcBef>
                <a:spcPts val="0"/>
              </a:spcBef>
              <a:spcAft>
                <a:spcPts val="0"/>
              </a:spcAft>
              <a:buClr>
                <a:schemeClr val="dk1"/>
              </a:buClr>
              <a:buSzPts val="1100"/>
              <a:buFont typeface="Arial"/>
              <a:buNone/>
            </a:pPr>
            <a:r>
              <a:t/>
            </a:r>
            <a:endParaRPr b="1" sz="3000">
              <a:solidFill>
                <a:srgbClr val="32909B"/>
              </a:solidFill>
            </a:endParaRPr>
          </a:p>
          <a:p>
            <a:pPr indent="0" lvl="0" marL="0" rtl="0" algn="l">
              <a:spcBef>
                <a:spcPts val="0"/>
              </a:spcBef>
              <a:spcAft>
                <a:spcPts val="0"/>
              </a:spcAft>
              <a:buClr>
                <a:schemeClr val="dk1"/>
              </a:buClr>
              <a:buSzPts val="1100"/>
              <a:buFont typeface="Arial"/>
              <a:buNone/>
            </a:pPr>
            <a:r>
              <a:t/>
            </a:r>
            <a:endParaRPr b="1" sz="3000">
              <a:solidFill>
                <a:srgbClr val="32909B"/>
              </a:solidFill>
            </a:endParaRPr>
          </a:p>
          <a:p>
            <a:pPr indent="0" lvl="0" marL="0" rtl="0" algn="l">
              <a:spcBef>
                <a:spcPts val="0"/>
              </a:spcBef>
              <a:spcAft>
                <a:spcPts val="0"/>
              </a:spcAft>
              <a:buClr>
                <a:schemeClr val="dk1"/>
              </a:buClr>
              <a:buSzPts val="1100"/>
              <a:buFont typeface="Arial"/>
              <a:buNone/>
            </a:pPr>
            <a:r>
              <a:rPr b="1" lang="en-US" sz="3300">
                <a:solidFill>
                  <a:srgbClr val="32909B"/>
                </a:solidFill>
              </a:rPr>
              <a:t>Findet euch in Kleingruppen zusammen und überlegt gemeinsam</a:t>
            </a:r>
            <a:endParaRPr b="1" sz="3300">
              <a:solidFill>
                <a:srgbClr val="32909B"/>
              </a:solidFill>
            </a:endParaRPr>
          </a:p>
          <a:p>
            <a:pPr indent="0" lvl="0" marL="0" rtl="0" algn="l">
              <a:spcBef>
                <a:spcPts val="0"/>
              </a:spcBef>
              <a:spcAft>
                <a:spcPts val="0"/>
              </a:spcAft>
              <a:buClr>
                <a:schemeClr val="dk1"/>
              </a:buClr>
              <a:buSzPts val="1100"/>
              <a:buFont typeface="Arial"/>
              <a:buNone/>
            </a:pPr>
            <a:r>
              <a:t/>
            </a:r>
            <a:endParaRPr b="1" sz="3500">
              <a:solidFill>
                <a:srgbClr val="32909B"/>
              </a:solidFill>
            </a:endParaRPr>
          </a:p>
        </p:txBody>
      </p:sp>
      <p:pic>
        <p:nvPicPr>
          <p:cNvPr descr="Ein Bild, das Planet, Erde, Kugel, Astronomisches Objekt enthält.&#10;&#10;Automatisch generierte Beschreibung" id="157" name="Google Shape;157;g2f777870470_0_8"/>
          <p:cNvPicPr preferRelativeResize="0"/>
          <p:nvPr/>
        </p:nvPicPr>
        <p:blipFill rotWithShape="1">
          <a:blip r:embed="rId4">
            <a:alphaModFix/>
          </a:blip>
          <a:srcRect b="0" l="0" r="517" t="0"/>
          <a:stretch/>
        </p:blipFill>
        <p:spPr>
          <a:xfrm>
            <a:off x="10583726" y="4783820"/>
            <a:ext cx="3458367" cy="3476265"/>
          </a:xfrm>
          <a:custGeom>
            <a:rect b="b" l="l" r="r" t="t"/>
            <a:pathLst>
              <a:path extrusionOk="0" h="3476265" w="3458367">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ln>
            <a:noFill/>
          </a:ln>
        </p:spPr>
      </p:pic>
      <p:pic>
        <p:nvPicPr>
          <p:cNvPr descr="Ein Bild, das draußen, Landschaft, Gras, Berg enthält.&#10;&#10;Automatisch generierte Beschreibung" id="158" name="Google Shape;158;g2f777870470_0_8"/>
          <p:cNvPicPr preferRelativeResize="0"/>
          <p:nvPr/>
        </p:nvPicPr>
        <p:blipFill rotWithShape="1">
          <a:blip r:embed="rId5">
            <a:alphaModFix/>
          </a:blip>
          <a:srcRect b="0" l="10321" r="0" t="0"/>
          <a:stretch/>
        </p:blipFill>
        <p:spPr>
          <a:xfrm>
            <a:off x="13084325" y="2645499"/>
            <a:ext cx="5221059" cy="4031612"/>
          </a:xfrm>
          <a:custGeom>
            <a:rect b="b" l="l" r="r" t="t"/>
            <a:pathLst>
              <a:path extrusionOk="0" h="3536502" w="4579876">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ln>
            <a:noFill/>
          </a:ln>
        </p:spPr>
      </p:pic>
      <p:pic>
        <p:nvPicPr>
          <p:cNvPr descr="Ein Bild, das Pflanze, draußen, Gartenskulptur, Spielzeug enthält.&#10;&#10;Automatisch generierte Beschreibung" id="159" name="Google Shape;159;g2f777870470_0_8"/>
          <p:cNvPicPr preferRelativeResize="0"/>
          <p:nvPr/>
        </p:nvPicPr>
        <p:blipFill rotWithShape="1">
          <a:blip r:embed="rId6">
            <a:alphaModFix/>
          </a:blip>
          <a:srcRect b="0" l="11513" r="-8" t="0"/>
          <a:stretch/>
        </p:blipFill>
        <p:spPr>
          <a:xfrm>
            <a:off x="14042100" y="6677106"/>
            <a:ext cx="4263273" cy="3613315"/>
          </a:xfrm>
          <a:custGeom>
            <a:rect b="b" l="l" r="r" t="t"/>
            <a:pathLst>
              <a:path extrusionOk="0" h="3176541" w="3747932">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ln>
            <a:noFill/>
          </a:ln>
        </p:spPr>
      </p:pic>
      <p:sp>
        <p:nvSpPr>
          <p:cNvPr id="160" name="Google Shape;160;g2f777870470_0_8"/>
          <p:cNvSpPr txBox="1"/>
          <p:nvPr/>
        </p:nvSpPr>
        <p:spPr>
          <a:xfrm>
            <a:off x="8250988" y="9622575"/>
            <a:ext cx="9046800" cy="14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000">
                <a:solidFill>
                  <a:schemeClr val="dk1"/>
                </a:solidFill>
                <a:latin typeface="Calibri"/>
                <a:ea typeface="Calibri"/>
                <a:cs typeface="Calibri"/>
                <a:sym typeface="Calibri"/>
              </a:rPr>
              <a:t>Foto von Kindel Media: https://www.pexels.com/de-de/foto/technologie-innovation-roboter-futuristisch-9026290/</a:t>
            </a:r>
            <a:endParaRPr sz="1600">
              <a:solidFill>
                <a:srgbClr val="202124"/>
              </a:solidFill>
              <a:latin typeface="Roboto"/>
              <a:ea typeface="Roboto"/>
              <a:cs typeface="Roboto"/>
              <a:sym typeface="Roboto"/>
            </a:endParaRPr>
          </a:p>
          <a:p>
            <a:pPr indent="0" lvl="0" marL="0" rtl="0" algn="l">
              <a:spcBef>
                <a:spcPts val="0"/>
              </a:spcBef>
              <a:spcAft>
                <a:spcPts val="0"/>
              </a:spcAft>
              <a:buClr>
                <a:schemeClr val="dk1"/>
              </a:buClr>
              <a:buFont typeface="Arial"/>
              <a:buNone/>
            </a:pPr>
            <a:r>
              <a:rPr lang="en-US" sz="1000">
                <a:solidFill>
                  <a:schemeClr val="dk1"/>
                </a:solidFill>
                <a:latin typeface="Calibri"/>
                <a:ea typeface="Calibri"/>
                <a:cs typeface="Calibri"/>
                <a:sym typeface="Calibri"/>
              </a:rPr>
              <a:t>Foto von Pixabay: https://www.pexels.com/de-de/foto/erdtapete-41953/</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000">
                <a:solidFill>
                  <a:schemeClr val="dk1"/>
                </a:solidFill>
                <a:latin typeface="Calibri"/>
                <a:ea typeface="Calibri"/>
                <a:cs typeface="Calibri"/>
                <a:sym typeface="Calibri"/>
              </a:rPr>
              <a:t>Foto von eberhard grossgasteiger: https://www.pexels.com/de-de/foto/person-die-grauen-berg-zeigt-534164/</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Lara Dorgarten</dc:creator>
</cp:coreProperties>
</file>