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10287000" cx="18288000"/>
  <p:notesSz cx="6858000" cy="9144000"/>
  <p:embeddedFontLst>
    <p:embeddedFont>
      <p:font typeface="Montserrat"/>
      <p:regular r:id="rId23"/>
      <p:bold r:id="rId24"/>
      <p:italic r:id="rId25"/>
      <p:boldItalic r:id="rId26"/>
    </p:embeddedFont>
    <p:embeddedFont>
      <p:font typeface="Libre Baskerville"/>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8" roundtripDataSignature="AMtx7mjNSW0+AFRkSJWsdrQo+t+7IrcF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customschemas.google.com/relationships/presentationmetadata" Target="metadata"/><Relationship Id="rId27" Type="http://schemas.openxmlformats.org/officeDocument/2006/relationships/font" Target="fonts/LibreBaskerville-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Begrüßungsfolie, Vorgeschlagener Ablaufplan siehe Worddokument</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Quelle: </a:t>
            </a:r>
            <a:endParaRPr/>
          </a:p>
          <a:p>
            <a:pPr indent="0" lvl="0" marL="0" rtl="0" algn="l">
              <a:spcBef>
                <a:spcPts val="0"/>
              </a:spcBef>
              <a:spcAft>
                <a:spcPts val="0"/>
              </a:spcAft>
              <a:buNone/>
            </a:pPr>
            <a:r>
              <a:rPr lang="de-DE"/>
              <a:t>- https://www.hlnug.de/themen/klimawandel-und-anpassung/klima-und-klimawandel/grundlagen </a:t>
            </a:r>
            <a:endParaRPr/>
          </a:p>
          <a:p>
            <a:pPr indent="0" lvl="0" marL="0" rtl="0" algn="l">
              <a:spcBef>
                <a:spcPts val="0"/>
              </a:spcBef>
              <a:spcAft>
                <a:spcPts val="0"/>
              </a:spcAft>
              <a:buNone/>
            </a:pPr>
            <a:r>
              <a:rPr lang="de-DE"/>
              <a:t>- Machste dreckig, machste sauber</a:t>
            </a:r>
            <a:endParaRPr/>
          </a:p>
        </p:txBody>
      </p:sp>
      <p:sp>
        <p:nvSpPr>
          <p:cNvPr id="96" name="Google Shape;9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 https://www.lpb-bw.de/klimawandel#c97049 Anstieg der globalen Oberflächentemperaturen im Zeitraum 1850 bis 2020. Grafik: wikimedia | Efbrazil | CC BY-SA 4.0 </a:t>
            </a:r>
            <a:endParaRPr/>
          </a:p>
        </p:txBody>
      </p:sp>
      <p:sp>
        <p:nvSpPr>
          <p:cNvPr id="129" name="Google Shape;12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 https://www.lpb-bw.de/klimawandel#c97049 </a:t>
            </a:r>
            <a:endParaRPr/>
          </a:p>
        </p:txBody>
      </p:sp>
      <p:sp>
        <p:nvSpPr>
          <p:cNvPr id="140" name="Google Shape;14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 https://www.lpb-bw.de/klimawandel#c97049 </a:t>
            </a:r>
            <a:endParaRPr/>
          </a:p>
        </p:txBody>
      </p:sp>
      <p:sp>
        <p:nvSpPr>
          <p:cNvPr id="151" name="Google Shape;15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 https://www.lpb-bw.de/klimawandel#c97049 </a:t>
            </a:r>
            <a:endParaRPr/>
          </a:p>
        </p:txBody>
      </p:sp>
      <p:sp>
        <p:nvSpPr>
          <p:cNvPr id="161" name="Google Shape;16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 name="Shape 25"/>
        <p:cNvGrpSpPr/>
        <p:nvPr/>
      </p:nvGrpSpPr>
      <p:grpSpPr>
        <a:xfrm>
          <a:off x="0" y="0"/>
          <a:ext cx="0" cy="0"/>
          <a:chOff x="0" y="0"/>
          <a:chExt cx="0" cy="0"/>
        </a:xfrm>
      </p:grpSpPr>
      <p:sp>
        <p:nvSpPr>
          <p:cNvPr id="26" name="Google Shape;26;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8" name="Google Shape;28;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9" name="Google Shape;29;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5" name="Google Shape;35;p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6" name="Google Shape;36;p2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7" name="Google Shape;37;p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8" name="Google Shape;3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 name="Shape 46"/>
        <p:cNvGrpSpPr/>
        <p:nvPr/>
      </p:nvGrpSpPr>
      <p:grpSpPr>
        <a:xfrm>
          <a:off x="0" y="0"/>
          <a:ext cx="0" cy="0"/>
          <a:chOff x="0" y="0"/>
          <a:chExt cx="0" cy="0"/>
        </a:xfrm>
      </p:grpSpPr>
      <p:sp>
        <p:nvSpPr>
          <p:cNvPr id="47" name="Google Shape;47;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 name="Google Shape;49;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2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5" name="Google Shape;55;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 name="Shape 58"/>
        <p:cNvGrpSpPr/>
        <p:nvPr/>
      </p:nvGrpSpPr>
      <p:grpSpPr>
        <a:xfrm>
          <a:off x="0" y="0"/>
          <a:ext cx="0" cy="0"/>
          <a:chOff x="0" y="0"/>
          <a:chExt cx="0" cy="0"/>
        </a:xfrm>
      </p:grpSpPr>
      <p:sp>
        <p:nvSpPr>
          <p:cNvPr id="59" name="Google Shape;59;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1" name="Google Shape;61;p2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2" name="Google Shape;6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9"/>
          <p:cNvSpPr/>
          <p:nvPr>
            <p:ph idx="2" type="pic"/>
          </p:nvPr>
        </p:nvSpPr>
        <p:spPr>
          <a:xfrm>
            <a:off x="1792288" y="612775"/>
            <a:ext cx="5486400" cy="4114800"/>
          </a:xfrm>
          <a:prstGeom prst="rect">
            <a:avLst/>
          </a:prstGeom>
          <a:noFill/>
          <a:ln>
            <a:noFill/>
          </a:ln>
        </p:spPr>
      </p:sp>
      <p:sp>
        <p:nvSpPr>
          <p:cNvPr id="68" name="Google Shape;68;p2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www.hlnug.de/themen/klimawandel-und-anpassung/klima-und-klimawandel/grundlagen" TargetMode="External"/><Relationship Id="rId4" Type="http://schemas.openxmlformats.org/officeDocument/2006/relationships/hyperlink" Target="https://www.lpb-bw.de/klimawandel#c25204" TargetMode="External"/><Relationship Id="rId5" Type="http://schemas.openxmlformats.org/officeDocument/2006/relationships/hyperlink" Target="https://de.serlo.org/nachhaltigkeit/74888/treibhausgase" TargetMode="External"/><Relationship Id="rId6" Type="http://schemas.openxmlformats.org/officeDocument/2006/relationships/hyperlink" Target="https://www.umweltbundesamt.de/publikationen/junge-menschen-in-der-klimakri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88" name="Shape 88"/>
        <p:cNvGrpSpPr/>
        <p:nvPr/>
      </p:nvGrpSpPr>
      <p:grpSpPr>
        <a:xfrm>
          <a:off x="0" y="0"/>
          <a:ext cx="0" cy="0"/>
          <a:chOff x="0" y="0"/>
          <a:chExt cx="0" cy="0"/>
        </a:xfrm>
      </p:grpSpPr>
      <p:sp>
        <p:nvSpPr>
          <p:cNvPr id="89" name="Google Shape;89;p1"/>
          <p:cNvSpPr/>
          <p:nvPr/>
        </p:nvSpPr>
        <p:spPr>
          <a:xfrm>
            <a:off x="12889601" y="3857844"/>
            <a:ext cx="4369699" cy="4114800"/>
          </a:xfrm>
          <a:custGeom>
            <a:rect b="b" l="l" r="r" t="t"/>
            <a:pathLst>
              <a:path extrusionOk="0" h="4114800" w="4369699">
                <a:moveTo>
                  <a:pt x="0" y="0"/>
                </a:moveTo>
                <a:lnTo>
                  <a:pt x="4369699" y="0"/>
                </a:lnTo>
                <a:lnTo>
                  <a:pt x="4369699"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
          <p:cNvSpPr txBox="1"/>
          <p:nvPr/>
        </p:nvSpPr>
        <p:spPr>
          <a:xfrm>
            <a:off x="3203908" y="419100"/>
            <a:ext cx="11880184" cy="48576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de-DE" sz="9200">
                <a:solidFill>
                  <a:srgbClr val="32909B"/>
                </a:solidFill>
                <a:latin typeface="Libre Baskerville"/>
                <a:ea typeface="Libre Baskerville"/>
                <a:cs typeface="Libre Baskerville"/>
                <a:sym typeface="Libre Baskerville"/>
              </a:rPr>
              <a:t>KlimaGefühle meets Health For Future</a:t>
            </a:r>
            <a:endParaRPr/>
          </a:p>
        </p:txBody>
      </p:sp>
      <p:sp>
        <p:nvSpPr>
          <p:cNvPr id="91" name="Google Shape;91;p1"/>
          <p:cNvSpPr/>
          <p:nvPr/>
        </p:nvSpPr>
        <p:spPr>
          <a:xfrm>
            <a:off x="1028700" y="3857844"/>
            <a:ext cx="4736460" cy="4114800"/>
          </a:xfrm>
          <a:custGeom>
            <a:rect b="b" l="l" r="r" t="t"/>
            <a:pathLst>
              <a:path extrusionOk="0" h="4114800" w="4736460">
                <a:moveTo>
                  <a:pt x="0" y="0"/>
                </a:moveTo>
                <a:lnTo>
                  <a:pt x="4736460" y="0"/>
                </a:lnTo>
                <a:lnTo>
                  <a:pt x="4736460"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
          <p:cNvSpPr txBox="1"/>
          <p:nvPr/>
        </p:nvSpPr>
        <p:spPr>
          <a:xfrm>
            <a:off x="103775" y="9827525"/>
            <a:ext cx="10242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1200">
                <a:solidFill>
                  <a:schemeClr val="dk1"/>
                </a:solidFill>
                <a:latin typeface="Calibri"/>
                <a:ea typeface="Calibri"/>
                <a:cs typeface="Calibri"/>
                <a:sym typeface="Calibri"/>
              </a:rPr>
              <a:t>Alle nicht anderweitig deklarierten Bilddateien dieser Präsentation wurden von Canva lizenzfrei zur Verfügung gestellt.</a:t>
            </a:r>
            <a:endParaRPr sz="1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2"/>
          <p:cNvSpPr txBox="1"/>
          <p:nvPr>
            <p:ph type="title"/>
          </p:nvPr>
        </p:nvSpPr>
        <p:spPr>
          <a:xfrm>
            <a:off x="4648200" y="37719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de-DE"/>
              <a:t>Achtsamkeits-/Aktivierungsübung</a:t>
            </a:r>
            <a:br>
              <a:rPr lang="de-DE"/>
            </a:br>
            <a:r>
              <a:rPr lang="de-DE"/>
              <a:t>Zusammenhang Gedanken und Gefühle/körperliche Reaktion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85" name="Shape 185"/>
        <p:cNvGrpSpPr/>
        <p:nvPr/>
      </p:nvGrpSpPr>
      <p:grpSpPr>
        <a:xfrm>
          <a:off x="0" y="0"/>
          <a:ext cx="0" cy="0"/>
          <a:chOff x="0" y="0"/>
          <a:chExt cx="0" cy="0"/>
        </a:xfrm>
      </p:grpSpPr>
      <p:sp>
        <p:nvSpPr>
          <p:cNvPr id="186" name="Google Shape;18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32909B"/>
              </a:buClr>
              <a:buSzPts val="4400"/>
              <a:buFont typeface="Libre Baskerville"/>
              <a:buNone/>
            </a:pPr>
            <a:r>
              <a:rPr lang="de-DE">
                <a:solidFill>
                  <a:srgbClr val="32909B"/>
                </a:solidFill>
                <a:latin typeface="Libre Baskerville"/>
                <a:ea typeface="Libre Baskerville"/>
                <a:cs typeface="Libre Baskerville"/>
                <a:sym typeface="Libre Baskerville"/>
              </a:rPr>
              <a:t>Die Zitrone</a:t>
            </a:r>
            <a:endParaRPr/>
          </a:p>
        </p:txBody>
      </p:sp>
      <p:sp>
        <p:nvSpPr>
          <p:cNvPr id="187" name="Google Shape;187;p13"/>
          <p:cNvSpPr txBox="1"/>
          <p:nvPr>
            <p:ph idx="1" type="body"/>
          </p:nvPr>
        </p:nvSpPr>
        <p:spPr>
          <a:xfrm>
            <a:off x="457200" y="1600200"/>
            <a:ext cx="13639800" cy="7658100"/>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Clr>
                <a:schemeClr val="dk1"/>
              </a:buClr>
              <a:buSzPts val="2800"/>
              <a:buChar char="•"/>
            </a:pPr>
            <a:r>
              <a:rPr lang="de-DE" sz="2800">
                <a:latin typeface="Montserrat"/>
                <a:ea typeface="Montserrat"/>
                <a:cs typeface="Montserrat"/>
                <a:sym typeface="Montserrat"/>
              </a:rPr>
              <a:t>»Schließe kurz deine Augen. Wir sitzen in einem wunderschönen Garten in Italien, ein Zitronenbaum hängt voller dicker, gelber Früchte. Du pflückst eine pralle gelbe Zitrone und bringst sie mit zu unserem Tisch. Hier nimmst du ein gezacktes Messer und legst die Zitrone auf das Küchenbrett. Du setzt das Messer an und schneidest. Der Saft spritzt durch den Druck in alle Richtungen und sammelt sich auf dem Brett. Du schneidest eine dicke Zitronenscheibe ab und nimmst sie in die Hand. Saft rinnt herunter. Du beißt genussvoll hinein.«</a:t>
            </a:r>
            <a:endParaRPr/>
          </a:p>
          <a:p>
            <a:pPr indent="-139700" lvl="0" marL="342900" rtl="0" algn="l">
              <a:spcBef>
                <a:spcPts val="640"/>
              </a:spcBef>
              <a:spcAft>
                <a:spcPts val="0"/>
              </a:spcAft>
              <a:buClr>
                <a:schemeClr val="dk1"/>
              </a:buClr>
              <a:buSzPts val="3200"/>
              <a:buNone/>
            </a:pPr>
            <a:r>
              <a:t/>
            </a:r>
            <a:endParaRPr>
              <a:latin typeface="Montserrat"/>
              <a:ea typeface="Montserrat"/>
              <a:cs typeface="Montserrat"/>
              <a:sym typeface="Montserrat"/>
            </a:endParaRPr>
          </a:p>
          <a:p>
            <a:pPr indent="-342900" lvl="0" marL="342900" rtl="0" algn="l">
              <a:spcBef>
                <a:spcPts val="560"/>
              </a:spcBef>
              <a:spcAft>
                <a:spcPts val="0"/>
              </a:spcAft>
              <a:buClr>
                <a:schemeClr val="dk1"/>
              </a:buClr>
              <a:buSzPts val="2800"/>
              <a:buChar char="•"/>
            </a:pPr>
            <a:r>
              <a:rPr lang="de-DE" sz="2800">
                <a:latin typeface="Montserrat"/>
                <a:ea typeface="Montserrat"/>
                <a:cs typeface="Montserrat"/>
                <a:sym typeface="Montserrat"/>
              </a:rPr>
              <a:t>Mögliche Fragen zur Reflexion:</a:t>
            </a:r>
            <a:endParaRPr/>
          </a:p>
          <a:p>
            <a:pPr indent="-285750" lvl="1" marL="742950" rtl="0" algn="l">
              <a:spcBef>
                <a:spcPts val="520"/>
              </a:spcBef>
              <a:spcAft>
                <a:spcPts val="0"/>
              </a:spcAft>
              <a:buClr>
                <a:schemeClr val="dk1"/>
              </a:buClr>
              <a:buSzPts val="2600"/>
              <a:buChar char="–"/>
            </a:pPr>
            <a:r>
              <a:rPr lang="de-DE" sz="2600">
                <a:latin typeface="Montserrat"/>
                <a:ea typeface="Montserrat"/>
                <a:cs typeface="Montserrat"/>
                <a:sym typeface="Montserrat"/>
              </a:rPr>
              <a:t>Was spürst du?</a:t>
            </a:r>
            <a:endParaRPr/>
          </a:p>
          <a:p>
            <a:pPr indent="-285750" lvl="1" marL="742950" rtl="0" algn="l">
              <a:spcBef>
                <a:spcPts val="520"/>
              </a:spcBef>
              <a:spcAft>
                <a:spcPts val="0"/>
              </a:spcAft>
              <a:buClr>
                <a:schemeClr val="dk1"/>
              </a:buClr>
              <a:buSzPts val="2600"/>
              <a:buChar char="–"/>
            </a:pPr>
            <a:r>
              <a:rPr lang="de-DE" sz="2600">
                <a:latin typeface="Montserrat"/>
                <a:ea typeface="Montserrat"/>
                <a:cs typeface="Montserrat"/>
                <a:sym typeface="Montserrat"/>
              </a:rPr>
              <a:t>Was fühlst du?</a:t>
            </a:r>
            <a:endParaRPr/>
          </a:p>
          <a:p>
            <a:pPr indent="-285750" lvl="1" marL="742950" rtl="0" algn="l">
              <a:spcBef>
                <a:spcPts val="520"/>
              </a:spcBef>
              <a:spcAft>
                <a:spcPts val="0"/>
              </a:spcAft>
              <a:buClr>
                <a:schemeClr val="dk1"/>
              </a:buClr>
              <a:buSzPts val="2600"/>
              <a:buChar char="–"/>
            </a:pPr>
            <a:r>
              <a:rPr lang="de-DE" sz="2600">
                <a:latin typeface="Montserrat"/>
                <a:ea typeface="Montserrat"/>
                <a:cs typeface="Montserrat"/>
                <a:sym typeface="Montserrat"/>
              </a:rPr>
              <a:t>Was denkst du?</a:t>
            </a:r>
            <a:endParaRPr/>
          </a:p>
          <a:p>
            <a:pPr indent="-285750" lvl="1" marL="742950" rtl="0" algn="l">
              <a:spcBef>
                <a:spcPts val="520"/>
              </a:spcBef>
              <a:spcAft>
                <a:spcPts val="0"/>
              </a:spcAft>
              <a:buClr>
                <a:schemeClr val="dk1"/>
              </a:buClr>
              <a:buSzPts val="2600"/>
              <a:buChar char="–"/>
            </a:pPr>
            <a:r>
              <a:rPr lang="de-DE" sz="2600">
                <a:latin typeface="Montserrat"/>
                <a:ea typeface="Montserrat"/>
                <a:cs typeface="Montserrat"/>
                <a:sym typeface="Montserrat"/>
              </a:rPr>
              <a:t>Was sagt das über die Kraft unserer Vorstellung und den Einfluss unserer Gedanken?</a:t>
            </a:r>
            <a:endParaRPr/>
          </a:p>
        </p:txBody>
      </p:sp>
      <p:pic>
        <p:nvPicPr>
          <p:cNvPr id="188" name="Google Shape;188;p13"/>
          <p:cNvPicPr preferRelativeResize="0"/>
          <p:nvPr/>
        </p:nvPicPr>
        <p:blipFill rotWithShape="1">
          <a:blip r:embed="rId3">
            <a:alphaModFix/>
          </a:blip>
          <a:srcRect b="0" l="0" r="0" t="0"/>
          <a:stretch/>
        </p:blipFill>
        <p:spPr>
          <a:xfrm>
            <a:off x="14554200" y="1028700"/>
            <a:ext cx="3313865" cy="2314113"/>
          </a:xfrm>
          <a:prstGeom prst="rect">
            <a:avLst/>
          </a:prstGeom>
          <a:solidFill>
            <a:schemeClr val="lt2"/>
          </a:solidFill>
          <a:ln cap="flat" cmpd="sng" w="9525">
            <a:solidFill>
              <a:srgbClr val="FDE9D8"/>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4"/>
          <p:cNvSpPr txBox="1"/>
          <p:nvPr>
            <p:ph type="title"/>
          </p:nvPr>
        </p:nvSpPr>
        <p:spPr>
          <a:xfrm>
            <a:off x="4038600" y="31623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de-DE"/>
              <a:t>Studienergebnisse: Wie geht es Kinder und Jugendlichen in Deutschland mit dem Klimawandel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97" name="Shape 197"/>
        <p:cNvGrpSpPr/>
        <p:nvPr/>
      </p:nvGrpSpPr>
      <p:grpSpPr>
        <a:xfrm>
          <a:off x="0" y="0"/>
          <a:ext cx="0" cy="0"/>
          <a:chOff x="0" y="0"/>
          <a:chExt cx="0" cy="0"/>
        </a:xfrm>
      </p:grpSpPr>
      <p:sp>
        <p:nvSpPr>
          <p:cNvPr id="198" name="Google Shape;198;p15"/>
          <p:cNvSpPr txBox="1"/>
          <p:nvPr>
            <p:ph type="title"/>
          </p:nvPr>
        </p:nvSpPr>
        <p:spPr>
          <a:xfrm>
            <a:off x="533400" y="1055253"/>
            <a:ext cx="9372600" cy="116205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32909B"/>
              </a:buClr>
              <a:buSzPts val="4400"/>
              <a:buFont typeface="Libre Baskerville"/>
              <a:buNone/>
            </a:pPr>
            <a:r>
              <a:rPr lang="de-DE" sz="4400">
                <a:solidFill>
                  <a:srgbClr val="32909B"/>
                </a:solidFill>
                <a:latin typeface="Libre Baskerville"/>
                <a:ea typeface="Libre Baskerville"/>
                <a:cs typeface="Libre Baskerville"/>
                <a:sym typeface="Libre Baskerville"/>
              </a:rPr>
              <a:t>Was denken und fühlen Kinder und Jugendliche in Deutschland?</a:t>
            </a:r>
            <a:endParaRPr/>
          </a:p>
        </p:txBody>
      </p:sp>
      <p:pic>
        <p:nvPicPr>
          <p:cNvPr id="199" name="Google Shape;199;p15"/>
          <p:cNvPicPr preferRelativeResize="0"/>
          <p:nvPr>
            <p:ph idx="1" type="body"/>
          </p:nvPr>
        </p:nvPicPr>
        <p:blipFill rotWithShape="1">
          <a:blip r:embed="rId3">
            <a:alphaModFix/>
          </a:blip>
          <a:srcRect b="0" l="0" r="0" t="0"/>
          <a:stretch/>
        </p:blipFill>
        <p:spPr>
          <a:xfrm>
            <a:off x="8080513" y="1829821"/>
            <a:ext cx="9906000" cy="6898820"/>
          </a:xfrm>
          <a:prstGeom prst="rect">
            <a:avLst/>
          </a:prstGeom>
          <a:noFill/>
          <a:ln>
            <a:noFill/>
          </a:ln>
        </p:spPr>
      </p:pic>
      <p:sp>
        <p:nvSpPr>
          <p:cNvPr id="200" name="Google Shape;200;p15"/>
          <p:cNvSpPr txBox="1"/>
          <p:nvPr>
            <p:ph idx="2" type="body"/>
          </p:nvPr>
        </p:nvSpPr>
        <p:spPr>
          <a:xfrm>
            <a:off x="684213" y="2933700"/>
            <a:ext cx="5562600" cy="46910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2909B"/>
              </a:buClr>
              <a:buSzPts val="2800"/>
              <a:buNone/>
            </a:pPr>
            <a:r>
              <a:rPr lang="de-DE" sz="2800">
                <a:solidFill>
                  <a:srgbClr val="32909B"/>
                </a:solidFill>
                <a:latin typeface="Montserrat"/>
                <a:ea typeface="Montserrat"/>
                <a:cs typeface="Montserrat"/>
                <a:sym typeface="Montserrat"/>
              </a:rPr>
              <a:t>Studie Umweltbundesamt, 2022 (5)</a:t>
            </a:r>
            <a:endParaRPr/>
          </a:p>
          <a:p>
            <a:pPr indent="-457200" lvl="0" marL="457200" rtl="0" algn="l">
              <a:spcBef>
                <a:spcPts val="560"/>
              </a:spcBef>
              <a:spcAft>
                <a:spcPts val="0"/>
              </a:spcAft>
              <a:buClr>
                <a:schemeClr val="dk1"/>
              </a:buClr>
              <a:buSzPts val="2800"/>
              <a:buFont typeface="Arial"/>
              <a:buChar char="•"/>
            </a:pPr>
            <a:r>
              <a:rPr lang="de-DE" sz="2800">
                <a:latin typeface="Montserrat"/>
                <a:ea typeface="Montserrat"/>
                <a:cs typeface="Montserrat"/>
                <a:sym typeface="Montserrat"/>
              </a:rPr>
              <a:t>Repräsentative Umfrage von 1.010 jungen Menschen aus Deutschland </a:t>
            </a:r>
            <a:endParaRPr/>
          </a:p>
          <a:p>
            <a:pPr indent="-457200" lvl="0" marL="457200" rtl="0" algn="l">
              <a:spcBef>
                <a:spcPts val="560"/>
              </a:spcBef>
              <a:spcAft>
                <a:spcPts val="0"/>
              </a:spcAft>
              <a:buClr>
                <a:schemeClr val="dk1"/>
              </a:buClr>
              <a:buSzPts val="2800"/>
              <a:buFont typeface="Arial"/>
              <a:buChar char="•"/>
            </a:pPr>
            <a:r>
              <a:rPr lang="de-DE" sz="2800">
                <a:latin typeface="Montserrat"/>
                <a:ea typeface="Montserrat"/>
                <a:cs typeface="Montserrat"/>
                <a:sym typeface="Montserrat"/>
              </a:rPr>
              <a:t>zwischen 14 und 22 J. </a:t>
            </a:r>
            <a:endParaRPr/>
          </a:p>
          <a:p>
            <a:pPr indent="-457200" lvl="0" marL="457200" rtl="0" algn="l">
              <a:spcBef>
                <a:spcPts val="560"/>
              </a:spcBef>
              <a:spcAft>
                <a:spcPts val="0"/>
              </a:spcAft>
              <a:buClr>
                <a:schemeClr val="dk1"/>
              </a:buClr>
              <a:buSzPts val="2800"/>
              <a:buFont typeface="Arial"/>
              <a:buChar char="•"/>
            </a:pPr>
            <a:r>
              <a:rPr lang="de-DE" sz="2800">
                <a:latin typeface="Montserrat"/>
                <a:ea typeface="Montserrat"/>
                <a:cs typeface="Montserrat"/>
                <a:sym typeface="Montserrat"/>
              </a:rPr>
              <a:t>Fragebögen &amp; 16 ausführliche qualitative Interviews</a:t>
            </a:r>
            <a:endParaRPr/>
          </a:p>
        </p:txBody>
      </p:sp>
      <p:sp>
        <p:nvSpPr>
          <p:cNvPr id="201" name="Google Shape;201;p15"/>
          <p:cNvSpPr txBox="1"/>
          <p:nvPr>
            <p:ph idx="11" type="ftr"/>
          </p:nvPr>
        </p:nvSpPr>
        <p:spPr>
          <a:xfrm>
            <a:off x="15090913" y="9509180"/>
            <a:ext cx="2895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r>
              <a:rPr b="0" i="0" lang="de-DE" sz="1400" u="none" cap="none" strike="noStrike">
                <a:solidFill>
                  <a:srgbClr val="888888"/>
                </a:solidFill>
                <a:latin typeface="Calibri"/>
                <a:ea typeface="Calibri"/>
                <a:cs typeface="Calibri"/>
                <a:sym typeface="Calibri"/>
              </a:rPr>
              <a:t>Frick et al, 2022</a:t>
            </a:r>
            <a:endParaRPr sz="1400"/>
          </a:p>
        </p:txBody>
      </p:sp>
      <p:pic>
        <p:nvPicPr>
          <p:cNvPr id="202" name="Google Shape;202;p15"/>
          <p:cNvPicPr preferRelativeResize="0"/>
          <p:nvPr/>
        </p:nvPicPr>
        <p:blipFill rotWithShape="1">
          <a:blip r:embed="rId4">
            <a:alphaModFix/>
          </a:blip>
          <a:srcRect b="0" l="0" r="0" t="0"/>
          <a:stretch/>
        </p:blipFill>
        <p:spPr>
          <a:xfrm>
            <a:off x="7928113" y="9171767"/>
            <a:ext cx="10058400" cy="3076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206" name="Shape 206"/>
        <p:cNvGrpSpPr/>
        <p:nvPr/>
      </p:nvGrpSpPr>
      <p:grpSpPr>
        <a:xfrm>
          <a:off x="0" y="0"/>
          <a:ext cx="0" cy="0"/>
          <a:chOff x="0" y="0"/>
          <a:chExt cx="0" cy="0"/>
        </a:xfrm>
      </p:grpSpPr>
      <p:sp>
        <p:nvSpPr>
          <p:cNvPr id="207" name="Google Shape;207;p16"/>
          <p:cNvSpPr txBox="1"/>
          <p:nvPr>
            <p:ph type="title"/>
          </p:nvPr>
        </p:nvSpPr>
        <p:spPr>
          <a:xfrm>
            <a:off x="457200" y="190500"/>
            <a:ext cx="7924800" cy="212725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32909B"/>
              </a:buClr>
              <a:buSzPts val="4400"/>
              <a:buFont typeface="Libre Baskerville"/>
              <a:buNone/>
            </a:pPr>
            <a:r>
              <a:rPr lang="de-DE" sz="4400">
                <a:solidFill>
                  <a:srgbClr val="32909B"/>
                </a:solidFill>
                <a:latin typeface="Libre Baskerville"/>
                <a:ea typeface="Libre Baskerville"/>
                <a:cs typeface="Libre Baskerville"/>
                <a:sym typeface="Libre Baskerville"/>
              </a:rPr>
              <a:t>Was denken und fühlen Kinder und Jugendliche in Deutschland?</a:t>
            </a:r>
            <a:endParaRPr sz="4400">
              <a:latin typeface="Libre Baskerville"/>
              <a:ea typeface="Libre Baskerville"/>
              <a:cs typeface="Libre Baskerville"/>
              <a:sym typeface="Libre Baskerville"/>
            </a:endParaRPr>
          </a:p>
        </p:txBody>
      </p:sp>
      <p:pic>
        <p:nvPicPr>
          <p:cNvPr id="208" name="Google Shape;208;p16"/>
          <p:cNvPicPr preferRelativeResize="0"/>
          <p:nvPr>
            <p:ph idx="1" type="body"/>
          </p:nvPr>
        </p:nvPicPr>
        <p:blipFill rotWithShape="1">
          <a:blip r:embed="rId3">
            <a:alphaModFix/>
          </a:blip>
          <a:srcRect b="0" l="0" r="0" t="0"/>
          <a:stretch/>
        </p:blipFill>
        <p:spPr>
          <a:xfrm>
            <a:off x="8382000" y="2476500"/>
            <a:ext cx="8001000" cy="6587361"/>
          </a:xfrm>
          <a:prstGeom prst="rect">
            <a:avLst/>
          </a:prstGeom>
          <a:noFill/>
          <a:ln>
            <a:noFill/>
          </a:ln>
        </p:spPr>
      </p:pic>
      <p:sp>
        <p:nvSpPr>
          <p:cNvPr id="209" name="Google Shape;209;p16"/>
          <p:cNvSpPr txBox="1"/>
          <p:nvPr>
            <p:ph idx="2" type="body"/>
          </p:nvPr>
        </p:nvSpPr>
        <p:spPr>
          <a:xfrm>
            <a:off x="1752600" y="2781300"/>
            <a:ext cx="4419600" cy="4613625"/>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000"/>
              <a:buNone/>
            </a:pPr>
            <a:r>
              <a:t/>
            </a:r>
            <a:endParaRPr b="1" sz="3000"/>
          </a:p>
          <a:p>
            <a:pPr indent="0" lvl="0" marL="0" rtl="0" algn="ctr">
              <a:spcBef>
                <a:spcPts val="600"/>
              </a:spcBef>
              <a:spcAft>
                <a:spcPts val="0"/>
              </a:spcAft>
              <a:buClr>
                <a:schemeClr val="dk1"/>
              </a:buClr>
              <a:buSzPts val="3000"/>
              <a:buNone/>
            </a:pPr>
            <a:r>
              <a:t/>
            </a:r>
            <a:endParaRPr b="1" sz="3000"/>
          </a:p>
          <a:p>
            <a:pPr indent="0" lvl="0" marL="0" rtl="0" algn="ctr">
              <a:spcBef>
                <a:spcPts val="600"/>
              </a:spcBef>
              <a:spcAft>
                <a:spcPts val="0"/>
              </a:spcAft>
              <a:buClr>
                <a:srgbClr val="32909B"/>
              </a:buClr>
              <a:buSzPts val="3000"/>
              <a:buNone/>
            </a:pPr>
            <a:r>
              <a:rPr lang="de-DE" sz="3000">
                <a:solidFill>
                  <a:srgbClr val="32909B"/>
                </a:solidFill>
                <a:latin typeface="Montserrat"/>
                <a:ea typeface="Montserrat"/>
                <a:cs typeface="Montserrat"/>
                <a:sym typeface="Montserrat"/>
              </a:rPr>
              <a:t>„Wie fühlst du dich, wenn du an die Klimakrise denkst?“</a:t>
            </a:r>
            <a:endParaRPr/>
          </a:p>
          <a:p>
            <a:pPr indent="0" lvl="0" marL="0" rtl="0" algn="ctr">
              <a:spcBef>
                <a:spcPts val="480"/>
              </a:spcBef>
              <a:spcAft>
                <a:spcPts val="0"/>
              </a:spcAft>
              <a:buClr>
                <a:schemeClr val="dk1"/>
              </a:buClr>
              <a:buSzPts val="2400"/>
              <a:buNone/>
            </a:pPr>
            <a:r>
              <a:rPr lang="de-DE" sz="2400">
                <a:latin typeface="Montserrat"/>
                <a:ea typeface="Montserrat"/>
                <a:cs typeface="Montserrat"/>
                <a:sym typeface="Montserrat"/>
              </a:rPr>
              <a:t>(Mehrfachnennungen möglich)</a:t>
            </a:r>
            <a:endParaRPr/>
          </a:p>
        </p:txBody>
      </p:sp>
      <p:sp>
        <p:nvSpPr>
          <p:cNvPr id="210" name="Google Shape;210;p16"/>
          <p:cNvSpPr txBox="1"/>
          <p:nvPr>
            <p:ph idx="11" type="ftr"/>
          </p:nvPr>
        </p:nvSpPr>
        <p:spPr>
          <a:xfrm>
            <a:off x="10210800" y="9222611"/>
            <a:ext cx="6172200" cy="547688"/>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r>
              <a:rPr b="0" i="0" lang="de-DE" sz="1400" u="none" cap="none" strike="noStrike">
                <a:solidFill>
                  <a:srgbClr val="888888"/>
                </a:solidFill>
                <a:latin typeface="Calibri"/>
                <a:ea typeface="Calibri"/>
                <a:cs typeface="Calibri"/>
                <a:sym typeface="Calibri"/>
              </a:rPr>
              <a:t>Frick et al, 2020</a:t>
            </a:r>
            <a:endParaRPr sz="1400"/>
          </a:p>
          <a:p>
            <a:pPr indent="0" lvl="0" marL="0" marR="0" rtl="0" algn="r">
              <a:lnSpc>
                <a:spcPct val="100000"/>
              </a:lnSpc>
              <a:spcBef>
                <a:spcPts val="0"/>
              </a:spcBef>
              <a:spcAft>
                <a:spcPts val="0"/>
              </a:spcAft>
              <a:buClr>
                <a:srgbClr val="888888"/>
              </a:buClr>
              <a:buSzPts val="1200"/>
              <a:buFont typeface="Calibri"/>
              <a:buNone/>
            </a:pPr>
            <a:r>
              <a:t/>
            </a:r>
            <a:endParaRPr b="0" i="0" sz="1400" u="none" cap="none" strike="noStrike">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214" name="Shape 214"/>
        <p:cNvGrpSpPr/>
        <p:nvPr/>
      </p:nvGrpSpPr>
      <p:grpSpPr>
        <a:xfrm>
          <a:off x="0" y="0"/>
          <a:ext cx="0" cy="0"/>
          <a:chOff x="0" y="0"/>
          <a:chExt cx="0" cy="0"/>
        </a:xfrm>
      </p:grpSpPr>
      <p:sp>
        <p:nvSpPr>
          <p:cNvPr id="215" name="Google Shape;215;p17"/>
          <p:cNvSpPr txBox="1"/>
          <p:nvPr>
            <p:ph type="title"/>
          </p:nvPr>
        </p:nvSpPr>
        <p:spPr>
          <a:xfrm>
            <a:off x="457200" y="571500"/>
            <a:ext cx="15773400" cy="1752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32909B"/>
              </a:buClr>
              <a:buSzPts val="4400"/>
              <a:buFont typeface="Libre Baskerville"/>
              <a:buNone/>
            </a:pPr>
            <a:r>
              <a:rPr b="1" i="0" lang="de-DE" sz="4400" u="none" cap="none" strike="noStrike">
                <a:solidFill>
                  <a:srgbClr val="32909B"/>
                </a:solidFill>
                <a:latin typeface="Libre Baskerville"/>
                <a:ea typeface="Libre Baskerville"/>
                <a:cs typeface="Libre Baskerville"/>
                <a:sym typeface="Libre Baskerville"/>
              </a:rPr>
              <a:t>Was denken und fühlen Kinder und Jugendliche in Deutschland?</a:t>
            </a:r>
            <a:endParaRPr/>
          </a:p>
        </p:txBody>
      </p:sp>
      <p:sp>
        <p:nvSpPr>
          <p:cNvPr id="216" name="Google Shape;216;p17"/>
          <p:cNvSpPr txBox="1"/>
          <p:nvPr>
            <p:ph idx="1" type="body"/>
          </p:nvPr>
        </p:nvSpPr>
        <p:spPr>
          <a:xfrm>
            <a:off x="1828800" y="2781300"/>
            <a:ext cx="12039600" cy="635476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Clr>
                <a:srgbClr val="32909B"/>
              </a:buClr>
              <a:buSzPct val="100000"/>
              <a:buNone/>
            </a:pPr>
            <a:r>
              <a:rPr b="1" lang="de-DE" sz="2700">
                <a:solidFill>
                  <a:srgbClr val="32909B"/>
                </a:solidFill>
                <a:latin typeface="Montserrat"/>
                <a:ea typeface="Montserrat"/>
                <a:cs typeface="Montserrat"/>
                <a:sym typeface="Montserrat"/>
              </a:rPr>
              <a:t>Konkrete Klimagefühle</a:t>
            </a:r>
            <a:endParaRPr/>
          </a:p>
          <a:p>
            <a:pPr indent="-342931" lvl="0" marL="342900" rtl="0" algn="l">
              <a:spcBef>
                <a:spcPts val="499"/>
              </a:spcBef>
              <a:spcAft>
                <a:spcPts val="0"/>
              </a:spcAft>
              <a:buClr>
                <a:schemeClr val="dk1"/>
              </a:buClr>
              <a:buSzPct val="100000"/>
              <a:buChar char="•"/>
            </a:pPr>
            <a:r>
              <a:rPr lang="de-DE" sz="2700">
                <a:latin typeface="Montserrat"/>
                <a:ea typeface="Montserrat"/>
                <a:cs typeface="Montserrat"/>
                <a:sym typeface="Montserrat"/>
              </a:rPr>
              <a:t>„Ich habe </a:t>
            </a:r>
            <a:r>
              <a:rPr b="1" lang="de-DE" sz="2700">
                <a:latin typeface="Montserrat"/>
                <a:ea typeface="Montserrat"/>
                <a:cs typeface="Montserrat"/>
                <a:sym typeface="Montserrat"/>
              </a:rPr>
              <a:t>Angst</a:t>
            </a:r>
            <a:r>
              <a:rPr lang="de-DE" sz="2700">
                <a:latin typeface="Montserrat"/>
                <a:ea typeface="Montserrat"/>
                <a:cs typeface="Montserrat"/>
                <a:sym typeface="Montserrat"/>
              </a:rPr>
              <a:t>, dass wir irgendwann im Schatten 45°C haben und all die Natur und die Lebewesen, die wir kennen (aus-) sterben werden und wir alle langsam sterben werden aufgrund von Nahrungsmittelmangel.“ (#682, w, 17 Jahre)</a:t>
            </a:r>
            <a:endParaRPr/>
          </a:p>
          <a:p>
            <a:pPr indent="-342931" lvl="0" marL="342900" rtl="0" algn="l">
              <a:spcBef>
                <a:spcPts val="499"/>
              </a:spcBef>
              <a:spcAft>
                <a:spcPts val="0"/>
              </a:spcAft>
              <a:buClr>
                <a:schemeClr val="dk1"/>
              </a:buClr>
              <a:buSzPct val="100000"/>
              <a:buChar char="•"/>
            </a:pPr>
            <a:r>
              <a:rPr lang="de-DE" sz="2700">
                <a:latin typeface="Montserrat"/>
                <a:ea typeface="Montserrat"/>
                <a:cs typeface="Montserrat"/>
                <a:sym typeface="Montserrat"/>
              </a:rPr>
              <a:t>„Wenn ich mich mit einer bestimmten Problematik auseinandersetze, wenn es viel menschliches, tierisches Leid gibt, Massentierhaltung, wenn man tiefer einsteigt, wird man </a:t>
            </a:r>
            <a:r>
              <a:rPr b="1" lang="de-DE" sz="2700">
                <a:latin typeface="Montserrat"/>
                <a:ea typeface="Montserrat"/>
                <a:cs typeface="Montserrat"/>
                <a:sym typeface="Montserrat"/>
              </a:rPr>
              <a:t>sehr traurig</a:t>
            </a:r>
            <a:r>
              <a:rPr lang="de-DE" sz="2700">
                <a:latin typeface="Montserrat"/>
                <a:ea typeface="Montserrat"/>
                <a:cs typeface="Montserrat"/>
                <a:sym typeface="Montserrat"/>
              </a:rPr>
              <a:t>.“ (IP #07, m, 21 Jahre)</a:t>
            </a:r>
            <a:endParaRPr/>
          </a:p>
          <a:p>
            <a:pPr indent="-342931" lvl="0" marL="342900" rtl="0" algn="l">
              <a:spcBef>
                <a:spcPts val="499"/>
              </a:spcBef>
              <a:spcAft>
                <a:spcPts val="0"/>
              </a:spcAft>
              <a:buClr>
                <a:schemeClr val="dk1"/>
              </a:buClr>
              <a:buSzPct val="100000"/>
              <a:buChar char="•"/>
            </a:pPr>
            <a:r>
              <a:rPr lang="de-DE" sz="2700">
                <a:latin typeface="Montserrat"/>
                <a:ea typeface="Montserrat"/>
                <a:cs typeface="Montserrat"/>
                <a:sym typeface="Montserrat"/>
              </a:rPr>
              <a:t>„Es kommt </a:t>
            </a:r>
            <a:r>
              <a:rPr b="1" lang="de-DE" sz="2700">
                <a:latin typeface="Montserrat"/>
                <a:ea typeface="Montserrat"/>
                <a:cs typeface="Montserrat"/>
                <a:sym typeface="Montserrat"/>
              </a:rPr>
              <a:t>Wut</a:t>
            </a:r>
            <a:r>
              <a:rPr lang="de-DE" sz="2700">
                <a:latin typeface="Montserrat"/>
                <a:ea typeface="Montserrat"/>
                <a:cs typeface="Montserrat"/>
                <a:sym typeface="Montserrat"/>
              </a:rPr>
              <a:t> hoch über die Politik oder bestimmte Leute, wo ich merke, die hätten die Macht, etwas zu verändern, tun es aber nicht.“ (IP #09, w, 21 Jahre)</a:t>
            </a:r>
            <a:endParaRPr/>
          </a:p>
          <a:p>
            <a:pPr indent="-184340" lvl="0" marL="342900" rtl="0" algn="l">
              <a:spcBef>
                <a:spcPts val="499"/>
              </a:spcBef>
              <a:spcAft>
                <a:spcPts val="0"/>
              </a:spcAft>
              <a:buClr>
                <a:schemeClr val="dk1"/>
              </a:buClr>
              <a:buSzPct val="100000"/>
              <a:buNone/>
            </a:pPr>
            <a:r>
              <a:t/>
            </a:r>
            <a:endParaRPr sz="2700">
              <a:latin typeface="Montserrat"/>
              <a:ea typeface="Montserrat"/>
              <a:cs typeface="Montserrat"/>
              <a:sym typeface="Montserrat"/>
            </a:endParaRPr>
          </a:p>
          <a:p>
            <a:pPr indent="0" lvl="0" marL="0" rtl="0" algn="l">
              <a:spcBef>
                <a:spcPts val="499"/>
              </a:spcBef>
              <a:spcAft>
                <a:spcPts val="0"/>
              </a:spcAft>
              <a:buClr>
                <a:srgbClr val="32909B"/>
              </a:buClr>
              <a:buSzPct val="100000"/>
              <a:buNone/>
            </a:pPr>
            <a:r>
              <a:rPr b="1" lang="de-DE" sz="2700">
                <a:solidFill>
                  <a:srgbClr val="32909B"/>
                </a:solidFill>
                <a:latin typeface="Montserrat"/>
                <a:ea typeface="Montserrat"/>
                <a:cs typeface="Montserrat"/>
                <a:sym typeface="Montserrat"/>
              </a:rPr>
              <a:t>..bis hin zu ernsthaften psychischen Belastung</a:t>
            </a:r>
            <a:endParaRPr/>
          </a:p>
          <a:p>
            <a:pPr indent="-342931" lvl="0" marL="342900" rtl="0" algn="l">
              <a:spcBef>
                <a:spcPts val="499"/>
              </a:spcBef>
              <a:spcAft>
                <a:spcPts val="0"/>
              </a:spcAft>
              <a:buClr>
                <a:srgbClr val="000000"/>
              </a:buClr>
              <a:buSzPct val="100000"/>
              <a:buChar char="•"/>
            </a:pPr>
            <a:r>
              <a:rPr lang="de-DE" sz="2700">
                <a:solidFill>
                  <a:srgbClr val="000000"/>
                </a:solidFill>
                <a:latin typeface="Montserrat"/>
                <a:ea typeface="Montserrat"/>
                <a:cs typeface="Montserrat"/>
                <a:sym typeface="Montserrat"/>
              </a:rPr>
              <a:t>„Wenn ich Angst fühle, das ist eine lähmende Angst, dass ich dann in einen Gemütszustand komme, wo ich keine Hausaufgaben machen kann, kein Ehrenamt, weil ich von dem Gefühl nicht loskomme, starr im Bett liege, nicht aktiv etwas machen kann. Das versuche ich zu verhindern, aber es kommt doch, versteckt in meinen anderen Emotionen.“ (IP #13, w, 17 Jahre) </a:t>
            </a:r>
            <a:endParaRPr b="1" sz="2700">
              <a:latin typeface="Montserrat"/>
              <a:ea typeface="Montserrat"/>
              <a:cs typeface="Montserrat"/>
              <a:sym typeface="Montserrat"/>
            </a:endParaRPr>
          </a:p>
          <a:p>
            <a:pPr indent="-184340" lvl="0" marL="342900" rtl="0" algn="l">
              <a:spcBef>
                <a:spcPts val="499"/>
              </a:spcBef>
              <a:spcAft>
                <a:spcPts val="0"/>
              </a:spcAft>
              <a:buClr>
                <a:schemeClr val="dk1"/>
              </a:buClr>
              <a:buSzPct val="100000"/>
              <a:buNone/>
            </a:pPr>
            <a:r>
              <a:t/>
            </a:r>
            <a:endParaRPr sz="2700"/>
          </a:p>
          <a:p>
            <a:pPr indent="-154940" lvl="0" marL="342900" rtl="0" algn="l">
              <a:spcBef>
                <a:spcPts val="592"/>
              </a:spcBef>
              <a:spcAft>
                <a:spcPts val="0"/>
              </a:spcAft>
              <a:buClr>
                <a:schemeClr val="dk1"/>
              </a:buClr>
              <a:buSzPct val="100000"/>
              <a:buNone/>
            </a:pPr>
            <a:r>
              <a:t/>
            </a:r>
            <a:endParaRPr/>
          </a:p>
        </p:txBody>
      </p:sp>
      <p:sp>
        <p:nvSpPr>
          <p:cNvPr id="217" name="Google Shape;217;p17"/>
          <p:cNvSpPr txBox="1"/>
          <p:nvPr>
            <p:ph idx="11" type="ftr"/>
          </p:nvPr>
        </p:nvSpPr>
        <p:spPr>
          <a:xfrm>
            <a:off x="14782800" y="9532937"/>
            <a:ext cx="2895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r>
              <a:rPr b="0" i="0" lang="de-DE" sz="1400" u="none" cap="none" strike="noStrike">
                <a:solidFill>
                  <a:srgbClr val="888888"/>
                </a:solidFill>
                <a:latin typeface="Calibri"/>
                <a:ea typeface="Calibri"/>
                <a:cs typeface="Calibri"/>
                <a:sym typeface="Calibri"/>
              </a:rPr>
              <a:t>Frick et al, 2020</a:t>
            </a:r>
            <a:endParaRPr sz="14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221" name="Shape 221"/>
        <p:cNvGrpSpPr/>
        <p:nvPr/>
      </p:nvGrpSpPr>
      <p:grpSpPr>
        <a:xfrm>
          <a:off x="0" y="0"/>
          <a:ext cx="0" cy="0"/>
          <a:chOff x="0" y="0"/>
          <a:chExt cx="0" cy="0"/>
        </a:xfrm>
      </p:grpSpPr>
      <p:sp>
        <p:nvSpPr>
          <p:cNvPr id="222" name="Google Shape;222;p18"/>
          <p:cNvSpPr txBox="1"/>
          <p:nvPr/>
        </p:nvSpPr>
        <p:spPr>
          <a:xfrm>
            <a:off x="6411268" y="800363"/>
            <a:ext cx="4452112" cy="500137"/>
          </a:xfrm>
          <a:prstGeom prst="rect">
            <a:avLst/>
          </a:prstGeom>
          <a:noFill/>
          <a:ln>
            <a:noFill/>
          </a:ln>
        </p:spPr>
        <p:txBody>
          <a:bodyPr anchorCtr="0" anchor="t" bIns="0" lIns="0" spcFirstLastPara="1" rIns="0" wrap="square" tIns="0">
            <a:spAutoFit/>
          </a:bodyPr>
          <a:lstStyle/>
          <a:p>
            <a:pPr indent="0" lvl="0" marL="0" marR="0" rtl="0" algn="ctr">
              <a:lnSpc>
                <a:spcPct val="110019"/>
              </a:lnSpc>
              <a:spcBef>
                <a:spcPts val="0"/>
              </a:spcBef>
              <a:spcAft>
                <a:spcPts val="0"/>
              </a:spcAft>
              <a:buClr>
                <a:srgbClr val="32909B"/>
              </a:buClr>
              <a:buSzPts val="3513"/>
              <a:buFont typeface="Libre Baskerville"/>
              <a:buNone/>
            </a:pPr>
            <a:r>
              <a:rPr b="1" i="0" lang="de-DE" sz="3513" u="none" cap="none" strike="noStrike">
                <a:solidFill>
                  <a:srgbClr val="32909B"/>
                </a:solidFill>
                <a:latin typeface="Libre Baskerville"/>
                <a:ea typeface="Libre Baskerville"/>
                <a:cs typeface="Libre Baskerville"/>
                <a:sym typeface="Libre Baskerville"/>
              </a:rPr>
              <a:t>… und jetzt?!</a:t>
            </a:r>
            <a:endParaRPr/>
          </a:p>
        </p:txBody>
      </p:sp>
      <p:sp>
        <p:nvSpPr>
          <p:cNvPr id="223" name="Google Shape;223;p18"/>
          <p:cNvSpPr/>
          <p:nvPr/>
        </p:nvSpPr>
        <p:spPr>
          <a:xfrm>
            <a:off x="421950" y="5392054"/>
            <a:ext cx="4736460" cy="4114800"/>
          </a:xfrm>
          <a:custGeom>
            <a:rect b="b" l="l" r="r" t="t"/>
            <a:pathLst>
              <a:path extrusionOk="0" h="4114800" w="4736460">
                <a:moveTo>
                  <a:pt x="0" y="0"/>
                </a:moveTo>
                <a:lnTo>
                  <a:pt x="4736460" y="0"/>
                </a:lnTo>
                <a:lnTo>
                  <a:pt x="4736460"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4" name="Google Shape;224;p18"/>
          <p:cNvGrpSpPr/>
          <p:nvPr/>
        </p:nvGrpSpPr>
        <p:grpSpPr>
          <a:xfrm>
            <a:off x="2743072" y="2633625"/>
            <a:ext cx="15122984" cy="1728341"/>
            <a:chOff x="7422" y="995312"/>
            <a:chExt cx="15122984" cy="1728341"/>
          </a:xfrm>
        </p:grpSpPr>
        <p:sp>
          <p:nvSpPr>
            <p:cNvPr id="225" name="Google Shape;225;p18"/>
            <p:cNvSpPr/>
            <p:nvPr/>
          </p:nvSpPr>
          <p:spPr>
            <a:xfrm>
              <a:off x="7422" y="995312"/>
              <a:ext cx="4320852" cy="1728341"/>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8"/>
            <p:cNvSpPr txBox="1"/>
            <p:nvPr/>
          </p:nvSpPr>
          <p:spPr>
            <a:xfrm>
              <a:off x="871593" y="995312"/>
              <a:ext cx="2592511" cy="1728341"/>
            </a:xfrm>
            <a:prstGeom prst="rect">
              <a:avLst/>
            </a:prstGeom>
            <a:noFill/>
            <a:ln>
              <a:noFill/>
            </a:ln>
          </p:spPr>
          <p:txBody>
            <a:bodyPr anchorCtr="0" anchor="ctr" bIns="38650" lIns="116000" spcFirstLastPara="1" rIns="38650" wrap="square" tIns="38650">
              <a:noAutofit/>
            </a:bodyPr>
            <a:lstStyle/>
            <a:p>
              <a:pPr indent="0" lvl="0" marL="0" marR="0" rtl="0" algn="ctr">
                <a:lnSpc>
                  <a:spcPct val="90000"/>
                </a:lnSpc>
                <a:spcBef>
                  <a:spcPts val="0"/>
                </a:spcBef>
                <a:spcAft>
                  <a:spcPts val="0"/>
                </a:spcAft>
                <a:buClr>
                  <a:schemeClr val="lt1"/>
                </a:buClr>
                <a:buSzPts val="2900"/>
                <a:buFont typeface="Calibri"/>
                <a:buNone/>
              </a:pPr>
              <a:r>
                <a:rPr lang="de-DE" sz="2900">
                  <a:solidFill>
                    <a:schemeClr val="lt1"/>
                  </a:solidFill>
                  <a:latin typeface="Calibri"/>
                  <a:ea typeface="Calibri"/>
                  <a:cs typeface="Calibri"/>
                  <a:sym typeface="Calibri"/>
                </a:rPr>
                <a:t>Einführung:  Klimawandel</a:t>
              </a:r>
              <a:endParaRPr/>
            </a:p>
          </p:txBody>
        </p:sp>
        <p:sp>
          <p:nvSpPr>
            <p:cNvPr id="227" name="Google Shape;227;p18"/>
            <p:cNvSpPr/>
            <p:nvPr/>
          </p:nvSpPr>
          <p:spPr>
            <a:xfrm>
              <a:off x="3896190" y="995312"/>
              <a:ext cx="4320852" cy="1728341"/>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8"/>
            <p:cNvSpPr txBox="1"/>
            <p:nvPr/>
          </p:nvSpPr>
          <p:spPr>
            <a:xfrm>
              <a:off x="4760361" y="995312"/>
              <a:ext cx="2592511" cy="1728341"/>
            </a:xfrm>
            <a:prstGeom prst="rect">
              <a:avLst/>
            </a:prstGeom>
            <a:noFill/>
            <a:ln>
              <a:noFill/>
            </a:ln>
          </p:spPr>
          <p:txBody>
            <a:bodyPr anchorCtr="0" anchor="ctr" bIns="38650" lIns="116000" spcFirstLastPara="1" rIns="38650" wrap="square" tIns="38650">
              <a:noAutofit/>
            </a:bodyPr>
            <a:lstStyle/>
            <a:p>
              <a:pPr indent="0" lvl="0" marL="0" marR="0" rtl="0" algn="ctr">
                <a:lnSpc>
                  <a:spcPct val="90000"/>
                </a:lnSpc>
                <a:spcBef>
                  <a:spcPts val="0"/>
                </a:spcBef>
                <a:spcAft>
                  <a:spcPts val="0"/>
                </a:spcAft>
                <a:buClr>
                  <a:schemeClr val="lt1"/>
                </a:buClr>
                <a:buSzPts val="2900"/>
                <a:buFont typeface="Calibri"/>
                <a:buNone/>
              </a:pPr>
              <a:r>
                <a:rPr lang="de-DE" sz="2900">
                  <a:solidFill>
                    <a:schemeClr val="lt1"/>
                  </a:solidFill>
                  <a:latin typeface="Calibri"/>
                  <a:ea typeface="Calibri"/>
                  <a:cs typeface="Calibri"/>
                  <a:sym typeface="Calibri"/>
                </a:rPr>
                <a:t>Klimawandel, Gedanken und Gefühle</a:t>
              </a:r>
              <a:endParaRPr/>
            </a:p>
          </p:txBody>
        </p:sp>
        <p:sp>
          <p:nvSpPr>
            <p:cNvPr id="229" name="Google Shape;229;p18"/>
            <p:cNvSpPr/>
            <p:nvPr/>
          </p:nvSpPr>
          <p:spPr>
            <a:xfrm>
              <a:off x="7784957" y="995312"/>
              <a:ext cx="4320852" cy="1728341"/>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8"/>
            <p:cNvSpPr txBox="1"/>
            <p:nvPr/>
          </p:nvSpPr>
          <p:spPr>
            <a:xfrm>
              <a:off x="8649128" y="995312"/>
              <a:ext cx="2592511" cy="1728341"/>
            </a:xfrm>
            <a:prstGeom prst="rect">
              <a:avLst/>
            </a:prstGeom>
            <a:noFill/>
            <a:ln>
              <a:noFill/>
            </a:ln>
          </p:spPr>
          <p:txBody>
            <a:bodyPr anchorCtr="0" anchor="ctr" bIns="38650" lIns="116000" spcFirstLastPara="1" rIns="38650" wrap="square" tIns="38650">
              <a:noAutofit/>
            </a:bodyPr>
            <a:lstStyle/>
            <a:p>
              <a:pPr indent="0" lvl="0" marL="0" marR="0" rtl="0" algn="ctr">
                <a:lnSpc>
                  <a:spcPct val="90000"/>
                </a:lnSpc>
                <a:spcBef>
                  <a:spcPts val="0"/>
                </a:spcBef>
                <a:spcAft>
                  <a:spcPts val="0"/>
                </a:spcAft>
                <a:buClr>
                  <a:schemeClr val="lt1"/>
                </a:buClr>
                <a:buSzPts val="2900"/>
                <a:buFont typeface="Calibri"/>
                <a:buNone/>
              </a:pPr>
              <a:r>
                <a:rPr lang="de-DE" sz="2900">
                  <a:solidFill>
                    <a:schemeClr val="lt1"/>
                  </a:solidFill>
                  <a:latin typeface="Calibri"/>
                  <a:ea typeface="Calibri"/>
                  <a:cs typeface="Calibri"/>
                  <a:sym typeface="Calibri"/>
                </a:rPr>
                <a:t>Klimawandel und meine (körperliche) Gesundheit</a:t>
              </a:r>
              <a:endParaRPr/>
            </a:p>
          </p:txBody>
        </p:sp>
        <p:sp>
          <p:nvSpPr>
            <p:cNvPr id="231" name="Google Shape;231;p18"/>
            <p:cNvSpPr txBox="1"/>
            <p:nvPr/>
          </p:nvSpPr>
          <p:spPr>
            <a:xfrm>
              <a:off x="12537895" y="995312"/>
              <a:ext cx="2592511" cy="1728341"/>
            </a:xfrm>
            <a:prstGeom prst="rect">
              <a:avLst/>
            </a:prstGeom>
            <a:noFill/>
            <a:ln>
              <a:noFill/>
            </a:ln>
          </p:spPr>
          <p:txBody>
            <a:bodyPr anchorCtr="0" anchor="ctr" bIns="38650" lIns="116000" spcFirstLastPara="1" rIns="38650" wrap="square" tIns="38650">
              <a:noAutofit/>
            </a:bodyPr>
            <a:lstStyle/>
            <a:p>
              <a:pPr indent="0" lvl="0" marL="0" marR="0" rtl="0" algn="ctr">
                <a:lnSpc>
                  <a:spcPct val="90000"/>
                </a:lnSpc>
                <a:spcBef>
                  <a:spcPts val="0"/>
                </a:spcBef>
                <a:spcAft>
                  <a:spcPts val="0"/>
                </a:spcAft>
                <a:buClr>
                  <a:schemeClr val="lt1"/>
                </a:buClr>
                <a:buSzPts val="2900"/>
                <a:buFont typeface="Calibri"/>
                <a:buNone/>
              </a:pPr>
              <a:r>
                <a:t/>
              </a:r>
              <a:endParaRPr/>
            </a:p>
          </p:txBody>
        </p:sp>
      </p:grpSp>
      <p:sp>
        <p:nvSpPr>
          <p:cNvPr id="232" name="Google Shape;232;p18"/>
          <p:cNvSpPr/>
          <p:nvPr/>
        </p:nvSpPr>
        <p:spPr>
          <a:xfrm flipH="1" rot="8071307">
            <a:off x="4180474" y="2226626"/>
            <a:ext cx="967366" cy="500137"/>
          </a:xfrm>
          <a:prstGeom prst="halfFrame">
            <a:avLst>
              <a:gd fmla="val 21045" name="adj1"/>
              <a:gd fmla="val 22119"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18"/>
          <p:cNvSpPr/>
          <p:nvPr/>
        </p:nvSpPr>
        <p:spPr>
          <a:xfrm>
            <a:off x="13496351" y="5695067"/>
            <a:ext cx="4369699" cy="4114800"/>
          </a:xfrm>
          <a:custGeom>
            <a:rect b="b" l="l" r="r" t="t"/>
            <a:pathLst>
              <a:path extrusionOk="0" h="4114800" w="4369699">
                <a:moveTo>
                  <a:pt x="0" y="0"/>
                </a:moveTo>
                <a:lnTo>
                  <a:pt x="4369699" y="0"/>
                </a:lnTo>
                <a:lnTo>
                  <a:pt x="4369699"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237" name="Shape 237"/>
        <p:cNvGrpSpPr/>
        <p:nvPr/>
      </p:nvGrpSpPr>
      <p:grpSpPr>
        <a:xfrm>
          <a:off x="0" y="0"/>
          <a:ext cx="0" cy="0"/>
          <a:chOff x="0" y="0"/>
          <a:chExt cx="0" cy="0"/>
        </a:xfrm>
      </p:grpSpPr>
      <p:sp>
        <p:nvSpPr>
          <p:cNvPr id="238" name="Google Shape;238;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32909B"/>
              </a:buClr>
              <a:buSzPts val="4400"/>
              <a:buFont typeface="Libre Baskerville"/>
              <a:buNone/>
            </a:pPr>
            <a:r>
              <a:rPr lang="de-DE">
                <a:solidFill>
                  <a:srgbClr val="32909B"/>
                </a:solidFill>
                <a:latin typeface="Libre Baskerville"/>
                <a:ea typeface="Libre Baskerville"/>
                <a:cs typeface="Libre Baskerville"/>
                <a:sym typeface="Libre Baskerville"/>
              </a:rPr>
              <a:t>Quellen</a:t>
            </a:r>
            <a:endParaRPr/>
          </a:p>
        </p:txBody>
      </p:sp>
      <p:sp>
        <p:nvSpPr>
          <p:cNvPr id="239" name="Google Shape;239;p19"/>
          <p:cNvSpPr txBox="1"/>
          <p:nvPr>
            <p:ph idx="1" type="body"/>
          </p:nvPr>
        </p:nvSpPr>
        <p:spPr>
          <a:xfrm>
            <a:off x="457200" y="1600200"/>
            <a:ext cx="12420600" cy="78867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Char char="•"/>
            </a:pPr>
            <a:r>
              <a:rPr lang="de-DE" sz="2000">
                <a:latin typeface="Montserrat"/>
                <a:ea typeface="Montserrat"/>
                <a:cs typeface="Montserrat"/>
                <a:sym typeface="Montserrat"/>
              </a:rPr>
              <a:t>(1) Hessisches Landesamt für Naturschutz, Umwelt und Geologie. Grundlagen zum Klimawandel. Verfügbar unter </a:t>
            </a:r>
            <a:r>
              <a:rPr lang="de-DE" sz="2000" u="sng">
                <a:solidFill>
                  <a:schemeClr val="hlink"/>
                </a:solidFill>
                <a:latin typeface="Montserrat"/>
                <a:ea typeface="Montserrat"/>
                <a:cs typeface="Montserrat"/>
                <a:sym typeface="Montserrat"/>
                <a:hlinkClick r:id="rId3"/>
              </a:rPr>
              <a:t>https://www.hlnug.de/themen/klimawandel-und-anpassung/klima-und-klimawandel/grundlagen</a:t>
            </a:r>
            <a:r>
              <a:rPr lang="de-DE" sz="2000">
                <a:latin typeface="Montserrat"/>
                <a:ea typeface="Montserrat"/>
                <a:cs typeface="Montserrat"/>
                <a:sym typeface="Montserrat"/>
              </a:rPr>
              <a:t> (zuletzt abgerufen 04.08.2024).</a:t>
            </a:r>
            <a:endParaRPr/>
          </a:p>
          <a:p>
            <a:pPr indent="-342900" lvl="0" marL="342900" rtl="0" algn="l">
              <a:spcBef>
                <a:spcPts val="400"/>
              </a:spcBef>
              <a:spcAft>
                <a:spcPts val="0"/>
              </a:spcAft>
              <a:buClr>
                <a:schemeClr val="dk1"/>
              </a:buClr>
              <a:buSzPts val="2000"/>
              <a:buChar char="•"/>
            </a:pPr>
            <a:r>
              <a:rPr lang="de-DE" sz="2000">
                <a:latin typeface="Montserrat"/>
                <a:ea typeface="Montserrat"/>
                <a:cs typeface="Montserrat"/>
                <a:sym typeface="Montserrat"/>
              </a:rPr>
              <a:t>(2) Nelles, D., &amp; Serrer, C. (2021). Machste dreckig-machste sauber: die Klimalösung. KlimaWandel GbR.</a:t>
            </a:r>
            <a:endParaRPr sz="2000">
              <a:latin typeface="Montserrat"/>
              <a:ea typeface="Montserrat"/>
              <a:cs typeface="Montserrat"/>
              <a:sym typeface="Montserrat"/>
            </a:endParaRPr>
          </a:p>
          <a:p>
            <a:pPr indent="-342900" lvl="0" marL="342900" rtl="0" algn="l">
              <a:spcBef>
                <a:spcPts val="400"/>
              </a:spcBef>
              <a:spcAft>
                <a:spcPts val="0"/>
              </a:spcAft>
              <a:buClr>
                <a:schemeClr val="dk1"/>
              </a:buClr>
              <a:buSzPts val="2000"/>
              <a:buChar char="•"/>
            </a:pPr>
            <a:r>
              <a:rPr lang="de-DE" sz="2000">
                <a:latin typeface="Montserrat"/>
                <a:ea typeface="Montserrat"/>
                <a:cs typeface="Montserrat"/>
                <a:sym typeface="Montserrat"/>
              </a:rPr>
              <a:t>(3) Landeszentrale für politische Bildung Baden Würtemberg (2023). Verfügbar unter </a:t>
            </a:r>
            <a:r>
              <a:rPr lang="de-DE" sz="2000" u="sng">
                <a:solidFill>
                  <a:schemeClr val="hlink"/>
                </a:solidFill>
                <a:latin typeface="Montserrat"/>
                <a:ea typeface="Montserrat"/>
                <a:cs typeface="Montserrat"/>
                <a:sym typeface="Montserrat"/>
                <a:hlinkClick r:id="rId4"/>
              </a:rPr>
              <a:t>https://www.lpb-bw.de/klimawandel#c25204</a:t>
            </a:r>
            <a:r>
              <a:rPr lang="de-DE" sz="2000">
                <a:latin typeface="Montserrat"/>
                <a:ea typeface="Montserrat"/>
                <a:cs typeface="Montserrat"/>
                <a:sym typeface="Montserrat"/>
              </a:rPr>
              <a:t> (zuletzt abgerufen 04.08.2024).</a:t>
            </a:r>
            <a:endParaRPr/>
          </a:p>
          <a:p>
            <a:pPr indent="-342900" lvl="0" marL="342900" rtl="0" algn="l">
              <a:spcBef>
                <a:spcPts val="400"/>
              </a:spcBef>
              <a:spcAft>
                <a:spcPts val="0"/>
              </a:spcAft>
              <a:buClr>
                <a:schemeClr val="dk1"/>
              </a:buClr>
              <a:buSzPts val="2000"/>
              <a:buChar char="•"/>
            </a:pPr>
            <a:r>
              <a:rPr lang="de-DE" sz="2000">
                <a:latin typeface="Montserrat"/>
                <a:ea typeface="Montserrat"/>
                <a:cs typeface="Montserrat"/>
                <a:sym typeface="Montserrat"/>
              </a:rPr>
              <a:t>(4) Serlo – Die freie Lernplattform. Verfügbar unter </a:t>
            </a:r>
            <a:r>
              <a:rPr lang="de-DE" sz="2000" u="sng">
                <a:solidFill>
                  <a:schemeClr val="hlink"/>
                </a:solidFill>
                <a:latin typeface="Montserrat"/>
                <a:ea typeface="Montserrat"/>
                <a:cs typeface="Montserrat"/>
                <a:sym typeface="Montserrat"/>
                <a:hlinkClick r:id="rId5"/>
              </a:rPr>
              <a:t>https://de.serlo.org/nachhaltigkeit/74888/treibhausgase</a:t>
            </a:r>
            <a:r>
              <a:rPr lang="de-DE" sz="2000">
                <a:latin typeface="Montserrat"/>
                <a:ea typeface="Montserrat"/>
                <a:cs typeface="Montserrat"/>
                <a:sym typeface="Montserrat"/>
              </a:rPr>
              <a:t> (zuletzt abgerufen 04.08.2024).</a:t>
            </a:r>
            <a:endParaRPr/>
          </a:p>
          <a:p>
            <a:pPr indent="-342900" lvl="0" marL="342900" rtl="0" algn="l">
              <a:spcBef>
                <a:spcPts val="400"/>
              </a:spcBef>
              <a:spcAft>
                <a:spcPts val="0"/>
              </a:spcAft>
              <a:buClr>
                <a:schemeClr val="dk1"/>
              </a:buClr>
              <a:buSzPts val="2000"/>
              <a:buChar char="•"/>
            </a:pPr>
            <a:r>
              <a:rPr lang="de-DE" sz="2000">
                <a:latin typeface="Montserrat"/>
                <a:ea typeface="Montserrat"/>
                <a:cs typeface="Montserrat"/>
                <a:sym typeface="Montserrat"/>
              </a:rPr>
              <a:t>(5) Frick, V, Gossen, M. et al (2020). Teilbericht Junge Menschen in der Klimakrise. Eine Untersuchung zu emotionaler Belastung, Bewältigungsstrategien und Unterstützungsangeboten im Kontext von Klimawandel und Umweltproblemen in der Studie "Zukunft? Jugend fragen! 2021. Hrsg. Umweltbundesamt. </a:t>
            </a:r>
            <a:r>
              <a:rPr lang="de-DE" sz="2000" u="sng">
                <a:solidFill>
                  <a:schemeClr val="hlink"/>
                </a:solidFill>
                <a:latin typeface="Montserrat"/>
                <a:ea typeface="Montserrat"/>
                <a:cs typeface="Montserrat"/>
                <a:sym typeface="Montserrat"/>
                <a:hlinkClick r:id="rId6"/>
              </a:rPr>
              <a:t>https://www.umweltbundesamt.de/publikationen/junge-menschen-in-der-klimakrise</a:t>
            </a:r>
            <a:r>
              <a:rPr lang="de-DE" sz="2000">
                <a:latin typeface="Montserrat"/>
                <a:ea typeface="Montserrat"/>
                <a:cs typeface="Montserrat"/>
                <a:sym typeface="Montserrat"/>
              </a:rPr>
              <a:t> </a:t>
            </a:r>
            <a:endParaRPr/>
          </a:p>
          <a:p>
            <a:pPr indent="-215900" lvl="0" marL="342900" rtl="0" algn="l">
              <a:spcBef>
                <a:spcPts val="400"/>
              </a:spcBef>
              <a:spcAft>
                <a:spcPts val="0"/>
              </a:spcAft>
              <a:buClr>
                <a:schemeClr val="dk1"/>
              </a:buClr>
              <a:buSzPts val="2000"/>
              <a:buNone/>
            </a:pPr>
            <a:r>
              <a:t/>
            </a:r>
            <a:endParaRPr sz="2000">
              <a:latin typeface="Montserrat"/>
              <a:ea typeface="Montserrat"/>
              <a:cs typeface="Montserrat"/>
              <a:sym typeface="Montserrat"/>
            </a:endParaRPr>
          </a:p>
          <a:p>
            <a:pPr indent="-139700" lvl="0" marL="342900" rtl="0" algn="l">
              <a:spcBef>
                <a:spcPts val="640"/>
              </a:spcBef>
              <a:spcAft>
                <a:spcPts val="0"/>
              </a:spcAft>
              <a:buClr>
                <a:schemeClr val="dk1"/>
              </a:buClr>
              <a:buSzPts val="3200"/>
              <a:buNone/>
            </a:pPr>
            <a:r>
              <a:t/>
            </a: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97" name="Shape 97"/>
        <p:cNvGrpSpPr/>
        <p:nvPr/>
      </p:nvGrpSpPr>
      <p:grpSpPr>
        <a:xfrm>
          <a:off x="0" y="0"/>
          <a:ext cx="0" cy="0"/>
          <a:chOff x="0" y="0"/>
          <a:chExt cx="0" cy="0"/>
        </a:xfrm>
      </p:grpSpPr>
      <p:sp>
        <p:nvSpPr>
          <p:cNvPr id="98" name="Google Shape;98;p4"/>
          <p:cNvSpPr txBox="1"/>
          <p:nvPr/>
        </p:nvSpPr>
        <p:spPr>
          <a:xfrm>
            <a:off x="5148734" y="790499"/>
            <a:ext cx="7990532" cy="522515"/>
          </a:xfrm>
          <a:prstGeom prst="rect">
            <a:avLst/>
          </a:prstGeom>
          <a:noFill/>
          <a:ln>
            <a:noFill/>
          </a:ln>
        </p:spPr>
        <p:txBody>
          <a:bodyPr anchorCtr="0" anchor="t" bIns="0" lIns="0" spcFirstLastPara="1" rIns="0" wrap="square" tIns="0">
            <a:spAutoFit/>
          </a:bodyPr>
          <a:lstStyle/>
          <a:p>
            <a:pPr indent="0" lvl="0" marL="0" marR="0" rtl="0" algn="ctr">
              <a:lnSpc>
                <a:spcPct val="87840"/>
              </a:lnSpc>
              <a:spcBef>
                <a:spcPts val="0"/>
              </a:spcBef>
              <a:spcAft>
                <a:spcPts val="0"/>
              </a:spcAft>
              <a:buClr>
                <a:srgbClr val="32909B"/>
              </a:buClr>
              <a:buSzPts val="4400"/>
              <a:buFont typeface="Libre Baskerville"/>
              <a:buNone/>
            </a:pPr>
            <a:r>
              <a:rPr b="1" i="0" lang="de-DE" sz="4400" u="none" cap="none" strike="noStrike">
                <a:solidFill>
                  <a:srgbClr val="32909B"/>
                </a:solidFill>
                <a:latin typeface="Libre Baskerville"/>
                <a:ea typeface="Libre Baskerville"/>
                <a:cs typeface="Libre Baskerville"/>
                <a:sym typeface="Libre Baskerville"/>
              </a:rPr>
              <a:t>Grundlagen: Klimawandel</a:t>
            </a:r>
            <a:endParaRPr b="1" i="0" sz="4400" u="none" cap="none" strike="noStrike">
              <a:solidFill>
                <a:srgbClr val="32909B"/>
              </a:solidFill>
              <a:latin typeface="Libre Baskerville"/>
              <a:ea typeface="Libre Baskerville"/>
              <a:cs typeface="Libre Baskerville"/>
              <a:sym typeface="Libre Baskerville"/>
            </a:endParaRPr>
          </a:p>
        </p:txBody>
      </p:sp>
      <p:sp>
        <p:nvSpPr>
          <p:cNvPr id="99" name="Google Shape;99;p4"/>
          <p:cNvSpPr txBox="1"/>
          <p:nvPr/>
        </p:nvSpPr>
        <p:spPr>
          <a:xfrm>
            <a:off x="1543676" y="4491245"/>
            <a:ext cx="15200649" cy="223138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2600"/>
              <a:buFont typeface="Calibri"/>
              <a:buNone/>
            </a:pPr>
            <a:r>
              <a:t/>
            </a:r>
            <a:endParaRPr b="1" i="0" sz="2600" u="none" cap="none" strike="noStrike">
              <a:solidFill>
                <a:srgbClr val="32909B"/>
              </a:solidFill>
              <a:latin typeface="Libre Baskerville"/>
              <a:ea typeface="Libre Baskerville"/>
              <a:cs typeface="Libre Baskerville"/>
              <a:sym typeface="Libre Baskerville"/>
            </a:endParaRPr>
          </a:p>
          <a:p>
            <a:pPr indent="0" lvl="1" marL="280671"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1" marL="280671"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p:txBody>
      </p:sp>
      <p:sp>
        <p:nvSpPr>
          <p:cNvPr id="100" name="Google Shape;100;p4"/>
          <p:cNvSpPr txBox="1"/>
          <p:nvPr>
            <p:ph type="title"/>
          </p:nvPr>
        </p:nvSpPr>
        <p:spPr>
          <a:xfrm>
            <a:off x="2614052" y="2438516"/>
            <a:ext cx="3008313" cy="116205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32909B"/>
              </a:buClr>
              <a:buSzPts val="2400"/>
              <a:buFont typeface="Montserrat"/>
              <a:buNone/>
            </a:pPr>
            <a:r>
              <a:rPr lang="de-DE" sz="2400">
                <a:solidFill>
                  <a:srgbClr val="32909B"/>
                </a:solidFill>
                <a:latin typeface="Montserrat"/>
                <a:ea typeface="Montserrat"/>
                <a:cs typeface="Montserrat"/>
                <a:sym typeface="Montserrat"/>
              </a:rPr>
              <a:t>Der natürliche Treibhauseffekt</a:t>
            </a:r>
            <a:endParaRPr/>
          </a:p>
        </p:txBody>
      </p:sp>
      <p:sp>
        <p:nvSpPr>
          <p:cNvPr id="101" name="Google Shape;101;p4"/>
          <p:cNvSpPr txBox="1"/>
          <p:nvPr>
            <p:ph idx="2" type="body"/>
          </p:nvPr>
        </p:nvSpPr>
        <p:spPr>
          <a:xfrm>
            <a:off x="1905000" y="3871937"/>
            <a:ext cx="5181600" cy="46910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just">
              <a:spcBef>
                <a:spcPts val="0"/>
              </a:spcBef>
              <a:spcAft>
                <a:spcPts val="0"/>
              </a:spcAft>
              <a:buClr>
                <a:schemeClr val="dk1"/>
              </a:buClr>
              <a:buSzPct val="100000"/>
              <a:buFont typeface="Arial"/>
              <a:buChar char="•"/>
            </a:pPr>
            <a:r>
              <a:rPr lang="de-DE" sz="2400">
                <a:latin typeface="Montserrat"/>
                <a:ea typeface="Montserrat"/>
                <a:cs typeface="Montserrat"/>
                <a:sym typeface="Montserrat"/>
              </a:rPr>
              <a:t>macht das Leben auf der Erde erst möglich. </a:t>
            </a:r>
            <a:endParaRPr/>
          </a:p>
          <a:p>
            <a:pPr indent="-342900" lvl="0" marL="342900" rtl="0" algn="just">
              <a:spcBef>
                <a:spcPts val="444"/>
              </a:spcBef>
              <a:spcAft>
                <a:spcPts val="0"/>
              </a:spcAft>
              <a:buClr>
                <a:schemeClr val="dk1"/>
              </a:buClr>
              <a:buSzPct val="100000"/>
              <a:buFont typeface="Arial"/>
              <a:buChar char="•"/>
            </a:pPr>
            <a:r>
              <a:rPr lang="de-DE" sz="2400">
                <a:latin typeface="Montserrat"/>
                <a:ea typeface="Montserrat"/>
                <a:cs typeface="Montserrat"/>
                <a:sym typeface="Montserrat"/>
              </a:rPr>
              <a:t>Ohne diesen Effekt hätten wir durchschnittlich -18°C auf der Erde</a:t>
            </a:r>
            <a:endParaRPr/>
          </a:p>
          <a:p>
            <a:pPr indent="-342900" lvl="0" marL="342900" rtl="0" algn="just">
              <a:spcBef>
                <a:spcPts val="444"/>
              </a:spcBef>
              <a:spcAft>
                <a:spcPts val="0"/>
              </a:spcAft>
              <a:buClr>
                <a:schemeClr val="dk1"/>
              </a:buClr>
              <a:buSzPct val="100000"/>
              <a:buFont typeface="Arial"/>
              <a:buChar char="•"/>
            </a:pPr>
            <a:r>
              <a:rPr lang="de-DE" sz="2400">
                <a:latin typeface="Montserrat"/>
                <a:ea typeface="Montserrat"/>
                <a:cs typeface="Montserrat"/>
                <a:sym typeface="Montserrat"/>
              </a:rPr>
              <a:t>Mit dem Effekt haben wir eine Durchschnittstemperatur von +15°Celsius (1).</a:t>
            </a:r>
            <a:endParaRPr/>
          </a:p>
          <a:p>
            <a:pPr indent="0" lvl="0" marL="0" rtl="0" algn="just">
              <a:spcBef>
                <a:spcPts val="444"/>
              </a:spcBef>
              <a:spcAft>
                <a:spcPts val="0"/>
              </a:spcAft>
              <a:buClr>
                <a:schemeClr val="dk1"/>
              </a:buClr>
              <a:buSzPct val="100000"/>
              <a:buNone/>
            </a:pPr>
            <a:r>
              <a:t/>
            </a:r>
            <a:endParaRPr sz="2400">
              <a:latin typeface="Montserrat"/>
              <a:ea typeface="Montserrat"/>
              <a:cs typeface="Montserrat"/>
              <a:sym typeface="Montserrat"/>
            </a:endParaRPr>
          </a:p>
          <a:p>
            <a:pPr indent="-342900" lvl="0" marL="342900" rtl="0" algn="just">
              <a:spcBef>
                <a:spcPts val="444"/>
              </a:spcBef>
              <a:spcAft>
                <a:spcPts val="0"/>
              </a:spcAft>
              <a:buClr>
                <a:schemeClr val="dk1"/>
              </a:buClr>
              <a:buSzPct val="100000"/>
              <a:buFont typeface="Arial"/>
              <a:buChar char="•"/>
            </a:pPr>
            <a:r>
              <a:rPr lang="de-DE" sz="2400">
                <a:latin typeface="Montserrat"/>
                <a:ea typeface="Montserrat"/>
                <a:cs typeface="Montserrat"/>
                <a:sym typeface="Montserrat"/>
              </a:rPr>
              <a:t>Die Atmosphäre mit ihren Treibhausgasen ist </a:t>
            </a:r>
            <a:r>
              <a:rPr b="1" lang="de-DE" sz="2400">
                <a:latin typeface="Montserrat"/>
                <a:ea typeface="Montserrat"/>
                <a:cs typeface="Montserrat"/>
                <a:sym typeface="Montserrat"/>
              </a:rPr>
              <a:t>wie eine unsichtbare, wärmende  Decke um die Erde</a:t>
            </a:r>
            <a:endParaRPr/>
          </a:p>
        </p:txBody>
      </p:sp>
      <p:pic>
        <p:nvPicPr>
          <p:cNvPr id="102" name="Google Shape;102;p4"/>
          <p:cNvPicPr preferRelativeResize="0"/>
          <p:nvPr/>
        </p:nvPicPr>
        <p:blipFill>
          <a:blip r:embed="rId3">
            <a:alphaModFix/>
          </a:blip>
          <a:stretch>
            <a:fillRect/>
          </a:stretch>
        </p:blipFill>
        <p:spPr>
          <a:xfrm>
            <a:off x="10193700" y="3004849"/>
            <a:ext cx="5039700" cy="5039727"/>
          </a:xfrm>
          <a:prstGeom prst="rect">
            <a:avLst/>
          </a:prstGeom>
          <a:noFill/>
          <a:ln>
            <a:noFill/>
          </a:ln>
        </p:spPr>
      </p:pic>
      <p:sp>
        <p:nvSpPr>
          <p:cNvPr id="103" name="Google Shape;103;p4"/>
          <p:cNvSpPr txBox="1"/>
          <p:nvPr/>
        </p:nvSpPr>
        <p:spPr>
          <a:xfrm>
            <a:off x="10193700" y="8044575"/>
            <a:ext cx="5039700" cy="124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de-DE" sz="1600">
                <a:solidFill>
                  <a:schemeClr val="dk1"/>
                </a:solidFill>
                <a:latin typeface="Calibri"/>
                <a:ea typeface="Calibri"/>
                <a:cs typeface="Calibri"/>
                <a:sym typeface="Calibri"/>
              </a:rPr>
              <a:t>Der natürliche Treibhauseffekt.</a:t>
            </a:r>
            <a:endParaRPr b="1" sz="1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de-DE" sz="1600">
                <a:solidFill>
                  <a:schemeClr val="dk1"/>
                </a:solidFill>
                <a:latin typeface="Calibri"/>
                <a:ea typeface="Calibri"/>
                <a:cs typeface="Calibri"/>
                <a:sym typeface="Calibri"/>
              </a:rPr>
              <a:t>https://de.serlo.org/nachhaltigkeit/74653/treibhauseffekt</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07" name="Shape 107"/>
        <p:cNvGrpSpPr/>
        <p:nvPr/>
      </p:nvGrpSpPr>
      <p:grpSpPr>
        <a:xfrm>
          <a:off x="0" y="0"/>
          <a:ext cx="0" cy="0"/>
          <a:chOff x="0" y="0"/>
          <a:chExt cx="0" cy="0"/>
        </a:xfrm>
      </p:grpSpPr>
      <p:sp>
        <p:nvSpPr>
          <p:cNvPr id="108" name="Google Shape;108;p5"/>
          <p:cNvSpPr txBox="1"/>
          <p:nvPr/>
        </p:nvSpPr>
        <p:spPr>
          <a:xfrm>
            <a:off x="5148734" y="790499"/>
            <a:ext cx="7990532" cy="522515"/>
          </a:xfrm>
          <a:prstGeom prst="rect">
            <a:avLst/>
          </a:prstGeom>
          <a:noFill/>
          <a:ln>
            <a:noFill/>
          </a:ln>
        </p:spPr>
        <p:txBody>
          <a:bodyPr anchorCtr="0" anchor="t" bIns="0" lIns="0" spcFirstLastPara="1" rIns="0" wrap="square" tIns="0">
            <a:spAutoFit/>
          </a:bodyPr>
          <a:lstStyle/>
          <a:p>
            <a:pPr indent="0" lvl="0" marL="0" marR="0" rtl="0" algn="ctr">
              <a:lnSpc>
                <a:spcPct val="87840"/>
              </a:lnSpc>
              <a:spcBef>
                <a:spcPts val="0"/>
              </a:spcBef>
              <a:spcAft>
                <a:spcPts val="0"/>
              </a:spcAft>
              <a:buClr>
                <a:srgbClr val="32909B"/>
              </a:buClr>
              <a:buSzPts val="4400"/>
              <a:buFont typeface="Libre Baskerville"/>
              <a:buNone/>
            </a:pPr>
            <a:r>
              <a:rPr b="1" i="0" lang="de-DE" sz="4400" u="none" cap="none" strike="noStrike">
                <a:solidFill>
                  <a:srgbClr val="32909B"/>
                </a:solidFill>
                <a:latin typeface="Libre Baskerville"/>
                <a:ea typeface="Libre Baskerville"/>
                <a:cs typeface="Libre Baskerville"/>
                <a:sym typeface="Libre Baskerville"/>
              </a:rPr>
              <a:t>Grundlagen: Klimawandel</a:t>
            </a:r>
            <a:endParaRPr b="1" i="0" sz="4400" u="none" cap="none" strike="noStrike">
              <a:solidFill>
                <a:srgbClr val="32909B"/>
              </a:solidFill>
              <a:latin typeface="Libre Baskerville"/>
              <a:ea typeface="Libre Baskerville"/>
              <a:cs typeface="Libre Baskerville"/>
              <a:sym typeface="Libre Baskerville"/>
            </a:endParaRPr>
          </a:p>
        </p:txBody>
      </p:sp>
      <p:sp>
        <p:nvSpPr>
          <p:cNvPr id="109" name="Google Shape;109;p5"/>
          <p:cNvSpPr txBox="1"/>
          <p:nvPr/>
        </p:nvSpPr>
        <p:spPr>
          <a:xfrm>
            <a:off x="1543676" y="4491245"/>
            <a:ext cx="15200649" cy="223138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2600"/>
              <a:buFont typeface="Calibri"/>
              <a:buNone/>
            </a:pPr>
            <a:r>
              <a:t/>
            </a:r>
            <a:endParaRPr b="1" i="0" sz="2600" u="none" cap="none" strike="noStrike">
              <a:solidFill>
                <a:srgbClr val="32909B"/>
              </a:solidFill>
              <a:latin typeface="Libre Baskerville"/>
              <a:ea typeface="Libre Baskerville"/>
              <a:cs typeface="Libre Baskerville"/>
              <a:sym typeface="Libre Baskerville"/>
            </a:endParaRPr>
          </a:p>
          <a:p>
            <a:pPr indent="0" lvl="1" marL="280671"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1" marL="280671"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p:txBody>
      </p:sp>
      <p:sp>
        <p:nvSpPr>
          <p:cNvPr id="110" name="Google Shape;110;p5"/>
          <p:cNvSpPr txBox="1"/>
          <p:nvPr>
            <p:ph type="title"/>
          </p:nvPr>
        </p:nvSpPr>
        <p:spPr>
          <a:xfrm>
            <a:off x="2389530" y="2343348"/>
            <a:ext cx="4697070" cy="116205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32909B"/>
              </a:buClr>
              <a:buSzPts val="2400"/>
              <a:buFont typeface="Montserrat"/>
              <a:buNone/>
            </a:pPr>
            <a:r>
              <a:rPr lang="de-DE" sz="2400">
                <a:solidFill>
                  <a:srgbClr val="32909B"/>
                </a:solidFill>
                <a:latin typeface="Montserrat"/>
                <a:ea typeface="Montserrat"/>
                <a:cs typeface="Montserrat"/>
                <a:sym typeface="Montserrat"/>
              </a:rPr>
              <a:t>Der menschengemachte (anthropogene)  Treibhauseffekt</a:t>
            </a:r>
            <a:endParaRPr/>
          </a:p>
        </p:txBody>
      </p:sp>
      <p:sp>
        <p:nvSpPr>
          <p:cNvPr id="111" name="Google Shape;111;p5"/>
          <p:cNvSpPr txBox="1"/>
          <p:nvPr>
            <p:ph idx="2" type="body"/>
          </p:nvPr>
        </p:nvSpPr>
        <p:spPr>
          <a:xfrm>
            <a:off x="2140420" y="3871937"/>
            <a:ext cx="5022380" cy="4691063"/>
          </a:xfrm>
          <a:prstGeom prst="rect">
            <a:avLst/>
          </a:prstGeom>
          <a:noFill/>
          <a:ln>
            <a:noFill/>
          </a:ln>
        </p:spPr>
        <p:txBody>
          <a:bodyPr anchorCtr="0" anchor="t" bIns="45700" lIns="91425" spcFirstLastPara="1" rIns="91425" wrap="square" tIns="45700">
            <a:normAutofit lnSpcReduction="10000"/>
          </a:bodyPr>
          <a:lstStyle/>
          <a:p>
            <a:pPr indent="-342900" lvl="0" marL="342900" rtl="0" algn="just">
              <a:spcBef>
                <a:spcPts val="0"/>
              </a:spcBef>
              <a:spcAft>
                <a:spcPts val="0"/>
              </a:spcAft>
              <a:buClr>
                <a:schemeClr val="dk1"/>
              </a:buClr>
              <a:buSzPts val="2400"/>
              <a:buFont typeface="Arial"/>
              <a:buChar char="•"/>
            </a:pPr>
            <a:r>
              <a:rPr lang="de-DE" sz="2400">
                <a:latin typeface="Montserrat"/>
                <a:ea typeface="Montserrat"/>
                <a:cs typeface="Montserrat"/>
                <a:sym typeface="Montserrat"/>
              </a:rPr>
              <a:t>Der Mensch verstärkt durch seine Lebensweise den natürlichen Treibhauseffekt</a:t>
            </a:r>
            <a:endParaRPr/>
          </a:p>
          <a:p>
            <a:pPr indent="0" lvl="0" marL="0" rtl="0" algn="just">
              <a:spcBef>
                <a:spcPts val="480"/>
              </a:spcBef>
              <a:spcAft>
                <a:spcPts val="0"/>
              </a:spcAft>
              <a:buClr>
                <a:schemeClr val="dk1"/>
              </a:buClr>
              <a:buSzPts val="2400"/>
              <a:buNone/>
            </a:pPr>
            <a:r>
              <a:t/>
            </a:r>
            <a:endParaRPr sz="2400">
              <a:latin typeface="Montserrat"/>
              <a:ea typeface="Montserrat"/>
              <a:cs typeface="Montserrat"/>
              <a:sym typeface="Montserrat"/>
            </a:endParaRPr>
          </a:p>
          <a:p>
            <a:pPr indent="-342900" lvl="0" marL="342900" rtl="0" algn="just">
              <a:spcBef>
                <a:spcPts val="480"/>
              </a:spcBef>
              <a:spcAft>
                <a:spcPts val="0"/>
              </a:spcAft>
              <a:buClr>
                <a:schemeClr val="dk1"/>
              </a:buClr>
              <a:buSzPts val="2400"/>
              <a:buFont typeface="Arial"/>
              <a:buChar char="•"/>
            </a:pPr>
            <a:r>
              <a:rPr lang="de-DE" sz="2400">
                <a:latin typeface="Montserrat"/>
                <a:ea typeface="Montserrat"/>
                <a:cs typeface="Montserrat"/>
                <a:sym typeface="Montserrat"/>
              </a:rPr>
              <a:t>Die Verstärkung erfolgt vor allem durch den zusätzlichen Ausstoß von Treibhausgasen (2)</a:t>
            </a:r>
            <a:endParaRPr/>
          </a:p>
          <a:p>
            <a:pPr indent="-190500" lvl="0" marL="342900" rtl="0" algn="just">
              <a:spcBef>
                <a:spcPts val="480"/>
              </a:spcBef>
              <a:spcAft>
                <a:spcPts val="0"/>
              </a:spcAft>
              <a:buClr>
                <a:schemeClr val="dk1"/>
              </a:buClr>
              <a:buSzPts val="2400"/>
              <a:buFont typeface="Arial"/>
              <a:buNone/>
            </a:pPr>
            <a:r>
              <a:t/>
            </a:r>
            <a:endParaRPr sz="2400">
              <a:latin typeface="Montserrat"/>
              <a:ea typeface="Montserrat"/>
              <a:cs typeface="Montserrat"/>
              <a:sym typeface="Montserrat"/>
            </a:endParaRPr>
          </a:p>
          <a:p>
            <a:pPr indent="-342900" lvl="0" marL="342900" rtl="0" algn="just">
              <a:spcBef>
                <a:spcPts val="480"/>
              </a:spcBef>
              <a:spcAft>
                <a:spcPts val="0"/>
              </a:spcAft>
              <a:buClr>
                <a:schemeClr val="dk1"/>
              </a:buClr>
              <a:buSzPts val="2400"/>
              <a:buFont typeface="Arial"/>
              <a:buChar char="•"/>
            </a:pPr>
            <a:r>
              <a:rPr lang="de-DE" sz="2400">
                <a:latin typeface="Montserrat"/>
                <a:ea typeface="Montserrat"/>
                <a:cs typeface="Montserrat"/>
                <a:sym typeface="Montserrat"/>
              </a:rPr>
              <a:t>Die </a:t>
            </a:r>
            <a:r>
              <a:rPr b="1" lang="de-DE" sz="2400">
                <a:latin typeface="Montserrat"/>
                <a:ea typeface="Montserrat"/>
                <a:cs typeface="Montserrat"/>
                <a:sym typeface="Montserrat"/>
              </a:rPr>
              <a:t>„Decke um die Erde“ wird so dicker“</a:t>
            </a:r>
            <a:r>
              <a:rPr lang="de-DE" sz="2400">
                <a:latin typeface="Montserrat"/>
                <a:ea typeface="Montserrat"/>
                <a:cs typeface="Montserrat"/>
                <a:sym typeface="Montserrat"/>
              </a:rPr>
              <a:t>,</a:t>
            </a:r>
            <a:r>
              <a:rPr b="1" lang="de-DE" sz="2400">
                <a:latin typeface="Montserrat"/>
                <a:ea typeface="Montserrat"/>
                <a:cs typeface="Montserrat"/>
                <a:sym typeface="Montserrat"/>
              </a:rPr>
              <a:t> </a:t>
            </a:r>
            <a:r>
              <a:rPr lang="de-DE" sz="2400">
                <a:latin typeface="Montserrat"/>
                <a:ea typeface="Montserrat"/>
                <a:cs typeface="Montserrat"/>
                <a:sym typeface="Montserrat"/>
              </a:rPr>
              <a:t>sodass es auf der Erde </a:t>
            </a:r>
            <a:r>
              <a:rPr b="1" lang="de-DE" sz="2400">
                <a:latin typeface="Montserrat"/>
                <a:ea typeface="Montserrat"/>
                <a:cs typeface="Montserrat"/>
                <a:sym typeface="Montserrat"/>
              </a:rPr>
              <a:t>wärmer </a:t>
            </a:r>
            <a:r>
              <a:rPr lang="de-DE" sz="2400">
                <a:latin typeface="Montserrat"/>
                <a:ea typeface="Montserrat"/>
                <a:cs typeface="Montserrat"/>
                <a:sym typeface="Montserrat"/>
              </a:rPr>
              <a:t>wird</a:t>
            </a:r>
            <a:endParaRPr/>
          </a:p>
          <a:p>
            <a:pPr indent="-203200" lvl="1" marL="800100" rtl="0" algn="just">
              <a:spcBef>
                <a:spcPts val="440"/>
              </a:spcBef>
              <a:spcAft>
                <a:spcPts val="0"/>
              </a:spcAft>
              <a:buClr>
                <a:schemeClr val="dk1"/>
              </a:buClr>
              <a:buSzPts val="2200"/>
              <a:buFont typeface="Arial"/>
              <a:buNone/>
            </a:pPr>
            <a:r>
              <a:t/>
            </a:r>
            <a:endParaRPr sz="2200"/>
          </a:p>
          <a:p>
            <a:pPr indent="0" lvl="0" marL="0" rtl="0" algn="l">
              <a:spcBef>
                <a:spcPts val="280"/>
              </a:spcBef>
              <a:spcAft>
                <a:spcPts val="0"/>
              </a:spcAft>
              <a:buClr>
                <a:schemeClr val="dk1"/>
              </a:buClr>
              <a:buSzPts val="1400"/>
              <a:buNone/>
            </a:pPr>
            <a:r>
              <a:t/>
            </a:r>
            <a:endParaRPr/>
          </a:p>
        </p:txBody>
      </p:sp>
      <p:sp>
        <p:nvSpPr>
          <p:cNvPr id="112" name="Google Shape;112;p5"/>
          <p:cNvSpPr txBox="1"/>
          <p:nvPr/>
        </p:nvSpPr>
        <p:spPr>
          <a:xfrm>
            <a:off x="8273850" y="8563013"/>
            <a:ext cx="6781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Montserrat"/>
              <a:buNone/>
            </a:pPr>
            <a:r>
              <a:rPr b="1" i="0" lang="de-DE" sz="1800" u="none" cap="none" strike="noStrike">
                <a:solidFill>
                  <a:srgbClr val="000000"/>
                </a:solidFill>
                <a:latin typeface="Montserrat"/>
                <a:ea typeface="Montserrat"/>
                <a:cs typeface="Montserrat"/>
                <a:sym typeface="Montserrat"/>
              </a:rPr>
              <a:t>Gut zu wissen: </a:t>
            </a:r>
            <a:r>
              <a:rPr b="0" i="0" lang="de-DE" sz="1800" u="none" cap="none" strike="noStrike">
                <a:solidFill>
                  <a:srgbClr val="000000"/>
                </a:solidFill>
                <a:latin typeface="Montserrat"/>
                <a:ea typeface="Montserrat"/>
                <a:cs typeface="Montserrat"/>
                <a:sym typeface="Montserrat"/>
              </a:rPr>
              <a:t>Die meisten Treibhausgase wirken viel stärke</a:t>
            </a:r>
            <a:r>
              <a:rPr lang="de-DE" sz="1800">
                <a:latin typeface="Montserrat"/>
                <a:ea typeface="Montserrat"/>
                <a:cs typeface="Montserrat"/>
                <a:sym typeface="Montserrat"/>
              </a:rPr>
              <a:t>r</a:t>
            </a:r>
            <a:r>
              <a:rPr b="0" i="0" lang="de-DE" sz="1800" u="none" cap="none" strike="noStrike">
                <a:solidFill>
                  <a:srgbClr val="000000"/>
                </a:solidFill>
                <a:latin typeface="Montserrat"/>
                <a:ea typeface="Montserrat"/>
                <a:cs typeface="Montserrat"/>
                <a:sym typeface="Montserrat"/>
              </a:rPr>
              <a:t> als CO</a:t>
            </a:r>
            <a:r>
              <a:rPr b="0" baseline="-25000" i="0" lang="de-DE" sz="1800" u="none" cap="none" strike="noStrike">
                <a:solidFill>
                  <a:srgbClr val="000000"/>
                </a:solidFill>
                <a:latin typeface="Montserrat"/>
                <a:ea typeface="Montserrat"/>
                <a:cs typeface="Montserrat"/>
                <a:sym typeface="Montserrat"/>
              </a:rPr>
              <a:t>2</a:t>
            </a:r>
            <a:r>
              <a:rPr b="0" i="0" lang="de-DE" sz="1800" u="none" cap="none" strike="noStrike">
                <a:solidFill>
                  <a:srgbClr val="000000"/>
                </a:solidFill>
                <a:latin typeface="Montserrat"/>
                <a:ea typeface="Montserrat"/>
                <a:cs typeface="Montserrat"/>
                <a:sym typeface="Montserrat"/>
              </a:rPr>
              <a:t>  (z.B. Methan, Lachgas, F-Gase), die Menge von CO</a:t>
            </a:r>
            <a:r>
              <a:rPr b="0" baseline="-25000" i="0" lang="de-DE" sz="1800" u="none" cap="none" strike="noStrike">
                <a:solidFill>
                  <a:srgbClr val="000000"/>
                </a:solidFill>
                <a:latin typeface="Montserrat"/>
                <a:ea typeface="Montserrat"/>
                <a:cs typeface="Montserrat"/>
                <a:sym typeface="Montserrat"/>
              </a:rPr>
              <a:t>2</a:t>
            </a:r>
            <a:r>
              <a:rPr b="0" i="0" lang="de-DE" sz="1800" u="none" cap="none" strike="noStrike">
                <a:solidFill>
                  <a:srgbClr val="000000"/>
                </a:solidFill>
                <a:latin typeface="Calibri"/>
                <a:ea typeface="Calibri"/>
                <a:cs typeface="Calibri"/>
                <a:sym typeface="Calibri"/>
              </a:rPr>
              <a:t> </a:t>
            </a:r>
            <a:r>
              <a:rPr b="0" i="0" lang="de-DE" sz="1800" u="none" cap="none" strike="noStrike">
                <a:solidFill>
                  <a:srgbClr val="000000"/>
                </a:solidFill>
                <a:latin typeface="Montserrat"/>
                <a:ea typeface="Montserrat"/>
                <a:cs typeface="Montserrat"/>
                <a:sym typeface="Montserrat"/>
              </a:rPr>
              <a:t>​in der Atmosphäre ist allerdings so hoch, dass CO</a:t>
            </a:r>
            <a:r>
              <a:rPr b="0" baseline="-25000" i="0" lang="de-DE" sz="1800" u="none" cap="none" strike="noStrike">
                <a:solidFill>
                  <a:srgbClr val="000000"/>
                </a:solidFill>
                <a:latin typeface="Montserrat"/>
                <a:ea typeface="Montserrat"/>
                <a:cs typeface="Montserrat"/>
                <a:sym typeface="Montserrat"/>
              </a:rPr>
              <a:t>2</a:t>
            </a:r>
            <a:r>
              <a:rPr b="0" i="0" lang="de-DE" sz="1800" u="none" cap="none" strike="noStrike">
                <a:solidFill>
                  <a:srgbClr val="000000"/>
                </a:solidFill>
                <a:latin typeface="Montserrat"/>
                <a:ea typeface="Montserrat"/>
                <a:cs typeface="Montserrat"/>
                <a:sym typeface="Montserrat"/>
              </a:rPr>
              <a:t> ​ hauptsächlich zur Klimaerwärmung beiträgt (4).</a:t>
            </a:r>
            <a:endParaRPr/>
          </a:p>
        </p:txBody>
      </p:sp>
      <p:pic>
        <p:nvPicPr>
          <p:cNvPr id="113" name="Google Shape;113;p5"/>
          <p:cNvPicPr preferRelativeResize="0"/>
          <p:nvPr/>
        </p:nvPicPr>
        <p:blipFill>
          <a:blip r:embed="rId3">
            <a:alphaModFix/>
          </a:blip>
          <a:stretch>
            <a:fillRect/>
          </a:stretch>
        </p:blipFill>
        <p:spPr>
          <a:xfrm>
            <a:off x="9494351" y="2354288"/>
            <a:ext cx="5167424" cy="5167450"/>
          </a:xfrm>
          <a:prstGeom prst="rect">
            <a:avLst/>
          </a:prstGeom>
          <a:noFill/>
          <a:ln>
            <a:noFill/>
          </a:ln>
        </p:spPr>
      </p:pic>
      <p:sp>
        <p:nvSpPr>
          <p:cNvPr id="114" name="Google Shape;114;p5"/>
          <p:cNvSpPr txBox="1"/>
          <p:nvPr/>
        </p:nvSpPr>
        <p:spPr>
          <a:xfrm>
            <a:off x="9494350" y="7521750"/>
            <a:ext cx="5491500" cy="124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de-DE" sz="1600">
                <a:solidFill>
                  <a:schemeClr val="dk1"/>
                </a:solidFill>
                <a:latin typeface="Calibri"/>
                <a:ea typeface="Calibri"/>
                <a:cs typeface="Calibri"/>
                <a:sym typeface="Calibri"/>
              </a:rPr>
              <a:t>Der vom Menschen verstärkte Treibhauseffekt.</a:t>
            </a:r>
            <a:endParaRPr b="1" sz="1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de-DE" sz="1600">
                <a:solidFill>
                  <a:schemeClr val="dk1"/>
                </a:solidFill>
                <a:latin typeface="Calibri"/>
                <a:ea typeface="Calibri"/>
                <a:cs typeface="Calibri"/>
                <a:sym typeface="Calibri"/>
              </a:rPr>
              <a:t>https://de.serlo.org/nachhaltigkeit/74653/treibhauseffekt</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19" name="Shape 119"/>
        <p:cNvGrpSpPr/>
        <p:nvPr/>
      </p:nvGrpSpPr>
      <p:grpSpPr>
        <a:xfrm>
          <a:off x="0" y="0"/>
          <a:ext cx="0" cy="0"/>
          <a:chOff x="0" y="0"/>
          <a:chExt cx="0" cy="0"/>
        </a:xfrm>
      </p:grpSpPr>
      <p:sp>
        <p:nvSpPr>
          <p:cNvPr id="120" name="Google Shape;120;p6"/>
          <p:cNvSpPr txBox="1"/>
          <p:nvPr/>
        </p:nvSpPr>
        <p:spPr>
          <a:xfrm>
            <a:off x="5148734" y="790499"/>
            <a:ext cx="7990532" cy="522515"/>
          </a:xfrm>
          <a:prstGeom prst="rect">
            <a:avLst/>
          </a:prstGeom>
          <a:noFill/>
          <a:ln>
            <a:noFill/>
          </a:ln>
        </p:spPr>
        <p:txBody>
          <a:bodyPr anchorCtr="0" anchor="t" bIns="0" lIns="0" spcFirstLastPara="1" rIns="0" wrap="square" tIns="0">
            <a:spAutoFit/>
          </a:bodyPr>
          <a:lstStyle/>
          <a:p>
            <a:pPr indent="0" lvl="0" marL="0" marR="0" rtl="0" algn="ctr">
              <a:lnSpc>
                <a:spcPct val="87840"/>
              </a:lnSpc>
              <a:spcBef>
                <a:spcPts val="0"/>
              </a:spcBef>
              <a:spcAft>
                <a:spcPts val="0"/>
              </a:spcAft>
              <a:buClr>
                <a:srgbClr val="32909B"/>
              </a:buClr>
              <a:buSzPts val="4400"/>
              <a:buFont typeface="Libre Baskerville"/>
              <a:buNone/>
            </a:pPr>
            <a:r>
              <a:rPr b="1" i="0" lang="de-DE" sz="4400" u="none" cap="none" strike="noStrike">
                <a:solidFill>
                  <a:srgbClr val="32909B"/>
                </a:solidFill>
                <a:latin typeface="Libre Baskerville"/>
                <a:ea typeface="Libre Baskerville"/>
                <a:cs typeface="Libre Baskerville"/>
                <a:sym typeface="Libre Baskerville"/>
              </a:rPr>
              <a:t>Grundlagen: Klimawandel</a:t>
            </a:r>
            <a:endParaRPr b="1" i="0" sz="4400" u="none" cap="none" strike="noStrike">
              <a:solidFill>
                <a:srgbClr val="32909B"/>
              </a:solidFill>
              <a:latin typeface="Libre Baskerville"/>
              <a:ea typeface="Libre Baskerville"/>
              <a:cs typeface="Libre Baskerville"/>
              <a:sym typeface="Libre Baskerville"/>
            </a:endParaRPr>
          </a:p>
        </p:txBody>
      </p:sp>
      <p:sp>
        <p:nvSpPr>
          <p:cNvPr id="121" name="Google Shape;121;p6"/>
          <p:cNvSpPr txBox="1"/>
          <p:nvPr/>
        </p:nvSpPr>
        <p:spPr>
          <a:xfrm>
            <a:off x="1543676" y="4491245"/>
            <a:ext cx="15200649" cy="223138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2600"/>
              <a:buFont typeface="Calibri"/>
              <a:buNone/>
            </a:pPr>
            <a:r>
              <a:t/>
            </a:r>
            <a:endParaRPr b="1" i="0" sz="2600" u="none" cap="none" strike="noStrike">
              <a:solidFill>
                <a:srgbClr val="32909B"/>
              </a:solidFill>
              <a:latin typeface="Libre Baskerville"/>
              <a:ea typeface="Libre Baskerville"/>
              <a:cs typeface="Libre Baskerville"/>
              <a:sym typeface="Libre Baskerville"/>
            </a:endParaRPr>
          </a:p>
          <a:p>
            <a:pPr indent="0" lvl="1" marL="280671"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1" marL="280671"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p:txBody>
      </p:sp>
      <p:sp>
        <p:nvSpPr>
          <p:cNvPr id="122" name="Google Shape;122;p6"/>
          <p:cNvSpPr txBox="1"/>
          <p:nvPr>
            <p:ph type="title"/>
          </p:nvPr>
        </p:nvSpPr>
        <p:spPr>
          <a:xfrm>
            <a:off x="1543676" y="2415319"/>
            <a:ext cx="4038600" cy="116205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32909B"/>
              </a:buClr>
              <a:buSzPts val="2400"/>
              <a:buFont typeface="Montserrat"/>
              <a:buNone/>
            </a:pPr>
            <a:r>
              <a:rPr lang="de-DE" sz="2400">
                <a:solidFill>
                  <a:srgbClr val="32909B"/>
                </a:solidFill>
                <a:latin typeface="Montserrat"/>
                <a:ea typeface="Montserrat"/>
                <a:cs typeface="Montserrat"/>
                <a:sym typeface="Montserrat"/>
              </a:rPr>
              <a:t>Wobei entstehen Treibhausgase?</a:t>
            </a:r>
            <a:endParaRPr/>
          </a:p>
        </p:txBody>
      </p:sp>
      <p:sp>
        <p:nvSpPr>
          <p:cNvPr id="123" name="Google Shape;123;p6"/>
          <p:cNvSpPr txBox="1"/>
          <p:nvPr>
            <p:ph idx="2" type="body"/>
          </p:nvPr>
        </p:nvSpPr>
        <p:spPr>
          <a:xfrm>
            <a:off x="990600" y="3727174"/>
            <a:ext cx="6019800" cy="46910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Font typeface="Arial"/>
              <a:buChar char="•"/>
            </a:pPr>
            <a:r>
              <a:rPr lang="de-DE" sz="2400">
                <a:latin typeface="Montserrat"/>
                <a:ea typeface="Montserrat"/>
                <a:cs typeface="Montserrat"/>
                <a:sym typeface="Montserrat"/>
              </a:rPr>
              <a:t>Fossile Brennstoffe (z.B. Öl oder Gas) sind wichtige Grundlage für unseren Wohlstand in Deutschland (2)</a:t>
            </a:r>
            <a:endParaRPr/>
          </a:p>
          <a:p>
            <a:pPr indent="0" lvl="0" marL="0" rtl="0" algn="l">
              <a:spcBef>
                <a:spcPts val="480"/>
              </a:spcBef>
              <a:spcAft>
                <a:spcPts val="0"/>
              </a:spcAft>
              <a:buClr>
                <a:schemeClr val="dk1"/>
              </a:buClr>
              <a:buSzPts val="2400"/>
              <a:buNone/>
            </a:pPr>
            <a:r>
              <a:t/>
            </a:r>
            <a:endParaRPr sz="2400">
              <a:latin typeface="Montserrat"/>
              <a:ea typeface="Montserrat"/>
              <a:cs typeface="Montserrat"/>
              <a:sym typeface="Montserrat"/>
            </a:endParaRPr>
          </a:p>
          <a:p>
            <a:pPr indent="-342900" lvl="0" marL="342900" rtl="0" algn="l">
              <a:spcBef>
                <a:spcPts val="480"/>
              </a:spcBef>
              <a:spcAft>
                <a:spcPts val="0"/>
              </a:spcAft>
              <a:buClr>
                <a:schemeClr val="dk1"/>
              </a:buClr>
              <a:buSzPts val="2400"/>
              <a:buFont typeface="Arial"/>
              <a:buChar char="•"/>
            </a:pPr>
            <a:r>
              <a:rPr lang="de-DE" sz="2400">
                <a:latin typeface="Montserrat"/>
                <a:ea typeface="Montserrat"/>
                <a:cs typeface="Montserrat"/>
                <a:sym typeface="Montserrat"/>
              </a:rPr>
              <a:t>Beispiele:</a:t>
            </a:r>
            <a:endParaRPr/>
          </a:p>
          <a:p>
            <a:pPr indent="-342900" lvl="1" marL="800100" rtl="0" algn="l">
              <a:spcBef>
                <a:spcPts val="440"/>
              </a:spcBef>
              <a:spcAft>
                <a:spcPts val="0"/>
              </a:spcAft>
              <a:buClr>
                <a:schemeClr val="dk1"/>
              </a:buClr>
              <a:buSzPts val="2200"/>
              <a:buFont typeface="Arial"/>
              <a:buChar char="•"/>
            </a:pPr>
            <a:r>
              <a:rPr lang="de-DE" sz="2200">
                <a:latin typeface="Montserrat"/>
                <a:ea typeface="Montserrat"/>
                <a:cs typeface="Montserrat"/>
                <a:sym typeface="Montserrat"/>
              </a:rPr>
              <a:t>Energie: Licht &amp; Wärme in unseren Häusern</a:t>
            </a:r>
            <a:endParaRPr/>
          </a:p>
          <a:p>
            <a:pPr indent="-342900" lvl="1" marL="800100" rtl="0" algn="l">
              <a:spcBef>
                <a:spcPts val="440"/>
              </a:spcBef>
              <a:spcAft>
                <a:spcPts val="0"/>
              </a:spcAft>
              <a:buClr>
                <a:schemeClr val="dk1"/>
              </a:buClr>
              <a:buSzPts val="2200"/>
              <a:buFont typeface="Arial"/>
              <a:buChar char="•"/>
            </a:pPr>
            <a:r>
              <a:rPr lang="de-DE" sz="2200">
                <a:latin typeface="Montserrat"/>
                <a:ea typeface="Montserrat"/>
                <a:cs typeface="Montserrat"/>
                <a:sym typeface="Montserrat"/>
              </a:rPr>
              <a:t>Industrie: Herstellung von Autos, Smartphones, Medikamenten</a:t>
            </a:r>
            <a:endParaRPr/>
          </a:p>
          <a:p>
            <a:pPr indent="-342900" lvl="1" marL="800100" rtl="0" algn="l">
              <a:spcBef>
                <a:spcPts val="440"/>
              </a:spcBef>
              <a:spcAft>
                <a:spcPts val="0"/>
              </a:spcAft>
              <a:buClr>
                <a:schemeClr val="dk1"/>
              </a:buClr>
              <a:buSzPts val="2200"/>
              <a:buFont typeface="Arial"/>
              <a:buChar char="•"/>
            </a:pPr>
            <a:r>
              <a:rPr lang="de-DE" sz="2200">
                <a:latin typeface="Montserrat"/>
                <a:ea typeface="Montserrat"/>
                <a:cs typeface="Montserrat"/>
                <a:sym typeface="Montserrat"/>
              </a:rPr>
              <a:t>Verkehr: Auto fahren, in den Urlaub fliegen etc.</a:t>
            </a:r>
            <a:endParaRPr/>
          </a:p>
        </p:txBody>
      </p:sp>
      <p:pic>
        <p:nvPicPr>
          <p:cNvPr id="124" name="Google Shape;124;p6"/>
          <p:cNvPicPr preferRelativeResize="0"/>
          <p:nvPr/>
        </p:nvPicPr>
        <p:blipFill rotWithShape="1">
          <a:blip r:embed="rId3">
            <a:alphaModFix/>
          </a:blip>
          <a:srcRect b="0" l="0" r="0" t="0"/>
          <a:stretch/>
        </p:blipFill>
        <p:spPr>
          <a:xfrm>
            <a:off x="7563476" y="3238500"/>
            <a:ext cx="10625139" cy="5148263"/>
          </a:xfrm>
          <a:prstGeom prst="rect">
            <a:avLst/>
          </a:prstGeom>
          <a:noFill/>
          <a:ln>
            <a:noFill/>
          </a:ln>
        </p:spPr>
      </p:pic>
      <p:sp>
        <p:nvSpPr>
          <p:cNvPr id="125" name="Google Shape;125;p6"/>
          <p:cNvSpPr txBox="1"/>
          <p:nvPr/>
        </p:nvSpPr>
        <p:spPr>
          <a:xfrm>
            <a:off x="7563476" y="8570637"/>
            <a:ext cx="6372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b="1" lang="de-DE" sz="1600">
                <a:latin typeface="Montserrat"/>
                <a:ea typeface="Montserrat"/>
                <a:cs typeface="Montserrat"/>
                <a:sym typeface="Montserrat"/>
              </a:rPr>
              <a:t>Emissionsquellen</a:t>
            </a:r>
            <a:r>
              <a:rPr b="1" lang="de-DE" sz="1600">
                <a:latin typeface="Montserrat"/>
                <a:ea typeface="Montserrat"/>
                <a:cs typeface="Montserrat"/>
                <a:sym typeface="Montserrat"/>
              </a:rPr>
              <a:t> in Deutschland.</a:t>
            </a:r>
            <a:endParaRPr b="1" sz="16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Montserrat"/>
              <a:buNone/>
            </a:pPr>
            <a:r>
              <a:rPr b="0" i="0" lang="de-DE" sz="1600" u="none" cap="none" strike="noStrike">
                <a:solidFill>
                  <a:srgbClr val="000000"/>
                </a:solidFill>
                <a:latin typeface="Montserrat"/>
                <a:ea typeface="Montserrat"/>
                <a:cs typeface="Montserrat"/>
                <a:sym typeface="Montserrat"/>
              </a:rPr>
              <a:t>https://klimadashboard.de/emissionen</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30" name="Shape 130"/>
        <p:cNvGrpSpPr/>
        <p:nvPr/>
      </p:nvGrpSpPr>
      <p:grpSpPr>
        <a:xfrm>
          <a:off x="0" y="0"/>
          <a:ext cx="0" cy="0"/>
          <a:chOff x="0" y="0"/>
          <a:chExt cx="0" cy="0"/>
        </a:xfrm>
      </p:grpSpPr>
      <p:sp>
        <p:nvSpPr>
          <p:cNvPr id="131" name="Google Shape;131;p7"/>
          <p:cNvSpPr txBox="1"/>
          <p:nvPr/>
        </p:nvSpPr>
        <p:spPr>
          <a:xfrm>
            <a:off x="5148734" y="790499"/>
            <a:ext cx="7990532" cy="522515"/>
          </a:xfrm>
          <a:prstGeom prst="rect">
            <a:avLst/>
          </a:prstGeom>
          <a:noFill/>
          <a:ln>
            <a:noFill/>
          </a:ln>
        </p:spPr>
        <p:txBody>
          <a:bodyPr anchorCtr="0" anchor="t" bIns="0" lIns="0" spcFirstLastPara="1" rIns="0" wrap="square" tIns="0">
            <a:spAutoFit/>
          </a:bodyPr>
          <a:lstStyle/>
          <a:p>
            <a:pPr indent="0" lvl="0" marL="0" marR="0" rtl="0" algn="ctr">
              <a:lnSpc>
                <a:spcPct val="87840"/>
              </a:lnSpc>
              <a:spcBef>
                <a:spcPts val="0"/>
              </a:spcBef>
              <a:spcAft>
                <a:spcPts val="0"/>
              </a:spcAft>
              <a:buClr>
                <a:srgbClr val="32909B"/>
              </a:buClr>
              <a:buSzPts val="4400"/>
              <a:buFont typeface="Libre Baskerville"/>
              <a:buNone/>
            </a:pPr>
            <a:r>
              <a:rPr b="1" i="0" lang="de-DE" sz="4400" u="none" cap="none" strike="noStrike">
                <a:solidFill>
                  <a:srgbClr val="32909B"/>
                </a:solidFill>
                <a:latin typeface="Libre Baskerville"/>
                <a:ea typeface="Libre Baskerville"/>
                <a:cs typeface="Libre Baskerville"/>
                <a:sym typeface="Libre Baskerville"/>
              </a:rPr>
              <a:t>Grundlagen: Klimawandel</a:t>
            </a:r>
            <a:endParaRPr b="1" i="0" sz="4400" u="none" cap="none" strike="noStrike">
              <a:solidFill>
                <a:srgbClr val="32909B"/>
              </a:solidFill>
              <a:latin typeface="Libre Baskerville"/>
              <a:ea typeface="Libre Baskerville"/>
              <a:cs typeface="Libre Baskerville"/>
              <a:sym typeface="Libre Baskerville"/>
            </a:endParaRPr>
          </a:p>
        </p:txBody>
      </p:sp>
      <p:sp>
        <p:nvSpPr>
          <p:cNvPr id="132" name="Google Shape;132;p7"/>
          <p:cNvSpPr txBox="1"/>
          <p:nvPr/>
        </p:nvSpPr>
        <p:spPr>
          <a:xfrm>
            <a:off x="1543676" y="4491245"/>
            <a:ext cx="15200649" cy="223138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2600"/>
              <a:buFont typeface="Calibri"/>
              <a:buNone/>
            </a:pPr>
            <a:r>
              <a:t/>
            </a:r>
            <a:endParaRPr b="1" i="0" sz="2600" u="none" cap="none" strike="noStrike">
              <a:solidFill>
                <a:srgbClr val="32909B"/>
              </a:solidFill>
              <a:latin typeface="Libre Baskerville"/>
              <a:ea typeface="Libre Baskerville"/>
              <a:cs typeface="Libre Baskerville"/>
              <a:sym typeface="Libre Baskerville"/>
            </a:endParaRPr>
          </a:p>
          <a:p>
            <a:pPr indent="0" lvl="1" marL="280671"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1" marL="280671"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p:txBody>
      </p:sp>
      <p:sp>
        <p:nvSpPr>
          <p:cNvPr id="133" name="Google Shape;133;p7"/>
          <p:cNvSpPr txBox="1"/>
          <p:nvPr>
            <p:ph type="title"/>
          </p:nvPr>
        </p:nvSpPr>
        <p:spPr>
          <a:xfrm>
            <a:off x="2389530" y="2128849"/>
            <a:ext cx="4773270" cy="116205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32909B"/>
              </a:buClr>
              <a:buSzPts val="2400"/>
              <a:buFont typeface="Montserrat"/>
              <a:buNone/>
            </a:pPr>
            <a:r>
              <a:rPr lang="de-DE" sz="2400">
                <a:solidFill>
                  <a:srgbClr val="32909B"/>
                </a:solidFill>
                <a:latin typeface="Montserrat"/>
                <a:ea typeface="Montserrat"/>
                <a:cs typeface="Montserrat"/>
                <a:sym typeface="Montserrat"/>
              </a:rPr>
              <a:t>Die Erde erwärmt sich</a:t>
            </a:r>
            <a:endParaRPr/>
          </a:p>
        </p:txBody>
      </p:sp>
      <p:sp>
        <p:nvSpPr>
          <p:cNvPr id="134" name="Google Shape;134;p7"/>
          <p:cNvSpPr txBox="1"/>
          <p:nvPr>
            <p:ph idx="2" type="body"/>
          </p:nvPr>
        </p:nvSpPr>
        <p:spPr>
          <a:xfrm>
            <a:off x="2140420" y="3488623"/>
            <a:ext cx="5022380" cy="46910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Font typeface="Arial"/>
              <a:buChar char="•"/>
            </a:pPr>
            <a:r>
              <a:rPr lang="de-DE" sz="2400">
                <a:latin typeface="Montserrat"/>
                <a:ea typeface="Montserrat"/>
                <a:cs typeface="Montserrat"/>
                <a:sym typeface="Montserrat"/>
              </a:rPr>
              <a:t>Viele Messungen von Wissenschaftler*innen auf der ganzen Welt zeigen, dass Erde und Ozeane immer wärmer werden (2)</a:t>
            </a:r>
            <a:endParaRPr/>
          </a:p>
          <a:p>
            <a:pPr indent="-201930" lvl="0" marL="342900" rtl="0" algn="l">
              <a:spcBef>
                <a:spcPts val="444"/>
              </a:spcBef>
              <a:spcAft>
                <a:spcPts val="0"/>
              </a:spcAft>
              <a:buClr>
                <a:schemeClr val="dk1"/>
              </a:buClr>
              <a:buSzPct val="100000"/>
              <a:buFont typeface="Arial"/>
              <a:buNone/>
            </a:pPr>
            <a:r>
              <a:t/>
            </a:r>
            <a:endParaRPr sz="2400">
              <a:latin typeface="Montserrat"/>
              <a:ea typeface="Montserrat"/>
              <a:cs typeface="Montserrat"/>
              <a:sym typeface="Montserrat"/>
            </a:endParaRPr>
          </a:p>
          <a:p>
            <a:pPr indent="-342900" lvl="0" marL="342900" rtl="0" algn="l">
              <a:spcBef>
                <a:spcPts val="444"/>
              </a:spcBef>
              <a:spcAft>
                <a:spcPts val="0"/>
              </a:spcAft>
              <a:buClr>
                <a:schemeClr val="dk1"/>
              </a:buClr>
              <a:buSzPct val="100000"/>
              <a:buFont typeface="Arial"/>
              <a:buChar char="•"/>
            </a:pPr>
            <a:r>
              <a:rPr lang="de-DE" sz="2400">
                <a:latin typeface="Montserrat"/>
                <a:ea typeface="Montserrat"/>
                <a:cs typeface="Montserrat"/>
                <a:sym typeface="Montserrat"/>
              </a:rPr>
              <a:t>Seit Beginn der Industrialisierung (vor etwas 200 Jahren) ist die Temperatur um etwas mehr al 1°C angestiegen (2)</a:t>
            </a:r>
            <a:br>
              <a:rPr lang="de-DE" sz="2400">
                <a:latin typeface="Montserrat"/>
                <a:ea typeface="Montserrat"/>
                <a:cs typeface="Montserrat"/>
                <a:sym typeface="Montserrat"/>
              </a:rPr>
            </a:br>
            <a:r>
              <a:rPr lang="de-DE" sz="2400">
                <a:latin typeface="Montserrat"/>
                <a:ea typeface="Montserrat"/>
                <a:cs typeface="Montserrat"/>
                <a:sym typeface="Montserrat"/>
              </a:rPr>
              <a:t>(Stand 2024: fast 1,5°C)</a:t>
            </a:r>
            <a:endParaRPr/>
          </a:p>
          <a:p>
            <a:pPr indent="0" lvl="0" marL="0" rtl="0" algn="l">
              <a:spcBef>
                <a:spcPts val="444"/>
              </a:spcBef>
              <a:spcAft>
                <a:spcPts val="0"/>
              </a:spcAft>
              <a:buClr>
                <a:schemeClr val="dk1"/>
              </a:buClr>
              <a:buSzPct val="100000"/>
              <a:buNone/>
            </a:pPr>
            <a:r>
              <a:t/>
            </a:r>
            <a:endParaRPr sz="2400">
              <a:latin typeface="Montserrat"/>
              <a:ea typeface="Montserrat"/>
              <a:cs typeface="Montserrat"/>
              <a:sym typeface="Montserrat"/>
            </a:endParaRPr>
          </a:p>
          <a:p>
            <a:pPr indent="-342900" lvl="0" marL="342900" rtl="0" algn="l">
              <a:spcBef>
                <a:spcPts val="444"/>
              </a:spcBef>
              <a:spcAft>
                <a:spcPts val="0"/>
              </a:spcAft>
              <a:buClr>
                <a:schemeClr val="dk1"/>
              </a:buClr>
              <a:buSzPct val="100000"/>
              <a:buFont typeface="Arial"/>
              <a:buChar char="•"/>
            </a:pPr>
            <a:r>
              <a:rPr lang="de-DE" sz="2400">
                <a:latin typeface="Montserrat"/>
                <a:ea typeface="Montserrat"/>
                <a:cs typeface="Montserrat"/>
                <a:sym typeface="Montserrat"/>
              </a:rPr>
              <a:t>die Jahre 2015-2022 waren die acht wärmsten seit Beginn der Aufzeichnungen (3)</a:t>
            </a:r>
            <a:endParaRPr/>
          </a:p>
          <a:p>
            <a:pPr indent="0" lvl="0" marL="0" rtl="0" algn="l">
              <a:spcBef>
                <a:spcPts val="444"/>
              </a:spcBef>
              <a:spcAft>
                <a:spcPts val="0"/>
              </a:spcAft>
              <a:buClr>
                <a:schemeClr val="dk1"/>
              </a:buClr>
              <a:buSzPct val="100000"/>
              <a:buNone/>
            </a:pPr>
            <a:r>
              <a:t/>
            </a:r>
            <a:endParaRPr sz="2400">
              <a:latin typeface="Montserrat"/>
              <a:ea typeface="Montserrat"/>
              <a:cs typeface="Montserrat"/>
              <a:sym typeface="Montserrat"/>
            </a:endParaRPr>
          </a:p>
          <a:p>
            <a:pPr indent="-225425" lvl="1" marL="800100" rtl="0" algn="l">
              <a:spcBef>
                <a:spcPts val="370"/>
              </a:spcBef>
              <a:spcAft>
                <a:spcPts val="0"/>
              </a:spcAft>
              <a:buClr>
                <a:schemeClr val="dk1"/>
              </a:buClr>
              <a:buSzPct val="100000"/>
              <a:buFont typeface="Arial"/>
              <a:buNone/>
            </a:pPr>
            <a:r>
              <a:t/>
            </a:r>
            <a:endParaRPr sz="2000">
              <a:latin typeface="Montserrat"/>
              <a:ea typeface="Montserrat"/>
              <a:cs typeface="Montserrat"/>
              <a:sym typeface="Montserrat"/>
            </a:endParaRPr>
          </a:p>
          <a:p>
            <a:pPr indent="0" lvl="0" marL="0" rtl="0" algn="l">
              <a:spcBef>
                <a:spcPts val="259"/>
              </a:spcBef>
              <a:spcAft>
                <a:spcPts val="0"/>
              </a:spcAft>
              <a:buClr>
                <a:schemeClr val="dk1"/>
              </a:buClr>
              <a:buSzPct val="100000"/>
              <a:buNone/>
            </a:pPr>
            <a:r>
              <a:t/>
            </a:r>
            <a:endParaRPr/>
          </a:p>
        </p:txBody>
      </p:sp>
      <p:pic>
        <p:nvPicPr>
          <p:cNvPr id="135" name="Google Shape;135;p7"/>
          <p:cNvPicPr preferRelativeResize="0"/>
          <p:nvPr/>
        </p:nvPicPr>
        <p:blipFill rotWithShape="1">
          <a:blip r:embed="rId3">
            <a:alphaModFix/>
          </a:blip>
          <a:srcRect b="0" l="0" r="0" t="0"/>
          <a:stretch/>
        </p:blipFill>
        <p:spPr>
          <a:xfrm>
            <a:off x="8991600" y="2552700"/>
            <a:ext cx="7828924" cy="5812976"/>
          </a:xfrm>
          <a:prstGeom prst="rect">
            <a:avLst/>
          </a:prstGeom>
          <a:noFill/>
          <a:ln>
            <a:noFill/>
          </a:ln>
        </p:spPr>
      </p:pic>
      <p:sp>
        <p:nvSpPr>
          <p:cNvPr id="136" name="Google Shape;136;p7"/>
          <p:cNvSpPr txBox="1"/>
          <p:nvPr/>
        </p:nvSpPr>
        <p:spPr>
          <a:xfrm>
            <a:off x="8917500" y="8433720"/>
            <a:ext cx="8262300" cy="1126800"/>
          </a:xfrm>
          <a:prstGeom prst="rect">
            <a:avLst/>
          </a:prstGeom>
          <a:noFill/>
          <a:ln>
            <a:noFill/>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1"/>
              </a:buClr>
              <a:buSzPts val="1100"/>
              <a:buFont typeface="Arial"/>
              <a:buNone/>
            </a:pPr>
            <a:r>
              <a:rPr b="1" lang="de-DE" sz="1600">
                <a:solidFill>
                  <a:schemeClr val="dk1"/>
                </a:solidFill>
                <a:latin typeface="Calibri"/>
                <a:ea typeface="Calibri"/>
                <a:cs typeface="Calibri"/>
                <a:sym typeface="Calibri"/>
              </a:rPr>
              <a:t>Anstieg der globalen Oberflächentemperaturen im Zeitraum 1850 bis 2020.</a:t>
            </a:r>
            <a:r>
              <a:rPr lang="de-DE"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de-DE" sz="1600">
                <a:solidFill>
                  <a:schemeClr val="dk1"/>
                </a:solidFill>
                <a:latin typeface="Calibri"/>
                <a:ea typeface="Calibri"/>
                <a:cs typeface="Calibri"/>
                <a:sym typeface="Calibri"/>
              </a:rPr>
              <a:t>Grafik: wikimedia | Efbrazil | CC BY-SA 4.0 (nicht barrierefrei). Abgerufen von Landeszentrale für politische Bildung Baden-</a:t>
            </a:r>
            <a:r>
              <a:rPr lang="de-DE" sz="1600">
                <a:solidFill>
                  <a:schemeClr val="dk1"/>
                </a:solidFill>
                <a:latin typeface="Calibri"/>
                <a:ea typeface="Calibri"/>
                <a:cs typeface="Calibri"/>
                <a:sym typeface="Calibri"/>
              </a:rPr>
              <a:t>Württemberg.</a:t>
            </a:r>
            <a:r>
              <a:rPr lang="de-DE" sz="1600">
                <a:solidFill>
                  <a:schemeClr val="dk1"/>
                </a:solidFill>
                <a:latin typeface="Calibri"/>
                <a:ea typeface="Calibri"/>
                <a:cs typeface="Calibri"/>
                <a:sym typeface="Calibri"/>
              </a:rPr>
              <a:t> https://www.lpb-bw.de/klimawandel#c25204</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Montserrat"/>
              <a:buNone/>
            </a:pPr>
            <a:r>
              <a:t/>
            </a:r>
            <a:endParaRPr sz="12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41" name="Shape 141"/>
        <p:cNvGrpSpPr/>
        <p:nvPr/>
      </p:nvGrpSpPr>
      <p:grpSpPr>
        <a:xfrm>
          <a:off x="0" y="0"/>
          <a:ext cx="0" cy="0"/>
          <a:chOff x="0" y="0"/>
          <a:chExt cx="0" cy="0"/>
        </a:xfrm>
      </p:grpSpPr>
      <p:sp>
        <p:nvSpPr>
          <p:cNvPr id="142" name="Google Shape;142;p8"/>
          <p:cNvSpPr txBox="1"/>
          <p:nvPr/>
        </p:nvSpPr>
        <p:spPr>
          <a:xfrm>
            <a:off x="5148734" y="790499"/>
            <a:ext cx="7990532" cy="522515"/>
          </a:xfrm>
          <a:prstGeom prst="rect">
            <a:avLst/>
          </a:prstGeom>
          <a:noFill/>
          <a:ln>
            <a:noFill/>
          </a:ln>
        </p:spPr>
        <p:txBody>
          <a:bodyPr anchorCtr="0" anchor="t" bIns="0" lIns="0" spcFirstLastPara="1" rIns="0" wrap="square" tIns="0">
            <a:spAutoFit/>
          </a:bodyPr>
          <a:lstStyle/>
          <a:p>
            <a:pPr indent="0" lvl="0" marL="0" marR="0" rtl="0" algn="ctr">
              <a:lnSpc>
                <a:spcPct val="87840"/>
              </a:lnSpc>
              <a:spcBef>
                <a:spcPts val="0"/>
              </a:spcBef>
              <a:spcAft>
                <a:spcPts val="0"/>
              </a:spcAft>
              <a:buClr>
                <a:srgbClr val="32909B"/>
              </a:buClr>
              <a:buSzPts val="4400"/>
              <a:buFont typeface="Libre Baskerville"/>
              <a:buNone/>
            </a:pPr>
            <a:r>
              <a:rPr b="1" i="0" lang="de-DE" sz="4400" u="none" cap="none" strike="noStrike">
                <a:solidFill>
                  <a:srgbClr val="32909B"/>
                </a:solidFill>
                <a:latin typeface="Libre Baskerville"/>
                <a:ea typeface="Libre Baskerville"/>
                <a:cs typeface="Libre Baskerville"/>
                <a:sym typeface="Libre Baskerville"/>
              </a:rPr>
              <a:t>Grundlagen: Klimawandel</a:t>
            </a:r>
            <a:endParaRPr b="1" i="0" sz="4400" u="none" cap="none" strike="noStrike">
              <a:solidFill>
                <a:srgbClr val="32909B"/>
              </a:solidFill>
              <a:latin typeface="Libre Baskerville"/>
              <a:ea typeface="Libre Baskerville"/>
              <a:cs typeface="Libre Baskerville"/>
              <a:sym typeface="Libre Baskerville"/>
            </a:endParaRPr>
          </a:p>
        </p:txBody>
      </p:sp>
      <p:sp>
        <p:nvSpPr>
          <p:cNvPr id="143" name="Google Shape;143;p8"/>
          <p:cNvSpPr txBox="1"/>
          <p:nvPr/>
        </p:nvSpPr>
        <p:spPr>
          <a:xfrm>
            <a:off x="1543676" y="4491245"/>
            <a:ext cx="15200649" cy="223138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2600"/>
              <a:buFont typeface="Calibri"/>
              <a:buNone/>
            </a:pPr>
            <a:r>
              <a:t/>
            </a:r>
            <a:endParaRPr b="1" i="0" sz="2600" u="none" cap="none" strike="noStrike">
              <a:solidFill>
                <a:srgbClr val="32909B"/>
              </a:solidFill>
              <a:latin typeface="Libre Baskerville"/>
              <a:ea typeface="Libre Baskerville"/>
              <a:cs typeface="Libre Baskerville"/>
              <a:sym typeface="Libre Baskerville"/>
            </a:endParaRPr>
          </a:p>
          <a:p>
            <a:pPr indent="0" lvl="1" marL="280671"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1" marL="280671"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p:txBody>
      </p:sp>
      <p:sp>
        <p:nvSpPr>
          <p:cNvPr id="144" name="Google Shape;144;p8"/>
          <p:cNvSpPr txBox="1"/>
          <p:nvPr>
            <p:ph type="title"/>
          </p:nvPr>
        </p:nvSpPr>
        <p:spPr>
          <a:xfrm>
            <a:off x="2379275" y="2153576"/>
            <a:ext cx="5230470" cy="116205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32909B"/>
              </a:buClr>
              <a:buSzPts val="2400"/>
              <a:buFont typeface="Montserrat"/>
              <a:buNone/>
            </a:pPr>
            <a:r>
              <a:rPr lang="de-DE" sz="2400">
                <a:solidFill>
                  <a:srgbClr val="32909B"/>
                </a:solidFill>
                <a:latin typeface="Montserrat"/>
                <a:ea typeface="Montserrat"/>
                <a:cs typeface="Montserrat"/>
                <a:sym typeface="Montserrat"/>
              </a:rPr>
              <a:t>Sind ein paar Grad mehr denn schlimm?</a:t>
            </a:r>
            <a:endParaRPr/>
          </a:p>
        </p:txBody>
      </p:sp>
      <p:sp>
        <p:nvSpPr>
          <p:cNvPr id="145" name="Google Shape;145;p8"/>
          <p:cNvSpPr txBox="1"/>
          <p:nvPr>
            <p:ph idx="2" type="body"/>
          </p:nvPr>
        </p:nvSpPr>
        <p:spPr>
          <a:xfrm>
            <a:off x="1914817" y="3543300"/>
            <a:ext cx="5708180" cy="4691063"/>
          </a:xfrm>
          <a:prstGeom prst="rect">
            <a:avLst/>
          </a:prstGeom>
          <a:noFill/>
          <a:ln>
            <a:noFill/>
          </a:ln>
        </p:spPr>
        <p:txBody>
          <a:bodyPr anchorCtr="0" anchor="t" bIns="45700" lIns="91425" spcFirstLastPara="1" rIns="91425" wrap="square" tIns="45700">
            <a:normAutofit lnSpcReduction="10000"/>
          </a:bodyPr>
          <a:lstStyle/>
          <a:p>
            <a:pPr indent="-342900" lvl="1" marL="800100" rtl="0" algn="l">
              <a:spcBef>
                <a:spcPts val="0"/>
              </a:spcBef>
              <a:spcAft>
                <a:spcPts val="0"/>
              </a:spcAft>
              <a:buClr>
                <a:schemeClr val="dk1"/>
              </a:buClr>
              <a:buSzPts val="2000"/>
              <a:buFont typeface="Arial"/>
              <a:buChar char="•"/>
            </a:pPr>
            <a:r>
              <a:rPr lang="de-DE" sz="2000">
                <a:latin typeface="Montserrat"/>
                <a:ea typeface="Montserrat"/>
                <a:cs typeface="Montserrat"/>
                <a:sym typeface="Montserrat"/>
              </a:rPr>
              <a:t>Temperaturunterschiede von Tag zu Tag von 1-2 °C sind nicht viel (Wetter)</a:t>
            </a:r>
            <a:endParaRPr/>
          </a:p>
          <a:p>
            <a:pPr indent="-215900" lvl="1" marL="800100" rtl="0" algn="l">
              <a:spcBef>
                <a:spcPts val="400"/>
              </a:spcBef>
              <a:spcAft>
                <a:spcPts val="0"/>
              </a:spcAft>
              <a:buClr>
                <a:schemeClr val="dk1"/>
              </a:buClr>
              <a:buSzPts val="2000"/>
              <a:buFont typeface="Arial"/>
              <a:buNone/>
            </a:pPr>
            <a:r>
              <a:t/>
            </a:r>
            <a:endParaRPr sz="2000">
              <a:latin typeface="Montserrat"/>
              <a:ea typeface="Montserrat"/>
              <a:cs typeface="Montserrat"/>
              <a:sym typeface="Montserrat"/>
            </a:endParaRPr>
          </a:p>
          <a:p>
            <a:pPr indent="-342900" lvl="1" marL="800100" rtl="0" algn="l">
              <a:spcBef>
                <a:spcPts val="400"/>
              </a:spcBef>
              <a:spcAft>
                <a:spcPts val="0"/>
              </a:spcAft>
              <a:buClr>
                <a:schemeClr val="dk1"/>
              </a:buClr>
              <a:buSzPts val="2000"/>
              <a:buFont typeface="Arial"/>
              <a:buChar char="•"/>
            </a:pPr>
            <a:r>
              <a:rPr lang="de-DE" sz="2000">
                <a:latin typeface="Montserrat"/>
                <a:ea typeface="Montserrat"/>
                <a:cs typeface="Montserrat"/>
                <a:sym typeface="Montserrat"/>
              </a:rPr>
              <a:t>Weltweite Temperaturanstiege über mehrere Jahre (langfristige Mittelwerte) von 1-2°C sind aber sehr viel (Klima)</a:t>
            </a:r>
            <a:endParaRPr/>
          </a:p>
          <a:p>
            <a:pPr indent="-215900" lvl="1" marL="800100" rtl="0" algn="l">
              <a:spcBef>
                <a:spcPts val="400"/>
              </a:spcBef>
              <a:spcAft>
                <a:spcPts val="0"/>
              </a:spcAft>
              <a:buClr>
                <a:schemeClr val="dk1"/>
              </a:buClr>
              <a:buSzPts val="2000"/>
              <a:buFont typeface="Arial"/>
              <a:buNone/>
            </a:pPr>
            <a:r>
              <a:t/>
            </a:r>
            <a:endParaRPr sz="2000">
              <a:latin typeface="Montserrat"/>
              <a:ea typeface="Montserrat"/>
              <a:cs typeface="Montserrat"/>
              <a:sym typeface="Montserrat"/>
            </a:endParaRPr>
          </a:p>
          <a:p>
            <a:pPr indent="-342900" lvl="1" marL="800100" rtl="0" algn="l">
              <a:spcBef>
                <a:spcPts val="400"/>
              </a:spcBef>
              <a:spcAft>
                <a:spcPts val="0"/>
              </a:spcAft>
              <a:buClr>
                <a:schemeClr val="dk1"/>
              </a:buClr>
              <a:buSzPts val="2000"/>
              <a:buFont typeface="Arial"/>
              <a:buChar char="•"/>
            </a:pPr>
            <a:r>
              <a:rPr lang="de-DE" sz="2000">
                <a:latin typeface="Montserrat"/>
                <a:ea typeface="Montserrat"/>
                <a:cs typeface="Montserrat"/>
                <a:sym typeface="Montserrat"/>
              </a:rPr>
              <a:t>Beispiel: Wäre die weltweite </a:t>
            </a:r>
            <a:r>
              <a:rPr lang="de-DE" sz="2000">
                <a:latin typeface="Montserrat"/>
                <a:ea typeface="Montserrat"/>
                <a:cs typeface="Montserrat"/>
                <a:sym typeface="Montserrat"/>
              </a:rPr>
              <a:t>Durchschnittstemperatur</a:t>
            </a:r>
            <a:r>
              <a:rPr lang="de-DE" sz="2000">
                <a:latin typeface="Montserrat"/>
                <a:ea typeface="Montserrat"/>
                <a:cs typeface="Montserrat"/>
                <a:sym typeface="Montserrat"/>
              </a:rPr>
              <a:t> 4°C kälter als heute, hätten wir eine Eiszeit (d.h. der Großteil der Erde wäre mit Eis und Schnee bedeckt)</a:t>
            </a:r>
            <a:br>
              <a:rPr lang="de-DE" sz="2000">
                <a:latin typeface="Montserrat"/>
                <a:ea typeface="Montserrat"/>
                <a:cs typeface="Montserrat"/>
                <a:sym typeface="Montserrat"/>
              </a:rPr>
            </a:br>
            <a:r>
              <a:rPr lang="de-DE" sz="2000">
                <a:latin typeface="Montserrat"/>
                <a:ea typeface="Montserrat"/>
                <a:cs typeface="Montserrat"/>
                <a:sym typeface="Montserrat"/>
              </a:rPr>
              <a:t>(1)</a:t>
            </a:r>
            <a:endParaRPr/>
          </a:p>
          <a:p>
            <a:pPr indent="0" lvl="0" marL="0" rtl="0" algn="l">
              <a:spcBef>
                <a:spcPts val="280"/>
              </a:spcBef>
              <a:spcAft>
                <a:spcPts val="0"/>
              </a:spcAft>
              <a:buClr>
                <a:schemeClr val="dk1"/>
              </a:buClr>
              <a:buSzPts val="1400"/>
              <a:buNone/>
            </a:pPr>
            <a:r>
              <a:t/>
            </a:r>
            <a:endParaRPr/>
          </a:p>
        </p:txBody>
      </p:sp>
      <p:sp>
        <p:nvSpPr>
          <p:cNvPr id="146" name="Google Shape;146;p8"/>
          <p:cNvSpPr txBox="1"/>
          <p:nvPr/>
        </p:nvSpPr>
        <p:spPr>
          <a:xfrm>
            <a:off x="9469157" y="7513336"/>
            <a:ext cx="59346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Montserrat"/>
              <a:buNone/>
            </a:pPr>
            <a:r>
              <a:rPr b="1" i="0" lang="de-DE" sz="1800" u="none" cap="none" strike="noStrike">
                <a:solidFill>
                  <a:srgbClr val="000000"/>
                </a:solidFill>
                <a:latin typeface="Montserrat"/>
                <a:ea typeface="Montserrat"/>
                <a:cs typeface="Montserrat"/>
                <a:sym typeface="Montserrat"/>
              </a:rPr>
              <a:t>Vergleich: </a:t>
            </a:r>
            <a:r>
              <a:rPr b="0" i="0" lang="de-DE" sz="1800" u="none" cap="none" strike="noStrike">
                <a:solidFill>
                  <a:srgbClr val="000000"/>
                </a:solidFill>
                <a:latin typeface="Montserrat"/>
                <a:ea typeface="Montserrat"/>
                <a:cs typeface="Montserrat"/>
                <a:sym typeface="Montserrat"/>
              </a:rPr>
              <a:t>Klimaveränderungen sind mehr wie die Körpertemperatur vom Mensch, mit 1,5° mehr haben wir schon leichtes Fieber</a:t>
            </a:r>
            <a:endParaRPr/>
          </a:p>
          <a:p>
            <a:pPr indent="-285750" lvl="0" marL="285750" marR="0" rtl="0" algn="l">
              <a:lnSpc>
                <a:spcPct val="100000"/>
              </a:lnSpc>
              <a:spcBef>
                <a:spcPts val="0"/>
              </a:spcBef>
              <a:spcAft>
                <a:spcPts val="0"/>
              </a:spcAft>
              <a:buClr>
                <a:srgbClr val="000000"/>
              </a:buClr>
              <a:buSzPts val="1800"/>
              <a:buFont typeface="Montserrat"/>
              <a:buChar char="-"/>
            </a:pPr>
            <a:r>
              <a:rPr b="0" i="0" lang="de-DE" sz="1800" u="none" cap="none" strike="noStrike">
                <a:solidFill>
                  <a:srgbClr val="000000"/>
                </a:solidFill>
                <a:latin typeface="Montserrat"/>
                <a:ea typeface="Montserrat"/>
                <a:cs typeface="Montserrat"/>
                <a:sym typeface="Montserrat"/>
              </a:rPr>
              <a:t>36,3 bis 37,4 °C Normaltemperatur</a:t>
            </a:r>
            <a:endParaRPr/>
          </a:p>
          <a:p>
            <a:pPr indent="-285750" lvl="0" marL="285750" marR="0" rtl="0" algn="l">
              <a:lnSpc>
                <a:spcPct val="100000"/>
              </a:lnSpc>
              <a:spcBef>
                <a:spcPts val="0"/>
              </a:spcBef>
              <a:spcAft>
                <a:spcPts val="0"/>
              </a:spcAft>
              <a:buClr>
                <a:srgbClr val="000000"/>
              </a:buClr>
              <a:buSzPts val="1800"/>
              <a:buFont typeface="Montserrat"/>
              <a:buChar char="-"/>
            </a:pPr>
            <a:r>
              <a:rPr b="0" i="0" lang="de-DE" sz="1800" u="none" cap="none" strike="noStrike">
                <a:solidFill>
                  <a:srgbClr val="000000"/>
                </a:solidFill>
                <a:latin typeface="Montserrat"/>
                <a:ea typeface="Montserrat"/>
                <a:cs typeface="Montserrat"/>
                <a:sym typeface="Montserrat"/>
              </a:rPr>
              <a:t>38,1 bis 38,5 °C leichtes Fieber</a:t>
            </a:r>
            <a:endParaRPr/>
          </a:p>
          <a:p>
            <a:pPr indent="-285750" lvl="0" marL="285750" marR="0" rtl="0" algn="l">
              <a:lnSpc>
                <a:spcPct val="100000"/>
              </a:lnSpc>
              <a:spcBef>
                <a:spcPts val="0"/>
              </a:spcBef>
              <a:spcAft>
                <a:spcPts val="0"/>
              </a:spcAft>
              <a:buClr>
                <a:srgbClr val="000000"/>
              </a:buClr>
              <a:buSzPts val="1800"/>
              <a:buFont typeface="Montserrat"/>
              <a:buChar char="-"/>
            </a:pPr>
            <a:r>
              <a:rPr b="0" i="0" lang="de-DE" sz="1800" u="none" cap="none" strike="noStrike">
                <a:solidFill>
                  <a:srgbClr val="000000"/>
                </a:solidFill>
                <a:latin typeface="Montserrat"/>
                <a:ea typeface="Montserrat"/>
                <a:cs typeface="Montserrat"/>
                <a:sym typeface="Montserrat"/>
              </a:rPr>
              <a:t>&gt; 39°C hohes Fieber </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47" name="Google Shape;147;p8"/>
          <p:cNvPicPr preferRelativeResize="0"/>
          <p:nvPr/>
        </p:nvPicPr>
        <p:blipFill>
          <a:blip r:embed="rId3">
            <a:alphaModFix/>
          </a:blip>
          <a:stretch>
            <a:fillRect/>
          </a:stretch>
        </p:blipFill>
        <p:spPr>
          <a:xfrm>
            <a:off x="9469150" y="2536750"/>
            <a:ext cx="6104200" cy="4578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52" name="Shape 152"/>
        <p:cNvGrpSpPr/>
        <p:nvPr/>
      </p:nvGrpSpPr>
      <p:grpSpPr>
        <a:xfrm>
          <a:off x="0" y="0"/>
          <a:ext cx="0" cy="0"/>
          <a:chOff x="0" y="0"/>
          <a:chExt cx="0" cy="0"/>
        </a:xfrm>
      </p:grpSpPr>
      <p:sp>
        <p:nvSpPr>
          <p:cNvPr id="153" name="Google Shape;153;p9"/>
          <p:cNvSpPr txBox="1"/>
          <p:nvPr/>
        </p:nvSpPr>
        <p:spPr>
          <a:xfrm>
            <a:off x="5148734" y="790499"/>
            <a:ext cx="7990532" cy="522515"/>
          </a:xfrm>
          <a:prstGeom prst="rect">
            <a:avLst/>
          </a:prstGeom>
          <a:noFill/>
          <a:ln>
            <a:noFill/>
          </a:ln>
        </p:spPr>
        <p:txBody>
          <a:bodyPr anchorCtr="0" anchor="t" bIns="0" lIns="0" spcFirstLastPara="1" rIns="0" wrap="square" tIns="0">
            <a:spAutoFit/>
          </a:bodyPr>
          <a:lstStyle/>
          <a:p>
            <a:pPr indent="0" lvl="0" marL="0" marR="0" rtl="0" algn="ctr">
              <a:lnSpc>
                <a:spcPct val="87840"/>
              </a:lnSpc>
              <a:spcBef>
                <a:spcPts val="0"/>
              </a:spcBef>
              <a:spcAft>
                <a:spcPts val="0"/>
              </a:spcAft>
              <a:buClr>
                <a:srgbClr val="32909B"/>
              </a:buClr>
              <a:buSzPts val="4400"/>
              <a:buFont typeface="Libre Baskerville"/>
              <a:buNone/>
            </a:pPr>
            <a:r>
              <a:rPr b="1" i="0" lang="de-DE" sz="4400" u="none" cap="none" strike="noStrike">
                <a:solidFill>
                  <a:srgbClr val="32909B"/>
                </a:solidFill>
                <a:latin typeface="Libre Baskerville"/>
                <a:ea typeface="Libre Baskerville"/>
                <a:cs typeface="Libre Baskerville"/>
                <a:sym typeface="Libre Baskerville"/>
              </a:rPr>
              <a:t>Grundlagen: Klimawandel</a:t>
            </a:r>
            <a:endParaRPr b="1" i="0" sz="4400" u="none" cap="none" strike="noStrike">
              <a:solidFill>
                <a:srgbClr val="32909B"/>
              </a:solidFill>
              <a:latin typeface="Libre Baskerville"/>
              <a:ea typeface="Libre Baskerville"/>
              <a:cs typeface="Libre Baskerville"/>
              <a:sym typeface="Libre Baskerville"/>
            </a:endParaRPr>
          </a:p>
        </p:txBody>
      </p:sp>
      <p:sp>
        <p:nvSpPr>
          <p:cNvPr id="154" name="Google Shape;154;p9"/>
          <p:cNvSpPr txBox="1"/>
          <p:nvPr/>
        </p:nvSpPr>
        <p:spPr>
          <a:xfrm>
            <a:off x="1543676" y="4491245"/>
            <a:ext cx="15200649" cy="223138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2600"/>
              <a:buFont typeface="Calibri"/>
              <a:buNone/>
            </a:pPr>
            <a:r>
              <a:t/>
            </a:r>
            <a:endParaRPr b="1" i="0" sz="2600" u="none" cap="none" strike="noStrike">
              <a:solidFill>
                <a:srgbClr val="32909B"/>
              </a:solidFill>
              <a:latin typeface="Libre Baskerville"/>
              <a:ea typeface="Libre Baskerville"/>
              <a:cs typeface="Libre Baskerville"/>
              <a:sym typeface="Libre Baskerville"/>
            </a:endParaRPr>
          </a:p>
          <a:p>
            <a:pPr indent="0" lvl="1" marL="280671"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1" marL="280671"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p:txBody>
      </p:sp>
      <p:sp>
        <p:nvSpPr>
          <p:cNvPr id="155" name="Google Shape;155;p9"/>
          <p:cNvSpPr txBox="1"/>
          <p:nvPr>
            <p:ph type="title"/>
          </p:nvPr>
        </p:nvSpPr>
        <p:spPr>
          <a:xfrm>
            <a:off x="2389530" y="2343348"/>
            <a:ext cx="5230470" cy="116205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32909B"/>
              </a:buClr>
              <a:buSzPts val="2400"/>
              <a:buFont typeface="Montserrat"/>
              <a:buNone/>
            </a:pPr>
            <a:r>
              <a:rPr lang="de-DE" sz="2400">
                <a:solidFill>
                  <a:srgbClr val="32909B"/>
                </a:solidFill>
                <a:latin typeface="Montserrat"/>
                <a:ea typeface="Montserrat"/>
                <a:cs typeface="Montserrat"/>
                <a:sym typeface="Montserrat"/>
              </a:rPr>
              <a:t>Folgen des Klimawandels</a:t>
            </a:r>
            <a:endParaRPr/>
          </a:p>
        </p:txBody>
      </p:sp>
      <p:sp>
        <p:nvSpPr>
          <p:cNvPr id="156" name="Google Shape;156;p9"/>
          <p:cNvSpPr txBox="1"/>
          <p:nvPr>
            <p:ph idx="2" type="body"/>
          </p:nvPr>
        </p:nvSpPr>
        <p:spPr>
          <a:xfrm>
            <a:off x="2140420" y="3871937"/>
            <a:ext cx="5708180" cy="5843563"/>
          </a:xfrm>
          <a:prstGeom prst="rect">
            <a:avLst/>
          </a:prstGeom>
          <a:noFill/>
          <a:ln>
            <a:noFill/>
          </a:ln>
        </p:spPr>
        <p:txBody>
          <a:bodyPr anchorCtr="0" anchor="t" bIns="45700" lIns="91425" spcFirstLastPara="1" rIns="91425" wrap="square" tIns="45700">
            <a:normAutofit/>
          </a:bodyPr>
          <a:lstStyle/>
          <a:p>
            <a:pPr indent="-342900" lvl="1" marL="800100" rtl="0" algn="l">
              <a:spcBef>
                <a:spcPts val="0"/>
              </a:spcBef>
              <a:spcAft>
                <a:spcPts val="0"/>
              </a:spcAft>
              <a:buClr>
                <a:schemeClr val="dk1"/>
              </a:buClr>
              <a:buSzPts val="2000"/>
              <a:buFont typeface="Arial"/>
              <a:buChar char="•"/>
            </a:pPr>
            <a:r>
              <a:rPr lang="de-DE" sz="2000">
                <a:latin typeface="Montserrat"/>
                <a:ea typeface="Montserrat"/>
                <a:cs typeface="Montserrat"/>
                <a:sym typeface="Montserrat"/>
              </a:rPr>
              <a:t>Die Folgen des Klimawandel sind bereits weltweit, auch in Deutschland zu spüren</a:t>
            </a:r>
            <a:endParaRPr/>
          </a:p>
          <a:p>
            <a:pPr indent="-215900" lvl="1" marL="800100" rtl="0" algn="l">
              <a:spcBef>
                <a:spcPts val="400"/>
              </a:spcBef>
              <a:spcAft>
                <a:spcPts val="0"/>
              </a:spcAft>
              <a:buClr>
                <a:schemeClr val="dk1"/>
              </a:buClr>
              <a:buSzPts val="2000"/>
              <a:buFont typeface="Arial"/>
              <a:buNone/>
            </a:pPr>
            <a:r>
              <a:t/>
            </a:r>
            <a:endParaRPr sz="2000">
              <a:latin typeface="Montserrat"/>
              <a:ea typeface="Montserrat"/>
              <a:cs typeface="Montserrat"/>
              <a:sym typeface="Montserrat"/>
            </a:endParaRPr>
          </a:p>
          <a:p>
            <a:pPr indent="-342900" lvl="1" marL="800100" rtl="0" algn="l">
              <a:spcBef>
                <a:spcPts val="400"/>
              </a:spcBef>
              <a:spcAft>
                <a:spcPts val="0"/>
              </a:spcAft>
              <a:buClr>
                <a:schemeClr val="dk1"/>
              </a:buClr>
              <a:buSzPts val="2000"/>
              <a:buFont typeface="Arial"/>
              <a:buChar char="•"/>
            </a:pPr>
            <a:r>
              <a:rPr lang="de-DE" sz="2000">
                <a:latin typeface="Montserrat"/>
                <a:ea typeface="Montserrat"/>
                <a:cs typeface="Montserrat"/>
                <a:sym typeface="Montserrat"/>
              </a:rPr>
              <a:t>Extreme Wetterereignisse und Naturkatastrophen werden häufiger und haben weitreichende Folgen (2). Zum Beispiel</a:t>
            </a:r>
            <a:endParaRPr/>
          </a:p>
          <a:p>
            <a:pPr indent="-342900" lvl="2" marL="1257300" rtl="0" algn="l">
              <a:spcBef>
                <a:spcPts val="320"/>
              </a:spcBef>
              <a:spcAft>
                <a:spcPts val="0"/>
              </a:spcAft>
              <a:buClr>
                <a:schemeClr val="dk1"/>
              </a:buClr>
              <a:buSzPts val="1600"/>
              <a:buFont typeface="Arial"/>
              <a:buChar char="•"/>
            </a:pPr>
            <a:r>
              <a:rPr lang="de-DE" sz="1600">
                <a:latin typeface="Montserrat"/>
                <a:ea typeface="Montserrat"/>
                <a:cs typeface="Montserrat"/>
                <a:sym typeface="Montserrat"/>
              </a:rPr>
              <a:t>Gefahr für körperliche und psychische </a:t>
            </a:r>
            <a:r>
              <a:rPr b="1" lang="de-DE" sz="1600">
                <a:latin typeface="Montserrat"/>
                <a:ea typeface="Montserrat"/>
                <a:cs typeface="Montserrat"/>
                <a:sym typeface="Montserrat"/>
              </a:rPr>
              <a:t>Gesundheit</a:t>
            </a:r>
            <a:endParaRPr b="1"/>
          </a:p>
          <a:p>
            <a:pPr indent="-342900" lvl="2" marL="1257300" rtl="0" algn="l">
              <a:spcBef>
                <a:spcPts val="320"/>
              </a:spcBef>
              <a:spcAft>
                <a:spcPts val="0"/>
              </a:spcAft>
              <a:buClr>
                <a:schemeClr val="dk1"/>
              </a:buClr>
              <a:buSzPts val="1600"/>
              <a:buChar char="•"/>
            </a:pPr>
            <a:r>
              <a:rPr b="1" lang="de-DE" sz="1600">
                <a:latin typeface="Montserrat"/>
                <a:ea typeface="Montserrat"/>
                <a:cs typeface="Montserrat"/>
                <a:sym typeface="Montserrat"/>
              </a:rPr>
              <a:t>Nahrungsmittel- und Wasserknappheit</a:t>
            </a:r>
            <a:endParaRPr b="1"/>
          </a:p>
          <a:p>
            <a:pPr indent="-342900" lvl="2" marL="1257300" rtl="0" algn="l">
              <a:spcBef>
                <a:spcPts val="320"/>
              </a:spcBef>
              <a:spcAft>
                <a:spcPts val="0"/>
              </a:spcAft>
              <a:buClr>
                <a:schemeClr val="dk1"/>
              </a:buClr>
              <a:buSzPts val="1600"/>
              <a:buFont typeface="Arial"/>
              <a:buChar char="•"/>
            </a:pPr>
            <a:r>
              <a:rPr lang="de-DE" sz="1600">
                <a:latin typeface="Montserrat"/>
                <a:ea typeface="Montserrat"/>
                <a:cs typeface="Montserrat"/>
                <a:sym typeface="Montserrat"/>
              </a:rPr>
              <a:t>Küstenregionen werde unbewohnbar (durch Anstieg des Meeresspiegels)</a:t>
            </a:r>
            <a:endParaRPr/>
          </a:p>
          <a:p>
            <a:pPr indent="-342900" lvl="2" marL="1257300" rtl="0" algn="l">
              <a:spcBef>
                <a:spcPts val="320"/>
              </a:spcBef>
              <a:spcAft>
                <a:spcPts val="0"/>
              </a:spcAft>
              <a:buClr>
                <a:schemeClr val="dk1"/>
              </a:buClr>
              <a:buSzPts val="1600"/>
              <a:buFont typeface="Arial"/>
              <a:buChar char="•"/>
            </a:pPr>
            <a:r>
              <a:rPr b="1" lang="de-DE" sz="1600">
                <a:latin typeface="Montserrat"/>
                <a:ea typeface="Montserrat"/>
                <a:cs typeface="Montserrat"/>
                <a:sym typeface="Montserrat"/>
              </a:rPr>
              <a:t>Menschen fliehen</a:t>
            </a:r>
            <a:r>
              <a:rPr lang="de-DE" sz="1600">
                <a:latin typeface="Montserrat"/>
                <a:ea typeface="Montserrat"/>
                <a:cs typeface="Montserrat"/>
                <a:sym typeface="Montserrat"/>
              </a:rPr>
              <a:t> aus besonders stark betroffenen Regionen (vor allem südliche Regionen der Erde)</a:t>
            </a:r>
            <a:endParaRPr/>
          </a:p>
          <a:p>
            <a:pPr indent="-342900" lvl="2" marL="1257300" rtl="0" algn="l">
              <a:spcBef>
                <a:spcPts val="320"/>
              </a:spcBef>
              <a:spcAft>
                <a:spcPts val="0"/>
              </a:spcAft>
              <a:buClr>
                <a:schemeClr val="dk1"/>
              </a:buClr>
              <a:buSzPts val="1600"/>
              <a:buFont typeface="Arial"/>
              <a:buChar char="•"/>
            </a:pPr>
            <a:r>
              <a:rPr lang="de-DE" sz="1600">
                <a:latin typeface="Montserrat"/>
                <a:ea typeface="Montserrat"/>
                <a:cs typeface="Montserrat"/>
                <a:sym typeface="Montserrat"/>
              </a:rPr>
              <a:t>Risiko für</a:t>
            </a:r>
            <a:r>
              <a:rPr b="1" lang="de-DE" sz="1600">
                <a:latin typeface="Montserrat"/>
                <a:ea typeface="Montserrat"/>
                <a:cs typeface="Montserrat"/>
                <a:sym typeface="Montserrat"/>
              </a:rPr>
              <a:t> Konflikte und Kriege</a:t>
            </a:r>
            <a:endParaRPr b="1"/>
          </a:p>
          <a:p>
            <a:pPr indent="-241300" lvl="2" marL="1257300" rtl="0" algn="l">
              <a:spcBef>
                <a:spcPts val="320"/>
              </a:spcBef>
              <a:spcAft>
                <a:spcPts val="0"/>
              </a:spcAft>
              <a:buClr>
                <a:schemeClr val="dk1"/>
              </a:buClr>
              <a:buSzPts val="1600"/>
              <a:buFont typeface="Arial"/>
              <a:buNone/>
            </a:pPr>
            <a:r>
              <a:t/>
            </a:r>
            <a:endParaRPr sz="1600">
              <a:latin typeface="Montserrat"/>
              <a:ea typeface="Montserrat"/>
              <a:cs typeface="Montserrat"/>
              <a:sym typeface="Montserrat"/>
            </a:endParaRPr>
          </a:p>
          <a:p>
            <a:pPr indent="0" lvl="0" marL="0" rtl="0" algn="l">
              <a:spcBef>
                <a:spcPts val="280"/>
              </a:spcBef>
              <a:spcAft>
                <a:spcPts val="0"/>
              </a:spcAft>
              <a:buClr>
                <a:schemeClr val="dk1"/>
              </a:buClr>
              <a:buSzPts val="1400"/>
              <a:buNone/>
            </a:pPr>
            <a:r>
              <a:t/>
            </a:r>
            <a:endParaRPr/>
          </a:p>
        </p:txBody>
      </p:sp>
      <p:pic>
        <p:nvPicPr>
          <p:cNvPr id="157" name="Google Shape;157;p9"/>
          <p:cNvPicPr preferRelativeResize="0"/>
          <p:nvPr/>
        </p:nvPicPr>
        <p:blipFill>
          <a:blip r:embed="rId3">
            <a:alphaModFix/>
          </a:blip>
          <a:stretch>
            <a:fillRect/>
          </a:stretch>
        </p:blipFill>
        <p:spPr>
          <a:xfrm>
            <a:off x="10223350" y="3147350"/>
            <a:ext cx="5459126" cy="5459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62" name="Shape 162"/>
        <p:cNvGrpSpPr/>
        <p:nvPr/>
      </p:nvGrpSpPr>
      <p:grpSpPr>
        <a:xfrm>
          <a:off x="0" y="0"/>
          <a:ext cx="0" cy="0"/>
          <a:chOff x="0" y="0"/>
          <a:chExt cx="0" cy="0"/>
        </a:xfrm>
      </p:grpSpPr>
      <p:sp>
        <p:nvSpPr>
          <p:cNvPr id="163" name="Google Shape;163;p10"/>
          <p:cNvSpPr txBox="1"/>
          <p:nvPr/>
        </p:nvSpPr>
        <p:spPr>
          <a:xfrm>
            <a:off x="5148734" y="791503"/>
            <a:ext cx="7990532" cy="1521057"/>
          </a:xfrm>
          <a:prstGeom prst="rect">
            <a:avLst/>
          </a:prstGeom>
          <a:noFill/>
          <a:ln>
            <a:noFill/>
          </a:ln>
        </p:spPr>
        <p:txBody>
          <a:bodyPr anchorCtr="0" anchor="t" bIns="0" lIns="0" spcFirstLastPara="1" rIns="0" wrap="square" tIns="0">
            <a:spAutoFit/>
          </a:bodyPr>
          <a:lstStyle/>
          <a:p>
            <a:pPr indent="0" lvl="0" marL="0" marR="0" rtl="0" algn="ctr">
              <a:lnSpc>
                <a:spcPct val="87840"/>
              </a:lnSpc>
              <a:spcBef>
                <a:spcPts val="0"/>
              </a:spcBef>
              <a:spcAft>
                <a:spcPts val="0"/>
              </a:spcAft>
              <a:buClr>
                <a:srgbClr val="32909B"/>
              </a:buClr>
              <a:buSzPts val="4400"/>
              <a:buFont typeface="Libre Baskerville"/>
              <a:buNone/>
            </a:pPr>
            <a:r>
              <a:rPr b="1" i="0" lang="de-DE" sz="4400" u="none" cap="none" strike="noStrike">
                <a:solidFill>
                  <a:srgbClr val="32909B"/>
                </a:solidFill>
                <a:latin typeface="Libre Baskerville"/>
                <a:ea typeface="Libre Baskerville"/>
                <a:cs typeface="Libre Baskerville"/>
                <a:sym typeface="Libre Baskerville"/>
              </a:rPr>
              <a:t>Grundlagen: Klimawandel</a:t>
            </a:r>
            <a:endParaRPr b="1" i="0" sz="4400" u="none" cap="none" strike="noStrike">
              <a:solidFill>
                <a:srgbClr val="32909B"/>
              </a:solidFill>
              <a:latin typeface="Libre Baskerville"/>
              <a:ea typeface="Libre Baskerville"/>
              <a:cs typeface="Libre Baskerville"/>
              <a:sym typeface="Libre Baskerville"/>
            </a:endParaRPr>
          </a:p>
          <a:p>
            <a:pPr indent="0" lvl="0" marL="0" marR="0" rtl="0" algn="ctr">
              <a:lnSpc>
                <a:spcPct val="87840"/>
              </a:lnSpc>
              <a:spcBef>
                <a:spcPts val="0"/>
              </a:spcBef>
              <a:spcAft>
                <a:spcPts val="0"/>
              </a:spcAft>
              <a:buClr>
                <a:schemeClr val="dk1"/>
              </a:buClr>
              <a:buSzPts val="4400"/>
              <a:buFont typeface="Calibri"/>
              <a:buNone/>
            </a:pPr>
            <a:r>
              <a:t/>
            </a:r>
            <a:endParaRPr b="0" i="0" sz="4400" u="none" cap="none" strike="noStrike">
              <a:solidFill>
                <a:srgbClr val="32909B"/>
              </a:solidFill>
              <a:latin typeface="Montserrat"/>
              <a:ea typeface="Montserrat"/>
              <a:cs typeface="Montserrat"/>
              <a:sym typeface="Montserrat"/>
            </a:endParaRPr>
          </a:p>
          <a:p>
            <a:pPr indent="0" lvl="0" marL="0" marR="0" rtl="0" algn="ctr">
              <a:lnSpc>
                <a:spcPct val="87840"/>
              </a:lnSpc>
              <a:spcBef>
                <a:spcPts val="0"/>
              </a:spcBef>
              <a:spcAft>
                <a:spcPts val="0"/>
              </a:spcAft>
              <a:buClr>
                <a:srgbClr val="32909B"/>
              </a:buClr>
              <a:buSzPts val="4400"/>
              <a:buFont typeface="Montserrat"/>
              <a:buNone/>
            </a:pPr>
            <a:r>
              <a:rPr b="0" i="0" lang="de-DE" sz="4400" u="none" cap="none" strike="noStrike">
                <a:solidFill>
                  <a:srgbClr val="32909B"/>
                </a:solidFill>
                <a:latin typeface="Montserrat"/>
                <a:ea typeface="Montserrat"/>
                <a:cs typeface="Montserrat"/>
                <a:sym typeface="Montserrat"/>
              </a:rPr>
              <a:t>Was können wir tun?</a:t>
            </a:r>
            <a:endParaRPr b="1" i="0" sz="4400" u="none" cap="none" strike="noStrike">
              <a:solidFill>
                <a:srgbClr val="32909B"/>
              </a:solidFill>
              <a:latin typeface="Libre Baskerville"/>
              <a:ea typeface="Libre Baskerville"/>
              <a:cs typeface="Libre Baskerville"/>
              <a:sym typeface="Libre Baskerville"/>
            </a:endParaRPr>
          </a:p>
        </p:txBody>
      </p:sp>
      <p:sp>
        <p:nvSpPr>
          <p:cNvPr id="164" name="Google Shape;164;p10"/>
          <p:cNvSpPr txBox="1"/>
          <p:nvPr/>
        </p:nvSpPr>
        <p:spPr>
          <a:xfrm>
            <a:off x="1543676" y="4491245"/>
            <a:ext cx="15200649" cy="223138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2600"/>
              <a:buFont typeface="Calibri"/>
              <a:buNone/>
            </a:pPr>
            <a:r>
              <a:t/>
            </a:r>
            <a:endParaRPr b="1" i="0" sz="2600" u="none" cap="none" strike="noStrike">
              <a:solidFill>
                <a:srgbClr val="32909B"/>
              </a:solidFill>
              <a:latin typeface="Libre Baskerville"/>
              <a:ea typeface="Libre Baskerville"/>
              <a:cs typeface="Libre Baskerville"/>
              <a:sym typeface="Libre Baskerville"/>
            </a:endParaRPr>
          </a:p>
          <a:p>
            <a:pPr indent="0" lvl="1" marL="280671"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1" marL="280671"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000000"/>
              </a:solidFill>
              <a:latin typeface="Montserrat"/>
              <a:ea typeface="Montserrat"/>
              <a:cs typeface="Montserrat"/>
              <a:sym typeface="Montserrat"/>
            </a:endParaRPr>
          </a:p>
        </p:txBody>
      </p:sp>
      <p:sp>
        <p:nvSpPr>
          <p:cNvPr id="165" name="Google Shape;165;p10"/>
          <p:cNvSpPr txBox="1"/>
          <p:nvPr>
            <p:ph idx="1" type="body"/>
          </p:nvPr>
        </p:nvSpPr>
        <p:spPr>
          <a:xfrm>
            <a:off x="1752600" y="2708327"/>
            <a:ext cx="4040188" cy="63976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32909B"/>
              </a:buClr>
              <a:buSzPts val="2400"/>
              <a:buNone/>
            </a:pPr>
            <a:r>
              <a:rPr lang="de-DE">
                <a:solidFill>
                  <a:srgbClr val="32909B"/>
                </a:solidFill>
              </a:rPr>
              <a:t>Das Große Ganze</a:t>
            </a:r>
            <a:endParaRPr/>
          </a:p>
        </p:txBody>
      </p:sp>
      <p:sp>
        <p:nvSpPr>
          <p:cNvPr id="166" name="Google Shape;166;p10"/>
          <p:cNvSpPr txBox="1"/>
          <p:nvPr>
            <p:ph idx="2" type="body"/>
          </p:nvPr>
        </p:nvSpPr>
        <p:spPr>
          <a:xfrm>
            <a:off x="884582" y="3465443"/>
            <a:ext cx="6457326" cy="5366222"/>
          </a:xfrm>
          <a:prstGeom prst="rect">
            <a:avLst/>
          </a:prstGeom>
          <a:noFill/>
          <a:ln>
            <a:noFill/>
          </a:ln>
        </p:spPr>
        <p:txBody>
          <a:bodyPr anchorCtr="0" anchor="t" bIns="45700" lIns="91425" spcFirstLastPara="1" rIns="91425" wrap="square" tIns="45700">
            <a:normAutofit/>
          </a:bodyPr>
          <a:lstStyle/>
          <a:p>
            <a:pPr indent="-342900" lvl="1" marL="800100" rtl="0" algn="l">
              <a:spcBef>
                <a:spcPts val="0"/>
              </a:spcBef>
              <a:spcAft>
                <a:spcPts val="0"/>
              </a:spcAft>
              <a:buClr>
                <a:schemeClr val="dk1"/>
              </a:buClr>
              <a:buSzPts val="2000"/>
              <a:buFont typeface="Arial"/>
              <a:buChar char="•"/>
            </a:pPr>
            <a:r>
              <a:rPr lang="de-DE" sz="2000">
                <a:latin typeface="Montserrat"/>
                <a:ea typeface="Montserrat"/>
                <a:cs typeface="Montserrat"/>
                <a:sym typeface="Montserrat"/>
              </a:rPr>
              <a:t>Die </a:t>
            </a:r>
            <a:r>
              <a:rPr b="1" lang="de-DE" sz="2000">
                <a:latin typeface="Montserrat"/>
                <a:ea typeface="Montserrat"/>
                <a:cs typeface="Montserrat"/>
                <a:sym typeface="Montserrat"/>
              </a:rPr>
              <a:t>Hauptverantwortung</a:t>
            </a:r>
            <a:r>
              <a:rPr lang="de-DE" sz="2000">
                <a:latin typeface="Montserrat"/>
                <a:ea typeface="Montserrat"/>
                <a:cs typeface="Montserrat"/>
                <a:sym typeface="Montserrat"/>
              </a:rPr>
              <a:t> um den Klimawandel und seine Folgen zu reduzieren liegen </a:t>
            </a:r>
            <a:r>
              <a:rPr b="1" lang="de-DE" sz="2000">
                <a:latin typeface="Montserrat"/>
                <a:ea typeface="Montserrat"/>
                <a:cs typeface="Montserrat"/>
                <a:sym typeface="Montserrat"/>
              </a:rPr>
              <a:t>bei Politik und Wirtschaft! </a:t>
            </a:r>
            <a:endParaRPr/>
          </a:p>
          <a:p>
            <a:pPr indent="-215900" lvl="1" marL="800100" rtl="0" algn="l">
              <a:spcBef>
                <a:spcPts val="400"/>
              </a:spcBef>
              <a:spcAft>
                <a:spcPts val="0"/>
              </a:spcAft>
              <a:buClr>
                <a:schemeClr val="dk1"/>
              </a:buClr>
              <a:buSzPts val="2000"/>
              <a:buFont typeface="Arial"/>
              <a:buNone/>
            </a:pPr>
            <a:r>
              <a:t/>
            </a:r>
            <a:endParaRPr sz="2000">
              <a:latin typeface="Montserrat"/>
              <a:ea typeface="Montserrat"/>
              <a:cs typeface="Montserrat"/>
              <a:sym typeface="Montserrat"/>
            </a:endParaRPr>
          </a:p>
          <a:p>
            <a:pPr indent="-342900" lvl="1" marL="800100" rtl="0" algn="l">
              <a:spcBef>
                <a:spcPts val="400"/>
              </a:spcBef>
              <a:spcAft>
                <a:spcPts val="0"/>
              </a:spcAft>
              <a:buClr>
                <a:schemeClr val="dk1"/>
              </a:buClr>
              <a:buSzPts val="2000"/>
              <a:buFont typeface="Arial"/>
              <a:buChar char="•"/>
            </a:pPr>
            <a:r>
              <a:rPr lang="de-DE" sz="2000">
                <a:latin typeface="Montserrat"/>
                <a:ea typeface="Montserrat"/>
                <a:cs typeface="Montserrat"/>
                <a:sym typeface="Montserrat"/>
              </a:rPr>
              <a:t>Viele Länder haben das erkannt und bemühen sich ihren Ausstoß von Treibhausgasen zu reduzieren</a:t>
            </a:r>
            <a:endParaRPr/>
          </a:p>
          <a:p>
            <a:pPr indent="-342900" lvl="2" marL="1257300" rtl="0" algn="l">
              <a:spcBef>
                <a:spcPts val="360"/>
              </a:spcBef>
              <a:spcAft>
                <a:spcPts val="0"/>
              </a:spcAft>
              <a:buClr>
                <a:schemeClr val="dk1"/>
              </a:buClr>
              <a:buSzPts val="1800"/>
              <a:buFont typeface="Arial"/>
              <a:buChar char="•"/>
            </a:pPr>
            <a:r>
              <a:rPr lang="de-DE" sz="1800">
                <a:latin typeface="Montserrat"/>
                <a:ea typeface="Montserrat"/>
                <a:cs typeface="Montserrat"/>
                <a:sym typeface="Montserrat"/>
              </a:rPr>
              <a:t>Beispiel: Das Klimaabkommen Paris 2015 </a:t>
            </a:r>
            <a:endParaRPr/>
          </a:p>
          <a:p>
            <a:pPr indent="-190500" lvl="0" marL="342900" rtl="0" algn="l">
              <a:spcBef>
                <a:spcPts val="480"/>
              </a:spcBef>
              <a:spcAft>
                <a:spcPts val="0"/>
              </a:spcAft>
              <a:buClr>
                <a:schemeClr val="dk1"/>
              </a:buClr>
              <a:buSzPts val="2400"/>
              <a:buNone/>
            </a:pPr>
            <a:r>
              <a:t/>
            </a:r>
            <a:endParaRPr/>
          </a:p>
        </p:txBody>
      </p:sp>
      <p:sp>
        <p:nvSpPr>
          <p:cNvPr id="167" name="Google Shape;167;p10"/>
          <p:cNvSpPr txBox="1"/>
          <p:nvPr>
            <p:ph idx="3" type="body"/>
          </p:nvPr>
        </p:nvSpPr>
        <p:spPr>
          <a:xfrm>
            <a:off x="10668000" y="2619784"/>
            <a:ext cx="4041775" cy="63976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32909B"/>
              </a:buClr>
              <a:buSzPts val="2400"/>
              <a:buNone/>
            </a:pPr>
            <a:r>
              <a:rPr lang="de-DE">
                <a:solidFill>
                  <a:srgbClr val="32909B"/>
                </a:solidFill>
              </a:rPr>
              <a:t>Jede*r kann etwas beitragen!</a:t>
            </a:r>
            <a:endParaRPr/>
          </a:p>
        </p:txBody>
      </p:sp>
      <p:pic>
        <p:nvPicPr>
          <p:cNvPr id="168" name="Google Shape;168;p10"/>
          <p:cNvPicPr preferRelativeResize="0"/>
          <p:nvPr>
            <p:ph idx="4" type="body"/>
          </p:nvPr>
        </p:nvPicPr>
        <p:blipFill rotWithShape="1">
          <a:blip r:embed="rId3">
            <a:alphaModFix/>
          </a:blip>
          <a:srcRect b="0" l="0" r="0" t="0"/>
          <a:stretch/>
        </p:blipFill>
        <p:spPr>
          <a:xfrm>
            <a:off x="7843100" y="3348100"/>
            <a:ext cx="10248000" cy="6126900"/>
          </a:xfrm>
          <a:prstGeom prst="rect">
            <a:avLst/>
          </a:prstGeom>
          <a:noFill/>
          <a:ln>
            <a:noFill/>
          </a:ln>
        </p:spPr>
      </p:pic>
      <p:sp>
        <p:nvSpPr>
          <p:cNvPr id="169" name="Google Shape;169;p10"/>
          <p:cNvSpPr txBox="1"/>
          <p:nvPr/>
        </p:nvSpPr>
        <p:spPr>
          <a:xfrm>
            <a:off x="0" y="6906725"/>
            <a:ext cx="7990500" cy="3123300"/>
          </a:xfrm>
          <a:prstGeom prst="rect">
            <a:avLst/>
          </a:prstGeom>
          <a:solidFill>
            <a:srgbClr val="C9DAF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de-DE" sz="2200">
                <a:solidFill>
                  <a:schemeClr val="dk1"/>
                </a:solidFill>
                <a:latin typeface="Montserrat"/>
                <a:ea typeface="Montserrat"/>
                <a:cs typeface="Montserrat"/>
                <a:sym typeface="Montserrat"/>
              </a:rPr>
              <a:t>Klima-Abkommen von Paris</a:t>
            </a:r>
            <a:endParaRPr b="1" sz="2200">
              <a:solidFill>
                <a:schemeClr val="dk1"/>
              </a:solidFill>
              <a:latin typeface="Montserrat"/>
              <a:ea typeface="Montserrat"/>
              <a:cs typeface="Montserrat"/>
              <a:sym typeface="Montserrat"/>
            </a:endParaRPr>
          </a:p>
          <a:p>
            <a:pPr indent="-368300" lvl="0" marL="457200" rtl="0" algn="l">
              <a:spcBef>
                <a:spcPts val="0"/>
              </a:spcBef>
              <a:spcAft>
                <a:spcPts val="0"/>
              </a:spcAft>
              <a:buClr>
                <a:schemeClr val="dk1"/>
              </a:buClr>
              <a:buSzPts val="2200"/>
              <a:buFont typeface="Montserrat"/>
              <a:buChar char="-"/>
            </a:pPr>
            <a:r>
              <a:rPr lang="de-DE" sz="2200">
                <a:solidFill>
                  <a:schemeClr val="dk1"/>
                </a:solidFill>
                <a:latin typeface="Montserrat"/>
                <a:ea typeface="Montserrat"/>
                <a:cs typeface="Montserrat"/>
                <a:sym typeface="Montserrat"/>
              </a:rPr>
              <a:t>Begrenzung der Erderwärmung auf </a:t>
            </a:r>
            <a:br>
              <a:rPr lang="de-DE" sz="2200">
                <a:solidFill>
                  <a:schemeClr val="dk1"/>
                </a:solidFill>
                <a:latin typeface="Montserrat"/>
                <a:ea typeface="Montserrat"/>
                <a:cs typeface="Montserrat"/>
                <a:sym typeface="Montserrat"/>
              </a:rPr>
            </a:br>
            <a:r>
              <a:rPr lang="de-DE" sz="2200">
                <a:solidFill>
                  <a:schemeClr val="dk1"/>
                </a:solidFill>
                <a:latin typeface="Montserrat"/>
                <a:ea typeface="Montserrat"/>
                <a:cs typeface="Montserrat"/>
                <a:sym typeface="Montserrat"/>
              </a:rPr>
              <a:t>deutlich unter 2 Grad</a:t>
            </a:r>
            <a:endParaRPr sz="2200">
              <a:solidFill>
                <a:schemeClr val="dk1"/>
              </a:solidFill>
              <a:latin typeface="Montserrat"/>
              <a:ea typeface="Montserrat"/>
              <a:cs typeface="Montserrat"/>
              <a:sym typeface="Montserrat"/>
            </a:endParaRPr>
          </a:p>
          <a:p>
            <a:pPr indent="-368300" lvl="0" marL="457200" rtl="0" algn="l">
              <a:spcBef>
                <a:spcPts val="0"/>
              </a:spcBef>
              <a:spcAft>
                <a:spcPts val="0"/>
              </a:spcAft>
              <a:buClr>
                <a:schemeClr val="dk1"/>
              </a:buClr>
              <a:buSzPts val="2200"/>
              <a:buFont typeface="Montserrat"/>
              <a:buChar char="-"/>
            </a:pPr>
            <a:r>
              <a:rPr lang="de-DE" sz="2200">
                <a:solidFill>
                  <a:schemeClr val="dk1"/>
                </a:solidFill>
                <a:latin typeface="Montserrat"/>
                <a:ea typeface="Montserrat"/>
                <a:cs typeface="Montserrat"/>
                <a:sym typeface="Montserrat"/>
              </a:rPr>
              <a:t>Keine weitere Belastung der Atmosphäre durch Treibhausgase in der zweiten Hälfte des Jahrhunderts</a:t>
            </a:r>
            <a:endParaRPr sz="2200">
              <a:solidFill>
                <a:schemeClr val="dk1"/>
              </a:solidFill>
              <a:latin typeface="Montserrat"/>
              <a:ea typeface="Montserrat"/>
              <a:cs typeface="Montserrat"/>
              <a:sym typeface="Montserrat"/>
            </a:endParaRPr>
          </a:p>
          <a:p>
            <a:pPr indent="-368300" lvl="0" marL="457200" rtl="0" algn="l">
              <a:spcBef>
                <a:spcPts val="0"/>
              </a:spcBef>
              <a:spcAft>
                <a:spcPts val="0"/>
              </a:spcAft>
              <a:buClr>
                <a:schemeClr val="dk1"/>
              </a:buClr>
              <a:buSzPts val="2200"/>
              <a:buFont typeface="Montserrat"/>
              <a:buChar char="-"/>
            </a:pPr>
            <a:r>
              <a:rPr lang="de-DE" sz="2200">
                <a:solidFill>
                  <a:schemeClr val="dk1"/>
                </a:solidFill>
                <a:latin typeface="Montserrat"/>
                <a:ea typeface="Montserrat"/>
                <a:cs typeface="Montserrat"/>
                <a:sym typeface="Montserrat"/>
              </a:rPr>
              <a:t>Hilfe für die ärmsten Länder bei der Bewältigung durch Klimawandel verursachter Schäden</a:t>
            </a:r>
            <a:endParaRPr sz="2200">
              <a:solidFill>
                <a:schemeClr val="dk1"/>
              </a:solidFill>
              <a:latin typeface="Montserrat"/>
              <a:ea typeface="Montserrat"/>
              <a:cs typeface="Montserrat"/>
              <a:sym typeface="Montserrat"/>
            </a:endParaRPr>
          </a:p>
          <a:p>
            <a:pPr indent="-368300" lvl="0" marL="457200" rtl="0" algn="l">
              <a:spcBef>
                <a:spcPts val="0"/>
              </a:spcBef>
              <a:spcAft>
                <a:spcPts val="0"/>
              </a:spcAft>
              <a:buClr>
                <a:schemeClr val="dk1"/>
              </a:buClr>
              <a:buSzPts val="2200"/>
              <a:buFont typeface="Montserrat"/>
              <a:buChar char="-"/>
            </a:pPr>
            <a:r>
              <a:rPr lang="de-DE" sz="2200">
                <a:solidFill>
                  <a:schemeClr val="dk1"/>
                </a:solidFill>
                <a:latin typeface="Montserrat"/>
                <a:ea typeface="Montserrat"/>
                <a:cs typeface="Montserrat"/>
                <a:sym typeface="Montserrat"/>
              </a:rPr>
              <a:t>Regelmäßige Überprüfung der Ziele in allen Staaten</a:t>
            </a:r>
            <a:endParaRPr sz="2200">
              <a:solidFill>
                <a:schemeClr val="dk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7DD"/>
        </a:solidFill>
      </p:bgPr>
    </p:bg>
    <p:spTree>
      <p:nvGrpSpPr>
        <p:cNvPr id="173" name="Shape 173"/>
        <p:cNvGrpSpPr/>
        <p:nvPr/>
      </p:nvGrpSpPr>
      <p:grpSpPr>
        <a:xfrm>
          <a:off x="0" y="0"/>
          <a:ext cx="0" cy="0"/>
          <a:chOff x="0" y="0"/>
          <a:chExt cx="0" cy="0"/>
        </a:xfrm>
      </p:grpSpPr>
      <p:sp>
        <p:nvSpPr>
          <p:cNvPr id="174" name="Google Shape;174;p11"/>
          <p:cNvSpPr/>
          <p:nvPr/>
        </p:nvSpPr>
        <p:spPr>
          <a:xfrm>
            <a:off x="7543800" y="2857500"/>
            <a:ext cx="10426920" cy="3545153"/>
          </a:xfrm>
          <a:custGeom>
            <a:rect b="b" l="l" r="r" t="t"/>
            <a:pathLst>
              <a:path extrusionOk="0" h="3545153" w="10426920">
                <a:moveTo>
                  <a:pt x="0" y="0"/>
                </a:moveTo>
                <a:lnTo>
                  <a:pt x="10426920" y="0"/>
                </a:lnTo>
                <a:lnTo>
                  <a:pt x="10426920" y="3545153"/>
                </a:lnTo>
                <a:lnTo>
                  <a:pt x="0" y="3545153"/>
                </a:lnTo>
                <a:lnTo>
                  <a:pt x="0" y="0"/>
                </a:lnTo>
                <a:close/>
              </a:path>
            </a:pathLst>
          </a:custGeom>
          <a:blipFill rotWithShape="1">
            <a:blip r:embed="rId3">
              <a:alphaModFix/>
            </a:blip>
            <a:stretch>
              <a:fillRect b="-175" l="0" r="0" t="-17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5" name="Google Shape;175;p11"/>
          <p:cNvSpPr txBox="1"/>
          <p:nvPr/>
        </p:nvSpPr>
        <p:spPr>
          <a:xfrm>
            <a:off x="762000" y="5108713"/>
            <a:ext cx="15200649" cy="3718967"/>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2600"/>
              <a:buFont typeface="Calibri"/>
              <a:buNone/>
            </a:pPr>
            <a:r>
              <a:t/>
            </a:r>
            <a:endParaRPr b="1" i="0" sz="2600" u="none" cap="none" strike="noStrike">
              <a:solidFill>
                <a:srgbClr val="32909B"/>
              </a:solidFill>
              <a:latin typeface="Libre Baskerville"/>
              <a:ea typeface="Libre Baskerville"/>
              <a:cs typeface="Libre Baskerville"/>
              <a:sym typeface="Libre Baskerville"/>
            </a:endParaRPr>
          </a:p>
          <a:p>
            <a:pPr indent="0" lvl="0" marL="0" marR="0" rtl="0" algn="l">
              <a:lnSpc>
                <a:spcPct val="110000"/>
              </a:lnSpc>
              <a:spcBef>
                <a:spcPts val="0"/>
              </a:spcBef>
              <a:spcAft>
                <a:spcPts val="0"/>
              </a:spcAft>
              <a:buClr>
                <a:schemeClr val="dk1"/>
              </a:buClr>
              <a:buSzPts val="2600"/>
              <a:buFont typeface="Calibri"/>
              <a:buNone/>
            </a:pPr>
            <a:r>
              <a:t/>
            </a:r>
            <a:endParaRPr b="1" i="0" sz="2600" u="none" cap="none" strike="noStrike">
              <a:solidFill>
                <a:srgbClr val="32909B"/>
              </a:solidFill>
              <a:latin typeface="Libre Baskerville"/>
              <a:ea typeface="Libre Baskerville"/>
              <a:cs typeface="Libre Baskerville"/>
              <a:sym typeface="Libre Baskerville"/>
            </a:endParaRPr>
          </a:p>
          <a:p>
            <a:pPr indent="0" lvl="0" marL="0" marR="0" rtl="0" algn="l">
              <a:lnSpc>
                <a:spcPct val="110000"/>
              </a:lnSpc>
              <a:spcBef>
                <a:spcPts val="0"/>
              </a:spcBef>
              <a:spcAft>
                <a:spcPts val="0"/>
              </a:spcAft>
              <a:buClr>
                <a:schemeClr val="dk1"/>
              </a:buClr>
              <a:buSzPts val="2600"/>
              <a:buFont typeface="Calibri"/>
              <a:buNone/>
            </a:pPr>
            <a:r>
              <a:t/>
            </a:r>
            <a:endParaRPr b="1" i="0" sz="2600" u="none" cap="none" strike="noStrike">
              <a:solidFill>
                <a:srgbClr val="32909B"/>
              </a:solidFill>
              <a:latin typeface="Libre Baskerville"/>
              <a:ea typeface="Libre Baskerville"/>
              <a:cs typeface="Libre Baskerville"/>
              <a:sym typeface="Libre Baskerville"/>
            </a:endParaRPr>
          </a:p>
          <a:p>
            <a:pPr indent="0" lvl="0" marL="0" marR="0" rtl="0" algn="l">
              <a:lnSpc>
                <a:spcPct val="110000"/>
              </a:lnSpc>
              <a:spcBef>
                <a:spcPts val="0"/>
              </a:spcBef>
              <a:spcAft>
                <a:spcPts val="0"/>
              </a:spcAft>
              <a:buClr>
                <a:srgbClr val="32909B"/>
              </a:buClr>
              <a:buSzPts val="2600"/>
              <a:buFont typeface="Libre Baskerville"/>
              <a:buNone/>
            </a:pPr>
            <a:r>
              <a:rPr b="1" i="0" lang="de-DE" sz="2600" u="none" cap="none" strike="noStrike">
                <a:solidFill>
                  <a:srgbClr val="32909B"/>
                </a:solidFill>
                <a:latin typeface="Libre Baskerville"/>
                <a:ea typeface="Libre Baskerville"/>
                <a:cs typeface="Libre Baskerville"/>
                <a:sym typeface="Libre Baskerville"/>
              </a:rPr>
              <a:t>Aufgaben:</a:t>
            </a:r>
            <a:endParaRPr/>
          </a:p>
          <a:p>
            <a:pPr indent="0" lvl="0" marL="0" marR="0" rtl="0" algn="l">
              <a:lnSpc>
                <a:spcPct val="110000"/>
              </a:lnSpc>
              <a:spcBef>
                <a:spcPts val="0"/>
              </a:spcBef>
              <a:spcAft>
                <a:spcPts val="0"/>
              </a:spcAft>
              <a:buClr>
                <a:schemeClr val="dk1"/>
              </a:buClr>
              <a:buSzPts val="2600"/>
              <a:buFont typeface="Calibri"/>
              <a:buNone/>
            </a:pPr>
            <a:r>
              <a:t/>
            </a:r>
            <a:endParaRPr b="0" i="0" sz="2600" u="none" cap="none" strike="noStrike">
              <a:solidFill>
                <a:srgbClr val="32909B"/>
              </a:solidFill>
              <a:latin typeface="Libre Baskerville"/>
              <a:ea typeface="Libre Baskerville"/>
              <a:cs typeface="Libre Baskerville"/>
              <a:sym typeface="Libre Baskerville"/>
            </a:endParaRPr>
          </a:p>
          <a:p>
            <a:pPr indent="-280669" lvl="1" marL="561341" marR="0" rtl="0" algn="l">
              <a:lnSpc>
                <a:spcPct val="110000"/>
              </a:lnSpc>
              <a:spcBef>
                <a:spcPts val="0"/>
              </a:spcBef>
              <a:spcAft>
                <a:spcPts val="0"/>
              </a:spcAft>
              <a:buClr>
                <a:srgbClr val="000000"/>
              </a:buClr>
              <a:buSzPts val="2600"/>
              <a:buFont typeface="Arial"/>
              <a:buChar char="•"/>
            </a:pPr>
            <a:r>
              <a:rPr b="0" i="0" lang="de-DE" sz="2600" u="none" cap="none" strike="noStrike">
                <a:solidFill>
                  <a:srgbClr val="000000"/>
                </a:solidFill>
                <a:latin typeface="Montserrat"/>
                <a:ea typeface="Montserrat"/>
                <a:cs typeface="Montserrat"/>
                <a:sym typeface="Montserrat"/>
              </a:rPr>
              <a:t>Wie fühlst du dich, wenn du an den Klimawandel denkst?</a:t>
            </a:r>
            <a:endParaRPr/>
          </a:p>
          <a:p>
            <a:pPr indent="-115569" lvl="1" marL="561341" marR="0" rtl="0" algn="l">
              <a:lnSpc>
                <a:spcPct val="110000"/>
              </a:lnSpc>
              <a:spcBef>
                <a:spcPts val="0"/>
              </a:spcBef>
              <a:spcAft>
                <a:spcPts val="0"/>
              </a:spcAft>
              <a:buClr>
                <a:schemeClr val="dk1"/>
              </a:buClr>
              <a:buSzPts val="2600"/>
              <a:buFont typeface="Arial"/>
              <a:buNone/>
            </a:pPr>
            <a:r>
              <a:t/>
            </a:r>
            <a:endParaRPr b="0" i="0" sz="2600" u="none" cap="none" strike="noStrike">
              <a:solidFill>
                <a:srgbClr val="000000"/>
              </a:solidFill>
              <a:latin typeface="Montserrat"/>
              <a:ea typeface="Montserrat"/>
              <a:cs typeface="Montserrat"/>
              <a:sym typeface="Montserrat"/>
            </a:endParaRPr>
          </a:p>
          <a:p>
            <a:pPr indent="-280669" lvl="1" marL="561341" marR="0" rtl="0" algn="l">
              <a:lnSpc>
                <a:spcPct val="110000"/>
              </a:lnSpc>
              <a:spcBef>
                <a:spcPts val="0"/>
              </a:spcBef>
              <a:spcAft>
                <a:spcPts val="0"/>
              </a:spcAft>
              <a:buClr>
                <a:srgbClr val="000000"/>
              </a:buClr>
              <a:buSzPts val="2600"/>
              <a:buFont typeface="Arial"/>
              <a:buChar char="•"/>
            </a:pPr>
            <a:r>
              <a:rPr b="0" i="0" lang="de-DE" sz="2600" u="none" cap="none" strike="noStrike">
                <a:solidFill>
                  <a:srgbClr val="000000"/>
                </a:solidFill>
                <a:latin typeface="Montserrat"/>
                <a:ea typeface="Montserrat"/>
                <a:cs typeface="Montserrat"/>
                <a:sym typeface="Montserrat"/>
              </a:rPr>
              <a:t>Was bedeutet der Klimawandel für unsere Gesundheit?</a:t>
            </a:r>
            <a:endParaRPr/>
          </a:p>
          <a:p>
            <a:pPr indent="-115569" lvl="1" marL="561341" marR="0" rtl="0" algn="l">
              <a:lnSpc>
                <a:spcPct val="110000"/>
              </a:lnSpc>
              <a:spcBef>
                <a:spcPts val="0"/>
              </a:spcBef>
              <a:spcAft>
                <a:spcPts val="0"/>
              </a:spcAft>
              <a:buClr>
                <a:schemeClr val="dk1"/>
              </a:buClr>
              <a:buSzPts val="2600"/>
              <a:buFont typeface="Arial"/>
              <a:buNone/>
            </a:pPr>
            <a:r>
              <a:t/>
            </a:r>
            <a:endParaRPr b="0" i="0" sz="2600" u="none" cap="none" strike="noStrike">
              <a:solidFill>
                <a:srgbClr val="000000"/>
              </a:solidFill>
              <a:latin typeface="Montserrat"/>
              <a:ea typeface="Montserrat"/>
              <a:cs typeface="Montserrat"/>
              <a:sym typeface="Montserrat"/>
            </a:endParaRPr>
          </a:p>
          <a:p>
            <a:pPr indent="-280669" lvl="1" marL="561341" marR="0" rtl="0" algn="l">
              <a:lnSpc>
                <a:spcPct val="110000"/>
              </a:lnSpc>
              <a:spcBef>
                <a:spcPts val="0"/>
              </a:spcBef>
              <a:spcAft>
                <a:spcPts val="0"/>
              </a:spcAft>
              <a:buClr>
                <a:srgbClr val="000000"/>
              </a:buClr>
              <a:buSzPts val="2600"/>
              <a:buFont typeface="Arial"/>
              <a:buChar char="•"/>
            </a:pPr>
            <a:r>
              <a:rPr b="0" i="0" lang="de-DE" sz="2600" u="none" cap="none" strike="noStrike">
                <a:solidFill>
                  <a:srgbClr val="000000"/>
                </a:solidFill>
                <a:latin typeface="Montserrat"/>
                <a:ea typeface="Montserrat"/>
                <a:cs typeface="Montserrat"/>
                <a:sym typeface="Montserrat"/>
              </a:rPr>
              <a:t>Interessiert dich der Klimawandel? Wieso/wieso nicht? </a:t>
            </a:r>
            <a:endParaRPr b="0" i="0" sz="2600" u="none" cap="none" strike="noStrike">
              <a:solidFill>
                <a:srgbClr val="000000"/>
              </a:solidFill>
              <a:latin typeface="Montserrat"/>
              <a:ea typeface="Montserrat"/>
              <a:cs typeface="Montserrat"/>
              <a:sym typeface="Montserrat"/>
            </a:endParaRPr>
          </a:p>
        </p:txBody>
      </p:sp>
      <p:sp>
        <p:nvSpPr>
          <p:cNvPr id="176" name="Google Shape;176;p11"/>
          <p:cNvSpPr txBox="1"/>
          <p:nvPr/>
        </p:nvSpPr>
        <p:spPr>
          <a:xfrm>
            <a:off x="6411268" y="800363"/>
            <a:ext cx="4452112" cy="500137"/>
          </a:xfrm>
          <a:prstGeom prst="rect">
            <a:avLst/>
          </a:prstGeom>
          <a:noFill/>
          <a:ln>
            <a:noFill/>
          </a:ln>
        </p:spPr>
        <p:txBody>
          <a:bodyPr anchorCtr="0" anchor="t" bIns="0" lIns="0" spcFirstLastPara="1" rIns="0" wrap="square" tIns="0">
            <a:spAutoFit/>
          </a:bodyPr>
          <a:lstStyle/>
          <a:p>
            <a:pPr indent="0" lvl="0" marL="0" marR="0" rtl="0" algn="ctr">
              <a:lnSpc>
                <a:spcPct val="110019"/>
              </a:lnSpc>
              <a:spcBef>
                <a:spcPts val="0"/>
              </a:spcBef>
              <a:spcAft>
                <a:spcPts val="0"/>
              </a:spcAft>
              <a:buClr>
                <a:srgbClr val="32909B"/>
              </a:buClr>
              <a:buSzPts val="3513"/>
              <a:buFont typeface="Libre Baskerville"/>
              <a:buNone/>
            </a:pPr>
            <a:r>
              <a:rPr b="1" i="0" lang="de-DE" sz="3513" u="none" cap="none" strike="noStrike">
                <a:solidFill>
                  <a:srgbClr val="32909B"/>
                </a:solidFill>
                <a:latin typeface="Libre Baskerville"/>
                <a:ea typeface="Libre Baskerville"/>
                <a:cs typeface="Libre Baskerville"/>
                <a:sym typeface="Libre Baskerville"/>
              </a:rPr>
              <a:t>Gruppenarbeit</a:t>
            </a:r>
            <a:endParaRPr b="1" i="0" sz="3513" u="none" cap="none" strike="noStrike">
              <a:solidFill>
                <a:srgbClr val="32909B"/>
              </a:solidFill>
              <a:latin typeface="Libre Baskerville"/>
              <a:ea typeface="Libre Baskerville"/>
              <a:cs typeface="Libre Baskerville"/>
              <a:sym typeface="Libre Baskervill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Lara Dorgarten</dc:creator>
</cp:coreProperties>
</file>