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81" r:id="rId3"/>
    <p:sldId id="285" r:id="rId4"/>
    <p:sldId id="284" r:id="rId5"/>
    <p:sldId id="258" r:id="rId6"/>
    <p:sldId id="278" r:id="rId7"/>
    <p:sldId id="273" r:id="rId8"/>
    <p:sldId id="274"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a:srgbClr val="954ECA"/>
    <a:srgbClr val="E2CFF1"/>
    <a:srgbClr val="B889DB"/>
    <a:srgbClr val="CFAFE7"/>
    <a:srgbClr val="BC8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333" autoAdjust="0"/>
  </p:normalViewPr>
  <p:slideViewPr>
    <p:cSldViewPr snapToGrid="0">
      <p:cViewPr varScale="1">
        <p:scale>
          <a:sx n="103" d="100"/>
          <a:sy n="103" d="100"/>
        </p:scale>
        <p:origin x="7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F6C26-2206-4D4A-A349-9DC711E29420}" type="datetimeFigureOut">
              <a:rPr lang="de-DE" smtClean="0"/>
              <a:t>26.08.2025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6E0E9-1661-4AE2-AD82-DF539B8FD58B}" type="slidenum">
              <a:rPr lang="de-DE" smtClean="0"/>
              <a:t>‹Nr.›</a:t>
            </a:fld>
            <a:endParaRPr lang="de-DE"/>
          </a:p>
        </p:txBody>
      </p:sp>
    </p:spTree>
    <p:extLst>
      <p:ext uri="{BB962C8B-B14F-4D97-AF65-F5344CB8AC3E}">
        <p14:creationId xmlns:p14="http://schemas.microsoft.com/office/powerpoint/2010/main" val="15718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16E0E9-1661-4AE2-AD82-DF539B8FD58B}" type="slidenum">
              <a:rPr lang="de-DE" smtClean="0"/>
              <a:t>5</a:t>
            </a:fld>
            <a:endParaRPr lang="de-DE"/>
          </a:p>
        </p:txBody>
      </p:sp>
    </p:spTree>
    <p:extLst>
      <p:ext uri="{BB962C8B-B14F-4D97-AF65-F5344CB8AC3E}">
        <p14:creationId xmlns:p14="http://schemas.microsoft.com/office/powerpoint/2010/main" val="94513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16E0E9-1661-4AE2-AD82-DF539B8FD58B}" type="slidenum">
              <a:rPr lang="de-DE" smtClean="0"/>
              <a:t>6</a:t>
            </a:fld>
            <a:endParaRPr lang="de-DE"/>
          </a:p>
        </p:txBody>
      </p:sp>
    </p:spTree>
    <p:extLst>
      <p:ext uri="{BB962C8B-B14F-4D97-AF65-F5344CB8AC3E}">
        <p14:creationId xmlns:p14="http://schemas.microsoft.com/office/powerpoint/2010/main" val="3855214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26.08.2025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hyperlink" Target="https://germany.representation.ec.europa.eu/wolfgang-bucherl_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A5AE936-895F-45E8-98D5-B6431FCE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721" y="2325066"/>
            <a:ext cx="3975279" cy="3975279"/>
          </a:xfrm>
          <a:prstGeom prst="rect">
            <a:avLst/>
          </a:prstGeom>
          <a:effectLst>
            <a:softEdge rad="635000"/>
          </a:effectLst>
        </p:spPr>
      </p:pic>
      <p:sp>
        <p:nvSpPr>
          <p:cNvPr id="2" name="Titel 1">
            <a:extLst>
              <a:ext uri="{FF2B5EF4-FFF2-40B4-BE49-F238E27FC236}">
                <a16:creationId xmlns:a16="http://schemas.microsoft.com/office/drawing/2014/main" id="{3631AE50-EFE0-467F-9B35-D179492A1D52}"/>
              </a:ext>
            </a:extLst>
          </p:cNvPr>
          <p:cNvSpPr>
            <a:spLocks noGrp="1"/>
          </p:cNvSpPr>
          <p:nvPr>
            <p:ph type="title"/>
          </p:nvPr>
        </p:nvSpPr>
        <p:spPr>
          <a:xfrm>
            <a:off x="730152" y="212454"/>
            <a:ext cx="10515600" cy="949112"/>
          </a:xfrm>
        </p:spPr>
        <p:txBody>
          <a:bodyPr/>
          <a:lstStyle/>
          <a:p>
            <a:pPr>
              <a:lnSpc>
                <a:spcPct val="150000"/>
              </a:lnSpc>
            </a:pPr>
            <a:r>
              <a:rPr lang="de-DE" sz="3600" dirty="0"/>
              <a:t>Europa-Bingo</a:t>
            </a:r>
          </a:p>
        </p:txBody>
      </p:sp>
      <p:sp>
        <p:nvSpPr>
          <p:cNvPr id="3" name="Inhaltsplatzhalter 2">
            <a:extLst>
              <a:ext uri="{FF2B5EF4-FFF2-40B4-BE49-F238E27FC236}">
                <a16:creationId xmlns:a16="http://schemas.microsoft.com/office/drawing/2014/main" id="{600C5B95-81F7-42DE-8C76-EAB0C7550F1D}"/>
              </a:ext>
            </a:extLst>
          </p:cNvPr>
          <p:cNvSpPr>
            <a:spLocks noGrp="1"/>
          </p:cNvSpPr>
          <p:nvPr>
            <p:ph idx="1"/>
          </p:nvPr>
        </p:nvSpPr>
        <p:spPr>
          <a:xfrm>
            <a:off x="730152" y="1242885"/>
            <a:ext cx="10515600" cy="533527"/>
          </a:xfrm>
        </p:spPr>
        <p:txBody>
          <a:bodyPr/>
          <a:lstStyle/>
          <a:p>
            <a:pPr marL="0" indent="0">
              <a:buNone/>
            </a:pPr>
            <a:r>
              <a:rPr lang="de-DE" sz="2400" dirty="0"/>
              <a:t>Ich bin schon mal ohne Passkontrolle durch ein EU-Land gereist.</a:t>
            </a:r>
          </a:p>
        </p:txBody>
      </p:sp>
      <p:sp>
        <p:nvSpPr>
          <p:cNvPr id="4" name="Inhaltsplatzhalter 2">
            <a:extLst>
              <a:ext uri="{FF2B5EF4-FFF2-40B4-BE49-F238E27FC236}">
                <a16:creationId xmlns:a16="http://schemas.microsoft.com/office/drawing/2014/main" id="{BE52E90F-D2A5-4E7B-8DFE-359E65320BDB}"/>
              </a:ext>
            </a:extLst>
          </p:cNvPr>
          <p:cNvSpPr txBox="1">
            <a:spLocks/>
          </p:cNvSpPr>
          <p:nvPr/>
        </p:nvSpPr>
        <p:spPr>
          <a:xfrm>
            <a:off x="730152" y="1879917"/>
            <a:ext cx="10515600" cy="53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Ich habe ein Produkt mit EU-Bio-Siegel zu Hause.</a:t>
            </a:r>
          </a:p>
        </p:txBody>
      </p:sp>
      <p:sp>
        <p:nvSpPr>
          <p:cNvPr id="5" name="Inhaltsplatzhalter 2">
            <a:extLst>
              <a:ext uri="{FF2B5EF4-FFF2-40B4-BE49-F238E27FC236}">
                <a16:creationId xmlns:a16="http://schemas.microsoft.com/office/drawing/2014/main" id="{5D5951D7-5F7C-45AD-BB21-571E9FD57CBC}"/>
              </a:ext>
            </a:extLst>
          </p:cNvPr>
          <p:cNvSpPr txBox="1">
            <a:spLocks/>
          </p:cNvSpPr>
          <p:nvPr/>
        </p:nvSpPr>
        <p:spPr>
          <a:xfrm>
            <a:off x="730152" y="2465948"/>
            <a:ext cx="10515600" cy="53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Ich habe von Erasmus gehört oder daran teilgenommen.</a:t>
            </a:r>
          </a:p>
        </p:txBody>
      </p:sp>
      <p:sp>
        <p:nvSpPr>
          <p:cNvPr id="6" name="Inhaltsplatzhalter 2">
            <a:extLst>
              <a:ext uri="{FF2B5EF4-FFF2-40B4-BE49-F238E27FC236}">
                <a16:creationId xmlns:a16="http://schemas.microsoft.com/office/drawing/2014/main" id="{037BA9C6-56E6-4ED0-BFF4-4A553A585F3A}"/>
              </a:ext>
            </a:extLst>
          </p:cNvPr>
          <p:cNvSpPr txBox="1">
            <a:spLocks/>
          </p:cNvSpPr>
          <p:nvPr/>
        </p:nvSpPr>
        <p:spPr>
          <a:xfrm>
            <a:off x="730152" y="3051979"/>
            <a:ext cx="10515600" cy="755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Ich habe bei der Europawahl gewählt oder weiß, dass </a:t>
            </a:r>
            <a:br>
              <a:rPr lang="de-DE" sz="2400" dirty="0"/>
            </a:br>
            <a:r>
              <a:rPr lang="de-DE" sz="2400" dirty="0"/>
              <a:t>ich daran teilnehmen kann. </a:t>
            </a:r>
          </a:p>
        </p:txBody>
      </p:sp>
      <p:sp>
        <p:nvSpPr>
          <p:cNvPr id="10" name="Inhaltsplatzhalter 2">
            <a:extLst>
              <a:ext uri="{FF2B5EF4-FFF2-40B4-BE49-F238E27FC236}">
                <a16:creationId xmlns:a16="http://schemas.microsoft.com/office/drawing/2014/main" id="{60EBD7BD-1B21-40A4-B04D-9112CEA7BAAC}"/>
              </a:ext>
            </a:extLst>
          </p:cNvPr>
          <p:cNvSpPr txBox="1">
            <a:spLocks/>
          </p:cNvSpPr>
          <p:nvPr/>
        </p:nvSpPr>
        <p:spPr>
          <a:xfrm>
            <a:off x="730152" y="3939846"/>
            <a:ext cx="10515600" cy="53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Ich habe mein Handy im EU-Ausland benutzt – </a:t>
            </a:r>
          </a:p>
          <a:p>
            <a:pPr marL="0" indent="0">
              <a:buNone/>
            </a:pPr>
            <a:r>
              <a:rPr lang="de-DE" sz="2400" dirty="0"/>
              <a:t>ohne Roaming-Gebühren.</a:t>
            </a:r>
          </a:p>
        </p:txBody>
      </p:sp>
      <p:sp>
        <p:nvSpPr>
          <p:cNvPr id="11" name="Inhaltsplatzhalter 2">
            <a:extLst>
              <a:ext uri="{FF2B5EF4-FFF2-40B4-BE49-F238E27FC236}">
                <a16:creationId xmlns:a16="http://schemas.microsoft.com/office/drawing/2014/main" id="{896DD378-BE1E-4805-BB5C-1B1B9ABE473D}"/>
              </a:ext>
            </a:extLst>
          </p:cNvPr>
          <p:cNvSpPr txBox="1">
            <a:spLocks/>
          </p:cNvSpPr>
          <p:nvPr/>
        </p:nvSpPr>
        <p:spPr>
          <a:xfrm>
            <a:off x="730152" y="4971025"/>
            <a:ext cx="10515600" cy="533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t>Ich habe schon einen Strohhalm aus Papier oder </a:t>
            </a:r>
          </a:p>
          <a:p>
            <a:pPr marL="0" indent="0">
              <a:buNone/>
            </a:pPr>
            <a:r>
              <a:rPr lang="de-DE" sz="2400" dirty="0"/>
              <a:t>Bambus benutzt.</a:t>
            </a:r>
          </a:p>
        </p:txBody>
      </p:sp>
    </p:spTree>
    <p:extLst>
      <p:ext uri="{BB962C8B-B14F-4D97-AF65-F5344CB8AC3E}">
        <p14:creationId xmlns:p14="http://schemas.microsoft.com/office/powerpoint/2010/main" val="41687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E815225-255A-496C-A2A0-C6AD3C7D07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4776"/>
            <a:ext cx="4113245" cy="6142889"/>
          </a:xfrm>
        </p:spPr>
      </p:pic>
      <p:sp>
        <p:nvSpPr>
          <p:cNvPr id="6" name="Inhaltsplatzhalter 2">
            <a:extLst>
              <a:ext uri="{FF2B5EF4-FFF2-40B4-BE49-F238E27FC236}">
                <a16:creationId xmlns:a16="http://schemas.microsoft.com/office/drawing/2014/main" id="{EEFC4F88-8B99-485C-AF4F-0F6C1519DBC0}"/>
              </a:ext>
            </a:extLst>
          </p:cNvPr>
          <p:cNvSpPr txBox="1">
            <a:spLocks/>
          </p:cNvSpPr>
          <p:nvPr/>
        </p:nvSpPr>
        <p:spPr>
          <a:xfrm>
            <a:off x="5169158" y="4863163"/>
            <a:ext cx="5794312" cy="1211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t>Wolfgang Bücherl</a:t>
            </a:r>
          </a:p>
          <a:p>
            <a:pPr marL="0" indent="0">
              <a:buFont typeface="Arial" panose="020B0604020202020204" pitchFamily="34" charset="0"/>
              <a:buNone/>
            </a:pPr>
            <a:r>
              <a:rPr lang="de-DE" sz="2000" dirty="0"/>
              <a:t>Leiter der Regionalvertretung der Europäischen Kommission für Baden-Württemberg und Bayern</a:t>
            </a:r>
          </a:p>
        </p:txBody>
      </p:sp>
    </p:spTree>
    <p:extLst>
      <p:ext uri="{BB962C8B-B14F-4D97-AF65-F5344CB8AC3E}">
        <p14:creationId xmlns:p14="http://schemas.microsoft.com/office/powerpoint/2010/main" val="1924532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pulsvideo_Verfassungsviertelstunde_Wolfgang_Buecherl_3a_BV__720p__UT">
            <a:hlinkClick r:id="" action="ppaction://media"/>
            <a:extLst>
              <a:ext uri="{FF2B5EF4-FFF2-40B4-BE49-F238E27FC236}">
                <a16:creationId xmlns:a16="http://schemas.microsoft.com/office/drawing/2014/main" id="{D84FB601-8BF5-45B9-A36F-DA70E09113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1761" y="83587"/>
            <a:ext cx="8428477" cy="4740340"/>
          </a:xfrm>
        </p:spPr>
      </p:pic>
      <p:sp>
        <p:nvSpPr>
          <p:cNvPr id="5" name="Textfeld 4">
            <a:extLst>
              <a:ext uri="{FF2B5EF4-FFF2-40B4-BE49-F238E27FC236}">
                <a16:creationId xmlns:a16="http://schemas.microsoft.com/office/drawing/2014/main" id="{8FE2292A-92AC-4284-928B-A0AF0948FAFD}"/>
              </a:ext>
            </a:extLst>
          </p:cNvPr>
          <p:cNvSpPr txBox="1"/>
          <p:nvPr/>
        </p:nvSpPr>
        <p:spPr>
          <a:xfrm>
            <a:off x="997788" y="4971221"/>
            <a:ext cx="10196423" cy="1384995"/>
          </a:xfrm>
          <a:prstGeom prst="rect">
            <a:avLst/>
          </a:prstGeom>
          <a:noFill/>
        </p:spPr>
        <p:txBody>
          <a:bodyPr wrap="square" rtlCol="0">
            <a:spAutoFit/>
          </a:bodyPr>
          <a:lstStyle/>
          <a:p>
            <a:pPr marL="457200" indent="-457200">
              <a:buFont typeface="+mj-lt"/>
              <a:buAutoNum type="arabicParenR"/>
            </a:pPr>
            <a:r>
              <a:rPr lang="de-DE" sz="2400" dirty="0">
                <a:latin typeface="Arial" panose="020B0604020202020204" pitchFamily="34" charset="0"/>
                <a:cs typeface="Arial" panose="020B0604020202020204" pitchFamily="34" charset="0"/>
              </a:rPr>
              <a:t>In welchen Bereichen profitiert Bayern von der EU? Fallen euch noch weitere, neben den im Video genannten, ein?</a:t>
            </a:r>
          </a:p>
          <a:p>
            <a:endParaRPr lang="de-DE" sz="1200" dirty="0">
              <a:latin typeface="Arial" panose="020B0604020202020204" pitchFamily="34" charset="0"/>
              <a:cs typeface="Arial" panose="020B0604020202020204" pitchFamily="34" charset="0"/>
            </a:endParaRPr>
          </a:p>
          <a:p>
            <a:pPr marL="457200" indent="-457200">
              <a:buFont typeface="+mj-lt"/>
              <a:buAutoNum type="arabicParenR" startAt="2"/>
            </a:pPr>
            <a:r>
              <a:rPr lang="de-DE" sz="2400" dirty="0">
                <a:latin typeface="Arial" panose="020B0604020202020204" pitchFamily="34" charset="0"/>
                <a:cs typeface="Arial" panose="020B0604020202020204" pitchFamily="34" charset="0"/>
              </a:rPr>
              <a:t>Welche Wünsche hast du für dein Leben in einem geeinten Europa?</a:t>
            </a:r>
          </a:p>
        </p:txBody>
      </p:sp>
    </p:spTree>
    <p:extLst>
      <p:ext uri="{BB962C8B-B14F-4D97-AF65-F5344CB8AC3E}">
        <p14:creationId xmlns:p14="http://schemas.microsoft.com/office/powerpoint/2010/main" val="140582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78D74F-1546-425C-BD8B-FF47DFAFA029}"/>
              </a:ext>
            </a:extLst>
          </p:cNvPr>
          <p:cNvSpPr txBox="1"/>
          <p:nvPr/>
        </p:nvSpPr>
        <p:spPr>
          <a:xfrm>
            <a:off x="778002" y="1782126"/>
            <a:ext cx="10416209" cy="3890489"/>
          </a:xfrm>
          <a:prstGeom prst="rect">
            <a:avLst/>
          </a:prstGeom>
          <a:noFill/>
        </p:spPr>
        <p:txBody>
          <a:bodyPr wrap="square" rtlCol="0">
            <a:spAutoFit/>
          </a:bodyPr>
          <a:lstStyle/>
          <a:p>
            <a:pPr>
              <a:lnSpc>
                <a:spcPct val="150000"/>
              </a:lnSpc>
            </a:pPr>
            <a:r>
              <a:rPr lang="de-DE" sz="2800" dirty="0">
                <a:latin typeface="Arial" panose="020B0604020202020204" pitchFamily="34" charset="0"/>
                <a:cs typeface="Arial" panose="020B0604020202020204" pitchFamily="34" charset="0"/>
              </a:rPr>
              <a:t>Bayern bekennt sich zu einem geeinten Europa, das demokratischen, rechtsstaatlichen, sozialen und föderativen Grundsätzen sowie dem Grundsatz der Subsidiarität verpflichtet ist, die Eigenständigkeit der Regionen wahrt und deren Mitwirkung an europäischen Entscheidungen sichert. Bayern arbeitet mit anderen europäischen Regionen zusammen.</a:t>
            </a:r>
          </a:p>
        </p:txBody>
      </p:sp>
      <p:sp>
        <p:nvSpPr>
          <p:cNvPr id="5" name="Titel 1">
            <a:extLst>
              <a:ext uri="{FF2B5EF4-FFF2-40B4-BE49-F238E27FC236}">
                <a16:creationId xmlns:a16="http://schemas.microsoft.com/office/drawing/2014/main" id="{2AAB1D1A-4122-4B22-B82B-E19CBFC348BE}"/>
              </a:ext>
            </a:extLst>
          </p:cNvPr>
          <p:cNvSpPr>
            <a:spLocks noGrp="1"/>
          </p:cNvSpPr>
          <p:nvPr>
            <p:ph type="title"/>
          </p:nvPr>
        </p:nvSpPr>
        <p:spPr>
          <a:xfrm>
            <a:off x="778002" y="740293"/>
            <a:ext cx="10416208" cy="689921"/>
          </a:xfrm>
          <a:solidFill>
            <a:srgbClr val="652383"/>
          </a:solidFill>
        </p:spPr>
        <p:txBody>
          <a:bodyPr>
            <a:noAutofit/>
          </a:bodyPr>
          <a:lstStyle/>
          <a:p>
            <a:pPr algn="ctr">
              <a:spcBef>
                <a:spcPts val="600"/>
              </a:spcBef>
            </a:pPr>
            <a:r>
              <a:rPr lang="de-DE" sz="4000" dirty="0">
                <a:solidFill>
                  <a:schemeClr val="bg1"/>
                </a:solidFill>
              </a:rPr>
              <a:t>Art. 3a BV</a:t>
            </a:r>
          </a:p>
        </p:txBody>
      </p:sp>
    </p:spTree>
    <p:extLst>
      <p:ext uri="{BB962C8B-B14F-4D97-AF65-F5344CB8AC3E}">
        <p14:creationId xmlns:p14="http://schemas.microsoft.com/office/powerpoint/2010/main" val="196701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FB52FF3B-9AB5-46DF-B053-1D82B471E9AE}"/>
              </a:ext>
            </a:extLst>
          </p:cNvPr>
          <p:cNvSpPr/>
          <p:nvPr/>
        </p:nvSpPr>
        <p:spPr>
          <a:xfrm>
            <a:off x="920840" y="748371"/>
            <a:ext cx="10463697" cy="5183150"/>
          </a:xfrm>
          <a:prstGeom prst="rect">
            <a:avLst/>
          </a:prstGeom>
          <a:noFill/>
          <a:ln>
            <a:solidFill>
              <a:srgbClr val="652483"/>
            </a:solidFill>
          </a:ln>
        </p:spPr>
        <p:txBody>
          <a:bodyPr wrap="square">
            <a:spAutoFit/>
          </a:bodyPr>
          <a:lstStyle/>
          <a:p>
            <a:pPr>
              <a:lnSpc>
                <a:spcPct val="150000"/>
              </a:lnSpc>
            </a:pPr>
            <a:endParaRPr lang="de-DE" sz="2800" dirty="0">
              <a:solidFill>
                <a:schemeClr val="bg1"/>
              </a:solidFill>
              <a:latin typeface="Arial" panose="020B0604020202020204" pitchFamily="34" charset="0"/>
              <a:cs typeface="Arial" panose="020B0604020202020204" pitchFamily="34" charset="0"/>
            </a:endParaRPr>
          </a:p>
          <a:p>
            <a:pPr>
              <a:lnSpc>
                <a:spcPct val="150000"/>
              </a:lnSpc>
            </a:pPr>
            <a:r>
              <a:rPr lang="de-DE" sz="2800" dirty="0">
                <a:solidFill>
                  <a:schemeClr val="bg1"/>
                </a:solidFill>
                <a:latin typeface="Arial" panose="020B0604020202020204" pitchFamily="34" charset="0"/>
                <a:cs typeface="Arial" panose="020B0604020202020204" pitchFamily="34" charset="0"/>
              </a:rPr>
              <a:t>				</a:t>
            </a:r>
            <a:r>
              <a:rPr lang="de-DE" sz="2800" dirty="0">
                <a:latin typeface="Arial" panose="020B0604020202020204" pitchFamily="34" charset="0"/>
                <a:cs typeface="Arial" panose="020B0604020202020204" pitchFamily="34" charset="0"/>
              </a:rPr>
              <a:t>Was wäre, wenn Bayern nicht Teil 						der EU wäre? </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				Welche Folgen hätte das für 							Bildung, Reisen, Umwelt, Wirtschaft 					und Sicherheit?</a:t>
            </a:r>
          </a:p>
          <a:p>
            <a:pPr>
              <a:lnSpc>
                <a:spcPct val="150000"/>
              </a:lnSpc>
            </a:pPr>
            <a:endParaRPr lang="de-DE" sz="2800" dirty="0">
              <a:solidFill>
                <a:schemeClr val="bg1"/>
              </a:solidFill>
              <a:latin typeface="Arial" panose="020B0604020202020204" pitchFamily="34" charset="0"/>
              <a:cs typeface="Arial" panose="020B0604020202020204" pitchFamily="34" charset="0"/>
            </a:endParaRPr>
          </a:p>
          <a:p>
            <a:pPr>
              <a:lnSpc>
                <a:spcPct val="150000"/>
              </a:lnSpc>
            </a:pPr>
            <a:endParaRPr lang="de-DE" sz="2800" dirty="0">
              <a:solidFill>
                <a:schemeClr val="bg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A413D0EC-5FE0-4E28-B994-901E22EEC55D}"/>
              </a:ext>
            </a:extLst>
          </p:cNvPr>
          <p:cNvPicPr>
            <a:picLocks noChangeAspect="1"/>
          </p:cNvPicPr>
          <p:nvPr/>
        </p:nvPicPr>
        <p:blipFill rotWithShape="1">
          <a:blip r:embed="rId3">
            <a:duotone>
              <a:prstClr val="black"/>
              <a:srgbClr val="E2CFF1">
                <a:tint val="45000"/>
                <a:satMod val="400000"/>
              </a:srgbClr>
            </a:duotone>
            <a:extLst>
              <a:ext uri="{BEBA8EAE-BF5A-486C-A8C5-ECC9F3942E4B}">
                <a14:imgProps xmlns:a14="http://schemas.microsoft.com/office/drawing/2010/main">
                  <a14:imgLayer r:embed="rId4">
                    <a14:imgEffect>
                      <a14:backgroundRemoval t="12630" b="60091" l="9961" r="89844">
                        <a14:foregroundMark x1="31836" y1="26172" x2="45605" y2="39063"/>
                        <a14:foregroundMark x1="40527" y1="19596" x2="51855" y2="41146"/>
                        <a14:foregroundMark x1="39063" y1="18164" x2="27148" y2="23242"/>
                        <a14:foregroundMark x1="27148" y1="23242" x2="18848" y2="29622"/>
                        <a14:foregroundMark x1="18848" y1="29622" x2="18359" y2="36719"/>
                        <a14:foregroundMark x1="18359" y1="36719" x2="28418" y2="42708"/>
                        <a14:foregroundMark x1="28418" y1="42708" x2="38184" y2="45638"/>
                        <a14:foregroundMark x1="38184" y1="45638" x2="77637" y2="41602"/>
                        <a14:foregroundMark x1="77637" y1="41602" x2="81152" y2="34310"/>
                        <a14:foregroundMark x1="81152" y1="34310" x2="80273" y2="34245"/>
                        <a14:foregroundMark x1="61719" y1="22201" x2="47559" y2="26432"/>
                        <a14:foregroundMark x1="47559" y1="26432" x2="39844" y2="32161"/>
                        <a14:foregroundMark x1="39844" y1="32161" x2="36426" y2="39779"/>
                        <a14:foregroundMark x1="36426" y1="39779" x2="36426" y2="39844"/>
                        <a14:foregroundMark x1="41504" y1="14909" x2="57422" y2="20378"/>
                        <a14:foregroundMark x1="57422" y1="20378" x2="69434" y2="32813"/>
                        <a14:foregroundMark x1="69434" y1="32813" x2="70898" y2="37760"/>
                        <a14:foregroundMark x1="61035" y1="18490" x2="72852" y2="23372"/>
                        <a14:foregroundMark x1="72852" y1="23372" x2="80176" y2="30273"/>
                        <a14:foregroundMark x1="80176" y1="30273" x2="83887" y2="37370"/>
                        <a14:foregroundMark x1="83887" y1="37370" x2="83398" y2="37891"/>
                        <a14:foregroundMark x1="75488" y1="31836" x2="65527" y2="40690"/>
                        <a14:foregroundMark x1="65527" y1="40690" x2="50879" y2="48047"/>
                        <a14:foregroundMark x1="66992" y1="32617" x2="48926" y2="53971"/>
                        <a14:foregroundMark x1="79297" y1="44466" x2="71875" y2="48177"/>
                        <a14:foregroundMark x1="14941" y1="30534" x2="21191" y2="38086"/>
                        <a14:foregroundMark x1="21191" y1="38086" x2="37402" y2="48047"/>
                        <a14:foregroundMark x1="25293" y1="45117" x2="38477" y2="50065"/>
                        <a14:foregroundMark x1="38477" y1="50065" x2="46289" y2="51107"/>
                        <a14:foregroundMark x1="46777" y1="14323" x2="46777" y2="14323"/>
                        <a14:foregroundMark x1="47754" y1="12695" x2="47754" y2="12695"/>
                        <a14:foregroundMark x1="67773" y1="54297" x2="67773" y2="54297"/>
                        <a14:foregroundMark x1="72363" y1="60091" x2="72363" y2="60091"/>
                        <a14:foregroundMark x1="57910" y1="50130" x2="57910" y2="50130"/>
                        <a14:foregroundMark x1="53516" y1="55078" x2="63867" y2="48828"/>
                      </a14:backgroundRemoval>
                    </a14:imgEffect>
                  </a14:imgLayer>
                </a14:imgProps>
              </a:ext>
              <a:ext uri="{28A0092B-C50C-407E-A947-70E740481C1C}">
                <a14:useLocalDpi xmlns:a14="http://schemas.microsoft.com/office/drawing/2010/main" val="0"/>
              </a:ext>
            </a:extLst>
          </a:blip>
          <a:srcRect l="4853" t="10603" r="6133" b="38313"/>
          <a:stretch/>
        </p:blipFill>
        <p:spPr>
          <a:xfrm>
            <a:off x="196311" y="748370"/>
            <a:ext cx="4443471" cy="4094217"/>
          </a:xfrm>
          <a:prstGeom prst="rect">
            <a:avLst/>
          </a:prstGeom>
        </p:spPr>
      </p:pic>
    </p:spTree>
    <p:extLst>
      <p:ext uri="{BB962C8B-B14F-4D97-AF65-F5344CB8AC3E}">
        <p14:creationId xmlns:p14="http://schemas.microsoft.com/office/powerpoint/2010/main" val="331189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8382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4" name="Textfeld 3">
            <a:extLst>
              <a:ext uri="{FF2B5EF4-FFF2-40B4-BE49-F238E27FC236}">
                <a16:creationId xmlns:a16="http://schemas.microsoft.com/office/drawing/2014/main" id="{91048FF9-02BE-4CDB-AC43-7FA6630461C1}"/>
              </a:ext>
            </a:extLst>
          </p:cNvPr>
          <p:cNvSpPr txBox="1"/>
          <p:nvPr/>
        </p:nvSpPr>
        <p:spPr>
          <a:xfrm>
            <a:off x="838200" y="1046097"/>
            <a:ext cx="10219441"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KI generiert mithilfe von Dall-E-3 </a:t>
            </a:r>
          </a:p>
          <a:p>
            <a:r>
              <a:rPr lang="de-DE" sz="1400" dirty="0">
                <a:latin typeface="Arial" panose="020B0604020202020204" pitchFamily="34" charset="0"/>
                <a:cs typeface="Arial" panose="020B0604020202020204" pitchFamily="34" charset="0"/>
              </a:rPr>
              <a:t>Folie 3	Europäische Kommission, Wolfgang Bücherl, </a:t>
            </a:r>
            <a:r>
              <a:rPr lang="de-DE" sz="1400" dirty="0">
                <a:latin typeface="Arial" panose="020B0604020202020204" pitchFamily="34" charset="0"/>
                <a:cs typeface="Arial" panose="020B0604020202020204" pitchFamily="34" charset="0"/>
                <a:hlinkClick r:id="rId2"/>
              </a:rPr>
              <a:t>https://germany.representation.ec.europa.eu/wolfgang-bucherl_de</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Folie 6	KI generiert mithilfe von Dall-E-3 </a:t>
            </a:r>
          </a:p>
        </p:txBody>
      </p:sp>
    </p:spTree>
    <p:extLst>
      <p:ext uri="{BB962C8B-B14F-4D97-AF65-F5344CB8AC3E}">
        <p14:creationId xmlns:p14="http://schemas.microsoft.com/office/powerpoint/2010/main" val="289360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pic>
        <p:nvPicPr>
          <p:cNvPr id="3" name="Grafik 2">
            <a:extLst>
              <a:ext uri="{FF2B5EF4-FFF2-40B4-BE49-F238E27FC236}">
                <a16:creationId xmlns:a16="http://schemas.microsoft.com/office/drawing/2014/main" id="{41FE439E-4F14-4558-8856-3D946D3BC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554" y="2686223"/>
            <a:ext cx="5108891" cy="1280271"/>
          </a:xfrm>
          <a:prstGeom prst="rect">
            <a:avLst/>
          </a:prstGeom>
        </p:spPr>
      </p:pic>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Words>
  <Application>Microsoft Office PowerPoint</Application>
  <PresentationFormat>Breitbild</PresentationFormat>
  <Paragraphs>25</Paragraphs>
  <Slides>8</Slides>
  <Notes>2</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8</vt:i4>
      </vt:variant>
    </vt:vector>
  </HeadingPairs>
  <TitlesOfParts>
    <vt:vector size="11" baseType="lpstr">
      <vt:lpstr>Arial</vt:lpstr>
      <vt:lpstr>Calibri</vt:lpstr>
      <vt:lpstr>Office</vt:lpstr>
      <vt:lpstr>PowerPoint-Präsentation</vt:lpstr>
      <vt:lpstr>Europa-Bingo</vt:lpstr>
      <vt:lpstr>PowerPoint-Präsentation</vt:lpstr>
      <vt:lpstr>PowerPoint-Präsentation</vt:lpstr>
      <vt:lpstr>Art. 3a BV</vt:lpstr>
      <vt:lpstr>PowerPoint-Präsentation</vt:lpstr>
      <vt:lpstr>Bildquellen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Staatsinstitut für Schulqualität und Bildungsforschung</dc:creator>
  <cp:lastModifiedBy>Weber, Alexandra</cp:lastModifiedBy>
  <cp:revision>40</cp:revision>
  <dcterms:created xsi:type="dcterms:W3CDTF">2024-06-12T15:52:19Z</dcterms:created>
  <dcterms:modified xsi:type="dcterms:W3CDTF">2025-08-26T08:15:19Z</dcterms:modified>
</cp:coreProperties>
</file>