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2" r:id="rId5"/>
    <p:sldId id="263" r:id="rId6"/>
    <p:sldId id="264" r:id="rId7"/>
    <p:sldId id="291" r:id="rId8"/>
    <p:sldId id="259" r:id="rId9"/>
  </p:sldIdLst>
  <p:sldSz cx="12192000" cy="6858000"/>
  <p:notesSz cx="6858000" cy="9144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524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576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1B789C8-E504-E7F5-8393-F454D2A690D2}" type="slidenum">
              <a:rPr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421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Nähere Informationen zum Europäischen Solidaritätskorps und den Zugangsvoraussetzungen finden sich auf der folgenden Seite: https://www.solidaritaetskorps.de/foerdermoeglichkeiten/fuer-junge-menschen/</a:t>
            </a:r>
          </a:p>
          <a:p>
            <a:r>
              <a:rPr lang="de-DE" dirty="0"/>
              <a:t>Nähere allgemeine Informationen zu Erasmus+ erhalten Sie über die folgende Seite: https://erasmus-plus.ec.europa.eu/de/opportunities/opportunities-for-individuals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D68A6B-B0F9-4AFA-AE11-1D6F9EAB979F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3410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BCD2657A-CB80-5709-80C1-FA2F45C266D3}" type="slidenum">
              <a:rPr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45091C5-ED85-481D-827A-0F8B76C05C06}" type="datetimeFigureOut">
              <a:rPr lang="de-DE"/>
              <a:t>24.02.2025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3EE1BBA-F88F-4D44-8D8D-8BC0C6D210A6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&#10;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4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Grafik 6" descr="Ein Pinselstrich"/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/>
        </p:blipFill>
        <p:spPr bwMode="auto">
          <a:xfrm>
            <a:off x="4137197" y="6088478"/>
            <a:ext cx="3590234" cy="944310"/>
          </a:xfrm>
          <a:prstGeom prst="rect">
            <a:avLst/>
          </a:prstGeom>
        </p:spPr>
      </p:pic>
      <p:sp>
        <p:nvSpPr>
          <p:cNvPr id="8" name="Slide Number Placeholder 5"/>
          <p:cNvSpPr txBox="1"/>
          <p:nvPr userDrawn="1"/>
        </p:nvSpPr>
        <p:spPr bwMode="auto">
          <a:xfrm>
            <a:off x="4498462" y="6466152"/>
            <a:ext cx="2212789" cy="188964"/>
          </a:xfrm>
          <a:prstGeom prst="rect">
            <a:avLst/>
          </a:prstGeom>
          <a:grpFill/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>
              <a:defRPr sz="1100">
                <a:solidFill>
                  <a:srgbClr val="8C98C5"/>
                </a:solidFill>
                <a:latin typeface="+mn-lt"/>
                <a:ea typeface="+mn-ea"/>
                <a:cs typeface="+mn-cs"/>
              </a:defRPr>
            </a:lvl1pPr>
            <a:lvl2pPr marL="457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z="600" b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www.politischebildung.schule.bayern.de</a:t>
            </a:r>
            <a:endParaRPr sz="1050"/>
          </a:p>
        </p:txBody>
      </p:sp>
      <p:pic>
        <p:nvPicPr>
          <p:cNvPr id="9" name="Grafik 8" descr="Ein Pinselstrich"/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/>
        </p:blipFill>
        <p:spPr bwMode="auto">
          <a:xfrm>
            <a:off x="338983" y="6281628"/>
            <a:ext cx="4244335" cy="466878"/>
          </a:xfrm>
          <a:prstGeom prst="rect">
            <a:avLst/>
          </a:prstGeom>
        </p:spPr>
      </p:pic>
      <p:pic>
        <p:nvPicPr>
          <p:cNvPr id="10" name="Grafik 9" descr="Ein Pinselstrich"/>
          <p:cNvPicPr>
            <a:picLocks noChangeAspect="1"/>
          </p:cNvPicPr>
          <p:nvPr userDrawn="1"/>
        </p:nvPicPr>
        <p:blipFill>
          <a:blip r:embed="rId12"/>
          <a:stretch/>
        </p:blipFill>
        <p:spPr bwMode="auto">
          <a:xfrm>
            <a:off x="6940684" y="6327194"/>
            <a:ext cx="4912333" cy="466878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>
            <a:off x="231918" y="6358056"/>
            <a:ext cx="390450" cy="3904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203726" y="1242204"/>
            <a:ext cx="9784548" cy="4153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CABB0E4-308F-401A-BAFA-F8C212A6E3D2}"/>
              </a:ext>
            </a:extLst>
          </p:cNvPr>
          <p:cNvSpPr txBox="1"/>
          <p:nvPr/>
        </p:nvSpPr>
        <p:spPr>
          <a:xfrm>
            <a:off x="1773936" y="1753201"/>
            <a:ext cx="8833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rgbClr val="6524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assoziierst du mit Europa?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94FD8C9-1B23-4522-825C-B8DC9C50A081}"/>
              </a:ext>
            </a:extLst>
          </p:cNvPr>
          <p:cNvSpPr txBox="1"/>
          <p:nvPr/>
        </p:nvSpPr>
        <p:spPr>
          <a:xfrm>
            <a:off x="2699004" y="3483864"/>
            <a:ext cx="67939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Wähle die Ecke, die für dich die passendste erscheint!</a:t>
            </a:r>
          </a:p>
        </p:txBody>
      </p:sp>
    </p:spTree>
    <p:extLst>
      <p:ext uri="{BB962C8B-B14F-4D97-AF65-F5344CB8AC3E}">
        <p14:creationId xmlns:p14="http://schemas.microsoft.com/office/powerpoint/2010/main" val="2020248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1612AEF0-E152-4B25-8F6A-2A70F7F3DB40}"/>
              </a:ext>
            </a:extLst>
          </p:cNvPr>
          <p:cNvSpPr/>
          <p:nvPr/>
        </p:nvSpPr>
        <p:spPr>
          <a:xfrm>
            <a:off x="731520" y="548640"/>
            <a:ext cx="10607040" cy="74980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Was verbindest du mit „Europa“?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4779C795-150B-497A-A219-F13AA2BF7D6C}"/>
              </a:ext>
            </a:extLst>
          </p:cNvPr>
          <p:cNvCxnSpPr/>
          <p:nvPr/>
        </p:nvCxnSpPr>
        <p:spPr>
          <a:xfrm>
            <a:off x="6096000" y="1545336"/>
            <a:ext cx="94488" cy="4599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8411E813-693D-4291-B56E-C68A7F5AAA65}"/>
              </a:ext>
            </a:extLst>
          </p:cNvPr>
          <p:cNvCxnSpPr>
            <a:cxnSpLocks/>
          </p:cNvCxnSpPr>
          <p:nvPr/>
        </p:nvCxnSpPr>
        <p:spPr>
          <a:xfrm>
            <a:off x="1048512" y="3803904"/>
            <a:ext cx="100949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B0E354EC-8E6D-4F50-A4B8-DFFD68C02745}"/>
              </a:ext>
            </a:extLst>
          </p:cNvPr>
          <p:cNvSpPr txBox="1"/>
          <p:nvPr/>
        </p:nvSpPr>
        <p:spPr>
          <a:xfrm>
            <a:off x="1499616" y="1810512"/>
            <a:ext cx="42793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Ein europäisches Großereignis, wie den European Songcontest oder die EM 2024.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CF9AC2-9CF3-4138-80CF-5A9E77ED8548}"/>
              </a:ext>
            </a:extLst>
          </p:cNvPr>
          <p:cNvSpPr txBox="1"/>
          <p:nvPr/>
        </p:nvSpPr>
        <p:spPr>
          <a:xfrm>
            <a:off x="6699504" y="1865467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Einen Kontinent.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496F485-36B5-4C3C-8F1A-D2CFCA5E28AB}"/>
              </a:ext>
            </a:extLst>
          </p:cNvPr>
          <p:cNvSpPr txBox="1"/>
          <p:nvPr/>
        </p:nvSpPr>
        <p:spPr>
          <a:xfrm>
            <a:off x="1499616" y="4374172"/>
            <a:ext cx="4279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Vielfalt: unterschiedliche Länder, unterschiedliche Sprachen und Kulturen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6FB47F0-1761-41D6-8837-BD030C62CA9E}"/>
              </a:ext>
            </a:extLst>
          </p:cNvPr>
          <p:cNvSpPr txBox="1"/>
          <p:nvPr/>
        </p:nvSpPr>
        <p:spPr>
          <a:xfrm>
            <a:off x="6781800" y="4374172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 Europäische Union.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492064E-D522-4EC9-926F-3576B28CEC4A}"/>
              </a:ext>
            </a:extLst>
          </p:cNvPr>
          <p:cNvSpPr/>
          <p:nvPr/>
        </p:nvSpPr>
        <p:spPr>
          <a:xfrm>
            <a:off x="932688" y="1636776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1560716A-09AE-47FE-8164-16FD4C9EF2ED}"/>
              </a:ext>
            </a:extLst>
          </p:cNvPr>
          <p:cNvSpPr/>
          <p:nvPr/>
        </p:nvSpPr>
        <p:spPr>
          <a:xfrm>
            <a:off x="10494264" y="1635232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07D76C8-67F1-429E-B2A2-824829215773}"/>
              </a:ext>
            </a:extLst>
          </p:cNvPr>
          <p:cNvSpPr/>
          <p:nvPr/>
        </p:nvSpPr>
        <p:spPr>
          <a:xfrm>
            <a:off x="10570464" y="5372121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3C4E9DBC-D81E-4253-AE58-AD7FEC9FE2C3}"/>
              </a:ext>
            </a:extLst>
          </p:cNvPr>
          <p:cNvSpPr/>
          <p:nvPr/>
        </p:nvSpPr>
        <p:spPr>
          <a:xfrm>
            <a:off x="932688" y="5372121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1045569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1612AEF0-E152-4B25-8F6A-2A70F7F3DB40}"/>
              </a:ext>
            </a:extLst>
          </p:cNvPr>
          <p:cNvSpPr/>
          <p:nvPr/>
        </p:nvSpPr>
        <p:spPr>
          <a:xfrm>
            <a:off x="731520" y="548640"/>
            <a:ext cx="10607040" cy="74980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Was ist dir besonders wichtig in Europa?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4779C795-150B-497A-A219-F13AA2BF7D6C}"/>
              </a:ext>
            </a:extLst>
          </p:cNvPr>
          <p:cNvCxnSpPr/>
          <p:nvPr/>
        </p:nvCxnSpPr>
        <p:spPr>
          <a:xfrm>
            <a:off x="6096000" y="1545336"/>
            <a:ext cx="94488" cy="4599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8411E813-693D-4291-B56E-C68A7F5AAA65}"/>
              </a:ext>
            </a:extLst>
          </p:cNvPr>
          <p:cNvCxnSpPr>
            <a:cxnSpLocks/>
          </p:cNvCxnSpPr>
          <p:nvPr/>
        </p:nvCxnSpPr>
        <p:spPr>
          <a:xfrm>
            <a:off x="1048512" y="3803904"/>
            <a:ext cx="100949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B0E354EC-8E6D-4F50-A4B8-DFFD68C02745}"/>
              </a:ext>
            </a:extLst>
          </p:cNvPr>
          <p:cNvSpPr txBox="1"/>
          <p:nvPr/>
        </p:nvSpPr>
        <p:spPr>
          <a:xfrm>
            <a:off x="1499616" y="1810512"/>
            <a:ext cx="42793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Freiheit, wie z. B.</a:t>
            </a:r>
          </a:p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Reisefreiheit, freier Arbeitsmarkt etc.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CF9AC2-9CF3-4138-80CF-5A9E77ED8548}"/>
              </a:ext>
            </a:extLst>
          </p:cNvPr>
          <p:cNvSpPr txBox="1"/>
          <p:nvPr/>
        </p:nvSpPr>
        <p:spPr>
          <a:xfrm>
            <a:off x="6699504" y="1865467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Vielfalt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496F485-36B5-4C3C-8F1A-D2CFCA5E28AB}"/>
              </a:ext>
            </a:extLst>
          </p:cNvPr>
          <p:cNvSpPr txBox="1"/>
          <p:nvPr/>
        </p:nvSpPr>
        <p:spPr>
          <a:xfrm>
            <a:off x="1499616" y="4374172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Sicherheit und Wohlstand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6FB47F0-1761-41D6-8837-BD030C62CA9E}"/>
              </a:ext>
            </a:extLst>
          </p:cNvPr>
          <p:cNvSpPr txBox="1"/>
          <p:nvPr/>
        </p:nvSpPr>
        <p:spPr>
          <a:xfrm>
            <a:off x="6781800" y="4374172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Demokratie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92FE5E2-C045-431E-80F4-2EDA9DBD987A}"/>
              </a:ext>
            </a:extLst>
          </p:cNvPr>
          <p:cNvSpPr/>
          <p:nvPr/>
        </p:nvSpPr>
        <p:spPr>
          <a:xfrm>
            <a:off x="932688" y="1636776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4AF7DD5-9766-4FA0-AD17-BD01F3CDACAD}"/>
              </a:ext>
            </a:extLst>
          </p:cNvPr>
          <p:cNvSpPr/>
          <p:nvPr/>
        </p:nvSpPr>
        <p:spPr>
          <a:xfrm>
            <a:off x="10494264" y="1635232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8A02E5B9-DBA4-4E7C-B7B9-242014B359BF}"/>
              </a:ext>
            </a:extLst>
          </p:cNvPr>
          <p:cNvSpPr/>
          <p:nvPr/>
        </p:nvSpPr>
        <p:spPr>
          <a:xfrm>
            <a:off x="10570464" y="5372121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E85A098-13E4-4D32-A578-77F1C3D1E914}"/>
              </a:ext>
            </a:extLst>
          </p:cNvPr>
          <p:cNvSpPr/>
          <p:nvPr/>
        </p:nvSpPr>
        <p:spPr>
          <a:xfrm>
            <a:off x="932688" y="5372121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374494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1612AEF0-E152-4B25-8F6A-2A70F7F3DB40}"/>
              </a:ext>
            </a:extLst>
          </p:cNvPr>
          <p:cNvSpPr/>
          <p:nvPr/>
        </p:nvSpPr>
        <p:spPr>
          <a:xfrm>
            <a:off x="731520" y="548640"/>
            <a:ext cx="10607040" cy="74980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Wofür würdest du dich in Europa einsetzen?</a:t>
            </a:r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4779C795-150B-497A-A219-F13AA2BF7D6C}"/>
              </a:ext>
            </a:extLst>
          </p:cNvPr>
          <p:cNvCxnSpPr/>
          <p:nvPr/>
        </p:nvCxnSpPr>
        <p:spPr>
          <a:xfrm>
            <a:off x="6096000" y="1545336"/>
            <a:ext cx="94488" cy="4599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8411E813-693D-4291-B56E-C68A7F5AAA65}"/>
              </a:ext>
            </a:extLst>
          </p:cNvPr>
          <p:cNvCxnSpPr>
            <a:cxnSpLocks/>
          </p:cNvCxnSpPr>
          <p:nvPr/>
        </p:nvCxnSpPr>
        <p:spPr>
          <a:xfrm>
            <a:off x="1048512" y="3803904"/>
            <a:ext cx="1009497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feld 9">
            <a:extLst>
              <a:ext uri="{FF2B5EF4-FFF2-40B4-BE49-F238E27FC236}">
                <a16:creationId xmlns:a16="http://schemas.microsoft.com/office/drawing/2014/main" id="{B0E354EC-8E6D-4F50-A4B8-DFFD68C02745}"/>
              </a:ext>
            </a:extLst>
          </p:cNvPr>
          <p:cNvSpPr txBox="1"/>
          <p:nvPr/>
        </p:nvSpPr>
        <p:spPr>
          <a:xfrm>
            <a:off x="1499616" y="1865467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Klima und Umwelt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9CF9AC2-9CF3-4138-80CF-5A9E77ED8548}"/>
              </a:ext>
            </a:extLst>
          </p:cNvPr>
          <p:cNvSpPr txBox="1"/>
          <p:nvPr/>
        </p:nvSpPr>
        <p:spPr>
          <a:xfrm>
            <a:off x="6699504" y="1865467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Demokratie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496F485-36B5-4C3C-8F1A-D2CFCA5E28AB}"/>
              </a:ext>
            </a:extLst>
          </p:cNvPr>
          <p:cNvSpPr txBox="1"/>
          <p:nvPr/>
        </p:nvSpPr>
        <p:spPr>
          <a:xfrm>
            <a:off x="1499616" y="4374172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Frieden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6FB47F0-1761-41D6-8837-BD030C62CA9E}"/>
              </a:ext>
            </a:extLst>
          </p:cNvPr>
          <p:cNvSpPr txBox="1"/>
          <p:nvPr/>
        </p:nvSpPr>
        <p:spPr>
          <a:xfrm>
            <a:off x="6781800" y="4374172"/>
            <a:ext cx="4279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Gute Bildung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50E9BDD-2A4F-4656-8556-EE82174DCD92}"/>
              </a:ext>
            </a:extLst>
          </p:cNvPr>
          <p:cNvSpPr/>
          <p:nvPr/>
        </p:nvSpPr>
        <p:spPr>
          <a:xfrm>
            <a:off x="932688" y="1636776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ECFCACE8-2814-459D-BB51-390AAA34EDDE}"/>
              </a:ext>
            </a:extLst>
          </p:cNvPr>
          <p:cNvSpPr/>
          <p:nvPr/>
        </p:nvSpPr>
        <p:spPr>
          <a:xfrm>
            <a:off x="10494264" y="1635232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49C6E1F-0E5D-49BC-9D6C-6C8AE03F0AB3}"/>
              </a:ext>
            </a:extLst>
          </p:cNvPr>
          <p:cNvSpPr/>
          <p:nvPr/>
        </p:nvSpPr>
        <p:spPr>
          <a:xfrm>
            <a:off x="10570464" y="5372121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BF73C54-9D43-4534-832A-8AD6AD7B1C9D}"/>
              </a:ext>
            </a:extLst>
          </p:cNvPr>
          <p:cNvSpPr/>
          <p:nvPr/>
        </p:nvSpPr>
        <p:spPr>
          <a:xfrm>
            <a:off x="932688" y="5372121"/>
            <a:ext cx="667512" cy="690352"/>
          </a:xfrm>
          <a:prstGeom prst="ellipse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792165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FDC0B4-333E-40F1-A3F2-ABE1CCBDEC97}"/>
              </a:ext>
            </a:extLst>
          </p:cNvPr>
          <p:cNvSpPr/>
          <p:nvPr/>
        </p:nvSpPr>
        <p:spPr>
          <a:xfrm>
            <a:off x="1837944" y="4059936"/>
            <a:ext cx="8906256" cy="161848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Wie und wo kannst du dich dafür einsetzen?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BC1636D-BA79-4808-94E6-FDFF9F7546B5}"/>
              </a:ext>
            </a:extLst>
          </p:cNvPr>
          <p:cNvSpPr/>
          <p:nvPr/>
        </p:nvSpPr>
        <p:spPr>
          <a:xfrm>
            <a:off x="1837944" y="691896"/>
            <a:ext cx="4407408" cy="161848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Klima und </a:t>
            </a:r>
          </a:p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Umwelt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03AC6E7-14F8-4685-A1AA-06F200C6CF2F}"/>
              </a:ext>
            </a:extLst>
          </p:cNvPr>
          <p:cNvSpPr/>
          <p:nvPr/>
        </p:nvSpPr>
        <p:spPr>
          <a:xfrm>
            <a:off x="6336792" y="691896"/>
            <a:ext cx="4407408" cy="161848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Demokratie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BCCF42F-B45D-4145-AB93-9F445965F13B}"/>
              </a:ext>
            </a:extLst>
          </p:cNvPr>
          <p:cNvSpPr/>
          <p:nvPr/>
        </p:nvSpPr>
        <p:spPr>
          <a:xfrm>
            <a:off x="1837944" y="2375916"/>
            <a:ext cx="4407408" cy="161848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Frieden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D7B116F-DC95-4987-B38A-F4862E70EB20}"/>
              </a:ext>
            </a:extLst>
          </p:cNvPr>
          <p:cNvSpPr/>
          <p:nvPr/>
        </p:nvSpPr>
        <p:spPr>
          <a:xfrm>
            <a:off x="6336792" y="2371344"/>
            <a:ext cx="4407408" cy="1618488"/>
          </a:xfrm>
          <a:prstGeom prst="rect">
            <a:avLst/>
          </a:prstGeom>
          <a:solidFill>
            <a:srgbClr val="6524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Gute Bildung</a:t>
            </a:r>
          </a:p>
        </p:txBody>
      </p:sp>
    </p:spTree>
    <p:extLst>
      <p:ext uri="{BB962C8B-B14F-4D97-AF65-F5344CB8AC3E}">
        <p14:creationId xmlns:p14="http://schemas.microsoft.com/office/powerpoint/2010/main" val="3236685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B153A10A-13F6-47B9-9933-97FFD0560DEA}"/>
              </a:ext>
            </a:extLst>
          </p:cNvPr>
          <p:cNvSpPr/>
          <p:nvPr/>
        </p:nvSpPr>
        <p:spPr>
          <a:xfrm>
            <a:off x="1377695" y="877824"/>
            <a:ext cx="4148327" cy="5102352"/>
          </a:xfrm>
          <a:prstGeom prst="rect">
            <a:avLst/>
          </a:prstGeom>
          <a:noFill/>
          <a:ln>
            <a:solidFill>
              <a:srgbClr val="65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EC3BF146-0C48-431C-98C9-45513357B8BE}"/>
              </a:ext>
            </a:extLst>
          </p:cNvPr>
          <p:cNvSpPr/>
          <p:nvPr/>
        </p:nvSpPr>
        <p:spPr>
          <a:xfrm>
            <a:off x="6629400" y="877824"/>
            <a:ext cx="4148328" cy="5102352"/>
          </a:xfrm>
          <a:prstGeom prst="rect">
            <a:avLst/>
          </a:prstGeom>
          <a:noFill/>
          <a:ln>
            <a:solidFill>
              <a:srgbClr val="65248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D3EC4BF-7242-42B1-84B5-EDB67A12A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12798" y="1146805"/>
            <a:ext cx="3481578" cy="668463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2F2F773-984F-4E13-A629-58B017E688CA}"/>
              </a:ext>
            </a:extLst>
          </p:cNvPr>
          <p:cNvSpPr txBox="1"/>
          <p:nvPr/>
        </p:nvSpPr>
        <p:spPr>
          <a:xfrm>
            <a:off x="1812798" y="2221992"/>
            <a:ext cx="33627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Möglichkeit, sich für ein soziales und vielfältiges Europa zu engagieren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Möglichkeit, sich in Freiwilligendiensten zu engagieren oder eigene Solidaritätsprojekte auf die Beine zu stellen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Alter: 18-30 Jahre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Von der EU gefördert und finanziert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Begleitprogramm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B99C42E-B052-4D3E-B7C5-D10EDC3B2A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424" y="704088"/>
            <a:ext cx="3420280" cy="133248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D196A0EC-DD15-4D19-AA00-57378AF8BFF5}"/>
              </a:ext>
            </a:extLst>
          </p:cNvPr>
          <p:cNvSpPr txBox="1"/>
          <p:nvPr/>
        </p:nvSpPr>
        <p:spPr>
          <a:xfrm>
            <a:off x="7050998" y="1944993"/>
            <a:ext cx="33627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Studium </a:t>
            </a:r>
            <a:r>
              <a:rPr lang="de-DE" dirty="0" err="1"/>
              <a:t>bw</a:t>
            </a:r>
            <a:r>
              <a:rPr lang="de-DE" dirty="0"/>
              <a:t>. Praktikum im EU-Ausland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Auslandsaufenthalt an einem Institut für Erwachsenenbildung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Berufliche Weiterbildung (z. B. Jugendarbeit, Sport)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Für Studium: Einschreibung an Hochschule/Stipendium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Praktika in der beruflichen Aus- und Weiterbildung (Reisekosten und Aufenthaltskosten von der EU finanziert)</a:t>
            </a:r>
          </a:p>
        </p:txBody>
      </p:sp>
    </p:spTree>
    <p:extLst>
      <p:ext uri="{BB962C8B-B14F-4D97-AF65-F5344CB8AC3E}">
        <p14:creationId xmlns:p14="http://schemas.microsoft.com/office/powerpoint/2010/main" val="1828847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392424" y="2371113"/>
            <a:ext cx="4593336" cy="1322324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 bwMode="auto">
          <a:xfrm>
            <a:off x="1280160" y="3949469"/>
            <a:ext cx="9500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de-DE">
                <a:latin typeface="Arial"/>
                <a:cs typeface="Arial"/>
              </a:rPr>
              <a:t>Dieses Material wurde im Arbeitskreis Politische Bildung erstellt.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273</Words>
  <Application>Microsoft Office PowerPoint</Application>
  <DocSecurity>0</DocSecurity>
  <PresentationFormat>Breitbild</PresentationFormat>
  <Paragraphs>52</Paragraphs>
  <Slides>8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ISB München</dc:creator>
  <cp:keywords/>
  <dc:description/>
  <cp:lastModifiedBy>Weber, Alexandra</cp:lastModifiedBy>
  <cp:revision>28</cp:revision>
  <dcterms:created xsi:type="dcterms:W3CDTF">2024-06-12T15:52:19Z</dcterms:created>
  <dcterms:modified xsi:type="dcterms:W3CDTF">2025-02-24T12:11:06Z</dcterms:modified>
  <cp:category/>
  <dc:identifier/>
  <cp:contentStatus/>
  <dc:language/>
  <cp:version/>
</cp:coreProperties>
</file>