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356" r:id="rId3"/>
    <p:sldId id="366" r:id="rId4"/>
    <p:sldId id="358" r:id="rId5"/>
    <p:sldId id="361" r:id="rId6"/>
    <p:sldId id="363" r:id="rId7"/>
    <p:sldId id="364" r:id="rId8"/>
    <p:sldId id="367" r:id="rId9"/>
    <p:sldId id="274" r:id="rId10"/>
  </p:sldIdLst>
  <p:sldSz cx="12192000" cy="6858000"/>
  <p:notesSz cx="6858000" cy="9144000"/>
  <p:embeddedFontLst>
    <p:embeddedFont>
      <p:font typeface="The Hand Extrablack" panose="03070A02030502020204" pitchFamily="66" charset="0"/>
      <p:bold r:id="rId1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652483"/>
    <a:srgbClr val="298008"/>
    <a:srgbClr val="BB120C"/>
    <a:srgbClr val="662483"/>
    <a:srgbClr val="BA75D9"/>
    <a:srgbClr val="E61873"/>
    <a:srgbClr val="FFFFFF"/>
    <a:srgbClr val="CE9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70067" autoAdjust="0"/>
  </p:normalViewPr>
  <p:slideViewPr>
    <p:cSldViewPr snapToGrid="0">
      <p:cViewPr varScale="1">
        <p:scale>
          <a:sx n="52" d="100"/>
          <a:sy n="52" d="100"/>
        </p:scale>
        <p:origin x="1436" y="2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457B9-9A4E-43CD-A30F-225ABDA39837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3A1A0-E829-41CA-B8E2-45E0A51C12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08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Hinweis: Weitere Versionen zur Europa-Hymne finden sich auf der folgenden Seite: https://www.coe.int/en/web/about-us/the-european-anthem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3A1A0-E829-41CA-B8E2-45E0A51C128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43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3A1A0-E829-41CA-B8E2-45E0A51C128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195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Mögliche Gründe:</a:t>
            </a:r>
          </a:p>
          <a:p>
            <a:r>
              <a:rPr lang="de-DE" dirty="0"/>
              <a:t>Die EU wurde als Friedensprojekt gegründet und strebt nach der idealen Welt ohne Kriege</a:t>
            </a:r>
          </a:p>
          <a:p>
            <a:r>
              <a:rPr lang="de-DE" dirty="0"/>
              <a:t>Sie setzt sich für Notleidende in aller Welt ein, um Ungerechtigkeiten auszugleichen</a:t>
            </a:r>
          </a:p>
          <a:p>
            <a:r>
              <a:rPr lang="de-DE" dirty="0"/>
              <a:t>Sie treibt den Klimaschutz voran, um die Welt lebenswert zu erhalten</a:t>
            </a:r>
          </a:p>
          <a:p>
            <a:r>
              <a:rPr lang="de-DE" dirty="0"/>
              <a:t>Sie schützt wertvolle Bauten und Kulturgüter als Kulturerben</a:t>
            </a:r>
          </a:p>
          <a:p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3A1A0-E829-41CA-B8E2-45E0A51C128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Erlernen unterschiedlicher Sprachen in den Schulsystemen, um sich zu verständigen (Englisch)</a:t>
            </a:r>
          </a:p>
          <a:p>
            <a:r>
              <a:rPr lang="de-DE" dirty="0"/>
              <a:t>Regelmäßiges austauschen</a:t>
            </a:r>
          </a:p>
          <a:p>
            <a:r>
              <a:rPr lang="de-DE" dirty="0"/>
              <a:t>Gleiche Regeln, an die sich alle halten sollen</a:t>
            </a:r>
          </a:p>
          <a:p>
            <a:r>
              <a:rPr lang="de-DE" dirty="0"/>
              <a:t>Unterschiedliche Möglichkeiten, um die anderen Länder zu besuchen (Erasmus, </a:t>
            </a:r>
            <a:r>
              <a:rPr lang="de-DE" dirty="0" err="1"/>
              <a:t>Eurorail</a:t>
            </a:r>
            <a:r>
              <a:rPr lang="de-DE" dirty="0"/>
              <a:t>, Schüleraustausch,…)</a:t>
            </a:r>
          </a:p>
          <a:p>
            <a:r>
              <a:rPr lang="de-DE" dirty="0"/>
              <a:t>Keine Grenzen und Zölle</a:t>
            </a:r>
          </a:p>
          <a:p>
            <a:r>
              <a:rPr lang="de-DE" dirty="0"/>
              <a:t>Gegenseitiges vertrauen</a:t>
            </a:r>
          </a:p>
          <a:p>
            <a:r>
              <a:rPr lang="de-DE" dirty="0"/>
              <a:t>Faires Verhalten in Sportstadien (Gemeinsames Feiern bei Europameisterschaften, etc…)</a:t>
            </a:r>
          </a:p>
          <a:p>
            <a:r>
              <a:rPr lang="de-DE" dirty="0"/>
              <a:t>Gleiche Ziele auf der Welt verfolgen</a:t>
            </a:r>
          </a:p>
          <a:p>
            <a:r>
              <a:rPr lang="de-DE" dirty="0"/>
              <a:t>Partnerstädte mit gegenseitigen Besuchen</a:t>
            </a:r>
          </a:p>
          <a:p>
            <a:r>
              <a:rPr lang="de-DE" dirty="0"/>
              <a:t>Gegenseitige Unterstützung in Notlagen (Hochwasser, Waldbrände…)</a:t>
            </a:r>
          </a:p>
          <a:p>
            <a:r>
              <a:rPr lang="de-DE" dirty="0"/>
              <a:t>Jeden in seinen Eigenheiten für sich stehen lassen und trotzdem zusammenhalten </a:t>
            </a:r>
          </a:p>
          <a:p>
            <a:r>
              <a:rPr lang="de-DE" dirty="0"/>
              <a:t>Vertrauen in die Fähigkeiten jedes einzelnen zu haben und im Bedarfsfall unterstützen (Subsidiarität)</a:t>
            </a:r>
          </a:p>
          <a:p>
            <a:r>
              <a:rPr lang="de-DE" dirty="0"/>
              <a:t>…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3A1A0-E829-41CA-B8E2-45E0A51C128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885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3A1A0-E829-41CA-B8E2-45E0A51C128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26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9AFAA-9BBE-47EE-BC62-46FF2FF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52B30-99BE-477D-859B-7E833BDE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A791FF-ABFC-42B0-890B-000BBA4C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5091C5-ED85-481D-827A-0F8B76C05C06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929F7-1BA9-4B28-B4CA-BB1F70B8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E23B97-D320-4598-B2FE-753F17C8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EE1BBA-F88F-4D44-8D8D-8BC0C6D210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75306-EFD4-4D54-AF33-1632B827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5D1008-A0C8-4790-972A-2B2A6ECD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91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934D2-AAFC-4114-9CDC-3828731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2A0235-45BC-440E-AAF4-723CC0A54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36CD9D-B741-44C8-8E35-1BC3D57C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33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27AC-9839-4219-9A0F-73207DE9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89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24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7008F972-9B76-4015-868C-BBE8F604C2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4137197" y="6088478"/>
            <a:ext cx="3590234" cy="9443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F0C98-E287-4848-A344-09F890479653}"/>
              </a:ext>
            </a:extLst>
          </p:cNvPr>
          <p:cNvSpPr txBox="1"/>
          <p:nvPr userDrawn="1"/>
        </p:nvSpPr>
        <p:spPr bwMode="auto">
          <a:xfrm>
            <a:off x="4498462" y="6466152"/>
            <a:ext cx="2212789" cy="188964"/>
          </a:xfrm>
          <a:prstGeom prst="rect">
            <a:avLst/>
          </a:prstGeom>
          <a:grp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100">
                <a:solidFill>
                  <a:srgbClr val="8C98C5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 b="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www.politischebildung.schule.bayern.de</a:t>
            </a:r>
            <a:endParaRPr sz="1050" dirty="0"/>
          </a:p>
        </p:txBody>
      </p:sp>
      <p:pic>
        <p:nvPicPr>
          <p:cNvPr id="9" name="Grafik 8" descr="Ein Pinselstrich">
            <a:extLst>
              <a:ext uri="{FF2B5EF4-FFF2-40B4-BE49-F238E27FC236}">
                <a16:creationId xmlns:a16="http://schemas.microsoft.com/office/drawing/2014/main" id="{7FDA39BC-BE98-435A-BC33-E85D11D127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338983" y="6281628"/>
            <a:ext cx="4244335" cy="466878"/>
          </a:xfrm>
          <a:prstGeom prst="rect">
            <a:avLst/>
          </a:prstGeom>
        </p:spPr>
      </p:pic>
      <p:pic>
        <p:nvPicPr>
          <p:cNvPr id="10" name="Grafik 9" descr="Ein Pinselstrich">
            <a:extLst>
              <a:ext uri="{FF2B5EF4-FFF2-40B4-BE49-F238E27FC236}">
                <a16:creationId xmlns:a16="http://schemas.microsoft.com/office/drawing/2014/main" id="{0C2AAF5E-8FF3-4D66-8639-03C692917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940684" y="6327194"/>
            <a:ext cx="4912333" cy="466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8CF5A1-5613-4C54-B25E-8A34897FCE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" y="6358056"/>
            <a:ext cx="390450" cy="3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ons.wikimedia.org/w/index.php?search=European+Continental+Anthem&amp;title=Special%3AMediaSearch&amp;type=audi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469676-6126-4408-83BC-0E3E5F2B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6" y="1242204"/>
            <a:ext cx="9784548" cy="41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Haut, Finger, Nagel enthält.&#10;&#10;KI-generierte Inhalte können fehlerhaft sein.">
            <a:extLst>
              <a:ext uri="{FF2B5EF4-FFF2-40B4-BE49-F238E27FC236}">
                <a16:creationId xmlns:a16="http://schemas.microsoft.com/office/drawing/2014/main" id="{622752AD-CE12-BDD2-209A-975FDBD1A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r="892" b="6123"/>
          <a:stretch/>
        </p:blipFill>
        <p:spPr>
          <a:xfrm>
            <a:off x="1134623" y="963996"/>
            <a:ext cx="9922751" cy="52761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A57941-B562-62A3-A8F4-707A774AEC4E}"/>
              </a:ext>
            </a:extLst>
          </p:cNvPr>
          <p:cNvSpPr txBox="1"/>
          <p:nvPr/>
        </p:nvSpPr>
        <p:spPr>
          <a:xfrm>
            <a:off x="1018596" y="301110"/>
            <a:ext cx="6138163" cy="613458"/>
          </a:xfrm>
          <a:custGeom>
            <a:avLst/>
            <a:gdLst>
              <a:gd name="connsiteX0" fmla="*/ 0 w 6138163"/>
              <a:gd name="connsiteY0" fmla="*/ 102245 h 613458"/>
              <a:gd name="connsiteX1" fmla="*/ 102245 w 6138163"/>
              <a:gd name="connsiteY1" fmla="*/ 0 h 613458"/>
              <a:gd name="connsiteX2" fmla="*/ 6035918 w 6138163"/>
              <a:gd name="connsiteY2" fmla="*/ 0 h 613458"/>
              <a:gd name="connsiteX3" fmla="*/ 6138163 w 6138163"/>
              <a:gd name="connsiteY3" fmla="*/ 102245 h 613458"/>
              <a:gd name="connsiteX4" fmla="*/ 6138163 w 6138163"/>
              <a:gd name="connsiteY4" fmla="*/ 511213 h 613458"/>
              <a:gd name="connsiteX5" fmla="*/ 6035918 w 6138163"/>
              <a:gd name="connsiteY5" fmla="*/ 613458 h 613458"/>
              <a:gd name="connsiteX6" fmla="*/ 102245 w 6138163"/>
              <a:gd name="connsiteY6" fmla="*/ 613458 h 613458"/>
              <a:gd name="connsiteX7" fmla="*/ 0 w 6138163"/>
              <a:gd name="connsiteY7" fmla="*/ 511213 h 613458"/>
              <a:gd name="connsiteX8" fmla="*/ 0 w 6138163"/>
              <a:gd name="connsiteY8" fmla="*/ 102245 h 61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8163" h="613458" extrusionOk="0">
                <a:moveTo>
                  <a:pt x="0" y="102245"/>
                </a:moveTo>
                <a:cubicBezTo>
                  <a:pt x="4249" y="50617"/>
                  <a:pt x="48153" y="6268"/>
                  <a:pt x="102245" y="0"/>
                </a:cubicBezTo>
                <a:cubicBezTo>
                  <a:pt x="2644350" y="149292"/>
                  <a:pt x="3378391" y="139250"/>
                  <a:pt x="6035918" y="0"/>
                </a:cubicBezTo>
                <a:cubicBezTo>
                  <a:pt x="6102762" y="-2069"/>
                  <a:pt x="6139178" y="45211"/>
                  <a:pt x="6138163" y="102245"/>
                </a:cubicBezTo>
                <a:cubicBezTo>
                  <a:pt x="6141643" y="183954"/>
                  <a:pt x="6172173" y="384960"/>
                  <a:pt x="6138163" y="511213"/>
                </a:cubicBezTo>
                <a:cubicBezTo>
                  <a:pt x="6134516" y="558950"/>
                  <a:pt x="6099553" y="612764"/>
                  <a:pt x="6035918" y="613458"/>
                </a:cubicBezTo>
                <a:cubicBezTo>
                  <a:pt x="3118556" y="598639"/>
                  <a:pt x="1626452" y="574838"/>
                  <a:pt x="102245" y="613458"/>
                </a:cubicBezTo>
                <a:cubicBezTo>
                  <a:pt x="43499" y="620014"/>
                  <a:pt x="-2190" y="569450"/>
                  <a:pt x="0" y="511213"/>
                </a:cubicBezTo>
                <a:cubicBezTo>
                  <a:pt x="30493" y="309136"/>
                  <a:pt x="-11573" y="158882"/>
                  <a:pt x="0" y="102245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459520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4000" b="1">
                <a:solidFill>
                  <a:srgbClr val="002060"/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altLang="de-DE" sz="3200" dirty="0">
                <a:latin typeface="Arial" panose="020B0604020202020204" pitchFamily="34" charset="0"/>
                <a:cs typeface="Arial" panose="020B0604020202020204" pitchFamily="34" charset="0"/>
              </a:rPr>
              <a:t>Erkennst du das?</a:t>
            </a:r>
          </a:p>
        </p:txBody>
      </p:sp>
      <p:pic>
        <p:nvPicPr>
          <p:cNvPr id="2" name="European_continental_anthem,_performed_by_the_United_States_Navy_Band">
            <a:hlinkClick r:id="" action="ppaction://media"/>
            <a:extLst>
              <a:ext uri="{FF2B5EF4-FFF2-40B4-BE49-F238E27FC236}">
                <a16:creationId xmlns:a16="http://schemas.microsoft.com/office/drawing/2014/main" id="{5898B343-6B70-38B6-D4F9-9F1E5D5B7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5161" y="3117409"/>
            <a:ext cx="1221677" cy="12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A57941-B562-62A3-A8F4-707A774AEC4E}"/>
              </a:ext>
            </a:extLst>
          </p:cNvPr>
          <p:cNvSpPr txBox="1"/>
          <p:nvPr/>
        </p:nvSpPr>
        <p:spPr>
          <a:xfrm>
            <a:off x="794309" y="266219"/>
            <a:ext cx="6138163" cy="613458"/>
          </a:xfrm>
          <a:custGeom>
            <a:avLst/>
            <a:gdLst>
              <a:gd name="connsiteX0" fmla="*/ 0 w 6138163"/>
              <a:gd name="connsiteY0" fmla="*/ 102245 h 613458"/>
              <a:gd name="connsiteX1" fmla="*/ 102245 w 6138163"/>
              <a:gd name="connsiteY1" fmla="*/ 0 h 613458"/>
              <a:gd name="connsiteX2" fmla="*/ 6035918 w 6138163"/>
              <a:gd name="connsiteY2" fmla="*/ 0 h 613458"/>
              <a:gd name="connsiteX3" fmla="*/ 6138163 w 6138163"/>
              <a:gd name="connsiteY3" fmla="*/ 102245 h 613458"/>
              <a:gd name="connsiteX4" fmla="*/ 6138163 w 6138163"/>
              <a:gd name="connsiteY4" fmla="*/ 511213 h 613458"/>
              <a:gd name="connsiteX5" fmla="*/ 6035918 w 6138163"/>
              <a:gd name="connsiteY5" fmla="*/ 613458 h 613458"/>
              <a:gd name="connsiteX6" fmla="*/ 102245 w 6138163"/>
              <a:gd name="connsiteY6" fmla="*/ 613458 h 613458"/>
              <a:gd name="connsiteX7" fmla="*/ 0 w 6138163"/>
              <a:gd name="connsiteY7" fmla="*/ 511213 h 613458"/>
              <a:gd name="connsiteX8" fmla="*/ 0 w 6138163"/>
              <a:gd name="connsiteY8" fmla="*/ 102245 h 61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8163" h="613458" extrusionOk="0">
                <a:moveTo>
                  <a:pt x="0" y="102245"/>
                </a:moveTo>
                <a:cubicBezTo>
                  <a:pt x="4249" y="50617"/>
                  <a:pt x="48153" y="6268"/>
                  <a:pt x="102245" y="0"/>
                </a:cubicBezTo>
                <a:cubicBezTo>
                  <a:pt x="2644350" y="149292"/>
                  <a:pt x="3378391" y="139250"/>
                  <a:pt x="6035918" y="0"/>
                </a:cubicBezTo>
                <a:cubicBezTo>
                  <a:pt x="6102762" y="-2069"/>
                  <a:pt x="6139178" y="45211"/>
                  <a:pt x="6138163" y="102245"/>
                </a:cubicBezTo>
                <a:cubicBezTo>
                  <a:pt x="6141643" y="183954"/>
                  <a:pt x="6172173" y="384960"/>
                  <a:pt x="6138163" y="511213"/>
                </a:cubicBezTo>
                <a:cubicBezTo>
                  <a:pt x="6134516" y="558950"/>
                  <a:pt x="6099553" y="612764"/>
                  <a:pt x="6035918" y="613458"/>
                </a:cubicBezTo>
                <a:cubicBezTo>
                  <a:pt x="3118556" y="598639"/>
                  <a:pt x="1626452" y="574838"/>
                  <a:pt x="102245" y="613458"/>
                </a:cubicBezTo>
                <a:cubicBezTo>
                  <a:pt x="43499" y="620014"/>
                  <a:pt x="-2190" y="569450"/>
                  <a:pt x="0" y="511213"/>
                </a:cubicBezTo>
                <a:cubicBezTo>
                  <a:pt x="30493" y="309136"/>
                  <a:pt x="-11573" y="158882"/>
                  <a:pt x="0" y="102245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459520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4000" b="1">
                <a:solidFill>
                  <a:srgbClr val="002060"/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alt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Wusstest du das?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4B4FA6F-E2F6-00B8-4FAF-757D63BA5D55}"/>
              </a:ext>
            </a:extLst>
          </p:cNvPr>
          <p:cNvSpPr txBox="1"/>
          <p:nvPr/>
        </p:nvSpPr>
        <p:spPr>
          <a:xfrm>
            <a:off x="794309" y="879677"/>
            <a:ext cx="11243362" cy="5127584"/>
          </a:xfrm>
          <a:custGeom>
            <a:avLst/>
            <a:gdLst>
              <a:gd name="connsiteX0" fmla="*/ 0 w 11243362"/>
              <a:gd name="connsiteY0" fmla="*/ 140803 h 5127584"/>
              <a:gd name="connsiteX1" fmla="*/ 140803 w 11243362"/>
              <a:gd name="connsiteY1" fmla="*/ 0 h 5127584"/>
              <a:gd name="connsiteX2" fmla="*/ 11102559 w 11243362"/>
              <a:gd name="connsiteY2" fmla="*/ 0 h 5127584"/>
              <a:gd name="connsiteX3" fmla="*/ 11243362 w 11243362"/>
              <a:gd name="connsiteY3" fmla="*/ 140803 h 5127584"/>
              <a:gd name="connsiteX4" fmla="*/ 11243362 w 11243362"/>
              <a:gd name="connsiteY4" fmla="*/ 4986781 h 5127584"/>
              <a:gd name="connsiteX5" fmla="*/ 11102559 w 11243362"/>
              <a:gd name="connsiteY5" fmla="*/ 5127584 h 5127584"/>
              <a:gd name="connsiteX6" fmla="*/ 140803 w 11243362"/>
              <a:gd name="connsiteY6" fmla="*/ 5127584 h 5127584"/>
              <a:gd name="connsiteX7" fmla="*/ 0 w 11243362"/>
              <a:gd name="connsiteY7" fmla="*/ 4986781 h 5127584"/>
              <a:gd name="connsiteX8" fmla="*/ 0 w 11243362"/>
              <a:gd name="connsiteY8" fmla="*/ 140803 h 51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43362" h="5127584" extrusionOk="0">
                <a:moveTo>
                  <a:pt x="0" y="140803"/>
                </a:moveTo>
                <a:cubicBezTo>
                  <a:pt x="6385" y="68904"/>
                  <a:pt x="59030" y="-4741"/>
                  <a:pt x="140803" y="0"/>
                </a:cubicBezTo>
                <a:cubicBezTo>
                  <a:pt x="1915447" y="-15818"/>
                  <a:pt x="6717208" y="-119370"/>
                  <a:pt x="11102559" y="0"/>
                </a:cubicBezTo>
                <a:cubicBezTo>
                  <a:pt x="11186743" y="-208"/>
                  <a:pt x="11248971" y="71242"/>
                  <a:pt x="11243362" y="140803"/>
                </a:cubicBezTo>
                <a:cubicBezTo>
                  <a:pt x="11363530" y="2297835"/>
                  <a:pt x="11090017" y="3259658"/>
                  <a:pt x="11243362" y="4986781"/>
                </a:cubicBezTo>
                <a:cubicBezTo>
                  <a:pt x="11233208" y="5068343"/>
                  <a:pt x="11181106" y="5138366"/>
                  <a:pt x="11102559" y="5127584"/>
                </a:cubicBezTo>
                <a:cubicBezTo>
                  <a:pt x="7075720" y="5141290"/>
                  <a:pt x="4262105" y="5026069"/>
                  <a:pt x="140803" y="5127584"/>
                </a:cubicBezTo>
                <a:cubicBezTo>
                  <a:pt x="53609" y="5125043"/>
                  <a:pt x="-3307" y="5051352"/>
                  <a:pt x="0" y="4986781"/>
                </a:cubicBezTo>
                <a:cubicBezTo>
                  <a:pt x="-114849" y="3110054"/>
                  <a:pt x="-89437" y="2301678"/>
                  <a:pt x="0" y="140803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718579919">
                  <a:prstGeom prst="roundRect">
                    <a:avLst>
                      <a:gd name="adj" fmla="val 27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"/>
            </a:pPr>
            <a:r>
              <a:rPr lang="de-DE" alt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Europahymne haben wir zwei deutschen Kunstgrößen zu verdanken.</a:t>
            </a:r>
          </a:p>
          <a:p>
            <a:pPr marL="800100" lvl="1" indent="-342900">
              <a:buFont typeface="Wingdings" panose="05000000000000000000" pitchFamily="2" charset="2"/>
              <a:buChar char=""/>
            </a:pPr>
            <a:r>
              <a:rPr lang="de-DE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Dichter Friedrich Schiller verfasste 1785 die „Ode an die Freude“</a:t>
            </a:r>
          </a:p>
          <a:p>
            <a:pPr marL="800100" lvl="1" indent="-342900">
              <a:buFont typeface="Wingdings" panose="05000000000000000000" pitchFamily="2" charset="2"/>
              <a:buChar char=""/>
            </a:pPr>
            <a:r>
              <a:rPr lang="de-DE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Ludwig van Beethoven vertonte dieses Gedicht 1823 in seiner neunten Symphonie.</a:t>
            </a:r>
          </a:p>
          <a:p>
            <a:pPr lvl="1"/>
            <a:endParaRPr lang="de-DE" altLang="de-DE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"/>
            </a:pPr>
            <a:r>
              <a:rPr lang="de-DE" alt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 ca. 150 Jahre später wurde das Stück zur Europahymne.</a:t>
            </a:r>
          </a:p>
          <a:p>
            <a:pPr marL="800100" lvl="1" indent="-342900">
              <a:buFont typeface="Wingdings" panose="05000000000000000000" pitchFamily="2" charset="2"/>
              <a:buChar char=""/>
            </a:pPr>
            <a:r>
              <a:rPr lang="de-DE" alt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1972 erklärte es der Europarat zu seiner Hymne.</a:t>
            </a:r>
          </a:p>
          <a:p>
            <a:pPr marL="800100" lvl="1" indent="-342900">
              <a:buFont typeface="Wingdings" panose="05000000000000000000" pitchFamily="2" charset="2"/>
              <a:buChar char=""/>
            </a:pPr>
            <a:r>
              <a:rPr lang="de-DE" alt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1985 wurde es von den EU-Staats- und Regierungschefs zur offiziellen Hymne der Europäischen Union erklärt.</a:t>
            </a:r>
          </a:p>
          <a:p>
            <a:pPr lvl="1"/>
            <a:endParaRPr lang="de-DE" alt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"/>
            </a:pPr>
            <a:r>
              <a:rPr lang="de-DE" alt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steht als Symbol für die europäischen Werte. </a:t>
            </a:r>
          </a:p>
          <a:p>
            <a:pPr lvl="1"/>
            <a:r>
              <a:rPr lang="de-DE" alt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FREIHEIT – FRIEDEN – SOLIDARITÄT </a:t>
            </a:r>
          </a:p>
          <a:p>
            <a:pPr marL="800100" lvl="1" indent="-342900">
              <a:buFont typeface="Wingdings" panose="05000000000000000000" pitchFamily="2" charset="2"/>
              <a:buChar char=""/>
            </a:pPr>
            <a:endParaRPr lang="de-DE" alt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"/>
            </a:pPr>
            <a:r>
              <a:rPr lang="de-DE" alt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Hymne hat keinen Text.</a:t>
            </a:r>
          </a:p>
          <a:p>
            <a:pPr marL="800100" lvl="1" indent="-342900">
              <a:buFont typeface="Wingdings" panose="05000000000000000000" pitchFamily="2" charset="2"/>
              <a:buChar char=""/>
            </a:pPr>
            <a:r>
              <a:rPr lang="de-DE" alt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soll nur die für alle gleichermaßen verständliche Sprache der Musik für die Einheit Europas und aller Europäer stehen.</a:t>
            </a:r>
          </a:p>
          <a:p>
            <a:endParaRPr lang="de-DE" alt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br>
              <a:rPr lang="de-DE" altLang="de-D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7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6AEBD-1FC5-EFB4-D906-C3DF75FB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874FCB4-99E9-302A-9596-B3C79A84D552}"/>
              </a:ext>
            </a:extLst>
          </p:cNvPr>
          <p:cNvSpPr txBox="1"/>
          <p:nvPr/>
        </p:nvSpPr>
        <p:spPr>
          <a:xfrm>
            <a:off x="843829" y="591444"/>
            <a:ext cx="10691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alt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Hymne hat eigentlich keinen Text?!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1F590C-F21B-47A3-5A33-EDE49A140AE1}"/>
              </a:ext>
            </a:extLst>
          </p:cNvPr>
          <p:cNvSpPr txBox="1"/>
          <p:nvPr/>
        </p:nvSpPr>
        <p:spPr>
          <a:xfrm>
            <a:off x="843829" y="1261421"/>
            <a:ext cx="10279277" cy="4202535"/>
          </a:xfrm>
          <a:custGeom>
            <a:avLst/>
            <a:gdLst>
              <a:gd name="connsiteX0" fmla="*/ 0 w 10279277"/>
              <a:gd name="connsiteY0" fmla="*/ 0 h 4202535"/>
              <a:gd name="connsiteX1" fmla="*/ 0 w 10279277"/>
              <a:gd name="connsiteY1" fmla="*/ 0 h 4202535"/>
              <a:gd name="connsiteX2" fmla="*/ 10279277 w 10279277"/>
              <a:gd name="connsiteY2" fmla="*/ 0 h 4202535"/>
              <a:gd name="connsiteX3" fmla="*/ 10279277 w 10279277"/>
              <a:gd name="connsiteY3" fmla="*/ 0 h 4202535"/>
              <a:gd name="connsiteX4" fmla="*/ 10279277 w 10279277"/>
              <a:gd name="connsiteY4" fmla="*/ 4202535 h 4202535"/>
              <a:gd name="connsiteX5" fmla="*/ 10279277 w 10279277"/>
              <a:gd name="connsiteY5" fmla="*/ 4202535 h 4202535"/>
              <a:gd name="connsiteX6" fmla="*/ 0 w 10279277"/>
              <a:gd name="connsiteY6" fmla="*/ 4202535 h 4202535"/>
              <a:gd name="connsiteX7" fmla="*/ 0 w 10279277"/>
              <a:gd name="connsiteY7" fmla="*/ 4202535 h 4202535"/>
              <a:gd name="connsiteX8" fmla="*/ 0 w 10279277"/>
              <a:gd name="connsiteY8" fmla="*/ 0 h 420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9277" h="4202535" extrusionOk="0">
                <a:moveTo>
                  <a:pt x="0" y="0"/>
                </a:moveTo>
                <a:lnTo>
                  <a:pt x="0" y="0"/>
                </a:lnTo>
                <a:cubicBezTo>
                  <a:pt x="2706281" y="-154771"/>
                  <a:pt x="7946739" y="22147"/>
                  <a:pt x="10279277" y="0"/>
                </a:cubicBezTo>
                <a:lnTo>
                  <a:pt x="10279277" y="0"/>
                </a:lnTo>
                <a:cubicBezTo>
                  <a:pt x="10214882" y="575582"/>
                  <a:pt x="10231073" y="2984674"/>
                  <a:pt x="10279277" y="4202535"/>
                </a:cubicBezTo>
                <a:lnTo>
                  <a:pt x="10279277" y="4202535"/>
                </a:lnTo>
                <a:cubicBezTo>
                  <a:pt x="8258439" y="4185901"/>
                  <a:pt x="4432803" y="4218189"/>
                  <a:pt x="0" y="4202535"/>
                </a:cubicBezTo>
                <a:lnTo>
                  <a:pt x="0" y="4202535"/>
                </a:lnTo>
                <a:cubicBezTo>
                  <a:pt x="-157397" y="3774581"/>
                  <a:pt x="-108102" y="98346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5079847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ctr">
              <a:defRPr sz="4000" b="1">
                <a:solidFill>
                  <a:srgbClr val="002060"/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alt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Trotzdem haben wohl viele von uns zwei Textzeilen sofort im Ohr: </a:t>
            </a:r>
          </a:p>
          <a:p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altLang="de-DE" sz="3600" dirty="0">
                <a:latin typeface="Arial" panose="020B0604020202020204" pitchFamily="34" charset="0"/>
                <a:cs typeface="Arial" panose="020B0604020202020204" pitchFamily="34" charset="0"/>
              </a:rPr>
              <a:t>„Freude schöner Götterfunken – Tochter aus Elysium …</a:t>
            </a:r>
          </a:p>
          <a:p>
            <a:r>
              <a:rPr lang="de-DE" altLang="de-DE" sz="36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r"/>
            <a:r>
              <a:rPr lang="de-DE" altLang="de-DE" sz="3600" dirty="0">
                <a:latin typeface="Arial" panose="020B0604020202020204" pitchFamily="34" charset="0"/>
                <a:cs typeface="Arial" panose="020B0604020202020204" pitchFamily="34" charset="0"/>
              </a:rPr>
              <a:t>… Alle Menschen werden Brüder…“</a:t>
            </a:r>
          </a:p>
        </p:txBody>
      </p:sp>
    </p:spTree>
    <p:extLst>
      <p:ext uri="{BB962C8B-B14F-4D97-AF65-F5344CB8AC3E}">
        <p14:creationId xmlns:p14="http://schemas.microsoft.com/office/powerpoint/2010/main" val="239698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6AEBD-1FC5-EFB4-D906-C3DF75FB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0AE63D9-3FD2-963A-C227-C3AC36606C58}"/>
              </a:ext>
            </a:extLst>
          </p:cNvPr>
          <p:cNvSpPr txBox="1"/>
          <p:nvPr/>
        </p:nvSpPr>
        <p:spPr>
          <a:xfrm rot="21096670">
            <a:off x="271826" y="403744"/>
            <a:ext cx="3426148" cy="1413829"/>
          </a:xfrm>
          <a:custGeom>
            <a:avLst/>
            <a:gdLst>
              <a:gd name="connsiteX0" fmla="*/ 2080289 w 3426148"/>
              <a:gd name="connsiteY0" fmla="*/ 1694092 h 1413829"/>
              <a:gd name="connsiteX1" fmla="*/ 1645130 w 3426148"/>
              <a:gd name="connsiteY1" fmla="*/ 1413273 h 1413829"/>
              <a:gd name="connsiteX2" fmla="*/ 55168 w 3426148"/>
              <a:gd name="connsiteY2" fmla="*/ 884869 h 1413829"/>
              <a:gd name="connsiteX3" fmla="*/ 1488772 w 3426148"/>
              <a:gd name="connsiteY3" fmla="*/ 6085 h 1413829"/>
              <a:gd name="connsiteX4" fmla="*/ 2726094 w 3426148"/>
              <a:gd name="connsiteY4" fmla="*/ 136845 h 1413829"/>
              <a:gd name="connsiteX5" fmla="*/ 2291301 w 3426148"/>
              <a:gd name="connsiteY5" fmla="*/ 1372342 h 1413829"/>
              <a:gd name="connsiteX6" fmla="*/ 2080289 w 3426148"/>
              <a:gd name="connsiteY6" fmla="*/ 1694092 h 141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6148" h="1413829" fill="none" extrusionOk="0">
                <a:moveTo>
                  <a:pt x="2080289" y="1694092"/>
                </a:moveTo>
                <a:cubicBezTo>
                  <a:pt x="1959044" y="1664185"/>
                  <a:pt x="1700773" y="1471443"/>
                  <a:pt x="1645130" y="1413273"/>
                </a:cubicBezTo>
                <a:cubicBezTo>
                  <a:pt x="850707" y="1374259"/>
                  <a:pt x="245722" y="1191941"/>
                  <a:pt x="55168" y="884869"/>
                </a:cubicBezTo>
                <a:cubicBezTo>
                  <a:pt x="-188407" y="491031"/>
                  <a:pt x="446789" y="-93449"/>
                  <a:pt x="1488772" y="6085"/>
                </a:cubicBezTo>
                <a:cubicBezTo>
                  <a:pt x="1869802" y="-9459"/>
                  <a:pt x="2360516" y="37665"/>
                  <a:pt x="2726094" y="136845"/>
                </a:cubicBezTo>
                <a:cubicBezTo>
                  <a:pt x="3821502" y="470350"/>
                  <a:pt x="3596482" y="1194118"/>
                  <a:pt x="2291301" y="1372342"/>
                </a:cubicBezTo>
                <a:cubicBezTo>
                  <a:pt x="2263431" y="1430081"/>
                  <a:pt x="2155328" y="1522485"/>
                  <a:pt x="2080289" y="1694092"/>
                </a:cubicBezTo>
                <a:close/>
              </a:path>
              <a:path w="3426148" h="1413829" stroke="0" extrusionOk="0">
                <a:moveTo>
                  <a:pt x="2080289" y="1694092"/>
                </a:moveTo>
                <a:cubicBezTo>
                  <a:pt x="1938035" y="1594898"/>
                  <a:pt x="1673460" y="1481436"/>
                  <a:pt x="1645130" y="1413273"/>
                </a:cubicBezTo>
                <a:cubicBezTo>
                  <a:pt x="858976" y="1459330"/>
                  <a:pt x="249652" y="1214911"/>
                  <a:pt x="55168" y="884869"/>
                </a:cubicBezTo>
                <a:cubicBezTo>
                  <a:pt x="-82192" y="469739"/>
                  <a:pt x="544238" y="173129"/>
                  <a:pt x="1488772" y="6085"/>
                </a:cubicBezTo>
                <a:cubicBezTo>
                  <a:pt x="1940654" y="-58484"/>
                  <a:pt x="2443577" y="28616"/>
                  <a:pt x="2726094" y="136845"/>
                </a:cubicBezTo>
                <a:cubicBezTo>
                  <a:pt x="3790863" y="487606"/>
                  <a:pt x="3591773" y="1295701"/>
                  <a:pt x="2291301" y="1372342"/>
                </a:cubicBezTo>
                <a:cubicBezTo>
                  <a:pt x="2182769" y="1512349"/>
                  <a:pt x="2129158" y="1603883"/>
                  <a:pt x="2080289" y="1694092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4">
                  <a:lumMod val="40000"/>
                  <a:lumOff val="60000"/>
                </a:schemeClr>
              </a:gs>
              <a:gs pos="39000">
                <a:schemeClr val="accent5">
                  <a:lumMod val="60000"/>
                  <a:lumOff val="40000"/>
                </a:schemeClr>
              </a:gs>
              <a:gs pos="12000">
                <a:srgbClr val="00206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18579919">
                  <a:prstGeom prst="wedgeEllipseCallout">
                    <a:avLst>
                      <a:gd name="adj1" fmla="val 10718"/>
                      <a:gd name="adj2" fmla="val 6982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alt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Tochter aus Elysium…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874FCB4-99E9-302A-9596-B3C79A84D552}"/>
              </a:ext>
            </a:extLst>
          </p:cNvPr>
          <p:cNvSpPr txBox="1"/>
          <p:nvPr/>
        </p:nvSpPr>
        <p:spPr>
          <a:xfrm>
            <a:off x="2371998" y="3429000"/>
            <a:ext cx="83841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Findet im Team Gründe, </a:t>
            </a:r>
          </a:p>
          <a:p>
            <a:r>
              <a:rPr lang="de-DE" alt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der Begriff „Tochter aus Elysium“ aus eurer Sicht zu den Zielsetzungen der Europäischen Union passt.</a:t>
            </a:r>
            <a:endParaRPr lang="de-DE" altLang="de-DE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1F590C-F21B-47A3-5A33-EDE49A140AE1}"/>
              </a:ext>
            </a:extLst>
          </p:cNvPr>
          <p:cNvSpPr txBox="1"/>
          <p:nvPr/>
        </p:nvSpPr>
        <p:spPr>
          <a:xfrm>
            <a:off x="2831114" y="1740138"/>
            <a:ext cx="7763961" cy="1688862"/>
          </a:xfrm>
          <a:custGeom>
            <a:avLst/>
            <a:gdLst>
              <a:gd name="connsiteX0" fmla="*/ 0 w 7763961"/>
              <a:gd name="connsiteY0" fmla="*/ 0 h 1688862"/>
              <a:gd name="connsiteX1" fmla="*/ 0 w 7763961"/>
              <a:gd name="connsiteY1" fmla="*/ 0 h 1688862"/>
              <a:gd name="connsiteX2" fmla="*/ 7763961 w 7763961"/>
              <a:gd name="connsiteY2" fmla="*/ 0 h 1688862"/>
              <a:gd name="connsiteX3" fmla="*/ 7763961 w 7763961"/>
              <a:gd name="connsiteY3" fmla="*/ 0 h 1688862"/>
              <a:gd name="connsiteX4" fmla="*/ 7763961 w 7763961"/>
              <a:gd name="connsiteY4" fmla="*/ 1688862 h 1688862"/>
              <a:gd name="connsiteX5" fmla="*/ 7763961 w 7763961"/>
              <a:gd name="connsiteY5" fmla="*/ 1688862 h 1688862"/>
              <a:gd name="connsiteX6" fmla="*/ 0 w 7763961"/>
              <a:gd name="connsiteY6" fmla="*/ 1688862 h 1688862"/>
              <a:gd name="connsiteX7" fmla="*/ 0 w 7763961"/>
              <a:gd name="connsiteY7" fmla="*/ 1688862 h 1688862"/>
              <a:gd name="connsiteX8" fmla="*/ 0 w 7763961"/>
              <a:gd name="connsiteY8" fmla="*/ 0 h 168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3961" h="1688862" extrusionOk="0">
                <a:moveTo>
                  <a:pt x="0" y="0"/>
                </a:moveTo>
                <a:lnTo>
                  <a:pt x="0" y="0"/>
                </a:lnTo>
                <a:cubicBezTo>
                  <a:pt x="3674349" y="-154771"/>
                  <a:pt x="6203618" y="22147"/>
                  <a:pt x="7763961" y="0"/>
                </a:cubicBezTo>
                <a:lnTo>
                  <a:pt x="7763961" y="0"/>
                </a:lnTo>
                <a:cubicBezTo>
                  <a:pt x="7759201" y="320002"/>
                  <a:pt x="7784898" y="1268598"/>
                  <a:pt x="7763961" y="1688862"/>
                </a:cubicBezTo>
                <a:lnTo>
                  <a:pt x="7763961" y="1688862"/>
                </a:lnTo>
                <a:cubicBezTo>
                  <a:pt x="5574218" y="1672228"/>
                  <a:pt x="1513004" y="1704516"/>
                  <a:pt x="0" y="1688862"/>
                </a:cubicBezTo>
                <a:lnTo>
                  <a:pt x="0" y="1688862"/>
                </a:lnTo>
                <a:cubicBezTo>
                  <a:pt x="70317" y="1351130"/>
                  <a:pt x="44810" y="64920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5079847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ctr">
              <a:defRPr sz="4000" b="1">
                <a:solidFill>
                  <a:srgbClr val="002060"/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altLang="de-DE" sz="2400" b="0" dirty="0">
                <a:latin typeface="Arial" panose="020B0604020202020204" pitchFamily="34" charset="0"/>
                <a:cs typeface="Arial" panose="020B0604020202020204" pitchFamily="34" charset="0"/>
              </a:rPr>
              <a:t>Der Begriff Elysium kommt aus der griechischen Mythologie. Er steht für eine „paradiesische“, anzustrebende ideale Welt.</a:t>
            </a:r>
          </a:p>
          <a:p>
            <a:pPr algn="l"/>
            <a:endParaRPr lang="de-DE" altLang="de-DE" i="1" dirty="0"/>
          </a:p>
        </p:txBody>
      </p:sp>
    </p:spTree>
    <p:extLst>
      <p:ext uri="{BB962C8B-B14F-4D97-AF65-F5344CB8AC3E}">
        <p14:creationId xmlns:p14="http://schemas.microsoft.com/office/powerpoint/2010/main" val="321445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6AEBD-1FC5-EFB4-D906-C3DF75FB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0AE63D9-3FD2-963A-C227-C3AC36606C58}"/>
              </a:ext>
            </a:extLst>
          </p:cNvPr>
          <p:cNvSpPr txBox="1"/>
          <p:nvPr/>
        </p:nvSpPr>
        <p:spPr>
          <a:xfrm rot="21096670">
            <a:off x="325244" y="752752"/>
            <a:ext cx="3426148" cy="1413829"/>
          </a:xfrm>
          <a:custGeom>
            <a:avLst/>
            <a:gdLst>
              <a:gd name="connsiteX0" fmla="*/ 2080289 w 3426148"/>
              <a:gd name="connsiteY0" fmla="*/ 1694092 h 1413829"/>
              <a:gd name="connsiteX1" fmla="*/ 1645130 w 3426148"/>
              <a:gd name="connsiteY1" fmla="*/ 1413273 h 1413829"/>
              <a:gd name="connsiteX2" fmla="*/ 55168 w 3426148"/>
              <a:gd name="connsiteY2" fmla="*/ 884869 h 1413829"/>
              <a:gd name="connsiteX3" fmla="*/ 1488772 w 3426148"/>
              <a:gd name="connsiteY3" fmla="*/ 6085 h 1413829"/>
              <a:gd name="connsiteX4" fmla="*/ 2726094 w 3426148"/>
              <a:gd name="connsiteY4" fmla="*/ 136845 h 1413829"/>
              <a:gd name="connsiteX5" fmla="*/ 2291301 w 3426148"/>
              <a:gd name="connsiteY5" fmla="*/ 1372342 h 1413829"/>
              <a:gd name="connsiteX6" fmla="*/ 2080289 w 3426148"/>
              <a:gd name="connsiteY6" fmla="*/ 1694092 h 141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6148" h="1413829" fill="none" extrusionOk="0">
                <a:moveTo>
                  <a:pt x="2080289" y="1694092"/>
                </a:moveTo>
                <a:cubicBezTo>
                  <a:pt x="1959044" y="1664185"/>
                  <a:pt x="1700773" y="1471443"/>
                  <a:pt x="1645130" y="1413273"/>
                </a:cubicBezTo>
                <a:cubicBezTo>
                  <a:pt x="850707" y="1374259"/>
                  <a:pt x="245722" y="1191941"/>
                  <a:pt x="55168" y="884869"/>
                </a:cubicBezTo>
                <a:cubicBezTo>
                  <a:pt x="-188407" y="491031"/>
                  <a:pt x="446789" y="-93449"/>
                  <a:pt x="1488772" y="6085"/>
                </a:cubicBezTo>
                <a:cubicBezTo>
                  <a:pt x="1869802" y="-9459"/>
                  <a:pt x="2360516" y="37665"/>
                  <a:pt x="2726094" y="136845"/>
                </a:cubicBezTo>
                <a:cubicBezTo>
                  <a:pt x="3821502" y="470350"/>
                  <a:pt x="3596482" y="1194118"/>
                  <a:pt x="2291301" y="1372342"/>
                </a:cubicBezTo>
                <a:cubicBezTo>
                  <a:pt x="2263431" y="1430081"/>
                  <a:pt x="2155328" y="1522485"/>
                  <a:pt x="2080289" y="1694092"/>
                </a:cubicBezTo>
                <a:close/>
              </a:path>
              <a:path w="3426148" h="1413829" stroke="0" extrusionOk="0">
                <a:moveTo>
                  <a:pt x="2080289" y="1694092"/>
                </a:moveTo>
                <a:cubicBezTo>
                  <a:pt x="1938035" y="1594898"/>
                  <a:pt x="1673460" y="1481436"/>
                  <a:pt x="1645130" y="1413273"/>
                </a:cubicBezTo>
                <a:cubicBezTo>
                  <a:pt x="858976" y="1459330"/>
                  <a:pt x="249652" y="1214911"/>
                  <a:pt x="55168" y="884869"/>
                </a:cubicBezTo>
                <a:cubicBezTo>
                  <a:pt x="-82192" y="469739"/>
                  <a:pt x="544238" y="173129"/>
                  <a:pt x="1488772" y="6085"/>
                </a:cubicBezTo>
                <a:cubicBezTo>
                  <a:pt x="1940654" y="-58484"/>
                  <a:pt x="2443577" y="28616"/>
                  <a:pt x="2726094" y="136845"/>
                </a:cubicBezTo>
                <a:cubicBezTo>
                  <a:pt x="3790863" y="487606"/>
                  <a:pt x="3591773" y="1295701"/>
                  <a:pt x="2291301" y="1372342"/>
                </a:cubicBezTo>
                <a:cubicBezTo>
                  <a:pt x="2182769" y="1512349"/>
                  <a:pt x="2129158" y="1603883"/>
                  <a:pt x="2080289" y="1694092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4">
                  <a:lumMod val="40000"/>
                  <a:lumOff val="60000"/>
                </a:schemeClr>
              </a:gs>
              <a:gs pos="39000">
                <a:schemeClr val="accent5">
                  <a:lumMod val="60000"/>
                  <a:lumOff val="40000"/>
                </a:schemeClr>
              </a:gs>
              <a:gs pos="12000">
                <a:srgbClr val="00206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18579919">
                  <a:prstGeom prst="wedgeEllipseCallout">
                    <a:avLst>
                      <a:gd name="adj1" fmla="val 10718"/>
                      <a:gd name="adj2" fmla="val 6982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altLang="de-DE" sz="3600" dirty="0">
                <a:solidFill>
                  <a:srgbClr val="002060"/>
                </a:solidFill>
                <a:latin typeface="The Hand Extrablack" panose="03070A02030502020204" pitchFamily="66" charset="0"/>
              </a:rPr>
              <a:t>… Alle Menschen werden Brüder...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6189EA-2AFE-9C16-E8A3-49359C3C0238}"/>
              </a:ext>
            </a:extLst>
          </p:cNvPr>
          <p:cNvSpPr txBox="1"/>
          <p:nvPr/>
        </p:nvSpPr>
        <p:spPr>
          <a:xfrm>
            <a:off x="1807974" y="2925469"/>
            <a:ext cx="87250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Findet im Team Gründe, worin sich dieses „brüderliche Verhalten“  auf staatlicher Ebene zeigt und was wir individuell dazu beitragen können!</a:t>
            </a:r>
          </a:p>
        </p:txBody>
      </p:sp>
    </p:spTree>
    <p:extLst>
      <p:ext uri="{BB962C8B-B14F-4D97-AF65-F5344CB8AC3E}">
        <p14:creationId xmlns:p14="http://schemas.microsoft.com/office/powerpoint/2010/main" val="142352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A57941-B562-62A3-A8F4-707A774AEC4E}"/>
              </a:ext>
            </a:extLst>
          </p:cNvPr>
          <p:cNvSpPr txBox="1"/>
          <p:nvPr/>
        </p:nvSpPr>
        <p:spPr>
          <a:xfrm>
            <a:off x="914400" y="769698"/>
            <a:ext cx="9566694" cy="613458"/>
          </a:xfrm>
          <a:custGeom>
            <a:avLst/>
            <a:gdLst>
              <a:gd name="connsiteX0" fmla="*/ 0 w 9566694"/>
              <a:gd name="connsiteY0" fmla="*/ 102245 h 613458"/>
              <a:gd name="connsiteX1" fmla="*/ 102245 w 9566694"/>
              <a:gd name="connsiteY1" fmla="*/ 0 h 613458"/>
              <a:gd name="connsiteX2" fmla="*/ 9464449 w 9566694"/>
              <a:gd name="connsiteY2" fmla="*/ 0 h 613458"/>
              <a:gd name="connsiteX3" fmla="*/ 9566694 w 9566694"/>
              <a:gd name="connsiteY3" fmla="*/ 102245 h 613458"/>
              <a:gd name="connsiteX4" fmla="*/ 9566694 w 9566694"/>
              <a:gd name="connsiteY4" fmla="*/ 511213 h 613458"/>
              <a:gd name="connsiteX5" fmla="*/ 9464449 w 9566694"/>
              <a:gd name="connsiteY5" fmla="*/ 613458 h 613458"/>
              <a:gd name="connsiteX6" fmla="*/ 102245 w 9566694"/>
              <a:gd name="connsiteY6" fmla="*/ 613458 h 613458"/>
              <a:gd name="connsiteX7" fmla="*/ 0 w 9566694"/>
              <a:gd name="connsiteY7" fmla="*/ 511213 h 613458"/>
              <a:gd name="connsiteX8" fmla="*/ 0 w 9566694"/>
              <a:gd name="connsiteY8" fmla="*/ 102245 h 61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6694" h="613458" extrusionOk="0">
                <a:moveTo>
                  <a:pt x="0" y="102245"/>
                </a:moveTo>
                <a:cubicBezTo>
                  <a:pt x="4249" y="50617"/>
                  <a:pt x="48153" y="6268"/>
                  <a:pt x="102245" y="0"/>
                </a:cubicBezTo>
                <a:cubicBezTo>
                  <a:pt x="1391792" y="149292"/>
                  <a:pt x="5703375" y="139250"/>
                  <a:pt x="9464449" y="0"/>
                </a:cubicBezTo>
                <a:cubicBezTo>
                  <a:pt x="9531293" y="-2069"/>
                  <a:pt x="9567709" y="45211"/>
                  <a:pt x="9566694" y="102245"/>
                </a:cubicBezTo>
                <a:cubicBezTo>
                  <a:pt x="9570174" y="183954"/>
                  <a:pt x="9600704" y="384960"/>
                  <a:pt x="9566694" y="511213"/>
                </a:cubicBezTo>
                <a:cubicBezTo>
                  <a:pt x="9563047" y="558950"/>
                  <a:pt x="9528084" y="612764"/>
                  <a:pt x="9464449" y="613458"/>
                </a:cubicBezTo>
                <a:cubicBezTo>
                  <a:pt x="5676192" y="598639"/>
                  <a:pt x="1507276" y="574838"/>
                  <a:pt x="102245" y="613458"/>
                </a:cubicBezTo>
                <a:cubicBezTo>
                  <a:pt x="43499" y="620014"/>
                  <a:pt x="-2190" y="569450"/>
                  <a:pt x="0" y="511213"/>
                </a:cubicBezTo>
                <a:cubicBezTo>
                  <a:pt x="30493" y="309136"/>
                  <a:pt x="-11573" y="158882"/>
                  <a:pt x="0" y="102245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459520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4000" b="1">
                <a:solidFill>
                  <a:srgbClr val="002060"/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So steht der Wunsch der „Brüderlichkeit im Elysium“ in der Bayerischen Verfassung und im Grundgesetz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4B4FA6F-E2F6-00B8-4FAF-757D63BA5D55}"/>
              </a:ext>
            </a:extLst>
          </p:cNvPr>
          <p:cNvSpPr txBox="1"/>
          <p:nvPr/>
        </p:nvSpPr>
        <p:spPr>
          <a:xfrm>
            <a:off x="914400" y="1545337"/>
            <a:ext cx="9940065" cy="2377440"/>
          </a:xfrm>
          <a:custGeom>
            <a:avLst/>
            <a:gdLst>
              <a:gd name="connsiteX0" fmla="*/ 0 w 9940065"/>
              <a:gd name="connsiteY0" fmla="*/ 65285 h 2377440"/>
              <a:gd name="connsiteX1" fmla="*/ 65285 w 9940065"/>
              <a:gd name="connsiteY1" fmla="*/ 0 h 2377440"/>
              <a:gd name="connsiteX2" fmla="*/ 9874780 w 9940065"/>
              <a:gd name="connsiteY2" fmla="*/ 0 h 2377440"/>
              <a:gd name="connsiteX3" fmla="*/ 9940065 w 9940065"/>
              <a:gd name="connsiteY3" fmla="*/ 65285 h 2377440"/>
              <a:gd name="connsiteX4" fmla="*/ 9940065 w 9940065"/>
              <a:gd name="connsiteY4" fmla="*/ 2312155 h 2377440"/>
              <a:gd name="connsiteX5" fmla="*/ 9874780 w 9940065"/>
              <a:gd name="connsiteY5" fmla="*/ 2377440 h 2377440"/>
              <a:gd name="connsiteX6" fmla="*/ 65285 w 9940065"/>
              <a:gd name="connsiteY6" fmla="*/ 2377440 h 2377440"/>
              <a:gd name="connsiteX7" fmla="*/ 0 w 9940065"/>
              <a:gd name="connsiteY7" fmla="*/ 2312155 h 2377440"/>
              <a:gd name="connsiteX8" fmla="*/ 0 w 9940065"/>
              <a:gd name="connsiteY8" fmla="*/ 65285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0065" h="2377440" extrusionOk="0">
                <a:moveTo>
                  <a:pt x="0" y="65285"/>
                </a:moveTo>
                <a:cubicBezTo>
                  <a:pt x="689" y="29862"/>
                  <a:pt x="26154" y="-3636"/>
                  <a:pt x="65285" y="0"/>
                </a:cubicBezTo>
                <a:cubicBezTo>
                  <a:pt x="4449883" y="-15818"/>
                  <a:pt x="5062512" y="-119370"/>
                  <a:pt x="9874780" y="0"/>
                </a:cubicBezTo>
                <a:cubicBezTo>
                  <a:pt x="9917065" y="-202"/>
                  <a:pt x="9942248" y="32421"/>
                  <a:pt x="9940065" y="65285"/>
                </a:cubicBezTo>
                <a:cubicBezTo>
                  <a:pt x="10060233" y="1024167"/>
                  <a:pt x="9786720" y="1660078"/>
                  <a:pt x="9940065" y="2312155"/>
                </a:cubicBezTo>
                <a:cubicBezTo>
                  <a:pt x="9939134" y="2348559"/>
                  <a:pt x="9911307" y="2383914"/>
                  <a:pt x="9874780" y="2377440"/>
                </a:cubicBezTo>
                <a:cubicBezTo>
                  <a:pt x="5628072" y="2391146"/>
                  <a:pt x="1113941" y="2275925"/>
                  <a:pt x="65285" y="2377440"/>
                </a:cubicBezTo>
                <a:cubicBezTo>
                  <a:pt x="24147" y="2376071"/>
                  <a:pt x="-851" y="2344814"/>
                  <a:pt x="0" y="2312155"/>
                </a:cubicBezTo>
                <a:cubicBezTo>
                  <a:pt x="-114849" y="1324002"/>
                  <a:pt x="-89437" y="1067746"/>
                  <a:pt x="0" y="65285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718579919">
                  <a:prstGeom prst="roundRect">
                    <a:avLst>
                      <a:gd name="adj" fmla="val 27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3a BV</a:t>
            </a:r>
          </a:p>
          <a:p>
            <a:pPr algn="l"/>
            <a:r>
              <a:rPr lang="de-DE" altLang="de-DE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Bayern bekennt sich zu einem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geeinten Europa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das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demokratischen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rechtsstaatlichen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sozialen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föderativen Grundsätzen sowie dem Grundsatz der Subsidiarität verpflichtet ist, die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Eigenständigkeit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Regionen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wahrt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deren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Mitwirkung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europäischen Entscheidungen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sichert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de-DE" altLang="de-D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altLang="de-DE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Bayern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arbeitet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anderen europäischen Regionen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br>
              <a:rPr lang="de-DE" altLang="de-DE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D613165-B22E-0DD5-E313-5FB452642A8F}"/>
              </a:ext>
            </a:extLst>
          </p:cNvPr>
          <p:cNvSpPr txBox="1"/>
          <p:nvPr/>
        </p:nvSpPr>
        <p:spPr>
          <a:xfrm>
            <a:off x="828136" y="4084958"/>
            <a:ext cx="10456637" cy="2377440"/>
          </a:xfrm>
          <a:custGeom>
            <a:avLst/>
            <a:gdLst>
              <a:gd name="connsiteX0" fmla="*/ 0 w 10456637"/>
              <a:gd name="connsiteY0" fmla="*/ 65285 h 2377440"/>
              <a:gd name="connsiteX1" fmla="*/ 65285 w 10456637"/>
              <a:gd name="connsiteY1" fmla="*/ 0 h 2377440"/>
              <a:gd name="connsiteX2" fmla="*/ 10391352 w 10456637"/>
              <a:gd name="connsiteY2" fmla="*/ 0 h 2377440"/>
              <a:gd name="connsiteX3" fmla="*/ 10456637 w 10456637"/>
              <a:gd name="connsiteY3" fmla="*/ 65285 h 2377440"/>
              <a:gd name="connsiteX4" fmla="*/ 10456637 w 10456637"/>
              <a:gd name="connsiteY4" fmla="*/ 2312155 h 2377440"/>
              <a:gd name="connsiteX5" fmla="*/ 10391352 w 10456637"/>
              <a:gd name="connsiteY5" fmla="*/ 2377440 h 2377440"/>
              <a:gd name="connsiteX6" fmla="*/ 65285 w 10456637"/>
              <a:gd name="connsiteY6" fmla="*/ 2377440 h 2377440"/>
              <a:gd name="connsiteX7" fmla="*/ 0 w 10456637"/>
              <a:gd name="connsiteY7" fmla="*/ 2312155 h 2377440"/>
              <a:gd name="connsiteX8" fmla="*/ 0 w 10456637"/>
              <a:gd name="connsiteY8" fmla="*/ 65285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6637" h="2377440" extrusionOk="0">
                <a:moveTo>
                  <a:pt x="0" y="65285"/>
                </a:moveTo>
                <a:cubicBezTo>
                  <a:pt x="689" y="29862"/>
                  <a:pt x="26154" y="-3636"/>
                  <a:pt x="65285" y="0"/>
                </a:cubicBezTo>
                <a:cubicBezTo>
                  <a:pt x="3177987" y="-15818"/>
                  <a:pt x="8779782" y="-119370"/>
                  <a:pt x="10391352" y="0"/>
                </a:cubicBezTo>
                <a:cubicBezTo>
                  <a:pt x="10433637" y="-202"/>
                  <a:pt x="10458820" y="32421"/>
                  <a:pt x="10456637" y="65285"/>
                </a:cubicBezTo>
                <a:cubicBezTo>
                  <a:pt x="10576805" y="1024167"/>
                  <a:pt x="10303292" y="1660078"/>
                  <a:pt x="10456637" y="2312155"/>
                </a:cubicBezTo>
                <a:cubicBezTo>
                  <a:pt x="10455706" y="2348559"/>
                  <a:pt x="10427879" y="2383914"/>
                  <a:pt x="10391352" y="2377440"/>
                </a:cubicBezTo>
                <a:cubicBezTo>
                  <a:pt x="9082458" y="2391146"/>
                  <a:pt x="2243854" y="2275925"/>
                  <a:pt x="65285" y="2377440"/>
                </a:cubicBezTo>
                <a:cubicBezTo>
                  <a:pt x="24147" y="2376071"/>
                  <a:pt x="-851" y="2344814"/>
                  <a:pt x="0" y="2312155"/>
                </a:cubicBezTo>
                <a:cubicBezTo>
                  <a:pt x="-114849" y="1324002"/>
                  <a:pt x="-89437" y="1067746"/>
                  <a:pt x="0" y="65285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718579919">
                  <a:prstGeom prst="roundRect">
                    <a:avLst>
                      <a:gd name="adj" fmla="val 27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23 GG</a:t>
            </a:r>
          </a:p>
          <a:p>
            <a:pPr algn="l"/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de-DE" altLang="de-DE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Zur Verwirklichung eines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vereinten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Europas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wirkt die Bundesrepublik Deutschland bei der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Europäischen Union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die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demokratischen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rechtsstaatlichen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sozialen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föderativen Grundsätzen und dem Grundsatz der Subsidiarität verpflichtet ist und einen diesem Grundgesetz im wesentlichen vergleichbaren </a:t>
            </a:r>
            <a:r>
              <a:rPr lang="de-DE" alt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Grundrechtsschutz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gewährleistet. (…)</a:t>
            </a:r>
            <a:br>
              <a:rPr lang="de-DE" altLang="de-DE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9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EAC8428-AEA9-4B82-8EC6-909ACC209338}"/>
              </a:ext>
            </a:extLst>
          </p:cNvPr>
          <p:cNvSpPr txBox="1"/>
          <p:nvPr/>
        </p:nvSpPr>
        <p:spPr>
          <a:xfrm>
            <a:off x="867530" y="654178"/>
            <a:ext cx="950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Verwendete Quellen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9B8432-8AEE-AEA9-D575-61153D468595}"/>
              </a:ext>
            </a:extLst>
          </p:cNvPr>
          <p:cNvSpPr txBox="1"/>
          <p:nvPr/>
        </p:nvSpPr>
        <p:spPr>
          <a:xfrm>
            <a:off x="867530" y="1173192"/>
            <a:ext cx="10308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2 Europahymne – Einspielung der US-Navy-Band (Public Domain), via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Wikimedia Commons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(DL vom 10.9.2025)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2 ©istockphoto.com/</a:t>
            </a:r>
            <a:r>
              <a:rPr lang="de-DE" sz="1400" dirty="0"/>
              <a:t>franz12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2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0C73E3-138E-4A69-89A8-9720B764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2424" y="2456738"/>
            <a:ext cx="4593336" cy="11510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AC8428-AEA9-4B82-8EC6-909ACC209338}"/>
              </a:ext>
            </a:extLst>
          </p:cNvPr>
          <p:cNvSpPr txBox="1"/>
          <p:nvPr/>
        </p:nvSpPr>
        <p:spPr>
          <a:xfrm>
            <a:off x="1280160" y="3949469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Dieses Material wurde im Arbeitskreis Politische Bildung erstellt. </a:t>
            </a:r>
          </a:p>
        </p:txBody>
      </p:sp>
    </p:spTree>
    <p:extLst>
      <p:ext uri="{BB962C8B-B14F-4D97-AF65-F5344CB8AC3E}">
        <p14:creationId xmlns:p14="http://schemas.microsoft.com/office/powerpoint/2010/main" val="142435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Office PowerPoint</Application>
  <PresentationFormat>Breitbild</PresentationFormat>
  <Paragraphs>66</Paragraphs>
  <Slides>9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Aptos</vt:lpstr>
      <vt:lpstr>Wingdings</vt:lpstr>
      <vt:lpstr>The Hand Extrablack</vt:lpstr>
      <vt:lpstr>Arial</vt:lpstr>
      <vt:lpstr>Calibri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Staatsinstitut für Schulqualität und Bildungsforschung</dc:creator>
  <cp:lastModifiedBy>Weber, Alexandra</cp:lastModifiedBy>
  <cp:revision>14</cp:revision>
  <dcterms:created xsi:type="dcterms:W3CDTF">2024-06-12T15:52:19Z</dcterms:created>
  <dcterms:modified xsi:type="dcterms:W3CDTF">2025-10-22T12:32:45Z</dcterms:modified>
</cp:coreProperties>
</file>