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2"/>
  </p:notesMasterIdLst>
  <p:sldIdLst>
    <p:sldId id="256" r:id="rId2"/>
    <p:sldId id="257" r:id="rId3"/>
    <p:sldId id="258" r:id="rId4"/>
    <p:sldId id="284" r:id="rId5"/>
    <p:sldId id="285" r:id="rId6"/>
    <p:sldId id="282" r:id="rId7"/>
    <p:sldId id="278" r:id="rId8"/>
    <p:sldId id="280" r:id="rId9"/>
    <p:sldId id="273" r:id="rId10"/>
    <p:sldId id="274"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B09D979-6776-45C3-B310-3990A7A62339}">
          <p14:sldIdLst>
            <p14:sldId id="256"/>
            <p14:sldId id="257"/>
            <p14:sldId id="258"/>
            <p14:sldId id="284"/>
            <p14:sldId id="285"/>
            <p14:sldId id="282"/>
          </p14:sldIdLst>
        </p14:section>
        <p14:section name="Optional" id="{DD71105E-0C49-4BA1-87B0-9A09940BB3E0}">
          <p14:sldIdLst>
            <p14:sldId id="278"/>
            <p14:sldId id="280"/>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383"/>
    <a:srgbClr val="E61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4" autoAdjust="0"/>
    <p:restoredTop sz="94660"/>
  </p:normalViewPr>
  <p:slideViewPr>
    <p:cSldViewPr snapToGrid="0">
      <p:cViewPr varScale="1">
        <p:scale>
          <a:sx n="69" d="100"/>
          <a:sy n="69" d="100"/>
        </p:scale>
        <p:origin x="948"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FFD07-E02B-4CDC-B1C7-9A8BAECEFAE4}" type="doc">
      <dgm:prSet loTypeId="urn:microsoft.com/office/officeart/2005/8/layout/orgChart1" loCatId="hierarchy" qsTypeId="urn:microsoft.com/office/officeart/2005/8/quickstyle/simple4" qsCatId="simple" csTypeId="urn:microsoft.com/office/officeart/2005/8/colors/accent5_2" csCatId="accent5" phldr="1"/>
      <dgm:spPr/>
      <dgm:t>
        <a:bodyPr/>
        <a:lstStyle/>
        <a:p>
          <a:endParaRPr lang="en-US"/>
        </a:p>
      </dgm:t>
    </dgm:pt>
    <dgm:pt modelId="{D3C47DA1-C4CE-435F-9845-7731AF07E882}">
      <dgm:prSet custT="1"/>
      <dgm:spPr>
        <a:solidFill>
          <a:srgbClr val="652383"/>
        </a:solidFill>
      </dgm:spPr>
      <dgm:t>
        <a:bodyPr/>
        <a:lstStyle/>
        <a:p>
          <a:r>
            <a:rPr lang="de-DE" sz="2400" dirty="0">
              <a:latin typeface="Arial" panose="020B0604020202020204" pitchFamily="34" charset="0"/>
              <a:cs typeface="Arial" panose="020B0604020202020204" pitchFamily="34" charset="0"/>
            </a:rPr>
            <a:t>„Stellt eure Reiserouten vor!“</a:t>
          </a:r>
          <a:endParaRPr lang="en-US" sz="2400" dirty="0">
            <a:latin typeface="Arial" panose="020B0604020202020204" pitchFamily="34" charset="0"/>
            <a:cs typeface="Arial" panose="020B0604020202020204" pitchFamily="34" charset="0"/>
          </a:endParaRPr>
        </a:p>
      </dgm:t>
    </dgm:pt>
    <dgm:pt modelId="{0FCEE32E-7152-4C9A-8163-C6986C6521FC}" type="parTrans" cxnId="{03689E8B-6575-4D44-9CDC-7716FCA646A6}">
      <dgm:prSet/>
      <dgm:spPr/>
      <dgm:t>
        <a:bodyPr/>
        <a:lstStyle/>
        <a:p>
          <a:endParaRPr lang="en-US"/>
        </a:p>
      </dgm:t>
    </dgm:pt>
    <dgm:pt modelId="{73FDBE49-D0AB-4E0E-8A8E-CE5B01CCB395}" type="sibTrans" cxnId="{03689E8B-6575-4D44-9CDC-7716FCA646A6}">
      <dgm:prSet/>
      <dgm:spPr/>
      <dgm:t>
        <a:bodyPr/>
        <a:lstStyle/>
        <a:p>
          <a:endParaRPr lang="en-US"/>
        </a:p>
      </dgm:t>
    </dgm:pt>
    <dgm:pt modelId="{AD84B223-341D-423E-A6F0-7D2D3E4FB1F6}">
      <dgm:prSet custT="1"/>
      <dgm:spPr>
        <a:solidFill>
          <a:srgbClr val="652383"/>
        </a:solidFill>
      </dgm:spPr>
      <dgm:t>
        <a:bodyPr/>
        <a:lstStyle/>
        <a:p>
          <a:r>
            <a:rPr lang="de-DE" sz="2400" dirty="0">
              <a:latin typeface="Arial" panose="020B0604020202020204" pitchFamily="34" charset="0"/>
              <a:cs typeface="Arial" panose="020B0604020202020204" pitchFamily="34" charset="0"/>
            </a:rPr>
            <a:t>„Gibt es Orte, die ihr bei anderen gesehen habt, die ihr gerne für eure Route ergänzen möchtet?“</a:t>
          </a:r>
          <a:endParaRPr lang="en-US" sz="2400" dirty="0">
            <a:latin typeface="Arial" panose="020B0604020202020204" pitchFamily="34" charset="0"/>
            <a:cs typeface="Arial" panose="020B0604020202020204" pitchFamily="34" charset="0"/>
          </a:endParaRPr>
        </a:p>
      </dgm:t>
    </dgm:pt>
    <dgm:pt modelId="{A61F1F9C-8C47-4C0A-850C-66509EBFFEB5}" type="parTrans" cxnId="{6EADD738-0F1B-4987-A4C6-3E18952BF777}">
      <dgm:prSet/>
      <dgm:spPr/>
      <dgm:t>
        <a:bodyPr/>
        <a:lstStyle/>
        <a:p>
          <a:endParaRPr lang="en-US"/>
        </a:p>
      </dgm:t>
    </dgm:pt>
    <dgm:pt modelId="{E34735CF-6421-4AFA-AB6F-9369AD79178B}" type="sibTrans" cxnId="{6EADD738-0F1B-4987-A4C6-3E18952BF777}">
      <dgm:prSet/>
      <dgm:spPr/>
      <dgm:t>
        <a:bodyPr/>
        <a:lstStyle/>
        <a:p>
          <a:endParaRPr lang="en-US"/>
        </a:p>
      </dgm:t>
    </dgm:pt>
    <dgm:pt modelId="{783D329E-030C-6443-9812-298968DCE2ED}" type="pres">
      <dgm:prSet presAssocID="{4C8FFD07-E02B-4CDC-B1C7-9A8BAECEFAE4}" presName="hierChild1" presStyleCnt="0">
        <dgm:presLayoutVars>
          <dgm:orgChart val="1"/>
          <dgm:chPref val="1"/>
          <dgm:dir/>
          <dgm:animOne val="branch"/>
          <dgm:animLvl val="lvl"/>
          <dgm:resizeHandles/>
        </dgm:presLayoutVars>
      </dgm:prSet>
      <dgm:spPr/>
    </dgm:pt>
    <dgm:pt modelId="{37E690FE-7F0E-EC40-AABA-83DDDB7F7494}" type="pres">
      <dgm:prSet presAssocID="{D3C47DA1-C4CE-435F-9845-7731AF07E882}" presName="hierRoot1" presStyleCnt="0">
        <dgm:presLayoutVars>
          <dgm:hierBranch val="init"/>
        </dgm:presLayoutVars>
      </dgm:prSet>
      <dgm:spPr/>
    </dgm:pt>
    <dgm:pt modelId="{A7B9C401-8C3C-A945-BDE2-E96F53CE50EF}" type="pres">
      <dgm:prSet presAssocID="{D3C47DA1-C4CE-435F-9845-7731AF07E882}" presName="rootComposite1" presStyleCnt="0"/>
      <dgm:spPr/>
    </dgm:pt>
    <dgm:pt modelId="{0F3ADFCA-5039-BA43-B894-708F000577A1}" type="pres">
      <dgm:prSet presAssocID="{D3C47DA1-C4CE-435F-9845-7731AF07E882}" presName="rootText1" presStyleLbl="node0" presStyleIdx="0" presStyleCnt="2" custScaleY="117910" custLinFactNeighborX="7245" custLinFactNeighborY="-82207">
        <dgm:presLayoutVars>
          <dgm:chPref val="3"/>
        </dgm:presLayoutVars>
      </dgm:prSet>
      <dgm:spPr/>
    </dgm:pt>
    <dgm:pt modelId="{8489BC40-BFD6-6344-B55B-8E865DD475A9}" type="pres">
      <dgm:prSet presAssocID="{D3C47DA1-C4CE-435F-9845-7731AF07E882}" presName="rootConnector1" presStyleLbl="node1" presStyleIdx="0" presStyleCnt="0"/>
      <dgm:spPr/>
    </dgm:pt>
    <dgm:pt modelId="{0B8CDAA8-AE92-A447-9EEF-B41E45FE6AC9}" type="pres">
      <dgm:prSet presAssocID="{D3C47DA1-C4CE-435F-9845-7731AF07E882}" presName="hierChild2" presStyleCnt="0"/>
      <dgm:spPr/>
    </dgm:pt>
    <dgm:pt modelId="{C5F5C0D4-20EF-234C-AAEF-ADDD7D8771D6}" type="pres">
      <dgm:prSet presAssocID="{D3C47DA1-C4CE-435F-9845-7731AF07E882}" presName="hierChild3" presStyleCnt="0"/>
      <dgm:spPr/>
    </dgm:pt>
    <dgm:pt modelId="{6548E09A-4032-864B-B1F9-4DD2EAC1112B}" type="pres">
      <dgm:prSet presAssocID="{AD84B223-341D-423E-A6F0-7D2D3E4FB1F6}" presName="hierRoot1" presStyleCnt="0">
        <dgm:presLayoutVars>
          <dgm:hierBranch val="init"/>
        </dgm:presLayoutVars>
      </dgm:prSet>
      <dgm:spPr/>
    </dgm:pt>
    <dgm:pt modelId="{61286D65-44C8-F944-97BE-B0FACD20D0C7}" type="pres">
      <dgm:prSet presAssocID="{AD84B223-341D-423E-A6F0-7D2D3E4FB1F6}" presName="rootComposite1" presStyleCnt="0"/>
      <dgm:spPr/>
    </dgm:pt>
    <dgm:pt modelId="{5461A3FF-0A02-7D4E-89DD-FCC2E0D24306}" type="pres">
      <dgm:prSet presAssocID="{AD84B223-341D-423E-A6F0-7D2D3E4FB1F6}" presName="rootText1" presStyleLbl="node0" presStyleIdx="1" presStyleCnt="2" custScaleY="117217" custLinFactNeighborX="0" custLinFactNeighborY="-82583">
        <dgm:presLayoutVars>
          <dgm:chPref val="3"/>
        </dgm:presLayoutVars>
      </dgm:prSet>
      <dgm:spPr/>
    </dgm:pt>
    <dgm:pt modelId="{FFEE96C8-8A2A-8F46-A679-20688A3E3D64}" type="pres">
      <dgm:prSet presAssocID="{AD84B223-341D-423E-A6F0-7D2D3E4FB1F6}" presName="rootConnector1" presStyleLbl="node1" presStyleIdx="0" presStyleCnt="0"/>
      <dgm:spPr/>
    </dgm:pt>
    <dgm:pt modelId="{B3DBFEF8-640B-0E4F-98E6-0CDDF42EC53E}" type="pres">
      <dgm:prSet presAssocID="{AD84B223-341D-423E-A6F0-7D2D3E4FB1F6}" presName="hierChild2" presStyleCnt="0"/>
      <dgm:spPr/>
    </dgm:pt>
    <dgm:pt modelId="{3CE4C8E5-000A-274A-9DF3-F973885AF377}" type="pres">
      <dgm:prSet presAssocID="{AD84B223-341D-423E-A6F0-7D2D3E4FB1F6}" presName="hierChild3" presStyleCnt="0"/>
      <dgm:spPr/>
    </dgm:pt>
  </dgm:ptLst>
  <dgm:cxnLst>
    <dgm:cxn modelId="{6C031905-EA32-954C-9FCA-7C62F68E482B}" type="presOf" srcId="{AD84B223-341D-423E-A6F0-7D2D3E4FB1F6}" destId="{FFEE96C8-8A2A-8F46-A679-20688A3E3D64}" srcOrd="1" destOrd="0" presId="urn:microsoft.com/office/officeart/2005/8/layout/orgChart1"/>
    <dgm:cxn modelId="{CCA2B438-9B81-E048-8554-B9B8134D0E19}" type="presOf" srcId="{4C8FFD07-E02B-4CDC-B1C7-9A8BAECEFAE4}" destId="{783D329E-030C-6443-9812-298968DCE2ED}" srcOrd="0" destOrd="0" presId="urn:microsoft.com/office/officeart/2005/8/layout/orgChart1"/>
    <dgm:cxn modelId="{6EADD738-0F1B-4987-A4C6-3E18952BF777}" srcId="{4C8FFD07-E02B-4CDC-B1C7-9A8BAECEFAE4}" destId="{AD84B223-341D-423E-A6F0-7D2D3E4FB1F6}" srcOrd="1" destOrd="0" parTransId="{A61F1F9C-8C47-4C0A-850C-66509EBFFEB5}" sibTransId="{E34735CF-6421-4AFA-AB6F-9369AD79178B}"/>
    <dgm:cxn modelId="{03689E8B-6575-4D44-9CDC-7716FCA646A6}" srcId="{4C8FFD07-E02B-4CDC-B1C7-9A8BAECEFAE4}" destId="{D3C47DA1-C4CE-435F-9845-7731AF07E882}" srcOrd="0" destOrd="0" parTransId="{0FCEE32E-7152-4C9A-8163-C6986C6521FC}" sibTransId="{73FDBE49-D0AB-4E0E-8A8E-CE5B01CCB395}"/>
    <dgm:cxn modelId="{23AA2A92-FB00-2643-BA9A-65E14EFF493F}" type="presOf" srcId="{D3C47DA1-C4CE-435F-9845-7731AF07E882}" destId="{8489BC40-BFD6-6344-B55B-8E865DD475A9}" srcOrd="1" destOrd="0" presId="urn:microsoft.com/office/officeart/2005/8/layout/orgChart1"/>
    <dgm:cxn modelId="{F2F656A4-0D65-FA49-9F4E-E2C0A08CD1FA}" type="presOf" srcId="{AD84B223-341D-423E-A6F0-7D2D3E4FB1F6}" destId="{5461A3FF-0A02-7D4E-89DD-FCC2E0D24306}" srcOrd="0" destOrd="0" presId="urn:microsoft.com/office/officeart/2005/8/layout/orgChart1"/>
    <dgm:cxn modelId="{7D6172A9-BC9D-A04D-971C-87EB99EABC4E}" type="presOf" srcId="{D3C47DA1-C4CE-435F-9845-7731AF07E882}" destId="{0F3ADFCA-5039-BA43-B894-708F000577A1}" srcOrd="0" destOrd="0" presId="urn:microsoft.com/office/officeart/2005/8/layout/orgChart1"/>
    <dgm:cxn modelId="{9572FCA4-FBE0-6148-B52D-B54254BD2543}" type="presParOf" srcId="{783D329E-030C-6443-9812-298968DCE2ED}" destId="{37E690FE-7F0E-EC40-AABA-83DDDB7F7494}" srcOrd="0" destOrd="0" presId="urn:microsoft.com/office/officeart/2005/8/layout/orgChart1"/>
    <dgm:cxn modelId="{C5F5DCA4-1594-4F47-9E73-F49E4A4DD67C}" type="presParOf" srcId="{37E690FE-7F0E-EC40-AABA-83DDDB7F7494}" destId="{A7B9C401-8C3C-A945-BDE2-E96F53CE50EF}" srcOrd="0" destOrd="0" presId="urn:microsoft.com/office/officeart/2005/8/layout/orgChart1"/>
    <dgm:cxn modelId="{E56E0CD8-C4C0-F841-B80E-D6FAE50102C8}" type="presParOf" srcId="{A7B9C401-8C3C-A945-BDE2-E96F53CE50EF}" destId="{0F3ADFCA-5039-BA43-B894-708F000577A1}" srcOrd="0" destOrd="0" presId="urn:microsoft.com/office/officeart/2005/8/layout/orgChart1"/>
    <dgm:cxn modelId="{4156C08C-C39E-3C4D-B675-D90C25B6D9B0}" type="presParOf" srcId="{A7B9C401-8C3C-A945-BDE2-E96F53CE50EF}" destId="{8489BC40-BFD6-6344-B55B-8E865DD475A9}" srcOrd="1" destOrd="0" presId="urn:microsoft.com/office/officeart/2005/8/layout/orgChart1"/>
    <dgm:cxn modelId="{08EA3167-F20D-8941-89BF-47F72B1EF7EA}" type="presParOf" srcId="{37E690FE-7F0E-EC40-AABA-83DDDB7F7494}" destId="{0B8CDAA8-AE92-A447-9EEF-B41E45FE6AC9}" srcOrd="1" destOrd="0" presId="urn:microsoft.com/office/officeart/2005/8/layout/orgChart1"/>
    <dgm:cxn modelId="{981A8196-1E7D-9146-8026-87258C34763D}" type="presParOf" srcId="{37E690FE-7F0E-EC40-AABA-83DDDB7F7494}" destId="{C5F5C0D4-20EF-234C-AAEF-ADDD7D8771D6}" srcOrd="2" destOrd="0" presId="urn:microsoft.com/office/officeart/2005/8/layout/orgChart1"/>
    <dgm:cxn modelId="{2F8C79B3-C9A3-F44F-A110-BA0C0E8607E6}" type="presParOf" srcId="{783D329E-030C-6443-9812-298968DCE2ED}" destId="{6548E09A-4032-864B-B1F9-4DD2EAC1112B}" srcOrd="1" destOrd="0" presId="urn:microsoft.com/office/officeart/2005/8/layout/orgChart1"/>
    <dgm:cxn modelId="{A070737A-01C9-2049-8C66-443209D5CF98}" type="presParOf" srcId="{6548E09A-4032-864B-B1F9-4DD2EAC1112B}" destId="{61286D65-44C8-F944-97BE-B0FACD20D0C7}" srcOrd="0" destOrd="0" presId="urn:microsoft.com/office/officeart/2005/8/layout/orgChart1"/>
    <dgm:cxn modelId="{9C3B79DB-0C15-364D-AB6C-18BA4B59AE89}" type="presParOf" srcId="{61286D65-44C8-F944-97BE-B0FACD20D0C7}" destId="{5461A3FF-0A02-7D4E-89DD-FCC2E0D24306}" srcOrd="0" destOrd="0" presId="urn:microsoft.com/office/officeart/2005/8/layout/orgChart1"/>
    <dgm:cxn modelId="{3289A453-BF5E-D340-9D84-28898136FA8E}" type="presParOf" srcId="{61286D65-44C8-F944-97BE-B0FACD20D0C7}" destId="{FFEE96C8-8A2A-8F46-A679-20688A3E3D64}" srcOrd="1" destOrd="0" presId="urn:microsoft.com/office/officeart/2005/8/layout/orgChart1"/>
    <dgm:cxn modelId="{16D56608-3EB7-2A4D-AF75-CF32D8ABDBE1}" type="presParOf" srcId="{6548E09A-4032-864B-B1F9-4DD2EAC1112B}" destId="{B3DBFEF8-640B-0E4F-98E6-0CDDF42EC53E}" srcOrd="1" destOrd="0" presId="urn:microsoft.com/office/officeart/2005/8/layout/orgChart1"/>
    <dgm:cxn modelId="{7C124E2B-EE13-A545-95C7-07D10D2369D5}" type="presParOf" srcId="{6548E09A-4032-864B-B1F9-4DD2EAC1112B}" destId="{3CE4C8E5-000A-274A-9DF3-F973885AF37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ADFCA-5039-BA43-B894-708F000577A1}">
      <dsp:nvSpPr>
        <dsp:cNvPr id="0" name=""/>
        <dsp:cNvSpPr/>
      </dsp:nvSpPr>
      <dsp:spPr>
        <a:xfrm>
          <a:off x="347099" y="0"/>
          <a:ext cx="4755895" cy="2803838"/>
        </a:xfrm>
        <a:prstGeom prst="rect">
          <a:avLst/>
        </a:prstGeom>
        <a:solidFill>
          <a:srgbClr val="65238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Arial" panose="020B0604020202020204" pitchFamily="34" charset="0"/>
              <a:cs typeface="Arial" panose="020B0604020202020204" pitchFamily="34" charset="0"/>
            </a:rPr>
            <a:t>„Stellt eure Reiserouten vor!“</a:t>
          </a:r>
          <a:endParaRPr lang="en-US" sz="2400" kern="1200" dirty="0">
            <a:latin typeface="Arial" panose="020B0604020202020204" pitchFamily="34" charset="0"/>
            <a:cs typeface="Arial" panose="020B0604020202020204" pitchFamily="34" charset="0"/>
          </a:endParaRPr>
        </a:p>
      </dsp:txBody>
      <dsp:txXfrm>
        <a:off x="347099" y="0"/>
        <a:ext cx="4755895" cy="2803838"/>
      </dsp:txXfrm>
    </dsp:sp>
    <dsp:sp modelId="{5461A3FF-0A02-7D4E-89DD-FCC2E0D24306}">
      <dsp:nvSpPr>
        <dsp:cNvPr id="0" name=""/>
        <dsp:cNvSpPr/>
      </dsp:nvSpPr>
      <dsp:spPr>
        <a:xfrm>
          <a:off x="5757169" y="0"/>
          <a:ext cx="4755895" cy="2787359"/>
        </a:xfrm>
        <a:prstGeom prst="rect">
          <a:avLst/>
        </a:prstGeom>
        <a:solidFill>
          <a:srgbClr val="65238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Arial" panose="020B0604020202020204" pitchFamily="34" charset="0"/>
              <a:cs typeface="Arial" panose="020B0604020202020204" pitchFamily="34" charset="0"/>
            </a:rPr>
            <a:t>„Gibt es Orte, die ihr bei anderen gesehen habt, die ihr gerne für eure Route ergänzen möchtet?“</a:t>
          </a:r>
          <a:endParaRPr lang="en-US" sz="2400" kern="1200" dirty="0">
            <a:latin typeface="Arial" panose="020B0604020202020204" pitchFamily="34" charset="0"/>
            <a:cs typeface="Arial" panose="020B0604020202020204" pitchFamily="34" charset="0"/>
          </a:endParaRPr>
        </a:p>
      </dsp:txBody>
      <dsp:txXfrm>
        <a:off x="5757169" y="0"/>
        <a:ext cx="4755895" cy="27873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86E50-1DE7-AB47-B2AD-BAD9F5918BBC}" type="datetimeFigureOut">
              <a:rPr lang="de-DE" smtClean="0"/>
              <a:t>02.07.2025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8780E-9D0B-064E-9C2F-D4608258EAAF}" type="slidenum">
              <a:rPr lang="de-DE" smtClean="0"/>
              <a:t>‹Nr.›</a:t>
            </a:fld>
            <a:endParaRPr lang="de-DE"/>
          </a:p>
        </p:txBody>
      </p:sp>
    </p:spTree>
    <p:extLst>
      <p:ext uri="{BB962C8B-B14F-4D97-AF65-F5344CB8AC3E}">
        <p14:creationId xmlns:p14="http://schemas.microsoft.com/office/powerpoint/2010/main" val="196111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A68780E-9D0B-064E-9C2F-D4608258EAAF}" type="slidenum">
              <a:rPr lang="de-DE" smtClean="0"/>
              <a:t>3</a:t>
            </a:fld>
            <a:endParaRPr lang="de-DE"/>
          </a:p>
        </p:txBody>
      </p:sp>
    </p:spTree>
    <p:extLst>
      <p:ext uri="{BB962C8B-B14F-4D97-AF65-F5344CB8AC3E}">
        <p14:creationId xmlns:p14="http://schemas.microsoft.com/office/powerpoint/2010/main" val="413725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1B17345-6EBB-0A42-7C0E-EBD719AF70BE}" type="slidenum">
              <a:rPr/>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3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02.07.2025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87389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39824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9558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46543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8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pic>
        <p:nvPicPr>
          <p:cNvPr id="2" name="Grafik 1" descr="Ein Pinselstrich">
            <a:extLst>
              <a:ext uri="{FF2B5EF4-FFF2-40B4-BE49-F238E27FC236}">
                <a16:creationId xmlns:a16="http://schemas.microsoft.com/office/drawing/2014/main" id="{0E16CD11-934D-F08A-F4DF-08F4B5099310}"/>
              </a:ext>
            </a:extLst>
          </p:cNvPr>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4" name="Slide Number Placeholder 5">
            <a:extLst>
              <a:ext uri="{FF2B5EF4-FFF2-40B4-BE49-F238E27FC236}">
                <a16:creationId xmlns:a16="http://schemas.microsoft.com/office/drawing/2014/main" id="{181991EA-1B68-24CC-98F0-B64E7CD941E8}"/>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5" name="Grafik 4" descr="Ein Pinselstrich">
            <a:extLst>
              <a:ext uri="{FF2B5EF4-FFF2-40B4-BE49-F238E27FC236}">
                <a16:creationId xmlns:a16="http://schemas.microsoft.com/office/drawing/2014/main" id="{1CF07618-E467-3D08-EA6C-24D8570E133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6" name="Grafik 5" descr="Ein Pinselstrich">
            <a:extLst>
              <a:ext uri="{FF2B5EF4-FFF2-40B4-BE49-F238E27FC236}">
                <a16:creationId xmlns:a16="http://schemas.microsoft.com/office/drawing/2014/main" id="{72FEBDCA-0A7A-6255-2DF8-FBCF8387E23D}"/>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11" name="Grafik 10">
            <a:extLst>
              <a:ext uri="{FF2B5EF4-FFF2-40B4-BE49-F238E27FC236}">
                <a16:creationId xmlns:a16="http://schemas.microsoft.com/office/drawing/2014/main" id="{2AED8AF4-B139-C71C-F6E5-C9F6B025C64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24551563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h.europa.eu/discovereu_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youth.europa.eu/discovereu_de" TargetMode="External"/><Relationship Id="rId2" Type="http://schemas.openxmlformats.org/officeDocument/2006/relationships/hyperlink" Target="https://www.bmi.bund.de/SharedDocs/kurzmeldungen/DE/2020/03/eu-projekttag-schul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Kleidung, Person, draußen, Gepäck und Koffer enthält.&#10;&#10;KI-generierte Inhalte können fehlerhaft sein.">
            <a:extLst>
              <a:ext uri="{FF2B5EF4-FFF2-40B4-BE49-F238E27FC236}">
                <a16:creationId xmlns:a16="http://schemas.microsoft.com/office/drawing/2014/main" id="{50F54CC8-1580-35A1-E3BB-F37BCE314BBA}"/>
              </a:ext>
            </a:extLst>
          </p:cNvPr>
          <p:cNvPicPr>
            <a:picLocks noChangeAspect="1"/>
          </p:cNvPicPr>
          <p:nvPr/>
        </p:nvPicPr>
        <p:blipFill>
          <a:blip r:embed="rId2"/>
          <a:srcRect t="23719" b="20032"/>
          <a:stretch>
            <a:fillRect/>
          </a:stretch>
        </p:blipFill>
        <p:spPr>
          <a:xfrm>
            <a:off x="20" y="10"/>
            <a:ext cx="12191980" cy="6265323"/>
          </a:xfrm>
          <a:prstGeom prst="rect">
            <a:avLst/>
          </a:prstGeom>
        </p:spPr>
      </p:pic>
      <p:sp>
        <p:nvSpPr>
          <p:cNvPr id="2" name="Textfeld 1">
            <a:extLst>
              <a:ext uri="{FF2B5EF4-FFF2-40B4-BE49-F238E27FC236}">
                <a16:creationId xmlns:a16="http://schemas.microsoft.com/office/drawing/2014/main" id="{7AD1DF20-CB40-430F-BD8E-22B4D67C62E5}"/>
              </a:ext>
            </a:extLst>
          </p:cNvPr>
          <p:cNvSpPr txBox="1"/>
          <p:nvPr/>
        </p:nvSpPr>
        <p:spPr>
          <a:xfrm>
            <a:off x="523875" y="5317240"/>
            <a:ext cx="11210925" cy="744836"/>
          </a:xfrm>
          <a:prstGeom prst="rect">
            <a:avLst/>
          </a:prstGeom>
          <a:solidFill>
            <a:srgbClr val="7030A0"/>
          </a:solidFill>
        </p:spPr>
        <p:txBody>
          <a:bodyPr vert="horz" lIns="91440" tIns="45720" rIns="91440" bIns="45720" rtlCol="0" anchor="ctr">
            <a:normAutofit/>
          </a:bodyPr>
          <a:lstStyle/>
          <a:p>
            <a:pPr algn="ctr">
              <a:lnSpc>
                <a:spcPct val="90000"/>
              </a:lnSpc>
              <a:spcBef>
                <a:spcPct val="0"/>
              </a:spcBef>
              <a:spcAft>
                <a:spcPts val="600"/>
              </a:spcAft>
            </a:pPr>
            <a:r>
              <a:rPr lang="en-US" sz="4400" dirty="0">
                <a:solidFill>
                  <a:schemeClr val="bg1"/>
                </a:solidFill>
                <a:latin typeface="Arial" panose="020B0604020202020204" pitchFamily="34" charset="0"/>
                <a:ea typeface="+mj-ea"/>
                <a:cs typeface="Arial" panose="020B0604020202020204" pitchFamily="34" charset="0"/>
              </a:rPr>
              <a:t>Discover EU</a:t>
            </a:r>
          </a:p>
        </p:txBody>
      </p:sp>
    </p:spTree>
    <p:extLst>
      <p:ext uri="{BB962C8B-B14F-4D97-AF65-F5344CB8AC3E}">
        <p14:creationId xmlns:p14="http://schemas.microsoft.com/office/powerpoint/2010/main" val="294600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hlinkClick r:id="rId3"/>
            <a:extLst>
              <a:ext uri="{FF2B5EF4-FFF2-40B4-BE49-F238E27FC236}">
                <a16:creationId xmlns:a16="http://schemas.microsoft.com/office/drawing/2014/main" id="{FC4C80DE-76BE-4E09-BCCB-9D3AF0AB16F7}"/>
              </a:ext>
            </a:extLst>
          </p:cNvPr>
          <p:cNvPicPr>
            <a:picLocks noChangeAspect="1"/>
          </p:cNvPicPr>
          <p:nvPr/>
        </p:nvPicPr>
        <p:blipFill>
          <a:blip r:embed="rId4"/>
          <a:stretch>
            <a:fillRect/>
          </a:stretch>
        </p:blipFill>
        <p:spPr>
          <a:xfrm>
            <a:off x="0" y="1609172"/>
            <a:ext cx="12192000" cy="4542551"/>
          </a:xfrm>
          <a:prstGeom prst="rect">
            <a:avLst/>
          </a:prstGeom>
        </p:spPr>
      </p:pic>
      <p:sp>
        <p:nvSpPr>
          <p:cNvPr id="4" name="Textfeld 3">
            <a:extLst>
              <a:ext uri="{FF2B5EF4-FFF2-40B4-BE49-F238E27FC236}">
                <a16:creationId xmlns:a16="http://schemas.microsoft.com/office/drawing/2014/main" id="{E078D74F-1546-425C-BD8B-FF47DFAFA029}"/>
              </a:ext>
            </a:extLst>
          </p:cNvPr>
          <p:cNvSpPr txBox="1"/>
          <p:nvPr/>
        </p:nvSpPr>
        <p:spPr>
          <a:xfrm>
            <a:off x="713639" y="408843"/>
            <a:ext cx="10764721" cy="1200329"/>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Fasst in eigenen Worten knapp zusammen: </a:t>
            </a:r>
          </a:p>
          <a:p>
            <a:r>
              <a:rPr lang="de-DE" sz="2400" dirty="0">
                <a:latin typeface="Arial" panose="020B0604020202020204" pitchFamily="34" charset="0"/>
                <a:cs typeface="Arial" panose="020B0604020202020204" pitchFamily="34" charset="0"/>
              </a:rPr>
              <a:t>„Was ist die Initiative ‘Discover EU‘? Welche Voraussetzungen benötigt man zur Teilnahme?“</a:t>
            </a:r>
          </a:p>
        </p:txBody>
      </p:sp>
      <p:pic>
        <p:nvPicPr>
          <p:cNvPr id="9" name="Grafik 8">
            <a:extLst>
              <a:ext uri="{FF2B5EF4-FFF2-40B4-BE49-F238E27FC236}">
                <a16:creationId xmlns:a16="http://schemas.microsoft.com/office/drawing/2014/main" id="{25CBB6F4-FC34-4C1D-9776-D0433297298F}"/>
              </a:ext>
            </a:extLst>
          </p:cNvPr>
          <p:cNvPicPr>
            <a:picLocks noChangeAspect="1"/>
          </p:cNvPicPr>
          <p:nvPr/>
        </p:nvPicPr>
        <p:blipFill>
          <a:blip r:embed="rId5"/>
          <a:stretch>
            <a:fillRect/>
          </a:stretch>
        </p:blipFill>
        <p:spPr>
          <a:xfrm>
            <a:off x="832230" y="4891999"/>
            <a:ext cx="1078868" cy="1072249"/>
          </a:xfrm>
          <a:prstGeom prst="rect">
            <a:avLst/>
          </a:prstGeom>
        </p:spPr>
      </p:pic>
      <p:sp>
        <p:nvSpPr>
          <p:cNvPr id="10" name="Textfeld 9">
            <a:extLst>
              <a:ext uri="{FF2B5EF4-FFF2-40B4-BE49-F238E27FC236}">
                <a16:creationId xmlns:a16="http://schemas.microsoft.com/office/drawing/2014/main" id="{BB59B19C-2FB0-434E-A6E7-9E28B71972DA}"/>
              </a:ext>
            </a:extLst>
          </p:cNvPr>
          <p:cNvSpPr txBox="1"/>
          <p:nvPr/>
        </p:nvSpPr>
        <p:spPr>
          <a:xfrm>
            <a:off x="8312727" y="6151723"/>
            <a:ext cx="3408218" cy="276999"/>
          </a:xfrm>
          <a:prstGeom prst="rect">
            <a:avLst/>
          </a:prstGeom>
          <a:noFill/>
        </p:spPr>
        <p:txBody>
          <a:bodyPr wrap="square" rtlCol="0">
            <a:spAutoFit/>
          </a:bodyPr>
          <a:lstStyle/>
          <a:p>
            <a:pPr algn="r"/>
            <a:r>
              <a:rPr lang="de-DE" sz="1200" dirty="0">
                <a:latin typeface="Arial" panose="020B0604020202020204" pitchFamily="34" charset="0"/>
                <a:cs typeface="Arial" panose="020B0604020202020204" pitchFamily="34" charset="0"/>
              </a:rPr>
              <a:t>(Plattform </a:t>
            </a:r>
            <a:r>
              <a:rPr lang="de-DE" sz="1200" dirty="0" err="1">
                <a:latin typeface="Arial" panose="020B0604020202020204" pitchFamily="34" charset="0"/>
                <a:cs typeface="Arial" panose="020B0604020202020204" pitchFamily="34" charset="0"/>
              </a:rPr>
              <a:t>Discover</a:t>
            </a:r>
            <a:r>
              <a:rPr lang="de-DE" sz="1200" dirty="0">
                <a:latin typeface="Arial" panose="020B0604020202020204" pitchFamily="34" charset="0"/>
                <a:cs typeface="Arial" panose="020B0604020202020204" pitchFamily="34" charset="0"/>
              </a:rPr>
              <a:t> EU)</a:t>
            </a:r>
          </a:p>
        </p:txBody>
      </p:sp>
    </p:spTree>
    <p:extLst>
      <p:ext uri="{BB962C8B-B14F-4D97-AF65-F5344CB8AC3E}">
        <p14:creationId xmlns:p14="http://schemas.microsoft.com/office/powerpoint/2010/main" val="196701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6E33A-05E2-37D8-708F-1B545D30D3F7}"/>
              </a:ext>
            </a:extLst>
          </p:cNvPr>
          <p:cNvSpPr>
            <a:spLocks noGrp="1"/>
          </p:cNvSpPr>
          <p:nvPr>
            <p:ph type="title"/>
          </p:nvPr>
        </p:nvSpPr>
        <p:spPr>
          <a:xfrm>
            <a:off x="838200" y="365125"/>
            <a:ext cx="10515600" cy="704133"/>
          </a:xfrm>
        </p:spPr>
        <p:txBody>
          <a:bodyPr/>
          <a:lstStyle/>
          <a:p>
            <a:r>
              <a:rPr lang="de-DE" dirty="0"/>
              <a:t>Teilnahmevoraussetzungen</a:t>
            </a:r>
          </a:p>
        </p:txBody>
      </p:sp>
      <p:sp>
        <p:nvSpPr>
          <p:cNvPr id="3" name="Inhaltsplatzhalter 2">
            <a:extLst>
              <a:ext uri="{FF2B5EF4-FFF2-40B4-BE49-F238E27FC236}">
                <a16:creationId xmlns:a16="http://schemas.microsoft.com/office/drawing/2014/main" id="{C994CDF3-5980-861D-1C3D-3E75109F0352}"/>
              </a:ext>
            </a:extLst>
          </p:cNvPr>
          <p:cNvSpPr>
            <a:spLocks noGrp="1"/>
          </p:cNvSpPr>
          <p:nvPr>
            <p:ph idx="1"/>
          </p:nvPr>
        </p:nvSpPr>
        <p:spPr>
          <a:xfrm>
            <a:off x="1000023" y="1532808"/>
            <a:ext cx="10515600" cy="4351338"/>
          </a:xfrm>
        </p:spPr>
        <p:txBody>
          <a:bodyPr/>
          <a:lstStyle/>
          <a:p>
            <a:pPr marL="0" lvl="0" indent="0">
              <a:lnSpc>
                <a:spcPct val="100000"/>
              </a:lnSpc>
              <a:buNone/>
            </a:pPr>
            <a:r>
              <a:rPr lang="en-US" sz="2400" dirty="0"/>
              <a:t>✅ Du </a:t>
            </a:r>
            <a:r>
              <a:rPr lang="en-US" sz="2400" dirty="0" err="1"/>
              <a:t>bist</a:t>
            </a:r>
            <a:r>
              <a:rPr lang="en-US" sz="2400" dirty="0"/>
              <a:t> </a:t>
            </a:r>
            <a:r>
              <a:rPr lang="en-US" sz="2400" dirty="0" err="1"/>
              <a:t>genau</a:t>
            </a:r>
            <a:r>
              <a:rPr lang="en-US" sz="2400" dirty="0"/>
              <a:t> 18 Jahre alt (</a:t>
            </a:r>
            <a:r>
              <a:rPr lang="en-US" sz="2400" dirty="0" err="1"/>
              <a:t>Stichtag</a:t>
            </a:r>
            <a:r>
              <a:rPr lang="en-US" sz="2400" dirty="0"/>
              <a:t> </a:t>
            </a:r>
            <a:r>
              <a:rPr lang="en-US" sz="2400" dirty="0" err="1"/>
              <a:t>laut</a:t>
            </a:r>
            <a:r>
              <a:rPr lang="en-US" sz="2400" dirty="0"/>
              <a:t> </a:t>
            </a:r>
            <a:r>
              <a:rPr lang="en-US" sz="2400" dirty="0" err="1"/>
              <a:t>aktueller</a:t>
            </a:r>
            <a:r>
              <a:rPr lang="en-US" sz="2400" dirty="0"/>
              <a:t> </a:t>
            </a:r>
            <a:r>
              <a:rPr lang="en-US" sz="2400" dirty="0" err="1"/>
              <a:t>Bewerbungsrunde</a:t>
            </a:r>
            <a:r>
              <a:rPr lang="en-US" sz="2400" dirty="0"/>
              <a:t>)</a:t>
            </a:r>
            <a:endParaRPr lang="de-DE" sz="2400" dirty="0"/>
          </a:p>
          <a:p>
            <a:pPr marL="0" lvl="0" indent="0">
              <a:lnSpc>
                <a:spcPct val="100000"/>
              </a:lnSpc>
              <a:buNone/>
            </a:pPr>
            <a:r>
              <a:rPr lang="en-US" sz="2400" dirty="0"/>
              <a:t>✅ Du </a:t>
            </a:r>
            <a:r>
              <a:rPr lang="en-US" sz="2400" dirty="0" err="1"/>
              <a:t>besitzt</a:t>
            </a:r>
            <a:r>
              <a:rPr lang="en-US" sz="2400" dirty="0"/>
              <a:t> die </a:t>
            </a:r>
            <a:r>
              <a:rPr lang="en-US" sz="2400" dirty="0" err="1"/>
              <a:t>Staatsangehörigkeit</a:t>
            </a:r>
            <a:r>
              <a:rPr lang="en-US" sz="2400" dirty="0"/>
              <a:t> </a:t>
            </a:r>
            <a:r>
              <a:rPr lang="en-US" sz="2400" dirty="0" err="1"/>
              <a:t>eines</a:t>
            </a:r>
            <a:r>
              <a:rPr lang="en-US" sz="2400" dirty="0"/>
              <a:t> EU-</a:t>
            </a:r>
            <a:r>
              <a:rPr lang="en-US" sz="2400" dirty="0" err="1"/>
              <a:t>Mitgliedstaats</a:t>
            </a:r>
            <a:r>
              <a:rPr lang="en-US" sz="2400" dirty="0"/>
              <a:t> </a:t>
            </a:r>
            <a:r>
              <a:rPr lang="en-US" sz="2400" dirty="0" err="1"/>
              <a:t>oder</a:t>
            </a:r>
            <a:r>
              <a:rPr lang="en-US" sz="2400" dirty="0"/>
              <a:t> </a:t>
            </a:r>
            <a:r>
              <a:rPr lang="en-US" sz="2400" dirty="0" err="1"/>
              <a:t>eines</a:t>
            </a:r>
            <a:r>
              <a:rPr lang="en-US" sz="2400" dirty="0"/>
              <a:t> Erasmus+-</a:t>
            </a:r>
            <a:r>
              <a:rPr lang="en-US" sz="2400" dirty="0" err="1"/>
              <a:t>Partnerlandes</a:t>
            </a:r>
            <a:r>
              <a:rPr lang="en-US" sz="2400" dirty="0"/>
              <a:t>.</a:t>
            </a:r>
            <a:endParaRPr lang="de-DE" sz="2400" dirty="0"/>
          </a:p>
          <a:p>
            <a:pPr marL="0" lvl="0" indent="0">
              <a:lnSpc>
                <a:spcPct val="100000"/>
              </a:lnSpc>
              <a:buNone/>
            </a:pPr>
            <a:r>
              <a:rPr lang="en-US" sz="2400" dirty="0"/>
              <a:t>✅ Du </a:t>
            </a:r>
            <a:r>
              <a:rPr lang="en-US" sz="2400" dirty="0" err="1"/>
              <a:t>füllst</a:t>
            </a:r>
            <a:r>
              <a:rPr lang="en-US" sz="2400" dirty="0"/>
              <a:t> das Online-</a:t>
            </a:r>
            <a:r>
              <a:rPr lang="en-US" sz="2400" dirty="0" err="1"/>
              <a:t>Bewerbungsformular</a:t>
            </a:r>
            <a:r>
              <a:rPr lang="en-US" sz="2400" dirty="0"/>
              <a:t> </a:t>
            </a:r>
            <a:r>
              <a:rPr lang="en-US" sz="2400" dirty="0" err="1"/>
              <a:t>aus</a:t>
            </a:r>
            <a:r>
              <a:rPr lang="en-US" sz="2400" dirty="0"/>
              <a:t> und </a:t>
            </a:r>
            <a:r>
              <a:rPr lang="en-US" sz="2400" dirty="0" err="1"/>
              <a:t>beantwortest</a:t>
            </a:r>
            <a:r>
              <a:rPr lang="en-US" sz="2400" dirty="0"/>
              <a:t> </a:t>
            </a:r>
            <a:r>
              <a:rPr lang="en-US" sz="2400" dirty="0" err="1"/>
              <a:t>ein</a:t>
            </a:r>
            <a:r>
              <a:rPr lang="en-US" sz="2400" dirty="0"/>
              <a:t> </a:t>
            </a:r>
            <a:r>
              <a:rPr lang="en-US" sz="2400" dirty="0" err="1"/>
              <a:t>kurzes</a:t>
            </a:r>
            <a:r>
              <a:rPr lang="en-US" sz="2400" dirty="0"/>
              <a:t> Quiz.</a:t>
            </a:r>
            <a:endParaRPr lang="de-DE" sz="2400" dirty="0"/>
          </a:p>
          <a:p>
            <a:pPr marL="0" lvl="0" indent="0">
              <a:lnSpc>
                <a:spcPct val="100000"/>
              </a:lnSpc>
              <a:buNone/>
            </a:pPr>
            <a:r>
              <a:rPr lang="en-US" sz="2400" dirty="0"/>
              <a:t>✅ Du </a:t>
            </a:r>
            <a:r>
              <a:rPr lang="en-US" sz="2400" dirty="0" err="1"/>
              <a:t>planst</a:t>
            </a:r>
            <a:r>
              <a:rPr lang="en-US" sz="2400" dirty="0"/>
              <a:t> </a:t>
            </a:r>
            <a:r>
              <a:rPr lang="en-US" sz="2400" dirty="0" err="1"/>
              <a:t>eine</a:t>
            </a:r>
            <a:r>
              <a:rPr lang="en-US" sz="2400" dirty="0"/>
              <a:t> Reise </a:t>
            </a:r>
            <a:r>
              <a:rPr lang="en-US" sz="2400" dirty="0" err="1"/>
              <a:t>zwischen</a:t>
            </a:r>
            <a:r>
              <a:rPr lang="en-US" sz="2400" dirty="0"/>
              <a:t> 1 und 30 Tagen </a:t>
            </a:r>
            <a:r>
              <a:rPr lang="en-US" sz="2400" dirty="0" err="1"/>
              <a:t>im</a:t>
            </a:r>
            <a:r>
              <a:rPr lang="en-US" sz="2400" dirty="0"/>
              <a:t> </a:t>
            </a:r>
            <a:r>
              <a:rPr lang="en-US" sz="2400" dirty="0" err="1"/>
              <a:t>vorgesehenen</a:t>
            </a:r>
            <a:r>
              <a:rPr lang="en-US" sz="2400" dirty="0"/>
              <a:t> </a:t>
            </a:r>
            <a:r>
              <a:rPr lang="en-US" sz="2400" dirty="0" err="1"/>
              <a:t>Zeitraum</a:t>
            </a:r>
            <a:r>
              <a:rPr lang="en-US" sz="2400" dirty="0"/>
              <a:t>.</a:t>
            </a:r>
            <a:endParaRPr lang="de-DE" sz="2400" dirty="0"/>
          </a:p>
          <a:p>
            <a:pPr marL="0" lvl="0" indent="0">
              <a:lnSpc>
                <a:spcPct val="100000"/>
              </a:lnSpc>
              <a:buNone/>
            </a:pPr>
            <a:r>
              <a:rPr lang="en-US" sz="2400" dirty="0"/>
              <a:t>✅ Du </a:t>
            </a:r>
            <a:r>
              <a:rPr lang="en-US" sz="2400" dirty="0" err="1"/>
              <a:t>kannst</a:t>
            </a:r>
            <a:r>
              <a:rPr lang="en-US" sz="2400" dirty="0"/>
              <a:t> dich </a:t>
            </a:r>
            <a:r>
              <a:rPr lang="en-US" sz="2400" dirty="0" err="1"/>
              <a:t>allein</a:t>
            </a:r>
            <a:r>
              <a:rPr lang="en-US" sz="2400" dirty="0"/>
              <a:t> </a:t>
            </a:r>
            <a:r>
              <a:rPr lang="en-US" sz="2400" dirty="0" err="1"/>
              <a:t>oder</a:t>
            </a:r>
            <a:r>
              <a:rPr lang="en-US" sz="2400" dirty="0"/>
              <a:t> </a:t>
            </a:r>
            <a:r>
              <a:rPr lang="en-US" sz="2400" dirty="0" err="1"/>
              <a:t>mit</a:t>
            </a:r>
            <a:r>
              <a:rPr lang="en-US" sz="2400" dirty="0"/>
              <a:t> bis </a:t>
            </a:r>
            <a:r>
              <a:rPr lang="en-US" sz="2400" dirty="0" err="1"/>
              <a:t>zu</a:t>
            </a:r>
            <a:r>
              <a:rPr lang="en-US" sz="2400" dirty="0"/>
              <a:t> vier </a:t>
            </a:r>
            <a:r>
              <a:rPr lang="en-US" sz="2400" dirty="0" err="1"/>
              <a:t>Freunden</a:t>
            </a:r>
            <a:r>
              <a:rPr lang="en-US" sz="2400" dirty="0"/>
              <a:t> </a:t>
            </a:r>
            <a:r>
              <a:rPr lang="en-US" sz="2400" dirty="0" err="1"/>
              <a:t>als</a:t>
            </a:r>
            <a:r>
              <a:rPr lang="en-US" sz="2400" dirty="0"/>
              <a:t> Gruppe </a:t>
            </a:r>
            <a:r>
              <a:rPr lang="en-US" sz="2400" dirty="0" err="1"/>
              <a:t>bewerben</a:t>
            </a:r>
            <a:r>
              <a:rPr lang="en-US" sz="2400" dirty="0"/>
              <a:t>.</a:t>
            </a:r>
          </a:p>
          <a:p>
            <a:pPr marL="0" lvl="0" indent="0">
              <a:lnSpc>
                <a:spcPct val="100000"/>
              </a:lnSpc>
              <a:buNone/>
            </a:pPr>
            <a:endParaRPr lang="de-DE" sz="2400" dirty="0"/>
          </a:p>
          <a:p>
            <a:pPr marL="0" indent="0">
              <a:buNone/>
            </a:pPr>
            <a:endParaRPr lang="de-DE" dirty="0"/>
          </a:p>
        </p:txBody>
      </p:sp>
    </p:spTree>
    <p:extLst>
      <p:ext uri="{BB962C8B-B14F-4D97-AF65-F5344CB8AC3E}">
        <p14:creationId xmlns:p14="http://schemas.microsoft.com/office/powerpoint/2010/main" val="27789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F7211F-57AF-45D0-AE86-11F6A4F61541}"/>
              </a:ext>
            </a:extLst>
          </p:cNvPr>
          <p:cNvGrpSpPr/>
          <p:nvPr/>
        </p:nvGrpSpPr>
        <p:grpSpPr>
          <a:xfrm>
            <a:off x="933450" y="2297184"/>
            <a:ext cx="10325100" cy="640558"/>
            <a:chOff x="7211963" y="12128"/>
            <a:chExt cx="3074323" cy="1801815"/>
          </a:xfrm>
        </p:grpSpPr>
        <p:sp>
          <p:nvSpPr>
            <p:cNvPr id="5" name="Rechteck 4">
              <a:extLst>
                <a:ext uri="{FF2B5EF4-FFF2-40B4-BE49-F238E27FC236}">
                  <a16:creationId xmlns:a16="http://schemas.microsoft.com/office/drawing/2014/main" id="{5F309D49-D6BB-453F-BF2D-37C74598C101}"/>
                </a:ext>
              </a:extLst>
            </p:cNvPr>
            <p:cNvSpPr/>
            <p:nvPr/>
          </p:nvSpPr>
          <p:spPr>
            <a:xfrm>
              <a:off x="7211963" y="12128"/>
              <a:ext cx="3074323" cy="1801815"/>
            </a:xfrm>
            <a:prstGeom prst="rect">
              <a:avLst/>
            </a:prstGeom>
            <a:solidFill>
              <a:srgbClr val="652383"/>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 name="Textfeld 5">
              <a:extLst>
                <a:ext uri="{FF2B5EF4-FFF2-40B4-BE49-F238E27FC236}">
                  <a16:creationId xmlns:a16="http://schemas.microsoft.com/office/drawing/2014/main" id="{5FB1549C-73DF-4F4E-920C-FC4F1C209028}"/>
                </a:ext>
              </a:extLst>
            </p:cNvPr>
            <p:cNvSpPr txBox="1"/>
            <p:nvPr/>
          </p:nvSpPr>
          <p:spPr>
            <a:xfrm>
              <a:off x="7211963" y="12128"/>
              <a:ext cx="3074323" cy="1801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800" kern="1200" dirty="0">
                  <a:latin typeface="Arial" panose="020B0604020202020204" pitchFamily="34" charset="0"/>
                  <a:cs typeface="Arial" panose="020B0604020202020204" pitchFamily="34" charset="0"/>
                </a:rPr>
                <a:t>„Was würdest du gerne auf dieser Reise über Europa lernen?“ </a:t>
              </a:r>
              <a:endParaRPr lang="en-US" sz="2800" kern="1200" dirty="0">
                <a:latin typeface="Arial" panose="020B0604020202020204" pitchFamily="34" charset="0"/>
                <a:cs typeface="Arial" panose="020B0604020202020204" pitchFamily="34" charset="0"/>
              </a:endParaRPr>
            </a:p>
          </p:txBody>
        </p:sp>
      </p:grpSp>
      <p:grpSp>
        <p:nvGrpSpPr>
          <p:cNvPr id="7" name="Gruppieren 6">
            <a:extLst>
              <a:ext uri="{FF2B5EF4-FFF2-40B4-BE49-F238E27FC236}">
                <a16:creationId xmlns:a16="http://schemas.microsoft.com/office/drawing/2014/main" id="{8E63945B-374E-4C4A-98AC-99C79B16AC06}"/>
              </a:ext>
            </a:extLst>
          </p:cNvPr>
          <p:cNvGrpSpPr/>
          <p:nvPr/>
        </p:nvGrpSpPr>
        <p:grpSpPr>
          <a:xfrm>
            <a:off x="933450" y="1313511"/>
            <a:ext cx="10325100" cy="640558"/>
            <a:chOff x="7211963" y="12128"/>
            <a:chExt cx="3074323" cy="1801815"/>
          </a:xfrm>
        </p:grpSpPr>
        <p:sp>
          <p:nvSpPr>
            <p:cNvPr id="8" name="Rechteck 7">
              <a:extLst>
                <a:ext uri="{FF2B5EF4-FFF2-40B4-BE49-F238E27FC236}">
                  <a16:creationId xmlns:a16="http://schemas.microsoft.com/office/drawing/2014/main" id="{93DD78D4-EAC1-4D84-B753-C8548872A52D}"/>
                </a:ext>
              </a:extLst>
            </p:cNvPr>
            <p:cNvSpPr/>
            <p:nvPr/>
          </p:nvSpPr>
          <p:spPr>
            <a:xfrm>
              <a:off x="7211963" y="12128"/>
              <a:ext cx="3074323" cy="1801815"/>
            </a:xfrm>
            <a:prstGeom prst="rect">
              <a:avLst/>
            </a:prstGeom>
            <a:solidFill>
              <a:srgbClr val="652383"/>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CEEA67F3-E1A6-4909-BCBF-5B919D8D223C}"/>
                </a:ext>
              </a:extLst>
            </p:cNvPr>
            <p:cNvSpPr txBox="1"/>
            <p:nvPr/>
          </p:nvSpPr>
          <p:spPr>
            <a:xfrm>
              <a:off x="7211963" y="12128"/>
              <a:ext cx="3074323" cy="1801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800" kern="1200" dirty="0">
                  <a:latin typeface="Arial" panose="020B0604020202020204" pitchFamily="34" charset="0"/>
                  <a:cs typeface="Arial" panose="020B0604020202020204" pitchFamily="34" charset="0"/>
                </a:rPr>
                <a:t>„Würdest du dich für ein Ticket bewerben?“ </a:t>
              </a:r>
              <a:endParaRPr lang="en-US" sz="2800" kern="1200" dirty="0">
                <a:latin typeface="Arial" panose="020B0604020202020204" pitchFamily="34" charset="0"/>
                <a:cs typeface="Arial" panose="020B0604020202020204" pitchFamily="34" charset="0"/>
              </a:endParaRPr>
            </a:p>
          </p:txBody>
        </p:sp>
      </p:grpSp>
      <p:grpSp>
        <p:nvGrpSpPr>
          <p:cNvPr id="11" name="Gruppieren 10">
            <a:extLst>
              <a:ext uri="{FF2B5EF4-FFF2-40B4-BE49-F238E27FC236}">
                <a16:creationId xmlns:a16="http://schemas.microsoft.com/office/drawing/2014/main" id="{9334B332-7572-4518-BAAC-B39229996353}"/>
              </a:ext>
            </a:extLst>
          </p:cNvPr>
          <p:cNvGrpSpPr/>
          <p:nvPr/>
        </p:nvGrpSpPr>
        <p:grpSpPr>
          <a:xfrm>
            <a:off x="933450" y="3279701"/>
            <a:ext cx="10325100" cy="640558"/>
            <a:chOff x="7211963" y="12128"/>
            <a:chExt cx="3074323" cy="1801815"/>
          </a:xfrm>
        </p:grpSpPr>
        <p:sp>
          <p:nvSpPr>
            <p:cNvPr id="12" name="Rechteck 11">
              <a:extLst>
                <a:ext uri="{FF2B5EF4-FFF2-40B4-BE49-F238E27FC236}">
                  <a16:creationId xmlns:a16="http://schemas.microsoft.com/office/drawing/2014/main" id="{3EC091B3-ACBC-4012-9C85-3FDDEB74FEA6}"/>
                </a:ext>
              </a:extLst>
            </p:cNvPr>
            <p:cNvSpPr/>
            <p:nvPr/>
          </p:nvSpPr>
          <p:spPr>
            <a:xfrm>
              <a:off x="7211963" y="12128"/>
              <a:ext cx="3074323" cy="1801815"/>
            </a:xfrm>
            <a:prstGeom prst="rect">
              <a:avLst/>
            </a:prstGeom>
            <a:solidFill>
              <a:srgbClr val="652383"/>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 name="Textfeld 12">
              <a:extLst>
                <a:ext uri="{FF2B5EF4-FFF2-40B4-BE49-F238E27FC236}">
                  <a16:creationId xmlns:a16="http://schemas.microsoft.com/office/drawing/2014/main" id="{E62AC2B2-A727-4925-BB9A-786F261C5A61}"/>
                </a:ext>
              </a:extLst>
            </p:cNvPr>
            <p:cNvSpPr txBox="1"/>
            <p:nvPr/>
          </p:nvSpPr>
          <p:spPr>
            <a:xfrm>
              <a:off x="7211963" y="12128"/>
              <a:ext cx="3074323" cy="1801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800" kern="1200" dirty="0">
                  <a:latin typeface="Arial" panose="020B0604020202020204" pitchFamily="34" charset="0"/>
                  <a:cs typeface="Arial" panose="020B0604020202020204" pitchFamily="34" charset="0"/>
                </a:rPr>
                <a:t>„Wie bewertest du die Möglichkeit, dass es das Angebot gibt?“</a:t>
              </a:r>
              <a:endParaRPr lang="en-US" sz="28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7051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950976" y="533890"/>
            <a:ext cx="10231333" cy="5757181"/>
          </a:xfrm>
          <a:prstGeom prst="rect">
            <a:avLst/>
          </a:prstGeom>
        </p:spPr>
      </p:pic>
      <p:sp>
        <p:nvSpPr>
          <p:cNvPr id="6" name="Textfeld 5"/>
          <p:cNvSpPr txBox="1"/>
          <p:nvPr/>
        </p:nvSpPr>
        <p:spPr bwMode="auto">
          <a:xfrm>
            <a:off x="4773676" y="1579847"/>
            <a:ext cx="5788152" cy="830997"/>
          </a:xfrm>
          <a:prstGeom prst="rect">
            <a:avLst/>
          </a:prstGeom>
          <a:noFill/>
        </p:spPr>
        <p:txBody>
          <a:bodyPr wrap="square" rtlCol="0">
            <a:spAutoFit/>
          </a:bodyPr>
          <a:lstStyle/>
          <a:p>
            <a:pPr>
              <a:defRPr/>
            </a:pPr>
            <a:r>
              <a:rPr lang="de-DE" sz="4800" dirty="0">
                <a:solidFill>
                  <a:schemeClr val="bg1"/>
                </a:solidFill>
              </a:rPr>
              <a:t>EUROPA</a:t>
            </a:r>
            <a:endParaRPr dirty="0"/>
          </a:p>
        </p:txBody>
      </p:sp>
      <p:sp>
        <p:nvSpPr>
          <p:cNvPr id="4" name="Titel 1">
            <a:extLst>
              <a:ext uri="{FF2B5EF4-FFF2-40B4-BE49-F238E27FC236}">
                <a16:creationId xmlns:a16="http://schemas.microsoft.com/office/drawing/2014/main" id="{C140C271-CC83-420A-BFCC-53A128BD00E2}"/>
              </a:ext>
            </a:extLst>
          </p:cNvPr>
          <p:cNvSpPr txBox="1">
            <a:spLocks/>
          </p:cNvSpPr>
          <p:nvPr/>
        </p:nvSpPr>
        <p:spPr>
          <a:xfrm>
            <a:off x="808842" y="2410844"/>
            <a:ext cx="10515600" cy="802256"/>
          </a:xfrm>
          <a:prstGeom prst="rect">
            <a:avLst/>
          </a:prstGeom>
          <a:solidFill>
            <a:srgbClr val="65248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endParaRPr lang="de-DE" sz="800" dirty="0">
              <a:solidFill>
                <a:schemeClr val="bg1"/>
              </a:solidFill>
              <a:latin typeface="Arial" panose="020B0604020202020204" pitchFamily="34" charset="0"/>
              <a:cs typeface="Arial" panose="020B0604020202020204" pitchFamily="34" charset="0"/>
            </a:endParaRPr>
          </a:p>
          <a:p>
            <a:pPr algn="ctr">
              <a:spcBef>
                <a:spcPts val="600"/>
              </a:spcBef>
            </a:pPr>
            <a:r>
              <a:rPr lang="de-DE" dirty="0">
                <a:solidFill>
                  <a:schemeClr val="bg1"/>
                </a:solidFill>
                <a:latin typeface="Arial" panose="020B0604020202020204" pitchFamily="34" charset="0"/>
                <a:cs typeface="Arial" panose="020B0604020202020204" pitchFamily="34" charset="0"/>
              </a:rPr>
              <a:t>Art. 23 I GG</a:t>
            </a:r>
          </a:p>
        </p:txBody>
      </p:sp>
      <p:sp>
        <p:nvSpPr>
          <p:cNvPr id="2" name="Rechteck 1">
            <a:extLst>
              <a:ext uri="{FF2B5EF4-FFF2-40B4-BE49-F238E27FC236}">
                <a16:creationId xmlns:a16="http://schemas.microsoft.com/office/drawing/2014/main" id="{5ECA4CDE-9DA0-4054-8FFA-D48EA7D37250}"/>
              </a:ext>
            </a:extLst>
          </p:cNvPr>
          <p:cNvSpPr/>
          <p:nvPr/>
        </p:nvSpPr>
        <p:spPr>
          <a:xfrm>
            <a:off x="808842" y="3155950"/>
            <a:ext cx="10515600" cy="3168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a:extLst>
              <a:ext uri="{FF2B5EF4-FFF2-40B4-BE49-F238E27FC236}">
                <a16:creationId xmlns:a16="http://schemas.microsoft.com/office/drawing/2014/main" id="{CE003BA6-DDF4-4114-95F1-692C2874F80C}"/>
              </a:ext>
            </a:extLst>
          </p:cNvPr>
          <p:cNvSpPr txBox="1">
            <a:spLocks/>
          </p:cNvSpPr>
          <p:nvPr/>
        </p:nvSpPr>
        <p:spPr>
          <a:xfrm>
            <a:off x="1216045" y="3344883"/>
            <a:ext cx="9759909" cy="29627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400" dirty="0"/>
              <a:t>Zur Verwirklichung eines vereinten Europas wirkt die Bundesrepublik Deutschland bei der Entwicklung der Europäischen Union mit, die demokratischen, rechtsstaatlichen, sozialen und föderativen Grundsätzen und dem Grundsatz der Subsidiarität verpflichtet ist und einen diesem Grundgesetz im wesentlichen vergleichbaren Grundrechtsschutz gewährleistet.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6B0C4-AF04-943A-02F4-CD4D8EDDA26C}"/>
              </a:ext>
            </a:extLst>
          </p:cNvPr>
          <p:cNvSpPr>
            <a:spLocks noGrp="1"/>
          </p:cNvSpPr>
          <p:nvPr>
            <p:ph type="title"/>
          </p:nvPr>
        </p:nvSpPr>
        <p:spPr>
          <a:xfrm>
            <a:off x="838200" y="696335"/>
            <a:ext cx="10515600" cy="1325563"/>
          </a:xfrm>
        </p:spPr>
        <p:txBody>
          <a:bodyPr>
            <a:normAutofit/>
          </a:bodyPr>
          <a:lstStyle/>
          <a:p>
            <a:pPr algn="ctr"/>
            <a:r>
              <a:rPr lang="de-DE" dirty="0"/>
              <a:t>Arbeitsauftrag</a:t>
            </a:r>
          </a:p>
        </p:txBody>
      </p:sp>
      <p:sp>
        <p:nvSpPr>
          <p:cNvPr id="3" name="Inhaltsplatzhalter 2">
            <a:extLst>
              <a:ext uri="{FF2B5EF4-FFF2-40B4-BE49-F238E27FC236}">
                <a16:creationId xmlns:a16="http://schemas.microsoft.com/office/drawing/2014/main" id="{B5309415-F0A6-A123-2442-E901C973B694}"/>
              </a:ext>
            </a:extLst>
          </p:cNvPr>
          <p:cNvSpPr>
            <a:spLocks noGrp="1"/>
          </p:cNvSpPr>
          <p:nvPr>
            <p:ph sz="half" idx="1"/>
          </p:nvPr>
        </p:nvSpPr>
        <p:spPr>
          <a:xfrm>
            <a:off x="1552575" y="2021898"/>
            <a:ext cx="3829050" cy="4351338"/>
          </a:xfrm>
        </p:spPr>
        <p:txBody>
          <a:bodyPr>
            <a:normAutofit/>
          </a:bodyPr>
          <a:lstStyle/>
          <a:p>
            <a:pPr marL="0" indent="0">
              <a:buNone/>
            </a:pPr>
            <a:r>
              <a:rPr lang="de-DE" sz="2400" dirty="0"/>
              <a:t>Wo würdest du gerne hinfahren, wenn du das Ticket gewinnst?</a:t>
            </a:r>
          </a:p>
          <a:p>
            <a:pPr marL="0" indent="0">
              <a:buNone/>
            </a:pPr>
            <a:endParaRPr lang="de-DE" sz="2400" dirty="0"/>
          </a:p>
          <a:p>
            <a:pPr marL="0" indent="0">
              <a:buNone/>
            </a:pPr>
            <a:r>
              <a:rPr lang="de-DE" sz="2400" dirty="0"/>
              <a:t>Erstelle eine Reiseroute!</a:t>
            </a:r>
          </a:p>
        </p:txBody>
      </p:sp>
      <p:pic>
        <p:nvPicPr>
          <p:cNvPr id="5" name="Grafik 4">
            <a:extLst>
              <a:ext uri="{FF2B5EF4-FFF2-40B4-BE49-F238E27FC236}">
                <a16:creationId xmlns:a16="http://schemas.microsoft.com/office/drawing/2014/main" id="{9C4C9473-B673-9A72-D355-019D21A97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853810" y="915945"/>
            <a:ext cx="3665980" cy="5181600"/>
          </a:xfrm>
          <a:prstGeom prst="rect">
            <a:avLst/>
          </a:prstGeom>
          <a:noFill/>
        </p:spPr>
      </p:pic>
    </p:spTree>
    <p:extLst>
      <p:ext uri="{BB962C8B-B14F-4D97-AF65-F5344CB8AC3E}">
        <p14:creationId xmlns:p14="http://schemas.microsoft.com/office/powerpoint/2010/main" val="288018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2">
            <a:extLst>
              <a:ext uri="{FF2B5EF4-FFF2-40B4-BE49-F238E27FC236}">
                <a16:creationId xmlns:a16="http://schemas.microsoft.com/office/drawing/2014/main" id="{D5FBF595-CA30-A7BB-92A2-A0B6A2468D49}"/>
              </a:ext>
            </a:extLst>
          </p:cNvPr>
          <p:cNvGraphicFramePr>
            <a:graphicFrameLocks noGrp="1"/>
          </p:cNvGraphicFramePr>
          <p:nvPr>
            <p:ph idx="1"/>
            <p:extLst>
              <p:ext uri="{D42A27DB-BD31-4B8C-83A1-F6EECF244321}">
                <p14:modId xmlns:p14="http://schemas.microsoft.com/office/powerpoint/2010/main" val="11635155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feld 1">
            <a:extLst>
              <a:ext uri="{FF2B5EF4-FFF2-40B4-BE49-F238E27FC236}">
                <a16:creationId xmlns:a16="http://schemas.microsoft.com/office/drawing/2014/main" id="{A40D6162-478E-E545-4E0A-5A9982B28CE0}"/>
              </a:ext>
            </a:extLst>
          </p:cNvPr>
          <p:cNvSpPr txBox="1"/>
          <p:nvPr/>
        </p:nvSpPr>
        <p:spPr>
          <a:xfrm>
            <a:off x="3702242" y="613929"/>
            <a:ext cx="7018867" cy="769441"/>
          </a:xfrm>
          <a:prstGeom prst="rect">
            <a:avLst/>
          </a:prstGeom>
          <a:noFill/>
        </p:spPr>
        <p:txBody>
          <a:bodyPr wrap="square" rtlCol="0">
            <a:spAutoFit/>
          </a:bodyPr>
          <a:lstStyle/>
          <a:p>
            <a:r>
              <a:rPr lang="de-DE" sz="4400" dirty="0">
                <a:latin typeface="Arial" panose="020B0604020202020204" pitchFamily="34" charset="0"/>
                <a:cs typeface="Arial" panose="020B0604020202020204" pitchFamily="34" charset="0"/>
              </a:rPr>
              <a:t>Arbeitsauftrag</a:t>
            </a:r>
          </a:p>
        </p:txBody>
      </p:sp>
    </p:spTree>
    <p:extLst>
      <p:ext uri="{BB962C8B-B14F-4D97-AF65-F5344CB8AC3E}">
        <p14:creationId xmlns:p14="http://schemas.microsoft.com/office/powerpoint/2010/main" val="110806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138499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Erstellt mit ChatGPT am 15.05.2025</a:t>
            </a:r>
          </a:p>
          <a:p>
            <a:r>
              <a:rPr lang="de-DE" sz="1400" dirty="0">
                <a:latin typeface="Arial" panose="020B0604020202020204" pitchFamily="34" charset="0"/>
                <a:cs typeface="Arial" panose="020B0604020202020204" pitchFamily="34" charset="0"/>
              </a:rPr>
              <a:t>Folie 4	Erstellt mit ChatGPT am 15.05.2025</a:t>
            </a:r>
          </a:p>
          <a:p>
            <a:r>
              <a:rPr lang="de-DE" sz="1400" dirty="0">
                <a:latin typeface="Arial" panose="020B0604020202020204" pitchFamily="34" charset="0"/>
                <a:cs typeface="Arial" panose="020B0604020202020204" pitchFamily="34" charset="0"/>
              </a:rPr>
              <a:t>Folie 5	©istockphoto.com/</a:t>
            </a:r>
            <a:r>
              <a:rPr lang="de-DE" sz="1400" dirty="0" err="1">
                <a:latin typeface="Arial" panose="020B0604020202020204" pitchFamily="34" charset="0"/>
                <a:cs typeface="Arial" panose="020B0604020202020204" pitchFamily="34" charset="0"/>
              </a:rPr>
              <a:t>rawpixel</a:t>
            </a:r>
            <a:endParaRPr lang="de-DE" sz="1400" dirty="0">
              <a:latin typeface="Arial" panose="020B0604020202020204" pitchFamily="34" charset="0"/>
              <a:cs typeface="Arial" panose="020B0604020202020204" pitchFamily="34" charset="0"/>
            </a:endParaRPr>
          </a:p>
          <a:p>
            <a:r>
              <a:rPr lang="de-DE" sz="1400" dirty="0">
                <a:latin typeface="Arial"/>
                <a:cs typeface="Arial"/>
              </a:rPr>
              <a:t>Folie 6 	BMI – EU-Projekttag, Europa kommt in die Schule, in: </a:t>
            </a:r>
            <a:r>
              <a:rPr lang="de-DE" sz="1400" u="sng" dirty="0">
                <a:latin typeface="Arial"/>
                <a:cs typeface="Arial"/>
                <a:hlinkClick r:id="rId2"/>
              </a:rPr>
              <a:t>https://www.bmi.bund.de/SharedDocs/kurzmeldungen/DE/2020/03/eu-projekttag-schule.html</a:t>
            </a:r>
            <a:r>
              <a:rPr lang="de-DE" sz="1400" dirty="0">
                <a:latin typeface="Arial"/>
                <a:cs typeface="Arial"/>
              </a:rPr>
              <a:t> </a:t>
            </a:r>
            <a:endParaRPr lang="de-DE" sz="1400" dirty="0"/>
          </a:p>
          <a:p>
            <a:endParaRPr lang="de-DE" sz="1400" dirty="0">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4412756"/>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92594" y="4887356"/>
            <a:ext cx="10110651"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hlinkClick r:id="rId3"/>
              </a:rPr>
              <a:t>https://youth.europa.eu/discovereu_de</a:t>
            </a:r>
            <a:r>
              <a:rPr lang="de-DE" sz="1400" dirty="0">
                <a:latin typeface="Arial" panose="020B0604020202020204" pitchFamily="34" charset="0"/>
                <a:cs typeface="Arial" panose="020B0604020202020204" pitchFamily="34" charset="0"/>
              </a:rPr>
              <a:t> (DL: am 15.05.2025)</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06816"/>
      </p:ext>
    </p:extLst>
  </p:cSld>
  <p:clrMapOvr>
    <a:masterClrMapping/>
  </p:clrMapOvr>
</p:sld>
</file>

<file path=ppt/theme/theme1.xml><?xml version="1.0" encoding="utf-8"?>
<a:theme xmlns:a="http://schemas.openxmlformats.org/drawingml/2006/main" name="Verfassungsviertelstun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rfassungsviertelstunde" id="{6C83C2B8-36A9-3A46-A0FB-60571E86D493}" vid="{B431A515-F06A-C344-9E8D-1F65F61E542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37dc6f9-b298-44f6-a083-4151625134c1}" enabled="1" method="Standard" siteId="{e7fba4e3-f126-4940-a23f-19b6b5f3de51}" contentBits="0" removed="0"/>
</clbl:labelList>
</file>

<file path=docProps/app.xml><?xml version="1.0" encoding="utf-8"?>
<Properties xmlns="http://schemas.openxmlformats.org/officeDocument/2006/extended-properties" xmlns:vt="http://schemas.openxmlformats.org/officeDocument/2006/docPropsVTypes">
  <Template/>
  <TotalTime>0</TotalTime>
  <Words>318</Words>
  <Application>Microsoft Office PowerPoint</Application>
  <PresentationFormat>Breitbild</PresentationFormat>
  <Paragraphs>34</Paragraphs>
  <Slides>10</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Aptos</vt:lpstr>
      <vt:lpstr>Arial</vt:lpstr>
      <vt:lpstr>Calibri</vt:lpstr>
      <vt:lpstr>Verfassungsviertelstunde</vt:lpstr>
      <vt:lpstr>PowerPoint-Präsentation</vt:lpstr>
      <vt:lpstr>PowerPoint-Präsentation</vt:lpstr>
      <vt:lpstr>PowerPoint-Präsentation</vt:lpstr>
      <vt:lpstr>Teilnahmevoraussetzungen</vt:lpstr>
      <vt:lpstr>PowerPoint-Präsentation</vt:lpstr>
      <vt:lpstr>PowerPoint-Präsentation</vt:lpstr>
      <vt:lpstr>Arbeitsauftrag</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dc:creator>
  <cp:lastModifiedBy>Weber, Alexandra</cp:lastModifiedBy>
  <cp:revision>23</cp:revision>
  <dcterms:created xsi:type="dcterms:W3CDTF">2024-06-12T15:52:19Z</dcterms:created>
  <dcterms:modified xsi:type="dcterms:W3CDTF">2025-07-02T15:29:17Z</dcterms:modified>
</cp:coreProperties>
</file>