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48" r:id="rId2"/>
  </p:sldMasterIdLst>
  <p:notesMasterIdLst>
    <p:notesMasterId r:id="rId19"/>
  </p:notesMasterIdLst>
  <p:handoutMasterIdLst>
    <p:handoutMasterId r:id="rId20"/>
  </p:handoutMasterIdLst>
  <p:sldIdLst>
    <p:sldId id="257" r:id="rId3"/>
    <p:sldId id="285" r:id="rId4"/>
    <p:sldId id="269" r:id="rId5"/>
    <p:sldId id="346" r:id="rId6"/>
    <p:sldId id="277" r:id="rId7"/>
    <p:sldId id="347" r:id="rId8"/>
    <p:sldId id="352" r:id="rId9"/>
    <p:sldId id="274" r:id="rId10"/>
    <p:sldId id="353" r:id="rId11"/>
    <p:sldId id="348" r:id="rId12"/>
    <p:sldId id="349" r:id="rId13"/>
    <p:sldId id="280" r:id="rId14"/>
    <p:sldId id="262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9" autoAdjust="0"/>
    <p:restoredTop sz="94660"/>
  </p:normalViewPr>
  <p:slideViewPr>
    <p:cSldViewPr showGuides="1">
      <p:cViewPr varScale="1">
        <p:scale>
          <a:sx n="124" d="100"/>
          <a:sy n="124" d="100"/>
        </p:scale>
        <p:origin x="54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>
        <p:scale>
          <a:sx n="125" d="100"/>
          <a:sy n="125" d="100"/>
        </p:scale>
        <p:origin x="20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EFB4DA1-2A27-8657-F75E-5F0583D2AC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B621F3-CC82-D4CF-2D4B-6EEA30557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98AAB-0E9A-4482-A79D-090BAD215C3B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8B4C30-7A2A-9295-10EA-C5F5650FC2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1D804A-AF88-671C-988E-7720616F71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4A4A4-0CCE-43C7-B661-AAB589D35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582686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CD0F5-4E1C-40F8-8CDE-DF970721EC6D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EEDFD-5915-4F7B-B712-75E9BB55AD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67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6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66700" indent="-266700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49263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625475" indent="-176213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08038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63FC6-3EC8-9DD8-A7B7-82B3540BC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BC0F32-5BF6-DC2E-AF25-A6D47174B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2E6275-8F53-1C35-55F0-09B53041D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AE0F44-E8A2-24A8-98AD-83EED8E8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8A569F-0179-7A31-2C25-4F2175B4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389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D505F7-7F14-8C56-3F97-D59F9C59B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DF928A-8338-2E19-6326-3D3B13C2C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0B0242-1A8A-4F0E-9D88-6F0B4014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7EBFF-9748-BE26-B0FB-17C0DA10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1187AB-9C55-DBA2-D54A-706FBA44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309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F58867D-869A-4B3E-98B8-9BA424D901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497109-B9CC-ED3E-80F8-C8C1E87F1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C71F7B-EA19-BBE5-CB4C-E73FF810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46CE9A-B884-A9AD-D3D2-36C15622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62A8D0-8D08-9249-106C-E11E40EC6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106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h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D2F1EDB-9EFB-82D4-3FFE-141819122D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783" t="20105" r="7121" b="18211"/>
          <a:stretch/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41F2805-583F-76ED-5850-F187B1253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472" y="1844824"/>
            <a:ext cx="7992888" cy="2448271"/>
          </a:xfrm>
        </p:spPr>
        <p:txBody>
          <a:bodyPr anchor="b"/>
          <a:lstStyle>
            <a:lvl1pPr algn="l">
              <a:defRPr sz="5000" spc="0" baseline="0"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EE8ADC-4450-6C7B-A47D-123D8945D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472" y="4653136"/>
            <a:ext cx="7992888" cy="532656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3200" spc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2F077F0-30BC-07CD-E59B-8923D8AE98D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40923" y="5958910"/>
            <a:ext cx="1636417" cy="367735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1E277DD-D1B4-14E1-F392-6E6244ECA30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1492" y="5664540"/>
            <a:ext cx="1267081" cy="90029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937DDD6-8856-DCC6-EC2B-5EB24E57825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51386" y="563467"/>
            <a:ext cx="2520276" cy="58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23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6F21A-A9DA-EED1-7FB7-B9475076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5E58F5-E7A6-12D9-DD69-4B05268A5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340119-84D2-3DF5-97D1-D82EE50F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98B4C7-D7DA-2DF3-E88F-C27B3001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389A2D-50B5-0B84-EEEB-3BD9170A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28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4F13A-569D-4845-534A-11BEF372F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8D1279-CED1-789B-78E6-38FF974CE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1ED161-B788-DB98-B1E8-680920BB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2E190E-FF19-C731-9CA3-2330B5D49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5341C2-26A3-69D4-5BD9-0EB27A16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81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8B98D-7F34-F76E-D75D-DD704271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08144E-1483-3121-C05D-6E3872B3C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FAC6E2-5B74-7AB1-9BA3-88DDC6300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C61365-9565-F082-C3B4-95485CC82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30199A-BFEA-0218-629E-A422BF1A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B71590-1307-1507-FCEC-9B7D2931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10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275514-7EBA-4D51-3E13-51DCB0B58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696B6C-1B95-CAE7-3E09-B3415D17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043995-C9B4-B7E3-08FF-6FC444099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A99CCB-7406-0D5E-607F-0C2604AAB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12C030-FF01-2B49-AB1B-661D0D4520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7A77D03-F92B-DEA6-C0D4-821966B5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BC420C-4E5E-D654-4568-A02834AC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D7694D-60D3-6EB2-B90F-A554DEC7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19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07BA93-11F4-78D5-D6CE-578C56A4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26A4069-43CB-FD4E-ACEB-B4273754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99EFE93-456F-E983-DCA7-20DC17EF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0E689B-EB66-502E-CD03-4D5FD6EE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78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4D57E6-EA9F-FD1D-7FFD-AD50569F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BD52BA-3AAE-267B-C2EB-6F982D705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1D7FC62-1EC2-902D-D855-1969F49FF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80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7E559-4595-98EF-5D6C-4FF74C273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D400F6-1FE0-7030-C59B-5A48C41D2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33238C-835B-6EFF-6580-E3F2BA9C1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DAA1DA-53A8-F649-6485-E9B7D9DD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C77712-1484-7EB8-6017-AE1E897C2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FE1321-6A7D-A7BB-37DB-380B31309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86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DA8DA-DF54-F52D-EBFC-8D519BB1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8ED5E8A-2488-5295-5DD2-C65C2BF6D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E2AD16-98D8-5C62-D172-EC71FD18F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D6D422-0EC0-6F62-2017-0AC2956A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02A5BA-25A9-E466-F643-27A91D12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58DD48-27E3-1F09-D878-FA5EF66C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57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7689D9D-629F-30F4-7A2F-AA71E795D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E1AE48-2657-8CF7-B6C5-4BC42E961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5AFC21-39CC-96C6-5368-3D183CD18D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85B0E4-C893-324D-AD00-DD8C7C140F42}" type="datetimeFigureOut">
              <a:rPr lang="de-DE" smtClean="0"/>
              <a:t>15.05.24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107B4B-406D-5692-4FAC-EB5B66CA0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FC2080-D130-7183-B1E9-C42EFFDB7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185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9CE3E3E4-74CA-F83A-D7FE-073ED8CBAFD7}"/>
              </a:ext>
            </a:extLst>
          </p:cNvPr>
          <p:cNvSpPr/>
          <p:nvPr userDrawn="1"/>
        </p:nvSpPr>
        <p:spPr>
          <a:xfrm>
            <a:off x="0" y="6309320"/>
            <a:ext cx="12192000" cy="548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7D20C-6BE2-D299-8FEC-BA1FE02A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342" y="561975"/>
            <a:ext cx="10063733" cy="92280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E584FD-412E-2725-3683-7395D6DF5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225040"/>
            <a:ext cx="10082212" cy="3436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Mastertextfeld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77742E-B787-D1A4-0BEA-E49A98D2D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497767"/>
            <a:ext cx="1152649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fld id="{D6532FE3-A7DD-49AA-B4A9-8E4EE9F381C1}" type="datetime1">
              <a:rPr lang="de-DE" smtClean="0"/>
              <a:t>15.05.24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A4020D-D717-E09D-8E62-9CFC5E5E5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1991608" y="6497767"/>
            <a:ext cx="1944151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Name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477157-9A10-6250-33C9-1941620DE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7937" y="6497767"/>
            <a:ext cx="2743200" cy="15388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Seite </a:t>
            </a:r>
            <a:fld id="{CE6CAF4D-DD0D-4F34-9F3A-F974D54A280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C88CC7A-9221-FF5F-62E8-2E646494E0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51183" y="620713"/>
            <a:ext cx="371475" cy="38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0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None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361950" algn="l" defTabSz="914400" rtl="0" eaLnBrk="1" latinLnBrk="0" hangingPunct="1">
        <a:lnSpc>
          <a:spcPct val="114000"/>
        </a:lnSpc>
        <a:spcBef>
          <a:spcPts val="500"/>
        </a:spcBef>
        <a:buFont typeface="Kantumruy Pro" pitchFamily="2" charset="0"/>
        <a:buChar char="—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2667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0" hangingPunct="1">
        <a:lnSpc>
          <a:spcPct val="114000"/>
        </a:lnSpc>
        <a:spcBef>
          <a:spcPts val="500"/>
        </a:spcBef>
        <a:buFont typeface="Symbol" panose="05050102010706020507" pitchFamily="18" charset="2"/>
        <a:buChar char="-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990600" indent="-180975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6698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creativecommons.org/licenses/by-sa/4.0/de/legalcode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F8AACF-4C71-B02C-DFE5-C7C69FB09435}"/>
              </a:ext>
            </a:extLst>
          </p:cNvPr>
          <p:cNvSpPr txBox="1"/>
          <p:nvPr/>
        </p:nvSpPr>
        <p:spPr>
          <a:xfrm rot="2700000">
            <a:off x="1759527" y="2768859"/>
            <a:ext cx="85205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>
                <a:solidFill>
                  <a:schemeClr val="bg1">
                    <a:lumMod val="95000"/>
                  </a:schemeClr>
                </a:solidFill>
              </a:rPr>
              <a:t>Diese Folie darf nicht gelöscht werden.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6C3B378-A21C-DEB8-956B-F60B23E6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696" y="343550"/>
            <a:ext cx="8424936" cy="1303186"/>
          </a:xfrm>
        </p:spPr>
        <p:txBody>
          <a:bodyPr anchor="t"/>
          <a:lstStyle/>
          <a:p>
            <a:r>
              <a:rPr lang="de-DE" sz="4000" dirty="0"/>
              <a:t>Animation zum Thema Elektrophile Addition (Darstellung Vinylchlorid)</a:t>
            </a:r>
            <a:br>
              <a:rPr lang="de-DE" sz="4000" dirty="0"/>
            </a:br>
            <a:endParaRPr lang="de-DE" sz="4000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8E51DA2-0A11-7CCE-4629-C59E523AC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1649607"/>
            <a:ext cx="5328592" cy="356453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Ersteller*in: 	Constantin Egerer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Datum:		</a:t>
            </a:r>
            <a:fld id="{E2109ED1-EB64-8543-8608-128BBFA96499}" type="datetime4">
              <a:rPr lang="de-DE" sz="1600" smtClean="0"/>
              <a:pPr>
                <a:lnSpc>
                  <a:spcPct val="120000"/>
                </a:lnSpc>
                <a:spcBef>
                  <a:spcPts val="0"/>
                </a:spcBef>
              </a:pPr>
              <a:t>15. Mai 2024</a:t>
            </a:fld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Fach:		Chemie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Thema:		Elektrophile Addition (Darstellung 		Vinylchlorid)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Jahrgangsstufe:	11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Bundesland:	Brandenburg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Lernbereich:	3.2.2 Kunststoffe – problematische 		Alleskönner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Einsatz im Unterricht als: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600" dirty="0"/>
              <a:t>Selbstlernmaterial für Schüler*innen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Kontakt (optional, für Rückfragen): </a:t>
            </a:r>
            <a:r>
              <a:rPr lang="de-DE" sz="1600" dirty="0" err="1"/>
              <a:t>constantin.egerer@uni-potsdam.de</a:t>
            </a:r>
            <a:r>
              <a:rPr lang="de-DE" sz="1600" dirty="0"/>
              <a:t>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8D417D-1F60-8448-4C1E-F035F5D06AE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312026" y="1646736"/>
            <a:ext cx="5752751" cy="39425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Didaktischer Kommentar: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Diese Animation stellt die elektrophile Addition von Chlorwasserstoff an Ethin dar. Dabei entsteht das Produkt </a:t>
            </a:r>
            <a:r>
              <a:rPr lang="de-DE" sz="1600" dirty="0" err="1"/>
              <a:t>Monochlorethen</a:t>
            </a:r>
            <a:r>
              <a:rPr lang="de-DE" sz="1600" dirty="0"/>
              <a:t> (Vinylchlorid) als Ausgangsstoff für die PVC-Synthese. In dieser Form ist es als Lernmaterial zur Aufklärung des Mechanismus gedacht. Zur Einbindung in einen Vortrag einer </a:t>
            </a:r>
            <a:r>
              <a:rPr lang="de-DE" sz="1600" dirty="0" err="1"/>
              <a:t>Lehrkrafdt</a:t>
            </a:r>
            <a:r>
              <a:rPr lang="de-DE" sz="1600" dirty="0"/>
              <a:t> empfehle ich die eingeblendeten Texte zu löschen. Das fachliche Niveau in dieser Animation ist hoch, wodurch sich ein Einsatz in leistungsstarken Lerngruppen in der </a:t>
            </a:r>
            <a:r>
              <a:rPr lang="de-DE" sz="1600"/>
              <a:t>SEKII anbietet. </a:t>
            </a:r>
            <a:endParaRPr lang="de-DE" sz="1600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E015291-4D77-5631-E391-2166FF6EE75C}"/>
              </a:ext>
            </a:extLst>
          </p:cNvPr>
          <p:cNvGrpSpPr/>
          <p:nvPr/>
        </p:nvGrpSpPr>
        <p:grpSpPr>
          <a:xfrm>
            <a:off x="-25179" y="5908990"/>
            <a:ext cx="12089956" cy="1077218"/>
            <a:chOff x="-25179" y="5774724"/>
            <a:chExt cx="12089956" cy="1077218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3CA0CF7-BB01-15AB-9690-393B8E4AF5B6}"/>
                </a:ext>
              </a:extLst>
            </p:cNvPr>
            <p:cNvSpPr txBox="1"/>
            <p:nvPr/>
          </p:nvSpPr>
          <p:spPr>
            <a:xfrm>
              <a:off x="-25179" y="5774724"/>
              <a:ext cx="120899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/>
                <a:t>Diese Datei ist lizensiert unter:</a:t>
              </a:r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r>
                <a:rPr lang="de-DE" sz="800" dirty="0"/>
                <a:t>© 2024. Diese Datei und deren Inhalte sind freigegeben unter der Creative-Commons-Lizenz </a:t>
              </a:r>
            </a:p>
            <a:p>
              <a:r>
                <a:rPr lang="de-DE" sz="800" dirty="0"/>
                <a:t>Namensnennung, Weitergabe unter gleichen Bedingungen, Version 4.0 Deutschland (CC BY-SA 4.0 de). URL: </a:t>
              </a:r>
              <a:r>
                <a:rPr lang="de-DE" sz="800" dirty="0">
                  <a:hlinkClick r:id="rId2"/>
                </a:rPr>
                <a:t>https://creativecommons.org/licenses/by-sa/4.0/de/legalcode</a:t>
              </a:r>
              <a:r>
                <a:rPr lang="de-DE" sz="800" dirty="0"/>
                <a:t> </a:t>
              </a:r>
            </a:p>
            <a:p>
              <a:endParaRPr lang="de-DE" sz="800" dirty="0"/>
            </a:p>
          </p:txBody>
        </p:sp>
        <p:pic>
          <p:nvPicPr>
            <p:cNvPr id="7" name="Bild 3" descr="Ein Bild, das Symbol, Kreis, Screenshot, Grafiken enthält.&#10;&#10;Automatisch generierte Beschreibung">
              <a:extLst>
                <a:ext uri="{FF2B5EF4-FFF2-40B4-BE49-F238E27FC236}">
                  <a16:creationId xmlns:a16="http://schemas.microsoft.com/office/drawing/2014/main" id="{EB7C6B9E-DD7E-2266-2E9A-CEFBD38B6E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28" y="5968330"/>
              <a:ext cx="1276350" cy="44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2533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2924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19189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102881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2885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/>
          <p:nvPr/>
        </p:nvCxnSpPr>
        <p:spPr>
          <a:xfrm>
            <a:off x="4600229" y="39989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47917" y="3932491"/>
            <a:ext cx="31531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47917" y="406050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>
            <a:cxnSpLocks/>
          </p:cNvCxnSpPr>
          <p:nvPr/>
        </p:nvCxnSpPr>
        <p:spPr>
          <a:xfrm rot="5400000">
            <a:off x="5026830" y="4361564"/>
            <a:ext cx="31531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079878" y="399519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5694380" y="4276303"/>
            <a:ext cx="7008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4897016" y="427630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>
            <a:cxnSpLocks/>
          </p:cNvCxnSpPr>
          <p:nvPr/>
        </p:nvCxnSpPr>
        <p:spPr>
          <a:xfrm rot="5400000">
            <a:off x="5570494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5852394" y="43615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5852394" y="492698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148453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ADEAB0C3-52C1-05C8-3B07-E44B3D537A29}"/>
              </a:ext>
            </a:extLst>
          </p:cNvPr>
          <p:cNvSpPr txBox="1"/>
          <p:nvPr/>
        </p:nvSpPr>
        <p:spPr>
          <a:xfrm>
            <a:off x="5867492" y="3411727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+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40F8731-EC59-0F36-AEC2-B410CBDFCA49}"/>
              </a:ext>
            </a:extLst>
          </p:cNvPr>
          <p:cNvSpPr txBox="1"/>
          <p:nvPr/>
        </p:nvSpPr>
        <p:spPr>
          <a:xfrm>
            <a:off x="6277144" y="4074709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-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98597C5-B4EF-6185-FD16-14666210F8E0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14F2916-93B1-7B74-5B78-61E19E013274}"/>
              </a:ext>
            </a:extLst>
          </p:cNvPr>
          <p:cNvSpPr txBox="1"/>
          <p:nvPr/>
        </p:nvSpPr>
        <p:spPr>
          <a:xfrm>
            <a:off x="1975020" y="5930565"/>
            <a:ext cx="8241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2. Schritt: </a:t>
            </a:r>
            <a:r>
              <a:rPr lang="de-DE" dirty="0">
                <a:solidFill>
                  <a:srgbClr val="00B0F0"/>
                </a:solidFill>
                <a:latin typeface="Calibri" panose="020F0502020204030204"/>
              </a:rPr>
              <a:t>heterolytische Spaltung 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des Chlorwasserstoff-Moleküls und </a:t>
            </a:r>
            <a:r>
              <a:rPr lang="de-DE" dirty="0">
                <a:solidFill>
                  <a:srgbClr val="FF0000"/>
                </a:solidFill>
                <a:latin typeface="Calibri" panose="020F0502020204030204"/>
              </a:rPr>
              <a:t>Bindung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 des Protons an das Ethin-Molekül</a:t>
            </a:r>
          </a:p>
        </p:txBody>
      </p:sp>
    </p:spTree>
    <p:extLst>
      <p:ext uri="{BB962C8B-B14F-4D97-AF65-F5344CB8AC3E}">
        <p14:creationId xmlns:p14="http://schemas.microsoft.com/office/powerpoint/2010/main" val="293091623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90E10027-0DE5-D60A-F461-9E645DAB9436}"/>
              </a:ext>
            </a:extLst>
          </p:cNvPr>
          <p:cNvSpPr txBox="1"/>
          <p:nvPr/>
        </p:nvSpPr>
        <p:spPr>
          <a:xfrm>
            <a:off x="5918204" y="2946241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+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6749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23013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329811" y="2685688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6711" y="3131885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>
            <a:cxnSpLocks/>
          </p:cNvCxnSpPr>
          <p:nvPr/>
        </p:nvCxnSpPr>
        <p:spPr>
          <a:xfrm rot="2700000">
            <a:off x="4743875" y="32355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>
            <a:cxnSpLocks/>
          </p:cNvCxnSpPr>
          <p:nvPr/>
        </p:nvCxnSpPr>
        <p:spPr>
          <a:xfrm>
            <a:off x="5351742" y="3470663"/>
            <a:ext cx="31531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>
            <a:cxnSpLocks/>
          </p:cNvCxnSpPr>
          <p:nvPr/>
        </p:nvCxnSpPr>
        <p:spPr>
          <a:xfrm>
            <a:off x="5351742" y="3598679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>
            <a:cxnSpLocks/>
          </p:cNvCxnSpPr>
          <p:nvPr/>
        </p:nvCxnSpPr>
        <p:spPr>
          <a:xfrm rot="8100000">
            <a:off x="4745910" y="3798440"/>
            <a:ext cx="31531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083702" y="352900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296163" y="4585508"/>
            <a:ext cx="881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4336627" y="359481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>
            <a:cxnSpLocks/>
          </p:cNvCxnSpPr>
          <p:nvPr/>
        </p:nvCxnSpPr>
        <p:spPr>
          <a:xfrm rot="5400000">
            <a:off x="6138507" y="497022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6454178" y="467076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6454178" y="5236185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750241" y="497022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69B98A3E-B36A-7D69-1026-41B608B9CBD8}"/>
              </a:ext>
            </a:extLst>
          </p:cNvPr>
          <p:cNvSpPr txBox="1"/>
          <p:nvPr/>
        </p:nvSpPr>
        <p:spPr>
          <a:xfrm>
            <a:off x="6904827" y="4364254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-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3D1B815-AAFA-E1AE-6682-5B0F5E0F9528}"/>
              </a:ext>
            </a:extLst>
          </p:cNvPr>
          <p:cNvSpPr txBox="1"/>
          <p:nvPr/>
        </p:nvSpPr>
        <p:spPr>
          <a:xfrm>
            <a:off x="7320525" y="2916439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Dieses Molekül bezeichnet man aufgrund des positiv geladenen Kohlenstoff-Atoms als </a:t>
            </a:r>
            <a:r>
              <a:rPr lang="de-DE" b="1" dirty="0" err="1">
                <a:solidFill>
                  <a:prstClr val="black"/>
                </a:solidFill>
                <a:latin typeface="Calibri" panose="020F0502020204030204"/>
              </a:rPr>
              <a:t>Carbenium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</a:rPr>
              <a:t>-Ion.</a:t>
            </a:r>
          </a:p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 Dieses ist ein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Elektrophil</a:t>
            </a:r>
            <a:endParaRPr lang="de-DE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95BCEDB9-3A08-7321-F1DE-A7E03B6CCABD}"/>
              </a:ext>
            </a:extLst>
          </p:cNvPr>
          <p:cNvSpPr txBox="1"/>
          <p:nvPr/>
        </p:nvSpPr>
        <p:spPr>
          <a:xfrm>
            <a:off x="7378151" y="4508562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b="1" dirty="0">
                <a:solidFill>
                  <a:prstClr val="black"/>
                </a:solidFill>
                <a:latin typeface="Calibri" panose="020F0502020204030204"/>
              </a:rPr>
              <a:t>Außerdem ist noch ein Chlorid-Ion vorhanden. </a:t>
            </a:r>
          </a:p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 Dieses fungiert als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Nucleophil</a:t>
            </a:r>
            <a:endParaRPr lang="de-DE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90A67547-5BC4-2005-9708-F5AA9E221DC4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382633963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90E10027-0DE5-D60A-F461-9E645DAB9436}"/>
              </a:ext>
            </a:extLst>
          </p:cNvPr>
          <p:cNvSpPr txBox="1"/>
          <p:nvPr/>
        </p:nvSpPr>
        <p:spPr>
          <a:xfrm>
            <a:off x="5918204" y="2946241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+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6749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23013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329811" y="2685688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6711" y="3131885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>
            <a:cxnSpLocks/>
          </p:cNvCxnSpPr>
          <p:nvPr/>
        </p:nvCxnSpPr>
        <p:spPr>
          <a:xfrm rot="2700000">
            <a:off x="4743875" y="32355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51742" y="347066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51742" y="3598679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>
            <a:cxnSpLocks/>
          </p:cNvCxnSpPr>
          <p:nvPr/>
        </p:nvCxnSpPr>
        <p:spPr>
          <a:xfrm rot="8100000">
            <a:off x="4745910" y="3798440"/>
            <a:ext cx="31531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083702" y="352900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296163" y="4585508"/>
            <a:ext cx="881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4336627" y="359481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>
            <a:cxnSpLocks/>
          </p:cNvCxnSpPr>
          <p:nvPr/>
        </p:nvCxnSpPr>
        <p:spPr>
          <a:xfrm rot="5400000">
            <a:off x="6138507" y="497022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6454178" y="467076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6454178" y="5236185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750241" y="497022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69B98A3E-B36A-7D69-1026-41B608B9CBD8}"/>
              </a:ext>
            </a:extLst>
          </p:cNvPr>
          <p:cNvSpPr txBox="1"/>
          <p:nvPr/>
        </p:nvSpPr>
        <p:spPr>
          <a:xfrm>
            <a:off x="6904827" y="4364254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-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3D1B815-AAFA-E1AE-6682-5B0F5E0F9528}"/>
              </a:ext>
            </a:extLst>
          </p:cNvPr>
          <p:cNvSpPr txBox="1"/>
          <p:nvPr/>
        </p:nvSpPr>
        <p:spPr>
          <a:xfrm>
            <a:off x="7335900" y="334898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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Elektrophil</a:t>
            </a:r>
            <a:endParaRPr lang="de-DE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95BCEDB9-3A08-7321-F1DE-A7E03B6CCABD}"/>
              </a:ext>
            </a:extLst>
          </p:cNvPr>
          <p:cNvSpPr txBox="1"/>
          <p:nvPr/>
        </p:nvSpPr>
        <p:spPr>
          <a:xfrm>
            <a:off x="7382624" y="4782655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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Nucleophil</a:t>
            </a:r>
            <a:endParaRPr lang="de-DE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DD7C4F2E-DA32-FE27-BC39-BAE2A3663F86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168623437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90E10027-0DE5-D60A-F461-9E645DAB9436}"/>
              </a:ext>
            </a:extLst>
          </p:cNvPr>
          <p:cNvSpPr txBox="1"/>
          <p:nvPr/>
        </p:nvSpPr>
        <p:spPr>
          <a:xfrm>
            <a:off x="5918204" y="2946241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+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6749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23013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329811" y="2685688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6711" y="3131885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>
            <a:cxnSpLocks/>
          </p:cNvCxnSpPr>
          <p:nvPr/>
        </p:nvCxnSpPr>
        <p:spPr>
          <a:xfrm rot="2700000">
            <a:off x="4743875" y="32355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51742" y="347066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51742" y="3598679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>
            <a:cxnSpLocks/>
          </p:cNvCxnSpPr>
          <p:nvPr/>
        </p:nvCxnSpPr>
        <p:spPr>
          <a:xfrm rot="8100000">
            <a:off x="4745910" y="3798440"/>
            <a:ext cx="31531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083702" y="352900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5560832" y="3878276"/>
            <a:ext cx="881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4336627" y="359481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>
            <a:cxnSpLocks/>
          </p:cNvCxnSpPr>
          <p:nvPr/>
        </p:nvCxnSpPr>
        <p:spPr>
          <a:xfrm rot="5400000">
            <a:off x="5403178" y="4262996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5718847" y="3963536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5718847" y="4528955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014910" y="4262996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69B98A3E-B36A-7D69-1026-41B608B9CBD8}"/>
              </a:ext>
            </a:extLst>
          </p:cNvPr>
          <p:cNvSpPr txBox="1"/>
          <p:nvPr/>
        </p:nvSpPr>
        <p:spPr>
          <a:xfrm>
            <a:off x="6169496" y="3657023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-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440CC350-6A0D-8CD6-683E-51BFEBD4D1AC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0DE79205-B3FA-A874-E849-15C6B628C374}"/>
              </a:ext>
            </a:extLst>
          </p:cNvPr>
          <p:cNvSpPr txBox="1"/>
          <p:nvPr/>
        </p:nvSpPr>
        <p:spPr>
          <a:xfrm>
            <a:off x="1975020" y="5954949"/>
            <a:ext cx="8241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3. Schritt: elektrostatische Anziehung zwischen den Ionen und Bindung des Chlorid-Ions an das </a:t>
            </a:r>
            <a:r>
              <a:rPr lang="de-DE" dirty="0" err="1">
                <a:solidFill>
                  <a:prstClr val="black"/>
                </a:solidFill>
                <a:latin typeface="Calibri" panose="020F0502020204030204"/>
              </a:rPr>
              <a:t>Carbenium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-Ion. </a:t>
            </a:r>
          </a:p>
        </p:txBody>
      </p:sp>
    </p:spTree>
    <p:extLst>
      <p:ext uri="{BB962C8B-B14F-4D97-AF65-F5344CB8AC3E}">
        <p14:creationId xmlns:p14="http://schemas.microsoft.com/office/powerpoint/2010/main" val="38412611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6749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23013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329811" y="2685688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6711" y="3131885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>
            <a:cxnSpLocks/>
          </p:cNvCxnSpPr>
          <p:nvPr/>
        </p:nvCxnSpPr>
        <p:spPr>
          <a:xfrm rot="2700000">
            <a:off x="4743875" y="32355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51742" y="347066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51742" y="3598679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>
            <a:cxnSpLocks/>
          </p:cNvCxnSpPr>
          <p:nvPr/>
        </p:nvCxnSpPr>
        <p:spPr>
          <a:xfrm rot="8100000">
            <a:off x="4745910" y="3798440"/>
            <a:ext cx="31531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5560832" y="3913112"/>
            <a:ext cx="881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4336627" y="359481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109830" y="352900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>
            <a:cxnSpLocks/>
          </p:cNvCxnSpPr>
          <p:nvPr/>
        </p:nvCxnSpPr>
        <p:spPr>
          <a:xfrm rot="5400000">
            <a:off x="5385759" y="4262996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>
            <a:cxnSpLocks/>
          </p:cNvCxnSpPr>
          <p:nvPr/>
        </p:nvCxnSpPr>
        <p:spPr>
          <a:xfrm rot="5400000">
            <a:off x="5718847" y="3919991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5718847" y="4563791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032329" y="4262996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>
            <a:extLst>
              <a:ext uri="{FF2B5EF4-FFF2-40B4-BE49-F238E27FC236}">
                <a16:creationId xmlns:a16="http://schemas.microsoft.com/office/drawing/2014/main" id="{79C4F2C7-9F75-3B32-BAC4-B4B358D0F7CB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696833C-46E5-5045-1ECC-8BA36CC6B276}"/>
              </a:ext>
            </a:extLst>
          </p:cNvPr>
          <p:cNvSpPr txBox="1"/>
          <p:nvPr/>
        </p:nvSpPr>
        <p:spPr>
          <a:xfrm>
            <a:off x="1975020" y="5954949"/>
            <a:ext cx="8241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3. Schritt: elektrostatische Anziehung zwischen den Ionen und Bindung des Chlorid-Ions an das </a:t>
            </a:r>
            <a:r>
              <a:rPr lang="de-DE" dirty="0" err="1">
                <a:solidFill>
                  <a:prstClr val="black"/>
                </a:solidFill>
                <a:latin typeface="Calibri" panose="020F0502020204030204"/>
              </a:rPr>
              <a:t>Carbenium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-Ion. </a:t>
            </a:r>
          </a:p>
        </p:txBody>
      </p:sp>
    </p:spTree>
    <p:extLst>
      <p:ext uri="{BB962C8B-B14F-4D97-AF65-F5344CB8AC3E}">
        <p14:creationId xmlns:p14="http://schemas.microsoft.com/office/powerpoint/2010/main" val="254099406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A6A092C9-0778-ACDC-53C9-DF5EF86859E4}"/>
              </a:ext>
            </a:extLst>
          </p:cNvPr>
          <p:cNvGrpSpPr/>
          <p:nvPr/>
        </p:nvGrpSpPr>
        <p:grpSpPr>
          <a:xfrm>
            <a:off x="5543415" y="3529007"/>
            <a:ext cx="881725" cy="1034784"/>
            <a:chOff x="5543414" y="3529006"/>
            <a:chExt cx="881725" cy="1034784"/>
          </a:xfrm>
        </p:grpSpPr>
        <p:cxnSp>
          <p:nvCxnSpPr>
            <p:cNvPr id="11" name="Gerade Verbindung 10">
              <a:extLst>
                <a:ext uri="{FF2B5EF4-FFF2-40B4-BE49-F238E27FC236}">
                  <a16:creationId xmlns:a16="http://schemas.microsoft.com/office/drawing/2014/main" id="{0EEDC79C-CDA0-1312-2AA3-34E1DAD40B1B}"/>
                </a:ext>
              </a:extLst>
            </p:cNvPr>
            <p:cNvCxnSpPr/>
            <p:nvPr/>
          </p:nvCxnSpPr>
          <p:spPr>
            <a:xfrm>
              <a:off x="6109828" y="3529006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>
              <a:extLst>
                <a:ext uri="{FF2B5EF4-FFF2-40B4-BE49-F238E27FC236}">
                  <a16:creationId xmlns:a16="http://schemas.microsoft.com/office/drawing/2014/main" id="{1D4A1A9F-EA45-F473-64F2-F570444F22C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385758" y="4262996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>
              <a:extLst>
                <a:ext uri="{FF2B5EF4-FFF2-40B4-BE49-F238E27FC236}">
                  <a16:creationId xmlns:a16="http://schemas.microsoft.com/office/drawing/2014/main" id="{DA6E2B5B-10A6-6453-2211-8F79CC6D4B5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718846" y="3919991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>
              <a:extLst>
                <a:ext uri="{FF2B5EF4-FFF2-40B4-BE49-F238E27FC236}">
                  <a16:creationId xmlns:a16="http://schemas.microsoft.com/office/drawing/2014/main" id="{9E129243-DAE4-2A91-912D-7C75659466CE}"/>
                </a:ext>
              </a:extLst>
            </p:cNvPr>
            <p:cNvCxnSpPr/>
            <p:nvPr/>
          </p:nvCxnSpPr>
          <p:spPr>
            <a:xfrm>
              <a:off x="5718846" y="4563790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>
              <a:extLst>
                <a:ext uri="{FF2B5EF4-FFF2-40B4-BE49-F238E27FC236}">
                  <a16:creationId xmlns:a16="http://schemas.microsoft.com/office/drawing/2014/main" id="{29A53D9D-483D-DDC3-2EEA-CA681966422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032327" y="4262996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6749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23013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329811" y="2685688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6711" y="3131885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>
            <a:cxnSpLocks/>
          </p:cNvCxnSpPr>
          <p:nvPr/>
        </p:nvCxnSpPr>
        <p:spPr>
          <a:xfrm rot="2700000">
            <a:off x="4743875" y="32355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51742" y="347066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51742" y="3598679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>
            <a:cxnSpLocks/>
          </p:cNvCxnSpPr>
          <p:nvPr/>
        </p:nvCxnSpPr>
        <p:spPr>
          <a:xfrm rot="8100000">
            <a:off x="4745910" y="3798440"/>
            <a:ext cx="31531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5560832" y="3913112"/>
            <a:ext cx="881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4336627" y="359481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0CD62ACB-B0E0-18C8-B0D9-1E3449832825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C823C133-0211-1F6A-D292-4FE457FDC0A7}"/>
              </a:ext>
            </a:extLst>
          </p:cNvPr>
          <p:cNvSpPr txBox="1"/>
          <p:nvPr/>
        </p:nvSpPr>
        <p:spPr>
          <a:xfrm>
            <a:off x="1975020" y="5954949"/>
            <a:ext cx="8241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3. Schritt: elektrostatische Anziehung zwischen den Ionen und Bindung des Chlorid-Ions an das </a:t>
            </a:r>
            <a:r>
              <a:rPr lang="de-DE" dirty="0" err="1">
                <a:solidFill>
                  <a:prstClr val="black"/>
                </a:solidFill>
                <a:latin typeface="Calibri" panose="020F0502020204030204"/>
              </a:rPr>
              <a:t>Carbenium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-Ion. </a:t>
            </a:r>
          </a:p>
        </p:txBody>
      </p:sp>
    </p:spTree>
    <p:extLst>
      <p:ext uri="{BB962C8B-B14F-4D97-AF65-F5344CB8AC3E}">
        <p14:creationId xmlns:p14="http://schemas.microsoft.com/office/powerpoint/2010/main" val="334931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6749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23013" y="3131886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329811" y="2685688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211881" y="27558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>
            <a:cxnSpLocks/>
          </p:cNvCxnSpPr>
          <p:nvPr/>
        </p:nvCxnSpPr>
        <p:spPr>
          <a:xfrm rot="2700000">
            <a:off x="4743875" y="32355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51742" y="347066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51742" y="3598679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>
            <a:cxnSpLocks/>
          </p:cNvCxnSpPr>
          <p:nvPr/>
        </p:nvCxnSpPr>
        <p:spPr>
          <a:xfrm rot="8100000">
            <a:off x="4745910" y="3798440"/>
            <a:ext cx="31531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067348" y="3678917"/>
            <a:ext cx="881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4336627" y="359481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 panose="020F0502020204030204"/>
              </a:rPr>
              <a:t>H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A6A092C9-0778-ACDC-53C9-DF5EF86859E4}"/>
              </a:ext>
            </a:extLst>
          </p:cNvPr>
          <p:cNvGrpSpPr/>
          <p:nvPr/>
        </p:nvGrpSpPr>
        <p:grpSpPr>
          <a:xfrm rot="18900000">
            <a:off x="5882291" y="3300791"/>
            <a:ext cx="881725" cy="1034783"/>
            <a:chOff x="5543414" y="3529006"/>
            <a:chExt cx="881725" cy="1034782"/>
          </a:xfrm>
        </p:grpSpPr>
        <p:cxnSp>
          <p:nvCxnSpPr>
            <p:cNvPr id="11" name="Gerade Verbindung 10">
              <a:extLst>
                <a:ext uri="{FF2B5EF4-FFF2-40B4-BE49-F238E27FC236}">
                  <a16:creationId xmlns:a16="http://schemas.microsoft.com/office/drawing/2014/main" id="{0EEDC79C-CDA0-1312-2AA3-34E1DAD40B1B}"/>
                </a:ext>
              </a:extLst>
            </p:cNvPr>
            <p:cNvCxnSpPr/>
            <p:nvPr/>
          </p:nvCxnSpPr>
          <p:spPr>
            <a:xfrm>
              <a:off x="6109828" y="3529006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>
              <a:extLst>
                <a:ext uri="{FF2B5EF4-FFF2-40B4-BE49-F238E27FC236}">
                  <a16:creationId xmlns:a16="http://schemas.microsoft.com/office/drawing/2014/main" id="{1D4A1A9F-EA45-F473-64F2-F570444F22C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385758" y="4262996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>
              <a:extLst>
                <a:ext uri="{FF2B5EF4-FFF2-40B4-BE49-F238E27FC236}">
                  <a16:creationId xmlns:a16="http://schemas.microsoft.com/office/drawing/2014/main" id="{DA6E2B5B-10A6-6453-2211-8F79CC6D4B5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718846" y="3919991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>
              <a:extLst>
                <a:ext uri="{FF2B5EF4-FFF2-40B4-BE49-F238E27FC236}">
                  <a16:creationId xmlns:a16="http://schemas.microsoft.com/office/drawing/2014/main" id="{9E129243-DAE4-2A91-912D-7C75659466CE}"/>
                </a:ext>
              </a:extLst>
            </p:cNvPr>
            <p:cNvCxnSpPr/>
            <p:nvPr/>
          </p:nvCxnSpPr>
          <p:spPr>
            <a:xfrm>
              <a:off x="5718846" y="4563788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>
              <a:extLst>
                <a:ext uri="{FF2B5EF4-FFF2-40B4-BE49-F238E27FC236}">
                  <a16:creationId xmlns:a16="http://schemas.microsoft.com/office/drawing/2014/main" id="{29A53D9D-483D-DDC3-2EEA-CA681966422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032327" y="4262996"/>
              <a:ext cx="31531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feld 18">
            <a:extLst>
              <a:ext uri="{FF2B5EF4-FFF2-40B4-BE49-F238E27FC236}">
                <a16:creationId xmlns:a16="http://schemas.microsoft.com/office/drawing/2014/main" id="{8242553C-83ED-9CAF-9419-8219E6188A04}"/>
              </a:ext>
            </a:extLst>
          </p:cNvPr>
          <p:cNvSpPr txBox="1"/>
          <p:nvPr/>
        </p:nvSpPr>
        <p:spPr>
          <a:xfrm>
            <a:off x="7188901" y="3271647"/>
            <a:ext cx="4153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Als Reaktionsprodukt ist </a:t>
            </a:r>
            <a:r>
              <a:rPr lang="de-DE" b="1" dirty="0" err="1">
                <a:solidFill>
                  <a:prstClr val="black"/>
                </a:solidFill>
                <a:latin typeface="Calibri" panose="020F0502020204030204"/>
              </a:rPr>
              <a:t>Monochlorethen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 (Trivialname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</a:rPr>
              <a:t>Vinylchlorid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) entstanden.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8C21AE03-CF45-E3E9-402D-796134A96603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34211504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5369736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6096001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579693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849697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/>
          <p:nvPr/>
        </p:nvCxnSpPr>
        <p:spPr>
          <a:xfrm>
            <a:off x="5077041" y="2558868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824729" y="2427048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824729" y="25550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/>
          <p:nvPr/>
        </p:nvCxnSpPr>
        <p:spPr>
          <a:xfrm>
            <a:off x="5824729" y="2689176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556690" y="25550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015465" y="4276304"/>
            <a:ext cx="83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5251052" y="427630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/>
          <p:nvPr/>
        </p:nvCxnSpPr>
        <p:spPr>
          <a:xfrm>
            <a:off x="573801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6173479" y="43615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6173479" y="492698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46953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>
            <a:extLst>
              <a:ext uri="{FF2B5EF4-FFF2-40B4-BE49-F238E27FC236}">
                <a16:creationId xmlns:a16="http://schemas.microsoft.com/office/drawing/2014/main" id="{751FF104-FEAA-BC13-AF5A-52FC49ECBCF2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1016546735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5369736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6096001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579693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849697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/>
          <p:nvPr/>
        </p:nvCxnSpPr>
        <p:spPr>
          <a:xfrm>
            <a:off x="5077041" y="2558868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824729" y="2427048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824729" y="25550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/>
          <p:nvPr/>
        </p:nvCxnSpPr>
        <p:spPr>
          <a:xfrm>
            <a:off x="5824729" y="2689176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556690" y="25550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015465" y="4276304"/>
            <a:ext cx="83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5251052" y="427630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/>
          <p:nvPr/>
        </p:nvCxnSpPr>
        <p:spPr>
          <a:xfrm>
            <a:off x="573801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6173479" y="43615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6173479" y="492698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46953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A94A8C1C-12DF-7302-D46E-0452F85565CD}"/>
                  </a:ext>
                </a:extLst>
              </p:cNvPr>
              <p:cNvSpPr txBox="1"/>
              <p:nvPr/>
            </p:nvSpPr>
            <p:spPr>
              <a:xfrm>
                <a:off x="5637160" y="1987412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A94A8C1C-12DF-7302-D46E-0452F85565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7160" y="1987412"/>
                <a:ext cx="965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feld 22">
            <a:extLst>
              <a:ext uri="{FF2B5EF4-FFF2-40B4-BE49-F238E27FC236}">
                <a16:creationId xmlns:a16="http://schemas.microsoft.com/office/drawing/2014/main" id="{4EEB39FD-69DE-0BD7-9A04-EE45FBFD1FC4}"/>
              </a:ext>
            </a:extLst>
          </p:cNvPr>
          <p:cNvSpPr txBox="1"/>
          <p:nvPr/>
        </p:nvSpPr>
        <p:spPr>
          <a:xfrm>
            <a:off x="8034727" y="2093399"/>
            <a:ext cx="31179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Ethin:</a:t>
            </a:r>
          </a:p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hohe Elektronendichte der Dreifachbindung </a:t>
            </a:r>
          </a:p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 ein Ethin-Molekül ist ein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Nucleophil</a:t>
            </a:r>
            <a:endParaRPr lang="de-DE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6410470-F79E-6675-9BBD-52B9DE34FF57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42486092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5369736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6096001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579693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849697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/>
          <p:nvPr/>
        </p:nvCxnSpPr>
        <p:spPr>
          <a:xfrm>
            <a:off x="5077041" y="2558868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824729" y="2427048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824729" y="25550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/>
          <p:nvPr/>
        </p:nvCxnSpPr>
        <p:spPr>
          <a:xfrm>
            <a:off x="5824729" y="2689176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556690" y="25550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015465" y="4276304"/>
            <a:ext cx="83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5251052" y="427630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/>
          <p:nvPr/>
        </p:nvCxnSpPr>
        <p:spPr>
          <a:xfrm>
            <a:off x="573801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6173479" y="43615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6173479" y="492698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46953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F0B1EC22-DF2F-2D38-0F1E-F998C6DF71D3}"/>
                  </a:ext>
                </a:extLst>
              </p:cNvPr>
              <p:cNvSpPr txBox="1"/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F0B1EC22-DF2F-2D38-0F1E-F998C6DF7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A94A8C1C-12DF-7302-D46E-0452F85565CD}"/>
                  </a:ext>
                </a:extLst>
              </p:cNvPr>
              <p:cNvSpPr txBox="1"/>
              <p:nvPr/>
            </p:nvSpPr>
            <p:spPr>
              <a:xfrm>
                <a:off x="5637160" y="1987412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A94A8C1C-12DF-7302-D46E-0452F85565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7160" y="1987412"/>
                <a:ext cx="9652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feld 19">
            <a:extLst>
              <a:ext uri="{FF2B5EF4-FFF2-40B4-BE49-F238E27FC236}">
                <a16:creationId xmlns:a16="http://schemas.microsoft.com/office/drawing/2014/main" id="{5FCDCC19-0F23-521F-7D8B-A3C3C42D0515}"/>
              </a:ext>
            </a:extLst>
          </p:cNvPr>
          <p:cNvSpPr txBox="1"/>
          <p:nvPr/>
        </p:nvSpPr>
        <p:spPr>
          <a:xfrm>
            <a:off x="8034727" y="2093399"/>
            <a:ext cx="31179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Ethin:</a:t>
            </a:r>
          </a:p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hohe Elektronendichte der Dreifachbindung </a:t>
            </a:r>
          </a:p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 ein Ethin-Molekül ist ein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Nucleophil</a:t>
            </a:r>
            <a:endParaRPr lang="de-DE" b="1" dirty="0">
              <a:solidFill>
                <a:prstClr val="black"/>
              </a:solidFill>
              <a:latin typeface="Calibri" panose="020F0502020204030204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32FFED80-3170-8FCA-A439-9952E7496F86}"/>
                  </a:ext>
                </a:extLst>
              </p:cNvPr>
              <p:cNvSpPr txBox="1"/>
              <p:nvPr/>
            </p:nvSpPr>
            <p:spPr>
              <a:xfrm>
                <a:off x="5959915" y="5002261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32FFED80-3170-8FCA-A439-9952E7496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915" y="5002261"/>
                <a:ext cx="9652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feld 21">
            <a:extLst>
              <a:ext uri="{FF2B5EF4-FFF2-40B4-BE49-F238E27FC236}">
                <a16:creationId xmlns:a16="http://schemas.microsoft.com/office/drawing/2014/main" id="{A3060DC9-DAEA-1E16-BA0C-29862BE6F6C9}"/>
              </a:ext>
            </a:extLst>
          </p:cNvPr>
          <p:cNvSpPr txBox="1"/>
          <p:nvPr/>
        </p:nvSpPr>
        <p:spPr>
          <a:xfrm>
            <a:off x="8042769" y="4212597"/>
            <a:ext cx="31179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Chlorwasserstoff:</a:t>
            </a:r>
          </a:p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polare Bindung und damit geringe Elektronendichte am Wasserstoff</a:t>
            </a:r>
          </a:p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 ein Chlorwasserstoff-Molekül fungiert hier als ein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Elektrophil</a:t>
            </a:r>
            <a:endParaRPr lang="de-DE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Dreieck 22">
            <a:extLst>
              <a:ext uri="{FF2B5EF4-FFF2-40B4-BE49-F238E27FC236}">
                <a16:creationId xmlns:a16="http://schemas.microsoft.com/office/drawing/2014/main" id="{CC1D302C-958C-C15D-C86C-A67C12A26018}"/>
              </a:ext>
            </a:extLst>
          </p:cNvPr>
          <p:cNvSpPr/>
          <p:nvPr/>
        </p:nvSpPr>
        <p:spPr>
          <a:xfrm rot="16200000">
            <a:off x="5780931" y="4466773"/>
            <a:ext cx="186364" cy="388503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>
              <a:defRPr/>
            </a:pPr>
            <a:endParaRPr lang="de-DE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6935AF9-AFBC-3A21-C5F6-96D30F3D6CEC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6149734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5369736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6096001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579693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849697" y="215794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/>
          <p:nvPr/>
        </p:nvCxnSpPr>
        <p:spPr>
          <a:xfrm>
            <a:off x="5077041" y="2558868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824729" y="2427048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824729" y="25550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/>
          <p:nvPr/>
        </p:nvCxnSpPr>
        <p:spPr>
          <a:xfrm>
            <a:off x="5824729" y="2689176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556690" y="25550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015465" y="4276304"/>
            <a:ext cx="96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5251052" y="427630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/>
          <p:nvPr/>
        </p:nvCxnSpPr>
        <p:spPr>
          <a:xfrm>
            <a:off x="573801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6173479" y="43615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6173479" y="492698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46953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F0B1EC22-DF2F-2D38-0F1E-F998C6DF71D3}"/>
                  </a:ext>
                </a:extLst>
              </p:cNvPr>
              <p:cNvSpPr txBox="1"/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F0B1EC22-DF2F-2D38-0F1E-F998C6DF7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A94A8C1C-12DF-7302-D46E-0452F85565CD}"/>
                  </a:ext>
                </a:extLst>
              </p:cNvPr>
              <p:cNvSpPr txBox="1"/>
              <p:nvPr/>
            </p:nvSpPr>
            <p:spPr>
              <a:xfrm>
                <a:off x="5637160" y="1987412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A94A8C1C-12DF-7302-D46E-0452F85565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7160" y="1987412"/>
                <a:ext cx="9652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feld 19">
            <a:extLst>
              <a:ext uri="{FF2B5EF4-FFF2-40B4-BE49-F238E27FC236}">
                <a16:creationId xmlns:a16="http://schemas.microsoft.com/office/drawing/2014/main" id="{5FCDCC19-0F23-521F-7D8B-A3C3C42D0515}"/>
              </a:ext>
            </a:extLst>
          </p:cNvPr>
          <p:cNvSpPr txBox="1"/>
          <p:nvPr/>
        </p:nvSpPr>
        <p:spPr>
          <a:xfrm>
            <a:off x="8042769" y="2370397"/>
            <a:ext cx="3117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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Nucleophil</a:t>
            </a:r>
            <a:endParaRPr lang="de-DE" b="1" dirty="0">
              <a:solidFill>
                <a:prstClr val="black"/>
              </a:solidFill>
              <a:latin typeface="Calibri" panose="020F0502020204030204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32FFED80-3170-8FCA-A439-9952E7496F86}"/>
                  </a:ext>
                </a:extLst>
              </p:cNvPr>
              <p:cNvSpPr txBox="1"/>
              <p:nvPr/>
            </p:nvSpPr>
            <p:spPr>
              <a:xfrm>
                <a:off x="5959915" y="5002261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32FFED80-3170-8FCA-A439-9952E7496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915" y="5002261"/>
                <a:ext cx="9652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feld 21">
            <a:extLst>
              <a:ext uri="{FF2B5EF4-FFF2-40B4-BE49-F238E27FC236}">
                <a16:creationId xmlns:a16="http://schemas.microsoft.com/office/drawing/2014/main" id="{A3060DC9-DAEA-1E16-BA0C-29862BE6F6C9}"/>
              </a:ext>
            </a:extLst>
          </p:cNvPr>
          <p:cNvSpPr txBox="1"/>
          <p:nvPr/>
        </p:nvSpPr>
        <p:spPr>
          <a:xfrm>
            <a:off x="8042769" y="4520413"/>
            <a:ext cx="3117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 </a:t>
            </a:r>
            <a:r>
              <a:rPr lang="de-DE" b="1" dirty="0">
                <a:solidFill>
                  <a:prstClr val="black"/>
                </a:solidFill>
                <a:latin typeface="Calibri" panose="020F0502020204030204"/>
                <a:sym typeface="Wingdings" pitchFamily="2" charset="2"/>
              </a:rPr>
              <a:t>Elektrophil</a:t>
            </a:r>
            <a:endParaRPr lang="de-DE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A7DA06A-D8A3-6BF3-DC40-9A17AF598CDD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362836069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2924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19189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102881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2885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/>
          <p:nvPr/>
        </p:nvCxnSpPr>
        <p:spPr>
          <a:xfrm>
            <a:off x="4600229" y="39989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47917" y="386717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47917" y="399519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/>
          <p:nvPr/>
        </p:nvCxnSpPr>
        <p:spPr>
          <a:xfrm>
            <a:off x="5347917" y="4129305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079878" y="399519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015465" y="4276304"/>
            <a:ext cx="96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5251052" y="427630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/>
          <p:nvPr/>
        </p:nvCxnSpPr>
        <p:spPr>
          <a:xfrm>
            <a:off x="573801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6173479" y="43615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6173479" y="492698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46953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6F3D7314-D5A7-7F59-2032-37C897827935}"/>
                  </a:ext>
                </a:extLst>
              </p:cNvPr>
              <p:cNvSpPr txBox="1"/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6F3D7314-D5A7-7F59-2032-37C8978279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23F6901C-DDB2-D6A9-C58D-FA7BF305E6EE}"/>
                  </a:ext>
                </a:extLst>
              </p:cNvPr>
              <p:cNvSpPr txBox="1"/>
              <p:nvPr/>
            </p:nvSpPr>
            <p:spPr>
              <a:xfrm>
                <a:off x="5113211" y="3476132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23F6901C-DDB2-D6A9-C58D-FA7BF305E6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211" y="3476132"/>
                <a:ext cx="9652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feld 19">
            <a:extLst>
              <a:ext uri="{FF2B5EF4-FFF2-40B4-BE49-F238E27FC236}">
                <a16:creationId xmlns:a16="http://schemas.microsoft.com/office/drawing/2014/main" id="{FDFA3E37-35F7-1838-23CC-939F4EC9C164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17631169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2924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19189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102881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2885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/>
          <p:nvPr/>
        </p:nvCxnSpPr>
        <p:spPr>
          <a:xfrm>
            <a:off x="4600229" y="39989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47917" y="386717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47917" y="399519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/>
          <p:nvPr/>
        </p:nvCxnSpPr>
        <p:spPr>
          <a:xfrm>
            <a:off x="5347917" y="4129305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079878" y="399519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015465" y="4276304"/>
            <a:ext cx="96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5251052" y="427630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/>
          <p:nvPr/>
        </p:nvCxnSpPr>
        <p:spPr>
          <a:xfrm>
            <a:off x="573801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6173479" y="43615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6173479" y="492698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46953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6F3D7314-D5A7-7F59-2032-37C897827935}"/>
                  </a:ext>
                </a:extLst>
              </p:cNvPr>
              <p:cNvSpPr txBox="1"/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6F3D7314-D5A7-7F59-2032-37C8978279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23F6901C-DDB2-D6A9-C58D-FA7BF305E6EE}"/>
                  </a:ext>
                </a:extLst>
              </p:cNvPr>
              <p:cNvSpPr txBox="1"/>
              <p:nvPr/>
            </p:nvSpPr>
            <p:spPr>
              <a:xfrm>
                <a:off x="5113211" y="3476132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23F6901C-DDB2-D6A9-C58D-FA7BF305E6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211" y="3476132"/>
                <a:ext cx="9652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F1F4A72A-9480-C0F2-5AD0-8EDD87748EFF}"/>
              </a:ext>
            </a:extLst>
          </p:cNvPr>
          <p:cNvCxnSpPr>
            <a:cxnSpLocks/>
          </p:cNvCxnSpPr>
          <p:nvPr/>
        </p:nvCxnSpPr>
        <p:spPr>
          <a:xfrm>
            <a:off x="5193236" y="4216015"/>
            <a:ext cx="154681" cy="28735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22B646A5-6EC9-3944-EE9C-C2C67E753114}"/>
              </a:ext>
            </a:extLst>
          </p:cNvPr>
          <p:cNvCxnSpPr>
            <a:cxnSpLocks/>
          </p:cNvCxnSpPr>
          <p:nvPr/>
        </p:nvCxnSpPr>
        <p:spPr>
          <a:xfrm flipH="1">
            <a:off x="5674021" y="4207371"/>
            <a:ext cx="154681" cy="28735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89CD5366-A361-71F4-CB48-315FDC3FFC39}"/>
              </a:ext>
            </a:extLst>
          </p:cNvPr>
          <p:cNvSpPr txBox="1"/>
          <p:nvPr/>
        </p:nvSpPr>
        <p:spPr>
          <a:xfrm>
            <a:off x="1975020" y="6089061"/>
            <a:ext cx="8241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1. Schritt: Ethin und Chlorwasserstoff bilden einen </a:t>
            </a:r>
            <a:r>
              <a:rPr lang="de-DE" dirty="0">
                <a:solidFill>
                  <a:prstClr val="white">
                    <a:lumMod val="75000"/>
                  </a:prstClr>
                </a:solidFill>
                <a:latin typeface="Calibri" panose="020F0502020204030204"/>
              </a:rPr>
              <a:t>π-Komplex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 aus.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BDBF5EE-FEA0-97AC-4F96-DAD2D9521540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31745197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2924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19189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102881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2885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/>
          <p:nvPr/>
        </p:nvCxnSpPr>
        <p:spPr>
          <a:xfrm>
            <a:off x="4600229" y="39989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47917" y="386717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47917" y="399519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/>
          <p:nvPr/>
        </p:nvCxnSpPr>
        <p:spPr>
          <a:xfrm>
            <a:off x="5347917" y="4129305"/>
            <a:ext cx="31531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079878" y="399519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6015466" y="4276303"/>
            <a:ext cx="782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5251052" y="427630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/>
          <p:nvPr/>
        </p:nvCxnSpPr>
        <p:spPr>
          <a:xfrm>
            <a:off x="573801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6173479" y="43615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6173479" y="492698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469538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6F3D7314-D5A7-7F59-2032-37C897827935}"/>
                  </a:ext>
                </a:extLst>
              </p:cNvPr>
              <p:cNvSpPr txBox="1"/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6F3D7314-D5A7-7F59-2032-37C8978279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039" y="4889745"/>
                <a:ext cx="965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23F6901C-DDB2-D6A9-C58D-FA7BF305E6EE}"/>
                  </a:ext>
                </a:extLst>
              </p:cNvPr>
              <p:cNvSpPr txBox="1"/>
              <p:nvPr/>
            </p:nvSpPr>
            <p:spPr>
              <a:xfrm>
                <a:off x="5113211" y="3476132"/>
                <a:ext cx="96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609585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de-DE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23F6901C-DDB2-D6A9-C58D-FA7BF305E6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211" y="3476132"/>
                <a:ext cx="9652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F1F4A72A-9480-C0F2-5AD0-8EDD87748EFF}"/>
              </a:ext>
            </a:extLst>
          </p:cNvPr>
          <p:cNvCxnSpPr>
            <a:cxnSpLocks/>
          </p:cNvCxnSpPr>
          <p:nvPr/>
        </p:nvCxnSpPr>
        <p:spPr>
          <a:xfrm>
            <a:off x="5193236" y="4216015"/>
            <a:ext cx="154681" cy="28735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22B646A5-6EC9-3944-EE9C-C2C67E753114}"/>
              </a:ext>
            </a:extLst>
          </p:cNvPr>
          <p:cNvCxnSpPr>
            <a:cxnSpLocks/>
          </p:cNvCxnSpPr>
          <p:nvPr/>
        </p:nvCxnSpPr>
        <p:spPr>
          <a:xfrm flipH="1">
            <a:off x="5674021" y="4207371"/>
            <a:ext cx="154681" cy="28735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>
            <a:extLst>
              <a:ext uri="{FF2B5EF4-FFF2-40B4-BE49-F238E27FC236}">
                <a16:creationId xmlns:a16="http://schemas.microsoft.com/office/drawing/2014/main" id="{48EEFDAE-4AE3-6CD0-57BC-D9BFD283135E}"/>
              </a:ext>
            </a:extLst>
          </p:cNvPr>
          <p:cNvSpPr txBox="1"/>
          <p:nvPr/>
        </p:nvSpPr>
        <p:spPr>
          <a:xfrm>
            <a:off x="1975020" y="5930565"/>
            <a:ext cx="8241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2. Schritt: </a:t>
            </a:r>
            <a:r>
              <a:rPr lang="de-DE" dirty="0">
                <a:solidFill>
                  <a:srgbClr val="00B0F0"/>
                </a:solidFill>
                <a:latin typeface="Calibri" panose="020F0502020204030204"/>
              </a:rPr>
              <a:t>heterolytische Spaltung 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des Chlorwasserstoff-Moleküls und </a:t>
            </a:r>
            <a:r>
              <a:rPr lang="de-DE" dirty="0">
                <a:solidFill>
                  <a:srgbClr val="FF0000"/>
                </a:solidFill>
                <a:latin typeface="Calibri" panose="020F0502020204030204"/>
              </a:rPr>
              <a:t>Bindung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 des Protons an das Ethin-Molekül</a:t>
            </a:r>
          </a:p>
        </p:txBody>
      </p:sp>
      <p:sp>
        <p:nvSpPr>
          <p:cNvPr id="23" name="Freihandform 22">
            <a:extLst>
              <a:ext uri="{FF2B5EF4-FFF2-40B4-BE49-F238E27FC236}">
                <a16:creationId xmlns:a16="http://schemas.microsoft.com/office/drawing/2014/main" id="{01429D42-7B9B-751A-6605-78BB92C314F1}"/>
              </a:ext>
            </a:extLst>
          </p:cNvPr>
          <p:cNvSpPr/>
          <p:nvPr/>
        </p:nvSpPr>
        <p:spPr>
          <a:xfrm>
            <a:off x="5660526" y="4448691"/>
            <a:ext cx="77492" cy="451271"/>
          </a:xfrm>
          <a:custGeom>
            <a:avLst/>
            <a:gdLst>
              <a:gd name="connsiteX0" fmla="*/ 0 w 356623"/>
              <a:gd name="connsiteY0" fmla="*/ 0 h 2076773"/>
              <a:gd name="connsiteX1" fmla="*/ 340963 w 356623"/>
              <a:gd name="connsiteY1" fmla="*/ 263471 h 2076773"/>
              <a:gd name="connsiteX2" fmla="*/ 46495 w 356623"/>
              <a:gd name="connsiteY2" fmla="*/ 464949 h 2076773"/>
              <a:gd name="connsiteX3" fmla="*/ 356461 w 356623"/>
              <a:gd name="connsiteY3" fmla="*/ 681926 h 2076773"/>
              <a:gd name="connsiteX4" fmla="*/ 92990 w 356623"/>
              <a:gd name="connsiteY4" fmla="*/ 852407 h 2076773"/>
              <a:gd name="connsiteX5" fmla="*/ 356461 w 356623"/>
              <a:gd name="connsiteY5" fmla="*/ 1069383 h 2076773"/>
              <a:gd name="connsiteX6" fmla="*/ 108488 w 356623"/>
              <a:gd name="connsiteY6" fmla="*/ 1208868 h 2076773"/>
              <a:gd name="connsiteX7" fmla="*/ 340963 w 356623"/>
              <a:gd name="connsiteY7" fmla="*/ 1379349 h 2076773"/>
              <a:gd name="connsiteX8" fmla="*/ 108488 w 356623"/>
              <a:gd name="connsiteY8" fmla="*/ 1534332 h 2076773"/>
              <a:gd name="connsiteX9" fmla="*/ 356461 w 356623"/>
              <a:gd name="connsiteY9" fmla="*/ 1720312 h 2076773"/>
              <a:gd name="connsiteX10" fmla="*/ 123987 w 356623"/>
              <a:gd name="connsiteY10" fmla="*/ 1875295 h 2076773"/>
              <a:gd name="connsiteX11" fmla="*/ 340963 w 356623"/>
              <a:gd name="connsiteY11" fmla="*/ 2076773 h 2076773"/>
              <a:gd name="connsiteX12" fmla="*/ 340963 w 356623"/>
              <a:gd name="connsiteY12" fmla="*/ 2076773 h 2076773"/>
              <a:gd name="connsiteX13" fmla="*/ 340963 w 356623"/>
              <a:gd name="connsiteY13" fmla="*/ 2076773 h 2076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6623" h="2076773">
                <a:moveTo>
                  <a:pt x="0" y="0"/>
                </a:moveTo>
                <a:cubicBezTo>
                  <a:pt x="166607" y="92990"/>
                  <a:pt x="333214" y="185980"/>
                  <a:pt x="340963" y="263471"/>
                </a:cubicBezTo>
                <a:cubicBezTo>
                  <a:pt x="348712" y="340962"/>
                  <a:pt x="43912" y="395207"/>
                  <a:pt x="46495" y="464949"/>
                </a:cubicBezTo>
                <a:cubicBezTo>
                  <a:pt x="49078" y="534691"/>
                  <a:pt x="348712" y="617350"/>
                  <a:pt x="356461" y="681926"/>
                </a:cubicBezTo>
                <a:cubicBezTo>
                  <a:pt x="364210" y="746502"/>
                  <a:pt x="92990" y="787831"/>
                  <a:pt x="92990" y="852407"/>
                </a:cubicBezTo>
                <a:cubicBezTo>
                  <a:pt x="92990" y="916983"/>
                  <a:pt x="353878" y="1009973"/>
                  <a:pt x="356461" y="1069383"/>
                </a:cubicBezTo>
                <a:cubicBezTo>
                  <a:pt x="359044" y="1128793"/>
                  <a:pt x="111071" y="1157207"/>
                  <a:pt x="108488" y="1208868"/>
                </a:cubicBezTo>
                <a:cubicBezTo>
                  <a:pt x="105905" y="1260529"/>
                  <a:pt x="340963" y="1325105"/>
                  <a:pt x="340963" y="1379349"/>
                </a:cubicBezTo>
                <a:cubicBezTo>
                  <a:pt x="340963" y="1433593"/>
                  <a:pt x="105905" y="1477505"/>
                  <a:pt x="108488" y="1534332"/>
                </a:cubicBezTo>
                <a:cubicBezTo>
                  <a:pt x="111071" y="1591159"/>
                  <a:pt x="353878" y="1663485"/>
                  <a:pt x="356461" y="1720312"/>
                </a:cubicBezTo>
                <a:cubicBezTo>
                  <a:pt x="359044" y="1777139"/>
                  <a:pt x="126570" y="1815885"/>
                  <a:pt x="123987" y="1875295"/>
                </a:cubicBezTo>
                <a:cubicBezTo>
                  <a:pt x="121404" y="1934705"/>
                  <a:pt x="340963" y="2076773"/>
                  <a:pt x="340963" y="2076773"/>
                </a:cubicBezTo>
                <a:lnTo>
                  <a:pt x="340963" y="2076773"/>
                </a:lnTo>
                <a:lnTo>
                  <a:pt x="340963" y="2076773"/>
                </a:ln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>
              <a:defRPr/>
            </a:pPr>
            <a:endParaRPr lang="de-DE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A09D075-68F6-C5FB-0D2C-066BF74D3D07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</p:spTree>
    <p:extLst>
      <p:ext uri="{BB962C8B-B14F-4D97-AF65-F5344CB8AC3E}">
        <p14:creationId xmlns:p14="http://schemas.microsoft.com/office/powerpoint/2010/main" val="7579340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698D679-29A9-2890-31AB-E310E29F0681}"/>
              </a:ext>
            </a:extLst>
          </p:cNvPr>
          <p:cNvSpPr txBox="1"/>
          <p:nvPr/>
        </p:nvSpPr>
        <p:spPr>
          <a:xfrm>
            <a:off x="4892924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F48802-D7ED-4F02-3826-2F50369DC7CD}"/>
              </a:ext>
            </a:extLst>
          </p:cNvPr>
          <p:cNvSpPr txBox="1"/>
          <p:nvPr/>
        </p:nvSpPr>
        <p:spPr>
          <a:xfrm>
            <a:off x="5619189" y="3598073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0CFA26-8340-0BFB-2332-8A0E2F1CD666}"/>
              </a:ext>
            </a:extLst>
          </p:cNvPr>
          <p:cNvSpPr txBox="1"/>
          <p:nvPr/>
        </p:nvSpPr>
        <p:spPr>
          <a:xfrm>
            <a:off x="4102881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7A6BFB-BEA5-34E0-BFAB-379172E36B0A}"/>
              </a:ext>
            </a:extLst>
          </p:cNvPr>
          <p:cNvSpPr txBox="1"/>
          <p:nvPr/>
        </p:nvSpPr>
        <p:spPr>
          <a:xfrm>
            <a:off x="6372885" y="3598072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E834EC83-B960-79E1-AE5F-BFB58ED24B9D}"/>
              </a:ext>
            </a:extLst>
          </p:cNvPr>
          <p:cNvCxnSpPr/>
          <p:nvPr/>
        </p:nvCxnSpPr>
        <p:spPr>
          <a:xfrm>
            <a:off x="4600229" y="399899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31C23B3-1C17-121A-7403-18127002508D}"/>
              </a:ext>
            </a:extLst>
          </p:cNvPr>
          <p:cNvCxnSpPr/>
          <p:nvPr/>
        </p:nvCxnSpPr>
        <p:spPr>
          <a:xfrm>
            <a:off x="5347917" y="3932491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3497756-30E6-C009-5C28-544BA66B0852}"/>
              </a:ext>
            </a:extLst>
          </p:cNvPr>
          <p:cNvCxnSpPr/>
          <p:nvPr/>
        </p:nvCxnSpPr>
        <p:spPr>
          <a:xfrm>
            <a:off x="5347917" y="4060507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463BFEF3-D3E6-CC72-8DD6-D92E32D949AE}"/>
              </a:ext>
            </a:extLst>
          </p:cNvPr>
          <p:cNvCxnSpPr>
            <a:cxnSpLocks/>
          </p:cNvCxnSpPr>
          <p:nvPr/>
        </p:nvCxnSpPr>
        <p:spPr>
          <a:xfrm rot="5400000">
            <a:off x="5026830" y="4361564"/>
            <a:ext cx="31531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EDC79C-CDA0-1312-2AA3-34E1DAD40B1B}"/>
              </a:ext>
            </a:extLst>
          </p:cNvPr>
          <p:cNvCxnSpPr/>
          <p:nvPr/>
        </p:nvCxnSpPr>
        <p:spPr>
          <a:xfrm>
            <a:off x="6079878" y="399519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1B1E17C4-B3DB-190E-1AC2-5C410D0A28E6}"/>
              </a:ext>
            </a:extLst>
          </p:cNvPr>
          <p:cNvSpPr txBox="1"/>
          <p:nvPr/>
        </p:nvSpPr>
        <p:spPr>
          <a:xfrm>
            <a:off x="5694379" y="4276304"/>
            <a:ext cx="8621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Cl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80570A1-6B5E-DE06-9448-9891B8B5822C}"/>
              </a:ext>
            </a:extLst>
          </p:cNvPr>
          <p:cNvSpPr txBox="1"/>
          <p:nvPr/>
        </p:nvSpPr>
        <p:spPr>
          <a:xfrm>
            <a:off x="4897016" y="4276304"/>
            <a:ext cx="534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4400" dirty="0">
                <a:solidFill>
                  <a:prstClr val="black"/>
                </a:solidFill>
                <a:latin typeface="Calibri" panose="020F0502020204030204"/>
              </a:rPr>
              <a:t>H</a:t>
            </a: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D4A1A9F-EA45-F473-64F2-F570444F22CE}"/>
              </a:ext>
            </a:extLst>
          </p:cNvPr>
          <p:cNvCxnSpPr>
            <a:cxnSpLocks/>
          </p:cNvCxnSpPr>
          <p:nvPr/>
        </p:nvCxnSpPr>
        <p:spPr>
          <a:xfrm rot="5400000">
            <a:off x="5570494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A6E2B5B-10A6-6453-2211-8F79CC6D4B59}"/>
              </a:ext>
            </a:extLst>
          </p:cNvPr>
          <p:cNvCxnSpPr/>
          <p:nvPr/>
        </p:nvCxnSpPr>
        <p:spPr>
          <a:xfrm>
            <a:off x="5852394" y="4361564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E129243-DAE4-2A91-912D-7C75659466CE}"/>
              </a:ext>
            </a:extLst>
          </p:cNvPr>
          <p:cNvCxnSpPr/>
          <p:nvPr/>
        </p:nvCxnSpPr>
        <p:spPr>
          <a:xfrm>
            <a:off x="5852394" y="492698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9A53D9D-483D-DDC3-2EEA-CA6819664222}"/>
              </a:ext>
            </a:extLst>
          </p:cNvPr>
          <p:cNvCxnSpPr>
            <a:cxnSpLocks/>
          </p:cNvCxnSpPr>
          <p:nvPr/>
        </p:nvCxnSpPr>
        <p:spPr>
          <a:xfrm rot="5400000">
            <a:off x="6148453" y="4661023"/>
            <a:ext cx="3153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ADEAB0C3-52C1-05C8-3B07-E44B3D537A29}"/>
              </a:ext>
            </a:extLst>
          </p:cNvPr>
          <p:cNvSpPr txBox="1"/>
          <p:nvPr/>
        </p:nvSpPr>
        <p:spPr>
          <a:xfrm>
            <a:off x="5867492" y="3411727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+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40F8731-EC59-0F36-AEC2-B410CBDFCA49}"/>
              </a:ext>
            </a:extLst>
          </p:cNvPr>
          <p:cNvSpPr txBox="1"/>
          <p:nvPr/>
        </p:nvSpPr>
        <p:spPr>
          <a:xfrm>
            <a:off x="6277144" y="4074709"/>
            <a:ext cx="862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de-DE" sz="3200" dirty="0">
                <a:solidFill>
                  <a:prstClr val="black"/>
                </a:solidFill>
                <a:latin typeface="Calibri" panose="020F0502020204030204"/>
              </a:rPr>
              <a:t>-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7032136-DE36-B266-993F-78E3E117C9FC}"/>
              </a:ext>
            </a:extLst>
          </p:cNvPr>
          <p:cNvSpPr txBox="1"/>
          <p:nvPr/>
        </p:nvSpPr>
        <p:spPr>
          <a:xfrm>
            <a:off x="1975022" y="667877"/>
            <a:ext cx="8241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sz="2800" dirty="0">
                <a:solidFill>
                  <a:prstClr val="black"/>
                </a:solidFill>
                <a:latin typeface="Calibri" panose="020F0502020204030204"/>
              </a:rPr>
              <a:t>Elektrophile Addition von Chlorwasserstoff an Ethin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CE27F5F-CC00-6A30-D09E-C8FCBBEA941B}"/>
              </a:ext>
            </a:extLst>
          </p:cNvPr>
          <p:cNvSpPr txBox="1"/>
          <p:nvPr/>
        </p:nvSpPr>
        <p:spPr>
          <a:xfrm>
            <a:off x="1975020" y="5930565"/>
            <a:ext cx="8241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2. Schritt: </a:t>
            </a:r>
            <a:r>
              <a:rPr lang="de-DE" dirty="0">
                <a:solidFill>
                  <a:srgbClr val="00B0F0"/>
                </a:solidFill>
                <a:latin typeface="Calibri" panose="020F0502020204030204"/>
              </a:rPr>
              <a:t>heterolytische Spaltung 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des Chlorwasserstoff-Moleküls und </a:t>
            </a:r>
            <a:r>
              <a:rPr lang="de-DE" dirty="0">
                <a:solidFill>
                  <a:srgbClr val="FF0000"/>
                </a:solidFill>
                <a:latin typeface="Calibri" panose="020F0502020204030204"/>
              </a:rPr>
              <a:t>Bindung</a:t>
            </a: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 des Protons an das Ethin-Molekül</a:t>
            </a:r>
          </a:p>
        </p:txBody>
      </p:sp>
    </p:spTree>
    <p:extLst>
      <p:ext uri="{BB962C8B-B14F-4D97-AF65-F5344CB8AC3E}">
        <p14:creationId xmlns:p14="http://schemas.microsoft.com/office/powerpoint/2010/main" val="39404961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162D50E4-E834-BE4D-9433-C749908FEBB0}"/>
    </a:ext>
  </a:extLst>
</a:theme>
</file>

<file path=ppt/theme/theme2.xml><?xml version="1.0" encoding="utf-8"?>
<a:theme xmlns:a="http://schemas.openxmlformats.org/drawingml/2006/main" name="Kompetenzverbund_Digital">
  <a:themeElements>
    <a:clrScheme name="Lernen Digital MINT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00E5B6"/>
      </a:accent1>
      <a:accent2>
        <a:srgbClr val="FF3859"/>
      </a:accent2>
      <a:accent3>
        <a:srgbClr val="B4E0E8"/>
      </a:accent3>
      <a:accent4>
        <a:srgbClr val="FF98FF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3000"/>
          </a:lnSpc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lnSpc>
            <a:spcPct val="113000"/>
          </a:lnSpc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09D4B229-8892-F746-A2BD-017F0F93079E}"/>
    </a:ext>
  </a:extLst>
</a:theme>
</file>

<file path=ppt/theme/theme3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633</Words>
  <Application>Microsoft Macintosh PowerPoint</Application>
  <PresentationFormat>Breitbild</PresentationFormat>
  <Paragraphs>175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16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Cambria Math</vt:lpstr>
      <vt:lpstr>Kantumruy Pro</vt:lpstr>
      <vt:lpstr>Kantumruy Pro Medium</vt:lpstr>
      <vt:lpstr>Symbol</vt:lpstr>
      <vt:lpstr>Office</vt:lpstr>
      <vt:lpstr>Kompetenzverbund_Digital</vt:lpstr>
      <vt:lpstr>Animation zum Thema Elektrophile Addition (Darstellung Vinylchlorid)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 zum Thema Elektrophile Addition (Darstellung Vinylchlorid) </dc:title>
  <dc:creator>Constantin Egerer</dc:creator>
  <cp:lastModifiedBy>Constantin Egerer</cp:lastModifiedBy>
  <cp:revision>1</cp:revision>
  <dcterms:created xsi:type="dcterms:W3CDTF">2024-05-15T07:19:00Z</dcterms:created>
  <dcterms:modified xsi:type="dcterms:W3CDTF">2024-05-15T07:52:41Z</dcterms:modified>
</cp:coreProperties>
</file>