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48" r:id="rId2"/>
    <p:sldMasterId id="2147483690" r:id="rId3"/>
  </p:sldMasterIdLst>
  <p:notesMasterIdLst>
    <p:notesMasterId r:id="rId9"/>
  </p:notesMasterIdLst>
  <p:handoutMasterIdLst>
    <p:handoutMasterId r:id="rId10"/>
  </p:handoutMasterIdLst>
  <p:sldIdLst>
    <p:sldId id="257" r:id="rId4"/>
    <p:sldId id="379" r:id="rId5"/>
    <p:sldId id="380" r:id="rId6"/>
    <p:sldId id="376" r:id="rId7"/>
    <p:sldId id="377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9" autoAdjust="0"/>
    <p:restoredTop sz="81361"/>
  </p:normalViewPr>
  <p:slideViewPr>
    <p:cSldViewPr showGuides="1">
      <p:cViewPr varScale="1">
        <p:scale>
          <a:sx n="98" d="100"/>
          <a:sy n="98" d="100"/>
        </p:scale>
        <p:origin x="156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EEDFD-5915-4F7B-B712-75E9BB55AD1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453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45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135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37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53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8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09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10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1440000"/>
            <a:ext cx="11258036" cy="904240"/>
          </a:xfrm>
        </p:spPr>
        <p:txBody>
          <a:bodyPr anchor="t">
            <a:noAutofit/>
          </a:bodyPr>
          <a:lstStyle>
            <a:lvl1pPr algn="ctr">
              <a:defRPr sz="4267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0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624000" y="2592001"/>
            <a:ext cx="11258037" cy="15125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1" name="Untertitel 3"/>
          <p:cNvSpPr>
            <a:spLocks noGrp="1"/>
          </p:cNvSpPr>
          <p:nvPr>
            <p:ph type="body" sz="half" idx="13" hasCustomPrompt="1"/>
          </p:nvPr>
        </p:nvSpPr>
        <p:spPr>
          <a:xfrm>
            <a:off x="624000" y="4591879"/>
            <a:ext cx="11258037" cy="570176"/>
          </a:xfrm>
        </p:spPr>
        <p:txBody>
          <a:bodyPr>
            <a:noAutofit/>
          </a:bodyPr>
          <a:lstStyle>
            <a:lvl1pPr marL="0" indent="0" algn="ctr">
              <a:buNone/>
              <a:defRPr sz="3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520000"/>
            <a:ext cx="11258037" cy="493395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4441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1" y="480000"/>
            <a:ext cx="11235663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960001"/>
            <a:ext cx="11235664" cy="55583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8362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numme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4309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8" name="Inhaltsplatzhalter 2"/>
          <p:cNvSpPr>
            <a:spLocks noGrp="1"/>
          </p:cNvSpPr>
          <p:nvPr>
            <p:ph sz="quarter" idx="13" hasCustomPrompt="1"/>
          </p:nvPr>
        </p:nvSpPr>
        <p:spPr>
          <a:xfrm>
            <a:off x="624000" y="960000"/>
            <a:ext cx="11249813" cy="5555051"/>
          </a:xfrm>
        </p:spPr>
        <p:txBody>
          <a:bodyPr/>
          <a:lstStyle>
            <a:lvl1pPr marL="609585" indent="-609585">
              <a:buFont typeface="+mj-lt"/>
              <a:buAutoNum type="arabicPeriod"/>
              <a:defRPr/>
            </a:lvl1pPr>
            <a:lvl2pPr marL="914377" indent="-457189">
              <a:buFont typeface="+mj-lt"/>
              <a:buAutoNum type="alphaLcParenR"/>
              <a:defRPr/>
            </a:lvl2pPr>
            <a:lvl3pPr marL="1371566" indent="-457189">
              <a:buFont typeface="+mj-lt"/>
              <a:buAutoNum type="romanLcPeriod"/>
              <a:defRPr/>
            </a:lvl3pPr>
            <a:lvl4pPr marL="1828754" indent="-457189">
              <a:buFont typeface="+mj-lt"/>
              <a:buAutoNum type="arabicParenBoth"/>
              <a:defRPr/>
            </a:lvl4pPr>
            <a:lvl5pPr marL="2285943" indent="-457189">
              <a:buFont typeface="+mj-lt"/>
              <a:buAutoNum type="alphaLcPeriod"/>
              <a:defRPr/>
            </a:lvl5pPr>
          </a:lstStyle>
          <a:p>
            <a:pPr lvl="0"/>
            <a:r>
              <a:rPr lang="de-DE" dirty="0"/>
              <a:t>Nummerierte 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0100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hemen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40001"/>
            <a:ext cx="11249389" cy="304198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2571" y="4560000"/>
            <a:ext cx="11249389" cy="1757293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61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nwechs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5040000"/>
            <a:ext cx="11258036" cy="584493"/>
          </a:xfrm>
        </p:spPr>
        <p:txBody>
          <a:bodyPr anchor="t">
            <a:noAutofit/>
          </a:bodyPr>
          <a:lstStyle>
            <a:lvl1pPr algn="l"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808000"/>
            <a:ext cx="11258037" cy="493395"/>
          </a:xfrm>
        </p:spPr>
        <p:txBody>
          <a:bodyPr>
            <a:no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1440001"/>
            <a:ext cx="11258036" cy="343879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0292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24000" y="960000"/>
            <a:ext cx="5388583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2001" y="960000"/>
            <a:ext cx="5694679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10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5495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074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4001" y="960000"/>
            <a:ext cx="53663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4001" y="1824001"/>
            <a:ext cx="5366359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2000" y="960000"/>
            <a:ext cx="569976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92000" y="1824001"/>
            <a:ext cx="5699760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12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677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282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upp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/>
          </p:nvPr>
        </p:nvSpPr>
        <p:spPr>
          <a:xfrm>
            <a:off x="624000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1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5" name="Textplatzhalter 4"/>
          <p:cNvSpPr>
            <a:spLocks noGrp="1"/>
          </p:cNvSpPr>
          <p:nvPr>
            <p:ph type="body" sz="half" idx="13"/>
          </p:nvPr>
        </p:nvSpPr>
        <p:spPr>
          <a:xfrm>
            <a:off x="4152438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Bildplatzhalter 5"/>
          <p:cNvSpPr>
            <a:spLocks noGrp="1" noChangeAspect="1"/>
          </p:cNvSpPr>
          <p:nvPr>
            <p:ph type="pic" idx="15"/>
          </p:nvPr>
        </p:nvSpPr>
        <p:spPr>
          <a:xfrm>
            <a:off x="4152437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6" name="Textplatzhalter 6"/>
          <p:cNvSpPr>
            <a:spLocks noGrp="1"/>
          </p:cNvSpPr>
          <p:nvPr>
            <p:ph type="body" sz="half" idx="14"/>
          </p:nvPr>
        </p:nvSpPr>
        <p:spPr>
          <a:xfrm>
            <a:off x="8017933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Bildplatzhalter 7"/>
          <p:cNvSpPr>
            <a:spLocks noGrp="1" noChangeAspect="1"/>
          </p:cNvSpPr>
          <p:nvPr>
            <p:ph type="pic" idx="16"/>
          </p:nvPr>
        </p:nvSpPr>
        <p:spPr>
          <a:xfrm>
            <a:off x="8017932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2" name="Datumsplatzhalter 9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7" name="Foliennummernplatzhalt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501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0934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-694976"/>
            <a:ext cx="11235661" cy="4785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de-DE" dirty="0"/>
              <a:t>Nicht sichtbaren 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901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23515" cy="159182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2351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13" hasCustomPrompt="1"/>
          </p:nvPr>
        </p:nvSpPr>
        <p:spPr>
          <a:xfrm>
            <a:off x="4896001" y="480000"/>
            <a:ext cx="6995161" cy="60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322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494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4945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4896002" y="480000"/>
            <a:ext cx="6827425" cy="6000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516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11249389" cy="1600200"/>
          </a:xfrm>
        </p:spPr>
        <p:txBody>
          <a:bodyPr anchor="b"/>
          <a:lstStyle>
            <a:lvl1pPr algn="ctr">
              <a:defRPr sz="3200" baseline="0"/>
            </a:lvl1pPr>
          </a:lstStyle>
          <a:p>
            <a:r>
              <a:rPr lang="de-DE" dirty="0"/>
              <a:t>Feedback, Fragen, Diskussion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24000" y="3216000"/>
            <a:ext cx="11240744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264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8730435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2571" y="3216000"/>
            <a:ext cx="8730435" cy="3182027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Adresse</a:t>
            </a:r>
          </a:p>
          <a:p>
            <a:pPr lvl="0"/>
            <a:r>
              <a:rPr lang="de-DE" dirty="0"/>
              <a:t>Mail</a:t>
            </a:r>
          </a:p>
          <a:p>
            <a:pPr lvl="0"/>
            <a:r>
              <a:rPr lang="de-DE" dirty="0"/>
              <a:t>Telefon</a:t>
            </a:r>
            <a:br>
              <a:rPr lang="de-DE" dirty="0"/>
            </a:br>
            <a:r>
              <a:rPr lang="de-DE" dirty="0"/>
              <a:t>(durch Klicken bearbeiten)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504001" y="3216000"/>
            <a:ext cx="2414452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8" name="Bildplatzhalter Logo 4"/>
          <p:cNvSpPr>
            <a:spLocks noGrp="1" noChangeAspect="1"/>
          </p:cNvSpPr>
          <p:nvPr>
            <p:ph type="pic" idx="13" hasCustomPrompt="1"/>
          </p:nvPr>
        </p:nvSpPr>
        <p:spPr>
          <a:xfrm>
            <a:off x="9504001" y="1488000"/>
            <a:ext cx="2405985" cy="1600200"/>
          </a:xfrm>
        </p:spPr>
        <p:txBody>
          <a:bodyPr anchor="t">
            <a:normAutofit/>
          </a:bodyPr>
          <a:lstStyle>
            <a:lvl1pPr marL="0" indent="0">
              <a:buNone/>
              <a:defRPr sz="24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Logo durch Klicken auf Symbol hinzufügen</a:t>
            </a:r>
            <a:endParaRPr lang="en-US" dirty="0"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11" name="Foliennummernplatzhalt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251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1" y="960000"/>
            <a:ext cx="11235663" cy="5520000"/>
          </a:xfrm>
        </p:spPr>
        <p:txBody>
          <a:bodyPr vert="eaVert"/>
          <a:lstStyle>
            <a:lvl1pPr>
              <a:defRPr baseline="0"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6129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 Titel 1"/>
          <p:cNvSpPr>
            <a:spLocks noGrp="1"/>
          </p:cNvSpPr>
          <p:nvPr>
            <p:ph type="title" orient="vert" hasCustomPrompt="1"/>
          </p:nvPr>
        </p:nvSpPr>
        <p:spPr>
          <a:xfrm>
            <a:off x="9805482" y="480000"/>
            <a:ext cx="2066479" cy="6000000"/>
          </a:xfrm>
        </p:spPr>
        <p:txBody>
          <a:bodyPr vert="eaVert" anchor="t"/>
          <a:lstStyle>
            <a:lvl1pPr>
              <a:defRPr/>
            </a:lvl1pPr>
          </a:lstStyle>
          <a:p>
            <a:r>
              <a:rPr lang="de-DE"/>
              <a:t>Folientitel </a:t>
            </a:r>
            <a:r>
              <a:rPr lang="de-DE" dirty="0"/>
              <a:t>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0" y="480000"/>
            <a:ext cx="9027269" cy="60000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3761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88D9DE-A257-4416-4FAB-E71197E9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342B556-6DE1-C2E0-ABB2-4A3123CE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679785-8D55-58DB-F676-D8AC5DA9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8062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8103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86ED0-F11C-2EAA-9BEB-2FBB6F8F7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7D302C-654B-46C2-1DAB-42F3F29C2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F3CCE7-A618-897F-0D36-731BF5F00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F8379B-5BD5-8AEA-7D3B-E4A7B541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79EBD1-FE37-3A77-CAC4-0B9E12B16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B464E3-A0C0-BD5D-D47F-305343F23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403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19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78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8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86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57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10.06.24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85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10.06.24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4000" y="480001"/>
            <a:ext cx="11235661" cy="476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001" y="960001"/>
            <a:ext cx="11235663" cy="5539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Aufzählung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Kopfzeilenplatzhalter Grau 3" descr="Kopfbereich Hintergrund Balken grau" title="Kopfbereich Hintergrund Balken grau"/>
          <p:cNvSpPr/>
          <p:nvPr userDrawn="1"/>
        </p:nvSpPr>
        <p:spPr>
          <a:xfrm>
            <a:off x="0" y="0"/>
            <a:ext cx="12192000" cy="467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3" name="Kopfzeilenplatzhalter BG 4" descr="Background" title="Background"/>
          <p:cNvSpPr/>
          <p:nvPr userDrawn="1"/>
        </p:nvSpPr>
        <p:spPr>
          <a:xfrm>
            <a:off x="-1" y="323496"/>
            <a:ext cx="3480000" cy="144000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Fußzeilenplatzhalter BG 5" descr="Background" title="Background"/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Datumsplatzhalter 7" descr="Datum" title="Datum"/>
          <p:cNvSpPr>
            <a:spLocks noGrp="1"/>
          </p:cNvSpPr>
          <p:nvPr>
            <p:ph type="dt" sz="half" idx="2"/>
          </p:nvPr>
        </p:nvSpPr>
        <p:spPr>
          <a:xfrm>
            <a:off x="8017933" y="6522759"/>
            <a:ext cx="2238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777C7D63-CEFF-4DC6-8D61-6CFF5DE97AA3}" type="datetime1">
              <a:rPr lang="de-DE" smtClean="0"/>
              <a:pPr/>
              <a:t>10.06.24</a:t>
            </a:fld>
            <a:endParaRPr lang="de-DE" dirty="0"/>
          </a:p>
        </p:txBody>
      </p:sp>
      <p:sp>
        <p:nvSpPr>
          <p:cNvPr id="6" name="Foliennummernplatzhalter 8" descr="Foliennummer" title="Foliennummer"/>
          <p:cNvSpPr>
            <a:spLocks noGrp="1"/>
          </p:cNvSpPr>
          <p:nvPr>
            <p:ph type="sldNum" sz="quarter" idx="4"/>
          </p:nvPr>
        </p:nvSpPr>
        <p:spPr>
          <a:xfrm>
            <a:off x="10576560" y="6515438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8" descr="Universität Potsdam" title="Universität Potsdam">
            <a:extLst>
              <a:ext uri="{FF2B5EF4-FFF2-40B4-BE49-F238E27FC236}">
                <a16:creationId xmlns:a16="http://schemas.microsoft.com/office/drawing/2014/main" id="{2D515A48-F0BE-955A-499B-EE3EBAFFCE10}"/>
              </a:ext>
            </a:extLst>
          </p:cNvPr>
          <p:cNvSpPr txBox="1">
            <a:spLocks/>
          </p:cNvSpPr>
          <p:nvPr userDrawn="1"/>
        </p:nvSpPr>
        <p:spPr>
          <a:xfrm>
            <a:off x="480000" y="6539575"/>
            <a:ext cx="8250712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33" dirty="0"/>
              <a:t>Universität Potsdam | Constantin Egerer, Prof. Dr. Amitabh Banerji | Chemiedidaktik | </a:t>
            </a:r>
            <a:r>
              <a:rPr lang="de-DE" sz="933" dirty="0" err="1"/>
              <a:t>www.banerji-lab.com</a:t>
            </a:r>
            <a:r>
              <a:rPr lang="de-DE" sz="933" dirty="0"/>
              <a:t> | CC BY-SA (4.0)</a:t>
            </a:r>
          </a:p>
        </p:txBody>
      </p:sp>
    </p:spTree>
    <p:extLst>
      <p:ext uri="{BB962C8B-B14F-4D97-AF65-F5344CB8AC3E}">
        <p14:creationId xmlns:p14="http://schemas.microsoft.com/office/powerpoint/2010/main" val="353638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3200" b="1" kern="120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/legalco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Natriumchlorid-Synthese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Constantin Egerer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10. Juni 2024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Natriumchlorid-Synthese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8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Lernbereich:	3.5 Salze – Gegensätze ziehen sich an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Unterstützung eines Lehrkräftevortrags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 </a:t>
            </a:r>
            <a:r>
              <a:rPr lang="de-DE" sz="1600" dirty="0" err="1"/>
              <a:t>constantin.egerer@uni-potsdam.de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Diese Animation zeigt die Synthese von Natriumchlorid aus Natrium und Chlor. Die Natrium-Atome ist in dieser Animation in einem Metallgitter angeordnet. Ein Chlor-Molekül befindet sich in der Gasphase. Der Mechanismus ist fachwissenschaftlich nicht vollständig geklärt. Daher sollten die </a:t>
            </a:r>
            <a:r>
              <a:rPr lang="de-DE" sz="1600"/>
              <a:t>Ziele eher auf Aspekten </a:t>
            </a:r>
            <a:r>
              <a:rPr lang="de-DE" sz="1600" dirty="0"/>
              <a:t>wie Teilchenbewegung, Stoßtheorie oder Donator-Akzeptor-Prinzip  anstatt auf dem genauen Mechanismus liegen. Bei Kontakt der Teilchen kommt es zur Reaktion. Die Animation wird durch Klicken gesteuert. 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3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2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3FE9A3F-1C70-A516-5BAD-C4B9B73B68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47B539-0EB2-D1B0-41A5-40E9735CFF50}"/>
              </a:ext>
            </a:extLst>
          </p:cNvPr>
          <p:cNvSpPr/>
          <p:nvPr/>
        </p:nvSpPr>
        <p:spPr>
          <a:xfrm>
            <a:off x="2066857" y="315583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87D6E0-3FFC-EFF7-0A9F-5425A2564C84}"/>
              </a:ext>
            </a:extLst>
          </p:cNvPr>
          <p:cNvSpPr/>
          <p:nvPr/>
        </p:nvSpPr>
        <p:spPr>
          <a:xfrm>
            <a:off x="2066857" y="432247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E8DBE52C-ED2A-B5D0-598B-A4B6B09611DB}"/>
              </a:ext>
            </a:extLst>
          </p:cNvPr>
          <p:cNvGrpSpPr/>
          <p:nvPr/>
        </p:nvGrpSpPr>
        <p:grpSpPr>
          <a:xfrm>
            <a:off x="12325695" y="1589445"/>
            <a:ext cx="1769319" cy="983068"/>
            <a:chOff x="6533086" y="2363440"/>
            <a:chExt cx="1326989" cy="7373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5EA53DE-8BBA-80DA-54DC-99BFAFBB50DC}"/>
                </a:ext>
              </a:extLst>
            </p:cNvPr>
            <p:cNvSpPr/>
            <p:nvPr/>
          </p:nvSpPr>
          <p:spPr>
            <a:xfrm>
              <a:off x="6533086" y="2378365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E554B8-03F7-8695-ACEF-6472809CBBE6}"/>
                </a:ext>
              </a:extLst>
            </p:cNvPr>
            <p:cNvSpPr/>
            <p:nvPr/>
          </p:nvSpPr>
          <p:spPr>
            <a:xfrm>
              <a:off x="7137699" y="2363440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217982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22222E-6 3.08642E-6 L 2.22222E-6 0.00031 C 0.00035 0.00123 0.00087 0.00247 0.00087 0.0037 C 0.00087 0.00432 0.00035 0.0037 2.22222E-6 0.00339 C -0.00018 0.00247 -0.00018 0.00154 -0.00018 0.00092 C 0.00017 0.00061 0.00243 0.00031 0.00243 -0.00124 C 0.00243 -0.00216 0.00087 -0.00278 0.00035 -0.00309 C 2.22222E-6 -0.00309 -0.00052 -0.0034 -0.0007 -0.00278 C -0.00104 -0.00093 0.00052 3.08642E-6 0.00087 0.00031 C 0.00087 0.00061 -0.00122 0.00123 -0.0007 0.00277 C -0.00052 0.00339 -0.00018 0.00308 2.22222E-6 0.00339 C 2.22222E-6 0.0037 -0.00156 0.00494 -0.00174 0.00494 C -0.00209 0.00463 -0.00243 0.00432 -0.00261 0.0037 C -0.00209 0.0037 -0.00156 0.00401 -0.00104 0.00339 C -0.0007 0.00308 -0.00174 0.00339 -0.00174 0.00277 L -0.00104 0.00123 C -0.00261 -0.00062 -0.00174 0.00092 -0.0007 3.08642E-6 C -0.00052 -0.00062 -0.00035 -0.00124 -0.00018 -0.00155 L 0.00069 -0.00124 C 0.00052 -0.00062 0.00017 3.08642E-6 2.22222E-6 0.00031 C 2.22222E-6 0.00092 2.22222E-6 0.00154 -0.00018 0.00185 C -0.0007 0.00216 -0.00104 0.00154 -0.00156 0.00123 C -0.00209 -0.00185 -0.00174 0.00092 -0.00104 0.00185 C -0.00052 0.00247 0.00121 0.00339 0.00069 0.00277 L -0.00018 0.00185 C 0.00139 0.00092 0.00052 0.00185 -0.00018 0.00031 C -0.00035 3.08642E-6 -0.00035 -0.00062 -0.00052 -0.00124 C -0.00035 -0.00124 0.00087 -0.0034 0.00121 -0.00155 C 0.00139 -0.00093 0.00121 3.08642E-6 0.00087 0.00031 C -0.00018 0.00092 -0.00139 0.00061 -0.00261 0.00092 C -0.00243 0.00123 -0.00243 0.00185 -0.00209 0.00247 C -0.00191 0.00277 -0.00139 0.00339 -0.00122 0.00277 C -0.00087 0.00154 -0.00122 3.08642E-6 -0.00104 -0.00155 C -0.00087 -0.00216 -0.00087 -0.00278 -0.0007 -0.00309 C -0.0007 -0.00371 -0.00052 -0.00463 -0.00052 -0.00494 C -0.00035 -0.00463 2.22222E-6 -0.00432 2.22222E-6 -0.00371 C 0.00035 -0.00093 2.22222E-6 -0.00062 -0.0007 0.00123 C 0.00139 0.00247 -0.00087 0.00092 -0.00104 0.00247 C -0.00104 0.00308 -0.00052 0.0037 -0.00018 0.00432 C 2.22222E-6 0.00463 0.00087 0.00494 0.00069 0.00494 C 0.00035 0.00494 -0.00018 0.00463 -0.00052 0.00432 C -0.00035 0.00432 0.00139 0.00339 0.00121 0.00277 C 0.00104 0.00216 0.00052 0.00247 2.22222E-6 0.00247 C 0.00069 0.00216 0.00139 0.00247 0.00173 0.00185 C 0.00208 0.00154 0.00173 0.00061 0.00139 0.00031 C 0.00104 3.08642E-6 0.00052 0.00061 2.22222E-6 0.00092 C 0.00017 0.00185 0.00052 0.00277 0.00035 0.0037 C 0.00035 0.00432 0.00017 0.00061 2.22222E-6 3.08642E-6 Z " pathEditMode="relative" rAng="0" ptsTypes="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7 -0.01173 L 0.00035 -0.0105 C 2.22222E-6 -0.00988 2.22222E-6 -0.00833 -0.0007 -0.00803 C -0.00104 -0.00741 -0.00087 -0.00833 -0.00122 -0.00926 C -0.00087 -0.00988 -0.00052 -0.0105 -0.00035 -0.0108 C 0.00017 -0.0105 0.00208 -0.00833 0.00243 -0.00926 C 0.00295 -0.00988 0.00208 -0.01204 0.00156 -0.01296 C 0.00121 -0.01358 0.00121 -0.0142 0.00087 -0.01358 C 2.22222E-6 -0.01358 0.00087 -0.0105 0.00087 -0.00988 C 0.00069 -0.00957 -0.00087 -0.01204 -0.00087 -0.0105 C -0.00122 -0.00988 -0.00122 -0.00926 -0.00122 -0.00926 C -0.00139 -0.00895 -0.00261 -0.00988 -0.00295 -0.00988 C -0.00313 -0.00988 -0.00295 -0.01142 -0.00295 -0.01204 C -0.00278 -0.01173 -0.00209 -0.0105 -0.00174 -0.0105 C -0.00122 -0.00988 -0.00209 -0.01142 -0.00226 -0.01142 L -0.00087 -0.01204 C -0.00122 -0.01512 -0.00122 -0.01296 2.22222E-6 -0.01204 C 0.00035 -0.01204 0.00035 -0.01296 0.00087 -0.01296 L 0.00121 -0.01142 C 0.00087 -0.01142 0.00035 -0.0108 2.22222E-6 -0.01142 C 2.22222E-6 -0.00988 -0.00052 -0.0105 -0.0007 -0.01019 C -0.00087 -0.0105 -0.00122 -0.01142 -0.00122 -0.01204 C -0.0007 -0.01543 -0.00122 -0.01296 -0.00122 -0.01142 C -0.00087 -0.0105 -0.00035 -0.00772 -0.00052 -0.00833 L -0.00052 -0.0105 C 0.00069 -0.00957 2.22222E-6 -0.00926 2.22222E-6 -0.01142 C 2.22222E-6 -0.01204 0.00035 -0.01204 0.00035 -0.01296 C 0.00035 -0.01296 0.00208 -0.01296 0.00156 -0.01142 C 0.00121 -0.0105 0.00104 -0.01019 0.00087 -0.00988 C -0.00035 -0.0108 -0.00087 -0.01296 -0.00209 -0.01389 C -0.00174 -0.01358 -0.00209 -0.01296 -0.00174 -0.01204 C -0.00209 -0.01142 -0.00209 -0.0105 -0.00191 -0.01111 C -0.00104 -0.01173 -0.0007 -0.01327 2.22222E-6 -0.01358 C 0.00035 -0.0142 0.00087 -0.01358 0.00104 -0.0142 C 0.00104 -0.01543 0.00156 -0.01512 0.00208 -0.01574 C 0.00208 -0.01512 0.00208 -0.01358 0.00156 -0.0142 C 0.00087 -0.01142 0.00035 -0.01204 -0.00052 -0.01142 C 0.00035 -0.00772 -0.00087 -0.01204 -0.00122 -0.01142 C -0.00174 -0.0105 -0.00174 -0.00926 -0.00174 -0.00833 C -0.00174 -0.00833 -0.00087 -0.00679 -0.00122 -0.00679 C -0.00122 -0.00772 -0.00174 -0.00833 -0.00191 -0.00895 C -0.00174 -0.00833 2.22222E-6 -0.00679 -0.00018 -0.00803 C 2.22222E-6 -0.00833 -0.00052 -0.00926 -0.00087 -0.00988 C 2.22222E-6 -0.00926 0.00035 -0.00772 0.00087 -0.00772 C 0.00104 -0.00803 0.00104 -0.00895 0.00121 -0.00926 C 0.00087 -0.00988 0.00017 -0.0105 2.22222E-6 -0.00988 C -0.00018 -0.00988 -0.0007 -0.00895 -0.00087 -0.00833 C -0.00122 -0.00772 0.00017 -0.0105 0.00017 -0.01173 Z " pathEditMode="relative" rAng="2700000" ptsTypes="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956 L -0.82014 0.3216 " pathEditMode="relative" rAng="0" ptsTypes="AA">
                                      <p:cBhvr>
                                        <p:cTn id="28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94" y="1558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0" accel="50000" decel="5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3.08642E-6 L 0.03958 -0.0148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74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0" accel="50000" decel="5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2.22222E-6 1.35802E-6 L 0.03958 0.04722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 descr="Down:  Na">
            <a:extLst>
              <a:ext uri="{FF2B5EF4-FFF2-40B4-BE49-F238E27FC236}">
                <a16:creationId xmlns:a16="http://schemas.microsoft.com/office/drawing/2014/main" id="{A52D5510-0932-EFA8-A44F-CC918181468B}"/>
              </a:ext>
            </a:extLst>
          </p:cNvPr>
          <p:cNvSpPr/>
          <p:nvPr/>
        </p:nvSpPr>
        <p:spPr>
          <a:xfrm>
            <a:off x="2549417" y="3057246"/>
            <a:ext cx="963167" cy="9631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 descr="Down:  Na">
            <a:extLst>
              <a:ext uri="{FF2B5EF4-FFF2-40B4-BE49-F238E27FC236}">
                <a16:creationId xmlns:a16="http://schemas.microsoft.com/office/drawing/2014/main" id="{4063C85A-8FB4-160B-B484-C59F021E643A}"/>
              </a:ext>
            </a:extLst>
          </p:cNvPr>
          <p:cNvSpPr/>
          <p:nvPr/>
        </p:nvSpPr>
        <p:spPr>
          <a:xfrm>
            <a:off x="2549417" y="4649358"/>
            <a:ext cx="963167" cy="9631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3BBF143-4662-4184-B9DA-1B6A6C1A7843}"/>
              </a:ext>
            </a:extLst>
          </p:cNvPr>
          <p:cNvSpPr/>
          <p:nvPr/>
        </p:nvSpPr>
        <p:spPr>
          <a:xfrm>
            <a:off x="2326548" y="3817925"/>
            <a:ext cx="963167" cy="963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7B8B06-7ED4-8C2D-0208-A540141105DD}"/>
              </a:ext>
            </a:extLst>
          </p:cNvPr>
          <p:cNvSpPr/>
          <p:nvPr/>
        </p:nvSpPr>
        <p:spPr>
          <a:xfrm>
            <a:off x="3132699" y="3798025"/>
            <a:ext cx="963167" cy="963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3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3FE9A3F-1C70-A516-5BAD-C4B9B73B68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" name="Oval 1" descr="Down:  Na">
            <a:extLst>
              <a:ext uri="{FF2B5EF4-FFF2-40B4-BE49-F238E27FC236}">
                <a16:creationId xmlns:a16="http://schemas.microsoft.com/office/drawing/2014/main" id="{D557940E-17DB-FA21-A684-22DFCC743CF2}"/>
              </a:ext>
            </a:extLst>
          </p:cNvPr>
          <p:cNvSpPr/>
          <p:nvPr/>
        </p:nvSpPr>
        <p:spPr>
          <a:xfrm>
            <a:off x="2549416" y="3054197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3" name="Oval 2" descr="Down:  Na">
            <a:extLst>
              <a:ext uri="{FF2B5EF4-FFF2-40B4-BE49-F238E27FC236}">
                <a16:creationId xmlns:a16="http://schemas.microsoft.com/office/drawing/2014/main" id="{DBD6591F-46AF-7B82-953E-B3E6929DC92E}"/>
              </a:ext>
            </a:extLst>
          </p:cNvPr>
          <p:cNvSpPr/>
          <p:nvPr/>
        </p:nvSpPr>
        <p:spPr>
          <a:xfrm>
            <a:off x="2549416" y="4646310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6" name="Gruppieren 5" descr="Custom:  Gruppieren 19">
            <a:extLst>
              <a:ext uri="{FF2B5EF4-FFF2-40B4-BE49-F238E27FC236}">
                <a16:creationId xmlns:a16="http://schemas.microsoft.com/office/drawing/2014/main" id="{C07CDC8F-60DF-E0C6-BBAF-04E38EE0C9E1}"/>
              </a:ext>
            </a:extLst>
          </p:cNvPr>
          <p:cNvGrpSpPr/>
          <p:nvPr/>
        </p:nvGrpSpPr>
        <p:grpSpPr>
          <a:xfrm>
            <a:off x="2326548" y="3794978"/>
            <a:ext cx="1769319" cy="983068"/>
            <a:chOff x="6533086" y="2363440"/>
            <a:chExt cx="1326989" cy="7373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5C9CE51-439A-B6DD-B405-C1F9631DD1DA}"/>
                </a:ext>
              </a:extLst>
            </p:cNvPr>
            <p:cNvSpPr/>
            <p:nvPr/>
          </p:nvSpPr>
          <p:spPr>
            <a:xfrm>
              <a:off x="6533086" y="2378365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CC9625C-2CC2-B230-1A85-4F6CB28FF275}"/>
                </a:ext>
              </a:extLst>
            </p:cNvPr>
            <p:cNvSpPr/>
            <p:nvPr/>
          </p:nvSpPr>
          <p:spPr>
            <a:xfrm>
              <a:off x="7137699" y="2363440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23DC81F-359B-26F2-B0F3-090DA0D59E4C}"/>
              </a:ext>
            </a:extLst>
          </p:cNvPr>
          <p:cNvSpPr/>
          <p:nvPr/>
        </p:nvSpPr>
        <p:spPr>
          <a:xfrm>
            <a:off x="2893441" y="5014898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D286C07-9506-2AA1-3534-5AAAE09FCA90}"/>
              </a:ext>
            </a:extLst>
          </p:cNvPr>
          <p:cNvSpPr/>
          <p:nvPr/>
        </p:nvSpPr>
        <p:spPr>
          <a:xfrm>
            <a:off x="2893441" y="3403384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0009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2.59259E-6 L 0.04948 -0.1291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" y="-645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-3.7037E-6 L -0.02005 0.1115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557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9" grpId="0" animBg="1"/>
      <p:bldP spid="10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4" grpId="0" animBg="1"/>
      <p:bldP spid="24" grpId="1" animBg="1"/>
      <p:bldP spid="24" grpId="2" animBg="1"/>
      <p:bldP spid="26" grpId="0" animBg="1"/>
      <p:bldP spid="26" grpId="1" animBg="1"/>
      <p:bldP spid="2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4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FB95938-09EC-3BC8-B06D-B23040EE9F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632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4" name="Oval 23" descr="Down:  Na">
            <a:extLst>
              <a:ext uri="{FF2B5EF4-FFF2-40B4-BE49-F238E27FC236}">
                <a16:creationId xmlns:a16="http://schemas.microsoft.com/office/drawing/2014/main" id="{B7C04B86-7908-AE06-C7A8-EA478EB568BA}"/>
              </a:ext>
            </a:extLst>
          </p:cNvPr>
          <p:cNvSpPr/>
          <p:nvPr/>
        </p:nvSpPr>
        <p:spPr>
          <a:xfrm>
            <a:off x="2549417" y="3054197"/>
            <a:ext cx="963168" cy="9631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5" name="Oval 24" descr="Down:  Na">
            <a:extLst>
              <a:ext uri="{FF2B5EF4-FFF2-40B4-BE49-F238E27FC236}">
                <a16:creationId xmlns:a16="http://schemas.microsoft.com/office/drawing/2014/main" id="{1705295D-5133-7B9E-8659-8DB91F8F15FC}"/>
              </a:ext>
            </a:extLst>
          </p:cNvPr>
          <p:cNvSpPr/>
          <p:nvPr/>
        </p:nvSpPr>
        <p:spPr>
          <a:xfrm>
            <a:off x="2549417" y="4646309"/>
            <a:ext cx="963168" cy="9631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267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sz="2267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sz="2267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5A8C0C-B6EF-5ED1-705C-9C2FDD92E9C1}"/>
              </a:ext>
            </a:extLst>
          </p:cNvPr>
          <p:cNvSpPr/>
          <p:nvPr/>
        </p:nvSpPr>
        <p:spPr>
          <a:xfrm>
            <a:off x="2326548" y="381487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AD34D75-1929-997B-4EDA-5BFAC70E9288}"/>
              </a:ext>
            </a:extLst>
          </p:cNvPr>
          <p:cNvSpPr/>
          <p:nvPr/>
        </p:nvSpPr>
        <p:spPr>
          <a:xfrm>
            <a:off x="3132699" y="379497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862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20988E-6 L 0.05 0.0067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34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8.64198E-7 L 0.03958 -0.0117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5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877E-6 L 0.04427 0.0067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9" grpId="0" animBg="1"/>
      <p:bldP spid="10" grpId="0" animBg="1"/>
      <p:bldP spid="2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5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8F0A61B2-3FB9-1827-6E0D-B558181804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251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A1462C-1F2F-B8BD-9EC3-135504933296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3800DC-B5DA-8412-072C-CA09A2A8827A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D0EFC6-ED99-D7D7-FC18-E30A466C043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2066857" y="54891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16D4F8-A7A6-41AA-7F8E-BECD90EEFE5B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A4B532-8E26-E7F1-CE1D-1EED7B3BE3C9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82B8A4-41F1-BD98-A3E7-9996C766624F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E3B68-1530-53ED-E804-058182ADF3DC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F60E4FE-AFB5-0AF9-B25D-F070988D7FD3}"/>
              </a:ext>
            </a:extLst>
          </p:cNvPr>
          <p:cNvGrpSpPr/>
          <p:nvPr/>
        </p:nvGrpSpPr>
        <p:grpSpPr>
          <a:xfrm>
            <a:off x="2326549" y="3100763"/>
            <a:ext cx="2378919" cy="2428271"/>
            <a:chOff x="1744911" y="2325572"/>
            <a:chExt cx="1784189" cy="1821203"/>
          </a:xfrm>
        </p:grpSpPr>
        <p:sp>
          <p:nvSpPr>
            <p:cNvPr id="30" name="Oval 29" descr="Down:  Na+">
              <a:extLst>
                <a:ext uri="{FF2B5EF4-FFF2-40B4-BE49-F238E27FC236}">
                  <a16:creationId xmlns:a16="http://schemas.microsoft.com/office/drawing/2014/main" id="{5B5EAB2C-23D3-C565-CA15-C273EF60E77A}"/>
                </a:ext>
              </a:extLst>
            </p:cNvPr>
            <p:cNvSpPr/>
            <p:nvPr/>
          </p:nvSpPr>
          <p:spPr>
            <a:xfrm>
              <a:off x="2316868" y="2325572"/>
              <a:ext cx="722376" cy="7223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267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267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Oval 28" descr="Down:  Na+">
              <a:extLst>
                <a:ext uri="{FF2B5EF4-FFF2-40B4-BE49-F238E27FC236}">
                  <a16:creationId xmlns:a16="http://schemas.microsoft.com/office/drawing/2014/main" id="{FF475822-B378-D993-061F-0C968DAC3850}"/>
                </a:ext>
              </a:extLst>
            </p:cNvPr>
            <p:cNvSpPr/>
            <p:nvPr/>
          </p:nvSpPr>
          <p:spPr>
            <a:xfrm>
              <a:off x="2273983" y="3424399"/>
              <a:ext cx="722376" cy="7223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267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267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65A8C0C-B6EF-5ED1-705C-9C2FDD92E9C1}"/>
                </a:ext>
              </a:extLst>
            </p:cNvPr>
            <p:cNvSpPr/>
            <p:nvPr/>
          </p:nvSpPr>
          <p:spPr>
            <a:xfrm>
              <a:off x="1744911" y="2861157"/>
              <a:ext cx="722376" cy="72237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Oval 27" descr="Down:  Cl-">
              <a:extLst>
                <a:ext uri="{FF2B5EF4-FFF2-40B4-BE49-F238E27FC236}">
                  <a16:creationId xmlns:a16="http://schemas.microsoft.com/office/drawing/2014/main" id="{F0C58A40-0F15-2CF7-914D-BE339967D97F}"/>
                </a:ext>
              </a:extLst>
            </p:cNvPr>
            <p:cNvSpPr/>
            <p:nvPr/>
          </p:nvSpPr>
          <p:spPr>
            <a:xfrm>
              <a:off x="2806724" y="2881157"/>
              <a:ext cx="722376" cy="72237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90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-0.01173 L 0.00642 -0.01173 C 0.0059 -0.01112 0.00521 -0.01019 0.00434 -0.01019 C 0.00416 -0.01019 0.00451 -0.01112 0.00469 -0.01173 C 0.00503 -0.01204 0.00555 -0.01204 0.00607 -0.01204 C 0.00607 -0.01142 0.00642 -0.00741 0.00712 -0.00741 C 0.00764 -0.00741 0.00816 -0.01019 0.00833 -0.01112 C 0.00816 -0.01173 0.00833 -0.01266 0.00798 -0.01297 C 0.00712 -0.01359 0.00642 -0.01081 0.00625 -0.01019 C 0.00607 -0.01019 0.0059 -0.01389 0.00503 -0.01297 C 0.00469 -0.01266 0.00486 -0.01204 0.00469 -0.01173 C 0.00451 -0.01173 0.00382 -0.01451 0.00382 -0.01482 C 0.00399 -0.01544 0.00416 -0.01605 0.00434 -0.01636 C 0.00451 -0.01544 0.00434 -0.01451 0.00469 -0.01359 C 0.00486 -0.01297 0.00469 -0.01482 0.00503 -0.01482 L 0.00573 -0.01359 C 0.00677 -0.01636 0.0059 -0.01482 0.0066 -0.01297 C 0.00677 -0.01266 0.00712 -0.01235 0.00746 -0.01204 L 0.00712 -0.0105 C 0.00694 -0.01081 0.0066 -0.01142 0.00625 -0.01173 C 0.00607 -0.01173 0.00555 -0.01173 0.00555 -0.01204 C 0.00538 -0.01297 0.00573 -0.01359 0.00573 -0.01451 C 0.00746 -0.01544 0.0059 -0.01482 0.00555 -0.01359 C 0.00521 -0.01266 0.00469 -0.00957 0.00503 -0.0105 L 0.00555 -0.01204 C 0.0059 -0.00926 0.00555 -0.01081 0.00625 -0.01204 C 0.0066 -0.01235 0.00694 -0.01235 0.00712 -0.01266 C 0.00729 -0.01235 0.00833 -0.01019 0.00746 -0.00957 C 0.00712 -0.00926 0.00642 -0.00957 0.00625 -0.01019 C 0.0059 -0.01204 0.00607 -0.0142 0.00607 -0.01636 C 0.00573 -0.01605 0.00538 -0.01605 0.00521 -0.01544 C 0.00503 -0.01513 0.00469 -0.0142 0.00503 -0.01389 C 0.00573 -0.01328 0.0066 -0.01389 0.00746 -0.01359 C 0.00764 -0.01328 0.00798 -0.01328 0.00833 -0.01297 C 0.0085 -0.01297 0.00903 -0.01266 0.0092 -0.01266 C 0.00903 -0.01235 0.00885 -0.01173 0.0085 -0.01173 C 0.00694 -0.01112 0.00677 -0.01173 0.00573 -0.01297 C 0.00503 -0.00926 0.0059 -0.01328 0.00521 -0.01359 C 0.00486 -0.01359 0.00434 -0.01266 0.00416 -0.01204 C 0.00399 -0.01173 0.00382 -0.01019 0.00382 -0.0105 C 0.00382 -0.01112 0.00399 -0.01204 0.00416 -0.01266 C 0.00416 -0.01235 0.00469 -0.00926 0.00503 -0.00957 C 0.00538 -0.00988 0.00521 -0.01081 0.00521 -0.01173 C 0.00538 -0.0105 0.00521 -0.00926 0.00555 -0.00865 C 0.00573 -0.00803 0.00625 -0.00865 0.00625 -0.00926 C 0.00642 -0.00988 0.00607 -0.01081 0.00607 -0.01173 C 0.00555 -0.01142 0.00486 -0.01081 0.00434 -0.01112 C 0.00416 -0.01112 0.00625 -0.01142 0.0066 -0.01173 Z " pathEditMode="relative" rAng="5400000" ptsTypes="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01265 L -0.00729 -0.01235 C -0.00695 -0.01142 -0.00643 -0.01018 -0.00643 -0.00895 C -0.00643 -0.00833 -0.00695 -0.00895 -0.00729 -0.00926 C -0.00747 -0.01018 -0.00747 -0.01111 -0.00747 -0.01173 C -0.00712 -0.01204 -0.00486 -0.01235 -0.00486 -0.01389 C -0.00486 -0.01481 -0.00643 -0.01543 -0.00695 -0.01574 C -0.00729 -0.01574 -0.00781 -0.01605 -0.00799 -0.01543 C -0.00834 -0.01358 -0.00677 -0.01265 -0.00643 -0.01235 C -0.00643 -0.01204 -0.00851 -0.01142 -0.00799 -0.00988 C -0.00781 -0.00926 -0.00747 -0.00957 -0.00729 -0.00926 C -0.00729 -0.00895 -0.00886 -0.00772 -0.00903 -0.00772 C -0.00938 -0.00802 -0.00972 -0.00833 -0.0099 -0.00895 C -0.00938 -0.00895 -0.00886 -0.00864 -0.00834 -0.00926 C -0.00799 -0.00957 -0.00903 -0.00926 -0.00903 -0.00988 L -0.00834 -0.01142 C -0.0099 -0.01327 -0.00903 -0.01173 -0.00799 -0.01265 C -0.00781 -0.01327 -0.00764 -0.01389 -0.00747 -0.0142 L -0.0066 -0.01389 C -0.00677 -0.01327 -0.00712 -0.01265 -0.00729 -0.01235 C -0.00729 -0.01173 -0.00729 -0.01111 -0.00747 -0.0108 C -0.00799 -0.01049 -0.00834 -0.01111 -0.00886 -0.01142 C -0.00938 -0.01451 -0.00903 -0.01173 -0.00834 -0.0108 C -0.00781 -0.01018 -0.00608 -0.00926 -0.0066 -0.00988 L -0.00747 -0.0108 C -0.0059 -0.01173 -0.00677 -0.0108 -0.00747 -0.01235 C -0.00764 -0.01265 -0.00764 -0.01327 -0.00781 -0.01389 C -0.00764 -0.01389 -0.00643 -0.01605 -0.00608 -0.0142 C -0.0059 -0.01358 -0.00608 -0.01265 -0.00643 -0.01235 C -0.00747 -0.01173 -0.00868 -0.01204 -0.0099 -0.01173 C -0.00972 -0.01142 -0.00972 -0.0108 -0.00938 -0.01018 C -0.0092 -0.00988 -0.00868 -0.00926 -0.00851 -0.00988 C -0.00816 -0.01111 -0.00851 -0.01265 -0.00834 -0.0142 C -0.00816 -0.01481 -0.00816 -0.01543 -0.00799 -0.01574 C -0.00799 -0.01636 -0.00781 -0.01728 -0.00781 -0.01759 C -0.00764 -0.01728 -0.00729 -0.01697 -0.00729 -0.01636 C -0.00695 -0.01358 -0.00729 -0.01327 -0.00799 -0.01142 C -0.0059 -0.01018 -0.00816 -0.01173 -0.00834 -0.01018 C -0.00834 -0.00957 -0.00781 -0.00895 -0.00747 -0.00833 C -0.00729 -0.00802 -0.00643 -0.00772 -0.0066 -0.00772 C -0.00695 -0.00772 -0.00747 -0.00802 -0.00781 -0.00833 C -0.00764 -0.00833 -0.0059 -0.00926 -0.00608 -0.00988 C -0.00625 -0.01049 -0.00677 -0.01018 -0.00729 -0.01018 C -0.0066 -0.01049 -0.0059 -0.01018 -0.00556 -0.0108 C -0.00521 -0.01111 -0.00556 -0.01204 -0.0059 -0.01235 C -0.00625 -0.01265 -0.00677 -0.01204 -0.00729 -0.01173 C -0.00712 -0.0108 -0.00677 -0.00988 -0.00695 -0.00895 C -0.00695 -0.00833 -0.00712 -0.01204 -0.00729 -0.01265 Z " pathEditMode="relative" rAng="0" ptsTypes="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2.34568E-6 L 0.24305 -0.05895 C 0.29462 -0.07284 0.36666 -0.0608 0.43889 -0.0287 C 0.52083 0.0071 0.58455 0.05556 0.62621 0.1105 L 0.82535 0.36605 " pathEditMode="relative" rAng="840000" ptsTypes="AAAAA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26" y="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162D50E4-E834-BE4D-9433-C749908FEBB0}"/>
    </a:ext>
  </a:extLst>
</a:theme>
</file>

<file path=ppt/theme/theme2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3.xml><?xml version="1.0" encoding="utf-8"?>
<a:theme xmlns:a="http://schemas.openxmlformats.org/drawingml/2006/main" name="2_UP_Praesentation_16_9_KopfSchmal_Vorlage_BF_We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_05_MathNat_Praesentation_16_9_Vorlage_BF_Web" id="{28C10249-6ACE-3245-9CEA-B976E911CD57}" vid="{A2887859-AD57-E04B-9159-6C1FF7DCB27E}"/>
    </a:ext>
  </a:extLst>
</a:theme>
</file>

<file path=ppt/theme/theme4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286</Words>
  <Application>Microsoft Macintosh PowerPoint</Application>
  <PresentationFormat>Breitbild</PresentationFormat>
  <Paragraphs>97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Georgia</vt:lpstr>
      <vt:lpstr>Kantumruy Pro</vt:lpstr>
      <vt:lpstr>Kantumruy Pro Medium</vt:lpstr>
      <vt:lpstr>Symbol</vt:lpstr>
      <vt:lpstr>Office</vt:lpstr>
      <vt:lpstr>Kompetenzverbund_Digital</vt:lpstr>
      <vt:lpstr>2_UP_Praesentation_16_9_KopfSchmal_Vorlage_BF_Web</vt:lpstr>
      <vt:lpstr>Animation zum Thema Natriumchlorid-Synthese</vt:lpstr>
      <vt:lpstr>Natriumchlorid-Synthese</vt:lpstr>
      <vt:lpstr>Natriumchlorid-Synthese</vt:lpstr>
      <vt:lpstr>Natriumchlorid-Synthese</vt:lpstr>
      <vt:lpstr>Natriumchlorid-Synthese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 zum Thema Natriumchlorid-Synthese</dc:title>
  <dc:creator>Constantin Egerer</dc:creator>
  <cp:lastModifiedBy>Constantin Egerer</cp:lastModifiedBy>
  <cp:revision>2</cp:revision>
  <dcterms:created xsi:type="dcterms:W3CDTF">2024-05-15T07:59:51Z</dcterms:created>
  <dcterms:modified xsi:type="dcterms:W3CDTF">2024-06-10T12:00:09Z</dcterms:modified>
</cp:coreProperties>
</file>