
<file path=[Content_Types].xml><?xml version="1.0" encoding="utf-8"?>
<Types xmlns="http://schemas.openxmlformats.org/package/2006/content-types">
  <Default Extension="wmf" ContentType="image/x-wmf"/>
  <Default Extension="png" ContentType="image/pn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slides/slide18.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12.xml" ContentType="application/vnd.openxmlformats-officedocument.presentationml.slide+xml"/>
  <Override PartName="/ppt/slides/slide3.xml" ContentType="application/vnd.openxmlformats-officedocument.presentationml.slide+xml"/>
  <Override PartName="/ppt/slides/slide8.xml" ContentType="application/vnd.openxmlformats-officedocument.presentationml.slide+xml"/>
  <Override PartName="/ppt/slideLayouts/slideLayout9.xml" ContentType="application/vnd.openxmlformats-officedocument.presentationml.slideLayout+xml"/>
  <Override PartName="/ppt/slides/slide1.xml" ContentType="application/vnd.openxmlformats-officedocument.presentationml.slide+xml"/>
  <Override PartName="/ppt/slideLayouts/slideLayout8.xml" ContentType="application/vnd.openxmlformats-officedocument.presentationml.slideLayout+xml"/>
  <Override PartName="/ppt/slideLayouts/slideLayout3.xml" ContentType="application/vnd.openxmlformats-officedocument.presentationml.slideLayout+xml"/>
  <Override PartName="/ppt/slides/slide9.xml" ContentType="application/vnd.openxmlformats-officedocument.presentationml.slide+xml"/>
  <Override PartName="/ppt/slideLayouts/slideLayout2.xml" ContentType="application/vnd.openxmlformats-officedocument.presentationml.slideLayout+xml"/>
  <Override PartName="/ppt/slides/slide5.xml" ContentType="application/vnd.openxmlformats-officedocument.presentationml.slide+xml"/>
  <Override PartName="/ppt/slideMasters/slideMaster2.xml" ContentType="application/vnd.openxmlformats-officedocument.presentationml.slideMaster+xml"/>
  <Override PartName="/ppt/slideLayouts/slideLayout12.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s/slide14.xml" ContentType="application/vnd.openxmlformats-officedocument.presentationml.slide+xml"/>
  <Override PartName="/ppt/slideMasters/slideMaster1.xml" ContentType="application/vnd.openxmlformats-officedocument.presentationml.slideMaster+xml"/>
  <Override PartName="/ppt/theme/theme2.xml" ContentType="application/vnd.openxmlformats-officedocument.theme+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s/slide16.xml" ContentType="application/vnd.openxmlformats-officedocument.presentationml.slid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slideLayouts/slideLayout6.xml" ContentType="application/vnd.openxmlformats-officedocument.presentationml.slideLayout+xml"/>
  <Override PartName="/ppt/presProps.xml" ContentType="application/vnd.openxmlformats-officedocument.presentationml.presProps+xml"/>
  <Override PartName="/ppt/slideLayouts/slideLayout5.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aveSubsetFonts="1">
  <p:sldMasterIdLst>
    <p:sldMasterId id="2147483648" r:id="rId1"/>
    <p:sldMasterId id="2147483650" r:id="rId2"/>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Lst>
  <p:sldSz cx="12192000" cy="6858000"/>
  <p:notesSz cx="12192000" cy="6858000"/>
  <p:defaultText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236" y="-90"/>
      </p:cViewPr>
      <p:guideLst>
        <p:guide pos="2160"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theme" Target="theme/theme1.xml"/><Relationship Id="rId4" Type="http://schemas.openxmlformats.org/officeDocument/2006/relationships/theme" Target="theme/theme2.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presProps" Target="presProps.xml" /><Relationship Id="rId24" Type="http://schemas.openxmlformats.org/officeDocument/2006/relationships/tableStyles" Target="tableStyles.xml" /><Relationship Id="rId25" Type="http://schemas.openxmlformats.org/officeDocument/2006/relationships/viewProps" Target="viewProps.xml" /></Relationship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image" Target="../media/image4.png"/><Relationship Id="rId5" Type="http://schemas.openxmlformats.org/officeDocument/2006/relationships/image" Target="../media/image5.png"/></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0" type="title" userDrawn="1">
  <p:cSld name="Titelfolie hell">
    <p:spTree>
      <p:nvGrpSpPr>
        <p:cNvPr id="1" name="" hidden="0"/>
        <p:cNvGrpSpPr/>
        <p:nvPr isPhoto="0" userDrawn="0"/>
      </p:nvGrpSpPr>
      <p:grpSpPr bwMode="auto">
        <a:xfrm>
          <a:off x="0" y="0"/>
          <a:ext cx="0" cy="0"/>
          <a:chOff x="0" y="0"/>
          <a:chExt cx="0" cy="0"/>
        </a:xfrm>
      </p:grpSpPr>
      <p:pic>
        <p:nvPicPr>
          <p:cNvPr id="7" name="Grafik 6" hidden="0"/>
          <p:cNvPicPr>
            <a:picLocks noChangeAspect="1"/>
          </p:cNvPicPr>
          <p:nvPr isPhoto="0" userDrawn="1"/>
        </p:nvPicPr>
        <p:blipFill>
          <a:blip r:embed="rId2"/>
          <a:srcRect l="5783" t="20105" r="7120" b="18211"/>
          <a:stretch/>
        </p:blipFill>
        <p:spPr bwMode="auto">
          <a:xfrm>
            <a:off x="-1" y="1"/>
            <a:ext cx="12192001" cy="6858000"/>
          </a:xfrm>
          <a:prstGeom prst="rect">
            <a:avLst/>
          </a:prstGeom>
        </p:spPr>
      </p:pic>
      <p:sp>
        <p:nvSpPr>
          <p:cNvPr id="2" name="Titel 1" hidden="0"/>
          <p:cNvSpPr>
            <a:spLocks noGrp="1"/>
          </p:cNvSpPr>
          <p:nvPr isPhoto="0" userDrawn="0">
            <p:ph type="ctrTitle" hasCustomPrompt="0"/>
          </p:nvPr>
        </p:nvSpPr>
        <p:spPr bwMode="auto">
          <a:xfrm>
            <a:off x="1343472" y="1844824"/>
            <a:ext cx="7992888" cy="2448271"/>
          </a:xfrm>
        </p:spPr>
        <p:txBody>
          <a:bodyPr anchor="b"/>
          <a:lstStyle>
            <a:lvl1pPr algn="l">
              <a:defRPr sz="5000" spc="0">
                <a:latin typeface="+mn-lt"/>
              </a:defRPr>
            </a:lvl1pPr>
          </a:lstStyle>
          <a:p>
            <a:pPr>
              <a:defRPr/>
            </a:pPr>
            <a:r>
              <a:rPr lang="de-DE"/>
              <a:t>Mastertitelformat bearbeiten</a:t>
            </a:r>
            <a:endParaRPr lang="de-DE"/>
          </a:p>
        </p:txBody>
      </p:sp>
      <p:sp>
        <p:nvSpPr>
          <p:cNvPr id="3" name="Untertitel 2" hidden="0"/>
          <p:cNvSpPr>
            <a:spLocks noGrp="1"/>
          </p:cNvSpPr>
          <p:nvPr isPhoto="0" userDrawn="0">
            <p:ph type="subTitle" idx="1" hasCustomPrompt="0"/>
          </p:nvPr>
        </p:nvSpPr>
        <p:spPr bwMode="auto">
          <a:xfrm>
            <a:off x="1343472" y="4653136"/>
            <a:ext cx="7992888" cy="532656"/>
          </a:xfrm>
        </p:spPr>
        <p:txBody>
          <a:bodyPr/>
          <a:lstStyle>
            <a:lvl1pPr marL="0" indent="0" algn="l">
              <a:lnSpc>
                <a:spcPct val="100000"/>
              </a:lnSpc>
              <a:buNone/>
              <a:defRPr sz="3200" spc="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de-DE"/>
              <a:t>Master-Untertitelformat bearbeiten</a:t>
            </a:r>
            <a:endParaRPr lang="de-DE"/>
          </a:p>
        </p:txBody>
      </p:sp>
      <p:pic>
        <p:nvPicPr>
          <p:cNvPr id="14" name="Grafik 13" hidden="0"/>
          <p:cNvPicPr>
            <a:picLocks noChangeAspect="1"/>
          </p:cNvPicPr>
          <p:nvPr isPhoto="0" userDrawn="1"/>
        </p:nvPicPr>
        <p:blipFill>
          <a:blip r:embed="rId3"/>
          <a:stretch/>
        </p:blipFill>
        <p:spPr bwMode="auto">
          <a:xfrm>
            <a:off x="7540923" y="5958910"/>
            <a:ext cx="1636417" cy="367735"/>
          </a:xfrm>
          <a:prstGeom prst="rect">
            <a:avLst/>
          </a:prstGeom>
        </p:spPr>
      </p:pic>
      <p:pic>
        <p:nvPicPr>
          <p:cNvPr id="16" name="Grafik 15" hidden="0"/>
          <p:cNvPicPr>
            <a:picLocks noChangeAspect="1"/>
          </p:cNvPicPr>
          <p:nvPr isPhoto="0" userDrawn="1"/>
        </p:nvPicPr>
        <p:blipFill>
          <a:blip r:embed="rId4"/>
          <a:stretch/>
        </p:blipFill>
        <p:spPr bwMode="auto">
          <a:xfrm>
            <a:off x="10191492" y="5664540"/>
            <a:ext cx="1267081" cy="900295"/>
          </a:xfrm>
          <a:prstGeom prst="rect">
            <a:avLst/>
          </a:prstGeom>
        </p:spPr>
      </p:pic>
      <p:pic>
        <p:nvPicPr>
          <p:cNvPr id="5" name="Grafik 4" hidden="0"/>
          <p:cNvPicPr>
            <a:picLocks noChangeAspect="1"/>
          </p:cNvPicPr>
          <p:nvPr isPhoto="0" userDrawn="1"/>
        </p:nvPicPr>
        <p:blipFill>
          <a:blip r:embed="rId5"/>
          <a:stretch/>
        </p:blipFill>
        <p:spPr bwMode="auto">
          <a:xfrm>
            <a:off x="551386" y="563467"/>
            <a:ext cx="2520276" cy="58272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picTx" userDrawn="1">
  <p:cSld name="Bild mit Überschrift">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a:xfrm>
            <a:off x="839788" y="457200"/>
            <a:ext cx="3932237" cy="1600200"/>
          </a:xfrm>
        </p:spPr>
        <p:txBody>
          <a:bodyPr anchor="b"/>
          <a:lstStyle>
            <a:lvl1pPr>
              <a:defRPr sz="3200"/>
            </a:lvl1pPr>
          </a:lstStyle>
          <a:p>
            <a:pPr>
              <a:defRPr/>
            </a:pPr>
            <a:r>
              <a:rPr lang="de-DE"/>
              <a:t>Mastertitelformat bearbeiten</a:t>
            </a:r>
            <a:endParaRPr/>
          </a:p>
        </p:txBody>
      </p:sp>
      <p:sp>
        <p:nvSpPr>
          <p:cNvPr id="3" name="Bildplatzhalter 2" hidden="0"/>
          <p:cNvSpPr>
            <a:spLocks noGrp="1"/>
          </p:cNvSpPr>
          <p:nvPr isPhoto="0" userDrawn="0">
            <p:ph type="pic" idx="1" hasCustomPrompt="0"/>
          </p:nvPr>
        </p:nvSpPr>
        <p:spPr bwMode="auto">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a:defRPr/>
            </a:pPr>
            <a:r>
              <a:rPr lang="de-DE"/>
              <a:t>Bild durch Klicken auf Symbol hinzufügen</a:t>
            </a:r>
            <a:endParaRPr/>
          </a:p>
        </p:txBody>
      </p:sp>
      <p:sp>
        <p:nvSpPr>
          <p:cNvPr id="4" name="Textplatzhalter 3" hidden="0"/>
          <p:cNvSpPr>
            <a:spLocks noGrp="1"/>
          </p:cNvSpPr>
          <p:nvPr isPhoto="0" userDrawn="0">
            <p:ph type="body" sz="half" idx="2" hasCustomPrompt="0"/>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de-DE"/>
              <a:t>Mastertextformat bearbeiten</a:t>
            </a:r>
            <a:endParaRPr/>
          </a:p>
        </p:txBody>
      </p:sp>
      <p:sp>
        <p:nvSpPr>
          <p:cNvPr id="5" name="Datumsplatzhalter 4" hidden="0"/>
          <p:cNvSpPr>
            <a:spLocks noGrp="1"/>
          </p:cNvSpPr>
          <p:nvPr isPhoto="0" userDrawn="0">
            <p:ph type="dt" sz="half" idx="10" hasCustomPrompt="0"/>
          </p:nvPr>
        </p:nvSpPr>
        <p:spPr bwMode="auto"/>
        <p:txBody>
          <a:bodyPr/>
          <a:lstStyle/>
          <a:p>
            <a:pPr>
              <a:defRPr/>
            </a:pPr>
            <a:fld id="{2F85B0E4-C893-324D-AD00-DD8C7C140F42}" type="datetimeFigureOut">
              <a:rPr lang="de-DE"/>
              <a:t/>
            </a:fld>
            <a:endParaRPr lang="de-DE"/>
          </a:p>
        </p:txBody>
      </p:sp>
      <p:sp>
        <p:nvSpPr>
          <p:cNvPr id="6" name="Fußzeilenplatzhalter 5" hidden="0"/>
          <p:cNvSpPr>
            <a:spLocks noGrp="1"/>
          </p:cNvSpPr>
          <p:nvPr isPhoto="0" userDrawn="0">
            <p:ph type="ftr" sz="quarter" idx="11" hasCustomPrompt="0"/>
          </p:nvPr>
        </p:nvSpPr>
        <p:spPr bwMode="auto"/>
        <p:txBody>
          <a:bodyPr/>
          <a:lstStyle/>
          <a:p>
            <a:pPr>
              <a:defRPr/>
            </a:pPr>
            <a:endParaRPr lang="de-DE"/>
          </a:p>
        </p:txBody>
      </p:sp>
      <p:sp>
        <p:nvSpPr>
          <p:cNvPr id="7" name="Foliennummernplatzhalter 6" hidden="0"/>
          <p:cNvSpPr>
            <a:spLocks noGrp="1"/>
          </p:cNvSpPr>
          <p:nvPr isPhoto="0" userDrawn="0">
            <p:ph type="sldNum" sz="quarter" idx="12" hasCustomPrompt="0"/>
          </p:nvPr>
        </p:nvSpPr>
        <p:spPr bwMode="auto"/>
        <p:txBody>
          <a:bodyPr/>
          <a:lstStyle/>
          <a:p>
            <a:pPr>
              <a:defRPr/>
            </a:pPr>
            <a:fld id="{D1FC7391-C82F-9945-8911-F7DF08974152}" type="slidenum">
              <a:rPr lang="de-DE"/>
              <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x" userDrawn="1">
  <p:cSld name="Titel und vertikaler Text">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Mastertitelformat bearbeiten</a:t>
            </a:r>
            <a:endParaRPr/>
          </a:p>
        </p:txBody>
      </p:sp>
      <p:sp>
        <p:nvSpPr>
          <p:cNvPr id="3" name="Vertikaler Textplatzhalter 2" hidden="0"/>
          <p:cNvSpPr>
            <a:spLocks noGrp="1"/>
          </p:cNvSpPr>
          <p:nvPr isPhoto="0" userDrawn="0">
            <p:ph type="body" orient="vert" idx="1" hasCustomPrompt="0"/>
          </p:nvPr>
        </p:nvSpPr>
        <p:spPr bwMode="auto"/>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Datumsplatzhalter 3" hidden="0"/>
          <p:cNvSpPr>
            <a:spLocks noGrp="1"/>
          </p:cNvSpPr>
          <p:nvPr isPhoto="0" userDrawn="0">
            <p:ph type="dt" sz="half" idx="10" hasCustomPrompt="0"/>
          </p:nvPr>
        </p:nvSpPr>
        <p:spPr bwMode="auto"/>
        <p:txBody>
          <a:bodyPr/>
          <a:lstStyle/>
          <a:p>
            <a:pPr>
              <a:defRPr/>
            </a:pPr>
            <a:fld id="{2F85B0E4-C893-324D-AD00-DD8C7C140F42}" type="datetimeFigureOut">
              <a:rPr lang="de-DE"/>
              <a:t/>
            </a:fld>
            <a:endParaRPr lang="de-DE"/>
          </a:p>
        </p:txBody>
      </p:sp>
      <p:sp>
        <p:nvSpPr>
          <p:cNvPr id="5" name="Fußzeilenplatzhalter 4" hidden="0"/>
          <p:cNvSpPr>
            <a:spLocks noGrp="1"/>
          </p:cNvSpPr>
          <p:nvPr isPhoto="0" userDrawn="0">
            <p:ph type="ftr" sz="quarter" idx="11" hasCustomPrompt="0"/>
          </p:nvPr>
        </p:nvSpPr>
        <p:spPr bwMode="auto"/>
        <p:txBody>
          <a:bodyPr/>
          <a:lstStyle/>
          <a:p>
            <a:pPr>
              <a:defRPr/>
            </a:pPr>
            <a:endParaRPr lang="de-DE"/>
          </a:p>
        </p:txBody>
      </p:sp>
      <p:sp>
        <p:nvSpPr>
          <p:cNvPr id="6" name="Foliennummernplatzhalter 5" hidden="0"/>
          <p:cNvSpPr>
            <a:spLocks noGrp="1"/>
          </p:cNvSpPr>
          <p:nvPr isPhoto="0" userDrawn="0">
            <p:ph type="sldNum" sz="quarter" idx="12" hasCustomPrompt="0"/>
          </p:nvPr>
        </p:nvSpPr>
        <p:spPr bwMode="auto"/>
        <p:txBody>
          <a:bodyPr/>
          <a:lstStyle/>
          <a:p>
            <a:pPr>
              <a:defRPr/>
            </a:pPr>
            <a:fld id="{D1FC7391-C82F-9945-8911-F7DF08974152}" type="slidenum">
              <a:rPr lang="de-DE"/>
              <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vertTitleAndTx" userDrawn="1">
  <p:cSld name="Vertikaler Titel und Text">
    <p:spTree>
      <p:nvGrpSpPr>
        <p:cNvPr id="1" name="" hidden="0"/>
        <p:cNvGrpSpPr/>
        <p:nvPr isPhoto="0" userDrawn="0"/>
      </p:nvGrpSpPr>
      <p:grpSpPr bwMode="auto">
        <a:xfrm>
          <a:off x="0" y="0"/>
          <a:ext cx="0" cy="0"/>
          <a:chOff x="0" y="0"/>
          <a:chExt cx="0" cy="0"/>
        </a:xfrm>
      </p:grpSpPr>
      <p:sp>
        <p:nvSpPr>
          <p:cNvPr id="2" name="Vertikaler Titel 1" hidden="0"/>
          <p:cNvSpPr>
            <a:spLocks noGrp="1"/>
          </p:cNvSpPr>
          <p:nvPr isPhoto="0" userDrawn="0">
            <p:ph type="title" orient="vert" hasCustomPrompt="0"/>
          </p:nvPr>
        </p:nvSpPr>
        <p:spPr bwMode="auto">
          <a:xfrm>
            <a:off x="8724900" y="365125"/>
            <a:ext cx="2628900" cy="5811838"/>
          </a:xfrm>
        </p:spPr>
        <p:txBody>
          <a:bodyPr vert="eaVert"/>
          <a:lstStyle/>
          <a:p>
            <a:pPr>
              <a:defRPr/>
            </a:pPr>
            <a:r>
              <a:rPr lang="de-DE"/>
              <a:t>Mastertitelformat bearbeiten</a:t>
            </a:r>
            <a:endParaRPr/>
          </a:p>
        </p:txBody>
      </p:sp>
      <p:sp>
        <p:nvSpPr>
          <p:cNvPr id="3" name="Vertikaler Textplatzhalter 2" hidden="0"/>
          <p:cNvSpPr>
            <a:spLocks noGrp="1"/>
          </p:cNvSpPr>
          <p:nvPr isPhoto="0" userDrawn="0">
            <p:ph type="body" orient="vert" idx="1" hasCustomPrompt="0"/>
          </p:nvPr>
        </p:nvSpPr>
        <p:spPr bwMode="auto">
          <a:xfrm>
            <a:off x="838200" y="365125"/>
            <a:ext cx="7734300" cy="5811838"/>
          </a:xfrm>
        </p:spPr>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Datumsplatzhalter 3" hidden="0"/>
          <p:cNvSpPr>
            <a:spLocks noGrp="1"/>
          </p:cNvSpPr>
          <p:nvPr isPhoto="0" userDrawn="0">
            <p:ph type="dt" sz="half" idx="10" hasCustomPrompt="0"/>
          </p:nvPr>
        </p:nvSpPr>
        <p:spPr bwMode="auto"/>
        <p:txBody>
          <a:bodyPr/>
          <a:lstStyle/>
          <a:p>
            <a:pPr>
              <a:defRPr/>
            </a:pPr>
            <a:fld id="{2F85B0E4-C893-324D-AD00-DD8C7C140F42}" type="datetimeFigureOut">
              <a:rPr lang="de-DE"/>
              <a:t/>
            </a:fld>
            <a:endParaRPr lang="de-DE"/>
          </a:p>
        </p:txBody>
      </p:sp>
      <p:sp>
        <p:nvSpPr>
          <p:cNvPr id="5" name="Fußzeilenplatzhalter 4" hidden="0"/>
          <p:cNvSpPr>
            <a:spLocks noGrp="1"/>
          </p:cNvSpPr>
          <p:nvPr isPhoto="0" userDrawn="0">
            <p:ph type="ftr" sz="quarter" idx="11" hasCustomPrompt="0"/>
          </p:nvPr>
        </p:nvSpPr>
        <p:spPr bwMode="auto"/>
        <p:txBody>
          <a:bodyPr/>
          <a:lstStyle/>
          <a:p>
            <a:pPr>
              <a:defRPr/>
            </a:pPr>
            <a:endParaRPr lang="de-DE"/>
          </a:p>
        </p:txBody>
      </p:sp>
      <p:sp>
        <p:nvSpPr>
          <p:cNvPr id="6" name="Foliennummernplatzhalter 5" hidden="0"/>
          <p:cNvSpPr>
            <a:spLocks noGrp="1"/>
          </p:cNvSpPr>
          <p:nvPr isPhoto="0" userDrawn="0">
            <p:ph type="sldNum" sz="quarter" idx="12" hasCustomPrompt="0"/>
          </p:nvPr>
        </p:nvSpPr>
        <p:spPr bwMode="auto"/>
        <p:txBody>
          <a:bodyPr/>
          <a:lstStyle/>
          <a:p>
            <a:pPr>
              <a:defRPr/>
            </a:pPr>
            <a:fld id="{D1FC7391-C82F-9945-8911-F7DF08974152}" type="slidenum">
              <a:rPr lang="de-DE"/>
              <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 userDrawn="1">
  <p:cSld name="Titelfolie">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ctrTitle" hasCustomPrompt="0"/>
          </p:nvPr>
        </p:nvSpPr>
        <p:spPr bwMode="auto">
          <a:xfrm>
            <a:off x="1524000" y="1122363"/>
            <a:ext cx="9144000" cy="2387600"/>
          </a:xfrm>
        </p:spPr>
        <p:txBody>
          <a:bodyPr anchor="b"/>
          <a:lstStyle>
            <a:lvl1pPr algn="ctr">
              <a:defRPr sz="6000"/>
            </a:lvl1pPr>
          </a:lstStyle>
          <a:p>
            <a:pPr>
              <a:defRPr/>
            </a:pPr>
            <a:r>
              <a:rPr lang="de-DE"/>
              <a:t>Mastertitelformat bearbeiten</a:t>
            </a:r>
            <a:endParaRPr/>
          </a:p>
        </p:txBody>
      </p:sp>
      <p:sp>
        <p:nvSpPr>
          <p:cNvPr id="3" name="Untertitel 2" hidden="0"/>
          <p:cNvSpPr>
            <a:spLocks noGrp="1"/>
          </p:cNvSpPr>
          <p:nvPr isPhoto="0" userDrawn="0">
            <p:ph type="subTitle" idx="1" hasCustomPrompt="0"/>
          </p:nvPr>
        </p:nvSpPr>
        <p:spPr bwMode="auto">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a:defRPr/>
            </a:pPr>
            <a:r>
              <a:rPr lang="de-DE"/>
              <a:t>Master-Untertitelformat bearbeiten</a:t>
            </a:r>
            <a:endParaRPr/>
          </a:p>
        </p:txBody>
      </p:sp>
      <p:sp>
        <p:nvSpPr>
          <p:cNvPr id="4" name="Datumsplatzhalter 3" hidden="0"/>
          <p:cNvSpPr>
            <a:spLocks noGrp="1"/>
          </p:cNvSpPr>
          <p:nvPr isPhoto="0" userDrawn="0">
            <p:ph type="dt" sz="half" idx="10" hasCustomPrompt="0"/>
          </p:nvPr>
        </p:nvSpPr>
        <p:spPr bwMode="auto"/>
        <p:txBody>
          <a:bodyPr/>
          <a:lstStyle/>
          <a:p>
            <a:pPr>
              <a:defRPr/>
            </a:pPr>
            <a:fld id="{2F85B0E4-C893-324D-AD00-DD8C7C140F42}" type="datetimeFigureOut">
              <a:rPr lang="de-DE"/>
              <a:t/>
            </a:fld>
            <a:endParaRPr lang="de-DE"/>
          </a:p>
        </p:txBody>
      </p:sp>
      <p:sp>
        <p:nvSpPr>
          <p:cNvPr id="5" name="Fußzeilenplatzhalter 4" hidden="0"/>
          <p:cNvSpPr>
            <a:spLocks noGrp="1"/>
          </p:cNvSpPr>
          <p:nvPr isPhoto="0" userDrawn="0">
            <p:ph type="ftr" sz="quarter" idx="11" hasCustomPrompt="0"/>
          </p:nvPr>
        </p:nvSpPr>
        <p:spPr bwMode="auto"/>
        <p:txBody>
          <a:bodyPr/>
          <a:lstStyle/>
          <a:p>
            <a:pPr>
              <a:defRPr/>
            </a:pPr>
            <a:endParaRPr lang="de-DE"/>
          </a:p>
        </p:txBody>
      </p:sp>
      <p:sp>
        <p:nvSpPr>
          <p:cNvPr id="6" name="Foliennummernplatzhalter 5" hidden="0"/>
          <p:cNvSpPr>
            <a:spLocks noGrp="1"/>
          </p:cNvSpPr>
          <p:nvPr isPhoto="0" userDrawn="0">
            <p:ph type="sldNum" sz="quarter" idx="12" hasCustomPrompt="0"/>
          </p:nvPr>
        </p:nvSpPr>
        <p:spPr bwMode="auto"/>
        <p:txBody>
          <a:bodyPr/>
          <a:lstStyle/>
          <a:p>
            <a:pPr>
              <a:defRPr/>
            </a:pPr>
            <a:fld id="{D1FC7391-C82F-9945-8911-F7DF08974152}" type="slidenum">
              <a:rPr lang="de-DE"/>
              <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 userDrawn="1">
  <p:cSld name="Titel und Inhalt">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Mastertitelformat bearbeiten</a:t>
            </a:r>
            <a:endParaRPr/>
          </a:p>
        </p:txBody>
      </p:sp>
      <p:sp>
        <p:nvSpPr>
          <p:cNvPr id="3" name="Inhaltsplatzhalter 2" hidden="0"/>
          <p:cNvSpPr>
            <a:spLocks noGrp="1"/>
          </p:cNvSpPr>
          <p:nvPr isPhoto="0" userDrawn="0">
            <p:ph idx="1" hasCustomPrompt="0"/>
          </p:nvPr>
        </p:nvSpPr>
        <p:spPr bwMode="auto"/>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Datumsplatzhalter 3" hidden="0"/>
          <p:cNvSpPr>
            <a:spLocks noGrp="1"/>
          </p:cNvSpPr>
          <p:nvPr isPhoto="0" userDrawn="0">
            <p:ph type="dt" sz="half" idx="10" hasCustomPrompt="0"/>
          </p:nvPr>
        </p:nvSpPr>
        <p:spPr bwMode="auto"/>
        <p:txBody>
          <a:bodyPr/>
          <a:lstStyle/>
          <a:p>
            <a:pPr>
              <a:defRPr/>
            </a:pPr>
            <a:fld id="{2F85B0E4-C893-324D-AD00-DD8C7C140F42}" type="datetimeFigureOut">
              <a:rPr lang="de-DE"/>
              <a:t/>
            </a:fld>
            <a:endParaRPr lang="de-DE"/>
          </a:p>
        </p:txBody>
      </p:sp>
      <p:sp>
        <p:nvSpPr>
          <p:cNvPr id="5" name="Fußzeilenplatzhalter 4" hidden="0"/>
          <p:cNvSpPr>
            <a:spLocks noGrp="1"/>
          </p:cNvSpPr>
          <p:nvPr isPhoto="0" userDrawn="0">
            <p:ph type="ftr" sz="quarter" idx="11" hasCustomPrompt="0"/>
          </p:nvPr>
        </p:nvSpPr>
        <p:spPr bwMode="auto"/>
        <p:txBody>
          <a:bodyPr/>
          <a:lstStyle/>
          <a:p>
            <a:pPr>
              <a:defRPr/>
            </a:pPr>
            <a:endParaRPr lang="de-DE"/>
          </a:p>
        </p:txBody>
      </p:sp>
      <p:sp>
        <p:nvSpPr>
          <p:cNvPr id="6" name="Foliennummernplatzhalter 5" hidden="0"/>
          <p:cNvSpPr>
            <a:spLocks noGrp="1"/>
          </p:cNvSpPr>
          <p:nvPr isPhoto="0" userDrawn="0">
            <p:ph type="sldNum" sz="quarter" idx="12" hasCustomPrompt="0"/>
          </p:nvPr>
        </p:nvSpPr>
        <p:spPr bwMode="auto"/>
        <p:txBody>
          <a:bodyPr/>
          <a:lstStyle/>
          <a:p>
            <a:pPr>
              <a:defRPr/>
            </a:pPr>
            <a:fld id="{D1FC7391-C82F-9945-8911-F7DF08974152}" type="slidenum">
              <a:rPr lang="de-DE"/>
              <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secHead" userDrawn="1">
  <p:cSld name="Abschnitts- überschrift">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a:xfrm>
            <a:off x="831850" y="1709738"/>
            <a:ext cx="10515600" cy="2852737"/>
          </a:xfrm>
        </p:spPr>
        <p:txBody>
          <a:bodyPr anchor="b"/>
          <a:lstStyle>
            <a:lvl1pPr>
              <a:defRPr sz="6000"/>
            </a:lvl1pPr>
          </a:lstStyle>
          <a:p>
            <a:pPr>
              <a:defRPr/>
            </a:pPr>
            <a:r>
              <a:rPr lang="de-DE"/>
              <a:t>Mastertitelformat bearbeiten</a:t>
            </a:r>
            <a:endParaRPr/>
          </a:p>
        </p:txBody>
      </p:sp>
      <p:sp>
        <p:nvSpPr>
          <p:cNvPr id="3" name="Textplatzhalter 2" hidden="0"/>
          <p:cNvSpPr>
            <a:spLocks noGrp="1"/>
          </p:cNvSpPr>
          <p:nvPr isPhoto="0" userDrawn="0">
            <p:ph type="body" idx="1" hasCustomPrompt="0"/>
          </p:nvPr>
        </p:nvSpPr>
        <p:spPr bwMode="auto">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defRPr/>
            </a:pPr>
            <a:r>
              <a:rPr lang="de-DE"/>
              <a:t>Mastertextformat bearbeiten</a:t>
            </a:r>
            <a:endParaRPr/>
          </a:p>
        </p:txBody>
      </p:sp>
      <p:sp>
        <p:nvSpPr>
          <p:cNvPr id="4" name="Datumsplatzhalter 3" hidden="0"/>
          <p:cNvSpPr>
            <a:spLocks noGrp="1"/>
          </p:cNvSpPr>
          <p:nvPr isPhoto="0" userDrawn="0">
            <p:ph type="dt" sz="half" idx="10" hasCustomPrompt="0"/>
          </p:nvPr>
        </p:nvSpPr>
        <p:spPr bwMode="auto"/>
        <p:txBody>
          <a:bodyPr/>
          <a:lstStyle/>
          <a:p>
            <a:pPr>
              <a:defRPr/>
            </a:pPr>
            <a:fld id="{2F85B0E4-C893-324D-AD00-DD8C7C140F42}" type="datetimeFigureOut">
              <a:rPr lang="de-DE"/>
              <a:t/>
            </a:fld>
            <a:endParaRPr lang="de-DE"/>
          </a:p>
        </p:txBody>
      </p:sp>
      <p:sp>
        <p:nvSpPr>
          <p:cNvPr id="5" name="Fußzeilenplatzhalter 4" hidden="0"/>
          <p:cNvSpPr>
            <a:spLocks noGrp="1"/>
          </p:cNvSpPr>
          <p:nvPr isPhoto="0" userDrawn="0">
            <p:ph type="ftr" sz="quarter" idx="11" hasCustomPrompt="0"/>
          </p:nvPr>
        </p:nvSpPr>
        <p:spPr bwMode="auto"/>
        <p:txBody>
          <a:bodyPr/>
          <a:lstStyle/>
          <a:p>
            <a:pPr>
              <a:defRPr/>
            </a:pPr>
            <a:endParaRPr lang="de-DE"/>
          </a:p>
        </p:txBody>
      </p:sp>
      <p:sp>
        <p:nvSpPr>
          <p:cNvPr id="6" name="Foliennummernplatzhalter 5" hidden="0"/>
          <p:cNvSpPr>
            <a:spLocks noGrp="1"/>
          </p:cNvSpPr>
          <p:nvPr isPhoto="0" userDrawn="0">
            <p:ph type="sldNum" sz="quarter" idx="12" hasCustomPrompt="0"/>
          </p:nvPr>
        </p:nvSpPr>
        <p:spPr bwMode="auto"/>
        <p:txBody>
          <a:bodyPr/>
          <a:lstStyle/>
          <a:p>
            <a:pPr>
              <a:defRPr/>
            </a:pPr>
            <a:fld id="{D1FC7391-C82F-9945-8911-F7DF08974152}" type="slidenum">
              <a:rPr lang="de-DE"/>
              <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Obj" userDrawn="1">
  <p:cSld name="Zwei Inhalte">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Mastertitelformat bearbeiten</a:t>
            </a:r>
            <a:endParaRPr/>
          </a:p>
        </p:txBody>
      </p:sp>
      <p:sp>
        <p:nvSpPr>
          <p:cNvPr id="3" name="Inhaltsplatzhalter 2" hidden="0"/>
          <p:cNvSpPr>
            <a:spLocks noGrp="1"/>
          </p:cNvSpPr>
          <p:nvPr isPhoto="0" userDrawn="0">
            <p:ph sz="half" idx="1" hasCustomPrompt="0"/>
          </p:nvPr>
        </p:nvSpPr>
        <p:spPr bwMode="auto">
          <a:xfrm>
            <a:off x="838200" y="1825625"/>
            <a:ext cx="5181600" cy="4351338"/>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Inhaltsplatzhalter 3" hidden="0"/>
          <p:cNvSpPr>
            <a:spLocks noGrp="1"/>
          </p:cNvSpPr>
          <p:nvPr isPhoto="0" userDrawn="0">
            <p:ph sz="half" idx="2" hasCustomPrompt="0"/>
          </p:nvPr>
        </p:nvSpPr>
        <p:spPr bwMode="auto">
          <a:xfrm>
            <a:off x="6172200" y="1825625"/>
            <a:ext cx="5181600" cy="4351338"/>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5" name="Datumsplatzhalter 4" hidden="0"/>
          <p:cNvSpPr>
            <a:spLocks noGrp="1"/>
          </p:cNvSpPr>
          <p:nvPr isPhoto="0" userDrawn="0">
            <p:ph type="dt" sz="half" idx="10" hasCustomPrompt="0"/>
          </p:nvPr>
        </p:nvSpPr>
        <p:spPr bwMode="auto"/>
        <p:txBody>
          <a:bodyPr/>
          <a:lstStyle/>
          <a:p>
            <a:pPr>
              <a:defRPr/>
            </a:pPr>
            <a:fld id="{2F85B0E4-C893-324D-AD00-DD8C7C140F42}" type="datetimeFigureOut">
              <a:rPr lang="de-DE"/>
              <a:t/>
            </a:fld>
            <a:endParaRPr lang="de-DE"/>
          </a:p>
        </p:txBody>
      </p:sp>
      <p:sp>
        <p:nvSpPr>
          <p:cNvPr id="6" name="Fußzeilenplatzhalter 5" hidden="0"/>
          <p:cNvSpPr>
            <a:spLocks noGrp="1"/>
          </p:cNvSpPr>
          <p:nvPr isPhoto="0" userDrawn="0">
            <p:ph type="ftr" sz="quarter" idx="11" hasCustomPrompt="0"/>
          </p:nvPr>
        </p:nvSpPr>
        <p:spPr bwMode="auto"/>
        <p:txBody>
          <a:bodyPr/>
          <a:lstStyle/>
          <a:p>
            <a:pPr>
              <a:defRPr/>
            </a:pPr>
            <a:endParaRPr lang="de-DE"/>
          </a:p>
        </p:txBody>
      </p:sp>
      <p:sp>
        <p:nvSpPr>
          <p:cNvPr id="7" name="Foliennummernplatzhalter 6" hidden="0"/>
          <p:cNvSpPr>
            <a:spLocks noGrp="1"/>
          </p:cNvSpPr>
          <p:nvPr isPhoto="0" userDrawn="0">
            <p:ph type="sldNum" sz="quarter" idx="12" hasCustomPrompt="0"/>
          </p:nvPr>
        </p:nvSpPr>
        <p:spPr bwMode="auto"/>
        <p:txBody>
          <a:bodyPr/>
          <a:lstStyle/>
          <a:p>
            <a:pPr>
              <a:defRPr/>
            </a:pPr>
            <a:fld id="{D1FC7391-C82F-9945-8911-F7DF08974152}" type="slidenum">
              <a:rPr lang="de-DE"/>
              <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woTxTwoObj" userDrawn="1">
  <p:cSld name="Vergleich">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a:xfrm>
            <a:off x="839788" y="365125"/>
            <a:ext cx="10515600" cy="1325563"/>
          </a:xfrm>
        </p:spPr>
        <p:txBody>
          <a:bodyPr/>
          <a:lstStyle/>
          <a:p>
            <a:pPr>
              <a:defRPr/>
            </a:pPr>
            <a:r>
              <a:rPr lang="de-DE"/>
              <a:t>Mastertitelformat bearbeiten</a:t>
            </a:r>
            <a:endParaRPr/>
          </a:p>
        </p:txBody>
      </p:sp>
      <p:sp>
        <p:nvSpPr>
          <p:cNvPr id="3" name="Textplatzhalter 2" hidden="0"/>
          <p:cNvSpPr>
            <a:spLocks noGrp="1"/>
          </p:cNvSpPr>
          <p:nvPr isPhoto="0" userDrawn="0">
            <p:ph type="body" idx="1" hasCustomPrompt="0"/>
          </p:nvPr>
        </p:nvSpPr>
        <p:spPr bwMode="auto">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Mastertextformat bearbeiten</a:t>
            </a:r>
            <a:endParaRPr/>
          </a:p>
        </p:txBody>
      </p:sp>
      <p:sp>
        <p:nvSpPr>
          <p:cNvPr id="4" name="Inhaltsplatzhalter 3" hidden="0"/>
          <p:cNvSpPr>
            <a:spLocks noGrp="1"/>
          </p:cNvSpPr>
          <p:nvPr isPhoto="0" userDrawn="0">
            <p:ph sz="half" idx="2" hasCustomPrompt="0"/>
          </p:nvPr>
        </p:nvSpPr>
        <p:spPr bwMode="auto">
          <a:xfrm>
            <a:off x="839788" y="2505074"/>
            <a:ext cx="5157787" cy="3684588"/>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5" name="Textplatzhalter 4" hidden="0"/>
          <p:cNvSpPr>
            <a:spLocks noGrp="1"/>
          </p:cNvSpPr>
          <p:nvPr isPhoto="0" userDrawn="0">
            <p:ph type="body" sz="quarter" idx="3" hasCustomPrompt="0"/>
          </p:nvPr>
        </p:nvSpPr>
        <p:spPr bwMode="auto">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defRPr/>
            </a:pPr>
            <a:r>
              <a:rPr lang="de-DE"/>
              <a:t>Mastertextformat bearbeiten</a:t>
            </a:r>
            <a:endParaRPr/>
          </a:p>
        </p:txBody>
      </p:sp>
      <p:sp>
        <p:nvSpPr>
          <p:cNvPr id="6" name="Inhaltsplatzhalter 5" hidden="0"/>
          <p:cNvSpPr>
            <a:spLocks noGrp="1"/>
          </p:cNvSpPr>
          <p:nvPr isPhoto="0" userDrawn="0">
            <p:ph sz="quarter" idx="4" hasCustomPrompt="0"/>
          </p:nvPr>
        </p:nvSpPr>
        <p:spPr bwMode="auto">
          <a:xfrm>
            <a:off x="6172200" y="2505074"/>
            <a:ext cx="5183188" cy="3684588"/>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7" name="Datumsplatzhalter 6" hidden="0"/>
          <p:cNvSpPr>
            <a:spLocks noGrp="1"/>
          </p:cNvSpPr>
          <p:nvPr isPhoto="0" userDrawn="0">
            <p:ph type="dt" sz="half" idx="10" hasCustomPrompt="0"/>
          </p:nvPr>
        </p:nvSpPr>
        <p:spPr bwMode="auto"/>
        <p:txBody>
          <a:bodyPr/>
          <a:lstStyle/>
          <a:p>
            <a:pPr>
              <a:defRPr/>
            </a:pPr>
            <a:fld id="{2F85B0E4-C893-324D-AD00-DD8C7C140F42}" type="datetimeFigureOut">
              <a:rPr lang="de-DE"/>
              <a:t/>
            </a:fld>
            <a:endParaRPr lang="de-DE"/>
          </a:p>
        </p:txBody>
      </p:sp>
      <p:sp>
        <p:nvSpPr>
          <p:cNvPr id="8" name="Fußzeilenplatzhalter 7" hidden="0"/>
          <p:cNvSpPr>
            <a:spLocks noGrp="1"/>
          </p:cNvSpPr>
          <p:nvPr isPhoto="0" userDrawn="0">
            <p:ph type="ftr" sz="quarter" idx="11" hasCustomPrompt="0"/>
          </p:nvPr>
        </p:nvSpPr>
        <p:spPr bwMode="auto"/>
        <p:txBody>
          <a:bodyPr/>
          <a:lstStyle/>
          <a:p>
            <a:pPr>
              <a:defRPr/>
            </a:pPr>
            <a:endParaRPr lang="de-DE"/>
          </a:p>
        </p:txBody>
      </p:sp>
      <p:sp>
        <p:nvSpPr>
          <p:cNvPr id="9" name="Foliennummernplatzhalter 8" hidden="0"/>
          <p:cNvSpPr>
            <a:spLocks noGrp="1"/>
          </p:cNvSpPr>
          <p:nvPr isPhoto="0" userDrawn="0">
            <p:ph type="sldNum" sz="quarter" idx="12" hasCustomPrompt="0"/>
          </p:nvPr>
        </p:nvSpPr>
        <p:spPr bwMode="auto"/>
        <p:txBody>
          <a:bodyPr/>
          <a:lstStyle/>
          <a:p>
            <a:pPr>
              <a:defRPr/>
            </a:pPr>
            <a:fld id="{D1FC7391-C82F-9945-8911-F7DF08974152}" type="slidenum">
              <a:rPr lang="de-DE"/>
              <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titleOnly" userDrawn="1">
  <p:cSld name="Nur Titel">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p:txBody>
          <a:bodyPr/>
          <a:lstStyle/>
          <a:p>
            <a:pPr>
              <a:defRPr/>
            </a:pPr>
            <a:r>
              <a:rPr lang="de-DE"/>
              <a:t>Mastertitelformat bearbeiten</a:t>
            </a:r>
            <a:endParaRPr/>
          </a:p>
        </p:txBody>
      </p:sp>
      <p:sp>
        <p:nvSpPr>
          <p:cNvPr id="3" name="Datumsplatzhalter 2" hidden="0"/>
          <p:cNvSpPr>
            <a:spLocks noGrp="1"/>
          </p:cNvSpPr>
          <p:nvPr isPhoto="0" userDrawn="0">
            <p:ph type="dt" sz="half" idx="10" hasCustomPrompt="0"/>
          </p:nvPr>
        </p:nvSpPr>
        <p:spPr bwMode="auto"/>
        <p:txBody>
          <a:bodyPr/>
          <a:lstStyle/>
          <a:p>
            <a:pPr>
              <a:defRPr/>
            </a:pPr>
            <a:fld id="{2F85B0E4-C893-324D-AD00-DD8C7C140F42}" type="datetimeFigureOut">
              <a:rPr lang="de-DE"/>
              <a:t/>
            </a:fld>
            <a:endParaRPr lang="de-DE"/>
          </a:p>
        </p:txBody>
      </p:sp>
      <p:sp>
        <p:nvSpPr>
          <p:cNvPr id="4" name="Fußzeilenplatzhalter 3" hidden="0"/>
          <p:cNvSpPr>
            <a:spLocks noGrp="1"/>
          </p:cNvSpPr>
          <p:nvPr isPhoto="0" userDrawn="0">
            <p:ph type="ftr" sz="quarter" idx="11" hasCustomPrompt="0"/>
          </p:nvPr>
        </p:nvSpPr>
        <p:spPr bwMode="auto"/>
        <p:txBody>
          <a:bodyPr/>
          <a:lstStyle/>
          <a:p>
            <a:pPr>
              <a:defRPr/>
            </a:pPr>
            <a:endParaRPr lang="de-DE"/>
          </a:p>
        </p:txBody>
      </p:sp>
      <p:sp>
        <p:nvSpPr>
          <p:cNvPr id="5" name="Foliennummernplatzhalter 4" hidden="0"/>
          <p:cNvSpPr>
            <a:spLocks noGrp="1"/>
          </p:cNvSpPr>
          <p:nvPr isPhoto="0" userDrawn="0">
            <p:ph type="sldNum" sz="quarter" idx="12" hasCustomPrompt="0"/>
          </p:nvPr>
        </p:nvSpPr>
        <p:spPr bwMode="auto"/>
        <p:txBody>
          <a:bodyPr/>
          <a:lstStyle/>
          <a:p>
            <a:pPr>
              <a:defRPr/>
            </a:pPr>
            <a:fld id="{D1FC7391-C82F-9945-8911-F7DF08974152}" type="slidenum">
              <a:rPr lang="de-DE"/>
              <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blank" userDrawn="1">
  <p:cSld name="Leer">
    <p:spTree>
      <p:nvGrpSpPr>
        <p:cNvPr id="1" name="" hidden="0"/>
        <p:cNvGrpSpPr/>
        <p:nvPr isPhoto="0" userDrawn="0"/>
      </p:nvGrpSpPr>
      <p:grpSpPr bwMode="auto">
        <a:xfrm>
          <a:off x="0" y="0"/>
          <a:ext cx="0" cy="0"/>
          <a:chOff x="0" y="0"/>
          <a:chExt cx="0" cy="0"/>
        </a:xfrm>
      </p:grpSpPr>
      <p:sp>
        <p:nvSpPr>
          <p:cNvPr id="2" name="Datumsplatzhalter 1" hidden="0"/>
          <p:cNvSpPr>
            <a:spLocks noGrp="1"/>
          </p:cNvSpPr>
          <p:nvPr isPhoto="0" userDrawn="0">
            <p:ph type="dt" sz="half" idx="10" hasCustomPrompt="0"/>
          </p:nvPr>
        </p:nvSpPr>
        <p:spPr bwMode="auto"/>
        <p:txBody>
          <a:bodyPr/>
          <a:lstStyle/>
          <a:p>
            <a:pPr>
              <a:defRPr/>
            </a:pPr>
            <a:fld id="{2F85B0E4-C893-324D-AD00-DD8C7C140F42}" type="datetimeFigureOut">
              <a:rPr lang="de-DE"/>
              <a:t/>
            </a:fld>
            <a:endParaRPr lang="de-DE"/>
          </a:p>
        </p:txBody>
      </p:sp>
      <p:sp>
        <p:nvSpPr>
          <p:cNvPr id="3" name="Fußzeilenplatzhalter 2" hidden="0"/>
          <p:cNvSpPr>
            <a:spLocks noGrp="1"/>
          </p:cNvSpPr>
          <p:nvPr isPhoto="0" userDrawn="0">
            <p:ph type="ftr" sz="quarter" idx="11" hasCustomPrompt="0"/>
          </p:nvPr>
        </p:nvSpPr>
        <p:spPr bwMode="auto"/>
        <p:txBody>
          <a:bodyPr/>
          <a:lstStyle/>
          <a:p>
            <a:pPr>
              <a:defRPr/>
            </a:pPr>
            <a:endParaRPr lang="de-DE"/>
          </a:p>
        </p:txBody>
      </p:sp>
      <p:sp>
        <p:nvSpPr>
          <p:cNvPr id="4" name="Foliennummernplatzhalter 3" hidden="0"/>
          <p:cNvSpPr>
            <a:spLocks noGrp="1"/>
          </p:cNvSpPr>
          <p:nvPr isPhoto="0" userDrawn="0">
            <p:ph type="sldNum" sz="quarter" idx="12" hasCustomPrompt="0"/>
          </p:nvPr>
        </p:nvSpPr>
        <p:spPr bwMode="auto"/>
        <p:txBody>
          <a:bodyPr/>
          <a:lstStyle/>
          <a:p>
            <a:pPr>
              <a:defRPr/>
            </a:pPr>
            <a:fld id="{D1FC7391-C82F-9945-8911-F7DF08974152}" type="slidenum">
              <a:rPr lang="de-DE"/>
              <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type="objTx" userDrawn="1">
  <p:cSld name="Inhalt mit Überschrift">
    <p:spTree>
      <p:nvGrpSpPr>
        <p:cNvPr id="1" name="" hidden="0"/>
        <p:cNvGrpSpPr/>
        <p:nvPr isPhoto="0" userDrawn="0"/>
      </p:nvGrpSpPr>
      <p:grpSpPr bwMode="auto">
        <a:xfrm>
          <a:off x="0" y="0"/>
          <a:ext cx="0" cy="0"/>
          <a:chOff x="0" y="0"/>
          <a:chExt cx="0" cy="0"/>
        </a:xfrm>
      </p:grpSpPr>
      <p:sp>
        <p:nvSpPr>
          <p:cNvPr id="2" name="Titel 1" hidden="0"/>
          <p:cNvSpPr>
            <a:spLocks noGrp="1"/>
          </p:cNvSpPr>
          <p:nvPr isPhoto="0" userDrawn="0">
            <p:ph type="title" hasCustomPrompt="0"/>
          </p:nvPr>
        </p:nvSpPr>
        <p:spPr bwMode="auto">
          <a:xfrm>
            <a:off x="839788" y="457200"/>
            <a:ext cx="3932237" cy="1600200"/>
          </a:xfrm>
        </p:spPr>
        <p:txBody>
          <a:bodyPr anchor="b"/>
          <a:lstStyle>
            <a:lvl1pPr>
              <a:defRPr sz="3200"/>
            </a:lvl1pPr>
          </a:lstStyle>
          <a:p>
            <a:pPr>
              <a:defRPr/>
            </a:pPr>
            <a:r>
              <a:rPr lang="de-DE"/>
              <a:t>Mastertitelformat bearbeiten</a:t>
            </a:r>
            <a:endParaRPr/>
          </a:p>
        </p:txBody>
      </p:sp>
      <p:sp>
        <p:nvSpPr>
          <p:cNvPr id="3" name="Inhaltsplatzhalter 2" hidden="0"/>
          <p:cNvSpPr>
            <a:spLocks noGrp="1"/>
          </p:cNvSpPr>
          <p:nvPr isPhoto="0" userDrawn="0">
            <p:ph idx="1" hasCustomPrompt="0"/>
          </p:nvPr>
        </p:nvSpPr>
        <p:spPr bwMode="auto">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Textplatzhalter 3" hidden="0"/>
          <p:cNvSpPr>
            <a:spLocks noGrp="1"/>
          </p:cNvSpPr>
          <p:nvPr isPhoto="0" userDrawn="0">
            <p:ph type="body" sz="half" idx="2" hasCustomPrompt="0"/>
          </p:nvPr>
        </p:nvSpPr>
        <p:spPr bwMode="auto">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defRPr/>
            </a:pPr>
            <a:r>
              <a:rPr lang="de-DE"/>
              <a:t>Mastertextformat bearbeiten</a:t>
            </a:r>
            <a:endParaRPr/>
          </a:p>
        </p:txBody>
      </p:sp>
      <p:sp>
        <p:nvSpPr>
          <p:cNvPr id="5" name="Datumsplatzhalter 4" hidden="0"/>
          <p:cNvSpPr>
            <a:spLocks noGrp="1"/>
          </p:cNvSpPr>
          <p:nvPr isPhoto="0" userDrawn="0">
            <p:ph type="dt" sz="half" idx="10" hasCustomPrompt="0"/>
          </p:nvPr>
        </p:nvSpPr>
        <p:spPr bwMode="auto"/>
        <p:txBody>
          <a:bodyPr/>
          <a:lstStyle/>
          <a:p>
            <a:pPr>
              <a:defRPr/>
            </a:pPr>
            <a:fld id="{2F85B0E4-C893-324D-AD00-DD8C7C140F42}" type="datetimeFigureOut">
              <a:rPr lang="de-DE"/>
              <a:t/>
            </a:fld>
            <a:endParaRPr lang="de-DE"/>
          </a:p>
        </p:txBody>
      </p:sp>
      <p:sp>
        <p:nvSpPr>
          <p:cNvPr id="6" name="Fußzeilenplatzhalter 5" hidden="0"/>
          <p:cNvSpPr>
            <a:spLocks noGrp="1"/>
          </p:cNvSpPr>
          <p:nvPr isPhoto="0" userDrawn="0">
            <p:ph type="ftr" sz="quarter" idx="11" hasCustomPrompt="0"/>
          </p:nvPr>
        </p:nvSpPr>
        <p:spPr bwMode="auto"/>
        <p:txBody>
          <a:bodyPr/>
          <a:lstStyle/>
          <a:p>
            <a:pPr>
              <a:defRPr/>
            </a:pPr>
            <a:endParaRPr lang="de-DE"/>
          </a:p>
        </p:txBody>
      </p:sp>
      <p:sp>
        <p:nvSpPr>
          <p:cNvPr id="7" name="Foliennummernplatzhalter 6" hidden="0"/>
          <p:cNvSpPr>
            <a:spLocks noGrp="1"/>
          </p:cNvSpPr>
          <p:nvPr isPhoto="0" userDrawn="0">
            <p:ph type="sldNum" sz="quarter" idx="12" hasCustomPrompt="0"/>
          </p:nvPr>
        </p:nvSpPr>
        <p:spPr bwMode="auto"/>
        <p:txBody>
          <a:bodyPr/>
          <a:lstStyle/>
          <a:p>
            <a:pPr>
              <a:defRPr/>
            </a:pPr>
            <a:fld id="{D1FC7391-C82F-9945-8911-F7DF08974152}" type="slidenum">
              <a:rPr lang="de-DE"/>
              <a:t/>
            </a:fld>
            <a:endParaRPr lang="de-DE"/>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 Id="rId3" Type="http://schemas.openxmlformats.org/officeDocument/2006/relationships/image" Target="../media/image1.png"/></Relationships>
</file>

<file path=ppt/slideMasters/_rels/slideMaster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 Id="rId9" Type="http://schemas.openxmlformats.org/officeDocument/2006/relationships/slideLayout" Target="../slideLayouts/slideLayout10.xml"/><Relationship Id="rId10" Type="http://schemas.openxmlformats.org/officeDocument/2006/relationships/slideLayout" Target="../slideLayouts/slideLayout11.xml"/><Relationship Id="rId11" Type="http://schemas.openxmlformats.org/officeDocument/2006/relationships/slideLayout" Target="../slideLayouts/slideLayout12.xml"/><Relationship Id="rId1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hidden="0"/>
        <p:cNvGrpSpPr/>
        <p:nvPr isPhoto="0" userDrawn="0"/>
      </p:nvGrpSpPr>
      <p:grpSpPr bwMode="auto">
        <a:xfrm>
          <a:off x="0" y="0"/>
          <a:ext cx="0" cy="0"/>
          <a:chOff x="0" y="0"/>
          <a:chExt cx="0" cy="0"/>
        </a:xfrm>
      </p:grpSpPr>
      <p:sp>
        <p:nvSpPr>
          <p:cNvPr id="10" name="Rechteck 9" hidden="0"/>
          <p:cNvSpPr/>
          <p:nvPr isPhoto="0" userDrawn="1"/>
        </p:nvSpPr>
        <p:spPr bwMode="auto">
          <a:xfrm>
            <a:off x="0" y="6309320"/>
            <a:ext cx="12192000" cy="5486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 name="Titelplatzhalter 1" hidden="0"/>
          <p:cNvSpPr>
            <a:spLocks noGrp="1"/>
          </p:cNvSpPr>
          <p:nvPr isPhoto="0" userDrawn="0">
            <p:ph type="title" hasCustomPrompt="0"/>
          </p:nvPr>
        </p:nvSpPr>
        <p:spPr bwMode="auto">
          <a:xfrm>
            <a:off x="569342" y="561975"/>
            <a:ext cx="10063733" cy="922809"/>
          </a:xfrm>
          <a:prstGeom prst="rect">
            <a:avLst/>
          </a:prstGeom>
        </p:spPr>
        <p:txBody>
          <a:bodyPr vert="horz" lIns="0" tIns="0" rIns="0" bIns="0" rtlCol="0" anchor="t">
            <a:noAutofit/>
          </a:bodyPr>
          <a:lstStyle/>
          <a:p>
            <a:pPr>
              <a:defRPr/>
            </a:pPr>
            <a:r>
              <a:rPr lang="de-DE"/>
              <a:t>Mastertitelformat bearbeiten</a:t>
            </a:r>
            <a:endParaRPr/>
          </a:p>
        </p:txBody>
      </p:sp>
      <p:sp>
        <p:nvSpPr>
          <p:cNvPr id="3" name="Textplatzhalter 2" hidden="0"/>
          <p:cNvSpPr>
            <a:spLocks noGrp="1"/>
          </p:cNvSpPr>
          <p:nvPr isPhoto="0" userDrawn="0">
            <p:ph type="body" idx="1" hasCustomPrompt="0"/>
          </p:nvPr>
        </p:nvSpPr>
        <p:spPr bwMode="auto">
          <a:xfrm>
            <a:off x="550863" y="2225040"/>
            <a:ext cx="10082212" cy="3436208"/>
          </a:xfrm>
          <a:prstGeom prst="rect">
            <a:avLst/>
          </a:prstGeom>
        </p:spPr>
        <p:txBody>
          <a:bodyPr vert="horz" lIns="0" tIns="0" rIns="0" bIns="0" rtlCol="0">
            <a:noAutofit/>
          </a:bodyPr>
          <a:lstStyle/>
          <a:p>
            <a:pPr lvl="0">
              <a:defRPr/>
            </a:pPr>
            <a:r>
              <a:rPr lang="de-DE"/>
              <a:t>Mastertextfeld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Datumsplatzhalter 3" hidden="0"/>
          <p:cNvSpPr>
            <a:spLocks noGrp="1"/>
          </p:cNvSpPr>
          <p:nvPr isPhoto="0" userDrawn="0">
            <p:ph type="dt" sz="half" idx="2" hasCustomPrompt="0"/>
          </p:nvPr>
        </p:nvSpPr>
        <p:spPr bwMode="auto">
          <a:xfrm>
            <a:off x="550863" y="6497767"/>
            <a:ext cx="1152649" cy="153888"/>
          </a:xfrm>
          <a:prstGeom prst="rect">
            <a:avLst/>
          </a:prstGeom>
        </p:spPr>
        <p:txBody>
          <a:bodyPr vert="horz" wrap="square" lIns="0" tIns="0" rIns="0" bIns="0" rtlCol="0" anchor="ctr">
            <a:noAutofit/>
          </a:bodyPr>
          <a:lstStyle>
            <a:lvl1pPr algn="l">
              <a:defRPr sz="1000" spc="70">
                <a:solidFill>
                  <a:schemeClr val="tx1"/>
                </a:solidFill>
              </a:defRPr>
            </a:lvl1pPr>
          </a:lstStyle>
          <a:p>
            <a:pPr>
              <a:defRPr/>
            </a:pPr>
            <a:fld id="{D6532FE3-A7DD-49AA-B4A9-8E4EE9F381C1}" type="datetime1">
              <a:rPr lang="de-DE"/>
              <a:t/>
            </a:fld>
            <a:endParaRPr lang="de-DE"/>
          </a:p>
        </p:txBody>
      </p:sp>
      <p:sp>
        <p:nvSpPr>
          <p:cNvPr id="5" name="Fußzeilenplatzhalter 4" hidden="0"/>
          <p:cNvSpPr>
            <a:spLocks noGrp="1"/>
          </p:cNvSpPr>
          <p:nvPr isPhoto="0" userDrawn="0">
            <p:ph type="ftr" sz="quarter" idx="3" hasCustomPrompt="0"/>
          </p:nvPr>
        </p:nvSpPr>
        <p:spPr bwMode="auto">
          <a:xfrm flipH="1">
            <a:off x="1991608" y="6497767"/>
            <a:ext cx="1944151" cy="153888"/>
          </a:xfrm>
          <a:prstGeom prst="rect">
            <a:avLst/>
          </a:prstGeom>
        </p:spPr>
        <p:txBody>
          <a:bodyPr vert="horz" wrap="square" lIns="0" tIns="0" rIns="0" bIns="0" rtlCol="0" anchor="ctr">
            <a:noAutofit/>
          </a:bodyPr>
          <a:lstStyle>
            <a:lvl1pPr algn="l">
              <a:defRPr sz="1000" spc="70">
                <a:solidFill>
                  <a:schemeClr val="tx1"/>
                </a:solidFill>
              </a:defRPr>
            </a:lvl1pPr>
          </a:lstStyle>
          <a:p>
            <a:pPr>
              <a:defRPr/>
            </a:pPr>
            <a:r>
              <a:rPr lang="de-DE"/>
              <a:t>Name der Präsentation</a:t>
            </a:r>
            <a:endParaRPr/>
          </a:p>
        </p:txBody>
      </p:sp>
      <p:sp>
        <p:nvSpPr>
          <p:cNvPr id="6" name="Foliennummernplatzhalter 5" hidden="0"/>
          <p:cNvSpPr>
            <a:spLocks noGrp="1"/>
          </p:cNvSpPr>
          <p:nvPr isPhoto="0" userDrawn="0">
            <p:ph type="sldNum" sz="quarter" idx="4" hasCustomPrompt="0"/>
          </p:nvPr>
        </p:nvSpPr>
        <p:spPr bwMode="auto">
          <a:xfrm>
            <a:off x="8897937" y="6497767"/>
            <a:ext cx="2743200" cy="153888"/>
          </a:xfrm>
          <a:prstGeom prst="rect">
            <a:avLst/>
          </a:prstGeom>
        </p:spPr>
        <p:txBody>
          <a:bodyPr vert="horz" lIns="0" tIns="0" rIns="0" bIns="0" rtlCol="0" anchor="ctr">
            <a:spAutoFit/>
          </a:bodyPr>
          <a:lstStyle>
            <a:lvl1pPr algn="r">
              <a:defRPr sz="1000" spc="70">
                <a:solidFill>
                  <a:schemeClr val="tx1"/>
                </a:solidFill>
              </a:defRPr>
            </a:lvl1pPr>
          </a:lstStyle>
          <a:p>
            <a:pPr>
              <a:defRPr/>
            </a:pPr>
            <a:r>
              <a:rPr lang="de-DE"/>
              <a:t>Seite </a:t>
            </a:r>
            <a:fld id="{CE6CAF4D-DD0D-4F34-9F3A-F974D54A280A}" type="slidenum">
              <a:rPr lang="de-DE"/>
              <a:t/>
            </a:fld>
            <a:endParaRPr lang="de-DE"/>
          </a:p>
        </p:txBody>
      </p:sp>
      <p:pic>
        <p:nvPicPr>
          <p:cNvPr id="12" name="Grafik 11" hidden="0"/>
          <p:cNvPicPr>
            <a:picLocks noChangeAspect="1"/>
          </p:cNvPicPr>
          <p:nvPr isPhoto="0" userDrawn="1"/>
        </p:nvPicPr>
        <p:blipFill>
          <a:blip r:embed="rId3"/>
          <a:stretch/>
        </p:blipFill>
        <p:spPr bwMode="auto">
          <a:xfrm>
            <a:off x="11251183" y="620713"/>
            <a:ext cx="371475" cy="380999"/>
          </a:xfrm>
          <a:prstGeom prst="rect">
            <a:avLst/>
          </a:prstGeom>
        </p:spPr>
      </p:pic>
    </p:spTree>
  </p:cSld>
  <p:clrMap accent1="accent1" accent2="accent2" accent3="accent3" accent4="accent4" accent5="accent5" accent6="accent6" bg1="lt1" bg2="lt2" folHlink="folHlink" hlink="hlink" tx1="dk1" tx2="dk2"/>
  <p:sldLayoutIdLst>
    <p:sldLayoutId id="2147483649" r:id="rId1"/>
  </p:sldLayoutIdLst>
  <p:hf dt="1" ftr="1" hdr="0" sldNum="1"/>
  <p:txStyles>
    <p:titleStyle>
      <a:lvl1pPr algn="l" defTabSz="914400">
        <a:lnSpc>
          <a:spcPct val="100000"/>
        </a:lnSpc>
        <a:spcBef>
          <a:spcPts val="0"/>
        </a:spcBef>
        <a:buNone/>
        <a:defRPr sz="2800" spc="30">
          <a:solidFill>
            <a:schemeClr val="tx1"/>
          </a:solidFill>
          <a:latin typeface="+mj-lt"/>
          <a:ea typeface="+mj-ea"/>
          <a:cs typeface="+mj-cs"/>
        </a:defRPr>
      </a:lvl1pPr>
    </p:titleStyle>
    <p:bodyStyle>
      <a:lvl1pPr marL="0" indent="0" algn="l" defTabSz="914400">
        <a:lnSpc>
          <a:spcPct val="113999"/>
        </a:lnSpc>
        <a:spcBef>
          <a:spcPts val="1200"/>
        </a:spcBef>
        <a:buFont typeface="Arial"/>
        <a:buNone/>
        <a:defRPr sz="1800" spc="30">
          <a:solidFill>
            <a:schemeClr val="tx1"/>
          </a:solidFill>
          <a:latin typeface="+mn-lt"/>
          <a:ea typeface="+mn-ea"/>
          <a:cs typeface="+mn-cs"/>
        </a:defRPr>
      </a:lvl1pPr>
      <a:lvl2pPr marL="361950" indent="-361950" algn="l" defTabSz="914400">
        <a:lnSpc>
          <a:spcPct val="113999"/>
        </a:lnSpc>
        <a:spcBef>
          <a:spcPts val="500"/>
        </a:spcBef>
        <a:buFont typeface="Kantumruy Pro"/>
        <a:buChar char="—"/>
        <a:defRPr sz="1800" spc="30">
          <a:solidFill>
            <a:schemeClr val="tx1"/>
          </a:solidFill>
          <a:latin typeface="+mn-lt"/>
          <a:ea typeface="+mn-ea"/>
          <a:cs typeface="+mn-cs"/>
        </a:defRPr>
      </a:lvl2pPr>
      <a:lvl3pPr marL="628650" indent="-266700" algn="l" defTabSz="914400">
        <a:lnSpc>
          <a:spcPct val="113999"/>
        </a:lnSpc>
        <a:spcBef>
          <a:spcPts val="500"/>
        </a:spcBef>
        <a:buFont typeface="Arial"/>
        <a:buChar char="•"/>
        <a:defRPr sz="1600" spc="30">
          <a:solidFill>
            <a:schemeClr val="tx1"/>
          </a:solidFill>
          <a:latin typeface="+mn-lt"/>
          <a:ea typeface="+mn-ea"/>
          <a:cs typeface="+mn-cs"/>
        </a:defRPr>
      </a:lvl3pPr>
      <a:lvl4pPr marL="809625" indent="-180975" algn="l" defTabSz="914400">
        <a:lnSpc>
          <a:spcPct val="113999"/>
        </a:lnSpc>
        <a:spcBef>
          <a:spcPts val="500"/>
        </a:spcBef>
        <a:buFont typeface="Symbol"/>
        <a:buChar char="-"/>
        <a:defRPr sz="1400" spc="30">
          <a:solidFill>
            <a:schemeClr val="tx1"/>
          </a:solidFill>
          <a:latin typeface="+mn-lt"/>
          <a:ea typeface="+mn-ea"/>
          <a:cs typeface="+mn-cs"/>
        </a:defRPr>
      </a:lvl4pPr>
      <a:lvl5pPr marL="990600" indent="-180975" algn="l" defTabSz="914400">
        <a:lnSpc>
          <a:spcPct val="113999"/>
        </a:lnSpc>
        <a:spcBef>
          <a:spcPts val="500"/>
        </a:spcBef>
        <a:buFont typeface="Arial"/>
        <a:buChar char="•"/>
        <a:defRPr sz="1400" spc="3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Ref idx="1001">
        <a:schemeClr val="bg1"/>
      </p:bgRef>
    </p:bg>
    <p:spTree>
      <p:nvGrpSpPr>
        <p:cNvPr id="1" name="" hidden="0"/>
        <p:cNvGrpSpPr/>
        <p:nvPr isPhoto="0" userDrawn="0"/>
      </p:nvGrpSpPr>
      <p:grpSpPr bwMode="auto">
        <a:xfrm>
          <a:off x="0" y="0"/>
          <a:ext cx="0" cy="0"/>
          <a:chOff x="0" y="0"/>
          <a:chExt cx="0" cy="0"/>
        </a:xfrm>
      </p:grpSpPr>
      <p:sp>
        <p:nvSpPr>
          <p:cNvPr id="2" name="Titelplatzhalter 1" hidden="0"/>
          <p:cNvSpPr>
            <a:spLocks noGrp="1"/>
          </p:cNvSpPr>
          <p:nvPr isPhoto="0" userDrawn="0">
            <p:ph type="title" hasCustomPrompt="0"/>
          </p:nvPr>
        </p:nvSpPr>
        <p:spPr bwMode="auto">
          <a:xfrm>
            <a:off x="838200" y="365125"/>
            <a:ext cx="10515600" cy="1325563"/>
          </a:xfrm>
          <a:prstGeom prst="rect">
            <a:avLst/>
          </a:prstGeom>
        </p:spPr>
        <p:txBody>
          <a:bodyPr vert="horz" lIns="91440" tIns="45720" rIns="91440" bIns="45720" rtlCol="0" anchor="ctr">
            <a:normAutofit/>
          </a:bodyPr>
          <a:lstStyle/>
          <a:p>
            <a:pPr>
              <a:defRPr/>
            </a:pPr>
            <a:r>
              <a:rPr lang="de-DE"/>
              <a:t>Mastertitelformat bearbeiten</a:t>
            </a:r>
            <a:endParaRPr/>
          </a:p>
        </p:txBody>
      </p:sp>
      <p:sp>
        <p:nvSpPr>
          <p:cNvPr id="3" name="Textplatzhalter 2" hidden="0"/>
          <p:cNvSpPr>
            <a:spLocks noGrp="1"/>
          </p:cNvSpPr>
          <p:nvPr isPhoto="0" userDrawn="0">
            <p:ph type="body" idx="1" hasCustomPrompt="0"/>
          </p:nvPr>
        </p:nvSpPr>
        <p:spPr bwMode="auto">
          <a:xfrm>
            <a:off x="838200" y="1825625"/>
            <a:ext cx="10515600" cy="4351338"/>
          </a:xfrm>
          <a:prstGeom prst="rect">
            <a:avLst/>
          </a:prstGeom>
        </p:spPr>
        <p:txBody>
          <a:bodyPr vert="horz" lIns="91440" tIns="45720" rIns="91440" bIns="45720" rtlCol="0">
            <a:normAutofit/>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4" name="Datumsplatzhalter 3" hidden="0"/>
          <p:cNvSpPr>
            <a:spLocks noGrp="1"/>
          </p:cNvSpPr>
          <p:nvPr isPhoto="0" userDrawn="0">
            <p:ph type="dt" sz="half" idx="2" hasCustomPrompt="0"/>
          </p:nvPr>
        </p:nvSpPr>
        <p:spPr bwMode="auto">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pPr>
              <a:defRPr/>
            </a:pPr>
            <a:fld id="{2F85B0E4-C893-324D-AD00-DD8C7C140F42}" type="datetimeFigureOut">
              <a:rPr lang="de-DE"/>
              <a:t/>
            </a:fld>
            <a:endParaRPr lang="de-DE"/>
          </a:p>
        </p:txBody>
      </p:sp>
      <p:sp>
        <p:nvSpPr>
          <p:cNvPr id="5" name="Fußzeilenplatzhalter 4" hidden="0"/>
          <p:cNvSpPr>
            <a:spLocks noGrp="1"/>
          </p:cNvSpPr>
          <p:nvPr isPhoto="0" userDrawn="0">
            <p:ph type="ftr" sz="quarter" idx="3" hasCustomPrompt="0"/>
          </p:nvPr>
        </p:nvSpPr>
        <p:spPr bwMode="auto">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pPr>
              <a:defRPr/>
            </a:pPr>
            <a:endParaRPr lang="de-DE"/>
          </a:p>
        </p:txBody>
      </p:sp>
      <p:sp>
        <p:nvSpPr>
          <p:cNvPr id="6" name="Foliennummernplatzhalter 5" hidden="0"/>
          <p:cNvSpPr>
            <a:spLocks noGrp="1"/>
          </p:cNvSpPr>
          <p:nvPr isPhoto="0" userDrawn="0">
            <p:ph type="sldNum" sz="quarter" idx="4" hasCustomPrompt="0"/>
          </p:nvPr>
        </p:nvSpPr>
        <p:spPr bwMode="auto">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pPr>
              <a:defRPr/>
            </a:pPr>
            <a:fld id="{D1FC7391-C82F-9945-8911-F7DF08974152}" type="slidenum">
              <a:rPr lang="de-DE"/>
              <a:t/>
            </a:fld>
            <a:endParaRPr lang="de-DE"/>
          </a:p>
        </p:txBody>
      </p:sp>
    </p:spTree>
  </p:cSld>
  <p:clrMap accent1="accent1" accent2="accent2" accent3="accent3" accent4="accent4" accent5="accent5" accent6="accent6" bg1="lt1" bg2="lt2" folHlink="folHlink" hlink="hlink" tx1="dk1" tx2="dk2"/>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914400">
        <a:lnSpc>
          <a:spcPct val="90000"/>
        </a:lnSpc>
        <a:spcBef>
          <a:spcPts val="0"/>
        </a:spcBef>
        <a:buNone/>
        <a:defRPr sz="4400">
          <a:solidFill>
            <a:schemeClr val="tx1"/>
          </a:solidFill>
          <a:latin typeface="+mj-lt"/>
          <a:ea typeface="+mj-ea"/>
          <a:cs typeface="+mj-cs"/>
        </a:defRPr>
      </a:lvl1pPr>
    </p:titleStyle>
    <p:body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p:bodyStyle>
    <p:otherStyle>
      <a:defPPr>
        <a:defRPr lang="de-DE"/>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s://creativecommons.org/licenses/by-sa/4.0/de/legalcode" TargetMode="External"/><Relationship Id="rId3" Type="http://schemas.openxmlformats.org/officeDocument/2006/relationships/image" Target="../media/image6.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4.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9.xml"/></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14.xml"/><Relationship Id="rId3" Type="http://schemas.openxmlformats.org/officeDocument/2006/relationships/slide" Target="slide15.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4.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13.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4.xml"/><Relationship Id="rId3" Type="http://schemas.openxmlformats.org/officeDocument/2006/relationships/slide" Target="slide18.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17.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4.xml"/><Relationship Id="rId3" Type="http://schemas.openxmlformats.org/officeDocument/2006/relationships/slide" Target="slide3.xml"/></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2.xml"/></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2.xml"/><Relationship Id="rId3" Type="http://schemas.openxmlformats.org/officeDocument/2006/relationships/slide" Target="slide5.xml"/><Relationship Id="rId4" Type="http://schemas.openxmlformats.org/officeDocument/2006/relationships/slide" Target="slide8.xml"/><Relationship Id="rId5" Type="http://schemas.openxmlformats.org/officeDocument/2006/relationships/slide" Target="slide12.xml"/><Relationship Id="rId6" Type="http://schemas.openxmlformats.org/officeDocument/2006/relationships/slide" Target="slide16.xml"/></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4.xml"/><Relationship Id="rId3" Type="http://schemas.openxmlformats.org/officeDocument/2006/relationships/slide" Target="slide7.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6.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slide" Target="slide10.xml"/><Relationship Id="rId3" Type="http://schemas.openxmlformats.org/officeDocument/2006/relationships/slide" Target="slide1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11" name="Textfeld 10" hidden="0"/>
          <p:cNvSpPr txBox="1"/>
          <p:nvPr isPhoto="0" userDrawn="0"/>
        </p:nvSpPr>
        <p:spPr bwMode="auto">
          <a:xfrm rot="2700000">
            <a:off x="1759526" y="2768859"/>
            <a:ext cx="8520545" cy="1754326"/>
          </a:xfrm>
          <a:prstGeom prst="rect">
            <a:avLst/>
          </a:prstGeom>
          <a:noFill/>
        </p:spPr>
        <p:txBody>
          <a:bodyPr wrap="square" rtlCol="0">
            <a:spAutoFit/>
          </a:bodyPr>
          <a:lstStyle/>
          <a:p>
            <a:pPr algn="ctr">
              <a:defRPr/>
            </a:pPr>
            <a:r>
              <a:rPr lang="de-DE" sz="5400" b="1">
                <a:solidFill>
                  <a:schemeClr val="bg1">
                    <a:lumMod val="95000"/>
                  </a:schemeClr>
                </a:solidFill>
              </a:rPr>
              <a:t>Diese Folie darf nicht gelöscht werden.</a:t>
            </a:r>
            <a:endParaRPr/>
          </a:p>
        </p:txBody>
      </p:sp>
      <p:sp>
        <p:nvSpPr>
          <p:cNvPr id="4" name="Titel 3" hidden="0"/>
          <p:cNvSpPr>
            <a:spLocks noGrp="1"/>
          </p:cNvSpPr>
          <p:nvPr isPhoto="0" userDrawn="0">
            <p:ph type="ctrTitle" hasCustomPrompt="0"/>
          </p:nvPr>
        </p:nvSpPr>
        <p:spPr bwMode="auto">
          <a:xfrm>
            <a:off x="3359696" y="343550"/>
            <a:ext cx="8424936" cy="1303186"/>
          </a:xfrm>
        </p:spPr>
        <p:txBody>
          <a:bodyPr anchor="t"/>
          <a:lstStyle/>
          <a:p>
            <a:pPr>
              <a:defRPr/>
            </a:pPr>
            <a:r>
              <a:rPr lang="de-DE" sz="4000"/>
              <a:t>Animation zum Thema Eigenschaften von Salzen</a:t>
            </a:r>
            <a:endParaRPr/>
          </a:p>
        </p:txBody>
      </p:sp>
      <p:sp>
        <p:nvSpPr>
          <p:cNvPr id="5" name="Inhaltsplatzhalter 4" hidden="0"/>
          <p:cNvSpPr>
            <a:spLocks noGrp="1"/>
          </p:cNvSpPr>
          <p:nvPr isPhoto="0" userDrawn="0">
            <p:ph type="subTitle" idx="1" hasCustomPrompt="0"/>
          </p:nvPr>
        </p:nvSpPr>
        <p:spPr bwMode="auto">
          <a:xfrm>
            <a:off x="551384" y="1649607"/>
            <a:ext cx="5328591" cy="3564530"/>
          </a:xfrm>
        </p:spPr>
        <p:txBody>
          <a:bodyPr>
            <a:noAutofit/>
          </a:bodyPr>
          <a:lstStyle/>
          <a:p>
            <a:pPr>
              <a:lnSpc>
                <a:spcPct val="120000"/>
              </a:lnSpc>
              <a:spcBef>
                <a:spcPts val="0"/>
              </a:spcBef>
              <a:defRPr/>
            </a:pPr>
            <a:r>
              <a:rPr lang="de-DE" sz="1600"/>
              <a:t>Ersteller*in: 	Chiara </a:t>
            </a:r>
            <a:r>
              <a:rPr lang="de-DE" sz="1600"/>
              <a:t>Strachardt</a:t>
            </a:r>
            <a:endParaRPr lang="de-DE" sz="1600"/>
          </a:p>
          <a:p>
            <a:pPr>
              <a:lnSpc>
                <a:spcPct val="120000"/>
              </a:lnSpc>
              <a:spcBef>
                <a:spcPts val="0"/>
              </a:spcBef>
              <a:defRPr/>
            </a:pPr>
            <a:r>
              <a:rPr lang="de-DE" sz="1600"/>
              <a:t>Datum:		</a:t>
            </a:r>
            <a:fld id="{E2109ED1-EB64-8543-8608-128BBFA96499}" type="datetime4">
              <a:rPr lang="de-DE" sz="1600"/>
              <a:t/>
            </a:fld>
            <a:endParaRPr lang="de-DE" sz="1600"/>
          </a:p>
          <a:p>
            <a:pPr>
              <a:lnSpc>
                <a:spcPct val="120000"/>
              </a:lnSpc>
              <a:spcBef>
                <a:spcPts val="0"/>
              </a:spcBef>
              <a:defRPr/>
            </a:pPr>
            <a:r>
              <a:rPr lang="de-DE" sz="1600"/>
              <a:t>Fach:		Chemie</a:t>
            </a:r>
            <a:endParaRPr/>
          </a:p>
          <a:p>
            <a:pPr>
              <a:lnSpc>
                <a:spcPct val="120000"/>
              </a:lnSpc>
              <a:spcBef>
                <a:spcPts val="0"/>
              </a:spcBef>
              <a:defRPr/>
            </a:pPr>
            <a:r>
              <a:rPr lang="de-DE" sz="1600"/>
              <a:t>Thema:		Eigenschaften von Salzen</a:t>
            </a:r>
            <a:endParaRPr/>
          </a:p>
          <a:p>
            <a:pPr>
              <a:lnSpc>
                <a:spcPct val="120000"/>
              </a:lnSpc>
              <a:spcBef>
                <a:spcPts val="0"/>
              </a:spcBef>
              <a:defRPr/>
            </a:pPr>
            <a:r>
              <a:rPr lang="de-DE" sz="1600"/>
              <a:t>Jahrgangsstufe:	8</a:t>
            </a:r>
            <a:endParaRPr/>
          </a:p>
          <a:p>
            <a:pPr>
              <a:lnSpc>
                <a:spcPct val="120000"/>
              </a:lnSpc>
              <a:spcBef>
                <a:spcPts val="0"/>
              </a:spcBef>
              <a:defRPr/>
            </a:pPr>
            <a:r>
              <a:rPr lang="de-DE" sz="1600"/>
              <a:t>Bundesland:	Brandenburg	</a:t>
            </a:r>
            <a:endParaRPr/>
          </a:p>
          <a:p>
            <a:pPr>
              <a:lnSpc>
                <a:spcPct val="120000"/>
              </a:lnSpc>
              <a:spcBef>
                <a:spcPts val="0"/>
              </a:spcBef>
              <a:defRPr/>
            </a:pPr>
            <a:r>
              <a:rPr lang="de-DE" sz="1600"/>
              <a:t>Lernbereich:	3.5 Salze – </a:t>
            </a:r>
            <a:r>
              <a:rPr lang="de-DE" sz="1600"/>
              <a:t>Gegensätze</a:t>
            </a:r>
            <a:r>
              <a:rPr lang="de-DE" sz="1600"/>
              <a:t> ziehen sich 		an	</a:t>
            </a:r>
            <a:endParaRPr/>
          </a:p>
          <a:p>
            <a:pPr>
              <a:lnSpc>
                <a:spcPct val="120000"/>
              </a:lnSpc>
              <a:spcBef>
                <a:spcPts val="0"/>
              </a:spcBef>
              <a:defRPr/>
            </a:pPr>
            <a:r>
              <a:rPr lang="de-DE" sz="1600"/>
              <a:t>Einsatz im Unterricht als:</a:t>
            </a:r>
            <a:endParaRPr/>
          </a:p>
          <a:p>
            <a:pPr marL="285750" indent="-285750">
              <a:lnSpc>
                <a:spcPct val="120000"/>
              </a:lnSpc>
              <a:spcBef>
                <a:spcPts val="0"/>
              </a:spcBef>
              <a:buFont typeface="Arial"/>
              <a:buChar char="•"/>
              <a:defRPr/>
            </a:pPr>
            <a:r>
              <a:rPr lang="de-DE" sz="1600"/>
              <a:t>Selbstlernmaterial für Schüler*innen</a:t>
            </a:r>
            <a:endParaRPr/>
          </a:p>
          <a:p>
            <a:pPr marL="285750" indent="-285750">
              <a:lnSpc>
                <a:spcPct val="120000"/>
              </a:lnSpc>
              <a:spcBef>
                <a:spcPts val="0"/>
              </a:spcBef>
              <a:buFont typeface="Arial"/>
              <a:buChar char="•"/>
              <a:defRPr/>
            </a:pPr>
            <a:endParaRPr lang="de-DE" sz="1600"/>
          </a:p>
          <a:p>
            <a:pPr>
              <a:lnSpc>
                <a:spcPct val="120000"/>
              </a:lnSpc>
              <a:spcBef>
                <a:spcPts val="0"/>
              </a:spcBef>
              <a:defRPr/>
            </a:pPr>
            <a:r>
              <a:rPr lang="de-DE" sz="1600"/>
              <a:t>Kontakt (optional, für Rückfragen): </a:t>
            </a:r>
            <a:endParaRPr/>
          </a:p>
          <a:p>
            <a:pPr>
              <a:lnSpc>
                <a:spcPct val="120000"/>
              </a:lnSpc>
              <a:spcBef>
                <a:spcPts val="0"/>
              </a:spcBef>
              <a:defRPr/>
            </a:pPr>
            <a:r>
              <a:rPr lang="de-DE" sz="1600"/>
              <a:t>constantin.egerer@uni-potsdam.de</a:t>
            </a:r>
            <a:endParaRPr lang="de-DE" sz="1600"/>
          </a:p>
        </p:txBody>
      </p:sp>
      <p:sp>
        <p:nvSpPr>
          <p:cNvPr id="6" name="Inhaltsplatzhalter 5" hidden="0"/>
          <p:cNvSpPr>
            <a:spLocks noGrp="1"/>
          </p:cNvSpPr>
          <p:nvPr isPhoto="0" userDrawn="0">
            <p:ph sz="half" idx="4294967295" hasCustomPrompt="0"/>
          </p:nvPr>
        </p:nvSpPr>
        <p:spPr bwMode="auto">
          <a:xfrm>
            <a:off x="6312026" y="1646736"/>
            <a:ext cx="5752751" cy="3942504"/>
          </a:xfrm>
        </p:spPr>
        <p:txBody>
          <a:bodyPr>
            <a:normAutofit/>
          </a:bodyPr>
          <a:lstStyle/>
          <a:p>
            <a:pPr marL="0" indent="0" algn="just">
              <a:lnSpc>
                <a:spcPct val="120000"/>
              </a:lnSpc>
              <a:spcBef>
                <a:spcPts val="600"/>
              </a:spcBef>
              <a:buNone/>
              <a:defRPr/>
            </a:pPr>
            <a:r>
              <a:rPr lang="de-DE" sz="1600"/>
              <a:t>Didaktischer Kommentar:</a:t>
            </a:r>
            <a:endParaRPr/>
          </a:p>
          <a:p>
            <a:pPr marL="0" indent="0" algn="just">
              <a:lnSpc>
                <a:spcPct val="120000"/>
              </a:lnSpc>
              <a:spcBef>
                <a:spcPts val="600"/>
              </a:spcBef>
              <a:buNone/>
              <a:defRPr/>
            </a:pPr>
            <a:r>
              <a:rPr lang="de-DE" sz="1600"/>
              <a:t>Diese Animation dient als Selbstlernmaterial für Schüler*innen und kann durch verschieden Steuerungs-Button (Start, Zurück, Info, Weiter) individuell genutzt werden. Schüler*innen sollen mithilfe der Animationen die Eigenschaften Sprödigkeit und Leitfähigkeit in verschiedenen Aggregatzuständen von Salzen erklären. Jeder Animation muss extra gestartet werden, verfügt über einen Theorieinput (Infosymbol) und enthält eine Legende der vorhanden Symbole. Es kann individuell zwischen den Folien gewechselt und nach Bedarf genutzt werden. Jede Animation kann so oft von vorn abgespielt werden, wie nötig.</a:t>
            </a:r>
            <a:endParaRPr lang="de-DE" sz="1600"/>
          </a:p>
        </p:txBody>
      </p:sp>
      <p:grpSp>
        <p:nvGrpSpPr>
          <p:cNvPr id="2" name="Gruppieren 1" hidden="0"/>
          <p:cNvGrpSpPr/>
          <p:nvPr isPhoto="0" userDrawn="0"/>
        </p:nvGrpSpPr>
        <p:grpSpPr bwMode="auto">
          <a:xfrm>
            <a:off x="-25179" y="5908990"/>
            <a:ext cx="12089956" cy="1077218"/>
            <a:chOff x="-25179" y="5774724"/>
            <a:chExt cx="12089956" cy="1077218"/>
          </a:xfrm>
        </p:grpSpPr>
        <p:sp>
          <p:nvSpPr>
            <p:cNvPr id="9" name="Textfeld 8" hidden="0"/>
            <p:cNvSpPr txBox="1"/>
            <p:nvPr isPhoto="0" userDrawn="0"/>
          </p:nvSpPr>
          <p:spPr bwMode="auto">
            <a:xfrm>
              <a:off x="-25179" y="5774724"/>
              <a:ext cx="12089956" cy="1077218"/>
            </a:xfrm>
            <a:prstGeom prst="rect">
              <a:avLst/>
            </a:prstGeom>
            <a:noFill/>
          </p:spPr>
          <p:txBody>
            <a:bodyPr wrap="square" rtlCol="0">
              <a:spAutoFit/>
            </a:bodyPr>
            <a:lstStyle/>
            <a:p>
              <a:pPr>
                <a:defRPr/>
              </a:pPr>
              <a:r>
                <a:rPr lang="de-DE" sz="800"/>
                <a:t>Diese Datei ist lizensiert unter:</a:t>
              </a:r>
              <a:endParaRPr/>
            </a:p>
            <a:p>
              <a:pPr>
                <a:defRPr/>
              </a:pPr>
              <a:endParaRPr lang="de-DE" sz="800"/>
            </a:p>
            <a:p>
              <a:pPr>
                <a:defRPr/>
              </a:pPr>
              <a:endParaRPr lang="de-DE" sz="800"/>
            </a:p>
            <a:p>
              <a:pPr>
                <a:defRPr/>
              </a:pPr>
              <a:endParaRPr lang="de-DE" sz="800"/>
            </a:p>
            <a:p>
              <a:pPr>
                <a:defRPr/>
              </a:pPr>
              <a:endParaRPr lang="de-DE" sz="800"/>
            </a:p>
            <a:p>
              <a:pPr>
                <a:defRPr/>
              </a:pPr>
              <a:r>
                <a:rPr lang="de-DE" sz="800"/>
                <a:t>© 2024. Diese Datei und deren Inhalte sind freigegeben unter der Creative-Commons-Lizenz </a:t>
              </a:r>
              <a:endParaRPr/>
            </a:p>
            <a:p>
              <a:pPr>
                <a:defRPr/>
              </a:pPr>
              <a:r>
                <a:rPr lang="de-DE" sz="800"/>
                <a:t>Namensnennung, Weitergabe unter gleichen Bedingungen, Version 4.0 Deutschland (CC BY-SA 4.0 de). URL: </a:t>
              </a:r>
              <a:r>
                <a:rPr lang="de-DE" sz="800" u="sng">
                  <a:hlinkClick r:id="rId2" tooltip="https://creativecommons.org/licenses/by-sa/4.0/de/legalcode"/>
                </a:rPr>
                <a:t>https://creativecommons.org/licenses/by-sa/4.0/de/legalcode</a:t>
              </a:r>
              <a:r>
                <a:rPr lang="de-DE" sz="800"/>
                <a:t> </a:t>
              </a:r>
              <a:endParaRPr/>
            </a:p>
            <a:p>
              <a:pPr>
                <a:defRPr/>
              </a:pPr>
              <a:endParaRPr lang="de-DE" sz="800"/>
            </a:p>
          </p:txBody>
        </p:sp>
        <p:pic>
          <p:nvPicPr>
            <p:cNvPr id="7" name="Bild 3" descr="Ein Bild, das Symbol, Kreis, Screenshot, Grafiken enthält.&#10;&#10;Automatisch generierte Beschreibung" hidden="0"/>
            <p:cNvPicPr>
              <a:picLocks noChangeAspect="1"/>
            </p:cNvPicPr>
            <p:nvPr isPhoto="0" userDrawn="0"/>
          </p:nvPicPr>
          <p:blipFill>
            <a:blip r:embed="rId3"/>
            <a:stretch/>
          </p:blipFill>
          <p:spPr bwMode="auto">
            <a:xfrm>
              <a:off x="67628" y="5968330"/>
              <a:ext cx="1276350" cy="449580"/>
            </a:xfrm>
            <a:prstGeom prst="rect">
              <a:avLst/>
            </a:prstGeom>
          </p:spPr>
        </p:pic>
      </p:gr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2" name="Textfeld 1" hidden="0"/>
          <p:cNvSpPr txBox="1"/>
          <p:nvPr isPhoto="0" userDrawn="0"/>
        </p:nvSpPr>
        <p:spPr bwMode="auto">
          <a:xfrm>
            <a:off x="623391" y="304430"/>
            <a:ext cx="4176464" cy="523220"/>
          </a:xfrm>
          <a:prstGeom prst="rect">
            <a:avLst/>
          </a:prstGeom>
          <a:noFill/>
        </p:spPr>
        <p:txBody>
          <a:bodyPr wrap="square" rtlCol="0">
            <a:spAutoFit/>
          </a:bodyPr>
          <a:lstStyle/>
          <a:p>
            <a:pPr>
              <a:defRPr/>
            </a:pPr>
            <a:r>
              <a:rPr lang="de-DE" sz="2800"/>
              <a:t>2. Leitfähigkeit in Lösung</a:t>
            </a:r>
            <a:endParaRPr/>
          </a:p>
        </p:txBody>
      </p:sp>
      <p:sp>
        <p:nvSpPr>
          <p:cNvPr id="3" name="Abgerundetes Rechteck 2" hidden="0">
            <a:hlinkClick r:id="rId2" action="ppaction://hlinksldjump"/>
          </p:cNvPr>
          <p:cNvSpPr/>
          <p:nvPr isPhoto="0" userDrawn="0"/>
        </p:nvSpPr>
        <p:spPr bwMode="auto">
          <a:xfrm>
            <a:off x="695400" y="5301208"/>
            <a:ext cx="2016224" cy="720080"/>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Zurück</a:t>
            </a:r>
            <a:endParaRPr/>
          </a:p>
        </p:txBody>
      </p:sp>
      <p:sp>
        <p:nvSpPr>
          <p:cNvPr id="9" name="Oval 8" hidden="0"/>
          <p:cNvSpPr/>
          <p:nvPr isPhoto="0" userDrawn="0"/>
        </p:nvSpPr>
        <p:spPr bwMode="auto">
          <a:xfrm>
            <a:off x="928598" y="2137182"/>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0" name="Oval 9" hidden="0"/>
          <p:cNvSpPr/>
          <p:nvPr isPhoto="0" userDrawn="0"/>
        </p:nvSpPr>
        <p:spPr bwMode="auto">
          <a:xfrm>
            <a:off x="989763" y="1465736"/>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11" name="Textfeld 10" hidden="0"/>
          <p:cNvSpPr txBox="1"/>
          <p:nvPr isPhoto="0" userDrawn="0"/>
        </p:nvSpPr>
        <p:spPr bwMode="auto">
          <a:xfrm>
            <a:off x="1422739" y="1497094"/>
            <a:ext cx="1060941" cy="369332"/>
          </a:xfrm>
          <a:prstGeom prst="rect">
            <a:avLst/>
          </a:prstGeom>
          <a:noFill/>
        </p:spPr>
        <p:txBody>
          <a:bodyPr wrap="square" rtlCol="0">
            <a:spAutoFit/>
          </a:bodyPr>
          <a:lstStyle/>
          <a:p>
            <a:pPr>
              <a:defRPr/>
            </a:pPr>
            <a:r>
              <a:rPr lang="de-DE"/>
              <a:t>Kation</a:t>
            </a:r>
            <a:endParaRPr/>
          </a:p>
        </p:txBody>
      </p:sp>
      <p:sp>
        <p:nvSpPr>
          <p:cNvPr id="12" name="Textfeld 11" hidden="0"/>
          <p:cNvSpPr txBox="1"/>
          <p:nvPr isPhoto="0" userDrawn="0"/>
        </p:nvSpPr>
        <p:spPr bwMode="auto">
          <a:xfrm>
            <a:off x="1457153" y="2255252"/>
            <a:ext cx="1060941" cy="369332"/>
          </a:xfrm>
          <a:prstGeom prst="rect">
            <a:avLst/>
          </a:prstGeom>
          <a:noFill/>
        </p:spPr>
        <p:txBody>
          <a:bodyPr wrap="square" rtlCol="0">
            <a:spAutoFit/>
          </a:bodyPr>
          <a:lstStyle/>
          <a:p>
            <a:pPr>
              <a:defRPr/>
            </a:pPr>
            <a:r>
              <a:rPr lang="de-DE"/>
              <a:t>Anion</a:t>
            </a:r>
            <a:endParaRPr/>
          </a:p>
        </p:txBody>
      </p:sp>
      <p:sp>
        <p:nvSpPr>
          <p:cNvPr id="14" name="Oval 13" hidden="0"/>
          <p:cNvSpPr/>
          <p:nvPr isPhoto="0" userDrawn="0"/>
        </p:nvSpPr>
        <p:spPr bwMode="auto">
          <a:xfrm>
            <a:off x="5237784" y="2620730"/>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6" name="Oval 15" hidden="0"/>
          <p:cNvSpPr/>
          <p:nvPr isPhoto="0" userDrawn="0"/>
        </p:nvSpPr>
        <p:spPr bwMode="auto">
          <a:xfrm>
            <a:off x="6955104" y="4662470"/>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17" name="Rechteck 16" hidden="0"/>
          <p:cNvSpPr/>
          <p:nvPr isPhoto="0" userDrawn="0"/>
        </p:nvSpPr>
        <p:spPr bwMode="auto">
          <a:xfrm>
            <a:off x="3147980" y="1911059"/>
            <a:ext cx="504056" cy="3774837"/>
          </a:xfrm>
          <a:prstGeom prst="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defRPr/>
            </a:pPr>
            <a:r>
              <a:rPr lang="de-DE"/>
              <a:t>Minuspol</a:t>
            </a:r>
            <a:endParaRPr/>
          </a:p>
        </p:txBody>
      </p:sp>
      <p:sp>
        <p:nvSpPr>
          <p:cNvPr id="18" name="Rechteck 17" hidden="0"/>
          <p:cNvSpPr/>
          <p:nvPr isPhoto="0" userDrawn="0"/>
        </p:nvSpPr>
        <p:spPr bwMode="auto">
          <a:xfrm>
            <a:off x="8710646" y="1911059"/>
            <a:ext cx="504056" cy="3774836"/>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defRPr/>
            </a:pPr>
            <a:r>
              <a:rPr lang="de-DE"/>
              <a:t>Pluspol</a:t>
            </a:r>
            <a:endParaRPr/>
          </a:p>
        </p:txBody>
      </p:sp>
      <p:grpSp>
        <p:nvGrpSpPr>
          <p:cNvPr id="135" name="Gruppieren 134" hidden="0"/>
          <p:cNvGrpSpPr/>
          <p:nvPr isPhoto="0" userDrawn="0"/>
        </p:nvGrpSpPr>
        <p:grpSpPr bwMode="auto">
          <a:xfrm rot="18882930">
            <a:off x="3987413" y="2180324"/>
            <a:ext cx="638572" cy="579677"/>
            <a:chOff x="7158451" y="690663"/>
            <a:chExt cx="638572" cy="501113"/>
          </a:xfrm>
        </p:grpSpPr>
        <p:sp>
          <p:nvSpPr>
            <p:cNvPr id="136" name="Oval 135"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37" name="Oval 136"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38" name="Oval 137"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sp>
        <p:nvSpPr>
          <p:cNvPr id="147" name="Rechteck 146" hidden="0"/>
          <p:cNvSpPr/>
          <p:nvPr isPhoto="0" userDrawn="0"/>
        </p:nvSpPr>
        <p:spPr bwMode="auto">
          <a:xfrm>
            <a:off x="4111600" y="3103986"/>
            <a:ext cx="4646244" cy="104084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r>
              <a:rPr lang="de-DE" sz="2400"/>
              <a:t>Zum Starten der Animation, bitte die Leertaste betätigen</a:t>
            </a:r>
            <a:endParaRPr/>
          </a:p>
        </p:txBody>
      </p:sp>
      <p:sp>
        <p:nvSpPr>
          <p:cNvPr id="148" name="Textfeld 147" hidden="0"/>
          <p:cNvSpPr txBox="1"/>
          <p:nvPr isPhoto="0" userDrawn="0"/>
        </p:nvSpPr>
        <p:spPr bwMode="auto">
          <a:xfrm>
            <a:off x="1516066" y="3033120"/>
            <a:ext cx="1060941" cy="646331"/>
          </a:xfrm>
          <a:prstGeom prst="rect">
            <a:avLst/>
          </a:prstGeom>
          <a:noFill/>
        </p:spPr>
        <p:txBody>
          <a:bodyPr wrap="square" rtlCol="0">
            <a:spAutoFit/>
          </a:bodyPr>
          <a:lstStyle/>
          <a:p>
            <a:pPr>
              <a:defRPr/>
            </a:pPr>
            <a:r>
              <a:rPr lang="de-DE"/>
              <a:t>Wasser-molekül</a:t>
            </a:r>
            <a:endParaRPr/>
          </a:p>
        </p:txBody>
      </p:sp>
      <p:grpSp>
        <p:nvGrpSpPr>
          <p:cNvPr id="4" name="Gruppieren 3" hidden="0"/>
          <p:cNvGrpSpPr/>
          <p:nvPr isPhoto="0" userDrawn="0"/>
        </p:nvGrpSpPr>
        <p:grpSpPr bwMode="auto">
          <a:xfrm>
            <a:off x="900976" y="3046398"/>
            <a:ext cx="638572" cy="579677"/>
            <a:chOff x="7158451" y="690663"/>
            <a:chExt cx="638572" cy="501113"/>
          </a:xfrm>
        </p:grpSpPr>
        <p:sp>
          <p:nvSpPr>
            <p:cNvPr id="5" name="Oval 4"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6" name="Oval 5"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7" name="Oval 6"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30" name="Gruppieren 29" hidden="0"/>
          <p:cNvGrpSpPr/>
          <p:nvPr isPhoto="0" userDrawn="0"/>
        </p:nvGrpSpPr>
        <p:grpSpPr bwMode="auto">
          <a:xfrm rot="16582823">
            <a:off x="5809165" y="2709265"/>
            <a:ext cx="638572" cy="579677"/>
            <a:chOff x="7158451" y="690663"/>
            <a:chExt cx="638572" cy="501113"/>
          </a:xfrm>
        </p:grpSpPr>
        <p:sp>
          <p:nvSpPr>
            <p:cNvPr id="31" name="Oval 30"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32" name="Oval 31"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33" name="Oval 32"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34" name="Gruppieren 33" hidden="0"/>
          <p:cNvGrpSpPr/>
          <p:nvPr isPhoto="0" userDrawn="0"/>
        </p:nvGrpSpPr>
        <p:grpSpPr bwMode="auto">
          <a:xfrm rot="5009452">
            <a:off x="4589262" y="2679654"/>
            <a:ext cx="638572" cy="579677"/>
            <a:chOff x="7158451" y="690663"/>
            <a:chExt cx="638572" cy="501113"/>
          </a:xfrm>
        </p:grpSpPr>
        <p:sp>
          <p:nvSpPr>
            <p:cNvPr id="51" name="Oval 50"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52" name="Oval 51"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53" name="Oval 52"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54" name="Gruppieren 53" hidden="0"/>
          <p:cNvGrpSpPr/>
          <p:nvPr isPhoto="0" userDrawn="0"/>
        </p:nvGrpSpPr>
        <p:grpSpPr bwMode="auto">
          <a:xfrm rot="11115189">
            <a:off x="5247136" y="2022057"/>
            <a:ext cx="638572" cy="579677"/>
            <a:chOff x="7158451" y="690663"/>
            <a:chExt cx="638572" cy="501113"/>
          </a:xfrm>
        </p:grpSpPr>
        <p:sp>
          <p:nvSpPr>
            <p:cNvPr id="67" name="Oval 66"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68" name="Oval 67"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69" name="Oval 68"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98" name="Gruppieren 97" hidden="0"/>
          <p:cNvGrpSpPr/>
          <p:nvPr isPhoto="0" userDrawn="0"/>
        </p:nvGrpSpPr>
        <p:grpSpPr bwMode="auto">
          <a:xfrm rot="18882930">
            <a:off x="6431528" y="4177949"/>
            <a:ext cx="638572" cy="579677"/>
            <a:chOff x="7158451" y="690663"/>
            <a:chExt cx="638572" cy="501113"/>
          </a:xfrm>
        </p:grpSpPr>
        <p:sp>
          <p:nvSpPr>
            <p:cNvPr id="99" name="Oval 98"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00" name="Oval 99"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01" name="Oval 100"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102" name="Gruppieren 101" hidden="0"/>
          <p:cNvGrpSpPr/>
          <p:nvPr isPhoto="0" userDrawn="0"/>
        </p:nvGrpSpPr>
        <p:grpSpPr bwMode="auto">
          <a:xfrm rot="2958524">
            <a:off x="7346331" y="4220770"/>
            <a:ext cx="638572" cy="579677"/>
            <a:chOff x="7158451" y="690663"/>
            <a:chExt cx="638572" cy="501113"/>
          </a:xfrm>
        </p:grpSpPr>
        <p:sp>
          <p:nvSpPr>
            <p:cNvPr id="103" name="Oval 102"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04" name="Oval 103"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05" name="Oval 104"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106" name="Gruppieren 105" hidden="0"/>
          <p:cNvGrpSpPr/>
          <p:nvPr isPhoto="0" userDrawn="0"/>
        </p:nvGrpSpPr>
        <p:grpSpPr bwMode="auto">
          <a:xfrm rot="12229407">
            <a:off x="6545846" y="5078292"/>
            <a:ext cx="638572" cy="579677"/>
            <a:chOff x="7158451" y="690663"/>
            <a:chExt cx="638572" cy="501113"/>
          </a:xfrm>
        </p:grpSpPr>
        <p:sp>
          <p:nvSpPr>
            <p:cNvPr id="107" name="Oval 106"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08" name="Oval 107"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09" name="Oval 108"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110" name="Gruppieren 109" hidden="0"/>
          <p:cNvGrpSpPr/>
          <p:nvPr isPhoto="0" userDrawn="0"/>
        </p:nvGrpSpPr>
        <p:grpSpPr bwMode="auto">
          <a:xfrm rot="20359464">
            <a:off x="4540312" y="4397070"/>
            <a:ext cx="638572" cy="579677"/>
            <a:chOff x="7158451" y="690663"/>
            <a:chExt cx="638572" cy="501113"/>
          </a:xfrm>
        </p:grpSpPr>
        <p:sp>
          <p:nvSpPr>
            <p:cNvPr id="149" name="Oval 148"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50" name="Oval 149"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51" name="Oval 150"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sp>
        <p:nvSpPr>
          <p:cNvPr id="152" name="Textfeld 151" hidden="0"/>
          <p:cNvSpPr txBox="1"/>
          <p:nvPr isPhoto="0" userDrawn="0"/>
        </p:nvSpPr>
        <p:spPr bwMode="auto">
          <a:xfrm>
            <a:off x="3263669" y="2034130"/>
            <a:ext cx="267852" cy="523220"/>
          </a:xfrm>
          <a:prstGeom prst="rect">
            <a:avLst/>
          </a:prstGeom>
          <a:noFill/>
        </p:spPr>
        <p:txBody>
          <a:bodyPr wrap="square" rtlCol="0">
            <a:spAutoFit/>
          </a:bodyPr>
          <a:lstStyle/>
          <a:p>
            <a:pPr>
              <a:defRPr/>
            </a:pPr>
            <a:r>
              <a:rPr lang="de-DE" sz="2800" b="1"/>
              <a:t>-</a:t>
            </a:r>
            <a:endParaRPr/>
          </a:p>
        </p:txBody>
      </p:sp>
      <p:sp>
        <p:nvSpPr>
          <p:cNvPr id="153" name="Textfeld 152" hidden="0"/>
          <p:cNvSpPr txBox="1"/>
          <p:nvPr isPhoto="0" userDrawn="0"/>
        </p:nvSpPr>
        <p:spPr bwMode="auto">
          <a:xfrm>
            <a:off x="8800461" y="2034130"/>
            <a:ext cx="267852" cy="523220"/>
          </a:xfrm>
          <a:prstGeom prst="rect">
            <a:avLst/>
          </a:prstGeom>
          <a:noFill/>
        </p:spPr>
        <p:txBody>
          <a:bodyPr wrap="square" rtlCol="0">
            <a:spAutoFit/>
          </a:bodyPr>
          <a:lstStyle/>
          <a:p>
            <a:pPr>
              <a:defRPr/>
            </a:pPr>
            <a:r>
              <a:rPr lang="de-DE" sz="2800" b="1"/>
              <a:t>+</a:t>
            </a:r>
            <a:endParaRPr/>
          </a:p>
        </p:txBody>
      </p:sp>
      <p:cxnSp>
        <p:nvCxnSpPr>
          <p:cNvPr id="154" name="Gerade Verbindung 153" hidden="0"/>
          <p:cNvCxnSpPr>
            <a:cxnSpLocks/>
          </p:cNvCxnSpPr>
          <p:nvPr isPhoto="0" userDrawn="0"/>
        </p:nvCxnSpPr>
        <p:spPr bwMode="auto">
          <a:xfrm flipV="1">
            <a:off x="3417606" y="1497096"/>
            <a:ext cx="0" cy="416512"/>
          </a:xfrm>
          <a:prstGeom prst="line">
            <a:avLst/>
          </a:prstGeom>
        </p:spPr>
        <p:style>
          <a:lnRef idx="2">
            <a:schemeClr val="dk1"/>
          </a:lnRef>
          <a:fillRef idx="0">
            <a:schemeClr val="dk1"/>
          </a:fillRef>
          <a:effectRef idx="1">
            <a:schemeClr val="dk1"/>
          </a:effectRef>
          <a:fontRef idx="minor">
            <a:schemeClr val="tx1"/>
          </a:fontRef>
        </p:style>
      </p:cxnSp>
      <p:cxnSp>
        <p:nvCxnSpPr>
          <p:cNvPr id="155" name="Gerade Verbindung 154" hidden="0"/>
          <p:cNvCxnSpPr>
            <a:cxnSpLocks/>
          </p:cNvCxnSpPr>
          <p:nvPr isPhoto="0" userDrawn="0"/>
        </p:nvCxnSpPr>
        <p:spPr bwMode="auto">
          <a:xfrm flipH="1">
            <a:off x="3417945" y="1497096"/>
            <a:ext cx="2404671" cy="0"/>
          </a:xfrm>
          <a:prstGeom prst="line">
            <a:avLst/>
          </a:prstGeom>
        </p:spPr>
        <p:style>
          <a:lnRef idx="2">
            <a:schemeClr val="dk1"/>
          </a:lnRef>
          <a:fillRef idx="0">
            <a:schemeClr val="dk1"/>
          </a:fillRef>
          <a:effectRef idx="1">
            <a:schemeClr val="dk1"/>
          </a:effectRef>
          <a:fontRef idx="minor">
            <a:schemeClr val="tx1"/>
          </a:fontRef>
        </p:style>
      </p:cxnSp>
      <p:cxnSp>
        <p:nvCxnSpPr>
          <p:cNvPr id="156" name="Gerade Verbindung 155" hidden="0"/>
          <p:cNvCxnSpPr>
            <a:cxnSpLocks/>
          </p:cNvCxnSpPr>
          <p:nvPr isPhoto="0" userDrawn="0"/>
        </p:nvCxnSpPr>
        <p:spPr bwMode="auto">
          <a:xfrm flipV="1">
            <a:off x="5823742" y="1251640"/>
            <a:ext cx="0" cy="490911"/>
          </a:xfrm>
          <a:prstGeom prst="line">
            <a:avLst/>
          </a:prstGeom>
        </p:spPr>
        <p:style>
          <a:lnRef idx="2">
            <a:schemeClr val="dk1"/>
          </a:lnRef>
          <a:fillRef idx="0">
            <a:schemeClr val="dk1"/>
          </a:fillRef>
          <a:effectRef idx="1">
            <a:schemeClr val="dk1"/>
          </a:effectRef>
          <a:fontRef idx="minor">
            <a:schemeClr val="tx1"/>
          </a:fontRef>
        </p:style>
      </p:cxnSp>
      <p:cxnSp>
        <p:nvCxnSpPr>
          <p:cNvPr id="157" name="Gerade Verbindung 156" hidden="0"/>
          <p:cNvCxnSpPr>
            <a:cxnSpLocks/>
          </p:cNvCxnSpPr>
          <p:nvPr isPhoto="0" userDrawn="0"/>
        </p:nvCxnSpPr>
        <p:spPr bwMode="auto">
          <a:xfrm flipV="1">
            <a:off x="6011766" y="1337309"/>
            <a:ext cx="0" cy="319570"/>
          </a:xfrm>
          <a:prstGeom prst="line">
            <a:avLst/>
          </a:prstGeom>
        </p:spPr>
        <p:style>
          <a:lnRef idx="2">
            <a:schemeClr val="dk1"/>
          </a:lnRef>
          <a:fillRef idx="0">
            <a:schemeClr val="dk1"/>
          </a:fillRef>
          <a:effectRef idx="1">
            <a:schemeClr val="dk1"/>
          </a:effectRef>
          <a:fontRef idx="minor">
            <a:schemeClr val="tx1"/>
          </a:fontRef>
        </p:style>
      </p:cxnSp>
      <p:cxnSp>
        <p:nvCxnSpPr>
          <p:cNvPr id="158" name="Gerade Verbindung 157" hidden="0"/>
          <p:cNvCxnSpPr>
            <a:cxnSpLocks/>
          </p:cNvCxnSpPr>
          <p:nvPr isPhoto="0" userDrawn="0"/>
        </p:nvCxnSpPr>
        <p:spPr bwMode="auto">
          <a:xfrm flipH="1">
            <a:off x="6011766" y="1497094"/>
            <a:ext cx="2964554" cy="0"/>
          </a:xfrm>
          <a:prstGeom prst="line">
            <a:avLst/>
          </a:prstGeom>
        </p:spPr>
        <p:style>
          <a:lnRef idx="2">
            <a:schemeClr val="dk1"/>
          </a:lnRef>
          <a:fillRef idx="0">
            <a:schemeClr val="dk1"/>
          </a:fillRef>
          <a:effectRef idx="1">
            <a:schemeClr val="dk1"/>
          </a:effectRef>
          <a:fontRef idx="minor">
            <a:schemeClr val="tx1"/>
          </a:fontRef>
        </p:style>
      </p:cxnSp>
      <p:cxnSp>
        <p:nvCxnSpPr>
          <p:cNvPr id="159" name="Gerade Verbindung 158" hidden="0"/>
          <p:cNvCxnSpPr>
            <a:cxnSpLocks/>
          </p:cNvCxnSpPr>
          <p:nvPr isPhoto="0" userDrawn="0"/>
        </p:nvCxnSpPr>
        <p:spPr bwMode="auto">
          <a:xfrm flipV="1">
            <a:off x="8976320" y="1497094"/>
            <a:ext cx="0" cy="429969"/>
          </a:xfrm>
          <a:prstGeom prst="line">
            <a:avLst/>
          </a:prstGeom>
        </p:spPr>
        <p:style>
          <a:lnRef idx="2">
            <a:schemeClr val="dk1"/>
          </a:lnRef>
          <a:fillRef idx="0">
            <a:schemeClr val="dk1"/>
          </a:fillRef>
          <a:effectRef idx="1">
            <a:schemeClr val="dk1"/>
          </a:effectRef>
          <a:fontRef idx="minor">
            <a:schemeClr val="tx1"/>
          </a:fontRef>
        </p:style>
      </p:cxnSp>
      <p:grpSp>
        <p:nvGrpSpPr>
          <p:cNvPr id="173" name="Gruppieren 172" hidden="0"/>
          <p:cNvGrpSpPr/>
          <p:nvPr isPhoto="0" userDrawn="0"/>
        </p:nvGrpSpPr>
        <p:grpSpPr bwMode="auto">
          <a:xfrm rot="1282291">
            <a:off x="6700255" y="1818114"/>
            <a:ext cx="638572" cy="579677"/>
            <a:chOff x="7158451" y="690663"/>
            <a:chExt cx="638572" cy="501113"/>
          </a:xfrm>
        </p:grpSpPr>
        <p:sp>
          <p:nvSpPr>
            <p:cNvPr id="174" name="Oval 173"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75" name="Oval 174"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76" name="Oval 175"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177" name="Gruppieren 176" hidden="0"/>
          <p:cNvGrpSpPr/>
          <p:nvPr isPhoto="0" userDrawn="0"/>
        </p:nvGrpSpPr>
        <p:grpSpPr bwMode="auto">
          <a:xfrm rot="2983796">
            <a:off x="7300336" y="2956613"/>
            <a:ext cx="638572" cy="579677"/>
            <a:chOff x="7158451" y="690663"/>
            <a:chExt cx="638572" cy="501113"/>
          </a:xfrm>
        </p:grpSpPr>
        <p:sp>
          <p:nvSpPr>
            <p:cNvPr id="178" name="Oval 177"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79" name="Oval 178"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80" name="Oval 179"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13" name="Gruppieren 12" hidden="0"/>
          <p:cNvGrpSpPr/>
          <p:nvPr isPhoto="0" userDrawn="0"/>
        </p:nvGrpSpPr>
        <p:grpSpPr bwMode="auto">
          <a:xfrm rot="7477478">
            <a:off x="7340568" y="4966514"/>
            <a:ext cx="638572" cy="579677"/>
            <a:chOff x="7158451" y="690663"/>
            <a:chExt cx="638572" cy="501113"/>
          </a:xfrm>
        </p:grpSpPr>
        <p:sp>
          <p:nvSpPr>
            <p:cNvPr id="15" name="Oval 14"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9" name="Oval 18"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0" name="Oval 19"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25" name="Gruppieren 24" hidden="0"/>
          <p:cNvGrpSpPr/>
          <p:nvPr isPhoto="0" userDrawn="0"/>
        </p:nvGrpSpPr>
        <p:grpSpPr bwMode="auto">
          <a:xfrm>
            <a:off x="5184044" y="3251180"/>
            <a:ext cx="638572" cy="579677"/>
            <a:chOff x="7158451" y="690663"/>
            <a:chExt cx="638572" cy="501113"/>
          </a:xfrm>
        </p:grpSpPr>
        <p:sp>
          <p:nvSpPr>
            <p:cNvPr id="26" name="Oval 25"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7" name="Oval 26"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8" name="Oval 27"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sp>
        <p:nvSpPr>
          <p:cNvPr id="21" name="Textfeld 20" hidden="0"/>
          <p:cNvSpPr txBox="1"/>
          <p:nvPr isPhoto="0" userDrawn="0"/>
        </p:nvSpPr>
        <p:spPr bwMode="auto">
          <a:xfrm>
            <a:off x="0" y="6297698"/>
            <a:ext cx="11280576" cy="577081"/>
          </a:xfrm>
          <a:prstGeom prst="rect">
            <a:avLst/>
          </a:prstGeom>
          <a:noFill/>
        </p:spPr>
        <p:txBody>
          <a:bodyPr wrap="square" rtlCol="0">
            <a:spAutoFit/>
          </a:bodyPr>
          <a:lstStyle/>
          <a:p>
            <a:pPr>
              <a:defRPr/>
            </a:pPr>
            <a:r>
              <a:rPr lang="de-DE" sz="1050">
                <a:solidFill>
                  <a:schemeClr val="bg2">
                    <a:lumMod val="75000"/>
                  </a:schemeClr>
                </a:solidFill>
              </a:rPr>
              <a:t>LEIFIchemie</a:t>
            </a:r>
            <a:r>
              <a:rPr lang="de-DE" sz="1050">
                <a:solidFill>
                  <a:schemeClr val="bg2">
                    <a:lumMod val="75000"/>
                  </a:schemeClr>
                </a:solidFill>
              </a:rPr>
              <a:t>. (o. D.). Eigenschaften von Salzen. https://</a:t>
            </a:r>
            <a:r>
              <a:rPr lang="de-DE" sz="1050">
                <a:solidFill>
                  <a:schemeClr val="bg2">
                    <a:lumMod val="75000"/>
                  </a:schemeClr>
                </a:solidFill>
              </a:rPr>
              <a:t>www.leifichemie.de</a:t>
            </a:r>
            <a:r>
              <a:rPr lang="de-DE" sz="1050">
                <a:solidFill>
                  <a:schemeClr val="bg2">
                    <a:lumMod val="75000"/>
                  </a:schemeClr>
                </a:solidFill>
              </a:rPr>
              <a:t>/anorganische-verbindungen/salze/</a:t>
            </a:r>
            <a:r>
              <a:rPr lang="de-DE" sz="1050">
                <a:solidFill>
                  <a:schemeClr val="bg2">
                    <a:lumMod val="75000"/>
                  </a:schemeClr>
                </a:solidFill>
              </a:rPr>
              <a:t>grundwissen</a:t>
            </a:r>
            <a:r>
              <a:rPr lang="de-DE" sz="1050">
                <a:solidFill>
                  <a:schemeClr val="bg2">
                    <a:lumMod val="75000"/>
                  </a:schemeClr>
                </a:solidFill>
              </a:rPr>
              <a:t>/eigenschaften-von-salzen#:~:</a:t>
            </a:r>
            <a:r>
              <a:rPr lang="de-DE" sz="1050">
                <a:solidFill>
                  <a:schemeClr val="bg2">
                    <a:lumMod val="75000"/>
                  </a:schemeClr>
                </a:solidFill>
              </a:rPr>
              <a:t>text</a:t>
            </a:r>
            <a:r>
              <a:rPr lang="de-DE" sz="1050">
                <a:solidFill>
                  <a:schemeClr val="bg2">
                    <a:lumMod val="75000"/>
                  </a:schemeClr>
                </a:solidFill>
              </a:rPr>
              <a:t>=Salze%20leiten%20im%20flüssigen%20Zustand%20oder%20in%20gelöster%20Form%20den%20elektrischen%20Strom.&amp;text=Damit%20ein%20Stoff%20den%20elektrischen,Ionen%20können%20sich%20nicht%20bewegen. (letzter Zugriff: 19.07.2024)</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47"/>
                                        </p:tgtEl>
                                        <p:attrNameLst>
                                          <p:attrName>style.visibility</p:attrName>
                                        </p:attrNameLst>
                                      </p:cBhvr>
                                      <p:to>
                                        <p:strVal val="hidden"/>
                                      </p:to>
                                    </p:set>
                                  </p:childTnLst>
                                </p:cTn>
                              </p:par>
                            </p:childTnLst>
                          </p:cTn>
                        </p:par>
                        <p:par>
                          <p:cTn id="7" fill="hold">
                            <p:stCondLst>
                              <p:cond delay="0"/>
                            </p:stCondLst>
                            <p:childTnLst>
                              <p:par>
                                <p:cTn id="8" presetID="9" presetClass="entr" presetSubtype="0" fill="hold" grpId="0" nodeType="after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500"/>
                                        <p:tgtEl>
                                          <p:spTgt spid="9"/>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53"/>
                                        </p:tgtEl>
                                        <p:attrNameLst>
                                          <p:attrName>style.visibility</p:attrName>
                                        </p:attrNameLst>
                                      </p:cBhvr>
                                      <p:to>
                                        <p:strVal val="visible"/>
                                      </p:to>
                                    </p:set>
                                    <p:animEffect transition="in" filter="dissolve">
                                      <p:cBhvr>
                                        <p:cTn id="13" dur="500"/>
                                        <p:tgtEl>
                                          <p:spTgt spid="153"/>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52"/>
                                        </p:tgtEl>
                                        <p:attrNameLst>
                                          <p:attrName>style.visibility</p:attrName>
                                        </p:attrNameLst>
                                      </p:cBhvr>
                                      <p:to>
                                        <p:strVal val="visible"/>
                                      </p:to>
                                    </p:set>
                                    <p:animEffect transition="in" filter="dissolve">
                                      <p:cBhvr>
                                        <p:cTn id="16" dur="500"/>
                                        <p:tgtEl>
                                          <p:spTgt spid="152"/>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dissolve">
                                      <p:cBhvr>
                                        <p:cTn id="19" dur="500"/>
                                        <p:tgtEl>
                                          <p:spTgt spid="10"/>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dissolve">
                                      <p:cBhvr>
                                        <p:cTn id="22" dur="500"/>
                                        <p:tgtEl>
                                          <p:spTgt spid="11"/>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dissolve">
                                      <p:cBhvr>
                                        <p:cTn id="25" dur="500"/>
                                        <p:tgtEl>
                                          <p:spTgt spid="12"/>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7"/>
                                        </p:tgtEl>
                                        <p:attrNameLst>
                                          <p:attrName>style.visibility</p:attrName>
                                        </p:attrNameLst>
                                      </p:cBhvr>
                                      <p:to>
                                        <p:strVal val="visible"/>
                                      </p:to>
                                    </p:set>
                                    <p:animEffect transition="in" filter="dissolve">
                                      <p:cBhvr>
                                        <p:cTn id="28" dur="500"/>
                                        <p:tgtEl>
                                          <p:spTgt spid="17"/>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dissolve">
                                      <p:cBhvr>
                                        <p:cTn id="31" dur="500"/>
                                        <p:tgtEl>
                                          <p:spTgt spid="18"/>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148"/>
                                        </p:tgtEl>
                                        <p:attrNameLst>
                                          <p:attrName>style.visibility</p:attrName>
                                        </p:attrNameLst>
                                      </p:cBhvr>
                                      <p:to>
                                        <p:strVal val="visible"/>
                                      </p:to>
                                    </p:set>
                                    <p:animEffect transition="in" filter="dissolve">
                                      <p:cBhvr>
                                        <p:cTn id="34" dur="500"/>
                                        <p:tgtEl>
                                          <p:spTgt spid="148"/>
                                        </p:tgtEl>
                                      </p:cBhvr>
                                    </p:animEffect>
                                  </p:childTnLst>
                                </p:cTn>
                              </p:par>
                              <p:par>
                                <p:cTn id="35" presetID="9" presetClass="entr" presetSubtype="0" fill="hold" nodeType="with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dissolve">
                                      <p:cBhvr>
                                        <p:cTn id="37" dur="500"/>
                                        <p:tgtEl>
                                          <p:spTgt spid="4"/>
                                        </p:tgtEl>
                                      </p:cBhvr>
                                    </p:animEffect>
                                  </p:childTnLst>
                                </p:cTn>
                              </p:par>
                              <p:par>
                                <p:cTn id="38" presetID="9" presetClass="entr" presetSubtype="0" fill="hold" nodeType="withEffect">
                                  <p:stCondLst>
                                    <p:cond delay="2500"/>
                                  </p:stCondLst>
                                  <p:childTnLst>
                                    <p:set>
                                      <p:cBhvr>
                                        <p:cTn id="39" dur="1" fill="hold">
                                          <p:stCondLst>
                                            <p:cond delay="0"/>
                                          </p:stCondLst>
                                        </p:cTn>
                                        <p:tgtEl>
                                          <p:spTgt spid="135"/>
                                        </p:tgtEl>
                                        <p:attrNameLst>
                                          <p:attrName>style.visibility</p:attrName>
                                        </p:attrNameLst>
                                      </p:cBhvr>
                                      <p:to>
                                        <p:strVal val="visible"/>
                                      </p:to>
                                    </p:set>
                                    <p:animEffect transition="in" filter="dissolve">
                                      <p:cBhvr>
                                        <p:cTn id="40" dur="500"/>
                                        <p:tgtEl>
                                          <p:spTgt spid="135"/>
                                        </p:tgtEl>
                                      </p:cBhvr>
                                    </p:animEffect>
                                  </p:childTnLst>
                                </p:cTn>
                              </p:par>
                              <p:par>
                                <p:cTn id="41" presetID="9" presetClass="entr" presetSubtype="0" fill="hold" grpId="1" nodeType="withEffect">
                                  <p:stCondLst>
                                    <p:cond delay="2500"/>
                                  </p:stCondLst>
                                  <p:childTnLst>
                                    <p:set>
                                      <p:cBhvr>
                                        <p:cTn id="42" dur="1" fill="hold">
                                          <p:stCondLst>
                                            <p:cond delay="0"/>
                                          </p:stCondLst>
                                        </p:cTn>
                                        <p:tgtEl>
                                          <p:spTgt spid="14"/>
                                        </p:tgtEl>
                                        <p:attrNameLst>
                                          <p:attrName>style.visibility</p:attrName>
                                        </p:attrNameLst>
                                      </p:cBhvr>
                                      <p:to>
                                        <p:strVal val="visible"/>
                                      </p:to>
                                    </p:set>
                                    <p:animEffect transition="in" filter="dissolve">
                                      <p:cBhvr>
                                        <p:cTn id="43" dur="500"/>
                                        <p:tgtEl>
                                          <p:spTgt spid="14"/>
                                        </p:tgtEl>
                                      </p:cBhvr>
                                    </p:animEffect>
                                  </p:childTnLst>
                                </p:cTn>
                              </p:par>
                              <p:par>
                                <p:cTn id="44" presetID="9" presetClass="entr" presetSubtype="0" fill="hold" grpId="1" nodeType="withEffect">
                                  <p:stCondLst>
                                    <p:cond delay="2500"/>
                                  </p:stCondLst>
                                  <p:childTnLst>
                                    <p:set>
                                      <p:cBhvr>
                                        <p:cTn id="45" dur="1" fill="hold">
                                          <p:stCondLst>
                                            <p:cond delay="0"/>
                                          </p:stCondLst>
                                        </p:cTn>
                                        <p:tgtEl>
                                          <p:spTgt spid="16"/>
                                        </p:tgtEl>
                                        <p:attrNameLst>
                                          <p:attrName>style.visibility</p:attrName>
                                        </p:attrNameLst>
                                      </p:cBhvr>
                                      <p:to>
                                        <p:strVal val="visible"/>
                                      </p:to>
                                    </p:set>
                                    <p:animEffect transition="in" filter="dissolve">
                                      <p:cBhvr>
                                        <p:cTn id="46" dur="500"/>
                                        <p:tgtEl>
                                          <p:spTgt spid="16"/>
                                        </p:tgtEl>
                                      </p:cBhvr>
                                    </p:animEffect>
                                  </p:childTnLst>
                                </p:cTn>
                              </p:par>
                              <p:par>
                                <p:cTn id="47" presetID="9" presetClass="entr" presetSubtype="0" fill="hold" nodeType="withEffect">
                                  <p:stCondLst>
                                    <p:cond delay="2500"/>
                                  </p:stCondLst>
                                  <p:childTnLst>
                                    <p:set>
                                      <p:cBhvr>
                                        <p:cTn id="48" dur="1" fill="hold">
                                          <p:stCondLst>
                                            <p:cond delay="0"/>
                                          </p:stCondLst>
                                        </p:cTn>
                                        <p:tgtEl>
                                          <p:spTgt spid="30"/>
                                        </p:tgtEl>
                                        <p:attrNameLst>
                                          <p:attrName>style.visibility</p:attrName>
                                        </p:attrNameLst>
                                      </p:cBhvr>
                                      <p:to>
                                        <p:strVal val="visible"/>
                                      </p:to>
                                    </p:set>
                                    <p:animEffect transition="in" filter="dissolve">
                                      <p:cBhvr>
                                        <p:cTn id="49" dur="500"/>
                                        <p:tgtEl>
                                          <p:spTgt spid="30"/>
                                        </p:tgtEl>
                                      </p:cBhvr>
                                    </p:animEffect>
                                  </p:childTnLst>
                                </p:cTn>
                              </p:par>
                              <p:par>
                                <p:cTn id="50" presetID="9" presetClass="entr" presetSubtype="0" fill="hold" nodeType="withEffect">
                                  <p:stCondLst>
                                    <p:cond delay="2500"/>
                                  </p:stCondLst>
                                  <p:childTnLst>
                                    <p:set>
                                      <p:cBhvr>
                                        <p:cTn id="51" dur="1" fill="hold">
                                          <p:stCondLst>
                                            <p:cond delay="0"/>
                                          </p:stCondLst>
                                        </p:cTn>
                                        <p:tgtEl>
                                          <p:spTgt spid="34"/>
                                        </p:tgtEl>
                                        <p:attrNameLst>
                                          <p:attrName>style.visibility</p:attrName>
                                        </p:attrNameLst>
                                      </p:cBhvr>
                                      <p:to>
                                        <p:strVal val="visible"/>
                                      </p:to>
                                    </p:set>
                                    <p:animEffect transition="in" filter="dissolve">
                                      <p:cBhvr>
                                        <p:cTn id="52" dur="500"/>
                                        <p:tgtEl>
                                          <p:spTgt spid="34"/>
                                        </p:tgtEl>
                                      </p:cBhvr>
                                    </p:animEffect>
                                  </p:childTnLst>
                                </p:cTn>
                              </p:par>
                              <p:par>
                                <p:cTn id="53" presetID="9" presetClass="entr" presetSubtype="0" fill="hold" nodeType="withEffect">
                                  <p:stCondLst>
                                    <p:cond delay="2500"/>
                                  </p:stCondLst>
                                  <p:childTnLst>
                                    <p:set>
                                      <p:cBhvr>
                                        <p:cTn id="54" dur="1" fill="hold">
                                          <p:stCondLst>
                                            <p:cond delay="0"/>
                                          </p:stCondLst>
                                        </p:cTn>
                                        <p:tgtEl>
                                          <p:spTgt spid="54"/>
                                        </p:tgtEl>
                                        <p:attrNameLst>
                                          <p:attrName>style.visibility</p:attrName>
                                        </p:attrNameLst>
                                      </p:cBhvr>
                                      <p:to>
                                        <p:strVal val="visible"/>
                                      </p:to>
                                    </p:set>
                                    <p:animEffect transition="in" filter="dissolve">
                                      <p:cBhvr>
                                        <p:cTn id="55" dur="500"/>
                                        <p:tgtEl>
                                          <p:spTgt spid="54"/>
                                        </p:tgtEl>
                                      </p:cBhvr>
                                    </p:animEffect>
                                  </p:childTnLst>
                                </p:cTn>
                              </p:par>
                              <p:par>
                                <p:cTn id="56" presetID="9" presetClass="entr" presetSubtype="0" fill="hold" nodeType="withEffect">
                                  <p:stCondLst>
                                    <p:cond delay="2500"/>
                                  </p:stCondLst>
                                  <p:childTnLst>
                                    <p:set>
                                      <p:cBhvr>
                                        <p:cTn id="57" dur="1" fill="hold">
                                          <p:stCondLst>
                                            <p:cond delay="0"/>
                                          </p:stCondLst>
                                        </p:cTn>
                                        <p:tgtEl>
                                          <p:spTgt spid="98"/>
                                        </p:tgtEl>
                                        <p:attrNameLst>
                                          <p:attrName>style.visibility</p:attrName>
                                        </p:attrNameLst>
                                      </p:cBhvr>
                                      <p:to>
                                        <p:strVal val="visible"/>
                                      </p:to>
                                    </p:set>
                                    <p:animEffect transition="in" filter="dissolve">
                                      <p:cBhvr>
                                        <p:cTn id="58" dur="500"/>
                                        <p:tgtEl>
                                          <p:spTgt spid="98"/>
                                        </p:tgtEl>
                                      </p:cBhvr>
                                    </p:animEffect>
                                  </p:childTnLst>
                                </p:cTn>
                              </p:par>
                              <p:par>
                                <p:cTn id="59" presetID="9" presetClass="entr" presetSubtype="0" fill="hold" nodeType="withEffect">
                                  <p:stCondLst>
                                    <p:cond delay="2500"/>
                                  </p:stCondLst>
                                  <p:childTnLst>
                                    <p:set>
                                      <p:cBhvr>
                                        <p:cTn id="60" dur="1" fill="hold">
                                          <p:stCondLst>
                                            <p:cond delay="0"/>
                                          </p:stCondLst>
                                        </p:cTn>
                                        <p:tgtEl>
                                          <p:spTgt spid="102"/>
                                        </p:tgtEl>
                                        <p:attrNameLst>
                                          <p:attrName>style.visibility</p:attrName>
                                        </p:attrNameLst>
                                      </p:cBhvr>
                                      <p:to>
                                        <p:strVal val="visible"/>
                                      </p:to>
                                    </p:set>
                                    <p:animEffect transition="in" filter="dissolve">
                                      <p:cBhvr>
                                        <p:cTn id="61" dur="500"/>
                                        <p:tgtEl>
                                          <p:spTgt spid="102"/>
                                        </p:tgtEl>
                                      </p:cBhvr>
                                    </p:animEffect>
                                  </p:childTnLst>
                                </p:cTn>
                              </p:par>
                              <p:par>
                                <p:cTn id="62" presetID="9" presetClass="entr" presetSubtype="0" fill="hold" nodeType="withEffect">
                                  <p:stCondLst>
                                    <p:cond delay="2500"/>
                                  </p:stCondLst>
                                  <p:childTnLst>
                                    <p:set>
                                      <p:cBhvr>
                                        <p:cTn id="63" dur="1" fill="hold">
                                          <p:stCondLst>
                                            <p:cond delay="0"/>
                                          </p:stCondLst>
                                        </p:cTn>
                                        <p:tgtEl>
                                          <p:spTgt spid="106"/>
                                        </p:tgtEl>
                                        <p:attrNameLst>
                                          <p:attrName>style.visibility</p:attrName>
                                        </p:attrNameLst>
                                      </p:cBhvr>
                                      <p:to>
                                        <p:strVal val="visible"/>
                                      </p:to>
                                    </p:set>
                                    <p:animEffect transition="in" filter="dissolve">
                                      <p:cBhvr>
                                        <p:cTn id="64" dur="500"/>
                                        <p:tgtEl>
                                          <p:spTgt spid="106"/>
                                        </p:tgtEl>
                                      </p:cBhvr>
                                    </p:animEffect>
                                  </p:childTnLst>
                                </p:cTn>
                              </p:par>
                              <p:par>
                                <p:cTn id="65" presetID="9" presetClass="entr" presetSubtype="0" fill="hold" nodeType="withEffect">
                                  <p:stCondLst>
                                    <p:cond delay="2500"/>
                                  </p:stCondLst>
                                  <p:childTnLst>
                                    <p:set>
                                      <p:cBhvr>
                                        <p:cTn id="66" dur="1" fill="hold">
                                          <p:stCondLst>
                                            <p:cond delay="0"/>
                                          </p:stCondLst>
                                        </p:cTn>
                                        <p:tgtEl>
                                          <p:spTgt spid="110"/>
                                        </p:tgtEl>
                                        <p:attrNameLst>
                                          <p:attrName>style.visibility</p:attrName>
                                        </p:attrNameLst>
                                      </p:cBhvr>
                                      <p:to>
                                        <p:strVal val="visible"/>
                                      </p:to>
                                    </p:set>
                                    <p:animEffect transition="in" filter="dissolve">
                                      <p:cBhvr>
                                        <p:cTn id="67" dur="500"/>
                                        <p:tgtEl>
                                          <p:spTgt spid="110"/>
                                        </p:tgtEl>
                                      </p:cBhvr>
                                    </p:animEffect>
                                  </p:childTnLst>
                                </p:cTn>
                              </p:par>
                              <p:par>
                                <p:cTn id="68" presetID="9" presetClass="entr" presetSubtype="0" fill="hold" nodeType="withEffect">
                                  <p:stCondLst>
                                    <p:cond delay="0"/>
                                  </p:stCondLst>
                                  <p:childTnLst>
                                    <p:set>
                                      <p:cBhvr>
                                        <p:cTn id="69" dur="1" fill="hold">
                                          <p:stCondLst>
                                            <p:cond delay="0"/>
                                          </p:stCondLst>
                                        </p:cTn>
                                        <p:tgtEl>
                                          <p:spTgt spid="154"/>
                                        </p:tgtEl>
                                        <p:attrNameLst>
                                          <p:attrName>style.visibility</p:attrName>
                                        </p:attrNameLst>
                                      </p:cBhvr>
                                      <p:to>
                                        <p:strVal val="visible"/>
                                      </p:to>
                                    </p:set>
                                    <p:animEffect transition="in" filter="dissolve">
                                      <p:cBhvr>
                                        <p:cTn id="70" dur="500"/>
                                        <p:tgtEl>
                                          <p:spTgt spid="154"/>
                                        </p:tgtEl>
                                      </p:cBhvr>
                                    </p:animEffect>
                                  </p:childTnLst>
                                </p:cTn>
                              </p:par>
                              <p:par>
                                <p:cTn id="71" presetID="9" presetClass="entr" presetSubtype="0" fill="hold" nodeType="withEffect">
                                  <p:stCondLst>
                                    <p:cond delay="0"/>
                                  </p:stCondLst>
                                  <p:childTnLst>
                                    <p:set>
                                      <p:cBhvr>
                                        <p:cTn id="72" dur="1" fill="hold">
                                          <p:stCondLst>
                                            <p:cond delay="0"/>
                                          </p:stCondLst>
                                        </p:cTn>
                                        <p:tgtEl>
                                          <p:spTgt spid="155"/>
                                        </p:tgtEl>
                                        <p:attrNameLst>
                                          <p:attrName>style.visibility</p:attrName>
                                        </p:attrNameLst>
                                      </p:cBhvr>
                                      <p:to>
                                        <p:strVal val="visible"/>
                                      </p:to>
                                    </p:set>
                                    <p:animEffect transition="in" filter="dissolve">
                                      <p:cBhvr>
                                        <p:cTn id="73" dur="500"/>
                                        <p:tgtEl>
                                          <p:spTgt spid="155"/>
                                        </p:tgtEl>
                                      </p:cBhvr>
                                    </p:animEffect>
                                  </p:childTnLst>
                                </p:cTn>
                              </p:par>
                              <p:par>
                                <p:cTn id="74" presetID="9" presetClass="entr" presetSubtype="0" fill="hold" nodeType="withEffect">
                                  <p:stCondLst>
                                    <p:cond delay="0"/>
                                  </p:stCondLst>
                                  <p:childTnLst>
                                    <p:set>
                                      <p:cBhvr>
                                        <p:cTn id="75" dur="1" fill="hold">
                                          <p:stCondLst>
                                            <p:cond delay="0"/>
                                          </p:stCondLst>
                                        </p:cTn>
                                        <p:tgtEl>
                                          <p:spTgt spid="156"/>
                                        </p:tgtEl>
                                        <p:attrNameLst>
                                          <p:attrName>style.visibility</p:attrName>
                                        </p:attrNameLst>
                                      </p:cBhvr>
                                      <p:to>
                                        <p:strVal val="visible"/>
                                      </p:to>
                                    </p:set>
                                    <p:animEffect transition="in" filter="dissolve">
                                      <p:cBhvr>
                                        <p:cTn id="76" dur="500"/>
                                        <p:tgtEl>
                                          <p:spTgt spid="156"/>
                                        </p:tgtEl>
                                      </p:cBhvr>
                                    </p:animEffect>
                                  </p:childTnLst>
                                </p:cTn>
                              </p:par>
                              <p:par>
                                <p:cTn id="77" presetID="9" presetClass="entr" presetSubtype="0" fill="hold" nodeType="withEffect">
                                  <p:stCondLst>
                                    <p:cond delay="0"/>
                                  </p:stCondLst>
                                  <p:childTnLst>
                                    <p:set>
                                      <p:cBhvr>
                                        <p:cTn id="78" dur="1" fill="hold">
                                          <p:stCondLst>
                                            <p:cond delay="0"/>
                                          </p:stCondLst>
                                        </p:cTn>
                                        <p:tgtEl>
                                          <p:spTgt spid="157"/>
                                        </p:tgtEl>
                                        <p:attrNameLst>
                                          <p:attrName>style.visibility</p:attrName>
                                        </p:attrNameLst>
                                      </p:cBhvr>
                                      <p:to>
                                        <p:strVal val="visible"/>
                                      </p:to>
                                    </p:set>
                                    <p:animEffect transition="in" filter="dissolve">
                                      <p:cBhvr>
                                        <p:cTn id="79" dur="500"/>
                                        <p:tgtEl>
                                          <p:spTgt spid="157"/>
                                        </p:tgtEl>
                                      </p:cBhvr>
                                    </p:animEffect>
                                  </p:childTnLst>
                                </p:cTn>
                              </p:par>
                              <p:par>
                                <p:cTn id="80" presetID="9" presetClass="entr" presetSubtype="0" fill="hold" nodeType="withEffect">
                                  <p:stCondLst>
                                    <p:cond delay="0"/>
                                  </p:stCondLst>
                                  <p:childTnLst>
                                    <p:set>
                                      <p:cBhvr>
                                        <p:cTn id="81" dur="1" fill="hold">
                                          <p:stCondLst>
                                            <p:cond delay="0"/>
                                          </p:stCondLst>
                                        </p:cTn>
                                        <p:tgtEl>
                                          <p:spTgt spid="158"/>
                                        </p:tgtEl>
                                        <p:attrNameLst>
                                          <p:attrName>style.visibility</p:attrName>
                                        </p:attrNameLst>
                                      </p:cBhvr>
                                      <p:to>
                                        <p:strVal val="visible"/>
                                      </p:to>
                                    </p:set>
                                    <p:animEffect transition="in" filter="dissolve">
                                      <p:cBhvr>
                                        <p:cTn id="82" dur="500"/>
                                        <p:tgtEl>
                                          <p:spTgt spid="158"/>
                                        </p:tgtEl>
                                      </p:cBhvr>
                                    </p:animEffect>
                                  </p:childTnLst>
                                </p:cTn>
                              </p:par>
                              <p:par>
                                <p:cTn id="83" presetID="9" presetClass="entr" presetSubtype="0" fill="hold" nodeType="withEffect">
                                  <p:stCondLst>
                                    <p:cond delay="0"/>
                                  </p:stCondLst>
                                  <p:childTnLst>
                                    <p:set>
                                      <p:cBhvr>
                                        <p:cTn id="84" dur="1" fill="hold">
                                          <p:stCondLst>
                                            <p:cond delay="0"/>
                                          </p:stCondLst>
                                        </p:cTn>
                                        <p:tgtEl>
                                          <p:spTgt spid="159"/>
                                        </p:tgtEl>
                                        <p:attrNameLst>
                                          <p:attrName>style.visibility</p:attrName>
                                        </p:attrNameLst>
                                      </p:cBhvr>
                                      <p:to>
                                        <p:strVal val="visible"/>
                                      </p:to>
                                    </p:set>
                                    <p:animEffect transition="in" filter="dissolve">
                                      <p:cBhvr>
                                        <p:cTn id="85" dur="500"/>
                                        <p:tgtEl>
                                          <p:spTgt spid="159"/>
                                        </p:tgtEl>
                                      </p:cBhvr>
                                    </p:animEffect>
                                  </p:childTnLst>
                                </p:cTn>
                              </p:par>
                              <p:par>
                                <p:cTn id="86" presetID="9" presetClass="entr" presetSubtype="0" fill="hold" nodeType="withEffect">
                                  <p:stCondLst>
                                    <p:cond delay="2500"/>
                                  </p:stCondLst>
                                  <p:childTnLst>
                                    <p:set>
                                      <p:cBhvr>
                                        <p:cTn id="87" dur="1" fill="hold">
                                          <p:stCondLst>
                                            <p:cond delay="0"/>
                                          </p:stCondLst>
                                        </p:cTn>
                                        <p:tgtEl>
                                          <p:spTgt spid="173"/>
                                        </p:tgtEl>
                                        <p:attrNameLst>
                                          <p:attrName>style.visibility</p:attrName>
                                        </p:attrNameLst>
                                      </p:cBhvr>
                                      <p:to>
                                        <p:strVal val="visible"/>
                                      </p:to>
                                    </p:set>
                                    <p:animEffect transition="in" filter="dissolve">
                                      <p:cBhvr>
                                        <p:cTn id="88" dur="500"/>
                                        <p:tgtEl>
                                          <p:spTgt spid="173"/>
                                        </p:tgtEl>
                                      </p:cBhvr>
                                    </p:animEffect>
                                  </p:childTnLst>
                                </p:cTn>
                              </p:par>
                              <p:par>
                                <p:cTn id="89" presetID="9" presetClass="entr" presetSubtype="0" fill="hold" nodeType="withEffect">
                                  <p:stCondLst>
                                    <p:cond delay="2500"/>
                                  </p:stCondLst>
                                  <p:childTnLst>
                                    <p:set>
                                      <p:cBhvr>
                                        <p:cTn id="90" dur="1" fill="hold">
                                          <p:stCondLst>
                                            <p:cond delay="0"/>
                                          </p:stCondLst>
                                        </p:cTn>
                                        <p:tgtEl>
                                          <p:spTgt spid="177"/>
                                        </p:tgtEl>
                                        <p:attrNameLst>
                                          <p:attrName>style.visibility</p:attrName>
                                        </p:attrNameLst>
                                      </p:cBhvr>
                                      <p:to>
                                        <p:strVal val="visible"/>
                                      </p:to>
                                    </p:set>
                                    <p:animEffect transition="in" filter="dissolve">
                                      <p:cBhvr>
                                        <p:cTn id="91" dur="500"/>
                                        <p:tgtEl>
                                          <p:spTgt spid="177"/>
                                        </p:tgtEl>
                                      </p:cBhvr>
                                    </p:animEffect>
                                  </p:childTnLst>
                                </p:cTn>
                              </p:par>
                              <p:par>
                                <p:cTn id="92" presetID="0" presetClass="path" presetSubtype="0" accel="50000" decel="50000" fill="hold" grpId="0" nodeType="withEffect">
                                  <p:stCondLst>
                                    <p:cond delay="4500"/>
                                  </p:stCondLst>
                                  <p:childTnLst>
                                    <p:animMotion origin="layout" path="M 4.58333E-6 3.7037E-7 C 0.0164 0.0125 0.03307 0.02523 0.04622 0.0338 C 0.05924 0.04259 0.06302 0.05393 0.07799 0.05231 C 0.09322 0.05069 0.11927 0.03773 0.1371 0.02454 C 0.15494 0.01157 0.17226 -0.02523 0.18515 -0.02593 " pathEditMode="relative" rAng="0" ptsTypes="AAAAA">
                                      <p:cBhvr>
                                        <p:cTn id="93" dur="5000" fill="hold"/>
                                        <p:tgtEl>
                                          <p:spTgt spid="14"/>
                                        </p:tgtEl>
                                        <p:attrNameLst>
                                          <p:attrName>ppt_x</p:attrName>
                                          <p:attrName>ppt_y</p:attrName>
                                        </p:attrNameLst>
                                      </p:cBhvr>
                                      <p:rCtr x="9258" y="1319"/>
                                    </p:animMotion>
                                  </p:childTnLst>
                                </p:cTn>
                              </p:par>
                              <p:par>
                                <p:cTn id="94" presetID="0" presetClass="path" presetSubtype="0" accel="50000" decel="50000" fill="hold" nodeType="withEffect">
                                  <p:stCondLst>
                                    <p:cond delay="4500"/>
                                  </p:stCondLst>
                                  <p:childTnLst>
                                    <p:animMotion origin="layout" path="M -4.16667E-6 0.00023 C 0.01641 0.01273 0.03308 0.02546 0.04623 0.03403 C 0.05925 0.04282 0.06303 0.05417 0.078 0.05254 C 0.09323 0.05092 0.11928 0.03796 0.13711 0.02477 C 0.15495 0.0118 0.17227 -0.025 0.18516 -0.0257 " pathEditMode="relative" rAng="0" ptsTypes="AAAAA">
                                      <p:cBhvr>
                                        <p:cTn id="95" dur="5000" fill="hold"/>
                                        <p:tgtEl>
                                          <p:spTgt spid="30"/>
                                        </p:tgtEl>
                                        <p:attrNameLst>
                                          <p:attrName>ppt_x</p:attrName>
                                          <p:attrName>ppt_y</p:attrName>
                                        </p:attrNameLst>
                                      </p:cBhvr>
                                      <p:rCtr x="9258" y="1319"/>
                                    </p:animMotion>
                                  </p:childTnLst>
                                </p:cTn>
                              </p:par>
                              <p:par>
                                <p:cTn id="96" presetID="0" presetClass="path" presetSubtype="0" accel="50000" decel="50000" fill="hold" nodeType="withEffect">
                                  <p:stCondLst>
                                    <p:cond delay="4500"/>
                                  </p:stCondLst>
                                  <p:childTnLst>
                                    <p:animMotion origin="layout" path="M -4.16667E-6 -3.7037E-7 C 0.01641 0.0125 0.03308 0.02523 0.04623 0.0338 C 0.05925 0.04259 0.06303 0.05394 0.078 0.05232 C 0.09323 0.05069 0.11928 0.03773 0.13711 0.02454 C 0.15495 0.01157 0.17227 -0.02523 0.18516 -0.02593 " pathEditMode="relative" rAng="0" ptsTypes="AAAAA">
                                      <p:cBhvr>
                                        <p:cTn id="97" dur="5000" fill="hold"/>
                                        <p:tgtEl>
                                          <p:spTgt spid="34"/>
                                        </p:tgtEl>
                                        <p:attrNameLst>
                                          <p:attrName>ppt_x</p:attrName>
                                          <p:attrName>ppt_y</p:attrName>
                                        </p:attrNameLst>
                                      </p:cBhvr>
                                      <p:rCtr x="9258" y="1319"/>
                                    </p:animMotion>
                                  </p:childTnLst>
                                </p:cTn>
                              </p:par>
                              <p:par>
                                <p:cTn id="98" presetID="0" presetClass="path" presetSubtype="0" accel="50000" decel="50000" fill="hold" nodeType="withEffect">
                                  <p:stCondLst>
                                    <p:cond delay="4500"/>
                                  </p:stCondLst>
                                  <p:childTnLst>
                                    <p:animMotion origin="layout" path="M -4.16667E-7 2.96296E-6 C 0.01641 0.0125 0.03307 0.02523 0.04622 0.03379 C 0.05925 0.04259 0.06302 0.05393 0.078 0.05231 C 0.09323 0.05069 0.11927 0.03773 0.13711 0.02453 C 0.15495 0.01157 0.17227 -0.02523 0.18516 -0.02593 " pathEditMode="relative" rAng="0" ptsTypes="AAAAA">
                                      <p:cBhvr>
                                        <p:cTn id="99" dur="5000" fill="hold"/>
                                        <p:tgtEl>
                                          <p:spTgt spid="54"/>
                                        </p:tgtEl>
                                        <p:attrNameLst>
                                          <p:attrName>ppt_x</p:attrName>
                                          <p:attrName>ppt_y</p:attrName>
                                        </p:attrNameLst>
                                      </p:cBhvr>
                                      <p:rCtr x="9258" y="1319"/>
                                    </p:animMotion>
                                  </p:childTnLst>
                                </p:cTn>
                              </p:par>
                              <p:par>
                                <p:cTn id="100" presetID="0" presetClass="path" presetSubtype="0" accel="50000" decel="50000" fill="hold" grpId="0" nodeType="withEffect">
                                  <p:stCondLst>
                                    <p:cond delay="4500"/>
                                  </p:stCondLst>
                                  <p:childTnLst>
                                    <p:animMotion origin="layout" path="M -3.75E-6 3.33333E-6 C -0.01393 0.02453 -0.02786 0.04884 -0.04257 0.04444 C -0.05742 0.04027 -0.0707 -0.01019 -0.08906 -0.02593 C -0.10742 -0.0419 -0.13099 -0.05533 -0.15286 -0.05047 C -0.17461 -0.04561 -0.19713 -0.0213 -0.21953 0.00324 " pathEditMode="relative" rAng="0" ptsTypes="AAAAA">
                                      <p:cBhvr>
                                        <p:cTn id="101" dur="5000" fill="hold"/>
                                        <p:tgtEl>
                                          <p:spTgt spid="16"/>
                                        </p:tgtEl>
                                        <p:attrNameLst>
                                          <p:attrName>ppt_x</p:attrName>
                                          <p:attrName>ppt_y</p:attrName>
                                        </p:attrNameLst>
                                      </p:cBhvr>
                                      <p:rCtr x="-10977" y="-347"/>
                                    </p:animMotion>
                                  </p:childTnLst>
                                </p:cTn>
                              </p:par>
                              <p:par>
                                <p:cTn id="102" presetID="0" presetClass="path" presetSubtype="0" accel="50000" decel="50000" fill="hold" nodeType="withEffect">
                                  <p:stCondLst>
                                    <p:cond delay="4500"/>
                                  </p:stCondLst>
                                  <p:childTnLst>
                                    <p:animMotion origin="layout" path="M -4.58333E-6 -1.85185E-6 C -0.01393 0.02454 -0.02786 0.04884 -0.04257 0.04445 C -0.05742 0.04028 -0.0707 -0.01018 -0.08906 -0.02592 C -0.10742 -0.0419 -0.13098 -0.05532 -0.15286 -0.05046 C -0.1746 -0.0456 -0.19713 -0.02129 -0.21953 0.00324 " pathEditMode="relative" rAng="0" ptsTypes="AAAAA">
                                      <p:cBhvr>
                                        <p:cTn id="103" dur="5000" fill="hold"/>
                                        <p:tgtEl>
                                          <p:spTgt spid="98"/>
                                        </p:tgtEl>
                                        <p:attrNameLst>
                                          <p:attrName>ppt_x</p:attrName>
                                          <p:attrName>ppt_y</p:attrName>
                                        </p:attrNameLst>
                                      </p:cBhvr>
                                      <p:rCtr x="-10977" y="-347"/>
                                    </p:animMotion>
                                  </p:childTnLst>
                                </p:cTn>
                              </p:par>
                              <p:par>
                                <p:cTn id="104" presetID="0" presetClass="path" presetSubtype="0" accel="50000" decel="50000" fill="hold" nodeType="withEffect">
                                  <p:stCondLst>
                                    <p:cond delay="4500"/>
                                  </p:stCondLst>
                                  <p:childTnLst>
                                    <p:animMotion origin="layout" path="M 3.95833E-6 -4.44444E-6 C -0.01394 0.02454 -0.02787 0.04885 -0.04258 0.04445 C -0.05743 0.04028 -0.07071 -0.01018 -0.08907 -0.02592 C -0.10743 -0.04189 -0.13099 -0.05532 -0.15287 -0.05046 C -0.17461 -0.0456 -0.19714 -0.02129 -0.21954 0.00325 " pathEditMode="relative" rAng="0" ptsTypes="AAAAA">
                                      <p:cBhvr>
                                        <p:cTn id="105" dur="5000" fill="hold"/>
                                        <p:tgtEl>
                                          <p:spTgt spid="102"/>
                                        </p:tgtEl>
                                        <p:attrNameLst>
                                          <p:attrName>ppt_x</p:attrName>
                                          <p:attrName>ppt_y</p:attrName>
                                        </p:attrNameLst>
                                      </p:cBhvr>
                                      <p:rCtr x="-10977" y="-347"/>
                                    </p:animMotion>
                                  </p:childTnLst>
                                </p:cTn>
                              </p:par>
                              <p:par>
                                <p:cTn id="106" presetID="0" presetClass="path" presetSubtype="0" accel="50000" decel="50000" fill="hold" nodeType="withEffect">
                                  <p:stCondLst>
                                    <p:cond delay="4500"/>
                                  </p:stCondLst>
                                  <p:childTnLst>
                                    <p:animMotion origin="layout" path="M -8.33333E-7 1.11111E-6 C -0.01393 0.02454 -0.02786 0.04884 -0.04258 0.04444 C -0.05742 0.04028 -0.0707 -0.01019 -0.08906 -0.02593 C -0.10742 -0.0419 -0.13099 -0.05533 -0.15286 -0.05046 C -0.17461 -0.0456 -0.19713 -0.0213 -0.21953 0.00324 " pathEditMode="relative" rAng="0" ptsTypes="AAAAA">
                                      <p:cBhvr>
                                        <p:cTn id="107" dur="5000" fill="hold"/>
                                        <p:tgtEl>
                                          <p:spTgt spid="106"/>
                                        </p:tgtEl>
                                        <p:attrNameLst>
                                          <p:attrName>ppt_x</p:attrName>
                                          <p:attrName>ppt_y</p:attrName>
                                        </p:attrNameLst>
                                      </p:cBhvr>
                                      <p:rCtr x="-10977" y="-347"/>
                                    </p:animMotion>
                                  </p:childTnLst>
                                </p:cTn>
                              </p:par>
                              <p:par>
                                <p:cTn id="108" presetID="26" presetClass="path" presetSubtype="0" repeatCount="0" accel="50000" decel="50000" fill="hold" nodeType="withEffect">
                                  <p:stCondLst>
                                    <p:cond delay="4500"/>
                                  </p:stCondLst>
                                  <p:childTnLst>
                                    <p:animMotion origin="layout" path="M 8.33333E-7 4.07407E-6 C 0.00221 0.01805 0.01341 0.02986 0.02513 0.02592 C 0.03893 0.02106 0.04219 0.00254 0.04323 -0.00811 L 0.04388 -0.02223 C 0.04492 -0.03334 0.04844 -0.05139 0.06419 -0.05695 C 0.07409 -0.06042 0.08737 -0.04954 0.08945 -0.03102 C 0.09128 -0.0125 0.08138 0.00671 0.07148 0.01018 C 0.05573 0.01551 0.0487 0.00023 0.04544 -0.00903 L 0.0418 -0.02153 C 0.03854 -0.03079 0.03164 -0.04561 0.01771 -0.04098 C 0.00599 -0.03681 -0.00182 -0.01875 8.33333E-7 4.07407E-6 Z " pathEditMode="relative" rAng="20940000" ptsTypes="AAAAAAAAAAA">
                                      <p:cBhvr>
                                        <p:cTn id="109" dur="5000" fill="hold"/>
                                        <p:tgtEl>
                                          <p:spTgt spid="135"/>
                                        </p:tgtEl>
                                        <p:attrNameLst>
                                          <p:attrName>ppt_x</p:attrName>
                                          <p:attrName>ppt_y</p:attrName>
                                        </p:attrNameLst>
                                      </p:cBhvr>
                                      <p:rCtr x="4466" y="-1551"/>
                                    </p:animMotion>
                                  </p:childTnLst>
                                </p:cTn>
                              </p:par>
                              <p:par>
                                <p:cTn id="110" presetID="0" presetClass="path" presetSubtype="0" accel="50000" decel="50000" fill="hold" nodeType="withEffect">
                                  <p:stCondLst>
                                    <p:cond delay="4500"/>
                                  </p:stCondLst>
                                  <p:childTnLst>
                                    <p:animMotion origin="layout" path="M -8.33333E-7 -3.7037E-6 C 0.00703 0.01204 0.01419 0.02431 0.01888 0.04121 C 0.0237 0.05811 0.02904 0.07894 0.02839 0.10116 C 0.02787 0.12338 0.02162 0.14908 0.0155 0.17477 " pathEditMode="relative" rAng="0" ptsTypes="AAAA">
                                      <p:cBhvr>
                                        <p:cTn id="111" dur="5000" fill="hold"/>
                                        <p:tgtEl>
                                          <p:spTgt spid="177"/>
                                        </p:tgtEl>
                                        <p:attrNameLst>
                                          <p:attrName>ppt_x</p:attrName>
                                          <p:attrName>ppt_y</p:attrName>
                                        </p:attrNameLst>
                                      </p:cBhvr>
                                      <p:rCtr x="1419" y="8727"/>
                                    </p:animMotion>
                                  </p:childTnLst>
                                </p:cTn>
                              </p:par>
                              <p:par>
                                <p:cTn id="112" presetID="0" presetClass="path" presetSubtype="0" accel="50000" decel="50000" fill="hold" nodeType="withEffect">
                                  <p:stCondLst>
                                    <p:cond delay="4500"/>
                                  </p:stCondLst>
                                  <p:childTnLst>
                                    <p:animMotion origin="layout" path="M 1.875E-6 2.22222E-6 C 0.00156 0.05092 0.00312 0.10185 0.01028 0.13773 C 0.01745 0.17384 0.02708 0.20046 0.0431 0.21458 C 0.05924 0.2287 0.08971 0.22384 0.10651 0.22245 C 0.12331 0.22037 0.13294 0.24097 0.14375 0.20416 C 0.15469 0.16759 0.16341 0.08495 0.17226 0.00231 " pathEditMode="relative" rAng="0" ptsTypes="AAAAAA">
                                      <p:cBhvr>
                                        <p:cTn id="113" dur="5000" fill="hold"/>
                                        <p:tgtEl>
                                          <p:spTgt spid="110"/>
                                        </p:tgtEl>
                                        <p:attrNameLst>
                                          <p:attrName>ppt_x</p:attrName>
                                          <p:attrName>ppt_y</p:attrName>
                                        </p:attrNameLst>
                                      </p:cBhvr>
                                      <p:rCtr x="8607" y="11296"/>
                                    </p:animMotion>
                                  </p:childTnLst>
                                </p:cTn>
                              </p:par>
                              <p:par>
                                <p:cTn id="114" presetID="0" presetClass="path" presetSubtype="0" accel="50000" decel="50000" fill="hold" nodeType="withEffect">
                                  <p:stCondLst>
                                    <p:cond delay="4500"/>
                                  </p:stCondLst>
                                  <p:childTnLst>
                                    <p:animMotion origin="layout" path="M -4.16667E-7 -1.85185E-6 C -0.00716 -0.00926 -0.01432 -0.01829 -0.02682 -0.02153 C -0.03932 -0.025 -0.0612 -0.03796 -0.07513 -0.02014 C -0.08906 -0.00208 -0.09974 0.0419 -0.11042 0.08588 " pathEditMode="relative" rAng="0" ptsTypes="AAAA">
                                      <p:cBhvr>
                                        <p:cTn id="115" dur="5000" fill="hold"/>
                                        <p:tgtEl>
                                          <p:spTgt spid="173"/>
                                        </p:tgtEl>
                                        <p:attrNameLst>
                                          <p:attrName>ppt_x</p:attrName>
                                          <p:attrName>ppt_y</p:attrName>
                                        </p:attrNameLst>
                                      </p:cBhvr>
                                      <p:rCtr x="-5521" y="2824"/>
                                    </p:animMotion>
                                  </p:childTnLst>
                                </p:cTn>
                              </p:par>
                              <p:par>
                                <p:cTn id="116" presetID="9" presetClass="entr" presetSubtype="0" fill="hold" nodeType="withEffect">
                                  <p:stCondLst>
                                    <p:cond delay="2500"/>
                                  </p:stCondLst>
                                  <p:childTnLst>
                                    <p:set>
                                      <p:cBhvr>
                                        <p:cTn id="117" dur="1" fill="hold">
                                          <p:stCondLst>
                                            <p:cond delay="0"/>
                                          </p:stCondLst>
                                        </p:cTn>
                                        <p:tgtEl>
                                          <p:spTgt spid="13"/>
                                        </p:tgtEl>
                                        <p:attrNameLst>
                                          <p:attrName>style.visibility</p:attrName>
                                        </p:attrNameLst>
                                      </p:cBhvr>
                                      <p:to>
                                        <p:strVal val="visible"/>
                                      </p:to>
                                    </p:set>
                                    <p:animEffect transition="in" filter="dissolve">
                                      <p:cBhvr>
                                        <p:cTn id="118" dur="500"/>
                                        <p:tgtEl>
                                          <p:spTgt spid="13"/>
                                        </p:tgtEl>
                                      </p:cBhvr>
                                    </p:animEffect>
                                  </p:childTnLst>
                                </p:cTn>
                              </p:par>
                              <p:par>
                                <p:cTn id="119" presetID="0" presetClass="path" presetSubtype="0" accel="50000" decel="50000" fill="hold" nodeType="withEffect">
                                  <p:stCondLst>
                                    <p:cond delay="4500"/>
                                  </p:stCondLst>
                                  <p:childTnLst>
                                    <p:animMotion origin="layout" path="M -0.00092 0.00023 C -0.01485 0.02476 -0.02878 0.04907 -0.04349 0.04467 C -0.05834 0.0405 -0.07162 -0.00996 -0.08998 -0.0257 C -0.10834 -0.04167 -0.13191 -0.0551 -0.15378 -0.05024 C -0.17553 -0.04538 -0.19805 -0.02107 -0.22045 0.00347 " pathEditMode="relative" rAng="0" ptsTypes="AAAAA">
                                      <p:cBhvr>
                                        <p:cTn id="120" dur="5000" fill="hold"/>
                                        <p:tgtEl>
                                          <p:spTgt spid="13"/>
                                        </p:tgtEl>
                                        <p:attrNameLst>
                                          <p:attrName>ppt_x</p:attrName>
                                          <p:attrName>ppt_y</p:attrName>
                                        </p:attrNameLst>
                                      </p:cBhvr>
                                      <p:rCtr x="-10977" y="-347"/>
                                    </p:animMotion>
                                  </p:childTnLst>
                                </p:cTn>
                              </p:par>
                              <p:par>
                                <p:cTn id="121" presetID="9" presetClass="entr" presetSubtype="0" fill="hold" nodeType="withEffect">
                                  <p:stCondLst>
                                    <p:cond delay="2500"/>
                                  </p:stCondLst>
                                  <p:childTnLst>
                                    <p:set>
                                      <p:cBhvr>
                                        <p:cTn id="122" dur="1" fill="hold">
                                          <p:stCondLst>
                                            <p:cond delay="0"/>
                                          </p:stCondLst>
                                        </p:cTn>
                                        <p:tgtEl>
                                          <p:spTgt spid="25"/>
                                        </p:tgtEl>
                                        <p:attrNameLst>
                                          <p:attrName>style.visibility</p:attrName>
                                        </p:attrNameLst>
                                      </p:cBhvr>
                                      <p:to>
                                        <p:strVal val="visible"/>
                                      </p:to>
                                    </p:set>
                                    <p:animEffect transition="in" filter="dissolve">
                                      <p:cBhvr>
                                        <p:cTn id="123" dur="500"/>
                                        <p:tgtEl>
                                          <p:spTgt spid="25"/>
                                        </p:tgtEl>
                                      </p:cBhvr>
                                    </p:animEffect>
                                  </p:childTnLst>
                                </p:cTn>
                              </p:par>
                              <p:par>
                                <p:cTn id="124" presetID="0" presetClass="path" presetSubtype="0" accel="50000" decel="50000" fill="hold" nodeType="withEffect">
                                  <p:stCondLst>
                                    <p:cond delay="4500"/>
                                  </p:stCondLst>
                                  <p:childTnLst>
                                    <p:animMotion origin="layout" path="M -2.5E-6 3.7037E-7 C 0.01641 0.0125 0.03308 0.02523 0.04623 0.0338 C 0.05925 0.04259 0.06302 0.05393 0.078 0.05231 C 0.09323 0.05069 0.11927 0.03773 0.13711 0.02454 C 0.15495 0.01157 0.17227 -0.02523 0.18516 -0.02593 " pathEditMode="relative" rAng="0" ptsTypes="AAAAA">
                                      <p:cBhvr>
                                        <p:cTn id="125" dur="5000" fill="hold"/>
                                        <p:tgtEl>
                                          <p:spTgt spid="25"/>
                                        </p:tgtEl>
                                        <p:attrNameLst>
                                          <p:attrName>ppt_x</p:attrName>
                                          <p:attrName>ppt_y</p:attrName>
                                        </p:attrNameLst>
                                      </p:cBhvr>
                                      <p:rCtr x="9258" y="131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3" name="Textfeld 2" hidden="0"/>
          <p:cNvSpPr txBox="1"/>
          <p:nvPr isPhoto="0" userDrawn="0"/>
        </p:nvSpPr>
        <p:spPr bwMode="auto">
          <a:xfrm>
            <a:off x="623391" y="304430"/>
            <a:ext cx="4176464" cy="523220"/>
          </a:xfrm>
          <a:prstGeom prst="rect">
            <a:avLst/>
          </a:prstGeom>
          <a:noFill/>
        </p:spPr>
        <p:txBody>
          <a:bodyPr wrap="square" rtlCol="0">
            <a:spAutoFit/>
          </a:bodyPr>
          <a:lstStyle/>
          <a:p>
            <a:pPr>
              <a:defRPr/>
            </a:pPr>
            <a:r>
              <a:rPr lang="de-DE" sz="2800"/>
              <a:t>Leitfähigkeit in Lösung</a:t>
            </a:r>
            <a:endParaRPr/>
          </a:p>
        </p:txBody>
      </p:sp>
      <p:sp>
        <p:nvSpPr>
          <p:cNvPr id="2" name="Textfeld 1" hidden="0"/>
          <p:cNvSpPr txBox="1"/>
          <p:nvPr isPhoto="0" userDrawn="0"/>
        </p:nvSpPr>
        <p:spPr bwMode="auto">
          <a:xfrm>
            <a:off x="1523492" y="1905506"/>
            <a:ext cx="9145016" cy="3046988"/>
          </a:xfrm>
          <a:prstGeom prst="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defRPr/>
            </a:pPr>
            <a:r>
              <a:rPr lang="de-DE" sz="3200"/>
              <a:t>Wird ein Salz in Wasser gelöst, richten sich die Wassermoleküle so aus, dass die negativen Teilladungen an Kationen und die positiven Teilladungen an den Anionen “haften“. Es handelt sich um keine echten Bindungen, nur Wechselwirkungen!</a:t>
            </a:r>
            <a:endParaRPr/>
          </a:p>
        </p:txBody>
      </p:sp>
      <p:sp>
        <p:nvSpPr>
          <p:cNvPr id="4" name="Abgerundetes Rechteck 3" hidden="0">
            <a:hlinkClick r:id="rId2" action="ppaction://hlinksldjump"/>
          </p:cNvPr>
          <p:cNvSpPr/>
          <p:nvPr isPhoto="0" userDrawn="0"/>
        </p:nvSpPr>
        <p:spPr bwMode="auto">
          <a:xfrm>
            <a:off x="695400" y="5301208"/>
            <a:ext cx="2016224" cy="720080"/>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Zurück</a:t>
            </a:r>
            <a:endParaRPr/>
          </a:p>
        </p:txBody>
      </p:sp>
      <p:sp>
        <p:nvSpPr>
          <p:cNvPr id="5" name="Textfeld 4" hidden="0"/>
          <p:cNvSpPr txBox="1"/>
          <p:nvPr isPhoto="0" userDrawn="0"/>
        </p:nvSpPr>
        <p:spPr bwMode="auto">
          <a:xfrm>
            <a:off x="0" y="6297698"/>
            <a:ext cx="11280576" cy="577081"/>
          </a:xfrm>
          <a:prstGeom prst="rect">
            <a:avLst/>
          </a:prstGeom>
          <a:noFill/>
        </p:spPr>
        <p:txBody>
          <a:bodyPr wrap="square" rtlCol="0">
            <a:spAutoFit/>
          </a:bodyPr>
          <a:lstStyle/>
          <a:p>
            <a:pPr>
              <a:defRPr/>
            </a:pPr>
            <a:r>
              <a:rPr lang="de-DE" sz="1050">
                <a:solidFill>
                  <a:schemeClr val="bg2">
                    <a:lumMod val="75000"/>
                  </a:schemeClr>
                </a:solidFill>
              </a:rPr>
              <a:t>LEIFIchemie</a:t>
            </a:r>
            <a:r>
              <a:rPr lang="de-DE" sz="1050">
                <a:solidFill>
                  <a:schemeClr val="bg2">
                    <a:lumMod val="75000"/>
                  </a:schemeClr>
                </a:solidFill>
              </a:rPr>
              <a:t>. (o. D.). Eigenschaften von Salzen. https://</a:t>
            </a:r>
            <a:r>
              <a:rPr lang="de-DE" sz="1050">
                <a:solidFill>
                  <a:schemeClr val="bg2">
                    <a:lumMod val="75000"/>
                  </a:schemeClr>
                </a:solidFill>
              </a:rPr>
              <a:t>www.leifichemie.de</a:t>
            </a:r>
            <a:r>
              <a:rPr lang="de-DE" sz="1050">
                <a:solidFill>
                  <a:schemeClr val="bg2">
                    <a:lumMod val="75000"/>
                  </a:schemeClr>
                </a:solidFill>
              </a:rPr>
              <a:t>/anorganische-verbindungen/salze/</a:t>
            </a:r>
            <a:r>
              <a:rPr lang="de-DE" sz="1050">
                <a:solidFill>
                  <a:schemeClr val="bg2">
                    <a:lumMod val="75000"/>
                  </a:schemeClr>
                </a:solidFill>
              </a:rPr>
              <a:t>grundwissen</a:t>
            </a:r>
            <a:r>
              <a:rPr lang="de-DE" sz="1050">
                <a:solidFill>
                  <a:schemeClr val="bg2">
                    <a:lumMod val="75000"/>
                  </a:schemeClr>
                </a:solidFill>
              </a:rPr>
              <a:t>/eigenschaften-von-salzen#:~:</a:t>
            </a:r>
            <a:r>
              <a:rPr lang="de-DE" sz="1050">
                <a:solidFill>
                  <a:schemeClr val="bg2">
                    <a:lumMod val="75000"/>
                  </a:schemeClr>
                </a:solidFill>
              </a:rPr>
              <a:t>text</a:t>
            </a:r>
            <a:r>
              <a:rPr lang="de-DE" sz="1050">
                <a:solidFill>
                  <a:schemeClr val="bg2">
                    <a:lumMod val="75000"/>
                  </a:schemeClr>
                </a:solidFill>
              </a:rPr>
              <a:t>=Salze%20leiten%20im%20flüssigen%20Zustand%20oder%20in%20gelöster%20Form%20den%20elektrischen%20Strom.&amp;text=Damit%20ein%20Stoff%20den%20elektrischen,Ionen%20können%20sich%20nicht%20bewegen. (letzter Zugriff: 19.07.2024)</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0" advClick="0" advTm="0"/>
    </mc:Choice>
    <mc:Fallback>
      <p:transition advClick="0" advTm="0"/>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2" name="Textfeld 1" hidden="0"/>
          <p:cNvSpPr txBox="1"/>
          <p:nvPr isPhoto="0" userDrawn="0"/>
        </p:nvSpPr>
        <p:spPr bwMode="auto">
          <a:xfrm>
            <a:off x="623391" y="304430"/>
            <a:ext cx="5760640" cy="523220"/>
          </a:xfrm>
          <a:prstGeom prst="rect">
            <a:avLst/>
          </a:prstGeom>
          <a:noFill/>
        </p:spPr>
        <p:txBody>
          <a:bodyPr wrap="square" rtlCol="0">
            <a:spAutoFit/>
          </a:bodyPr>
          <a:lstStyle/>
          <a:p>
            <a:pPr>
              <a:defRPr/>
            </a:pPr>
            <a:r>
              <a:rPr lang="de-DE" sz="2800"/>
              <a:t>1. Schmelzvorgang des Salzes</a:t>
            </a:r>
            <a:endParaRPr/>
          </a:p>
        </p:txBody>
      </p:sp>
      <p:sp>
        <p:nvSpPr>
          <p:cNvPr id="3" name="Oval 2" hidden="0"/>
          <p:cNvSpPr/>
          <p:nvPr isPhoto="0" userDrawn="0"/>
        </p:nvSpPr>
        <p:spPr bwMode="auto">
          <a:xfrm>
            <a:off x="5377157" y="2426643"/>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4" name="Oval 3" hidden="0"/>
          <p:cNvSpPr/>
          <p:nvPr isPhoto="0" userDrawn="0"/>
        </p:nvSpPr>
        <p:spPr bwMode="auto">
          <a:xfrm>
            <a:off x="6118323" y="2357169"/>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5" name="Oval 4" hidden="0"/>
          <p:cNvSpPr/>
          <p:nvPr isPhoto="0" userDrawn="0"/>
        </p:nvSpPr>
        <p:spPr bwMode="auto">
          <a:xfrm>
            <a:off x="5322820" y="3062913"/>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6" name="Oval 5" hidden="0"/>
          <p:cNvSpPr/>
          <p:nvPr isPhoto="0" userDrawn="0"/>
        </p:nvSpPr>
        <p:spPr bwMode="auto">
          <a:xfrm>
            <a:off x="6888087" y="3033120"/>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7" name="Oval 6" hidden="0"/>
          <p:cNvSpPr/>
          <p:nvPr isPhoto="0" userDrawn="0"/>
        </p:nvSpPr>
        <p:spPr bwMode="auto">
          <a:xfrm>
            <a:off x="6132546" y="3791795"/>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8" name="Oval 7" hidden="0"/>
          <p:cNvSpPr/>
          <p:nvPr isPhoto="0" userDrawn="0"/>
        </p:nvSpPr>
        <p:spPr bwMode="auto">
          <a:xfrm>
            <a:off x="5377157" y="3872755"/>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9" name="Oval 8" hidden="0"/>
          <p:cNvSpPr/>
          <p:nvPr isPhoto="0" userDrawn="0"/>
        </p:nvSpPr>
        <p:spPr bwMode="auto">
          <a:xfrm>
            <a:off x="6942425" y="3863803"/>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10" name="Oval 9" hidden="0"/>
          <p:cNvSpPr/>
          <p:nvPr isPhoto="0" userDrawn="0"/>
        </p:nvSpPr>
        <p:spPr bwMode="auto">
          <a:xfrm>
            <a:off x="6169995" y="3139482"/>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11" name="Oval 10" hidden="0"/>
          <p:cNvSpPr/>
          <p:nvPr isPhoto="0" userDrawn="0"/>
        </p:nvSpPr>
        <p:spPr bwMode="auto">
          <a:xfrm>
            <a:off x="6942425" y="2409781"/>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12" name="Oval 11" hidden="0"/>
          <p:cNvSpPr/>
          <p:nvPr isPhoto="0" userDrawn="0"/>
        </p:nvSpPr>
        <p:spPr bwMode="auto">
          <a:xfrm>
            <a:off x="928598" y="2137182"/>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3" name="Oval 12" hidden="0"/>
          <p:cNvSpPr/>
          <p:nvPr isPhoto="0" userDrawn="0"/>
        </p:nvSpPr>
        <p:spPr bwMode="auto">
          <a:xfrm>
            <a:off x="989763" y="1465736"/>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14" name="Textfeld 13" hidden="0"/>
          <p:cNvSpPr txBox="1"/>
          <p:nvPr isPhoto="0" userDrawn="0"/>
        </p:nvSpPr>
        <p:spPr bwMode="auto">
          <a:xfrm>
            <a:off x="1422739" y="1497094"/>
            <a:ext cx="1060941" cy="369332"/>
          </a:xfrm>
          <a:prstGeom prst="rect">
            <a:avLst/>
          </a:prstGeom>
          <a:noFill/>
        </p:spPr>
        <p:txBody>
          <a:bodyPr wrap="square" rtlCol="0">
            <a:spAutoFit/>
          </a:bodyPr>
          <a:lstStyle/>
          <a:p>
            <a:pPr>
              <a:defRPr/>
            </a:pPr>
            <a:r>
              <a:rPr lang="de-DE"/>
              <a:t>Kation</a:t>
            </a:r>
            <a:endParaRPr/>
          </a:p>
        </p:txBody>
      </p:sp>
      <p:sp>
        <p:nvSpPr>
          <p:cNvPr id="15" name="Textfeld 14" hidden="0"/>
          <p:cNvSpPr txBox="1"/>
          <p:nvPr isPhoto="0" userDrawn="0"/>
        </p:nvSpPr>
        <p:spPr bwMode="auto">
          <a:xfrm>
            <a:off x="1457153" y="2255252"/>
            <a:ext cx="1060941" cy="369332"/>
          </a:xfrm>
          <a:prstGeom prst="rect">
            <a:avLst/>
          </a:prstGeom>
          <a:noFill/>
        </p:spPr>
        <p:txBody>
          <a:bodyPr wrap="square" rtlCol="0">
            <a:spAutoFit/>
          </a:bodyPr>
          <a:lstStyle/>
          <a:p>
            <a:pPr>
              <a:defRPr/>
            </a:pPr>
            <a:r>
              <a:rPr lang="de-DE"/>
              <a:t>Anion</a:t>
            </a:r>
            <a:endParaRPr/>
          </a:p>
        </p:txBody>
      </p:sp>
      <p:sp>
        <p:nvSpPr>
          <p:cNvPr id="21" name="Rechteck 20" hidden="0"/>
          <p:cNvSpPr/>
          <p:nvPr isPhoto="0" userDrawn="0"/>
        </p:nvSpPr>
        <p:spPr bwMode="auto">
          <a:xfrm>
            <a:off x="4212055" y="2732432"/>
            <a:ext cx="4646244" cy="104084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r>
              <a:rPr lang="de-DE" sz="2400"/>
              <a:t>Zum Starten der Animation, bitte die Leertaste betätigen</a:t>
            </a:r>
            <a:endParaRPr/>
          </a:p>
        </p:txBody>
      </p:sp>
      <p:grpSp>
        <p:nvGrpSpPr>
          <p:cNvPr id="36" name="Gruppieren 35" hidden="0"/>
          <p:cNvGrpSpPr/>
          <p:nvPr isPhoto="0" userDrawn="0"/>
        </p:nvGrpSpPr>
        <p:grpSpPr bwMode="auto">
          <a:xfrm>
            <a:off x="5802548" y="4825910"/>
            <a:ext cx="1162968" cy="1259585"/>
            <a:chOff x="5451938" y="4999014"/>
            <a:chExt cx="1162968" cy="1259585"/>
          </a:xfrm>
        </p:grpSpPr>
        <p:sp>
          <p:nvSpPr>
            <p:cNvPr id="32" name="Freihandform 31" hidden="0"/>
            <p:cNvSpPr/>
            <p:nvPr isPhoto="0" userDrawn="0"/>
          </p:nvSpPr>
          <p:spPr bwMode="auto">
            <a:xfrm>
              <a:off x="5451938" y="5021705"/>
              <a:ext cx="349269" cy="1214203"/>
            </a:xfrm>
            <a:custGeom>
              <a:avLst/>
              <a:gdLst>
                <a:gd name="connsiteX0" fmla="*/ 184364 w 349269"/>
                <a:gd name="connsiteY0" fmla="*/ 1214203 h 1214203"/>
                <a:gd name="connsiteX1" fmla="*/ 4482 w 349269"/>
                <a:gd name="connsiteY1" fmla="*/ 1064302 h 1214203"/>
                <a:gd name="connsiteX2" fmla="*/ 349255 w 349269"/>
                <a:gd name="connsiteY2" fmla="*/ 914400 h 1214203"/>
                <a:gd name="connsiteX3" fmla="*/ 19472 w 349269"/>
                <a:gd name="connsiteY3" fmla="*/ 704538 h 1214203"/>
                <a:gd name="connsiteX4" fmla="*/ 319275 w 349269"/>
                <a:gd name="connsiteY4" fmla="*/ 569626 h 1214203"/>
                <a:gd name="connsiteX5" fmla="*/ 64442 w 349269"/>
                <a:gd name="connsiteY5" fmla="*/ 374754 h 1214203"/>
                <a:gd name="connsiteX6" fmla="*/ 319275 w 349269"/>
                <a:gd name="connsiteY6" fmla="*/ 239843 h 1214203"/>
                <a:gd name="connsiteX7" fmla="*/ 109413 w 349269"/>
                <a:gd name="connsiteY7" fmla="*/ 119921 h 1214203"/>
                <a:gd name="connsiteX8" fmla="*/ 214344 w 349269"/>
                <a:gd name="connsiteY8" fmla="*/ 0 h 1214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9269" h="1214203" fill="norm" stroke="1" extrusionOk="0">
                  <a:moveTo>
                    <a:pt x="184364" y="1214203"/>
                  </a:moveTo>
                  <a:cubicBezTo>
                    <a:pt x="80682" y="1164236"/>
                    <a:pt x="-23000" y="1114269"/>
                    <a:pt x="4482" y="1064302"/>
                  </a:cubicBezTo>
                  <a:cubicBezTo>
                    <a:pt x="31964" y="1014335"/>
                    <a:pt x="346757" y="974361"/>
                    <a:pt x="349255" y="914400"/>
                  </a:cubicBezTo>
                  <a:cubicBezTo>
                    <a:pt x="351753" y="854439"/>
                    <a:pt x="24469" y="762000"/>
                    <a:pt x="19472" y="704538"/>
                  </a:cubicBezTo>
                  <a:cubicBezTo>
                    <a:pt x="14475" y="647076"/>
                    <a:pt x="311780" y="624590"/>
                    <a:pt x="319275" y="569626"/>
                  </a:cubicBezTo>
                  <a:cubicBezTo>
                    <a:pt x="326770" y="514662"/>
                    <a:pt x="64442" y="429718"/>
                    <a:pt x="64442" y="374754"/>
                  </a:cubicBezTo>
                  <a:cubicBezTo>
                    <a:pt x="64442" y="319790"/>
                    <a:pt x="311780" y="282315"/>
                    <a:pt x="319275" y="239843"/>
                  </a:cubicBezTo>
                  <a:cubicBezTo>
                    <a:pt x="326770" y="197371"/>
                    <a:pt x="126902" y="159895"/>
                    <a:pt x="109413" y="119921"/>
                  </a:cubicBezTo>
                  <a:cubicBezTo>
                    <a:pt x="91924" y="79947"/>
                    <a:pt x="153134" y="39973"/>
                    <a:pt x="214344" y="0"/>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33" name="Freihandform 32" hidden="0"/>
            <p:cNvSpPr/>
            <p:nvPr isPhoto="0" userDrawn="0"/>
          </p:nvSpPr>
          <p:spPr bwMode="auto">
            <a:xfrm>
              <a:off x="5724249" y="4999014"/>
              <a:ext cx="349269" cy="1214203"/>
            </a:xfrm>
            <a:custGeom>
              <a:avLst/>
              <a:gdLst>
                <a:gd name="connsiteX0" fmla="*/ 184364 w 349269"/>
                <a:gd name="connsiteY0" fmla="*/ 1214203 h 1214203"/>
                <a:gd name="connsiteX1" fmla="*/ 4482 w 349269"/>
                <a:gd name="connsiteY1" fmla="*/ 1064302 h 1214203"/>
                <a:gd name="connsiteX2" fmla="*/ 349255 w 349269"/>
                <a:gd name="connsiteY2" fmla="*/ 914400 h 1214203"/>
                <a:gd name="connsiteX3" fmla="*/ 19472 w 349269"/>
                <a:gd name="connsiteY3" fmla="*/ 704538 h 1214203"/>
                <a:gd name="connsiteX4" fmla="*/ 319275 w 349269"/>
                <a:gd name="connsiteY4" fmla="*/ 569626 h 1214203"/>
                <a:gd name="connsiteX5" fmla="*/ 64442 w 349269"/>
                <a:gd name="connsiteY5" fmla="*/ 374754 h 1214203"/>
                <a:gd name="connsiteX6" fmla="*/ 319275 w 349269"/>
                <a:gd name="connsiteY6" fmla="*/ 239843 h 1214203"/>
                <a:gd name="connsiteX7" fmla="*/ 109413 w 349269"/>
                <a:gd name="connsiteY7" fmla="*/ 119921 h 1214203"/>
                <a:gd name="connsiteX8" fmla="*/ 214344 w 349269"/>
                <a:gd name="connsiteY8" fmla="*/ 0 h 1214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9269" h="1214203" fill="norm" stroke="1" extrusionOk="0">
                  <a:moveTo>
                    <a:pt x="184364" y="1214203"/>
                  </a:moveTo>
                  <a:cubicBezTo>
                    <a:pt x="80682" y="1164236"/>
                    <a:pt x="-23000" y="1114269"/>
                    <a:pt x="4482" y="1064302"/>
                  </a:cubicBezTo>
                  <a:cubicBezTo>
                    <a:pt x="31964" y="1014335"/>
                    <a:pt x="346757" y="974361"/>
                    <a:pt x="349255" y="914400"/>
                  </a:cubicBezTo>
                  <a:cubicBezTo>
                    <a:pt x="351753" y="854439"/>
                    <a:pt x="24469" y="762000"/>
                    <a:pt x="19472" y="704538"/>
                  </a:cubicBezTo>
                  <a:cubicBezTo>
                    <a:pt x="14475" y="647076"/>
                    <a:pt x="311780" y="624590"/>
                    <a:pt x="319275" y="569626"/>
                  </a:cubicBezTo>
                  <a:cubicBezTo>
                    <a:pt x="326770" y="514662"/>
                    <a:pt x="64442" y="429718"/>
                    <a:pt x="64442" y="374754"/>
                  </a:cubicBezTo>
                  <a:cubicBezTo>
                    <a:pt x="64442" y="319790"/>
                    <a:pt x="311780" y="282315"/>
                    <a:pt x="319275" y="239843"/>
                  </a:cubicBezTo>
                  <a:cubicBezTo>
                    <a:pt x="326770" y="197371"/>
                    <a:pt x="126902" y="159895"/>
                    <a:pt x="109413" y="119921"/>
                  </a:cubicBezTo>
                  <a:cubicBezTo>
                    <a:pt x="91924" y="79947"/>
                    <a:pt x="153134" y="39973"/>
                    <a:pt x="214344" y="0"/>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34" name="Freihandform 33" hidden="0"/>
            <p:cNvSpPr/>
            <p:nvPr isPhoto="0" userDrawn="0"/>
          </p:nvSpPr>
          <p:spPr bwMode="auto">
            <a:xfrm>
              <a:off x="6009933" y="5021705"/>
              <a:ext cx="349269" cy="1214203"/>
            </a:xfrm>
            <a:custGeom>
              <a:avLst/>
              <a:gdLst>
                <a:gd name="connsiteX0" fmla="*/ 184364 w 349269"/>
                <a:gd name="connsiteY0" fmla="*/ 1214203 h 1214203"/>
                <a:gd name="connsiteX1" fmla="*/ 4482 w 349269"/>
                <a:gd name="connsiteY1" fmla="*/ 1064302 h 1214203"/>
                <a:gd name="connsiteX2" fmla="*/ 349255 w 349269"/>
                <a:gd name="connsiteY2" fmla="*/ 914400 h 1214203"/>
                <a:gd name="connsiteX3" fmla="*/ 19472 w 349269"/>
                <a:gd name="connsiteY3" fmla="*/ 704538 h 1214203"/>
                <a:gd name="connsiteX4" fmla="*/ 319275 w 349269"/>
                <a:gd name="connsiteY4" fmla="*/ 569626 h 1214203"/>
                <a:gd name="connsiteX5" fmla="*/ 64442 w 349269"/>
                <a:gd name="connsiteY5" fmla="*/ 374754 h 1214203"/>
                <a:gd name="connsiteX6" fmla="*/ 319275 w 349269"/>
                <a:gd name="connsiteY6" fmla="*/ 239843 h 1214203"/>
                <a:gd name="connsiteX7" fmla="*/ 109413 w 349269"/>
                <a:gd name="connsiteY7" fmla="*/ 119921 h 1214203"/>
                <a:gd name="connsiteX8" fmla="*/ 214344 w 349269"/>
                <a:gd name="connsiteY8" fmla="*/ 0 h 1214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9269" h="1214203" fill="norm" stroke="1" extrusionOk="0">
                  <a:moveTo>
                    <a:pt x="184364" y="1214203"/>
                  </a:moveTo>
                  <a:cubicBezTo>
                    <a:pt x="80682" y="1164236"/>
                    <a:pt x="-23000" y="1114269"/>
                    <a:pt x="4482" y="1064302"/>
                  </a:cubicBezTo>
                  <a:cubicBezTo>
                    <a:pt x="31964" y="1014335"/>
                    <a:pt x="346757" y="974361"/>
                    <a:pt x="349255" y="914400"/>
                  </a:cubicBezTo>
                  <a:cubicBezTo>
                    <a:pt x="351753" y="854439"/>
                    <a:pt x="24469" y="762000"/>
                    <a:pt x="19472" y="704538"/>
                  </a:cubicBezTo>
                  <a:cubicBezTo>
                    <a:pt x="14475" y="647076"/>
                    <a:pt x="311780" y="624590"/>
                    <a:pt x="319275" y="569626"/>
                  </a:cubicBezTo>
                  <a:cubicBezTo>
                    <a:pt x="326770" y="514662"/>
                    <a:pt x="64442" y="429718"/>
                    <a:pt x="64442" y="374754"/>
                  </a:cubicBezTo>
                  <a:cubicBezTo>
                    <a:pt x="64442" y="319790"/>
                    <a:pt x="311780" y="282315"/>
                    <a:pt x="319275" y="239843"/>
                  </a:cubicBezTo>
                  <a:cubicBezTo>
                    <a:pt x="326770" y="197371"/>
                    <a:pt x="126902" y="159895"/>
                    <a:pt x="109413" y="119921"/>
                  </a:cubicBezTo>
                  <a:cubicBezTo>
                    <a:pt x="91924" y="79947"/>
                    <a:pt x="153134" y="39973"/>
                    <a:pt x="214344" y="0"/>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35" name="Freihandform 34" hidden="0"/>
            <p:cNvSpPr/>
            <p:nvPr isPhoto="0" userDrawn="0"/>
          </p:nvSpPr>
          <p:spPr bwMode="auto">
            <a:xfrm>
              <a:off x="6265637" y="5044396"/>
              <a:ext cx="349269" cy="1214203"/>
            </a:xfrm>
            <a:custGeom>
              <a:avLst/>
              <a:gdLst>
                <a:gd name="connsiteX0" fmla="*/ 184364 w 349269"/>
                <a:gd name="connsiteY0" fmla="*/ 1214203 h 1214203"/>
                <a:gd name="connsiteX1" fmla="*/ 4482 w 349269"/>
                <a:gd name="connsiteY1" fmla="*/ 1064302 h 1214203"/>
                <a:gd name="connsiteX2" fmla="*/ 349255 w 349269"/>
                <a:gd name="connsiteY2" fmla="*/ 914400 h 1214203"/>
                <a:gd name="connsiteX3" fmla="*/ 19472 w 349269"/>
                <a:gd name="connsiteY3" fmla="*/ 704538 h 1214203"/>
                <a:gd name="connsiteX4" fmla="*/ 319275 w 349269"/>
                <a:gd name="connsiteY4" fmla="*/ 569626 h 1214203"/>
                <a:gd name="connsiteX5" fmla="*/ 64442 w 349269"/>
                <a:gd name="connsiteY5" fmla="*/ 374754 h 1214203"/>
                <a:gd name="connsiteX6" fmla="*/ 319275 w 349269"/>
                <a:gd name="connsiteY6" fmla="*/ 239843 h 1214203"/>
                <a:gd name="connsiteX7" fmla="*/ 109413 w 349269"/>
                <a:gd name="connsiteY7" fmla="*/ 119921 h 1214203"/>
                <a:gd name="connsiteX8" fmla="*/ 214344 w 349269"/>
                <a:gd name="connsiteY8" fmla="*/ 0 h 1214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9269" h="1214203" fill="norm" stroke="1" extrusionOk="0">
                  <a:moveTo>
                    <a:pt x="184364" y="1214203"/>
                  </a:moveTo>
                  <a:cubicBezTo>
                    <a:pt x="80682" y="1164236"/>
                    <a:pt x="-23000" y="1114269"/>
                    <a:pt x="4482" y="1064302"/>
                  </a:cubicBezTo>
                  <a:cubicBezTo>
                    <a:pt x="31964" y="1014335"/>
                    <a:pt x="346757" y="974361"/>
                    <a:pt x="349255" y="914400"/>
                  </a:cubicBezTo>
                  <a:cubicBezTo>
                    <a:pt x="351753" y="854439"/>
                    <a:pt x="24469" y="762000"/>
                    <a:pt x="19472" y="704538"/>
                  </a:cubicBezTo>
                  <a:cubicBezTo>
                    <a:pt x="14475" y="647076"/>
                    <a:pt x="311780" y="624590"/>
                    <a:pt x="319275" y="569626"/>
                  </a:cubicBezTo>
                  <a:cubicBezTo>
                    <a:pt x="326770" y="514662"/>
                    <a:pt x="64442" y="429718"/>
                    <a:pt x="64442" y="374754"/>
                  </a:cubicBezTo>
                  <a:cubicBezTo>
                    <a:pt x="64442" y="319790"/>
                    <a:pt x="311780" y="282315"/>
                    <a:pt x="319275" y="239843"/>
                  </a:cubicBezTo>
                  <a:cubicBezTo>
                    <a:pt x="326770" y="197371"/>
                    <a:pt x="126902" y="159895"/>
                    <a:pt x="109413" y="119921"/>
                  </a:cubicBezTo>
                  <a:cubicBezTo>
                    <a:pt x="91924" y="79947"/>
                    <a:pt x="153134" y="39973"/>
                    <a:pt x="214344" y="0"/>
                  </a:cubicBezTo>
                </a:path>
              </a:pathLst>
            </a:cu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sp>
        <p:nvSpPr>
          <p:cNvPr id="37" name="Textfeld 36" hidden="0"/>
          <p:cNvSpPr txBox="1"/>
          <p:nvPr isPhoto="0" userDrawn="0"/>
        </p:nvSpPr>
        <p:spPr bwMode="auto">
          <a:xfrm>
            <a:off x="932432" y="4686626"/>
            <a:ext cx="1656184" cy="369332"/>
          </a:xfrm>
          <a:prstGeom prst="rect">
            <a:avLst/>
          </a:prstGeom>
          <a:noFill/>
        </p:spPr>
        <p:txBody>
          <a:bodyPr wrap="square" rtlCol="0">
            <a:spAutoFit/>
          </a:bodyPr>
          <a:lstStyle/>
          <a:p>
            <a:pPr>
              <a:defRPr/>
            </a:pPr>
            <a:r>
              <a:rPr lang="de-DE">
                <a:solidFill>
                  <a:srgbClr val="FF0000"/>
                </a:solidFill>
              </a:rPr>
              <a:t>Wärmeenergie</a:t>
            </a:r>
            <a:endParaRPr/>
          </a:p>
        </p:txBody>
      </p:sp>
      <p:sp>
        <p:nvSpPr>
          <p:cNvPr id="38" name="Abgerundetes Rechteck 37" hidden="0">
            <a:hlinkClick r:id="rId2" action="ppaction://hlinksldjump"/>
          </p:cNvPr>
          <p:cNvSpPr/>
          <p:nvPr isPhoto="0" userDrawn="0"/>
        </p:nvSpPr>
        <p:spPr bwMode="auto">
          <a:xfrm>
            <a:off x="9768408" y="5805264"/>
            <a:ext cx="2016224" cy="720080"/>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Weiter</a:t>
            </a:r>
            <a:endParaRPr/>
          </a:p>
        </p:txBody>
      </p:sp>
      <p:sp>
        <p:nvSpPr>
          <p:cNvPr id="39" name="Interaktive Schaltfläche: Informationen 38" hidden="0">
            <a:hlinkClick r:id="rId3" action="ppaction://hlinksldjump" highlightClick="1"/>
          </p:cNvPr>
          <p:cNvSpPr/>
          <p:nvPr isPhoto="0" userDrawn="0"/>
        </p:nvSpPr>
        <p:spPr bwMode="auto">
          <a:xfrm>
            <a:off x="809743" y="5756760"/>
            <a:ext cx="360040" cy="360040"/>
          </a:xfrm>
          <a:prstGeom prst="actionButtonInformation">
            <a:avLst/>
          </a:prstGeom>
        </p:spPr>
        <p:style>
          <a:lnRef idx="1">
            <a:schemeClr val="accent4"/>
          </a:lnRef>
          <a:fillRef idx="3">
            <a:schemeClr val="accent4"/>
          </a:fillRef>
          <a:effectRef idx="2">
            <a:schemeClr val="accent4"/>
          </a:effectRef>
          <a:fontRef idx="minor">
            <a:schemeClr val="lt1"/>
          </a:fontRef>
        </p:style>
        <p:txBody>
          <a:bodyPr rtlCol="0" anchor="ctr"/>
          <a:lstStyle/>
          <a:p>
            <a:pPr algn="ctr">
              <a:defRPr/>
            </a:pPr>
            <a:endParaRPr lang="de-DE"/>
          </a:p>
        </p:txBody>
      </p:sp>
      <p:sp>
        <p:nvSpPr>
          <p:cNvPr id="40" name="Textfeld 39" hidden="0"/>
          <p:cNvSpPr txBox="1"/>
          <p:nvPr isPhoto="0" userDrawn="0"/>
        </p:nvSpPr>
        <p:spPr bwMode="auto">
          <a:xfrm>
            <a:off x="0" y="6297698"/>
            <a:ext cx="9768408" cy="577081"/>
          </a:xfrm>
          <a:prstGeom prst="rect">
            <a:avLst/>
          </a:prstGeom>
          <a:noFill/>
        </p:spPr>
        <p:txBody>
          <a:bodyPr wrap="square" rtlCol="0">
            <a:spAutoFit/>
          </a:bodyPr>
          <a:lstStyle/>
          <a:p>
            <a:pPr>
              <a:defRPr/>
            </a:pPr>
            <a:r>
              <a:rPr lang="de-DE" sz="1050">
                <a:solidFill>
                  <a:schemeClr val="bg2">
                    <a:lumMod val="75000"/>
                  </a:schemeClr>
                </a:solidFill>
              </a:rPr>
              <a:t>LEIFIchemie</a:t>
            </a:r>
            <a:r>
              <a:rPr lang="de-DE" sz="1050">
                <a:solidFill>
                  <a:schemeClr val="bg2">
                    <a:lumMod val="75000"/>
                  </a:schemeClr>
                </a:solidFill>
              </a:rPr>
              <a:t>. (o. D.). Eigenschaften von Salzen. https://</a:t>
            </a:r>
            <a:r>
              <a:rPr lang="de-DE" sz="1050">
                <a:solidFill>
                  <a:schemeClr val="bg2">
                    <a:lumMod val="75000"/>
                  </a:schemeClr>
                </a:solidFill>
              </a:rPr>
              <a:t>www.leifichemie.de</a:t>
            </a:r>
            <a:r>
              <a:rPr lang="de-DE" sz="1050">
                <a:solidFill>
                  <a:schemeClr val="bg2">
                    <a:lumMod val="75000"/>
                  </a:schemeClr>
                </a:solidFill>
              </a:rPr>
              <a:t>/anorganische-verbindungen/salze/</a:t>
            </a:r>
            <a:r>
              <a:rPr lang="de-DE" sz="1050">
                <a:solidFill>
                  <a:schemeClr val="bg2">
                    <a:lumMod val="75000"/>
                  </a:schemeClr>
                </a:solidFill>
              </a:rPr>
              <a:t>grundwissen</a:t>
            </a:r>
            <a:r>
              <a:rPr lang="de-DE" sz="1050">
                <a:solidFill>
                  <a:schemeClr val="bg2">
                    <a:lumMod val="75000"/>
                  </a:schemeClr>
                </a:solidFill>
              </a:rPr>
              <a:t>/eigenschaften-von-salzen#:~:</a:t>
            </a:r>
            <a:r>
              <a:rPr lang="de-DE" sz="1050">
                <a:solidFill>
                  <a:schemeClr val="bg2">
                    <a:lumMod val="75000"/>
                  </a:schemeClr>
                </a:solidFill>
              </a:rPr>
              <a:t>text</a:t>
            </a:r>
            <a:r>
              <a:rPr lang="de-DE" sz="1050">
                <a:solidFill>
                  <a:schemeClr val="bg2">
                    <a:lumMod val="75000"/>
                  </a:schemeClr>
                </a:solidFill>
              </a:rPr>
              <a:t>=Salze%20leiten%20im%20flüssigen%20Zustand%20oder%20in%20gelöster%20Form%20den%20elektrischen%20Strom.&amp;text=Damit%20ein%20Stoff%20den%20elektrischen,Ionen%20können%20sich%20nicht%20bewegen. (letzter Zugriff: 19.07.2024)</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hidden"/>
                                      </p:to>
                                    </p:set>
                                  </p:childTnLst>
                                </p:cTn>
                              </p:par>
                            </p:childTnLst>
                          </p:cTn>
                        </p:par>
                        <p:par>
                          <p:cTn id="7" fill="hold">
                            <p:stCondLst>
                              <p:cond delay="0"/>
                            </p:stCondLst>
                            <p:childTnLst>
                              <p:par>
                                <p:cTn id="8" presetID="9" presetClass="entr" presetSubtype="0" fill="hold" grpId="0" nodeType="afterEffect">
                                  <p:stCondLst>
                                    <p:cond delay="500"/>
                                  </p:stCondLst>
                                  <p:childTnLst>
                                    <p:set>
                                      <p:cBhvr>
                                        <p:cTn id="9" dur="1" fill="hold">
                                          <p:stCondLst>
                                            <p:cond delay="0"/>
                                          </p:stCondLst>
                                        </p:cTn>
                                        <p:tgtEl>
                                          <p:spTgt spid="3"/>
                                        </p:tgtEl>
                                        <p:attrNameLst>
                                          <p:attrName>style.visibility</p:attrName>
                                        </p:attrNameLst>
                                      </p:cBhvr>
                                      <p:to>
                                        <p:strVal val="visible"/>
                                      </p:to>
                                    </p:set>
                                    <p:animEffect transition="in" filter="dissolve">
                                      <p:cBhvr>
                                        <p:cTn id="10" dur="500"/>
                                        <p:tgtEl>
                                          <p:spTgt spid="3"/>
                                        </p:tgtEl>
                                      </p:cBhvr>
                                    </p:animEffect>
                                  </p:childTnLst>
                                </p:cTn>
                              </p:par>
                              <p:par>
                                <p:cTn id="11" presetID="9" presetClass="entr" presetSubtype="0" fill="hold" grpId="0" nodeType="withEffect">
                                  <p:stCondLst>
                                    <p:cond delay="500"/>
                                  </p:stCondLst>
                                  <p:childTnLst>
                                    <p:set>
                                      <p:cBhvr>
                                        <p:cTn id="12" dur="1" fill="hold">
                                          <p:stCondLst>
                                            <p:cond delay="0"/>
                                          </p:stCondLst>
                                        </p:cTn>
                                        <p:tgtEl>
                                          <p:spTgt spid="4"/>
                                        </p:tgtEl>
                                        <p:attrNameLst>
                                          <p:attrName>style.visibility</p:attrName>
                                        </p:attrNameLst>
                                      </p:cBhvr>
                                      <p:to>
                                        <p:strVal val="visible"/>
                                      </p:to>
                                    </p:set>
                                    <p:animEffect transition="in" filter="dissolve">
                                      <p:cBhvr>
                                        <p:cTn id="13" dur="500"/>
                                        <p:tgtEl>
                                          <p:spTgt spid="4"/>
                                        </p:tgtEl>
                                      </p:cBhvr>
                                    </p:animEffect>
                                  </p:childTnLst>
                                </p:cTn>
                              </p:par>
                              <p:par>
                                <p:cTn id="14" presetID="9" presetClass="entr" presetSubtype="0" fill="hold" grpId="0" nodeType="withEffect">
                                  <p:stCondLst>
                                    <p:cond delay="500"/>
                                  </p:stCondLst>
                                  <p:childTnLst>
                                    <p:set>
                                      <p:cBhvr>
                                        <p:cTn id="15" dur="1" fill="hold">
                                          <p:stCondLst>
                                            <p:cond delay="0"/>
                                          </p:stCondLst>
                                        </p:cTn>
                                        <p:tgtEl>
                                          <p:spTgt spid="5"/>
                                        </p:tgtEl>
                                        <p:attrNameLst>
                                          <p:attrName>style.visibility</p:attrName>
                                        </p:attrNameLst>
                                      </p:cBhvr>
                                      <p:to>
                                        <p:strVal val="visible"/>
                                      </p:to>
                                    </p:set>
                                    <p:animEffect transition="in" filter="dissolve">
                                      <p:cBhvr>
                                        <p:cTn id="16" dur="500"/>
                                        <p:tgtEl>
                                          <p:spTgt spid="5"/>
                                        </p:tgtEl>
                                      </p:cBhvr>
                                    </p:animEffect>
                                  </p:childTnLst>
                                </p:cTn>
                              </p:par>
                              <p:par>
                                <p:cTn id="17" presetID="9" presetClass="entr" presetSubtype="0" fill="hold" grpId="0" nodeType="withEffect">
                                  <p:stCondLst>
                                    <p:cond delay="500"/>
                                  </p:stCondLst>
                                  <p:childTnLst>
                                    <p:set>
                                      <p:cBhvr>
                                        <p:cTn id="18" dur="1" fill="hold">
                                          <p:stCondLst>
                                            <p:cond delay="0"/>
                                          </p:stCondLst>
                                        </p:cTn>
                                        <p:tgtEl>
                                          <p:spTgt spid="6"/>
                                        </p:tgtEl>
                                        <p:attrNameLst>
                                          <p:attrName>style.visibility</p:attrName>
                                        </p:attrNameLst>
                                      </p:cBhvr>
                                      <p:to>
                                        <p:strVal val="visible"/>
                                      </p:to>
                                    </p:set>
                                    <p:animEffect transition="in" filter="dissolve">
                                      <p:cBhvr>
                                        <p:cTn id="19" dur="500"/>
                                        <p:tgtEl>
                                          <p:spTgt spid="6"/>
                                        </p:tgtEl>
                                      </p:cBhvr>
                                    </p:animEffect>
                                  </p:childTnLst>
                                </p:cTn>
                              </p:par>
                              <p:par>
                                <p:cTn id="20" presetID="9" presetClass="entr" presetSubtype="0" fill="hold" grpId="0" nodeType="withEffect">
                                  <p:stCondLst>
                                    <p:cond delay="500"/>
                                  </p:stCondLst>
                                  <p:childTnLst>
                                    <p:set>
                                      <p:cBhvr>
                                        <p:cTn id="21" dur="1" fill="hold">
                                          <p:stCondLst>
                                            <p:cond delay="0"/>
                                          </p:stCondLst>
                                        </p:cTn>
                                        <p:tgtEl>
                                          <p:spTgt spid="7"/>
                                        </p:tgtEl>
                                        <p:attrNameLst>
                                          <p:attrName>style.visibility</p:attrName>
                                        </p:attrNameLst>
                                      </p:cBhvr>
                                      <p:to>
                                        <p:strVal val="visible"/>
                                      </p:to>
                                    </p:set>
                                    <p:animEffect transition="in" filter="dissolve">
                                      <p:cBhvr>
                                        <p:cTn id="22" dur="500"/>
                                        <p:tgtEl>
                                          <p:spTgt spid="7"/>
                                        </p:tgtEl>
                                      </p:cBhvr>
                                    </p:animEffect>
                                  </p:childTnLst>
                                </p:cTn>
                              </p:par>
                              <p:par>
                                <p:cTn id="23" presetID="9" presetClass="entr" presetSubtype="0" fill="hold" grpId="0" nodeType="withEffect">
                                  <p:stCondLst>
                                    <p:cond delay="500"/>
                                  </p:stCondLst>
                                  <p:childTnLst>
                                    <p:set>
                                      <p:cBhvr>
                                        <p:cTn id="24" dur="1" fill="hold">
                                          <p:stCondLst>
                                            <p:cond delay="0"/>
                                          </p:stCondLst>
                                        </p:cTn>
                                        <p:tgtEl>
                                          <p:spTgt spid="8"/>
                                        </p:tgtEl>
                                        <p:attrNameLst>
                                          <p:attrName>style.visibility</p:attrName>
                                        </p:attrNameLst>
                                      </p:cBhvr>
                                      <p:to>
                                        <p:strVal val="visible"/>
                                      </p:to>
                                    </p:set>
                                    <p:animEffect transition="in" filter="dissolve">
                                      <p:cBhvr>
                                        <p:cTn id="25" dur="500"/>
                                        <p:tgtEl>
                                          <p:spTgt spid="8"/>
                                        </p:tgtEl>
                                      </p:cBhvr>
                                    </p:animEffect>
                                  </p:childTnLst>
                                </p:cTn>
                              </p:par>
                              <p:par>
                                <p:cTn id="26" presetID="9" presetClass="entr" presetSubtype="0" fill="hold" grpId="0" nodeType="withEffect">
                                  <p:stCondLst>
                                    <p:cond delay="500"/>
                                  </p:stCondLst>
                                  <p:childTnLst>
                                    <p:set>
                                      <p:cBhvr>
                                        <p:cTn id="27" dur="1" fill="hold">
                                          <p:stCondLst>
                                            <p:cond delay="0"/>
                                          </p:stCondLst>
                                        </p:cTn>
                                        <p:tgtEl>
                                          <p:spTgt spid="9"/>
                                        </p:tgtEl>
                                        <p:attrNameLst>
                                          <p:attrName>style.visibility</p:attrName>
                                        </p:attrNameLst>
                                      </p:cBhvr>
                                      <p:to>
                                        <p:strVal val="visible"/>
                                      </p:to>
                                    </p:set>
                                    <p:animEffect transition="in" filter="dissolve">
                                      <p:cBhvr>
                                        <p:cTn id="28" dur="500"/>
                                        <p:tgtEl>
                                          <p:spTgt spid="9"/>
                                        </p:tgtEl>
                                      </p:cBhvr>
                                    </p:animEffect>
                                  </p:childTnLst>
                                </p:cTn>
                              </p:par>
                              <p:par>
                                <p:cTn id="29" presetID="9" presetClass="entr" presetSubtype="0" fill="hold" grpId="0" nodeType="withEffect">
                                  <p:stCondLst>
                                    <p:cond delay="500"/>
                                  </p:stCondLst>
                                  <p:childTnLst>
                                    <p:set>
                                      <p:cBhvr>
                                        <p:cTn id="30" dur="1" fill="hold">
                                          <p:stCondLst>
                                            <p:cond delay="0"/>
                                          </p:stCondLst>
                                        </p:cTn>
                                        <p:tgtEl>
                                          <p:spTgt spid="10"/>
                                        </p:tgtEl>
                                        <p:attrNameLst>
                                          <p:attrName>style.visibility</p:attrName>
                                        </p:attrNameLst>
                                      </p:cBhvr>
                                      <p:to>
                                        <p:strVal val="visible"/>
                                      </p:to>
                                    </p:set>
                                    <p:animEffect transition="in" filter="dissolve">
                                      <p:cBhvr>
                                        <p:cTn id="31" dur="500"/>
                                        <p:tgtEl>
                                          <p:spTgt spid="10"/>
                                        </p:tgtEl>
                                      </p:cBhvr>
                                    </p:animEffect>
                                  </p:childTnLst>
                                </p:cTn>
                              </p:par>
                              <p:par>
                                <p:cTn id="32" presetID="9" presetClass="entr" presetSubtype="0" fill="hold" grpId="0" nodeType="withEffect">
                                  <p:stCondLst>
                                    <p:cond delay="500"/>
                                  </p:stCondLst>
                                  <p:childTnLst>
                                    <p:set>
                                      <p:cBhvr>
                                        <p:cTn id="33" dur="1" fill="hold">
                                          <p:stCondLst>
                                            <p:cond delay="0"/>
                                          </p:stCondLst>
                                        </p:cTn>
                                        <p:tgtEl>
                                          <p:spTgt spid="11"/>
                                        </p:tgtEl>
                                        <p:attrNameLst>
                                          <p:attrName>style.visibility</p:attrName>
                                        </p:attrNameLst>
                                      </p:cBhvr>
                                      <p:to>
                                        <p:strVal val="visible"/>
                                      </p:to>
                                    </p:set>
                                    <p:animEffect transition="in" filter="dissolve">
                                      <p:cBhvr>
                                        <p:cTn id="34" dur="500"/>
                                        <p:tgtEl>
                                          <p:spTgt spid="11"/>
                                        </p:tgtEl>
                                      </p:cBhvr>
                                    </p:animEffect>
                                  </p:childTnLst>
                                </p:cTn>
                              </p:par>
                              <p:par>
                                <p:cTn id="35" presetID="9" presetClass="entr" presetSubtype="0" fill="hold" grpId="0" nodeType="withEffect">
                                  <p:stCondLst>
                                    <p:cond delay="500"/>
                                  </p:stCondLst>
                                  <p:childTnLst>
                                    <p:set>
                                      <p:cBhvr>
                                        <p:cTn id="36" dur="1" fill="hold">
                                          <p:stCondLst>
                                            <p:cond delay="0"/>
                                          </p:stCondLst>
                                        </p:cTn>
                                        <p:tgtEl>
                                          <p:spTgt spid="12"/>
                                        </p:tgtEl>
                                        <p:attrNameLst>
                                          <p:attrName>style.visibility</p:attrName>
                                        </p:attrNameLst>
                                      </p:cBhvr>
                                      <p:to>
                                        <p:strVal val="visible"/>
                                      </p:to>
                                    </p:set>
                                    <p:animEffect transition="in" filter="dissolve">
                                      <p:cBhvr>
                                        <p:cTn id="37" dur="500"/>
                                        <p:tgtEl>
                                          <p:spTgt spid="12"/>
                                        </p:tgtEl>
                                      </p:cBhvr>
                                    </p:animEffect>
                                  </p:childTnLst>
                                </p:cTn>
                              </p:par>
                              <p:par>
                                <p:cTn id="38" presetID="9" presetClass="entr" presetSubtype="0" fill="hold" grpId="0" nodeType="withEffect">
                                  <p:stCondLst>
                                    <p:cond delay="500"/>
                                  </p:stCondLst>
                                  <p:childTnLst>
                                    <p:set>
                                      <p:cBhvr>
                                        <p:cTn id="39" dur="1" fill="hold">
                                          <p:stCondLst>
                                            <p:cond delay="0"/>
                                          </p:stCondLst>
                                        </p:cTn>
                                        <p:tgtEl>
                                          <p:spTgt spid="13"/>
                                        </p:tgtEl>
                                        <p:attrNameLst>
                                          <p:attrName>style.visibility</p:attrName>
                                        </p:attrNameLst>
                                      </p:cBhvr>
                                      <p:to>
                                        <p:strVal val="visible"/>
                                      </p:to>
                                    </p:set>
                                    <p:animEffect transition="in" filter="dissolve">
                                      <p:cBhvr>
                                        <p:cTn id="40" dur="500"/>
                                        <p:tgtEl>
                                          <p:spTgt spid="13"/>
                                        </p:tgtEl>
                                      </p:cBhvr>
                                    </p:animEffect>
                                  </p:childTnLst>
                                </p:cTn>
                              </p:par>
                              <p:par>
                                <p:cTn id="41" presetID="9" presetClass="entr" presetSubtype="0" fill="hold" grpId="0" nodeType="withEffect">
                                  <p:stCondLst>
                                    <p:cond delay="500"/>
                                  </p:stCondLst>
                                  <p:childTnLst>
                                    <p:set>
                                      <p:cBhvr>
                                        <p:cTn id="42" dur="1" fill="hold">
                                          <p:stCondLst>
                                            <p:cond delay="0"/>
                                          </p:stCondLst>
                                        </p:cTn>
                                        <p:tgtEl>
                                          <p:spTgt spid="14"/>
                                        </p:tgtEl>
                                        <p:attrNameLst>
                                          <p:attrName>style.visibility</p:attrName>
                                        </p:attrNameLst>
                                      </p:cBhvr>
                                      <p:to>
                                        <p:strVal val="visible"/>
                                      </p:to>
                                    </p:set>
                                    <p:animEffect transition="in" filter="dissolve">
                                      <p:cBhvr>
                                        <p:cTn id="43" dur="500"/>
                                        <p:tgtEl>
                                          <p:spTgt spid="14"/>
                                        </p:tgtEl>
                                      </p:cBhvr>
                                    </p:animEffect>
                                  </p:childTnLst>
                                </p:cTn>
                              </p:par>
                              <p:par>
                                <p:cTn id="44" presetID="9" presetClass="entr" presetSubtype="0" fill="hold" grpId="0" nodeType="withEffect">
                                  <p:stCondLst>
                                    <p:cond delay="500"/>
                                  </p:stCondLst>
                                  <p:childTnLst>
                                    <p:set>
                                      <p:cBhvr>
                                        <p:cTn id="45" dur="1" fill="hold">
                                          <p:stCondLst>
                                            <p:cond delay="0"/>
                                          </p:stCondLst>
                                        </p:cTn>
                                        <p:tgtEl>
                                          <p:spTgt spid="15"/>
                                        </p:tgtEl>
                                        <p:attrNameLst>
                                          <p:attrName>style.visibility</p:attrName>
                                        </p:attrNameLst>
                                      </p:cBhvr>
                                      <p:to>
                                        <p:strVal val="visible"/>
                                      </p:to>
                                    </p:set>
                                    <p:animEffect transition="in" filter="dissolve">
                                      <p:cBhvr>
                                        <p:cTn id="46" dur="500"/>
                                        <p:tgtEl>
                                          <p:spTgt spid="15"/>
                                        </p:tgtEl>
                                      </p:cBhvr>
                                    </p:animEffect>
                                  </p:childTnLst>
                                </p:cTn>
                              </p:par>
                            </p:childTnLst>
                          </p:cTn>
                        </p:par>
                        <p:par>
                          <p:cTn id="47" fill="hold">
                            <p:stCondLst>
                              <p:cond delay="1000"/>
                            </p:stCondLst>
                            <p:childTnLst>
                              <p:par>
                                <p:cTn id="48" presetID="22" presetClass="entr" presetSubtype="4" fill="hold" nodeType="afterEffect">
                                  <p:stCondLst>
                                    <p:cond delay="2500"/>
                                  </p:stCondLst>
                                  <p:childTnLst>
                                    <p:set>
                                      <p:cBhvr>
                                        <p:cTn id="49" dur="1" fill="hold">
                                          <p:stCondLst>
                                            <p:cond delay="0"/>
                                          </p:stCondLst>
                                        </p:cTn>
                                        <p:tgtEl>
                                          <p:spTgt spid="36"/>
                                        </p:tgtEl>
                                        <p:attrNameLst>
                                          <p:attrName>style.visibility</p:attrName>
                                        </p:attrNameLst>
                                      </p:cBhvr>
                                      <p:to>
                                        <p:strVal val="visible"/>
                                      </p:to>
                                    </p:set>
                                    <p:animEffect transition="in" filter="wipe(down)">
                                      <p:cBhvr>
                                        <p:cTn id="50" dur="2000"/>
                                        <p:tgtEl>
                                          <p:spTgt spid="36"/>
                                        </p:tgtEl>
                                      </p:cBhvr>
                                    </p:animEffect>
                                  </p:childTnLst>
                                </p:cTn>
                              </p:par>
                              <p:par>
                                <p:cTn id="51" presetID="22" presetClass="entr" presetSubtype="4" fill="hold" grpId="0" nodeType="withEffect">
                                  <p:stCondLst>
                                    <p:cond delay="2000"/>
                                  </p:stCondLst>
                                  <p:childTnLst>
                                    <p:set>
                                      <p:cBhvr>
                                        <p:cTn id="52" dur="1" fill="hold">
                                          <p:stCondLst>
                                            <p:cond delay="0"/>
                                          </p:stCondLst>
                                        </p:cTn>
                                        <p:tgtEl>
                                          <p:spTgt spid="37"/>
                                        </p:tgtEl>
                                        <p:attrNameLst>
                                          <p:attrName>style.visibility</p:attrName>
                                        </p:attrNameLst>
                                      </p:cBhvr>
                                      <p:to>
                                        <p:strVal val="visible"/>
                                      </p:to>
                                    </p:set>
                                    <p:animEffect transition="in" filter="wipe(down)">
                                      <p:cBhvr>
                                        <p:cTn id="53" dur="2000"/>
                                        <p:tgtEl>
                                          <p:spTgt spid="37"/>
                                        </p:tgtEl>
                                      </p:cBhvr>
                                    </p:animEffect>
                                  </p:childTnLst>
                                </p:cTn>
                              </p:par>
                            </p:childTnLst>
                          </p:cTn>
                        </p:par>
                        <p:par>
                          <p:cTn id="54" fill="hold">
                            <p:stCondLst>
                              <p:cond delay="5500"/>
                            </p:stCondLst>
                            <p:childTnLst>
                              <p:par>
                                <p:cTn id="55" presetID="22" presetClass="exit" presetSubtype="4" fill="hold" nodeType="afterEffect">
                                  <p:stCondLst>
                                    <p:cond delay="0"/>
                                  </p:stCondLst>
                                  <p:childTnLst>
                                    <p:animEffect transition="out" filter="wipe(down)">
                                      <p:cBhvr>
                                        <p:cTn id="56" dur="2000"/>
                                        <p:tgtEl>
                                          <p:spTgt spid="36"/>
                                        </p:tgtEl>
                                      </p:cBhvr>
                                    </p:animEffect>
                                    <p:set>
                                      <p:cBhvr>
                                        <p:cTn id="57" dur="1" fill="hold">
                                          <p:stCondLst>
                                            <p:cond delay="1999"/>
                                          </p:stCondLst>
                                        </p:cTn>
                                        <p:tgtEl>
                                          <p:spTgt spid="36"/>
                                        </p:tgtEl>
                                        <p:attrNameLst>
                                          <p:attrName>style.visibility</p:attrName>
                                        </p:attrNameLst>
                                      </p:cBhvr>
                                      <p:to>
                                        <p:strVal val="hidden"/>
                                      </p:to>
                                    </p:set>
                                  </p:childTnLst>
                                </p:cTn>
                              </p:par>
                              <p:par>
                                <p:cTn id="58" presetID="22" presetClass="exit" presetSubtype="4" fill="hold" grpId="1" nodeType="withEffect">
                                  <p:stCondLst>
                                    <p:cond delay="500"/>
                                  </p:stCondLst>
                                  <p:childTnLst>
                                    <p:animEffect transition="out" filter="wipe(down)">
                                      <p:cBhvr>
                                        <p:cTn id="59" dur="2000"/>
                                        <p:tgtEl>
                                          <p:spTgt spid="37"/>
                                        </p:tgtEl>
                                      </p:cBhvr>
                                    </p:animEffect>
                                    <p:set>
                                      <p:cBhvr>
                                        <p:cTn id="60" dur="1" fill="hold">
                                          <p:stCondLst>
                                            <p:cond delay="1999"/>
                                          </p:stCondLst>
                                        </p:cTn>
                                        <p:tgtEl>
                                          <p:spTgt spid="37"/>
                                        </p:tgtEl>
                                        <p:attrNameLst>
                                          <p:attrName>style.visibility</p:attrName>
                                        </p:attrNameLst>
                                      </p:cBhvr>
                                      <p:to>
                                        <p:strVal val="hidden"/>
                                      </p:to>
                                    </p:set>
                                  </p:childTnLst>
                                </p:cTn>
                              </p:par>
                              <p:par>
                                <p:cTn id="61" presetID="0" presetClass="path" presetSubtype="0" accel="50000" decel="50000" fill="hold" grpId="1" nodeType="withEffect">
                                  <p:stCondLst>
                                    <p:cond delay="1000"/>
                                  </p:stCondLst>
                                  <p:childTnLst>
                                    <p:animMotion origin="layout" path="M 0 0 C -0.01627 0.00509 -0.03242 0.01041 -0.04179 0.02176 C -0.0513 0.0331 -0.04961 0.05625 -0.05664 0.06759 C -0.06354 0.07893 -0.07356 0.08426 -0.08359 0.08958 " pathEditMode="relative" ptsTypes="AAAA">
                                      <p:cBhvr>
                                        <p:cTn id="62" dur="2000" fill="hold"/>
                                        <p:tgtEl>
                                          <p:spTgt spid="5"/>
                                        </p:tgtEl>
                                        <p:attrNameLst>
                                          <p:attrName>ppt_x</p:attrName>
                                          <p:attrName>ppt_y</p:attrName>
                                        </p:attrNameLst>
                                      </p:cBhvr>
                                    </p:animMotion>
                                  </p:childTnLst>
                                </p:cTn>
                              </p:par>
                              <p:par>
                                <p:cTn id="63" presetID="0" presetClass="path" presetSubtype="0" accel="50000" decel="50000" fill="hold" grpId="1" nodeType="withEffect">
                                  <p:stCondLst>
                                    <p:cond delay="1000"/>
                                  </p:stCondLst>
                                  <p:childTnLst>
                                    <p:animMotion origin="layout" path="M 0 0 C 0.00755 0.0044 0.0151 0.00903 0.01836 0.01736 C 0.02174 0.0257 0.01823 0.04398 0.01966 0.05023 C 0.02109 0.05648 0.02409 0.05556 0.02708 0.05463 " pathEditMode="relative" ptsTypes="AAAA">
                                      <p:cBhvr>
                                        <p:cTn id="64" dur="2000" fill="hold"/>
                                        <p:tgtEl>
                                          <p:spTgt spid="7"/>
                                        </p:tgtEl>
                                        <p:attrNameLst>
                                          <p:attrName>ppt_x</p:attrName>
                                          <p:attrName>ppt_y</p:attrName>
                                        </p:attrNameLst>
                                      </p:cBhvr>
                                    </p:animMotion>
                                  </p:childTnLst>
                                </p:cTn>
                              </p:par>
                              <p:par>
                                <p:cTn id="65" presetID="0" presetClass="path" presetSubtype="0" accel="50000" decel="50000" fill="hold" grpId="1" nodeType="withEffect">
                                  <p:stCondLst>
                                    <p:cond delay="1000"/>
                                  </p:stCondLst>
                                  <p:childTnLst>
                                    <p:animMotion origin="layout" path="M 0 0 C 0.00716 0.00394 0.01446 0.00787 0.02084 0.01528 C 0.02722 0.02245 0.03268 0.0331 0.03815 0.04375 " pathEditMode="relative" ptsTypes="AAA">
                                      <p:cBhvr>
                                        <p:cTn id="66" dur="2000" fill="hold"/>
                                        <p:tgtEl>
                                          <p:spTgt spid="9"/>
                                        </p:tgtEl>
                                        <p:attrNameLst>
                                          <p:attrName>ppt_x</p:attrName>
                                          <p:attrName>ppt_y</p:attrName>
                                        </p:attrNameLst>
                                      </p:cBhvr>
                                    </p:animMotion>
                                  </p:childTnLst>
                                </p:cTn>
                              </p:par>
                              <p:par>
                                <p:cTn id="67" presetID="0" presetClass="path" presetSubtype="0" accel="50000" decel="50000" fill="hold" grpId="1" nodeType="withEffect">
                                  <p:stCondLst>
                                    <p:cond delay="1000"/>
                                  </p:stCondLst>
                                  <p:childTnLst>
                                    <p:animMotion origin="layout" path="M -4.16667E-6 -3.7037E-6 C -0.00481 0.00139 -0.00963 0.00278 -0.01354 0.01088 C -0.01744 0.01899 -0.01966 0.04051 -0.0233 0.04815 C -0.02708 0.05579 -0.03138 0.05625 -0.03554 0.05695 " pathEditMode="relative" rAng="0" ptsTypes="AAAA">
                                      <p:cBhvr>
                                        <p:cTn id="68" dur="2000" fill="hold"/>
                                        <p:tgtEl>
                                          <p:spTgt spid="8"/>
                                        </p:tgtEl>
                                        <p:attrNameLst>
                                          <p:attrName>ppt_x</p:attrName>
                                          <p:attrName>ppt_y</p:attrName>
                                        </p:attrNameLst>
                                      </p:cBhvr>
                                      <p:rCtr x="-1784" y="2847"/>
                                    </p:animMotion>
                                  </p:childTnLst>
                                </p:cTn>
                              </p:par>
                              <p:par>
                                <p:cTn id="69" presetID="0" presetClass="path" presetSubtype="0" accel="50000" decel="50000" fill="hold" grpId="1" nodeType="withEffect">
                                  <p:stCondLst>
                                    <p:cond delay="1000"/>
                                  </p:stCondLst>
                                  <p:childTnLst>
                                    <p:animMotion origin="layout" path="M -1.66667E-6 7.40741E-7 C 0.01198 -0.00093 0.02409 -0.00162 0.03438 0.00417 C 0.04453 0.01018 0.053 0.02245 0.06146 0.03495 " pathEditMode="relative" rAng="0" ptsTypes="AAA">
                                      <p:cBhvr>
                                        <p:cTn id="70" dur="2000" fill="hold"/>
                                        <p:tgtEl>
                                          <p:spTgt spid="6"/>
                                        </p:tgtEl>
                                        <p:attrNameLst>
                                          <p:attrName>ppt_x</p:attrName>
                                          <p:attrName>ppt_y</p:attrName>
                                        </p:attrNameLst>
                                      </p:cBhvr>
                                      <p:rCtr x="3073" y="1713"/>
                                    </p:animMotion>
                                  </p:childTnLst>
                                </p:cTn>
                              </p:par>
                              <p:par>
                                <p:cTn id="71" presetID="0" presetClass="path" presetSubtype="0" accel="50000" decel="50000" fill="hold" grpId="1" nodeType="withEffect">
                                  <p:stCondLst>
                                    <p:cond delay="1000"/>
                                  </p:stCondLst>
                                  <p:childTnLst>
                                    <p:animMotion origin="layout" path="M 0 0 C -0.01081 0.00232 -0.02162 0.00463 -0.02956 0.01297 C -0.03763 0.0213 -0.04102 0.04121 -0.04805 0.05023 C -0.05508 0.05926 -0.06328 0.06343 -0.07136 0.06783 " pathEditMode="relative" ptsTypes="AAAA">
                                      <p:cBhvr>
                                        <p:cTn id="72" dur="2000" fill="hold"/>
                                        <p:tgtEl>
                                          <p:spTgt spid="3"/>
                                        </p:tgtEl>
                                        <p:attrNameLst>
                                          <p:attrName>ppt_x</p:attrName>
                                          <p:attrName>ppt_y</p:attrName>
                                        </p:attrNameLst>
                                      </p:cBhvr>
                                    </p:animMotion>
                                  </p:childTnLst>
                                </p:cTn>
                              </p:par>
                              <p:par>
                                <p:cTn id="73" presetID="0" presetClass="path" presetSubtype="0" accel="50000" decel="50000" fill="hold" grpId="1" nodeType="withEffect">
                                  <p:stCondLst>
                                    <p:cond delay="1000"/>
                                  </p:stCondLst>
                                  <p:childTnLst>
                                    <p:animMotion origin="layout" path="M -6.25E-7 1.85185E-6 C 0.01107 0.00254 0.02253 0.00532 0.02839 0.0169 C 0.03412 0.02824 0.03451 0.04838 0.03516 0.06875 " pathEditMode="relative" rAng="0" ptsTypes="AAA">
                                      <p:cBhvr>
                                        <p:cTn id="74" dur="2000" fill="hold"/>
                                        <p:tgtEl>
                                          <p:spTgt spid="4"/>
                                        </p:tgtEl>
                                        <p:attrNameLst>
                                          <p:attrName>ppt_x</p:attrName>
                                          <p:attrName>ppt_y</p:attrName>
                                        </p:attrNameLst>
                                      </p:cBhvr>
                                      <p:rCtr x="1758" y="3426"/>
                                    </p:animMotion>
                                  </p:childTnLst>
                                </p:cTn>
                              </p:par>
                              <p:par>
                                <p:cTn id="75" presetID="0" presetClass="path" presetSubtype="0" accel="50000" decel="50000" fill="hold" grpId="1" nodeType="withEffect">
                                  <p:stCondLst>
                                    <p:cond delay="1000"/>
                                  </p:stCondLst>
                                  <p:childTnLst>
                                    <p:animMotion origin="layout" path="M 0 0 C -0.0043 0.00116 -0.00846 0.00255 -0.01354 0.00857 C -0.01875 0.01482 -0.02474 0.02593 -0.03073 0.03727 " pathEditMode="relative" ptsTypes="AAA">
                                      <p:cBhvr>
                                        <p:cTn id="76" dur="2000" fill="hold"/>
                                        <p:tgtEl>
                                          <p:spTgt spid="10"/>
                                        </p:tgtEl>
                                        <p:attrNameLst>
                                          <p:attrName>ppt_x</p:attrName>
                                          <p:attrName>ppt_y</p:attrName>
                                        </p:attrNameLst>
                                      </p:cBhvr>
                                    </p:animMotion>
                                  </p:childTnLst>
                                </p:cTn>
                              </p:par>
                              <p:par>
                                <p:cTn id="77" presetID="0" presetClass="path" presetSubtype="0" accel="50000" decel="50000" fill="hold" grpId="1" nodeType="withEffect">
                                  <p:stCondLst>
                                    <p:cond delay="1000"/>
                                  </p:stCondLst>
                                  <p:childTnLst>
                                    <p:animMotion origin="layout" path="M 0 0 C 0.00156 0.00278 0.00313 0.00579 0.0069 0.00856 C 0.01081 0.01157 0.01745 0.01574 0.02305 0.01736 C 0.02865 0.01921 0.03607 0.01759 0.04063 0.01875 C 0.04505 0.01968 0.0474 0.02176 0.04974 0.02384 " pathEditMode="relative" ptsTypes="AAAAA">
                                      <p:cBhvr>
                                        <p:cTn id="78" dur="2000" fill="hold"/>
                                        <p:tgtEl>
                                          <p:spTgt spid="11"/>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2" name="Textfeld 1" hidden="0"/>
          <p:cNvSpPr txBox="1"/>
          <p:nvPr isPhoto="0" userDrawn="0"/>
        </p:nvSpPr>
        <p:spPr bwMode="auto">
          <a:xfrm>
            <a:off x="479375" y="313491"/>
            <a:ext cx="4646239" cy="523220"/>
          </a:xfrm>
          <a:prstGeom prst="rect">
            <a:avLst/>
          </a:prstGeom>
          <a:noFill/>
        </p:spPr>
        <p:txBody>
          <a:bodyPr wrap="square" rtlCol="0">
            <a:spAutoFit/>
          </a:bodyPr>
          <a:lstStyle/>
          <a:p>
            <a:pPr>
              <a:defRPr/>
            </a:pPr>
            <a:r>
              <a:rPr lang="de-DE" sz="2800"/>
              <a:t>2. Leitfähigkeit in Schmelze</a:t>
            </a:r>
            <a:endParaRPr/>
          </a:p>
        </p:txBody>
      </p:sp>
      <p:sp>
        <p:nvSpPr>
          <p:cNvPr id="3" name="Abgerundetes Rechteck 2" hidden="0">
            <a:hlinkClick r:id="rId2" action="ppaction://hlinksldjump"/>
          </p:cNvPr>
          <p:cNvSpPr/>
          <p:nvPr isPhoto="0" userDrawn="0"/>
        </p:nvSpPr>
        <p:spPr bwMode="auto">
          <a:xfrm>
            <a:off x="695400" y="5301208"/>
            <a:ext cx="2016224" cy="720080"/>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Zurück</a:t>
            </a:r>
            <a:endParaRPr/>
          </a:p>
        </p:txBody>
      </p:sp>
      <p:sp>
        <p:nvSpPr>
          <p:cNvPr id="4" name="Rechteck 3" hidden="0"/>
          <p:cNvSpPr/>
          <p:nvPr isPhoto="0" userDrawn="0"/>
        </p:nvSpPr>
        <p:spPr bwMode="auto">
          <a:xfrm>
            <a:off x="3863750" y="1897783"/>
            <a:ext cx="504056" cy="3774837"/>
          </a:xfrm>
          <a:prstGeom prst="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defRPr/>
            </a:pPr>
            <a:r>
              <a:rPr lang="de-DE"/>
              <a:t>Minuspol</a:t>
            </a:r>
            <a:endParaRPr/>
          </a:p>
        </p:txBody>
      </p:sp>
      <p:sp>
        <p:nvSpPr>
          <p:cNvPr id="6" name="Rechteck 5" hidden="0"/>
          <p:cNvSpPr/>
          <p:nvPr isPhoto="0" userDrawn="0"/>
        </p:nvSpPr>
        <p:spPr bwMode="auto">
          <a:xfrm>
            <a:off x="7824192" y="1897784"/>
            <a:ext cx="504056" cy="3774836"/>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defRPr/>
            </a:pPr>
            <a:r>
              <a:rPr lang="de-DE"/>
              <a:t>Pluspol</a:t>
            </a:r>
            <a:endParaRPr/>
          </a:p>
        </p:txBody>
      </p:sp>
      <p:sp>
        <p:nvSpPr>
          <p:cNvPr id="7" name="Oval 6" hidden="0"/>
          <p:cNvSpPr/>
          <p:nvPr isPhoto="0" userDrawn="0"/>
        </p:nvSpPr>
        <p:spPr bwMode="auto">
          <a:xfrm>
            <a:off x="928598" y="2137182"/>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8" name="Oval 7" hidden="0"/>
          <p:cNvSpPr/>
          <p:nvPr isPhoto="0" userDrawn="0"/>
        </p:nvSpPr>
        <p:spPr bwMode="auto">
          <a:xfrm>
            <a:off x="989763" y="1465736"/>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9" name="Textfeld 8" hidden="0"/>
          <p:cNvSpPr txBox="1"/>
          <p:nvPr isPhoto="0" userDrawn="0"/>
        </p:nvSpPr>
        <p:spPr bwMode="auto">
          <a:xfrm>
            <a:off x="1422739" y="1497094"/>
            <a:ext cx="1060941" cy="369332"/>
          </a:xfrm>
          <a:prstGeom prst="rect">
            <a:avLst/>
          </a:prstGeom>
          <a:noFill/>
        </p:spPr>
        <p:txBody>
          <a:bodyPr wrap="square" rtlCol="0">
            <a:spAutoFit/>
          </a:bodyPr>
          <a:lstStyle/>
          <a:p>
            <a:pPr>
              <a:defRPr/>
            </a:pPr>
            <a:r>
              <a:rPr lang="de-DE"/>
              <a:t>Kation</a:t>
            </a:r>
            <a:endParaRPr/>
          </a:p>
        </p:txBody>
      </p:sp>
      <p:sp>
        <p:nvSpPr>
          <p:cNvPr id="10" name="Textfeld 9" hidden="0"/>
          <p:cNvSpPr txBox="1"/>
          <p:nvPr isPhoto="0" userDrawn="0"/>
        </p:nvSpPr>
        <p:spPr bwMode="auto">
          <a:xfrm>
            <a:off x="1457153" y="2255252"/>
            <a:ext cx="1060941" cy="369332"/>
          </a:xfrm>
          <a:prstGeom prst="rect">
            <a:avLst/>
          </a:prstGeom>
          <a:noFill/>
        </p:spPr>
        <p:txBody>
          <a:bodyPr wrap="square" rtlCol="0">
            <a:spAutoFit/>
          </a:bodyPr>
          <a:lstStyle/>
          <a:p>
            <a:pPr>
              <a:defRPr/>
            </a:pPr>
            <a:r>
              <a:rPr lang="de-DE"/>
              <a:t>Anion</a:t>
            </a:r>
            <a:endParaRPr/>
          </a:p>
        </p:txBody>
      </p:sp>
      <p:sp>
        <p:nvSpPr>
          <p:cNvPr id="11" name="Oval 10" hidden="0"/>
          <p:cNvSpPr/>
          <p:nvPr isPhoto="0" userDrawn="0"/>
        </p:nvSpPr>
        <p:spPr bwMode="auto">
          <a:xfrm>
            <a:off x="4997712" y="2277782"/>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12" name="Oval 11" hidden="0"/>
          <p:cNvSpPr/>
          <p:nvPr isPhoto="0" userDrawn="0"/>
        </p:nvSpPr>
        <p:spPr bwMode="auto">
          <a:xfrm>
            <a:off x="5693924" y="3924972"/>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13" name="Oval 12" hidden="0"/>
          <p:cNvSpPr/>
          <p:nvPr isPhoto="0" userDrawn="0"/>
        </p:nvSpPr>
        <p:spPr bwMode="auto">
          <a:xfrm>
            <a:off x="7041888" y="4778104"/>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14" name="Oval 13" hidden="0"/>
          <p:cNvSpPr/>
          <p:nvPr isPhoto="0" userDrawn="0"/>
        </p:nvSpPr>
        <p:spPr bwMode="auto">
          <a:xfrm>
            <a:off x="6205201" y="2798468"/>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15" name="Oval 14" hidden="0"/>
          <p:cNvSpPr/>
          <p:nvPr isPhoto="0" userDrawn="0"/>
        </p:nvSpPr>
        <p:spPr bwMode="auto">
          <a:xfrm>
            <a:off x="6410920" y="1897784"/>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6" name="Oval 15" hidden="0"/>
          <p:cNvSpPr/>
          <p:nvPr isPhoto="0" userDrawn="0"/>
        </p:nvSpPr>
        <p:spPr bwMode="auto">
          <a:xfrm>
            <a:off x="5259318" y="3029369"/>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7" name="Oval 16" hidden="0"/>
          <p:cNvSpPr/>
          <p:nvPr isPhoto="0" userDrawn="0"/>
        </p:nvSpPr>
        <p:spPr bwMode="auto">
          <a:xfrm>
            <a:off x="6597778" y="3512381"/>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8" name="Oval 17" hidden="0"/>
          <p:cNvSpPr/>
          <p:nvPr isPhoto="0" userDrawn="0"/>
        </p:nvSpPr>
        <p:spPr bwMode="auto">
          <a:xfrm>
            <a:off x="5028096" y="4490072"/>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9" name="Rechteck 18" hidden="0"/>
          <p:cNvSpPr/>
          <p:nvPr isPhoto="0" userDrawn="0"/>
        </p:nvSpPr>
        <p:spPr bwMode="auto">
          <a:xfrm>
            <a:off x="3772878" y="3118962"/>
            <a:ext cx="4646244" cy="104084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r>
              <a:rPr lang="de-DE" sz="2400"/>
              <a:t>Zum Starten der Animation, bitte die Leertaste betätigen</a:t>
            </a:r>
            <a:endParaRPr/>
          </a:p>
        </p:txBody>
      </p:sp>
      <p:sp>
        <p:nvSpPr>
          <p:cNvPr id="5" name="Textfeld 4" hidden="0"/>
          <p:cNvSpPr txBox="1"/>
          <p:nvPr isPhoto="0" userDrawn="0"/>
        </p:nvSpPr>
        <p:spPr bwMode="auto">
          <a:xfrm>
            <a:off x="3981852" y="1976229"/>
            <a:ext cx="267852" cy="523220"/>
          </a:xfrm>
          <a:prstGeom prst="rect">
            <a:avLst/>
          </a:prstGeom>
          <a:noFill/>
        </p:spPr>
        <p:txBody>
          <a:bodyPr wrap="square" rtlCol="0">
            <a:spAutoFit/>
          </a:bodyPr>
          <a:lstStyle/>
          <a:p>
            <a:pPr>
              <a:defRPr/>
            </a:pPr>
            <a:r>
              <a:rPr lang="de-DE" sz="2800" b="1"/>
              <a:t>-</a:t>
            </a:r>
            <a:endParaRPr/>
          </a:p>
        </p:txBody>
      </p:sp>
      <p:sp>
        <p:nvSpPr>
          <p:cNvPr id="20" name="Textfeld 19" hidden="0"/>
          <p:cNvSpPr txBox="1"/>
          <p:nvPr isPhoto="0" userDrawn="0"/>
        </p:nvSpPr>
        <p:spPr bwMode="auto">
          <a:xfrm>
            <a:off x="7879401" y="2053173"/>
            <a:ext cx="267852" cy="523220"/>
          </a:xfrm>
          <a:prstGeom prst="rect">
            <a:avLst/>
          </a:prstGeom>
          <a:noFill/>
        </p:spPr>
        <p:txBody>
          <a:bodyPr wrap="square" rtlCol="0">
            <a:spAutoFit/>
          </a:bodyPr>
          <a:lstStyle/>
          <a:p>
            <a:pPr>
              <a:defRPr/>
            </a:pPr>
            <a:r>
              <a:rPr lang="de-DE" sz="2800" b="1"/>
              <a:t>+</a:t>
            </a:r>
            <a:endParaRPr/>
          </a:p>
        </p:txBody>
      </p:sp>
      <p:cxnSp>
        <p:nvCxnSpPr>
          <p:cNvPr id="28" name="Gerade Verbindung 27" hidden="0"/>
          <p:cNvCxnSpPr>
            <a:cxnSpLocks/>
            <a:stCxn id="4" idx="0"/>
          </p:cNvCxnSpPr>
          <p:nvPr isPhoto="0" userDrawn="0"/>
        </p:nvCxnSpPr>
        <p:spPr bwMode="auto">
          <a:xfrm flipV="1">
            <a:off x="4115778" y="1406872"/>
            <a:ext cx="0" cy="490911"/>
          </a:xfrm>
          <a:prstGeom prst="line">
            <a:avLst/>
          </a:prstGeom>
        </p:spPr>
        <p:style>
          <a:lnRef idx="2">
            <a:schemeClr val="dk1"/>
          </a:lnRef>
          <a:fillRef idx="0">
            <a:schemeClr val="dk1"/>
          </a:fillRef>
          <a:effectRef idx="1">
            <a:schemeClr val="dk1"/>
          </a:effectRef>
          <a:fontRef idx="minor">
            <a:schemeClr val="tx1"/>
          </a:fontRef>
        </p:style>
      </p:cxnSp>
      <p:cxnSp>
        <p:nvCxnSpPr>
          <p:cNvPr id="31" name="Gerade Verbindung 30" hidden="0"/>
          <p:cNvCxnSpPr>
            <a:cxnSpLocks/>
          </p:cNvCxnSpPr>
          <p:nvPr isPhoto="0" userDrawn="0"/>
        </p:nvCxnSpPr>
        <p:spPr bwMode="auto">
          <a:xfrm flipH="1">
            <a:off x="4115778" y="1406872"/>
            <a:ext cx="1836206" cy="0"/>
          </a:xfrm>
          <a:prstGeom prst="line">
            <a:avLst/>
          </a:prstGeom>
        </p:spPr>
        <p:style>
          <a:lnRef idx="2">
            <a:schemeClr val="dk1"/>
          </a:lnRef>
          <a:fillRef idx="0">
            <a:schemeClr val="dk1"/>
          </a:fillRef>
          <a:effectRef idx="1">
            <a:schemeClr val="dk1"/>
          </a:effectRef>
          <a:fontRef idx="minor">
            <a:schemeClr val="tx1"/>
          </a:fontRef>
        </p:style>
      </p:cxnSp>
      <p:cxnSp>
        <p:nvCxnSpPr>
          <p:cNvPr id="34" name="Gerade Verbindung 33" hidden="0"/>
          <p:cNvCxnSpPr>
            <a:cxnSpLocks/>
          </p:cNvCxnSpPr>
          <p:nvPr isPhoto="0" userDrawn="0"/>
        </p:nvCxnSpPr>
        <p:spPr bwMode="auto">
          <a:xfrm flipV="1">
            <a:off x="5951984" y="1161416"/>
            <a:ext cx="0" cy="490911"/>
          </a:xfrm>
          <a:prstGeom prst="line">
            <a:avLst/>
          </a:prstGeom>
        </p:spPr>
        <p:style>
          <a:lnRef idx="2">
            <a:schemeClr val="dk1"/>
          </a:lnRef>
          <a:fillRef idx="0">
            <a:schemeClr val="dk1"/>
          </a:fillRef>
          <a:effectRef idx="1">
            <a:schemeClr val="dk1"/>
          </a:effectRef>
          <a:fontRef idx="minor">
            <a:schemeClr val="tx1"/>
          </a:fontRef>
        </p:style>
      </p:cxnSp>
      <p:cxnSp>
        <p:nvCxnSpPr>
          <p:cNvPr id="35" name="Gerade Verbindung 34" hidden="0"/>
          <p:cNvCxnSpPr>
            <a:cxnSpLocks/>
          </p:cNvCxnSpPr>
          <p:nvPr isPhoto="0" userDrawn="0"/>
        </p:nvCxnSpPr>
        <p:spPr bwMode="auto">
          <a:xfrm flipV="1">
            <a:off x="6161314" y="1247086"/>
            <a:ext cx="0" cy="319570"/>
          </a:xfrm>
          <a:prstGeom prst="line">
            <a:avLst/>
          </a:prstGeom>
        </p:spPr>
        <p:style>
          <a:lnRef idx="2">
            <a:schemeClr val="dk1"/>
          </a:lnRef>
          <a:fillRef idx="0">
            <a:schemeClr val="dk1"/>
          </a:fillRef>
          <a:effectRef idx="1">
            <a:schemeClr val="dk1"/>
          </a:effectRef>
          <a:fontRef idx="minor">
            <a:schemeClr val="tx1"/>
          </a:fontRef>
        </p:style>
      </p:cxnSp>
      <p:cxnSp>
        <p:nvCxnSpPr>
          <p:cNvPr id="37" name="Gerade Verbindung 36" hidden="0"/>
          <p:cNvCxnSpPr>
            <a:cxnSpLocks/>
          </p:cNvCxnSpPr>
          <p:nvPr isPhoto="0" userDrawn="0"/>
        </p:nvCxnSpPr>
        <p:spPr bwMode="auto">
          <a:xfrm flipH="1">
            <a:off x="6161314" y="1406872"/>
            <a:ext cx="1857673" cy="0"/>
          </a:xfrm>
          <a:prstGeom prst="line">
            <a:avLst/>
          </a:prstGeom>
        </p:spPr>
        <p:style>
          <a:lnRef idx="2">
            <a:schemeClr val="dk1"/>
          </a:lnRef>
          <a:fillRef idx="0">
            <a:schemeClr val="dk1"/>
          </a:fillRef>
          <a:effectRef idx="1">
            <a:schemeClr val="dk1"/>
          </a:effectRef>
          <a:fontRef idx="minor">
            <a:schemeClr val="tx1"/>
          </a:fontRef>
        </p:style>
      </p:cxnSp>
      <p:cxnSp>
        <p:nvCxnSpPr>
          <p:cNvPr id="38" name="Gerade Verbindung 37" hidden="0"/>
          <p:cNvCxnSpPr>
            <a:cxnSpLocks/>
          </p:cNvCxnSpPr>
          <p:nvPr isPhoto="0" userDrawn="0"/>
        </p:nvCxnSpPr>
        <p:spPr bwMode="auto">
          <a:xfrm flipV="1">
            <a:off x="8018987" y="1406872"/>
            <a:ext cx="0" cy="490911"/>
          </a:xfrm>
          <a:prstGeom prst="line">
            <a:avLst/>
          </a:prstGeom>
        </p:spPr>
        <p:style>
          <a:lnRef idx="2">
            <a:schemeClr val="dk1"/>
          </a:lnRef>
          <a:fillRef idx="0">
            <a:schemeClr val="dk1"/>
          </a:fillRef>
          <a:effectRef idx="1">
            <a:schemeClr val="dk1"/>
          </a:effectRef>
          <a:fontRef idx="minor">
            <a:schemeClr val="tx1"/>
          </a:fontRef>
        </p:style>
      </p:cxnSp>
      <p:sp>
        <p:nvSpPr>
          <p:cNvPr id="22" name="Textfeld 21" hidden="0"/>
          <p:cNvSpPr txBox="1"/>
          <p:nvPr isPhoto="0" userDrawn="0"/>
        </p:nvSpPr>
        <p:spPr bwMode="auto">
          <a:xfrm>
            <a:off x="7435120" y="3807502"/>
            <a:ext cx="74157" cy="369332"/>
          </a:xfrm>
          <a:prstGeom prst="rect">
            <a:avLst/>
          </a:prstGeom>
          <a:noFill/>
        </p:spPr>
        <p:txBody>
          <a:bodyPr wrap="square" rtlCol="0">
            <a:spAutoFit/>
          </a:bodyPr>
          <a:lstStyle/>
          <a:p>
            <a:pPr>
              <a:defRPr/>
            </a:pPr>
            <a:endParaRPr lang="de-DE"/>
          </a:p>
        </p:txBody>
      </p:sp>
      <p:sp>
        <p:nvSpPr>
          <p:cNvPr id="23" name="Textfeld 22" hidden="0"/>
          <p:cNvSpPr txBox="1"/>
          <p:nvPr isPhoto="0" userDrawn="0"/>
        </p:nvSpPr>
        <p:spPr bwMode="auto">
          <a:xfrm>
            <a:off x="0" y="6297698"/>
            <a:ext cx="11280576" cy="577081"/>
          </a:xfrm>
          <a:prstGeom prst="rect">
            <a:avLst/>
          </a:prstGeom>
          <a:noFill/>
        </p:spPr>
        <p:txBody>
          <a:bodyPr wrap="square" rtlCol="0">
            <a:spAutoFit/>
          </a:bodyPr>
          <a:lstStyle/>
          <a:p>
            <a:pPr>
              <a:defRPr/>
            </a:pPr>
            <a:r>
              <a:rPr lang="de-DE" sz="1050">
                <a:solidFill>
                  <a:schemeClr val="bg2">
                    <a:lumMod val="75000"/>
                  </a:schemeClr>
                </a:solidFill>
              </a:rPr>
              <a:t>LEIFIchemie</a:t>
            </a:r>
            <a:r>
              <a:rPr lang="de-DE" sz="1050">
                <a:solidFill>
                  <a:schemeClr val="bg2">
                    <a:lumMod val="75000"/>
                  </a:schemeClr>
                </a:solidFill>
              </a:rPr>
              <a:t>. (o. D.). Eigenschaften von Salzen. https://</a:t>
            </a:r>
            <a:r>
              <a:rPr lang="de-DE" sz="1050">
                <a:solidFill>
                  <a:schemeClr val="bg2">
                    <a:lumMod val="75000"/>
                  </a:schemeClr>
                </a:solidFill>
              </a:rPr>
              <a:t>www.leifichemie.de</a:t>
            </a:r>
            <a:r>
              <a:rPr lang="de-DE" sz="1050">
                <a:solidFill>
                  <a:schemeClr val="bg2">
                    <a:lumMod val="75000"/>
                  </a:schemeClr>
                </a:solidFill>
              </a:rPr>
              <a:t>/anorganische-verbindungen/salze/</a:t>
            </a:r>
            <a:r>
              <a:rPr lang="de-DE" sz="1050">
                <a:solidFill>
                  <a:schemeClr val="bg2">
                    <a:lumMod val="75000"/>
                  </a:schemeClr>
                </a:solidFill>
              </a:rPr>
              <a:t>grundwissen</a:t>
            </a:r>
            <a:r>
              <a:rPr lang="de-DE" sz="1050">
                <a:solidFill>
                  <a:schemeClr val="bg2">
                    <a:lumMod val="75000"/>
                  </a:schemeClr>
                </a:solidFill>
              </a:rPr>
              <a:t>/eigenschaften-von-salzen#:~:</a:t>
            </a:r>
            <a:r>
              <a:rPr lang="de-DE" sz="1050">
                <a:solidFill>
                  <a:schemeClr val="bg2">
                    <a:lumMod val="75000"/>
                  </a:schemeClr>
                </a:solidFill>
              </a:rPr>
              <a:t>text</a:t>
            </a:r>
            <a:r>
              <a:rPr lang="de-DE" sz="1050">
                <a:solidFill>
                  <a:schemeClr val="bg2">
                    <a:lumMod val="75000"/>
                  </a:schemeClr>
                </a:solidFill>
              </a:rPr>
              <a:t>=Salze%20leiten%20im%20flüssigen%20Zustand%20oder%20in%20gelöster%20Form%20den%20elektrischen%20Strom.&amp;text=Damit%20ein%20Stoff%20den%20elektrischen,Ionen%20können%20sich%20nicht%20bewegen. (letzter Zugriff: 19.07.2024)</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hidden"/>
                                      </p:to>
                                    </p:set>
                                  </p:childTnLst>
                                </p:cTn>
                              </p:par>
                            </p:childTnLst>
                          </p:cTn>
                        </p:par>
                        <p:par>
                          <p:cTn id="7" fill="hold">
                            <p:stCondLst>
                              <p:cond delay="0"/>
                            </p:stCondLst>
                            <p:childTnLst>
                              <p:par>
                                <p:cTn id="8" presetID="9" presetClass="entr" presetSubtype="0" fill="hold" grpId="0" nodeType="after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500"/>
                                        <p:tgtEl>
                                          <p:spTgt spid="4"/>
                                        </p:tgtEl>
                                      </p:cBhvr>
                                    </p:animEffect>
                                  </p:childTnLst>
                                </p:cTn>
                              </p:par>
                              <p:par>
                                <p:cTn id="11" presetID="9" presetClass="entr" presetSubtype="0" fill="hold"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dissolve">
                                      <p:cBhvr>
                                        <p:cTn id="13" dur="500"/>
                                        <p:tgtEl>
                                          <p:spTgt spid="28"/>
                                        </p:tgtEl>
                                      </p:cBhvr>
                                    </p:animEffect>
                                  </p:childTnLst>
                                </p:cTn>
                              </p:par>
                              <p:par>
                                <p:cTn id="14" presetID="9" presetClass="entr" presetSubtype="0" fill="hold"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dissolve">
                                      <p:cBhvr>
                                        <p:cTn id="16" dur="500"/>
                                        <p:tgtEl>
                                          <p:spTgt spid="31"/>
                                        </p:tgtEl>
                                      </p:cBhvr>
                                    </p:animEffect>
                                  </p:childTnLst>
                                </p:cTn>
                              </p:par>
                              <p:par>
                                <p:cTn id="17" presetID="9" presetClass="entr" presetSubtype="0" fill="hold" nodeType="withEffect">
                                  <p:stCondLst>
                                    <p:cond delay="0"/>
                                  </p:stCondLst>
                                  <p:childTnLst>
                                    <p:set>
                                      <p:cBhvr>
                                        <p:cTn id="18" dur="1" fill="hold">
                                          <p:stCondLst>
                                            <p:cond delay="0"/>
                                          </p:stCondLst>
                                        </p:cTn>
                                        <p:tgtEl>
                                          <p:spTgt spid="34"/>
                                        </p:tgtEl>
                                        <p:attrNameLst>
                                          <p:attrName>style.visibility</p:attrName>
                                        </p:attrNameLst>
                                      </p:cBhvr>
                                      <p:to>
                                        <p:strVal val="visible"/>
                                      </p:to>
                                    </p:set>
                                    <p:animEffect transition="in" filter="dissolve">
                                      <p:cBhvr>
                                        <p:cTn id="19" dur="500"/>
                                        <p:tgtEl>
                                          <p:spTgt spid="34"/>
                                        </p:tgtEl>
                                      </p:cBhvr>
                                    </p:animEffect>
                                  </p:childTnLst>
                                </p:cTn>
                              </p:par>
                              <p:par>
                                <p:cTn id="20" presetID="9" presetClass="entr" presetSubtype="0" fill="hold" nodeType="withEffect">
                                  <p:stCondLst>
                                    <p:cond delay="0"/>
                                  </p:stCondLst>
                                  <p:childTnLst>
                                    <p:set>
                                      <p:cBhvr>
                                        <p:cTn id="21" dur="1" fill="hold">
                                          <p:stCondLst>
                                            <p:cond delay="0"/>
                                          </p:stCondLst>
                                        </p:cTn>
                                        <p:tgtEl>
                                          <p:spTgt spid="35"/>
                                        </p:tgtEl>
                                        <p:attrNameLst>
                                          <p:attrName>style.visibility</p:attrName>
                                        </p:attrNameLst>
                                      </p:cBhvr>
                                      <p:to>
                                        <p:strVal val="visible"/>
                                      </p:to>
                                    </p:set>
                                    <p:animEffect transition="in" filter="dissolve">
                                      <p:cBhvr>
                                        <p:cTn id="22" dur="500"/>
                                        <p:tgtEl>
                                          <p:spTgt spid="35"/>
                                        </p:tgtEl>
                                      </p:cBhvr>
                                    </p:animEffect>
                                  </p:childTnLst>
                                </p:cTn>
                              </p:par>
                              <p:par>
                                <p:cTn id="23" presetID="9" presetClass="entr" presetSubtype="0" fill="hold" nodeType="withEffect">
                                  <p:stCondLst>
                                    <p:cond delay="0"/>
                                  </p:stCondLst>
                                  <p:childTnLst>
                                    <p:set>
                                      <p:cBhvr>
                                        <p:cTn id="24" dur="1" fill="hold">
                                          <p:stCondLst>
                                            <p:cond delay="0"/>
                                          </p:stCondLst>
                                        </p:cTn>
                                        <p:tgtEl>
                                          <p:spTgt spid="37"/>
                                        </p:tgtEl>
                                        <p:attrNameLst>
                                          <p:attrName>style.visibility</p:attrName>
                                        </p:attrNameLst>
                                      </p:cBhvr>
                                      <p:to>
                                        <p:strVal val="visible"/>
                                      </p:to>
                                    </p:set>
                                    <p:animEffect transition="in" filter="dissolve">
                                      <p:cBhvr>
                                        <p:cTn id="25" dur="500"/>
                                        <p:tgtEl>
                                          <p:spTgt spid="37"/>
                                        </p:tgtEl>
                                      </p:cBhvr>
                                    </p:animEffect>
                                  </p:childTnLst>
                                </p:cTn>
                              </p:par>
                              <p:par>
                                <p:cTn id="26" presetID="9" presetClass="entr" presetSubtype="0" fill="hold" nodeType="withEffect">
                                  <p:stCondLst>
                                    <p:cond delay="0"/>
                                  </p:stCondLst>
                                  <p:childTnLst>
                                    <p:set>
                                      <p:cBhvr>
                                        <p:cTn id="27" dur="1" fill="hold">
                                          <p:stCondLst>
                                            <p:cond delay="0"/>
                                          </p:stCondLst>
                                        </p:cTn>
                                        <p:tgtEl>
                                          <p:spTgt spid="38"/>
                                        </p:tgtEl>
                                        <p:attrNameLst>
                                          <p:attrName>style.visibility</p:attrName>
                                        </p:attrNameLst>
                                      </p:cBhvr>
                                      <p:to>
                                        <p:strVal val="visible"/>
                                      </p:to>
                                    </p:set>
                                    <p:animEffect transition="in" filter="dissolve">
                                      <p:cBhvr>
                                        <p:cTn id="28" dur="500"/>
                                        <p:tgtEl>
                                          <p:spTgt spid="38"/>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dissolve">
                                      <p:cBhvr>
                                        <p:cTn id="31" dur="500"/>
                                        <p:tgtEl>
                                          <p:spTgt spid="5"/>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dissolve">
                                      <p:cBhvr>
                                        <p:cTn id="34" dur="500"/>
                                        <p:tgtEl>
                                          <p:spTgt spid="20"/>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dissolve">
                                      <p:cBhvr>
                                        <p:cTn id="37" dur="500"/>
                                        <p:tgtEl>
                                          <p:spTgt spid="6"/>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dissolve">
                                      <p:cBhvr>
                                        <p:cTn id="40" dur="500"/>
                                        <p:tgtEl>
                                          <p:spTgt spid="7"/>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dissolve">
                                      <p:cBhvr>
                                        <p:cTn id="43" dur="500"/>
                                        <p:tgtEl>
                                          <p:spTgt spid="8"/>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9"/>
                                        </p:tgtEl>
                                        <p:attrNameLst>
                                          <p:attrName>style.visibility</p:attrName>
                                        </p:attrNameLst>
                                      </p:cBhvr>
                                      <p:to>
                                        <p:strVal val="visible"/>
                                      </p:to>
                                    </p:set>
                                    <p:animEffect transition="in" filter="dissolve">
                                      <p:cBhvr>
                                        <p:cTn id="46" dur="500"/>
                                        <p:tgtEl>
                                          <p:spTgt spid="9"/>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10"/>
                                        </p:tgtEl>
                                        <p:attrNameLst>
                                          <p:attrName>style.visibility</p:attrName>
                                        </p:attrNameLst>
                                      </p:cBhvr>
                                      <p:to>
                                        <p:strVal val="visible"/>
                                      </p:to>
                                    </p:set>
                                    <p:animEffect transition="in" filter="dissolve">
                                      <p:cBhvr>
                                        <p:cTn id="49" dur="500"/>
                                        <p:tgtEl>
                                          <p:spTgt spid="10"/>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dissolve">
                                      <p:cBhvr>
                                        <p:cTn id="52" dur="500"/>
                                        <p:tgtEl>
                                          <p:spTgt spid="11"/>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dissolve">
                                      <p:cBhvr>
                                        <p:cTn id="55" dur="500"/>
                                        <p:tgtEl>
                                          <p:spTgt spid="12"/>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dissolve">
                                      <p:cBhvr>
                                        <p:cTn id="58" dur="500"/>
                                        <p:tgtEl>
                                          <p:spTgt spid="13"/>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14"/>
                                        </p:tgtEl>
                                        <p:attrNameLst>
                                          <p:attrName>style.visibility</p:attrName>
                                        </p:attrNameLst>
                                      </p:cBhvr>
                                      <p:to>
                                        <p:strVal val="visible"/>
                                      </p:to>
                                    </p:set>
                                    <p:animEffect transition="in" filter="dissolve">
                                      <p:cBhvr>
                                        <p:cTn id="61" dur="500"/>
                                        <p:tgtEl>
                                          <p:spTgt spid="14"/>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15"/>
                                        </p:tgtEl>
                                        <p:attrNameLst>
                                          <p:attrName>style.visibility</p:attrName>
                                        </p:attrNameLst>
                                      </p:cBhvr>
                                      <p:to>
                                        <p:strVal val="visible"/>
                                      </p:to>
                                    </p:set>
                                    <p:animEffect transition="in" filter="dissolve">
                                      <p:cBhvr>
                                        <p:cTn id="64" dur="500"/>
                                        <p:tgtEl>
                                          <p:spTgt spid="15"/>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16"/>
                                        </p:tgtEl>
                                        <p:attrNameLst>
                                          <p:attrName>style.visibility</p:attrName>
                                        </p:attrNameLst>
                                      </p:cBhvr>
                                      <p:to>
                                        <p:strVal val="visible"/>
                                      </p:to>
                                    </p:set>
                                    <p:animEffect transition="in" filter="dissolve">
                                      <p:cBhvr>
                                        <p:cTn id="67" dur="500"/>
                                        <p:tgtEl>
                                          <p:spTgt spid="16"/>
                                        </p:tgtEl>
                                      </p:cBhvr>
                                    </p:animEffect>
                                  </p:childTnLst>
                                </p:cTn>
                              </p:par>
                              <p:par>
                                <p:cTn id="68" presetID="9" presetClass="entr" presetSubtype="0" fill="hold" grpId="0" nodeType="withEffect">
                                  <p:stCondLst>
                                    <p:cond delay="0"/>
                                  </p:stCondLst>
                                  <p:childTnLst>
                                    <p:set>
                                      <p:cBhvr>
                                        <p:cTn id="69" dur="1" fill="hold">
                                          <p:stCondLst>
                                            <p:cond delay="0"/>
                                          </p:stCondLst>
                                        </p:cTn>
                                        <p:tgtEl>
                                          <p:spTgt spid="17"/>
                                        </p:tgtEl>
                                        <p:attrNameLst>
                                          <p:attrName>style.visibility</p:attrName>
                                        </p:attrNameLst>
                                      </p:cBhvr>
                                      <p:to>
                                        <p:strVal val="visible"/>
                                      </p:to>
                                    </p:set>
                                    <p:animEffect transition="in" filter="dissolve">
                                      <p:cBhvr>
                                        <p:cTn id="70" dur="500"/>
                                        <p:tgtEl>
                                          <p:spTgt spid="17"/>
                                        </p:tgtEl>
                                      </p:cBhvr>
                                    </p:animEffect>
                                  </p:childTnLst>
                                </p:cTn>
                              </p:par>
                              <p:par>
                                <p:cTn id="71" presetID="9" presetClass="entr" presetSubtype="0" fill="hold" grpId="0" nodeType="with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dissolve">
                                      <p:cBhvr>
                                        <p:cTn id="73" dur="500"/>
                                        <p:tgtEl>
                                          <p:spTgt spid="18"/>
                                        </p:tgtEl>
                                      </p:cBhvr>
                                    </p:animEffect>
                                  </p:childTnLst>
                                </p:cTn>
                              </p:par>
                            </p:childTnLst>
                          </p:cTn>
                        </p:par>
                        <p:par>
                          <p:cTn id="74" fill="hold">
                            <p:stCondLst>
                              <p:cond delay="500"/>
                            </p:stCondLst>
                            <p:childTnLst>
                              <p:par>
                                <p:cTn id="75" presetID="0" presetClass="path" presetSubtype="0" accel="50000" decel="50000" fill="hold" grpId="1" nodeType="afterEffect">
                                  <p:stCondLst>
                                    <p:cond delay="1000"/>
                                  </p:stCondLst>
                                  <p:childTnLst>
                                    <p:animMotion origin="layout" path="M 1.04167E-6 -4.07407E-6 C 0.0095 -0.00879 0.01901 -0.01759 0.03008 -0.01666 C 0.04114 -0.01597 0.05378 -0.00555 0.06654 0.00487 " pathEditMode="relative" rAng="0" ptsTypes="AAA">
                                      <p:cBhvr>
                                        <p:cTn id="76" dur="3000" fill="hold"/>
                                        <p:tgtEl>
                                          <p:spTgt spid="15"/>
                                        </p:tgtEl>
                                        <p:attrNameLst>
                                          <p:attrName>ppt_x</p:attrName>
                                          <p:attrName>ppt_y</p:attrName>
                                        </p:attrNameLst>
                                      </p:cBhvr>
                                      <p:rCtr x="3320" y="-602"/>
                                    </p:animMotion>
                                  </p:childTnLst>
                                </p:cTn>
                              </p:par>
                              <p:par>
                                <p:cTn id="77" presetID="0" presetClass="path" presetSubtype="0" accel="50000" decel="50000" fill="hold" grpId="1" nodeType="withEffect">
                                  <p:stCondLst>
                                    <p:cond delay="0"/>
                                  </p:stCondLst>
                                  <p:childTnLst>
                                    <p:animMotion origin="layout" path="M 3.54167E-6 -0.00301 C -0.01094 -0.01621 -0.02175 -0.02894 -0.02969 -0.03218 C -0.0375 -0.03519 -0.04245 -0.02847 -0.04727 -0.02199 " pathEditMode="relative" rAng="0" ptsTypes="AAA">
                                      <p:cBhvr>
                                        <p:cTn id="78" dur="3000" fill="hold"/>
                                        <p:tgtEl>
                                          <p:spTgt spid="11"/>
                                        </p:tgtEl>
                                        <p:attrNameLst>
                                          <p:attrName>ppt_x</p:attrName>
                                          <p:attrName>ppt_y</p:attrName>
                                        </p:attrNameLst>
                                      </p:cBhvr>
                                      <p:rCtr x="-2370" y="-1505"/>
                                    </p:animMotion>
                                  </p:childTnLst>
                                </p:cTn>
                              </p:par>
                              <p:par>
                                <p:cTn id="79" presetID="0" presetClass="path" presetSubtype="0" accel="50000" decel="50000" fill="hold" grpId="1" nodeType="withEffect">
                                  <p:stCondLst>
                                    <p:cond delay="0"/>
                                  </p:stCondLst>
                                  <p:childTnLst>
                                    <p:animMotion origin="layout" path="M 5E-6 0.0007 C -0.01224 -0.01227 -0.02434 -0.02477 -0.04075 -0.02523 C -0.05717 -0.02615 -0.08007 -0.00902 -0.09843 -0.00277 C -0.1168 0.00394 -0.13373 0.0088 -0.15066 0.01389 " pathEditMode="relative" rAng="0" ptsTypes="AAAA">
                                      <p:cBhvr>
                                        <p:cTn id="80" dur="3000" fill="hold"/>
                                        <p:tgtEl>
                                          <p:spTgt spid="14"/>
                                        </p:tgtEl>
                                        <p:attrNameLst>
                                          <p:attrName>ppt_x</p:attrName>
                                          <p:attrName>ppt_y</p:attrName>
                                        </p:attrNameLst>
                                      </p:cBhvr>
                                      <p:rCtr x="-7539" y="-648"/>
                                    </p:animMotion>
                                  </p:childTnLst>
                                </p:cTn>
                              </p:par>
                              <p:par>
                                <p:cTn id="81" presetID="0" presetClass="path" presetSubtype="0" accel="50000" decel="50000" fill="hold" grpId="1" nodeType="withEffect">
                                  <p:stCondLst>
                                    <p:cond delay="0"/>
                                  </p:stCondLst>
                                  <p:childTnLst>
                                    <p:animMotion origin="layout" path="M 2.08333E-6 -4.81481E-6 C 0.0082 0.0132 0.01666 0.02639 0.03086 0.02385 C 0.04479 0.0213 0.0625 -0.00115 0.08411 -0.01574 C 0.10586 -0.03032 0.1332 -0.04675 0.16094 -0.06319 " pathEditMode="relative" rAng="0" ptsTypes="AAAA">
                                      <p:cBhvr>
                                        <p:cTn id="82" dur="3000" fill="hold"/>
                                        <p:tgtEl>
                                          <p:spTgt spid="16"/>
                                        </p:tgtEl>
                                        <p:attrNameLst>
                                          <p:attrName>ppt_x</p:attrName>
                                          <p:attrName>ppt_y</p:attrName>
                                        </p:attrNameLst>
                                      </p:cBhvr>
                                      <p:rCtr x="8047" y="-1968"/>
                                    </p:animMotion>
                                  </p:childTnLst>
                                </p:cTn>
                              </p:par>
                              <p:par>
                                <p:cTn id="83" presetID="0" presetClass="path" presetSubtype="0" accel="50000" decel="50000" fill="hold" grpId="1" nodeType="withEffect">
                                  <p:stCondLst>
                                    <p:cond delay="0"/>
                                  </p:stCondLst>
                                  <p:childTnLst>
                                    <p:animMotion origin="layout" path="M -3.54167E-6 0.00602 C 0.01289 0.01365 0.02592 0.02152 0.03438 0.01666 C 0.04284 0.01227 0.04701 -0.00463 0.05118 -0.0213 " pathEditMode="relative" rAng="0" ptsTypes="AAA">
                                      <p:cBhvr>
                                        <p:cTn id="84" dur="3000" fill="hold"/>
                                        <p:tgtEl>
                                          <p:spTgt spid="17"/>
                                        </p:tgtEl>
                                        <p:attrNameLst>
                                          <p:attrName>ppt_x</p:attrName>
                                          <p:attrName>ppt_y</p:attrName>
                                        </p:attrNameLst>
                                      </p:cBhvr>
                                      <p:rCtr x="2552" y="-764"/>
                                    </p:animMotion>
                                  </p:childTnLst>
                                </p:cTn>
                              </p:par>
                              <p:par>
                                <p:cTn id="85" presetID="0" presetClass="path" presetSubtype="0" accel="50000" decel="50000" fill="hold" grpId="1" nodeType="withEffect">
                                  <p:stCondLst>
                                    <p:cond delay="0"/>
                                  </p:stCondLst>
                                  <p:childTnLst>
                                    <p:animMotion origin="layout" path="M 2.08333E-6 -0.00416 C -0.01485 0.00857 -0.02956 0.0213 -0.04336 0.01736 C -0.05716 0.0132 -0.07227 -0.02361 -0.08281 -0.02963 C -0.09336 -0.03518 -0.1 -0.02685 -0.10651 -0.01782 " pathEditMode="relative" rAng="0" ptsTypes="AAAA">
                                      <p:cBhvr>
                                        <p:cTn id="86" dur="3000" fill="hold"/>
                                        <p:tgtEl>
                                          <p:spTgt spid="12"/>
                                        </p:tgtEl>
                                        <p:attrNameLst>
                                          <p:attrName>ppt_x</p:attrName>
                                          <p:attrName>ppt_y</p:attrName>
                                        </p:attrNameLst>
                                      </p:cBhvr>
                                      <p:rCtr x="-5326" y="-255"/>
                                    </p:animMotion>
                                  </p:childTnLst>
                                </p:cTn>
                              </p:par>
                              <p:par>
                                <p:cTn id="87" presetID="0" presetClass="path" presetSubtype="0" accel="50000" decel="50000" fill="hold" grpId="1" nodeType="withEffect">
                                  <p:stCondLst>
                                    <p:cond delay="0"/>
                                  </p:stCondLst>
                                  <p:childTnLst>
                                    <p:animMotion origin="layout" path="M 3.33333E-6 2.22222E-6 C 0.01862 0.01366 0.03737 0.02754 0.05442 0.02546 C 0.07135 0.02315 0.0875 -0.00278 0.10221 -0.01273 C 0.11692 -0.02292 0.12968 -0.03565 0.14271 -0.03496 C 0.15586 -0.03449 0.16797 -0.02199 0.18073 -0.00972 " pathEditMode="relative" rAng="0" ptsTypes="AAAAA">
                                      <p:cBhvr>
                                        <p:cTn id="88" dur="2000" fill="hold"/>
                                        <p:tgtEl>
                                          <p:spTgt spid="18"/>
                                        </p:tgtEl>
                                        <p:attrNameLst>
                                          <p:attrName>ppt_x</p:attrName>
                                          <p:attrName>ppt_y</p:attrName>
                                        </p:attrNameLst>
                                      </p:cBhvr>
                                      <p:rCtr x="9036" y="-486"/>
                                    </p:animMotion>
                                  </p:childTnLst>
                                </p:cTn>
                              </p:par>
                              <p:par>
                                <p:cTn id="89" presetID="0" presetClass="path" presetSubtype="0" accel="50000" decel="50000" fill="hold" grpId="1" nodeType="withEffect">
                                  <p:stCondLst>
                                    <p:cond delay="0"/>
                                  </p:stCondLst>
                                  <p:childTnLst>
                                    <p:animMotion origin="layout" path="M -4.79167E-6 -7.40741E-7 C -0.01679 0.02269 -0.03346 0.04537 -0.05924 0.05695 C -0.08515 0.06875 -0.12955 0.07153 -0.1552 0.06968 C -0.18072 0.06782 -0.19674 0.05695 -0.21263 0.04583 " pathEditMode="relative" rAng="0" ptsTypes="AAAA">
                                      <p:cBhvr>
                                        <p:cTn id="90" dur="2000" fill="hold"/>
                                        <p:tgtEl>
                                          <p:spTgt spid="13"/>
                                        </p:tgtEl>
                                        <p:attrNameLst>
                                          <p:attrName>ppt_x</p:attrName>
                                          <p:attrName>ppt_y</p:attrName>
                                        </p:attrNameLst>
                                      </p:cBhvr>
                                      <p:rCtr x="-10638" y="349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3" name="Textfeld 2" hidden="0"/>
          <p:cNvSpPr txBox="1"/>
          <p:nvPr isPhoto="0" userDrawn="0"/>
        </p:nvSpPr>
        <p:spPr bwMode="auto">
          <a:xfrm>
            <a:off x="479376" y="313491"/>
            <a:ext cx="4032448" cy="523220"/>
          </a:xfrm>
          <a:prstGeom prst="rect">
            <a:avLst/>
          </a:prstGeom>
          <a:noFill/>
        </p:spPr>
        <p:txBody>
          <a:bodyPr wrap="square" rtlCol="0">
            <a:spAutoFit/>
          </a:bodyPr>
          <a:lstStyle/>
          <a:p>
            <a:pPr>
              <a:defRPr/>
            </a:pPr>
            <a:r>
              <a:rPr lang="de-DE" sz="2800"/>
              <a:t>Leitfähigkeit in Schmelze</a:t>
            </a:r>
            <a:endParaRPr/>
          </a:p>
        </p:txBody>
      </p:sp>
      <p:sp>
        <p:nvSpPr>
          <p:cNvPr id="2" name="Abgerundetes Rechteck 1" hidden="0">
            <a:hlinkClick r:id="rId2" action="ppaction://hlinksldjump"/>
          </p:cNvPr>
          <p:cNvSpPr/>
          <p:nvPr isPhoto="0" userDrawn="0"/>
        </p:nvSpPr>
        <p:spPr bwMode="auto">
          <a:xfrm>
            <a:off x="695400" y="5301208"/>
            <a:ext cx="2016224" cy="720080"/>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Zurück</a:t>
            </a:r>
            <a:endParaRPr/>
          </a:p>
        </p:txBody>
      </p:sp>
      <p:sp>
        <p:nvSpPr>
          <p:cNvPr id="4" name="Textfeld 3" hidden="0"/>
          <p:cNvSpPr txBox="1"/>
          <p:nvPr isPhoto="0" userDrawn="0"/>
        </p:nvSpPr>
        <p:spPr bwMode="auto">
          <a:xfrm>
            <a:off x="2189566" y="2397948"/>
            <a:ext cx="7812868" cy="2062103"/>
          </a:xfrm>
          <a:prstGeom prst="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defRPr/>
            </a:pPr>
            <a:r>
              <a:rPr lang="de-DE" sz="3200"/>
              <a:t>Wird ein Salz erhitzt und somit zum Schmelzen gebracht, löst sich das Ionengitter und die Kationen und Anionen können sich frei bewegen.</a:t>
            </a:r>
            <a:endParaRPr/>
          </a:p>
        </p:txBody>
      </p:sp>
      <p:sp>
        <p:nvSpPr>
          <p:cNvPr id="6" name="Textfeld 5" hidden="0"/>
          <p:cNvSpPr txBox="1"/>
          <p:nvPr isPhoto="0" userDrawn="0"/>
        </p:nvSpPr>
        <p:spPr bwMode="auto">
          <a:xfrm>
            <a:off x="0" y="6297698"/>
            <a:ext cx="11280576" cy="577081"/>
          </a:xfrm>
          <a:prstGeom prst="rect">
            <a:avLst/>
          </a:prstGeom>
          <a:noFill/>
        </p:spPr>
        <p:txBody>
          <a:bodyPr wrap="square" rtlCol="0">
            <a:spAutoFit/>
          </a:bodyPr>
          <a:lstStyle/>
          <a:p>
            <a:pPr>
              <a:defRPr/>
            </a:pPr>
            <a:r>
              <a:rPr lang="de-DE" sz="1050">
                <a:solidFill>
                  <a:schemeClr val="bg2">
                    <a:lumMod val="75000"/>
                  </a:schemeClr>
                </a:solidFill>
              </a:rPr>
              <a:t>LEIFIchemie</a:t>
            </a:r>
            <a:r>
              <a:rPr lang="de-DE" sz="1050">
                <a:solidFill>
                  <a:schemeClr val="bg2">
                    <a:lumMod val="75000"/>
                  </a:schemeClr>
                </a:solidFill>
              </a:rPr>
              <a:t>. (o. D.). Eigenschaften von Salzen. https://</a:t>
            </a:r>
            <a:r>
              <a:rPr lang="de-DE" sz="1050">
                <a:solidFill>
                  <a:schemeClr val="bg2">
                    <a:lumMod val="75000"/>
                  </a:schemeClr>
                </a:solidFill>
              </a:rPr>
              <a:t>www.leifichemie.de</a:t>
            </a:r>
            <a:r>
              <a:rPr lang="de-DE" sz="1050">
                <a:solidFill>
                  <a:schemeClr val="bg2">
                    <a:lumMod val="75000"/>
                  </a:schemeClr>
                </a:solidFill>
              </a:rPr>
              <a:t>/anorganische-verbindungen/salze/</a:t>
            </a:r>
            <a:r>
              <a:rPr lang="de-DE" sz="1050">
                <a:solidFill>
                  <a:schemeClr val="bg2">
                    <a:lumMod val="75000"/>
                  </a:schemeClr>
                </a:solidFill>
              </a:rPr>
              <a:t>grundwissen</a:t>
            </a:r>
            <a:r>
              <a:rPr lang="de-DE" sz="1050">
                <a:solidFill>
                  <a:schemeClr val="bg2">
                    <a:lumMod val="75000"/>
                  </a:schemeClr>
                </a:solidFill>
              </a:rPr>
              <a:t>/eigenschaften-von-salzen#:~:</a:t>
            </a:r>
            <a:r>
              <a:rPr lang="de-DE" sz="1050">
                <a:solidFill>
                  <a:schemeClr val="bg2">
                    <a:lumMod val="75000"/>
                  </a:schemeClr>
                </a:solidFill>
              </a:rPr>
              <a:t>text</a:t>
            </a:r>
            <a:r>
              <a:rPr lang="de-DE" sz="1050">
                <a:solidFill>
                  <a:schemeClr val="bg2">
                    <a:lumMod val="75000"/>
                  </a:schemeClr>
                </a:solidFill>
              </a:rPr>
              <a:t>=Salze%20leiten%20im%20flüssigen%20Zustand%20oder%20in%20gelöster%20Form%20den%20elektrischen%20Strom.&amp;text=Damit%20ein%20Stoff%20den%20elektrischen,Ionen%20können%20sich%20nicht%20bewegen. (letzter Zugriff: 19.07.2024)</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0" advClick="0" advTm="0"/>
    </mc:Choice>
    <mc:Fallback>
      <p:transition advClick="0" advTm="0"/>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2" name="Textfeld 1" hidden="0"/>
          <p:cNvSpPr txBox="1"/>
          <p:nvPr isPhoto="0" userDrawn="0"/>
        </p:nvSpPr>
        <p:spPr bwMode="auto">
          <a:xfrm>
            <a:off x="407368" y="188640"/>
            <a:ext cx="6192688" cy="523220"/>
          </a:xfrm>
          <a:prstGeom prst="rect">
            <a:avLst/>
          </a:prstGeom>
          <a:noFill/>
        </p:spPr>
        <p:txBody>
          <a:bodyPr wrap="square" rtlCol="0">
            <a:spAutoFit/>
          </a:bodyPr>
          <a:lstStyle/>
          <a:p>
            <a:pPr>
              <a:defRPr/>
            </a:pPr>
            <a:r>
              <a:rPr lang="de-DE" sz="2800"/>
              <a:t>Keine Leitfähigkeit in festem Zustand</a:t>
            </a:r>
            <a:endParaRPr/>
          </a:p>
        </p:txBody>
      </p:sp>
      <p:sp>
        <p:nvSpPr>
          <p:cNvPr id="3" name="Abgerundetes Rechteck 2" hidden="0">
            <a:hlinkClick r:id="rId2" action="ppaction://hlinksldjump"/>
          </p:cNvPr>
          <p:cNvSpPr/>
          <p:nvPr isPhoto="0" userDrawn="0"/>
        </p:nvSpPr>
        <p:spPr bwMode="auto">
          <a:xfrm>
            <a:off x="695400" y="5301208"/>
            <a:ext cx="2016224" cy="720080"/>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Zurück</a:t>
            </a:r>
            <a:endParaRPr/>
          </a:p>
        </p:txBody>
      </p:sp>
      <p:sp>
        <p:nvSpPr>
          <p:cNvPr id="5" name="Oval 4" hidden="0"/>
          <p:cNvSpPr/>
          <p:nvPr isPhoto="0" userDrawn="0"/>
        </p:nvSpPr>
        <p:spPr bwMode="auto">
          <a:xfrm>
            <a:off x="4274625" y="1961421"/>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25" name="Oval 24" hidden="0"/>
          <p:cNvSpPr/>
          <p:nvPr isPhoto="0" userDrawn="0"/>
        </p:nvSpPr>
        <p:spPr bwMode="auto">
          <a:xfrm>
            <a:off x="5005548" y="1884036"/>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27" name="Oval 26" hidden="0"/>
          <p:cNvSpPr/>
          <p:nvPr isPhoto="0" userDrawn="0"/>
        </p:nvSpPr>
        <p:spPr bwMode="auto">
          <a:xfrm>
            <a:off x="928598" y="2137182"/>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28" name="Oval 27" hidden="0"/>
          <p:cNvSpPr/>
          <p:nvPr isPhoto="0" userDrawn="0"/>
        </p:nvSpPr>
        <p:spPr bwMode="auto">
          <a:xfrm>
            <a:off x="989763" y="1465736"/>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29" name="Textfeld 28" hidden="0"/>
          <p:cNvSpPr txBox="1"/>
          <p:nvPr isPhoto="0" userDrawn="0"/>
        </p:nvSpPr>
        <p:spPr bwMode="auto">
          <a:xfrm>
            <a:off x="1422739" y="1497094"/>
            <a:ext cx="1060941" cy="369332"/>
          </a:xfrm>
          <a:prstGeom prst="rect">
            <a:avLst/>
          </a:prstGeom>
          <a:noFill/>
        </p:spPr>
        <p:txBody>
          <a:bodyPr wrap="square" rtlCol="0">
            <a:spAutoFit/>
          </a:bodyPr>
          <a:lstStyle/>
          <a:p>
            <a:pPr>
              <a:defRPr/>
            </a:pPr>
            <a:r>
              <a:rPr lang="de-DE"/>
              <a:t>Kation</a:t>
            </a:r>
            <a:endParaRPr/>
          </a:p>
        </p:txBody>
      </p:sp>
      <p:sp>
        <p:nvSpPr>
          <p:cNvPr id="30" name="Textfeld 29" hidden="0"/>
          <p:cNvSpPr txBox="1"/>
          <p:nvPr isPhoto="0" userDrawn="0"/>
        </p:nvSpPr>
        <p:spPr bwMode="auto">
          <a:xfrm>
            <a:off x="1457153" y="2255252"/>
            <a:ext cx="1060941" cy="369332"/>
          </a:xfrm>
          <a:prstGeom prst="rect">
            <a:avLst/>
          </a:prstGeom>
          <a:noFill/>
        </p:spPr>
        <p:txBody>
          <a:bodyPr wrap="square" rtlCol="0">
            <a:spAutoFit/>
          </a:bodyPr>
          <a:lstStyle/>
          <a:p>
            <a:pPr>
              <a:defRPr/>
            </a:pPr>
            <a:r>
              <a:rPr lang="de-DE"/>
              <a:t>Anion</a:t>
            </a:r>
            <a:endParaRPr/>
          </a:p>
        </p:txBody>
      </p:sp>
      <p:sp>
        <p:nvSpPr>
          <p:cNvPr id="31" name="Rechteck 30" hidden="0"/>
          <p:cNvSpPr/>
          <p:nvPr isPhoto="0" userDrawn="0"/>
        </p:nvSpPr>
        <p:spPr bwMode="auto">
          <a:xfrm>
            <a:off x="3161359" y="1541582"/>
            <a:ext cx="504056" cy="3774837"/>
          </a:xfrm>
          <a:prstGeom prst="rect">
            <a:avLst/>
          </a:prstGeom>
          <a:solidFill>
            <a:schemeClr val="accent1">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defRPr/>
            </a:pPr>
            <a:r>
              <a:rPr lang="de-DE"/>
              <a:t>Minuspol</a:t>
            </a:r>
            <a:endParaRPr/>
          </a:p>
        </p:txBody>
      </p:sp>
      <p:sp>
        <p:nvSpPr>
          <p:cNvPr id="32" name="Rechteck 31" hidden="0"/>
          <p:cNvSpPr/>
          <p:nvPr isPhoto="0" userDrawn="0"/>
        </p:nvSpPr>
        <p:spPr bwMode="auto">
          <a:xfrm>
            <a:off x="8453406" y="1541582"/>
            <a:ext cx="504056" cy="3774836"/>
          </a:xfrm>
          <a:prstGeom prst="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defRPr/>
            </a:pPr>
            <a:r>
              <a:rPr lang="de-DE"/>
              <a:t>Pluspol</a:t>
            </a:r>
            <a:endParaRPr/>
          </a:p>
        </p:txBody>
      </p:sp>
      <p:sp>
        <p:nvSpPr>
          <p:cNvPr id="20" name="Textfeld 19" hidden="0"/>
          <p:cNvSpPr txBox="1"/>
          <p:nvPr isPhoto="0" userDrawn="0"/>
        </p:nvSpPr>
        <p:spPr bwMode="auto">
          <a:xfrm>
            <a:off x="3279461" y="1619735"/>
            <a:ext cx="267852" cy="523220"/>
          </a:xfrm>
          <a:prstGeom prst="rect">
            <a:avLst/>
          </a:prstGeom>
          <a:noFill/>
        </p:spPr>
        <p:txBody>
          <a:bodyPr wrap="square" rtlCol="0">
            <a:spAutoFit/>
          </a:bodyPr>
          <a:lstStyle/>
          <a:p>
            <a:pPr>
              <a:defRPr/>
            </a:pPr>
            <a:r>
              <a:rPr lang="de-DE" sz="2800" b="1"/>
              <a:t>-</a:t>
            </a:r>
            <a:endParaRPr/>
          </a:p>
        </p:txBody>
      </p:sp>
      <p:sp>
        <p:nvSpPr>
          <p:cNvPr id="21" name="Textfeld 20" hidden="0"/>
          <p:cNvSpPr txBox="1"/>
          <p:nvPr isPhoto="0" userDrawn="0"/>
        </p:nvSpPr>
        <p:spPr bwMode="auto">
          <a:xfrm>
            <a:off x="8532644" y="1636174"/>
            <a:ext cx="345579" cy="523220"/>
          </a:xfrm>
          <a:prstGeom prst="rect">
            <a:avLst/>
          </a:prstGeom>
          <a:noFill/>
        </p:spPr>
        <p:txBody>
          <a:bodyPr wrap="square" rtlCol="0">
            <a:spAutoFit/>
          </a:bodyPr>
          <a:lstStyle/>
          <a:p>
            <a:pPr>
              <a:defRPr/>
            </a:pPr>
            <a:r>
              <a:rPr lang="de-DE" sz="2800" b="1"/>
              <a:t>+</a:t>
            </a:r>
            <a:endParaRPr/>
          </a:p>
        </p:txBody>
      </p:sp>
      <p:cxnSp>
        <p:nvCxnSpPr>
          <p:cNvPr id="33" name="Gerade Verbindung 32" hidden="0"/>
          <p:cNvCxnSpPr>
            <a:cxnSpLocks/>
            <a:stCxn id="31" idx="0"/>
          </p:cNvCxnSpPr>
          <p:nvPr isPhoto="0" userDrawn="0"/>
        </p:nvCxnSpPr>
        <p:spPr bwMode="auto">
          <a:xfrm flipV="1">
            <a:off x="3413387" y="1125070"/>
            <a:ext cx="0" cy="416512"/>
          </a:xfrm>
          <a:prstGeom prst="line">
            <a:avLst/>
          </a:prstGeom>
        </p:spPr>
        <p:style>
          <a:lnRef idx="2">
            <a:schemeClr val="dk1"/>
          </a:lnRef>
          <a:fillRef idx="0">
            <a:schemeClr val="dk1"/>
          </a:fillRef>
          <a:effectRef idx="1">
            <a:schemeClr val="dk1"/>
          </a:effectRef>
          <a:fontRef idx="minor">
            <a:schemeClr val="tx1"/>
          </a:fontRef>
        </p:style>
      </p:cxnSp>
      <p:cxnSp>
        <p:nvCxnSpPr>
          <p:cNvPr id="34" name="Gerade Verbindung 33" hidden="0"/>
          <p:cNvCxnSpPr>
            <a:cxnSpLocks/>
          </p:cNvCxnSpPr>
          <p:nvPr isPhoto="0" userDrawn="0"/>
        </p:nvCxnSpPr>
        <p:spPr bwMode="auto">
          <a:xfrm flipH="1">
            <a:off x="3413726" y="1125070"/>
            <a:ext cx="2404671" cy="0"/>
          </a:xfrm>
          <a:prstGeom prst="line">
            <a:avLst/>
          </a:prstGeom>
        </p:spPr>
        <p:style>
          <a:lnRef idx="2">
            <a:schemeClr val="dk1"/>
          </a:lnRef>
          <a:fillRef idx="0">
            <a:schemeClr val="dk1"/>
          </a:fillRef>
          <a:effectRef idx="1">
            <a:schemeClr val="dk1"/>
          </a:effectRef>
          <a:fontRef idx="minor">
            <a:schemeClr val="tx1"/>
          </a:fontRef>
        </p:style>
      </p:cxnSp>
      <p:cxnSp>
        <p:nvCxnSpPr>
          <p:cNvPr id="35" name="Gerade Verbindung 34" hidden="0"/>
          <p:cNvCxnSpPr>
            <a:cxnSpLocks/>
          </p:cNvCxnSpPr>
          <p:nvPr isPhoto="0" userDrawn="0"/>
        </p:nvCxnSpPr>
        <p:spPr bwMode="auto">
          <a:xfrm flipV="1">
            <a:off x="5819523" y="879614"/>
            <a:ext cx="0" cy="490911"/>
          </a:xfrm>
          <a:prstGeom prst="line">
            <a:avLst/>
          </a:prstGeom>
        </p:spPr>
        <p:style>
          <a:lnRef idx="2">
            <a:schemeClr val="dk1"/>
          </a:lnRef>
          <a:fillRef idx="0">
            <a:schemeClr val="dk1"/>
          </a:fillRef>
          <a:effectRef idx="1">
            <a:schemeClr val="dk1"/>
          </a:effectRef>
          <a:fontRef idx="minor">
            <a:schemeClr val="tx1"/>
          </a:fontRef>
        </p:style>
      </p:cxnSp>
      <p:cxnSp>
        <p:nvCxnSpPr>
          <p:cNvPr id="36" name="Gerade Verbindung 35" hidden="0"/>
          <p:cNvCxnSpPr>
            <a:cxnSpLocks/>
          </p:cNvCxnSpPr>
          <p:nvPr isPhoto="0" userDrawn="0"/>
        </p:nvCxnSpPr>
        <p:spPr bwMode="auto">
          <a:xfrm flipV="1">
            <a:off x="6007547" y="965283"/>
            <a:ext cx="0" cy="319570"/>
          </a:xfrm>
          <a:prstGeom prst="line">
            <a:avLst/>
          </a:prstGeom>
        </p:spPr>
        <p:style>
          <a:lnRef idx="2">
            <a:schemeClr val="dk1"/>
          </a:lnRef>
          <a:fillRef idx="0">
            <a:schemeClr val="dk1"/>
          </a:fillRef>
          <a:effectRef idx="1">
            <a:schemeClr val="dk1"/>
          </a:effectRef>
          <a:fontRef idx="minor">
            <a:schemeClr val="tx1"/>
          </a:fontRef>
        </p:style>
      </p:cxnSp>
      <p:cxnSp>
        <p:nvCxnSpPr>
          <p:cNvPr id="37" name="Gerade Verbindung 36" hidden="0"/>
          <p:cNvCxnSpPr>
            <a:cxnSpLocks/>
          </p:cNvCxnSpPr>
          <p:nvPr isPhoto="0" userDrawn="0"/>
        </p:nvCxnSpPr>
        <p:spPr bwMode="auto">
          <a:xfrm flipH="1">
            <a:off x="6007547" y="1125068"/>
            <a:ext cx="2697886" cy="0"/>
          </a:xfrm>
          <a:prstGeom prst="line">
            <a:avLst/>
          </a:prstGeom>
        </p:spPr>
        <p:style>
          <a:lnRef idx="2">
            <a:schemeClr val="dk1"/>
          </a:lnRef>
          <a:fillRef idx="0">
            <a:schemeClr val="dk1"/>
          </a:fillRef>
          <a:effectRef idx="1">
            <a:schemeClr val="dk1"/>
          </a:effectRef>
          <a:fontRef idx="minor">
            <a:schemeClr val="tx1"/>
          </a:fontRef>
        </p:style>
      </p:cxnSp>
      <p:cxnSp>
        <p:nvCxnSpPr>
          <p:cNvPr id="38" name="Gerade Verbindung 37" hidden="0"/>
          <p:cNvCxnSpPr>
            <a:cxnSpLocks/>
          </p:cNvCxnSpPr>
          <p:nvPr isPhoto="0" userDrawn="0"/>
        </p:nvCxnSpPr>
        <p:spPr bwMode="auto">
          <a:xfrm flipV="1">
            <a:off x="8705433" y="1125068"/>
            <a:ext cx="0" cy="429969"/>
          </a:xfrm>
          <a:prstGeom prst="line">
            <a:avLst/>
          </a:prstGeom>
        </p:spPr>
        <p:style>
          <a:lnRef idx="2">
            <a:schemeClr val="dk1"/>
          </a:lnRef>
          <a:fillRef idx="0">
            <a:schemeClr val="dk1"/>
          </a:fillRef>
          <a:effectRef idx="1">
            <a:schemeClr val="dk1"/>
          </a:effectRef>
          <a:fontRef idx="minor">
            <a:schemeClr val="tx1"/>
          </a:fontRef>
        </p:style>
      </p:cxnSp>
      <p:sp>
        <p:nvSpPr>
          <p:cNvPr id="69" name="Oval 68" hidden="0"/>
          <p:cNvSpPr/>
          <p:nvPr isPhoto="0" userDrawn="0"/>
        </p:nvSpPr>
        <p:spPr bwMode="auto">
          <a:xfrm>
            <a:off x="5057253" y="2716540"/>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70" name="Oval 69" hidden="0"/>
          <p:cNvSpPr/>
          <p:nvPr isPhoto="0" userDrawn="0"/>
        </p:nvSpPr>
        <p:spPr bwMode="auto">
          <a:xfrm>
            <a:off x="4267797" y="3499222"/>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71" name="Oval 70" hidden="0"/>
          <p:cNvSpPr/>
          <p:nvPr isPhoto="0" userDrawn="0"/>
        </p:nvSpPr>
        <p:spPr bwMode="auto">
          <a:xfrm>
            <a:off x="5056809" y="4276999"/>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72" name="Oval 71" hidden="0"/>
          <p:cNvSpPr/>
          <p:nvPr isPhoto="0" userDrawn="0"/>
        </p:nvSpPr>
        <p:spPr bwMode="auto">
          <a:xfrm>
            <a:off x="5786793" y="1974202"/>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73" name="Oval 72" hidden="0"/>
          <p:cNvSpPr/>
          <p:nvPr isPhoto="0" userDrawn="0"/>
        </p:nvSpPr>
        <p:spPr bwMode="auto">
          <a:xfrm>
            <a:off x="5779965" y="3480303"/>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74" name="Oval 73" hidden="0"/>
          <p:cNvSpPr/>
          <p:nvPr isPhoto="0" userDrawn="0"/>
        </p:nvSpPr>
        <p:spPr bwMode="auto">
          <a:xfrm>
            <a:off x="6585364" y="4221088"/>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75" name="Oval 74" hidden="0"/>
          <p:cNvSpPr/>
          <p:nvPr isPhoto="0" userDrawn="0"/>
        </p:nvSpPr>
        <p:spPr bwMode="auto">
          <a:xfrm>
            <a:off x="7346472" y="3463064"/>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76" name="Oval 75" hidden="0"/>
          <p:cNvSpPr/>
          <p:nvPr isPhoto="0" userDrawn="0"/>
        </p:nvSpPr>
        <p:spPr bwMode="auto">
          <a:xfrm>
            <a:off x="6585364" y="2716540"/>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77" name="Oval 76" hidden="0"/>
          <p:cNvSpPr/>
          <p:nvPr isPhoto="0" userDrawn="0"/>
        </p:nvSpPr>
        <p:spPr bwMode="auto">
          <a:xfrm>
            <a:off x="7346472" y="1961421"/>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78" name="Oval 77" hidden="0"/>
          <p:cNvSpPr/>
          <p:nvPr isPhoto="0" userDrawn="0"/>
        </p:nvSpPr>
        <p:spPr bwMode="auto">
          <a:xfrm>
            <a:off x="6531908" y="1897784"/>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79" name="Oval 78" hidden="0"/>
          <p:cNvSpPr/>
          <p:nvPr isPhoto="0" userDrawn="0"/>
        </p:nvSpPr>
        <p:spPr bwMode="auto">
          <a:xfrm>
            <a:off x="4222300" y="2630345"/>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80" name="Oval 79" hidden="0"/>
          <p:cNvSpPr/>
          <p:nvPr isPhoto="0" userDrawn="0"/>
        </p:nvSpPr>
        <p:spPr bwMode="auto">
          <a:xfrm>
            <a:off x="5725628" y="2632867"/>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81" name="Oval 80" hidden="0"/>
          <p:cNvSpPr/>
          <p:nvPr isPhoto="0" userDrawn="0"/>
        </p:nvSpPr>
        <p:spPr bwMode="auto">
          <a:xfrm>
            <a:off x="7292135" y="2653757"/>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82" name="Oval 81" hidden="0"/>
          <p:cNvSpPr/>
          <p:nvPr isPhoto="0" userDrawn="0"/>
        </p:nvSpPr>
        <p:spPr bwMode="auto">
          <a:xfrm>
            <a:off x="5002472" y="3408295"/>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83" name="Oval 82" hidden="0"/>
          <p:cNvSpPr/>
          <p:nvPr isPhoto="0" userDrawn="0"/>
        </p:nvSpPr>
        <p:spPr bwMode="auto">
          <a:xfrm>
            <a:off x="6531908" y="3405590"/>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84" name="Oval 83" hidden="0"/>
          <p:cNvSpPr/>
          <p:nvPr isPhoto="0" userDrawn="0"/>
        </p:nvSpPr>
        <p:spPr bwMode="auto">
          <a:xfrm>
            <a:off x="7292963" y="4149079"/>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85" name="Oval 84" hidden="0"/>
          <p:cNvSpPr/>
          <p:nvPr isPhoto="0" userDrawn="0"/>
        </p:nvSpPr>
        <p:spPr bwMode="auto">
          <a:xfrm>
            <a:off x="5725628" y="4194646"/>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86" name="Oval 85" hidden="0"/>
          <p:cNvSpPr/>
          <p:nvPr isPhoto="0" userDrawn="0"/>
        </p:nvSpPr>
        <p:spPr bwMode="auto">
          <a:xfrm>
            <a:off x="4222300" y="4194646"/>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26" name="Rechteck 25" hidden="0"/>
          <p:cNvSpPr/>
          <p:nvPr isPhoto="0" userDrawn="0"/>
        </p:nvSpPr>
        <p:spPr bwMode="auto">
          <a:xfrm>
            <a:off x="3978570" y="2685343"/>
            <a:ext cx="4646244" cy="104084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r>
              <a:rPr lang="de-DE" sz="2400"/>
              <a:t>Zum Starten der Animation, bitte die Leertaste betätigen</a:t>
            </a:r>
            <a:endParaRPr/>
          </a:p>
        </p:txBody>
      </p:sp>
      <p:sp>
        <p:nvSpPr>
          <p:cNvPr id="4" name="Interaktive Schaltfläche: Informationen 3" hidden="0">
            <a:hlinkClick r:id="rId3" action="ppaction://hlinksldjump" highlightClick="1"/>
          </p:cNvPr>
          <p:cNvSpPr/>
          <p:nvPr isPhoto="0" userDrawn="0"/>
        </p:nvSpPr>
        <p:spPr bwMode="auto">
          <a:xfrm>
            <a:off x="11640616" y="6381328"/>
            <a:ext cx="360040" cy="360040"/>
          </a:xfrm>
          <a:prstGeom prst="actionButtonInformation">
            <a:avLst/>
          </a:prstGeom>
        </p:spPr>
        <p:style>
          <a:lnRef idx="1">
            <a:schemeClr val="accent4"/>
          </a:lnRef>
          <a:fillRef idx="3">
            <a:schemeClr val="accent4"/>
          </a:fillRef>
          <a:effectRef idx="2">
            <a:schemeClr val="accent4"/>
          </a:effectRef>
          <a:fontRef idx="minor">
            <a:schemeClr val="lt1"/>
          </a:fontRef>
        </p:style>
        <p:txBody>
          <a:bodyPr rtlCol="0" anchor="ctr"/>
          <a:lstStyle/>
          <a:p>
            <a:pPr algn="ctr">
              <a:defRPr/>
            </a:pPr>
            <a:endParaRPr lang="de-DE"/>
          </a:p>
        </p:txBody>
      </p:sp>
      <p:sp>
        <p:nvSpPr>
          <p:cNvPr id="6" name="Textfeld 5" hidden="0"/>
          <p:cNvSpPr txBox="1"/>
          <p:nvPr isPhoto="0" userDrawn="0"/>
        </p:nvSpPr>
        <p:spPr bwMode="auto">
          <a:xfrm>
            <a:off x="0" y="6297698"/>
            <a:ext cx="11280576" cy="577081"/>
          </a:xfrm>
          <a:prstGeom prst="rect">
            <a:avLst/>
          </a:prstGeom>
          <a:noFill/>
        </p:spPr>
        <p:txBody>
          <a:bodyPr wrap="square" rtlCol="0">
            <a:spAutoFit/>
          </a:bodyPr>
          <a:lstStyle/>
          <a:p>
            <a:pPr>
              <a:defRPr/>
            </a:pPr>
            <a:r>
              <a:rPr lang="de-DE" sz="1050">
                <a:solidFill>
                  <a:schemeClr val="bg2">
                    <a:lumMod val="75000"/>
                  </a:schemeClr>
                </a:solidFill>
              </a:rPr>
              <a:t>LEIFIchemie</a:t>
            </a:r>
            <a:r>
              <a:rPr lang="de-DE" sz="1050">
                <a:solidFill>
                  <a:schemeClr val="bg2">
                    <a:lumMod val="75000"/>
                  </a:schemeClr>
                </a:solidFill>
              </a:rPr>
              <a:t>. (o. D.). Eigenschaften von Salzen. https://</a:t>
            </a:r>
            <a:r>
              <a:rPr lang="de-DE" sz="1050">
                <a:solidFill>
                  <a:schemeClr val="bg2">
                    <a:lumMod val="75000"/>
                  </a:schemeClr>
                </a:solidFill>
              </a:rPr>
              <a:t>www.leifichemie.de</a:t>
            </a:r>
            <a:r>
              <a:rPr lang="de-DE" sz="1050">
                <a:solidFill>
                  <a:schemeClr val="bg2">
                    <a:lumMod val="75000"/>
                  </a:schemeClr>
                </a:solidFill>
              </a:rPr>
              <a:t>/anorganische-verbindungen/salze/</a:t>
            </a:r>
            <a:r>
              <a:rPr lang="de-DE" sz="1050">
                <a:solidFill>
                  <a:schemeClr val="bg2">
                    <a:lumMod val="75000"/>
                  </a:schemeClr>
                </a:solidFill>
              </a:rPr>
              <a:t>grundwissen</a:t>
            </a:r>
            <a:r>
              <a:rPr lang="de-DE" sz="1050">
                <a:solidFill>
                  <a:schemeClr val="bg2">
                    <a:lumMod val="75000"/>
                  </a:schemeClr>
                </a:solidFill>
              </a:rPr>
              <a:t>/eigenschaften-von-salzen#:~:</a:t>
            </a:r>
            <a:r>
              <a:rPr lang="de-DE" sz="1050">
                <a:solidFill>
                  <a:schemeClr val="bg2">
                    <a:lumMod val="75000"/>
                  </a:schemeClr>
                </a:solidFill>
              </a:rPr>
              <a:t>text</a:t>
            </a:r>
            <a:r>
              <a:rPr lang="de-DE" sz="1050">
                <a:solidFill>
                  <a:schemeClr val="bg2">
                    <a:lumMod val="75000"/>
                  </a:schemeClr>
                </a:solidFill>
              </a:rPr>
              <a:t>=Salze%20leiten%20im%20flüssigen%20Zustand%20oder%20in%20gelöster%20Form%20den%20elektrischen%20Strom.&amp;text=Damit%20ein%20Stoff%20den%20elektrischen,Ionen%20können%20sich%20nicht%20bewegen. (letzter Zugriff: 19.07.2024)</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hidden"/>
                                      </p:to>
                                    </p:set>
                                  </p:childTnLst>
                                </p:cTn>
                              </p:par>
                            </p:childTnLst>
                          </p:cTn>
                        </p:par>
                        <p:par>
                          <p:cTn id="7" fill="hold">
                            <p:stCondLst>
                              <p:cond delay="0"/>
                            </p:stCondLst>
                            <p:childTnLst>
                              <p:par>
                                <p:cTn id="8" presetID="9" presetClass="entr" presetSubtype="0" fill="hold" grpId="0" nodeType="after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dissolve">
                                      <p:cBhvr>
                                        <p:cTn id="10" dur="500"/>
                                        <p:tgtEl>
                                          <p:spTgt spid="2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dissolve">
                                      <p:cBhvr>
                                        <p:cTn id="13" dur="500"/>
                                        <p:tgtEl>
                                          <p:spTgt spid="28"/>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dissolve">
                                      <p:cBhvr>
                                        <p:cTn id="16" dur="500"/>
                                        <p:tgtEl>
                                          <p:spTgt spid="29"/>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dissolve">
                                      <p:cBhvr>
                                        <p:cTn id="19" dur="500"/>
                                        <p:tgtEl>
                                          <p:spTgt spid="30"/>
                                        </p:tgtEl>
                                      </p:cBhvr>
                                    </p:animEffect>
                                  </p:childTnLst>
                                </p:cTn>
                              </p:par>
                              <p:par>
                                <p:cTn id="20" presetID="9" presetClass="entr" presetSubtype="0" fill="hold" grpId="1" nodeType="withEffect">
                                  <p:stCondLst>
                                    <p:cond delay="0"/>
                                  </p:stCondLst>
                                  <p:iterate type="lt">
                                    <p:tmPct val="0"/>
                                  </p:iterate>
                                  <p:childTnLst>
                                    <p:set>
                                      <p:cBhvr>
                                        <p:cTn id="21" dur="1" fill="hold">
                                          <p:stCondLst>
                                            <p:cond delay="0"/>
                                          </p:stCondLst>
                                        </p:cTn>
                                        <p:tgtEl>
                                          <p:spTgt spid="5"/>
                                        </p:tgtEl>
                                        <p:attrNameLst>
                                          <p:attrName>style.visibility</p:attrName>
                                        </p:attrNameLst>
                                      </p:cBhvr>
                                      <p:to>
                                        <p:strVal val="visible"/>
                                      </p:to>
                                    </p:set>
                                    <p:animEffect transition="in" filter="dissolve">
                                      <p:cBhvr>
                                        <p:cTn id="22" dur="500"/>
                                        <p:tgtEl>
                                          <p:spTgt spid="5"/>
                                        </p:tgtEl>
                                      </p:cBhvr>
                                    </p:animEffect>
                                  </p:childTnLst>
                                </p:cTn>
                              </p:par>
                              <p:par>
                                <p:cTn id="23" presetID="9" presetClass="entr" presetSubtype="0" fill="hold" grpId="1" nodeType="withEffect">
                                  <p:stCondLst>
                                    <p:cond delay="0"/>
                                  </p:stCondLst>
                                  <p:childTnLst>
                                    <p:set>
                                      <p:cBhvr>
                                        <p:cTn id="24" dur="1" fill="hold">
                                          <p:stCondLst>
                                            <p:cond delay="0"/>
                                          </p:stCondLst>
                                        </p:cTn>
                                        <p:tgtEl>
                                          <p:spTgt spid="25"/>
                                        </p:tgtEl>
                                        <p:attrNameLst>
                                          <p:attrName>style.visibility</p:attrName>
                                        </p:attrNameLst>
                                      </p:cBhvr>
                                      <p:to>
                                        <p:strVal val="visible"/>
                                      </p:to>
                                    </p:set>
                                    <p:animEffect transition="in" filter="dissolve">
                                      <p:cBhvr>
                                        <p:cTn id="25" dur="500"/>
                                        <p:tgtEl>
                                          <p:spTgt spid="25"/>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31"/>
                                        </p:tgtEl>
                                        <p:attrNameLst>
                                          <p:attrName>style.visibility</p:attrName>
                                        </p:attrNameLst>
                                      </p:cBhvr>
                                      <p:to>
                                        <p:strVal val="visible"/>
                                      </p:to>
                                    </p:set>
                                    <p:animEffect transition="in" filter="dissolve">
                                      <p:cBhvr>
                                        <p:cTn id="28" dur="500"/>
                                        <p:tgtEl>
                                          <p:spTgt spid="31"/>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dissolve">
                                      <p:cBhvr>
                                        <p:cTn id="31" dur="500"/>
                                        <p:tgtEl>
                                          <p:spTgt spid="32"/>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dissolve">
                                      <p:cBhvr>
                                        <p:cTn id="34" dur="500"/>
                                        <p:tgtEl>
                                          <p:spTgt spid="20"/>
                                        </p:tgtEl>
                                      </p:cBhvr>
                                    </p:animEffect>
                                  </p:childTnLst>
                                </p:cTn>
                              </p:par>
                              <p:par>
                                <p:cTn id="35" presetID="9"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dissolve">
                                      <p:cBhvr>
                                        <p:cTn id="37" dur="500"/>
                                        <p:tgtEl>
                                          <p:spTgt spid="21"/>
                                        </p:tgtEl>
                                      </p:cBhvr>
                                    </p:animEffect>
                                  </p:childTnLst>
                                </p:cTn>
                              </p:par>
                              <p:par>
                                <p:cTn id="38" presetID="9" presetClass="entr" presetSubtype="0" fill="hold" nodeType="withEffect">
                                  <p:stCondLst>
                                    <p:cond delay="0"/>
                                  </p:stCondLst>
                                  <p:childTnLst>
                                    <p:set>
                                      <p:cBhvr>
                                        <p:cTn id="39" dur="1" fill="hold">
                                          <p:stCondLst>
                                            <p:cond delay="0"/>
                                          </p:stCondLst>
                                        </p:cTn>
                                        <p:tgtEl>
                                          <p:spTgt spid="33"/>
                                        </p:tgtEl>
                                        <p:attrNameLst>
                                          <p:attrName>style.visibility</p:attrName>
                                        </p:attrNameLst>
                                      </p:cBhvr>
                                      <p:to>
                                        <p:strVal val="visible"/>
                                      </p:to>
                                    </p:set>
                                    <p:animEffect transition="in" filter="dissolve">
                                      <p:cBhvr>
                                        <p:cTn id="40" dur="500"/>
                                        <p:tgtEl>
                                          <p:spTgt spid="33"/>
                                        </p:tgtEl>
                                      </p:cBhvr>
                                    </p:animEffect>
                                  </p:childTnLst>
                                </p:cTn>
                              </p:par>
                              <p:par>
                                <p:cTn id="41" presetID="9" presetClass="entr" presetSubtype="0" fill="hold" nodeType="withEffect">
                                  <p:stCondLst>
                                    <p:cond delay="0"/>
                                  </p:stCondLst>
                                  <p:childTnLst>
                                    <p:set>
                                      <p:cBhvr>
                                        <p:cTn id="42" dur="1" fill="hold">
                                          <p:stCondLst>
                                            <p:cond delay="0"/>
                                          </p:stCondLst>
                                        </p:cTn>
                                        <p:tgtEl>
                                          <p:spTgt spid="34"/>
                                        </p:tgtEl>
                                        <p:attrNameLst>
                                          <p:attrName>style.visibility</p:attrName>
                                        </p:attrNameLst>
                                      </p:cBhvr>
                                      <p:to>
                                        <p:strVal val="visible"/>
                                      </p:to>
                                    </p:set>
                                    <p:animEffect transition="in" filter="dissolve">
                                      <p:cBhvr>
                                        <p:cTn id="43" dur="500"/>
                                        <p:tgtEl>
                                          <p:spTgt spid="34"/>
                                        </p:tgtEl>
                                      </p:cBhvr>
                                    </p:animEffect>
                                  </p:childTnLst>
                                </p:cTn>
                              </p:par>
                              <p:par>
                                <p:cTn id="44" presetID="9" presetClass="entr" presetSubtype="0" fill="hold" nodeType="withEffect">
                                  <p:stCondLst>
                                    <p:cond delay="0"/>
                                  </p:stCondLst>
                                  <p:childTnLst>
                                    <p:set>
                                      <p:cBhvr>
                                        <p:cTn id="45" dur="1" fill="hold">
                                          <p:stCondLst>
                                            <p:cond delay="0"/>
                                          </p:stCondLst>
                                        </p:cTn>
                                        <p:tgtEl>
                                          <p:spTgt spid="35"/>
                                        </p:tgtEl>
                                        <p:attrNameLst>
                                          <p:attrName>style.visibility</p:attrName>
                                        </p:attrNameLst>
                                      </p:cBhvr>
                                      <p:to>
                                        <p:strVal val="visible"/>
                                      </p:to>
                                    </p:set>
                                    <p:animEffect transition="in" filter="dissolve">
                                      <p:cBhvr>
                                        <p:cTn id="46" dur="500"/>
                                        <p:tgtEl>
                                          <p:spTgt spid="35"/>
                                        </p:tgtEl>
                                      </p:cBhvr>
                                    </p:animEffect>
                                  </p:childTnLst>
                                </p:cTn>
                              </p:par>
                              <p:par>
                                <p:cTn id="47" presetID="9" presetClass="entr" presetSubtype="0" fill="hold" nodeType="withEffect">
                                  <p:stCondLst>
                                    <p:cond delay="0"/>
                                  </p:stCondLst>
                                  <p:childTnLst>
                                    <p:set>
                                      <p:cBhvr>
                                        <p:cTn id="48" dur="1" fill="hold">
                                          <p:stCondLst>
                                            <p:cond delay="0"/>
                                          </p:stCondLst>
                                        </p:cTn>
                                        <p:tgtEl>
                                          <p:spTgt spid="36"/>
                                        </p:tgtEl>
                                        <p:attrNameLst>
                                          <p:attrName>style.visibility</p:attrName>
                                        </p:attrNameLst>
                                      </p:cBhvr>
                                      <p:to>
                                        <p:strVal val="visible"/>
                                      </p:to>
                                    </p:set>
                                    <p:animEffect transition="in" filter="dissolve">
                                      <p:cBhvr>
                                        <p:cTn id="49" dur="500"/>
                                        <p:tgtEl>
                                          <p:spTgt spid="36"/>
                                        </p:tgtEl>
                                      </p:cBhvr>
                                    </p:animEffect>
                                  </p:childTnLst>
                                </p:cTn>
                              </p:par>
                              <p:par>
                                <p:cTn id="50" presetID="9" presetClass="entr" presetSubtype="0" fill="hold" nodeType="withEffect">
                                  <p:stCondLst>
                                    <p:cond delay="0"/>
                                  </p:stCondLst>
                                  <p:childTnLst>
                                    <p:set>
                                      <p:cBhvr>
                                        <p:cTn id="51" dur="1" fill="hold">
                                          <p:stCondLst>
                                            <p:cond delay="0"/>
                                          </p:stCondLst>
                                        </p:cTn>
                                        <p:tgtEl>
                                          <p:spTgt spid="37"/>
                                        </p:tgtEl>
                                        <p:attrNameLst>
                                          <p:attrName>style.visibility</p:attrName>
                                        </p:attrNameLst>
                                      </p:cBhvr>
                                      <p:to>
                                        <p:strVal val="visible"/>
                                      </p:to>
                                    </p:set>
                                    <p:animEffect transition="in" filter="dissolve">
                                      <p:cBhvr>
                                        <p:cTn id="52" dur="500"/>
                                        <p:tgtEl>
                                          <p:spTgt spid="37"/>
                                        </p:tgtEl>
                                      </p:cBhvr>
                                    </p:animEffect>
                                  </p:childTnLst>
                                </p:cTn>
                              </p:par>
                              <p:par>
                                <p:cTn id="53" presetID="9" presetClass="entr" presetSubtype="0" fill="hold" nodeType="withEffect">
                                  <p:stCondLst>
                                    <p:cond delay="0"/>
                                  </p:stCondLst>
                                  <p:childTnLst>
                                    <p:set>
                                      <p:cBhvr>
                                        <p:cTn id="54" dur="1" fill="hold">
                                          <p:stCondLst>
                                            <p:cond delay="0"/>
                                          </p:stCondLst>
                                        </p:cTn>
                                        <p:tgtEl>
                                          <p:spTgt spid="38"/>
                                        </p:tgtEl>
                                        <p:attrNameLst>
                                          <p:attrName>style.visibility</p:attrName>
                                        </p:attrNameLst>
                                      </p:cBhvr>
                                      <p:to>
                                        <p:strVal val="visible"/>
                                      </p:to>
                                    </p:set>
                                    <p:animEffect transition="in" filter="dissolve">
                                      <p:cBhvr>
                                        <p:cTn id="55" dur="500"/>
                                        <p:tgtEl>
                                          <p:spTgt spid="38"/>
                                        </p:tgtEl>
                                      </p:cBhvr>
                                    </p:animEffect>
                                  </p:childTnLst>
                                </p:cTn>
                              </p:par>
                              <p:par>
                                <p:cTn id="56" presetID="9" presetClass="entr" presetSubtype="0" fill="hold" grpId="1" nodeType="withEffect">
                                  <p:stCondLst>
                                    <p:cond delay="0"/>
                                  </p:stCondLst>
                                  <p:iterate type="lt">
                                    <p:tmPct val="0"/>
                                  </p:iterate>
                                  <p:childTnLst>
                                    <p:set>
                                      <p:cBhvr>
                                        <p:cTn id="57" dur="1" fill="hold">
                                          <p:stCondLst>
                                            <p:cond delay="0"/>
                                          </p:stCondLst>
                                        </p:cTn>
                                        <p:tgtEl>
                                          <p:spTgt spid="69"/>
                                        </p:tgtEl>
                                        <p:attrNameLst>
                                          <p:attrName>style.visibility</p:attrName>
                                        </p:attrNameLst>
                                      </p:cBhvr>
                                      <p:to>
                                        <p:strVal val="visible"/>
                                      </p:to>
                                    </p:set>
                                    <p:animEffect transition="in" filter="dissolve">
                                      <p:cBhvr>
                                        <p:cTn id="58" dur="500"/>
                                        <p:tgtEl>
                                          <p:spTgt spid="69"/>
                                        </p:tgtEl>
                                      </p:cBhvr>
                                    </p:animEffect>
                                  </p:childTnLst>
                                </p:cTn>
                              </p:par>
                              <p:par>
                                <p:cTn id="59" presetID="9" presetClass="entr" presetSubtype="0" fill="hold" grpId="1" nodeType="withEffect">
                                  <p:stCondLst>
                                    <p:cond delay="0"/>
                                  </p:stCondLst>
                                  <p:iterate type="lt">
                                    <p:tmPct val="0"/>
                                  </p:iterate>
                                  <p:childTnLst>
                                    <p:set>
                                      <p:cBhvr>
                                        <p:cTn id="60" dur="1" fill="hold">
                                          <p:stCondLst>
                                            <p:cond delay="0"/>
                                          </p:stCondLst>
                                        </p:cTn>
                                        <p:tgtEl>
                                          <p:spTgt spid="70"/>
                                        </p:tgtEl>
                                        <p:attrNameLst>
                                          <p:attrName>style.visibility</p:attrName>
                                        </p:attrNameLst>
                                      </p:cBhvr>
                                      <p:to>
                                        <p:strVal val="visible"/>
                                      </p:to>
                                    </p:set>
                                    <p:animEffect transition="in" filter="dissolve">
                                      <p:cBhvr>
                                        <p:cTn id="61" dur="500"/>
                                        <p:tgtEl>
                                          <p:spTgt spid="70"/>
                                        </p:tgtEl>
                                      </p:cBhvr>
                                    </p:animEffect>
                                  </p:childTnLst>
                                </p:cTn>
                              </p:par>
                              <p:par>
                                <p:cTn id="62" presetID="9" presetClass="entr" presetSubtype="0" fill="hold" grpId="1" nodeType="withEffect">
                                  <p:stCondLst>
                                    <p:cond delay="0"/>
                                  </p:stCondLst>
                                  <p:iterate type="lt">
                                    <p:tmPct val="0"/>
                                  </p:iterate>
                                  <p:childTnLst>
                                    <p:set>
                                      <p:cBhvr>
                                        <p:cTn id="63" dur="1" fill="hold">
                                          <p:stCondLst>
                                            <p:cond delay="0"/>
                                          </p:stCondLst>
                                        </p:cTn>
                                        <p:tgtEl>
                                          <p:spTgt spid="71"/>
                                        </p:tgtEl>
                                        <p:attrNameLst>
                                          <p:attrName>style.visibility</p:attrName>
                                        </p:attrNameLst>
                                      </p:cBhvr>
                                      <p:to>
                                        <p:strVal val="visible"/>
                                      </p:to>
                                    </p:set>
                                    <p:animEffect transition="in" filter="dissolve">
                                      <p:cBhvr>
                                        <p:cTn id="64" dur="500"/>
                                        <p:tgtEl>
                                          <p:spTgt spid="71"/>
                                        </p:tgtEl>
                                      </p:cBhvr>
                                    </p:animEffect>
                                  </p:childTnLst>
                                </p:cTn>
                              </p:par>
                              <p:par>
                                <p:cTn id="65" presetID="9" presetClass="entr" presetSubtype="0" fill="hold" grpId="1" nodeType="withEffect">
                                  <p:stCondLst>
                                    <p:cond delay="0"/>
                                  </p:stCondLst>
                                  <p:iterate type="lt">
                                    <p:tmPct val="0"/>
                                  </p:iterate>
                                  <p:childTnLst>
                                    <p:set>
                                      <p:cBhvr>
                                        <p:cTn id="66" dur="1" fill="hold">
                                          <p:stCondLst>
                                            <p:cond delay="0"/>
                                          </p:stCondLst>
                                        </p:cTn>
                                        <p:tgtEl>
                                          <p:spTgt spid="72"/>
                                        </p:tgtEl>
                                        <p:attrNameLst>
                                          <p:attrName>style.visibility</p:attrName>
                                        </p:attrNameLst>
                                      </p:cBhvr>
                                      <p:to>
                                        <p:strVal val="visible"/>
                                      </p:to>
                                    </p:set>
                                    <p:animEffect transition="in" filter="dissolve">
                                      <p:cBhvr>
                                        <p:cTn id="67" dur="500"/>
                                        <p:tgtEl>
                                          <p:spTgt spid="72"/>
                                        </p:tgtEl>
                                      </p:cBhvr>
                                    </p:animEffect>
                                  </p:childTnLst>
                                </p:cTn>
                              </p:par>
                              <p:par>
                                <p:cTn id="68" presetID="9" presetClass="entr" presetSubtype="0" fill="hold" grpId="1" nodeType="withEffect">
                                  <p:stCondLst>
                                    <p:cond delay="0"/>
                                  </p:stCondLst>
                                  <p:iterate type="lt">
                                    <p:tmPct val="0"/>
                                  </p:iterate>
                                  <p:childTnLst>
                                    <p:set>
                                      <p:cBhvr>
                                        <p:cTn id="69" dur="1" fill="hold">
                                          <p:stCondLst>
                                            <p:cond delay="0"/>
                                          </p:stCondLst>
                                        </p:cTn>
                                        <p:tgtEl>
                                          <p:spTgt spid="73"/>
                                        </p:tgtEl>
                                        <p:attrNameLst>
                                          <p:attrName>style.visibility</p:attrName>
                                        </p:attrNameLst>
                                      </p:cBhvr>
                                      <p:to>
                                        <p:strVal val="visible"/>
                                      </p:to>
                                    </p:set>
                                    <p:animEffect transition="in" filter="dissolve">
                                      <p:cBhvr>
                                        <p:cTn id="70" dur="500"/>
                                        <p:tgtEl>
                                          <p:spTgt spid="73"/>
                                        </p:tgtEl>
                                      </p:cBhvr>
                                    </p:animEffect>
                                  </p:childTnLst>
                                </p:cTn>
                              </p:par>
                              <p:par>
                                <p:cTn id="71" presetID="9" presetClass="entr" presetSubtype="0" fill="hold" grpId="1" nodeType="withEffect">
                                  <p:stCondLst>
                                    <p:cond delay="0"/>
                                  </p:stCondLst>
                                  <p:iterate type="lt">
                                    <p:tmPct val="0"/>
                                  </p:iterate>
                                  <p:childTnLst>
                                    <p:set>
                                      <p:cBhvr>
                                        <p:cTn id="72" dur="1" fill="hold">
                                          <p:stCondLst>
                                            <p:cond delay="0"/>
                                          </p:stCondLst>
                                        </p:cTn>
                                        <p:tgtEl>
                                          <p:spTgt spid="74"/>
                                        </p:tgtEl>
                                        <p:attrNameLst>
                                          <p:attrName>style.visibility</p:attrName>
                                        </p:attrNameLst>
                                      </p:cBhvr>
                                      <p:to>
                                        <p:strVal val="visible"/>
                                      </p:to>
                                    </p:set>
                                    <p:animEffect transition="in" filter="dissolve">
                                      <p:cBhvr>
                                        <p:cTn id="73" dur="500"/>
                                        <p:tgtEl>
                                          <p:spTgt spid="74"/>
                                        </p:tgtEl>
                                      </p:cBhvr>
                                    </p:animEffect>
                                  </p:childTnLst>
                                </p:cTn>
                              </p:par>
                              <p:par>
                                <p:cTn id="74" presetID="9" presetClass="entr" presetSubtype="0" fill="hold" grpId="1" nodeType="withEffect">
                                  <p:stCondLst>
                                    <p:cond delay="0"/>
                                  </p:stCondLst>
                                  <p:iterate type="lt">
                                    <p:tmPct val="0"/>
                                  </p:iterate>
                                  <p:childTnLst>
                                    <p:set>
                                      <p:cBhvr>
                                        <p:cTn id="75" dur="1" fill="hold">
                                          <p:stCondLst>
                                            <p:cond delay="0"/>
                                          </p:stCondLst>
                                        </p:cTn>
                                        <p:tgtEl>
                                          <p:spTgt spid="75"/>
                                        </p:tgtEl>
                                        <p:attrNameLst>
                                          <p:attrName>style.visibility</p:attrName>
                                        </p:attrNameLst>
                                      </p:cBhvr>
                                      <p:to>
                                        <p:strVal val="visible"/>
                                      </p:to>
                                    </p:set>
                                    <p:animEffect transition="in" filter="dissolve">
                                      <p:cBhvr>
                                        <p:cTn id="76" dur="500"/>
                                        <p:tgtEl>
                                          <p:spTgt spid="75"/>
                                        </p:tgtEl>
                                      </p:cBhvr>
                                    </p:animEffect>
                                  </p:childTnLst>
                                </p:cTn>
                              </p:par>
                              <p:par>
                                <p:cTn id="77" presetID="9" presetClass="entr" presetSubtype="0" fill="hold" grpId="1" nodeType="withEffect">
                                  <p:stCondLst>
                                    <p:cond delay="0"/>
                                  </p:stCondLst>
                                  <p:iterate type="lt">
                                    <p:tmPct val="0"/>
                                  </p:iterate>
                                  <p:childTnLst>
                                    <p:set>
                                      <p:cBhvr>
                                        <p:cTn id="78" dur="1" fill="hold">
                                          <p:stCondLst>
                                            <p:cond delay="0"/>
                                          </p:stCondLst>
                                        </p:cTn>
                                        <p:tgtEl>
                                          <p:spTgt spid="76"/>
                                        </p:tgtEl>
                                        <p:attrNameLst>
                                          <p:attrName>style.visibility</p:attrName>
                                        </p:attrNameLst>
                                      </p:cBhvr>
                                      <p:to>
                                        <p:strVal val="visible"/>
                                      </p:to>
                                    </p:set>
                                    <p:animEffect transition="in" filter="dissolve">
                                      <p:cBhvr>
                                        <p:cTn id="79" dur="500"/>
                                        <p:tgtEl>
                                          <p:spTgt spid="76"/>
                                        </p:tgtEl>
                                      </p:cBhvr>
                                    </p:animEffect>
                                  </p:childTnLst>
                                </p:cTn>
                              </p:par>
                              <p:par>
                                <p:cTn id="80" presetID="9" presetClass="entr" presetSubtype="0" fill="hold" grpId="1" nodeType="withEffect">
                                  <p:stCondLst>
                                    <p:cond delay="0"/>
                                  </p:stCondLst>
                                  <p:iterate type="lt">
                                    <p:tmPct val="0"/>
                                  </p:iterate>
                                  <p:childTnLst>
                                    <p:set>
                                      <p:cBhvr>
                                        <p:cTn id="81" dur="1" fill="hold">
                                          <p:stCondLst>
                                            <p:cond delay="0"/>
                                          </p:stCondLst>
                                        </p:cTn>
                                        <p:tgtEl>
                                          <p:spTgt spid="77"/>
                                        </p:tgtEl>
                                        <p:attrNameLst>
                                          <p:attrName>style.visibility</p:attrName>
                                        </p:attrNameLst>
                                      </p:cBhvr>
                                      <p:to>
                                        <p:strVal val="visible"/>
                                      </p:to>
                                    </p:set>
                                    <p:animEffect transition="in" filter="dissolve">
                                      <p:cBhvr>
                                        <p:cTn id="82" dur="500"/>
                                        <p:tgtEl>
                                          <p:spTgt spid="77"/>
                                        </p:tgtEl>
                                      </p:cBhvr>
                                    </p:animEffect>
                                  </p:childTnLst>
                                </p:cTn>
                              </p:par>
                              <p:par>
                                <p:cTn id="83" presetID="9" presetClass="entr" presetSubtype="0" fill="hold" grpId="1" nodeType="withEffect">
                                  <p:stCondLst>
                                    <p:cond delay="0"/>
                                  </p:stCondLst>
                                  <p:childTnLst>
                                    <p:set>
                                      <p:cBhvr>
                                        <p:cTn id="84" dur="1" fill="hold">
                                          <p:stCondLst>
                                            <p:cond delay="0"/>
                                          </p:stCondLst>
                                        </p:cTn>
                                        <p:tgtEl>
                                          <p:spTgt spid="78"/>
                                        </p:tgtEl>
                                        <p:attrNameLst>
                                          <p:attrName>style.visibility</p:attrName>
                                        </p:attrNameLst>
                                      </p:cBhvr>
                                      <p:to>
                                        <p:strVal val="visible"/>
                                      </p:to>
                                    </p:set>
                                    <p:animEffect transition="in" filter="dissolve">
                                      <p:cBhvr>
                                        <p:cTn id="85" dur="500"/>
                                        <p:tgtEl>
                                          <p:spTgt spid="78"/>
                                        </p:tgtEl>
                                      </p:cBhvr>
                                    </p:animEffect>
                                  </p:childTnLst>
                                </p:cTn>
                              </p:par>
                              <p:par>
                                <p:cTn id="86" presetID="9" presetClass="entr" presetSubtype="0" fill="hold" grpId="1" nodeType="withEffect">
                                  <p:stCondLst>
                                    <p:cond delay="0"/>
                                  </p:stCondLst>
                                  <p:childTnLst>
                                    <p:set>
                                      <p:cBhvr>
                                        <p:cTn id="87" dur="1" fill="hold">
                                          <p:stCondLst>
                                            <p:cond delay="0"/>
                                          </p:stCondLst>
                                        </p:cTn>
                                        <p:tgtEl>
                                          <p:spTgt spid="79"/>
                                        </p:tgtEl>
                                        <p:attrNameLst>
                                          <p:attrName>style.visibility</p:attrName>
                                        </p:attrNameLst>
                                      </p:cBhvr>
                                      <p:to>
                                        <p:strVal val="visible"/>
                                      </p:to>
                                    </p:set>
                                    <p:animEffect transition="in" filter="dissolve">
                                      <p:cBhvr>
                                        <p:cTn id="88" dur="500"/>
                                        <p:tgtEl>
                                          <p:spTgt spid="79"/>
                                        </p:tgtEl>
                                      </p:cBhvr>
                                    </p:animEffect>
                                  </p:childTnLst>
                                </p:cTn>
                              </p:par>
                              <p:par>
                                <p:cTn id="89" presetID="9" presetClass="entr" presetSubtype="0" fill="hold" grpId="1" nodeType="withEffect">
                                  <p:stCondLst>
                                    <p:cond delay="0"/>
                                  </p:stCondLst>
                                  <p:childTnLst>
                                    <p:set>
                                      <p:cBhvr>
                                        <p:cTn id="90" dur="1" fill="hold">
                                          <p:stCondLst>
                                            <p:cond delay="0"/>
                                          </p:stCondLst>
                                        </p:cTn>
                                        <p:tgtEl>
                                          <p:spTgt spid="80"/>
                                        </p:tgtEl>
                                        <p:attrNameLst>
                                          <p:attrName>style.visibility</p:attrName>
                                        </p:attrNameLst>
                                      </p:cBhvr>
                                      <p:to>
                                        <p:strVal val="visible"/>
                                      </p:to>
                                    </p:set>
                                    <p:animEffect transition="in" filter="dissolve">
                                      <p:cBhvr>
                                        <p:cTn id="91" dur="500"/>
                                        <p:tgtEl>
                                          <p:spTgt spid="80"/>
                                        </p:tgtEl>
                                      </p:cBhvr>
                                    </p:animEffect>
                                  </p:childTnLst>
                                </p:cTn>
                              </p:par>
                              <p:par>
                                <p:cTn id="92" presetID="9" presetClass="entr" presetSubtype="0" fill="hold" grpId="1" nodeType="withEffect">
                                  <p:stCondLst>
                                    <p:cond delay="0"/>
                                  </p:stCondLst>
                                  <p:childTnLst>
                                    <p:set>
                                      <p:cBhvr>
                                        <p:cTn id="93" dur="1" fill="hold">
                                          <p:stCondLst>
                                            <p:cond delay="0"/>
                                          </p:stCondLst>
                                        </p:cTn>
                                        <p:tgtEl>
                                          <p:spTgt spid="81"/>
                                        </p:tgtEl>
                                        <p:attrNameLst>
                                          <p:attrName>style.visibility</p:attrName>
                                        </p:attrNameLst>
                                      </p:cBhvr>
                                      <p:to>
                                        <p:strVal val="visible"/>
                                      </p:to>
                                    </p:set>
                                    <p:animEffect transition="in" filter="dissolve">
                                      <p:cBhvr>
                                        <p:cTn id="94" dur="500"/>
                                        <p:tgtEl>
                                          <p:spTgt spid="81"/>
                                        </p:tgtEl>
                                      </p:cBhvr>
                                    </p:animEffect>
                                  </p:childTnLst>
                                </p:cTn>
                              </p:par>
                              <p:par>
                                <p:cTn id="95" presetID="9" presetClass="entr" presetSubtype="0" fill="hold" grpId="1" nodeType="withEffect">
                                  <p:stCondLst>
                                    <p:cond delay="0"/>
                                  </p:stCondLst>
                                  <p:childTnLst>
                                    <p:set>
                                      <p:cBhvr>
                                        <p:cTn id="96" dur="1" fill="hold">
                                          <p:stCondLst>
                                            <p:cond delay="0"/>
                                          </p:stCondLst>
                                        </p:cTn>
                                        <p:tgtEl>
                                          <p:spTgt spid="82"/>
                                        </p:tgtEl>
                                        <p:attrNameLst>
                                          <p:attrName>style.visibility</p:attrName>
                                        </p:attrNameLst>
                                      </p:cBhvr>
                                      <p:to>
                                        <p:strVal val="visible"/>
                                      </p:to>
                                    </p:set>
                                    <p:animEffect transition="in" filter="dissolve">
                                      <p:cBhvr>
                                        <p:cTn id="97" dur="500"/>
                                        <p:tgtEl>
                                          <p:spTgt spid="82"/>
                                        </p:tgtEl>
                                      </p:cBhvr>
                                    </p:animEffect>
                                  </p:childTnLst>
                                </p:cTn>
                              </p:par>
                              <p:par>
                                <p:cTn id="98" presetID="9" presetClass="entr" presetSubtype="0" fill="hold" grpId="1" nodeType="withEffect">
                                  <p:stCondLst>
                                    <p:cond delay="0"/>
                                  </p:stCondLst>
                                  <p:childTnLst>
                                    <p:set>
                                      <p:cBhvr>
                                        <p:cTn id="99" dur="1" fill="hold">
                                          <p:stCondLst>
                                            <p:cond delay="0"/>
                                          </p:stCondLst>
                                        </p:cTn>
                                        <p:tgtEl>
                                          <p:spTgt spid="83"/>
                                        </p:tgtEl>
                                        <p:attrNameLst>
                                          <p:attrName>style.visibility</p:attrName>
                                        </p:attrNameLst>
                                      </p:cBhvr>
                                      <p:to>
                                        <p:strVal val="visible"/>
                                      </p:to>
                                    </p:set>
                                    <p:animEffect transition="in" filter="dissolve">
                                      <p:cBhvr>
                                        <p:cTn id="100" dur="500"/>
                                        <p:tgtEl>
                                          <p:spTgt spid="83"/>
                                        </p:tgtEl>
                                      </p:cBhvr>
                                    </p:animEffect>
                                  </p:childTnLst>
                                </p:cTn>
                              </p:par>
                              <p:par>
                                <p:cTn id="101" presetID="9" presetClass="entr" presetSubtype="0" fill="hold" grpId="1" nodeType="withEffect">
                                  <p:stCondLst>
                                    <p:cond delay="0"/>
                                  </p:stCondLst>
                                  <p:childTnLst>
                                    <p:set>
                                      <p:cBhvr>
                                        <p:cTn id="102" dur="1" fill="hold">
                                          <p:stCondLst>
                                            <p:cond delay="0"/>
                                          </p:stCondLst>
                                        </p:cTn>
                                        <p:tgtEl>
                                          <p:spTgt spid="84"/>
                                        </p:tgtEl>
                                        <p:attrNameLst>
                                          <p:attrName>style.visibility</p:attrName>
                                        </p:attrNameLst>
                                      </p:cBhvr>
                                      <p:to>
                                        <p:strVal val="visible"/>
                                      </p:to>
                                    </p:set>
                                    <p:animEffect transition="in" filter="dissolve">
                                      <p:cBhvr>
                                        <p:cTn id="103" dur="500"/>
                                        <p:tgtEl>
                                          <p:spTgt spid="84"/>
                                        </p:tgtEl>
                                      </p:cBhvr>
                                    </p:animEffect>
                                  </p:childTnLst>
                                </p:cTn>
                              </p:par>
                              <p:par>
                                <p:cTn id="104" presetID="9" presetClass="entr" presetSubtype="0" fill="hold" grpId="1" nodeType="withEffect">
                                  <p:stCondLst>
                                    <p:cond delay="0"/>
                                  </p:stCondLst>
                                  <p:childTnLst>
                                    <p:set>
                                      <p:cBhvr>
                                        <p:cTn id="105" dur="1" fill="hold">
                                          <p:stCondLst>
                                            <p:cond delay="0"/>
                                          </p:stCondLst>
                                        </p:cTn>
                                        <p:tgtEl>
                                          <p:spTgt spid="85"/>
                                        </p:tgtEl>
                                        <p:attrNameLst>
                                          <p:attrName>style.visibility</p:attrName>
                                        </p:attrNameLst>
                                      </p:cBhvr>
                                      <p:to>
                                        <p:strVal val="visible"/>
                                      </p:to>
                                    </p:set>
                                    <p:animEffect transition="in" filter="dissolve">
                                      <p:cBhvr>
                                        <p:cTn id="106" dur="500"/>
                                        <p:tgtEl>
                                          <p:spTgt spid="85"/>
                                        </p:tgtEl>
                                      </p:cBhvr>
                                    </p:animEffect>
                                  </p:childTnLst>
                                </p:cTn>
                              </p:par>
                              <p:par>
                                <p:cTn id="107" presetID="9" presetClass="entr" presetSubtype="0" fill="hold" grpId="1" nodeType="withEffect">
                                  <p:stCondLst>
                                    <p:cond delay="0"/>
                                  </p:stCondLst>
                                  <p:childTnLst>
                                    <p:set>
                                      <p:cBhvr>
                                        <p:cTn id="108" dur="1" fill="hold">
                                          <p:stCondLst>
                                            <p:cond delay="0"/>
                                          </p:stCondLst>
                                        </p:cTn>
                                        <p:tgtEl>
                                          <p:spTgt spid="86"/>
                                        </p:tgtEl>
                                        <p:attrNameLst>
                                          <p:attrName>style.visibility</p:attrName>
                                        </p:attrNameLst>
                                      </p:cBhvr>
                                      <p:to>
                                        <p:strVal val="visible"/>
                                      </p:to>
                                    </p:set>
                                    <p:animEffect transition="in" filter="dissolve">
                                      <p:cBhvr>
                                        <p:cTn id="109" dur="500"/>
                                        <p:tgtEl>
                                          <p:spTgt spid="86"/>
                                        </p:tgtEl>
                                      </p:cBhvr>
                                    </p:animEffect>
                                  </p:childTnLst>
                                </p:cTn>
                              </p:par>
                            </p:childTnLst>
                          </p:cTn>
                        </p:par>
                        <p:par>
                          <p:cTn id="110" fill="hold">
                            <p:stCondLst>
                              <p:cond delay="500"/>
                            </p:stCondLst>
                            <p:childTnLst>
                              <p:par>
                                <p:cTn id="111" presetID="0" presetClass="path" presetSubtype="0" repeatCount="indefinite" fill="hold" grpId="0" nodeType="afterEffect">
                                  <p:stCondLst>
                                    <p:cond delay="0"/>
                                  </p:stCondLst>
                                  <p:iterate type="lt">
                                    <p:tmPct val="0"/>
                                  </p:iterate>
                                  <p:childTnLst>
                                    <p:animMotion origin="layout" path="M -0.00026 -2.59259E-6 L -0.00026 0.00023 C -0.00091 0.00047 -0.00156 0.00047 -0.00221 0.00047 C -0.00234 0.00093 -0.00286 0.00047 -0.00299 0.00116 C -0.00299 0.00185 -0.00286 0.00255 -0.0026 0.00301 C -0.00182 0.00463 -0.00156 0.00463 -0.00065 0.00556 C -0.00091 0.0051 -0.00104 0.00486 -0.00104 0.0044 C -0.00104 0.00371 0.00013 0.00255 0.00013 0.00278 C -1.66667E-6 0.00209 -0.00013 0.00162 -0.00013 0.00116 C -1.66667E-6 -0.00023 0.00039 -0.00023 0.00091 -0.00069 C 0.00104 -0.00115 0.00182 -0.00185 0.00156 -0.00231 C 0.00104 -0.00254 0.00052 -0.00231 0.00013 -0.00185 C -0.00013 -0.00139 0.00039 -0.00069 0.00052 -0.00023 C 0.00091 0.00047 0.00156 0.00093 0.00222 0.00116 C 0.00235 0.00139 0.00287 0.00162 0.00287 0.00209 C 0.00235 0.00371 0.00117 0.00278 0.00078 0.00255 C 0.00052 0.00185 0.00039 0.00116 0.00013 0.00047 C -0.00065 -0.00069 -0.00091 0.00162 -0.00013 -0.00185 C -0.00026 -0.00185 -0.00091 -0.00231 -0.00065 -0.00231 C -0.00039 -0.00231 0.00039 -0.00208 0.00013 -0.00185 C -0.00039 -0.00115 -0.00104 -0.00139 -0.00156 -0.00115 C -0.00143 -2.59259E-6 -0.00143 0.00116 -0.0013 0.00255 C -0.0013 0.00278 -0.00104 0.00301 -0.00104 0.00324 C -0.00091 0.00278 -0.00065 0.00301 -0.00052 0.00255 C -0.00039 0.00209 -0.00104 -2.59259E-6 -0.00104 -0.00023 C -0.00104 -0.00092 -0.00117 -0.00185 -0.00091 -0.00231 C -0.00065 -0.00254 -0.00039 -0.00185 -0.00013 -0.00185 C 0.00195 -0.00023 -0.00117 -0.00231 0.0013 -0.00069 C 0.00104 -0.00046 0.00091 -0.00023 0.00078 -2.59259E-6 C 0.00052 0.00047 0.00013 -2.59259E-6 0.00013 0.00047 C -1.66667E-6 0.00116 0.00039 0.00162 0.00052 0.00209 C 0.00065 0.00255 0.00065 0.00301 0.00078 0.00347 C 0.00039 0.00371 0.00026 0.0044 -0.00013 0.0044 C -0.00039 0.0044 -0.00039 0.00371 -0.00065 0.00347 C -0.00091 0.00324 -0.00104 0.00324 -0.0013 0.00301 C -0.0013 0.00255 -0.0013 0.00209 -0.00104 0.00162 C -0.00104 0.00116 -0.00052 0.00116 -0.00052 0.00047 C -0.00039 0.00023 -0.00078 -2.59259E-6 -0.00091 -0.00023 C -0.00117 -0.00069 -0.00143 -0.00092 -0.00169 -0.00115 C -0.00143 -0.00139 -0.00104 -0.00162 -0.00065 -0.00185 C -1.66667E-6 -0.00208 0.00065 -0.00254 -0.00052 -0.00185 C -0.00026 -0.00139 -1.66667E-6 -0.00115 0.00026 -0.00069 C 0.00039 -0.00046 0.00091 -0.00023 0.00078 -2.59259E-6 C 0.00065 0.0007 0.00026 0.00047 -0.00013 0.00047 C -0.00026 0.00093 -0.00052 0.00093 -0.00065 0.00116 C -0.00104 0.00116 -0.00234 0.00162 -0.00195 0.00162 C -0.00143 0.00162 -0.00091 0.00116 -0.00026 0.00116 C -0.00065 0.00162 -0.00091 0.00209 -0.00104 0.00255 C -0.00247 0.0044 -0.00299 0.00093 -0.00195 -0.00416 C -0.00169 -0.00509 -0.00104 -0.00347 -0.00052 -0.00301 C -1.66667E-6 -0.00254 0.00039 -0.00208 0.00091 -0.00115 C 0.00104 -0.00069 0.00117 -0.00023 0.0013 -2.59259E-6 C 0.00156 0.0007 0.00195 0.00093 0.00195 0.00162 C 0.00195 0.00232 0.00143 0.00232 0.00104 0.00255 C 0.00052 0.00278 -0.00013 0.00278 -0.00065 0.00301 C -1.66667E-6 0.00255 -0.00039 0.00047 -0.00026 -2.59259E-6 Z " pathEditMode="relative" rAng="0" ptsTypes="AAAAAAAAAAAAAAAAAAAAAAAAAAAAAAAAAAAAAAAAAAAAAAAAAAAAAAAA">
                                      <p:cBhvr>
                                        <p:cTn id="112" dur="10000" fill="hold"/>
                                        <p:tgtEl>
                                          <p:spTgt spid="5"/>
                                        </p:tgtEl>
                                        <p:attrNameLst>
                                          <p:attrName>ppt_x</p:attrName>
                                          <p:attrName>ppt_y</p:attrName>
                                        </p:attrNameLst>
                                      </p:cBhvr>
                                      <p:rCtr x="1300" y="4600"/>
                                    </p:animMotion>
                                  </p:childTnLst>
                                </p:cTn>
                              </p:par>
                              <p:par>
                                <p:cTn id="113" presetID="0" presetClass="path" presetSubtype="0" repeatCount="indefinite" accel="50000" decel="50000" fill="hold" grpId="0" nodeType="withEffect">
                                  <p:stCondLst>
                                    <p:cond delay="0"/>
                                  </p:stCondLst>
                                  <p:childTnLst>
                                    <p:animMotion origin="layout" path="M -0.00078 -0.00023 L 0.00131 3.33333E-6 L 0.00157 -0.0044 L 0.00027 -0.00463 L 0.00261 -0.0007 L -0.00078 0.00393 L -0.00104 -0.0051 L -0.0026 -0.00255 L -0.00286 -0.00047 L -0.00078 -0.00023 Z " pathEditMode="relative" rAng="3540000" ptsTypes="AAAAAAAAAA">
                                      <p:cBhvr>
                                        <p:cTn id="114" dur="10000" fill="hold"/>
                                        <p:tgtEl>
                                          <p:spTgt spid="25"/>
                                        </p:tgtEl>
                                        <p:attrNameLst>
                                          <p:attrName>ppt_x</p:attrName>
                                          <p:attrName>ppt_y</p:attrName>
                                        </p:attrNameLst>
                                      </p:cBhvr>
                                      <p:rCtr x="52" y="-116"/>
                                    </p:animMotion>
                                  </p:childTnLst>
                                </p:cTn>
                              </p:par>
                              <p:par>
                                <p:cTn id="115" presetID="0" presetClass="path" presetSubtype="0" repeatCount="indefinite" fill="hold" grpId="0" nodeType="withEffect">
                                  <p:stCondLst>
                                    <p:cond delay="0"/>
                                  </p:stCondLst>
                                  <p:iterate type="lt">
                                    <p:tmPct val="0"/>
                                  </p:iterate>
                                  <p:childTnLst>
                                    <p:animMotion origin="layout" path="M 0.00013 0.00092 L -4.375E-6 0.00069 C 0.00066 3.7037E-6 0.00118 -0.00047 0.00183 -0.0007 C 0.00183 -0.00139 0.00248 -0.00116 0.00248 -0.00186 C 0.00235 -0.00255 0.00209 -0.00324 0.0017 -0.00348 C 0.00066 -0.0044 0.0004 -0.0044 -0.00065 -0.00463 C -0.00026 -0.0044 -0.00013 -0.00417 -4.375E-6 -0.00371 C 0.00013 -0.00324 -0.00078 -0.00139 -0.00078 -0.00162 C -0.00052 -0.00093 -0.00039 -0.0007 -0.00026 -0.00024 C -0.00013 0.00115 -0.00052 0.00139 -0.00091 0.00208 C -0.00091 0.00277 -0.00156 0.00393 -0.00117 0.00416 C -0.00065 0.00393 -0.00026 0.00347 0.00013 0.00277 C 0.00026 0.00231 -0.00039 0.00185 -0.00065 0.00162 C -0.00117 0.00115 -0.00182 0.00115 -0.00247 0.00115 C -0.0026 0.00115 -0.00312 0.00115 -0.00325 0.00069 C -0.00312 -0.00116 -0.00182 -0.00093 -0.00143 -0.00093 C -0.00104 -0.00047 -0.00078 0.00023 -0.00039 0.00069 C 0.00053 0.00115 0.0004 -0.00116 0.00026 0.00254 C 0.0004 0.00254 0.00118 0.00254 0.00092 0.00277 C 0.00066 0.00301 -0.00013 0.00324 0.00013 0.00277 C 0.0004 0.00185 0.00105 0.00162 0.00157 0.00115 C 0.00118 3.7037E-6 0.00092 -0.00093 0.00053 -0.00232 C 0.00053 -0.00232 0.00026 -0.00255 0.00013 -0.00278 C 0.00013 -0.00209 -0.00013 -0.00232 -0.00013 -0.00162 C -0.00026 -0.00116 0.00079 0.00023 0.00092 0.00046 C 0.00105 0.00115 0.00131 0.00208 0.00118 0.00254 C 0.00092 0.00301 0.00053 0.00254 0.00026 0.00254 C -0.00195 0.00231 0.00144 0.00254 -0.0013 0.00231 C -0.00104 0.00208 -0.00091 0.00185 -0.00091 0.00139 C -0.00078 0.00092 -0.00026 0.00115 -0.00039 0.00069 C -0.00039 3.7037E-6 -0.00078 -0.00024 -0.00104 -0.0007 C -0.0013 -0.00093 -0.0013 -0.00139 -0.00156 -0.00186 C -0.0013 -0.00232 -0.0013 -0.00301 -0.00091 -0.00324 C -0.00065 -0.00348 -0.00052 -0.00278 -0.00026 -0.00278 C 0.00013 -0.00255 0.00013 -0.00278 0.00053 -0.00255 C 0.00053 -0.00232 0.00066 -0.00186 0.00053 -0.00116 C 0.00066 -0.0007 0.00013 -0.00047 0.00026 0.00023 C 0.00013 0.00046 0.00053 0.00046 0.00079 0.00069 C 0.00105 0.00092 0.00131 0.00092 0.0017 0.00092 C 0.00144 0.00139 0.00118 0.00185 0.00079 0.00231 C 0.00026 0.00301 -0.00026 0.0037 0.00066 0.00231 C 0.0004 0.00208 -4.375E-6 0.00208 -0.00026 0.00185 C -0.00039 0.00162 -0.00091 0.00185 -0.00091 0.00139 C -0.00091 0.00069 -0.00052 0.00069 -0.00013 0.00046 C -0.00013 3.7037E-6 0.00013 -0.00024 0.00026 -0.00047 C 0.00066 -0.0007 0.0017 -0.00209 0.00131 -0.00162 C 0.00092 -0.00139 0.00053 -0.0007 -0.00013 -0.00024 C 0.00013 -0.00093 0.00026 -0.00162 0.00026 -0.00209 C 0.00131 -0.00463 0.00248 -0.00162 0.00248 0.0037 C 0.00235 0.00463 0.00144 0.0037 0.00092 0.00347 C 0.0004 0.00347 -0.00013 0.00324 -0.00078 0.00254 C -0.00104 0.00231 -0.00117 0.00185 -0.00143 0.00185 C -0.00182 0.00139 -0.00221 0.00139 -0.00234 0.00069 C -0.00247 3.7037E-6 -0.00195 -0.00024 -0.00169 -0.0007 C -0.00117 -0.00139 -0.00052 -0.00162 -0.00013 -0.00232 C -0.00065 -0.00139 0.00013 0.00023 0.00013 0.00092 Z " pathEditMode="relative" rAng="9600000" ptsTypes="AAAAAAAAAAAAAAAAAAAAAAAAAAAAAAAAAAAAAAAAAAAAAAAAAAAAAAAA">
                                      <p:cBhvr>
                                        <p:cTn id="116" dur="10000" fill="hold"/>
                                        <p:tgtEl>
                                          <p:spTgt spid="69"/>
                                        </p:tgtEl>
                                        <p:attrNameLst>
                                          <p:attrName>ppt_x</p:attrName>
                                          <p:attrName>ppt_y</p:attrName>
                                        </p:attrNameLst>
                                      </p:cBhvr>
                                      <p:rCtr x="-26" y="-46"/>
                                    </p:animMotion>
                                  </p:childTnLst>
                                </p:cTn>
                              </p:par>
                              <p:par>
                                <p:cTn id="117" presetID="0" presetClass="path" presetSubtype="0" repeatCount="indefinite" fill="hold" grpId="0" nodeType="withEffect">
                                  <p:stCondLst>
                                    <p:cond delay="0"/>
                                  </p:stCondLst>
                                  <p:iterate type="lt">
                                    <p:tmPct val="0"/>
                                  </p:iterate>
                                  <p:childTnLst>
                                    <p:animMotion origin="layout" path="M -0.00039 0.00069 L -0.00026 0.00069 C -6.25E-7 0.00185 -6.25E-7 0.00301 -6.25E-7 0.00416 C 0.00026 0.00439 0.00013 0.00532 0.00052 0.00555 C 0.00091 0.00532 0.0013 0.00509 0.00156 0.00463 C 0.00234 0.00301 0.00234 0.00254 0.00274 0.00092 C 0.00247 0.00139 0.00247 0.00162 0.00221 0.00162 C 0.00182 0.00185 0.00104 -0.00023 0.00117 -0.00023 C 0.00078 3.33333E-6 0.00052 0.00046 0.00026 0.00046 C -0.00052 0.00023 -0.00052 -0.00047 -0.00091 -0.00139 C -0.00117 -0.00139 -0.00156 -0.00278 -0.00182 -0.00232 C -0.00195 -0.00139 -0.00169 -0.00047 -0.00143 0.00023 C -0.00117 0.00069 -0.00078 -0.00047 -0.00052 -0.0007 C -0.00026 -0.00139 -6.25E-7 -0.00255 -6.25E-7 -0.00371 C 0.00013 -0.00394 0.00026 -0.00486 0.00052 -0.0051 C 0.00143 -0.00417 0.00104 -0.00209 0.00091 -0.00139 C 0.00065 -0.00093 0.00026 -0.00047 -0.00013 3.33333E-6 C -0.00078 0.00139 0.00065 0.00185 -0.00143 0.00069 C -0.00143 0.00092 -0.00156 0.00208 -0.00169 0.00162 C -0.00169 0.00115 -0.00156 -0.00023 -0.00143 0.00023 C -0.00104 0.00115 -0.00104 0.00231 -0.00091 0.00324 C -0.00026 0.00277 0.00039 0.00277 0.00117 0.00231 C 0.0013 0.00231 0.00143 0.00185 0.00156 0.00185 C 0.00117 0.00162 0.0013 0.00115 0.00104 0.00092 C 0.00078 0.00069 -0.00026 0.00208 -0.00039 0.00208 C -0.00078 0.00208 -0.0013 0.00254 -0.00156 0.00208 C -0.00182 0.00162 -0.00143 0.00115 -0.00143 0.00069 C -0.00065 -0.00324 -0.00156 0.00254 -0.00091 -0.00209 C -0.00078 -0.00162 -0.00065 -0.00139 -0.00052 -0.00116 C -0.00013 -0.0007 -0.00039 3.33333E-6 -0.00013 3.33333E-6 C 0.00026 0.00023 0.00052 -0.00047 0.00078 -0.00093 C 0.00091 -0.00116 0.00117 -0.00116 0.00143 -0.00139 C 0.00169 -0.0007 0.00208 -0.00047 0.00208 0.00023 C 0.00208 0.00069 0.00169 0.00069 0.00156 0.00115 C 0.00143 0.00162 0.00156 0.00185 0.00143 0.00231 C 0.00117 0.00231 0.00091 0.00231 0.00065 0.00208 C 0.00039 0.00208 0.00026 0.00115 -0.00013 0.00115 C -0.00026 0.00092 -0.00039 0.00162 -0.00039 0.00185 C -0.00065 0.00231 -0.00078 0.00277 -0.00091 0.00347 C -0.00104 0.00301 -0.00117 0.00231 -0.00143 0.00162 C -0.00156 0.00046 -0.00182 -0.0007 -0.00143 0.00139 C -0.00117 0.00092 -0.00104 0.00046 -0.00078 -0.00023 C -0.00065 -0.00047 -0.00065 -0.00139 -0.00052 -0.00116 C -0.00013 -0.00093 -0.00013 -0.00023 -0.00013 0.00046 C 0.00013 0.00069 0.00013 0.00115 0.00026 0.00139 C 0.00039 0.00208 0.00065 0.00416 0.00065 0.0037 C 0.00065 0.00277 0.00039 0.00185 0.00026 0.00069 C 0.00052 0.00139 0.00078 0.00162 0.00117 0.00185 C 0.00234 0.00416 0.00039 0.00555 -0.0026 0.00416 C -0.00312 0.0037 -0.00221 0.00231 -0.00208 0.00139 C -0.00182 0.00046 -0.00156 -0.00023 -0.00117 -0.00116 C -0.00091 -0.00162 -0.00065 -0.00186 -0.00052 -0.00209 C -0.00013 -0.00255 -6.25E-7 -0.00324 0.00039 -0.00324 C 0.00078 -0.00348 0.00078 -0.00255 0.00091 -0.00186 C 0.00117 -0.00093 0.00117 0.00023 0.0013 0.00115 C 0.00104 3.33333E-6 -0.00013 0.00092 -0.00039 0.00069 Z " pathEditMode="relative" rAng="15900000" ptsTypes="AAAAAAAAAAAAAAAAAAAAAAAAAAAAAAAAAAAAAAAAAAAAAAAAAAAAAAAA">
                                      <p:cBhvr>
                                        <p:cTn id="118" dur="10000" fill="hold"/>
                                        <p:tgtEl>
                                          <p:spTgt spid="70"/>
                                        </p:tgtEl>
                                        <p:attrNameLst>
                                          <p:attrName>ppt_x</p:attrName>
                                          <p:attrName>ppt_y</p:attrName>
                                        </p:attrNameLst>
                                      </p:cBhvr>
                                      <p:rCtr x="26" y="-23"/>
                                    </p:animMotion>
                                  </p:childTnLst>
                                </p:cTn>
                              </p:par>
                              <p:par>
                                <p:cTn id="119" presetID="0" presetClass="path" presetSubtype="0" repeatCount="indefinite" fill="hold" grpId="0" nodeType="withEffect">
                                  <p:stCondLst>
                                    <p:cond delay="0"/>
                                  </p:stCondLst>
                                  <p:iterate type="lt">
                                    <p:tmPct val="0"/>
                                  </p:iterate>
                                  <p:childTnLst>
                                    <p:animMotion origin="layout" path="M -0.00039 0.0007 L -0.00026 0.0007 C -0.00013 0.00185 -0.00013 0.00301 -0.00013 0.00417 C 0.00013 0.0044 -0.00013 0.00533 0.00026 0.00556 C 0.00066 0.00556 0.00105 0.00533 0.00131 0.00486 C 0.00222 0.00347 0.00222 0.00301 0.00274 0.00139 C 0.00248 0.00185 0.00235 0.00209 0.00209 0.00209 C 0.0017 0.00209 0.00105 -2.59259E-6 0.00118 -2.59259E-6 C 0.00079 0.00023 0.00053 0.00047 0.00026 0.00047 C -0.00052 0.00023 -0.00052 -0.00046 -0.00078 -0.00139 C -0.00104 -0.00162 -0.00143 -0.00301 -0.00169 -0.00254 C -0.00182 -0.00162 -0.00169 -0.00069 -0.00143 -2.59259E-6 C -0.00117 0.00047 -0.00078 -0.00046 -0.00052 -0.00069 C -0.00013 -0.00139 0.00013 -0.00254 0.00026 -0.0037 C 0.00039 -0.00393 0.00053 -0.00486 0.00079 -0.00486 C 0.0017 -0.00393 0.00118 -0.00185 0.00105 -0.00115 C 0.00066 -0.00069 0.00026 -0.00046 -0.00013 -2.59259E-6 C -0.00078 0.00139 0.00053 0.00185 -0.00143 0.00047 C -0.00143 0.0007 -0.00169 0.00185 -0.00169 0.00139 C -0.00169 0.00093 -0.00156 -0.00046 -0.00143 -2.59259E-6 C -0.00104 0.00093 -0.00117 0.00209 -0.00104 0.00301 C -0.00039 0.00278 0.00026 0.00278 0.00105 0.00255 C 0.00118 0.00255 0.00131 0.00209 0.00144 0.00209 C 0.00118 0.00185 0.00131 0.00139 0.00105 0.00116 C 0.00079 0.00093 -0.00039 0.00209 -0.00052 0.00209 C -0.00091 0.00209 -0.00143 0.00232 -0.00169 0.00185 C -0.00182 0.00139 -0.00143 0.00093 -0.00143 0.00047 C -0.00052 -0.00324 -0.00169 0.00232 -0.00078 -0.00208 C -0.00065 -0.00162 -0.00052 -0.00139 -0.00039 -0.00115 C -0.00013 -0.00069 -0.00039 -2.59259E-6 -0.00013 -2.59259E-6 C 0.00026 0.00023 0.00053 -0.00046 0.00079 -0.00069 C 0.00105 -0.00092 0.00131 -0.00092 0.00157 -0.00115 C 0.0017 -0.00046 0.00209 -0.00023 0.00209 0.00047 C 0.00209 0.00093 0.0017 0.00093 0.00157 0.00139 C 0.00144 0.00185 0.00144 0.00209 0.00131 0.00255 C 0.00105 0.00255 0.00079 0.00255 0.00053 0.00209 C 0.00026 0.00209 0.00026 0.00116 -0.00013 0.00116 C -0.00026 0.00093 -0.00039 0.00162 -0.00052 0.00185 C -0.00078 0.00232 -0.00091 0.00278 -0.00104 0.00324 C -0.00117 0.00278 -0.0013 0.00209 -0.00143 0.00139 C -0.00156 0.00023 -0.00182 -0.00092 -0.00143 0.00116 C -0.00117 0.0007 -0.00104 0.00023 -0.00078 -0.00023 C -0.00065 -0.00046 -0.00052 -0.00139 -0.00039 -0.00115 C -4.16667E-6 -0.00092 -0.00013 -0.00023 -0.00013 0.00047 C 0.00013 0.0007 0.00013 0.00116 0.00026 0.00139 C 0.00026 0.00209 0.00053 0.0044 0.00053 0.00371 C 0.00053 0.00278 0.00026 0.00185 0.00026 0.0007 C 0.00053 0.00139 0.00079 0.00185 0.00105 0.00209 C 0.00209 0.00463 0.00013 0.00556 -0.00273 0.00371 C -0.00325 0.00324 -0.00234 0.00209 -0.00208 0.00116 C -0.00182 0.00023 -0.00156 -0.00046 -0.00104 -0.00139 C -0.00078 -0.00162 -0.00052 -0.00185 -0.00039 -0.00208 C -4.16667E-6 -0.00254 0.00013 -0.00324 0.00053 -0.00324 C 0.00092 -0.00324 0.00092 -0.00231 0.00105 -0.00162 C 0.00118 -0.00069 0.00118 0.00047 0.00131 0.00139 C 0.00105 0.00023 -0.00013 0.00093 -0.00039 0.0007 Z " pathEditMode="relative" rAng="16200000" ptsTypes="AAAAAAAAAAAAAAAAAAAAAAAAAAAAAAAAAAAAAAAAAAAAAAAAAAAAAAAA">
                                      <p:cBhvr>
                                        <p:cTn id="120" dur="10000" fill="hold"/>
                                        <p:tgtEl>
                                          <p:spTgt spid="71"/>
                                        </p:tgtEl>
                                        <p:attrNameLst>
                                          <p:attrName>ppt_x</p:attrName>
                                          <p:attrName>ppt_y</p:attrName>
                                        </p:attrNameLst>
                                      </p:cBhvr>
                                      <p:rCtr x="26" y="-23"/>
                                    </p:animMotion>
                                  </p:childTnLst>
                                </p:cTn>
                              </p:par>
                              <p:par>
                                <p:cTn id="121" presetID="0" presetClass="path" presetSubtype="0" repeatCount="indefinite" fill="hold" grpId="0" nodeType="withEffect">
                                  <p:stCondLst>
                                    <p:cond delay="0"/>
                                  </p:stCondLst>
                                  <p:iterate type="lt">
                                    <p:tmPct val="0"/>
                                  </p:iterate>
                                  <p:childTnLst>
                                    <p:animMotion origin="layout" path="M 0.00013 0.0007 L 5.55112E-17 0.00047 C 0.00052 -0.00046 0.00104 -0.00115 0.00156 -0.00185 C 0.00143 -0.00231 0.00208 -0.00254 0.00195 -0.00324 C 0.00169 -0.0037 0.0013 -0.00416 0.00104 -0.00416 C -0.00013 -0.00463 -0.00039 -0.00439 -0.00143 -0.00416 C -0.00104 -0.00416 -0.00091 -0.00393 -0.00078 -0.0037 C -0.00052 -0.003 -0.00104 -0.00092 -0.00117 -0.00115 C -0.00078 -0.00069 -0.00052 -0.00046 -0.00039 -4.44444E-6 C 5.55112E-17 0.00116 -0.00026 0.00162 -0.00052 0.00255 C -0.00052 0.00301 -0.00091 0.0044 -0.00052 0.0044 C 5.55112E-17 0.00417 0.00026 0.00348 0.00039 0.00255 C 0.00052 0.00186 -0.00013 0.00186 -0.00039 0.00162 C -0.00091 0.00162 -0.00169 0.00186 -0.00221 0.00232 C -0.00247 0.00232 -0.00286 0.00278 -0.00312 0.00232 C -0.00326 0.00047 -0.00195 -4.44444E-6 -0.00156 -0.00023 C -0.00117 -4.44444E-6 -0.00078 0.00047 -0.00039 0.0007 C 0.00065 0.00093 0.00013 -0.00138 0.00065 0.00232 C 0.00078 0.00209 0.00143 0.00186 0.00117 0.00209 C 0.00104 0.00232 0.00026 0.00301 0.00039 0.00255 C 0.00065 0.00139 0.00117 0.00093 0.00156 0.00024 C 0.00104 -0.00046 0.00065 -0.00138 0.00013 -0.00254 C 5.55112E-17 -0.00254 -0.00026 -0.00254 -0.00039 -0.00277 C -0.00026 -0.00231 -0.00052 -0.00208 -0.00052 -0.00162 C -0.00052 -0.00115 0.00078 -0.00023 0.00078 -4.44444E-6 C 0.00104 0.0007 0.00143 0.00116 0.00143 0.00186 C 0.0013 0.00232 0.00091 0.00209 0.00065 0.00232 C -0.00156 0.00325 0.00169 0.00162 -0.00091 0.00301 C -0.00078 0.00255 -0.00078 0.00209 -0.00065 0.00186 C -0.00065 0.00116 -0.00013 0.00116 -0.00039 0.0007 C -0.00052 -4.44444E-6 -0.00091 -4.44444E-6 -0.00117 -0.00023 C -0.00143 -0.00046 -0.00156 -0.00069 -0.00182 -0.00092 C -0.00169 -0.00162 -0.00182 -0.00231 -0.00143 -0.00277 C -0.0013 -0.003 -0.00104 -0.00231 -0.00078 -0.00254 C -0.00039 -0.00254 -0.00039 -0.00277 5.55112E-17 -0.00277 C 0.00013 -0.00254 0.00026 -0.00208 0.00026 -0.00138 C 0.00039 -0.00115 5.55112E-17 -0.00046 0.00013 -4.44444E-6 C 0.00013 0.00047 0.00052 0.00024 0.00078 0.00024 C 0.00104 0.00024 0.00143 0.00024 0.00169 -4.44444E-6 C 0.00156 0.00047 0.0013 0.00116 0.00104 0.00186 C 0.00065 0.00255 0.00026 0.00371 0.00091 0.00186 C 0.00065 0.00186 0.00026 0.00186 5.55112E-17 0.00186 C -0.00026 0.00186 -0.00078 0.00209 -0.00065 0.00186 C -0.00078 0.00116 -0.00039 0.00093 -0.00013 0.00047 C -0.00013 -4.44444E-6 5.55112E-17 -0.00023 5.55112E-17 -0.00069 C 0.00039 -0.00115 0.0013 -0.00277 0.00091 -0.00231 C 0.00052 -0.00185 0.00026 -0.00092 -0.00026 -0.00023 C -0.00013 -0.00092 5.55112E-17 -0.00162 -0.00013 -0.00208 C 0.00039 -0.00509 0.00195 -0.003 0.00286 0.00232 C 0.00299 0.00325 0.00195 0.00255 0.0013 0.00278 C 0.00078 0.00301 0.00026 0.00301 -0.00039 0.00278 C -0.00065 0.00255 -0.00091 0.00232 -0.00117 0.00232 C -0.00156 0.00209 -0.00195 0.00232 -0.00221 0.00186 C -0.00247 0.00116 -0.00195 0.0007 -0.00182 -4.44444E-6 C -0.00143 -0.00069 -0.00091 -0.00138 -0.00052 -0.00208 C -0.00091 -0.00115 0.00013 0.00024 0.00013 0.0007 Z " pathEditMode="relative" rAng="8580000" ptsTypes="AAAAAAAAAAAAAAAAAAAAAAAAAAAAAAAAAAAAAAAAAAAAAAAAAAAAAAAA">
                                      <p:cBhvr>
                                        <p:cTn id="122" dur="10000" fill="hold"/>
                                        <p:tgtEl>
                                          <p:spTgt spid="72"/>
                                        </p:tgtEl>
                                        <p:attrNameLst>
                                          <p:attrName>ppt_x</p:attrName>
                                          <p:attrName>ppt_y</p:attrName>
                                        </p:attrNameLst>
                                      </p:cBhvr>
                                      <p:rCtr x="-26" y="-23"/>
                                    </p:animMotion>
                                  </p:childTnLst>
                                </p:cTn>
                              </p:par>
                              <p:par>
                                <p:cTn id="123" presetID="0" presetClass="path" presetSubtype="0" repeatCount="indefinite" fill="hold" grpId="0" nodeType="withEffect">
                                  <p:stCondLst>
                                    <p:cond delay="0"/>
                                  </p:stCondLst>
                                  <p:iterate type="lt">
                                    <p:tmPct val="0"/>
                                  </p:iterate>
                                  <p:childTnLst>
                                    <p:animMotion origin="layout" path="M -0.00039 0.00023 L -0.00026 0.00046 C -0.00078 0.00116 -0.00143 0.00162 -0.00195 0.00231 C -0.00195 0.00278 -0.0026 0.00278 -0.00247 0.00347 C -0.00234 0.00417 -0.00195 0.00463 -0.00169 0.00486 C -0.00052 0.00555 -0.00026 0.00532 0.00078 0.00532 C 0.00039 0.00509 0.00026 0.00509 0.00013 0.00463 C -0.00013 0.00417 0.00065 0.00208 0.00065 0.00231 C 0.00039 0.00185 0.00013 0.00139 8.33333E-7 0.00116 C -0.00026 -0.00023 0.00013 -0.0007 0.00052 -0.00139 C 0.00052 -0.00185 0.00104 -0.00324 0.00065 -0.00347 C 0.00013 -0.00324 -0.00026 -0.00255 -0.00052 -0.00185 C -0.00065 -0.00116 8.33333E-7 -0.00093 0.00026 -0.0007 C 0.00078 -0.00046 0.00143 -0.00046 0.00208 -0.00093 C 0.00234 -0.0007 0.00286 -0.00093 0.00299 -0.0007 C 0.00286 0.00116 0.00169 0.00139 0.00117 0.00162 C 0.00078 0.00116 0.00052 0.00069 0.00013 0.00023 C -0.00091 -0.00023 -0.00052 0.00208 -0.00078 -0.00162 C -0.00091 -0.00139 -0.00156 -0.00139 -0.0013 -0.00162 C -0.00104 -0.00185 -0.00039 -0.00232 -0.00052 -0.00185 C -0.00078 -0.0007 -0.00143 -0.00046 -0.00182 0.00023 C -0.00143 0.00116 -0.00104 0.00208 -0.00065 0.00324 C -0.00052 0.00347 -0.00026 0.00347 -0.00026 0.0037 C -0.00026 0.00324 0.00013 0.00324 0.00013 0.00255 C 0.00013 0.00208 -0.00104 0.00092 -0.00117 0.00069 C -0.0013 1.11111E-6 -0.00169 -0.0007 -0.00156 -0.00139 C -0.00143 -0.00185 -0.00091 -0.00139 -0.00078 -0.00162 C 0.00156 -0.00185 -0.00182 -0.00116 0.00078 -0.00185 C 0.00065 -0.00139 0.00065 -0.00093 0.00052 -0.0007 C 0.00039 1.11111E-6 8.33333E-7 -0.00023 0.00013 0.00023 C 0.00013 0.00092 0.00065 0.00116 0.00091 0.00139 C 0.00117 0.00162 0.00117 0.00208 0.00143 0.00231 C 0.00117 0.00278 0.0013 0.0037 0.00091 0.00393 C 0.00065 0.00417 0.00052 0.00347 0.00026 0.00347 C -0.00013 0.00347 -0.00026 0.0037 -0.00052 0.0037 C -0.00065 0.00324 -0.00078 0.00278 -0.00065 0.00231 C -0.00078 0.00185 -0.00026 0.00139 -0.00052 0.00069 C -0.00039 0.00046 -0.00078 0.00069 -0.00104 0.00046 C -0.0013 0.00023 -0.00169 0.00023 -0.00195 0.00023 C -0.00182 1.11111E-6 -0.00143 -0.0007 -0.00117 -0.00116 C -0.00065 -0.00185 -0.00026 -0.00278 -0.00104 -0.00116 C -0.00078 -0.00116 -0.00039 -0.00116 -0.00013 -0.00093 C 0.00013 -0.0007 0.00065 -0.00093 0.00052 -0.0007 C 0.00065 1.11111E-6 0.00026 0.00023 -0.00013 0.00046 C -0.00013 0.00092 -0.00039 0.00116 -0.00039 0.00162 C -0.00078 0.00185 -0.00182 0.00324 -0.00143 0.00301 C -0.00091 0.00255 -0.00065 0.00162 8.33333E-7 0.00116 C -0.00026 0.00185 -0.00039 0.00255 -0.00039 0.00301 C -0.00117 0.00579 -0.00247 0.00324 -0.003 -0.00208 C -0.003 -0.00324 -0.00195 -0.00232 -0.00143 -0.00232 C -0.00078 -0.00232 -0.00039 -0.00232 0.00039 -0.00185 C 0.00065 -0.00162 0.00078 -0.00116 0.00104 -0.00116 C 0.00143 -0.0007 0.00182 -0.00093 0.00195 -0.00023 C 0.00221 0.00046 0.00169 0.00069 0.00143 0.00139 C 0.00104 0.00185 0.00052 0.00255 0.00013 0.00324 C 0.00052 0.00208 -0.00039 0.00069 -0.00039 0.00023 Z " pathEditMode="relative" rAng="19920000" ptsTypes="AAAAAAAAAAAAAAAAAAAAAAAAAAAAAAAAAAAAAAAAAAAAAAAAAAAAAAAA">
                                      <p:cBhvr>
                                        <p:cTn id="124" dur="10000" fill="hold"/>
                                        <p:tgtEl>
                                          <p:spTgt spid="73"/>
                                        </p:tgtEl>
                                        <p:attrNameLst>
                                          <p:attrName>ppt_x</p:attrName>
                                          <p:attrName>ppt_y</p:attrName>
                                        </p:attrNameLst>
                                      </p:cBhvr>
                                      <p:rCtr x="26" y="23"/>
                                    </p:animMotion>
                                  </p:childTnLst>
                                </p:cTn>
                              </p:par>
                              <p:par>
                                <p:cTn id="125" presetID="0" presetClass="path" presetSubtype="0" repeatCount="indefinite" fill="hold" grpId="0" nodeType="withEffect">
                                  <p:stCondLst>
                                    <p:cond delay="0"/>
                                  </p:stCondLst>
                                  <p:iterate type="lt">
                                    <p:tmPct val="0"/>
                                  </p:iterate>
                                  <p:childTnLst>
                                    <p:animMotion origin="layout" path="M 0.00014 0.00023 L -4.79167E-6 0.00023 C -0.00013 -0.00093 -0.00026 -0.00208 -0.00026 -0.00324 C -0.00052 -0.00347 -0.00026 -0.0044 -0.00065 -0.00463 C -0.00104 -0.00463 -0.00143 -0.0044 -0.00169 -0.0037 C -0.0026 -0.00231 -0.0026 -0.00185 -0.00299 -0.00023 C -0.00273 -0.00069 -0.0026 -0.00093 -0.00234 -0.00093 C -0.00195 -0.00093 -0.0013 0.00093 -0.00143 0.00116 C -0.00104 0.0007 -0.00078 0.00046 -0.00052 0.00046 C 0.00027 0.0007 0.00027 0.00139 0.00053 0.00232 C 0.00079 0.00255 0.00131 0.0037 0.00157 0.00324 C 0.00157 0.00232 0.00144 0.00139 0.00118 0.0007 C 0.00092 0.00046 0.00053 0.00139 0.00027 0.00162 C -0.00013 0.00232 -0.00026 0.00347 -0.00039 0.00463 C -0.00052 0.00486 -0.00065 0.00579 -0.00091 0.00579 C -0.00182 0.00509 -0.0013 0.00301 -0.0013 0.00208 C -0.00091 0.00162 -0.00052 0.00139 -0.00013 0.00093 C 0.00053 -0.00046 -0.00078 -0.00093 0.00118 0.00023 C 0.00118 -7.40741E-7 0.00144 -0.00116 0.00144 -0.00069 C 0.00144 -0.00023 0.00131 0.00116 0.00118 0.0007 C 0.00079 -7.40741E-7 0.00092 -0.00116 0.00066 -0.00208 C -4.79167E-6 -0.00185 -0.00065 -0.00185 -0.0013 -0.00162 C -0.00143 -0.00139 -0.00156 -0.00093 -0.00169 -0.00093 C -0.00143 -0.00069 -0.00156 -0.00023 -0.0013 -0.00023 C -0.00104 -7.40741E-7 0.00014 -0.00116 0.00027 -0.00116 C 0.00066 -0.00116 0.00118 -0.00162 0.00144 -0.00116 C 0.00157 -0.00069 0.00118 -0.00023 0.00118 0.00023 C 0.0004 0.00417 0.00144 -0.00162 0.00066 0.00301 C 0.0004 0.00255 0.00027 0.00232 0.00014 0.00208 C -0.00013 0.00162 0.00014 0.00093 -0.00013 0.00093 C -0.00052 0.0007 -0.00078 0.00139 -0.00104 0.00162 C -0.0013 0.00185 -0.00156 0.00208 -0.00182 0.00232 C -0.00195 0.00162 -0.00234 0.00139 -0.00234 0.0007 C -0.00234 0.00023 -0.00195 0.00023 -0.00182 -0.00023 C -0.00169 -0.00069 -0.00169 -0.00093 -0.00156 -0.00139 C -0.0013 -0.00162 -0.00104 -0.00162 -0.00078 -0.00116 C -0.00052 -0.00116 -0.00052 -0.00023 -0.00013 -0.00023 C -4.79167E-6 -7.40741E-7 0.00014 -0.00069 0.00027 -0.00093 C 0.00053 -0.00139 0.00053 -0.00185 0.00066 -0.00231 C 0.00079 -0.00185 0.00105 -0.00116 0.00118 -0.00069 C 0.00131 0.00046 0.00157 0.00162 0.00118 -0.00046 C 0.00092 0.00023 0.00079 0.0007 0.00053 0.00116 C 0.0004 0.00139 0.00027 0.00232 0.00014 0.00208 C -0.00026 0.00185 -0.00013 0.00116 -0.00013 0.00046 C -0.00039 0.00023 -0.00039 -0.00023 -0.00052 -0.00046 C -0.00052 -0.00116 -0.00091 -0.00347 -0.00091 -0.00278 C -0.00091 -0.00185 -0.00052 -0.00093 -0.00052 0.00023 C -0.00078 -0.00046 -0.00104 -0.00093 -0.0013 -0.00116 C -0.00247 -0.00347 -0.00052 -0.00463 0.00235 -0.00301 C 0.00287 -0.00255 0.00209 -0.00139 0.00183 -0.00046 C 0.00157 0.00046 0.00131 0.00116 0.00079 0.00232 C 0.00053 0.00255 0.0004 0.00278 0.00027 0.00301 C -0.00013 0.00347 -0.00026 0.00417 -0.00065 0.00417 C -0.00104 0.00417 -0.00104 0.00324 -0.0013 0.00255 C -0.00143 0.00185 -0.00143 0.0007 -0.00156 -0.00023 C -0.0013 0.0007 -0.00013 -7.40741E-7 0.00014 0.00023 Z " pathEditMode="relative" rAng="5220000" ptsTypes="AAAAAAAAAAAAAAAAAAAAAAAAAAAAAAAAAAAAAAAAAAAAAAAAAAAAAAAA">
                                      <p:cBhvr>
                                        <p:cTn id="126" dur="10000" fill="hold"/>
                                        <p:tgtEl>
                                          <p:spTgt spid="74"/>
                                        </p:tgtEl>
                                        <p:attrNameLst>
                                          <p:attrName>ppt_x</p:attrName>
                                          <p:attrName>ppt_y</p:attrName>
                                        </p:attrNameLst>
                                      </p:cBhvr>
                                      <p:rCtr x="-26" y="23"/>
                                    </p:animMotion>
                                  </p:childTnLst>
                                </p:cTn>
                              </p:par>
                              <p:par>
                                <p:cTn id="127" presetID="0" presetClass="path" presetSubtype="0" repeatCount="indefinite" fill="hold" grpId="0" nodeType="withEffect">
                                  <p:stCondLst>
                                    <p:cond delay="0"/>
                                  </p:stCondLst>
                                  <p:iterate type="lt">
                                    <p:tmPct val="0"/>
                                  </p:iterate>
                                  <p:childTnLst>
                                    <p:animMotion origin="layout" path="M -0.00013 0.00093 L -0.00013 0.0007 C 0.00053 0.00116 0.00118 0.00185 0.0017 0.00232 C 0.00196 0.00209 0.00222 0.00301 0.00261 0.00232 C 0.00274 0.00185 0.00287 0.00116 0.00274 0.00047 C 0.00248 -0.00162 0.00235 -0.00185 0.0017 -0.00347 C 0.00183 -0.00278 0.00196 -0.00254 0.00183 -0.00208 C 0.00157 -0.00162 0.00027 -0.00162 0.00027 -0.00185 C 0.00027 -0.00115 0.00027 -0.00046 0.00014 -0.00023 C -0.00039 0.00093 -0.00078 0.0007 -0.0013 0.00047 C -0.00156 0.00093 -0.00247 0.0007 -0.00234 0.00139 C -0.00195 0.00209 -0.00143 0.00232 -0.00104 0.00232 C -0.00065 0.00209 -0.00091 0.00093 -0.00091 0.00047 C -0.00104 -0.00046 -0.00143 -0.00139 -0.00195 -0.00231 C -0.00195 -0.00254 -0.00234 -0.00324 -0.00221 -0.0037 C -0.0013 -0.00463 -0.00065 -0.00278 -0.00039 -0.00208 C -0.00026 -0.00139 -0.00039 -0.00069 -0.00039 0.00023 C -4.79167E-6 0.00185 0.00092 0.00023 -0.00078 0.00255 C -0.00065 0.00255 -0.00026 0.00347 -0.00052 0.00324 C -0.00065 0.00301 -0.0013 0.00232 -0.00104 0.00232 C -0.00039 0.00209 0.00014 0.00278 0.00066 0.00324 C 0.00092 0.00209 0.00118 0.00093 0.00144 -0.00023 C 0.00157 -0.00046 0.00144 -0.00092 0.00144 -0.00115 C 0.00118 -0.00092 0.00105 -0.00139 0.00079 -0.00092 C 0.00053 -0.00069 0.00053 0.00162 0.00053 0.00185 C 0.00027 0.00255 0.00014 0.00347 -0.00026 0.00347 C -0.00052 0.00347 -0.00052 0.00278 -0.00078 0.00255 C -0.00208 -0.00069 -4.79167E-6 0.00371 -0.00169 0.00023 C -0.00143 0.00023 -0.00117 0.00023 -0.00104 -2.59259E-6 C -0.00065 -2.59259E-6 -0.00052 0.0007 -0.00039 0.00023 C -4.79167E-6 -0.00023 -0.00026 -0.00092 -0.00026 -0.00162 C -0.00026 -0.00208 -0.00013 -0.00254 -0.00013 -0.00301 C 0.0004 -0.00278 0.00066 -0.00324 0.00105 -0.00301 C 0.00118 -0.00278 0.00105 -0.00208 0.00118 -0.00162 C 0.00131 -0.00115 0.00144 -0.00115 0.00157 -0.00069 C 0.00144 -0.00023 0.00131 -2.59259E-6 0.00105 0.00023 C 0.00092 0.0007 0.0004 0.00023 0.00027 0.00093 C -4.79167E-6 0.00093 0.00027 0.00139 0.0004 0.00185 C 0.0004 0.00232 0.00066 0.00278 0.00079 0.00324 C 0.00053 0.00324 0.00014 0.00301 -0.00039 0.00301 C -0.00091 0.00255 -0.00169 0.00232 -0.00039 0.00278 C -0.00052 0.00209 -0.00065 0.00185 -0.00078 0.00116 C -0.00078 0.0007 -0.00117 0.00023 -0.00104 -2.59259E-6 C -0.00078 -0.00046 -0.00052 0.00023 -0.00013 0.00047 C 0.00014 0.00023 0.0004 0.00047 0.00053 0.00023 C 0.00092 0.0007 0.00209 0.00139 0.00183 0.00116 C 0.00131 0.0007 0.00079 0.00047 0.00014 -2.59259E-6 C 0.00066 -2.59259E-6 0.00105 -0.00023 0.00131 -0.00046 C 0.003 -0.00092 0.00248 0.00255 0.00014 0.00602 C -0.00039 0.00672 -0.00039 0.00463 -0.00078 0.00371 C -0.00104 0.00301 -0.0013 0.00232 -0.00143 0.00093 C -0.00143 0.00047 -0.00143 -2.59259E-6 -0.00156 -0.00046 C -0.00156 -0.00115 -0.00182 -0.00185 -0.00156 -0.00231 C -0.00143 -0.00301 -0.00091 -0.00254 -0.00052 -0.00231 C -4.79167E-6 -0.00208 0.00053 -0.00162 0.00105 -0.00139 C 0.0004 -0.00139 0.00014 0.0007 -0.00013 0.00093 Z " pathEditMode="relative" rAng="12600000" ptsTypes="AAAAAAAAAAAAAAAAAAAAAAAAAAAAAAAAAAAAAAAAAAAAAAAAAAAAAAAA">
                                      <p:cBhvr>
                                        <p:cTn id="128" dur="10000" fill="hold"/>
                                        <p:tgtEl>
                                          <p:spTgt spid="75"/>
                                        </p:tgtEl>
                                        <p:attrNameLst>
                                          <p:attrName>ppt_x</p:attrName>
                                          <p:attrName>ppt_y</p:attrName>
                                        </p:attrNameLst>
                                      </p:cBhvr>
                                      <p:rCtr x="0" y="-46"/>
                                    </p:animMotion>
                                  </p:childTnLst>
                                </p:cTn>
                              </p:par>
                              <p:par>
                                <p:cTn id="129" presetID="0" presetClass="path" presetSubtype="0" repeatCount="indefinite" fill="hold" grpId="0" nodeType="withEffect">
                                  <p:stCondLst>
                                    <p:cond delay="0"/>
                                  </p:stCondLst>
                                  <p:iterate type="lt">
                                    <p:tmPct val="0"/>
                                  </p:iterate>
                                  <p:childTnLst>
                                    <p:animMotion origin="layout" path="M 0.00014 0.00069 L -4.79167E-6 0.00046 C 0.00053 -0.00047 0.00105 -0.00093 0.00157 -0.00162 C 0.00157 -0.00232 0.00209 -0.00232 0.00196 -0.00301 C 0.0017 -0.00371 0.00144 -0.00417 0.00105 -0.00417 C -0.00013 -0.00463 -0.00039 -0.0044 -0.00143 -0.00417 C -0.00104 -0.00417 -0.00091 -0.00394 -0.00065 -0.00371 C -0.00052 -0.00301 -0.00104 -0.00093 -0.00104 -0.00116 C -0.00078 -0.0007 -0.00052 -0.00047 -0.00039 3.7037E-6 C -4.79167E-6 0.00115 -0.00026 0.00162 -0.00065 0.00254 C -0.00052 0.00301 -0.00091 0.00439 -0.00052 0.00439 C -0.00013 0.00416 0.00027 0.00347 0.0004 0.00254 C 0.00053 0.00185 -0.00013 0.00185 -0.00039 0.00162 C -0.00091 0.00162 -0.00169 0.00185 -0.00221 0.00231 C -0.00247 0.00231 -0.00299 0.00254 -0.00312 0.00231 C -0.00325 0.00046 -0.00195 3.7037E-6 -0.00156 -0.00024 C -0.00117 3.7037E-6 -0.00078 0.00046 -0.00039 0.00069 C 0.00066 0.00092 0.00014 -0.00139 0.00066 0.00231 C 0.00079 0.00231 0.00144 0.00185 0.00118 0.00208 C 0.00105 0.00254 0.00027 0.00301 0.0004 0.00254 C 0.00066 0.00139 0.00118 0.00092 0.00157 0.00023 C 0.00105 -0.00047 0.00066 -0.00139 0.00014 -0.00255 C -4.79167E-6 -0.00255 -0.00026 -0.00255 -0.00026 -0.00278 C -0.00026 -0.00232 -0.00052 -0.00209 -0.00052 -0.00162 C -0.00039 -0.00116 0.00079 3.7037E-6 0.00079 3.7037E-6 C 0.00105 0.00069 0.00144 0.00115 0.00144 0.00185 C 0.00131 0.00231 0.00079 0.00208 0.00066 0.00231 C -0.00156 0.00324 0.0017 0.00162 -0.00091 0.00301 C -0.00078 0.00254 -0.00078 0.00208 -0.00065 0.00185 C -0.00065 0.00115 -0.00013 0.00115 -0.00039 0.00069 C -0.00052 3.7037E-6 -0.00091 3.7037E-6 -0.00117 -0.00024 C -0.00143 -0.00047 -0.00156 -0.0007 -0.00182 -0.00093 C -0.00156 -0.00162 -0.00169 -0.00232 -0.00143 -0.00278 C -0.00117 -0.00301 -0.00104 -0.00255 -0.00065 -0.00255 C -0.00039 -0.00255 -0.00026 -0.00278 -4.79167E-6 -0.00278 C 0.00014 -0.00255 0.00027 -0.00209 0.00027 -0.00139 C 0.0004 -0.00116 -4.79167E-6 -0.00047 0.00014 3.7037E-6 C 0.00014 0.00046 0.00053 0.00023 0.00079 0.00023 C 0.00105 0.00023 0.00144 0.00023 0.0017 0.00023 C 0.00157 0.00069 0.00131 0.00115 0.00105 0.00185 C 0.00066 0.00254 0.00027 0.0037 0.00092 0.00185 C 0.00066 0.00185 0.00027 0.00185 -4.79167E-6 0.00185 C -0.00026 0.00185 -0.00078 0.00208 -0.00065 0.00185 C -0.00078 0.00115 -0.00039 0.00092 -0.00013 0.00046 C -0.00013 3.7037E-6 -4.79167E-6 -0.00024 -4.79167E-6 -0.0007 C 0.0004 -0.00116 0.00131 -0.00278 0.00092 -0.00232 C 0.00053 -0.00186 0.00027 -0.00093 -0.00026 -0.00024 C -0.00013 -0.00093 -4.79167E-6 -0.00162 -0.00013 -0.00209 C 0.00053 -0.0051 0.00209 -0.00301 0.00287 0.00231 C 0.003 0.00324 0.00196 0.00277 0.00131 0.00277 C 0.00079 0.00301 0.00027 0.00301 -0.00039 0.00277 C -0.00065 0.00254 -0.00091 0.00231 -0.00117 0.00231 C -0.00156 0.00208 -0.00195 0.00231 -0.00221 0.00162 C -0.00247 0.00115 -0.00195 0.00069 -0.00182 3.7037E-6 C -0.00143 -0.0007 -0.00091 -0.00139 -0.00052 -0.00209 C -0.00091 -0.00116 0.00014 0.00023 0.00014 0.00069 Z " pathEditMode="relative" rAng="8640000" ptsTypes="AAAAAAAAAAAAAAAAAAAAAAAAAAAAAAAAAAAAAAAAAAAAAAAAAAAAAAAA">
                                      <p:cBhvr>
                                        <p:cTn id="130" dur="10000" fill="hold"/>
                                        <p:tgtEl>
                                          <p:spTgt spid="76"/>
                                        </p:tgtEl>
                                        <p:attrNameLst>
                                          <p:attrName>ppt_x</p:attrName>
                                          <p:attrName>ppt_y</p:attrName>
                                        </p:attrNameLst>
                                      </p:cBhvr>
                                      <p:rCtr x="-26" y="-23"/>
                                    </p:animMotion>
                                  </p:childTnLst>
                                </p:cTn>
                              </p:par>
                              <p:par>
                                <p:cTn id="131" presetID="0" presetClass="path" presetSubtype="0" repeatCount="indefinite" fill="hold" grpId="0" nodeType="withEffect">
                                  <p:stCondLst>
                                    <p:cond delay="0"/>
                                  </p:stCondLst>
                                  <p:iterate type="lt">
                                    <p:tmPct val="0"/>
                                  </p:iterate>
                                  <p:childTnLst>
                                    <p:animMotion origin="layout" path="M -0.00039 0.00023 L -0.00026 0.00047 C -0.00078 0.00139 -0.0013 0.00209 -0.00169 0.00278 C -0.00169 0.00324 -0.00221 0.00347 -0.00208 0.00417 C -0.00182 0.00486 -0.00156 0.0051 -0.00117 0.00533 C -4.79167E-6 0.00556 0.00027 0.00533 0.00131 0.0051 C 0.00092 0.00486 0.00079 0.00486 0.00053 0.00463 C 0.00027 0.00394 0.00079 0.00185 0.00092 0.00209 C 0.00053 0.00162 0.00027 0.00139 0.00014 0.00093 C -0.00026 -0.00023 -4.79167E-6 -0.00069 0.00027 -0.00162 C 0.00027 -0.00208 0.00053 -0.00347 0.00027 -0.0037 C -0.00026 -0.00324 -0.00065 -0.00231 -0.00078 -0.00162 C -0.00078 -0.00092 -0.00013 -0.00092 0.00014 -0.00069 C 0.00066 -0.00069 0.00131 -0.00115 0.00196 -0.00162 C 0.00209 -0.00162 0.00261 -0.00208 0.00274 -0.00162 C 0.003 0.00023 0.0017 0.0007 0.00131 0.00116 C 0.00092 0.00093 0.00053 0.00047 0.00014 0.00023 C -0.00091 0.00023 -0.00039 0.00232 -0.00091 -0.00139 C -0.00104 -0.00115 -0.00169 -0.00092 -0.00156 -0.00115 C -0.0013 -0.00139 -0.00065 -0.00208 -0.00078 -0.00162 C -0.00091 -0.00046 -0.00143 -2.59259E-6 -0.00182 0.0007 C -0.0013 0.00162 -0.00091 0.00255 -0.00026 0.00347 C -0.00026 0.00347 -4.79167E-6 0.00347 0.00014 0.00371 C 0.00014 0.00324 0.0004 0.00301 0.00027 0.00255 C 0.00027 0.00209 -0.00104 0.00116 -0.00104 0.00093 C -0.0013 0.00047 -0.00182 -0.00023 -0.00169 -0.00092 C -0.00156 -0.00139 -0.00117 -0.00115 -0.00091 -0.00139 C 0.00131 -0.00231 -0.00195 -0.00046 0.00053 -0.00208 C 0.0004 -0.00162 0.0004 -0.00115 0.0004 -0.00092 C 0.0004 -0.00023 -0.00013 -0.00023 0.00014 0.00023 C 0.00027 0.00093 0.00066 0.0007 0.00092 0.00093 C 0.00118 0.00116 0.00144 0.00162 0.0017 0.00185 C 0.00144 0.00232 0.00157 0.00301 0.00131 0.00347 C 0.00105 0.00371 0.00079 0.00324 0.00053 0.00347 C 0.00027 0.00347 0.00014 0.00371 -0.00013 0.00371 C -0.00026 0.00347 -0.00052 0.00301 -0.00039 0.00232 C -0.00065 0.00209 -0.00013 0.00139 -0.00039 0.00093 C -0.00039 0.00047 -0.00078 0.00093 -0.00104 0.0007 C -0.0013 0.0007 -0.00169 0.00093 -0.00195 0.00093 C -0.00182 0.00047 -0.00156 -0.00023 -0.0013 -0.00069 C -0.00091 -0.00162 -0.00065 -0.00278 -0.0013 -0.00092 C -0.00091 -0.00092 -0.00065 -0.00092 -0.00026 -0.00092 C -4.79167E-6 -0.00092 0.0004 -0.00115 0.0004 -0.00092 C 0.00053 -0.00023 0.00014 -2.59259E-6 -0.00013 0.00047 C -0.00013 0.00093 -0.00026 0.00116 -0.00026 0.00162 C -0.00065 0.00209 -0.00143 0.00394 -0.00117 0.00347 C -0.00078 0.00278 -0.00052 0.00185 -4.79167E-6 0.00116 C -0.00013 0.00185 -0.00013 0.00255 -0.00013 0.00301 C -0.00052 0.00625 -0.00221 0.00394 -0.00312 -0.00115 C -0.00325 -0.00208 -0.00221 -0.00162 -0.00169 -0.00185 C -0.00104 -0.00208 -0.00065 -0.00208 0.00014 -0.00185 C 0.0004 -0.00185 0.00066 -0.00162 0.00079 -0.00139 C 0.00131 -0.00115 0.0017 -0.00162 0.00196 -0.00092 C 0.00209 -0.00046 0.0017 0.00023 0.00157 0.0007 C 0.00118 0.00162 0.00066 0.00232 0.0004 0.00301 C 0.00066 0.00185 -0.00039 0.0007 -0.00039 0.00023 Z " pathEditMode="relative" rAng="19260000" ptsTypes="AAAAAAAAAAAAAAAAAAAAAAAAAAAAAAAAAAAAAAAAAAAAAAAAAAAAAAAA">
                                      <p:cBhvr>
                                        <p:cTn id="132" dur="10000" fill="hold"/>
                                        <p:tgtEl>
                                          <p:spTgt spid="77"/>
                                        </p:tgtEl>
                                        <p:attrNameLst>
                                          <p:attrName>ppt_x</p:attrName>
                                          <p:attrName>ppt_y</p:attrName>
                                        </p:attrNameLst>
                                      </p:cBhvr>
                                      <p:rCtr x="26" y="23"/>
                                    </p:animMotion>
                                  </p:childTnLst>
                                </p:cTn>
                              </p:par>
                              <p:par>
                                <p:cTn id="133" presetID="0" presetClass="path" presetSubtype="0" repeatCount="indefinite" accel="50000" decel="50000" fill="hold" grpId="0" nodeType="withEffect">
                                  <p:stCondLst>
                                    <p:cond delay="0"/>
                                  </p:stCondLst>
                                  <p:childTnLst>
                                    <p:animMotion origin="layout" path="M 0.00052 -0.00162 L -0.00091 -0.00417 L -0.00273 -0.00116 L -0.00182 0.00046 L -0.00221 -0.00509 L 0.00209 -0.00486 L -0.00104 0.00231 L 0.00118 0.00231 L 0.00209 0.00092 L 0.00052 -0.00162 Z " pathEditMode="relative" rAng="16740000" ptsTypes="AAAAAAAAAA">
                                      <p:cBhvr>
                                        <p:cTn id="134" dur="10000" fill="hold"/>
                                        <p:tgtEl>
                                          <p:spTgt spid="78"/>
                                        </p:tgtEl>
                                        <p:attrNameLst>
                                          <p:attrName>ppt_x</p:attrName>
                                          <p:attrName>ppt_y</p:attrName>
                                        </p:attrNameLst>
                                      </p:cBhvr>
                                      <p:rCtr x="-78" y="23"/>
                                    </p:animMotion>
                                  </p:childTnLst>
                                </p:cTn>
                              </p:par>
                              <p:par>
                                <p:cTn id="135" presetID="0" presetClass="path" presetSubtype="0" repeatCount="indefinite" accel="50000" decel="50000" fill="hold" grpId="0" nodeType="withEffect">
                                  <p:stCondLst>
                                    <p:cond delay="0"/>
                                  </p:stCondLst>
                                  <p:childTnLst>
                                    <p:animMotion origin="layout" path="M 0.00052 -0.00162 L -0.00091 -0.00416 L -0.00273 -0.00139 L -0.00195 0.00023 L -0.00208 -0.00532 L 0.00209 -0.00463 L -0.00104 0.00232 L 0.00104 0.00232 L 0.00196 0.00116 L 0.00052 -0.00162 Z " pathEditMode="relative" rAng="16920000" ptsTypes="AAAAAAAAAA">
                                      <p:cBhvr>
                                        <p:cTn id="136" dur="10000" fill="hold"/>
                                        <p:tgtEl>
                                          <p:spTgt spid="79"/>
                                        </p:tgtEl>
                                        <p:attrNameLst>
                                          <p:attrName>ppt_x</p:attrName>
                                          <p:attrName>ppt_y</p:attrName>
                                        </p:attrNameLst>
                                      </p:cBhvr>
                                      <p:rCtr x="-78" y="23"/>
                                    </p:animMotion>
                                  </p:childTnLst>
                                </p:cTn>
                              </p:par>
                              <p:par>
                                <p:cTn id="137" presetID="0" presetClass="path" presetSubtype="0" repeatCount="indefinite" accel="50000" decel="50000" fill="hold" grpId="0" nodeType="withEffect">
                                  <p:stCondLst>
                                    <p:cond delay="0"/>
                                  </p:stCondLst>
                                  <p:childTnLst>
                                    <p:animMotion origin="layout" path="M -0.00091 -0.00046 L 0.00117 0.00024 L 0.00169 -0.00416 L 0.00052 -0.00463 L 0.00247 -0.00023 L -0.00104 0.00394 L -0.00091 -0.00532 L -0.0026 -0.003 L -0.00287 -0.00092 L -0.00091 -0.00046 Z " pathEditMode="relative" rAng="3840000" ptsTypes="AAAAAAAAAA">
                                      <p:cBhvr>
                                        <p:cTn id="138" dur="10000" fill="hold"/>
                                        <p:tgtEl>
                                          <p:spTgt spid="80"/>
                                        </p:tgtEl>
                                        <p:attrNameLst>
                                          <p:attrName>ppt_x</p:attrName>
                                          <p:attrName>ppt_y</p:attrName>
                                        </p:attrNameLst>
                                      </p:cBhvr>
                                      <p:rCtr x="65" y="-93"/>
                                    </p:animMotion>
                                  </p:childTnLst>
                                </p:cTn>
                              </p:par>
                              <p:par>
                                <p:cTn id="139" presetID="0" presetClass="path" presetSubtype="0" repeatCount="indefinite" accel="50000" decel="50000" fill="hold" grpId="0" nodeType="withEffect">
                                  <p:stCondLst>
                                    <p:cond delay="0"/>
                                  </p:stCondLst>
                                  <p:childTnLst>
                                    <p:animMotion origin="layout" path="M -0.00039 -0.00278 L -0.00182 -0.00024 L -0.00026 0.003 L 0.00079 0.00162 L -0.00247 0.00185 L -0.00221 -0.00556 L 0.00183 4.81481E-6 L 0.00183 -0.00371 L 0.00105 -0.00533 L -0.00039 -0.00278 Z " pathEditMode="relative" rAng="11460000" ptsTypes="AAAAAAAAAA">
                                      <p:cBhvr>
                                        <p:cTn id="140" dur="10000" fill="hold"/>
                                        <p:tgtEl>
                                          <p:spTgt spid="81"/>
                                        </p:tgtEl>
                                        <p:attrNameLst>
                                          <p:attrName>ppt_x</p:attrName>
                                          <p:attrName>ppt_y</p:attrName>
                                        </p:attrNameLst>
                                      </p:cBhvr>
                                      <p:rCtr x="13" y="139"/>
                                    </p:animMotion>
                                  </p:childTnLst>
                                </p:cTn>
                              </p:par>
                              <p:par>
                                <p:cTn id="141" presetID="0" presetClass="path" presetSubtype="0" repeatCount="indefinite" accel="50000" decel="50000" fill="hold" grpId="0" nodeType="withEffect">
                                  <p:stCondLst>
                                    <p:cond delay="0"/>
                                  </p:stCondLst>
                                  <p:childTnLst>
                                    <p:animMotion origin="layout" path="M -0.00026 1.11111E-6 L 0.00144 -0.00208 L 0.00013 -0.00579 L -0.00104 -0.00463 L 0.00222 -0.00394 L 0.00131 0.00324 L -0.00221 -0.00347 L -0.0026 0.00023 L -0.00195 0.00208 L -0.00026 1.11111E-6 Z " pathEditMode="relative" rAng="1200000" ptsTypes="AAAAAAAAAA">
                                      <p:cBhvr>
                                        <p:cTn id="142" dur="10000" fill="hold"/>
                                        <p:tgtEl>
                                          <p:spTgt spid="82"/>
                                        </p:tgtEl>
                                        <p:attrNameLst>
                                          <p:attrName>ppt_x</p:attrName>
                                          <p:attrName>ppt_y</p:attrName>
                                        </p:attrNameLst>
                                      </p:cBhvr>
                                      <p:rCtr x="0" y="-139"/>
                                    </p:animMotion>
                                  </p:childTnLst>
                                </p:cTn>
                              </p:par>
                              <p:par>
                                <p:cTn id="143" presetID="0" presetClass="path" presetSubtype="0" repeatCount="indefinite" accel="50000" decel="50000" fill="hold" grpId="0" nodeType="withEffect">
                                  <p:stCondLst>
                                    <p:cond delay="0"/>
                                  </p:stCondLst>
                                  <p:childTnLst>
                                    <p:animMotion origin="layout" path="M -0.00104 -0.00209 L -0.00052 0.00162 L 0.00196 0.00092 L 0.0017 -0.00139 L 0.00013 0.0037 L -0.00326 -0.0007 L 0.00157 -0.00394 L -0.00026 -0.00579 L -0.00143 -0.00556 L -0.00104 -0.00209 Z " pathEditMode="relative" rAng="7920000" ptsTypes="AAAAAAAAAA">
                                      <p:cBhvr>
                                        <p:cTn id="144" dur="10000" fill="hold"/>
                                        <p:tgtEl>
                                          <p:spTgt spid="83"/>
                                        </p:tgtEl>
                                        <p:attrNameLst>
                                          <p:attrName>ppt_x</p:attrName>
                                          <p:attrName>ppt_y</p:attrName>
                                        </p:attrNameLst>
                                      </p:cBhvr>
                                      <p:rCtr x="78" y="69"/>
                                    </p:animMotion>
                                  </p:childTnLst>
                                </p:cTn>
                              </p:par>
                              <p:par>
                                <p:cTn id="145" presetID="0" presetClass="path" presetSubtype="0" repeatCount="indefinite" accel="50000" decel="50000" fill="hold" grpId="0" nodeType="withEffect">
                                  <p:stCondLst>
                                    <p:cond delay="0"/>
                                  </p:stCondLst>
                                  <p:childTnLst>
                                    <p:animMotion origin="layout" path="M 0.0004 -0.00208 L -0.00143 -0.00347 L -0.00247 0.00046 L -0.0013 0.00139 L -0.00286 -0.00347 L 0.00105 -0.00625 L -0.00013 0.00255 L 0.00183 0.00093 L 0.00235 -0.00093 L 0.0004 -0.00208 Z " pathEditMode="relative" rAng="15360000" ptsTypes="AAAAAAAAAA">
                                      <p:cBhvr>
                                        <p:cTn id="146" dur="10000" fill="hold"/>
                                        <p:tgtEl>
                                          <p:spTgt spid="84"/>
                                        </p:tgtEl>
                                        <p:attrNameLst>
                                          <p:attrName>ppt_x</p:attrName>
                                          <p:attrName>ppt_y</p:attrName>
                                        </p:attrNameLst>
                                      </p:cBhvr>
                                      <p:rCtr x="-65" y="69"/>
                                    </p:animMotion>
                                  </p:childTnLst>
                                </p:cTn>
                              </p:par>
                              <p:par>
                                <p:cTn id="147" presetID="0" presetClass="path" presetSubtype="0" repeatCount="indefinite" accel="50000" decel="50000" fill="hold" grpId="0" nodeType="withEffect">
                                  <p:stCondLst>
                                    <p:cond delay="0"/>
                                  </p:stCondLst>
                                  <p:childTnLst>
                                    <p:animMotion origin="layout" path="M -0.00052 -0.00278 L -0.00169 0.00023 L 0.00026 0.00301 L 0.00104 0.00116 L -0.00208 0.00255 L -0.0026 -0.00486 L 0.00195 -0.00069 L 0.00156 -0.0044 L 0.00065 -0.00578 L -0.00052 -0.00278 Z " pathEditMode="relative" rAng="10800000" ptsTypes="AAAAAAAAAA">
                                      <p:cBhvr>
                                        <p:cTn id="148" dur="10000" fill="hold"/>
                                        <p:tgtEl>
                                          <p:spTgt spid="85"/>
                                        </p:tgtEl>
                                        <p:attrNameLst>
                                          <p:attrName>ppt_x</p:attrName>
                                          <p:attrName>ppt_y</p:attrName>
                                        </p:attrNameLst>
                                      </p:cBhvr>
                                      <p:rCtr x="26" y="139"/>
                                    </p:animMotion>
                                  </p:childTnLst>
                                </p:cTn>
                              </p:par>
                              <p:par>
                                <p:cTn id="149" presetID="0" presetClass="path" presetSubtype="0" repeatCount="indefinite" accel="50000" decel="50000" fill="hold" grpId="0" nodeType="withEffect">
                                  <p:stCondLst>
                                    <p:cond delay="0"/>
                                  </p:stCondLst>
                                  <p:childTnLst>
                                    <p:animMotion origin="layout" path="M -0.00013 -0.00278 L -0.00195 -0.00092 L -0.00078 0.00301 L 0.00039 0.00185 L -0.00286 0.00093 L -0.00169 -0.00625 L 0.00156 0.0007 L 0.00209 -0.00278 L 0.00156 -0.00486 L -0.00013 -0.00278 Z " pathEditMode="relative" rAng="12180000" ptsTypes="AAAAAAAAAA">
                                      <p:cBhvr>
                                        <p:cTn id="150" dur="10000" fill="hold"/>
                                        <p:tgtEl>
                                          <p:spTgt spid="86"/>
                                        </p:tgtEl>
                                        <p:attrNameLst>
                                          <p:attrName>ppt_x</p:attrName>
                                          <p:attrName>ppt_y</p:attrName>
                                        </p:attrNameLst>
                                      </p:cBhvr>
                                      <p:rCtr x="-13" y="13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4" name="Textfeld 3" hidden="0"/>
          <p:cNvSpPr txBox="1"/>
          <p:nvPr isPhoto="0" userDrawn="0"/>
        </p:nvSpPr>
        <p:spPr bwMode="auto">
          <a:xfrm>
            <a:off x="407368" y="188640"/>
            <a:ext cx="6192688" cy="523220"/>
          </a:xfrm>
          <a:prstGeom prst="rect">
            <a:avLst/>
          </a:prstGeom>
          <a:noFill/>
        </p:spPr>
        <p:txBody>
          <a:bodyPr wrap="square" rtlCol="0">
            <a:spAutoFit/>
          </a:bodyPr>
          <a:lstStyle/>
          <a:p>
            <a:pPr>
              <a:defRPr/>
            </a:pPr>
            <a:r>
              <a:rPr lang="de-DE" sz="2800"/>
              <a:t>Keine Leitfähigkeit in festem Zustand</a:t>
            </a:r>
            <a:endParaRPr/>
          </a:p>
        </p:txBody>
      </p:sp>
      <p:sp>
        <p:nvSpPr>
          <p:cNvPr id="2" name="Textfeld 1" hidden="0"/>
          <p:cNvSpPr txBox="1"/>
          <p:nvPr isPhoto="0" userDrawn="0"/>
        </p:nvSpPr>
        <p:spPr bwMode="auto">
          <a:xfrm>
            <a:off x="2189566" y="2151727"/>
            <a:ext cx="7812868" cy="2554545"/>
          </a:xfrm>
          <a:prstGeom prst="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defRPr/>
            </a:pPr>
            <a:r>
              <a:rPr lang="de-DE" sz="3200"/>
              <a:t>Im festen Zustand sitzen die Kationen und Anionen eines Salzes in einem Ionengitter fest zusammen. Da es hier keine freibeweglichen Ladungsträger gibt, kann es zu keiner Leitfähigkeit kommen.</a:t>
            </a:r>
            <a:endParaRPr/>
          </a:p>
        </p:txBody>
      </p:sp>
      <p:sp>
        <p:nvSpPr>
          <p:cNvPr id="3" name="Abgerundetes Rechteck 2" hidden="0">
            <a:hlinkClick r:id="rId2" action="ppaction://hlinksldjump"/>
          </p:cNvPr>
          <p:cNvSpPr/>
          <p:nvPr isPhoto="0" userDrawn="0"/>
        </p:nvSpPr>
        <p:spPr bwMode="auto">
          <a:xfrm>
            <a:off x="695400" y="5301208"/>
            <a:ext cx="2016224" cy="720080"/>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Zurück</a:t>
            </a:r>
            <a:endParaRPr/>
          </a:p>
        </p:txBody>
      </p:sp>
      <p:sp>
        <p:nvSpPr>
          <p:cNvPr id="5" name="Textfeld 4" hidden="0"/>
          <p:cNvSpPr txBox="1"/>
          <p:nvPr isPhoto="0" userDrawn="0"/>
        </p:nvSpPr>
        <p:spPr bwMode="auto">
          <a:xfrm>
            <a:off x="0" y="6297698"/>
            <a:ext cx="11280576" cy="577081"/>
          </a:xfrm>
          <a:prstGeom prst="rect">
            <a:avLst/>
          </a:prstGeom>
          <a:noFill/>
        </p:spPr>
        <p:txBody>
          <a:bodyPr wrap="square" rtlCol="0">
            <a:spAutoFit/>
          </a:bodyPr>
          <a:lstStyle/>
          <a:p>
            <a:pPr>
              <a:defRPr/>
            </a:pPr>
            <a:r>
              <a:rPr lang="de-DE" sz="1050">
                <a:solidFill>
                  <a:schemeClr val="bg2">
                    <a:lumMod val="75000"/>
                  </a:schemeClr>
                </a:solidFill>
              </a:rPr>
              <a:t>LEIFIchemie</a:t>
            </a:r>
            <a:r>
              <a:rPr lang="de-DE" sz="1050">
                <a:solidFill>
                  <a:schemeClr val="bg2">
                    <a:lumMod val="75000"/>
                  </a:schemeClr>
                </a:solidFill>
              </a:rPr>
              <a:t>. (o. D.). Eigenschaften von Salzen. https://</a:t>
            </a:r>
            <a:r>
              <a:rPr lang="de-DE" sz="1050">
                <a:solidFill>
                  <a:schemeClr val="bg2">
                    <a:lumMod val="75000"/>
                  </a:schemeClr>
                </a:solidFill>
              </a:rPr>
              <a:t>www.leifichemie.de</a:t>
            </a:r>
            <a:r>
              <a:rPr lang="de-DE" sz="1050">
                <a:solidFill>
                  <a:schemeClr val="bg2">
                    <a:lumMod val="75000"/>
                  </a:schemeClr>
                </a:solidFill>
              </a:rPr>
              <a:t>/anorganische-verbindungen/salze/</a:t>
            </a:r>
            <a:r>
              <a:rPr lang="de-DE" sz="1050">
                <a:solidFill>
                  <a:schemeClr val="bg2">
                    <a:lumMod val="75000"/>
                  </a:schemeClr>
                </a:solidFill>
              </a:rPr>
              <a:t>grundwissen</a:t>
            </a:r>
            <a:r>
              <a:rPr lang="de-DE" sz="1050">
                <a:solidFill>
                  <a:schemeClr val="bg2">
                    <a:lumMod val="75000"/>
                  </a:schemeClr>
                </a:solidFill>
              </a:rPr>
              <a:t>/eigenschaften-von-salzen#:~:</a:t>
            </a:r>
            <a:r>
              <a:rPr lang="de-DE" sz="1050">
                <a:solidFill>
                  <a:schemeClr val="bg2">
                    <a:lumMod val="75000"/>
                  </a:schemeClr>
                </a:solidFill>
              </a:rPr>
              <a:t>text</a:t>
            </a:r>
            <a:r>
              <a:rPr lang="de-DE" sz="1050">
                <a:solidFill>
                  <a:schemeClr val="bg2">
                    <a:lumMod val="75000"/>
                  </a:schemeClr>
                </a:solidFill>
              </a:rPr>
              <a:t>=Salze%20leiten%20im%20flüssigen%20Zustand%20oder%20in%20gelöster%20Form%20den%20elektrischen%20Strom.&amp;text=Damit%20ein%20Stoff%20den%20elektrischen,Ionen%20können%20sich%20nicht%20bewegen. (letzter Zugriff: 19.07.2024)</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1">
  <p:cSld name="">
    <p:spTree>
      <p:nvGrpSpPr>
        <p:cNvPr id="1" name="" hidden="0"/>
        <p:cNvGrpSpPr/>
        <p:nvPr isPhoto="0" userDrawn="0"/>
      </p:nvGrpSpPr>
      <p:grpSpPr bwMode="auto">
        <a:xfrm>
          <a:off x="0" y="0"/>
          <a:ext cx="0" cy="0"/>
          <a:chOff x="0" y="0"/>
          <a:chExt cx="0" cy="0"/>
        </a:xfrm>
      </p:grpSpPr>
      <p:sp>
        <p:nvSpPr>
          <p:cNvPr id="2" name="Textfeld 1" hidden="0"/>
          <p:cNvSpPr txBox="1"/>
          <p:nvPr isPhoto="0" userDrawn="0"/>
        </p:nvSpPr>
        <p:spPr bwMode="auto">
          <a:xfrm>
            <a:off x="1055440" y="836712"/>
            <a:ext cx="10081120" cy="1200329"/>
          </a:xfrm>
          <a:prstGeom prst="rect">
            <a:avLst/>
          </a:prstGeom>
          <a:noFill/>
        </p:spPr>
        <p:txBody>
          <a:bodyPr wrap="square" rtlCol="0">
            <a:spAutoFit/>
          </a:bodyPr>
          <a:lstStyle/>
          <a:p>
            <a:pPr>
              <a:defRPr/>
            </a:pPr>
            <a:r>
              <a:rPr lang="de-DE" sz="3600" b="1"/>
              <a:t>Aufgabe: Erkläre mithilfe der Animationen, die Eigenschaften von Salzen</a:t>
            </a:r>
            <a:endParaRPr/>
          </a:p>
        </p:txBody>
      </p:sp>
      <p:sp>
        <p:nvSpPr>
          <p:cNvPr id="3" name="Inhaltsplatzhalter 2" hidden="0"/>
          <p:cNvSpPr txBox="1"/>
          <p:nvPr isPhoto="0" userDrawn="0"/>
        </p:nvSpPr>
        <p:spPr bwMode="auto">
          <a:xfrm>
            <a:off x="1882626" y="3356992"/>
            <a:ext cx="8426748" cy="2205518"/>
          </a:xfrm>
          <a:prstGeom prst="rect">
            <a:avLst/>
          </a:prstGeom>
        </p:spPr>
        <p:txBody>
          <a:bodyPr>
            <a:normAutofit/>
          </a:bodyPr>
          <a:lstStyle>
            <a:lvl1pPr marL="228600" indent="-228600" algn="l" defTabSz="914400">
              <a:lnSpc>
                <a:spcPct val="90000"/>
              </a:lnSpc>
              <a:spcBef>
                <a:spcPts val="1000"/>
              </a:spcBef>
              <a:buFont typeface="Arial"/>
              <a:buChar char="•"/>
              <a:defRPr sz="2800">
                <a:solidFill>
                  <a:schemeClr val="tx1"/>
                </a:solidFill>
                <a:latin typeface="+mn-lt"/>
                <a:ea typeface="+mn-ea"/>
                <a:cs typeface="+mn-cs"/>
              </a:defRPr>
            </a:lvl1pPr>
            <a:lvl2pPr marL="685800" indent="-228600" algn="l" defTabSz="914400">
              <a:lnSpc>
                <a:spcPct val="90000"/>
              </a:lnSpc>
              <a:spcBef>
                <a:spcPts val="500"/>
              </a:spcBef>
              <a:buFont typeface="Arial"/>
              <a:buChar char="•"/>
              <a:defRPr sz="2400">
                <a:solidFill>
                  <a:schemeClr val="tx1"/>
                </a:solidFill>
                <a:latin typeface="+mn-lt"/>
                <a:ea typeface="+mn-ea"/>
                <a:cs typeface="+mn-cs"/>
              </a:defRPr>
            </a:lvl2pPr>
            <a:lvl3pPr marL="1143000" indent="-228600" algn="l" defTabSz="914400">
              <a:lnSpc>
                <a:spcPct val="90000"/>
              </a:lnSpc>
              <a:spcBef>
                <a:spcPts val="500"/>
              </a:spcBef>
              <a:buFont typeface="Arial"/>
              <a:buChar char="•"/>
              <a:defRPr sz="2000">
                <a:solidFill>
                  <a:schemeClr val="tx1"/>
                </a:solidFill>
                <a:latin typeface="+mn-lt"/>
                <a:ea typeface="+mn-ea"/>
                <a:cs typeface="+mn-cs"/>
              </a:defRPr>
            </a:lvl3pPr>
            <a:lvl4pPr marL="1600200" indent="-228600" algn="l" defTabSz="914400">
              <a:lnSpc>
                <a:spcPct val="90000"/>
              </a:lnSpc>
              <a:spcBef>
                <a:spcPts val="500"/>
              </a:spcBef>
              <a:buFont typeface="Arial"/>
              <a:buChar char="•"/>
              <a:defRPr sz="1800">
                <a:solidFill>
                  <a:schemeClr val="tx1"/>
                </a:solidFill>
                <a:latin typeface="+mn-lt"/>
                <a:ea typeface="+mn-ea"/>
                <a:cs typeface="+mn-cs"/>
              </a:defRPr>
            </a:lvl4pPr>
            <a:lvl5pPr marL="2057400" indent="-228600" algn="l" defTabSz="914400">
              <a:lnSpc>
                <a:spcPct val="90000"/>
              </a:lnSpc>
              <a:spcBef>
                <a:spcPts val="500"/>
              </a:spcBef>
              <a:buFont typeface="Arial"/>
              <a:buChar char="•"/>
              <a:defRPr sz="1800">
                <a:solidFill>
                  <a:schemeClr val="tx1"/>
                </a:solidFill>
                <a:latin typeface="+mn-lt"/>
                <a:ea typeface="+mn-ea"/>
                <a:cs typeface="+mn-cs"/>
              </a:defRPr>
            </a:lvl5pPr>
            <a:lvl6pPr marL="2514600" indent="-228600" algn="l" defTabSz="914400">
              <a:lnSpc>
                <a:spcPct val="90000"/>
              </a:lnSpc>
              <a:spcBef>
                <a:spcPts val="500"/>
              </a:spcBef>
              <a:buFont typeface="Arial"/>
              <a:buChar char="•"/>
              <a:defRPr sz="1800">
                <a:solidFill>
                  <a:schemeClr val="tx1"/>
                </a:solidFill>
                <a:latin typeface="+mn-lt"/>
                <a:ea typeface="+mn-ea"/>
                <a:cs typeface="+mn-cs"/>
              </a:defRPr>
            </a:lvl6pPr>
            <a:lvl7pPr marL="2971800" indent="-228600" algn="l" defTabSz="914400">
              <a:lnSpc>
                <a:spcPct val="90000"/>
              </a:lnSpc>
              <a:spcBef>
                <a:spcPts val="500"/>
              </a:spcBef>
              <a:buFont typeface="Arial"/>
              <a:buChar char="•"/>
              <a:defRPr sz="1800">
                <a:solidFill>
                  <a:schemeClr val="tx1"/>
                </a:solidFill>
                <a:latin typeface="+mn-lt"/>
                <a:ea typeface="+mn-ea"/>
                <a:cs typeface="+mn-cs"/>
              </a:defRPr>
            </a:lvl7pPr>
            <a:lvl8pPr marL="3429000" indent="-228600" algn="l" defTabSz="914400">
              <a:lnSpc>
                <a:spcPct val="90000"/>
              </a:lnSpc>
              <a:spcBef>
                <a:spcPts val="500"/>
              </a:spcBef>
              <a:buFont typeface="Arial"/>
              <a:buChar char="•"/>
              <a:defRPr sz="1800">
                <a:solidFill>
                  <a:schemeClr val="tx1"/>
                </a:solidFill>
                <a:latin typeface="+mn-lt"/>
                <a:ea typeface="+mn-ea"/>
                <a:cs typeface="+mn-cs"/>
              </a:defRPr>
            </a:lvl8pPr>
            <a:lvl9pPr marL="3886200" indent="-228600" algn="l" defTabSz="914400">
              <a:lnSpc>
                <a:spcPct val="90000"/>
              </a:lnSpc>
              <a:spcBef>
                <a:spcPts val="500"/>
              </a:spcBef>
              <a:buFont typeface="Arial"/>
              <a:buChar char="•"/>
              <a:defRPr sz="1800">
                <a:solidFill>
                  <a:schemeClr val="tx1"/>
                </a:solidFill>
                <a:latin typeface="+mn-lt"/>
                <a:ea typeface="+mn-ea"/>
                <a:cs typeface="+mn-cs"/>
              </a:defRPr>
            </a:lvl9pPr>
          </a:lstStyle>
          <a:p>
            <a:pPr marL="0" indent="0" algn="ctr">
              <a:spcBef>
                <a:spcPts val="0"/>
              </a:spcBef>
              <a:buFont typeface="Arial"/>
              <a:buNone/>
              <a:defRPr/>
            </a:pPr>
            <a:r>
              <a:rPr lang="de-DE" sz="2400"/>
              <a:t>Bitte starten Sie die Bildschirmpräsentation für eine optimale Darstellung des Lernmaterials. Klicken Sie dann auf den </a:t>
            </a:r>
            <a:r>
              <a:rPr lang="de-DE" sz="2400" b="1"/>
              <a:t>„Start-Button“. </a:t>
            </a:r>
            <a:endParaRPr lang="de-DE" sz="2400"/>
          </a:p>
        </p:txBody>
      </p:sp>
      <p:sp>
        <p:nvSpPr>
          <p:cNvPr id="4" name="Abgerundetes Rechteck 3" hidden="0">
            <a:hlinkClick r:id="rId2" action="ppaction://hlinksldjump"/>
          </p:cNvPr>
          <p:cNvSpPr/>
          <p:nvPr isPhoto="0" userDrawn="0"/>
        </p:nvSpPr>
        <p:spPr bwMode="auto">
          <a:xfrm>
            <a:off x="5051884" y="5130462"/>
            <a:ext cx="2088232" cy="864096"/>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Start</a:t>
            </a:r>
            <a:endParaRPr/>
          </a:p>
        </p:txBody>
      </p:sp>
      <p:sp>
        <p:nvSpPr>
          <p:cNvPr id="5" name="Interaktive Schaltfläche: Informationen 4" hidden="0">
            <a:hlinkClick r:id="rId3" action="ppaction://hlinksldjump" highlightClick="1"/>
          </p:cNvPr>
          <p:cNvSpPr/>
          <p:nvPr isPhoto="0" userDrawn="0"/>
        </p:nvSpPr>
        <p:spPr bwMode="auto">
          <a:xfrm>
            <a:off x="11568608" y="260648"/>
            <a:ext cx="360040" cy="360040"/>
          </a:xfrm>
          <a:prstGeom prst="actionButtonInformation">
            <a:avLst/>
          </a:prstGeom>
        </p:spPr>
        <p:style>
          <a:lnRef idx="1">
            <a:schemeClr val="accent4"/>
          </a:lnRef>
          <a:fillRef idx="3">
            <a:schemeClr val="accent4"/>
          </a:fillRef>
          <a:effectRef idx="2">
            <a:schemeClr val="accent4"/>
          </a:effectRef>
          <a:fontRef idx="minor">
            <a:schemeClr val="lt1"/>
          </a:fontRef>
        </p:style>
        <p:txBody>
          <a:bodyPr rtlCol="0" anchor="ctr"/>
          <a:lstStyle/>
          <a:p>
            <a:pPr algn="ctr">
              <a:defRPr/>
            </a:pPr>
            <a:endParaRPr lang="de-DE"/>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2" name="Textfeld 1" hidden="0"/>
          <p:cNvSpPr txBox="1"/>
          <p:nvPr isPhoto="0" userDrawn="0"/>
        </p:nvSpPr>
        <p:spPr bwMode="auto">
          <a:xfrm>
            <a:off x="1127448" y="1859340"/>
            <a:ext cx="9649072" cy="2677656"/>
          </a:xfrm>
          <a:prstGeom prst="rect">
            <a:avLst/>
          </a:prstGeom>
          <a:noFill/>
        </p:spPr>
        <p:txBody>
          <a:bodyPr wrap="square" rtlCol="0">
            <a:spAutoFit/>
          </a:bodyPr>
          <a:lstStyle/>
          <a:p>
            <a:pPr>
              <a:defRPr/>
            </a:pPr>
            <a:r>
              <a:rPr lang="de-DE" sz="2400"/>
              <a:t>Salze besitzen einige Eigenschaften. Diese können mithilfe ihres Aufbaus aus Ionen und den dazwischen wirkenden Ionenbindungen erklärt werden. </a:t>
            </a:r>
            <a:endParaRPr/>
          </a:p>
          <a:p>
            <a:pPr>
              <a:defRPr/>
            </a:pPr>
            <a:r>
              <a:rPr lang="de-DE" sz="2400"/>
              <a:t>Einige Eigenschaften wie Sprödigkeit und Leitfähigkeit können auf der Teilchenebene sehr gut visualisiert werden.</a:t>
            </a:r>
            <a:endParaRPr/>
          </a:p>
          <a:p>
            <a:pPr>
              <a:defRPr/>
            </a:pPr>
            <a:r>
              <a:rPr lang="de-DE" sz="2400"/>
              <a:t>Im Folgenden werden diese Eigenschaften von Salzen auf Teilchenebene als Animation dargestellt.</a:t>
            </a:r>
            <a:endParaRPr/>
          </a:p>
        </p:txBody>
      </p:sp>
      <p:sp>
        <p:nvSpPr>
          <p:cNvPr id="4" name="Abgerundetes Rechteck 3" hidden="0">
            <a:hlinkClick r:id="rId2" action="ppaction://hlinksldjump"/>
          </p:cNvPr>
          <p:cNvSpPr/>
          <p:nvPr isPhoto="0" userDrawn="0"/>
        </p:nvSpPr>
        <p:spPr bwMode="auto">
          <a:xfrm>
            <a:off x="695400" y="5301208"/>
            <a:ext cx="2016224" cy="720080"/>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Zurück</a:t>
            </a:r>
            <a:endParaRPr/>
          </a:p>
        </p:txBody>
      </p:sp>
      <p:sp>
        <p:nvSpPr>
          <p:cNvPr id="5" name="Textfeld 4" hidden="0"/>
          <p:cNvSpPr txBox="1"/>
          <p:nvPr isPhoto="0" userDrawn="0"/>
        </p:nvSpPr>
        <p:spPr bwMode="auto">
          <a:xfrm>
            <a:off x="1127448" y="1095128"/>
            <a:ext cx="4680520" cy="523220"/>
          </a:xfrm>
          <a:prstGeom prst="rect">
            <a:avLst/>
          </a:prstGeom>
          <a:noFill/>
        </p:spPr>
        <p:txBody>
          <a:bodyPr wrap="square" rtlCol="0">
            <a:spAutoFit/>
          </a:bodyPr>
          <a:lstStyle/>
          <a:p>
            <a:pPr>
              <a:defRPr/>
            </a:pPr>
            <a:r>
              <a:rPr lang="de-DE" sz="2800" b="1"/>
              <a:t>Theorie Input</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2" name="Abgerundetes Rechteck 1" hidden="0">
            <a:hlinkClick r:id="rId2" action="ppaction://hlinksldjump"/>
          </p:cNvPr>
          <p:cNvSpPr/>
          <p:nvPr isPhoto="0" userDrawn="0"/>
        </p:nvSpPr>
        <p:spPr bwMode="auto">
          <a:xfrm>
            <a:off x="695400" y="5301208"/>
            <a:ext cx="2016224" cy="720080"/>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Zurück</a:t>
            </a:r>
            <a:endParaRPr/>
          </a:p>
        </p:txBody>
      </p:sp>
      <p:sp>
        <p:nvSpPr>
          <p:cNvPr id="3" name="Textfeld 2" hidden="0"/>
          <p:cNvSpPr txBox="1"/>
          <p:nvPr isPhoto="0" userDrawn="0"/>
        </p:nvSpPr>
        <p:spPr bwMode="auto">
          <a:xfrm>
            <a:off x="1667508" y="980728"/>
            <a:ext cx="8856984" cy="400110"/>
          </a:xfrm>
          <a:prstGeom prst="rect">
            <a:avLst/>
          </a:prstGeom>
          <a:noFill/>
        </p:spPr>
        <p:txBody>
          <a:bodyPr wrap="square" rtlCol="0">
            <a:spAutoFit/>
          </a:bodyPr>
          <a:lstStyle/>
          <a:p>
            <a:pPr algn="ctr">
              <a:defRPr/>
            </a:pPr>
            <a:r>
              <a:rPr lang="de-DE" sz="2000"/>
              <a:t>Klicke auf die jeweilige Kachel zu einer typischen Salzeigenschaft.</a:t>
            </a:r>
            <a:endParaRPr/>
          </a:p>
        </p:txBody>
      </p:sp>
      <p:sp>
        <p:nvSpPr>
          <p:cNvPr id="4" name="Abgerundetes Rechteck 3" hidden="0">
            <a:hlinkClick r:id="rId3" action="ppaction://hlinksldjump"/>
          </p:cNvPr>
          <p:cNvSpPr/>
          <p:nvPr isPhoto="0" userDrawn="0"/>
        </p:nvSpPr>
        <p:spPr bwMode="auto">
          <a:xfrm>
            <a:off x="2423592" y="2060848"/>
            <a:ext cx="2664295" cy="1152128"/>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a:t>Spröde</a:t>
            </a:r>
            <a:endParaRPr/>
          </a:p>
        </p:txBody>
      </p:sp>
      <p:sp>
        <p:nvSpPr>
          <p:cNvPr id="5" name="Abgerundetes Rechteck 4" hidden="0">
            <a:hlinkClick r:id="rId4" action="ppaction://hlinksldjump"/>
          </p:cNvPr>
          <p:cNvSpPr/>
          <p:nvPr isPhoto="0" userDrawn="0"/>
        </p:nvSpPr>
        <p:spPr bwMode="auto">
          <a:xfrm>
            <a:off x="6960096" y="2060848"/>
            <a:ext cx="2664295" cy="1152128"/>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a:t>Leitfähigkeit in Lösung</a:t>
            </a:r>
            <a:endParaRPr/>
          </a:p>
        </p:txBody>
      </p:sp>
      <p:sp>
        <p:nvSpPr>
          <p:cNvPr id="6" name="Abgerundetes Rechteck 5" hidden="0">
            <a:hlinkClick r:id="rId5" action="ppaction://hlinksldjump"/>
          </p:cNvPr>
          <p:cNvSpPr/>
          <p:nvPr isPhoto="0" userDrawn="0"/>
        </p:nvSpPr>
        <p:spPr bwMode="auto">
          <a:xfrm>
            <a:off x="2423592" y="3683955"/>
            <a:ext cx="2664295" cy="1152128"/>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a:t>Leitfähigkeit in Schmelze</a:t>
            </a:r>
            <a:endParaRPr/>
          </a:p>
        </p:txBody>
      </p:sp>
      <p:sp>
        <p:nvSpPr>
          <p:cNvPr id="7" name="Abgerundetes Rechteck 6" hidden="0">
            <a:hlinkClick r:id="rId6" action="ppaction://hlinksldjump"/>
          </p:cNvPr>
          <p:cNvSpPr/>
          <p:nvPr isPhoto="0" userDrawn="0"/>
        </p:nvSpPr>
        <p:spPr bwMode="auto">
          <a:xfrm>
            <a:off x="6960096" y="3683955"/>
            <a:ext cx="2664295" cy="1152128"/>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a:t>Keine Leitfähigkeit in festem Zustand</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0" advClick="0" advTm="0"/>
    </mc:Choice>
    <mc:Fallback>
      <p:transition advClick="0" advTm="0"/>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2" name="Textfeld 1" hidden="0"/>
          <p:cNvSpPr txBox="1"/>
          <p:nvPr isPhoto="0" userDrawn="0"/>
        </p:nvSpPr>
        <p:spPr bwMode="auto">
          <a:xfrm>
            <a:off x="905009" y="393720"/>
            <a:ext cx="2925967" cy="523220"/>
          </a:xfrm>
          <a:prstGeom prst="rect">
            <a:avLst/>
          </a:prstGeom>
          <a:noFill/>
        </p:spPr>
        <p:txBody>
          <a:bodyPr wrap="square" rtlCol="0">
            <a:spAutoFit/>
          </a:bodyPr>
          <a:lstStyle/>
          <a:p>
            <a:pPr>
              <a:defRPr/>
            </a:pPr>
            <a:r>
              <a:rPr lang="de-DE" sz="2800"/>
              <a:t>Salze sind Spröde</a:t>
            </a:r>
            <a:endParaRPr/>
          </a:p>
        </p:txBody>
      </p:sp>
      <p:sp>
        <p:nvSpPr>
          <p:cNvPr id="3" name="Abgerundetes Rechteck 2" hidden="0">
            <a:hlinkClick r:id="rId2" action="ppaction://hlinksldjump"/>
          </p:cNvPr>
          <p:cNvSpPr/>
          <p:nvPr isPhoto="0" userDrawn="0"/>
        </p:nvSpPr>
        <p:spPr bwMode="auto">
          <a:xfrm>
            <a:off x="695400" y="5301208"/>
            <a:ext cx="2016224" cy="720080"/>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Zurück</a:t>
            </a:r>
            <a:endParaRPr/>
          </a:p>
        </p:txBody>
      </p:sp>
      <p:sp>
        <p:nvSpPr>
          <p:cNvPr id="4" name="Oval 3" hidden="0"/>
          <p:cNvSpPr/>
          <p:nvPr isPhoto="0" userDrawn="0"/>
        </p:nvSpPr>
        <p:spPr bwMode="auto">
          <a:xfrm>
            <a:off x="4157800" y="2271070"/>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6" name="Oval 5" hidden="0"/>
          <p:cNvSpPr/>
          <p:nvPr isPhoto="0" userDrawn="0"/>
        </p:nvSpPr>
        <p:spPr bwMode="auto">
          <a:xfrm>
            <a:off x="4898966" y="2201596"/>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8" name="Oval 7" hidden="0"/>
          <p:cNvSpPr/>
          <p:nvPr isPhoto="0" userDrawn="0"/>
        </p:nvSpPr>
        <p:spPr bwMode="auto">
          <a:xfrm>
            <a:off x="6390365" y="2182200"/>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0" name="Oval 9" hidden="0"/>
          <p:cNvSpPr/>
          <p:nvPr isPhoto="0" userDrawn="0"/>
        </p:nvSpPr>
        <p:spPr bwMode="auto">
          <a:xfrm>
            <a:off x="4103463" y="2907340"/>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2" name="Oval 11" hidden="0"/>
          <p:cNvSpPr/>
          <p:nvPr isPhoto="0" userDrawn="0"/>
        </p:nvSpPr>
        <p:spPr bwMode="auto">
          <a:xfrm>
            <a:off x="5668731" y="2877547"/>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4" name="Oval 13" hidden="0"/>
          <p:cNvSpPr/>
          <p:nvPr isPhoto="0" userDrawn="0"/>
        </p:nvSpPr>
        <p:spPr bwMode="auto">
          <a:xfrm>
            <a:off x="7106514" y="2899214"/>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6" name="Oval 15" hidden="0"/>
          <p:cNvSpPr/>
          <p:nvPr isPhoto="0" userDrawn="0"/>
        </p:nvSpPr>
        <p:spPr bwMode="auto">
          <a:xfrm>
            <a:off x="4913189" y="3636222"/>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8" name="Oval 17" hidden="0"/>
          <p:cNvSpPr/>
          <p:nvPr isPhoto="0" userDrawn="0"/>
        </p:nvSpPr>
        <p:spPr bwMode="auto">
          <a:xfrm>
            <a:off x="6390365" y="3645174"/>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20" name="Oval 19" hidden="0"/>
          <p:cNvSpPr/>
          <p:nvPr isPhoto="0" userDrawn="0"/>
        </p:nvSpPr>
        <p:spPr bwMode="auto">
          <a:xfrm>
            <a:off x="4103463" y="4391960"/>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22" name="Oval 21" hidden="0"/>
          <p:cNvSpPr/>
          <p:nvPr isPhoto="0" userDrawn="0"/>
        </p:nvSpPr>
        <p:spPr bwMode="auto">
          <a:xfrm>
            <a:off x="5668731" y="4391960"/>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24" name="Oval 23" hidden="0"/>
          <p:cNvSpPr/>
          <p:nvPr isPhoto="0" userDrawn="0"/>
        </p:nvSpPr>
        <p:spPr bwMode="auto">
          <a:xfrm>
            <a:off x="7111999" y="4382220"/>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26" name="Oval 25" hidden="0"/>
          <p:cNvSpPr/>
          <p:nvPr isPhoto="0" userDrawn="0"/>
        </p:nvSpPr>
        <p:spPr bwMode="auto">
          <a:xfrm>
            <a:off x="928598" y="2137182"/>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27" name="Oval 26" hidden="0"/>
          <p:cNvSpPr/>
          <p:nvPr isPhoto="0" userDrawn="0"/>
        </p:nvSpPr>
        <p:spPr bwMode="auto">
          <a:xfrm>
            <a:off x="4157800" y="3717182"/>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28" name="Oval 27" hidden="0"/>
          <p:cNvSpPr/>
          <p:nvPr isPhoto="0" userDrawn="0"/>
        </p:nvSpPr>
        <p:spPr bwMode="auto">
          <a:xfrm>
            <a:off x="4967526" y="4463968"/>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29" name="Oval 28" hidden="0"/>
          <p:cNvSpPr/>
          <p:nvPr isPhoto="0" userDrawn="0"/>
        </p:nvSpPr>
        <p:spPr bwMode="auto">
          <a:xfrm>
            <a:off x="6444702" y="4455016"/>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30" name="Oval 29" hidden="0"/>
          <p:cNvSpPr/>
          <p:nvPr isPhoto="0" userDrawn="0"/>
        </p:nvSpPr>
        <p:spPr bwMode="auto">
          <a:xfrm>
            <a:off x="5723068" y="3708230"/>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31" name="Oval 30" hidden="0"/>
          <p:cNvSpPr/>
          <p:nvPr isPhoto="0" userDrawn="0"/>
        </p:nvSpPr>
        <p:spPr bwMode="auto">
          <a:xfrm>
            <a:off x="4950638" y="2983909"/>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32" name="Oval 31" hidden="0"/>
          <p:cNvSpPr/>
          <p:nvPr isPhoto="0" userDrawn="0"/>
        </p:nvSpPr>
        <p:spPr bwMode="auto">
          <a:xfrm>
            <a:off x="5723068" y="2254208"/>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33" name="Oval 32" hidden="0"/>
          <p:cNvSpPr/>
          <p:nvPr isPhoto="0" userDrawn="0"/>
        </p:nvSpPr>
        <p:spPr bwMode="auto">
          <a:xfrm>
            <a:off x="7160851" y="2266550"/>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34" name="Oval 33" hidden="0"/>
          <p:cNvSpPr/>
          <p:nvPr isPhoto="0" userDrawn="0"/>
        </p:nvSpPr>
        <p:spPr bwMode="auto">
          <a:xfrm>
            <a:off x="6444702" y="2949555"/>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35" name="Oval 34" hidden="0"/>
          <p:cNvSpPr/>
          <p:nvPr isPhoto="0" userDrawn="0"/>
        </p:nvSpPr>
        <p:spPr bwMode="auto">
          <a:xfrm>
            <a:off x="7166336" y="3717182"/>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36" name="Oval 35" hidden="0"/>
          <p:cNvSpPr/>
          <p:nvPr isPhoto="0" userDrawn="0"/>
        </p:nvSpPr>
        <p:spPr bwMode="auto">
          <a:xfrm>
            <a:off x="989763" y="1465736"/>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37" name="Textfeld 36" hidden="0"/>
          <p:cNvSpPr txBox="1"/>
          <p:nvPr isPhoto="0" userDrawn="0"/>
        </p:nvSpPr>
        <p:spPr bwMode="auto">
          <a:xfrm>
            <a:off x="1422739" y="1497094"/>
            <a:ext cx="1060941" cy="369332"/>
          </a:xfrm>
          <a:prstGeom prst="rect">
            <a:avLst/>
          </a:prstGeom>
          <a:noFill/>
        </p:spPr>
        <p:txBody>
          <a:bodyPr wrap="square" rtlCol="0">
            <a:spAutoFit/>
          </a:bodyPr>
          <a:lstStyle/>
          <a:p>
            <a:pPr>
              <a:defRPr/>
            </a:pPr>
            <a:r>
              <a:rPr lang="de-DE"/>
              <a:t>Kation</a:t>
            </a:r>
            <a:endParaRPr/>
          </a:p>
        </p:txBody>
      </p:sp>
      <p:sp>
        <p:nvSpPr>
          <p:cNvPr id="38" name="Textfeld 37" hidden="0"/>
          <p:cNvSpPr txBox="1"/>
          <p:nvPr isPhoto="0" userDrawn="0"/>
        </p:nvSpPr>
        <p:spPr bwMode="auto">
          <a:xfrm>
            <a:off x="1457153" y="2255252"/>
            <a:ext cx="1060941" cy="369332"/>
          </a:xfrm>
          <a:prstGeom prst="rect">
            <a:avLst/>
          </a:prstGeom>
          <a:noFill/>
        </p:spPr>
        <p:txBody>
          <a:bodyPr wrap="square" rtlCol="0">
            <a:spAutoFit/>
          </a:bodyPr>
          <a:lstStyle/>
          <a:p>
            <a:pPr>
              <a:defRPr/>
            </a:pPr>
            <a:r>
              <a:rPr lang="de-DE"/>
              <a:t>Anion</a:t>
            </a:r>
            <a:endParaRPr/>
          </a:p>
        </p:txBody>
      </p:sp>
      <p:sp>
        <p:nvSpPr>
          <p:cNvPr id="39" name="Pfeil nach unten 38" hidden="0"/>
          <p:cNvSpPr/>
          <p:nvPr isPhoto="0" userDrawn="0"/>
        </p:nvSpPr>
        <p:spPr bwMode="auto">
          <a:xfrm>
            <a:off x="5891979" y="719077"/>
            <a:ext cx="1572836" cy="1312061"/>
          </a:xfrm>
          <a:prstGeom prst="downArrow">
            <a:avLst>
              <a:gd name="adj1" fmla="val 54267"/>
              <a:gd name="adj2" fmla="val 50000"/>
            </a:avLst>
          </a:prstGeom>
        </p:spPr>
        <p:style>
          <a:lnRef idx="2">
            <a:schemeClr val="accent1"/>
          </a:lnRef>
          <a:fillRef idx="1">
            <a:schemeClr val="lt1"/>
          </a:fillRef>
          <a:effectRef idx="0">
            <a:schemeClr val="accent1"/>
          </a:effectRef>
          <a:fontRef idx="minor">
            <a:schemeClr val="dk1"/>
          </a:fontRef>
        </p:style>
        <p:txBody>
          <a:bodyPr rtlCol="0" anchor="ctr"/>
          <a:lstStyle/>
          <a:p>
            <a:pPr algn="ctr">
              <a:defRPr/>
            </a:pPr>
            <a:r>
              <a:rPr lang="de-DE" sz="1400"/>
              <a:t>Krafteinwirkung</a:t>
            </a:r>
            <a:endParaRPr/>
          </a:p>
        </p:txBody>
      </p:sp>
      <p:cxnSp>
        <p:nvCxnSpPr>
          <p:cNvPr id="45" name="Gerade Verbindung mit Pfeil 44" hidden="0"/>
          <p:cNvCxnSpPr>
            <a:cxnSpLocks/>
          </p:cNvCxnSpPr>
          <p:nvPr isPhoto="0" userDrawn="0"/>
        </p:nvCxnSpPr>
        <p:spPr bwMode="auto">
          <a:xfrm>
            <a:off x="5434916" y="4679992"/>
            <a:ext cx="219371" cy="0"/>
          </a:xfrm>
          <a:prstGeom prst="straightConnector1">
            <a:avLst/>
          </a:prstGeom>
          <a:ln>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6" name="Gerade Verbindung mit Pfeil 45" hidden="0"/>
          <p:cNvCxnSpPr>
            <a:cxnSpLocks/>
          </p:cNvCxnSpPr>
          <p:nvPr isPhoto="0" userDrawn="0"/>
        </p:nvCxnSpPr>
        <p:spPr bwMode="auto">
          <a:xfrm>
            <a:off x="5487675" y="3933669"/>
            <a:ext cx="181056" cy="0"/>
          </a:xfrm>
          <a:prstGeom prst="straightConnector1">
            <a:avLst/>
          </a:prstGeom>
          <a:ln>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52" name="Gerade Verbindung mit Pfeil 51" hidden="0"/>
          <p:cNvCxnSpPr>
            <a:cxnSpLocks/>
          </p:cNvCxnSpPr>
          <p:nvPr isPhoto="0" userDrawn="0"/>
        </p:nvCxnSpPr>
        <p:spPr bwMode="auto">
          <a:xfrm>
            <a:off x="5434915" y="3174300"/>
            <a:ext cx="219371" cy="0"/>
          </a:xfrm>
          <a:prstGeom prst="straightConnector1">
            <a:avLst/>
          </a:prstGeom>
          <a:ln>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53" name="Textfeld 52" hidden="0"/>
          <p:cNvSpPr txBox="1"/>
          <p:nvPr isPhoto="0" userDrawn="0"/>
        </p:nvSpPr>
        <p:spPr bwMode="auto">
          <a:xfrm>
            <a:off x="7715517" y="1681760"/>
            <a:ext cx="3075836" cy="338554"/>
          </a:xfrm>
          <a:prstGeom prst="rect">
            <a:avLst/>
          </a:prstGeom>
          <a:noFill/>
        </p:spPr>
        <p:txBody>
          <a:bodyPr wrap="square" rtlCol="0">
            <a:spAutoFit/>
          </a:bodyPr>
          <a:lstStyle/>
          <a:p>
            <a:pPr>
              <a:defRPr/>
            </a:pPr>
            <a:r>
              <a:rPr lang="de-DE" sz="1600">
                <a:solidFill>
                  <a:srgbClr val="FF0000"/>
                </a:solidFill>
              </a:rPr>
              <a:t>Gleiche Ladung = Abstoßung</a:t>
            </a:r>
            <a:endParaRPr/>
          </a:p>
        </p:txBody>
      </p:sp>
      <p:cxnSp>
        <p:nvCxnSpPr>
          <p:cNvPr id="56" name="Gerade Verbindung mit Pfeil 55" hidden="0"/>
          <p:cNvCxnSpPr>
            <a:cxnSpLocks/>
          </p:cNvCxnSpPr>
          <p:nvPr isPhoto="0" userDrawn="0"/>
        </p:nvCxnSpPr>
        <p:spPr bwMode="auto">
          <a:xfrm>
            <a:off x="5475030" y="3182209"/>
            <a:ext cx="1388226" cy="0"/>
          </a:xfrm>
          <a:prstGeom prst="straightConnector1">
            <a:avLst/>
          </a:prstGeom>
          <a:ln>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61" name="Gerade Verbindung mit Pfeil 60" hidden="0"/>
          <p:cNvCxnSpPr>
            <a:cxnSpLocks/>
          </p:cNvCxnSpPr>
          <p:nvPr isPhoto="0" userDrawn="0"/>
        </p:nvCxnSpPr>
        <p:spPr bwMode="auto">
          <a:xfrm>
            <a:off x="5523866" y="3933669"/>
            <a:ext cx="1388226" cy="0"/>
          </a:xfrm>
          <a:prstGeom prst="straightConnector1">
            <a:avLst/>
          </a:prstGeom>
          <a:ln>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62" name="Gerade Verbindung mit Pfeil 61" hidden="0"/>
          <p:cNvCxnSpPr>
            <a:cxnSpLocks/>
          </p:cNvCxnSpPr>
          <p:nvPr isPhoto="0" userDrawn="0"/>
        </p:nvCxnSpPr>
        <p:spPr bwMode="auto">
          <a:xfrm>
            <a:off x="5475030" y="4682186"/>
            <a:ext cx="1388226" cy="0"/>
          </a:xfrm>
          <a:prstGeom prst="straightConnector1">
            <a:avLst/>
          </a:prstGeom>
          <a:ln>
            <a:solidFill>
              <a:srgbClr val="FF000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63" name="Rechteck 62" hidden="0"/>
          <p:cNvSpPr/>
          <p:nvPr isPhoto="0" userDrawn="0"/>
        </p:nvSpPr>
        <p:spPr bwMode="auto">
          <a:xfrm>
            <a:off x="3772878" y="2910264"/>
            <a:ext cx="4646244" cy="104084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r>
              <a:rPr lang="de-DE" sz="2400"/>
              <a:t>Zum Starten der Animation, bitte die Leertaste betätigen</a:t>
            </a:r>
            <a:endParaRPr/>
          </a:p>
        </p:txBody>
      </p:sp>
      <p:sp>
        <p:nvSpPr>
          <p:cNvPr id="9" name="Interaktive Schaltfläche: Informationen 8" hidden="0">
            <a:hlinkClick r:id="rId3" action="ppaction://hlinksldjump" highlightClick="1"/>
          </p:cNvPr>
          <p:cNvSpPr/>
          <p:nvPr isPhoto="0" userDrawn="0"/>
        </p:nvSpPr>
        <p:spPr bwMode="auto">
          <a:xfrm>
            <a:off x="11640616" y="6381328"/>
            <a:ext cx="360040" cy="360040"/>
          </a:xfrm>
          <a:prstGeom prst="actionButtonInformation">
            <a:avLst/>
          </a:prstGeom>
        </p:spPr>
        <p:style>
          <a:lnRef idx="1">
            <a:schemeClr val="accent4"/>
          </a:lnRef>
          <a:fillRef idx="3">
            <a:schemeClr val="accent4"/>
          </a:fillRef>
          <a:effectRef idx="2">
            <a:schemeClr val="accent4"/>
          </a:effectRef>
          <a:fontRef idx="minor">
            <a:schemeClr val="lt1"/>
          </a:fontRef>
        </p:style>
        <p:txBody>
          <a:bodyPr rtlCol="0" anchor="ctr"/>
          <a:lstStyle/>
          <a:p>
            <a:pPr algn="ctr">
              <a:defRPr/>
            </a:pPr>
            <a:endParaRPr lang="de-DE"/>
          </a:p>
        </p:txBody>
      </p:sp>
      <p:sp>
        <p:nvSpPr>
          <p:cNvPr id="5" name="Textfeld 4" hidden="0"/>
          <p:cNvSpPr txBox="1"/>
          <p:nvPr isPhoto="0" userDrawn="0"/>
        </p:nvSpPr>
        <p:spPr bwMode="auto">
          <a:xfrm>
            <a:off x="0" y="6453336"/>
            <a:ext cx="11280576" cy="461665"/>
          </a:xfrm>
          <a:prstGeom prst="rect">
            <a:avLst/>
          </a:prstGeom>
          <a:noFill/>
        </p:spPr>
        <p:txBody>
          <a:bodyPr wrap="square" rtlCol="0">
            <a:spAutoFit/>
          </a:bodyPr>
          <a:lstStyle/>
          <a:p>
            <a:pPr>
              <a:defRPr/>
            </a:pPr>
            <a:r>
              <a:rPr lang="de-DE" sz="800">
                <a:solidFill>
                  <a:schemeClr val="bg2">
                    <a:lumMod val="75000"/>
                  </a:schemeClr>
                </a:solidFill>
              </a:rPr>
              <a:t>LEIFIchemie</a:t>
            </a:r>
            <a:r>
              <a:rPr lang="de-DE" sz="800">
                <a:solidFill>
                  <a:schemeClr val="bg2">
                    <a:lumMod val="75000"/>
                  </a:schemeClr>
                </a:solidFill>
              </a:rPr>
              <a:t>. (o. D.). Eigenschaften von Salzen. https://</a:t>
            </a:r>
            <a:r>
              <a:rPr lang="de-DE" sz="800">
                <a:solidFill>
                  <a:schemeClr val="bg2">
                    <a:lumMod val="75000"/>
                  </a:schemeClr>
                </a:solidFill>
              </a:rPr>
              <a:t>www.leifichemie.de</a:t>
            </a:r>
            <a:r>
              <a:rPr lang="de-DE" sz="800">
                <a:solidFill>
                  <a:schemeClr val="bg2">
                    <a:lumMod val="75000"/>
                  </a:schemeClr>
                </a:solidFill>
              </a:rPr>
              <a:t>/anorganische-verbindungen/salze/</a:t>
            </a:r>
            <a:r>
              <a:rPr lang="de-DE" sz="800">
                <a:solidFill>
                  <a:schemeClr val="bg2">
                    <a:lumMod val="75000"/>
                  </a:schemeClr>
                </a:solidFill>
              </a:rPr>
              <a:t>grundwissen</a:t>
            </a:r>
            <a:r>
              <a:rPr lang="de-DE" sz="800">
                <a:solidFill>
                  <a:schemeClr val="bg2">
                    <a:lumMod val="75000"/>
                  </a:schemeClr>
                </a:solidFill>
              </a:rPr>
              <a:t>/eigenschaften-von-salzen#:~:</a:t>
            </a:r>
            <a:r>
              <a:rPr lang="de-DE" sz="800">
                <a:solidFill>
                  <a:schemeClr val="bg2">
                    <a:lumMod val="75000"/>
                  </a:schemeClr>
                </a:solidFill>
              </a:rPr>
              <a:t>text</a:t>
            </a:r>
            <a:r>
              <a:rPr lang="de-DE" sz="800">
                <a:solidFill>
                  <a:schemeClr val="bg2">
                    <a:lumMod val="75000"/>
                  </a:schemeClr>
                </a:solidFill>
              </a:rPr>
              <a:t>=Salze%20leiten%20im%20flüssigen%20Zustand%20oder%20in%20gelöster%20Form%20den%20elektrischen%20Strom.&amp;text=Damit%20ein%20Stoff%20den%20elektrischen,Ionen%20können%20sich%20nicht%20bewegen. (letzter Zugriff: 19.07.2024)</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3"/>
                                        </p:tgtEl>
                                        <p:attrNameLst>
                                          <p:attrName>style.visibility</p:attrName>
                                        </p:attrNameLst>
                                      </p:cBhvr>
                                      <p:to>
                                        <p:strVal val="hidden"/>
                                      </p:to>
                                    </p:set>
                                  </p:childTnLst>
                                </p:cTn>
                              </p:par>
                            </p:childTnLst>
                          </p:cTn>
                        </p:par>
                        <p:par>
                          <p:cTn id="7" fill="hold">
                            <p:stCondLst>
                              <p:cond delay="0"/>
                            </p:stCondLst>
                            <p:childTnLst>
                              <p:par>
                                <p:cTn id="8" presetID="9" presetClass="entr" presetSubtype="0" fill="hold" grpId="0" nodeType="after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dissolve">
                                      <p:cBhvr>
                                        <p:cTn id="10" dur="500"/>
                                        <p:tgtEl>
                                          <p:spTgt spid="26"/>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36"/>
                                        </p:tgtEl>
                                        <p:attrNameLst>
                                          <p:attrName>style.visibility</p:attrName>
                                        </p:attrNameLst>
                                      </p:cBhvr>
                                      <p:to>
                                        <p:strVal val="visible"/>
                                      </p:to>
                                    </p:set>
                                    <p:animEffect transition="in" filter="dissolve">
                                      <p:cBhvr>
                                        <p:cTn id="13" dur="500"/>
                                        <p:tgtEl>
                                          <p:spTgt spid="36"/>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dissolve">
                                      <p:cBhvr>
                                        <p:cTn id="16" dur="500"/>
                                        <p:tgtEl>
                                          <p:spTgt spid="37"/>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38"/>
                                        </p:tgtEl>
                                        <p:attrNameLst>
                                          <p:attrName>style.visibility</p:attrName>
                                        </p:attrNameLst>
                                      </p:cBhvr>
                                      <p:to>
                                        <p:strVal val="visible"/>
                                      </p:to>
                                    </p:set>
                                    <p:animEffect transition="in" filter="dissolve">
                                      <p:cBhvr>
                                        <p:cTn id="19" dur="500"/>
                                        <p:tgtEl>
                                          <p:spTgt spid="38"/>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dissolve">
                                      <p:cBhvr>
                                        <p:cTn id="22" dur="500"/>
                                        <p:tgtEl>
                                          <p:spTgt spid="4"/>
                                        </p:tgtEl>
                                      </p:cBhvr>
                                    </p:animEffect>
                                  </p:childTnLst>
                                </p:cTn>
                              </p:par>
                              <p:par>
                                <p:cTn id="23" presetID="9"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dissolve">
                                      <p:cBhvr>
                                        <p:cTn id="25" dur="500"/>
                                        <p:tgtEl>
                                          <p:spTgt spid="6"/>
                                        </p:tgtEl>
                                      </p:cBhvr>
                                    </p:animEffect>
                                  </p:childTnLst>
                                </p:cTn>
                              </p:par>
                              <p:par>
                                <p:cTn id="26" presetID="9" presetClass="entr" presetSubtype="0" fill="hold" grpId="2"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dissolve">
                                      <p:cBhvr>
                                        <p:cTn id="28" dur="500"/>
                                        <p:tgtEl>
                                          <p:spTgt spid="8"/>
                                        </p:tgtEl>
                                      </p:cBhvr>
                                    </p:animEffect>
                                  </p:childTnLst>
                                </p:cTn>
                              </p:par>
                              <p:par>
                                <p:cTn id="29" presetID="9"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dissolve">
                                      <p:cBhvr>
                                        <p:cTn id="31" dur="500"/>
                                        <p:tgtEl>
                                          <p:spTgt spid="10"/>
                                        </p:tgtEl>
                                      </p:cBhvr>
                                    </p:animEffect>
                                  </p:childTnLst>
                                </p:cTn>
                              </p:par>
                              <p:par>
                                <p:cTn id="32" presetID="9" presetClass="entr" presetSubtype="0" fill="hold" grpId="2"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dissolve">
                                      <p:cBhvr>
                                        <p:cTn id="34" dur="500"/>
                                        <p:tgtEl>
                                          <p:spTgt spid="12"/>
                                        </p:tgtEl>
                                      </p:cBhvr>
                                    </p:animEffect>
                                  </p:childTnLst>
                                </p:cTn>
                              </p:par>
                              <p:par>
                                <p:cTn id="35" presetID="9" presetClass="entr" presetSubtype="0" fill="hold" grpId="2" nodeType="with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dissolve">
                                      <p:cBhvr>
                                        <p:cTn id="37" dur="500"/>
                                        <p:tgtEl>
                                          <p:spTgt spid="14"/>
                                        </p:tgtEl>
                                      </p:cBhvr>
                                    </p:animEffect>
                                  </p:childTnLst>
                                </p:cTn>
                              </p:par>
                              <p:par>
                                <p:cTn id="38" presetID="9" presetClass="entr" presetSubtype="0" fill="hold" grpId="0" nodeType="withEffect">
                                  <p:stCondLst>
                                    <p:cond delay="0"/>
                                  </p:stCondLst>
                                  <p:childTnLst>
                                    <p:set>
                                      <p:cBhvr>
                                        <p:cTn id="39" dur="1" fill="hold">
                                          <p:stCondLst>
                                            <p:cond delay="0"/>
                                          </p:stCondLst>
                                        </p:cTn>
                                        <p:tgtEl>
                                          <p:spTgt spid="16"/>
                                        </p:tgtEl>
                                        <p:attrNameLst>
                                          <p:attrName>style.visibility</p:attrName>
                                        </p:attrNameLst>
                                      </p:cBhvr>
                                      <p:to>
                                        <p:strVal val="visible"/>
                                      </p:to>
                                    </p:set>
                                    <p:animEffect transition="in" filter="dissolve">
                                      <p:cBhvr>
                                        <p:cTn id="40" dur="500"/>
                                        <p:tgtEl>
                                          <p:spTgt spid="16"/>
                                        </p:tgtEl>
                                      </p:cBhvr>
                                    </p:animEffect>
                                  </p:childTnLst>
                                </p:cTn>
                              </p:par>
                              <p:par>
                                <p:cTn id="41" presetID="9" presetClass="entr" presetSubtype="0" fill="hold" grpId="2"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dissolve">
                                      <p:cBhvr>
                                        <p:cTn id="43" dur="500"/>
                                        <p:tgtEl>
                                          <p:spTgt spid="18"/>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dissolve">
                                      <p:cBhvr>
                                        <p:cTn id="46" dur="500"/>
                                        <p:tgtEl>
                                          <p:spTgt spid="20"/>
                                        </p:tgtEl>
                                      </p:cBhvr>
                                    </p:animEffect>
                                  </p:childTnLst>
                                </p:cTn>
                              </p:par>
                              <p:par>
                                <p:cTn id="47" presetID="9" presetClass="entr" presetSubtype="0" fill="hold" grpId="2" nodeType="with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dissolve">
                                      <p:cBhvr>
                                        <p:cTn id="49" dur="500"/>
                                        <p:tgtEl>
                                          <p:spTgt spid="22"/>
                                        </p:tgtEl>
                                      </p:cBhvr>
                                    </p:animEffect>
                                  </p:childTnLst>
                                </p:cTn>
                              </p:par>
                              <p:par>
                                <p:cTn id="50" presetID="9" presetClass="entr" presetSubtype="0" fill="hold" grpId="2" nodeType="with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dissolve">
                                      <p:cBhvr>
                                        <p:cTn id="52" dur="500"/>
                                        <p:tgtEl>
                                          <p:spTgt spid="24"/>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27"/>
                                        </p:tgtEl>
                                        <p:attrNameLst>
                                          <p:attrName>style.visibility</p:attrName>
                                        </p:attrNameLst>
                                      </p:cBhvr>
                                      <p:to>
                                        <p:strVal val="visible"/>
                                      </p:to>
                                    </p:set>
                                    <p:animEffect transition="in" filter="dissolve">
                                      <p:cBhvr>
                                        <p:cTn id="55" dur="500"/>
                                        <p:tgtEl>
                                          <p:spTgt spid="27"/>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28"/>
                                        </p:tgtEl>
                                        <p:attrNameLst>
                                          <p:attrName>style.visibility</p:attrName>
                                        </p:attrNameLst>
                                      </p:cBhvr>
                                      <p:to>
                                        <p:strVal val="visible"/>
                                      </p:to>
                                    </p:set>
                                    <p:animEffect transition="in" filter="dissolve">
                                      <p:cBhvr>
                                        <p:cTn id="58" dur="500"/>
                                        <p:tgtEl>
                                          <p:spTgt spid="28"/>
                                        </p:tgtEl>
                                      </p:cBhvr>
                                    </p:animEffect>
                                  </p:childTnLst>
                                </p:cTn>
                              </p:par>
                              <p:par>
                                <p:cTn id="59" presetID="9" presetClass="entr" presetSubtype="0" fill="hold" grpId="2" nodeType="withEffect">
                                  <p:stCondLst>
                                    <p:cond delay="0"/>
                                  </p:stCondLst>
                                  <p:childTnLst>
                                    <p:set>
                                      <p:cBhvr>
                                        <p:cTn id="60" dur="1" fill="hold">
                                          <p:stCondLst>
                                            <p:cond delay="0"/>
                                          </p:stCondLst>
                                        </p:cTn>
                                        <p:tgtEl>
                                          <p:spTgt spid="29"/>
                                        </p:tgtEl>
                                        <p:attrNameLst>
                                          <p:attrName>style.visibility</p:attrName>
                                        </p:attrNameLst>
                                      </p:cBhvr>
                                      <p:to>
                                        <p:strVal val="visible"/>
                                      </p:to>
                                    </p:set>
                                    <p:animEffect transition="in" filter="dissolve">
                                      <p:cBhvr>
                                        <p:cTn id="61" dur="500"/>
                                        <p:tgtEl>
                                          <p:spTgt spid="29"/>
                                        </p:tgtEl>
                                      </p:cBhvr>
                                    </p:animEffect>
                                  </p:childTnLst>
                                </p:cTn>
                              </p:par>
                              <p:par>
                                <p:cTn id="62" presetID="9" presetClass="entr" presetSubtype="0" fill="hold" grpId="2" nodeType="withEffect">
                                  <p:stCondLst>
                                    <p:cond delay="0"/>
                                  </p:stCondLst>
                                  <p:childTnLst>
                                    <p:set>
                                      <p:cBhvr>
                                        <p:cTn id="63" dur="1" fill="hold">
                                          <p:stCondLst>
                                            <p:cond delay="0"/>
                                          </p:stCondLst>
                                        </p:cTn>
                                        <p:tgtEl>
                                          <p:spTgt spid="30"/>
                                        </p:tgtEl>
                                        <p:attrNameLst>
                                          <p:attrName>style.visibility</p:attrName>
                                        </p:attrNameLst>
                                      </p:cBhvr>
                                      <p:to>
                                        <p:strVal val="visible"/>
                                      </p:to>
                                    </p:set>
                                    <p:animEffect transition="in" filter="dissolve">
                                      <p:cBhvr>
                                        <p:cTn id="64" dur="500"/>
                                        <p:tgtEl>
                                          <p:spTgt spid="30"/>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31"/>
                                        </p:tgtEl>
                                        <p:attrNameLst>
                                          <p:attrName>style.visibility</p:attrName>
                                        </p:attrNameLst>
                                      </p:cBhvr>
                                      <p:to>
                                        <p:strVal val="visible"/>
                                      </p:to>
                                    </p:set>
                                    <p:animEffect transition="in" filter="dissolve">
                                      <p:cBhvr>
                                        <p:cTn id="67" dur="500"/>
                                        <p:tgtEl>
                                          <p:spTgt spid="31"/>
                                        </p:tgtEl>
                                      </p:cBhvr>
                                    </p:animEffect>
                                  </p:childTnLst>
                                </p:cTn>
                              </p:par>
                              <p:par>
                                <p:cTn id="68" presetID="9" presetClass="entr" presetSubtype="0" fill="hold" grpId="2" nodeType="withEffect">
                                  <p:stCondLst>
                                    <p:cond delay="0"/>
                                  </p:stCondLst>
                                  <p:childTnLst>
                                    <p:set>
                                      <p:cBhvr>
                                        <p:cTn id="69" dur="1" fill="hold">
                                          <p:stCondLst>
                                            <p:cond delay="0"/>
                                          </p:stCondLst>
                                        </p:cTn>
                                        <p:tgtEl>
                                          <p:spTgt spid="32"/>
                                        </p:tgtEl>
                                        <p:attrNameLst>
                                          <p:attrName>style.visibility</p:attrName>
                                        </p:attrNameLst>
                                      </p:cBhvr>
                                      <p:to>
                                        <p:strVal val="visible"/>
                                      </p:to>
                                    </p:set>
                                    <p:animEffect transition="in" filter="dissolve">
                                      <p:cBhvr>
                                        <p:cTn id="70" dur="500"/>
                                        <p:tgtEl>
                                          <p:spTgt spid="32"/>
                                        </p:tgtEl>
                                      </p:cBhvr>
                                    </p:animEffect>
                                  </p:childTnLst>
                                </p:cTn>
                              </p:par>
                              <p:par>
                                <p:cTn id="71" presetID="9" presetClass="entr" presetSubtype="0" fill="hold" grpId="2" nodeType="withEffect">
                                  <p:stCondLst>
                                    <p:cond delay="0"/>
                                  </p:stCondLst>
                                  <p:childTnLst>
                                    <p:set>
                                      <p:cBhvr>
                                        <p:cTn id="72" dur="1" fill="hold">
                                          <p:stCondLst>
                                            <p:cond delay="0"/>
                                          </p:stCondLst>
                                        </p:cTn>
                                        <p:tgtEl>
                                          <p:spTgt spid="33"/>
                                        </p:tgtEl>
                                        <p:attrNameLst>
                                          <p:attrName>style.visibility</p:attrName>
                                        </p:attrNameLst>
                                      </p:cBhvr>
                                      <p:to>
                                        <p:strVal val="visible"/>
                                      </p:to>
                                    </p:set>
                                    <p:animEffect transition="in" filter="dissolve">
                                      <p:cBhvr>
                                        <p:cTn id="73" dur="500"/>
                                        <p:tgtEl>
                                          <p:spTgt spid="33"/>
                                        </p:tgtEl>
                                      </p:cBhvr>
                                    </p:animEffect>
                                  </p:childTnLst>
                                </p:cTn>
                              </p:par>
                              <p:par>
                                <p:cTn id="74" presetID="9" presetClass="entr" presetSubtype="0" fill="hold" grpId="2" nodeType="withEffect">
                                  <p:stCondLst>
                                    <p:cond delay="0"/>
                                  </p:stCondLst>
                                  <p:childTnLst>
                                    <p:set>
                                      <p:cBhvr>
                                        <p:cTn id="75" dur="1" fill="hold">
                                          <p:stCondLst>
                                            <p:cond delay="0"/>
                                          </p:stCondLst>
                                        </p:cTn>
                                        <p:tgtEl>
                                          <p:spTgt spid="34"/>
                                        </p:tgtEl>
                                        <p:attrNameLst>
                                          <p:attrName>style.visibility</p:attrName>
                                        </p:attrNameLst>
                                      </p:cBhvr>
                                      <p:to>
                                        <p:strVal val="visible"/>
                                      </p:to>
                                    </p:set>
                                    <p:animEffect transition="in" filter="dissolve">
                                      <p:cBhvr>
                                        <p:cTn id="76" dur="500"/>
                                        <p:tgtEl>
                                          <p:spTgt spid="34"/>
                                        </p:tgtEl>
                                      </p:cBhvr>
                                    </p:animEffect>
                                  </p:childTnLst>
                                </p:cTn>
                              </p:par>
                              <p:par>
                                <p:cTn id="77" presetID="9" presetClass="entr" presetSubtype="0" fill="hold" grpId="2" nodeType="withEffect">
                                  <p:stCondLst>
                                    <p:cond delay="0"/>
                                  </p:stCondLst>
                                  <p:childTnLst>
                                    <p:set>
                                      <p:cBhvr>
                                        <p:cTn id="78" dur="1" fill="hold">
                                          <p:stCondLst>
                                            <p:cond delay="0"/>
                                          </p:stCondLst>
                                        </p:cTn>
                                        <p:tgtEl>
                                          <p:spTgt spid="35"/>
                                        </p:tgtEl>
                                        <p:attrNameLst>
                                          <p:attrName>style.visibility</p:attrName>
                                        </p:attrNameLst>
                                      </p:cBhvr>
                                      <p:to>
                                        <p:strVal val="visible"/>
                                      </p:to>
                                    </p:set>
                                    <p:animEffect transition="in" filter="dissolve">
                                      <p:cBhvr>
                                        <p:cTn id="79" dur="500"/>
                                        <p:tgtEl>
                                          <p:spTgt spid="35"/>
                                        </p:tgtEl>
                                      </p:cBhvr>
                                    </p:animEffect>
                                  </p:childTnLst>
                                </p:cTn>
                              </p:par>
                            </p:childTnLst>
                          </p:cTn>
                        </p:par>
                        <p:par>
                          <p:cTn id="80" fill="hold">
                            <p:stCondLst>
                              <p:cond delay="500"/>
                            </p:stCondLst>
                            <p:childTnLst>
                              <p:par>
                                <p:cTn id="81" presetID="22" presetClass="entr" presetSubtype="1" fill="hold" grpId="0" nodeType="afterEffect">
                                  <p:stCondLst>
                                    <p:cond delay="2000"/>
                                  </p:stCondLst>
                                  <p:childTnLst>
                                    <p:set>
                                      <p:cBhvr>
                                        <p:cTn id="82" dur="1" fill="hold">
                                          <p:stCondLst>
                                            <p:cond delay="0"/>
                                          </p:stCondLst>
                                        </p:cTn>
                                        <p:tgtEl>
                                          <p:spTgt spid="39"/>
                                        </p:tgtEl>
                                        <p:attrNameLst>
                                          <p:attrName>style.visibility</p:attrName>
                                        </p:attrNameLst>
                                      </p:cBhvr>
                                      <p:to>
                                        <p:strVal val="visible"/>
                                      </p:to>
                                    </p:set>
                                    <p:animEffect transition="in" filter="wipe(up)">
                                      <p:cBhvr>
                                        <p:cTn id="83" dur="2000"/>
                                        <p:tgtEl>
                                          <p:spTgt spid="39"/>
                                        </p:tgtEl>
                                      </p:cBhvr>
                                    </p:animEffect>
                                  </p:childTnLst>
                                </p:cTn>
                              </p:par>
                            </p:childTnLst>
                          </p:cTn>
                        </p:par>
                        <p:par>
                          <p:cTn id="84" fill="hold">
                            <p:stCondLst>
                              <p:cond delay="4500"/>
                            </p:stCondLst>
                            <p:childTnLst>
                              <p:par>
                                <p:cTn id="85" presetID="22" presetClass="exit" presetSubtype="1" fill="hold" grpId="1" nodeType="afterEffect">
                                  <p:stCondLst>
                                    <p:cond delay="0"/>
                                  </p:stCondLst>
                                  <p:childTnLst>
                                    <p:animEffect transition="out" filter="wipe(up)">
                                      <p:cBhvr>
                                        <p:cTn id="86" dur="2000"/>
                                        <p:tgtEl>
                                          <p:spTgt spid="39"/>
                                        </p:tgtEl>
                                      </p:cBhvr>
                                    </p:animEffect>
                                    <p:set>
                                      <p:cBhvr>
                                        <p:cTn id="87" dur="1" fill="hold">
                                          <p:stCondLst>
                                            <p:cond delay="1999"/>
                                          </p:stCondLst>
                                        </p:cTn>
                                        <p:tgtEl>
                                          <p:spTgt spid="39"/>
                                        </p:tgtEl>
                                        <p:attrNameLst>
                                          <p:attrName>style.visibility</p:attrName>
                                        </p:attrNameLst>
                                      </p:cBhvr>
                                      <p:to>
                                        <p:strVal val="hidden"/>
                                      </p:to>
                                    </p:set>
                                  </p:childTnLst>
                                </p:cTn>
                              </p:par>
                            </p:childTnLst>
                          </p:cTn>
                        </p:par>
                        <p:par>
                          <p:cTn id="88" fill="hold">
                            <p:stCondLst>
                              <p:cond delay="6500"/>
                            </p:stCondLst>
                            <p:childTnLst>
                              <p:par>
                                <p:cTn id="89" presetID="42" presetClass="path" presetSubtype="0" accel="50000" decel="50000" fill="hold" grpId="0" nodeType="afterEffect">
                                  <p:stCondLst>
                                    <p:cond delay="0"/>
                                  </p:stCondLst>
                                  <p:childTnLst>
                                    <p:animMotion origin="layout" path="M 3.75E-6 4.81481E-6 L -0.00118 0.10231 " pathEditMode="relative" rAng="0" ptsTypes="AA">
                                      <p:cBhvr>
                                        <p:cTn id="90" dur="2000" fill="hold"/>
                                        <p:tgtEl>
                                          <p:spTgt spid="8"/>
                                        </p:tgtEl>
                                        <p:attrNameLst>
                                          <p:attrName>ppt_x</p:attrName>
                                          <p:attrName>ppt_y</p:attrName>
                                        </p:attrNameLst>
                                      </p:cBhvr>
                                      <p:rCtr x="-65" y="5116"/>
                                    </p:animMotion>
                                  </p:childTnLst>
                                </p:cTn>
                              </p:par>
                              <p:par>
                                <p:cTn id="91" presetID="42" presetClass="path" presetSubtype="0" accel="50000" decel="50000" fill="hold" grpId="0" nodeType="withEffect">
                                  <p:stCondLst>
                                    <p:cond delay="0"/>
                                  </p:stCondLst>
                                  <p:childTnLst>
                                    <p:animMotion origin="layout" path="M -1.66667E-6 -4.07407E-6 L -0.00052 0.10649 " pathEditMode="relative" rAng="0" ptsTypes="AA">
                                      <p:cBhvr>
                                        <p:cTn id="92" dur="2000" fill="hold"/>
                                        <p:tgtEl>
                                          <p:spTgt spid="12"/>
                                        </p:tgtEl>
                                        <p:attrNameLst>
                                          <p:attrName>ppt_x</p:attrName>
                                          <p:attrName>ppt_y</p:attrName>
                                        </p:attrNameLst>
                                      </p:cBhvr>
                                      <p:rCtr x="-26" y="5324"/>
                                    </p:animMotion>
                                  </p:childTnLst>
                                </p:cTn>
                              </p:par>
                              <p:par>
                                <p:cTn id="93" presetID="42" presetClass="path" presetSubtype="0" accel="50000" decel="50000" fill="hold" grpId="0" nodeType="withEffect">
                                  <p:stCondLst>
                                    <p:cond delay="0"/>
                                  </p:stCondLst>
                                  <p:childTnLst>
                                    <p:animMotion origin="layout" path="M -4.16667E-7 -3.33333E-6 L -4.16667E-7 0.11042 " pathEditMode="relative" rAng="0" ptsTypes="AA">
                                      <p:cBhvr>
                                        <p:cTn id="94" dur="2000" fill="hold"/>
                                        <p:tgtEl>
                                          <p:spTgt spid="14"/>
                                        </p:tgtEl>
                                        <p:attrNameLst>
                                          <p:attrName>ppt_x</p:attrName>
                                          <p:attrName>ppt_y</p:attrName>
                                        </p:attrNameLst>
                                      </p:cBhvr>
                                      <p:rCtr x="0" y="5509"/>
                                    </p:animMotion>
                                  </p:childTnLst>
                                </p:cTn>
                              </p:par>
                              <p:par>
                                <p:cTn id="95" presetID="42" presetClass="path" presetSubtype="0" accel="50000" decel="50000" fill="hold" grpId="0" nodeType="withEffect">
                                  <p:stCondLst>
                                    <p:cond delay="0"/>
                                  </p:stCondLst>
                                  <p:childTnLst>
                                    <p:animMotion origin="layout" path="M 3.75E-6 3.7037E-7 L 0.00104 0.10625 " pathEditMode="relative" rAng="0" ptsTypes="AA">
                                      <p:cBhvr>
                                        <p:cTn id="96" dur="2000" fill="hold"/>
                                        <p:tgtEl>
                                          <p:spTgt spid="18"/>
                                        </p:tgtEl>
                                        <p:attrNameLst>
                                          <p:attrName>ppt_x</p:attrName>
                                          <p:attrName>ppt_y</p:attrName>
                                        </p:attrNameLst>
                                      </p:cBhvr>
                                      <p:rCtr x="52" y="5301"/>
                                    </p:animMotion>
                                  </p:childTnLst>
                                </p:cTn>
                              </p:par>
                              <p:par>
                                <p:cTn id="97" presetID="42" presetClass="path" presetSubtype="0" accel="50000" decel="50000" fill="hold" grpId="0" nodeType="withEffect">
                                  <p:stCondLst>
                                    <p:cond delay="0"/>
                                  </p:stCondLst>
                                  <p:childTnLst>
                                    <p:animMotion origin="layout" path="M -1.66667E-6 2.59259E-6 L -0.00026 0.10509 " pathEditMode="relative" rAng="0" ptsTypes="AA">
                                      <p:cBhvr>
                                        <p:cTn id="98" dur="2000" fill="hold"/>
                                        <p:tgtEl>
                                          <p:spTgt spid="22"/>
                                        </p:tgtEl>
                                        <p:attrNameLst>
                                          <p:attrName>ppt_x</p:attrName>
                                          <p:attrName>ppt_y</p:attrName>
                                        </p:attrNameLst>
                                      </p:cBhvr>
                                      <p:rCtr x="-13" y="5255"/>
                                    </p:animMotion>
                                  </p:childTnLst>
                                </p:cTn>
                              </p:par>
                              <p:par>
                                <p:cTn id="99" presetID="42" presetClass="path" presetSubtype="0" accel="50000" decel="50000" fill="hold" grpId="0" nodeType="withEffect">
                                  <p:stCondLst>
                                    <p:cond delay="0"/>
                                  </p:stCondLst>
                                  <p:childTnLst>
                                    <p:animMotion origin="layout" path="M -1.04167E-6 2.96296E-6 L -1.04167E-6 0.10509 " pathEditMode="relative" rAng="0" ptsTypes="AA">
                                      <p:cBhvr>
                                        <p:cTn id="100" dur="2000" fill="hold"/>
                                        <p:tgtEl>
                                          <p:spTgt spid="24"/>
                                        </p:tgtEl>
                                        <p:attrNameLst>
                                          <p:attrName>ppt_x</p:attrName>
                                          <p:attrName>ppt_y</p:attrName>
                                        </p:attrNameLst>
                                      </p:cBhvr>
                                      <p:rCtr x="0" y="5255"/>
                                    </p:animMotion>
                                  </p:childTnLst>
                                </p:cTn>
                              </p:par>
                              <p:par>
                                <p:cTn id="101" presetID="42" presetClass="path" presetSubtype="0" accel="50000" decel="50000" fill="hold" grpId="0" nodeType="withEffect">
                                  <p:stCondLst>
                                    <p:cond delay="0"/>
                                  </p:stCondLst>
                                  <p:childTnLst>
                                    <p:animMotion origin="layout" path="M 3.54167E-6 1.48148E-6 L -0.00078 0.10509 " pathEditMode="relative" rAng="0" ptsTypes="AA">
                                      <p:cBhvr>
                                        <p:cTn id="102" dur="2000" fill="hold"/>
                                        <p:tgtEl>
                                          <p:spTgt spid="29"/>
                                        </p:tgtEl>
                                        <p:attrNameLst>
                                          <p:attrName>ppt_x</p:attrName>
                                          <p:attrName>ppt_y</p:attrName>
                                        </p:attrNameLst>
                                      </p:cBhvr>
                                      <p:rCtr x="-39" y="5255"/>
                                    </p:animMotion>
                                  </p:childTnLst>
                                </p:cTn>
                              </p:par>
                              <p:par>
                                <p:cTn id="103" presetID="42" presetClass="path" presetSubtype="0" accel="50000" decel="50000" fill="hold" grpId="0" nodeType="withEffect">
                                  <p:stCondLst>
                                    <p:cond delay="0"/>
                                  </p:stCondLst>
                                  <p:childTnLst>
                                    <p:animMotion origin="layout" path="M -1.66667E-6 -2.22222E-6 L -0.00013 0.1088 " pathEditMode="relative" rAng="0" ptsTypes="AA">
                                      <p:cBhvr>
                                        <p:cTn id="104" dur="2000" fill="hold"/>
                                        <p:tgtEl>
                                          <p:spTgt spid="30"/>
                                        </p:tgtEl>
                                        <p:attrNameLst>
                                          <p:attrName>ppt_x</p:attrName>
                                          <p:attrName>ppt_y</p:attrName>
                                        </p:attrNameLst>
                                      </p:cBhvr>
                                      <p:rCtr x="-13" y="5440"/>
                                    </p:animMotion>
                                  </p:childTnLst>
                                </p:cTn>
                              </p:par>
                              <p:par>
                                <p:cTn id="105" presetID="42" presetClass="path" presetSubtype="0" accel="50000" decel="50000" fill="hold" grpId="0" nodeType="withEffect">
                                  <p:stCondLst>
                                    <p:cond delay="0"/>
                                  </p:stCondLst>
                                  <p:childTnLst>
                                    <p:animMotion origin="layout" path="M -1.66667E-6 4.81481E-6 L -0.00013 0.103 " pathEditMode="relative" rAng="0" ptsTypes="AA">
                                      <p:cBhvr>
                                        <p:cTn id="106" dur="2000" fill="hold"/>
                                        <p:tgtEl>
                                          <p:spTgt spid="32"/>
                                        </p:tgtEl>
                                        <p:attrNameLst>
                                          <p:attrName>ppt_x</p:attrName>
                                          <p:attrName>ppt_y</p:attrName>
                                        </p:attrNameLst>
                                      </p:cBhvr>
                                      <p:rCtr x="-13" y="5139"/>
                                    </p:animMotion>
                                  </p:childTnLst>
                                </p:cTn>
                              </p:par>
                              <p:par>
                                <p:cTn id="107" presetID="42" presetClass="path" presetSubtype="0" accel="50000" decel="50000" fill="hold" grpId="0" nodeType="withEffect">
                                  <p:stCondLst>
                                    <p:cond delay="0"/>
                                  </p:stCondLst>
                                  <p:childTnLst>
                                    <p:animMotion origin="layout" path="M -4.16667E-7 2.96296E-6 L 0.00195 0.1 " pathEditMode="relative" rAng="0" ptsTypes="AA">
                                      <p:cBhvr>
                                        <p:cTn id="108" dur="2000" fill="hold"/>
                                        <p:tgtEl>
                                          <p:spTgt spid="33"/>
                                        </p:tgtEl>
                                        <p:attrNameLst>
                                          <p:attrName>ppt_x</p:attrName>
                                          <p:attrName>ppt_y</p:attrName>
                                        </p:attrNameLst>
                                      </p:cBhvr>
                                      <p:rCtr x="91" y="5000"/>
                                    </p:animMotion>
                                  </p:childTnLst>
                                </p:cTn>
                              </p:par>
                              <p:par>
                                <p:cTn id="109" presetID="42" presetClass="path" presetSubtype="0" accel="50000" decel="50000" fill="hold" grpId="0" nodeType="withEffect">
                                  <p:stCondLst>
                                    <p:cond delay="0"/>
                                  </p:stCondLst>
                                  <p:childTnLst>
                                    <p:animMotion origin="layout" path="M 3.54167E-6 -4.07407E-6 L 3.54167E-6 0.10903 " pathEditMode="relative" rAng="0" ptsTypes="AA">
                                      <p:cBhvr>
                                        <p:cTn id="110" dur="2000" fill="hold"/>
                                        <p:tgtEl>
                                          <p:spTgt spid="34"/>
                                        </p:tgtEl>
                                        <p:attrNameLst>
                                          <p:attrName>ppt_x</p:attrName>
                                          <p:attrName>ppt_y</p:attrName>
                                        </p:attrNameLst>
                                      </p:cBhvr>
                                      <p:rCtr x="0" y="5440"/>
                                    </p:animMotion>
                                  </p:childTnLst>
                                </p:cTn>
                              </p:par>
                              <p:par>
                                <p:cTn id="111" presetID="42" presetClass="path" presetSubtype="0" accel="50000" decel="50000" fill="hold" grpId="0" nodeType="withEffect">
                                  <p:stCondLst>
                                    <p:cond delay="0"/>
                                  </p:stCondLst>
                                  <p:childTnLst>
                                    <p:animMotion origin="layout" path="M -1.04167E-6 -1.11111E-6 L -0.00052 0.10486 " pathEditMode="relative" rAng="0" ptsTypes="AA">
                                      <p:cBhvr>
                                        <p:cTn id="112" dur="2000" fill="hold"/>
                                        <p:tgtEl>
                                          <p:spTgt spid="35"/>
                                        </p:tgtEl>
                                        <p:attrNameLst>
                                          <p:attrName>ppt_x</p:attrName>
                                          <p:attrName>ppt_y</p:attrName>
                                        </p:attrNameLst>
                                      </p:cBhvr>
                                      <p:rCtr x="-26" y="5231"/>
                                    </p:animMotion>
                                  </p:childTnLst>
                                </p:cTn>
                              </p:par>
                            </p:childTnLst>
                          </p:cTn>
                        </p:par>
                        <p:par>
                          <p:cTn id="113" fill="hold">
                            <p:stCondLst>
                              <p:cond delay="8500"/>
                            </p:stCondLst>
                            <p:childTnLst>
                              <p:par>
                                <p:cTn id="114" presetID="1" presetClass="entr" presetSubtype="0" fill="hold" nodeType="afterEffect">
                                  <p:stCondLst>
                                    <p:cond delay="0"/>
                                  </p:stCondLst>
                                  <p:childTnLst>
                                    <p:set>
                                      <p:cBhvr>
                                        <p:cTn id="115" dur="1" fill="hold">
                                          <p:stCondLst>
                                            <p:cond delay="0"/>
                                          </p:stCondLst>
                                        </p:cTn>
                                        <p:tgtEl>
                                          <p:spTgt spid="52"/>
                                        </p:tgtEl>
                                        <p:attrNameLst>
                                          <p:attrName>style.visibility</p:attrName>
                                        </p:attrNameLst>
                                      </p:cBhvr>
                                      <p:to>
                                        <p:strVal val="visible"/>
                                      </p:to>
                                    </p:set>
                                  </p:childTnLst>
                                </p:cTn>
                              </p:par>
                              <p:par>
                                <p:cTn id="116" presetID="1" presetClass="entr" presetSubtype="0" fill="hold" nodeType="withEffect">
                                  <p:stCondLst>
                                    <p:cond delay="0"/>
                                  </p:stCondLst>
                                  <p:childTnLst>
                                    <p:set>
                                      <p:cBhvr>
                                        <p:cTn id="117" dur="1" fill="hold">
                                          <p:stCondLst>
                                            <p:cond delay="0"/>
                                          </p:stCondLst>
                                        </p:cTn>
                                        <p:tgtEl>
                                          <p:spTgt spid="46"/>
                                        </p:tgtEl>
                                        <p:attrNameLst>
                                          <p:attrName>style.visibility</p:attrName>
                                        </p:attrNameLst>
                                      </p:cBhvr>
                                      <p:to>
                                        <p:strVal val="visible"/>
                                      </p:to>
                                    </p:set>
                                  </p:childTnLst>
                                </p:cTn>
                              </p:par>
                              <p:par>
                                <p:cTn id="118" presetID="1" presetClass="entr" presetSubtype="0" fill="hold" nodeType="withEffect">
                                  <p:stCondLst>
                                    <p:cond delay="0"/>
                                  </p:stCondLst>
                                  <p:childTnLst>
                                    <p:set>
                                      <p:cBhvr>
                                        <p:cTn id="119" dur="1" fill="hold">
                                          <p:stCondLst>
                                            <p:cond delay="0"/>
                                          </p:stCondLst>
                                        </p:cTn>
                                        <p:tgtEl>
                                          <p:spTgt spid="45"/>
                                        </p:tgtEl>
                                        <p:attrNameLst>
                                          <p:attrName>style.visibility</p:attrName>
                                        </p:attrNameLst>
                                      </p:cBhvr>
                                      <p:to>
                                        <p:strVal val="visible"/>
                                      </p:to>
                                    </p:set>
                                  </p:childTnLst>
                                </p:cTn>
                              </p:par>
                              <p:par>
                                <p:cTn id="120" presetID="9" presetClass="entr" presetSubtype="0" fill="hold" grpId="0" nodeType="withEffect">
                                  <p:stCondLst>
                                    <p:cond delay="0"/>
                                  </p:stCondLst>
                                  <p:childTnLst>
                                    <p:set>
                                      <p:cBhvr>
                                        <p:cTn id="121" dur="1" fill="hold">
                                          <p:stCondLst>
                                            <p:cond delay="0"/>
                                          </p:stCondLst>
                                        </p:cTn>
                                        <p:tgtEl>
                                          <p:spTgt spid="53"/>
                                        </p:tgtEl>
                                        <p:attrNameLst>
                                          <p:attrName>style.visibility</p:attrName>
                                        </p:attrNameLst>
                                      </p:cBhvr>
                                      <p:to>
                                        <p:strVal val="visible"/>
                                      </p:to>
                                    </p:set>
                                    <p:animEffect transition="in" filter="dissolve">
                                      <p:cBhvr>
                                        <p:cTn id="122" dur="500"/>
                                        <p:tgtEl>
                                          <p:spTgt spid="53"/>
                                        </p:tgtEl>
                                      </p:cBhvr>
                                    </p:animEffect>
                                  </p:childTnLst>
                                </p:cTn>
                              </p:par>
                            </p:childTnLst>
                          </p:cTn>
                        </p:par>
                        <p:par>
                          <p:cTn id="123" fill="hold">
                            <p:stCondLst>
                              <p:cond delay="9000"/>
                            </p:stCondLst>
                            <p:childTnLst>
                              <p:par>
                                <p:cTn id="124" presetID="0" presetClass="path" presetSubtype="0" accel="50000" decel="50000" fill="hold" grpId="1" nodeType="afterEffect">
                                  <p:stCondLst>
                                    <p:cond delay="0"/>
                                  </p:stCondLst>
                                  <p:childTnLst>
                                    <p:animMotion origin="layout" path="M -0.00117 0.10231 L 0.1026 0.10231 " pathEditMode="relative" rAng="0" ptsTypes="AA">
                                      <p:cBhvr>
                                        <p:cTn id="125" dur="2000" fill="hold"/>
                                        <p:tgtEl>
                                          <p:spTgt spid="8"/>
                                        </p:tgtEl>
                                        <p:attrNameLst>
                                          <p:attrName>ppt_x</p:attrName>
                                          <p:attrName>ppt_y</p:attrName>
                                        </p:attrNameLst>
                                      </p:cBhvr>
                                      <p:rCtr x="5182" y="0"/>
                                    </p:animMotion>
                                  </p:childTnLst>
                                </p:cTn>
                              </p:par>
                              <p:par>
                                <p:cTn id="126" presetID="0" presetClass="path" presetSubtype="0" accel="50000" decel="50000" fill="hold" grpId="1" nodeType="withEffect">
                                  <p:stCondLst>
                                    <p:cond delay="0"/>
                                  </p:stCondLst>
                                  <p:childTnLst>
                                    <p:animMotion origin="layout" path="M -0.00052 0.10648 L 0.10326 0.10648 " pathEditMode="relative" rAng="0" ptsTypes="AA">
                                      <p:cBhvr>
                                        <p:cTn id="127" dur="2000" fill="hold"/>
                                        <p:tgtEl>
                                          <p:spTgt spid="12"/>
                                        </p:tgtEl>
                                        <p:attrNameLst>
                                          <p:attrName>ppt_x</p:attrName>
                                          <p:attrName>ppt_y</p:attrName>
                                        </p:attrNameLst>
                                      </p:cBhvr>
                                      <p:rCtr x="5182" y="0"/>
                                    </p:animMotion>
                                  </p:childTnLst>
                                </p:cTn>
                              </p:par>
                              <p:par>
                                <p:cTn id="128" presetID="0" presetClass="path" presetSubtype="0" accel="50000" decel="50000" fill="hold" grpId="1" nodeType="withEffect">
                                  <p:stCondLst>
                                    <p:cond delay="0"/>
                                  </p:stCondLst>
                                  <p:childTnLst>
                                    <p:animMotion origin="layout" path="M 1.47994E-17 0.11042 L 0.10378 0.11042 " pathEditMode="relative" rAng="0" ptsTypes="AA">
                                      <p:cBhvr>
                                        <p:cTn id="129" dur="2000" fill="hold"/>
                                        <p:tgtEl>
                                          <p:spTgt spid="14"/>
                                        </p:tgtEl>
                                        <p:attrNameLst>
                                          <p:attrName>ppt_x</p:attrName>
                                          <p:attrName>ppt_y</p:attrName>
                                        </p:attrNameLst>
                                      </p:cBhvr>
                                      <p:rCtr x="5182" y="0"/>
                                    </p:animMotion>
                                  </p:childTnLst>
                                </p:cTn>
                              </p:par>
                              <p:par>
                                <p:cTn id="130" presetID="0" presetClass="path" presetSubtype="0" accel="50000" decel="50000" fill="hold" grpId="1" nodeType="withEffect">
                                  <p:stCondLst>
                                    <p:cond delay="0"/>
                                  </p:stCondLst>
                                  <p:childTnLst>
                                    <p:animMotion origin="layout" path="M 0.00105 0.10625 L 0.10482 0.10625 " pathEditMode="relative" rAng="0" ptsTypes="AA">
                                      <p:cBhvr>
                                        <p:cTn id="131" dur="2000" fill="hold"/>
                                        <p:tgtEl>
                                          <p:spTgt spid="18"/>
                                        </p:tgtEl>
                                        <p:attrNameLst>
                                          <p:attrName>ppt_x</p:attrName>
                                          <p:attrName>ppt_y</p:attrName>
                                        </p:attrNameLst>
                                      </p:cBhvr>
                                      <p:rCtr x="5182" y="0"/>
                                    </p:animMotion>
                                  </p:childTnLst>
                                </p:cTn>
                              </p:par>
                              <p:par>
                                <p:cTn id="132" presetID="0" presetClass="path" presetSubtype="0" accel="50000" decel="50000" fill="hold" grpId="1" nodeType="withEffect">
                                  <p:stCondLst>
                                    <p:cond delay="0"/>
                                  </p:stCondLst>
                                  <p:childTnLst>
                                    <p:animMotion origin="layout" path="M -0.00026 0.10509 L 0.10352 0.10509 " pathEditMode="relative" rAng="0" ptsTypes="AA">
                                      <p:cBhvr>
                                        <p:cTn id="133" dur="2000" fill="hold"/>
                                        <p:tgtEl>
                                          <p:spTgt spid="22"/>
                                        </p:tgtEl>
                                        <p:attrNameLst>
                                          <p:attrName>ppt_x</p:attrName>
                                          <p:attrName>ppt_y</p:attrName>
                                        </p:attrNameLst>
                                      </p:cBhvr>
                                      <p:rCtr x="5182" y="0"/>
                                    </p:animMotion>
                                  </p:childTnLst>
                                </p:cTn>
                              </p:par>
                              <p:par>
                                <p:cTn id="134" presetID="0" presetClass="path" presetSubtype="0" accel="50000" decel="50000" fill="hold" grpId="1" nodeType="withEffect">
                                  <p:stCondLst>
                                    <p:cond delay="0"/>
                                  </p:stCondLst>
                                  <p:childTnLst>
                                    <p:animMotion origin="layout" path="M -6.25E-7 0.10509 L 0.10378 0.10509 " pathEditMode="relative" rAng="0" ptsTypes="AA">
                                      <p:cBhvr>
                                        <p:cTn id="135" dur="2000" fill="hold"/>
                                        <p:tgtEl>
                                          <p:spTgt spid="24"/>
                                        </p:tgtEl>
                                        <p:attrNameLst>
                                          <p:attrName>ppt_x</p:attrName>
                                          <p:attrName>ppt_y</p:attrName>
                                        </p:attrNameLst>
                                      </p:cBhvr>
                                      <p:rCtr x="5182" y="0"/>
                                    </p:animMotion>
                                  </p:childTnLst>
                                </p:cTn>
                              </p:par>
                              <p:par>
                                <p:cTn id="136" presetID="0" presetClass="path" presetSubtype="0" accel="50000" decel="50000" fill="hold" grpId="1" nodeType="withEffect">
                                  <p:stCondLst>
                                    <p:cond delay="0"/>
                                  </p:stCondLst>
                                  <p:childTnLst>
                                    <p:animMotion origin="layout" path="M -0.00078 0.10509 L 0.10299 0.10509 " pathEditMode="relative" rAng="0" ptsTypes="AA">
                                      <p:cBhvr>
                                        <p:cTn id="137" dur="2000" fill="hold"/>
                                        <p:tgtEl>
                                          <p:spTgt spid="29"/>
                                        </p:tgtEl>
                                        <p:attrNameLst>
                                          <p:attrName>ppt_x</p:attrName>
                                          <p:attrName>ppt_y</p:attrName>
                                        </p:attrNameLst>
                                      </p:cBhvr>
                                      <p:rCtr x="5182" y="0"/>
                                    </p:animMotion>
                                  </p:childTnLst>
                                </p:cTn>
                              </p:par>
                              <p:par>
                                <p:cTn id="138" presetID="0" presetClass="path" presetSubtype="0" accel="50000" decel="50000" fill="hold" grpId="1" nodeType="withEffect">
                                  <p:stCondLst>
                                    <p:cond delay="0"/>
                                  </p:stCondLst>
                                  <p:childTnLst>
                                    <p:animMotion origin="layout" path="M -0.00013 0.1088 L 0.10365 0.1088 " pathEditMode="relative" rAng="0" ptsTypes="AA">
                                      <p:cBhvr>
                                        <p:cTn id="139" dur="2000" fill="hold"/>
                                        <p:tgtEl>
                                          <p:spTgt spid="30"/>
                                        </p:tgtEl>
                                        <p:attrNameLst>
                                          <p:attrName>ppt_x</p:attrName>
                                          <p:attrName>ppt_y</p:attrName>
                                        </p:attrNameLst>
                                      </p:cBhvr>
                                      <p:rCtr x="5182" y="0"/>
                                    </p:animMotion>
                                  </p:childTnLst>
                                </p:cTn>
                              </p:par>
                              <p:par>
                                <p:cTn id="140" presetID="0" presetClass="path" presetSubtype="0" accel="50000" decel="50000" fill="hold" grpId="1" nodeType="withEffect">
                                  <p:stCondLst>
                                    <p:cond delay="0"/>
                                  </p:stCondLst>
                                  <p:childTnLst>
                                    <p:animMotion origin="layout" path="M -0.00013 0.10301 L 0.10365 0.10301 " pathEditMode="relative" rAng="0" ptsTypes="AA">
                                      <p:cBhvr>
                                        <p:cTn id="141" dur="2000" fill="hold"/>
                                        <p:tgtEl>
                                          <p:spTgt spid="32"/>
                                        </p:tgtEl>
                                        <p:attrNameLst>
                                          <p:attrName>ppt_x</p:attrName>
                                          <p:attrName>ppt_y</p:attrName>
                                        </p:attrNameLst>
                                      </p:cBhvr>
                                      <p:rCtr x="5182" y="0"/>
                                    </p:animMotion>
                                  </p:childTnLst>
                                </p:cTn>
                              </p:par>
                              <p:par>
                                <p:cTn id="142" presetID="0" presetClass="path" presetSubtype="0" accel="50000" decel="50000" fill="hold" grpId="1" nodeType="withEffect">
                                  <p:stCondLst>
                                    <p:cond delay="0"/>
                                  </p:stCondLst>
                                  <p:childTnLst>
                                    <p:animMotion origin="layout" path="M 0.00195 0.1 L 0.10573 0.1 " pathEditMode="relative" rAng="0" ptsTypes="AA">
                                      <p:cBhvr>
                                        <p:cTn id="143" dur="2000" fill="hold"/>
                                        <p:tgtEl>
                                          <p:spTgt spid="33"/>
                                        </p:tgtEl>
                                        <p:attrNameLst>
                                          <p:attrName>ppt_x</p:attrName>
                                          <p:attrName>ppt_y</p:attrName>
                                        </p:attrNameLst>
                                      </p:cBhvr>
                                      <p:rCtr x="5182" y="0"/>
                                    </p:animMotion>
                                  </p:childTnLst>
                                </p:cTn>
                              </p:par>
                              <p:par>
                                <p:cTn id="144" presetID="0" presetClass="path" presetSubtype="0" accel="50000" decel="50000" fill="hold" grpId="1" nodeType="withEffect">
                                  <p:stCondLst>
                                    <p:cond delay="0"/>
                                  </p:stCondLst>
                                  <p:childTnLst>
                                    <p:animMotion origin="layout" path="M 3.95833E-6 0.10903 L 0.10377 0.10903 " pathEditMode="relative" rAng="0" ptsTypes="AA">
                                      <p:cBhvr>
                                        <p:cTn id="145" dur="2000" fill="hold"/>
                                        <p:tgtEl>
                                          <p:spTgt spid="34"/>
                                        </p:tgtEl>
                                        <p:attrNameLst>
                                          <p:attrName>ppt_x</p:attrName>
                                          <p:attrName>ppt_y</p:attrName>
                                        </p:attrNameLst>
                                      </p:cBhvr>
                                      <p:rCtr x="5182" y="0"/>
                                    </p:animMotion>
                                  </p:childTnLst>
                                </p:cTn>
                              </p:par>
                              <p:par>
                                <p:cTn id="146" presetID="0" presetClass="path" presetSubtype="0" accel="50000" decel="50000" fill="hold" grpId="1" nodeType="withEffect">
                                  <p:stCondLst>
                                    <p:cond delay="0"/>
                                  </p:stCondLst>
                                  <p:childTnLst>
                                    <p:animMotion origin="layout" path="M -0.00052 0.10486 L 0.10326 0.10486 " pathEditMode="relative" rAng="0" ptsTypes="AA">
                                      <p:cBhvr>
                                        <p:cTn id="147" dur="2000" fill="hold"/>
                                        <p:tgtEl>
                                          <p:spTgt spid="35"/>
                                        </p:tgtEl>
                                        <p:attrNameLst>
                                          <p:attrName>ppt_x</p:attrName>
                                          <p:attrName>ppt_y</p:attrName>
                                        </p:attrNameLst>
                                      </p:cBhvr>
                                      <p:rCtr x="5182" y="0"/>
                                    </p:animMotion>
                                  </p:childTnLst>
                                </p:cTn>
                              </p:par>
                              <p:par>
                                <p:cTn id="148" presetID="55" presetClass="exit" presetSubtype="0" fill="hold" nodeType="withEffect">
                                  <p:stCondLst>
                                    <p:cond delay="500"/>
                                  </p:stCondLst>
                                  <p:childTnLst>
                                    <p:anim calcmode="lin" valueType="num">
                                      <p:cBhvr>
                                        <p:cTn id="149" dur="1000"/>
                                        <p:tgtEl>
                                          <p:spTgt spid="52"/>
                                        </p:tgtEl>
                                        <p:attrNameLst>
                                          <p:attrName>ppt_w</p:attrName>
                                        </p:attrNameLst>
                                      </p:cBhvr>
                                      <p:tavLst>
                                        <p:tav tm="0">
                                          <p:val>
                                            <p:strVal val="ppt_w"/>
                                          </p:val>
                                        </p:tav>
                                        <p:tav tm="100000">
                                          <p:val>
                                            <p:strVal val="ppt_w*0.70"/>
                                          </p:val>
                                        </p:tav>
                                      </p:tavLst>
                                    </p:anim>
                                    <p:anim calcmode="lin" valueType="num">
                                      <p:cBhvr>
                                        <p:cTn id="150" dur="1000"/>
                                        <p:tgtEl>
                                          <p:spTgt spid="52"/>
                                        </p:tgtEl>
                                        <p:attrNameLst>
                                          <p:attrName>ppt_h</p:attrName>
                                        </p:attrNameLst>
                                      </p:cBhvr>
                                      <p:tavLst>
                                        <p:tav tm="0">
                                          <p:val>
                                            <p:strVal val="ppt_h"/>
                                          </p:val>
                                        </p:tav>
                                        <p:tav tm="100000">
                                          <p:val>
                                            <p:strVal val="ppt_h"/>
                                          </p:val>
                                        </p:tav>
                                      </p:tavLst>
                                    </p:anim>
                                    <p:animEffect transition="out" filter="fade">
                                      <p:cBhvr>
                                        <p:cTn id="151" dur="1000"/>
                                        <p:tgtEl>
                                          <p:spTgt spid="52"/>
                                        </p:tgtEl>
                                      </p:cBhvr>
                                    </p:animEffect>
                                    <p:set>
                                      <p:cBhvr>
                                        <p:cTn id="152" dur="1" fill="hold">
                                          <p:stCondLst>
                                            <p:cond delay="999"/>
                                          </p:stCondLst>
                                        </p:cTn>
                                        <p:tgtEl>
                                          <p:spTgt spid="52"/>
                                        </p:tgtEl>
                                        <p:attrNameLst>
                                          <p:attrName>style.visibility</p:attrName>
                                        </p:attrNameLst>
                                      </p:cBhvr>
                                      <p:to>
                                        <p:strVal val="hidden"/>
                                      </p:to>
                                    </p:set>
                                  </p:childTnLst>
                                </p:cTn>
                              </p:par>
                              <p:par>
                                <p:cTn id="153" presetID="55" presetClass="exit" presetSubtype="0" fill="hold" nodeType="withEffect">
                                  <p:stCondLst>
                                    <p:cond delay="500"/>
                                  </p:stCondLst>
                                  <p:childTnLst>
                                    <p:anim calcmode="lin" valueType="num">
                                      <p:cBhvr>
                                        <p:cTn id="154" dur="1000"/>
                                        <p:tgtEl>
                                          <p:spTgt spid="46"/>
                                        </p:tgtEl>
                                        <p:attrNameLst>
                                          <p:attrName>ppt_w</p:attrName>
                                        </p:attrNameLst>
                                      </p:cBhvr>
                                      <p:tavLst>
                                        <p:tav tm="0">
                                          <p:val>
                                            <p:strVal val="ppt_w"/>
                                          </p:val>
                                        </p:tav>
                                        <p:tav tm="100000">
                                          <p:val>
                                            <p:strVal val="ppt_w*0.70"/>
                                          </p:val>
                                        </p:tav>
                                      </p:tavLst>
                                    </p:anim>
                                    <p:anim calcmode="lin" valueType="num">
                                      <p:cBhvr>
                                        <p:cTn id="155" dur="1000"/>
                                        <p:tgtEl>
                                          <p:spTgt spid="46"/>
                                        </p:tgtEl>
                                        <p:attrNameLst>
                                          <p:attrName>ppt_h</p:attrName>
                                        </p:attrNameLst>
                                      </p:cBhvr>
                                      <p:tavLst>
                                        <p:tav tm="0">
                                          <p:val>
                                            <p:strVal val="ppt_h"/>
                                          </p:val>
                                        </p:tav>
                                        <p:tav tm="100000">
                                          <p:val>
                                            <p:strVal val="ppt_h"/>
                                          </p:val>
                                        </p:tav>
                                      </p:tavLst>
                                    </p:anim>
                                    <p:animEffect transition="out" filter="fade">
                                      <p:cBhvr>
                                        <p:cTn id="156" dur="1000"/>
                                        <p:tgtEl>
                                          <p:spTgt spid="46"/>
                                        </p:tgtEl>
                                      </p:cBhvr>
                                    </p:animEffect>
                                    <p:set>
                                      <p:cBhvr>
                                        <p:cTn id="157" dur="1" fill="hold">
                                          <p:stCondLst>
                                            <p:cond delay="999"/>
                                          </p:stCondLst>
                                        </p:cTn>
                                        <p:tgtEl>
                                          <p:spTgt spid="46"/>
                                        </p:tgtEl>
                                        <p:attrNameLst>
                                          <p:attrName>style.visibility</p:attrName>
                                        </p:attrNameLst>
                                      </p:cBhvr>
                                      <p:to>
                                        <p:strVal val="hidden"/>
                                      </p:to>
                                    </p:set>
                                  </p:childTnLst>
                                </p:cTn>
                              </p:par>
                              <p:par>
                                <p:cTn id="158" presetID="55" presetClass="exit" presetSubtype="0" fill="hold" nodeType="withEffect">
                                  <p:stCondLst>
                                    <p:cond delay="500"/>
                                  </p:stCondLst>
                                  <p:childTnLst>
                                    <p:anim calcmode="lin" valueType="num">
                                      <p:cBhvr>
                                        <p:cTn id="159" dur="1000"/>
                                        <p:tgtEl>
                                          <p:spTgt spid="45"/>
                                        </p:tgtEl>
                                        <p:attrNameLst>
                                          <p:attrName>ppt_w</p:attrName>
                                        </p:attrNameLst>
                                      </p:cBhvr>
                                      <p:tavLst>
                                        <p:tav tm="0">
                                          <p:val>
                                            <p:strVal val="ppt_w"/>
                                          </p:val>
                                        </p:tav>
                                        <p:tav tm="100000">
                                          <p:val>
                                            <p:strVal val="ppt_w*0.70"/>
                                          </p:val>
                                        </p:tav>
                                      </p:tavLst>
                                    </p:anim>
                                    <p:anim calcmode="lin" valueType="num">
                                      <p:cBhvr>
                                        <p:cTn id="160" dur="1000"/>
                                        <p:tgtEl>
                                          <p:spTgt spid="45"/>
                                        </p:tgtEl>
                                        <p:attrNameLst>
                                          <p:attrName>ppt_h</p:attrName>
                                        </p:attrNameLst>
                                      </p:cBhvr>
                                      <p:tavLst>
                                        <p:tav tm="0">
                                          <p:val>
                                            <p:strVal val="ppt_h"/>
                                          </p:val>
                                        </p:tav>
                                        <p:tav tm="100000">
                                          <p:val>
                                            <p:strVal val="ppt_h"/>
                                          </p:val>
                                        </p:tav>
                                      </p:tavLst>
                                    </p:anim>
                                    <p:animEffect transition="out" filter="fade">
                                      <p:cBhvr>
                                        <p:cTn id="161" dur="1000"/>
                                        <p:tgtEl>
                                          <p:spTgt spid="45"/>
                                        </p:tgtEl>
                                      </p:cBhvr>
                                    </p:animEffect>
                                    <p:set>
                                      <p:cBhvr>
                                        <p:cTn id="162" dur="1" fill="hold">
                                          <p:stCondLst>
                                            <p:cond delay="999"/>
                                          </p:stCondLst>
                                        </p:cTn>
                                        <p:tgtEl>
                                          <p:spTgt spid="45"/>
                                        </p:tgtEl>
                                        <p:attrNameLst>
                                          <p:attrName>style.visibility</p:attrName>
                                        </p:attrNameLst>
                                      </p:cBhvr>
                                      <p:to>
                                        <p:strVal val="hidden"/>
                                      </p:to>
                                    </p:set>
                                  </p:childTnLst>
                                </p:cTn>
                              </p:par>
                              <p:par>
                                <p:cTn id="163" presetID="9" presetClass="entr" presetSubtype="0" fill="hold" nodeType="withEffect">
                                  <p:stCondLst>
                                    <p:cond delay="1000"/>
                                  </p:stCondLst>
                                  <p:childTnLst>
                                    <p:set>
                                      <p:cBhvr>
                                        <p:cTn id="164" dur="1" fill="hold">
                                          <p:stCondLst>
                                            <p:cond delay="0"/>
                                          </p:stCondLst>
                                        </p:cTn>
                                        <p:tgtEl>
                                          <p:spTgt spid="56"/>
                                        </p:tgtEl>
                                        <p:attrNameLst>
                                          <p:attrName>style.visibility</p:attrName>
                                        </p:attrNameLst>
                                      </p:cBhvr>
                                      <p:to>
                                        <p:strVal val="visible"/>
                                      </p:to>
                                    </p:set>
                                    <p:animEffect transition="in" filter="dissolve">
                                      <p:cBhvr>
                                        <p:cTn id="165" dur="500"/>
                                        <p:tgtEl>
                                          <p:spTgt spid="56"/>
                                        </p:tgtEl>
                                      </p:cBhvr>
                                    </p:animEffect>
                                  </p:childTnLst>
                                </p:cTn>
                              </p:par>
                              <p:par>
                                <p:cTn id="166" presetID="9" presetClass="entr" presetSubtype="0" fill="hold" nodeType="withEffect">
                                  <p:stCondLst>
                                    <p:cond delay="1000"/>
                                  </p:stCondLst>
                                  <p:childTnLst>
                                    <p:set>
                                      <p:cBhvr>
                                        <p:cTn id="167" dur="1" fill="hold">
                                          <p:stCondLst>
                                            <p:cond delay="0"/>
                                          </p:stCondLst>
                                        </p:cTn>
                                        <p:tgtEl>
                                          <p:spTgt spid="61"/>
                                        </p:tgtEl>
                                        <p:attrNameLst>
                                          <p:attrName>style.visibility</p:attrName>
                                        </p:attrNameLst>
                                      </p:cBhvr>
                                      <p:to>
                                        <p:strVal val="visible"/>
                                      </p:to>
                                    </p:set>
                                    <p:animEffect transition="in" filter="dissolve">
                                      <p:cBhvr>
                                        <p:cTn id="168" dur="500"/>
                                        <p:tgtEl>
                                          <p:spTgt spid="61"/>
                                        </p:tgtEl>
                                      </p:cBhvr>
                                    </p:animEffect>
                                  </p:childTnLst>
                                </p:cTn>
                              </p:par>
                              <p:par>
                                <p:cTn id="169" presetID="9" presetClass="entr" presetSubtype="0" fill="hold" nodeType="withEffect">
                                  <p:stCondLst>
                                    <p:cond delay="1000"/>
                                  </p:stCondLst>
                                  <p:childTnLst>
                                    <p:set>
                                      <p:cBhvr>
                                        <p:cTn id="170" dur="1" fill="hold">
                                          <p:stCondLst>
                                            <p:cond delay="0"/>
                                          </p:stCondLst>
                                        </p:cTn>
                                        <p:tgtEl>
                                          <p:spTgt spid="62"/>
                                        </p:tgtEl>
                                        <p:attrNameLst>
                                          <p:attrName>style.visibility</p:attrName>
                                        </p:attrNameLst>
                                      </p:cBhvr>
                                      <p:to>
                                        <p:strVal val="visible"/>
                                      </p:to>
                                    </p:set>
                                    <p:animEffect transition="in" filter="dissolve">
                                      <p:cBhvr>
                                        <p:cTn id="171"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2" name="Textfeld 1" hidden="0"/>
          <p:cNvSpPr txBox="1"/>
          <p:nvPr isPhoto="0" userDrawn="0"/>
        </p:nvSpPr>
        <p:spPr bwMode="auto">
          <a:xfrm>
            <a:off x="905009" y="393720"/>
            <a:ext cx="2925967" cy="523220"/>
          </a:xfrm>
          <a:prstGeom prst="rect">
            <a:avLst/>
          </a:prstGeom>
          <a:noFill/>
        </p:spPr>
        <p:txBody>
          <a:bodyPr wrap="square" rtlCol="0">
            <a:spAutoFit/>
          </a:bodyPr>
          <a:lstStyle/>
          <a:p>
            <a:pPr>
              <a:defRPr/>
            </a:pPr>
            <a:r>
              <a:rPr lang="de-DE" sz="2800"/>
              <a:t>Salze sind Spröde</a:t>
            </a:r>
            <a:endParaRPr/>
          </a:p>
        </p:txBody>
      </p:sp>
      <p:sp>
        <p:nvSpPr>
          <p:cNvPr id="3" name="Textfeld 2" hidden="0"/>
          <p:cNvSpPr txBox="1"/>
          <p:nvPr isPhoto="0" userDrawn="0"/>
        </p:nvSpPr>
        <p:spPr bwMode="auto">
          <a:xfrm>
            <a:off x="3107668" y="2397948"/>
            <a:ext cx="5976664" cy="2062103"/>
          </a:xfrm>
          <a:prstGeom prst="rect">
            <a:avLst/>
          </a:prstGeom>
          <a:ln w="38100">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defRPr/>
            </a:pPr>
            <a:r>
              <a:rPr lang="de-DE" sz="3200"/>
              <a:t>Erfolgt eine Krafteinwirkung auf das Ionengitter, so verschieben sich die Ionen und gleiche Ladungen treffen aufeinander.</a:t>
            </a:r>
            <a:endParaRPr/>
          </a:p>
        </p:txBody>
      </p:sp>
      <p:sp>
        <p:nvSpPr>
          <p:cNvPr id="4" name="Abgerundetes Rechteck 3" hidden="0">
            <a:hlinkClick r:id="rId2" action="ppaction://hlinksldjump"/>
          </p:cNvPr>
          <p:cNvSpPr/>
          <p:nvPr isPhoto="0" userDrawn="0"/>
        </p:nvSpPr>
        <p:spPr bwMode="auto">
          <a:xfrm>
            <a:off x="695400" y="5301208"/>
            <a:ext cx="2016224" cy="720080"/>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Zurück</a:t>
            </a:r>
            <a:endParaRPr/>
          </a:p>
        </p:txBody>
      </p:sp>
      <p:sp>
        <p:nvSpPr>
          <p:cNvPr id="5" name="Textfeld 4" hidden="0"/>
          <p:cNvSpPr txBox="1"/>
          <p:nvPr isPhoto="0" userDrawn="0"/>
        </p:nvSpPr>
        <p:spPr bwMode="auto">
          <a:xfrm>
            <a:off x="0" y="6297698"/>
            <a:ext cx="11280576" cy="577081"/>
          </a:xfrm>
          <a:prstGeom prst="rect">
            <a:avLst/>
          </a:prstGeom>
          <a:noFill/>
        </p:spPr>
        <p:txBody>
          <a:bodyPr wrap="square" rtlCol="0">
            <a:spAutoFit/>
          </a:bodyPr>
          <a:lstStyle/>
          <a:p>
            <a:pPr>
              <a:defRPr/>
            </a:pPr>
            <a:r>
              <a:rPr lang="de-DE" sz="1050">
                <a:solidFill>
                  <a:schemeClr val="bg2">
                    <a:lumMod val="75000"/>
                  </a:schemeClr>
                </a:solidFill>
              </a:rPr>
              <a:t>LEIFIchemie</a:t>
            </a:r>
            <a:r>
              <a:rPr lang="de-DE" sz="1050">
                <a:solidFill>
                  <a:schemeClr val="bg2">
                    <a:lumMod val="75000"/>
                  </a:schemeClr>
                </a:solidFill>
              </a:rPr>
              <a:t>. (o. D.). Eigenschaften von Salzen. https://</a:t>
            </a:r>
            <a:r>
              <a:rPr lang="de-DE" sz="1050">
                <a:solidFill>
                  <a:schemeClr val="bg2">
                    <a:lumMod val="75000"/>
                  </a:schemeClr>
                </a:solidFill>
              </a:rPr>
              <a:t>www.leifichemie.de</a:t>
            </a:r>
            <a:r>
              <a:rPr lang="de-DE" sz="1050">
                <a:solidFill>
                  <a:schemeClr val="bg2">
                    <a:lumMod val="75000"/>
                  </a:schemeClr>
                </a:solidFill>
              </a:rPr>
              <a:t>/anorganische-verbindungen/salze/</a:t>
            </a:r>
            <a:r>
              <a:rPr lang="de-DE" sz="1050">
                <a:solidFill>
                  <a:schemeClr val="bg2">
                    <a:lumMod val="75000"/>
                  </a:schemeClr>
                </a:solidFill>
              </a:rPr>
              <a:t>grundwissen</a:t>
            </a:r>
            <a:r>
              <a:rPr lang="de-DE" sz="1050">
                <a:solidFill>
                  <a:schemeClr val="bg2">
                    <a:lumMod val="75000"/>
                  </a:schemeClr>
                </a:solidFill>
              </a:rPr>
              <a:t>/eigenschaften-von-salzen#:~:</a:t>
            </a:r>
            <a:r>
              <a:rPr lang="de-DE" sz="1050">
                <a:solidFill>
                  <a:schemeClr val="bg2">
                    <a:lumMod val="75000"/>
                  </a:schemeClr>
                </a:solidFill>
              </a:rPr>
              <a:t>text</a:t>
            </a:r>
            <a:r>
              <a:rPr lang="de-DE" sz="1050">
                <a:solidFill>
                  <a:schemeClr val="bg2">
                    <a:lumMod val="75000"/>
                  </a:schemeClr>
                </a:solidFill>
              </a:rPr>
              <a:t>=Salze%20leiten%20im%20flüssigen%20Zustand%20oder%20in%20gelöster%20Form%20den%20elektrischen%20Strom.&amp;text=Damit%20ein%20Stoff%20den%20elektrischen,Ionen%20können%20sich%20nicht%20bewegen. (letzter Zugriff: 19.07.2024)</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p14:dur="0" advClick="0" advTm="0"/>
    </mc:Choice>
    <mc:Fallback>
      <p:transition advClick="0" advTm="0"/>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showMasterPhAnim="0" show="0">
  <p:cSld name="">
    <p:spTree>
      <p:nvGrpSpPr>
        <p:cNvPr id="1" name="" hidden="0"/>
        <p:cNvGrpSpPr/>
        <p:nvPr isPhoto="0" userDrawn="0"/>
      </p:nvGrpSpPr>
      <p:grpSpPr bwMode="auto">
        <a:xfrm>
          <a:off x="0" y="0"/>
          <a:ext cx="0" cy="0"/>
          <a:chOff x="0" y="0"/>
          <a:chExt cx="0" cy="0"/>
        </a:xfrm>
      </p:grpSpPr>
      <p:sp>
        <p:nvSpPr>
          <p:cNvPr id="2" name="Textfeld 1" hidden="0"/>
          <p:cNvSpPr txBox="1"/>
          <p:nvPr isPhoto="0" userDrawn="0"/>
        </p:nvSpPr>
        <p:spPr bwMode="auto">
          <a:xfrm>
            <a:off x="623391" y="304430"/>
            <a:ext cx="5760640" cy="523220"/>
          </a:xfrm>
          <a:prstGeom prst="rect">
            <a:avLst/>
          </a:prstGeom>
          <a:noFill/>
        </p:spPr>
        <p:txBody>
          <a:bodyPr wrap="square" rtlCol="0">
            <a:spAutoFit/>
          </a:bodyPr>
          <a:lstStyle/>
          <a:p>
            <a:pPr>
              <a:defRPr/>
            </a:pPr>
            <a:r>
              <a:rPr lang="de-DE" sz="2800"/>
              <a:t>1. Lösungsvorgang des Salzes</a:t>
            </a:r>
            <a:endParaRPr/>
          </a:p>
        </p:txBody>
      </p:sp>
      <p:sp>
        <p:nvSpPr>
          <p:cNvPr id="4" name="Oval 3" hidden="0"/>
          <p:cNvSpPr/>
          <p:nvPr isPhoto="0" userDrawn="0"/>
        </p:nvSpPr>
        <p:spPr bwMode="auto">
          <a:xfrm>
            <a:off x="5377157" y="2426643"/>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5" name="Oval 4" hidden="0"/>
          <p:cNvSpPr/>
          <p:nvPr isPhoto="0" userDrawn="0"/>
        </p:nvSpPr>
        <p:spPr bwMode="auto">
          <a:xfrm>
            <a:off x="6118323" y="2357169"/>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7" name="Oval 6" hidden="0"/>
          <p:cNvSpPr/>
          <p:nvPr isPhoto="0" userDrawn="0"/>
        </p:nvSpPr>
        <p:spPr bwMode="auto">
          <a:xfrm>
            <a:off x="5322820" y="3062913"/>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8" name="Oval 7" hidden="0"/>
          <p:cNvSpPr/>
          <p:nvPr isPhoto="0" userDrawn="0"/>
        </p:nvSpPr>
        <p:spPr bwMode="auto">
          <a:xfrm>
            <a:off x="6888087" y="3033120"/>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0" name="Oval 9" hidden="0"/>
          <p:cNvSpPr/>
          <p:nvPr isPhoto="0" userDrawn="0"/>
        </p:nvSpPr>
        <p:spPr bwMode="auto">
          <a:xfrm>
            <a:off x="6132546" y="3791795"/>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15" name="Oval 14" hidden="0"/>
          <p:cNvSpPr/>
          <p:nvPr isPhoto="0" userDrawn="0"/>
        </p:nvSpPr>
        <p:spPr bwMode="auto">
          <a:xfrm>
            <a:off x="5377157" y="3872755"/>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18" name="Oval 17" hidden="0"/>
          <p:cNvSpPr/>
          <p:nvPr isPhoto="0" userDrawn="0"/>
        </p:nvSpPr>
        <p:spPr bwMode="auto">
          <a:xfrm>
            <a:off x="6942425" y="3863803"/>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19" name="Oval 18" hidden="0"/>
          <p:cNvSpPr/>
          <p:nvPr isPhoto="0" userDrawn="0"/>
        </p:nvSpPr>
        <p:spPr bwMode="auto">
          <a:xfrm>
            <a:off x="6169995" y="3139482"/>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20" name="Oval 19" hidden="0"/>
          <p:cNvSpPr/>
          <p:nvPr isPhoto="0" userDrawn="0"/>
        </p:nvSpPr>
        <p:spPr bwMode="auto">
          <a:xfrm>
            <a:off x="6942425" y="2409781"/>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30" name="Oval 29" hidden="0"/>
          <p:cNvSpPr/>
          <p:nvPr isPhoto="0" userDrawn="0"/>
        </p:nvSpPr>
        <p:spPr bwMode="auto">
          <a:xfrm>
            <a:off x="928598" y="2137182"/>
            <a:ext cx="576064" cy="576064"/>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defRPr/>
            </a:pPr>
            <a:r>
              <a:rPr lang="de-DE" sz="3200" b="1">
                <a:solidFill>
                  <a:schemeClr val="tx1"/>
                </a:solidFill>
              </a:rPr>
              <a:t>-</a:t>
            </a:r>
            <a:endParaRPr/>
          </a:p>
        </p:txBody>
      </p:sp>
      <p:sp>
        <p:nvSpPr>
          <p:cNvPr id="31" name="Oval 30" hidden="0"/>
          <p:cNvSpPr/>
          <p:nvPr isPhoto="0" userDrawn="0"/>
        </p:nvSpPr>
        <p:spPr bwMode="auto">
          <a:xfrm>
            <a:off x="989763" y="1465736"/>
            <a:ext cx="467390" cy="432048"/>
          </a:xfrm>
          <a:prstGeom prst="ellipse">
            <a:avLst/>
          </a:prstGeom>
        </p:spPr>
        <p:style>
          <a:lnRef idx="1">
            <a:schemeClr val="accent6"/>
          </a:lnRef>
          <a:fillRef idx="3">
            <a:schemeClr val="accent6"/>
          </a:fillRef>
          <a:effectRef idx="2">
            <a:schemeClr val="accent6"/>
          </a:effectRef>
          <a:fontRef idx="minor">
            <a:schemeClr val="lt1"/>
          </a:fontRef>
        </p:style>
        <p:txBody>
          <a:bodyPr rtlCol="0" anchor="ctr"/>
          <a:lstStyle/>
          <a:p>
            <a:pPr algn="ctr">
              <a:defRPr/>
            </a:pPr>
            <a:r>
              <a:rPr lang="de-DE" sz="2800" b="1">
                <a:solidFill>
                  <a:schemeClr val="tx1"/>
                </a:solidFill>
              </a:rPr>
              <a:t>+</a:t>
            </a:r>
            <a:endParaRPr/>
          </a:p>
        </p:txBody>
      </p:sp>
      <p:sp>
        <p:nvSpPr>
          <p:cNvPr id="32" name="Textfeld 31" hidden="0"/>
          <p:cNvSpPr txBox="1"/>
          <p:nvPr isPhoto="0" userDrawn="0"/>
        </p:nvSpPr>
        <p:spPr bwMode="auto">
          <a:xfrm>
            <a:off x="1422739" y="1497094"/>
            <a:ext cx="1060941" cy="369332"/>
          </a:xfrm>
          <a:prstGeom prst="rect">
            <a:avLst/>
          </a:prstGeom>
          <a:noFill/>
        </p:spPr>
        <p:txBody>
          <a:bodyPr wrap="square" rtlCol="0">
            <a:spAutoFit/>
          </a:bodyPr>
          <a:lstStyle/>
          <a:p>
            <a:pPr>
              <a:defRPr/>
            </a:pPr>
            <a:r>
              <a:rPr lang="de-DE"/>
              <a:t>Kation</a:t>
            </a:r>
            <a:endParaRPr/>
          </a:p>
        </p:txBody>
      </p:sp>
      <p:sp>
        <p:nvSpPr>
          <p:cNvPr id="33" name="Textfeld 32" hidden="0"/>
          <p:cNvSpPr txBox="1"/>
          <p:nvPr isPhoto="0" userDrawn="0"/>
        </p:nvSpPr>
        <p:spPr bwMode="auto">
          <a:xfrm>
            <a:off x="1457153" y="2255252"/>
            <a:ext cx="1060941" cy="369332"/>
          </a:xfrm>
          <a:prstGeom prst="rect">
            <a:avLst/>
          </a:prstGeom>
          <a:noFill/>
        </p:spPr>
        <p:txBody>
          <a:bodyPr wrap="square" rtlCol="0">
            <a:spAutoFit/>
          </a:bodyPr>
          <a:lstStyle/>
          <a:p>
            <a:pPr>
              <a:defRPr/>
            </a:pPr>
            <a:r>
              <a:rPr lang="de-DE"/>
              <a:t>Anion</a:t>
            </a:r>
            <a:endParaRPr/>
          </a:p>
        </p:txBody>
      </p:sp>
      <p:sp>
        <p:nvSpPr>
          <p:cNvPr id="34" name="Textfeld 33" hidden="0"/>
          <p:cNvSpPr txBox="1"/>
          <p:nvPr isPhoto="0" userDrawn="0"/>
        </p:nvSpPr>
        <p:spPr bwMode="auto">
          <a:xfrm>
            <a:off x="1516066" y="3033120"/>
            <a:ext cx="1060941" cy="646331"/>
          </a:xfrm>
          <a:prstGeom prst="rect">
            <a:avLst/>
          </a:prstGeom>
          <a:noFill/>
        </p:spPr>
        <p:txBody>
          <a:bodyPr wrap="square" rtlCol="0">
            <a:spAutoFit/>
          </a:bodyPr>
          <a:lstStyle/>
          <a:p>
            <a:pPr>
              <a:defRPr/>
            </a:pPr>
            <a:r>
              <a:rPr lang="de-DE"/>
              <a:t>Wasser-molekül</a:t>
            </a:r>
            <a:endParaRPr/>
          </a:p>
        </p:txBody>
      </p:sp>
      <p:grpSp>
        <p:nvGrpSpPr>
          <p:cNvPr id="35" name="Gruppieren 34" hidden="0"/>
          <p:cNvGrpSpPr/>
          <p:nvPr isPhoto="0" userDrawn="0"/>
        </p:nvGrpSpPr>
        <p:grpSpPr bwMode="auto">
          <a:xfrm>
            <a:off x="900976" y="3046398"/>
            <a:ext cx="638572" cy="579677"/>
            <a:chOff x="7158451" y="690663"/>
            <a:chExt cx="638572" cy="501113"/>
          </a:xfrm>
        </p:grpSpPr>
        <p:sp>
          <p:nvSpPr>
            <p:cNvPr id="36" name="Oval 35"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37" name="Oval 36"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38" name="Oval 37"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39" name="Gruppieren 38" hidden="0"/>
          <p:cNvGrpSpPr/>
          <p:nvPr isPhoto="0" userDrawn="0"/>
        </p:nvGrpSpPr>
        <p:grpSpPr bwMode="auto">
          <a:xfrm rot="10800000">
            <a:off x="2164394" y="6957392"/>
            <a:ext cx="638572" cy="579677"/>
            <a:chOff x="7158451" y="690663"/>
            <a:chExt cx="638572" cy="501113"/>
          </a:xfrm>
        </p:grpSpPr>
        <p:sp>
          <p:nvSpPr>
            <p:cNvPr id="40" name="Oval 39"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41" name="Oval 40"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42" name="Oval 41"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43" name="Gruppieren 42" hidden="0"/>
          <p:cNvGrpSpPr/>
          <p:nvPr isPhoto="0" userDrawn="0"/>
        </p:nvGrpSpPr>
        <p:grpSpPr bwMode="auto">
          <a:xfrm rot="20836719">
            <a:off x="6942425" y="7326463"/>
            <a:ext cx="638572" cy="579677"/>
            <a:chOff x="7158451" y="690663"/>
            <a:chExt cx="638572" cy="501113"/>
          </a:xfrm>
        </p:grpSpPr>
        <p:sp>
          <p:nvSpPr>
            <p:cNvPr id="44" name="Oval 43"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45" name="Oval 44"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46" name="Oval 45"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47" name="Gruppieren 46" hidden="0"/>
          <p:cNvGrpSpPr/>
          <p:nvPr isPhoto="0" userDrawn="0"/>
        </p:nvGrpSpPr>
        <p:grpSpPr bwMode="auto">
          <a:xfrm rot="10800000">
            <a:off x="12247914" y="4361497"/>
            <a:ext cx="638572" cy="579677"/>
            <a:chOff x="7158451" y="690663"/>
            <a:chExt cx="638572" cy="501113"/>
          </a:xfrm>
        </p:grpSpPr>
        <p:sp>
          <p:nvSpPr>
            <p:cNvPr id="48" name="Oval 47"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49" name="Oval 48"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50" name="Oval 49"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51" name="Gruppieren 50" hidden="0"/>
          <p:cNvGrpSpPr/>
          <p:nvPr isPhoto="0" userDrawn="0"/>
        </p:nvGrpSpPr>
        <p:grpSpPr bwMode="auto">
          <a:xfrm rot="6232556">
            <a:off x="12487558" y="2736355"/>
            <a:ext cx="638572" cy="579677"/>
            <a:chOff x="7158451" y="690663"/>
            <a:chExt cx="638572" cy="501113"/>
          </a:xfrm>
        </p:grpSpPr>
        <p:sp>
          <p:nvSpPr>
            <p:cNvPr id="52" name="Oval 51"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53" name="Oval 52"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54" name="Oval 53"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55" name="Gruppieren 54" hidden="0"/>
          <p:cNvGrpSpPr/>
          <p:nvPr isPhoto="0" userDrawn="0"/>
        </p:nvGrpSpPr>
        <p:grpSpPr bwMode="auto">
          <a:xfrm rot="15784244">
            <a:off x="8832304" y="7326463"/>
            <a:ext cx="638572" cy="579677"/>
            <a:chOff x="7158451" y="690663"/>
            <a:chExt cx="638572" cy="501113"/>
          </a:xfrm>
        </p:grpSpPr>
        <p:sp>
          <p:nvSpPr>
            <p:cNvPr id="56" name="Oval 55"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57" name="Oval 56"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58" name="Oval 57"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67" name="Gruppieren 66" hidden="0"/>
          <p:cNvGrpSpPr/>
          <p:nvPr isPhoto="0" userDrawn="0"/>
        </p:nvGrpSpPr>
        <p:grpSpPr bwMode="auto">
          <a:xfrm rot="10800000">
            <a:off x="8822904" y="-891480"/>
            <a:ext cx="638572" cy="579677"/>
            <a:chOff x="7158451" y="690663"/>
            <a:chExt cx="638572" cy="501113"/>
          </a:xfrm>
        </p:grpSpPr>
        <p:sp>
          <p:nvSpPr>
            <p:cNvPr id="68" name="Oval 67"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69" name="Oval 68"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70" name="Oval 69"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3" name="Gruppieren 2" hidden="0"/>
          <p:cNvGrpSpPr/>
          <p:nvPr isPhoto="0" userDrawn="0"/>
        </p:nvGrpSpPr>
        <p:grpSpPr bwMode="auto">
          <a:xfrm rot="5651251">
            <a:off x="4400060" y="7118816"/>
            <a:ext cx="638572" cy="579677"/>
            <a:chOff x="7158451" y="690663"/>
            <a:chExt cx="638572" cy="501113"/>
          </a:xfrm>
        </p:grpSpPr>
        <p:sp>
          <p:nvSpPr>
            <p:cNvPr id="6" name="Oval 5"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9" name="Oval 8"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1" name="Oval 10"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12" name="Gruppieren 11" hidden="0"/>
          <p:cNvGrpSpPr/>
          <p:nvPr isPhoto="0" userDrawn="0"/>
        </p:nvGrpSpPr>
        <p:grpSpPr bwMode="auto">
          <a:xfrm rot="481226">
            <a:off x="12557042" y="1406674"/>
            <a:ext cx="638572" cy="579677"/>
            <a:chOff x="7158451" y="690663"/>
            <a:chExt cx="638572" cy="501113"/>
          </a:xfrm>
        </p:grpSpPr>
        <p:sp>
          <p:nvSpPr>
            <p:cNvPr id="13" name="Oval 12"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4" name="Oval 13"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16" name="Oval 15"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grpSp>
        <p:nvGrpSpPr>
          <p:cNvPr id="17" name="Gruppieren 16" hidden="0"/>
          <p:cNvGrpSpPr/>
          <p:nvPr isPhoto="0" userDrawn="0"/>
        </p:nvGrpSpPr>
        <p:grpSpPr bwMode="auto">
          <a:xfrm rot="15874390">
            <a:off x="12512729" y="-170543"/>
            <a:ext cx="638572" cy="579677"/>
            <a:chOff x="7158451" y="690663"/>
            <a:chExt cx="638572" cy="501113"/>
          </a:xfrm>
        </p:grpSpPr>
        <p:sp>
          <p:nvSpPr>
            <p:cNvPr id="21" name="Oval 20" hidden="0"/>
            <p:cNvSpPr/>
            <p:nvPr isPhoto="0" userDrawn="0"/>
          </p:nvSpPr>
          <p:spPr bwMode="auto">
            <a:xfrm>
              <a:off x="7256499" y="827652"/>
              <a:ext cx="423677" cy="364124"/>
            </a:xfrm>
            <a:prstGeom prst="ellipse">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2" name="Oval 21" hidden="0"/>
            <p:cNvSpPr/>
            <p:nvPr isPhoto="0" userDrawn="0"/>
          </p:nvSpPr>
          <p:spPr bwMode="auto">
            <a:xfrm>
              <a:off x="7158451"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sp>
          <p:nvSpPr>
            <p:cNvPr id="23" name="Oval 22" hidden="0"/>
            <p:cNvSpPr/>
            <p:nvPr isPhoto="0" userDrawn="0"/>
          </p:nvSpPr>
          <p:spPr bwMode="auto">
            <a:xfrm>
              <a:off x="7563328" y="690663"/>
              <a:ext cx="233695" cy="206963"/>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p>
          </p:txBody>
        </p:sp>
      </p:grpSp>
      <p:sp>
        <p:nvSpPr>
          <p:cNvPr id="24" name="Abgerundetes Rechteck 23" hidden="0">
            <a:hlinkClick r:id="rId2" action="ppaction://hlinksldjump"/>
          </p:cNvPr>
          <p:cNvSpPr/>
          <p:nvPr isPhoto="0" userDrawn="0"/>
        </p:nvSpPr>
        <p:spPr bwMode="auto">
          <a:xfrm>
            <a:off x="9768408" y="5805264"/>
            <a:ext cx="2016224" cy="720080"/>
          </a:xfrm>
          <a:prstGeom prst="roundRect">
            <a:avLst>
              <a:gd name="adj" fmla="val 16667"/>
            </a:avLst>
          </a:prstGeom>
        </p:spPr>
        <p:style>
          <a:lnRef idx="1">
            <a:schemeClr val="accent5"/>
          </a:lnRef>
          <a:fillRef idx="3">
            <a:schemeClr val="accent5"/>
          </a:fillRef>
          <a:effectRef idx="2">
            <a:schemeClr val="accent5"/>
          </a:effectRef>
          <a:fontRef idx="minor">
            <a:schemeClr val="lt1"/>
          </a:fontRef>
        </p:style>
        <p:txBody>
          <a:bodyPr rtlCol="0" anchor="ctr"/>
          <a:lstStyle/>
          <a:p>
            <a:pPr algn="ctr">
              <a:defRPr/>
            </a:pPr>
            <a:r>
              <a:rPr lang="de-DE" sz="2400"/>
              <a:t>Weiter</a:t>
            </a:r>
            <a:endParaRPr/>
          </a:p>
        </p:txBody>
      </p:sp>
      <p:sp>
        <p:nvSpPr>
          <p:cNvPr id="25" name="Rechteck 24" hidden="0"/>
          <p:cNvSpPr/>
          <p:nvPr isPhoto="0" userDrawn="0"/>
        </p:nvSpPr>
        <p:spPr bwMode="auto">
          <a:xfrm>
            <a:off x="4111600" y="3103986"/>
            <a:ext cx="4646244" cy="104084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r>
              <a:rPr lang="de-DE" sz="2400"/>
              <a:t>Zum Starten der Animation, bitte die Leertaste betätigen</a:t>
            </a:r>
            <a:endParaRPr/>
          </a:p>
        </p:txBody>
      </p:sp>
      <p:sp>
        <p:nvSpPr>
          <p:cNvPr id="26" name="Interaktive Schaltfläche: Informationen 25" hidden="0">
            <a:hlinkClick r:id="rId3" action="ppaction://hlinksldjump" highlightClick="1"/>
          </p:cNvPr>
          <p:cNvSpPr/>
          <p:nvPr isPhoto="0" userDrawn="0"/>
        </p:nvSpPr>
        <p:spPr bwMode="auto">
          <a:xfrm>
            <a:off x="443372" y="5985284"/>
            <a:ext cx="360040" cy="360040"/>
          </a:xfrm>
          <a:prstGeom prst="actionButtonInformation">
            <a:avLst/>
          </a:prstGeom>
        </p:spPr>
        <p:style>
          <a:lnRef idx="1">
            <a:schemeClr val="accent4"/>
          </a:lnRef>
          <a:fillRef idx="3">
            <a:schemeClr val="accent4"/>
          </a:fillRef>
          <a:effectRef idx="2">
            <a:schemeClr val="accent4"/>
          </a:effectRef>
          <a:fontRef idx="minor">
            <a:schemeClr val="lt1"/>
          </a:fontRef>
        </p:style>
        <p:txBody>
          <a:bodyPr rtlCol="0" anchor="ctr"/>
          <a:lstStyle/>
          <a:p>
            <a:pPr algn="ctr">
              <a:defRPr/>
            </a:pPr>
            <a:endParaRPr lang="de-DE"/>
          </a:p>
        </p:txBody>
      </p:sp>
      <p:sp>
        <p:nvSpPr>
          <p:cNvPr id="27" name="Textfeld 26" hidden="0"/>
          <p:cNvSpPr txBox="1"/>
          <p:nvPr isPhoto="0" userDrawn="0"/>
        </p:nvSpPr>
        <p:spPr bwMode="auto">
          <a:xfrm>
            <a:off x="0" y="6297698"/>
            <a:ext cx="9768408" cy="577081"/>
          </a:xfrm>
          <a:prstGeom prst="rect">
            <a:avLst/>
          </a:prstGeom>
          <a:noFill/>
        </p:spPr>
        <p:txBody>
          <a:bodyPr wrap="square" rtlCol="0">
            <a:spAutoFit/>
          </a:bodyPr>
          <a:lstStyle/>
          <a:p>
            <a:pPr>
              <a:defRPr/>
            </a:pPr>
            <a:r>
              <a:rPr lang="de-DE" sz="1050">
                <a:solidFill>
                  <a:schemeClr val="bg2">
                    <a:lumMod val="75000"/>
                  </a:schemeClr>
                </a:solidFill>
              </a:rPr>
              <a:t>LEIFIchemie</a:t>
            </a:r>
            <a:r>
              <a:rPr lang="de-DE" sz="1050">
                <a:solidFill>
                  <a:schemeClr val="bg2">
                    <a:lumMod val="75000"/>
                  </a:schemeClr>
                </a:solidFill>
              </a:rPr>
              <a:t>. (o. D.). Eigenschaften von Salzen. https://</a:t>
            </a:r>
            <a:r>
              <a:rPr lang="de-DE" sz="1050">
                <a:solidFill>
                  <a:schemeClr val="bg2">
                    <a:lumMod val="75000"/>
                  </a:schemeClr>
                </a:solidFill>
              </a:rPr>
              <a:t>www.leifichemie.de</a:t>
            </a:r>
            <a:r>
              <a:rPr lang="de-DE" sz="1050">
                <a:solidFill>
                  <a:schemeClr val="bg2">
                    <a:lumMod val="75000"/>
                  </a:schemeClr>
                </a:solidFill>
              </a:rPr>
              <a:t>/anorganische-verbindungen/salze/</a:t>
            </a:r>
            <a:r>
              <a:rPr lang="de-DE" sz="1050">
                <a:solidFill>
                  <a:schemeClr val="bg2">
                    <a:lumMod val="75000"/>
                  </a:schemeClr>
                </a:solidFill>
              </a:rPr>
              <a:t>grundwissen</a:t>
            </a:r>
            <a:r>
              <a:rPr lang="de-DE" sz="1050">
                <a:solidFill>
                  <a:schemeClr val="bg2">
                    <a:lumMod val="75000"/>
                  </a:schemeClr>
                </a:solidFill>
              </a:rPr>
              <a:t>/eigenschaften-von-salzen#:~:</a:t>
            </a:r>
            <a:r>
              <a:rPr lang="de-DE" sz="1050">
                <a:solidFill>
                  <a:schemeClr val="bg2">
                    <a:lumMod val="75000"/>
                  </a:schemeClr>
                </a:solidFill>
              </a:rPr>
              <a:t>text</a:t>
            </a:r>
            <a:r>
              <a:rPr lang="de-DE" sz="1050">
                <a:solidFill>
                  <a:schemeClr val="bg2">
                    <a:lumMod val="75000"/>
                  </a:schemeClr>
                </a:solidFill>
              </a:rPr>
              <a:t>=Salze%20leiten%20im%20flüssigen%20Zustand%20oder%20in%20gelöster%20Form%20den%20elektrischen%20Strom.&amp;text=Damit%20ein%20Stoff%20den%20elektrischen,Ionen%20können%20sich%20nicht%20bewegen. (letzter Zugriff: 19.07.2024)</a:t>
            </a:r>
            <a:endParaRPr/>
          </a:p>
        </p:txBody>
      </p:sp>
    </p:spTree>
  </p:cSld>
  <p:clrMapOvr>
    <a:masterClrMapping/>
  </p:clrMapOvr>
  <mc:AlternateContent xmlns:mc="http://schemas.openxmlformats.org/markup-compatibility/2006">
    <mc:Choice xmlns:p14="http://schemas.microsoft.com/office/powerpoint/2010/main" Requires="p14">
      <p:transition p14:dur="2000" advClick="1"/>
    </mc:Choice>
    <mc:Fallback>
      <p:transition advClick="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hidden"/>
                                      </p:to>
                                    </p:set>
                                  </p:childTnLst>
                                </p:cTn>
                              </p:par>
                            </p:childTnLst>
                          </p:cTn>
                        </p:par>
                        <p:par>
                          <p:cTn id="7" fill="hold">
                            <p:stCondLst>
                              <p:cond delay="0"/>
                            </p:stCondLst>
                            <p:childTnLst>
                              <p:par>
                                <p:cTn id="8" presetID="9" presetClass="entr" presetSubtype="0" fill="hold" grpId="0" nodeType="afterEffect">
                                  <p:stCondLst>
                                    <p:cond delay="500"/>
                                  </p:stCondLst>
                                  <p:childTnLst>
                                    <p:set>
                                      <p:cBhvr>
                                        <p:cTn id="9" dur="1" fill="hold">
                                          <p:stCondLst>
                                            <p:cond delay="0"/>
                                          </p:stCondLst>
                                        </p:cTn>
                                        <p:tgtEl>
                                          <p:spTgt spid="4"/>
                                        </p:tgtEl>
                                        <p:attrNameLst>
                                          <p:attrName>style.visibility</p:attrName>
                                        </p:attrNameLst>
                                      </p:cBhvr>
                                      <p:to>
                                        <p:strVal val="visible"/>
                                      </p:to>
                                    </p:set>
                                    <p:animEffect transition="in" filter="dissolve">
                                      <p:cBhvr>
                                        <p:cTn id="10" dur="500"/>
                                        <p:tgtEl>
                                          <p:spTgt spid="4"/>
                                        </p:tgtEl>
                                      </p:cBhvr>
                                    </p:animEffect>
                                  </p:childTnLst>
                                </p:cTn>
                              </p:par>
                              <p:par>
                                <p:cTn id="11" presetID="9" presetClass="entr" presetSubtype="0" fill="hold" grpId="0" nodeType="withEffect">
                                  <p:stCondLst>
                                    <p:cond delay="50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500"/>
                                        <p:tgtEl>
                                          <p:spTgt spid="5"/>
                                        </p:tgtEl>
                                      </p:cBhvr>
                                    </p:animEffect>
                                  </p:childTnLst>
                                </p:cTn>
                              </p:par>
                              <p:par>
                                <p:cTn id="14" presetID="9" presetClass="entr" presetSubtype="0" fill="hold" grpId="0" nodeType="withEffect">
                                  <p:stCondLst>
                                    <p:cond delay="500"/>
                                  </p:stCondLst>
                                  <p:childTnLst>
                                    <p:set>
                                      <p:cBhvr>
                                        <p:cTn id="15" dur="1" fill="hold">
                                          <p:stCondLst>
                                            <p:cond delay="0"/>
                                          </p:stCondLst>
                                        </p:cTn>
                                        <p:tgtEl>
                                          <p:spTgt spid="7"/>
                                        </p:tgtEl>
                                        <p:attrNameLst>
                                          <p:attrName>style.visibility</p:attrName>
                                        </p:attrNameLst>
                                      </p:cBhvr>
                                      <p:to>
                                        <p:strVal val="visible"/>
                                      </p:to>
                                    </p:set>
                                    <p:animEffect transition="in" filter="dissolve">
                                      <p:cBhvr>
                                        <p:cTn id="16" dur="500"/>
                                        <p:tgtEl>
                                          <p:spTgt spid="7"/>
                                        </p:tgtEl>
                                      </p:cBhvr>
                                    </p:animEffect>
                                  </p:childTnLst>
                                </p:cTn>
                              </p:par>
                              <p:par>
                                <p:cTn id="17" presetID="9" presetClass="entr" presetSubtype="0" fill="hold" grpId="0" nodeType="withEffect">
                                  <p:stCondLst>
                                    <p:cond delay="500"/>
                                  </p:stCondLst>
                                  <p:childTnLst>
                                    <p:set>
                                      <p:cBhvr>
                                        <p:cTn id="18" dur="1" fill="hold">
                                          <p:stCondLst>
                                            <p:cond delay="0"/>
                                          </p:stCondLst>
                                        </p:cTn>
                                        <p:tgtEl>
                                          <p:spTgt spid="8"/>
                                        </p:tgtEl>
                                        <p:attrNameLst>
                                          <p:attrName>style.visibility</p:attrName>
                                        </p:attrNameLst>
                                      </p:cBhvr>
                                      <p:to>
                                        <p:strVal val="visible"/>
                                      </p:to>
                                    </p:set>
                                    <p:animEffect transition="in" filter="dissolve">
                                      <p:cBhvr>
                                        <p:cTn id="19" dur="500"/>
                                        <p:tgtEl>
                                          <p:spTgt spid="8"/>
                                        </p:tgtEl>
                                      </p:cBhvr>
                                    </p:animEffect>
                                  </p:childTnLst>
                                </p:cTn>
                              </p:par>
                              <p:par>
                                <p:cTn id="20" presetID="9" presetClass="entr" presetSubtype="0" fill="hold" grpId="0" nodeType="withEffect">
                                  <p:stCondLst>
                                    <p:cond delay="500"/>
                                  </p:stCondLst>
                                  <p:childTnLst>
                                    <p:set>
                                      <p:cBhvr>
                                        <p:cTn id="21" dur="1" fill="hold">
                                          <p:stCondLst>
                                            <p:cond delay="0"/>
                                          </p:stCondLst>
                                        </p:cTn>
                                        <p:tgtEl>
                                          <p:spTgt spid="10"/>
                                        </p:tgtEl>
                                        <p:attrNameLst>
                                          <p:attrName>style.visibility</p:attrName>
                                        </p:attrNameLst>
                                      </p:cBhvr>
                                      <p:to>
                                        <p:strVal val="visible"/>
                                      </p:to>
                                    </p:set>
                                    <p:animEffect transition="in" filter="dissolve">
                                      <p:cBhvr>
                                        <p:cTn id="22" dur="500"/>
                                        <p:tgtEl>
                                          <p:spTgt spid="10"/>
                                        </p:tgtEl>
                                      </p:cBhvr>
                                    </p:animEffect>
                                  </p:childTnLst>
                                </p:cTn>
                              </p:par>
                              <p:par>
                                <p:cTn id="23" presetID="9" presetClass="entr" presetSubtype="0" fill="hold" grpId="0" nodeType="withEffect">
                                  <p:stCondLst>
                                    <p:cond delay="500"/>
                                  </p:stCondLst>
                                  <p:childTnLst>
                                    <p:set>
                                      <p:cBhvr>
                                        <p:cTn id="24" dur="1" fill="hold">
                                          <p:stCondLst>
                                            <p:cond delay="0"/>
                                          </p:stCondLst>
                                        </p:cTn>
                                        <p:tgtEl>
                                          <p:spTgt spid="15"/>
                                        </p:tgtEl>
                                        <p:attrNameLst>
                                          <p:attrName>style.visibility</p:attrName>
                                        </p:attrNameLst>
                                      </p:cBhvr>
                                      <p:to>
                                        <p:strVal val="visible"/>
                                      </p:to>
                                    </p:set>
                                    <p:animEffect transition="in" filter="dissolve">
                                      <p:cBhvr>
                                        <p:cTn id="25" dur="500"/>
                                        <p:tgtEl>
                                          <p:spTgt spid="15"/>
                                        </p:tgtEl>
                                      </p:cBhvr>
                                    </p:animEffect>
                                  </p:childTnLst>
                                </p:cTn>
                              </p:par>
                              <p:par>
                                <p:cTn id="26" presetID="9" presetClass="entr" presetSubtype="0" fill="hold" grpId="0" nodeType="withEffect">
                                  <p:stCondLst>
                                    <p:cond delay="500"/>
                                  </p:stCondLst>
                                  <p:childTnLst>
                                    <p:set>
                                      <p:cBhvr>
                                        <p:cTn id="27" dur="1" fill="hold">
                                          <p:stCondLst>
                                            <p:cond delay="0"/>
                                          </p:stCondLst>
                                        </p:cTn>
                                        <p:tgtEl>
                                          <p:spTgt spid="18"/>
                                        </p:tgtEl>
                                        <p:attrNameLst>
                                          <p:attrName>style.visibility</p:attrName>
                                        </p:attrNameLst>
                                      </p:cBhvr>
                                      <p:to>
                                        <p:strVal val="visible"/>
                                      </p:to>
                                    </p:set>
                                    <p:animEffect transition="in" filter="dissolve">
                                      <p:cBhvr>
                                        <p:cTn id="28" dur="500"/>
                                        <p:tgtEl>
                                          <p:spTgt spid="18"/>
                                        </p:tgtEl>
                                      </p:cBhvr>
                                    </p:animEffect>
                                  </p:childTnLst>
                                </p:cTn>
                              </p:par>
                              <p:par>
                                <p:cTn id="29" presetID="9" presetClass="entr" presetSubtype="0" fill="hold" grpId="0" nodeType="withEffect">
                                  <p:stCondLst>
                                    <p:cond delay="500"/>
                                  </p:stCondLst>
                                  <p:childTnLst>
                                    <p:set>
                                      <p:cBhvr>
                                        <p:cTn id="30" dur="1" fill="hold">
                                          <p:stCondLst>
                                            <p:cond delay="0"/>
                                          </p:stCondLst>
                                        </p:cTn>
                                        <p:tgtEl>
                                          <p:spTgt spid="19"/>
                                        </p:tgtEl>
                                        <p:attrNameLst>
                                          <p:attrName>style.visibility</p:attrName>
                                        </p:attrNameLst>
                                      </p:cBhvr>
                                      <p:to>
                                        <p:strVal val="visible"/>
                                      </p:to>
                                    </p:set>
                                    <p:animEffect transition="in" filter="dissolve">
                                      <p:cBhvr>
                                        <p:cTn id="31" dur="500"/>
                                        <p:tgtEl>
                                          <p:spTgt spid="19"/>
                                        </p:tgtEl>
                                      </p:cBhvr>
                                    </p:animEffect>
                                  </p:childTnLst>
                                </p:cTn>
                              </p:par>
                              <p:par>
                                <p:cTn id="32" presetID="9" presetClass="entr" presetSubtype="0" fill="hold" grpId="0" nodeType="withEffect">
                                  <p:stCondLst>
                                    <p:cond delay="500"/>
                                  </p:stCondLst>
                                  <p:childTnLst>
                                    <p:set>
                                      <p:cBhvr>
                                        <p:cTn id="33" dur="1" fill="hold">
                                          <p:stCondLst>
                                            <p:cond delay="0"/>
                                          </p:stCondLst>
                                        </p:cTn>
                                        <p:tgtEl>
                                          <p:spTgt spid="20"/>
                                        </p:tgtEl>
                                        <p:attrNameLst>
                                          <p:attrName>style.visibility</p:attrName>
                                        </p:attrNameLst>
                                      </p:cBhvr>
                                      <p:to>
                                        <p:strVal val="visible"/>
                                      </p:to>
                                    </p:set>
                                    <p:animEffect transition="in" filter="dissolve">
                                      <p:cBhvr>
                                        <p:cTn id="34" dur="500"/>
                                        <p:tgtEl>
                                          <p:spTgt spid="20"/>
                                        </p:tgtEl>
                                      </p:cBhvr>
                                    </p:animEffect>
                                  </p:childTnLst>
                                </p:cTn>
                              </p:par>
                              <p:par>
                                <p:cTn id="35" presetID="9" presetClass="entr" presetSubtype="0" fill="hold" grpId="0" nodeType="withEffect">
                                  <p:stCondLst>
                                    <p:cond delay="500"/>
                                  </p:stCondLst>
                                  <p:childTnLst>
                                    <p:set>
                                      <p:cBhvr>
                                        <p:cTn id="36" dur="1" fill="hold">
                                          <p:stCondLst>
                                            <p:cond delay="0"/>
                                          </p:stCondLst>
                                        </p:cTn>
                                        <p:tgtEl>
                                          <p:spTgt spid="30"/>
                                        </p:tgtEl>
                                        <p:attrNameLst>
                                          <p:attrName>style.visibility</p:attrName>
                                        </p:attrNameLst>
                                      </p:cBhvr>
                                      <p:to>
                                        <p:strVal val="visible"/>
                                      </p:to>
                                    </p:set>
                                    <p:animEffect transition="in" filter="dissolve">
                                      <p:cBhvr>
                                        <p:cTn id="37" dur="500"/>
                                        <p:tgtEl>
                                          <p:spTgt spid="30"/>
                                        </p:tgtEl>
                                      </p:cBhvr>
                                    </p:animEffect>
                                  </p:childTnLst>
                                </p:cTn>
                              </p:par>
                              <p:par>
                                <p:cTn id="38" presetID="9" presetClass="entr" presetSubtype="0" fill="hold" grpId="0" nodeType="withEffect">
                                  <p:stCondLst>
                                    <p:cond delay="500"/>
                                  </p:stCondLst>
                                  <p:childTnLst>
                                    <p:set>
                                      <p:cBhvr>
                                        <p:cTn id="39" dur="1" fill="hold">
                                          <p:stCondLst>
                                            <p:cond delay="0"/>
                                          </p:stCondLst>
                                        </p:cTn>
                                        <p:tgtEl>
                                          <p:spTgt spid="31"/>
                                        </p:tgtEl>
                                        <p:attrNameLst>
                                          <p:attrName>style.visibility</p:attrName>
                                        </p:attrNameLst>
                                      </p:cBhvr>
                                      <p:to>
                                        <p:strVal val="visible"/>
                                      </p:to>
                                    </p:set>
                                    <p:animEffect transition="in" filter="dissolve">
                                      <p:cBhvr>
                                        <p:cTn id="40" dur="500"/>
                                        <p:tgtEl>
                                          <p:spTgt spid="31"/>
                                        </p:tgtEl>
                                      </p:cBhvr>
                                    </p:animEffect>
                                  </p:childTnLst>
                                </p:cTn>
                              </p:par>
                              <p:par>
                                <p:cTn id="41" presetID="9" presetClass="entr" presetSubtype="0" fill="hold" grpId="0" nodeType="withEffect">
                                  <p:stCondLst>
                                    <p:cond delay="500"/>
                                  </p:stCondLst>
                                  <p:childTnLst>
                                    <p:set>
                                      <p:cBhvr>
                                        <p:cTn id="42" dur="1" fill="hold">
                                          <p:stCondLst>
                                            <p:cond delay="0"/>
                                          </p:stCondLst>
                                        </p:cTn>
                                        <p:tgtEl>
                                          <p:spTgt spid="32"/>
                                        </p:tgtEl>
                                        <p:attrNameLst>
                                          <p:attrName>style.visibility</p:attrName>
                                        </p:attrNameLst>
                                      </p:cBhvr>
                                      <p:to>
                                        <p:strVal val="visible"/>
                                      </p:to>
                                    </p:set>
                                    <p:animEffect transition="in" filter="dissolve">
                                      <p:cBhvr>
                                        <p:cTn id="43" dur="500"/>
                                        <p:tgtEl>
                                          <p:spTgt spid="32"/>
                                        </p:tgtEl>
                                      </p:cBhvr>
                                    </p:animEffect>
                                  </p:childTnLst>
                                </p:cTn>
                              </p:par>
                              <p:par>
                                <p:cTn id="44" presetID="9" presetClass="entr" presetSubtype="0" fill="hold" grpId="0" nodeType="withEffect">
                                  <p:stCondLst>
                                    <p:cond delay="500"/>
                                  </p:stCondLst>
                                  <p:childTnLst>
                                    <p:set>
                                      <p:cBhvr>
                                        <p:cTn id="45" dur="1" fill="hold">
                                          <p:stCondLst>
                                            <p:cond delay="0"/>
                                          </p:stCondLst>
                                        </p:cTn>
                                        <p:tgtEl>
                                          <p:spTgt spid="33"/>
                                        </p:tgtEl>
                                        <p:attrNameLst>
                                          <p:attrName>style.visibility</p:attrName>
                                        </p:attrNameLst>
                                      </p:cBhvr>
                                      <p:to>
                                        <p:strVal val="visible"/>
                                      </p:to>
                                    </p:set>
                                    <p:animEffect transition="in" filter="dissolve">
                                      <p:cBhvr>
                                        <p:cTn id="46" dur="500"/>
                                        <p:tgtEl>
                                          <p:spTgt spid="33"/>
                                        </p:tgtEl>
                                      </p:cBhvr>
                                    </p:animEffect>
                                  </p:childTnLst>
                                </p:cTn>
                              </p:par>
                              <p:par>
                                <p:cTn id="47" presetID="9" presetClass="entr" presetSubtype="0" fill="hold" grpId="0" nodeType="withEffect">
                                  <p:stCondLst>
                                    <p:cond delay="500"/>
                                  </p:stCondLst>
                                  <p:childTnLst>
                                    <p:set>
                                      <p:cBhvr>
                                        <p:cTn id="48" dur="1" fill="hold">
                                          <p:stCondLst>
                                            <p:cond delay="0"/>
                                          </p:stCondLst>
                                        </p:cTn>
                                        <p:tgtEl>
                                          <p:spTgt spid="34"/>
                                        </p:tgtEl>
                                        <p:attrNameLst>
                                          <p:attrName>style.visibility</p:attrName>
                                        </p:attrNameLst>
                                      </p:cBhvr>
                                      <p:to>
                                        <p:strVal val="visible"/>
                                      </p:to>
                                    </p:set>
                                    <p:animEffect transition="in" filter="dissolve">
                                      <p:cBhvr>
                                        <p:cTn id="49" dur="500"/>
                                        <p:tgtEl>
                                          <p:spTgt spid="34"/>
                                        </p:tgtEl>
                                      </p:cBhvr>
                                    </p:animEffect>
                                  </p:childTnLst>
                                </p:cTn>
                              </p:par>
                              <p:par>
                                <p:cTn id="50" presetID="9" presetClass="entr" presetSubtype="0" fill="hold" nodeType="withEffect">
                                  <p:stCondLst>
                                    <p:cond delay="500"/>
                                  </p:stCondLst>
                                  <p:childTnLst>
                                    <p:set>
                                      <p:cBhvr>
                                        <p:cTn id="51" dur="1" fill="hold">
                                          <p:stCondLst>
                                            <p:cond delay="0"/>
                                          </p:stCondLst>
                                        </p:cTn>
                                        <p:tgtEl>
                                          <p:spTgt spid="35"/>
                                        </p:tgtEl>
                                        <p:attrNameLst>
                                          <p:attrName>style.visibility</p:attrName>
                                        </p:attrNameLst>
                                      </p:cBhvr>
                                      <p:to>
                                        <p:strVal val="visible"/>
                                      </p:to>
                                    </p:set>
                                    <p:animEffect transition="in" filter="dissolve">
                                      <p:cBhvr>
                                        <p:cTn id="52" dur="500"/>
                                        <p:tgtEl>
                                          <p:spTgt spid="35"/>
                                        </p:tgtEl>
                                      </p:cBhvr>
                                    </p:animEffect>
                                  </p:childTnLst>
                                </p:cTn>
                              </p:par>
                            </p:childTnLst>
                          </p:cTn>
                        </p:par>
                        <p:par>
                          <p:cTn id="53" fill="hold">
                            <p:stCondLst>
                              <p:cond delay="1000"/>
                            </p:stCondLst>
                            <p:childTnLst>
                              <p:par>
                                <p:cTn id="54" presetID="0" presetClass="path" presetSubtype="0" accel="50000" decel="50000" fill="hold" nodeType="afterEffect">
                                  <p:stCondLst>
                                    <p:cond delay="1000"/>
                                  </p:stCondLst>
                                  <p:childTnLst>
                                    <p:animMotion origin="layout" path="M 0.00143 -0.00996 C 0.00169 0.05972 0.00195 0.12917 -0.01732 0.17083 C -0.03646 0.2125 -0.08424 0.22917 -0.11367 0.24004 C -0.14323 0.25069 -0.17604 0.21065 -0.19414 0.23518 C -0.21211 0.25972 -0.21719 0.32361 -0.22214 0.38773 " pathEditMode="relative" ptsTypes="AAAAA">
                                      <p:cBhvr>
                                        <p:cTn id="55" dur="3000" fill="hold"/>
                                        <p:tgtEl>
                                          <p:spTgt spid="67"/>
                                        </p:tgtEl>
                                        <p:attrNameLst>
                                          <p:attrName>ppt_x</p:attrName>
                                          <p:attrName>ppt_y</p:attrName>
                                        </p:attrNameLst>
                                      </p:cBhvr>
                                    </p:animMotion>
                                  </p:childTnLst>
                                </p:cTn>
                              </p:par>
                              <p:par>
                                <p:cTn id="56" presetID="0" presetClass="path" presetSubtype="0" accel="50000" decel="50000" fill="hold" nodeType="withEffect">
                                  <p:stCondLst>
                                    <p:cond delay="1000"/>
                                  </p:stCondLst>
                                  <p:childTnLst>
                                    <p:animMotion origin="layout" path="M -0.00443 0.00162 C -0.03958 0.02107 -0.07474 0.04051 -0.125 0.03727 C -0.17526 0.03403 -0.25755 -0.00162 -0.30573 -0.01759 C -0.35404 -0.03333 -0.38411 -0.0456 -0.41419 -0.05787 " pathEditMode="relative" ptsTypes="AAAA">
                                      <p:cBhvr>
                                        <p:cTn id="57" dur="2000" fill="hold"/>
                                        <p:tgtEl>
                                          <p:spTgt spid="51"/>
                                        </p:tgtEl>
                                        <p:attrNameLst>
                                          <p:attrName>ppt_x</p:attrName>
                                          <p:attrName>ppt_y</p:attrName>
                                        </p:attrNameLst>
                                      </p:cBhvr>
                                    </p:animMotion>
                                  </p:childTnLst>
                                </p:cTn>
                              </p:par>
                              <p:par>
                                <p:cTn id="58" presetID="0" presetClass="path" presetSubtype="0" accel="50000" decel="50000" fill="hold" nodeType="withEffect">
                                  <p:stCondLst>
                                    <p:cond delay="1000"/>
                                  </p:stCondLst>
                                  <p:childTnLst>
                                    <p:animMotion origin="layout" path="M 0.00039 0.01342 C -0.02317 -0.04213 -0.04674 -0.09769 -0.05325 -0.14375 C -0.05963 -0.18982 -0.03619 -0.2169 -0.03854 -0.26297 C -0.04075 -0.30903 -0.05364 -0.36459 -0.06653 -0.41991 " pathEditMode="relative" ptsTypes="AAAA">
                                      <p:cBhvr>
                                        <p:cTn id="59" dur="2000" fill="hold"/>
                                        <p:tgtEl>
                                          <p:spTgt spid="43"/>
                                        </p:tgtEl>
                                        <p:attrNameLst>
                                          <p:attrName>ppt_x</p:attrName>
                                          <p:attrName>ppt_y</p:attrName>
                                        </p:attrNameLst>
                                      </p:cBhvr>
                                    </p:animMotion>
                                  </p:childTnLst>
                                </p:cTn>
                              </p:par>
                            </p:childTnLst>
                          </p:cTn>
                        </p:par>
                        <p:par>
                          <p:cTn id="60" fill="hold">
                            <p:stCondLst>
                              <p:cond delay="5000"/>
                            </p:stCondLst>
                            <p:childTnLst>
                              <p:par>
                                <p:cTn id="61" presetID="0" presetClass="path" presetSubtype="0" accel="50000" decel="50000" fill="hold" grpId="1" nodeType="afterEffect">
                                  <p:stCondLst>
                                    <p:cond delay="0"/>
                                  </p:stCondLst>
                                  <p:childTnLst>
                                    <p:animMotion origin="layout" path="M -2.5E-6 2.59259E-6 C -0.00208 0.03935 -0.0039 0.0787 -0.00482 0.11018 C -0.00573 0.1412 -0.00547 0.16412 -0.00534 0.1875 " pathEditMode="relative" rAng="0" ptsTypes="AAA">
                                      <p:cBhvr>
                                        <p:cTn id="62" dur="2000" fill="hold"/>
                                        <p:tgtEl>
                                          <p:spTgt spid="10"/>
                                        </p:tgtEl>
                                        <p:attrNameLst>
                                          <p:attrName>ppt_x</p:attrName>
                                          <p:attrName>ppt_y</p:attrName>
                                        </p:attrNameLst>
                                      </p:cBhvr>
                                      <p:rCtr x="-273" y="9375"/>
                                    </p:animMotion>
                                  </p:childTnLst>
                                </p:cTn>
                              </p:par>
                              <p:par>
                                <p:cTn id="63" presetID="0" presetClass="path" presetSubtype="0" accel="50000" decel="50000" fill="hold" nodeType="withEffect">
                                  <p:stCondLst>
                                    <p:cond delay="0"/>
                                  </p:stCondLst>
                                  <p:childTnLst>
                                    <p:animMotion origin="layout" path="M -0.06653 -0.41991 C -0.06862 -0.38056 -0.07044 -0.34121 -0.07135 -0.30973 C -0.07226 -0.27871 -0.072 -0.25579 -0.07187 -0.23241 " pathEditMode="relative" rAng="0" ptsTypes="AAA">
                                      <p:cBhvr>
                                        <p:cTn id="64" dur="2000" fill="hold"/>
                                        <p:tgtEl>
                                          <p:spTgt spid="43"/>
                                        </p:tgtEl>
                                        <p:attrNameLst>
                                          <p:attrName>ppt_x</p:attrName>
                                          <p:attrName>ppt_y</p:attrName>
                                        </p:attrNameLst>
                                      </p:cBhvr>
                                      <p:rCtr x="-273" y="9375"/>
                                    </p:animMotion>
                                  </p:childTnLst>
                                </p:cTn>
                              </p:par>
                              <p:par>
                                <p:cTn id="65" presetID="0" presetClass="path" presetSubtype="0" accel="50000" decel="50000" fill="hold" nodeType="withEffect">
                                  <p:stCondLst>
                                    <p:cond delay="0"/>
                                  </p:stCondLst>
                                  <p:childTnLst>
                                    <p:animMotion origin="layout" path="M -0.02109 -0.00115 C -0.00768 -0.05602 0.00586 -0.11088 0.01198 -0.15208 C 0.01823 -0.19328 0.00508 -0.22315 0.01575 -0.24815 C 0.02643 -0.27338 0.05117 -0.28819 0.07604 -0.30278 " pathEditMode="relative" rAng="0" ptsTypes="AAAA">
                                      <p:cBhvr>
                                        <p:cTn id="66" dur="2000" fill="hold"/>
                                        <p:tgtEl>
                                          <p:spTgt spid="3"/>
                                        </p:tgtEl>
                                        <p:attrNameLst>
                                          <p:attrName>ppt_x</p:attrName>
                                          <p:attrName>ppt_y</p:attrName>
                                        </p:attrNameLst>
                                      </p:cBhvr>
                                      <p:rCtr x="4857" y="-15093"/>
                                    </p:animMotion>
                                  </p:childTnLst>
                                </p:cTn>
                              </p:par>
                              <p:par>
                                <p:cTn id="67" presetID="0" presetClass="path" presetSubtype="0" accel="50000" decel="50000" fill="hold" nodeType="withEffect">
                                  <p:stCondLst>
                                    <p:cond delay="0"/>
                                  </p:stCondLst>
                                  <p:childTnLst>
                                    <p:animMotion origin="layout" path="M 1.47451E-17 -3.33333E-6 C -0.00599 -0.04861 -0.01198 -0.09699 -0.01484 -0.14004 C -0.01771 -0.18287 -0.00846 -0.23032 -0.01732 -0.2581 C -0.02604 -0.28564 -0.04089 -0.29375 -0.06771 -0.30602 C -0.09453 -0.31852 -0.13646 -0.32546 -0.17826 -0.33217 " pathEditMode="relative" rAng="0" ptsTypes="AAAAA">
                                      <p:cBhvr>
                                        <p:cTn id="68" dur="2000" fill="hold"/>
                                        <p:tgtEl>
                                          <p:spTgt spid="55"/>
                                        </p:tgtEl>
                                        <p:attrNameLst>
                                          <p:attrName>ppt_x</p:attrName>
                                          <p:attrName>ppt_y</p:attrName>
                                        </p:attrNameLst>
                                      </p:cBhvr>
                                      <p:rCtr x="-8919" y="-16620"/>
                                    </p:animMotion>
                                  </p:childTnLst>
                                </p:cTn>
                              </p:par>
                            </p:childTnLst>
                          </p:cTn>
                        </p:par>
                        <p:par>
                          <p:cTn id="69" fill="hold">
                            <p:stCondLst>
                              <p:cond delay="7000"/>
                            </p:stCondLst>
                            <p:childTnLst>
                              <p:par>
                                <p:cTn id="70" presetID="0" presetClass="path" presetSubtype="0" accel="50000" decel="50000" fill="hold" nodeType="afterEffect">
                                  <p:stCondLst>
                                    <p:cond delay="0"/>
                                  </p:stCondLst>
                                  <p:childTnLst>
                                    <p:animMotion origin="layout" path="M 0.00703 -0.02939 C 0.0108 -0.09282 0.01458 -0.15625 0.03528 -0.21967 C 0.05599 -0.2831 0.08281 -0.38541 0.13112 -0.40995 C 0.17955 -0.43425 0.25247 -0.40023 0.32539 -0.3662 " pathEditMode="relative" rAng="0" ptsTypes="AAAA">
                                      <p:cBhvr>
                                        <p:cTn id="71" dur="3000" fill="hold"/>
                                        <p:tgtEl>
                                          <p:spTgt spid="39"/>
                                        </p:tgtEl>
                                        <p:attrNameLst>
                                          <p:attrName>ppt_x</p:attrName>
                                          <p:attrName>ppt_y</p:attrName>
                                        </p:attrNameLst>
                                      </p:cBhvr>
                                      <p:rCtr x="15911" y="-19444"/>
                                    </p:animMotion>
                                  </p:childTnLst>
                                </p:cTn>
                              </p:par>
                              <p:par>
                                <p:cTn id="72" presetID="0" presetClass="path" presetSubtype="0" accel="50000" decel="50000" fill="hold" grpId="1" nodeType="withEffect">
                                  <p:stCondLst>
                                    <p:cond delay="1000"/>
                                  </p:stCondLst>
                                  <p:childTnLst>
                                    <p:animMotion origin="layout" path="M 0 0 C 0.00951 -0.01366 0.01901 -0.02709 0.03685 -0.02847 C 0.05469 -0.02986 0.08086 -0.01945 0.10703 -0.0088 " pathEditMode="relative" ptsTypes="AAA">
                                      <p:cBhvr>
                                        <p:cTn id="73" dur="2000" fill="hold"/>
                                        <p:tgtEl>
                                          <p:spTgt spid="20"/>
                                        </p:tgtEl>
                                        <p:attrNameLst>
                                          <p:attrName>ppt_x</p:attrName>
                                          <p:attrName>ppt_y</p:attrName>
                                        </p:attrNameLst>
                                      </p:cBhvr>
                                    </p:animMotion>
                                  </p:childTnLst>
                                </p:cTn>
                              </p:par>
                              <p:par>
                                <p:cTn id="74" presetID="0" presetClass="path" presetSubtype="0" accel="50000" decel="50000" fill="hold" nodeType="withEffect">
                                  <p:stCondLst>
                                    <p:cond delay="1000"/>
                                  </p:stCondLst>
                                  <p:childTnLst>
                                    <p:animMotion origin="layout" path="M -0.41419 -0.05787 C -0.40469 -0.07153 -0.39518 -0.08495 -0.37734 -0.08634 C -0.3595 -0.08773 -0.33333 -0.07731 -0.30716 -0.06666 " pathEditMode="relative" rAng="0" ptsTypes="AAA">
                                      <p:cBhvr>
                                        <p:cTn id="75" dur="2000" fill="hold"/>
                                        <p:tgtEl>
                                          <p:spTgt spid="51"/>
                                        </p:tgtEl>
                                        <p:attrNameLst>
                                          <p:attrName>ppt_x</p:attrName>
                                          <p:attrName>ppt_y</p:attrName>
                                        </p:attrNameLst>
                                      </p:cBhvr>
                                      <p:rCtr x="5352" y="-1435"/>
                                    </p:animMotion>
                                  </p:childTnLst>
                                </p:cTn>
                              </p:par>
                              <p:par>
                                <p:cTn id="76" presetID="0" presetClass="path" presetSubtype="0" accel="50000" decel="50000" fill="hold" nodeType="withEffect">
                                  <p:stCondLst>
                                    <p:cond delay="1000"/>
                                  </p:stCondLst>
                                  <p:childTnLst>
                                    <p:animMotion origin="layout" path="M 8.33333E-7 0.02454 C -0.07982 0.00486 -0.15951 -0.01458 -0.21159 -0.0368 C -0.26354 -0.05903 -0.29102 -0.08009 -0.31237 -0.1088 C -0.33359 -0.13773 -0.33646 -0.17361 -0.33932 -0.20926 " pathEditMode="relative" rAng="0" ptsTypes="AAAA">
                                      <p:cBhvr>
                                        <p:cTn id="77" dur="2000" fill="hold"/>
                                        <p:tgtEl>
                                          <p:spTgt spid="47"/>
                                        </p:tgtEl>
                                        <p:attrNameLst>
                                          <p:attrName>ppt_x</p:attrName>
                                          <p:attrName>ppt_y</p:attrName>
                                        </p:attrNameLst>
                                      </p:cBhvr>
                                      <p:rCtr x="-16966" y="-11690"/>
                                    </p:animMotion>
                                  </p:childTnLst>
                                </p:cTn>
                              </p:par>
                              <p:par>
                                <p:cTn id="78" presetID="0" presetClass="path" presetSubtype="0" accel="50000" decel="50000" fill="hold" nodeType="withEffect">
                                  <p:stCondLst>
                                    <p:cond delay="1000"/>
                                  </p:stCondLst>
                                  <p:childTnLst>
                                    <p:animMotion origin="layout" path="M -0.00117 0.01273 C -0.02005 0.01019 -0.03893 0.00764 -0.07005 -0.00463 C -0.1013 -0.01713 -0.15026 -0.05231 -0.18815 -0.06134 C -0.22604 -0.0706 -0.26953 -0.07523 -0.29753 -0.05926 C -0.32565 -0.04328 -0.34115 -0.0044 -0.35651 0.03472 " pathEditMode="relative" ptsTypes="AAAAA">
                                      <p:cBhvr>
                                        <p:cTn id="79" dur="2000" fill="hold"/>
                                        <p:tgtEl>
                                          <p:spTgt spid="12"/>
                                        </p:tgtEl>
                                        <p:attrNameLst>
                                          <p:attrName>ppt_x</p:attrName>
                                          <p:attrName>ppt_y</p:attrName>
                                        </p:attrNameLst>
                                      </p:cBhvr>
                                    </p:animMotion>
                                  </p:childTnLst>
                                </p:cTn>
                              </p:par>
                            </p:childTnLst>
                          </p:cTn>
                        </p:par>
                        <p:par>
                          <p:cTn id="80" fill="hold">
                            <p:stCondLst>
                              <p:cond delay="10000"/>
                            </p:stCondLst>
                            <p:childTnLst>
                              <p:par>
                                <p:cTn id="81" presetID="0" presetClass="path" presetSubtype="0" accel="50000" decel="50000" fill="hold" nodeType="afterEffect">
                                  <p:stCondLst>
                                    <p:cond delay="0"/>
                                  </p:stCondLst>
                                  <p:childTnLst>
                                    <p:animMotion origin="layout" path="M 0.00743 0.00023 C -0.04231 0.00208 -0.09205 0.00417 -0.14388 0.01968 C -0.1957 0.03542 -0.25989 0.07083 -0.30377 0.09398 C -0.34752 0.11736 -0.38932 0.11736 -0.40703 0.15972 C -0.42461 0.20185 -0.41705 0.27477 -0.4095 0.34769 " pathEditMode="relative" ptsTypes="AAAAA">
                                      <p:cBhvr>
                                        <p:cTn id="82" dur="3000" fill="hold"/>
                                        <p:tgtEl>
                                          <p:spTgt spid="1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Kompetenzverbund_Digital">
  <a:themeElements>
    <a:clrScheme name="Lernen Digital MINT">
      <a:dk1>
        <a:sysClr val="windowText" lastClr="000000"/>
      </a:dk1>
      <a:lt1>
        <a:sysClr val="window" lastClr="FFFFFF"/>
      </a:lt1>
      <a:dk2>
        <a:srgbClr val="44546A"/>
      </a:dk2>
      <a:lt2>
        <a:srgbClr val="E8EBF0"/>
      </a:lt2>
      <a:accent1>
        <a:srgbClr val="00E5B6"/>
      </a:accent1>
      <a:accent2>
        <a:srgbClr val="FF3859"/>
      </a:accent2>
      <a:accent3>
        <a:srgbClr val="B4E0E8"/>
      </a:accent3>
      <a:accent4>
        <a:srgbClr val="FF98FF"/>
      </a:accent4>
      <a:accent5>
        <a:srgbClr val="00B3FF"/>
      </a:accent5>
      <a:accent6>
        <a:srgbClr val="FF3BFF"/>
      </a:accent6>
      <a:hlink>
        <a:srgbClr val="00B3FF"/>
      </a:hlink>
      <a:folHlink>
        <a:srgbClr val="008AC8"/>
      </a:folHlink>
    </a:clrScheme>
    <a:fontScheme name="Kompetenzverbund">
      <a:majorFont>
        <a:latin typeface="Kantumruy Pro Medium"/>
        <a:ea typeface="Arial"/>
        <a:cs typeface="Arial"/>
      </a:majorFont>
      <a:minorFont>
        <a:latin typeface="Kantumruy Pro"/>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prstGeom prst="rect">
          <a:avLst/>
        </a:prstGeom>
        <a:ln>
          <a:noFill/>
        </a:ln>
      </a:spPr>
      <a:bodyPr/>
      <a:lstStyle/>
      <a:style>
        <a:lnRef idx="2">
          <a:schemeClr val="accent1">
            <a:shade val="50000"/>
          </a:schemeClr>
        </a:lnRef>
        <a:fillRef idx="1">
          <a:schemeClr val="accent1"/>
        </a:fillRef>
        <a:effectRef idx="0">
          <a:schemeClr val="accent1"/>
        </a:effectRef>
        <a:fontRef idx="minor">
          <a:schemeClr val="lt1"/>
        </a:fontRef>
      </a:style>
    </a:spDef>
    <a:lnDef>
      <a:spPr bwMode="auto">
        <a:prstGeom prst="rect">
          <a:avLst/>
        </a:prstGeom>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bwMode="auto">
        <a:prstGeom prst="rect">
          <a:avLst/>
        </a:prstGeom>
        <a:noFill/>
      </a:spPr>
      <a:bodyPr/>
      <a:lstStyle/>
    </a:txDef>
  </a:objectDefaults>
</a:theme>
</file>

<file path=ppt/theme/theme2.xml><?xml version="1.0" encoding="utf-8"?>
<a:theme xmlns:a="http://schemas.openxmlformats.org/drawingml/2006/main" xmlns:r="http://schemas.openxmlformats.org/officeDocument/2006/relationships" xmlns:p="http://schemas.openxmlformats.org/presentation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Arial"/>
        <a:cs typeface="Arial"/>
      </a:majorFont>
      <a:minorFont>
        <a:latin typeface="Aptos"/>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bwMode="auto"/>
      <a:bodyPr/>
      <a:lstStyle/>
      <a:style>
        <a:lnRef idx="2">
          <a:schemeClr val="accent1"/>
        </a:lnRef>
        <a:fillRef idx="0">
          <a:schemeClr val="accent1"/>
        </a:fillRef>
        <a:effectRef idx="1">
          <a:schemeClr val="accent1"/>
        </a:effectRef>
        <a:fontRef idx="minor">
          <a:schemeClr val="tx1"/>
        </a:fontRef>
      </a:style>
    </a:lnDef>
  </a:objectDefaults>
</a:theme>
</file>

<file path=docProps/app.xml><?xml version="1.0" encoding="utf-8"?>
<Properties xmlns="http://schemas.openxmlformats.org/officeDocument/2006/extended-properties" xmlns:vt="http://schemas.openxmlformats.org/officeDocument/2006/docPropsVTypes">
  <Template>Office</Template>
  <TotalTime>0</TotalTime>
  <Words>0</Words>
  <Application>ONLYOFFICE/6.4.0.0</Application>
  <DocSecurity>0</DocSecurity>
  <PresentationFormat>Breitbild</PresentationFormat>
  <Paragraphs>0</Paragraphs>
  <Slides>18</Slides>
  <Notes>18</Notes>
  <HiddenSlides>0</HiddenSlides>
  <MMClips>2</MMClips>
  <ScaleCrop>0</ScaleCrop>
  <HeadingPairs>
    <vt:vector size="4" baseType="variant">
      <vt:variant>
        <vt:lpstr>Theme</vt:lpstr>
      </vt:variant>
      <vt:variant>
        <vt:i4>2</vt:i4>
      </vt:variant>
      <vt:variant>
        <vt:lpstr>Slide Titles</vt:lpstr>
      </vt:variant>
      <vt:variant>
        <vt:i4>18</vt:i4>
      </vt:variant>
    </vt:vector>
  </HeadingPairs>
  <TitlesOfParts>
    <vt:vector size="20" baseType="lpstr">
      <vt:lpstr>Theme 1</vt:lpstr>
      <vt:lpstr>Theme 2</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Chiara  Strachardt</dc:creator>
  <cp:keywords/>
  <dc:description/>
  <dc:identifier/>
  <dc:language/>
  <cp:lastModifiedBy>Anonym</cp:lastModifiedBy>
  <cp:revision>10</cp:revision>
  <dcterms:created xsi:type="dcterms:W3CDTF">2024-06-29T08:57:13Z</dcterms:created>
  <dcterms:modified xsi:type="dcterms:W3CDTF">2024-12-10T15:34:55Z</dcterms:modified>
  <cp:category/>
  <cp:contentStatus/>
  <cp:version/>
</cp:coreProperties>
</file>