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7" r:id="rId2"/>
    <p:sldId id="258" r:id="rId3"/>
    <p:sldId id="259" r:id="rId4"/>
    <p:sldId id="262" r:id="rId5"/>
    <p:sldId id="264" r:id="rId6"/>
    <p:sldId id="265" r:id="rId7"/>
    <p:sldId id="266" r:id="rId8"/>
    <p:sldId id="269" r:id="rId9"/>
    <p:sldId id="268" r:id="rId10"/>
    <p:sldId id="267" r:id="rId11"/>
    <p:sldId id="270" r:id="rId12"/>
    <p:sldId id="271" r:id="rId13"/>
    <p:sldId id="272" r:id="rId14"/>
    <p:sldId id="273" r:id="rId15"/>
    <p:sldId id="274" r:id="rId16"/>
    <p:sldId id="275" r:id="rId17"/>
    <p:sldId id="276" r:id="rId18"/>
    <p:sldId id="277" r:id="rId19"/>
    <p:sldId id="279" r:id="rId20"/>
    <p:sldId id="280" r:id="rId21"/>
    <p:sldId id="289" r:id="rId22"/>
    <p:sldId id="288" r:id="rId23"/>
    <p:sldId id="287" r:id="rId24"/>
    <p:sldId id="286" r:id="rId25"/>
    <p:sldId id="285" r:id="rId26"/>
    <p:sldId id="284" r:id="rId27"/>
    <p:sldId id="283" r:id="rId28"/>
    <p:sldId id="282" r:id="rId29"/>
    <p:sldId id="281" r:id="rId30"/>
    <p:sldId id="278" r:id="rId31"/>
    <p:sldId id="305" r:id="rId32"/>
    <p:sldId id="304" r:id="rId33"/>
    <p:sldId id="303" r:id="rId34"/>
    <p:sldId id="302" r:id="rId35"/>
    <p:sldId id="301" r:id="rId36"/>
    <p:sldId id="299" r:id="rId37"/>
    <p:sldId id="298" r:id="rId38"/>
    <p:sldId id="297" r:id="rId39"/>
    <p:sldId id="296" r:id="rId40"/>
    <p:sldId id="295" r:id="rId41"/>
    <p:sldId id="260" r:id="rId42"/>
    <p:sldId id="261" r:id="rId4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0AF343-2A03-D184-CC52-1B2C7D668976}" name="Philip Helf" initials="PH" userId="Philip Helf" providerId="None"/>
  <p188:author id="{32461548-CDC7-213E-7D37-423CEA523072}" name="Tobias Forst" initials="TF" userId="S::bqjnee4u9u4fzynq@students.rwth-aachen.de::dc69c853-8b1d-49c4-a9be-363558f3d9fb" providerId="AD"/>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57" autoAdjust="0"/>
    <p:restoredTop sz="84104" autoAdjust="0"/>
  </p:normalViewPr>
  <p:slideViewPr>
    <p:cSldViewPr snapToGrid="0">
      <p:cViewPr varScale="1">
        <p:scale>
          <a:sx n="95" d="100"/>
          <a:sy n="95" d="100"/>
        </p:scale>
        <p:origin x="60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02.10.2025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mweltbundesamt.de/themen/co2-emissionen-pro-kilowattstunde-strom-stiegen-in"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geogebra.org/m/wn8qfhq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Um genauer zu verstehen, wie diese verschiedenen Ergebnisse zustande kommen, muss zunächst verstanden werden, warum überhaupt CO2-emmitiert wird beim </a:t>
            </a:r>
            <a:r>
              <a:rPr lang="de-DE" dirty="0" err="1"/>
              <a:t>Videostreamen</a:t>
            </a:r>
            <a:r>
              <a:rPr lang="de-DE" dirty="0"/>
              <a:t>. Kurzes Brainstorming anregen. Antwort: Energiebedarf am Endgerät, bei der Übertragung und in den Datenzentren, wo Energie gespeichert wird. </a:t>
            </a:r>
          </a:p>
        </p:txBody>
      </p:sp>
      <p:sp>
        <p:nvSpPr>
          <p:cNvPr id="4" name="Foliennummernplatzhalter 3"/>
          <p:cNvSpPr>
            <a:spLocks noGrp="1"/>
          </p:cNvSpPr>
          <p:nvPr>
            <p:ph type="sldNum" sz="quarter" idx="10"/>
          </p:nvPr>
        </p:nvSpPr>
        <p:spPr/>
        <p:txBody>
          <a:bodyPr/>
          <a:lstStyle/>
          <a:p>
            <a:fld id="{456EA2B8-489A-2D46-9FF2-809674614F4E}" type="slidenum">
              <a:rPr lang="de-DE" smtClean="0"/>
              <a:t>14</a:t>
            </a:fld>
            <a:endParaRPr lang="de-DE"/>
          </a:p>
        </p:txBody>
      </p:sp>
    </p:spTree>
    <p:extLst>
      <p:ext uri="{BB962C8B-B14F-4D97-AF65-F5344CB8AC3E}">
        <p14:creationId xmlns:p14="http://schemas.microsoft.com/office/powerpoint/2010/main" val="3108533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Wie liegen die Schwierigkeiten?</a:t>
            </a:r>
          </a:p>
        </p:txBody>
      </p:sp>
      <p:sp>
        <p:nvSpPr>
          <p:cNvPr id="4" name="Foliennummernplatzhalter 3"/>
          <p:cNvSpPr>
            <a:spLocks noGrp="1"/>
          </p:cNvSpPr>
          <p:nvPr>
            <p:ph type="sldNum" sz="quarter" idx="10"/>
          </p:nvPr>
        </p:nvSpPr>
        <p:spPr/>
        <p:txBody>
          <a:bodyPr/>
          <a:lstStyle/>
          <a:p>
            <a:fld id="{456EA2B8-489A-2D46-9FF2-809674614F4E}" type="slidenum">
              <a:rPr lang="de-DE" smtClean="0"/>
              <a:t>15</a:t>
            </a:fld>
            <a:endParaRPr lang="de-DE"/>
          </a:p>
        </p:txBody>
      </p:sp>
    </p:spTree>
    <p:extLst>
      <p:ext uri="{BB962C8B-B14F-4D97-AF65-F5344CB8AC3E}">
        <p14:creationId xmlns:p14="http://schemas.microsoft.com/office/powerpoint/2010/main" val="3234647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Was wurde hier beachtet und wie wird es in der Lernumgebung behandelt?</a:t>
            </a:r>
            <a:br>
              <a:rPr lang="de-DE" dirty="0"/>
            </a:br>
            <a:r>
              <a:rPr lang="de-DE" dirty="0"/>
              <a:t>Wie kann ich mein eigenes Verhalten verändern und was ist politische Dimension?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16</a:t>
            </a:fld>
            <a:endParaRPr lang="de-DE"/>
          </a:p>
        </p:txBody>
      </p:sp>
    </p:spTree>
    <p:extLst>
      <p:ext uri="{BB962C8B-B14F-4D97-AF65-F5344CB8AC3E}">
        <p14:creationId xmlns:p14="http://schemas.microsoft.com/office/powerpoint/2010/main" val="1702161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u="sng" dirty="0">
                <a:solidFill>
                  <a:schemeClr val="bg1"/>
                </a:solidFill>
                <a:hlinkClick r:id="rId3">
                  <a:extLst>
                    <a:ext uri="{A12FA001-AC4F-418D-AE19-62706E023703}">
                      <ahyp:hlinkClr xmlns:ahyp="http://schemas.microsoft.com/office/drawing/2018/hyperlinkcolor" val="tx"/>
                    </a:ext>
                  </a:extLst>
                </a:hlinkClick>
              </a:rPr>
              <a:t>Das ist das hinter dem Applet in der Lernumgebung liegende Modell. Die </a:t>
            </a:r>
            <a:r>
              <a:rPr lang="de-DE" u="sng" dirty="0" err="1">
                <a:solidFill>
                  <a:schemeClr val="bg1"/>
                </a:solidFill>
                <a:hlinkClick r:id="rId3">
                  <a:extLst>
                    <a:ext uri="{A12FA001-AC4F-418D-AE19-62706E023703}">
                      <ahyp:hlinkClr xmlns:ahyp="http://schemas.microsoft.com/office/drawing/2018/hyperlinkcolor" val="tx"/>
                    </a:ext>
                  </a:extLst>
                </a:hlinkClick>
              </a:rPr>
              <a:t>SuS</a:t>
            </a:r>
            <a:r>
              <a:rPr lang="de-DE" u="sng" dirty="0">
                <a:solidFill>
                  <a:schemeClr val="bg1"/>
                </a:solidFill>
                <a:hlinkClick r:id="rId3">
                  <a:extLst>
                    <a:ext uri="{A12FA001-AC4F-418D-AE19-62706E023703}">
                      <ahyp:hlinkClr xmlns:ahyp="http://schemas.microsoft.com/office/drawing/2018/hyperlinkcolor" val="tx"/>
                    </a:ext>
                  </a:extLst>
                </a:hlinkClick>
              </a:rPr>
              <a:t> werden selbst nicht auf genau dieses Modell kommen. Es ist nicht wichtig, dass diese Summenschreibweise eingeführt wird. (Mit den Lehrkräften kann sie thematisiert werden.) Wichtig für den Unterricht sind die beiden Annahmen, dass erstens die Leistungen der Endgeräte (Handy, Tablet, PC, Fernseher) mit </a:t>
            </a:r>
            <a:r>
              <a:rPr lang="de-DE" u="sng" dirty="0">
                <a:solidFill>
                  <a:schemeClr val="bg1"/>
                </a:solidFill>
              </a:rPr>
              <a:t>G</a:t>
            </a:r>
            <a:r>
              <a:rPr lang="de-DE" u="sng" dirty="0">
                <a:solidFill>
                  <a:schemeClr val="bg1"/>
                </a:solidFill>
                <a:hlinkClick r:id="rId3">
                  <a:extLst>
                    <a:ext uri="{A12FA001-AC4F-418D-AE19-62706E023703}">
                      <ahyp:hlinkClr xmlns:ahyp="http://schemas.microsoft.com/office/drawing/2018/hyperlinkcolor" val="tx"/>
                    </a:ext>
                  </a:extLst>
                </a:hlinkClick>
              </a:rPr>
              <a:t>röße des Geräts steigen (und entsprechend auch der Energiebedarf pro gestreamter stunde) und zweitens angenommen wird, dass je größer das Gerät, desto größer ist auch die Bildqualität in der gestreamt wird, was dazu führt, dass auch mehr Daten übertragen werden müssen.  Das Modell zur Berechnung ist aus Madlener et al 2021.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olidFill>
                <a:srgbClr val="467886"/>
              </a:solidFill>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olidFill>
                  <a:srgbClr val="467886"/>
                </a:solidFill>
                <a:hlinkClick r:id="rId3">
                  <a:extLst>
                    <a:ext uri="{A12FA001-AC4F-418D-AE19-62706E023703}">
                      <ahyp:hlinkClr xmlns:ahyp="http://schemas.microsoft.com/office/drawing/2018/hyperlinkcolor" val="tx"/>
                    </a:ext>
                  </a:extLst>
                </a:hlinkClick>
              </a:rPr>
              <a:t>https://www.umweltbundesamt.de/themen/co2-emissionen-pro-kilowattstunde-strom-stiegen-in</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19</a:t>
            </a:fld>
            <a:endParaRPr lang="de-DE"/>
          </a:p>
        </p:txBody>
      </p:sp>
    </p:spTree>
    <p:extLst>
      <p:ext uri="{BB962C8B-B14F-4D97-AF65-F5344CB8AC3E}">
        <p14:creationId xmlns:p14="http://schemas.microsoft.com/office/powerpoint/2010/main" val="145606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Gesamtblick auf Lernumgebung und Bezug zu BNE aufbauen</a:t>
            </a:r>
          </a:p>
        </p:txBody>
      </p:sp>
      <p:sp>
        <p:nvSpPr>
          <p:cNvPr id="4" name="Foliennummernplatzhalter 3"/>
          <p:cNvSpPr>
            <a:spLocks noGrp="1"/>
          </p:cNvSpPr>
          <p:nvPr>
            <p:ph type="sldNum" sz="quarter" idx="5"/>
          </p:nvPr>
        </p:nvSpPr>
        <p:spPr/>
        <p:txBody>
          <a:bodyPr/>
          <a:lstStyle/>
          <a:p>
            <a:fld id="{456EA2B8-489A-2D46-9FF2-809674614F4E}" type="slidenum">
              <a:rPr lang="de-DE" smtClean="0"/>
              <a:t>22</a:t>
            </a:fld>
            <a:endParaRPr lang="de-DE"/>
          </a:p>
        </p:txBody>
      </p:sp>
    </p:spTree>
    <p:extLst>
      <p:ext uri="{BB962C8B-B14F-4D97-AF65-F5344CB8AC3E}">
        <p14:creationId xmlns:p14="http://schemas.microsoft.com/office/powerpoint/2010/main" val="2544808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25</a:t>
            </a:fld>
            <a:endParaRPr lang="de-DE"/>
          </a:p>
        </p:txBody>
      </p:sp>
    </p:spTree>
    <p:extLst>
      <p:ext uri="{BB962C8B-B14F-4D97-AF65-F5344CB8AC3E}">
        <p14:creationId xmlns:p14="http://schemas.microsoft.com/office/powerpoint/2010/main" val="233234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 1:  https://www.unesco.de/ueber-uns/ueber-die-unesco/globale-nachhaltigkeitsagenda/ (Gibt viele</a:t>
            </a:r>
            <a:r>
              <a:rPr lang="de-DE" baseline="0" dirty="0"/>
              <a:t> Möglichkeiten)</a:t>
            </a:r>
          </a:p>
          <a:p>
            <a:endParaRPr lang="de-DE" baseline="0" dirty="0"/>
          </a:p>
          <a:p>
            <a:r>
              <a:rPr lang="de-DE" baseline="0" dirty="0"/>
              <a:t>Bild 2: https://nawitas.uni-koeln.de/unterricht/bs-3-4/reise-zum-mond-klasse-3-4/kompetenzen (eine Möglichkeit)</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27</a:t>
            </a:fld>
            <a:endParaRPr lang="de-DE"/>
          </a:p>
        </p:txBody>
      </p:sp>
    </p:spTree>
    <p:extLst>
      <p:ext uri="{BB962C8B-B14F-4D97-AF65-F5344CB8AC3E}">
        <p14:creationId xmlns:p14="http://schemas.microsoft.com/office/powerpoint/2010/main" val="2337791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Dimension 1 (kognitiv): Die Schüler*innen verstehen die Auswirkungen, die Streaming auf das Klima haben kann, erkennen aber auch die Komplexität des Themas sowie Lösungsansätze der Problematik</a:t>
            </a:r>
          </a:p>
          <a:p>
            <a:endParaRPr lang="de-DE" dirty="0"/>
          </a:p>
          <a:p>
            <a:r>
              <a:rPr lang="de-DE" dirty="0"/>
              <a:t>Dimension 2 (verhaltensbezogen): Die Schüler*innen wissen, wie sie die eigenen, durch Streaming verursachten CO2-Emissionen minimieren können und kennen Möglichkeiten, wie Politik und Unternehmen zur Lösung des Problems beitragen können.</a:t>
            </a:r>
          </a:p>
          <a:p>
            <a:endParaRPr lang="de-DE" dirty="0"/>
          </a:p>
          <a:p>
            <a:r>
              <a:rPr lang="de-DE" dirty="0"/>
              <a:t>Dimension 3 (sozio-emotional): nicht ganz passend, aber spielt natürlich immer irgendwie mit rein.. Insbesondere „Entwicklung grundlegender Werte und Haltungen“, sowie die Stärkung der Motivation, den Wandel zu gestalten. </a:t>
            </a:r>
          </a:p>
          <a:p>
            <a:endParaRPr lang="de-DE" dirty="0"/>
          </a:p>
          <a:p>
            <a:r>
              <a:rPr lang="de-DE" dirty="0"/>
              <a:t>Bild 1: https://www.erziehungskunst.de/artikel/waldorfpaedagogik-und-die-17-ziele-fuer-nachhaltige-entwicklung</a:t>
            </a:r>
          </a:p>
          <a:p>
            <a:endParaRPr lang="de-DE" dirty="0"/>
          </a:p>
          <a:p>
            <a:r>
              <a:rPr lang="de-DE" dirty="0"/>
              <a:t>Bild 2: Habe ich nicht mit der Google Suche gefunden…</a:t>
            </a:r>
          </a:p>
        </p:txBody>
      </p:sp>
      <p:sp>
        <p:nvSpPr>
          <p:cNvPr id="4" name="Foliennummernplatzhalter 3"/>
          <p:cNvSpPr>
            <a:spLocks noGrp="1"/>
          </p:cNvSpPr>
          <p:nvPr>
            <p:ph type="sldNum" sz="quarter" idx="10"/>
          </p:nvPr>
        </p:nvSpPr>
        <p:spPr/>
        <p:txBody>
          <a:bodyPr/>
          <a:lstStyle/>
          <a:p>
            <a:fld id="{456EA2B8-489A-2D46-9FF2-809674614F4E}" type="slidenum">
              <a:rPr lang="de-DE" smtClean="0"/>
              <a:t>28</a:t>
            </a:fld>
            <a:endParaRPr lang="de-DE"/>
          </a:p>
        </p:txBody>
      </p:sp>
    </p:spTree>
    <p:extLst>
      <p:ext uri="{BB962C8B-B14F-4D97-AF65-F5344CB8AC3E}">
        <p14:creationId xmlns:p14="http://schemas.microsoft.com/office/powerpoint/2010/main" val="3759087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 </a:t>
            </a:r>
            <a:endParaRPr lang="de-DE" baseline="0" dirty="0"/>
          </a:p>
          <a:p>
            <a:r>
              <a:rPr lang="de-DE" baseline="0" dirty="0"/>
              <a:t>Bild 2: https://nawitas.uni-koeln.de/unterricht/bs-3-4/reise-zum-mond-klasse-3-4/kompetenzen (eine Möglichkeit)</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31</a:t>
            </a:fld>
            <a:endParaRPr lang="de-DE"/>
          </a:p>
        </p:txBody>
      </p:sp>
    </p:spTree>
    <p:extLst>
      <p:ext uri="{BB962C8B-B14F-4D97-AF65-F5344CB8AC3E}">
        <p14:creationId xmlns:p14="http://schemas.microsoft.com/office/powerpoint/2010/main" val="2992283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https://pixabay.com/de/vectors/pixel-pixelchen-p%C3%A4dagogik-3699345/</a:t>
            </a:r>
          </a:p>
        </p:txBody>
      </p:sp>
      <p:sp>
        <p:nvSpPr>
          <p:cNvPr id="4" name="Foliennummernplatzhalter 3"/>
          <p:cNvSpPr>
            <a:spLocks noGrp="1"/>
          </p:cNvSpPr>
          <p:nvPr>
            <p:ph type="sldNum" sz="quarter" idx="10"/>
          </p:nvPr>
        </p:nvSpPr>
        <p:spPr/>
        <p:txBody>
          <a:bodyPr/>
          <a:lstStyle/>
          <a:p>
            <a:fld id="{456EA2B8-489A-2D46-9FF2-809674614F4E}" type="slidenum">
              <a:rPr lang="de-DE" smtClean="0"/>
              <a:t>34</a:t>
            </a:fld>
            <a:endParaRPr lang="de-DE"/>
          </a:p>
        </p:txBody>
      </p:sp>
    </p:spTree>
    <p:extLst>
      <p:ext uri="{BB962C8B-B14F-4D97-AF65-F5344CB8AC3E}">
        <p14:creationId xmlns:p14="http://schemas.microsoft.com/office/powerpoint/2010/main" val="3783264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MMA</a:t>
            </a:r>
            <a:r>
              <a:rPr lang="de-DE" baseline="0" dirty="0"/>
              <a:t> 1</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a:t>
            </a:fld>
            <a:endParaRPr lang="de-DE"/>
          </a:p>
        </p:txBody>
      </p:sp>
    </p:spTree>
    <p:extLst>
      <p:ext uri="{BB962C8B-B14F-4D97-AF65-F5344CB8AC3E}">
        <p14:creationId xmlns:p14="http://schemas.microsoft.com/office/powerpoint/2010/main" val="840957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35</a:t>
            </a:fld>
            <a:endParaRPr lang="de-DE"/>
          </a:p>
        </p:txBody>
      </p:sp>
    </p:spTree>
    <p:extLst>
      <p:ext uri="{BB962C8B-B14F-4D97-AF65-F5344CB8AC3E}">
        <p14:creationId xmlns:p14="http://schemas.microsoft.com/office/powerpoint/2010/main" val="3262925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41</a:t>
            </a:fld>
            <a:endParaRPr lang="de-DE"/>
          </a:p>
        </p:txBody>
      </p:sp>
    </p:spTree>
    <p:extLst>
      <p:ext uri="{BB962C8B-B14F-4D97-AF65-F5344CB8AC3E}">
        <p14:creationId xmlns:p14="http://schemas.microsoft.com/office/powerpoint/2010/main" val="1162487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42</a:t>
            </a:fld>
            <a:endParaRPr lang="de-DE"/>
          </a:p>
        </p:txBody>
      </p:sp>
    </p:spTree>
    <p:extLst>
      <p:ext uri="{BB962C8B-B14F-4D97-AF65-F5344CB8AC3E}">
        <p14:creationId xmlns:p14="http://schemas.microsoft.com/office/powerpoint/2010/main" val="3742782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Erklären, dass die Lehrkräfte selbst tätig werden in der diversen Arbeitsphasen und das Material z.T. so bearbeiten, wie die </a:t>
            </a:r>
            <a:r>
              <a:rPr lang="de-DE" dirty="0" err="1"/>
              <a:t>SuS</a:t>
            </a:r>
            <a:r>
              <a:rPr lang="de-DE" dirty="0"/>
              <a:t> es in ihrem Unterricht bearbeiten sollen.</a:t>
            </a:r>
            <a:br>
              <a:rPr lang="de-DE" dirty="0"/>
            </a:br>
            <a:r>
              <a:rPr lang="de-DE" dirty="0"/>
              <a:t>Bildquelle: https://pixabay.com/photos/biplane-double-decker-propeller-438466/</a:t>
            </a:r>
            <a:br>
              <a:rPr lang="de-DE" dirty="0"/>
            </a:br>
            <a:br>
              <a:rPr lang="de-DE" dirty="0"/>
            </a:b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5</a:t>
            </a:fld>
            <a:endParaRPr lang="de-DE"/>
          </a:p>
        </p:txBody>
      </p:sp>
    </p:spTree>
    <p:extLst>
      <p:ext uri="{BB962C8B-B14F-4D97-AF65-F5344CB8AC3E}">
        <p14:creationId xmlns:p14="http://schemas.microsoft.com/office/powerpoint/2010/main" val="103639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Hinweis: Der Link ist nicht richtig! Sie müssen selbst einen Austeillink erstellen.</a:t>
            </a:r>
          </a:p>
        </p:txBody>
      </p:sp>
      <p:sp>
        <p:nvSpPr>
          <p:cNvPr id="4" name="Foliennummernplatzhalter 3"/>
          <p:cNvSpPr>
            <a:spLocks noGrp="1"/>
          </p:cNvSpPr>
          <p:nvPr>
            <p:ph type="sldNum" sz="quarter" idx="5"/>
          </p:nvPr>
        </p:nvSpPr>
        <p:spPr/>
        <p:txBody>
          <a:bodyPr/>
          <a:lstStyle/>
          <a:p>
            <a:fld id="{456EA2B8-489A-2D46-9FF2-809674614F4E}" type="slidenum">
              <a:rPr lang="de-DE" smtClean="0"/>
              <a:t>7</a:t>
            </a:fld>
            <a:endParaRPr lang="de-DE"/>
          </a:p>
        </p:txBody>
      </p:sp>
    </p:spTree>
    <p:extLst>
      <p:ext uri="{BB962C8B-B14F-4D97-AF65-F5344CB8AC3E}">
        <p14:creationId xmlns:p14="http://schemas.microsoft.com/office/powerpoint/2010/main" val="2094888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Stellen Sie hier den Link bereit für Ihre Teilnehmenden, indem Sie unter </a:t>
            </a:r>
            <a:r>
              <a:rPr lang="de-DE" sz="1800" u="sng" dirty="0">
                <a:solidFill>
                  <a:srgbClr val="202334"/>
                </a:solidFill>
                <a:effectLst/>
                <a:latin typeface="Kantumruy Pro"/>
                <a:ea typeface="Kantumruy Pro"/>
                <a:cs typeface="Times New Roman" panose="02020603050405020304" pitchFamily="18" charset="0"/>
                <a:hlinkClick r:id="rId3"/>
              </a:rPr>
              <a:t>https://www.geogebra.org/m/wn8qfhqs</a:t>
            </a:r>
            <a:r>
              <a:rPr lang="de-DE" sz="1800" u="sng" dirty="0">
                <a:solidFill>
                  <a:srgbClr val="202334"/>
                </a:solidFill>
                <a:effectLst/>
                <a:latin typeface="Kantumruy Pro"/>
                <a:ea typeface="Kantumruy Pro"/>
                <a:cs typeface="Times New Roman" panose="02020603050405020304" pitchFamily="18" charset="0"/>
              </a:rPr>
              <a:t> mit GeoGebra-</a:t>
            </a:r>
            <a:r>
              <a:rPr lang="de-DE" sz="1800" u="sng" dirty="0" err="1">
                <a:solidFill>
                  <a:srgbClr val="202334"/>
                </a:solidFill>
                <a:effectLst/>
                <a:latin typeface="Kantumruy Pro"/>
                <a:ea typeface="Kantumruy Pro"/>
                <a:cs typeface="Times New Roman" panose="02020603050405020304" pitchFamily="18" charset="0"/>
              </a:rPr>
              <a:t>Classrooms</a:t>
            </a:r>
            <a:r>
              <a:rPr lang="de-DE" sz="1800" u="sng" dirty="0">
                <a:solidFill>
                  <a:srgbClr val="202334"/>
                </a:solidFill>
                <a:effectLst/>
                <a:latin typeface="Kantumruy Pro"/>
                <a:ea typeface="Kantumruy Pro"/>
                <a:cs typeface="Times New Roman" panose="02020603050405020304" pitchFamily="18" charset="0"/>
              </a:rPr>
              <a:t> das Material austeilen</a:t>
            </a:r>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8</a:t>
            </a:fld>
            <a:endParaRPr lang="de-DE"/>
          </a:p>
        </p:txBody>
      </p:sp>
    </p:spTree>
    <p:extLst>
      <p:ext uri="{BB962C8B-B14F-4D97-AF65-F5344CB8AC3E}">
        <p14:creationId xmlns:p14="http://schemas.microsoft.com/office/powerpoint/2010/main" val="866341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Pausieren Sie die Einheit und beginnen Sie mit der Sicherung. </a:t>
            </a:r>
          </a:p>
        </p:txBody>
      </p:sp>
      <p:sp>
        <p:nvSpPr>
          <p:cNvPr id="4" name="Foliennummernplatzhalter 3"/>
          <p:cNvSpPr>
            <a:spLocks noGrp="1"/>
          </p:cNvSpPr>
          <p:nvPr>
            <p:ph type="sldNum" sz="quarter" idx="5"/>
          </p:nvPr>
        </p:nvSpPr>
        <p:spPr/>
        <p:txBody>
          <a:bodyPr/>
          <a:lstStyle/>
          <a:p>
            <a:fld id="{456EA2B8-489A-2D46-9FF2-809674614F4E}" type="slidenum">
              <a:rPr lang="de-DE" smtClean="0"/>
              <a:t>9</a:t>
            </a:fld>
            <a:endParaRPr lang="de-DE"/>
          </a:p>
        </p:txBody>
      </p:sp>
    </p:spTree>
    <p:extLst>
      <p:ext uri="{BB962C8B-B14F-4D97-AF65-F5344CB8AC3E}">
        <p14:creationId xmlns:p14="http://schemas.microsoft.com/office/powerpoint/2010/main" val="1858727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Energiebedarf von Streaming mit kWh, dem Globalem Flugverkehr und gefahrenen Autokilometern vergleichen. Was kann man sich da vorstellen? Keine Vergleichbarkeit möglich.</a:t>
            </a:r>
          </a:p>
          <a:p>
            <a:r>
              <a:rPr lang="de-DE" dirty="0"/>
              <a:t>Bezugsgrößen sodass Vergleichbarkeit kaum möglich ist</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11</a:t>
            </a:fld>
            <a:endParaRPr lang="de-DE"/>
          </a:p>
        </p:txBody>
      </p:sp>
    </p:spTree>
    <p:extLst>
      <p:ext uri="{BB962C8B-B14F-4D97-AF65-F5344CB8AC3E}">
        <p14:creationId xmlns:p14="http://schemas.microsoft.com/office/powerpoint/2010/main" val="3910782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Auch bei gleicher Vergleichsgröße bleiben die Daten unterschiedlich</a:t>
            </a:r>
          </a:p>
        </p:txBody>
      </p:sp>
      <p:sp>
        <p:nvSpPr>
          <p:cNvPr id="4" name="Foliennummernplatzhalter 3"/>
          <p:cNvSpPr>
            <a:spLocks noGrp="1"/>
          </p:cNvSpPr>
          <p:nvPr>
            <p:ph type="sldNum" sz="quarter" idx="10"/>
          </p:nvPr>
        </p:nvSpPr>
        <p:spPr/>
        <p:txBody>
          <a:bodyPr/>
          <a:lstStyle/>
          <a:p>
            <a:fld id="{456EA2B8-489A-2D46-9FF2-809674614F4E}" type="slidenum">
              <a:rPr lang="de-DE" smtClean="0"/>
              <a:t>12</a:t>
            </a:fld>
            <a:endParaRPr lang="de-DE"/>
          </a:p>
        </p:txBody>
      </p:sp>
    </p:spTree>
    <p:extLst>
      <p:ext uri="{BB962C8B-B14F-4D97-AF65-F5344CB8AC3E}">
        <p14:creationId xmlns:p14="http://schemas.microsoft.com/office/powerpoint/2010/main" val="733777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Erste Studie: g/CO2 pro Stunde, zweite Studie benötige Energie pro GB übertragener Daten. Große Unterschiede zwischen den erhobenen Werten. Aber dennoch sind Zusammenhänge zu entnehmen: 1. Energiebedarf sinkt im Laufe der Zeit. 2. Ganz großer Ausreißer in Studie Carbon Trust mit 3200 CO2eq stellte sich als Fehlerhaft heraus.</a:t>
            </a:r>
          </a:p>
          <a:p>
            <a:endParaRPr lang="de-DE" dirty="0"/>
          </a:p>
          <a:p>
            <a:r>
              <a:rPr lang="de-DE" dirty="0">
                <a:solidFill>
                  <a:srgbClr val="FF0000"/>
                </a:solidFill>
              </a:rPr>
              <a:t>Ich</a:t>
            </a:r>
            <a:r>
              <a:rPr lang="de-DE" baseline="0" dirty="0">
                <a:solidFill>
                  <a:srgbClr val="FF0000"/>
                </a:solidFill>
              </a:rPr>
              <a:t> verstehe nicht ganz, was der eingefügte Kasten zur 1. Studie aussagt mit g CO2e/h</a:t>
            </a:r>
            <a:br>
              <a:rPr lang="de-DE" dirty="0"/>
            </a:b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13</a:t>
            </a:fld>
            <a:endParaRPr lang="de-DE"/>
          </a:p>
        </p:txBody>
      </p:sp>
    </p:spTree>
    <p:extLst>
      <p:ext uri="{BB962C8B-B14F-4D97-AF65-F5344CB8AC3E}">
        <p14:creationId xmlns:p14="http://schemas.microsoft.com/office/powerpoint/2010/main" val="11036465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sv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9" name="Grafik 8">
            <a:extLst>
              <a:ext uri="{FF2B5EF4-FFF2-40B4-BE49-F238E27FC236}">
                <a16:creationId xmlns:a16="http://schemas.microsoft.com/office/drawing/2014/main" id="{962C3097-8BA0-7F74-8541-11E122506A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47162" y="572792"/>
            <a:ext cx="2455864" cy="567830"/>
          </a:xfrm>
          <a:prstGeom prst="rect">
            <a:avLst/>
          </a:prstGeom>
        </p:spPr>
      </p:pic>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60110" y="5848979"/>
            <a:ext cx="2661721" cy="527852"/>
          </a:xfrm>
          <a:prstGeom prst="rect">
            <a:avLst/>
          </a:prstGeom>
        </p:spPr>
      </p:pic>
      <p:pic>
        <p:nvPicPr>
          <p:cNvPr id="13" name="Grafik 12">
            <a:extLst>
              <a:ext uri="{FF2B5EF4-FFF2-40B4-BE49-F238E27FC236}">
                <a16:creationId xmlns:a16="http://schemas.microsoft.com/office/drawing/2014/main" id="{00082828-590A-492F-5DD3-0BF3516F1935}"/>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10004424" y="5697820"/>
            <a:ext cx="1901825" cy="101649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7525583" y="5949499"/>
            <a:ext cx="1662867" cy="373677"/>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02.10.2025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047162" y="572792"/>
            <a:ext cx="2455864" cy="567830"/>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bmbf.de/bmbf/de/forschung/energiewende-undnachhaltiges-%20wirtschaften/energiewende/energiewende_node.html" TargetMode="External"/><Relationship Id="rId2" Type="http://schemas.openxmlformats.org/officeDocument/2006/relationships/hyperlink" Target="https://pisrt.org/psrpress/" TargetMode="External"/><Relationship Id="rId1" Type="http://schemas.openxmlformats.org/officeDocument/2006/relationships/slideLayout" Target="../slideLayouts/slideLayout2.xml"/><Relationship Id="rId4" Type="http://schemas.openxmlformats.org/officeDocument/2006/relationships/hyperlink" Target="https://www.carbontrust.com/our-work-and-impact/guides-reports-and-tools/carbon-impact-of-video-streaming"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s://www.fcn.eonerc.rwthaachen.de/global/show_document.asp?id=aaaaaaaabbwepsq"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umweltbundesamt.de/themen/co2-emissionen-pro-kilowattstunde-strom-stiegen-in" TargetMode="External"/><Relationship Id="rId2" Type="http://schemas.openxmlformats.org/officeDocument/2006/relationships/hyperlink" Target="https://theshiftproject.org/en/article/shift-project-really-overestimate-carbon-footprint-videoanalysi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kurzelinks.de/71uc" TargetMode="External"/><Relationship Id="rId7" Type="http://schemas.openxmlformats.org/officeDocument/2006/relationships/hyperlink" Target="https://kurzelinks.de/yz7x" TargetMode="External"/><Relationship Id="rId2" Type="http://schemas.openxmlformats.org/officeDocument/2006/relationships/hyperlink" Target="https://kurzelinks.de/w837" TargetMode="External"/><Relationship Id="rId1" Type="http://schemas.openxmlformats.org/officeDocument/2006/relationships/slideLayout" Target="../slideLayouts/slideLayout2.xml"/><Relationship Id="rId6" Type="http://schemas.openxmlformats.org/officeDocument/2006/relationships/hyperlink" Target="https://kurzelinks.de/2gvg" TargetMode="External"/><Relationship Id="rId5" Type="http://schemas.openxmlformats.org/officeDocument/2006/relationships/hyperlink" Target="https://kurzelinks.de/ofz1" TargetMode="External"/><Relationship Id="rId4" Type="http://schemas.openxmlformats.org/officeDocument/2006/relationships/hyperlink" Target="https://kurzelinks.de/5eu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d4mint.de/"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creativecommons.org/licenses/by/4.0/legalcode.de"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Titel </a:t>
            </a:r>
            <a:r>
              <a:rPr lang="de-DE" dirty="0">
                <a:solidFill>
                  <a:schemeClr val="accent6"/>
                </a:solidFill>
              </a:rPr>
              <a:t>„</a:t>
            </a:r>
            <a:r>
              <a:rPr lang="de-DE" b="0" i="0" dirty="0">
                <a:solidFill>
                  <a:schemeClr val="accent6"/>
                </a:solidFill>
                <a:effectLst/>
              </a:rPr>
              <a:t>CO2-Emissionen durch Streaming – Ein Beispiel mathematischer Bildung für nachhaltige Entwicklung“</a:t>
            </a:r>
            <a:endParaRPr lang="de-DE" dirty="0">
              <a:solidFill>
                <a:schemeClr val="accent6"/>
              </a:solidFill>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7" y="1637011"/>
            <a:ext cx="1173831" cy="550007"/>
          </a:xfrm>
        </p:spPr>
        <p:txBody>
          <a:bodyPr/>
          <a:lstStyle/>
          <a:p>
            <a:r>
              <a:rPr lang="de-DE" dirty="0"/>
              <a:t>Mathematik</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pic>
        <p:nvPicPr>
          <p:cNvPr id="7" name="Grafik 6">
            <a:extLst>
              <a:ext uri="{FF2B5EF4-FFF2-40B4-BE49-F238E27FC236}">
                <a16:creationId xmlns:a16="http://schemas.microsoft.com/office/drawing/2014/main" id="{DC6A3983-1F49-45EF-852E-DB0528AF0C25}"/>
              </a:ext>
            </a:extLst>
          </p:cNvPr>
          <p:cNvPicPr/>
          <p:nvPr/>
        </p:nvPicPr>
        <p:blipFill>
          <a:blip r:embed="rId3" cstate="hqprint">
            <a:extLst>
              <a:ext uri="{28A0092B-C50C-407E-A947-70E740481C1C}">
                <a14:useLocalDpi xmlns:a14="http://schemas.microsoft.com/office/drawing/2010/main" val="0"/>
              </a:ext>
            </a:extLst>
          </a:blip>
          <a:stretch>
            <a:fillRect/>
          </a:stretch>
        </p:blipFill>
        <p:spPr>
          <a:xfrm>
            <a:off x="4291090" y="5872965"/>
            <a:ext cx="1930651" cy="584863"/>
          </a:xfrm>
          <a:prstGeom prst="rect">
            <a:avLst/>
          </a:prstGeom>
        </p:spPr>
      </p:pic>
    </p:spTree>
    <p:extLst>
      <p:ext uri="{BB962C8B-B14F-4D97-AF65-F5344CB8AC3E}">
        <p14:creationId xmlns:p14="http://schemas.microsoft.com/office/powerpoint/2010/main" val="333955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4955203" cy="646331"/>
          </a:xfrm>
          <a:prstGeom prst="rect">
            <a:avLst/>
          </a:prstGeom>
          <a:noFill/>
        </p:spPr>
        <p:txBody>
          <a:bodyPr wrap="none" rtlCol="0">
            <a:spAutoFit/>
          </a:bodyPr>
          <a:lstStyle/>
          <a:p>
            <a:r>
              <a:rPr lang="de-DE" sz="3600" dirty="0">
                <a:solidFill>
                  <a:schemeClr val="bg2"/>
                </a:solidFill>
              </a:rPr>
              <a:t>Diskussionsmöglichkeit</a:t>
            </a:r>
          </a:p>
        </p:txBody>
      </p:sp>
    </p:spTree>
    <p:extLst>
      <p:ext uri="{BB962C8B-B14F-4D97-AF65-F5344CB8AC3E}">
        <p14:creationId xmlns:p14="http://schemas.microsoft.com/office/powerpoint/2010/main" val="2820308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2065D113-E1AF-4186-A4E3-B7126CAFC190}"/>
              </a:ext>
            </a:extLst>
          </p:cNvPr>
          <p:cNvPicPr>
            <a:picLocks noChangeAspect="1"/>
          </p:cNvPicPr>
          <p:nvPr/>
        </p:nvPicPr>
        <p:blipFill>
          <a:blip r:embed="rId3"/>
          <a:stretch>
            <a:fillRect/>
          </a:stretch>
        </p:blipFill>
        <p:spPr>
          <a:xfrm>
            <a:off x="1329178" y="1945195"/>
            <a:ext cx="7392432" cy="676369"/>
          </a:xfrm>
          <a:prstGeom prst="rect">
            <a:avLst/>
          </a:prstGeom>
          <a:ln>
            <a:solidFill>
              <a:sysClr val="windowText" lastClr="000000"/>
            </a:solidFill>
          </a:ln>
        </p:spPr>
      </p:pic>
      <p:pic>
        <p:nvPicPr>
          <p:cNvPr id="4" name="Grafik 3">
            <a:extLst>
              <a:ext uri="{FF2B5EF4-FFF2-40B4-BE49-F238E27FC236}">
                <a16:creationId xmlns:a16="http://schemas.microsoft.com/office/drawing/2014/main" id="{522DC8A8-C290-42F7-9DE6-3F733582F8C7}"/>
              </a:ext>
            </a:extLst>
          </p:cNvPr>
          <p:cNvPicPr>
            <a:picLocks noChangeAspect="1"/>
          </p:cNvPicPr>
          <p:nvPr/>
        </p:nvPicPr>
        <p:blipFill>
          <a:blip r:embed="rId4"/>
          <a:stretch>
            <a:fillRect/>
          </a:stretch>
        </p:blipFill>
        <p:spPr>
          <a:xfrm>
            <a:off x="2347954" y="3182872"/>
            <a:ext cx="7506748" cy="933580"/>
          </a:xfrm>
          <a:prstGeom prst="rect">
            <a:avLst/>
          </a:prstGeom>
          <a:ln>
            <a:solidFill>
              <a:sysClr val="windowText" lastClr="000000"/>
            </a:solidFill>
          </a:ln>
        </p:spPr>
      </p:pic>
      <p:sp>
        <p:nvSpPr>
          <p:cNvPr id="5" name="Rechteck 4">
            <a:extLst>
              <a:ext uri="{FF2B5EF4-FFF2-40B4-BE49-F238E27FC236}">
                <a16:creationId xmlns:a16="http://schemas.microsoft.com/office/drawing/2014/main" id="{5A10C48B-C888-4E41-B32E-BC7D6AC006C1}"/>
              </a:ext>
            </a:extLst>
          </p:cNvPr>
          <p:cNvSpPr/>
          <p:nvPr/>
        </p:nvSpPr>
        <p:spPr>
          <a:xfrm>
            <a:off x="1329178" y="2282788"/>
            <a:ext cx="3251820" cy="335949"/>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6" name="Rechteck 5">
            <a:extLst>
              <a:ext uri="{FF2B5EF4-FFF2-40B4-BE49-F238E27FC236}">
                <a16:creationId xmlns:a16="http://schemas.microsoft.com/office/drawing/2014/main" id="{97E9E73B-1E40-4EDC-BB99-6D1691B8155C}"/>
              </a:ext>
            </a:extLst>
          </p:cNvPr>
          <p:cNvSpPr/>
          <p:nvPr/>
        </p:nvSpPr>
        <p:spPr>
          <a:xfrm>
            <a:off x="3623582" y="3756900"/>
            <a:ext cx="2311896" cy="341276"/>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7" name="Rechteck 6">
            <a:extLst>
              <a:ext uri="{FF2B5EF4-FFF2-40B4-BE49-F238E27FC236}">
                <a16:creationId xmlns:a16="http://schemas.microsoft.com/office/drawing/2014/main" id="{76C0CC30-6662-4EB8-9A2C-45F46AAFC1C6}"/>
              </a:ext>
            </a:extLst>
          </p:cNvPr>
          <p:cNvSpPr/>
          <p:nvPr/>
        </p:nvSpPr>
        <p:spPr>
          <a:xfrm>
            <a:off x="7797593" y="3458765"/>
            <a:ext cx="1643529" cy="289603"/>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pic>
        <p:nvPicPr>
          <p:cNvPr id="8" name="Grafik 7">
            <a:extLst>
              <a:ext uri="{FF2B5EF4-FFF2-40B4-BE49-F238E27FC236}">
                <a16:creationId xmlns:a16="http://schemas.microsoft.com/office/drawing/2014/main" id="{D9BCA57A-D32D-4AD0-9ADD-63178D53A504}"/>
              </a:ext>
            </a:extLst>
          </p:cNvPr>
          <p:cNvPicPr>
            <a:picLocks noChangeAspect="1"/>
          </p:cNvPicPr>
          <p:nvPr/>
        </p:nvPicPr>
        <p:blipFill rotWithShape="1">
          <a:blip r:embed="rId5"/>
          <a:srcRect t="54277" b="-1"/>
          <a:stretch/>
        </p:blipFill>
        <p:spPr>
          <a:xfrm>
            <a:off x="1329178" y="4816330"/>
            <a:ext cx="6035563" cy="1160304"/>
          </a:xfrm>
          <a:prstGeom prst="rect">
            <a:avLst/>
          </a:prstGeom>
          <a:ln>
            <a:solidFill>
              <a:sysClr val="windowText" lastClr="000000"/>
            </a:solidFill>
          </a:ln>
        </p:spPr>
      </p:pic>
      <p:sp>
        <p:nvSpPr>
          <p:cNvPr id="9" name="Rechteck 8">
            <a:extLst>
              <a:ext uri="{FF2B5EF4-FFF2-40B4-BE49-F238E27FC236}">
                <a16:creationId xmlns:a16="http://schemas.microsoft.com/office/drawing/2014/main" id="{53B8D3DD-77D4-4D96-BF00-E08C0584C0A3}"/>
              </a:ext>
            </a:extLst>
          </p:cNvPr>
          <p:cNvSpPr/>
          <p:nvPr/>
        </p:nvSpPr>
        <p:spPr>
          <a:xfrm>
            <a:off x="1474067" y="5126207"/>
            <a:ext cx="662696" cy="265922"/>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0" name="Rechteck 9">
            <a:extLst>
              <a:ext uri="{FF2B5EF4-FFF2-40B4-BE49-F238E27FC236}">
                <a16:creationId xmlns:a16="http://schemas.microsoft.com/office/drawing/2014/main" id="{1332B162-92A3-4958-B47F-3FE346F76963}"/>
              </a:ext>
            </a:extLst>
          </p:cNvPr>
          <p:cNvSpPr/>
          <p:nvPr/>
        </p:nvSpPr>
        <p:spPr>
          <a:xfrm>
            <a:off x="3426691" y="5411957"/>
            <a:ext cx="1243721" cy="265922"/>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5314275" cy="646331"/>
          </a:xfrm>
          <a:prstGeom prst="rect">
            <a:avLst/>
          </a:prstGeom>
          <a:noFill/>
        </p:spPr>
        <p:txBody>
          <a:bodyPr wrap="none" rtlCol="0">
            <a:spAutoFit/>
          </a:bodyPr>
          <a:lstStyle/>
          <a:p>
            <a:r>
              <a:rPr lang="de-DE" sz="3600" dirty="0">
                <a:solidFill>
                  <a:schemeClr val="bg2"/>
                </a:solidFill>
              </a:rPr>
              <a:t>Motivation - Schlagzeilen</a:t>
            </a:r>
          </a:p>
        </p:txBody>
      </p:sp>
      <p:sp>
        <p:nvSpPr>
          <p:cNvPr id="12" name="Textfeld 11">
            <a:extLst>
              <a:ext uri="{FF2B5EF4-FFF2-40B4-BE49-F238E27FC236}">
                <a16:creationId xmlns:a16="http://schemas.microsoft.com/office/drawing/2014/main" id="{401078B9-F052-4966-B9AD-6AE26ACB85A9}"/>
              </a:ext>
            </a:extLst>
          </p:cNvPr>
          <p:cNvSpPr txBox="1"/>
          <p:nvPr/>
        </p:nvSpPr>
        <p:spPr>
          <a:xfrm>
            <a:off x="5747657" y="6465556"/>
            <a:ext cx="6997496" cy="276999"/>
          </a:xfrm>
          <a:prstGeom prst="rect">
            <a:avLst/>
          </a:prstGeom>
          <a:noFill/>
        </p:spPr>
        <p:txBody>
          <a:bodyPr wrap="square" rtlCol="0">
            <a:spAutoFit/>
          </a:bodyPr>
          <a:lstStyle/>
          <a:p>
            <a:r>
              <a:rPr lang="de-DE" sz="1200" dirty="0">
                <a:solidFill>
                  <a:schemeClr val="bg1"/>
                </a:solidFill>
              </a:rPr>
              <a:t>Zeitungsausschnitte ausgenommen von CC-Lizenz. Quellen zu Zeitungen am Ende der Präsentation.</a:t>
            </a:r>
          </a:p>
        </p:txBody>
      </p:sp>
    </p:spTree>
    <p:extLst>
      <p:ext uri="{BB962C8B-B14F-4D97-AF65-F5344CB8AC3E}">
        <p14:creationId xmlns:p14="http://schemas.microsoft.com/office/powerpoint/2010/main" val="796737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AC952CF3-96DB-44A8-8456-20F6576DE244}"/>
              </a:ext>
            </a:extLst>
          </p:cNvPr>
          <p:cNvPicPr>
            <a:picLocks noChangeAspect="1"/>
          </p:cNvPicPr>
          <p:nvPr/>
        </p:nvPicPr>
        <p:blipFill>
          <a:blip r:embed="rId3"/>
          <a:stretch>
            <a:fillRect/>
          </a:stretch>
        </p:blipFill>
        <p:spPr>
          <a:xfrm>
            <a:off x="1557787" y="1753574"/>
            <a:ext cx="5928874" cy="1585097"/>
          </a:xfrm>
          <a:prstGeom prst="rect">
            <a:avLst/>
          </a:prstGeom>
          <a:ln>
            <a:solidFill>
              <a:sysClr val="windowText" lastClr="000000"/>
            </a:solidFill>
          </a:ln>
        </p:spPr>
      </p:pic>
      <p:pic>
        <p:nvPicPr>
          <p:cNvPr id="4" name="Grafik 3">
            <a:extLst>
              <a:ext uri="{FF2B5EF4-FFF2-40B4-BE49-F238E27FC236}">
                <a16:creationId xmlns:a16="http://schemas.microsoft.com/office/drawing/2014/main" id="{144E48D9-7277-4B7F-8027-73A2398C5320}"/>
              </a:ext>
            </a:extLst>
          </p:cNvPr>
          <p:cNvPicPr>
            <a:picLocks noChangeAspect="1"/>
          </p:cNvPicPr>
          <p:nvPr/>
        </p:nvPicPr>
        <p:blipFill>
          <a:blip r:embed="rId4"/>
          <a:stretch>
            <a:fillRect/>
          </a:stretch>
        </p:blipFill>
        <p:spPr>
          <a:xfrm>
            <a:off x="1551112" y="4322601"/>
            <a:ext cx="5928874" cy="1867062"/>
          </a:xfrm>
          <a:prstGeom prst="rect">
            <a:avLst/>
          </a:prstGeom>
          <a:ln>
            <a:solidFill>
              <a:sysClr val="windowText" lastClr="000000"/>
            </a:solidFill>
          </a:ln>
        </p:spPr>
      </p:pic>
      <p:pic>
        <p:nvPicPr>
          <p:cNvPr id="5" name="Grafik 4">
            <a:extLst>
              <a:ext uri="{FF2B5EF4-FFF2-40B4-BE49-F238E27FC236}">
                <a16:creationId xmlns:a16="http://schemas.microsoft.com/office/drawing/2014/main" id="{6545B1A4-BCEE-4760-88F9-812C308C42F1}"/>
              </a:ext>
            </a:extLst>
          </p:cNvPr>
          <p:cNvPicPr>
            <a:picLocks noChangeAspect="1"/>
          </p:cNvPicPr>
          <p:nvPr/>
        </p:nvPicPr>
        <p:blipFill rotWithShape="1">
          <a:blip r:embed="rId5"/>
          <a:srcRect t="42563"/>
          <a:stretch/>
        </p:blipFill>
        <p:spPr>
          <a:xfrm>
            <a:off x="4323420" y="3101856"/>
            <a:ext cx="6035563" cy="1457560"/>
          </a:xfrm>
          <a:prstGeom prst="rect">
            <a:avLst/>
          </a:prstGeom>
          <a:ln>
            <a:solidFill>
              <a:sysClr val="windowText" lastClr="000000"/>
            </a:solidFill>
          </a:ln>
        </p:spPr>
      </p:pic>
      <p:sp>
        <p:nvSpPr>
          <p:cNvPr id="6" name="Rechteck 5">
            <a:extLst>
              <a:ext uri="{FF2B5EF4-FFF2-40B4-BE49-F238E27FC236}">
                <a16:creationId xmlns:a16="http://schemas.microsoft.com/office/drawing/2014/main" id="{E35B64A5-336E-4E67-80F1-F931512F5451}"/>
              </a:ext>
            </a:extLst>
          </p:cNvPr>
          <p:cNvSpPr/>
          <p:nvPr/>
        </p:nvSpPr>
        <p:spPr>
          <a:xfrm>
            <a:off x="2723206" y="5397924"/>
            <a:ext cx="1185705" cy="283376"/>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7" name="Rechteck 6">
            <a:extLst>
              <a:ext uri="{FF2B5EF4-FFF2-40B4-BE49-F238E27FC236}">
                <a16:creationId xmlns:a16="http://schemas.microsoft.com/office/drawing/2014/main" id="{B00C9DC1-61E9-4590-9F0C-828784B431D2}"/>
              </a:ext>
            </a:extLst>
          </p:cNvPr>
          <p:cNvSpPr/>
          <p:nvPr/>
        </p:nvSpPr>
        <p:spPr>
          <a:xfrm>
            <a:off x="3305111" y="3013732"/>
            <a:ext cx="1018309" cy="259773"/>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8" name="Rechteck 7">
            <a:extLst>
              <a:ext uri="{FF2B5EF4-FFF2-40B4-BE49-F238E27FC236}">
                <a16:creationId xmlns:a16="http://schemas.microsoft.com/office/drawing/2014/main" id="{91144AA9-77E3-483F-9632-D5426F50E659}"/>
              </a:ext>
            </a:extLst>
          </p:cNvPr>
          <p:cNvSpPr/>
          <p:nvPr/>
        </p:nvSpPr>
        <p:spPr>
          <a:xfrm>
            <a:off x="6451492" y="3998604"/>
            <a:ext cx="1226127" cy="285751"/>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Kantumruy Pro"/>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5314275" cy="646331"/>
          </a:xfrm>
          <a:prstGeom prst="rect">
            <a:avLst/>
          </a:prstGeom>
          <a:noFill/>
        </p:spPr>
        <p:txBody>
          <a:bodyPr wrap="none" rtlCol="0">
            <a:spAutoFit/>
          </a:bodyPr>
          <a:lstStyle/>
          <a:p>
            <a:r>
              <a:rPr lang="de-DE" sz="3600" dirty="0">
                <a:solidFill>
                  <a:schemeClr val="bg2"/>
                </a:solidFill>
              </a:rPr>
              <a:t>Motivation - Schlagzeilen</a:t>
            </a:r>
          </a:p>
        </p:txBody>
      </p:sp>
      <p:sp>
        <p:nvSpPr>
          <p:cNvPr id="10" name="Textfeld 9">
            <a:extLst>
              <a:ext uri="{FF2B5EF4-FFF2-40B4-BE49-F238E27FC236}">
                <a16:creationId xmlns:a16="http://schemas.microsoft.com/office/drawing/2014/main" id="{2BE588AA-26B3-4260-8921-D2F2CB00ABCA}"/>
              </a:ext>
            </a:extLst>
          </p:cNvPr>
          <p:cNvSpPr txBox="1"/>
          <p:nvPr/>
        </p:nvSpPr>
        <p:spPr>
          <a:xfrm>
            <a:off x="5747657" y="6465556"/>
            <a:ext cx="6997496" cy="276999"/>
          </a:xfrm>
          <a:prstGeom prst="rect">
            <a:avLst/>
          </a:prstGeom>
          <a:noFill/>
        </p:spPr>
        <p:txBody>
          <a:bodyPr wrap="square" rtlCol="0">
            <a:spAutoFit/>
          </a:bodyPr>
          <a:lstStyle/>
          <a:p>
            <a:r>
              <a:rPr lang="de-DE" sz="1200" dirty="0">
                <a:solidFill>
                  <a:schemeClr val="bg1"/>
                </a:solidFill>
              </a:rPr>
              <a:t>Zeitungsausschnitte ausgenommen von CC-Lizenz. Quellen zu Zeitungen am Ende der Präsentation.</a:t>
            </a:r>
          </a:p>
        </p:txBody>
      </p:sp>
    </p:spTree>
    <p:extLst>
      <p:ext uri="{BB962C8B-B14F-4D97-AF65-F5344CB8AC3E}">
        <p14:creationId xmlns:p14="http://schemas.microsoft.com/office/powerpoint/2010/main" val="2687470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3FF18193-331D-408E-BDEB-AA99C4BDAEDB}"/>
              </a:ext>
            </a:extLst>
          </p:cNvPr>
          <p:cNvPicPr>
            <a:picLocks noChangeAspect="1"/>
          </p:cNvPicPr>
          <p:nvPr/>
        </p:nvPicPr>
        <p:blipFill>
          <a:blip r:embed="rId3"/>
          <a:stretch>
            <a:fillRect/>
          </a:stretch>
        </p:blipFill>
        <p:spPr>
          <a:xfrm>
            <a:off x="1333463" y="1945195"/>
            <a:ext cx="4599787" cy="4424319"/>
          </a:xfrm>
          <a:prstGeom prst="rect">
            <a:avLst/>
          </a:prstGeom>
        </p:spPr>
      </p:pic>
      <p:sp>
        <p:nvSpPr>
          <p:cNvPr id="4" name="Textfeld 3">
            <a:extLst>
              <a:ext uri="{FF2B5EF4-FFF2-40B4-BE49-F238E27FC236}">
                <a16:creationId xmlns:a16="http://schemas.microsoft.com/office/drawing/2014/main" id="{7BB76DBF-D442-40FA-B995-76F6B4538527}"/>
              </a:ext>
            </a:extLst>
          </p:cNvPr>
          <p:cNvSpPr txBox="1"/>
          <p:nvPr/>
        </p:nvSpPr>
        <p:spPr bwMode="auto">
          <a:xfrm>
            <a:off x="1507841" y="6588081"/>
            <a:ext cx="1523174" cy="261610"/>
          </a:xfrm>
          <a:prstGeom prst="rect">
            <a:avLst/>
          </a:prstGeom>
          <a:noFill/>
        </p:spPr>
        <p:txBody>
          <a:bodyPr wrap="none" rtlCol="0">
            <a:spAutoFit/>
          </a:bodyPr>
          <a:lstStyle/>
          <a:p>
            <a:r>
              <a:rPr lang="de-DE" sz="1050" i="1" kern="0" dirty="0">
                <a:solidFill>
                  <a:prstClr val="black"/>
                </a:solidFill>
                <a:cs typeface="Arial"/>
              </a:rPr>
              <a:t>Carbon </a:t>
            </a:r>
            <a:r>
              <a:rPr lang="de-DE" sz="1050" i="1" kern="0" dirty="0" err="1">
                <a:solidFill>
                  <a:prstClr val="black"/>
                </a:solidFill>
                <a:cs typeface="Arial"/>
              </a:rPr>
              <a:t>trust</a:t>
            </a:r>
            <a:r>
              <a:rPr lang="de-DE" sz="1050" i="1" kern="0" dirty="0">
                <a:solidFill>
                  <a:prstClr val="black"/>
                </a:solidFill>
                <a:cs typeface="Arial"/>
              </a:rPr>
              <a:t> 2021, S. 14</a:t>
            </a:r>
          </a:p>
        </p:txBody>
      </p:sp>
      <p:pic>
        <p:nvPicPr>
          <p:cNvPr id="5" name="Grafik 4">
            <a:extLst>
              <a:ext uri="{FF2B5EF4-FFF2-40B4-BE49-F238E27FC236}">
                <a16:creationId xmlns:a16="http://schemas.microsoft.com/office/drawing/2014/main" id="{A3139056-171E-489D-94C0-DBDC10D9D215}"/>
              </a:ext>
            </a:extLst>
          </p:cNvPr>
          <p:cNvPicPr>
            <a:picLocks noChangeAspect="1"/>
          </p:cNvPicPr>
          <p:nvPr/>
        </p:nvPicPr>
        <p:blipFill>
          <a:blip r:embed="rId4"/>
          <a:stretch>
            <a:fillRect/>
          </a:stretch>
        </p:blipFill>
        <p:spPr>
          <a:xfrm>
            <a:off x="6222876" y="1889121"/>
            <a:ext cx="4010616" cy="4424318"/>
          </a:xfrm>
          <a:prstGeom prst="rect">
            <a:avLst/>
          </a:prstGeom>
        </p:spPr>
      </p:pic>
      <p:sp>
        <p:nvSpPr>
          <p:cNvPr id="6" name="Textfeld 5">
            <a:extLst>
              <a:ext uri="{FF2B5EF4-FFF2-40B4-BE49-F238E27FC236}">
                <a16:creationId xmlns:a16="http://schemas.microsoft.com/office/drawing/2014/main" id="{6F0B66CF-1A42-4EC7-A71A-F654D7249D38}"/>
              </a:ext>
            </a:extLst>
          </p:cNvPr>
          <p:cNvSpPr txBox="1"/>
          <p:nvPr/>
        </p:nvSpPr>
        <p:spPr bwMode="auto">
          <a:xfrm>
            <a:off x="8572002" y="6588081"/>
            <a:ext cx="1351652" cy="253916"/>
          </a:xfrm>
          <a:prstGeom prst="rect">
            <a:avLst/>
          </a:prstGeom>
          <a:noFill/>
        </p:spPr>
        <p:txBody>
          <a:bodyPr wrap="none" rtlCol="0">
            <a:spAutoFit/>
          </a:bodyPr>
          <a:lstStyle/>
          <a:p>
            <a:r>
              <a:rPr lang="de-DE" sz="1050" i="1" kern="0" dirty="0">
                <a:solidFill>
                  <a:prstClr val="black"/>
                </a:solidFill>
                <a:cs typeface="Arial"/>
              </a:rPr>
              <a:t>Aslan et al. 2017, S. 5</a:t>
            </a:r>
          </a:p>
        </p:txBody>
      </p:sp>
      <p:sp>
        <p:nvSpPr>
          <p:cNvPr id="7" name="Rechteck 6">
            <a:extLst>
              <a:ext uri="{FF2B5EF4-FFF2-40B4-BE49-F238E27FC236}">
                <a16:creationId xmlns:a16="http://schemas.microsoft.com/office/drawing/2014/main" id="{3DD4BBC6-6F0D-4EEA-BA78-31A350B4AF10}"/>
              </a:ext>
            </a:extLst>
          </p:cNvPr>
          <p:cNvSpPr/>
          <p:nvPr/>
        </p:nvSpPr>
        <p:spPr>
          <a:xfrm>
            <a:off x="5029609" y="4158531"/>
            <a:ext cx="882650" cy="430329"/>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8" name="Rechteck 7">
            <a:extLst>
              <a:ext uri="{FF2B5EF4-FFF2-40B4-BE49-F238E27FC236}">
                <a16:creationId xmlns:a16="http://schemas.microsoft.com/office/drawing/2014/main" id="{EFAF1E8F-4854-4480-87B1-8347C4F5445B}"/>
              </a:ext>
            </a:extLst>
          </p:cNvPr>
          <p:cNvSpPr/>
          <p:nvPr/>
        </p:nvSpPr>
        <p:spPr>
          <a:xfrm>
            <a:off x="5042309" y="4869731"/>
            <a:ext cx="882650" cy="608873"/>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9" name="Rechteck 8">
            <a:extLst>
              <a:ext uri="{FF2B5EF4-FFF2-40B4-BE49-F238E27FC236}">
                <a16:creationId xmlns:a16="http://schemas.microsoft.com/office/drawing/2014/main" id="{065DE0C3-F8B4-495C-8362-8E0D4374E884}"/>
              </a:ext>
            </a:extLst>
          </p:cNvPr>
          <p:cNvSpPr/>
          <p:nvPr/>
        </p:nvSpPr>
        <p:spPr>
          <a:xfrm>
            <a:off x="9200765" y="5225331"/>
            <a:ext cx="502443" cy="253273"/>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0" name="Rechteck 9">
            <a:extLst>
              <a:ext uri="{FF2B5EF4-FFF2-40B4-BE49-F238E27FC236}">
                <a16:creationId xmlns:a16="http://schemas.microsoft.com/office/drawing/2014/main" id="{7A6FAF29-A99E-471D-BA66-097846E2C006}"/>
              </a:ext>
            </a:extLst>
          </p:cNvPr>
          <p:cNvSpPr/>
          <p:nvPr/>
        </p:nvSpPr>
        <p:spPr>
          <a:xfrm>
            <a:off x="9207115" y="2380531"/>
            <a:ext cx="502443" cy="253273"/>
          </a:xfrm>
          <a:prstGeom prst="rect">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1" name="Rechteck 10">
            <a:extLst>
              <a:ext uri="{FF2B5EF4-FFF2-40B4-BE49-F238E27FC236}">
                <a16:creationId xmlns:a16="http://schemas.microsoft.com/office/drawing/2014/main" id="{6AF53B30-4528-4EA9-BB45-127747511F22}"/>
              </a:ext>
            </a:extLst>
          </p:cNvPr>
          <p:cNvSpPr/>
          <p:nvPr/>
        </p:nvSpPr>
        <p:spPr bwMode="auto">
          <a:xfrm>
            <a:off x="1329178" y="2626814"/>
            <a:ext cx="2880320" cy="914400"/>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g CO</a:t>
            </a:r>
            <a:r>
              <a:rPr kumimoji="0" lang="de-DE" sz="1100" b="0" i="0" u="none" strike="noStrike" kern="0" cap="none" spc="0" normalizeH="0" baseline="0" noProof="0" dirty="0">
                <a:ln>
                  <a:noFill/>
                </a:ln>
                <a:solidFill>
                  <a:prstClr val="black"/>
                </a:solidFill>
                <a:effectLst/>
                <a:uLnTx/>
                <a:uFillTx/>
                <a:latin typeface="Kantumruy Pro"/>
                <a:cs typeface="Arial"/>
              </a:rPr>
              <a:t>2</a:t>
            </a:r>
            <a:r>
              <a:rPr kumimoji="0" lang="de-DE" sz="1800" b="0" i="0" u="none" strike="noStrike" kern="0" cap="none" spc="0" normalizeH="0" baseline="0" noProof="0" dirty="0">
                <a:ln>
                  <a:noFill/>
                </a:ln>
                <a:solidFill>
                  <a:prstClr val="black"/>
                </a:solidFill>
                <a:effectLst/>
                <a:uLnTx/>
                <a:uFillTx/>
                <a:latin typeface="Kantumruy Pro"/>
                <a:cs typeface="Arial"/>
              </a:rPr>
              <a:t>e/h Streaming</a:t>
            </a:r>
          </a:p>
        </p:txBody>
      </p:sp>
      <p:sp>
        <p:nvSpPr>
          <p:cNvPr id="12" name="Rechteck 11">
            <a:extLst>
              <a:ext uri="{FF2B5EF4-FFF2-40B4-BE49-F238E27FC236}">
                <a16:creationId xmlns:a16="http://schemas.microsoft.com/office/drawing/2014/main" id="{4554F53E-FEDD-4C42-B660-B443C5866CB9}"/>
              </a:ext>
            </a:extLst>
          </p:cNvPr>
          <p:cNvSpPr/>
          <p:nvPr/>
        </p:nvSpPr>
        <p:spPr bwMode="auto">
          <a:xfrm>
            <a:off x="6181982" y="2633804"/>
            <a:ext cx="2880320" cy="914400"/>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kWh/GB </a:t>
            </a:r>
            <a:r>
              <a:rPr kumimoji="0" lang="de-DE" sz="1800" b="0" i="0" u="none" strike="noStrike" kern="0" cap="none" spc="0" normalizeH="0" baseline="0" noProof="0" dirty="0" err="1">
                <a:ln>
                  <a:noFill/>
                </a:ln>
                <a:solidFill>
                  <a:prstClr val="black"/>
                </a:solidFill>
                <a:effectLst/>
                <a:uLnTx/>
                <a:uFillTx/>
                <a:latin typeface="Kantumruy Pro"/>
                <a:cs typeface="Arial"/>
              </a:rPr>
              <a:t>übertr</a:t>
            </a:r>
            <a:r>
              <a:rPr kumimoji="0" lang="de-DE" sz="1800" b="0" i="0" u="none" strike="noStrike" kern="0" cap="none" spc="0" normalizeH="0" baseline="0" noProof="0" dirty="0">
                <a:ln>
                  <a:noFill/>
                </a:ln>
                <a:solidFill>
                  <a:prstClr val="black"/>
                </a:solidFill>
                <a:effectLst/>
                <a:uLnTx/>
                <a:uFillTx/>
                <a:latin typeface="Kantumruy Pro"/>
                <a:cs typeface="Arial"/>
              </a:rPr>
              <a:t>. Daten </a:t>
            </a:r>
          </a:p>
        </p:txBody>
      </p:sp>
      <p:sp>
        <p:nvSpPr>
          <p:cNvPr id="13" name="Textfeld 12">
            <a:extLst>
              <a:ext uri="{FF2B5EF4-FFF2-40B4-BE49-F238E27FC236}">
                <a16:creationId xmlns:a16="http://schemas.microsoft.com/office/drawing/2014/main" id="{2A406E47-99EB-45AD-B39A-5063065E82B5}"/>
              </a:ext>
            </a:extLst>
          </p:cNvPr>
          <p:cNvSpPr txBox="1"/>
          <p:nvPr/>
        </p:nvSpPr>
        <p:spPr>
          <a:xfrm>
            <a:off x="1329178" y="374136"/>
            <a:ext cx="2698175" cy="646331"/>
          </a:xfrm>
          <a:prstGeom prst="rect">
            <a:avLst/>
          </a:prstGeom>
          <a:noFill/>
        </p:spPr>
        <p:txBody>
          <a:bodyPr wrap="none" rtlCol="0">
            <a:spAutoFit/>
          </a:bodyPr>
          <a:lstStyle/>
          <a:p>
            <a:r>
              <a:rPr lang="de-DE" sz="3600" dirty="0">
                <a:solidFill>
                  <a:schemeClr val="bg2"/>
                </a:solidFill>
              </a:rPr>
              <a:t>Metastudien</a:t>
            </a:r>
          </a:p>
        </p:txBody>
      </p:sp>
    </p:spTree>
    <p:extLst>
      <p:ext uri="{BB962C8B-B14F-4D97-AF65-F5344CB8AC3E}">
        <p14:creationId xmlns:p14="http://schemas.microsoft.com/office/powerpoint/2010/main" val="188504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6630854" cy="646331"/>
          </a:xfrm>
          <a:prstGeom prst="rect">
            <a:avLst/>
          </a:prstGeom>
          <a:noFill/>
        </p:spPr>
        <p:txBody>
          <a:bodyPr wrap="none" rtlCol="0">
            <a:spAutoFit/>
          </a:bodyPr>
          <a:lstStyle/>
          <a:p>
            <a:r>
              <a:rPr lang="de-DE" sz="3600" dirty="0">
                <a:solidFill>
                  <a:schemeClr val="bg2"/>
                </a:solidFill>
              </a:rPr>
              <a:t>Warum überhaupt Emissionen?</a:t>
            </a:r>
          </a:p>
        </p:txBody>
      </p:sp>
      <p:sp>
        <p:nvSpPr>
          <p:cNvPr id="10" name="Inhaltsplatzhalter 9">
            <a:extLst>
              <a:ext uri="{FF2B5EF4-FFF2-40B4-BE49-F238E27FC236}">
                <a16:creationId xmlns:a16="http://schemas.microsoft.com/office/drawing/2014/main" id="{287845A4-FA6B-4156-B8E5-035F4AC58868}"/>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3812905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9269CBB6-F8D7-4DBE-BDA1-BB82E7F34BDE}"/>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Internet als komplexes, sich wandelndes Gefüge </a:t>
            </a:r>
          </a:p>
          <a:p>
            <a:pPr marL="271463"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„Heterogenität der Internet-Komponenten sowie die hohe Dynamik, die in diesem Bereich herrscht, und die dazu führt, dass jede Studie bei Erscheinen teilweise schon veraltet erscheint.“</a:t>
            </a:r>
          </a:p>
          <a:p>
            <a:pPr marL="271463"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unübersichtlichen Datenlage zum Energiebedarf von Datenzentren (meist Schätzungen)</a:t>
            </a:r>
          </a:p>
          <a:p>
            <a:pPr marL="271463"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Server müssen auch laufen, wenn gerade nichts übertragen wird</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Verschiedene Endgeräte</a:t>
            </a:r>
          </a:p>
          <a:p>
            <a:pPr marL="271463"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Handy, Tablet, </a:t>
            </a:r>
            <a:r>
              <a:rPr kumimoji="0" lang="de-DE" sz="1350" b="0" i="0" u="none" strike="noStrike" kern="0" cap="none" spc="23" normalizeH="0" baseline="0" noProof="0" dirty="0" err="1">
                <a:ln>
                  <a:noFill/>
                </a:ln>
                <a:solidFill>
                  <a:sysClr val="windowText" lastClr="000000"/>
                </a:solidFill>
                <a:effectLst/>
                <a:uLnTx/>
                <a:uFillTx/>
                <a:latin typeface="Kantumruy Pro"/>
                <a:cs typeface="Arial"/>
              </a:rPr>
              <a:t>SmartTV</a:t>
            </a:r>
            <a:r>
              <a:rPr kumimoji="0" lang="de-DE" sz="1350" b="0" i="0" u="none" strike="noStrike" kern="0" cap="none" spc="23" normalizeH="0" baseline="0" noProof="0" dirty="0">
                <a:ln>
                  <a:noFill/>
                </a:ln>
                <a:solidFill>
                  <a:sysClr val="windowText" lastClr="000000"/>
                </a:solidFill>
                <a:effectLst/>
                <a:uLnTx/>
                <a:uFillTx/>
                <a:latin typeface="Kantumruy Pro"/>
                <a:cs typeface="Arial"/>
              </a:rPr>
              <a:t>, PC, </a:t>
            </a:r>
            <a:r>
              <a:rPr kumimoji="0" lang="de-DE" sz="1350" b="0" i="0" u="none" strike="noStrike" kern="0" cap="none" spc="23" normalizeH="0" baseline="0" noProof="0" dirty="0" err="1">
                <a:ln>
                  <a:noFill/>
                </a:ln>
                <a:solidFill>
                  <a:sysClr val="windowText" lastClr="000000"/>
                </a:solidFill>
                <a:effectLst/>
                <a:uLnTx/>
                <a:uFillTx/>
                <a:latin typeface="Kantumruy Pro"/>
                <a:cs typeface="Arial"/>
              </a:rPr>
              <a:t>Beamer</a:t>
            </a:r>
            <a:r>
              <a:rPr kumimoji="0" lang="de-DE" sz="1350" b="0" i="0" u="none" strike="noStrike" kern="0" cap="none" spc="23" normalizeH="0" baseline="0" noProof="0" dirty="0">
                <a:ln>
                  <a:noFill/>
                </a:ln>
                <a:solidFill>
                  <a:sysClr val="windowText" lastClr="000000"/>
                </a:solidFill>
                <a:effectLst/>
                <a:uLnTx/>
                <a:uFillTx/>
                <a:latin typeface="Kantumruy Pro"/>
                <a:cs typeface="Arial"/>
              </a:rPr>
              <a:t>…</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Verschiedene Übertragungswege</a:t>
            </a:r>
          </a:p>
          <a:p>
            <a:pPr marL="271463"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 WLAN (Glasfaser, Kupfer) oder mobile Daten (3G, 4G, 5G…)</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Nur CO2 Emissionen durch Nutzung oder auch durch Erzeugung</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98A2FECC-EF20-4E07-9AA0-0EC4F9AA3AE0}"/>
              </a:ext>
            </a:extLst>
          </p:cNvPr>
          <p:cNvSpPr txBox="1"/>
          <p:nvPr/>
        </p:nvSpPr>
        <p:spPr bwMode="auto">
          <a:xfrm>
            <a:off x="8811380" y="2374946"/>
            <a:ext cx="1316386" cy="253916"/>
          </a:xfrm>
          <a:prstGeom prst="rect">
            <a:avLst/>
          </a:prstGeom>
          <a:noFill/>
        </p:spPr>
        <p:txBody>
          <a:bodyPr wrap="none" rtlCol="0">
            <a:spAutoFit/>
          </a:bodyPr>
          <a:lstStyle/>
          <a:p>
            <a:r>
              <a:rPr lang="de-DE" sz="1050" i="1" kern="0" dirty="0" err="1">
                <a:solidFill>
                  <a:prstClr val="black"/>
                </a:solidFill>
                <a:cs typeface="Arial"/>
              </a:rPr>
              <a:t>Coroama</a:t>
            </a:r>
            <a:r>
              <a:rPr lang="de-DE" sz="1050" i="1" kern="0" dirty="0">
                <a:solidFill>
                  <a:prstClr val="black"/>
                </a:solidFill>
                <a:cs typeface="Arial"/>
              </a:rPr>
              <a:t> 2020, S. 15</a:t>
            </a:r>
          </a:p>
        </p:txBody>
      </p:sp>
      <p:sp>
        <p:nvSpPr>
          <p:cNvPr id="5" name="Textfeld 4">
            <a:extLst>
              <a:ext uri="{FF2B5EF4-FFF2-40B4-BE49-F238E27FC236}">
                <a16:creationId xmlns:a16="http://schemas.microsoft.com/office/drawing/2014/main" id="{24BF5D9A-64CA-4F4C-9269-CDD08026CEB6}"/>
              </a:ext>
            </a:extLst>
          </p:cNvPr>
          <p:cNvSpPr txBox="1"/>
          <p:nvPr/>
        </p:nvSpPr>
        <p:spPr bwMode="auto">
          <a:xfrm>
            <a:off x="8215063" y="3067426"/>
            <a:ext cx="1912703" cy="253916"/>
          </a:xfrm>
          <a:prstGeom prst="rect">
            <a:avLst/>
          </a:prstGeom>
          <a:noFill/>
        </p:spPr>
        <p:txBody>
          <a:bodyPr wrap="none" rtlCol="0">
            <a:spAutoFit/>
          </a:bodyPr>
          <a:lstStyle/>
          <a:p>
            <a:r>
              <a:rPr lang="de-DE" sz="1050" i="1" kern="0" dirty="0">
                <a:solidFill>
                  <a:prstClr val="black"/>
                </a:solidFill>
                <a:cs typeface="Arial"/>
              </a:rPr>
              <a:t>SUSKI/POHL/FRICK 2020, S. 129</a:t>
            </a: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561659" cy="830997"/>
          </a:xfrm>
          <a:prstGeom prst="rect">
            <a:avLst/>
          </a:prstGeom>
          <a:noFill/>
        </p:spPr>
        <p:txBody>
          <a:bodyPr wrap="square" rtlCol="0">
            <a:spAutoFit/>
          </a:bodyPr>
          <a:lstStyle/>
          <a:p>
            <a:r>
              <a:rPr lang="de-DE" sz="2400" dirty="0">
                <a:solidFill>
                  <a:schemeClr val="bg2"/>
                </a:solidFill>
              </a:rPr>
              <a:t>Schwierigkeiten Pauschalaussagen zu treffen wie „...h Videostreaming verursacht etwa ..g CO2“</a:t>
            </a:r>
          </a:p>
        </p:txBody>
      </p:sp>
    </p:spTree>
    <p:extLst>
      <p:ext uri="{BB962C8B-B14F-4D97-AF65-F5344CB8AC3E}">
        <p14:creationId xmlns:p14="http://schemas.microsoft.com/office/powerpoint/2010/main" val="195257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B9DFD61F-3845-41F3-A476-849286C4F6B2}"/>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50000"/>
              </a:lnSpc>
              <a:spcBef>
                <a:spcPts val="1950"/>
              </a:spcBef>
              <a:spcAft>
                <a:spcPts val="0"/>
              </a:spcAft>
              <a:buClrTx/>
              <a:buSzTx/>
              <a:buFont typeface="Arial"/>
              <a:buNone/>
              <a:tabLst/>
              <a:defRPr/>
            </a:pPr>
            <a:r>
              <a:rPr kumimoji="0" lang="de-DE" sz="1800" b="1" i="0" u="none" strike="noStrike" kern="0" cap="none" spc="23" normalizeH="0" baseline="0" noProof="0">
                <a:ln>
                  <a:noFill/>
                </a:ln>
                <a:solidFill>
                  <a:sysClr val="windowText" lastClr="000000"/>
                </a:solidFill>
                <a:effectLst/>
                <a:uLnTx/>
                <a:uFillTx/>
                <a:latin typeface="Kantumruy Pro"/>
                <a:cs typeface="Arial"/>
              </a:rPr>
              <a:t>Nicht beachten wurden hierbei die Fragen:</a:t>
            </a:r>
          </a:p>
          <a:p>
            <a:pPr marL="0" marR="0" lvl="0" indent="0" algn="l" defTabSz="685800" eaLnBrk="1" fontAlgn="auto" latinLnBrk="0" hangingPunct="1">
              <a:lnSpc>
                <a:spcPct val="150000"/>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groß ist der Energiebedarf für das Streamingverhalten einer durchschnittlichen Person?</a:t>
            </a:r>
          </a:p>
          <a:p>
            <a:pPr marL="0" marR="0" lvl="0" indent="0" algn="l" defTabSz="685800" eaLnBrk="1" fontAlgn="auto" latinLnBrk="0" hangingPunct="1">
              <a:lnSpc>
                <a:spcPct val="150000"/>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wird sich dieser Durchschnittswert pro Person in den kommenden Jahren vermutlich verändern?</a:t>
            </a:r>
          </a:p>
          <a:p>
            <a:pPr marL="0" marR="0" lvl="0" indent="0" algn="l" defTabSz="685800" eaLnBrk="1" fontAlgn="auto" latinLnBrk="0" hangingPunct="1">
              <a:lnSpc>
                <a:spcPct val="150000"/>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groß ist der gesamte Energiebedarf von Streaming?</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cxnSp>
        <p:nvCxnSpPr>
          <p:cNvPr id="4" name="Gerader Verbinder 3">
            <a:extLst>
              <a:ext uri="{FF2B5EF4-FFF2-40B4-BE49-F238E27FC236}">
                <a16:creationId xmlns:a16="http://schemas.microsoft.com/office/drawing/2014/main" id="{B8346300-53E4-4BE7-9130-A79BBA6E3432}"/>
              </a:ext>
            </a:extLst>
          </p:cNvPr>
          <p:cNvCxnSpPr>
            <a:cxnSpLocks/>
          </p:cNvCxnSpPr>
          <p:nvPr/>
        </p:nvCxnSpPr>
        <p:spPr bwMode="auto">
          <a:xfrm>
            <a:off x="1329178" y="5017107"/>
            <a:ext cx="5297121" cy="0"/>
          </a:xfrm>
          <a:prstGeom prst="line">
            <a:avLst/>
          </a:prstGeom>
          <a:noFill/>
          <a:ln w="19050" cap="flat" cmpd="sng" algn="ctr">
            <a:solidFill>
              <a:sysClr val="windowText" lastClr="000000"/>
            </a:solidFill>
            <a:prstDash val="solid"/>
            <a:miter lim="800000"/>
          </a:ln>
          <a:effectLst>
            <a:outerShdw blurRad="40000" dist="23000" dir="5400000" rotWithShape="0">
              <a:srgbClr val="000000">
                <a:alpha val="35000"/>
              </a:srgbClr>
            </a:outerShdw>
          </a:effectLst>
        </p:spPr>
      </p:cxnSp>
      <p:sp>
        <p:nvSpPr>
          <p:cNvPr id="5" name="Rechteck 4">
            <a:extLst>
              <a:ext uri="{FF2B5EF4-FFF2-40B4-BE49-F238E27FC236}">
                <a16:creationId xmlns:a16="http://schemas.microsoft.com/office/drawing/2014/main" id="{F51F7ED9-2313-4EF5-BF4D-D4FC2C3644CF}"/>
              </a:ext>
            </a:extLst>
          </p:cNvPr>
          <p:cNvSpPr/>
          <p:nvPr/>
        </p:nvSpPr>
        <p:spPr bwMode="auto">
          <a:xfrm rot="5400000">
            <a:off x="7879706" y="3015140"/>
            <a:ext cx="2880320" cy="914400"/>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latin typeface="Kantumruy Pro"/>
                <a:cs typeface="Arial"/>
              </a:rPr>
              <a:t>In Lernumgebung behandelte Fragen</a:t>
            </a: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561659" cy="830997"/>
          </a:xfrm>
          <a:prstGeom prst="rect">
            <a:avLst/>
          </a:prstGeom>
          <a:noFill/>
        </p:spPr>
        <p:txBody>
          <a:bodyPr wrap="square" rtlCol="0">
            <a:spAutoFit/>
          </a:bodyPr>
          <a:lstStyle/>
          <a:p>
            <a:r>
              <a:rPr lang="de-DE" sz="2400" dirty="0">
                <a:solidFill>
                  <a:schemeClr val="bg2"/>
                </a:solidFill>
              </a:rPr>
              <a:t>Schwierigkeiten Pauschalaussagen zu treffen wie „...h Videostreaming verursacht etwa ..g CO2“</a:t>
            </a:r>
          </a:p>
        </p:txBody>
      </p:sp>
    </p:spTree>
    <p:extLst>
      <p:ext uri="{BB962C8B-B14F-4D97-AF65-F5344CB8AC3E}">
        <p14:creationId xmlns:p14="http://schemas.microsoft.com/office/powerpoint/2010/main" val="267414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429811" cy="1077218"/>
          </a:xfrm>
          <a:prstGeom prst="rect">
            <a:avLst/>
          </a:prstGeom>
          <a:noFill/>
        </p:spPr>
        <p:txBody>
          <a:bodyPr wrap="square" rtlCol="0">
            <a:spAutoFit/>
          </a:bodyPr>
          <a:lstStyle/>
          <a:p>
            <a:r>
              <a:rPr lang="de-DE" sz="3200" dirty="0">
                <a:solidFill>
                  <a:schemeClr val="bg2"/>
                </a:solidFill>
              </a:rPr>
              <a:t>Arbeitsphase: „Berechnung eigener Daten und Modellbildung“</a:t>
            </a:r>
          </a:p>
        </p:txBody>
      </p:sp>
    </p:spTree>
    <p:extLst>
      <p:ext uri="{BB962C8B-B14F-4D97-AF65-F5344CB8AC3E}">
        <p14:creationId xmlns:p14="http://schemas.microsoft.com/office/powerpoint/2010/main" val="3094173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4955203" cy="646331"/>
          </a:xfrm>
          <a:prstGeom prst="rect">
            <a:avLst/>
          </a:prstGeom>
          <a:noFill/>
        </p:spPr>
        <p:txBody>
          <a:bodyPr wrap="none" rtlCol="0">
            <a:spAutoFit/>
          </a:bodyPr>
          <a:lstStyle/>
          <a:p>
            <a:r>
              <a:rPr lang="de-DE" sz="3600" dirty="0">
                <a:solidFill>
                  <a:schemeClr val="bg2"/>
                </a:solidFill>
              </a:rPr>
              <a:t>Diskussionsmöglichkeit</a:t>
            </a:r>
          </a:p>
        </p:txBody>
      </p:sp>
    </p:spTree>
    <p:extLst>
      <p:ext uri="{BB962C8B-B14F-4D97-AF65-F5344CB8AC3E}">
        <p14:creationId xmlns:p14="http://schemas.microsoft.com/office/powerpoint/2010/main" val="1229007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mc:AlternateContent xmlns:mc="http://schemas.openxmlformats.org/markup-compatibility/2006" xmlns:a14="http://schemas.microsoft.com/office/drawing/2010/main">
        <mc:Choice Requires="a14">
          <p:sp>
            <p:nvSpPr>
              <p:cNvPr id="3" name="Textplatzhalter 2">
                <a:extLst>
                  <a:ext uri="{FF2B5EF4-FFF2-40B4-BE49-F238E27FC236}">
                    <a16:creationId xmlns:a16="http://schemas.microsoft.com/office/drawing/2014/main" id="{0F4453E4-FF14-40C6-B5D2-911BF4072B1D}"/>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14:m>
                  <m:oMathPara xmlns:m="http://schemas.openxmlformats.org/officeDocument/2006/math">
                    <m:oMathParaPr>
                      <m:jc m:val="centerGroup"/>
                    </m:oMathParaPr>
                    <m:oMath xmlns:m="http://schemas.openxmlformats.org/officeDocument/2006/math">
                      <m:sSub>
                        <m:sSubPr>
                          <m:ctrlP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400" b="0" i="1" u="none" strike="noStrike" kern="0" cap="none" spc="23" normalizeH="0" baseline="0" noProof="0">
                              <a:ln>
                                <a:noFill/>
                              </a:ln>
                              <a:solidFill>
                                <a:sysClr val="windowText" lastClr="000000"/>
                              </a:solidFill>
                              <a:effectLst/>
                              <a:uLnTx/>
                              <a:uFillTx/>
                              <a:latin typeface="Cambria Math" panose="02040503050406030204" pitchFamily="18" charset="0"/>
                            </a:rPr>
                            <m:t>𝐸𝑛𝑒𝑟𝑔𝑖𝑒𝑏𝑒𝑑𝑎𝑟𝑓</m:t>
                          </m:r>
                        </m:e>
                        <m:sub>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𝑆𝑡𝑟𝑒𝑎𝑚𝑖𝑛𝑔</m:t>
                          </m:r>
                        </m:sub>
                      </m:sSub>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sSub>
                        <m:sSubPr>
                          <m:ctrlP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400" b="0" i="1" u="none" strike="noStrike" kern="0" cap="none" spc="23" normalizeH="0" baseline="0" noProof="0">
                              <a:ln>
                                <a:noFill/>
                              </a:ln>
                              <a:solidFill>
                                <a:sysClr val="windowText" lastClr="000000"/>
                              </a:solidFill>
                              <a:effectLst/>
                              <a:uLnTx/>
                              <a:uFillTx/>
                              <a:latin typeface="Cambria Math" panose="02040503050406030204" pitchFamily="18" charset="0"/>
                            </a:rPr>
                            <m:t>𝐸𝑛𝑒𝑟𝑔𝑖𝑒𝑏𝑒𝑑𝑎𝑟𝑓</m:t>
                          </m:r>
                        </m:e>
                        <m:sub>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𝐸𝑛𝑑𝑔𝑒𝑟</m:t>
                          </m:r>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ä</m:t>
                          </m:r>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𝑡</m:t>
                          </m:r>
                        </m:sub>
                      </m:sSub>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sSub>
                        <m:sSubPr>
                          <m:ctrlPr>
                            <a:rPr kumimoji="0" lang="de-DE" sz="1400" b="0" i="1" u="none" strike="noStrike" kern="0" cap="none" spc="23" normalizeH="0" baseline="0" noProof="0">
                              <a:ln>
                                <a:noFill/>
                              </a:ln>
                              <a:solidFill>
                                <a:sysClr val="windowText" lastClr="000000"/>
                              </a:solidFill>
                              <a:effectLst/>
                              <a:uLnTx/>
                              <a:uFillTx/>
                              <a:latin typeface="Cambria Math" panose="02040503050406030204" pitchFamily="18" charset="0"/>
                            </a:rPr>
                          </m:ctrlPr>
                        </m:sSubPr>
                        <m:e>
                          <m:r>
                            <a:rPr kumimoji="0" lang="de-DE" sz="1400" b="0" i="1" u="none" strike="noStrike" kern="0" cap="none" spc="23" normalizeH="0" baseline="0" noProof="0">
                              <a:ln>
                                <a:noFill/>
                              </a:ln>
                              <a:solidFill>
                                <a:sysClr val="windowText" lastClr="000000"/>
                              </a:solidFill>
                              <a:effectLst/>
                              <a:uLnTx/>
                              <a:uFillTx/>
                              <a:latin typeface="Cambria Math" panose="02040503050406030204" pitchFamily="18" charset="0"/>
                            </a:rPr>
                            <m:t>𝐸𝑛𝑒𝑟𝑔𝑖𝑒𝑏𝑒𝑑𝑎𝑟𝑓</m:t>
                          </m:r>
                        </m:e>
                        <m:sub>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𝐷𝑎𝑡𝑒𝑛</m:t>
                          </m:r>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ü</m:t>
                          </m:r>
                          <m:r>
                            <a:rPr kumimoji="0" lang="de-DE" sz="14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𝑏𝑒𝑟𝑡𝑟𝑎𝑔𝑢𝑛𝑔</m:t>
                          </m:r>
                        </m:sub>
                      </m:sSub>
                    </m:oMath>
                  </m:oMathPara>
                </a14:m>
                <a:endParaRPr kumimoji="0" lang="de-DE" sz="140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14:m>
                  <m:oMathPara xmlns:m="http://schemas.openxmlformats.org/officeDocument/2006/math">
                    <m:oMathParaPr>
                      <m:jc m:val="centerGroup"/>
                    </m:oMathParaPr>
                    <m:oMath xmlns:m="http://schemas.openxmlformats.org/officeDocument/2006/math">
                      <m:r>
                        <a:rPr kumimoji="0" lang="de-DE" sz="1800" b="0" i="1" u="none" strike="noStrike" kern="0" cap="none" spc="23" normalizeH="0" baseline="0" noProof="0">
                          <a:ln>
                            <a:noFill/>
                          </a:ln>
                          <a:solidFill>
                            <a:sysClr val="windowText" lastClr="000000"/>
                          </a:solidFill>
                          <a:effectLst/>
                          <a:uLnTx/>
                          <a:uFillTx/>
                          <a:latin typeface="Cambria Math" panose="02040503050406030204" pitchFamily="18" charset="0"/>
                        </a:rPr>
                        <m:t>𝐸𝑛𝑒𝑟𝑔𝑖𝑒𝑏𝑒𝑑𝑎𝑟𝑓</m:t>
                      </m:r>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nary>
                        <m:naryPr>
                          <m:chr m:val="∑"/>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naryPr>
                        <m:sub>
                          <m:r>
                            <m:rPr>
                              <m:brk m:alnAt="23"/>
                            </m:r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1</m:t>
                          </m:r>
                        </m:sub>
                        <m:sup>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4</m:t>
                          </m:r>
                        </m:sup>
                        <m:e>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𝑡</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𝑃</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𝑅</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𝑝</m:t>
                          </m:r>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m:t>
                          </m:r>
                        </m:e>
                      </m:nary>
                    </m:oMath>
                  </m:oMathPara>
                </a14:m>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14:m>
                  <m:oMath xmlns:m="http://schemas.openxmlformats.org/officeDocument/2006/math">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𝑡</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oMath>
                </a14:m>
                <a:r>
                  <a:rPr kumimoji="0" lang="de-DE" sz="1800" b="0" i="0" u="none" strike="noStrike" kern="0" cap="none" spc="23" normalizeH="0" baseline="0" noProof="0" dirty="0">
                    <a:ln>
                      <a:noFill/>
                    </a:ln>
                    <a:solidFill>
                      <a:sysClr val="windowText" lastClr="000000"/>
                    </a:solidFill>
                    <a:effectLst/>
                    <a:uLnTx/>
                    <a:uFillTx/>
                    <a:latin typeface="Kantumruy Pro"/>
                    <a:cs typeface="Arial"/>
                  </a:rPr>
                  <a:t> ist die gestreamte Zeit an einem Endgerät </a:t>
                </a:r>
                <a:r>
                  <a:rPr kumimoji="0" lang="de-DE" sz="1800" b="0" i="1" u="none" strike="noStrike" kern="0" cap="none" spc="23" normalizeH="0" baseline="0" noProof="0" dirty="0">
                    <a:ln>
                      <a:noFill/>
                    </a:ln>
                    <a:solidFill>
                      <a:sysClr val="windowText" lastClr="000000"/>
                    </a:solidFill>
                    <a:effectLst/>
                    <a:uLnTx/>
                    <a:uFillTx/>
                    <a:latin typeface="Kantumruy Pro"/>
                    <a:cs typeface="Arial"/>
                  </a:rPr>
                  <a:t>i </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[in h].</a:t>
                </a:r>
                <a:endParaRPr kumimoji="0" lang="de-DE" sz="1800" b="0" i="1" u="none" strike="noStrike" kern="0" cap="none" spc="23" normalizeH="0" baseline="0" noProof="0" dirty="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14:m>
                  <m:oMath xmlns:m="http://schemas.openxmlformats.org/officeDocument/2006/math">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𝑃</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oMath>
                </a14:m>
                <a:r>
                  <a:rPr kumimoji="0" lang="de-DE" sz="1800" b="0" i="0" u="none" strike="noStrike" kern="0" cap="none" spc="23" normalizeH="0" baseline="0" noProof="0" dirty="0">
                    <a:ln>
                      <a:noFill/>
                    </a:ln>
                    <a:solidFill>
                      <a:sysClr val="windowText" lastClr="000000"/>
                    </a:solidFill>
                    <a:effectLst/>
                    <a:uLnTx/>
                    <a:uFillTx/>
                    <a:latin typeface="Kantumruy Pro"/>
                    <a:cs typeface="Arial"/>
                  </a:rPr>
                  <a:t> ist die Leistung des Endgeräts </a:t>
                </a:r>
                <a:r>
                  <a:rPr kumimoji="0" lang="de-DE" sz="1800" b="0" i="1" u="none" strike="noStrike" kern="0" cap="none" spc="23" normalizeH="0" baseline="0" noProof="0" dirty="0">
                    <a:ln>
                      <a:noFill/>
                    </a:ln>
                    <a:solidFill>
                      <a:sysClr val="windowText" lastClr="000000"/>
                    </a:solidFill>
                    <a:effectLst/>
                    <a:uLnTx/>
                    <a:uFillTx/>
                    <a:latin typeface="Kantumruy Pro"/>
                    <a:cs typeface="Arial"/>
                  </a:rPr>
                  <a:t>i </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[in kW].</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14:m>
                  <m:oMath xmlns:m="http://schemas.openxmlformats.org/officeDocument/2006/math">
                    <m:sSub>
                      <m:sSubPr>
                        <m:ctrlP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ctrlPr>
                      </m:sSubPr>
                      <m:e>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𝑅</m:t>
                        </m:r>
                      </m:e>
                      <m:sub>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𝑖</m:t>
                        </m:r>
                      </m:sub>
                    </m:sSub>
                  </m:oMath>
                </a14:m>
                <a:r>
                  <a:rPr kumimoji="0" lang="de-DE" sz="1800" b="0" i="0" u="none" strike="noStrike" kern="0" cap="none" spc="23" normalizeH="0" baseline="0" noProof="0" dirty="0">
                    <a:ln>
                      <a:noFill/>
                    </a:ln>
                    <a:solidFill>
                      <a:sysClr val="windowText" lastClr="000000"/>
                    </a:solidFill>
                    <a:effectLst/>
                    <a:uLnTx/>
                    <a:uFillTx/>
                    <a:latin typeface="Kantumruy Pro"/>
                    <a:cs typeface="Arial"/>
                  </a:rPr>
                  <a:t> gibt an, wie viele GB-Daten pro h (an Gerät </a:t>
                </a:r>
                <a:r>
                  <a:rPr kumimoji="0" lang="de-DE" sz="1800" b="0" i="1" u="none" strike="noStrike" kern="0" cap="none" spc="23" normalizeH="0" baseline="0" noProof="0" dirty="0">
                    <a:ln>
                      <a:noFill/>
                    </a:ln>
                    <a:solidFill>
                      <a:sysClr val="windowText" lastClr="000000"/>
                    </a:solidFill>
                    <a:effectLst/>
                    <a:uLnTx/>
                    <a:uFillTx/>
                    <a:latin typeface="Kantumruy Pro"/>
                    <a:cs typeface="Arial"/>
                  </a:rPr>
                  <a:t>i</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benötigt werden [in GB/h].</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14:m>
                  <m:oMath xmlns:m="http://schemas.openxmlformats.org/officeDocument/2006/math">
                    <m:r>
                      <a:rPr kumimoji="0" lang="de-DE" sz="1800" b="0" i="1" u="none" strike="noStrike" kern="0" cap="none" spc="23" normalizeH="0" baseline="0" noProof="0" smtClean="0">
                        <a:ln>
                          <a:noFill/>
                        </a:ln>
                        <a:solidFill>
                          <a:sysClr val="windowText" lastClr="000000"/>
                        </a:solidFill>
                        <a:effectLst/>
                        <a:uLnTx/>
                        <a:uFillTx/>
                        <a:latin typeface="Cambria Math" panose="02040503050406030204" pitchFamily="18" charset="0"/>
                      </a:rPr>
                      <m:t>𝑝</m:t>
                    </m:r>
                  </m:oMath>
                </a14:m>
                <a:r>
                  <a:rPr kumimoji="0" lang="de-DE" sz="1800" b="0" i="0" u="none" strike="noStrike" kern="0" cap="none" spc="23" normalizeH="0" baseline="0" noProof="0" dirty="0">
                    <a:ln>
                      <a:noFill/>
                    </a:ln>
                    <a:solidFill>
                      <a:sysClr val="windowText" lastClr="000000"/>
                    </a:solidFill>
                    <a:effectLst/>
                    <a:uLnTx/>
                    <a:uFillTx/>
                    <a:latin typeface="Kantumruy Pro"/>
                    <a:cs typeface="Arial"/>
                  </a:rPr>
                  <a:t> Energieintensität der Daten- und Übertragungszentren [in kWh/GB].</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00" b="0" i="0" u="none" strike="noStrike" kern="0" cap="none" spc="23" normalizeH="0" baseline="0" noProof="0" dirty="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„Die Erzeugung einer Kilowattstunde Strom verursachte [2022] durchschnittlich 434 Gramm CO2“.</a:t>
                </a:r>
              </a:p>
            </p:txBody>
          </p:sp>
        </mc:Choice>
        <mc:Fallback xmlns="">
          <p:sp>
            <p:nvSpPr>
              <p:cNvPr id="3" name="Textplatzhalter 2">
                <a:extLst>
                  <a:ext uri="{FF2B5EF4-FFF2-40B4-BE49-F238E27FC236}">
                    <a16:creationId xmlns:a16="http://schemas.microsoft.com/office/drawing/2014/main" id="{0F4453E4-FF14-40C6-B5D2-911BF4072B1D}"/>
                  </a:ext>
                </a:extLst>
              </p:cNvPr>
              <p:cNvSpPr txBox="1">
                <a:spLocks noRot="1" noChangeAspect="1" noMove="1" noResize="1" noEditPoints="1" noAdjustHandles="1" noChangeArrowheads="1" noChangeShapeType="1" noTextEdit="1"/>
              </p:cNvSpPr>
              <p:nvPr/>
            </p:nvSpPr>
            <p:spPr bwMode="auto">
              <a:xfrm>
                <a:off x="1329178" y="1945195"/>
                <a:ext cx="7561659" cy="3456210"/>
              </a:xfrm>
              <a:prstGeom prst="rect">
                <a:avLst/>
              </a:prstGeom>
              <a:blipFill>
                <a:blip r:embed="rId3"/>
                <a:stretch>
                  <a:fillRect l="-1694" r="-1613" b="-44444"/>
                </a:stretch>
              </a:blipFill>
            </p:spPr>
            <p:txBody>
              <a:bodyPr/>
              <a:lstStyle/>
              <a:p>
                <a:r>
                  <a:rPr lang="de-DE">
                    <a:noFill/>
                  </a:rPr>
                  <a:t> </a:t>
                </a:r>
              </a:p>
            </p:txBody>
          </p:sp>
        </mc:Fallback>
      </mc:AlternateContent>
      <p:sp>
        <p:nvSpPr>
          <p:cNvPr id="4" name="Textfeld 3">
            <a:extLst>
              <a:ext uri="{FF2B5EF4-FFF2-40B4-BE49-F238E27FC236}">
                <a16:creationId xmlns:a16="http://schemas.microsoft.com/office/drawing/2014/main" id="{C393F3F1-D8BD-462A-8892-88D5EE9BFB94}"/>
              </a:ext>
            </a:extLst>
          </p:cNvPr>
          <p:cNvSpPr txBox="1"/>
          <p:nvPr/>
        </p:nvSpPr>
        <p:spPr bwMode="auto">
          <a:xfrm>
            <a:off x="8387803" y="5147489"/>
            <a:ext cx="1648208" cy="253916"/>
          </a:xfrm>
          <a:prstGeom prst="rect">
            <a:avLst/>
          </a:prstGeom>
          <a:noFill/>
        </p:spPr>
        <p:txBody>
          <a:bodyPr wrap="none" rtlCol="0">
            <a:spAutoFit/>
          </a:bodyPr>
          <a:lstStyle/>
          <a:p>
            <a:r>
              <a:rPr lang="de-DE" sz="1050" i="1" kern="0" dirty="0">
                <a:solidFill>
                  <a:prstClr val="black"/>
                </a:solidFill>
                <a:cs typeface="Arial"/>
              </a:rPr>
              <a:t>Madlener et al. 2021, S. 12</a:t>
            </a:r>
          </a:p>
        </p:txBody>
      </p:sp>
      <p:sp>
        <p:nvSpPr>
          <p:cNvPr id="5" name="Textfeld 4">
            <a:extLst>
              <a:ext uri="{FF2B5EF4-FFF2-40B4-BE49-F238E27FC236}">
                <a16:creationId xmlns:a16="http://schemas.microsoft.com/office/drawing/2014/main" id="{6D2E385C-F36F-485C-BEAF-7987502FE850}"/>
              </a:ext>
            </a:extLst>
          </p:cNvPr>
          <p:cNvSpPr txBox="1"/>
          <p:nvPr/>
        </p:nvSpPr>
        <p:spPr bwMode="auto">
          <a:xfrm>
            <a:off x="8397963" y="6165009"/>
            <a:ext cx="1531188" cy="253916"/>
          </a:xfrm>
          <a:prstGeom prst="rect">
            <a:avLst/>
          </a:prstGeom>
          <a:noFill/>
        </p:spPr>
        <p:txBody>
          <a:bodyPr wrap="none" rtlCol="0">
            <a:spAutoFit/>
          </a:bodyPr>
          <a:lstStyle/>
          <a:p>
            <a:r>
              <a:rPr lang="de-DE" sz="1050" i="1" kern="0" dirty="0" err="1">
                <a:solidFill>
                  <a:prstClr val="black"/>
                </a:solidFill>
                <a:cs typeface="Arial"/>
              </a:rPr>
              <a:t>Umwetlbundesamt</a:t>
            </a:r>
            <a:r>
              <a:rPr lang="de-DE" sz="1050" i="1" kern="0" dirty="0">
                <a:solidFill>
                  <a:prstClr val="black"/>
                </a:solidFill>
                <a:cs typeface="Arial"/>
              </a:rPr>
              <a:t> 2023</a:t>
            </a: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561659" cy="1200329"/>
          </a:xfrm>
          <a:prstGeom prst="rect">
            <a:avLst/>
          </a:prstGeom>
          <a:noFill/>
        </p:spPr>
        <p:txBody>
          <a:bodyPr wrap="square" rtlCol="0">
            <a:spAutoFit/>
          </a:bodyPr>
          <a:lstStyle/>
          <a:p>
            <a:r>
              <a:rPr lang="de-DE" sz="3600" dirty="0">
                <a:solidFill>
                  <a:schemeClr val="bg2"/>
                </a:solidFill>
              </a:rPr>
              <a:t>Modell zur Berechnung des Energiebedarfs</a:t>
            </a:r>
          </a:p>
        </p:txBody>
      </p:sp>
    </p:spTree>
    <p:extLst>
      <p:ext uri="{BB962C8B-B14F-4D97-AF65-F5344CB8AC3E}">
        <p14:creationId xmlns:p14="http://schemas.microsoft.com/office/powerpoint/2010/main" val="1802721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r>
              <a:rPr lang="de-DE" b="1" dirty="0"/>
              <a:t>Inhalt</a:t>
            </a:r>
          </a:p>
          <a:p>
            <a:r>
              <a:rPr lang="de-DE" dirty="0"/>
              <a:t> „Ist Streaming schmutziger als Fliegen?“ So titelte kürzlich DIE ZEIT zu einem in puncto CO2-Bilanz – auch zwischen den Generationen – besonders kontrovers diskutierten Thema. Realistische Aussagen über die CO2-Bilanz sind gerade im Be-reich der Digitalisierung sehr komplex. Nicht ohne Grund weichen im Internet die Aussagen zu dem Thema um Faktoren von über 80 voneinander ab. Es stellt sich die Frage: Ist Digitalisierung angesichts von Nachhaltigkeit mehr Teil der Lösung oder mehr Teil des Problems?</a:t>
            </a:r>
          </a:p>
          <a:p>
            <a:endParaRPr lang="de-DE" dirty="0"/>
          </a:p>
          <a:p>
            <a:r>
              <a:rPr lang="de-DE" b="1" dirty="0" err="1"/>
              <a:t>Autor:innen</a:t>
            </a:r>
            <a:endParaRPr lang="de-DE" b="1" dirty="0"/>
          </a:p>
          <a:p>
            <a:r>
              <a:rPr lang="de-DE" dirty="0" err="1"/>
              <a:t>Helf</a:t>
            </a:r>
            <a:r>
              <a:rPr lang="de-DE" dirty="0"/>
              <a:t>, P., Lern- und Forschungsgebiet Didaktik der Mathematik, RWTH Aachen University | </a:t>
            </a:r>
            <a:r>
              <a:rPr lang="de-DE" dirty="0" err="1"/>
              <a:t>Heitzer</a:t>
            </a:r>
            <a:r>
              <a:rPr lang="de-DE" dirty="0"/>
              <a:t>, J., Lern- und Forschungsgebiet Didaktik der Mathematik, RWTH Aachen University</a:t>
            </a:r>
          </a:p>
          <a:p>
            <a:endParaRPr lang="de-DE" dirty="0"/>
          </a:p>
          <a:p>
            <a:r>
              <a:rPr lang="de-DE" b="1" dirty="0"/>
              <a:t>Produkttyp</a:t>
            </a:r>
          </a:p>
          <a:p>
            <a:r>
              <a:rPr lang="de-DE" dirty="0"/>
              <a:t>Fortbildungskonzept</a:t>
            </a:r>
          </a:p>
          <a:p>
            <a:endParaRPr lang="de-DE" dirty="0"/>
          </a:p>
          <a:p>
            <a:r>
              <a:rPr lang="de-DE" b="1" dirty="0"/>
              <a:t>Schulstufe</a:t>
            </a:r>
          </a:p>
          <a:p>
            <a:r>
              <a:rPr lang="de-DE" dirty="0"/>
              <a:t>Übergang Sekundarstufe I zu Sekundarstufe II; Berufliche Bildung</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2826415" cy="646331"/>
          </a:xfrm>
          <a:prstGeom prst="rect">
            <a:avLst/>
          </a:prstGeom>
          <a:noFill/>
        </p:spPr>
        <p:txBody>
          <a:bodyPr wrap="none" rtlCol="0">
            <a:spAutoFit/>
          </a:bodyPr>
          <a:lstStyle/>
          <a:p>
            <a:r>
              <a:rPr lang="de-DE" sz="3600" dirty="0">
                <a:solidFill>
                  <a:schemeClr val="bg2"/>
                </a:solidFill>
              </a:rPr>
              <a:t>Kurze Pause</a:t>
            </a:r>
          </a:p>
        </p:txBody>
      </p:sp>
    </p:spTree>
    <p:extLst>
      <p:ext uri="{BB962C8B-B14F-4D97-AF65-F5344CB8AC3E}">
        <p14:creationId xmlns:p14="http://schemas.microsoft.com/office/powerpoint/2010/main" val="21909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329178" y="1945195"/>
            <a:ext cx="2954064" cy="369332"/>
          </a:xfrm>
          <a:prstGeom prst="rect">
            <a:avLst/>
          </a:prstGeom>
          <a:noFill/>
        </p:spPr>
        <p:txBody>
          <a:bodyPr wrap="square" rtlCol="0">
            <a:spAutoFit/>
          </a:bodyPr>
          <a:lstStyle/>
          <a:p>
            <a:r>
              <a:rPr lang="de-DE" dirty="0">
                <a:solidFill>
                  <a:schemeClr val="bg1"/>
                </a:solidFill>
              </a:rPr>
              <a:t>Aufgaben 16-</a:t>
            </a:r>
            <a:r>
              <a:rPr lang="de-DE" b="1" dirty="0">
                <a:solidFill>
                  <a:schemeClr val="bg1"/>
                </a:solidFill>
              </a:rPr>
              <a:t>23</a:t>
            </a: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a:solidFill>
                  <a:schemeClr val="bg2"/>
                </a:solidFill>
              </a:rPr>
              <a:t>Aufgaben: „Das Mooresche Gesetz“ und „Erstellen von Prognosen“</a:t>
            </a:r>
          </a:p>
        </p:txBody>
      </p:sp>
    </p:spTree>
    <p:extLst>
      <p:ext uri="{BB962C8B-B14F-4D97-AF65-F5344CB8AC3E}">
        <p14:creationId xmlns:p14="http://schemas.microsoft.com/office/powerpoint/2010/main" val="1508088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C9BBBEF6-7119-4876-9734-6C162263F8D2}"/>
              </a:ext>
            </a:extLst>
          </p:cNvPr>
          <p:cNvPicPr>
            <a:picLocks noChangeAspect="1"/>
          </p:cNvPicPr>
          <p:nvPr/>
        </p:nvPicPr>
        <p:blipFill rotWithShape="1">
          <a:blip r:embed="rId3"/>
          <a:srcRect t="75095"/>
          <a:stretch/>
        </p:blipFill>
        <p:spPr>
          <a:xfrm>
            <a:off x="6287121" y="4764103"/>
            <a:ext cx="3070268" cy="1616175"/>
          </a:xfrm>
          <a:prstGeom prst="rect">
            <a:avLst/>
          </a:prstGeom>
          <a:ln>
            <a:solidFill>
              <a:sysClr val="windowText" lastClr="000000"/>
            </a:solidFill>
          </a:ln>
        </p:spPr>
      </p:pic>
      <p:grpSp>
        <p:nvGrpSpPr>
          <p:cNvPr id="4" name="Gruppieren 3">
            <a:extLst>
              <a:ext uri="{FF2B5EF4-FFF2-40B4-BE49-F238E27FC236}">
                <a16:creationId xmlns:a16="http://schemas.microsoft.com/office/drawing/2014/main" id="{B12B59A8-7F47-4DF6-A0C4-AA333DDA7B90}"/>
              </a:ext>
            </a:extLst>
          </p:cNvPr>
          <p:cNvGrpSpPr/>
          <p:nvPr/>
        </p:nvGrpSpPr>
        <p:grpSpPr>
          <a:xfrm>
            <a:off x="1920973" y="1577525"/>
            <a:ext cx="3070268" cy="3045166"/>
            <a:chOff x="862194" y="1027623"/>
            <a:chExt cx="3070268" cy="3045166"/>
          </a:xfrm>
        </p:grpSpPr>
        <p:pic>
          <p:nvPicPr>
            <p:cNvPr id="5" name="Grafik 4">
              <a:extLst>
                <a:ext uri="{FF2B5EF4-FFF2-40B4-BE49-F238E27FC236}">
                  <a16:creationId xmlns:a16="http://schemas.microsoft.com/office/drawing/2014/main" id="{F7E36F22-22A3-4B42-9D81-FAAE0B4E65F6}"/>
                </a:ext>
              </a:extLst>
            </p:cNvPr>
            <p:cNvPicPr>
              <a:picLocks noChangeAspect="1"/>
            </p:cNvPicPr>
            <p:nvPr/>
          </p:nvPicPr>
          <p:blipFill rotWithShape="1">
            <a:blip r:embed="rId3"/>
            <a:srcRect b="58702"/>
            <a:stretch/>
          </p:blipFill>
          <p:spPr>
            <a:xfrm>
              <a:off x="862194" y="1027623"/>
              <a:ext cx="3070268" cy="2680000"/>
            </a:xfrm>
            <a:prstGeom prst="rect">
              <a:avLst/>
            </a:prstGeom>
            <a:ln>
              <a:solidFill>
                <a:sysClr val="windowText" lastClr="000000"/>
              </a:solidFill>
            </a:ln>
          </p:spPr>
        </p:pic>
        <p:sp>
          <p:nvSpPr>
            <p:cNvPr id="6" name="Textfeld 5">
              <a:extLst>
                <a:ext uri="{FF2B5EF4-FFF2-40B4-BE49-F238E27FC236}">
                  <a16:creationId xmlns:a16="http://schemas.microsoft.com/office/drawing/2014/main" id="{90B41DD6-F128-4D7C-B04D-F19E59C4AB5E}"/>
                </a:ext>
              </a:extLst>
            </p:cNvPr>
            <p:cNvSpPr txBox="1"/>
            <p:nvPr/>
          </p:nvSpPr>
          <p:spPr bwMode="auto">
            <a:xfrm>
              <a:off x="1858558" y="3703457"/>
              <a:ext cx="109036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cs typeface="Arial"/>
                </a:rPr>
                <a:t>Erkennen</a:t>
              </a:r>
            </a:p>
          </p:txBody>
        </p:sp>
      </p:grpSp>
      <p:grpSp>
        <p:nvGrpSpPr>
          <p:cNvPr id="7" name="Gruppieren 6">
            <a:extLst>
              <a:ext uri="{FF2B5EF4-FFF2-40B4-BE49-F238E27FC236}">
                <a16:creationId xmlns:a16="http://schemas.microsoft.com/office/drawing/2014/main" id="{94BC1C8C-21A4-4A2E-A662-CDD221765F94}"/>
              </a:ext>
            </a:extLst>
          </p:cNvPr>
          <p:cNvGrpSpPr/>
          <p:nvPr/>
        </p:nvGrpSpPr>
        <p:grpSpPr>
          <a:xfrm>
            <a:off x="6270319" y="2885207"/>
            <a:ext cx="3070268" cy="1737484"/>
            <a:chOff x="5211540" y="2335305"/>
            <a:chExt cx="3070268" cy="1737484"/>
          </a:xfrm>
        </p:grpSpPr>
        <p:pic>
          <p:nvPicPr>
            <p:cNvPr id="8" name="Grafik 7">
              <a:extLst>
                <a:ext uri="{FF2B5EF4-FFF2-40B4-BE49-F238E27FC236}">
                  <a16:creationId xmlns:a16="http://schemas.microsoft.com/office/drawing/2014/main" id="{9A56763C-2AF6-4706-B561-0DB0B6955C2F}"/>
                </a:ext>
              </a:extLst>
            </p:cNvPr>
            <p:cNvPicPr>
              <a:picLocks noChangeAspect="1"/>
            </p:cNvPicPr>
            <p:nvPr/>
          </p:nvPicPr>
          <p:blipFill rotWithShape="1">
            <a:blip r:embed="rId3"/>
            <a:srcRect t="40487" b="38430"/>
            <a:stretch/>
          </p:blipFill>
          <p:spPr>
            <a:xfrm>
              <a:off x="5211540" y="2335305"/>
              <a:ext cx="3070268" cy="1368152"/>
            </a:xfrm>
            <a:prstGeom prst="rect">
              <a:avLst/>
            </a:prstGeom>
            <a:ln>
              <a:solidFill>
                <a:sysClr val="windowText" lastClr="000000"/>
              </a:solidFill>
            </a:ln>
          </p:spPr>
        </p:pic>
        <p:sp>
          <p:nvSpPr>
            <p:cNvPr id="9" name="Textfeld 8">
              <a:extLst>
                <a:ext uri="{FF2B5EF4-FFF2-40B4-BE49-F238E27FC236}">
                  <a16:creationId xmlns:a16="http://schemas.microsoft.com/office/drawing/2014/main" id="{5DD1C950-8994-46D7-A097-3B92A2DC3FB8}"/>
                </a:ext>
              </a:extLst>
            </p:cNvPr>
            <p:cNvSpPr txBox="1"/>
            <p:nvPr/>
          </p:nvSpPr>
          <p:spPr bwMode="auto">
            <a:xfrm>
              <a:off x="6196683" y="3703457"/>
              <a:ext cx="111761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cs typeface="Arial"/>
                </a:rPr>
                <a:t>Bewerten</a:t>
              </a:r>
            </a:p>
          </p:txBody>
        </p:sp>
      </p:grpSp>
      <p:grpSp>
        <p:nvGrpSpPr>
          <p:cNvPr id="10" name="Gruppieren 9">
            <a:extLst>
              <a:ext uri="{FF2B5EF4-FFF2-40B4-BE49-F238E27FC236}">
                <a16:creationId xmlns:a16="http://schemas.microsoft.com/office/drawing/2014/main" id="{FBA1032A-D5A8-4CF6-9713-88B9F3D75D21}"/>
              </a:ext>
            </a:extLst>
          </p:cNvPr>
          <p:cNvGrpSpPr/>
          <p:nvPr/>
        </p:nvGrpSpPr>
        <p:grpSpPr>
          <a:xfrm>
            <a:off x="1904169" y="5635085"/>
            <a:ext cx="3070268" cy="1194931"/>
            <a:chOff x="845390" y="5085183"/>
            <a:chExt cx="3070268" cy="1194931"/>
          </a:xfrm>
        </p:grpSpPr>
        <p:pic>
          <p:nvPicPr>
            <p:cNvPr id="11" name="Grafik 10">
              <a:extLst>
                <a:ext uri="{FF2B5EF4-FFF2-40B4-BE49-F238E27FC236}">
                  <a16:creationId xmlns:a16="http://schemas.microsoft.com/office/drawing/2014/main" id="{20A079B2-CC85-4650-9F95-C792789C0D90}"/>
                </a:ext>
              </a:extLst>
            </p:cNvPr>
            <p:cNvPicPr>
              <a:picLocks noChangeAspect="1"/>
            </p:cNvPicPr>
            <p:nvPr/>
          </p:nvPicPr>
          <p:blipFill rotWithShape="1">
            <a:blip r:embed="rId3"/>
            <a:srcRect t="62311" b="26206"/>
            <a:stretch/>
          </p:blipFill>
          <p:spPr>
            <a:xfrm>
              <a:off x="845390" y="5085183"/>
              <a:ext cx="3070268" cy="745193"/>
            </a:xfrm>
            <a:prstGeom prst="rect">
              <a:avLst/>
            </a:prstGeom>
            <a:ln>
              <a:solidFill>
                <a:sysClr val="windowText" lastClr="000000"/>
              </a:solidFill>
            </a:ln>
          </p:spPr>
        </p:pic>
        <p:sp>
          <p:nvSpPr>
            <p:cNvPr id="12" name="Textfeld 11">
              <a:extLst>
                <a:ext uri="{FF2B5EF4-FFF2-40B4-BE49-F238E27FC236}">
                  <a16:creationId xmlns:a16="http://schemas.microsoft.com/office/drawing/2014/main" id="{0A0B03FC-B805-4917-94A3-3C1E2D843059}"/>
                </a:ext>
              </a:extLst>
            </p:cNvPr>
            <p:cNvSpPr txBox="1"/>
            <p:nvPr/>
          </p:nvSpPr>
          <p:spPr bwMode="auto">
            <a:xfrm>
              <a:off x="1910655" y="5910782"/>
              <a:ext cx="98616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cs typeface="Arial"/>
                </a:rPr>
                <a:t>Handeln</a:t>
              </a:r>
            </a:p>
          </p:txBody>
        </p:sp>
      </p:grpSp>
      <p:sp>
        <p:nvSpPr>
          <p:cNvPr id="13" name="Textfeld 12">
            <a:extLst>
              <a:ext uri="{FF2B5EF4-FFF2-40B4-BE49-F238E27FC236}">
                <a16:creationId xmlns:a16="http://schemas.microsoft.com/office/drawing/2014/main" id="{2A406E47-99EB-45AD-B39A-5063065E82B5}"/>
              </a:ext>
            </a:extLst>
          </p:cNvPr>
          <p:cNvSpPr txBox="1"/>
          <p:nvPr/>
        </p:nvSpPr>
        <p:spPr>
          <a:xfrm>
            <a:off x="1329178" y="374136"/>
            <a:ext cx="5288627" cy="646331"/>
          </a:xfrm>
          <a:prstGeom prst="rect">
            <a:avLst/>
          </a:prstGeom>
          <a:noFill/>
        </p:spPr>
        <p:txBody>
          <a:bodyPr wrap="none" rtlCol="0">
            <a:spAutoFit/>
          </a:bodyPr>
          <a:lstStyle/>
          <a:p>
            <a:r>
              <a:rPr lang="de-DE" sz="3600" dirty="0">
                <a:solidFill>
                  <a:schemeClr val="bg2"/>
                </a:solidFill>
              </a:rPr>
              <a:t>Umsetzung in </a:t>
            </a:r>
            <a:r>
              <a:rPr lang="de-DE" sz="3600" dirty="0" err="1">
                <a:solidFill>
                  <a:schemeClr val="bg2"/>
                </a:solidFill>
              </a:rPr>
              <a:t>GeoGebra</a:t>
            </a:r>
            <a:endParaRPr lang="de-DE" sz="3600" dirty="0">
              <a:solidFill>
                <a:schemeClr val="bg2"/>
              </a:solidFill>
            </a:endParaRPr>
          </a:p>
        </p:txBody>
      </p:sp>
    </p:spTree>
    <p:extLst>
      <p:ext uri="{BB962C8B-B14F-4D97-AF65-F5344CB8AC3E}">
        <p14:creationId xmlns:p14="http://schemas.microsoft.com/office/powerpoint/2010/main" val="4381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D7D3E9A1-0796-43E1-B849-B952CD0F48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9076" y="2347611"/>
            <a:ext cx="4861828" cy="3596993"/>
          </a:xfrm>
          <a:prstGeom prst="rect">
            <a:avLst/>
          </a:prstGeom>
        </p:spPr>
      </p:pic>
      <p:pic>
        <p:nvPicPr>
          <p:cNvPr id="4" name="Grafik 3">
            <a:extLst>
              <a:ext uri="{FF2B5EF4-FFF2-40B4-BE49-F238E27FC236}">
                <a16:creationId xmlns:a16="http://schemas.microsoft.com/office/drawing/2014/main" id="{B1E06E7B-7C62-4CCC-9AB9-962F369D4162}"/>
              </a:ext>
            </a:extLst>
          </p:cNvPr>
          <p:cNvPicPr>
            <a:picLocks noChangeAspect="1"/>
          </p:cNvPicPr>
          <p:nvPr/>
        </p:nvPicPr>
        <p:blipFill>
          <a:blip r:embed="rId3"/>
          <a:stretch>
            <a:fillRect/>
          </a:stretch>
        </p:blipFill>
        <p:spPr>
          <a:xfrm>
            <a:off x="1329178" y="2042306"/>
            <a:ext cx="5595315" cy="4391158"/>
          </a:xfrm>
          <a:prstGeom prst="rect">
            <a:avLst/>
          </a:prstGeom>
        </p:spPr>
      </p:pic>
      <p:pic>
        <p:nvPicPr>
          <p:cNvPr id="5" name="Grafik 4">
            <a:extLst>
              <a:ext uri="{FF2B5EF4-FFF2-40B4-BE49-F238E27FC236}">
                <a16:creationId xmlns:a16="http://schemas.microsoft.com/office/drawing/2014/main" id="{17A57E4B-AF41-09BE-9E02-5CDF55B49893}"/>
              </a:ext>
            </a:extLst>
          </p:cNvPr>
          <p:cNvPicPr>
            <a:picLocks noChangeAspect="1"/>
          </p:cNvPicPr>
          <p:nvPr/>
        </p:nvPicPr>
        <p:blipFill rotWithShape="1">
          <a:blip r:embed="rId4"/>
          <a:srcRect r="2925"/>
          <a:stretch/>
        </p:blipFill>
        <p:spPr>
          <a:xfrm>
            <a:off x="7117180" y="1945195"/>
            <a:ext cx="2736304" cy="4585380"/>
          </a:xfrm>
          <a:prstGeom prst="rect">
            <a:avLst/>
          </a:prstGeom>
          <a:ln>
            <a:solidFill>
              <a:sysClr val="windowText" lastClr="000000"/>
            </a:solidFill>
          </a:ln>
        </p:spPr>
      </p:pic>
      <p:sp>
        <p:nvSpPr>
          <p:cNvPr id="6" name="Rechteck 5">
            <a:extLst>
              <a:ext uri="{FF2B5EF4-FFF2-40B4-BE49-F238E27FC236}">
                <a16:creationId xmlns:a16="http://schemas.microsoft.com/office/drawing/2014/main" id="{9E41FD6D-0CF2-D6EF-69AA-02A6695D490D}"/>
              </a:ext>
            </a:extLst>
          </p:cNvPr>
          <p:cNvSpPr/>
          <p:nvPr/>
        </p:nvSpPr>
        <p:spPr bwMode="auto">
          <a:xfrm>
            <a:off x="8664844" y="4146108"/>
            <a:ext cx="1183277" cy="345072"/>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Bewerten</a:t>
            </a:r>
          </a:p>
        </p:txBody>
      </p:sp>
      <p:cxnSp>
        <p:nvCxnSpPr>
          <p:cNvPr id="7" name="Gerade Verbindung mit Pfeil 6">
            <a:extLst>
              <a:ext uri="{FF2B5EF4-FFF2-40B4-BE49-F238E27FC236}">
                <a16:creationId xmlns:a16="http://schemas.microsoft.com/office/drawing/2014/main" id="{D533E306-1ADB-ACE9-132D-EECCAD8046D9}"/>
              </a:ext>
            </a:extLst>
          </p:cNvPr>
          <p:cNvCxnSpPr>
            <a:cxnSpLocks/>
            <a:stCxn id="6" idx="1"/>
          </p:cNvCxnSpPr>
          <p:nvPr/>
        </p:nvCxnSpPr>
        <p:spPr bwMode="auto">
          <a:xfrm flipH="1">
            <a:off x="8161804" y="4318644"/>
            <a:ext cx="503040" cy="156553"/>
          </a:xfrm>
          <a:prstGeom prst="straightConnector1">
            <a:avLst/>
          </a:prstGeom>
          <a:noFill/>
          <a:ln w="12700" cap="flat" cmpd="sng" algn="ctr">
            <a:solidFill>
              <a:sysClr val="windowText" lastClr="000000"/>
            </a:solidFill>
            <a:prstDash val="solid"/>
            <a:miter lim="800000"/>
            <a:tailEnd type="triangle"/>
          </a:ln>
          <a:effectLst/>
        </p:spPr>
      </p:cxn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670443" cy="1200329"/>
          </a:xfrm>
          <a:prstGeom prst="rect">
            <a:avLst/>
          </a:prstGeom>
          <a:noFill/>
        </p:spPr>
        <p:txBody>
          <a:bodyPr wrap="square" rtlCol="0">
            <a:spAutoFit/>
          </a:bodyPr>
          <a:lstStyle/>
          <a:p>
            <a:r>
              <a:rPr lang="de-DE" sz="3600" dirty="0">
                <a:solidFill>
                  <a:schemeClr val="bg2"/>
                </a:solidFill>
              </a:rPr>
              <a:t>Lernumgebung – Technischer Fortschritt</a:t>
            </a:r>
          </a:p>
        </p:txBody>
      </p:sp>
    </p:spTree>
    <p:extLst>
      <p:ext uri="{BB962C8B-B14F-4D97-AF65-F5344CB8AC3E}">
        <p14:creationId xmlns:p14="http://schemas.microsoft.com/office/powerpoint/2010/main" val="212015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A2E7DACE-049B-48AE-BA4C-82E5B825941D}"/>
              </a:ext>
            </a:extLst>
          </p:cNvPr>
          <p:cNvSpPr txBox="1">
            <a:spLocks/>
          </p:cNvSpPr>
          <p:nvPr/>
        </p:nvSpPr>
        <p:spPr bwMode="auto">
          <a:xfrm>
            <a:off x="1557976" y="2781577"/>
            <a:ext cx="5980688"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342900" marR="0" lvl="0" indent="-342900" algn="l" defTabSz="685800" eaLnBrk="1" fontAlgn="auto" latinLnBrk="0" hangingPunct="1">
              <a:lnSpc>
                <a:spcPct val="113999"/>
              </a:lnSpc>
              <a:spcBef>
                <a:spcPts val="1950"/>
              </a:spcBef>
              <a:spcAft>
                <a:spcPts val="0"/>
              </a:spcAft>
              <a:buClrTx/>
              <a:buSzTx/>
              <a:buFont typeface="+mj-lt"/>
              <a:buAutoNum type="arabicPeriod"/>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Ca. </a:t>
            </a:r>
            <a:r>
              <a:rPr kumimoji="0" lang="de-DE" sz="1800" b="1" i="0" u="none" strike="noStrike" kern="0" cap="none" spc="23" normalizeH="0" baseline="0" noProof="0">
                <a:ln>
                  <a:noFill/>
                </a:ln>
                <a:solidFill>
                  <a:sysClr val="windowText" lastClr="000000"/>
                </a:solidFill>
                <a:effectLst/>
                <a:uLnTx/>
                <a:uFillTx/>
                <a:latin typeface="Kantumruy Pro"/>
                <a:cs typeface="Arial"/>
              </a:rPr>
              <a:t>alle 4 Jahre verdoppelt sich die Energieeffizienz von Rechenzentren und Übertragungsnetzen</a:t>
            </a:r>
            <a:r>
              <a:rPr kumimoji="0" lang="de-DE" sz="1800" b="0" i="0" u="none" strike="noStrike" kern="0" cap="none" spc="23" normalizeH="0" baseline="0" noProof="0">
                <a:ln>
                  <a:noFill/>
                </a:ln>
                <a:solidFill>
                  <a:sysClr val="windowText" lastClr="000000"/>
                </a:solidFill>
                <a:effectLst/>
                <a:uLnTx/>
                <a:uFillTx/>
                <a:latin typeface="Kantumruy Pro"/>
                <a:cs typeface="Arial"/>
              </a:rPr>
              <a:t>. </a:t>
            </a:r>
          </a:p>
          <a:p>
            <a:pPr marL="342900" marR="0" lvl="0" indent="-342900" algn="l" defTabSz="685800" eaLnBrk="1" fontAlgn="auto" latinLnBrk="0" hangingPunct="1">
              <a:lnSpc>
                <a:spcPct val="113999"/>
              </a:lnSpc>
              <a:spcBef>
                <a:spcPts val="1950"/>
              </a:spcBef>
              <a:spcAft>
                <a:spcPts val="0"/>
              </a:spcAft>
              <a:buClrTx/>
              <a:buSzTx/>
              <a:buFont typeface="+mj-lt"/>
              <a:buAutoNum type="arabicPeriod"/>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Die standardmäßige Bildqualität von Videos steigt weiterhin an. Jedes Jahr werden </a:t>
            </a:r>
            <a:r>
              <a:rPr kumimoji="0" lang="de-DE" sz="1800" b="1" i="0" u="none" strike="noStrike" kern="0" cap="none" spc="23" normalizeH="0" baseline="0" noProof="0">
                <a:ln>
                  <a:noFill/>
                </a:ln>
                <a:solidFill>
                  <a:sysClr val="windowText" lastClr="000000"/>
                </a:solidFill>
                <a:effectLst/>
                <a:uLnTx/>
                <a:uFillTx/>
                <a:latin typeface="Kantumruy Pro"/>
                <a:cs typeface="Arial"/>
              </a:rPr>
              <a:t>pro Stunde Streaming ca. 0,4 GB</a:t>
            </a:r>
            <a:r>
              <a:rPr kumimoji="0" lang="de-DE" sz="1800" b="0" i="0" u="none" strike="noStrike" kern="0" cap="none" spc="23" normalizeH="0" baseline="0" noProof="0">
                <a:ln>
                  <a:noFill/>
                </a:ln>
                <a:solidFill>
                  <a:sysClr val="windowText" lastClr="000000"/>
                </a:solidFill>
                <a:effectLst/>
                <a:uLnTx/>
                <a:uFillTx/>
                <a:latin typeface="Kantumruy Pro"/>
                <a:cs typeface="Arial"/>
              </a:rPr>
              <a:t> Daten mehr versandt.</a:t>
            </a:r>
          </a:p>
          <a:p>
            <a:pPr marL="342900" marR="0" lvl="0" indent="-342900" algn="l" defTabSz="685800" eaLnBrk="1" fontAlgn="auto" latinLnBrk="0" hangingPunct="1">
              <a:lnSpc>
                <a:spcPct val="113999"/>
              </a:lnSpc>
              <a:spcBef>
                <a:spcPts val="1950"/>
              </a:spcBef>
              <a:spcAft>
                <a:spcPts val="0"/>
              </a:spcAft>
              <a:buClrTx/>
              <a:buSzTx/>
              <a:buFont typeface="+mj-lt"/>
              <a:buAutoNum type="arabicPeriod"/>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Eine durchschnittliche Person streamt von Jahr zu Jahr</a:t>
            </a:r>
            <a:r>
              <a:rPr kumimoji="0" lang="de-DE" sz="1800" b="1" i="0" u="none" strike="noStrike" kern="0" cap="none" spc="23" normalizeH="0" baseline="0" noProof="0">
                <a:ln>
                  <a:noFill/>
                </a:ln>
                <a:solidFill>
                  <a:sysClr val="windowText" lastClr="000000"/>
                </a:solidFill>
                <a:effectLst/>
                <a:uLnTx/>
                <a:uFillTx/>
                <a:latin typeface="Kantumruy Pro"/>
                <a:cs typeface="Arial"/>
              </a:rPr>
              <a:t> </a:t>
            </a:r>
            <a:br>
              <a:rPr kumimoji="0" lang="de-DE" sz="1800" b="1" i="0" u="none" strike="noStrike" kern="0" cap="none" spc="23" normalizeH="0" baseline="0" noProof="0">
                <a:ln>
                  <a:noFill/>
                </a:ln>
                <a:solidFill>
                  <a:sysClr val="windowText" lastClr="000000"/>
                </a:solidFill>
                <a:effectLst/>
                <a:uLnTx/>
                <a:uFillTx/>
                <a:latin typeface="Kantumruy Pro"/>
                <a:cs typeface="Arial"/>
              </a:rPr>
            </a:br>
            <a:r>
              <a:rPr kumimoji="0" lang="de-DE" sz="1800" b="1" i="0" u="none" strike="noStrike" kern="0" cap="none" spc="23" normalizeH="0" baseline="0" noProof="0">
                <a:ln>
                  <a:noFill/>
                </a:ln>
                <a:solidFill>
                  <a:sysClr val="windowText" lastClr="000000"/>
                </a:solidFill>
                <a:effectLst/>
                <a:uLnTx/>
                <a:uFillTx/>
                <a:latin typeface="Kantumruy Pro"/>
                <a:cs typeface="Arial"/>
              </a:rPr>
              <a:t>10 % mehr.</a:t>
            </a:r>
            <a:endParaRPr kumimoji="0" lang="de-DE" sz="1800" b="1"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Datumsplatzhalter 3">
            <a:extLst>
              <a:ext uri="{FF2B5EF4-FFF2-40B4-BE49-F238E27FC236}">
                <a16:creationId xmlns:a16="http://schemas.microsoft.com/office/drawing/2014/main" id="{BE574889-5285-4E17-8F36-6EEF0861A5C1}"/>
              </a:ext>
            </a:extLst>
          </p:cNvPr>
          <p:cNvSpPr txBox="1">
            <a:spLocks/>
          </p:cNvSpPr>
          <p:nvPr/>
        </p:nvSpPr>
        <p:spPr bwMode="auto">
          <a:xfrm>
            <a:off x="1544115" y="7050048"/>
            <a:ext cx="864487" cy="153888"/>
          </a:xfrm>
          <a:prstGeom prst="rect">
            <a:avLst/>
          </a:prstGeom>
        </p:spPr>
        <p:txBody>
          <a:bodyPr vert="horz" wrap="square" lIns="0" tIns="0" rIns="0" bIns="0" rtlCol="0" anchor="ctr">
            <a:noAutofit/>
          </a:bodyPr>
          <a:lstStyle>
            <a:defPPr>
              <a:defRPr lang="de-DE"/>
            </a:defPPr>
            <a:lvl1pPr marL="0" algn="l"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53B4C60F-CF82-4EEC-B706-FAA51AA17F67}" type="datetime1">
              <a:rPr lang="de-DE" kern="0" smtClean="0">
                <a:solidFill>
                  <a:prstClr val="white"/>
                </a:solidFill>
                <a:cs typeface="Arial"/>
              </a:rPr>
              <a:pPr>
                <a:defRPr/>
              </a:pPr>
              <a:t>02.10.2025</a:t>
            </a:fld>
            <a:endParaRPr lang="de-DE" kern="0">
              <a:solidFill>
                <a:prstClr val="white"/>
              </a:solidFill>
              <a:cs typeface="Arial"/>
            </a:endParaRPr>
          </a:p>
        </p:txBody>
      </p:sp>
      <p:sp>
        <p:nvSpPr>
          <p:cNvPr id="5" name="Foliennummernplatzhalter 5">
            <a:extLst>
              <a:ext uri="{FF2B5EF4-FFF2-40B4-BE49-F238E27FC236}">
                <a16:creationId xmlns:a16="http://schemas.microsoft.com/office/drawing/2014/main" id="{5E4249FD-BD3F-4CEA-A0A8-93799EE2DF9B}"/>
              </a:ext>
            </a:extLst>
          </p:cNvPr>
          <p:cNvSpPr txBox="1">
            <a:spLocks/>
          </p:cNvSpPr>
          <p:nvPr/>
        </p:nvSpPr>
        <p:spPr bwMode="auto">
          <a:xfrm>
            <a:off x="7804421" y="7069284"/>
            <a:ext cx="2057400" cy="115416"/>
          </a:xfrm>
          <a:prstGeom prst="rect">
            <a:avLst/>
          </a:prstGeom>
        </p:spPr>
        <p:txBody>
          <a:bodyPr vert="horz" lIns="0" tIns="0" rIns="0" bIns="0" rtlCol="0" anchor="ctr">
            <a:spAutoFit/>
          </a:bodyPr>
          <a:lstStyle>
            <a:defPPr>
              <a:defRPr lang="de-DE"/>
            </a:defPPr>
            <a:lvl1pPr marL="0" algn="r"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kern="0">
                <a:solidFill>
                  <a:prstClr val="white"/>
                </a:solidFill>
                <a:cs typeface="Arial"/>
              </a:rPr>
              <a:t>Seite </a:t>
            </a:r>
            <a:fld id="{CE6CAF4D-DD0D-4F34-9F3A-F974D54A280A}" type="slidenum">
              <a:rPr lang="de-DE" kern="0" smtClean="0">
                <a:solidFill>
                  <a:prstClr val="white"/>
                </a:solidFill>
                <a:cs typeface="Arial"/>
              </a:rPr>
              <a:pPr>
                <a:defRPr/>
              </a:pPr>
              <a:t>24</a:t>
            </a:fld>
            <a:endParaRPr lang="de-DE" kern="0">
              <a:solidFill>
                <a:prstClr val="white"/>
              </a:solidFill>
              <a:cs typeface="Arial"/>
            </a:endParaRPr>
          </a:p>
        </p:txBody>
      </p:sp>
      <p:pic>
        <p:nvPicPr>
          <p:cNvPr id="6" name="Grafik 5">
            <a:extLst>
              <a:ext uri="{FF2B5EF4-FFF2-40B4-BE49-F238E27FC236}">
                <a16:creationId xmlns:a16="http://schemas.microsoft.com/office/drawing/2014/main" id="{4C4176AF-F549-A5CC-20B6-CEACC2801874}"/>
              </a:ext>
            </a:extLst>
          </p:cNvPr>
          <p:cNvPicPr>
            <a:picLocks noChangeAspect="1"/>
          </p:cNvPicPr>
          <p:nvPr/>
        </p:nvPicPr>
        <p:blipFill rotWithShape="1">
          <a:blip r:embed="rId2"/>
          <a:srcRect r="2925"/>
          <a:stretch/>
        </p:blipFill>
        <p:spPr>
          <a:xfrm>
            <a:off x="7538664" y="1841018"/>
            <a:ext cx="2736304" cy="4585380"/>
          </a:xfrm>
          <a:prstGeom prst="rect">
            <a:avLst/>
          </a:prstGeom>
          <a:ln>
            <a:solidFill>
              <a:sysClr val="windowText" lastClr="000000"/>
            </a:solidFill>
          </a:ln>
        </p:spPr>
      </p:pic>
      <p:sp>
        <p:nvSpPr>
          <p:cNvPr id="7" name="Rechteck 6">
            <a:extLst>
              <a:ext uri="{FF2B5EF4-FFF2-40B4-BE49-F238E27FC236}">
                <a16:creationId xmlns:a16="http://schemas.microsoft.com/office/drawing/2014/main" id="{C1A7A98B-9779-0665-24EF-B39CCFAED03A}"/>
              </a:ext>
            </a:extLst>
          </p:cNvPr>
          <p:cNvSpPr/>
          <p:nvPr/>
        </p:nvSpPr>
        <p:spPr bwMode="auto">
          <a:xfrm>
            <a:off x="9072400" y="4485337"/>
            <a:ext cx="1183277" cy="345072"/>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Bewerten</a:t>
            </a:r>
          </a:p>
        </p:txBody>
      </p:sp>
      <p:cxnSp>
        <p:nvCxnSpPr>
          <p:cNvPr id="8" name="Gerade Verbindung mit Pfeil 7">
            <a:extLst>
              <a:ext uri="{FF2B5EF4-FFF2-40B4-BE49-F238E27FC236}">
                <a16:creationId xmlns:a16="http://schemas.microsoft.com/office/drawing/2014/main" id="{791EC415-AA18-4CD6-A719-2993AD05DA09}"/>
              </a:ext>
            </a:extLst>
          </p:cNvPr>
          <p:cNvCxnSpPr>
            <a:cxnSpLocks/>
            <a:stCxn id="7" idx="2"/>
          </p:cNvCxnSpPr>
          <p:nvPr/>
        </p:nvCxnSpPr>
        <p:spPr bwMode="auto">
          <a:xfrm flipH="1">
            <a:off x="8943328" y="4830409"/>
            <a:ext cx="720711" cy="158984"/>
          </a:xfrm>
          <a:prstGeom prst="straightConnector1">
            <a:avLst/>
          </a:prstGeom>
          <a:noFill/>
          <a:ln w="12700" cap="flat" cmpd="sng" algn="ctr">
            <a:solidFill>
              <a:sysClr val="windowText" lastClr="000000"/>
            </a:solidFill>
            <a:prstDash val="solid"/>
            <a:miter lim="800000"/>
            <a:tailEnd type="triangle"/>
          </a:ln>
          <a:effectLst/>
        </p:spPr>
      </p:cxnSp>
      <p:pic>
        <p:nvPicPr>
          <p:cNvPr id="9" name="Grafik 8">
            <a:extLst>
              <a:ext uri="{FF2B5EF4-FFF2-40B4-BE49-F238E27FC236}">
                <a16:creationId xmlns:a16="http://schemas.microsoft.com/office/drawing/2014/main" id="{D35BD157-8656-4FA8-9C59-1C40C05FCC27}"/>
              </a:ext>
            </a:extLst>
          </p:cNvPr>
          <p:cNvPicPr>
            <a:picLocks noChangeAspect="1"/>
          </p:cNvPicPr>
          <p:nvPr/>
        </p:nvPicPr>
        <p:blipFill>
          <a:blip r:embed="rId3"/>
          <a:stretch>
            <a:fillRect/>
          </a:stretch>
        </p:blipFill>
        <p:spPr>
          <a:xfrm>
            <a:off x="1119246" y="1982796"/>
            <a:ext cx="9252378" cy="4585380"/>
          </a:xfrm>
          <a:prstGeom prst="rect">
            <a:avLst/>
          </a:prstGeom>
        </p:spPr>
      </p:pic>
      <p:pic>
        <p:nvPicPr>
          <p:cNvPr id="10" name="Grafik 9">
            <a:extLst>
              <a:ext uri="{FF2B5EF4-FFF2-40B4-BE49-F238E27FC236}">
                <a16:creationId xmlns:a16="http://schemas.microsoft.com/office/drawing/2014/main" id="{988EBF7B-C687-43F8-90F0-3E387A57DE9C}"/>
              </a:ext>
            </a:extLst>
          </p:cNvPr>
          <p:cNvPicPr>
            <a:picLocks noChangeAspect="1"/>
          </p:cNvPicPr>
          <p:nvPr/>
        </p:nvPicPr>
        <p:blipFill>
          <a:blip r:embed="rId4"/>
          <a:stretch>
            <a:fillRect/>
          </a:stretch>
        </p:blipFill>
        <p:spPr>
          <a:xfrm>
            <a:off x="1714966" y="1660710"/>
            <a:ext cx="8093141" cy="5197290"/>
          </a:xfrm>
          <a:prstGeom prst="rect">
            <a:avLst/>
          </a:prstGeom>
        </p:spPr>
      </p:pic>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5929828" cy="646331"/>
          </a:xfrm>
          <a:prstGeom prst="rect">
            <a:avLst/>
          </a:prstGeom>
          <a:noFill/>
        </p:spPr>
        <p:txBody>
          <a:bodyPr wrap="none" rtlCol="0">
            <a:spAutoFit/>
          </a:bodyPr>
          <a:lstStyle/>
          <a:p>
            <a:r>
              <a:rPr lang="de-DE" sz="3600" dirty="0">
                <a:solidFill>
                  <a:schemeClr val="bg2"/>
                </a:solidFill>
              </a:rPr>
              <a:t>Lernumgebung - Prognosen</a:t>
            </a:r>
          </a:p>
        </p:txBody>
      </p:sp>
    </p:spTree>
    <p:extLst>
      <p:ext uri="{BB962C8B-B14F-4D97-AF65-F5344CB8AC3E}">
        <p14:creationId xmlns:p14="http://schemas.microsoft.com/office/powerpoint/2010/main" val="27632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CC656795-1E39-4733-B2B5-28D8FF117034}"/>
              </a:ext>
            </a:extLst>
          </p:cNvPr>
          <p:cNvSpPr txBox="1">
            <a:spLocks/>
          </p:cNvSpPr>
          <p:nvPr/>
        </p:nvSpPr>
        <p:spPr bwMode="auto">
          <a:xfrm>
            <a:off x="1329178" y="1931816"/>
            <a:ext cx="212876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Nutzer*innen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Bewusst nutzen</a:t>
            </a:r>
            <a:br>
              <a:rPr kumimoji="0" lang="de-DE" sz="1800" b="0" i="0" u="none" strike="noStrike" kern="0" cap="none" spc="23" normalizeH="0" baseline="0" noProof="0" dirty="0">
                <a:ln>
                  <a:noFill/>
                </a:ln>
                <a:solidFill>
                  <a:sysClr val="windowText" lastClr="000000"/>
                </a:solidFill>
                <a:effectLst/>
                <a:uLnTx/>
                <a:uFillTx/>
                <a:latin typeface="Kantumruy Pro"/>
                <a:cs typeface="Arial"/>
              </a:rPr>
            </a:b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Multistreams</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Auflösung</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Geräte</a:t>
            </a:r>
            <a:br>
              <a:rPr kumimoji="0" lang="de-DE" sz="1800" b="0" i="0" u="none" strike="noStrike" kern="0" cap="none" spc="23" normalizeH="0" baseline="0" noProof="0" dirty="0">
                <a:ln>
                  <a:noFill/>
                </a:ln>
                <a:solidFill>
                  <a:sysClr val="windowText" lastClr="000000"/>
                </a:solidFill>
                <a:effectLst/>
                <a:uLnTx/>
                <a:uFillTx/>
                <a:latin typeface="Kantumruy Pro"/>
                <a:cs typeface="Arial"/>
              </a:rPr>
            </a:br>
            <a:r>
              <a:rPr kumimoji="0" lang="de-DE" sz="1800" b="0" i="0" u="none" strike="noStrike" kern="0" cap="none" spc="23" normalizeH="0" baseline="0" noProof="0" dirty="0">
                <a:ln>
                  <a:noFill/>
                </a:ln>
                <a:solidFill>
                  <a:sysClr val="windowText" lastClr="000000"/>
                </a:solidFill>
                <a:effectLst/>
                <a:uLnTx/>
                <a:uFillTx/>
                <a:latin typeface="Kantumruy Pro"/>
                <a:cs typeface="Arial"/>
              </a:rPr>
              <a:t>(Nutzungszeit und Energiebedarf)</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WLAN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4" name="Grafik 3">
            <a:extLst>
              <a:ext uri="{FF2B5EF4-FFF2-40B4-BE49-F238E27FC236}">
                <a16:creationId xmlns:a16="http://schemas.microsoft.com/office/drawing/2014/main" id="{3CD0965E-CCCD-4174-9225-2D9DABFCF667}"/>
              </a:ext>
            </a:extLst>
          </p:cNvPr>
          <p:cNvPicPr>
            <a:picLocks noChangeAspect="1"/>
          </p:cNvPicPr>
          <p:nvPr/>
        </p:nvPicPr>
        <p:blipFill rotWithShape="1">
          <a:blip r:embed="rId3"/>
          <a:srcRect r="2925"/>
          <a:stretch/>
        </p:blipFill>
        <p:spPr>
          <a:xfrm>
            <a:off x="7334343" y="1688258"/>
            <a:ext cx="2736304" cy="4585380"/>
          </a:xfrm>
          <a:prstGeom prst="rect">
            <a:avLst/>
          </a:prstGeom>
          <a:ln>
            <a:solidFill>
              <a:sysClr val="windowText" lastClr="000000"/>
            </a:solidFill>
          </a:ln>
        </p:spPr>
      </p:pic>
      <p:sp>
        <p:nvSpPr>
          <p:cNvPr id="5" name="Rechteck 4">
            <a:extLst>
              <a:ext uri="{FF2B5EF4-FFF2-40B4-BE49-F238E27FC236}">
                <a16:creationId xmlns:a16="http://schemas.microsoft.com/office/drawing/2014/main" id="{35D87513-B59C-4DE2-8FA3-18A82FB8F529}"/>
              </a:ext>
            </a:extLst>
          </p:cNvPr>
          <p:cNvSpPr/>
          <p:nvPr/>
        </p:nvSpPr>
        <p:spPr bwMode="auto">
          <a:xfrm>
            <a:off x="8880623" y="5196673"/>
            <a:ext cx="1183277" cy="345072"/>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Handeln</a:t>
            </a:r>
          </a:p>
        </p:txBody>
      </p:sp>
      <p:cxnSp>
        <p:nvCxnSpPr>
          <p:cNvPr id="6" name="Gerade Verbindung mit Pfeil 5">
            <a:extLst>
              <a:ext uri="{FF2B5EF4-FFF2-40B4-BE49-F238E27FC236}">
                <a16:creationId xmlns:a16="http://schemas.microsoft.com/office/drawing/2014/main" id="{35DE8324-D96F-4724-A0B5-EA9494505A67}"/>
              </a:ext>
            </a:extLst>
          </p:cNvPr>
          <p:cNvCxnSpPr>
            <a:cxnSpLocks/>
            <a:stCxn id="5" idx="1"/>
          </p:cNvCxnSpPr>
          <p:nvPr/>
        </p:nvCxnSpPr>
        <p:spPr bwMode="auto">
          <a:xfrm flipH="1">
            <a:off x="8377583" y="5369209"/>
            <a:ext cx="503040" cy="156553"/>
          </a:xfrm>
          <a:prstGeom prst="straightConnector1">
            <a:avLst/>
          </a:prstGeom>
          <a:noFill/>
          <a:ln w="12700" cap="flat" cmpd="sng" algn="ctr">
            <a:solidFill>
              <a:sysClr val="windowText" lastClr="000000"/>
            </a:solidFill>
            <a:prstDash val="solid"/>
            <a:miter lim="800000"/>
            <a:tailEnd type="triangle"/>
          </a:ln>
          <a:effectLst/>
        </p:spPr>
      </p:cxnSp>
      <p:sp>
        <p:nvSpPr>
          <p:cNvPr id="7" name="Textplatzhalter 2">
            <a:extLst>
              <a:ext uri="{FF2B5EF4-FFF2-40B4-BE49-F238E27FC236}">
                <a16:creationId xmlns:a16="http://schemas.microsoft.com/office/drawing/2014/main" id="{2A150CC6-FBEF-4308-AE94-72DB1086E136}"/>
              </a:ext>
            </a:extLst>
          </p:cNvPr>
          <p:cNvSpPr txBox="1">
            <a:spLocks/>
          </p:cNvSpPr>
          <p:nvPr/>
        </p:nvSpPr>
        <p:spPr bwMode="auto">
          <a:xfrm>
            <a:off x="4495574" y="1945195"/>
            <a:ext cx="2591025"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r>
              <a:rPr lang="de-DE" sz="1800" kern="0" dirty="0">
                <a:solidFill>
                  <a:prstClr val="black"/>
                </a:solidFill>
                <a:cs typeface="Arial"/>
              </a:rPr>
              <a:t>Politik und Unternehmen</a:t>
            </a:r>
          </a:p>
          <a:p>
            <a:pPr marL="285750" indent="-285750">
              <a:buFont typeface="Arial" panose="020B0604020202020204" pitchFamily="34" charset="0"/>
              <a:buChar char="•"/>
            </a:pPr>
            <a:r>
              <a:rPr lang="de-DE" sz="1800" kern="0" dirty="0">
                <a:solidFill>
                  <a:prstClr val="black"/>
                </a:solidFill>
                <a:cs typeface="Arial"/>
              </a:rPr>
              <a:t>Erneuerbare Energien</a:t>
            </a:r>
          </a:p>
          <a:p>
            <a:pPr marL="285750" indent="-285750">
              <a:buFont typeface="Arial" panose="020B0604020202020204" pitchFamily="34" charset="0"/>
              <a:buChar char="•"/>
            </a:pPr>
            <a:r>
              <a:rPr lang="de-DE" sz="1800" kern="0" dirty="0">
                <a:solidFill>
                  <a:prstClr val="black"/>
                </a:solidFill>
                <a:cs typeface="Arial"/>
              </a:rPr>
              <a:t>Regulierungen (bspw. „Autoplayfunktion“)</a:t>
            </a:r>
          </a:p>
          <a:p>
            <a:pPr marL="285750" indent="-285750">
              <a:buFont typeface="Arial" panose="020B0604020202020204" pitchFamily="34" charset="0"/>
              <a:buChar char="•"/>
            </a:pPr>
            <a:r>
              <a:rPr lang="de-DE" sz="1800" kern="0" dirty="0">
                <a:solidFill>
                  <a:prstClr val="black"/>
                </a:solidFill>
                <a:cs typeface="Arial"/>
              </a:rPr>
              <a:t>Auflösungsstandards</a:t>
            </a:r>
          </a:p>
          <a:p>
            <a:pPr marL="285750" indent="-285750">
              <a:buFont typeface="Arial" panose="020B0604020202020204" pitchFamily="34" charset="0"/>
              <a:buChar char="•"/>
            </a:pPr>
            <a:r>
              <a:rPr lang="de-DE" sz="1800" kern="0" dirty="0">
                <a:solidFill>
                  <a:prstClr val="black"/>
                </a:solidFill>
                <a:cs typeface="Arial"/>
              </a:rPr>
              <a:t>„Nur-Audio“</a:t>
            </a:r>
          </a:p>
          <a:p>
            <a:pPr marL="285750" indent="-285750">
              <a:buFont typeface="Arial" panose="020B0604020202020204" pitchFamily="34" charset="0"/>
              <a:buChar char="•"/>
            </a:pPr>
            <a:r>
              <a:rPr lang="de-DE" sz="1800" kern="0" dirty="0">
                <a:solidFill>
                  <a:prstClr val="black"/>
                </a:solidFill>
                <a:cs typeface="Arial"/>
              </a:rPr>
              <a:t>Forschung</a:t>
            </a:r>
          </a:p>
          <a:p>
            <a:pPr marL="285750" indent="-285750">
              <a:buFont typeface="Arial" panose="020B0604020202020204" pitchFamily="34" charset="0"/>
              <a:buChar char="•"/>
            </a:pPr>
            <a:r>
              <a:rPr lang="de-DE" sz="1800" kern="0" dirty="0">
                <a:solidFill>
                  <a:prstClr val="black"/>
                </a:solidFill>
                <a:cs typeface="Arial"/>
              </a:rPr>
              <a:t>…</a:t>
            </a:r>
          </a:p>
          <a:p>
            <a:endParaRPr lang="de-DE" sz="1800" kern="0" dirty="0">
              <a:solidFill>
                <a:prstClr val="black"/>
              </a:solidFill>
              <a:cs typeface="Arial"/>
            </a:endParaRPr>
          </a:p>
        </p:txBody>
      </p:sp>
      <p:sp>
        <p:nvSpPr>
          <p:cNvPr id="8" name="Textfeld 7">
            <a:extLst>
              <a:ext uri="{FF2B5EF4-FFF2-40B4-BE49-F238E27FC236}">
                <a16:creationId xmlns:a16="http://schemas.microsoft.com/office/drawing/2014/main" id="{C54DD488-12A1-46F6-BDBB-B264FDAC0D3B}"/>
              </a:ext>
            </a:extLst>
          </p:cNvPr>
          <p:cNvSpPr txBox="1"/>
          <p:nvPr/>
        </p:nvSpPr>
        <p:spPr bwMode="auto">
          <a:xfrm>
            <a:off x="4713940" y="6373498"/>
            <a:ext cx="1821332" cy="253916"/>
          </a:xfrm>
          <a:prstGeom prst="rect">
            <a:avLst/>
          </a:prstGeom>
          <a:noFill/>
        </p:spPr>
        <p:txBody>
          <a:bodyPr wrap="none" rtlCol="0">
            <a:spAutoFit/>
          </a:bodyPr>
          <a:lstStyle/>
          <a:p>
            <a:r>
              <a:rPr lang="de-DE" sz="1050" i="1" kern="0" dirty="0">
                <a:solidFill>
                  <a:prstClr val="black"/>
                </a:solidFill>
                <a:cs typeface="Arial"/>
              </a:rPr>
              <a:t>Vgl. </a:t>
            </a:r>
            <a:r>
              <a:rPr lang="de-DE" sz="1050" i="1" kern="0" dirty="0" err="1">
                <a:solidFill>
                  <a:prstClr val="black"/>
                </a:solidFill>
                <a:cs typeface="Arial"/>
              </a:rPr>
              <a:t>z.B</a:t>
            </a:r>
            <a:r>
              <a:rPr lang="de-DE" sz="1050" i="1" kern="0" dirty="0">
                <a:solidFill>
                  <a:prstClr val="black"/>
                </a:solidFill>
                <a:cs typeface="Arial"/>
              </a:rPr>
              <a:t> Madlener et al. 2021</a:t>
            </a:r>
          </a:p>
        </p:txBody>
      </p:sp>
      <p:sp>
        <p:nvSpPr>
          <p:cNvPr id="9" name="Textfeld 8">
            <a:extLst>
              <a:ext uri="{FF2B5EF4-FFF2-40B4-BE49-F238E27FC236}">
                <a16:creationId xmlns:a16="http://schemas.microsoft.com/office/drawing/2014/main" id="{1453538D-6873-4D83-9A44-A5EF53D75C98}"/>
              </a:ext>
            </a:extLst>
          </p:cNvPr>
          <p:cNvSpPr txBox="1"/>
          <p:nvPr/>
        </p:nvSpPr>
        <p:spPr bwMode="auto">
          <a:xfrm>
            <a:off x="1329178" y="6373498"/>
            <a:ext cx="1795684" cy="253916"/>
          </a:xfrm>
          <a:prstGeom prst="rect">
            <a:avLst/>
          </a:prstGeom>
          <a:noFill/>
        </p:spPr>
        <p:txBody>
          <a:bodyPr wrap="none" rtlCol="0">
            <a:spAutoFit/>
          </a:bodyPr>
          <a:lstStyle/>
          <a:p>
            <a:r>
              <a:rPr lang="de-DE" sz="1050" i="1" kern="0" dirty="0">
                <a:solidFill>
                  <a:prstClr val="black"/>
                </a:solidFill>
                <a:cs typeface="Arial"/>
              </a:rPr>
              <a:t>Vgl. </a:t>
            </a:r>
            <a:r>
              <a:rPr lang="de-DE" sz="1050" i="1" kern="0" dirty="0" err="1">
                <a:solidFill>
                  <a:prstClr val="black"/>
                </a:solidFill>
                <a:cs typeface="Arial"/>
              </a:rPr>
              <a:t>z.B</a:t>
            </a:r>
            <a:r>
              <a:rPr lang="de-DE" sz="1050" i="1" kern="0" dirty="0">
                <a:solidFill>
                  <a:prstClr val="black"/>
                </a:solidFill>
                <a:cs typeface="Arial"/>
              </a:rPr>
              <a:t> </a:t>
            </a:r>
            <a:r>
              <a:rPr lang="de-DE" sz="1050" i="1" kern="0" dirty="0" err="1">
                <a:solidFill>
                  <a:prstClr val="black"/>
                </a:solidFill>
                <a:cs typeface="Arial"/>
              </a:rPr>
              <a:t>Suski</a:t>
            </a:r>
            <a:r>
              <a:rPr lang="de-DE" sz="1050" i="1" kern="0" dirty="0">
                <a:solidFill>
                  <a:prstClr val="black"/>
                </a:solidFill>
                <a:cs typeface="Arial"/>
              </a:rPr>
              <a:t>/Pohl/Frick 2020</a:t>
            </a: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5416868" cy="646331"/>
          </a:xfrm>
          <a:prstGeom prst="rect">
            <a:avLst/>
          </a:prstGeom>
          <a:noFill/>
        </p:spPr>
        <p:txBody>
          <a:bodyPr wrap="none" rtlCol="0">
            <a:spAutoFit/>
          </a:bodyPr>
          <a:lstStyle/>
          <a:p>
            <a:r>
              <a:rPr lang="de-DE" sz="3600" dirty="0">
                <a:solidFill>
                  <a:schemeClr val="bg2"/>
                </a:solidFill>
              </a:rPr>
              <a:t>Lernumgebung - Handeln</a:t>
            </a:r>
          </a:p>
        </p:txBody>
      </p:sp>
    </p:spTree>
    <p:extLst>
      <p:ext uri="{BB962C8B-B14F-4D97-AF65-F5344CB8AC3E}">
        <p14:creationId xmlns:p14="http://schemas.microsoft.com/office/powerpoint/2010/main" val="254109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5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500"/>
                                        <p:tgtEl>
                                          <p:spTgt spid="7">
                                            <p:txEl>
                                              <p:pRg st="2" end="2"/>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Effect transition="in" filter="fade">
                                      <p:cBhvr>
                                        <p:cTn id="35" dur="500"/>
                                        <p:tgtEl>
                                          <p:spTgt spid="7">
                                            <p:txEl>
                                              <p:pRg st="3" end="3"/>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fade">
                                      <p:cBhvr>
                                        <p:cTn id="38" dur="500"/>
                                        <p:tgtEl>
                                          <p:spTgt spid="7">
                                            <p:txEl>
                                              <p:pRg st="4" end="4"/>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
                                            <p:txEl>
                                              <p:pRg st="5" end="5"/>
                                            </p:txEl>
                                          </p:spTgt>
                                        </p:tgtEl>
                                        <p:attrNameLst>
                                          <p:attrName>style.visibility</p:attrName>
                                        </p:attrNameLst>
                                      </p:cBhvr>
                                      <p:to>
                                        <p:strVal val="visible"/>
                                      </p:to>
                                    </p:set>
                                    <p:animEffect transition="in" filter="fade">
                                      <p:cBhvr>
                                        <p:cTn id="41" dur="500"/>
                                        <p:tgtEl>
                                          <p:spTgt spid="7">
                                            <p:txEl>
                                              <p:pRg st="5" end="5"/>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7">
                                            <p:txEl>
                                              <p:pRg st="6" end="6"/>
                                            </p:txEl>
                                          </p:spTgt>
                                        </p:tgtEl>
                                        <p:attrNameLst>
                                          <p:attrName>style.visibility</p:attrName>
                                        </p:attrNameLst>
                                      </p:cBhvr>
                                      <p:to>
                                        <p:strVal val="visible"/>
                                      </p:to>
                                    </p:set>
                                    <p:animEffect transition="in" filter="fade">
                                      <p:cBhvr>
                                        <p:cTn id="44" dur="500"/>
                                        <p:tgtEl>
                                          <p:spTgt spid="7">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7595904F-FFAA-48A0-A92F-D19B3BE0F48E}"/>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Die Schüler*innen können mithilfe von GeoGebra mathematische Modelle anwenden, um die durch Streaming entstehenden CO2-Emissionen zu berechnen und Prognosen zu deren Entwicklung in den kommenden Jahren zu erarbeiten. Sie können diese Modelle sowie in Informationsmedien gegebene Aussagen zu dem Thema kritisch beurteilen. Zudem können sie Möglichkeiten benennen, wie der Energiebedarf von Streaming gesenkt werden kann.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6135013" cy="646331"/>
          </a:xfrm>
          <a:prstGeom prst="rect">
            <a:avLst/>
          </a:prstGeom>
          <a:noFill/>
        </p:spPr>
        <p:txBody>
          <a:bodyPr wrap="none" rtlCol="0">
            <a:spAutoFit/>
          </a:bodyPr>
          <a:lstStyle/>
          <a:p>
            <a:r>
              <a:rPr lang="de-DE" sz="3600" dirty="0">
                <a:solidFill>
                  <a:schemeClr val="bg2"/>
                </a:solidFill>
              </a:rPr>
              <a:t>Hauptziel der Lernumgebung</a:t>
            </a:r>
          </a:p>
        </p:txBody>
      </p:sp>
    </p:spTree>
    <p:extLst>
      <p:ext uri="{BB962C8B-B14F-4D97-AF65-F5344CB8AC3E}">
        <p14:creationId xmlns:p14="http://schemas.microsoft.com/office/powerpoint/2010/main" val="16531621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B4419CE0-1E37-47D2-AE1A-F6289225243F}"/>
              </a:ext>
            </a:extLst>
          </p:cNvPr>
          <p:cNvPicPr>
            <a:picLocks noChangeAspect="1"/>
          </p:cNvPicPr>
          <p:nvPr/>
        </p:nvPicPr>
        <p:blipFill>
          <a:blip r:embed="rId3"/>
          <a:stretch>
            <a:fillRect/>
          </a:stretch>
        </p:blipFill>
        <p:spPr>
          <a:xfrm>
            <a:off x="2029526" y="4393068"/>
            <a:ext cx="1955035" cy="1666362"/>
          </a:xfrm>
          <a:prstGeom prst="rect">
            <a:avLst/>
          </a:prstGeom>
        </p:spPr>
      </p:pic>
      <p:sp>
        <p:nvSpPr>
          <p:cNvPr id="4" name="Gleichschenkliges Dreieck 3">
            <a:extLst>
              <a:ext uri="{FF2B5EF4-FFF2-40B4-BE49-F238E27FC236}">
                <a16:creationId xmlns:a16="http://schemas.microsoft.com/office/drawing/2014/main" id="{D0649576-FBFC-4248-9A3D-B5470BCE27FB}"/>
              </a:ext>
            </a:extLst>
          </p:cNvPr>
          <p:cNvSpPr/>
          <p:nvPr/>
        </p:nvSpPr>
        <p:spPr>
          <a:xfrm>
            <a:off x="3447179" y="2228193"/>
            <a:ext cx="4552950" cy="3214688"/>
          </a:xfrm>
          <a:prstGeom prst="triangl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prstClr val="black"/>
                </a:solidFill>
                <a:effectLst/>
                <a:uLnTx/>
                <a:uFillTx/>
                <a:latin typeface="Kantumruy Pro"/>
                <a:cs typeface="Arial"/>
              </a:rPr>
              <a:t>GeoGebra-Umgebung: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latin typeface="Kantumruy Pro"/>
                <a:cs typeface="Arial"/>
              </a:rPr>
              <a:t>CO</a:t>
            </a:r>
            <a:r>
              <a:rPr kumimoji="0" lang="de-DE" sz="1200" b="1" i="0" u="none" strike="noStrike" kern="0" cap="none" spc="0" normalizeH="0" baseline="0" noProof="0" dirty="0">
                <a:ln>
                  <a:noFill/>
                </a:ln>
                <a:solidFill>
                  <a:prstClr val="black"/>
                </a:solidFill>
                <a:effectLst/>
                <a:uLnTx/>
                <a:uFillTx/>
                <a:latin typeface="Kantumruy Pro"/>
                <a:cs typeface="Arial"/>
              </a:rPr>
              <a:t>2</a:t>
            </a:r>
            <a:r>
              <a:rPr kumimoji="0" lang="de-DE" sz="1800" b="1" i="0" u="none" strike="noStrike" kern="0" cap="none" spc="0" normalizeH="0" baseline="0" noProof="0" dirty="0">
                <a:ln>
                  <a:noFill/>
                </a:ln>
                <a:solidFill>
                  <a:prstClr val="black"/>
                </a:solidFill>
                <a:effectLst/>
                <a:uLnTx/>
                <a:uFillTx/>
                <a:latin typeface="Kantumruy Pro"/>
                <a:cs typeface="Arial"/>
              </a:rPr>
              <a:t>-Emissionen durch Streaming</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Kantumruy Pro"/>
              <a:cs typeface="Arial"/>
            </a:endParaRPr>
          </a:p>
        </p:txBody>
      </p:sp>
      <p:sp>
        <p:nvSpPr>
          <p:cNvPr id="5" name="Inhaltsplatzhalter 2">
            <a:extLst>
              <a:ext uri="{FF2B5EF4-FFF2-40B4-BE49-F238E27FC236}">
                <a16:creationId xmlns:a16="http://schemas.microsoft.com/office/drawing/2014/main" id="{CABC5D94-70A9-4A1F-92BD-2FEF874D2EA9}"/>
              </a:ext>
            </a:extLst>
          </p:cNvPr>
          <p:cNvSpPr txBox="1">
            <a:spLocks/>
          </p:cNvSpPr>
          <p:nvPr/>
        </p:nvSpPr>
        <p:spPr>
          <a:xfrm>
            <a:off x="3500693" y="5677479"/>
            <a:ext cx="683894" cy="409573"/>
          </a:xfrm>
          <a:prstGeom prst="rect">
            <a:avLst/>
          </a:prstGeom>
          <a:solidFill>
            <a:sysClr val="window" lastClr="FFFFFF"/>
          </a:solidFill>
          <a:ln w="12700" cap="flat" cmpd="sng" algn="ctr">
            <a:solidFill>
              <a:sysClr val="windowText" lastClr="000000"/>
            </a:solidFill>
            <a:prstDash val="solid"/>
            <a:miter lim="800000"/>
          </a:ln>
          <a:effectLst/>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00549F"/>
              </a:buClr>
              <a:buSzPct val="100000"/>
              <a:buFont typeface="Calibri" panose="020F0502020204030204" pitchFamily="34" charset="0"/>
              <a:buChar char=" "/>
              <a:tabLst/>
              <a:defRPr/>
            </a:pPr>
            <a:r>
              <a:rPr kumimoji="0" lang="de-DE" sz="2000" b="0" i="0" u="none" strike="noStrike" kern="1200" cap="none" spc="0" normalizeH="0" baseline="0" noProof="0" dirty="0">
                <a:ln>
                  <a:noFill/>
                </a:ln>
                <a:solidFill>
                  <a:prstClr val="black">
                    <a:lumMod val="75000"/>
                    <a:lumOff val="25000"/>
                  </a:prstClr>
                </a:solidFill>
                <a:effectLst/>
                <a:uLnTx/>
                <a:uFillTx/>
                <a:latin typeface="Kantumruy Pro"/>
                <a:cs typeface="Arial"/>
              </a:rPr>
              <a:t>BNE</a:t>
            </a:r>
          </a:p>
        </p:txBody>
      </p:sp>
      <p:pic>
        <p:nvPicPr>
          <p:cNvPr id="6" name="Grafik 5">
            <a:extLst>
              <a:ext uri="{FF2B5EF4-FFF2-40B4-BE49-F238E27FC236}">
                <a16:creationId xmlns:a16="http://schemas.microsoft.com/office/drawing/2014/main" id="{7EE68429-8219-4249-8E96-6E659E5090DD}"/>
              </a:ext>
            </a:extLst>
          </p:cNvPr>
          <p:cNvPicPr>
            <a:picLocks noChangeAspect="1"/>
          </p:cNvPicPr>
          <p:nvPr/>
        </p:nvPicPr>
        <p:blipFill>
          <a:blip r:embed="rId4"/>
          <a:stretch>
            <a:fillRect/>
          </a:stretch>
        </p:blipFill>
        <p:spPr>
          <a:xfrm>
            <a:off x="8297111" y="4330934"/>
            <a:ext cx="2116458" cy="2223893"/>
          </a:xfrm>
          <a:prstGeom prst="rect">
            <a:avLst/>
          </a:prstGeom>
        </p:spPr>
      </p:pic>
      <p:sp>
        <p:nvSpPr>
          <p:cNvPr id="7" name="Inhaltsplatzhalter 2">
            <a:extLst>
              <a:ext uri="{FF2B5EF4-FFF2-40B4-BE49-F238E27FC236}">
                <a16:creationId xmlns:a16="http://schemas.microsoft.com/office/drawing/2014/main" id="{5CA93407-2932-4AC2-A4CF-932EA0B0AE24}"/>
              </a:ext>
            </a:extLst>
          </p:cNvPr>
          <p:cNvSpPr txBox="1">
            <a:spLocks/>
          </p:cNvSpPr>
          <p:nvPr/>
        </p:nvSpPr>
        <p:spPr>
          <a:xfrm>
            <a:off x="6643009" y="5583947"/>
            <a:ext cx="2116457" cy="708659"/>
          </a:xfrm>
          <a:prstGeom prst="rect">
            <a:avLst/>
          </a:prstGeom>
          <a:solidFill>
            <a:sysClr val="window" lastClr="FFFFFF"/>
          </a:solidFill>
          <a:ln w="12700" cap="flat" cmpd="sng" algn="ctr">
            <a:solidFill>
              <a:sysClr val="windowText" lastClr="000000"/>
            </a:solidFill>
            <a:prstDash val="solid"/>
            <a:miter lim="800000"/>
          </a:ln>
          <a:effectLst/>
        </p:spPr>
        <p:txBody>
          <a:bodyPr vert="horz" lIns="0" tIns="45720" rIns="0" bIns="45720" rtlCol="0">
            <a:normAutofit fontScale="925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ctr" defTabSz="914400" rtl="0" eaLnBrk="1" fontAlgn="auto" latinLnBrk="0" hangingPunct="1">
              <a:lnSpc>
                <a:spcPct val="90000"/>
              </a:lnSpc>
              <a:spcBef>
                <a:spcPts val="1200"/>
              </a:spcBef>
              <a:spcAft>
                <a:spcPts val="200"/>
              </a:spcAft>
              <a:buClr>
                <a:srgbClr val="00549F"/>
              </a:buClr>
              <a:buSzPct val="100000"/>
              <a:buFont typeface="Calibri" panose="020F0502020204030204" pitchFamily="34" charset="0"/>
              <a:buChar char=" "/>
              <a:tabLst/>
              <a:defRPr/>
            </a:pPr>
            <a:r>
              <a:rPr kumimoji="0" lang="de-DE" sz="2000" b="0" i="0" u="none" strike="noStrike" kern="1200" cap="none" spc="0" normalizeH="0" baseline="0" noProof="0" dirty="0">
                <a:ln>
                  <a:noFill/>
                </a:ln>
                <a:solidFill>
                  <a:prstClr val="black">
                    <a:lumMod val="75000"/>
                    <a:lumOff val="25000"/>
                  </a:prstClr>
                </a:solidFill>
                <a:effectLst/>
                <a:uLnTx/>
                <a:uFillTx/>
                <a:latin typeface="Kantumruy Pro"/>
                <a:cs typeface="Arial"/>
              </a:rPr>
              <a:t>Kernlehrplan </a:t>
            </a:r>
            <a:br>
              <a:rPr kumimoji="0" lang="de-DE" sz="2000" b="0" i="0" u="none" strike="noStrike" kern="1200" cap="none" spc="0" normalizeH="0" baseline="0" noProof="0" dirty="0">
                <a:ln>
                  <a:noFill/>
                </a:ln>
                <a:solidFill>
                  <a:prstClr val="black">
                    <a:lumMod val="75000"/>
                    <a:lumOff val="25000"/>
                  </a:prstClr>
                </a:solidFill>
                <a:effectLst/>
                <a:uLnTx/>
                <a:uFillTx/>
                <a:latin typeface="Kantumruy Pro"/>
                <a:cs typeface="Arial"/>
              </a:rPr>
            </a:br>
            <a:r>
              <a:rPr kumimoji="0" lang="de-DE" sz="2000" b="0" i="0" u="none" strike="noStrike" kern="1200" cap="none" spc="0" normalizeH="0" baseline="0" noProof="0" dirty="0">
                <a:ln>
                  <a:noFill/>
                </a:ln>
                <a:solidFill>
                  <a:prstClr val="black">
                    <a:lumMod val="75000"/>
                    <a:lumOff val="25000"/>
                  </a:prstClr>
                </a:solidFill>
                <a:effectLst/>
                <a:uLnTx/>
                <a:uFillTx/>
                <a:latin typeface="Kantumruy Pro"/>
                <a:cs typeface="Arial"/>
              </a:rPr>
              <a:t>Mathematik Sek II</a:t>
            </a:r>
          </a:p>
        </p:txBody>
      </p:sp>
      <p:pic>
        <p:nvPicPr>
          <p:cNvPr id="8" name="Grafik 7">
            <a:extLst>
              <a:ext uri="{FF2B5EF4-FFF2-40B4-BE49-F238E27FC236}">
                <a16:creationId xmlns:a16="http://schemas.microsoft.com/office/drawing/2014/main" id="{416AD920-8511-4C50-8815-1318262674E1}"/>
              </a:ext>
            </a:extLst>
          </p:cNvPr>
          <p:cNvPicPr>
            <a:picLocks noChangeAspect="1"/>
          </p:cNvPicPr>
          <p:nvPr/>
        </p:nvPicPr>
        <p:blipFill>
          <a:blip r:embed="rId5"/>
          <a:stretch>
            <a:fillRect/>
          </a:stretch>
        </p:blipFill>
        <p:spPr>
          <a:xfrm>
            <a:off x="6644915" y="1945195"/>
            <a:ext cx="2710425" cy="1536014"/>
          </a:xfrm>
          <a:prstGeom prst="rect">
            <a:avLst/>
          </a:prstGeom>
        </p:spPr>
      </p:pic>
      <p:sp>
        <p:nvSpPr>
          <p:cNvPr id="9" name="Inhaltsplatzhalter 2">
            <a:extLst>
              <a:ext uri="{FF2B5EF4-FFF2-40B4-BE49-F238E27FC236}">
                <a16:creationId xmlns:a16="http://schemas.microsoft.com/office/drawing/2014/main" id="{50DE73AC-C48C-4B07-B9CA-24B1D47966CA}"/>
              </a:ext>
            </a:extLst>
          </p:cNvPr>
          <p:cNvSpPr txBox="1">
            <a:spLocks/>
          </p:cNvSpPr>
          <p:nvPr/>
        </p:nvSpPr>
        <p:spPr>
          <a:xfrm>
            <a:off x="4195844" y="2023407"/>
            <a:ext cx="3055619" cy="409573"/>
          </a:xfrm>
          <a:prstGeom prst="rect">
            <a:avLst/>
          </a:prstGeom>
          <a:solidFill>
            <a:sysClr val="window" lastClr="FFFFFF"/>
          </a:solidFill>
          <a:ln w="12700" cap="flat" cmpd="sng" algn="ctr">
            <a:solidFill>
              <a:sysClr val="windowText" lastClr="000000"/>
            </a:solidFill>
            <a:prstDash val="solid"/>
            <a:miter lim="800000"/>
          </a:ln>
          <a:effectLst/>
        </p:spPr>
        <p:txBody>
          <a:bodyPr>
            <a:normAutofit/>
          </a:bodyPr>
          <a:lstStyle>
            <a:lvl1pPr marL="0" indent="0" algn="l" defTabSz="685800">
              <a:lnSpc>
                <a:spcPct val="113999"/>
              </a:lnSpc>
              <a:spcBef>
                <a:spcPts val="900"/>
              </a:spcBef>
              <a:buFont typeface="Arial"/>
              <a:buNone/>
              <a:defRPr sz="1350" spc="23">
                <a:solidFill>
                  <a:schemeClr val="dk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dk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dk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dk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dk1"/>
                </a:solidFill>
                <a:latin typeface="+mn-lt"/>
                <a:ea typeface="+mn-ea"/>
                <a:cs typeface="+mn-cs"/>
              </a:defRPr>
            </a:lvl5pPr>
            <a:lvl6pPr marL="1885950" indent="-171450" algn="l" defTabSz="685800">
              <a:lnSpc>
                <a:spcPct val="90000"/>
              </a:lnSpc>
              <a:spcBef>
                <a:spcPts val="375"/>
              </a:spcBef>
              <a:buFont typeface="Arial"/>
              <a:buChar char="•"/>
              <a:defRPr sz="1350">
                <a:solidFill>
                  <a:schemeClr val="dk1"/>
                </a:solidFill>
                <a:latin typeface="+mn-lt"/>
                <a:ea typeface="+mn-ea"/>
                <a:cs typeface="+mn-cs"/>
              </a:defRPr>
            </a:lvl6pPr>
            <a:lvl7pPr marL="2228850" indent="-171450" algn="l" defTabSz="685800">
              <a:lnSpc>
                <a:spcPct val="90000"/>
              </a:lnSpc>
              <a:spcBef>
                <a:spcPts val="375"/>
              </a:spcBef>
              <a:buFont typeface="Arial"/>
              <a:buChar char="•"/>
              <a:defRPr sz="1350">
                <a:solidFill>
                  <a:schemeClr val="dk1"/>
                </a:solidFill>
                <a:latin typeface="+mn-lt"/>
                <a:ea typeface="+mn-ea"/>
                <a:cs typeface="+mn-cs"/>
              </a:defRPr>
            </a:lvl7pPr>
            <a:lvl8pPr marL="2571750" indent="-171450" algn="l" defTabSz="685800">
              <a:lnSpc>
                <a:spcPct val="90000"/>
              </a:lnSpc>
              <a:spcBef>
                <a:spcPts val="375"/>
              </a:spcBef>
              <a:buFont typeface="Arial"/>
              <a:buChar char="•"/>
              <a:defRPr sz="1350">
                <a:solidFill>
                  <a:schemeClr val="dk1"/>
                </a:solidFill>
                <a:latin typeface="+mn-lt"/>
                <a:ea typeface="+mn-ea"/>
                <a:cs typeface="+mn-cs"/>
              </a:defRPr>
            </a:lvl8pPr>
            <a:lvl9pPr marL="2914650" indent="-171450" algn="l" defTabSz="685800">
              <a:lnSpc>
                <a:spcPct val="90000"/>
              </a:lnSpc>
              <a:spcBef>
                <a:spcPts val="375"/>
              </a:spcBef>
              <a:buFont typeface="Arial"/>
              <a:buChar char="•"/>
              <a:defRPr sz="1350">
                <a:solidFill>
                  <a:schemeClr val="dk1"/>
                </a:solidFill>
                <a:latin typeface="+mn-lt"/>
                <a:ea typeface="+mn-ea"/>
                <a:cs typeface="+mn-cs"/>
              </a:defRPr>
            </a:lvl9pPr>
          </a:lstStyle>
          <a:p>
            <a:pPr marL="0" marR="0" lvl="0" indent="0" algn="l" defTabSz="685800" eaLnBrk="1" fontAlgn="auto" latinLnBrk="0" hangingPunct="1">
              <a:lnSpc>
                <a:spcPct val="113999"/>
              </a:lnSpc>
              <a:spcBef>
                <a:spcPts val="900"/>
              </a:spcBef>
              <a:spcAft>
                <a:spcPts val="0"/>
              </a:spcAft>
              <a:buClrTx/>
              <a:buSzTx/>
              <a:buFont typeface="Arial"/>
              <a:buNone/>
              <a:tabLst/>
              <a:defRPr/>
            </a:pPr>
            <a:r>
              <a:rPr kumimoji="0" lang="de-DE" sz="1350" b="0" i="0" u="none" strike="noStrike" kern="0" cap="none" spc="23" normalizeH="0" baseline="0" noProof="0">
                <a:ln>
                  <a:noFill/>
                </a:ln>
                <a:solidFill>
                  <a:prstClr val="black"/>
                </a:solidFill>
                <a:effectLst/>
                <a:uLnTx/>
                <a:uFillTx/>
                <a:latin typeface="Kantumruy Pro"/>
                <a:cs typeface="Arial"/>
              </a:rPr>
              <a:t>Medienkompetenzrahmen</a:t>
            </a:r>
            <a:endParaRPr kumimoji="0" lang="de-DE" sz="1350" b="0" i="0" u="none" strike="noStrike" kern="0" cap="none" spc="23" normalizeH="0" baseline="0" noProof="0" dirty="0">
              <a:ln>
                <a:noFill/>
              </a:ln>
              <a:solidFill>
                <a:prstClr val="black"/>
              </a:solidFill>
              <a:effectLst/>
              <a:uLnTx/>
              <a:uFillTx/>
              <a:latin typeface="Kantumruy Pro"/>
              <a:cs typeface="Arial"/>
            </a:endParaRP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2569934" cy="646331"/>
          </a:xfrm>
          <a:prstGeom prst="rect">
            <a:avLst/>
          </a:prstGeom>
          <a:noFill/>
        </p:spPr>
        <p:txBody>
          <a:bodyPr wrap="none" rtlCol="0">
            <a:spAutoFit/>
          </a:bodyPr>
          <a:lstStyle/>
          <a:p>
            <a:r>
              <a:rPr lang="de-DE" sz="3600" dirty="0">
                <a:solidFill>
                  <a:schemeClr val="bg2"/>
                </a:solidFill>
              </a:rPr>
              <a:t>Ziele (BNE)</a:t>
            </a:r>
          </a:p>
        </p:txBody>
      </p:sp>
    </p:spTree>
    <p:extLst>
      <p:ext uri="{BB962C8B-B14F-4D97-AF65-F5344CB8AC3E}">
        <p14:creationId xmlns:p14="http://schemas.microsoft.com/office/powerpoint/2010/main" val="2022134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Datumsplatzhalter 3">
            <a:extLst>
              <a:ext uri="{FF2B5EF4-FFF2-40B4-BE49-F238E27FC236}">
                <a16:creationId xmlns:a16="http://schemas.microsoft.com/office/drawing/2014/main" id="{3CE94F6B-C43A-4FE8-8744-A16C8242C809}"/>
              </a:ext>
            </a:extLst>
          </p:cNvPr>
          <p:cNvSpPr txBox="1">
            <a:spLocks/>
          </p:cNvSpPr>
          <p:nvPr/>
        </p:nvSpPr>
        <p:spPr bwMode="auto">
          <a:xfrm>
            <a:off x="1598022" y="6578889"/>
            <a:ext cx="425569" cy="131232"/>
          </a:xfrm>
          <a:prstGeom prst="rect">
            <a:avLst/>
          </a:prstGeom>
        </p:spPr>
        <p:txBody>
          <a:bodyPr vert="horz" wrap="square" lIns="0" tIns="0" rIns="0" bIns="0" rtlCol="0" anchor="ctr">
            <a:noAutofit/>
          </a:bodyPr>
          <a:lstStyle>
            <a:defPPr>
              <a:defRPr lang="de-DE"/>
            </a:defPPr>
            <a:lvl1pPr marL="0" algn="l"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53B4C60F-CF82-4EEC-B706-FAA51AA17F67}" type="datetime1">
              <a:rPr lang="de-DE" kern="0" smtClean="0">
                <a:solidFill>
                  <a:prstClr val="white"/>
                </a:solidFill>
                <a:cs typeface="Arial"/>
              </a:rPr>
              <a:pPr>
                <a:defRPr/>
              </a:pPr>
              <a:t>02.10.2025</a:t>
            </a:fld>
            <a:endParaRPr lang="de-DE" kern="0">
              <a:solidFill>
                <a:prstClr val="white"/>
              </a:solidFill>
              <a:cs typeface="Arial"/>
            </a:endParaRPr>
          </a:p>
        </p:txBody>
      </p:sp>
      <p:sp>
        <p:nvSpPr>
          <p:cNvPr id="14" name="Datumsplatzhalter 3">
            <a:extLst>
              <a:ext uri="{FF2B5EF4-FFF2-40B4-BE49-F238E27FC236}">
                <a16:creationId xmlns:a16="http://schemas.microsoft.com/office/drawing/2014/main" id="{3CE94F6B-C43A-4FE8-8744-A16C8242C809}"/>
              </a:ext>
            </a:extLst>
          </p:cNvPr>
          <p:cNvSpPr txBox="1">
            <a:spLocks/>
          </p:cNvSpPr>
          <p:nvPr/>
        </p:nvSpPr>
        <p:spPr bwMode="auto">
          <a:xfrm>
            <a:off x="1700526" y="6556233"/>
            <a:ext cx="864487" cy="153888"/>
          </a:xfrm>
          <a:prstGeom prst="rect">
            <a:avLst/>
          </a:prstGeom>
        </p:spPr>
        <p:txBody>
          <a:bodyPr vert="horz" wrap="square" lIns="0" tIns="0" rIns="0" bIns="0" rtlCol="0" anchor="ctr">
            <a:noAutofit/>
          </a:bodyPr>
          <a:lstStyle>
            <a:defPPr>
              <a:defRPr lang="de-DE"/>
            </a:defPPr>
            <a:lvl1pPr marL="0" algn="l"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53B4C60F-CF82-4EEC-B706-FAA51AA17F67}" type="datetime1">
              <a:rPr lang="de-DE" kern="0" smtClean="0">
                <a:solidFill>
                  <a:prstClr val="white"/>
                </a:solidFill>
                <a:cs typeface="Arial"/>
              </a:rPr>
              <a:pPr>
                <a:defRPr/>
              </a:pPr>
              <a:t>02.10.2025</a:t>
            </a:fld>
            <a:endParaRPr lang="de-DE" kern="0">
              <a:solidFill>
                <a:prstClr val="white"/>
              </a:solidFill>
              <a:cs typeface="Arial"/>
            </a:endParaRPr>
          </a:p>
        </p:txBody>
      </p:sp>
      <p:sp>
        <p:nvSpPr>
          <p:cNvPr id="15" name="Foliennummernplatzhalter 5">
            <a:extLst>
              <a:ext uri="{FF2B5EF4-FFF2-40B4-BE49-F238E27FC236}">
                <a16:creationId xmlns:a16="http://schemas.microsoft.com/office/drawing/2014/main" id="{6027CBAE-3E8C-4984-9CE5-E9C4D763B07D}"/>
              </a:ext>
            </a:extLst>
          </p:cNvPr>
          <p:cNvSpPr txBox="1">
            <a:spLocks/>
          </p:cNvSpPr>
          <p:nvPr/>
        </p:nvSpPr>
        <p:spPr bwMode="auto">
          <a:xfrm>
            <a:off x="8207585" y="6575469"/>
            <a:ext cx="2057400" cy="115416"/>
          </a:xfrm>
          <a:prstGeom prst="rect">
            <a:avLst/>
          </a:prstGeom>
        </p:spPr>
        <p:txBody>
          <a:bodyPr vert="horz" lIns="0" tIns="0" rIns="0" bIns="0" rtlCol="0" anchor="ctr">
            <a:spAutoFit/>
          </a:bodyPr>
          <a:lstStyle>
            <a:defPPr>
              <a:defRPr lang="de-DE"/>
            </a:defPPr>
            <a:lvl1pPr marL="0" algn="r"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kern="0">
                <a:solidFill>
                  <a:prstClr val="white"/>
                </a:solidFill>
                <a:cs typeface="Arial"/>
              </a:rPr>
              <a:t>Seite </a:t>
            </a:r>
            <a:fld id="{CE6CAF4D-DD0D-4F34-9F3A-F974D54A280A}" type="slidenum">
              <a:rPr lang="de-DE" kern="0" smtClean="0">
                <a:solidFill>
                  <a:prstClr val="white"/>
                </a:solidFill>
                <a:cs typeface="Arial"/>
              </a:rPr>
              <a:pPr>
                <a:defRPr/>
              </a:pPr>
              <a:t>28</a:t>
            </a:fld>
            <a:endParaRPr lang="de-DE" kern="0">
              <a:solidFill>
                <a:prstClr val="white"/>
              </a:solidFill>
              <a:cs typeface="Arial"/>
            </a:endParaRPr>
          </a:p>
        </p:txBody>
      </p:sp>
      <p:pic>
        <p:nvPicPr>
          <p:cNvPr id="16" name="Grafik 15">
            <a:extLst>
              <a:ext uri="{FF2B5EF4-FFF2-40B4-BE49-F238E27FC236}">
                <a16:creationId xmlns:a16="http://schemas.microsoft.com/office/drawing/2014/main" id="{31F79F8F-13F6-4F94-8326-E7B9CD29773F}"/>
              </a:ext>
            </a:extLst>
          </p:cNvPr>
          <p:cNvPicPr>
            <a:picLocks noChangeAspect="1"/>
          </p:cNvPicPr>
          <p:nvPr/>
        </p:nvPicPr>
        <p:blipFill>
          <a:blip r:embed="rId3"/>
          <a:stretch>
            <a:fillRect/>
          </a:stretch>
        </p:blipFill>
        <p:spPr>
          <a:xfrm>
            <a:off x="3499935" y="874951"/>
            <a:ext cx="5212393" cy="5225029"/>
          </a:xfrm>
          <a:prstGeom prst="rect">
            <a:avLst/>
          </a:prstGeom>
        </p:spPr>
      </p:pic>
      <p:sp>
        <p:nvSpPr>
          <p:cNvPr id="17" name="Ellipse 16">
            <a:extLst>
              <a:ext uri="{FF2B5EF4-FFF2-40B4-BE49-F238E27FC236}">
                <a16:creationId xmlns:a16="http://schemas.microsoft.com/office/drawing/2014/main" id="{53CBBDCA-F8B1-4256-B688-C59ACD27AD48}"/>
              </a:ext>
            </a:extLst>
          </p:cNvPr>
          <p:cNvSpPr/>
          <p:nvPr/>
        </p:nvSpPr>
        <p:spPr>
          <a:xfrm>
            <a:off x="3347936" y="3261107"/>
            <a:ext cx="938760" cy="938760"/>
          </a:xfrm>
          <a:prstGeom prst="ellipse">
            <a:avLst/>
          </a:prstGeom>
          <a:noFill/>
          <a:ln w="57150" cap="flat" cmpd="sng" algn="ctr">
            <a:solidFill>
              <a:sysClr val="windowText" lastClr="000000">
                <a:lumMod val="95000"/>
                <a:lumOff val="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8" name="Ellipse 17">
            <a:extLst>
              <a:ext uri="{FF2B5EF4-FFF2-40B4-BE49-F238E27FC236}">
                <a16:creationId xmlns:a16="http://schemas.microsoft.com/office/drawing/2014/main" id="{142B77D0-1617-46F3-BA43-54825B6AB415}"/>
              </a:ext>
            </a:extLst>
          </p:cNvPr>
          <p:cNvSpPr/>
          <p:nvPr/>
        </p:nvSpPr>
        <p:spPr>
          <a:xfrm>
            <a:off x="3567855" y="4071335"/>
            <a:ext cx="938760" cy="938760"/>
          </a:xfrm>
          <a:prstGeom prst="ellipse">
            <a:avLst/>
          </a:prstGeom>
          <a:noFill/>
          <a:ln w="57150" cap="flat" cmpd="sng" algn="ctr">
            <a:solidFill>
              <a:sysClr val="windowText" lastClr="000000">
                <a:lumMod val="95000"/>
                <a:lumOff val="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19" name="Ellipse 18">
            <a:extLst>
              <a:ext uri="{FF2B5EF4-FFF2-40B4-BE49-F238E27FC236}">
                <a16:creationId xmlns:a16="http://schemas.microsoft.com/office/drawing/2014/main" id="{577BE340-EF68-4B01-B526-EFC5456B524A}"/>
              </a:ext>
            </a:extLst>
          </p:cNvPr>
          <p:cNvSpPr/>
          <p:nvPr/>
        </p:nvSpPr>
        <p:spPr>
          <a:xfrm>
            <a:off x="7804190" y="2427731"/>
            <a:ext cx="938760" cy="938760"/>
          </a:xfrm>
          <a:prstGeom prst="ellipse">
            <a:avLst/>
          </a:prstGeom>
          <a:noFill/>
          <a:ln w="57150" cap="flat" cmpd="sng" algn="ctr">
            <a:solidFill>
              <a:sysClr val="windowText" lastClr="000000">
                <a:lumMod val="95000"/>
                <a:lumOff val="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pic>
        <p:nvPicPr>
          <p:cNvPr id="20" name="Grafik 19">
            <a:extLst>
              <a:ext uri="{FF2B5EF4-FFF2-40B4-BE49-F238E27FC236}">
                <a16:creationId xmlns:a16="http://schemas.microsoft.com/office/drawing/2014/main" id="{A47020D1-7B22-4E0E-8A03-B88AA657799A}"/>
              </a:ext>
            </a:extLst>
          </p:cNvPr>
          <p:cNvPicPr>
            <a:picLocks noChangeAspect="1"/>
          </p:cNvPicPr>
          <p:nvPr/>
        </p:nvPicPr>
        <p:blipFill rotWithShape="1">
          <a:blip r:embed="rId4"/>
          <a:srcRect l="832" t="1112" r="356" b="1805"/>
          <a:stretch/>
        </p:blipFill>
        <p:spPr>
          <a:xfrm>
            <a:off x="2938884" y="602974"/>
            <a:ext cx="6334493" cy="6255026"/>
          </a:xfrm>
          <a:prstGeom prst="ellipse">
            <a:avLst/>
          </a:prstGeom>
          <a:ln w="28575">
            <a:solidFill>
              <a:sysClr val="windowText" lastClr="000000"/>
            </a:solidFill>
          </a:ln>
        </p:spPr>
      </p:pic>
      <p:sp>
        <p:nvSpPr>
          <p:cNvPr id="21" name="Textfeld 20">
            <a:extLst>
              <a:ext uri="{FF2B5EF4-FFF2-40B4-BE49-F238E27FC236}">
                <a16:creationId xmlns:a16="http://schemas.microsoft.com/office/drawing/2014/main" id="{A0C9B90D-9623-4E92-BAB8-EB6737CEEA4C}"/>
              </a:ext>
            </a:extLst>
          </p:cNvPr>
          <p:cNvSpPr txBox="1"/>
          <p:nvPr/>
        </p:nvSpPr>
        <p:spPr>
          <a:xfrm>
            <a:off x="10638856" y="6499109"/>
            <a:ext cx="1248871" cy="246221"/>
          </a:xfrm>
          <a:prstGeom prst="rect">
            <a:avLst/>
          </a:prstGeom>
          <a:noFill/>
        </p:spPr>
        <p:txBody>
          <a:bodyPr wrap="square" rtlCol="0">
            <a:spAutoFit/>
          </a:bodyPr>
          <a:lstStyle/>
          <a:p>
            <a:r>
              <a:rPr lang="de-DE" sz="1000" kern="0" dirty="0">
                <a:solidFill>
                  <a:prstClr val="black"/>
                </a:solidFill>
                <a:latin typeface="Calibri" panose="020F0502020204030204" pitchFamily="34" charset="0"/>
                <a:ea typeface="Calibri" panose="020F0502020204030204" pitchFamily="34" charset="0"/>
                <a:cs typeface="Times New Roman" panose="02020603050405020304" pitchFamily="18" charset="0"/>
              </a:rPr>
              <a:t>UNESCO 2021, S. 17</a:t>
            </a:r>
            <a:endParaRPr lang="de-DE" sz="1000" kern="0" dirty="0">
              <a:solidFill>
                <a:prstClr val="black"/>
              </a:solidFill>
              <a:cs typeface="Arial"/>
            </a:endParaRPr>
          </a:p>
        </p:txBody>
      </p:sp>
      <p:sp>
        <p:nvSpPr>
          <p:cNvPr id="22" name="Fußzeilenplatzhalter 4">
            <a:extLst>
              <a:ext uri="{FF2B5EF4-FFF2-40B4-BE49-F238E27FC236}">
                <a16:creationId xmlns:a16="http://schemas.microsoft.com/office/drawing/2014/main" id="{7032CE69-6F39-4997-9208-D18173B2CFBE}"/>
              </a:ext>
            </a:extLst>
          </p:cNvPr>
          <p:cNvSpPr txBox="1">
            <a:spLocks/>
          </p:cNvSpPr>
          <p:nvPr/>
        </p:nvSpPr>
        <p:spPr bwMode="auto">
          <a:xfrm flipH="1">
            <a:off x="3027839" y="6556233"/>
            <a:ext cx="1458113" cy="153888"/>
          </a:xfrm>
          <a:prstGeom prst="rect">
            <a:avLst/>
          </a:prstGeom>
        </p:spPr>
        <p:txBody>
          <a:bodyPr vert="horz" wrap="square" lIns="0" tIns="0" rIns="0" bIns="0" rtlCol="0" anchor="ctr">
            <a:noAutofit/>
          </a:bodyPr>
          <a:lstStyle>
            <a:defPPr>
              <a:defRPr lang="de-DE"/>
            </a:defPPr>
            <a:lvl1pPr marL="0" algn="l" defTabSz="914400">
              <a:defRPr sz="750" spc="53">
                <a:solidFill>
                  <a:schemeClr val="bg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700" b="1" kern="0">
                <a:solidFill>
                  <a:prstClr val="white"/>
                </a:solidFill>
                <a:cs typeface="Arial"/>
              </a:rPr>
              <a:t>CO2-Emissionen durch Streaming</a:t>
            </a:r>
            <a:br>
              <a:rPr lang="de-DE" sz="700" b="1" kern="0">
                <a:solidFill>
                  <a:prstClr val="white"/>
                </a:solidFill>
                <a:cs typeface="Arial"/>
              </a:rPr>
            </a:br>
            <a:r>
              <a:rPr lang="de-DE" sz="800" b="1" kern="0">
                <a:solidFill>
                  <a:prstClr val="white"/>
                </a:solidFill>
                <a:cs typeface="Arial"/>
              </a:rPr>
              <a:t>Philip Helf</a:t>
            </a:r>
            <a:endParaRPr lang="de-DE" kern="0" dirty="0">
              <a:solidFill>
                <a:prstClr val="white"/>
              </a:solidFill>
              <a:cs typeface="Arial"/>
            </a:endParaRPr>
          </a:p>
        </p:txBody>
      </p:sp>
      <p:sp>
        <p:nvSpPr>
          <p:cNvPr id="23" name="Textfeld 22">
            <a:extLst>
              <a:ext uri="{FF2B5EF4-FFF2-40B4-BE49-F238E27FC236}">
                <a16:creationId xmlns:a16="http://schemas.microsoft.com/office/drawing/2014/main" id="{2A406E47-99EB-45AD-B39A-5063065E82B5}"/>
              </a:ext>
            </a:extLst>
          </p:cNvPr>
          <p:cNvSpPr txBox="1"/>
          <p:nvPr/>
        </p:nvSpPr>
        <p:spPr>
          <a:xfrm>
            <a:off x="1329178" y="374136"/>
            <a:ext cx="2569934" cy="646331"/>
          </a:xfrm>
          <a:prstGeom prst="rect">
            <a:avLst/>
          </a:prstGeom>
          <a:noFill/>
        </p:spPr>
        <p:txBody>
          <a:bodyPr wrap="none" rtlCol="0">
            <a:spAutoFit/>
          </a:bodyPr>
          <a:lstStyle/>
          <a:p>
            <a:r>
              <a:rPr lang="de-DE" sz="3600" dirty="0">
                <a:solidFill>
                  <a:schemeClr val="bg2"/>
                </a:solidFill>
              </a:rPr>
              <a:t>Ziele (BNE)</a:t>
            </a:r>
          </a:p>
        </p:txBody>
      </p:sp>
    </p:spTree>
    <p:extLst>
      <p:ext uri="{BB962C8B-B14F-4D97-AF65-F5344CB8AC3E}">
        <p14:creationId xmlns:p14="http://schemas.microsoft.com/office/powerpoint/2010/main" val="145134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7D21CFD5-C1A5-4D6A-8BED-D903842ABB29}"/>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„Mithilfe der Mathematik können aus ‚gefühlten Zusammenhängen‘ statistisch abgesicherte Korrelationen oder aber zu verwerfende Hypothesen werden.“</a:t>
            </a:r>
          </a:p>
          <a:p>
            <a:pPr marL="0" marR="0" lvl="0" indent="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„Es geht nicht nur um fachspezifische Lerninhalte, sondern auch darum, wie diese Inhalte in unterschiedlichen Kontexten der realen Welt angewendet werden können.“</a:t>
            </a:r>
          </a:p>
          <a:p>
            <a:pPr marL="0" marR="0" lvl="0" indent="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„Funktionaler Zusammenhang bzw. Daten und Zufall“ als besonders fruchtbare Leitideen</a:t>
            </a:r>
          </a:p>
          <a:p>
            <a:pPr marL="0" marR="0" lvl="0" indent="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Erkennen, Bewerten, Handeln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AC9BF456-F5EE-4731-8AB2-444752AD13F8}"/>
              </a:ext>
            </a:extLst>
          </p:cNvPr>
          <p:cNvSpPr txBox="1"/>
          <p:nvPr/>
        </p:nvSpPr>
        <p:spPr>
          <a:xfrm>
            <a:off x="8426499" y="5657338"/>
            <a:ext cx="1943100" cy="246221"/>
          </a:xfrm>
          <a:prstGeom prst="rect">
            <a:avLst/>
          </a:prstGeom>
          <a:noFill/>
        </p:spPr>
        <p:txBody>
          <a:bodyPr wrap="square" rtlCol="0">
            <a:spAutoFit/>
          </a:bodyPr>
          <a:lstStyle/>
          <a:p>
            <a:r>
              <a:rPr lang="de-DE" sz="1000" kern="0"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Reiss</a:t>
            </a:r>
            <a:r>
              <a:rPr lang="de-DE" sz="1000" kern="0" dirty="0">
                <a:solidFill>
                  <a:prstClr val="black"/>
                </a:solidFill>
                <a:latin typeface="Calibri" panose="020F0502020204030204" pitchFamily="34" charset="0"/>
                <a:ea typeface="Calibri" panose="020F0502020204030204" pitchFamily="34" charset="0"/>
                <a:cs typeface="Times New Roman" panose="02020603050405020304" pitchFamily="18" charset="0"/>
              </a:rPr>
              <a:t> et al. 2016, S. 300 ff. </a:t>
            </a:r>
            <a:endParaRPr lang="de-DE" sz="1000" kern="0" dirty="0">
              <a:solidFill>
                <a:prstClr val="black"/>
              </a:solidFil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61659" cy="1200329"/>
          </a:xfrm>
          <a:prstGeom prst="rect">
            <a:avLst/>
          </a:prstGeom>
          <a:noFill/>
        </p:spPr>
        <p:txBody>
          <a:bodyPr wrap="square" rtlCol="0">
            <a:spAutoFit/>
          </a:bodyPr>
          <a:lstStyle/>
          <a:p>
            <a:r>
              <a:rPr lang="de-DE" sz="3600" dirty="0">
                <a:solidFill>
                  <a:schemeClr val="bg2"/>
                </a:solidFill>
              </a:rPr>
              <a:t>BNE durch Mathematik – Mathematik durch BNE</a:t>
            </a:r>
          </a:p>
        </p:txBody>
      </p:sp>
    </p:spTree>
    <p:extLst>
      <p:ext uri="{BB962C8B-B14F-4D97-AF65-F5344CB8AC3E}">
        <p14:creationId xmlns:p14="http://schemas.microsoft.com/office/powerpoint/2010/main" val="3105309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166E0791-14FD-4E1B-BA8F-770F03AD771E}"/>
              </a:ext>
            </a:extLst>
          </p:cNvPr>
          <p:cNvSpPr txBox="1">
            <a:spLocks/>
          </p:cNvSpPr>
          <p:nvPr/>
        </p:nvSpPr>
        <p:spPr bwMode="auto">
          <a:xfrm>
            <a:off x="2315170" y="2296887"/>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ctr"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Name</a:t>
            </a:r>
          </a:p>
          <a:p>
            <a:pPr marL="0" marR="0" lvl="0" indent="0" algn="ctr"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Institution</a:t>
            </a:r>
          </a:p>
          <a:p>
            <a:pPr marL="0" marR="0" lvl="0" indent="0" algn="ctr"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Zweitfach</a:t>
            </a:r>
          </a:p>
          <a:p>
            <a:pPr marL="0" marR="0" lvl="0" indent="0" algn="ctr"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(Ggf. Wünsche, Anliegen)</a:t>
            </a: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3878178" cy="646331"/>
          </a:xfrm>
          <a:prstGeom prst="rect">
            <a:avLst/>
          </a:prstGeom>
          <a:noFill/>
        </p:spPr>
        <p:txBody>
          <a:bodyPr wrap="none" rtlCol="0">
            <a:spAutoFit/>
          </a:bodyPr>
          <a:lstStyle/>
          <a:p>
            <a:r>
              <a:rPr lang="de-DE" sz="3600" dirty="0">
                <a:solidFill>
                  <a:schemeClr val="bg2"/>
                </a:solidFill>
              </a:rPr>
              <a:t>Vorstellungsrunde</a:t>
            </a:r>
          </a:p>
        </p:txBody>
      </p:sp>
    </p:spTree>
    <p:extLst>
      <p:ext uri="{BB962C8B-B14F-4D97-AF65-F5344CB8AC3E}">
        <p14:creationId xmlns:p14="http://schemas.microsoft.com/office/powerpoint/2010/main" val="146855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feld 2">
            <a:extLst>
              <a:ext uri="{FF2B5EF4-FFF2-40B4-BE49-F238E27FC236}">
                <a16:creationId xmlns:a16="http://schemas.microsoft.com/office/drawing/2014/main" id="{6C32DAB9-FA5D-4519-82FA-A9826C4DC236}"/>
              </a:ext>
            </a:extLst>
          </p:cNvPr>
          <p:cNvSpPr txBox="1"/>
          <p:nvPr/>
        </p:nvSpPr>
        <p:spPr>
          <a:xfrm>
            <a:off x="10248900" y="6589563"/>
            <a:ext cx="1943100" cy="246221"/>
          </a:xfrm>
          <a:prstGeom prst="rect">
            <a:avLst/>
          </a:prstGeom>
          <a:noFill/>
        </p:spPr>
        <p:txBody>
          <a:bodyPr wrap="square" rtlCol="0">
            <a:spAutoFit/>
          </a:bodyPr>
          <a:lstStyle/>
          <a:p>
            <a:r>
              <a:rPr lang="de-DE" sz="1000" kern="0"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Reiss</a:t>
            </a:r>
            <a:r>
              <a:rPr lang="de-DE" sz="1000" kern="0" dirty="0">
                <a:solidFill>
                  <a:prstClr val="black"/>
                </a:solidFill>
                <a:latin typeface="Calibri" panose="020F0502020204030204" pitchFamily="34" charset="0"/>
                <a:ea typeface="Calibri" panose="020F0502020204030204" pitchFamily="34" charset="0"/>
                <a:cs typeface="Times New Roman" panose="02020603050405020304" pitchFamily="18" charset="0"/>
              </a:rPr>
              <a:t> et al. 2016, S. 303-305</a:t>
            </a:r>
            <a:endParaRPr lang="de-DE" sz="1000" kern="0" dirty="0">
              <a:solidFill>
                <a:prstClr val="black"/>
              </a:solidFill>
              <a:cs typeface="Arial"/>
            </a:endParaRPr>
          </a:p>
        </p:txBody>
      </p:sp>
      <p:pic>
        <p:nvPicPr>
          <p:cNvPr id="4" name="Grafik 3">
            <a:extLst>
              <a:ext uri="{FF2B5EF4-FFF2-40B4-BE49-F238E27FC236}">
                <a16:creationId xmlns:a16="http://schemas.microsoft.com/office/drawing/2014/main" id="{C1152920-762B-4BC9-ABC5-42D7A9E4B51A}"/>
              </a:ext>
            </a:extLst>
          </p:cNvPr>
          <p:cNvPicPr>
            <a:picLocks noChangeAspect="1"/>
          </p:cNvPicPr>
          <p:nvPr/>
        </p:nvPicPr>
        <p:blipFill>
          <a:blip r:embed="rId2"/>
          <a:stretch>
            <a:fillRect/>
          </a:stretch>
        </p:blipFill>
        <p:spPr>
          <a:xfrm>
            <a:off x="1329178" y="2098842"/>
            <a:ext cx="5845047" cy="1775614"/>
          </a:xfrm>
          <a:prstGeom prst="rect">
            <a:avLst/>
          </a:prstGeom>
        </p:spPr>
      </p:pic>
      <p:pic>
        <p:nvPicPr>
          <p:cNvPr id="5" name="Inhaltsplatzhalter 7">
            <a:extLst>
              <a:ext uri="{FF2B5EF4-FFF2-40B4-BE49-F238E27FC236}">
                <a16:creationId xmlns:a16="http://schemas.microsoft.com/office/drawing/2014/main" id="{1CDDD96E-210E-478C-95E7-F4C6DAE66AAF}"/>
              </a:ext>
            </a:extLst>
          </p:cNvPr>
          <p:cNvPicPr>
            <a:picLocks noChangeAspect="1"/>
          </p:cNvPicPr>
          <p:nvPr/>
        </p:nvPicPr>
        <p:blipFill>
          <a:blip r:embed="rId3"/>
          <a:stretch>
            <a:fillRect/>
          </a:stretch>
        </p:blipFill>
        <p:spPr>
          <a:xfrm>
            <a:off x="2635983" y="2723018"/>
            <a:ext cx="5852667" cy="2408129"/>
          </a:xfrm>
          <a:prstGeom prst="rect">
            <a:avLst/>
          </a:prstGeom>
        </p:spPr>
      </p:pic>
      <p:pic>
        <p:nvPicPr>
          <p:cNvPr id="6" name="Grafik 5">
            <a:extLst>
              <a:ext uri="{FF2B5EF4-FFF2-40B4-BE49-F238E27FC236}">
                <a16:creationId xmlns:a16="http://schemas.microsoft.com/office/drawing/2014/main" id="{ABEBC67A-4ACB-4242-8BA2-27ECD1B05F86}"/>
              </a:ext>
            </a:extLst>
          </p:cNvPr>
          <p:cNvPicPr>
            <a:picLocks noChangeAspect="1"/>
          </p:cNvPicPr>
          <p:nvPr/>
        </p:nvPicPr>
        <p:blipFill>
          <a:blip r:embed="rId4"/>
          <a:stretch>
            <a:fillRect/>
          </a:stretch>
        </p:blipFill>
        <p:spPr>
          <a:xfrm>
            <a:off x="3923664" y="4563673"/>
            <a:ext cx="5867908" cy="1806097"/>
          </a:xfrm>
          <a:prstGeom prst="rect">
            <a:avLst/>
          </a:prstGeom>
        </p:spPr>
      </p:pic>
      <p:pic>
        <p:nvPicPr>
          <p:cNvPr id="7" name="Grafik 6">
            <a:extLst>
              <a:ext uri="{FF2B5EF4-FFF2-40B4-BE49-F238E27FC236}">
                <a16:creationId xmlns:a16="http://schemas.microsoft.com/office/drawing/2014/main" id="{BAE9896A-24A0-4EA9-9951-78C6CB782DC6}"/>
              </a:ext>
            </a:extLst>
          </p:cNvPr>
          <p:cNvPicPr>
            <a:picLocks noChangeAspect="1"/>
          </p:cNvPicPr>
          <p:nvPr/>
        </p:nvPicPr>
        <p:blipFill>
          <a:blip r:embed="rId5"/>
          <a:stretch>
            <a:fillRect/>
          </a:stretch>
        </p:blipFill>
        <p:spPr>
          <a:xfrm>
            <a:off x="4337181" y="1754619"/>
            <a:ext cx="2287501" cy="4834944"/>
          </a:xfrm>
          <a:prstGeom prst="rect">
            <a:avLst/>
          </a:prstGeom>
          <a:ln>
            <a:solidFill>
              <a:sysClr val="windowText" lastClr="000000"/>
            </a:solidFill>
          </a:ln>
        </p:spPr>
      </p:pic>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6340197" cy="646331"/>
          </a:xfrm>
          <a:prstGeom prst="rect">
            <a:avLst/>
          </a:prstGeom>
          <a:noFill/>
        </p:spPr>
        <p:txBody>
          <a:bodyPr wrap="none" rtlCol="0">
            <a:spAutoFit/>
          </a:bodyPr>
          <a:lstStyle/>
          <a:p>
            <a:r>
              <a:rPr lang="de-DE" sz="3600" dirty="0">
                <a:solidFill>
                  <a:schemeClr val="bg2"/>
                </a:solidFill>
              </a:rPr>
              <a:t>Erkennen, Bewerten, Handeln</a:t>
            </a:r>
          </a:p>
        </p:txBody>
      </p:sp>
    </p:spTree>
    <p:extLst>
      <p:ext uri="{BB962C8B-B14F-4D97-AF65-F5344CB8AC3E}">
        <p14:creationId xmlns:p14="http://schemas.microsoft.com/office/powerpoint/2010/main" val="1956434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523A3AEE-73FA-4EB8-9AA5-460BBD89347C}"/>
              </a:ext>
            </a:extLst>
          </p:cNvPr>
          <p:cNvPicPr>
            <a:picLocks noChangeAspect="1"/>
          </p:cNvPicPr>
          <p:nvPr/>
        </p:nvPicPr>
        <p:blipFill>
          <a:blip r:embed="rId3"/>
          <a:stretch>
            <a:fillRect/>
          </a:stretch>
        </p:blipFill>
        <p:spPr>
          <a:xfrm>
            <a:off x="2030379" y="1491825"/>
            <a:ext cx="7586505" cy="5287564"/>
          </a:xfrm>
          <a:prstGeom prst="rect">
            <a:avLst/>
          </a:prstGeom>
        </p:spPr>
      </p:pic>
      <p:sp>
        <p:nvSpPr>
          <p:cNvPr id="4" name="Rechteck 3">
            <a:extLst>
              <a:ext uri="{FF2B5EF4-FFF2-40B4-BE49-F238E27FC236}">
                <a16:creationId xmlns:a16="http://schemas.microsoft.com/office/drawing/2014/main" id="{7F2C606C-7D28-4DC1-A28F-3EB3DFE93567}"/>
              </a:ext>
            </a:extLst>
          </p:cNvPr>
          <p:cNvSpPr/>
          <p:nvPr/>
        </p:nvSpPr>
        <p:spPr>
          <a:xfrm>
            <a:off x="2101524" y="3334449"/>
            <a:ext cx="1216343" cy="837613"/>
          </a:xfrm>
          <a:prstGeom prst="rect">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5" name="Rechteck 4">
            <a:extLst>
              <a:ext uri="{FF2B5EF4-FFF2-40B4-BE49-F238E27FC236}">
                <a16:creationId xmlns:a16="http://schemas.microsoft.com/office/drawing/2014/main" id="{BD269163-4931-4876-89E2-3F348F68B8A5}"/>
              </a:ext>
            </a:extLst>
          </p:cNvPr>
          <p:cNvSpPr/>
          <p:nvPr/>
        </p:nvSpPr>
        <p:spPr>
          <a:xfrm>
            <a:off x="3317867" y="4237457"/>
            <a:ext cx="1216343" cy="917392"/>
          </a:xfrm>
          <a:prstGeom prst="rect">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6" name="Rechteck 5">
            <a:extLst>
              <a:ext uri="{FF2B5EF4-FFF2-40B4-BE49-F238E27FC236}">
                <a16:creationId xmlns:a16="http://schemas.microsoft.com/office/drawing/2014/main" id="{3747D48F-074E-4B51-ADDD-57DC44BC2385}"/>
              </a:ext>
            </a:extLst>
          </p:cNvPr>
          <p:cNvSpPr/>
          <p:nvPr/>
        </p:nvSpPr>
        <p:spPr>
          <a:xfrm>
            <a:off x="7046587" y="5275337"/>
            <a:ext cx="1216343" cy="868381"/>
          </a:xfrm>
          <a:prstGeom prst="rect">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sp>
        <p:nvSpPr>
          <p:cNvPr id="7" name="Rechteck 6">
            <a:extLst>
              <a:ext uri="{FF2B5EF4-FFF2-40B4-BE49-F238E27FC236}">
                <a16:creationId xmlns:a16="http://schemas.microsoft.com/office/drawing/2014/main" id="{B1043F1B-598D-44DD-BEBD-DD9259072E9E}"/>
              </a:ext>
            </a:extLst>
          </p:cNvPr>
          <p:cNvSpPr/>
          <p:nvPr/>
        </p:nvSpPr>
        <p:spPr>
          <a:xfrm>
            <a:off x="7046587" y="3369076"/>
            <a:ext cx="1216343" cy="868381"/>
          </a:xfrm>
          <a:prstGeom prst="rect">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pic>
        <p:nvPicPr>
          <p:cNvPr id="8" name="Grafik 7">
            <a:extLst>
              <a:ext uri="{FF2B5EF4-FFF2-40B4-BE49-F238E27FC236}">
                <a16:creationId xmlns:a16="http://schemas.microsoft.com/office/drawing/2014/main" id="{4A8DE802-20E3-461F-92DE-3690ED3FAE1B}"/>
              </a:ext>
            </a:extLst>
          </p:cNvPr>
          <p:cNvPicPr>
            <a:picLocks noChangeAspect="1"/>
          </p:cNvPicPr>
          <p:nvPr/>
        </p:nvPicPr>
        <p:blipFill>
          <a:blip r:embed="rId4"/>
          <a:stretch>
            <a:fillRect/>
          </a:stretch>
        </p:blipFill>
        <p:spPr>
          <a:xfrm>
            <a:off x="1750490" y="1945195"/>
            <a:ext cx="3011228" cy="2091360"/>
          </a:xfrm>
          <a:prstGeom prst="rect">
            <a:avLst/>
          </a:prstGeom>
        </p:spPr>
      </p:pic>
      <p:pic>
        <p:nvPicPr>
          <p:cNvPr id="9" name="Grafik 8">
            <a:extLst>
              <a:ext uri="{FF2B5EF4-FFF2-40B4-BE49-F238E27FC236}">
                <a16:creationId xmlns:a16="http://schemas.microsoft.com/office/drawing/2014/main" id="{7BE66FB6-BAAB-44D3-9E61-664E338ECA66}"/>
              </a:ext>
            </a:extLst>
          </p:cNvPr>
          <p:cNvPicPr>
            <a:picLocks noChangeAspect="1"/>
          </p:cNvPicPr>
          <p:nvPr/>
        </p:nvPicPr>
        <p:blipFill>
          <a:blip r:embed="rId5"/>
          <a:stretch>
            <a:fillRect/>
          </a:stretch>
        </p:blipFill>
        <p:spPr>
          <a:xfrm>
            <a:off x="2814134" y="3198534"/>
            <a:ext cx="3453198" cy="2289466"/>
          </a:xfrm>
          <a:prstGeom prst="rect">
            <a:avLst/>
          </a:prstGeom>
        </p:spPr>
      </p:pic>
      <p:pic>
        <p:nvPicPr>
          <p:cNvPr id="10" name="Grafik 9">
            <a:extLst>
              <a:ext uri="{FF2B5EF4-FFF2-40B4-BE49-F238E27FC236}">
                <a16:creationId xmlns:a16="http://schemas.microsoft.com/office/drawing/2014/main" id="{9E6C854C-00E4-4F4F-B1D1-2A2119ABE3FC}"/>
              </a:ext>
            </a:extLst>
          </p:cNvPr>
          <p:cNvPicPr>
            <a:picLocks noChangeAspect="1"/>
          </p:cNvPicPr>
          <p:nvPr/>
        </p:nvPicPr>
        <p:blipFill>
          <a:blip r:embed="rId6"/>
          <a:stretch>
            <a:fillRect/>
          </a:stretch>
        </p:blipFill>
        <p:spPr>
          <a:xfrm>
            <a:off x="6548073" y="2008292"/>
            <a:ext cx="3198123" cy="2229165"/>
          </a:xfrm>
          <a:prstGeom prst="rect">
            <a:avLst/>
          </a:prstGeom>
        </p:spPr>
      </p:pic>
      <p:pic>
        <p:nvPicPr>
          <p:cNvPr id="11" name="Grafik 10">
            <a:extLst>
              <a:ext uri="{FF2B5EF4-FFF2-40B4-BE49-F238E27FC236}">
                <a16:creationId xmlns:a16="http://schemas.microsoft.com/office/drawing/2014/main" id="{5DAC10E4-DE8E-435A-9A35-5805BDC58876}"/>
              </a:ext>
            </a:extLst>
          </p:cNvPr>
          <p:cNvPicPr>
            <a:picLocks noChangeAspect="1"/>
          </p:cNvPicPr>
          <p:nvPr/>
        </p:nvPicPr>
        <p:blipFill>
          <a:blip r:embed="rId7"/>
          <a:stretch>
            <a:fillRect/>
          </a:stretch>
        </p:blipFill>
        <p:spPr>
          <a:xfrm>
            <a:off x="6633077" y="4381743"/>
            <a:ext cx="3198123" cy="2321075"/>
          </a:xfrm>
          <a:prstGeom prst="rect">
            <a:avLst/>
          </a:prstGeom>
        </p:spPr>
      </p:pic>
    </p:spTree>
    <p:extLst>
      <p:ext uri="{BB962C8B-B14F-4D97-AF65-F5344CB8AC3E}">
        <p14:creationId xmlns:p14="http://schemas.microsoft.com/office/powerpoint/2010/main" val="345686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10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329178" y="1936076"/>
            <a:ext cx="9534084" cy="4244468"/>
          </a:xfrm>
        </p:spPr>
        <p:txBody>
          <a:bodyPr/>
          <a:lstStyle/>
          <a:p>
            <a:endParaRPr lang="de-DE" dirty="0"/>
          </a:p>
        </p:txBody>
      </p:sp>
      <p:sp>
        <p:nvSpPr>
          <p:cNvPr id="3" name="Textplatzhalter 2">
            <a:extLst>
              <a:ext uri="{FF2B5EF4-FFF2-40B4-BE49-F238E27FC236}">
                <a16:creationId xmlns:a16="http://schemas.microsoft.com/office/drawing/2014/main" id="{13AFED4D-107D-42E1-B116-A9D11CB8F901}"/>
              </a:ext>
            </a:extLst>
          </p:cNvPr>
          <p:cNvSpPr txBox="1">
            <a:spLocks/>
          </p:cNvSpPr>
          <p:nvPr/>
        </p:nvSpPr>
        <p:spPr bwMode="auto">
          <a:xfrm>
            <a:off x="1329178" y="233020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00000"/>
              </a:lnSpc>
              <a:spcBef>
                <a:spcPts val="60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Arbeit mit Medien und Werkzeugen (Operieren)</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recherchieren Informationen und Daten aus Medienangeboten (Printmedien, Internet und Formelsammlungen) und reflektieren diese kritisch,</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verwenden im Unterricht ein modulares Mathematiksystem […] zum […] zielgerichteten Variieren von Parametern von Funktionen,</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reflektieren die Möglichkeiten und Grenzen digitale Mathematikwerkzeuge</a:t>
            </a:r>
          </a:p>
          <a:p>
            <a:pPr marL="0" marR="0" lvl="0" indent="0" algn="l" defTabSz="685800" eaLnBrk="1" fontAlgn="auto" latinLnBrk="0" hangingPunct="1">
              <a:lnSpc>
                <a:spcPct val="100000"/>
              </a:lnSpc>
              <a:spcBef>
                <a:spcPts val="60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Modellieren</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erfassen und strukturieren zunehmend komplexe reale Situationen mit Blick auf eine</a:t>
            </a:r>
            <a:br>
              <a:rPr kumimoji="0" lang="de-DE" sz="1350" b="0" i="0" u="none" strike="noStrike" kern="0" cap="none" spc="23" normalizeH="0" baseline="0" noProof="0">
                <a:ln>
                  <a:noFill/>
                </a:ln>
                <a:solidFill>
                  <a:sysClr val="windowText" lastClr="000000"/>
                </a:solidFill>
                <a:effectLst/>
                <a:uLnTx/>
                <a:uFillTx/>
                <a:latin typeface="Kantumruy Pro"/>
                <a:cs typeface="Arial"/>
              </a:rPr>
            </a:br>
            <a:r>
              <a:rPr kumimoji="0" lang="de-DE" sz="1350" b="0" i="0" u="none" strike="noStrike" kern="0" cap="none" spc="23" normalizeH="0" baseline="0" noProof="0">
                <a:ln>
                  <a:noFill/>
                </a:ln>
                <a:solidFill>
                  <a:sysClr val="windowText" lastClr="000000"/>
                </a:solidFill>
                <a:effectLst/>
                <a:uLnTx/>
                <a:uFillTx/>
                <a:latin typeface="Kantumruy Pro"/>
                <a:cs typeface="Arial"/>
              </a:rPr>
              <a:t>konkrete Fragestellung</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Treffen begründet Annahmen und Vereinfachungen realer Situationen vor,</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reflektieren die Abhängigkeit der Lösungen von den getroffenen Annahmen,</a:t>
            </a:r>
          </a:p>
          <a:p>
            <a:pPr marL="285750" marR="0" lvl="0" indent="0" algn="l" defTabSz="6858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benennen Grenzen aufgestellter mathematischer Modelle und vergleichen Modelle bzgl.</a:t>
            </a:r>
            <a:br>
              <a:rPr kumimoji="0" lang="de-DE" sz="1350" b="0" i="0" u="none" strike="noStrike" kern="0" cap="none" spc="23" normalizeH="0" baseline="0" noProof="0">
                <a:ln>
                  <a:noFill/>
                </a:ln>
                <a:solidFill>
                  <a:sysClr val="windowText" lastClr="000000"/>
                </a:solidFill>
                <a:effectLst/>
                <a:uLnTx/>
                <a:uFillTx/>
                <a:latin typeface="Kantumruy Pro"/>
                <a:cs typeface="Arial"/>
              </a:rPr>
            </a:br>
            <a:r>
              <a:rPr kumimoji="0" lang="de-DE" sz="1350" b="0" i="0" u="none" strike="noStrike" kern="0" cap="none" spc="23" normalizeH="0" baseline="0" noProof="0">
                <a:ln>
                  <a:noFill/>
                </a:ln>
                <a:solidFill>
                  <a:sysClr val="windowText" lastClr="000000"/>
                </a:solidFill>
                <a:effectLst/>
                <a:uLnTx/>
                <a:uFillTx/>
                <a:latin typeface="Kantumruy Pro"/>
                <a:cs typeface="Arial"/>
              </a:rPr>
              <a:t>der Angemessenheit“.</a:t>
            </a:r>
          </a:p>
          <a:p>
            <a:pPr marL="0" marR="0" lvl="0" indent="0" algn="l" defTabSz="685800" eaLnBrk="1" fontAlgn="auto" latinLnBrk="0" hangingPunct="1">
              <a:lnSpc>
                <a:spcPct val="100000"/>
              </a:lnSpc>
              <a:spcBef>
                <a:spcPts val="600"/>
              </a:spcBef>
              <a:spcAft>
                <a:spcPts val="0"/>
              </a:spcAft>
              <a:buClrTx/>
              <a:buSzTx/>
              <a:buFont typeface="Arial"/>
              <a:buNone/>
              <a:tabLst/>
              <a:defRPr/>
            </a:pP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00000"/>
              </a:lnSpc>
              <a:spcBef>
                <a:spcPts val="600"/>
              </a:spcBef>
              <a:spcAft>
                <a:spcPts val="0"/>
              </a:spcAft>
              <a:buClrTx/>
              <a:buSzTx/>
              <a:buFont typeface="Arial"/>
              <a:buNone/>
              <a:tabLst/>
              <a:defRPr/>
            </a:pP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00000"/>
              </a:lnSpc>
              <a:spcBef>
                <a:spcPts val="60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61659" cy="1200329"/>
          </a:xfrm>
          <a:prstGeom prst="rect">
            <a:avLst/>
          </a:prstGeom>
          <a:noFill/>
        </p:spPr>
        <p:txBody>
          <a:bodyPr wrap="square" rtlCol="0">
            <a:spAutoFit/>
          </a:bodyPr>
          <a:lstStyle/>
          <a:p>
            <a:r>
              <a:rPr lang="de-DE" sz="3600" dirty="0">
                <a:solidFill>
                  <a:schemeClr val="bg2"/>
                </a:solidFill>
              </a:rPr>
              <a:t>Bezüge zum Kernlehrplan NRW für die Sek II (Auswahl)</a:t>
            </a:r>
          </a:p>
        </p:txBody>
      </p:sp>
      <p:sp>
        <p:nvSpPr>
          <p:cNvPr id="5" name="Textfeld 4"/>
          <p:cNvSpPr txBox="1"/>
          <p:nvPr/>
        </p:nvSpPr>
        <p:spPr>
          <a:xfrm>
            <a:off x="1329178" y="1930095"/>
            <a:ext cx="4767042" cy="400110"/>
          </a:xfrm>
          <a:prstGeom prst="rect">
            <a:avLst/>
          </a:prstGeom>
          <a:noFill/>
        </p:spPr>
        <p:txBody>
          <a:bodyPr wrap="square" rtlCol="0">
            <a:spAutoFit/>
          </a:bodyPr>
          <a:lstStyle/>
          <a:p>
            <a:r>
              <a:rPr lang="de-DE" sz="2000" dirty="0">
                <a:solidFill>
                  <a:schemeClr val="bg1"/>
                </a:solidFill>
              </a:rPr>
              <a:t>Prozessbezogene Kompetenzen</a:t>
            </a:r>
          </a:p>
        </p:txBody>
      </p:sp>
    </p:spTree>
    <p:extLst>
      <p:ext uri="{BB962C8B-B14F-4D97-AF65-F5344CB8AC3E}">
        <p14:creationId xmlns:p14="http://schemas.microsoft.com/office/powerpoint/2010/main" val="14039995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BDF6B7A1-7043-434B-8DC2-A2DC9B48A6FC}"/>
              </a:ext>
            </a:extLst>
          </p:cNvPr>
          <p:cNvSpPr txBox="1">
            <a:spLocks/>
          </p:cNvSpPr>
          <p:nvPr/>
        </p:nvSpPr>
        <p:spPr bwMode="auto">
          <a:xfrm>
            <a:off x="1329178" y="2339324"/>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altLang="de-DE" sz="1350" b="1" i="0" u="none" strike="noStrike" kern="0" cap="none" spc="23" normalizeH="0" baseline="0" noProof="0" dirty="0">
                <a:ln>
                  <a:noFill/>
                </a:ln>
                <a:solidFill>
                  <a:sysClr val="windowText" lastClr="000000"/>
                </a:solidFill>
                <a:effectLst/>
                <a:uLnTx/>
                <a:uFillTx/>
                <a:latin typeface="Kantumruy Pro"/>
                <a:cs typeface="Arial"/>
              </a:rPr>
              <a:t>Funktionen und Analysis</a:t>
            </a:r>
          </a:p>
          <a:p>
            <a:pPr marL="271463" marR="0" lvl="1" indent="-271463" algn="l" defTabSz="685800" eaLnBrk="1" fontAlgn="auto" latinLnBrk="0" hangingPunct="1">
              <a:lnSpc>
                <a:spcPct val="113999"/>
              </a:lnSpc>
              <a:spcBef>
                <a:spcPts val="1575"/>
              </a:spcBef>
              <a:spcAft>
                <a:spcPts val="0"/>
              </a:spcAft>
              <a:buClrTx/>
              <a:buSzTx/>
              <a:buFont typeface="Kantumruy Pro"/>
              <a:buChar char="—"/>
              <a:tabLst/>
              <a:defRPr/>
            </a:pPr>
            <a:r>
              <a:rPr kumimoji="0" lang="de-DE" altLang="de-DE" sz="1350" b="0" i="0" u="none" strike="noStrike" kern="0" cap="none" spc="23" normalizeH="0" baseline="0" noProof="0" dirty="0">
                <a:ln>
                  <a:noFill/>
                </a:ln>
                <a:solidFill>
                  <a:sysClr val="windowText" lastClr="000000"/>
                </a:solidFill>
                <a:effectLst/>
                <a:uLnTx/>
                <a:uFillTx/>
                <a:latin typeface="Kantumruy Pro"/>
                <a:cs typeface="Arial"/>
              </a:rPr>
              <a:t>Die Schülerinnen und Schüler</a:t>
            </a:r>
          </a:p>
          <a:p>
            <a:pPr marL="471488" marR="0" lvl="2" indent="-200025" algn="l" defTabSz="685800" eaLnBrk="1" fontAlgn="auto" latinLnBrk="0" hangingPunct="1">
              <a:lnSpc>
                <a:spcPct val="113999"/>
              </a:lnSpc>
              <a:spcBef>
                <a:spcPts val="375"/>
              </a:spcBef>
              <a:spcAft>
                <a:spcPts val="0"/>
              </a:spcAft>
              <a:buClrTx/>
              <a:buSzTx/>
              <a:buFont typeface="Arial"/>
              <a:buChar char="•"/>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bestimmen Parameter einer Funktion mithilfe von Bedingungen, die sich aus</a:t>
            </a:r>
          </a:p>
          <a:p>
            <a:pPr marL="431800" marR="0" lvl="2" indent="0" algn="l" defTabSz="685800" eaLnBrk="1" fontAlgn="auto" latinLnBrk="0" hangingPunct="1">
              <a:lnSpc>
                <a:spcPct val="113999"/>
              </a:lnSpc>
              <a:spcBef>
                <a:spcPts val="375"/>
              </a:spcBef>
              <a:spcAft>
                <a:spcPts val="0"/>
              </a:spcAft>
              <a:buClrTx/>
              <a:buSzTx/>
              <a:buFont typeface="Arial"/>
              <a:buNone/>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dem Kontext ergeben,</a:t>
            </a:r>
          </a:p>
          <a:p>
            <a:pPr marL="471488" marR="0" lvl="2" indent="-200025" algn="l" defTabSz="685800" eaLnBrk="1" fontAlgn="auto" latinLnBrk="0" hangingPunct="1">
              <a:lnSpc>
                <a:spcPct val="113999"/>
              </a:lnSpc>
              <a:spcBef>
                <a:spcPts val="375"/>
              </a:spcBef>
              <a:spcAft>
                <a:spcPts val="0"/>
              </a:spcAft>
              <a:buClrTx/>
              <a:buSzTx/>
              <a:buFont typeface="Arial"/>
              <a:buChar char="•"/>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nutzen in einfachen Fällen zusammengesetzte Funktionen (Summe, Produkt,</a:t>
            </a:r>
          </a:p>
          <a:p>
            <a:pPr marL="431800" marR="0" lvl="2" indent="0" algn="l" defTabSz="685800" eaLnBrk="1" fontAlgn="auto" latinLnBrk="0" hangingPunct="1">
              <a:lnSpc>
                <a:spcPct val="113999"/>
              </a:lnSpc>
              <a:spcBef>
                <a:spcPts val="375"/>
              </a:spcBef>
              <a:spcAft>
                <a:spcPts val="0"/>
              </a:spcAft>
              <a:buClrTx/>
              <a:buSzTx/>
              <a:buFont typeface="Arial"/>
              <a:buNone/>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Verkettung) zur Beschreibung quantifizierbarer Zusammenhänge,</a:t>
            </a:r>
          </a:p>
          <a:p>
            <a:pPr marL="471488" marR="0" lvl="2" indent="-200025" algn="l" defTabSz="685800" eaLnBrk="1" fontAlgn="auto" latinLnBrk="0" hangingPunct="1">
              <a:lnSpc>
                <a:spcPct val="113999"/>
              </a:lnSpc>
              <a:spcBef>
                <a:spcPts val="375"/>
              </a:spcBef>
              <a:spcAft>
                <a:spcPts val="0"/>
              </a:spcAft>
              <a:buClrTx/>
              <a:buSzTx/>
              <a:buFont typeface="Arial"/>
              <a:buChar char="•"/>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verwenden die Exponentialfunktion zur Beschreibung von begrenzten und</a:t>
            </a:r>
          </a:p>
          <a:p>
            <a:pPr marL="431800" marR="0" lvl="2" indent="0" algn="l" defTabSz="685800" eaLnBrk="1" fontAlgn="auto" latinLnBrk="0" hangingPunct="1">
              <a:lnSpc>
                <a:spcPct val="113999"/>
              </a:lnSpc>
              <a:spcBef>
                <a:spcPts val="375"/>
              </a:spcBef>
              <a:spcAft>
                <a:spcPts val="0"/>
              </a:spcAft>
              <a:buClrTx/>
              <a:buSzTx/>
              <a:buFont typeface="Arial"/>
              <a:buNone/>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unbegrenzten Wachstums- sowie Zerfallsvorgängen und beurteilen die Qualität der Modellierung,</a:t>
            </a:r>
          </a:p>
          <a:p>
            <a:pPr marL="471488" marR="0" lvl="2" indent="-200025" algn="l" defTabSz="685800" eaLnBrk="1" fontAlgn="auto" latinLnBrk="0" hangingPunct="1">
              <a:lnSpc>
                <a:spcPct val="113999"/>
              </a:lnSpc>
              <a:spcBef>
                <a:spcPts val="375"/>
              </a:spcBef>
              <a:spcAft>
                <a:spcPts val="0"/>
              </a:spcAft>
              <a:buClrTx/>
              <a:buSzTx/>
              <a:buFont typeface="Arial"/>
              <a:buChar char="•"/>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lösen innermathematische und anwendungsbezogene Problemstellungen mithilfe von</a:t>
            </a:r>
          </a:p>
          <a:p>
            <a:pPr marL="431800" marR="0" lvl="2" indent="0" algn="l" defTabSz="685800" eaLnBrk="1" fontAlgn="auto" latinLnBrk="0" hangingPunct="1">
              <a:lnSpc>
                <a:spcPct val="113999"/>
              </a:lnSpc>
              <a:spcBef>
                <a:spcPts val="375"/>
              </a:spcBef>
              <a:spcAft>
                <a:spcPts val="0"/>
              </a:spcAft>
              <a:buClrTx/>
              <a:buSzTx/>
              <a:buFont typeface="Arial"/>
              <a:buNone/>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ganzrationalen Funktionen, der natürlichen Exponentialfunktion und daraus</a:t>
            </a:r>
          </a:p>
          <a:p>
            <a:pPr marL="431800" marR="0" lvl="2" indent="0" algn="l" defTabSz="685800" eaLnBrk="1" fontAlgn="auto" latinLnBrk="0" hangingPunct="1">
              <a:lnSpc>
                <a:spcPct val="113999"/>
              </a:lnSpc>
              <a:spcBef>
                <a:spcPts val="375"/>
              </a:spcBef>
              <a:spcAft>
                <a:spcPts val="0"/>
              </a:spcAft>
              <a:buClrTx/>
              <a:buSzTx/>
              <a:buFont typeface="Arial"/>
              <a:buNone/>
              <a:tabLst/>
              <a:defRPr/>
            </a:pPr>
            <a:r>
              <a:rPr kumimoji="0" lang="de-DE" altLang="de-DE" sz="1200" b="0" i="0" u="none" strike="noStrike" kern="0" cap="none" spc="23" normalizeH="0" baseline="0" noProof="0" dirty="0">
                <a:ln>
                  <a:noFill/>
                </a:ln>
                <a:solidFill>
                  <a:sysClr val="windowText" lastClr="000000"/>
                </a:solidFill>
                <a:effectLst/>
                <a:uLnTx/>
                <a:uFillTx/>
                <a:latin typeface="Kantumruy Pro"/>
                <a:cs typeface="Arial"/>
              </a:rPr>
              <a:t>zusammengesetzten Funktionen.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p:cNvSpPr txBox="1"/>
          <p:nvPr/>
        </p:nvSpPr>
        <p:spPr>
          <a:xfrm>
            <a:off x="1329178" y="1930095"/>
            <a:ext cx="4767042" cy="400110"/>
          </a:xfrm>
          <a:prstGeom prst="rect">
            <a:avLst/>
          </a:prstGeom>
          <a:noFill/>
        </p:spPr>
        <p:txBody>
          <a:bodyPr wrap="square" rtlCol="0">
            <a:spAutoFit/>
          </a:bodyPr>
          <a:lstStyle/>
          <a:p>
            <a:r>
              <a:rPr lang="de-DE" sz="2000" dirty="0">
                <a:solidFill>
                  <a:schemeClr val="bg1"/>
                </a:solidFill>
              </a:rPr>
              <a:t>Konkrete Kompetenzerwartungen</a:t>
            </a: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742633" cy="1200329"/>
          </a:xfrm>
          <a:prstGeom prst="rect">
            <a:avLst/>
          </a:prstGeom>
          <a:noFill/>
        </p:spPr>
        <p:txBody>
          <a:bodyPr wrap="square" rtlCol="0">
            <a:spAutoFit/>
          </a:bodyPr>
          <a:lstStyle/>
          <a:p>
            <a:r>
              <a:rPr lang="de-DE" sz="3600" dirty="0">
                <a:solidFill>
                  <a:schemeClr val="bg2"/>
                </a:solidFill>
              </a:rPr>
              <a:t>Bezüge zum Kernlehrplan NRW für die Sek II (Auswahl)</a:t>
            </a:r>
          </a:p>
        </p:txBody>
      </p:sp>
    </p:spTree>
    <p:extLst>
      <p:ext uri="{BB962C8B-B14F-4D97-AF65-F5344CB8AC3E}">
        <p14:creationId xmlns:p14="http://schemas.microsoft.com/office/powerpoint/2010/main" val="3467021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D1EACC49-9793-4DE4-9921-9D511629BB3E}"/>
              </a:ext>
            </a:extLst>
          </p:cNvPr>
          <p:cNvSpPr txBox="1">
            <a:spLocks/>
          </p:cNvSpPr>
          <p:nvPr/>
        </p:nvSpPr>
        <p:spPr bwMode="auto">
          <a:xfrm>
            <a:off x="1329178" y="1945195"/>
            <a:ext cx="3712945"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100" cap="none" spc="23"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Wie relevant finden Sie den BNE-Bezug für Ihren persönlichen Unterricht?</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100" cap="none" spc="23"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Wie relevant finden Sie die Förderung digitalisierungsbezogener Kompetenzen für Ihren persönlichen Unterricht?</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100" cap="none" spc="23"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Ob und welchen Zusammenhang sehen Sie zwischen Mathematik, BNE und digitalisierungsbezogenen Kompetenzen?</a:t>
            </a:r>
            <a:endParaRPr kumimoji="0" lang="de-DE" sz="160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4237057" cy="646331"/>
          </a:xfrm>
          <a:prstGeom prst="rect">
            <a:avLst/>
          </a:prstGeom>
          <a:noFill/>
        </p:spPr>
        <p:txBody>
          <a:bodyPr wrap="none" rtlCol="0">
            <a:spAutoFit/>
          </a:bodyPr>
          <a:lstStyle/>
          <a:p>
            <a:r>
              <a:rPr lang="de-DE" sz="3600" dirty="0">
                <a:solidFill>
                  <a:schemeClr val="bg2"/>
                </a:solidFill>
              </a:rPr>
              <a:t>Diskussionsanlässe</a:t>
            </a: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392" y="2743955"/>
            <a:ext cx="2613860" cy="2646947"/>
          </a:xfrm>
          <a:prstGeom prst="rect">
            <a:avLst/>
          </a:prstGeom>
        </p:spPr>
      </p:pic>
    </p:spTree>
    <p:extLst>
      <p:ext uri="{BB962C8B-B14F-4D97-AF65-F5344CB8AC3E}">
        <p14:creationId xmlns:p14="http://schemas.microsoft.com/office/powerpoint/2010/main" val="3026489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itel 1">
            <a:extLst>
              <a:ext uri="{FF2B5EF4-FFF2-40B4-BE49-F238E27FC236}">
                <a16:creationId xmlns:a16="http://schemas.microsoft.com/office/drawing/2014/main" id="{9AAE59D6-D4A5-4324-AB0A-01EF1481B8DE}"/>
              </a:ext>
            </a:extLst>
          </p:cNvPr>
          <p:cNvSpPr txBox="1">
            <a:spLocks/>
          </p:cNvSpPr>
          <p:nvPr/>
        </p:nvSpPr>
        <p:spPr bwMode="auto">
          <a:xfrm>
            <a:off x="1329178" y="1734469"/>
            <a:ext cx="3280897"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marL="0" marR="0" lvl="0" indent="0" algn="l" defTabSz="685800" eaLnBrk="1" fontAlgn="auto" latinLnBrk="0" hangingPunct="1">
              <a:lnSpc>
                <a:spcPct val="100000"/>
              </a:lnSpc>
              <a:spcBef>
                <a:spcPts val="0"/>
              </a:spcBef>
              <a:spcAft>
                <a:spcPts val="0"/>
              </a:spcAft>
              <a:buClrTx/>
              <a:buSzTx/>
              <a:buFontTx/>
              <a:buNone/>
              <a:tabLst/>
              <a:defRPr/>
            </a:pPr>
            <a:r>
              <a:rPr kumimoji="0" lang="de-DE" sz="2100" b="0" i="0" u="none" strike="noStrike" kern="0" cap="none" spc="23" normalizeH="0" baseline="0" noProof="0" dirty="0">
                <a:ln>
                  <a:noFill/>
                </a:ln>
                <a:solidFill>
                  <a:sysClr val="windowText" lastClr="000000"/>
                </a:solidFill>
                <a:effectLst/>
                <a:uLnTx/>
                <a:uFillTx/>
                <a:latin typeface="Kantumruy Pro Medium"/>
                <a:cs typeface="Arial"/>
              </a:rPr>
              <a:t>Feedback zur Lernumgebung</a:t>
            </a:r>
          </a:p>
        </p:txBody>
      </p:sp>
      <p:sp>
        <p:nvSpPr>
          <p:cNvPr id="4" name="Textplatzhalter 2">
            <a:extLst>
              <a:ext uri="{FF2B5EF4-FFF2-40B4-BE49-F238E27FC236}">
                <a16:creationId xmlns:a16="http://schemas.microsoft.com/office/drawing/2014/main" id="{C73A6DF4-8FAE-4B2F-9031-0724CF1F34E9}"/>
              </a:ext>
            </a:extLst>
          </p:cNvPr>
          <p:cNvSpPr txBox="1">
            <a:spLocks/>
          </p:cNvSpPr>
          <p:nvPr/>
        </p:nvSpPr>
        <p:spPr bwMode="auto">
          <a:xfrm>
            <a:off x="1329178" y="4601494"/>
            <a:ext cx="3366326" cy="225650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In Bezug auf bspw. die</a:t>
            </a:r>
          </a:p>
          <a:p>
            <a:pPr marL="201168"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…thematische Umsetzung,</a:t>
            </a:r>
          </a:p>
          <a:p>
            <a:pPr marL="201168"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…didaktische Umsetzung,</a:t>
            </a:r>
          </a:p>
          <a:p>
            <a:pPr marL="201168"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…Einsatzmöglichkeiten im Unterricht,</a:t>
            </a:r>
          </a:p>
          <a:p>
            <a:pPr marL="201168"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…mathematischen Inhalte,</a:t>
            </a:r>
          </a:p>
          <a:p>
            <a:pPr marL="201168" marR="0" lvl="1" indent="0" algn="l" defTabSz="685800" eaLnBrk="1" fontAlgn="auto" latinLnBrk="0" hangingPunct="1">
              <a:lnSpc>
                <a:spcPct val="113999"/>
              </a:lnSpc>
              <a:spcBef>
                <a:spcPts val="1575"/>
              </a:spcBef>
              <a:spcAft>
                <a:spcPts val="0"/>
              </a:spcAft>
              <a:buClrTx/>
              <a:buSzTx/>
              <a:buFont typeface="Kantumruy Pro"/>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5" name="Titel 1">
            <a:extLst>
              <a:ext uri="{FF2B5EF4-FFF2-40B4-BE49-F238E27FC236}">
                <a16:creationId xmlns:a16="http://schemas.microsoft.com/office/drawing/2014/main" id="{08CBA1E9-B6E7-4A54-B6CF-4FE1C6D18D7D}"/>
              </a:ext>
            </a:extLst>
          </p:cNvPr>
          <p:cNvSpPr txBox="1">
            <a:spLocks/>
          </p:cNvSpPr>
          <p:nvPr/>
        </p:nvSpPr>
        <p:spPr bwMode="auto">
          <a:xfrm>
            <a:off x="5494387" y="1721943"/>
            <a:ext cx="3280897"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r>
              <a:rPr lang="de-DE" kern="0" dirty="0">
                <a:solidFill>
                  <a:prstClr val="black"/>
                </a:solidFill>
                <a:latin typeface="Kantumruy Pro Medium"/>
                <a:cs typeface="Arial"/>
              </a:rPr>
              <a:t>Feedback zur Fortbildung im Ganzen</a:t>
            </a:r>
          </a:p>
        </p:txBody>
      </p:sp>
      <p:cxnSp>
        <p:nvCxnSpPr>
          <p:cNvPr id="8" name="Gerader Verbinder 7">
            <a:extLst>
              <a:ext uri="{FF2B5EF4-FFF2-40B4-BE49-F238E27FC236}">
                <a16:creationId xmlns:a16="http://schemas.microsoft.com/office/drawing/2014/main" id="{E0D2A21C-93E8-46D6-BCC6-8640224A4BDC}"/>
              </a:ext>
            </a:extLst>
          </p:cNvPr>
          <p:cNvCxnSpPr>
            <a:cxnSpLocks/>
          </p:cNvCxnSpPr>
          <p:nvPr/>
        </p:nvCxnSpPr>
        <p:spPr bwMode="auto">
          <a:xfrm>
            <a:off x="5186139" y="3113584"/>
            <a:ext cx="0" cy="3744416"/>
          </a:xfrm>
          <a:prstGeom prst="line">
            <a:avLst/>
          </a:prstGeom>
          <a:noFill/>
          <a:ln w="12700" cap="flat" cmpd="sng" algn="ctr">
            <a:solidFill>
              <a:sysClr val="windowText" lastClr="000000"/>
            </a:solidFill>
            <a:prstDash val="solid"/>
            <a:miter lim="800000"/>
          </a:ln>
          <a:effectLst/>
        </p:spPr>
      </p:cxnSp>
      <p:pic>
        <p:nvPicPr>
          <p:cNvPr id="9" name="Grafik 8">
            <a:extLst>
              <a:ext uri="{FF2B5EF4-FFF2-40B4-BE49-F238E27FC236}">
                <a16:creationId xmlns:a16="http://schemas.microsoft.com/office/drawing/2014/main" id="{5425A869-F7FE-4ED0-BF46-43DB8627FF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072" t="2331" r="5887" b="3170"/>
          <a:stretch/>
        </p:blipFill>
        <p:spPr>
          <a:xfrm rot="16200000">
            <a:off x="1892733" y="1898136"/>
            <a:ext cx="2153786" cy="3117754"/>
          </a:xfrm>
          <a:prstGeom prst="rect">
            <a:avLst/>
          </a:prstGeom>
        </p:spPr>
      </p:pic>
    </p:spTree>
    <p:extLst>
      <p:ext uri="{BB962C8B-B14F-4D97-AF65-F5344CB8AC3E}">
        <p14:creationId xmlns:p14="http://schemas.microsoft.com/office/powerpoint/2010/main" val="18752609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CF62F92F-DF57-4D0A-9563-48864278BDC3}"/>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ysClr val="windowText" lastClr="000000"/>
                </a:solidFill>
                <a:effectLst/>
                <a:uLnTx/>
                <a:uFillTx/>
                <a:latin typeface="CIDFont+F1"/>
                <a:cs typeface="Arial"/>
              </a:rPr>
              <a:t>Andrae, Anders S.G. 2020: New perspectives on internet electricity use in 2030. In: Engineering and Applied Science Letter, 3. Jg., H. 2, S. 19–31. </a:t>
            </a:r>
            <a:r>
              <a:rPr kumimoji="0" lang="en-US" sz="1400" b="0" i="0" u="none" strike="noStrike" kern="0" cap="none" spc="23" normalizeH="0" baseline="0" noProof="0">
                <a:ln>
                  <a:noFill/>
                </a:ln>
                <a:solidFill>
                  <a:sysClr val="windowText" lastClr="000000"/>
                </a:solidFill>
                <a:effectLst/>
                <a:uLnTx/>
                <a:uFillTx/>
                <a:latin typeface="CIDFont+F1"/>
                <a:cs typeface="Arial"/>
                <a:hlinkClick r:id="rId2"/>
              </a:rPr>
              <a:t>https://pisrt.org/psrpress/</a:t>
            </a:r>
            <a:r>
              <a:rPr kumimoji="0" lang="en-US" sz="1400" b="0" i="0" u="none" strike="noStrike" kern="0" cap="none" spc="23" normalizeH="0" baseline="0" noProof="0">
                <a:ln>
                  <a:noFill/>
                </a:ln>
                <a:solidFill>
                  <a:sysClr val="windowText" lastClr="000000"/>
                </a:solidFill>
                <a:effectLst/>
                <a:uLnTx/>
                <a:uFillTx/>
                <a:latin typeface="CIDFont+F1"/>
                <a:cs typeface="Arial"/>
              </a:rPr>
              <a:t> </a:t>
            </a:r>
            <a:r>
              <a:rPr kumimoji="0" lang="de-DE" sz="1400" b="0" i="0" u="none" strike="noStrike" kern="0" cap="none" spc="23" normalizeH="0" baseline="0" noProof="0">
                <a:ln>
                  <a:noFill/>
                </a:ln>
                <a:solidFill>
                  <a:sysClr val="windowText" lastClr="000000"/>
                </a:solidFill>
                <a:effectLst/>
                <a:uLnTx/>
                <a:uFillTx/>
                <a:latin typeface="CIDFont+F1"/>
                <a:cs typeface="Arial"/>
              </a:rPr>
              <a:t>journals/easl/</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rgbClr val="00000A"/>
                </a:solidFill>
                <a:effectLst/>
                <a:uLnTx/>
                <a:uFillTx/>
                <a:latin typeface="CIDFont+F1"/>
                <a:cs typeface="Arial"/>
              </a:rPr>
              <a:t>Aslan, J., Mayers, K., Koomey, J.G. &amp; France, C. (2018). Electricity Intensity of Internet Data Transmission: Untangling the Estimates. </a:t>
            </a:r>
            <a:r>
              <a:rPr kumimoji="0" lang="en-US" sz="1400" b="0" i="0" u="none" strike="noStrike" kern="0" cap="none" spc="23" normalizeH="0" baseline="0" noProof="0">
                <a:ln>
                  <a:noFill/>
                </a:ln>
                <a:solidFill>
                  <a:srgbClr val="00000A"/>
                </a:solidFill>
                <a:effectLst/>
                <a:uLnTx/>
                <a:uFillTx/>
                <a:latin typeface="CIDFont+F5"/>
                <a:cs typeface="Arial"/>
              </a:rPr>
              <a:t>J of Industrial Ecology 22(4)</a:t>
            </a:r>
            <a:r>
              <a:rPr kumimoji="0" lang="en-US" sz="1400" b="0" i="0" u="none" strike="noStrike" kern="0" cap="none" spc="23" normalizeH="0" baseline="0" noProof="0">
                <a:ln>
                  <a:noFill/>
                </a:ln>
                <a:solidFill>
                  <a:srgbClr val="00000A"/>
                </a:solidFill>
                <a:effectLst/>
                <a:uLnTx/>
                <a:uFillTx/>
                <a:latin typeface="CIDFont+F1"/>
                <a:cs typeface="Arial"/>
              </a:rPr>
              <a:t>, 785–798.</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nl-NL" sz="1400" b="0" i="0" u="none" strike="noStrike" kern="0" cap="none" spc="23" normalizeH="0" baseline="0" noProof="0">
                <a:ln>
                  <a:noFill/>
                </a:ln>
                <a:solidFill>
                  <a:sysClr val="windowText" lastClr="000000"/>
                </a:solidFill>
                <a:effectLst/>
                <a:uLnTx/>
                <a:uFillTx/>
                <a:latin typeface="CIDFont+F1"/>
                <a:cs typeface="Arial"/>
              </a:rPr>
              <a:t>BMBF: Energiewende. </a:t>
            </a:r>
            <a:r>
              <a:rPr kumimoji="0" lang="nl-NL" sz="1400" b="0" i="0" u="none" strike="noStrike" kern="0" cap="none" spc="23" normalizeH="0" baseline="0" noProof="0">
                <a:ln>
                  <a:noFill/>
                </a:ln>
                <a:solidFill>
                  <a:sysClr val="windowText" lastClr="000000"/>
                </a:solidFill>
                <a:effectLst/>
                <a:uLnTx/>
                <a:uFillTx/>
                <a:latin typeface="CIDFont+F1"/>
                <a:cs typeface="Arial"/>
                <a:hlinkClick r:id="rId3"/>
              </a:rPr>
              <a:t>https://www.bmbf.de/bmbf/de/forschung/energiewende-undnachhaltiges- wirtschaften/energiewende/energiewende_node.html</a:t>
            </a:r>
            <a:r>
              <a:rPr kumimoji="0" lang="nl-NL" sz="1400" b="0" i="0" u="none" strike="noStrike" kern="0" cap="none" spc="23" normalizeH="0" baseline="0" noProof="0">
                <a:ln>
                  <a:noFill/>
                </a:ln>
                <a:solidFill>
                  <a:sysClr val="windowText" lastClr="000000"/>
                </a:solidFill>
                <a:effectLst/>
                <a:uLnTx/>
                <a:uFillTx/>
                <a:latin typeface="CIDFont+F1"/>
                <a:cs typeface="Arial"/>
              </a:rPr>
              <a:t> , 01.05.2023.</a:t>
            </a:r>
            <a:endParaRPr kumimoji="0" lang="de-DE" sz="1400" b="0" i="0" u="none" strike="noStrike" kern="0" cap="none" spc="23" normalizeH="0" baseline="0" noProof="0">
              <a:ln>
                <a:noFill/>
              </a:ln>
              <a:solidFill>
                <a:sysClr val="windowText" lastClr="000000"/>
              </a:solidFill>
              <a:effectLst/>
              <a:uLnTx/>
              <a:uFillTx/>
              <a:latin typeface="CIDFont+F1"/>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ysClr val="windowText" lastClr="000000"/>
                </a:solidFill>
                <a:effectLst/>
                <a:uLnTx/>
                <a:uFillTx/>
                <a:latin typeface="CIDFont+F1"/>
                <a:cs typeface="Arial"/>
              </a:rPr>
              <a:t>Carbon Trust 2021: Carbon impact of video streaming. </a:t>
            </a:r>
            <a:r>
              <a:rPr kumimoji="0" lang="en-US" sz="1400" b="0" i="0" u="none" strike="noStrike" kern="0" cap="none" spc="23" normalizeH="0" baseline="0" noProof="0">
                <a:ln>
                  <a:noFill/>
                </a:ln>
                <a:solidFill>
                  <a:sysClr val="windowText" lastClr="000000"/>
                </a:solidFill>
                <a:effectLst/>
                <a:uLnTx/>
                <a:uFillTx/>
                <a:latin typeface="CIDFont+F1"/>
                <a:cs typeface="Arial"/>
                <a:hlinkClick r:id="rId4"/>
              </a:rPr>
              <a:t>https://www.carbontrust.com/our-work-and-impact/guides-reports-and-tools/carbon-impact-of-video-streaming</a:t>
            </a:r>
            <a:endParaRPr kumimoji="0" lang="en-US" sz="1400" b="0" i="0" u="none" strike="noStrike" kern="0" cap="none" spc="23" normalizeH="0" baseline="0" noProof="0">
              <a:ln>
                <a:noFill/>
              </a:ln>
              <a:solidFill>
                <a:sysClr val="windowText" lastClr="000000"/>
              </a:solidFill>
              <a:effectLst/>
              <a:uLnTx/>
              <a:uFillTx/>
              <a:latin typeface="CIDFont+F1"/>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0" cap="none" spc="23" normalizeH="0" baseline="0" noProof="0">
                <a:ln>
                  <a:noFill/>
                </a:ln>
                <a:solidFill>
                  <a:sysClr val="windowText" lastClr="000000"/>
                </a:solidFill>
                <a:effectLst/>
                <a:uLnTx/>
                <a:uFillTx/>
                <a:latin typeface="CIDFont+F1"/>
                <a:cs typeface="Arial"/>
              </a:rPr>
              <a:t>COROAMĂ, Vlad Constantin 2020: Ist Streaming wirklich das neue Fliegen? Eine kritische Auseinandersetzung mit gängigen Berechnungen und Prognosen. In: Nachhaltigkeit von Streaming &amp; Co. Energebedarf und CO2-Ausstoß der Videonutzung im Netz. Berlin, S. 13– 18.</a:t>
            </a:r>
            <a:endParaRPr kumimoji="0" lang="en-US" sz="1400" b="0" i="0" u="none" strike="noStrike" kern="0" cap="none" spc="23" normalizeH="0" baseline="0" noProof="0">
              <a:ln>
                <a:noFill/>
              </a:ln>
              <a:solidFill>
                <a:sysClr val="windowText" lastClr="000000"/>
              </a:solidFill>
              <a:effectLst/>
              <a:uLnTx/>
              <a:uFillTx/>
              <a:latin typeface="CIDFont+F1"/>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br>
              <a:rPr kumimoji="0" lang="de-DE" sz="1400" b="0" i="0" u="none" strike="noStrike" kern="0" cap="none" spc="23" normalizeH="0" baseline="0" noProof="0">
                <a:ln>
                  <a:noFill/>
                </a:ln>
                <a:solidFill>
                  <a:srgbClr val="00000A"/>
                </a:solidFill>
                <a:effectLst/>
                <a:uLnTx/>
                <a:uFillTx/>
                <a:latin typeface="CIDFont+F1"/>
                <a:cs typeface="Arial"/>
              </a:rPr>
            </a:br>
            <a:endParaRPr kumimoji="0" lang="de-DE" sz="14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Quellen</a:t>
            </a:r>
          </a:p>
        </p:txBody>
      </p:sp>
    </p:spTree>
    <p:extLst>
      <p:ext uri="{BB962C8B-B14F-4D97-AF65-F5344CB8AC3E}">
        <p14:creationId xmlns:p14="http://schemas.microsoft.com/office/powerpoint/2010/main" val="31163171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07792F37-E5B8-49C4-92DC-CE6CF4270944}"/>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r>
              <a:rPr lang="de-DE" sz="1400" kern="0">
                <a:solidFill>
                  <a:srgbClr val="00000A"/>
                </a:solidFill>
                <a:latin typeface="CIDFont+F1"/>
              </a:rPr>
              <a:t>DOKTOR WHATSON 2022: Wie umweltschädlich sind Netflix, YouTube &amp; Co.?</a:t>
            </a:r>
          </a:p>
          <a:p>
            <a:r>
              <a:rPr lang="de-DE" sz="1400" kern="0">
                <a:solidFill>
                  <a:srgbClr val="00000A"/>
                </a:solidFill>
                <a:latin typeface="CIDFont+F1"/>
              </a:rPr>
              <a:t>Hintemann, R. &amp; Hinterholzer, S. (2020). Videostreaming: Energiebedarf und CO2-Emissionen. In Bitkom e. V. (Hrsg.), Nachhaltigkeit von Streaming &amp; Co. Energiebedarf und CO2-Ausstoß der Videonutzung im Netz, 9–11.</a:t>
            </a:r>
          </a:p>
          <a:p>
            <a:r>
              <a:rPr lang="de-DE" sz="1400" kern="0">
                <a:solidFill>
                  <a:srgbClr val="00000A"/>
                </a:solidFill>
                <a:latin typeface="CIDFont+F1"/>
              </a:rPr>
              <a:t>JAEKEL, Michael 2015: Prolog: Digitalisierung ist die Chiffre einer neuen Zeit. In: JAEKEL, Michael (Hrsg.): Die Anatomie digitaler Geschäftsmodelle. (essentials). Wiesbaden: Springer Fachmedien Wiesbaden, S. 1–4.</a:t>
            </a:r>
          </a:p>
          <a:p>
            <a:r>
              <a:rPr lang="de-DE" sz="1400" kern="0">
                <a:solidFill>
                  <a:srgbClr val="00000A"/>
                </a:solidFill>
                <a:latin typeface="CIDFont+F1"/>
              </a:rPr>
              <a:t>Konen, W. (2020). Die CO2-Kosten des Video-Streaming. </a:t>
            </a:r>
            <a:r>
              <a:rPr lang="de-DE" sz="1400" kern="0">
                <a:solidFill>
                  <a:srgbClr val="00000A"/>
                </a:solidFill>
                <a:latin typeface="CIDFont+F5"/>
              </a:rPr>
              <a:t>Die Neue Hochschule 3</a:t>
            </a:r>
            <a:r>
              <a:rPr lang="de-DE" sz="1400" kern="0">
                <a:solidFill>
                  <a:srgbClr val="00000A"/>
                </a:solidFill>
                <a:latin typeface="CIDFont+F1"/>
              </a:rPr>
              <a:t>, 18–19.</a:t>
            </a:r>
          </a:p>
          <a:p>
            <a:r>
              <a:rPr lang="en-US" sz="1400" kern="0">
                <a:latin typeface="CIDFont+F1"/>
              </a:rPr>
              <a:t>MADLENER, Reinhard/SHEYKHHA, Siamak/BRIGLAUER, Wolfgang 2021: The electricity- and CO2-saving potentials offered by regulation of European video-streaming services. In: FCN Working Paper, H. 5.  </a:t>
            </a:r>
            <a:r>
              <a:rPr lang="en-US" sz="1400" kern="0">
                <a:latin typeface="CIDFont+F1"/>
                <a:hlinkClick r:id="rId2"/>
              </a:rPr>
              <a:t>https://www.fcn.eonerc.rwthaachen.de/global/show_document.asp?id=aaaaaaaabbwepsq</a:t>
            </a:r>
            <a:endParaRPr lang="en-US" sz="1400" kern="0" dirty="0">
              <a:latin typeface="CIDFont+F1"/>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Quellen</a:t>
            </a:r>
          </a:p>
        </p:txBody>
      </p:sp>
    </p:spTree>
    <p:extLst>
      <p:ext uri="{BB962C8B-B14F-4D97-AF65-F5344CB8AC3E}">
        <p14:creationId xmlns:p14="http://schemas.microsoft.com/office/powerpoint/2010/main" val="4132071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4" name="Textplatzhalter 2">
            <a:extLst>
              <a:ext uri="{FF2B5EF4-FFF2-40B4-BE49-F238E27FC236}">
                <a16:creationId xmlns:a16="http://schemas.microsoft.com/office/drawing/2014/main" id="{07792F37-E5B8-49C4-92DC-CE6CF4270944}"/>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ysClr val="windowText" lastClr="000000"/>
                </a:solidFill>
                <a:effectLst/>
                <a:uLnTx/>
                <a:uFillTx/>
                <a:latin typeface="CIDFont+F1"/>
                <a:cs typeface="Arial"/>
              </a:rPr>
              <a:t>Masanet, Eric; Shehabi, Arman; Lei, Nuoa; Smith, Sarah; Koomey, Jonathan 2020: Recalibrating global data center energy-use estimates. In Science (New York, N.Y.) 367 (6481), S: 984-986.</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ysClr val="windowText" lastClr="000000"/>
                </a:solidFill>
                <a:effectLst/>
                <a:uLnTx/>
                <a:uFillTx/>
                <a:latin typeface="CIDFont+F1"/>
                <a:cs typeface="Arial"/>
              </a:rPr>
              <a:t>SUSKI, Paul/POHL, Johanna/FRICK, Vivian 2020: All you can stream. In: CHITCHYAN, Ruzanna u. a. (Hrsg.): Proceedings of the 7th International Conference on ICT for Sustainability. New York, NY, USA: ACM, S. 128–138.</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400" b="0" i="0" u="none" strike="noStrike" kern="0" cap="none" spc="23" normalizeH="0" baseline="0" noProof="0">
                <a:ln>
                  <a:noFill/>
                </a:ln>
                <a:solidFill>
                  <a:sysClr val="windowText" lastClr="000000"/>
                </a:solidFill>
                <a:effectLst/>
                <a:uLnTx/>
                <a:uFillTx/>
                <a:latin typeface="CIDFont+F1"/>
                <a:cs typeface="Arial"/>
              </a:rPr>
              <a:t>The Shift Project 2020: Did The Shift Project really overestimate the carbon footprint of online video? Our analysis of the IEA and CarbonBrief articles. </a:t>
            </a:r>
            <a:r>
              <a:rPr kumimoji="0" lang="de-DE" sz="1400" b="0" i="0" u="none" strike="noStrike" kern="0" cap="none" spc="23" normalizeH="0" baseline="0" noProof="0">
                <a:ln>
                  <a:noFill/>
                </a:ln>
                <a:solidFill>
                  <a:sysClr val="windowText" lastClr="000000"/>
                </a:solidFill>
                <a:effectLst/>
                <a:uLnTx/>
                <a:uFillTx/>
                <a:latin typeface="CIDFont+F1"/>
                <a:cs typeface="Arial"/>
                <a:hlinkClick r:id="rId2"/>
              </a:rPr>
              <a:t>https://theshiftproject.org/en/article/shift-project-really-overestimate-carbon-footprint-videoanalysis/</a:t>
            </a:r>
            <a:endParaRPr kumimoji="0" lang="de-DE" sz="1400" b="0" i="0" u="none" strike="noStrike" kern="0" cap="none" spc="23" normalizeH="0" baseline="0" noProof="0">
              <a:ln>
                <a:noFill/>
              </a:ln>
              <a:solidFill>
                <a:sysClr val="windowText" lastClr="000000"/>
              </a:solidFill>
              <a:effectLst/>
              <a:uLnTx/>
              <a:uFillTx/>
              <a:latin typeface="CIDFont+F1"/>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0" cap="none" spc="23" normalizeH="0" baseline="0" noProof="0">
                <a:ln>
                  <a:noFill/>
                </a:ln>
                <a:solidFill>
                  <a:sysClr val="windowText" lastClr="000000"/>
                </a:solidFill>
                <a:effectLst/>
                <a:uLnTx/>
                <a:uFillTx/>
                <a:latin typeface="CIDFont+F1"/>
                <a:cs typeface="Arial"/>
              </a:rPr>
              <a:t>Umweltbundesamt 2023: CO₂-Emissionen pro Kilowattstunde Strom stiegen in 2022. </a:t>
            </a:r>
            <a:r>
              <a:rPr kumimoji="0" lang="de-DE" sz="1400" b="0" i="0" u="none" strike="noStrike" kern="0" cap="none" spc="23" normalizeH="0" baseline="0" noProof="0">
                <a:ln>
                  <a:noFill/>
                </a:ln>
                <a:solidFill>
                  <a:sysClr val="windowText" lastClr="000000"/>
                </a:solidFill>
                <a:effectLst/>
                <a:uLnTx/>
                <a:uFillTx/>
                <a:latin typeface="Kantumruy Pro"/>
                <a:cs typeface="Arial"/>
                <a:hlinkClick r:id="rId3"/>
              </a:rPr>
              <a:t>https://www.umweltbundesamt.de/themen/co2-emissionen-pro-kilowattstunde-strom-stiegen-in</a:t>
            </a:r>
            <a:endParaRPr kumimoji="0" lang="de-DE" sz="140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400" b="0" i="0" u="none" strike="noStrike" kern="0" cap="none" spc="23" normalizeH="0" baseline="0" noProof="0">
                <a:ln>
                  <a:noFill/>
                </a:ln>
                <a:solidFill>
                  <a:sysClr val="windowText" lastClr="000000"/>
                </a:solidFill>
                <a:effectLst/>
                <a:uLnTx/>
                <a:uFillTx/>
                <a:latin typeface="Kantumruy Pro"/>
                <a:ea typeface="Calibri" panose="020F0502020204030204" pitchFamily="34" charset="0"/>
                <a:cs typeface="Times New Roman" panose="02020603050405020304" pitchFamily="18" charset="0"/>
              </a:rPr>
              <a:t>UNESCO (2021): Bildung für nachhaltige Entwicklung. Eine Roadmap. Bonn: Deutsche UNESCO-Kommission e.V.</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400" b="0" i="0" u="none" strike="noStrike" kern="0" cap="none" spc="23" normalizeH="0" baseline="0" noProof="0">
              <a:ln>
                <a:noFill/>
              </a:ln>
              <a:solidFill>
                <a:sysClr val="windowText" lastClr="000000"/>
              </a:solidFill>
              <a:effectLst/>
              <a:uLnTx/>
              <a:uFillTx/>
              <a:latin typeface="CIDFont+F1"/>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Quellen</a:t>
            </a:r>
          </a:p>
        </p:txBody>
      </p:sp>
    </p:spTree>
    <p:extLst>
      <p:ext uri="{BB962C8B-B14F-4D97-AF65-F5344CB8AC3E}">
        <p14:creationId xmlns:p14="http://schemas.microsoft.com/office/powerpoint/2010/main" val="19851851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a:extLst>
              <a:ext uri="{FF2B5EF4-FFF2-40B4-BE49-F238E27FC236}">
                <a16:creationId xmlns:a16="http://schemas.microsoft.com/office/drawing/2014/main" id="{826A26C4-1BC3-44DB-A37A-A22038B8F62B}"/>
              </a:ext>
            </a:extLst>
          </p:cNvPr>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en-US" sz="1350" b="0" i="0" u="none" strike="noStrike" kern="0" cap="none" spc="23" normalizeH="0" baseline="0" noProof="0">
                <a:ln>
                  <a:noFill/>
                </a:ln>
                <a:solidFill>
                  <a:sysClr val="windowText" lastClr="000000"/>
                </a:solidFill>
                <a:effectLst/>
                <a:uLnTx/>
                <a:uFillTx/>
                <a:latin typeface="Kantumruy Pro"/>
                <a:cs typeface="Arial"/>
                <a:hlinkClick r:id="rId2"/>
              </a:rPr>
              <a:t>https://kurzelinks.de/w837</a:t>
            </a:r>
            <a:r>
              <a:rPr kumimoji="0" lang="en-US" sz="1350" b="0" i="0" u="none" strike="noStrike" kern="0" cap="none" spc="23" normalizeH="0" baseline="0" noProof="0">
                <a:ln>
                  <a:noFill/>
                </a:ln>
                <a:solidFill>
                  <a:sysClr val="windowText" lastClr="000000"/>
                </a:solidFill>
                <a:effectLst/>
                <a:uLnTx/>
                <a:uFillTx/>
                <a:latin typeface="Kantumruy Pro"/>
                <a:cs typeface="Arial"/>
              </a:rPr>
              <a:t> (Basicthinking)</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hlinkClick r:id="rId3"/>
              </a:rPr>
              <a:t>https://kurzelinks.de/71uc</a:t>
            </a:r>
            <a:r>
              <a:rPr kumimoji="0" lang="de-DE" sz="1350" b="0" i="0" u="none" strike="noStrike" kern="0" cap="none" spc="23" normalizeH="0" baseline="0" noProof="0">
                <a:ln>
                  <a:noFill/>
                </a:ln>
                <a:solidFill>
                  <a:sysClr val="windowText" lastClr="000000"/>
                </a:solidFill>
                <a:effectLst/>
                <a:uLnTx/>
                <a:uFillTx/>
                <a:latin typeface="Kantumruy Pro"/>
                <a:cs typeface="Arial"/>
              </a:rPr>
              <a:t> (ARDalpha)</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hlinkClick r:id="rId4"/>
              </a:rPr>
              <a:t>https://kurzelinks.de/5eut</a:t>
            </a:r>
            <a:r>
              <a:rPr kumimoji="0" lang="de-DE" sz="1350" b="0" i="0" u="none" strike="noStrike" kern="0" cap="none" spc="23" normalizeH="0" baseline="0" noProof="0">
                <a:ln>
                  <a:noFill/>
                </a:ln>
                <a:solidFill>
                  <a:sysClr val="windowText" lastClr="000000"/>
                </a:solidFill>
                <a:effectLst/>
                <a:uLnTx/>
                <a:uFillTx/>
                <a:latin typeface="Kantumruy Pro"/>
                <a:cs typeface="Arial"/>
              </a:rPr>
              <a:t> (Der Spiegel)</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hlinkClick r:id="rId5"/>
              </a:rPr>
              <a:t>https://kurzelinks.de/ofz1</a:t>
            </a:r>
            <a:r>
              <a:rPr kumimoji="0" lang="de-DE" sz="1350" b="0" i="0" u="none" strike="noStrike" kern="0" cap="none" spc="23" normalizeH="0" baseline="0" noProof="0">
                <a:ln>
                  <a:noFill/>
                </a:ln>
                <a:solidFill>
                  <a:sysClr val="windowText" lastClr="000000"/>
                </a:solidFill>
                <a:effectLst/>
                <a:uLnTx/>
                <a:uFillTx/>
                <a:latin typeface="Kantumruy Pro"/>
                <a:cs typeface="Arial"/>
              </a:rPr>
              <a:t> (Heidelberg 24)</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nn-NO" sz="1350" b="0" i="0" u="none" strike="noStrike" kern="0" cap="none" spc="23" normalizeH="0" baseline="0" noProof="0">
                <a:ln>
                  <a:noFill/>
                </a:ln>
                <a:solidFill>
                  <a:sysClr val="windowText" lastClr="000000"/>
                </a:solidFill>
                <a:effectLst/>
                <a:uLnTx/>
                <a:uFillTx/>
                <a:latin typeface="Kantumruy Pro"/>
                <a:cs typeface="Arial"/>
                <a:hlinkClick r:id="rId6"/>
              </a:rPr>
              <a:t>https://kurzelinks.de/2gvg</a:t>
            </a:r>
            <a:r>
              <a:rPr kumimoji="0" lang="nn-NO" sz="1350" b="0" i="0" u="none" strike="noStrike" kern="0" cap="none" spc="23" normalizeH="0" baseline="0" noProof="0">
                <a:ln>
                  <a:noFill/>
                </a:ln>
                <a:solidFill>
                  <a:sysClr val="windowText" lastClr="000000"/>
                </a:solidFill>
                <a:effectLst/>
                <a:uLnTx/>
                <a:uFillTx/>
                <a:latin typeface="Kantumruy Pro"/>
                <a:cs typeface="Arial"/>
              </a:rPr>
              <a:t> (Umdex)</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hlinkClick r:id="rId7"/>
              </a:rPr>
              <a:t>https://kurzelinks.de/yz7x</a:t>
            </a:r>
            <a:r>
              <a:rPr kumimoji="0" lang="de-DE" sz="1350" b="0" i="0" u="none" strike="noStrike" kern="0" cap="none" spc="23" normalizeH="0" baseline="0" noProof="0">
                <a:ln>
                  <a:noFill/>
                </a:ln>
                <a:solidFill>
                  <a:sysClr val="windowText" lastClr="000000"/>
                </a:solidFill>
                <a:effectLst/>
                <a:uLnTx/>
                <a:uFillTx/>
                <a:latin typeface="Kantumruy Pro"/>
                <a:cs typeface="Arial"/>
              </a:rPr>
              <a:t> (ZDF)</a:t>
            </a: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6160661" cy="646331"/>
          </a:xfrm>
          <a:prstGeom prst="rect">
            <a:avLst/>
          </a:prstGeom>
          <a:noFill/>
        </p:spPr>
        <p:txBody>
          <a:bodyPr wrap="none" rtlCol="0">
            <a:spAutoFit/>
          </a:bodyPr>
          <a:lstStyle/>
          <a:p>
            <a:r>
              <a:rPr lang="de-DE" sz="3600" dirty="0">
                <a:solidFill>
                  <a:schemeClr val="bg2"/>
                </a:solidFill>
              </a:rPr>
              <a:t>Links zu den Zeitungsartikeln</a:t>
            </a:r>
          </a:p>
        </p:txBody>
      </p:sp>
    </p:spTree>
    <p:extLst>
      <p:ext uri="{BB962C8B-B14F-4D97-AF65-F5344CB8AC3E}">
        <p14:creationId xmlns:p14="http://schemas.microsoft.com/office/powerpoint/2010/main" val="2892113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CE13AA63-CBA1-400D-9F65-89117B0B8B57}"/>
              </a:ext>
            </a:extLst>
          </p:cNvPr>
          <p:cNvPicPr>
            <a:picLocks noChangeAspect="1"/>
          </p:cNvPicPr>
          <p:nvPr/>
        </p:nvPicPr>
        <p:blipFill>
          <a:blip r:embed="rId3"/>
          <a:stretch>
            <a:fillRect/>
          </a:stretch>
        </p:blipFill>
        <p:spPr>
          <a:xfrm>
            <a:off x="2689008" y="2204058"/>
            <a:ext cx="7864522" cy="3985605"/>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2492990" cy="646331"/>
          </a:xfrm>
          <a:prstGeom prst="rect">
            <a:avLst/>
          </a:prstGeom>
          <a:noFill/>
        </p:spPr>
        <p:txBody>
          <a:bodyPr wrap="none" rtlCol="0">
            <a:spAutoFit/>
          </a:bodyPr>
          <a:lstStyle/>
          <a:p>
            <a:r>
              <a:rPr lang="de-DE" sz="3600" dirty="0" err="1">
                <a:solidFill>
                  <a:schemeClr val="bg2"/>
                </a:solidFill>
              </a:rPr>
              <a:t>Mentimeter</a:t>
            </a:r>
            <a:endParaRPr lang="de-DE" sz="3600" dirty="0">
              <a:solidFill>
                <a:schemeClr val="bg2"/>
              </a:solidFill>
            </a:endParaRPr>
          </a:p>
        </p:txBody>
      </p:sp>
    </p:spTree>
    <p:extLst>
      <p:ext uri="{BB962C8B-B14F-4D97-AF65-F5344CB8AC3E}">
        <p14:creationId xmlns:p14="http://schemas.microsoft.com/office/powerpoint/2010/main" val="25854412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2792431" cy="646331"/>
          </a:xfrm>
          <a:prstGeom prst="rect">
            <a:avLst/>
          </a:prstGeom>
          <a:noFill/>
        </p:spPr>
        <p:txBody>
          <a:bodyPr wrap="none" rtlCol="0">
            <a:spAutoFit/>
          </a:bodyPr>
          <a:lstStyle/>
          <a:p>
            <a:r>
              <a:rPr lang="de-DE" sz="3600" dirty="0">
                <a:solidFill>
                  <a:schemeClr val="bg2"/>
                </a:solidFill>
              </a:rPr>
              <a:t>Vielen Dank!</a:t>
            </a:r>
          </a:p>
        </p:txBody>
      </p:sp>
    </p:spTree>
    <p:extLst>
      <p:ext uri="{BB962C8B-B14F-4D97-AF65-F5344CB8AC3E}">
        <p14:creationId xmlns:p14="http://schemas.microsoft.com/office/powerpoint/2010/main" val="585822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258839" y="2327030"/>
            <a:ext cx="9530910" cy="3229708"/>
          </a:xfrm>
        </p:spPr>
        <p:txBody>
          <a:bodyPr/>
          <a:lstStyle/>
          <a:p>
            <a:pPr lvl="1"/>
            <a:r>
              <a:rPr lang="de-DE" dirty="0"/>
              <a:t>Erschienen im</a:t>
            </a:r>
          </a:p>
          <a:p>
            <a:r>
              <a:rPr lang="de-DE" dirty="0"/>
              <a:t>Kompetenzverbund </a:t>
            </a:r>
            <a:r>
              <a:rPr lang="de-DE" dirty="0" err="1"/>
              <a:t>lernen:digital</a:t>
            </a:r>
            <a:endParaRPr lang="de-DE" dirty="0"/>
          </a:p>
          <a:p>
            <a:r>
              <a:rPr lang="de-DE" dirty="0"/>
              <a:t>Marlene-Dietrich-Allee 16,</a:t>
            </a:r>
            <a:br>
              <a:rPr lang="de-DE" dirty="0"/>
            </a:br>
            <a:r>
              <a:rPr lang="de-DE" dirty="0"/>
              <a:t>14482 Potsdam</a:t>
            </a:r>
          </a:p>
          <a:p>
            <a:r>
              <a:rPr lang="de-DE" dirty="0"/>
              <a:t>Tel: 0331-977-256362</a:t>
            </a:r>
          </a:p>
          <a:p>
            <a:r>
              <a:rPr lang="de-DE" dirty="0"/>
              <a:t>E-Mail: </a:t>
            </a:r>
            <a:r>
              <a:rPr lang="de-DE" dirty="0" err="1"/>
              <a:t>geschaeftsstelle@lernen.digital</a:t>
            </a:r>
            <a:endParaRPr lang="de-DE" dirty="0"/>
          </a:p>
          <a:p>
            <a:endParaRPr lang="de-DE" dirty="0"/>
          </a:p>
          <a:p>
            <a:pPr lvl="1"/>
            <a:r>
              <a:rPr lang="de-DE" dirty="0"/>
              <a:t>Projektverbund</a:t>
            </a:r>
          </a:p>
          <a:p>
            <a:r>
              <a:rPr lang="de-DE" dirty="0"/>
              <a:t>D4MINT</a:t>
            </a:r>
            <a:br>
              <a:rPr lang="de-DE" dirty="0"/>
            </a:br>
            <a:endParaRPr lang="de-DE" dirty="0"/>
          </a:p>
          <a:p>
            <a:pPr lvl="1"/>
            <a:r>
              <a:rPr lang="de-DE" dirty="0"/>
              <a:t>Datum der Erstveröffentlichung</a:t>
            </a:r>
          </a:p>
          <a:p>
            <a:r>
              <a:rPr lang="de-DE" dirty="0"/>
              <a:t>30.09.2025</a:t>
            </a:r>
          </a:p>
          <a:p>
            <a:endParaRPr lang="de-DE" dirty="0"/>
          </a:p>
          <a:p>
            <a:endParaRPr lang="de-DE" dirty="0"/>
          </a:p>
          <a:p>
            <a:pPr lvl="1"/>
            <a:r>
              <a:rPr lang="de-DE" dirty="0" err="1"/>
              <a:t>Autor:innen</a:t>
            </a:r>
            <a:endParaRPr lang="de-DE" dirty="0"/>
          </a:p>
          <a:p>
            <a:r>
              <a:rPr lang="de-DE" dirty="0" err="1"/>
              <a:t>Helf</a:t>
            </a:r>
            <a:r>
              <a:rPr lang="de-DE" dirty="0"/>
              <a:t>, Philip; </a:t>
            </a:r>
            <a:r>
              <a:rPr lang="de-DE" dirty="0" err="1"/>
              <a:t>Heitzer</a:t>
            </a:r>
            <a:r>
              <a:rPr lang="de-DE" dirty="0"/>
              <a:t>, Johanna</a:t>
            </a:r>
            <a:br>
              <a:rPr lang="de-DE" dirty="0"/>
            </a:br>
            <a:br>
              <a:rPr lang="de-DE" dirty="0"/>
            </a:br>
            <a:r>
              <a:rPr lang="de-DE" dirty="0">
                <a:latin typeface="Kantumruy Pro SemiBold" pitchFamily="2" charset="0"/>
                <a:cs typeface="Kantumruy Pro SemiBold" pitchFamily="2" charset="0"/>
              </a:rPr>
              <a:t>Zitierhinweis</a:t>
            </a:r>
          </a:p>
          <a:p>
            <a:r>
              <a:rPr lang="de-DE" dirty="0"/>
              <a:t>Helf, P. &amp; Heitzer, J. (2025). CO2-Emissionen und Streaming. Kompetenzverbund </a:t>
            </a:r>
            <a:r>
              <a:rPr lang="de-DE" dirty="0" err="1"/>
              <a:t>lernen:digital</a:t>
            </a:r>
            <a:r>
              <a:rPr lang="de-DE" dirty="0"/>
              <a:t>. </a:t>
            </a:r>
            <a:r>
              <a:rPr lang="de-DE" u="sng" dirty="0">
                <a:hlinkClick r:id="rId3"/>
              </a:rPr>
              <a:t>https://d4mint.de</a:t>
            </a:r>
            <a:endParaRPr lang="de-DE" dirty="0"/>
          </a:p>
        </p:txBody>
      </p:sp>
    </p:spTree>
    <p:extLst>
      <p:ext uri="{BB962C8B-B14F-4D97-AF65-F5344CB8AC3E}">
        <p14:creationId xmlns:p14="http://schemas.microsoft.com/office/powerpoint/2010/main" val="351443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D4MINT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der </a:t>
            </a:r>
            <a:r>
              <a:rPr lang="de-DE" b="0" i="0" u="none" strike="noStrike" dirty="0">
                <a:solidFill>
                  <a:schemeClr val="bg1"/>
                </a:solidFill>
                <a:effectLst/>
                <a:latin typeface="Kantumruy Pro" pitchFamily="2" charset="0"/>
              </a:rPr>
              <a:t>Lizenz </a:t>
            </a:r>
            <a:r>
              <a:rPr lang="de-DE" b="0" i="0" u="sng" dirty="0">
                <a:solidFill>
                  <a:schemeClr val="bg1"/>
                </a:solidFill>
                <a:effectLst/>
                <a:latin typeface="Kantumruy Pro" pitchFamily="2" charset="0"/>
                <a:hlinkClick r:id="rId3">
                  <a:extLst>
                    <a:ext uri="{A12FA001-AC4F-418D-AE19-62706E023703}">
                      <ahyp:hlinkClr xmlns:ahyp="http://schemas.microsoft.com/office/drawing/2018/hyperlinkcolor" val="tx"/>
                    </a:ext>
                  </a:extLst>
                </a:hlinkClick>
              </a:rPr>
              <a:t>CC BY-NC 4.0</a:t>
            </a:r>
            <a:r>
              <a:rPr lang="de-DE" b="0" i="0" u="none" strike="noStrike" dirty="0">
                <a:solidFill>
                  <a:schemeClr val="bg1"/>
                </a:solidFill>
                <a:effectLst/>
                <a:latin typeface="Kantumruy Pro" pitchFamily="2" charset="0"/>
              </a:rPr>
              <a:t> veröffentlicht. Von der Lizenz ausgenommen sind Logos, Zitate sowie anders gekennzeichnete Materialien und Abbildungen. Die </a:t>
            </a:r>
            <a:r>
              <a:rPr lang="de-DE" b="0" i="0" u="none" strike="noStrike" dirty="0" err="1">
                <a:solidFill>
                  <a:schemeClr val="bg1"/>
                </a:solidFill>
                <a:effectLst/>
                <a:latin typeface="Kantumruy Pro" pitchFamily="2" charset="0"/>
              </a:rPr>
              <a:t>Urheber:innen</a:t>
            </a:r>
            <a:r>
              <a:rPr lang="de-DE" b="0" i="0" u="none" strike="noStrike" dirty="0">
                <a:solidFill>
                  <a:schemeClr val="bg1"/>
                </a:solidFill>
                <a:effectLst/>
                <a:latin typeface="Kantumruy Pro" pitchFamily="2" charset="0"/>
              </a:rPr>
              <a:t> sollen </a:t>
            </a:r>
            <a:r>
              <a:rPr lang="de-DE" b="0" i="0" u="none" strike="noStrike" dirty="0">
                <a:solidFill>
                  <a:srgbClr val="202334"/>
                </a:solidFill>
                <a:effectLst/>
                <a:latin typeface="Kantumruy Pro" pitchFamily="2" charset="0"/>
              </a:rPr>
              <a:t>bei der Weiterverwendung wie folgt angegeben werden: </a:t>
            </a:r>
            <a:r>
              <a:rPr lang="de-DE" dirty="0" err="1">
                <a:solidFill>
                  <a:srgbClr val="202334"/>
                </a:solidFill>
                <a:latin typeface="Kantumruy Pro" pitchFamily="2" charset="0"/>
              </a:rPr>
              <a:t>Helf</a:t>
            </a:r>
            <a:r>
              <a:rPr lang="de-DE" dirty="0">
                <a:solidFill>
                  <a:srgbClr val="202334"/>
                </a:solidFill>
                <a:latin typeface="Kantumruy Pro" pitchFamily="2" charset="0"/>
              </a:rPr>
              <a:t>, Philip; </a:t>
            </a:r>
            <a:r>
              <a:rPr lang="de-DE" dirty="0" err="1">
                <a:solidFill>
                  <a:srgbClr val="202334"/>
                </a:solidFill>
                <a:latin typeface="Kantumruy Pro" pitchFamily="2" charset="0"/>
              </a:rPr>
              <a:t>Heitzer</a:t>
            </a:r>
            <a:r>
              <a:rPr lang="de-DE" dirty="0">
                <a:solidFill>
                  <a:srgbClr val="202334"/>
                </a:solidFill>
                <a:latin typeface="Kantumruy Pro" pitchFamily="2" charset="0"/>
              </a:rPr>
              <a:t>, Johanna</a:t>
            </a:r>
            <a:r>
              <a:rPr lang="de-DE" b="0" i="0" u="none" strike="noStrike" dirty="0">
                <a:solidFill>
                  <a:srgbClr val="202334"/>
                </a:solidFill>
                <a:effectLst/>
                <a:latin typeface="Kantumruy Pro" pitchFamily="2" charset="0"/>
              </a:rPr>
              <a:t>, 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D4MINT.</a:t>
            </a:r>
            <a:endParaRPr lang="de-DE" dirty="0"/>
          </a:p>
        </p:txBody>
      </p:sp>
    </p:spTree>
    <p:extLst>
      <p:ext uri="{BB962C8B-B14F-4D97-AF65-F5344CB8AC3E}">
        <p14:creationId xmlns:p14="http://schemas.microsoft.com/office/powerpoint/2010/main" val="621379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5" name="Grafik 4">
            <a:extLst>
              <a:ext uri="{FF2B5EF4-FFF2-40B4-BE49-F238E27FC236}">
                <a16:creationId xmlns:a16="http://schemas.microsoft.com/office/drawing/2014/main" id="{DC9BFB73-4C1E-438C-B135-26D26C3EF25B}"/>
              </a:ext>
            </a:extLst>
          </p:cNvPr>
          <p:cNvPicPr>
            <a:picLocks noChangeAspect="1"/>
          </p:cNvPicPr>
          <p:nvPr/>
        </p:nvPicPr>
        <p:blipFill>
          <a:blip r:embed="rId3"/>
          <a:stretch>
            <a:fillRect/>
          </a:stretch>
        </p:blipFill>
        <p:spPr>
          <a:xfrm>
            <a:off x="3405739" y="2056651"/>
            <a:ext cx="5027595" cy="3350421"/>
          </a:xfrm>
          <a:prstGeom prst="rect">
            <a:avLst/>
          </a:prstGeom>
        </p:spPr>
      </p:pic>
      <p:sp>
        <p:nvSpPr>
          <p:cNvPr id="6" name="Textfeld 5">
            <a:extLst>
              <a:ext uri="{FF2B5EF4-FFF2-40B4-BE49-F238E27FC236}">
                <a16:creationId xmlns:a16="http://schemas.microsoft.com/office/drawing/2014/main" id="{D23092A9-32C9-4053-85E3-286838753B59}"/>
              </a:ext>
            </a:extLst>
          </p:cNvPr>
          <p:cNvSpPr txBox="1"/>
          <p:nvPr/>
        </p:nvSpPr>
        <p:spPr>
          <a:xfrm rot="1787195">
            <a:off x="3739647" y="4453914"/>
            <a:ext cx="2790677" cy="523220"/>
          </a:xfrm>
          <a:prstGeom prst="rect">
            <a:avLst/>
          </a:prstGeom>
          <a:noFill/>
        </p:spPr>
        <p:txBody>
          <a:bodyPr wrap="square" rtlCol="0">
            <a:spAutoFit/>
          </a:bodyPr>
          <a:lstStyle/>
          <a:p>
            <a:r>
              <a:rPr lang="de-DE" sz="2800" b="1" kern="0" dirty="0">
                <a:solidFill>
                  <a:prstClr val="black"/>
                </a:solidFill>
                <a:cs typeface="Arial"/>
              </a:rPr>
              <a:t>Handlungsebene</a:t>
            </a:r>
          </a:p>
        </p:txBody>
      </p:sp>
      <p:sp>
        <p:nvSpPr>
          <p:cNvPr id="7" name="Textfeld 6">
            <a:extLst>
              <a:ext uri="{FF2B5EF4-FFF2-40B4-BE49-F238E27FC236}">
                <a16:creationId xmlns:a16="http://schemas.microsoft.com/office/drawing/2014/main" id="{3C93BF1E-EEE7-4132-B8FA-EAA6DD6C99EF}"/>
              </a:ext>
            </a:extLst>
          </p:cNvPr>
          <p:cNvSpPr txBox="1"/>
          <p:nvPr/>
        </p:nvSpPr>
        <p:spPr>
          <a:xfrm rot="1622841">
            <a:off x="4858836" y="2572228"/>
            <a:ext cx="2883688" cy="523220"/>
          </a:xfrm>
          <a:prstGeom prst="rect">
            <a:avLst/>
          </a:prstGeom>
          <a:noFill/>
        </p:spPr>
        <p:txBody>
          <a:bodyPr wrap="square" rtlCol="0">
            <a:spAutoFit/>
          </a:bodyPr>
          <a:lstStyle/>
          <a:p>
            <a:r>
              <a:rPr lang="de-DE" sz="2800" b="1" kern="0" dirty="0">
                <a:solidFill>
                  <a:prstClr val="black"/>
                </a:solidFill>
                <a:cs typeface="Arial"/>
              </a:rPr>
              <a:t>Reflexionsebene</a:t>
            </a:r>
          </a:p>
        </p:txBody>
      </p:sp>
      <p:sp>
        <p:nvSpPr>
          <p:cNvPr id="8" name="Pfeil: nach rechts gekrümmt 9">
            <a:extLst>
              <a:ext uri="{FF2B5EF4-FFF2-40B4-BE49-F238E27FC236}">
                <a16:creationId xmlns:a16="http://schemas.microsoft.com/office/drawing/2014/main" id="{EE02A96E-CAAF-44D5-B91D-0323E7C96034}"/>
              </a:ext>
            </a:extLst>
          </p:cNvPr>
          <p:cNvSpPr/>
          <p:nvPr/>
        </p:nvSpPr>
        <p:spPr>
          <a:xfrm rot="1738373" flipH="1" flipV="1">
            <a:off x="6734013" y="3522457"/>
            <a:ext cx="1981169" cy="2495523"/>
          </a:xfrm>
          <a:prstGeom prst="curvedRightArrow">
            <a:avLst>
              <a:gd name="adj1" fmla="val 6947"/>
              <a:gd name="adj2" fmla="val 20861"/>
              <a:gd name="adj3" fmla="val 16889"/>
            </a:avLst>
          </a:prstGeom>
          <a:solidFill>
            <a:sysClr val="windowText" lastClr="000000"/>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Kantumruy Pro"/>
              <a:cs typeface="Arial"/>
            </a:endParaRPr>
          </a:p>
        </p:txBody>
      </p:sp>
      <p:sp>
        <p:nvSpPr>
          <p:cNvPr id="9" name="Textfeld 8">
            <a:extLst>
              <a:ext uri="{FF2B5EF4-FFF2-40B4-BE49-F238E27FC236}">
                <a16:creationId xmlns:a16="http://schemas.microsoft.com/office/drawing/2014/main" id="{877D9041-BC5D-46D1-9F67-DFBF99CAF275}"/>
              </a:ext>
            </a:extLst>
          </p:cNvPr>
          <p:cNvSpPr txBox="1"/>
          <p:nvPr/>
        </p:nvSpPr>
        <p:spPr>
          <a:xfrm>
            <a:off x="8020990" y="6039054"/>
            <a:ext cx="2497741" cy="400110"/>
          </a:xfrm>
          <a:prstGeom prst="rect">
            <a:avLst/>
          </a:prstGeom>
          <a:noFill/>
        </p:spPr>
        <p:txBody>
          <a:bodyPr wrap="square" rtlCol="0">
            <a:spAutoFit/>
          </a:bodyPr>
          <a:lstStyle/>
          <a:p>
            <a:r>
              <a:rPr lang="de-DE" sz="1000" kern="0" dirty="0">
                <a:solidFill>
                  <a:prstClr val="black"/>
                </a:solidFill>
                <a:cs typeface="Arial"/>
              </a:rPr>
              <a:t>Eigene Darstellung nach </a:t>
            </a:r>
            <a:r>
              <a:rPr lang="de-DE" sz="1000" kern="0" dirty="0">
                <a:solidFill>
                  <a:prstClr val="black"/>
                </a:solidFill>
                <a:ea typeface="Calibri" panose="020F0502020204030204" pitchFamily="34" charset="0"/>
                <a:cs typeface="Times New Roman" panose="02020603050405020304" pitchFamily="18" charset="0"/>
              </a:rPr>
              <a:t>(Martin 2016, S. 20)</a:t>
            </a:r>
          </a:p>
          <a:p>
            <a:r>
              <a:rPr lang="de-DE" sz="1000" kern="0" dirty="0">
                <a:solidFill>
                  <a:prstClr val="black"/>
                </a:solidFill>
                <a:cs typeface="Arial"/>
              </a:rPr>
              <a:t> </a:t>
            </a: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108285"/>
            <a:ext cx="7646380" cy="1200329"/>
          </a:xfrm>
          <a:prstGeom prst="rect">
            <a:avLst/>
          </a:prstGeom>
          <a:noFill/>
        </p:spPr>
        <p:txBody>
          <a:bodyPr wrap="square" rtlCol="0">
            <a:spAutoFit/>
          </a:bodyPr>
          <a:lstStyle/>
          <a:p>
            <a:r>
              <a:rPr lang="de-DE" sz="3600" dirty="0">
                <a:solidFill>
                  <a:schemeClr val="bg2"/>
                </a:solidFill>
              </a:rPr>
              <a:t>Was erwartet Sie? - Didaktischer Doppeldecker</a:t>
            </a:r>
          </a:p>
        </p:txBody>
      </p:sp>
      <p:sp>
        <p:nvSpPr>
          <p:cNvPr id="11" name="Pfeil: nach rechts gekrümmt 31"/>
          <p:cNvSpPr/>
          <p:nvPr/>
        </p:nvSpPr>
        <p:spPr bwMode="auto">
          <a:xfrm rot="12538373" flipH="1" flipV="1">
            <a:off x="2468410" y="1407501"/>
            <a:ext cx="1981646" cy="2495523"/>
          </a:xfrm>
          <a:prstGeom prst="curvedRightArrow">
            <a:avLst>
              <a:gd name="adj1" fmla="val 6947"/>
              <a:gd name="adj2" fmla="val 20861"/>
              <a:gd name="adj3" fmla="val 16889"/>
            </a:avLst>
          </a:prstGeom>
          <a:solidFill>
            <a:sysClr val="windowText" lastClr="000000"/>
          </a:solidFill>
          <a:ln w="15875" cap="flat" cmpd="sng" algn="ctr">
            <a:solidFill>
              <a:sysClr val="windowText" lastClr="000000">
                <a:shade val="50000"/>
              </a:sysClr>
            </a:solidFill>
            <a:prstDash val="solid"/>
          </a:ln>
          <a:effectLst/>
        </p:spPr>
        <p:txBody>
          <a:bodyPr rtlCol="0" anchor="ctr"/>
          <a:lstStyle/>
          <a:p>
            <a:pPr algn="ctr" defTabSz="457200">
              <a:defRPr/>
            </a:pPr>
            <a:endParaRPr lang="de-DE" kern="0">
              <a:solidFill>
                <a:prstClr val="black"/>
              </a:solidFill>
              <a:latin typeface="Calibri"/>
              <a:cs typeface="Arial"/>
            </a:endParaRPr>
          </a:p>
        </p:txBody>
      </p:sp>
    </p:spTree>
    <p:extLst>
      <p:ext uri="{BB962C8B-B14F-4D97-AF65-F5344CB8AC3E}">
        <p14:creationId xmlns:p14="http://schemas.microsoft.com/office/powerpoint/2010/main" val="872509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2ACE1750-2D6D-4F6A-8D98-FC8E395E1822}"/>
              </a:ext>
            </a:extLst>
          </p:cNvPr>
          <p:cNvPicPr>
            <a:picLocks noChangeAspect="1"/>
          </p:cNvPicPr>
          <p:nvPr/>
        </p:nvPicPr>
        <p:blipFill>
          <a:blip r:embed="rId2"/>
          <a:stretch>
            <a:fillRect/>
          </a:stretch>
        </p:blipFill>
        <p:spPr>
          <a:xfrm>
            <a:off x="1329178" y="2705202"/>
            <a:ext cx="9144000" cy="4152798"/>
          </a:xfrm>
          <a:prstGeom prst="rect">
            <a:avLst/>
          </a:prstGeom>
        </p:spPr>
      </p:pic>
      <p:grpSp>
        <p:nvGrpSpPr>
          <p:cNvPr id="4" name="Gruppieren 3">
            <a:extLst>
              <a:ext uri="{FF2B5EF4-FFF2-40B4-BE49-F238E27FC236}">
                <a16:creationId xmlns:a16="http://schemas.microsoft.com/office/drawing/2014/main" id="{5A2F76D3-C57C-4146-9601-8F15E3A289F7}"/>
              </a:ext>
            </a:extLst>
          </p:cNvPr>
          <p:cNvGrpSpPr/>
          <p:nvPr/>
        </p:nvGrpSpPr>
        <p:grpSpPr>
          <a:xfrm>
            <a:off x="3914491" y="1780474"/>
            <a:ext cx="4726756" cy="4413747"/>
            <a:chOff x="2204720" y="1022316"/>
            <a:chExt cx="4726756" cy="4413747"/>
          </a:xfrm>
        </p:grpSpPr>
        <p:pic>
          <p:nvPicPr>
            <p:cNvPr id="5" name="Grafik 4">
              <a:extLst>
                <a:ext uri="{FF2B5EF4-FFF2-40B4-BE49-F238E27FC236}">
                  <a16:creationId xmlns:a16="http://schemas.microsoft.com/office/drawing/2014/main" id="{B534DEB1-E291-4BDD-9FE8-5302B59396B1}"/>
                </a:ext>
              </a:extLst>
            </p:cNvPr>
            <p:cNvPicPr>
              <a:picLocks noChangeAspect="1"/>
            </p:cNvPicPr>
            <p:nvPr/>
          </p:nvPicPr>
          <p:blipFill>
            <a:blip r:embed="rId3"/>
            <a:stretch>
              <a:fillRect/>
            </a:stretch>
          </p:blipFill>
          <p:spPr>
            <a:xfrm>
              <a:off x="2212524" y="1022316"/>
              <a:ext cx="4718952" cy="4413747"/>
            </a:xfrm>
            <a:prstGeom prst="rect">
              <a:avLst/>
            </a:prstGeom>
            <a:ln>
              <a:solidFill>
                <a:sysClr val="windowText" lastClr="000000"/>
              </a:solidFill>
            </a:ln>
          </p:spPr>
        </p:pic>
        <p:sp>
          <p:nvSpPr>
            <p:cNvPr id="6" name="Rechteck 5">
              <a:extLst>
                <a:ext uri="{FF2B5EF4-FFF2-40B4-BE49-F238E27FC236}">
                  <a16:creationId xmlns:a16="http://schemas.microsoft.com/office/drawing/2014/main" id="{47E994E0-4CE5-4917-8123-20D5ADE765BC}"/>
                </a:ext>
              </a:extLst>
            </p:cNvPr>
            <p:cNvSpPr/>
            <p:nvPr/>
          </p:nvSpPr>
          <p:spPr>
            <a:xfrm>
              <a:off x="2204720" y="1960880"/>
              <a:ext cx="4726756" cy="1219200"/>
            </a:xfrm>
            <a:prstGeom prst="rect">
              <a:avLst/>
            </a:prstGeom>
            <a:noFill/>
            <a:ln w="381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Kantumruy Pro"/>
                <a:cs typeface="Arial"/>
              </a:endParaRPr>
            </a:p>
          </p:txBody>
        </p:sp>
      </p:grpSp>
      <p:sp>
        <p:nvSpPr>
          <p:cNvPr id="7" name="Pfeil: nach rechts 18">
            <a:extLst>
              <a:ext uri="{FF2B5EF4-FFF2-40B4-BE49-F238E27FC236}">
                <a16:creationId xmlns:a16="http://schemas.microsoft.com/office/drawing/2014/main" id="{B84113B1-6866-456D-B327-857BB40B107A}"/>
              </a:ext>
            </a:extLst>
          </p:cNvPr>
          <p:cNvSpPr/>
          <p:nvPr/>
        </p:nvSpPr>
        <p:spPr>
          <a:xfrm>
            <a:off x="9031331" y="2664348"/>
            <a:ext cx="751840" cy="211464"/>
          </a:xfrm>
          <a:prstGeom prst="rightArrow">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Kantumruy Pro"/>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2954655" cy="646331"/>
          </a:xfrm>
          <a:prstGeom prst="rect">
            <a:avLst/>
          </a:prstGeom>
          <a:noFill/>
        </p:spPr>
        <p:txBody>
          <a:bodyPr wrap="none" rtlCol="0">
            <a:spAutoFit/>
          </a:bodyPr>
          <a:lstStyle/>
          <a:p>
            <a:r>
              <a:rPr lang="de-DE" sz="3600" dirty="0">
                <a:solidFill>
                  <a:schemeClr val="bg2"/>
                </a:solidFill>
              </a:rPr>
              <a:t>Erste Schritte</a:t>
            </a:r>
          </a:p>
        </p:txBody>
      </p:sp>
    </p:spTree>
    <p:extLst>
      <p:ext uri="{BB962C8B-B14F-4D97-AF65-F5344CB8AC3E}">
        <p14:creationId xmlns:p14="http://schemas.microsoft.com/office/powerpoint/2010/main" val="49712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B9C6CFD7-1C88-4DCA-B0EE-6D6269385E3E}"/>
              </a:ext>
            </a:extLst>
          </p:cNvPr>
          <p:cNvPicPr>
            <a:picLocks noChangeAspect="1"/>
          </p:cNvPicPr>
          <p:nvPr/>
        </p:nvPicPr>
        <p:blipFill>
          <a:blip r:embed="rId3"/>
          <a:stretch>
            <a:fillRect/>
          </a:stretch>
        </p:blipFill>
        <p:spPr>
          <a:xfrm>
            <a:off x="1982267" y="1804518"/>
            <a:ext cx="8440420" cy="4433733"/>
          </a:xfrm>
          <a:prstGeom prst="rect">
            <a:avLst/>
          </a:prstGeom>
        </p:spPr>
      </p:pic>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4288353" cy="646331"/>
          </a:xfrm>
          <a:prstGeom prst="rect">
            <a:avLst/>
          </a:prstGeom>
          <a:noFill/>
        </p:spPr>
        <p:txBody>
          <a:bodyPr wrap="none" rtlCol="0">
            <a:spAutoFit/>
          </a:bodyPr>
          <a:lstStyle/>
          <a:p>
            <a:r>
              <a:rPr lang="de-DE" sz="3600" dirty="0">
                <a:solidFill>
                  <a:schemeClr val="bg2"/>
                </a:solidFill>
              </a:rPr>
              <a:t>Lehrer*</a:t>
            </a:r>
            <a:r>
              <a:rPr lang="de-DE" sz="3600" dirty="0" err="1">
                <a:solidFill>
                  <a:schemeClr val="bg2"/>
                </a:solidFill>
              </a:rPr>
              <a:t>innenansicht</a:t>
            </a:r>
            <a:endParaRPr lang="de-DE" sz="3600" dirty="0">
              <a:solidFill>
                <a:schemeClr val="bg2"/>
              </a:solidFill>
            </a:endParaRPr>
          </a:p>
        </p:txBody>
      </p:sp>
    </p:spTree>
    <p:extLst>
      <p:ext uri="{BB962C8B-B14F-4D97-AF65-F5344CB8AC3E}">
        <p14:creationId xmlns:p14="http://schemas.microsoft.com/office/powerpoint/2010/main" val="1722136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2A406E47-99EB-45AD-B39A-5063065E82B5}"/>
              </a:ext>
            </a:extLst>
          </p:cNvPr>
          <p:cNvSpPr txBox="1"/>
          <p:nvPr/>
        </p:nvSpPr>
        <p:spPr>
          <a:xfrm>
            <a:off x="1329178" y="193266"/>
            <a:ext cx="5477782" cy="1200329"/>
          </a:xfrm>
          <a:prstGeom prst="rect">
            <a:avLst/>
          </a:prstGeom>
          <a:noFill/>
        </p:spPr>
        <p:txBody>
          <a:bodyPr wrap="none" rtlCol="0">
            <a:spAutoFit/>
          </a:bodyPr>
          <a:lstStyle/>
          <a:p>
            <a:r>
              <a:rPr lang="de-DE" sz="3600" dirty="0">
                <a:solidFill>
                  <a:schemeClr val="bg2"/>
                </a:solidFill>
              </a:rPr>
              <a:t>Arbeitsphase (15 min.)</a:t>
            </a:r>
          </a:p>
          <a:p>
            <a:r>
              <a:rPr lang="de-DE" sz="3600" dirty="0">
                <a:solidFill>
                  <a:schemeClr val="bg2"/>
                </a:solidFill>
              </a:rPr>
              <a:t>„Motivation – die Debatte“</a:t>
            </a:r>
          </a:p>
        </p:txBody>
      </p:sp>
    </p:spTree>
    <p:extLst>
      <p:ext uri="{BB962C8B-B14F-4D97-AF65-F5344CB8AC3E}">
        <p14:creationId xmlns:p14="http://schemas.microsoft.com/office/powerpoint/2010/main" val="2932743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a:extLst>
              <a:ext uri="{FF2B5EF4-FFF2-40B4-BE49-F238E27FC236}">
                <a16:creationId xmlns:a16="http://schemas.microsoft.com/office/drawing/2014/main" id="{E1F7070F-43FD-4411-9173-1D721B0C2144}"/>
              </a:ext>
            </a:extLst>
          </p:cNvPr>
          <p:cNvPicPr>
            <a:picLocks noChangeAspect="1"/>
          </p:cNvPicPr>
          <p:nvPr/>
        </p:nvPicPr>
        <p:blipFill rotWithShape="1">
          <a:blip r:embed="rId3"/>
          <a:srcRect l="1874"/>
          <a:stretch/>
        </p:blipFill>
        <p:spPr>
          <a:xfrm>
            <a:off x="4036310" y="2093447"/>
            <a:ext cx="4122395" cy="3229426"/>
          </a:xfrm>
          <a:prstGeom prst="rect">
            <a:avLst/>
          </a:prstGeom>
          <a:ln>
            <a:solidFill>
              <a:sysClr val="windowText" lastClr="000000"/>
            </a:solidFill>
          </a:ln>
        </p:spPr>
      </p:pic>
      <p:pic>
        <p:nvPicPr>
          <p:cNvPr id="4" name="Grafik 3">
            <a:extLst>
              <a:ext uri="{FF2B5EF4-FFF2-40B4-BE49-F238E27FC236}">
                <a16:creationId xmlns:a16="http://schemas.microsoft.com/office/drawing/2014/main" id="{1D8A65A2-F5E7-4728-B0C7-C5372DD301C1}"/>
              </a:ext>
            </a:extLst>
          </p:cNvPr>
          <p:cNvPicPr>
            <a:picLocks noChangeAspect="1"/>
          </p:cNvPicPr>
          <p:nvPr/>
        </p:nvPicPr>
        <p:blipFill>
          <a:blip r:embed="rId4"/>
          <a:stretch>
            <a:fillRect/>
          </a:stretch>
        </p:blipFill>
        <p:spPr>
          <a:xfrm>
            <a:off x="2239726" y="2128381"/>
            <a:ext cx="7945120" cy="2071188"/>
          </a:xfrm>
          <a:prstGeom prst="rect">
            <a:avLst/>
          </a:prstGeom>
          <a:ln>
            <a:solidFill>
              <a:sysClr val="windowText" lastClr="000000"/>
            </a:solidFill>
          </a:ln>
        </p:spPr>
      </p:pic>
      <p:pic>
        <p:nvPicPr>
          <p:cNvPr id="5" name="Grafik 4">
            <a:extLst>
              <a:ext uri="{FF2B5EF4-FFF2-40B4-BE49-F238E27FC236}">
                <a16:creationId xmlns:a16="http://schemas.microsoft.com/office/drawing/2014/main" id="{1BE04412-B72A-4CFE-80F8-618549B8955D}"/>
              </a:ext>
            </a:extLst>
          </p:cNvPr>
          <p:cNvPicPr>
            <a:picLocks noChangeAspect="1"/>
          </p:cNvPicPr>
          <p:nvPr/>
        </p:nvPicPr>
        <p:blipFill>
          <a:blip r:embed="rId5"/>
          <a:stretch>
            <a:fillRect/>
          </a:stretch>
        </p:blipFill>
        <p:spPr>
          <a:xfrm>
            <a:off x="3204050" y="2471538"/>
            <a:ext cx="6882389" cy="3525930"/>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3749744" cy="646331"/>
          </a:xfrm>
          <a:prstGeom prst="rect">
            <a:avLst/>
          </a:prstGeom>
          <a:noFill/>
        </p:spPr>
        <p:txBody>
          <a:bodyPr wrap="none" rtlCol="0">
            <a:spAutoFit/>
          </a:bodyPr>
          <a:lstStyle/>
          <a:p>
            <a:r>
              <a:rPr lang="de-DE" sz="3600" dirty="0">
                <a:solidFill>
                  <a:schemeClr val="bg2"/>
                </a:solidFill>
              </a:rPr>
              <a:t>Einheit pausieren</a:t>
            </a:r>
          </a:p>
        </p:txBody>
      </p:sp>
    </p:spTree>
    <p:extLst>
      <p:ext uri="{BB962C8B-B14F-4D97-AF65-F5344CB8AC3E}">
        <p14:creationId xmlns:p14="http://schemas.microsoft.com/office/powerpoint/2010/main" val="79746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2884</Words>
  <Application>Microsoft Office PowerPoint</Application>
  <PresentationFormat>Breitbild</PresentationFormat>
  <Paragraphs>295</Paragraphs>
  <Slides>42</Slides>
  <Notes>22</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42</vt:i4>
      </vt:variant>
    </vt:vector>
  </HeadingPairs>
  <TitlesOfParts>
    <vt:vector size="52" baseType="lpstr">
      <vt:lpstr>Aptos</vt:lpstr>
      <vt:lpstr>Arial</vt:lpstr>
      <vt:lpstr>Calibri</vt:lpstr>
      <vt:lpstr>Cambria Math</vt:lpstr>
      <vt:lpstr>CIDFont+F1</vt:lpstr>
      <vt:lpstr>CIDFont+F5</vt:lpstr>
      <vt:lpstr>Kantumruy Pro</vt:lpstr>
      <vt:lpstr>Kantumruy Pro Medium</vt:lpstr>
      <vt:lpstr>Kantumruy Pro SemiBold</vt:lpstr>
      <vt:lpstr>LD-Design</vt:lpstr>
      <vt:lpstr>Titel „CO2-Emissionen durch Streaming – Ein Beispiel mathematischer Bildung für nachhaltige Entwicklung“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„Wie funktioniert eigentlich generative KI?“</dc:title>
  <dc:creator>Philip Seufert</dc:creator>
  <cp:lastModifiedBy>Philip Helf</cp:lastModifiedBy>
  <cp:revision>60</cp:revision>
  <dcterms:created xsi:type="dcterms:W3CDTF">2024-10-09T08:31:46Z</dcterms:created>
  <dcterms:modified xsi:type="dcterms:W3CDTF">2025-10-02T13:21:33Z</dcterms:modified>
</cp:coreProperties>
</file>