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7" r:id="rId2"/>
    <p:sldId id="258" r:id="rId3"/>
    <p:sldId id="262" r:id="rId4"/>
    <p:sldId id="263" r:id="rId5"/>
    <p:sldId id="264" r:id="rId6"/>
    <p:sldId id="265" r:id="rId7"/>
    <p:sldId id="266" r:id="rId8"/>
    <p:sldId id="270" r:id="rId9"/>
    <p:sldId id="271" r:id="rId10"/>
    <p:sldId id="272" r:id="rId11"/>
    <p:sldId id="273" r:id="rId12"/>
    <p:sldId id="267" r:id="rId13"/>
    <p:sldId id="269" r:id="rId14"/>
    <p:sldId id="276" r:id="rId15"/>
    <p:sldId id="277" r:id="rId16"/>
    <p:sldId id="278" r:id="rId17"/>
    <p:sldId id="279" r:id="rId18"/>
    <p:sldId id="280" r:id="rId19"/>
    <p:sldId id="275" r:id="rId20"/>
    <p:sldId id="268" r:id="rId21"/>
    <p:sldId id="281" r:id="rId22"/>
    <p:sldId id="288" r:id="rId23"/>
    <p:sldId id="287" r:id="rId24"/>
    <p:sldId id="286" r:id="rId25"/>
    <p:sldId id="285" r:id="rId26"/>
    <p:sldId id="284" r:id="rId27"/>
    <p:sldId id="283" r:id="rId28"/>
    <p:sldId id="282" r:id="rId29"/>
    <p:sldId id="289" r:id="rId30"/>
    <p:sldId id="290" r:id="rId31"/>
    <p:sldId id="260" r:id="rId32"/>
    <p:sldId id="261" r:id="rId3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2461548-CDC7-213E-7D37-423CEA523072}" name="Tobias Forst" initials="TF" userId="S::bqjnee4u9u4fzynq@students.rwth-aachen.de::dc69c853-8b1d-49c4-a9be-363558f3d9fb" providerId="AD"/>
  <p188:author id="{4707B1C6-8653-0515-B69C-7C691306C342}" name="Philip Seufert" initials="PS" userId="S::philip.seufert@forum-bd.de::379a0ac2-bf9c-42d0-80bb-b46f3bcacd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Helle Formatvorlag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26" autoAdjust="0"/>
    <p:restoredTop sz="81732" autoAdjust="0"/>
  </p:normalViewPr>
  <p:slideViewPr>
    <p:cSldViewPr snapToGrid="0">
      <p:cViewPr varScale="1">
        <p:scale>
          <a:sx n="92" d="100"/>
          <a:sy n="92" d="100"/>
        </p:scale>
        <p:origin x="1584" y="90"/>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8/10/relationships/authors" Target="author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9D5445-4027-B441-9A51-DD403910E255}" type="datetimeFigureOut">
              <a:rPr lang="de-DE" smtClean="0"/>
              <a:t>02.10.2025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6EA2B8-489A-2D46-9FF2-809674614F4E}" type="slidenum">
              <a:rPr lang="de-DE" smtClean="0"/>
              <a:t>‹Nr.›</a:t>
            </a:fld>
            <a:endParaRPr lang="de-DE"/>
          </a:p>
        </p:txBody>
      </p:sp>
    </p:spTree>
    <p:extLst>
      <p:ext uri="{BB962C8B-B14F-4D97-AF65-F5344CB8AC3E}">
        <p14:creationId xmlns:p14="http://schemas.microsoft.com/office/powerpoint/2010/main" val="2404798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1</a:t>
            </a:fld>
            <a:endParaRPr lang="de-DE"/>
          </a:p>
        </p:txBody>
      </p:sp>
    </p:spTree>
    <p:extLst>
      <p:ext uri="{BB962C8B-B14F-4D97-AF65-F5344CB8AC3E}">
        <p14:creationId xmlns:p14="http://schemas.microsoft.com/office/powerpoint/2010/main" val="1404834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Fragestellungen in den </a:t>
            </a:r>
            <a:r>
              <a:rPr lang="de-DE" dirty="0" err="1"/>
              <a:t>ARbeitsmaterialien</a:t>
            </a:r>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16</a:t>
            </a:fld>
            <a:endParaRPr lang="de-DE"/>
          </a:p>
        </p:txBody>
      </p:sp>
    </p:spTree>
    <p:extLst>
      <p:ext uri="{BB962C8B-B14F-4D97-AF65-F5344CB8AC3E}">
        <p14:creationId xmlns:p14="http://schemas.microsoft.com/office/powerpoint/2010/main" val="5105342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Nach Bearbeitung des ersten Arbeitsmaterials wird hier zunächst eine weitere Möglichkeit eingeführt, wie „Vektoren Bedeutung speichern können“: Indem Menschen sich auf Skalen von Persönlichkeitsmerkmalen selbst einsortieren sollen. Die Idee geht zurück auf </a:t>
            </a:r>
            <a:r>
              <a:rPr lang="de-DE" dirty="0" err="1"/>
              <a:t>alammer</a:t>
            </a:r>
            <a:r>
              <a:rPr lang="de-DE" dirty="0"/>
              <a:t> 2020.</a:t>
            </a:r>
          </a:p>
        </p:txBody>
      </p:sp>
      <p:sp>
        <p:nvSpPr>
          <p:cNvPr id="4" name="Foliennummernplatzhalter 3"/>
          <p:cNvSpPr>
            <a:spLocks noGrp="1"/>
          </p:cNvSpPr>
          <p:nvPr>
            <p:ph type="sldNum" sz="quarter" idx="5"/>
          </p:nvPr>
        </p:nvSpPr>
        <p:spPr/>
        <p:txBody>
          <a:bodyPr/>
          <a:lstStyle/>
          <a:p>
            <a:fld id="{456EA2B8-489A-2D46-9FF2-809674614F4E}" type="slidenum">
              <a:rPr lang="de-DE" smtClean="0"/>
              <a:t>18</a:t>
            </a:fld>
            <a:endParaRPr lang="de-DE"/>
          </a:p>
        </p:txBody>
      </p:sp>
    </p:spTree>
    <p:extLst>
      <p:ext uri="{BB962C8B-B14F-4D97-AF65-F5344CB8AC3E}">
        <p14:creationId xmlns:p14="http://schemas.microsoft.com/office/powerpoint/2010/main" val="3934680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Beispieltabelle, wie es aussehen könnte</a:t>
            </a:r>
          </a:p>
        </p:txBody>
      </p:sp>
      <p:sp>
        <p:nvSpPr>
          <p:cNvPr id="4" name="Foliennummernplatzhalter 3"/>
          <p:cNvSpPr>
            <a:spLocks noGrp="1"/>
          </p:cNvSpPr>
          <p:nvPr>
            <p:ph type="sldNum" sz="quarter" idx="10"/>
          </p:nvPr>
        </p:nvSpPr>
        <p:spPr/>
        <p:txBody>
          <a:bodyPr/>
          <a:lstStyle/>
          <a:p>
            <a:fld id="{456EA2B8-489A-2D46-9FF2-809674614F4E}" type="slidenum">
              <a:rPr lang="de-DE" smtClean="0"/>
              <a:t>19</a:t>
            </a:fld>
            <a:endParaRPr lang="de-DE"/>
          </a:p>
        </p:txBody>
      </p:sp>
    </p:spTree>
    <p:extLst>
      <p:ext uri="{BB962C8B-B14F-4D97-AF65-F5344CB8AC3E}">
        <p14:creationId xmlns:p14="http://schemas.microsoft.com/office/powerpoint/2010/main" val="1119773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Realität“: Merkmale nicht mehr eindeutig zuzuordnen. Bedeutung verschwimmt für Menschen.</a:t>
            </a:r>
          </a:p>
        </p:txBody>
      </p:sp>
      <p:sp>
        <p:nvSpPr>
          <p:cNvPr id="4" name="Foliennummernplatzhalter 3"/>
          <p:cNvSpPr>
            <a:spLocks noGrp="1"/>
          </p:cNvSpPr>
          <p:nvPr>
            <p:ph type="sldNum" sz="quarter" idx="5"/>
          </p:nvPr>
        </p:nvSpPr>
        <p:spPr/>
        <p:txBody>
          <a:bodyPr/>
          <a:lstStyle/>
          <a:p>
            <a:fld id="{456EA2B8-489A-2D46-9FF2-809674614F4E}" type="slidenum">
              <a:rPr lang="de-DE" smtClean="0"/>
              <a:t>21</a:t>
            </a:fld>
            <a:endParaRPr lang="de-DE"/>
          </a:p>
        </p:txBody>
      </p:sp>
    </p:spTree>
    <p:extLst>
      <p:ext uri="{BB962C8B-B14F-4D97-AF65-F5344CB8AC3E}">
        <p14:creationId xmlns:p14="http://schemas.microsoft.com/office/powerpoint/2010/main" val="1933690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Rote Kreise eingefügt, um zu ergänzen, </a:t>
            </a:r>
          </a:p>
        </p:txBody>
      </p:sp>
      <p:sp>
        <p:nvSpPr>
          <p:cNvPr id="4" name="Foliennummernplatzhalter 3"/>
          <p:cNvSpPr>
            <a:spLocks noGrp="1"/>
          </p:cNvSpPr>
          <p:nvPr>
            <p:ph type="sldNum" sz="quarter" idx="10"/>
          </p:nvPr>
        </p:nvSpPr>
        <p:spPr/>
        <p:txBody>
          <a:bodyPr/>
          <a:lstStyle/>
          <a:p>
            <a:fld id="{456EA2B8-489A-2D46-9FF2-809674614F4E}" type="slidenum">
              <a:rPr lang="de-DE" smtClean="0"/>
              <a:t>4</a:t>
            </a:fld>
            <a:endParaRPr lang="de-DE"/>
          </a:p>
        </p:txBody>
      </p:sp>
    </p:spTree>
    <p:extLst>
      <p:ext uri="{BB962C8B-B14F-4D97-AF65-F5344CB8AC3E}">
        <p14:creationId xmlns:p14="http://schemas.microsoft.com/office/powerpoint/2010/main" val="3335785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 https://pixabay.com/de/illustrations/visitenkarte-vertrag-vorstellung-1019948/</a:t>
            </a:r>
          </a:p>
        </p:txBody>
      </p:sp>
      <p:sp>
        <p:nvSpPr>
          <p:cNvPr id="4" name="Foliennummernplatzhalter 3"/>
          <p:cNvSpPr>
            <a:spLocks noGrp="1"/>
          </p:cNvSpPr>
          <p:nvPr>
            <p:ph type="sldNum" sz="quarter" idx="10"/>
          </p:nvPr>
        </p:nvSpPr>
        <p:spPr/>
        <p:txBody>
          <a:bodyPr/>
          <a:lstStyle/>
          <a:p>
            <a:fld id="{456EA2B8-489A-2D46-9FF2-809674614F4E}" type="slidenum">
              <a:rPr lang="de-DE" smtClean="0"/>
              <a:t>7</a:t>
            </a:fld>
            <a:endParaRPr lang="de-DE"/>
          </a:p>
        </p:txBody>
      </p:sp>
    </p:spTree>
    <p:extLst>
      <p:ext uri="{BB962C8B-B14F-4D97-AF65-F5344CB8AC3E}">
        <p14:creationId xmlns:p14="http://schemas.microsoft.com/office/powerpoint/2010/main" val="814210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weisen Sie darauf hin, dass ein Großteil der Fortbildung die Lehrkräfte selbst an dem Lehr- Lernmaterial arbeiten werden, um im Anschluss daran konstruktiv darüber diskutieren zu können.</a:t>
            </a:r>
          </a:p>
        </p:txBody>
      </p:sp>
      <p:sp>
        <p:nvSpPr>
          <p:cNvPr id="4" name="Foliennummernplatzhalter 3"/>
          <p:cNvSpPr>
            <a:spLocks noGrp="1"/>
          </p:cNvSpPr>
          <p:nvPr>
            <p:ph type="sldNum" sz="quarter" idx="10"/>
          </p:nvPr>
        </p:nvSpPr>
        <p:spPr/>
        <p:txBody>
          <a:bodyPr/>
          <a:lstStyle/>
          <a:p>
            <a:fld id="{456EA2B8-489A-2D46-9FF2-809674614F4E}" type="slidenum">
              <a:rPr lang="de-DE" smtClean="0"/>
              <a:t>8</a:t>
            </a:fld>
            <a:endParaRPr lang="de-DE"/>
          </a:p>
        </p:txBody>
      </p:sp>
    </p:spTree>
    <p:extLst>
      <p:ext uri="{BB962C8B-B14F-4D97-AF65-F5344CB8AC3E}">
        <p14:creationId xmlns:p14="http://schemas.microsoft.com/office/powerpoint/2010/main" val="2072045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zunächst an Beispielen verdeutlichen, was generativ &amp; künstlich bedeutet. Anschließend auf Schwierigkeit einer Definition von Intelligenz eingehen und als eine Fragen nach Eigenschaften definieren. Hier sollte deutlich  werden, dass KI-Systeme diese Eigenschaften zum großen Teil nicht besitzen. </a:t>
            </a:r>
          </a:p>
        </p:txBody>
      </p:sp>
      <p:sp>
        <p:nvSpPr>
          <p:cNvPr id="4" name="Foliennummernplatzhalter 3"/>
          <p:cNvSpPr>
            <a:spLocks noGrp="1"/>
          </p:cNvSpPr>
          <p:nvPr>
            <p:ph type="sldNum" sz="quarter" idx="10"/>
          </p:nvPr>
        </p:nvSpPr>
        <p:spPr/>
        <p:txBody>
          <a:bodyPr/>
          <a:lstStyle/>
          <a:p>
            <a:fld id="{456EA2B8-489A-2D46-9FF2-809674614F4E}" type="slidenum">
              <a:rPr lang="de-DE" smtClean="0"/>
              <a:t>9</a:t>
            </a:fld>
            <a:endParaRPr lang="de-DE"/>
          </a:p>
        </p:txBody>
      </p:sp>
    </p:spTree>
    <p:extLst>
      <p:ext uri="{BB962C8B-B14F-4D97-AF65-F5344CB8AC3E}">
        <p14:creationId xmlns:p14="http://schemas.microsoft.com/office/powerpoint/2010/main" val="827081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11</a:t>
            </a:fld>
            <a:endParaRPr lang="de-DE"/>
          </a:p>
        </p:txBody>
      </p:sp>
    </p:spTree>
    <p:extLst>
      <p:ext uri="{BB962C8B-B14F-4D97-AF65-F5344CB8AC3E}">
        <p14:creationId xmlns:p14="http://schemas.microsoft.com/office/powerpoint/2010/main" val="20308917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 Vortrag sollten Fragen aufgekommen sein, die es nun mit Hilfe des Arbeitsmaterials zu bearbeiten gilt. So kann das Thema auch im Mathematikunterricht eingeführt werden. Falls sich das Lehrkräfte nicht zutrauen, können auch die hier gegebenen Videoempfehlungen im </a:t>
            </a:r>
            <a:r>
              <a:rPr lang="de-DE" dirty="0" err="1"/>
              <a:t>unterricht</a:t>
            </a:r>
            <a:r>
              <a:rPr lang="de-DE" dirty="0"/>
              <a:t> genutzt werden. </a:t>
            </a:r>
          </a:p>
        </p:txBody>
      </p:sp>
      <p:sp>
        <p:nvSpPr>
          <p:cNvPr id="4" name="Foliennummernplatzhalter 3"/>
          <p:cNvSpPr>
            <a:spLocks noGrp="1"/>
          </p:cNvSpPr>
          <p:nvPr>
            <p:ph type="sldNum" sz="quarter" idx="5"/>
          </p:nvPr>
        </p:nvSpPr>
        <p:spPr/>
        <p:txBody>
          <a:bodyPr/>
          <a:lstStyle/>
          <a:p>
            <a:fld id="{456EA2B8-489A-2D46-9FF2-809674614F4E}" type="slidenum">
              <a:rPr lang="de-DE" smtClean="0"/>
              <a:t>13</a:t>
            </a:fld>
            <a:endParaRPr lang="de-DE"/>
          </a:p>
        </p:txBody>
      </p:sp>
    </p:spTree>
    <p:extLst>
      <p:ext uri="{BB962C8B-B14F-4D97-AF65-F5344CB8AC3E}">
        <p14:creationId xmlns:p14="http://schemas.microsoft.com/office/powerpoint/2010/main" val="2216771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Arbeitsmaterial baut auf diesem Paper auf</a:t>
            </a:r>
          </a:p>
        </p:txBody>
      </p:sp>
      <p:sp>
        <p:nvSpPr>
          <p:cNvPr id="4" name="Foliennummernplatzhalter 3"/>
          <p:cNvSpPr>
            <a:spLocks noGrp="1"/>
          </p:cNvSpPr>
          <p:nvPr>
            <p:ph type="sldNum" sz="quarter" idx="5"/>
          </p:nvPr>
        </p:nvSpPr>
        <p:spPr/>
        <p:txBody>
          <a:bodyPr/>
          <a:lstStyle/>
          <a:p>
            <a:fld id="{456EA2B8-489A-2D46-9FF2-809674614F4E}" type="slidenum">
              <a:rPr lang="de-DE" smtClean="0"/>
              <a:t>14</a:t>
            </a:fld>
            <a:endParaRPr lang="de-DE"/>
          </a:p>
        </p:txBody>
      </p:sp>
    </p:spTree>
    <p:extLst>
      <p:ext uri="{BB962C8B-B14F-4D97-AF65-F5344CB8AC3E}">
        <p14:creationId xmlns:p14="http://schemas.microsoft.com/office/powerpoint/2010/main" val="980989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15</a:t>
            </a:fld>
            <a:endParaRPr lang="de-DE"/>
          </a:p>
        </p:txBody>
      </p:sp>
    </p:spTree>
    <p:extLst>
      <p:ext uri="{BB962C8B-B14F-4D97-AF65-F5344CB8AC3E}">
        <p14:creationId xmlns:p14="http://schemas.microsoft.com/office/powerpoint/2010/main" val="385089607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3.svg"/><Relationship Id="rId9" Type="http://schemas.openxmlformats.org/officeDocument/2006/relationships/image" Target="../media/image9.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0" name="Grafik 19" descr="Ein Bild, das Grün enthält.&#10;&#10;Automatisch generierte Beschreibung">
            <a:extLst>
              <a:ext uri="{FF2B5EF4-FFF2-40B4-BE49-F238E27FC236}">
                <a16:creationId xmlns:a16="http://schemas.microsoft.com/office/drawing/2014/main" id="{F3D2CEA3-64CE-2588-1FB5-2EC412C707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77" cy="5428499"/>
          </a:xfrm>
          <a:prstGeom prst="rect">
            <a:avLst/>
          </a:prstGeom>
        </p:spPr>
      </p:pic>
      <p:sp>
        <p:nvSpPr>
          <p:cNvPr id="2" name="Titel 1">
            <a:extLst>
              <a:ext uri="{FF2B5EF4-FFF2-40B4-BE49-F238E27FC236}">
                <a16:creationId xmlns:a16="http://schemas.microsoft.com/office/drawing/2014/main" id="{0B6D8667-F6E9-9721-B16F-76C9643965B7}"/>
              </a:ext>
            </a:extLst>
          </p:cNvPr>
          <p:cNvSpPr>
            <a:spLocks noGrp="1"/>
          </p:cNvSpPr>
          <p:nvPr>
            <p:ph type="ctrTitle" hasCustomPrompt="1"/>
          </p:nvPr>
        </p:nvSpPr>
        <p:spPr>
          <a:xfrm>
            <a:off x="1328738" y="2187018"/>
            <a:ext cx="10303938" cy="2686639"/>
          </a:xfrm>
        </p:spPr>
        <p:txBody>
          <a:bodyPr anchor="t" anchorCtr="0"/>
          <a:lstStyle>
            <a:lvl1pPr algn="l">
              <a:lnSpc>
                <a:spcPts val="4800"/>
              </a:lnSpc>
              <a:defRPr sz="4000"/>
            </a:lvl1pPr>
          </a:lstStyle>
          <a:p>
            <a:r>
              <a:rPr lang="de-DE" dirty="0"/>
              <a:t>Überschrift</a:t>
            </a:r>
          </a:p>
        </p:txBody>
      </p:sp>
      <p:sp>
        <p:nvSpPr>
          <p:cNvPr id="3" name="Untertitel 2">
            <a:extLst>
              <a:ext uri="{FF2B5EF4-FFF2-40B4-BE49-F238E27FC236}">
                <a16:creationId xmlns:a16="http://schemas.microsoft.com/office/drawing/2014/main" id="{244A91EE-7584-591D-F5FB-F798A1ED6766}"/>
              </a:ext>
            </a:extLst>
          </p:cNvPr>
          <p:cNvSpPr>
            <a:spLocks noGrp="1"/>
          </p:cNvSpPr>
          <p:nvPr>
            <p:ph type="subTitle" idx="1" hasCustomPrompt="1"/>
          </p:nvPr>
        </p:nvSpPr>
        <p:spPr>
          <a:xfrm>
            <a:off x="1328738" y="1746015"/>
            <a:ext cx="1197646" cy="305252"/>
          </a:xfr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Text</a:t>
            </a:r>
          </a:p>
        </p:txBody>
      </p:sp>
      <p:pic>
        <p:nvPicPr>
          <p:cNvPr id="9" name="Grafik 8">
            <a:extLst>
              <a:ext uri="{FF2B5EF4-FFF2-40B4-BE49-F238E27FC236}">
                <a16:creationId xmlns:a16="http://schemas.microsoft.com/office/drawing/2014/main" id="{962C3097-8BA0-7F74-8541-11E122506A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47162" y="572792"/>
            <a:ext cx="2455864" cy="567830"/>
          </a:xfrm>
          <a:prstGeom prst="rect">
            <a:avLst/>
          </a:prstGeom>
        </p:spPr>
      </p:pic>
      <p:pic>
        <p:nvPicPr>
          <p:cNvPr id="11" name="Grafik 10">
            <a:extLst>
              <a:ext uri="{FF2B5EF4-FFF2-40B4-BE49-F238E27FC236}">
                <a16:creationId xmlns:a16="http://schemas.microsoft.com/office/drawing/2014/main" id="{075656A4-E39E-B854-8149-7B1EB5CA370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60110" y="5848979"/>
            <a:ext cx="2661721" cy="527852"/>
          </a:xfrm>
          <a:prstGeom prst="rect">
            <a:avLst/>
          </a:prstGeom>
        </p:spPr>
      </p:pic>
      <p:pic>
        <p:nvPicPr>
          <p:cNvPr id="17" name="Grafik 16">
            <a:extLst>
              <a:ext uri="{FF2B5EF4-FFF2-40B4-BE49-F238E27FC236}">
                <a16:creationId xmlns:a16="http://schemas.microsoft.com/office/drawing/2014/main" id="{F7E6945F-8B28-5F7D-FB3B-150F4A99D62B}"/>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525583" y="5949499"/>
            <a:ext cx="1662867" cy="373677"/>
          </a:xfrm>
          <a:prstGeom prst="rect">
            <a:avLst/>
          </a:prstGeom>
        </p:spPr>
      </p:pic>
      <p:pic>
        <p:nvPicPr>
          <p:cNvPr id="10" name="Grafik 9"/>
          <p:cNvPicPr/>
          <p:nvPr userDrawn="1"/>
        </p:nvPicPr>
        <p:blipFill>
          <a:blip r:embed="rId9" cstate="hqprint">
            <a:extLst>
              <a:ext uri="{28A0092B-C50C-407E-A947-70E740481C1C}">
                <a14:useLocalDpi xmlns:a14="http://schemas.microsoft.com/office/drawing/2010/main" val="0"/>
              </a:ext>
            </a:extLst>
          </a:blip>
          <a:srcRect/>
          <a:stretch>
            <a:fillRect/>
          </a:stretch>
        </p:blipFill>
        <p:spPr bwMode="auto">
          <a:xfrm>
            <a:off x="4399377" y="5778349"/>
            <a:ext cx="1948660" cy="669111"/>
          </a:xfrm>
          <a:prstGeom prst="rect">
            <a:avLst/>
          </a:prstGeom>
          <a:noFill/>
          <a:ln>
            <a:noFill/>
          </a:ln>
        </p:spPr>
      </p:pic>
      <p:pic>
        <p:nvPicPr>
          <p:cNvPr id="4" name="Grafik 3"/>
          <p:cNvPicPr>
            <a:picLocks noChangeAspect="1"/>
          </p:cNvPicPr>
          <p:nvPr userDrawn="1"/>
        </p:nvPicPr>
        <p:blipFill>
          <a:blip r:embed="rId10" cstate="hqprint">
            <a:extLst>
              <a:ext uri="{28A0092B-C50C-407E-A947-70E740481C1C}">
                <a14:useLocalDpi xmlns:a14="http://schemas.microsoft.com/office/drawing/2010/main" val="0"/>
              </a:ext>
            </a:extLst>
          </a:blip>
          <a:stretch>
            <a:fillRect/>
          </a:stretch>
        </p:blipFill>
        <p:spPr>
          <a:xfrm>
            <a:off x="9868916" y="5660948"/>
            <a:ext cx="1763760" cy="950777"/>
          </a:xfrm>
          <a:prstGeom prst="rect">
            <a:avLst/>
          </a:prstGeom>
        </p:spPr>
      </p:pic>
    </p:spTree>
    <p:extLst>
      <p:ext uri="{BB962C8B-B14F-4D97-AF65-F5344CB8AC3E}">
        <p14:creationId xmlns:p14="http://schemas.microsoft.com/office/powerpoint/2010/main" val="1112863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309002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690475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75730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0B309-C59B-2CCB-524E-276FCBB67694}"/>
              </a:ext>
            </a:extLst>
          </p:cNvPr>
          <p:cNvSpPr>
            <a:spLocks noGrp="1"/>
          </p:cNvSpPr>
          <p:nvPr>
            <p:ph type="title" hasCustomPrompt="1"/>
          </p:nvPr>
        </p:nvSpPr>
        <p:spPr/>
        <p:txBody>
          <a:bodyPr/>
          <a:lstStyle>
            <a:lvl1pPr>
              <a:defRPr/>
            </a:lvl1pPr>
          </a:lstStyle>
          <a:p>
            <a:r>
              <a:rPr lang="de-DE" dirty="0"/>
              <a:t>Überschrift</a:t>
            </a:r>
          </a:p>
        </p:txBody>
      </p:sp>
      <p:sp>
        <p:nvSpPr>
          <p:cNvPr id="3" name="Datumsplatzhalter 2">
            <a:extLst>
              <a:ext uri="{FF2B5EF4-FFF2-40B4-BE49-F238E27FC236}">
                <a16:creationId xmlns:a16="http://schemas.microsoft.com/office/drawing/2014/main" id="{7EF600DB-96AF-AA7C-95FD-0AA27A051A7E}"/>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4" name="Fußzeilenplatzhalter 3">
            <a:extLst>
              <a:ext uri="{FF2B5EF4-FFF2-40B4-BE49-F238E27FC236}">
                <a16:creationId xmlns:a16="http://schemas.microsoft.com/office/drawing/2014/main" id="{817F4BC7-C433-F62C-B286-77BF4385BA41}"/>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D43F53E-AB30-7EA0-750D-1D607F48EF50}"/>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65591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C5BA57A-FE62-AB9A-6691-A7A65E55D099}"/>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3" name="Fußzeilenplatzhalter 2">
            <a:extLst>
              <a:ext uri="{FF2B5EF4-FFF2-40B4-BE49-F238E27FC236}">
                <a16:creationId xmlns:a16="http://schemas.microsoft.com/office/drawing/2014/main" id="{C46B98F4-B2AC-58B9-6AC5-E93F89BA518C}"/>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7ADF9B5-1C4E-2F37-CA65-D6CDEBBE5372}"/>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21178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sv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BEFB55DA-881E-44BF-18B7-CD0A95DAC5E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12192000" cy="1438659"/>
          </a:xfrm>
          <a:prstGeom prst="rect">
            <a:avLst/>
          </a:prstGeom>
        </p:spPr>
      </p:pic>
      <p:sp>
        <p:nvSpPr>
          <p:cNvPr id="2" name="Titelplatzhalter 1">
            <a:extLst>
              <a:ext uri="{FF2B5EF4-FFF2-40B4-BE49-F238E27FC236}">
                <a16:creationId xmlns:a16="http://schemas.microsoft.com/office/drawing/2014/main" id="{2DF7E689-7910-CE89-5699-5A606F08D87F}"/>
              </a:ext>
            </a:extLst>
          </p:cNvPr>
          <p:cNvSpPr>
            <a:spLocks noGrp="1"/>
          </p:cNvSpPr>
          <p:nvPr>
            <p:ph type="title"/>
          </p:nvPr>
        </p:nvSpPr>
        <p:spPr>
          <a:xfrm>
            <a:off x="1329178" y="489262"/>
            <a:ext cx="7494311" cy="707944"/>
          </a:xfrm>
          <a:prstGeom prst="rect">
            <a:avLst/>
          </a:prstGeom>
        </p:spPr>
        <p:txBody>
          <a:bodyPr vert="horz" lIns="0" tIns="0" rIns="0" bIns="0" rtlCol="0" anchor="t" anchorCtr="0">
            <a:noAutofit/>
          </a:bodyPr>
          <a:lstStyle/>
          <a:p>
            <a:r>
              <a:rPr lang="de-DE" dirty="0"/>
              <a:t>Überschrift</a:t>
            </a:r>
          </a:p>
        </p:txBody>
      </p:sp>
      <p:sp>
        <p:nvSpPr>
          <p:cNvPr id="3" name="Textplatzhalter 2">
            <a:extLst>
              <a:ext uri="{FF2B5EF4-FFF2-40B4-BE49-F238E27FC236}">
                <a16:creationId xmlns:a16="http://schemas.microsoft.com/office/drawing/2014/main" id="{008820E3-3063-D412-0E86-9833E3E1E4FE}"/>
              </a:ext>
            </a:extLst>
          </p:cNvPr>
          <p:cNvSpPr>
            <a:spLocks noGrp="1"/>
          </p:cNvSpPr>
          <p:nvPr>
            <p:ph type="body" idx="1"/>
          </p:nvPr>
        </p:nvSpPr>
        <p:spPr>
          <a:xfrm>
            <a:off x="1329178" y="1945195"/>
            <a:ext cx="9534084" cy="4244468"/>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F818DA3B-862A-95E0-9937-45A93FFB9252}"/>
              </a:ext>
            </a:extLst>
          </p:cNvPr>
          <p:cNvSpPr>
            <a:spLocks noGrp="1"/>
          </p:cNvSpPr>
          <p:nvPr>
            <p:ph type="dt" sz="half" idx="2"/>
          </p:nvPr>
        </p:nvSpPr>
        <p:spPr>
          <a:xfrm>
            <a:off x="1328738"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fld id="{04332C04-FA70-43ED-87F9-402E2825CCBB}" type="datetimeFigureOut">
              <a:rPr lang="de-DE" smtClean="0"/>
              <a:pPr/>
              <a:t>02.10.2025</a:t>
            </a:fld>
            <a:endParaRPr lang="de-DE" dirty="0"/>
          </a:p>
        </p:txBody>
      </p:sp>
      <p:sp>
        <p:nvSpPr>
          <p:cNvPr id="5" name="Fußzeilenplatzhalter 4">
            <a:extLst>
              <a:ext uri="{FF2B5EF4-FFF2-40B4-BE49-F238E27FC236}">
                <a16:creationId xmlns:a16="http://schemas.microsoft.com/office/drawing/2014/main" id="{B560B1AC-6A3E-0AB6-48DA-252453470703}"/>
              </a:ext>
            </a:extLst>
          </p:cNvPr>
          <p:cNvSpPr>
            <a:spLocks noGrp="1"/>
          </p:cNvSpPr>
          <p:nvPr>
            <p:ph type="ftr" sz="quarter" idx="3"/>
          </p:nvPr>
        </p:nvSpPr>
        <p:spPr>
          <a:xfrm>
            <a:off x="4038600" y="6440332"/>
            <a:ext cx="4114800" cy="166998"/>
          </a:xfrm>
          <a:prstGeom prst="rect">
            <a:avLst/>
          </a:prstGeom>
        </p:spPr>
        <p:txBody>
          <a:bodyPr vert="horz" lIns="0" tIns="0" rIns="0" bIns="0" rtlCol="0" anchor="t" anchorCtr="0">
            <a:noAutofit/>
          </a:bodyPr>
          <a:lstStyle>
            <a:lvl1pPr algn="ctr">
              <a:defRPr sz="1200">
                <a:solidFill>
                  <a:schemeClr val="bg2"/>
                </a:solidFill>
              </a:defRPr>
            </a:lvl1pPr>
          </a:lstStyle>
          <a:p>
            <a:endParaRPr lang="de-DE"/>
          </a:p>
        </p:txBody>
      </p:sp>
      <p:sp>
        <p:nvSpPr>
          <p:cNvPr id="6" name="Foliennummernplatzhalter 5">
            <a:extLst>
              <a:ext uri="{FF2B5EF4-FFF2-40B4-BE49-F238E27FC236}">
                <a16:creationId xmlns:a16="http://schemas.microsoft.com/office/drawing/2014/main" id="{540F38F5-AF28-37F4-4D0D-E7ADC00E9974}"/>
              </a:ext>
            </a:extLst>
          </p:cNvPr>
          <p:cNvSpPr>
            <a:spLocks noGrp="1"/>
          </p:cNvSpPr>
          <p:nvPr>
            <p:ph type="sldNum" sz="quarter" idx="4"/>
          </p:nvPr>
        </p:nvSpPr>
        <p:spPr>
          <a:xfrm>
            <a:off x="8610600" y="6440332"/>
            <a:ext cx="2252662" cy="166998"/>
          </a:xfrm>
          <a:prstGeom prst="rect">
            <a:avLst/>
          </a:prstGeom>
        </p:spPr>
        <p:txBody>
          <a:bodyPr vert="horz" lIns="0" tIns="0" rIns="0" bIns="0" rtlCol="0" anchor="t" anchorCtr="0">
            <a:noAutofit/>
          </a:bodyPr>
          <a:lstStyle>
            <a:lvl1pPr algn="r">
              <a:defRPr sz="1200">
                <a:solidFill>
                  <a:schemeClr val="bg2"/>
                </a:solidFill>
              </a:defRPr>
            </a:lvl1pPr>
          </a:lstStyle>
          <a:p>
            <a:fld id="{8C61EB5E-53A7-4DEC-945D-5A8AF1014CBF}" type="slidenum">
              <a:rPr lang="de-DE" smtClean="0"/>
              <a:pPr/>
              <a:t>‹Nr.›</a:t>
            </a:fld>
            <a:endParaRPr lang="de-DE" dirty="0"/>
          </a:p>
        </p:txBody>
      </p:sp>
      <p:pic>
        <p:nvPicPr>
          <p:cNvPr id="10" name="Grafik 9">
            <a:extLst>
              <a:ext uri="{FF2B5EF4-FFF2-40B4-BE49-F238E27FC236}">
                <a16:creationId xmlns:a16="http://schemas.microsoft.com/office/drawing/2014/main" id="{8FE8EE6C-FCF8-D71B-88C1-2315CE26407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9047162" y="572792"/>
            <a:ext cx="2455864" cy="567830"/>
          </a:xfrm>
          <a:prstGeom prst="rect">
            <a:avLst/>
          </a:prstGeom>
        </p:spPr>
      </p:pic>
    </p:spTree>
    <p:extLst>
      <p:ext uri="{BB962C8B-B14F-4D97-AF65-F5344CB8AC3E}">
        <p14:creationId xmlns:p14="http://schemas.microsoft.com/office/powerpoint/2010/main" val="138727698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72" r:id="rId3"/>
    <p:sldLayoutId id="2147483673" r:id="rId4"/>
    <p:sldLayoutId id="2147483666" r:id="rId5"/>
    <p:sldLayoutId id="2147483667" r:id="rId6"/>
  </p:sldLayoutIdLst>
  <p:txStyles>
    <p:title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47" userDrawn="1">
          <p15:clr>
            <a:srgbClr val="F26B43"/>
          </p15:clr>
        </p15:guide>
        <p15:guide id="2" pos="3840" userDrawn="1">
          <p15:clr>
            <a:srgbClr val="F26B43"/>
          </p15:clr>
        </p15:guide>
        <p15:guide id="3" pos="837" userDrawn="1">
          <p15:clr>
            <a:srgbClr val="F26B43"/>
          </p15:clr>
        </p15:guide>
        <p15:guide id="4" pos="6841" userDrawn="1">
          <p15:clr>
            <a:srgbClr val="F26B43"/>
          </p15:clr>
        </p15:guide>
        <p15:guide id="5" orient="horz" pos="390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0.png"/><Relationship Id="rId7" Type="http://schemas.openxmlformats.org/officeDocument/2006/relationships/image" Target="../media/image20.png"/><Relationship Id="rId2" Type="http://schemas.openxmlformats.org/officeDocument/2006/relationships/image" Target="../media/image150.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310.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hyperlink" Target="https://pixabay.com/de/illustrations/ring-goldene-muster-dekoration-3514289/"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LPZh9BOjkQ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www.youtube.com/watch?v=2rAOjKfm7As" TargetMode="External"/><Relationship Id="rId5" Type="http://schemas.openxmlformats.org/officeDocument/2006/relationships/hyperlink" Target="https://www.youtube.com/watch?v=68G3tOWiDt4" TargetMode="External"/><Relationship Id="rId4" Type="http://schemas.openxmlformats.org/officeDocument/2006/relationships/hyperlink" Target="https://www.youtube.com/watch?v=wjZofJX0v4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jalammar.github.io/illustrated-word2vec/"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d4mint.de/" TargetMode="Externa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hyperlink" Target="https://creativecommons.org/licenses/by/4.0/legalcode.de"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mia.phsz.ch/DPACK/Grafiken"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zeit.de/2025/22/ki-generierte-bilder-kunst-politik-gefahr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3B8B3D-8DEE-10DA-79EC-496E41B7FB46}"/>
              </a:ext>
            </a:extLst>
          </p:cNvPr>
          <p:cNvSpPr>
            <a:spLocks noGrp="1"/>
          </p:cNvSpPr>
          <p:nvPr>
            <p:ph type="ctrTitle"/>
          </p:nvPr>
        </p:nvSpPr>
        <p:spPr/>
        <p:txBody>
          <a:bodyPr/>
          <a:lstStyle/>
          <a:p>
            <a:r>
              <a:rPr lang="de-DE" dirty="0"/>
              <a:t>Titel </a:t>
            </a:r>
            <a:r>
              <a:rPr lang="de-DE" dirty="0">
                <a:solidFill>
                  <a:schemeClr val="accent6"/>
                </a:solidFill>
              </a:rPr>
              <a:t>„</a:t>
            </a:r>
            <a:r>
              <a:rPr lang="de-DE" b="0" i="0" dirty="0">
                <a:solidFill>
                  <a:schemeClr val="accent6"/>
                </a:solidFill>
                <a:effectLst/>
              </a:rPr>
              <a:t>Wie funktioniert eigentlich generative KI?“</a:t>
            </a:r>
            <a:endParaRPr lang="de-DE" dirty="0">
              <a:solidFill>
                <a:schemeClr val="accent6"/>
              </a:solidFill>
            </a:endParaRPr>
          </a:p>
        </p:txBody>
      </p:sp>
      <p:sp>
        <p:nvSpPr>
          <p:cNvPr id="3" name="Untertitel 2">
            <a:extLst>
              <a:ext uri="{FF2B5EF4-FFF2-40B4-BE49-F238E27FC236}">
                <a16:creationId xmlns:a16="http://schemas.microsoft.com/office/drawing/2014/main" id="{4CB63A08-3A40-A234-579E-96E045F9B7EF}"/>
              </a:ext>
            </a:extLst>
          </p:cNvPr>
          <p:cNvSpPr>
            <a:spLocks noGrp="1"/>
          </p:cNvSpPr>
          <p:nvPr>
            <p:ph type="subTitle" idx="1"/>
          </p:nvPr>
        </p:nvSpPr>
        <p:spPr>
          <a:xfrm>
            <a:off x="1328737" y="1637011"/>
            <a:ext cx="1173831" cy="550007"/>
          </a:xfrm>
        </p:spPr>
        <p:txBody>
          <a:bodyPr/>
          <a:lstStyle/>
          <a:p>
            <a:r>
              <a:rPr lang="de-DE" dirty="0"/>
              <a:t>Mathematik</a:t>
            </a:r>
          </a:p>
        </p:txBody>
      </p:sp>
      <p:sp>
        <p:nvSpPr>
          <p:cNvPr id="5" name="Textfeld 4">
            <a:extLst>
              <a:ext uri="{FF2B5EF4-FFF2-40B4-BE49-F238E27FC236}">
                <a16:creationId xmlns:a16="http://schemas.microsoft.com/office/drawing/2014/main" id="{4094492D-BE9C-85DC-EE28-CCD6005BE3C7}"/>
              </a:ext>
            </a:extLst>
          </p:cNvPr>
          <p:cNvSpPr txBox="1"/>
          <p:nvPr/>
        </p:nvSpPr>
        <p:spPr>
          <a:xfrm>
            <a:off x="1351722" y="5963478"/>
            <a:ext cx="184731" cy="369332"/>
          </a:xfrm>
          <a:prstGeom prst="rect">
            <a:avLst/>
          </a:prstGeom>
          <a:noFill/>
        </p:spPr>
        <p:txBody>
          <a:bodyPr wrap="none" rtlCol="0">
            <a:spAutoFit/>
          </a:bodyPr>
          <a:lstStyle/>
          <a:p>
            <a:endParaRPr lang="de-DE" dirty="0"/>
          </a:p>
        </p:txBody>
      </p:sp>
      <p:sp>
        <p:nvSpPr>
          <p:cNvPr id="6" name="Textfeld 5">
            <a:extLst>
              <a:ext uri="{FF2B5EF4-FFF2-40B4-BE49-F238E27FC236}">
                <a16:creationId xmlns:a16="http://schemas.microsoft.com/office/drawing/2014/main" id="{A70FF310-759F-012A-7796-9E863B9745E1}"/>
              </a:ext>
            </a:extLst>
          </p:cNvPr>
          <p:cNvSpPr txBox="1"/>
          <p:nvPr/>
        </p:nvSpPr>
        <p:spPr>
          <a:xfrm>
            <a:off x="616226" y="6162261"/>
            <a:ext cx="184731" cy="369332"/>
          </a:xfrm>
          <a:prstGeom prst="rect">
            <a:avLst/>
          </a:prstGeom>
          <a:noFill/>
        </p:spPr>
        <p:txBody>
          <a:bodyPr wrap="none" rtlCol="0">
            <a:spAutoFit/>
          </a:bodyPr>
          <a:lstStyle/>
          <a:p>
            <a:endParaRPr lang="de-DE" dirty="0"/>
          </a:p>
        </p:txBody>
      </p:sp>
      <p:pic>
        <p:nvPicPr>
          <p:cNvPr id="7" name="Grafik 6">
            <a:extLst>
              <a:ext uri="{FF2B5EF4-FFF2-40B4-BE49-F238E27FC236}">
                <a16:creationId xmlns:a16="http://schemas.microsoft.com/office/drawing/2014/main" id="{DC6A3983-1F49-45EF-852E-DB0528AF0C25}"/>
              </a:ext>
            </a:extLst>
          </p:cNvPr>
          <p:cNvPicPr/>
          <p:nvPr/>
        </p:nvPicPr>
        <p:blipFill>
          <a:blip r:embed="rId3" cstate="hqprint">
            <a:extLst>
              <a:ext uri="{28A0092B-C50C-407E-A947-70E740481C1C}">
                <a14:useLocalDpi xmlns:a14="http://schemas.microsoft.com/office/drawing/2010/main" val="0"/>
              </a:ext>
            </a:extLst>
          </a:blip>
          <a:stretch>
            <a:fillRect/>
          </a:stretch>
        </p:blipFill>
        <p:spPr>
          <a:xfrm>
            <a:off x="4291090" y="5872965"/>
            <a:ext cx="1930651" cy="584863"/>
          </a:xfrm>
          <a:prstGeom prst="rect">
            <a:avLst/>
          </a:prstGeom>
        </p:spPr>
      </p:pic>
    </p:spTree>
    <p:extLst>
      <p:ext uri="{BB962C8B-B14F-4D97-AF65-F5344CB8AC3E}">
        <p14:creationId xmlns:p14="http://schemas.microsoft.com/office/powerpoint/2010/main" val="33395525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sp>
        <p:nvSpPr>
          <p:cNvPr id="25" name="Titel 1"/>
          <p:cNvSpPr txBox="1">
            <a:spLocks/>
          </p:cNvSpPr>
          <p:nvPr/>
        </p:nvSpPr>
        <p:spPr bwMode="auto">
          <a:xfrm>
            <a:off x="1769694" y="1945195"/>
            <a:ext cx="7547799" cy="598610"/>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pPr marL="0" marR="0" lvl="0" indent="0" algn="l" defTabSz="685800" eaLnBrk="1" fontAlgn="auto" latinLnBrk="0" hangingPunct="1">
              <a:lnSpc>
                <a:spcPct val="100000"/>
              </a:lnSpc>
              <a:spcBef>
                <a:spcPts val="0"/>
              </a:spcBef>
              <a:spcAft>
                <a:spcPts val="0"/>
              </a:spcAft>
              <a:buClrTx/>
              <a:buSzTx/>
              <a:buFontTx/>
              <a:buNone/>
              <a:tabLst/>
              <a:defRPr/>
            </a:pPr>
            <a:r>
              <a:rPr kumimoji="0" lang="de-DE" sz="2100" b="0" i="0" u="none" strike="noStrike" kern="0" cap="none" spc="23" normalizeH="0" baseline="0" noProof="0">
                <a:ln>
                  <a:noFill/>
                </a:ln>
                <a:solidFill>
                  <a:sysClr val="windowText" lastClr="000000"/>
                </a:solidFill>
                <a:effectLst/>
                <a:uLnTx/>
                <a:uFillTx/>
                <a:latin typeface="Kantumruy Pro Medium"/>
                <a:cs typeface="Arial"/>
              </a:rPr>
              <a:t>Chatbots versuchen immer das nächste Wort zu…</a:t>
            </a:r>
            <a:br>
              <a:rPr kumimoji="0" lang="de-DE" sz="2100" b="0" i="0" u="none" strike="noStrike" kern="0" cap="none" spc="23" normalizeH="0" baseline="0" noProof="0">
                <a:ln>
                  <a:noFill/>
                </a:ln>
                <a:solidFill>
                  <a:sysClr val="windowText" lastClr="000000"/>
                </a:solidFill>
                <a:effectLst/>
                <a:uLnTx/>
                <a:uFillTx/>
                <a:latin typeface="Kantumruy Pro Medium"/>
                <a:cs typeface="Arial"/>
              </a:rPr>
            </a:br>
            <a:endParaRPr kumimoji="0" lang="de-DE" sz="2100" b="0" i="0" u="none" strike="noStrike" kern="0" cap="none" spc="23" normalizeH="0" baseline="0" noProof="0">
              <a:ln>
                <a:noFill/>
              </a:ln>
              <a:solidFill>
                <a:sysClr val="windowText" lastClr="000000"/>
              </a:solidFill>
              <a:effectLst/>
              <a:uLnTx/>
              <a:uFillTx/>
              <a:latin typeface="Kantumruy Pro Medium"/>
              <a:cs typeface="Arial"/>
            </a:endParaRPr>
          </a:p>
        </p:txBody>
      </p:sp>
      <mc:AlternateContent xmlns:mc="http://schemas.openxmlformats.org/markup-compatibility/2006" xmlns:a14="http://schemas.microsoft.com/office/drawing/2010/main">
        <mc:Choice Requires="a14">
          <p:sp>
            <p:nvSpPr>
              <p:cNvPr id="26" name="Textfeld 25"/>
              <p:cNvSpPr txBox="1"/>
              <p:nvPr/>
            </p:nvSpPr>
            <p:spPr bwMode="auto">
              <a:xfrm>
                <a:off x="2100154" y="2300924"/>
                <a:ext cx="175846" cy="2871748"/>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m:rPr>
                                            <m:brk m:alnAt="7"/>
                                          </m:rPr>
                                          <a:rPr lang="de-DE" sz="1400" i="1" kern="0">
                                            <a:solidFill>
                                              <a:srgbClr val="000000"/>
                                            </a:solidFill>
                                            <a:latin typeface="Cambria Math"/>
                                          </a:rPr>
                                          <m:t>5</m:t>
                                        </m:r>
                                        <m:r>
                                          <a:rPr lang="de-DE" sz="1400" i="1" kern="0">
                                            <a:solidFill>
                                              <a:srgbClr val="000000"/>
                                            </a:solidFill>
                                            <a:latin typeface="Cambria Math"/>
                                          </a:rPr>
                                          <m:t>,6</m:t>
                                        </m:r>
                                      </m:e>
                                    </m:mr>
                                    <m:mr>
                                      <m:e>
                                        <m:r>
                                          <a:rPr lang="de-DE" sz="1400" i="1" kern="0">
                                            <a:solidFill>
                                              <a:srgbClr val="000000"/>
                                            </a:solidFill>
                                            <a:latin typeface="Cambria Math"/>
                                          </a:rPr>
                                          <m:t>4,5</m:t>
                                        </m:r>
                                      </m:e>
                                    </m:mr>
                                    <m:mr>
                                      <m:e>
                                        <m:r>
                                          <a:rPr lang="de-DE" sz="1400" i="1" kern="0">
                                            <a:solidFill>
                                              <a:srgbClr val="000000"/>
                                            </a:solidFill>
                                            <a:latin typeface="Cambria Math"/>
                                          </a:rPr>
                                          <m:t>1,3</m:t>
                                        </m:r>
                                      </m:e>
                                    </m:mr>
                                    <m:mr>
                                      <m:e>
                                        <m:r>
                                          <a:rPr lang="de-DE" sz="1400" i="1" kern="0">
                                            <a:solidFill>
                                              <a:srgbClr val="000000"/>
                                            </a:solidFill>
                                            <a:latin typeface="Cambria Math"/>
                                          </a:rPr>
                                          <m:t>3,5</m:t>
                                        </m:r>
                                      </m:e>
                                    </m:mr>
                                    <m:mr>
                                      <m:e>
                                        <m:r>
                                          <a:rPr lang="de-DE" sz="1400" i="1" kern="0">
                                            <a:solidFill>
                                              <a:srgbClr val="000000"/>
                                            </a:solidFill>
                                            <a:latin typeface="Cambria Math"/>
                                          </a:rPr>
                                          <m:t>6,5</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2,1</m:t>
                                        </m:r>
                                      </m:e>
                                    </m:mr>
                                    <m:mr>
                                      <m:e>
                                        <m:r>
                                          <a:rPr lang="de-DE" sz="1400" i="1" kern="0">
                                            <a:solidFill>
                                              <a:srgbClr val="000000"/>
                                            </a:solidFill>
                                            <a:latin typeface="Cambria Math"/>
                                          </a:rPr>
                                          <m:t>3,5</m:t>
                                        </m:r>
                                      </m:e>
                                    </m:mr>
                                    <m:mr>
                                      <m:e>
                                        <m:r>
                                          <a:rPr lang="de-DE" sz="1400" i="1" kern="0">
                                            <a:solidFill>
                                              <a:srgbClr val="000000"/>
                                            </a:solidFill>
                                            <a:latin typeface="Cambria Math"/>
                                          </a:rPr>
                                          <m:t>4,6</m:t>
                                        </m:r>
                                      </m:e>
                                    </m:mr>
                                  </m:m>
                                </m:e>
                              </m:mr>
                              <m:mr>
                                <m:e>
                                  <m:r>
                                    <a:rPr lang="de-DE" sz="1400" i="1" kern="0">
                                      <a:solidFill>
                                        <a:srgbClr val="000000"/>
                                      </a:solidFill>
                                      <a:latin typeface="Cambria Math"/>
                                    </a:rPr>
                                    <m:t>4,7</m:t>
                                  </m:r>
                                </m:e>
                              </m:mr>
                              <m:mr>
                                <m:e>
                                  <m:r>
                                    <a:rPr lang="de-DE" sz="1400" i="1" kern="0">
                                      <a:solidFill>
                                        <a:srgbClr val="000000"/>
                                      </a:solidFill>
                                      <a:latin typeface="Cambria Math"/>
                                    </a:rPr>
                                    <m:t>6,5</m:t>
                                  </m:r>
                                </m:e>
                              </m:mr>
                            </m:m>
                          </m:e>
                        </m:mr>
                        <m:mr>
                          <m:e>
                            <m:r>
                              <a:rPr lang="de-DE" sz="1400" i="1" kern="0">
                                <a:solidFill>
                                  <a:srgbClr val="000000"/>
                                </a:solidFill>
                                <a:latin typeface="Cambria Math"/>
                              </a:rPr>
                              <m:t>⋮</m:t>
                            </m:r>
                          </m:e>
                        </m:mr>
                        <m:mr>
                          <m:e>
                            <m:r>
                              <a:rPr lang="de-DE" sz="1400" i="1" kern="0">
                                <a:solidFill>
                                  <a:srgbClr val="000000"/>
                                </a:solidFill>
                                <a:latin typeface="Cambria Math"/>
                              </a:rPr>
                              <m:t>4,8</m:t>
                            </m:r>
                          </m:e>
                        </m:mr>
                      </m:m>
                    </m:oMath>
                  </m:oMathPara>
                </a14:m>
                <a:endParaRPr lang="de-DE" sz="1400" kern="0" dirty="0">
                  <a:solidFill>
                    <a:srgbClr val="000000"/>
                  </a:solidFill>
                  <a:latin typeface="Arial"/>
                  <a:cs typeface="Arial"/>
                </a:endParaRPr>
              </a:p>
            </p:txBody>
          </p:sp>
        </mc:Choice>
        <mc:Fallback xmlns="">
          <p:sp>
            <p:nvSpPr>
              <p:cNvPr id="26" name="Textfeld 25"/>
              <p:cNvSpPr txBox="1">
                <a:spLocks noRot="1" noChangeAspect="1" noMove="1" noResize="1" noEditPoints="1" noAdjustHandles="1" noChangeArrowheads="1" noChangeShapeType="1" noTextEdit="1"/>
              </p:cNvSpPr>
              <p:nvPr/>
            </p:nvSpPr>
            <p:spPr bwMode="auto">
              <a:xfrm>
                <a:off x="2100154" y="2300924"/>
                <a:ext cx="175846" cy="2871748"/>
              </a:xfrm>
              <a:prstGeom prst="rect">
                <a:avLst/>
              </a:prstGeom>
              <a:blipFill>
                <a:blip r:embed="rId2"/>
                <a:stretch>
                  <a:fillRect r="-3214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7" name="Textfeld 26"/>
              <p:cNvSpPr txBox="1"/>
              <p:nvPr/>
            </p:nvSpPr>
            <p:spPr bwMode="auto">
              <a:xfrm>
                <a:off x="3319354" y="2300924"/>
                <a:ext cx="175846" cy="2899961"/>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a:rPr lang="de-DE" sz="1400" i="1" kern="0">
                                            <a:solidFill>
                                              <a:srgbClr val="000000"/>
                                            </a:solidFill>
                                            <a:latin typeface="Cambria Math"/>
                                          </a:rPr>
                                          <m:t>2,9</m:t>
                                        </m:r>
                                      </m:e>
                                    </m:mr>
                                    <m:mr>
                                      <m:e>
                                        <m:r>
                                          <a:rPr lang="de-DE" sz="1400" i="1" kern="0">
                                            <a:solidFill>
                                              <a:srgbClr val="000000"/>
                                            </a:solidFill>
                                            <a:latin typeface="Cambria Math"/>
                                          </a:rPr>
                                          <m:t>4</m:t>
                                        </m:r>
                                      </m:e>
                                    </m:mr>
                                    <m:mr>
                                      <m:e>
                                        <m:r>
                                          <a:rPr lang="de-DE" sz="1400" i="1" kern="0">
                                            <a:solidFill>
                                              <a:srgbClr val="000000"/>
                                            </a:solidFill>
                                            <a:latin typeface="Cambria Math"/>
                                          </a:rPr>
                                          <m:t>6,2</m:t>
                                        </m:r>
                                      </m:e>
                                    </m:mr>
                                    <m:mr>
                                      <m:e>
                                        <m:r>
                                          <a:rPr lang="de-DE" sz="1400" i="1" kern="0">
                                            <a:solidFill>
                                              <a:srgbClr val="000000"/>
                                            </a:solidFill>
                                            <a:latin typeface="Cambria Math"/>
                                          </a:rPr>
                                          <m:t>5,1</m:t>
                                        </m:r>
                                      </m:e>
                                    </m:mr>
                                    <m:mr>
                                      <m:e>
                                        <m:r>
                                          <a:rPr lang="de-DE" sz="1400" i="1" kern="0">
                                            <a:solidFill>
                                              <a:srgbClr val="000000"/>
                                            </a:solidFill>
                                            <a:latin typeface="Cambria Math"/>
                                          </a:rPr>
                                          <m:t>6,5</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2,1</m:t>
                                        </m:r>
                                      </m:e>
                                    </m:mr>
                                    <m:mr>
                                      <m:e>
                                        <m:r>
                                          <a:rPr lang="de-DE" sz="1400" i="1" kern="0">
                                            <a:solidFill>
                                              <a:srgbClr val="000000"/>
                                            </a:solidFill>
                                            <a:latin typeface="Cambria Math"/>
                                          </a:rPr>
                                          <m:t>3,5</m:t>
                                        </m:r>
                                      </m:e>
                                    </m:mr>
                                    <m:mr>
                                      <m:e>
                                        <m:r>
                                          <a:rPr lang="de-DE" sz="1400" i="1" kern="0">
                                            <a:solidFill>
                                              <a:srgbClr val="000000"/>
                                            </a:solidFill>
                                            <a:latin typeface="Cambria Math"/>
                                          </a:rPr>
                                          <m:t>4,5</m:t>
                                        </m:r>
                                      </m:e>
                                    </m:mr>
                                  </m:m>
                                </m:e>
                              </m:mr>
                              <m:mr>
                                <m:e>
                                  <m:r>
                                    <a:rPr lang="de-DE" sz="1400" i="1" kern="0">
                                      <a:solidFill>
                                        <a:srgbClr val="000000"/>
                                      </a:solidFill>
                                      <a:latin typeface="Cambria Math"/>
                                    </a:rPr>
                                    <m:t>4,7</m:t>
                                  </m:r>
                                </m:e>
                              </m:mr>
                              <m:mr>
                                <m:e>
                                  <m:r>
                                    <a:rPr lang="de-DE" sz="1400" i="1" kern="0">
                                      <a:solidFill>
                                        <a:srgbClr val="000000"/>
                                      </a:solidFill>
                                      <a:latin typeface="Cambria Math"/>
                                    </a:rPr>
                                    <m:t>5,6</m:t>
                                  </m:r>
                                </m:e>
                              </m:mr>
                            </m:m>
                          </m:e>
                        </m:mr>
                        <m:mr>
                          <m:e>
                            <m:r>
                              <a:rPr lang="de-DE" sz="1400" i="1" kern="0">
                                <a:solidFill>
                                  <a:srgbClr val="000000"/>
                                </a:solidFill>
                                <a:latin typeface="Cambria Math"/>
                              </a:rPr>
                              <m:t>⋮</m:t>
                            </m:r>
                          </m:e>
                        </m:mr>
                        <m:mr>
                          <m:e>
                            <m:r>
                              <a:rPr lang="de-DE" sz="1400" i="1" kern="0">
                                <a:solidFill>
                                  <a:srgbClr val="000000"/>
                                </a:solidFill>
                                <a:latin typeface="Cambria Math"/>
                              </a:rPr>
                              <m:t>2,1</m:t>
                            </m:r>
                          </m:e>
                        </m:mr>
                      </m:m>
                    </m:oMath>
                  </m:oMathPara>
                </a14:m>
                <a:endParaRPr lang="de-DE" sz="1400" kern="0">
                  <a:solidFill>
                    <a:srgbClr val="000000"/>
                  </a:solidFill>
                  <a:latin typeface="Arial"/>
                  <a:cs typeface="Arial"/>
                </a:endParaRPr>
              </a:p>
            </p:txBody>
          </p:sp>
        </mc:Choice>
        <mc:Fallback xmlns="">
          <p:sp>
            <p:nvSpPr>
              <p:cNvPr id="27" name="Textfeld 26"/>
              <p:cNvSpPr txBox="1">
                <a:spLocks noRot="1" noChangeAspect="1" noMove="1" noResize="1" noEditPoints="1" noAdjustHandles="1" noChangeArrowheads="1" noChangeShapeType="1" noTextEdit="1"/>
              </p:cNvSpPr>
              <p:nvPr/>
            </p:nvSpPr>
            <p:spPr bwMode="auto">
              <a:xfrm>
                <a:off x="3319354" y="2300924"/>
                <a:ext cx="175846" cy="2899961"/>
              </a:xfrm>
              <a:prstGeom prst="rect">
                <a:avLst/>
              </a:prstGeom>
              <a:blipFill>
                <a:blip r:embed="rId3"/>
                <a:stretch>
                  <a:fillRect r="-3214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8" name="Textfeld 27"/>
              <p:cNvSpPr txBox="1"/>
              <p:nvPr/>
            </p:nvSpPr>
            <p:spPr bwMode="auto">
              <a:xfrm>
                <a:off x="4287616" y="2300924"/>
                <a:ext cx="175846" cy="2871748"/>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m:rPr>
                                            <m:brk m:alnAt="7"/>
                                          </m:rPr>
                                          <a:rPr lang="de-DE" sz="1400" i="1" kern="0">
                                            <a:solidFill>
                                              <a:srgbClr val="000000"/>
                                            </a:solidFill>
                                            <a:latin typeface="Cambria Math"/>
                                          </a:rPr>
                                          <m:t>1</m:t>
                                        </m:r>
                                        <m:r>
                                          <a:rPr lang="de-DE" sz="1400" i="1" kern="0">
                                            <a:solidFill>
                                              <a:srgbClr val="000000"/>
                                            </a:solidFill>
                                            <a:latin typeface="Cambria Math"/>
                                          </a:rPr>
                                          <m:t>,3</m:t>
                                        </m:r>
                                      </m:e>
                                    </m:mr>
                                    <m:mr>
                                      <m:e>
                                        <m:r>
                                          <a:rPr lang="de-DE" sz="1400" i="1" kern="0">
                                            <a:solidFill>
                                              <a:srgbClr val="000000"/>
                                            </a:solidFill>
                                            <a:latin typeface="Cambria Math"/>
                                          </a:rPr>
                                          <m:t>4,5</m:t>
                                        </m:r>
                                      </m:e>
                                    </m:mr>
                                    <m:mr>
                                      <m:e>
                                        <m:r>
                                          <a:rPr lang="de-DE" sz="1400" i="1" kern="0">
                                            <a:solidFill>
                                              <a:srgbClr val="000000"/>
                                            </a:solidFill>
                                            <a:latin typeface="Cambria Math"/>
                                          </a:rPr>
                                          <m:t>1,3</m:t>
                                        </m:r>
                                      </m:e>
                                    </m:mr>
                                    <m:mr>
                                      <m:e>
                                        <m:r>
                                          <a:rPr lang="de-DE" sz="1400" i="1" kern="0">
                                            <a:solidFill>
                                              <a:srgbClr val="000000"/>
                                            </a:solidFill>
                                            <a:latin typeface="Cambria Math"/>
                                          </a:rPr>
                                          <m:t>3,5</m:t>
                                        </m:r>
                                      </m:e>
                                    </m:mr>
                                    <m:mr>
                                      <m:e>
                                        <m:r>
                                          <a:rPr lang="de-DE" sz="1400" i="1" kern="0">
                                            <a:solidFill>
                                              <a:srgbClr val="000000"/>
                                            </a:solidFill>
                                            <a:latin typeface="Cambria Math"/>
                                          </a:rPr>
                                          <m:t>6,5</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2,1</m:t>
                                        </m:r>
                                      </m:e>
                                    </m:mr>
                                    <m:mr>
                                      <m:e>
                                        <m:r>
                                          <a:rPr lang="de-DE" sz="1400" i="1" kern="0">
                                            <a:solidFill>
                                              <a:srgbClr val="000000"/>
                                            </a:solidFill>
                                            <a:latin typeface="Cambria Math"/>
                                          </a:rPr>
                                          <m:t>3,5</m:t>
                                        </m:r>
                                      </m:e>
                                    </m:mr>
                                    <m:mr>
                                      <m:e>
                                        <m:r>
                                          <a:rPr lang="de-DE" sz="1400" i="1" kern="0">
                                            <a:solidFill>
                                              <a:srgbClr val="000000"/>
                                            </a:solidFill>
                                            <a:latin typeface="Cambria Math"/>
                                          </a:rPr>
                                          <m:t>4,6</m:t>
                                        </m:r>
                                      </m:e>
                                    </m:mr>
                                  </m:m>
                                </m:e>
                              </m:mr>
                              <m:mr>
                                <m:e>
                                  <m:r>
                                    <a:rPr lang="de-DE" sz="1400" i="1" kern="0">
                                      <a:solidFill>
                                        <a:srgbClr val="000000"/>
                                      </a:solidFill>
                                      <a:latin typeface="Cambria Math"/>
                                    </a:rPr>
                                    <m:t>4,7</m:t>
                                  </m:r>
                                </m:e>
                              </m:mr>
                              <m:mr>
                                <m:e>
                                  <m:r>
                                    <a:rPr lang="de-DE" sz="1400" i="1" kern="0">
                                      <a:solidFill>
                                        <a:srgbClr val="000000"/>
                                      </a:solidFill>
                                      <a:latin typeface="Cambria Math"/>
                                    </a:rPr>
                                    <m:t>6,5</m:t>
                                  </m:r>
                                </m:e>
                              </m:mr>
                            </m:m>
                          </m:e>
                        </m:mr>
                        <m:mr>
                          <m:e>
                            <m:r>
                              <a:rPr lang="de-DE" sz="1400" i="1" kern="0">
                                <a:solidFill>
                                  <a:srgbClr val="000000"/>
                                </a:solidFill>
                                <a:latin typeface="Cambria Math"/>
                              </a:rPr>
                              <m:t>⋮</m:t>
                            </m:r>
                          </m:e>
                        </m:mr>
                        <m:mr>
                          <m:e>
                            <m:r>
                              <a:rPr lang="de-DE" sz="1400" i="1" kern="0">
                                <a:solidFill>
                                  <a:srgbClr val="000000"/>
                                </a:solidFill>
                                <a:latin typeface="Cambria Math"/>
                              </a:rPr>
                              <m:t>6,5</m:t>
                            </m:r>
                          </m:e>
                        </m:mr>
                      </m:m>
                    </m:oMath>
                  </m:oMathPara>
                </a14:m>
                <a:endParaRPr lang="de-DE" sz="1400" kern="0">
                  <a:solidFill>
                    <a:srgbClr val="000000"/>
                  </a:solidFill>
                  <a:latin typeface="Arial"/>
                  <a:cs typeface="Arial"/>
                </a:endParaRPr>
              </a:p>
            </p:txBody>
          </p:sp>
        </mc:Choice>
        <mc:Fallback xmlns="">
          <p:sp>
            <p:nvSpPr>
              <p:cNvPr id="28" name="Textfeld 27"/>
              <p:cNvSpPr txBox="1">
                <a:spLocks noRot="1" noChangeAspect="1" noMove="1" noResize="1" noEditPoints="1" noAdjustHandles="1" noChangeArrowheads="1" noChangeShapeType="1" noTextEdit="1"/>
              </p:cNvSpPr>
              <p:nvPr/>
            </p:nvSpPr>
            <p:spPr bwMode="auto">
              <a:xfrm>
                <a:off x="4287616" y="2300924"/>
                <a:ext cx="175846" cy="2871748"/>
              </a:xfrm>
              <a:prstGeom prst="rect">
                <a:avLst/>
              </a:prstGeom>
              <a:blipFill>
                <a:blip r:embed="rId4"/>
                <a:stretch>
                  <a:fillRect r="-27586"/>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9" name="Textfeld 28"/>
              <p:cNvSpPr txBox="1"/>
              <p:nvPr/>
            </p:nvSpPr>
            <p:spPr bwMode="auto">
              <a:xfrm>
                <a:off x="4984031" y="2300924"/>
                <a:ext cx="175846" cy="2871748"/>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a:rPr lang="de-DE" sz="1400" i="1" kern="0">
                                            <a:solidFill>
                                              <a:srgbClr val="000000"/>
                                            </a:solidFill>
                                            <a:latin typeface="Cambria Math"/>
                                          </a:rPr>
                                          <m:t>4,8</m:t>
                                        </m:r>
                                      </m:e>
                                    </m:mr>
                                    <m:mr>
                                      <m:e>
                                        <m:r>
                                          <a:rPr lang="de-DE" sz="1400" i="1" kern="0">
                                            <a:solidFill>
                                              <a:srgbClr val="000000"/>
                                            </a:solidFill>
                                            <a:latin typeface="Cambria Math"/>
                                          </a:rPr>
                                          <m:t>4,5</m:t>
                                        </m:r>
                                      </m:e>
                                    </m:mr>
                                    <m:mr>
                                      <m:e>
                                        <m:r>
                                          <a:rPr lang="de-DE" sz="1400" i="1" kern="0">
                                            <a:solidFill>
                                              <a:srgbClr val="000000"/>
                                            </a:solidFill>
                                            <a:latin typeface="Cambria Math"/>
                                          </a:rPr>
                                          <m:t>1,3</m:t>
                                        </m:r>
                                      </m:e>
                                    </m:mr>
                                    <m:mr>
                                      <m:e>
                                        <m:r>
                                          <a:rPr lang="de-DE" sz="1400" i="1" kern="0">
                                            <a:solidFill>
                                              <a:srgbClr val="000000"/>
                                            </a:solidFill>
                                            <a:latin typeface="Cambria Math"/>
                                          </a:rPr>
                                          <m:t>3,5</m:t>
                                        </m:r>
                                      </m:e>
                                    </m:mr>
                                    <m:mr>
                                      <m:e>
                                        <m:r>
                                          <a:rPr lang="de-DE" sz="1400" i="1" kern="0">
                                            <a:solidFill>
                                              <a:srgbClr val="000000"/>
                                            </a:solidFill>
                                            <a:latin typeface="Cambria Math"/>
                                          </a:rPr>
                                          <m:t>6,5</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2,1</m:t>
                                        </m:r>
                                      </m:e>
                                    </m:mr>
                                    <m:mr>
                                      <m:e>
                                        <m:r>
                                          <a:rPr lang="de-DE" sz="1400" i="1" kern="0">
                                            <a:solidFill>
                                              <a:srgbClr val="000000"/>
                                            </a:solidFill>
                                            <a:latin typeface="Cambria Math"/>
                                          </a:rPr>
                                          <m:t>3,5</m:t>
                                        </m:r>
                                      </m:e>
                                    </m:mr>
                                    <m:mr>
                                      <m:e>
                                        <m:r>
                                          <a:rPr lang="de-DE" sz="1400" i="1" kern="0">
                                            <a:solidFill>
                                              <a:srgbClr val="000000"/>
                                            </a:solidFill>
                                            <a:latin typeface="Cambria Math"/>
                                          </a:rPr>
                                          <m:t>4,6</m:t>
                                        </m:r>
                                      </m:e>
                                    </m:mr>
                                  </m:m>
                                </m:e>
                              </m:mr>
                              <m:mr>
                                <m:e>
                                  <m:r>
                                    <a:rPr lang="de-DE" sz="1400" i="1" kern="0">
                                      <a:solidFill>
                                        <a:srgbClr val="000000"/>
                                      </a:solidFill>
                                      <a:latin typeface="Cambria Math"/>
                                    </a:rPr>
                                    <m:t>4,7</m:t>
                                  </m:r>
                                </m:e>
                              </m:mr>
                              <m:mr>
                                <m:e>
                                  <m:r>
                                    <a:rPr lang="de-DE" sz="1400" i="1" kern="0">
                                      <a:solidFill>
                                        <a:srgbClr val="000000"/>
                                      </a:solidFill>
                                      <a:latin typeface="Cambria Math"/>
                                    </a:rPr>
                                    <m:t>6,5</m:t>
                                  </m:r>
                                </m:e>
                              </m:mr>
                            </m:m>
                          </m:e>
                        </m:mr>
                        <m:mr>
                          <m:e>
                            <m:r>
                              <a:rPr lang="de-DE" sz="1400" i="1" kern="0">
                                <a:solidFill>
                                  <a:srgbClr val="000000"/>
                                </a:solidFill>
                                <a:latin typeface="Cambria Math"/>
                              </a:rPr>
                              <m:t>⋮</m:t>
                            </m:r>
                          </m:e>
                        </m:mr>
                        <m:mr>
                          <m:e>
                            <m:r>
                              <a:rPr lang="de-DE" sz="1400" i="1" kern="0">
                                <a:solidFill>
                                  <a:srgbClr val="000000"/>
                                </a:solidFill>
                                <a:latin typeface="Cambria Math"/>
                              </a:rPr>
                              <m:t>8,9</m:t>
                            </m:r>
                          </m:e>
                        </m:mr>
                      </m:m>
                    </m:oMath>
                  </m:oMathPara>
                </a14:m>
                <a:endParaRPr lang="de-DE" sz="1400" kern="0">
                  <a:solidFill>
                    <a:srgbClr val="000000"/>
                  </a:solidFill>
                  <a:latin typeface="Arial"/>
                  <a:cs typeface="Arial"/>
                </a:endParaRPr>
              </a:p>
            </p:txBody>
          </p:sp>
        </mc:Choice>
        <mc:Fallback xmlns="">
          <p:sp>
            <p:nvSpPr>
              <p:cNvPr id="29" name="Textfeld 28"/>
              <p:cNvSpPr txBox="1">
                <a:spLocks noRot="1" noChangeAspect="1" noMove="1" noResize="1" noEditPoints="1" noAdjustHandles="1" noChangeArrowheads="1" noChangeShapeType="1" noTextEdit="1"/>
              </p:cNvSpPr>
              <p:nvPr/>
            </p:nvSpPr>
            <p:spPr bwMode="auto">
              <a:xfrm>
                <a:off x="4984031" y="2300924"/>
                <a:ext cx="175846" cy="2871748"/>
              </a:xfrm>
              <a:prstGeom prst="rect">
                <a:avLst/>
              </a:prstGeom>
              <a:blipFill>
                <a:blip r:embed="rId5"/>
                <a:stretch>
                  <a:fillRect r="-3214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0" name="Textfeld 29"/>
              <p:cNvSpPr txBox="1"/>
              <p:nvPr/>
            </p:nvSpPr>
            <p:spPr bwMode="auto">
              <a:xfrm>
                <a:off x="5619702" y="2300924"/>
                <a:ext cx="175846" cy="2871748"/>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a:rPr lang="de-DE" sz="1400" i="1" kern="0">
                                            <a:solidFill>
                                              <a:srgbClr val="000000"/>
                                            </a:solidFill>
                                            <a:latin typeface="Cambria Math"/>
                                          </a:rPr>
                                          <m:t>3,2</m:t>
                                        </m:r>
                                      </m:e>
                                    </m:mr>
                                    <m:mr>
                                      <m:e>
                                        <m:r>
                                          <a:rPr lang="de-DE" sz="1400" i="1" kern="0">
                                            <a:solidFill>
                                              <a:srgbClr val="000000"/>
                                            </a:solidFill>
                                            <a:latin typeface="Cambria Math"/>
                                          </a:rPr>
                                          <m:t>4,5</m:t>
                                        </m:r>
                                      </m:e>
                                    </m:mr>
                                    <m:mr>
                                      <m:e>
                                        <m:r>
                                          <a:rPr lang="de-DE" sz="1400" i="1" kern="0">
                                            <a:solidFill>
                                              <a:srgbClr val="000000"/>
                                            </a:solidFill>
                                            <a:latin typeface="Cambria Math"/>
                                          </a:rPr>
                                          <m:t>6,5</m:t>
                                        </m:r>
                                      </m:e>
                                    </m:mr>
                                    <m:mr>
                                      <m:e>
                                        <m:r>
                                          <a:rPr lang="de-DE" sz="1400" i="1" kern="0">
                                            <a:solidFill>
                                              <a:srgbClr val="000000"/>
                                            </a:solidFill>
                                            <a:latin typeface="Cambria Math"/>
                                          </a:rPr>
                                          <m:t>3,5</m:t>
                                        </m:r>
                                      </m:e>
                                    </m:mr>
                                    <m:mr>
                                      <m:e>
                                        <m:r>
                                          <a:rPr lang="de-DE" sz="1400" i="1" kern="0">
                                            <a:solidFill>
                                              <a:srgbClr val="000000"/>
                                            </a:solidFill>
                                            <a:latin typeface="Cambria Math"/>
                                          </a:rPr>
                                          <m:t>6,5</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2,1</m:t>
                                        </m:r>
                                      </m:e>
                                    </m:mr>
                                    <m:mr>
                                      <m:e>
                                        <m:r>
                                          <a:rPr lang="de-DE" sz="1400" i="1" kern="0">
                                            <a:solidFill>
                                              <a:srgbClr val="000000"/>
                                            </a:solidFill>
                                            <a:latin typeface="Cambria Math"/>
                                          </a:rPr>
                                          <m:t>3,5</m:t>
                                        </m:r>
                                      </m:e>
                                    </m:mr>
                                    <m:mr>
                                      <m:e>
                                        <m:r>
                                          <a:rPr lang="de-DE" sz="1400" i="1" kern="0">
                                            <a:solidFill>
                                              <a:srgbClr val="000000"/>
                                            </a:solidFill>
                                            <a:latin typeface="Cambria Math"/>
                                          </a:rPr>
                                          <m:t>4,6</m:t>
                                        </m:r>
                                      </m:e>
                                    </m:mr>
                                  </m:m>
                                </m:e>
                              </m:mr>
                              <m:mr>
                                <m:e>
                                  <m:r>
                                    <a:rPr lang="de-DE" sz="1400" i="1" kern="0">
                                      <a:solidFill>
                                        <a:srgbClr val="000000"/>
                                      </a:solidFill>
                                      <a:latin typeface="Cambria Math"/>
                                    </a:rPr>
                                    <m:t>4,7</m:t>
                                  </m:r>
                                </m:e>
                              </m:mr>
                              <m:mr>
                                <m:e>
                                  <m:r>
                                    <a:rPr lang="de-DE" sz="1400" i="1" kern="0">
                                      <a:solidFill>
                                        <a:srgbClr val="000000"/>
                                      </a:solidFill>
                                      <a:latin typeface="Cambria Math"/>
                                    </a:rPr>
                                    <m:t>6,5</m:t>
                                  </m:r>
                                </m:e>
                              </m:mr>
                            </m:m>
                          </m:e>
                        </m:mr>
                        <m:mr>
                          <m:e>
                            <m:r>
                              <a:rPr lang="de-DE" sz="1400" i="1" kern="0">
                                <a:solidFill>
                                  <a:srgbClr val="000000"/>
                                </a:solidFill>
                                <a:latin typeface="Cambria Math"/>
                              </a:rPr>
                              <m:t>⋮</m:t>
                            </m:r>
                          </m:e>
                        </m:mr>
                        <m:mr>
                          <m:e>
                            <m:r>
                              <a:rPr lang="de-DE" sz="1400" i="1" kern="0">
                                <a:solidFill>
                                  <a:srgbClr val="000000"/>
                                </a:solidFill>
                                <a:latin typeface="Cambria Math"/>
                              </a:rPr>
                              <m:t>3,5</m:t>
                            </m:r>
                          </m:e>
                        </m:mr>
                      </m:m>
                    </m:oMath>
                  </m:oMathPara>
                </a14:m>
                <a:endParaRPr lang="de-DE" sz="1400" kern="0">
                  <a:solidFill>
                    <a:srgbClr val="000000"/>
                  </a:solidFill>
                  <a:latin typeface="Arial"/>
                  <a:cs typeface="Arial"/>
                </a:endParaRPr>
              </a:p>
            </p:txBody>
          </p:sp>
        </mc:Choice>
        <mc:Fallback xmlns="">
          <p:sp>
            <p:nvSpPr>
              <p:cNvPr id="30" name="Textfeld 29"/>
              <p:cNvSpPr txBox="1">
                <a:spLocks noRot="1" noChangeAspect="1" noMove="1" noResize="1" noEditPoints="1" noAdjustHandles="1" noChangeArrowheads="1" noChangeShapeType="1" noTextEdit="1"/>
              </p:cNvSpPr>
              <p:nvPr/>
            </p:nvSpPr>
            <p:spPr bwMode="auto">
              <a:xfrm>
                <a:off x="5619702" y="2300924"/>
                <a:ext cx="175846" cy="2871748"/>
              </a:xfrm>
              <a:prstGeom prst="rect">
                <a:avLst/>
              </a:prstGeom>
              <a:blipFill>
                <a:blip r:embed="rId6"/>
                <a:stretch>
                  <a:fillRect r="-27586"/>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1" name="Textfeld 30"/>
              <p:cNvSpPr txBox="1"/>
              <p:nvPr/>
            </p:nvSpPr>
            <p:spPr bwMode="auto">
              <a:xfrm>
                <a:off x="6306456" y="2300924"/>
                <a:ext cx="175846" cy="2903552"/>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m:rPr>
                                            <m:brk m:alnAt="7"/>
                                          </m:rPr>
                                          <a:rPr lang="de-DE" sz="1400" i="1" kern="0">
                                            <a:solidFill>
                                              <a:srgbClr val="000000"/>
                                            </a:solidFill>
                                            <a:latin typeface="Cambria Math"/>
                                          </a:rPr>
                                          <m:t>0</m:t>
                                        </m:r>
                                        <m:r>
                                          <a:rPr lang="de-DE" sz="1400" i="1" kern="0">
                                            <a:solidFill>
                                              <a:srgbClr val="000000"/>
                                            </a:solidFill>
                                            <a:latin typeface="Cambria Math"/>
                                          </a:rPr>
                                          <m:t>,1</m:t>
                                        </m:r>
                                      </m:e>
                                    </m:mr>
                                    <m:mr>
                                      <m:e>
                                        <m:r>
                                          <a:rPr lang="de-DE" sz="1400" i="1" kern="0">
                                            <a:solidFill>
                                              <a:srgbClr val="000000"/>
                                            </a:solidFill>
                                            <a:latin typeface="Cambria Math"/>
                                          </a:rPr>
                                          <m:t>5,8</m:t>
                                        </m:r>
                                      </m:e>
                                    </m:mr>
                                    <m:mr>
                                      <m:e>
                                        <m:r>
                                          <a:rPr lang="de-DE" sz="1400" i="1" kern="0">
                                            <a:solidFill>
                                              <a:srgbClr val="000000"/>
                                            </a:solidFill>
                                            <a:latin typeface="Cambria Math"/>
                                          </a:rPr>
                                          <m:t>1,3</m:t>
                                        </m:r>
                                      </m:e>
                                    </m:mr>
                                    <m:mr>
                                      <m:e>
                                        <m:r>
                                          <a:rPr lang="de-DE" sz="1400" i="1" kern="0">
                                            <a:solidFill>
                                              <a:srgbClr val="000000"/>
                                            </a:solidFill>
                                            <a:latin typeface="Cambria Math"/>
                                          </a:rPr>
                                          <m:t>3,5</m:t>
                                        </m:r>
                                      </m:e>
                                    </m:mr>
                                    <m:mr>
                                      <m:e>
                                        <m:r>
                                          <a:rPr lang="de-DE" sz="1400" i="1" kern="0">
                                            <a:solidFill>
                                              <a:srgbClr val="000000"/>
                                            </a:solidFill>
                                            <a:latin typeface="Cambria Math"/>
                                          </a:rPr>
                                          <m:t>6,5</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2,1</m:t>
                                        </m:r>
                                      </m:e>
                                    </m:mr>
                                    <m:mr>
                                      <m:e>
                                        <m:r>
                                          <a:rPr lang="de-DE" sz="1400" i="1" kern="0">
                                            <a:solidFill>
                                              <a:srgbClr val="000000"/>
                                            </a:solidFill>
                                            <a:latin typeface="Cambria Math"/>
                                          </a:rPr>
                                          <m:t>3,5</m:t>
                                        </m:r>
                                      </m:e>
                                    </m:mr>
                                    <m:mr>
                                      <m:e>
                                        <m:r>
                                          <a:rPr lang="de-DE" sz="1400" i="1" kern="0">
                                            <a:solidFill>
                                              <a:srgbClr val="000000"/>
                                            </a:solidFill>
                                            <a:latin typeface="Cambria Math"/>
                                          </a:rPr>
                                          <m:t>4,6</m:t>
                                        </m:r>
                                      </m:e>
                                    </m:mr>
                                  </m:m>
                                </m:e>
                              </m:mr>
                              <m:mr>
                                <m:e>
                                  <m:r>
                                    <a:rPr lang="de-DE" sz="1400" i="1" kern="0">
                                      <a:solidFill>
                                        <a:srgbClr val="000000"/>
                                      </a:solidFill>
                                      <a:latin typeface="Cambria Math"/>
                                    </a:rPr>
                                    <m:t>4,7</m:t>
                                  </m:r>
                                </m:e>
                              </m:mr>
                              <m:mr>
                                <m:e>
                                  <m:r>
                                    <a:rPr lang="de-DE" sz="1400" i="1" kern="0">
                                      <a:solidFill>
                                        <a:srgbClr val="000000"/>
                                      </a:solidFill>
                                      <a:latin typeface="Cambria Math"/>
                                    </a:rPr>
                                    <m:t>6,5</m:t>
                                  </m:r>
                                </m:e>
                              </m:mr>
                            </m:m>
                          </m:e>
                        </m:mr>
                        <m:mr>
                          <m:e>
                            <m:r>
                              <a:rPr lang="de-DE" sz="1400" i="1" kern="0">
                                <a:solidFill>
                                  <a:srgbClr val="000000"/>
                                </a:solidFill>
                                <a:latin typeface="Cambria Math"/>
                              </a:rPr>
                              <m:t>⋮</m:t>
                            </m:r>
                          </m:e>
                        </m:mr>
                        <m:mr>
                          <m:e>
                            <m:r>
                              <a:rPr lang="de-DE" sz="1400" i="1" kern="0">
                                <a:solidFill>
                                  <a:srgbClr val="000000"/>
                                </a:solidFill>
                                <a:latin typeface="Cambria Math"/>
                              </a:rPr>
                              <m:t>4,5</m:t>
                            </m:r>
                          </m:e>
                        </m:mr>
                      </m:m>
                    </m:oMath>
                  </m:oMathPara>
                </a14:m>
                <a:endParaRPr lang="de-DE" sz="1400" kern="0">
                  <a:solidFill>
                    <a:srgbClr val="000000"/>
                  </a:solidFill>
                  <a:latin typeface="Arial"/>
                  <a:cs typeface="Arial"/>
                </a:endParaRPr>
              </a:p>
            </p:txBody>
          </p:sp>
        </mc:Choice>
        <mc:Fallback xmlns="">
          <p:sp>
            <p:nvSpPr>
              <p:cNvPr id="31" name="Textfeld 30"/>
              <p:cNvSpPr txBox="1">
                <a:spLocks noRot="1" noChangeAspect="1" noMove="1" noResize="1" noEditPoints="1" noAdjustHandles="1" noChangeArrowheads="1" noChangeShapeType="1" noTextEdit="1"/>
              </p:cNvSpPr>
              <p:nvPr/>
            </p:nvSpPr>
            <p:spPr bwMode="auto">
              <a:xfrm>
                <a:off x="6306456" y="2300924"/>
                <a:ext cx="175846" cy="2903552"/>
              </a:xfrm>
              <a:prstGeom prst="rect">
                <a:avLst/>
              </a:prstGeom>
              <a:blipFill>
                <a:blip r:embed="rId7"/>
                <a:stretch>
                  <a:fillRect r="-3214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2" name="Textfeld 31"/>
              <p:cNvSpPr txBox="1"/>
              <p:nvPr/>
            </p:nvSpPr>
            <p:spPr bwMode="auto">
              <a:xfrm>
                <a:off x="6838528" y="2300924"/>
                <a:ext cx="175846" cy="2871748"/>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a:rPr lang="de-DE" sz="1400" i="1" kern="0">
                                            <a:solidFill>
                                              <a:srgbClr val="000000"/>
                                            </a:solidFill>
                                            <a:latin typeface="Cambria Math"/>
                                          </a:rPr>
                                          <m:t>0,9</m:t>
                                        </m:r>
                                      </m:e>
                                    </m:mr>
                                    <m:mr>
                                      <m:e>
                                        <m:r>
                                          <a:rPr lang="de-DE" sz="1400" i="1" kern="0">
                                            <a:solidFill>
                                              <a:srgbClr val="000000"/>
                                            </a:solidFill>
                                            <a:latin typeface="Cambria Math"/>
                                          </a:rPr>
                                          <m:t>4,5</m:t>
                                        </m:r>
                                      </m:e>
                                    </m:mr>
                                    <m:mr>
                                      <m:e>
                                        <m:r>
                                          <a:rPr lang="de-DE" sz="1400" i="1" kern="0">
                                            <a:solidFill>
                                              <a:srgbClr val="000000"/>
                                            </a:solidFill>
                                            <a:latin typeface="Cambria Math"/>
                                          </a:rPr>
                                          <m:t>2,5</m:t>
                                        </m:r>
                                      </m:e>
                                    </m:mr>
                                    <m:mr>
                                      <m:e>
                                        <m:r>
                                          <a:rPr lang="de-DE" sz="1400" i="1" kern="0">
                                            <a:solidFill>
                                              <a:srgbClr val="000000"/>
                                            </a:solidFill>
                                            <a:latin typeface="Cambria Math"/>
                                          </a:rPr>
                                          <m:t>1,5</m:t>
                                        </m:r>
                                      </m:e>
                                    </m:mr>
                                    <m:mr>
                                      <m:e>
                                        <m:r>
                                          <a:rPr lang="de-DE" sz="1400" i="1" kern="0">
                                            <a:solidFill>
                                              <a:srgbClr val="000000"/>
                                            </a:solidFill>
                                            <a:latin typeface="Cambria Math"/>
                                          </a:rPr>
                                          <m:t>4,9</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6,5</m:t>
                                        </m:r>
                                      </m:e>
                                    </m:mr>
                                    <m:mr>
                                      <m:e>
                                        <m:r>
                                          <a:rPr lang="de-DE" sz="1400" i="1" kern="0">
                                            <a:solidFill>
                                              <a:srgbClr val="000000"/>
                                            </a:solidFill>
                                            <a:latin typeface="Cambria Math"/>
                                          </a:rPr>
                                          <m:t>3,5</m:t>
                                        </m:r>
                                      </m:e>
                                    </m:mr>
                                    <m:mr>
                                      <m:e>
                                        <m:r>
                                          <a:rPr lang="de-DE" sz="1400" i="1" kern="0">
                                            <a:solidFill>
                                              <a:srgbClr val="000000"/>
                                            </a:solidFill>
                                            <a:latin typeface="Cambria Math"/>
                                          </a:rPr>
                                          <m:t>4,6</m:t>
                                        </m:r>
                                      </m:e>
                                    </m:mr>
                                  </m:m>
                                </m:e>
                              </m:mr>
                              <m:mr>
                                <m:e>
                                  <m:r>
                                    <a:rPr lang="de-DE" sz="1400" i="1" kern="0">
                                      <a:solidFill>
                                        <a:srgbClr val="000000"/>
                                      </a:solidFill>
                                      <a:latin typeface="Cambria Math"/>
                                    </a:rPr>
                                    <m:t>4,7</m:t>
                                  </m:r>
                                </m:e>
                              </m:mr>
                              <m:mr>
                                <m:e>
                                  <m:r>
                                    <a:rPr lang="de-DE" sz="1400" i="1" kern="0">
                                      <a:solidFill>
                                        <a:srgbClr val="000000"/>
                                      </a:solidFill>
                                      <a:latin typeface="Cambria Math"/>
                                    </a:rPr>
                                    <m:t>6,5</m:t>
                                  </m:r>
                                </m:e>
                              </m:mr>
                            </m:m>
                          </m:e>
                        </m:mr>
                        <m:mr>
                          <m:e>
                            <m:r>
                              <a:rPr lang="de-DE" sz="1400" i="1" kern="0">
                                <a:solidFill>
                                  <a:srgbClr val="000000"/>
                                </a:solidFill>
                                <a:latin typeface="Cambria Math"/>
                              </a:rPr>
                              <m:t>⋮</m:t>
                            </m:r>
                          </m:e>
                        </m:mr>
                        <m:mr>
                          <m:e>
                            <m:r>
                              <a:rPr lang="de-DE" sz="1400" i="1" kern="0">
                                <a:solidFill>
                                  <a:srgbClr val="000000"/>
                                </a:solidFill>
                                <a:latin typeface="Cambria Math"/>
                              </a:rPr>
                              <m:t>3,6</m:t>
                            </m:r>
                          </m:e>
                        </m:mr>
                      </m:m>
                    </m:oMath>
                  </m:oMathPara>
                </a14:m>
                <a:endParaRPr lang="de-DE" sz="1400" kern="0">
                  <a:solidFill>
                    <a:srgbClr val="000000"/>
                  </a:solidFill>
                  <a:latin typeface="Arial"/>
                  <a:cs typeface="Arial"/>
                </a:endParaRPr>
              </a:p>
            </p:txBody>
          </p:sp>
        </mc:Choice>
        <mc:Fallback xmlns="">
          <p:sp>
            <p:nvSpPr>
              <p:cNvPr id="32" name="Textfeld 31"/>
              <p:cNvSpPr txBox="1">
                <a:spLocks noRot="1" noChangeAspect="1" noMove="1" noResize="1" noEditPoints="1" noAdjustHandles="1" noChangeArrowheads="1" noChangeShapeType="1" noTextEdit="1"/>
              </p:cNvSpPr>
              <p:nvPr/>
            </p:nvSpPr>
            <p:spPr bwMode="auto">
              <a:xfrm>
                <a:off x="6838528" y="2300924"/>
                <a:ext cx="175846" cy="2871748"/>
              </a:xfrm>
              <a:prstGeom prst="rect">
                <a:avLst/>
              </a:prstGeom>
              <a:blipFill>
                <a:blip r:embed="rId8"/>
                <a:stretch>
                  <a:fillRect r="-27586"/>
                </a:stretch>
              </a:blipFill>
            </p:spPr>
            <p:txBody>
              <a:bodyPr/>
              <a:lstStyle/>
              <a:p>
                <a:r>
                  <a:rPr lang="de-DE">
                    <a:noFill/>
                  </a:rPr>
                  <a:t> </a:t>
                </a:r>
              </a:p>
            </p:txBody>
          </p:sp>
        </mc:Fallback>
      </mc:AlternateContent>
      <p:sp>
        <p:nvSpPr>
          <p:cNvPr id="33" name="Titel 1"/>
          <p:cNvSpPr txBox="1"/>
          <p:nvPr/>
        </p:nvSpPr>
        <p:spPr bwMode="auto">
          <a:xfrm>
            <a:off x="8291725" y="2727756"/>
            <a:ext cx="2057399" cy="3096194"/>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pPr>
              <a:defRPr/>
            </a:pPr>
            <a:endParaRPr lang="de-DE" kern="0">
              <a:solidFill>
                <a:prstClr val="black"/>
              </a:solidFill>
              <a:latin typeface="Kantumruy Pro Medium"/>
              <a:cs typeface="Arial"/>
            </a:endParaRPr>
          </a:p>
          <a:p>
            <a:pPr>
              <a:defRPr/>
            </a:pPr>
            <a:endParaRPr lang="de-DE" kern="0">
              <a:solidFill>
                <a:prstClr val="black"/>
              </a:solidFill>
              <a:latin typeface="Kantumruy Pro Medium"/>
              <a:cs typeface="Arial"/>
            </a:endParaRPr>
          </a:p>
        </p:txBody>
      </p:sp>
      <p:graphicFrame>
        <p:nvGraphicFramePr>
          <p:cNvPr id="34" name="Tabelle 7"/>
          <p:cNvGraphicFramePr>
            <a:graphicFrameLocks noGrp="1"/>
          </p:cNvGraphicFramePr>
          <p:nvPr>
            <p:extLst>
              <p:ext uri="{D42A27DB-BD31-4B8C-83A1-F6EECF244321}">
                <p14:modId xmlns:p14="http://schemas.microsoft.com/office/powerpoint/2010/main" val="2717629198"/>
              </p:ext>
            </p:extLst>
          </p:nvPr>
        </p:nvGraphicFramePr>
        <p:xfrm>
          <a:off x="7586109" y="2651781"/>
          <a:ext cx="2753488" cy="3235960"/>
        </p:xfrm>
        <a:graphic>
          <a:graphicData uri="http://schemas.openxmlformats.org/drawingml/2006/table">
            <a:tbl>
              <a:tblPr firstRow="1" bandRow="1"/>
              <a:tblGrid>
                <a:gridCol w="1501546">
                  <a:extLst>
                    <a:ext uri="{9D8B030D-6E8A-4147-A177-3AD203B41FA5}">
                      <a16:colId xmlns:a16="http://schemas.microsoft.com/office/drawing/2014/main" val="20000"/>
                    </a:ext>
                  </a:extLst>
                </a:gridCol>
                <a:gridCol w="1251942">
                  <a:extLst>
                    <a:ext uri="{9D8B030D-6E8A-4147-A177-3AD203B41FA5}">
                      <a16:colId xmlns:a16="http://schemas.microsoft.com/office/drawing/2014/main" val="20001"/>
                    </a:ext>
                  </a:extLst>
                </a:gridCol>
              </a:tblGrid>
              <a:tr h="370840">
                <a:tc>
                  <a:txBody>
                    <a:bodyPr/>
                    <a:lstStyle>
                      <a:lvl1pPr marL="0" algn="l" defTabSz="914400" rtl="0" eaLnBrk="1" latinLnBrk="0" hangingPunct="1">
                        <a:defRPr sz="1800" b="1" kern="1200">
                          <a:solidFill>
                            <a:schemeClr val="bg1"/>
                          </a:solidFill>
                          <a:latin typeface="Kantumruy Pro"/>
                          <a:ea typeface="Arial"/>
                          <a:cs typeface="Arial"/>
                        </a:defRPr>
                      </a:lvl1pPr>
                      <a:lvl2pPr marL="457200" algn="l" defTabSz="914400" rtl="0" eaLnBrk="1" latinLnBrk="0" hangingPunct="1">
                        <a:defRPr sz="1800" b="1" kern="1200">
                          <a:solidFill>
                            <a:schemeClr val="bg1"/>
                          </a:solidFill>
                          <a:latin typeface="Kantumruy Pro"/>
                          <a:ea typeface="Arial"/>
                          <a:cs typeface="Arial"/>
                        </a:defRPr>
                      </a:lvl2pPr>
                      <a:lvl3pPr marL="914400" algn="l" defTabSz="914400" rtl="0" eaLnBrk="1" latinLnBrk="0" hangingPunct="1">
                        <a:defRPr sz="1800" b="1" kern="1200">
                          <a:solidFill>
                            <a:schemeClr val="bg1"/>
                          </a:solidFill>
                          <a:latin typeface="Kantumruy Pro"/>
                          <a:ea typeface="Arial"/>
                          <a:cs typeface="Arial"/>
                        </a:defRPr>
                      </a:lvl3pPr>
                      <a:lvl4pPr marL="1371600" algn="l" defTabSz="914400" rtl="0" eaLnBrk="1" latinLnBrk="0" hangingPunct="1">
                        <a:defRPr sz="1800" b="1" kern="1200">
                          <a:solidFill>
                            <a:schemeClr val="bg1"/>
                          </a:solidFill>
                          <a:latin typeface="Kantumruy Pro"/>
                          <a:ea typeface="Arial"/>
                          <a:cs typeface="Arial"/>
                        </a:defRPr>
                      </a:lvl4pPr>
                      <a:lvl5pPr marL="1828800" algn="l" defTabSz="914400" rtl="0" eaLnBrk="1" latinLnBrk="0" hangingPunct="1">
                        <a:defRPr sz="1800" b="1" kern="1200">
                          <a:solidFill>
                            <a:schemeClr val="bg1"/>
                          </a:solidFill>
                          <a:latin typeface="Kantumruy Pro"/>
                          <a:ea typeface="Arial"/>
                          <a:cs typeface="Arial"/>
                        </a:defRPr>
                      </a:lvl5pPr>
                      <a:lvl6pPr marL="2286000" algn="l" defTabSz="914400" rtl="0" eaLnBrk="1" latinLnBrk="0" hangingPunct="1">
                        <a:defRPr sz="1800" b="1" kern="1200">
                          <a:solidFill>
                            <a:schemeClr val="bg1"/>
                          </a:solidFill>
                          <a:latin typeface="Kantumruy Pro"/>
                          <a:ea typeface="Arial"/>
                          <a:cs typeface="Arial"/>
                        </a:defRPr>
                      </a:lvl6pPr>
                      <a:lvl7pPr marL="2743200" algn="l" defTabSz="914400" rtl="0" eaLnBrk="1" latinLnBrk="0" hangingPunct="1">
                        <a:defRPr sz="1800" b="1" kern="1200">
                          <a:solidFill>
                            <a:schemeClr val="bg1"/>
                          </a:solidFill>
                          <a:latin typeface="Kantumruy Pro"/>
                          <a:ea typeface="Arial"/>
                          <a:cs typeface="Arial"/>
                        </a:defRPr>
                      </a:lvl7pPr>
                      <a:lvl8pPr marL="3200400" algn="l" defTabSz="914400" rtl="0" eaLnBrk="1" latinLnBrk="0" hangingPunct="1">
                        <a:defRPr sz="1800" b="1" kern="1200">
                          <a:solidFill>
                            <a:schemeClr val="bg1"/>
                          </a:solidFill>
                          <a:latin typeface="Kantumruy Pro"/>
                          <a:ea typeface="Arial"/>
                          <a:cs typeface="Arial"/>
                        </a:defRPr>
                      </a:lvl8pPr>
                      <a:lvl9pPr marL="3657600" algn="l" defTabSz="914400" rtl="0" eaLnBrk="1" latinLnBrk="0" hangingPunct="1">
                        <a:defRPr sz="1800" b="1" kern="1200">
                          <a:solidFill>
                            <a:schemeClr val="bg1"/>
                          </a:solidFill>
                          <a:latin typeface="Kantumruy Pro"/>
                          <a:ea typeface="Arial"/>
                          <a:cs typeface="Arial"/>
                        </a:defRPr>
                      </a:lvl9pPr>
                    </a:lstStyle>
                    <a:p>
                      <a:pPr>
                        <a:defRPr/>
                      </a:pPr>
                      <a:r>
                        <a:rPr lang="de-DE">
                          <a:solidFill>
                            <a:schemeClr val="tx1"/>
                          </a:solidFill>
                        </a:rPr>
                        <a:t>Nächstes Wort</a:t>
                      </a:r>
                      <a:endParaRPr>
                        <a:solidFill>
                          <a:schemeClr val="tx1"/>
                        </a:solidFill>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sz="1800" b="1" kern="1200">
                          <a:solidFill>
                            <a:schemeClr val="bg1"/>
                          </a:solidFill>
                          <a:latin typeface="Kantumruy Pro"/>
                          <a:ea typeface="Arial"/>
                          <a:cs typeface="Arial"/>
                        </a:defRPr>
                      </a:lvl1pPr>
                      <a:lvl2pPr marL="457200" algn="l" defTabSz="914400" rtl="0" eaLnBrk="1" latinLnBrk="0" hangingPunct="1">
                        <a:defRPr sz="1800" b="1" kern="1200">
                          <a:solidFill>
                            <a:schemeClr val="bg1"/>
                          </a:solidFill>
                          <a:latin typeface="Kantumruy Pro"/>
                          <a:ea typeface="Arial"/>
                          <a:cs typeface="Arial"/>
                        </a:defRPr>
                      </a:lvl2pPr>
                      <a:lvl3pPr marL="914400" algn="l" defTabSz="914400" rtl="0" eaLnBrk="1" latinLnBrk="0" hangingPunct="1">
                        <a:defRPr sz="1800" b="1" kern="1200">
                          <a:solidFill>
                            <a:schemeClr val="bg1"/>
                          </a:solidFill>
                          <a:latin typeface="Kantumruy Pro"/>
                          <a:ea typeface="Arial"/>
                          <a:cs typeface="Arial"/>
                        </a:defRPr>
                      </a:lvl3pPr>
                      <a:lvl4pPr marL="1371600" algn="l" defTabSz="914400" rtl="0" eaLnBrk="1" latinLnBrk="0" hangingPunct="1">
                        <a:defRPr sz="1800" b="1" kern="1200">
                          <a:solidFill>
                            <a:schemeClr val="bg1"/>
                          </a:solidFill>
                          <a:latin typeface="Kantumruy Pro"/>
                          <a:ea typeface="Arial"/>
                          <a:cs typeface="Arial"/>
                        </a:defRPr>
                      </a:lvl4pPr>
                      <a:lvl5pPr marL="1828800" algn="l" defTabSz="914400" rtl="0" eaLnBrk="1" latinLnBrk="0" hangingPunct="1">
                        <a:defRPr sz="1800" b="1" kern="1200">
                          <a:solidFill>
                            <a:schemeClr val="bg1"/>
                          </a:solidFill>
                          <a:latin typeface="Kantumruy Pro"/>
                          <a:ea typeface="Arial"/>
                          <a:cs typeface="Arial"/>
                        </a:defRPr>
                      </a:lvl5pPr>
                      <a:lvl6pPr marL="2286000" algn="l" defTabSz="914400" rtl="0" eaLnBrk="1" latinLnBrk="0" hangingPunct="1">
                        <a:defRPr sz="1800" b="1" kern="1200">
                          <a:solidFill>
                            <a:schemeClr val="bg1"/>
                          </a:solidFill>
                          <a:latin typeface="Kantumruy Pro"/>
                          <a:ea typeface="Arial"/>
                          <a:cs typeface="Arial"/>
                        </a:defRPr>
                      </a:lvl6pPr>
                      <a:lvl7pPr marL="2743200" algn="l" defTabSz="914400" rtl="0" eaLnBrk="1" latinLnBrk="0" hangingPunct="1">
                        <a:defRPr sz="1800" b="1" kern="1200">
                          <a:solidFill>
                            <a:schemeClr val="bg1"/>
                          </a:solidFill>
                          <a:latin typeface="Kantumruy Pro"/>
                          <a:ea typeface="Arial"/>
                          <a:cs typeface="Arial"/>
                        </a:defRPr>
                      </a:lvl7pPr>
                      <a:lvl8pPr marL="3200400" algn="l" defTabSz="914400" rtl="0" eaLnBrk="1" latinLnBrk="0" hangingPunct="1">
                        <a:defRPr sz="1800" b="1" kern="1200">
                          <a:solidFill>
                            <a:schemeClr val="bg1"/>
                          </a:solidFill>
                          <a:latin typeface="Kantumruy Pro"/>
                          <a:ea typeface="Arial"/>
                          <a:cs typeface="Arial"/>
                        </a:defRPr>
                      </a:lvl8pPr>
                      <a:lvl9pPr marL="3657600" algn="l" defTabSz="914400" rtl="0" eaLnBrk="1" latinLnBrk="0" hangingPunct="1">
                        <a:defRPr sz="1800" b="1" kern="1200">
                          <a:solidFill>
                            <a:schemeClr val="bg1"/>
                          </a:solidFill>
                          <a:latin typeface="Kantumruy Pro"/>
                          <a:ea typeface="Arial"/>
                          <a:cs typeface="Arial"/>
                        </a:defRPr>
                      </a:lvl9pPr>
                    </a:lstStyle>
                    <a:p>
                      <a:pPr>
                        <a:defRPr/>
                      </a:pPr>
                      <a:r>
                        <a:rPr lang="de-DE" dirty="0">
                          <a:solidFill>
                            <a:schemeClr val="tx1"/>
                          </a:solidFill>
                        </a:rPr>
                        <a:t>Wahrschein-</a:t>
                      </a:r>
                      <a:r>
                        <a:rPr lang="de-DE" dirty="0" err="1">
                          <a:solidFill>
                            <a:schemeClr val="tx1"/>
                          </a:solidFill>
                        </a:rPr>
                        <a:t>lichkeit</a:t>
                      </a:r>
                      <a:endParaRPr lang="de-DE" dirty="0">
                        <a:solidFill>
                          <a:schemeClr val="tx1"/>
                        </a:solidFill>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solidFill>
                      <a:sysClr val="windowText" lastClr="000000"/>
                    </a:solidFill>
                  </a:tcPr>
                </a:tc>
                <a:extLst>
                  <a:ext uri="{0D108BD9-81ED-4DB2-BD59-A6C34878D82A}">
                    <a16:rowId xmlns:a16="http://schemas.microsoft.com/office/drawing/2014/main" val="10000"/>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buClrTx/>
                        <a:buFontTx/>
                        <a:defRPr/>
                      </a:pPr>
                      <a:r>
                        <a:rPr lang="de-DE" dirty="0">
                          <a:solidFill>
                            <a:schemeClr val="bg1"/>
                          </a:solidFill>
                        </a:rPr>
                        <a:t>generieren</a:t>
                      </a:r>
                      <a:endParaRPr dirty="0">
                        <a:solidFill>
                          <a:schemeClr val="bg1"/>
                        </a:solidFill>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solidFill>
                            <a:schemeClr val="bg1"/>
                          </a:solidFill>
                        </a:rPr>
                        <a:t>27 %</a:t>
                      </a:r>
                      <a:endParaRPr>
                        <a:solidFill>
                          <a:schemeClr val="bg1"/>
                        </a:solidFill>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solidFill>
                            <a:schemeClr val="bg1"/>
                          </a:solidFill>
                        </a:rPr>
                        <a:t>erraten</a:t>
                      </a:r>
                      <a:endParaRPr>
                        <a:solidFill>
                          <a:schemeClr val="bg1"/>
                        </a:solidFill>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solidFill>
                            <a:schemeClr val="bg1"/>
                          </a:solidFill>
                        </a:rPr>
                        <a:t>26 %</a:t>
                      </a:r>
                      <a:endParaRPr>
                        <a:solidFill>
                          <a:schemeClr val="bg1"/>
                        </a:solidFill>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solidFill>
                            <a:schemeClr val="bg1"/>
                          </a:solidFill>
                        </a:rPr>
                        <a:t>bestimmen</a:t>
                      </a:r>
                      <a:endParaRPr>
                        <a:solidFill>
                          <a:schemeClr val="bg1"/>
                        </a:solidFill>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solidFill>
                            <a:schemeClr val="bg1"/>
                          </a:solidFill>
                        </a:rPr>
                        <a:t>24 %</a:t>
                      </a:r>
                      <a:endParaRPr>
                        <a:solidFill>
                          <a:schemeClr val="bg1"/>
                        </a:solidFill>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solidFill>
                            <a:schemeClr val="bg1"/>
                          </a:solidFill>
                        </a:rPr>
                        <a:t>lernen</a:t>
                      </a:r>
                      <a:endParaRPr>
                        <a:solidFill>
                          <a:schemeClr val="bg1"/>
                        </a:solidFill>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solidFill>
                            <a:schemeClr val="bg1"/>
                          </a:solidFill>
                        </a:rPr>
                        <a:t>18 %</a:t>
                      </a:r>
                      <a:endParaRPr>
                        <a:solidFill>
                          <a:schemeClr val="bg1"/>
                        </a:solidFill>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dirty="0">
                          <a:solidFill>
                            <a:schemeClr val="bg1"/>
                          </a:solidFill>
                        </a:rPr>
                        <a:t>wählen</a:t>
                      </a:r>
                      <a:endParaRPr dirty="0">
                        <a:solidFill>
                          <a:schemeClr val="bg1"/>
                        </a:solidFill>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dirty="0">
                          <a:solidFill>
                            <a:schemeClr val="bg1"/>
                          </a:solidFill>
                        </a:rPr>
                        <a:t>2 %</a:t>
                      </a:r>
                      <a:endParaRPr dirty="0">
                        <a:solidFill>
                          <a:schemeClr val="bg1"/>
                        </a:solidFill>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solidFill>
                            <a:schemeClr val="bg1"/>
                          </a:solidFill>
                        </a:rPr>
                        <a:t>ignorieren</a:t>
                      </a:r>
                      <a:endParaRPr>
                        <a:solidFill>
                          <a:schemeClr val="bg1"/>
                        </a:solidFill>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dirty="0">
                          <a:solidFill>
                            <a:schemeClr val="bg1"/>
                          </a:solidFill>
                        </a:rPr>
                        <a:t>1 %</a:t>
                      </a:r>
                      <a:endParaRPr dirty="0">
                        <a:solidFill>
                          <a:schemeClr val="bg1"/>
                        </a:solidFill>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solidFill>
                            <a:schemeClr val="bg1"/>
                          </a:solidFill>
                        </a:rPr>
                        <a:t>…</a:t>
                      </a:r>
                      <a:endParaRPr>
                        <a:solidFill>
                          <a:schemeClr val="bg1"/>
                        </a:solidFill>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dirty="0">
                          <a:solidFill>
                            <a:schemeClr val="bg1"/>
                          </a:solidFill>
                        </a:rPr>
                        <a:t>…</a:t>
                      </a:r>
                      <a:endParaRPr dirty="0">
                        <a:solidFill>
                          <a:schemeClr val="bg1"/>
                        </a:solidFill>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35" name="Pfeil: nach oben gekrümmt 7"/>
          <p:cNvSpPr/>
          <p:nvPr/>
        </p:nvSpPr>
        <p:spPr bwMode="auto">
          <a:xfrm>
            <a:off x="1962447" y="5350750"/>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36" name="Pfeil: nach oben gekrümmt 16"/>
          <p:cNvSpPr/>
          <p:nvPr/>
        </p:nvSpPr>
        <p:spPr bwMode="auto">
          <a:xfrm>
            <a:off x="3495200" y="5350750"/>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37" name="Pfeil: nach oben gekrümmt 18"/>
          <p:cNvSpPr/>
          <p:nvPr/>
        </p:nvSpPr>
        <p:spPr bwMode="auto">
          <a:xfrm>
            <a:off x="5205434" y="5350750"/>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38" name="Pfeil: nach oben gekrümmt 19"/>
          <p:cNvSpPr/>
          <p:nvPr/>
        </p:nvSpPr>
        <p:spPr bwMode="auto">
          <a:xfrm>
            <a:off x="5538927" y="5350750"/>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39" name="Pfeil: nach oben gekrümmt 20"/>
          <p:cNvSpPr/>
          <p:nvPr/>
        </p:nvSpPr>
        <p:spPr bwMode="auto">
          <a:xfrm flipH="1">
            <a:off x="5650413" y="5381081"/>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40" name="Pfeil: nach oben gekrümmt 21"/>
          <p:cNvSpPr/>
          <p:nvPr/>
        </p:nvSpPr>
        <p:spPr bwMode="auto">
          <a:xfrm flipH="1">
            <a:off x="2259581" y="5381081"/>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41" name="Textfeld 40"/>
          <p:cNvSpPr txBox="1"/>
          <p:nvPr/>
        </p:nvSpPr>
        <p:spPr bwMode="auto">
          <a:xfrm>
            <a:off x="8353086" y="6471295"/>
            <a:ext cx="2133600" cy="184666"/>
          </a:xfrm>
          <a:prstGeom prst="rect">
            <a:avLst/>
          </a:prstGeom>
          <a:noFill/>
        </p:spPr>
        <p:txBody>
          <a:bodyPr wrap="square" rtlCol="0">
            <a:spAutoFit/>
          </a:bodyPr>
          <a:lstStyle/>
          <a:p>
            <a:pPr>
              <a:buClr>
                <a:srgbClr val="000000"/>
              </a:buClr>
              <a:buFont typeface="Arial"/>
              <a:buNone/>
              <a:defRPr/>
            </a:pPr>
            <a:r>
              <a:rPr lang="de-DE" sz="600" i="1" kern="0">
                <a:solidFill>
                  <a:srgbClr val="000000"/>
                </a:solidFill>
                <a:latin typeface="Arial"/>
                <a:cs typeface="Arial"/>
              </a:rPr>
              <a:t>Idee von 3Blue1Brown 2024. Eigene Darstellungen</a:t>
            </a:r>
            <a:endParaRPr sz="1400" kern="0">
              <a:solidFill>
                <a:srgbClr val="000000"/>
              </a:solidFill>
              <a:latin typeface="Arial"/>
              <a:cs typeface="Arial"/>
            </a:endParaRPr>
          </a:p>
        </p:txBody>
      </p:sp>
      <p:sp>
        <p:nvSpPr>
          <p:cNvPr id="42" name="Pfeil: nach oben gekrümmt 23"/>
          <p:cNvSpPr/>
          <p:nvPr/>
        </p:nvSpPr>
        <p:spPr bwMode="auto">
          <a:xfrm flipH="1">
            <a:off x="4272311" y="5381081"/>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grpSp>
        <p:nvGrpSpPr>
          <p:cNvPr id="43" name="Gruppieren 42">
            <a:extLst>
              <a:ext uri="{FF2B5EF4-FFF2-40B4-BE49-F238E27FC236}">
                <a16:creationId xmlns:a16="http://schemas.microsoft.com/office/drawing/2014/main" id="{74C6869B-62E1-4DC3-AC60-A5F124CBDECC}"/>
              </a:ext>
            </a:extLst>
          </p:cNvPr>
          <p:cNvGrpSpPr/>
          <p:nvPr/>
        </p:nvGrpSpPr>
        <p:grpSpPr>
          <a:xfrm>
            <a:off x="1329178" y="2300924"/>
            <a:ext cx="655319" cy="2899961"/>
            <a:chOff x="-13509" y="1744785"/>
            <a:chExt cx="655319" cy="2899961"/>
          </a:xfrm>
        </p:grpSpPr>
        <mc:AlternateContent xmlns:mc="http://schemas.openxmlformats.org/markup-compatibility/2006" xmlns:a14="http://schemas.microsoft.com/office/drawing/2010/main">
          <mc:Choice Requires="a14">
            <p:sp>
              <p:nvSpPr>
                <p:cNvPr id="44" name="Textfeld 43">
                  <a:extLst>
                    <a:ext uri="{FF2B5EF4-FFF2-40B4-BE49-F238E27FC236}">
                      <a16:creationId xmlns:a16="http://schemas.microsoft.com/office/drawing/2014/main" id="{3CFBBF15-F6E1-4FDE-B11B-B651616462B1}"/>
                    </a:ext>
                  </a:extLst>
                </p:cNvPr>
                <p:cNvSpPr txBox="1"/>
                <p:nvPr/>
              </p:nvSpPr>
              <p:spPr bwMode="auto">
                <a:xfrm>
                  <a:off x="-13509" y="3072937"/>
                  <a:ext cx="175846"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kumimoji="0" lang="de-DE" sz="1400" b="0" i="1" u="none" strike="noStrike" kern="0" cap="none" spc="0" normalizeH="0" baseline="0" noProof="0" smtClean="0">
                            <a:ln>
                              <a:noFill/>
                            </a:ln>
                            <a:solidFill>
                              <a:srgbClr val="000000"/>
                            </a:solidFill>
                            <a:effectLst/>
                            <a:uLnTx/>
                            <a:uFillTx/>
                            <a:latin typeface="Cambria Math" panose="02040503050406030204" pitchFamily="18" charset="0"/>
                            <a:ea typeface="Cambria Math"/>
                            <a:cs typeface="Cambria Math"/>
                          </a:rPr>
                          <m:t>12,288</m:t>
                        </m:r>
                      </m:oMath>
                    </m:oMathPara>
                  </a14:m>
                  <a:endParaRPr kumimoji="0" lang="de-DE" sz="1400" b="0" i="0" u="none" strike="noStrike" kern="0" cap="none" spc="0" normalizeH="0" baseline="0" noProof="0" dirty="0">
                    <a:ln>
                      <a:noFill/>
                    </a:ln>
                    <a:solidFill>
                      <a:srgbClr val="000000"/>
                    </a:solidFill>
                    <a:effectLst/>
                    <a:uLnTx/>
                    <a:uFillTx/>
                    <a:latin typeface="Arial"/>
                    <a:cs typeface="Arial"/>
                  </a:endParaRPr>
                </a:p>
              </p:txBody>
            </p:sp>
          </mc:Choice>
          <mc:Fallback xmlns="">
            <p:sp>
              <p:nvSpPr>
                <p:cNvPr id="26" name="Textfeld 25">
                  <a:extLst>
                    <a:ext uri="{FF2B5EF4-FFF2-40B4-BE49-F238E27FC236}">
                      <a16:creationId xmlns:a16="http://schemas.microsoft.com/office/drawing/2014/main" id="{3CFBBF15-F6E1-4FDE-B11B-B651616462B1}"/>
                    </a:ext>
                  </a:extLst>
                </p:cNvPr>
                <p:cNvSpPr txBox="1">
                  <a:spLocks noRot="1" noChangeAspect="1" noMove="1" noResize="1" noEditPoints="1" noAdjustHandles="1" noChangeArrowheads="1" noChangeShapeType="1" noTextEdit="1"/>
                </p:cNvSpPr>
                <p:nvPr/>
              </p:nvSpPr>
              <p:spPr bwMode="auto">
                <a:xfrm>
                  <a:off x="-13509" y="3072937"/>
                  <a:ext cx="175846" cy="215444"/>
                </a:xfrm>
                <a:prstGeom prst="rect">
                  <a:avLst/>
                </a:prstGeom>
                <a:blipFill>
                  <a:blip r:embed="rId10"/>
                  <a:stretch>
                    <a:fillRect l="-34483" r="-231034" b="-8571"/>
                  </a:stretch>
                </a:blipFill>
              </p:spPr>
              <p:txBody>
                <a:bodyPr/>
                <a:lstStyle/>
                <a:p>
                  <a:r>
                    <a:rPr lang="de-DE">
                      <a:noFill/>
                    </a:rPr>
                    <a:t> </a:t>
                  </a:r>
                </a:p>
              </p:txBody>
            </p:sp>
          </mc:Fallback>
        </mc:AlternateContent>
        <p:sp>
          <p:nvSpPr>
            <p:cNvPr id="45" name="Geschweifte Klammer links 44">
              <a:extLst>
                <a:ext uri="{FF2B5EF4-FFF2-40B4-BE49-F238E27FC236}">
                  <a16:creationId xmlns:a16="http://schemas.microsoft.com/office/drawing/2014/main" id="{8886284E-2E8D-4AFC-837D-7DFE4406E785}"/>
                </a:ext>
              </a:extLst>
            </p:cNvPr>
            <p:cNvSpPr/>
            <p:nvPr/>
          </p:nvSpPr>
          <p:spPr bwMode="auto">
            <a:xfrm>
              <a:off x="596091" y="1744785"/>
              <a:ext cx="45719" cy="2899961"/>
            </a:xfrm>
            <a:prstGeom prst="leftBrace">
              <a:avLst/>
            </a:prstGeom>
            <a:no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grpSp>
      <p:sp>
        <p:nvSpPr>
          <p:cNvPr id="46" name="Textfeld 45">
            <a:extLst>
              <a:ext uri="{FF2B5EF4-FFF2-40B4-BE49-F238E27FC236}">
                <a16:creationId xmlns:a16="http://schemas.microsoft.com/office/drawing/2014/main" id="{2A406E47-99EB-45AD-B39A-5063065E82B5}"/>
              </a:ext>
            </a:extLst>
          </p:cNvPr>
          <p:cNvSpPr txBox="1"/>
          <p:nvPr/>
        </p:nvSpPr>
        <p:spPr>
          <a:xfrm>
            <a:off x="1329178" y="374136"/>
            <a:ext cx="7718780" cy="769441"/>
          </a:xfrm>
          <a:prstGeom prst="rect">
            <a:avLst/>
          </a:prstGeom>
          <a:noFill/>
        </p:spPr>
        <p:txBody>
          <a:bodyPr wrap="none" rtlCol="0">
            <a:spAutoFit/>
          </a:bodyPr>
          <a:lstStyle/>
          <a:p>
            <a:r>
              <a:rPr lang="de-DE" sz="2200" dirty="0">
                <a:solidFill>
                  <a:schemeClr val="bg2"/>
                </a:solidFill>
              </a:rPr>
              <a:t>Wie arbeitet generative künstliche Intelligenz (wie </a:t>
            </a:r>
            <a:r>
              <a:rPr lang="de-DE" sz="2200" dirty="0" err="1">
                <a:solidFill>
                  <a:schemeClr val="bg2"/>
                </a:solidFill>
              </a:rPr>
              <a:t>ChatGPT</a:t>
            </a:r>
            <a:r>
              <a:rPr lang="de-DE" sz="2200" dirty="0">
                <a:solidFill>
                  <a:schemeClr val="bg2"/>
                </a:solidFill>
              </a:rPr>
              <a:t>)</a:t>
            </a:r>
          </a:p>
          <a:p>
            <a:r>
              <a:rPr lang="de-DE" sz="2200" dirty="0">
                <a:solidFill>
                  <a:schemeClr val="bg2"/>
                </a:solidFill>
              </a:rPr>
              <a:t>Large Language Models</a:t>
            </a:r>
          </a:p>
        </p:txBody>
      </p:sp>
    </p:spTree>
    <p:extLst>
      <p:ext uri="{BB962C8B-B14F-4D97-AF65-F5344CB8AC3E}">
        <p14:creationId xmlns:p14="http://schemas.microsoft.com/office/powerpoint/2010/main" val="930318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4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5" grpId="0" animBg="1"/>
      <p:bldP spid="36" grpId="0" animBg="1"/>
      <p:bldP spid="37" grpId="0" animBg="1"/>
      <p:bldP spid="38" grpId="0" animBg="1"/>
      <p:bldP spid="39" grpId="0" animBg="1"/>
      <p:bldP spid="40" grpId="0" animBg="1"/>
      <p:bldP spid="41" grpId="0"/>
      <p:bldP spid="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329178" y="2334450"/>
            <a:ext cx="9534084" cy="4244468"/>
          </a:xfrm>
        </p:spPr>
        <p:txBody>
          <a:bodyPr/>
          <a:lstStyle/>
          <a:p>
            <a:endParaRPr lang="de-DE" dirty="0"/>
          </a:p>
        </p:txBody>
      </p:sp>
      <p:sp>
        <p:nvSpPr>
          <p:cNvPr id="3" name="Textplatzhalter 2"/>
          <p:cNvSpPr txBox="1"/>
          <p:nvPr/>
        </p:nvSpPr>
        <p:spPr bwMode="auto">
          <a:xfrm>
            <a:off x="8682082" y="2499294"/>
            <a:ext cx="964803" cy="402736"/>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Parabel.</a:t>
            </a:r>
            <a:endParaRPr kern="0" dirty="0">
              <a:solidFill>
                <a:prstClr val="black"/>
              </a:solidFill>
              <a:cs typeface="Arial"/>
            </a:endParaRPr>
          </a:p>
        </p:txBody>
      </p:sp>
      <p:pic>
        <p:nvPicPr>
          <p:cNvPr id="4" name="Grafik 3"/>
          <p:cNvPicPr>
            <a:picLocks noChangeAspect="1"/>
          </p:cNvPicPr>
          <p:nvPr/>
        </p:nvPicPr>
        <p:blipFill>
          <a:blip r:embed="rId3"/>
          <a:stretch/>
        </p:blipFill>
        <p:spPr bwMode="auto">
          <a:xfrm>
            <a:off x="1617541" y="3622110"/>
            <a:ext cx="2757197" cy="2220475"/>
          </a:xfrm>
          <a:prstGeom prst="rect">
            <a:avLst/>
          </a:prstGeom>
        </p:spPr>
      </p:pic>
      <p:sp>
        <p:nvSpPr>
          <p:cNvPr id="6" name="Pfeil: nach oben gekrümmt 9"/>
          <p:cNvSpPr/>
          <p:nvPr/>
        </p:nvSpPr>
        <p:spPr bwMode="auto">
          <a:xfrm flipV="1">
            <a:off x="2229764" y="2204654"/>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7" name="Pfeil: nach oben gekrümmt 10"/>
          <p:cNvSpPr/>
          <p:nvPr/>
        </p:nvSpPr>
        <p:spPr bwMode="auto">
          <a:xfrm flipV="1">
            <a:off x="6718634" y="2204654"/>
            <a:ext cx="2255548"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8" name="Textfeld 7"/>
          <p:cNvSpPr txBox="1"/>
          <p:nvPr/>
        </p:nvSpPr>
        <p:spPr bwMode="auto">
          <a:xfrm>
            <a:off x="7846407" y="6209586"/>
            <a:ext cx="2133600" cy="461665"/>
          </a:xfrm>
          <a:prstGeom prst="rect">
            <a:avLst/>
          </a:prstGeom>
          <a:noFill/>
        </p:spPr>
        <p:txBody>
          <a:bodyPr wrap="square" rtlCol="0">
            <a:spAutoFit/>
          </a:bodyPr>
          <a:lstStyle/>
          <a:p>
            <a:pPr>
              <a:buClr>
                <a:srgbClr val="000000"/>
              </a:buClr>
              <a:buFont typeface="Arial"/>
              <a:buNone/>
              <a:defRPr/>
            </a:pPr>
            <a:r>
              <a:rPr lang="de-DE" sz="600" i="1" kern="0" dirty="0">
                <a:solidFill>
                  <a:srgbClr val="000000"/>
                </a:solidFill>
                <a:latin typeface="Arial"/>
                <a:cs typeface="Arial"/>
              </a:rPr>
              <a:t>Idee von 3Blue1Brown 2024. Eigene Darstellungen</a:t>
            </a:r>
            <a:br>
              <a:rPr lang="de-DE" sz="600" i="1" kern="0" dirty="0">
                <a:solidFill>
                  <a:srgbClr val="000000"/>
                </a:solidFill>
                <a:latin typeface="Arial"/>
                <a:cs typeface="Arial"/>
              </a:rPr>
            </a:br>
            <a:r>
              <a:rPr lang="de-DE" sz="600" i="1" kern="0" dirty="0">
                <a:solidFill>
                  <a:srgbClr val="000000"/>
                </a:solidFill>
                <a:latin typeface="Arial"/>
                <a:cs typeface="Arial"/>
              </a:rPr>
              <a:t>Grafik Ringe: </a:t>
            </a:r>
            <a:r>
              <a:rPr lang="de-DE" sz="600" i="1" u="sng" kern="0" dirty="0">
                <a:solidFill>
                  <a:srgbClr val="000000"/>
                </a:solidFill>
                <a:latin typeface="Arial"/>
                <a:cs typeface="Arial"/>
                <a:hlinkClick r:id="rId4" tooltip="https://pixabay.com/de/illustrations/ring-goldene-muster-dekoration-3514289/"/>
              </a:rPr>
              <a:t>https://pixabay.com/de/illustrations/ring-goldene-muster-dekoration-3514289/</a:t>
            </a:r>
            <a:r>
              <a:rPr lang="de-DE" sz="600" i="1" kern="0" dirty="0">
                <a:solidFill>
                  <a:srgbClr val="000000"/>
                </a:solidFill>
                <a:latin typeface="Arial"/>
                <a:cs typeface="Arial"/>
              </a:rPr>
              <a:t>  (ausgenommen aus CC-Lizenz)</a:t>
            </a:r>
            <a:endParaRPr sz="1400" kern="0" dirty="0">
              <a:solidFill>
                <a:srgbClr val="000000"/>
              </a:solidFill>
              <a:latin typeface="Arial"/>
              <a:cs typeface="Arial"/>
            </a:endParaRPr>
          </a:p>
        </p:txBody>
      </p:sp>
      <p:grpSp>
        <p:nvGrpSpPr>
          <p:cNvPr id="9" name="Gruppieren 8">
            <a:extLst>
              <a:ext uri="{FF2B5EF4-FFF2-40B4-BE49-F238E27FC236}">
                <a16:creationId xmlns:a16="http://schemas.microsoft.com/office/drawing/2014/main" id="{A26FE240-A7BE-4B8D-B104-AAC18386F776}"/>
              </a:ext>
            </a:extLst>
          </p:cNvPr>
          <p:cNvGrpSpPr/>
          <p:nvPr/>
        </p:nvGrpSpPr>
        <p:grpSpPr>
          <a:xfrm>
            <a:off x="6200025" y="3766980"/>
            <a:ext cx="2713182" cy="1638300"/>
            <a:chOff x="5283993" y="3472550"/>
            <a:chExt cx="2713182" cy="1638300"/>
          </a:xfrm>
        </p:grpSpPr>
        <p:pic>
          <p:nvPicPr>
            <p:cNvPr id="10" name="Grafik 9"/>
            <p:cNvPicPr>
              <a:picLocks noChangeAspect="1"/>
            </p:cNvPicPr>
            <p:nvPr/>
          </p:nvPicPr>
          <p:blipFill>
            <a:blip r:embed="rId5"/>
            <a:stretch/>
          </p:blipFill>
          <p:spPr bwMode="auto">
            <a:xfrm>
              <a:off x="5283993" y="3472550"/>
              <a:ext cx="1638300" cy="1638300"/>
            </a:xfrm>
            <a:prstGeom prst="rect">
              <a:avLst/>
            </a:prstGeom>
          </p:spPr>
        </p:pic>
        <p:pic>
          <p:nvPicPr>
            <p:cNvPr id="11" name="Grafik 10"/>
            <p:cNvPicPr>
              <a:picLocks noChangeAspect="1"/>
            </p:cNvPicPr>
            <p:nvPr/>
          </p:nvPicPr>
          <p:blipFill>
            <a:blip r:embed="rId5"/>
            <a:stretch/>
          </p:blipFill>
          <p:spPr bwMode="auto">
            <a:xfrm>
              <a:off x="5750718" y="3472550"/>
              <a:ext cx="1638300" cy="1638300"/>
            </a:xfrm>
            <a:prstGeom prst="rect">
              <a:avLst/>
            </a:prstGeom>
          </p:spPr>
        </p:pic>
        <p:pic>
          <p:nvPicPr>
            <p:cNvPr id="12" name="Grafik 11"/>
            <p:cNvPicPr>
              <a:picLocks noChangeAspect="1"/>
            </p:cNvPicPr>
            <p:nvPr/>
          </p:nvPicPr>
          <p:blipFill>
            <a:blip r:embed="rId5"/>
            <a:stretch/>
          </p:blipFill>
          <p:spPr bwMode="auto">
            <a:xfrm>
              <a:off x="6358875" y="3472550"/>
              <a:ext cx="1638300" cy="1638300"/>
            </a:xfrm>
            <a:prstGeom prst="rect">
              <a:avLst/>
            </a:prstGeom>
          </p:spPr>
        </p:pic>
      </p:grpSp>
      <p:sp>
        <p:nvSpPr>
          <p:cNvPr id="13" name="Textplatzhalter 2">
            <a:extLst>
              <a:ext uri="{FF2B5EF4-FFF2-40B4-BE49-F238E27FC236}">
                <a16:creationId xmlns:a16="http://schemas.microsoft.com/office/drawing/2014/main" id="{7C06CF63-8D24-4AD0-8749-B790E119600D}"/>
              </a:ext>
            </a:extLst>
          </p:cNvPr>
          <p:cNvSpPr txBox="1">
            <a:spLocks/>
          </p:cNvSpPr>
          <p:nvPr/>
        </p:nvSpPr>
        <p:spPr bwMode="auto">
          <a:xfrm>
            <a:off x="1329178" y="2515188"/>
            <a:ext cx="5054965" cy="402736"/>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Die Funktion ist eine</a:t>
            </a:r>
          </a:p>
        </p:txBody>
      </p:sp>
      <p:sp>
        <p:nvSpPr>
          <p:cNvPr id="14" name="Textplatzhalter 2">
            <a:extLst>
              <a:ext uri="{FF2B5EF4-FFF2-40B4-BE49-F238E27FC236}">
                <a16:creationId xmlns:a16="http://schemas.microsoft.com/office/drawing/2014/main" id="{144B6DE0-6F0E-4F93-9213-F79B6C4B5793}"/>
              </a:ext>
            </a:extLst>
          </p:cNvPr>
          <p:cNvSpPr txBox="1">
            <a:spLocks/>
          </p:cNvSpPr>
          <p:nvPr/>
        </p:nvSpPr>
        <p:spPr bwMode="auto">
          <a:xfrm>
            <a:off x="3330509" y="2510343"/>
            <a:ext cx="872188" cy="402736"/>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Parabel.</a:t>
            </a:r>
          </a:p>
        </p:txBody>
      </p:sp>
      <p:sp>
        <p:nvSpPr>
          <p:cNvPr id="15" name="Textplatzhalter 2">
            <a:extLst>
              <a:ext uri="{FF2B5EF4-FFF2-40B4-BE49-F238E27FC236}">
                <a16:creationId xmlns:a16="http://schemas.microsoft.com/office/drawing/2014/main" id="{F4EF5ADF-90E6-45C7-B98C-7CE89FD8FEDA}"/>
              </a:ext>
            </a:extLst>
          </p:cNvPr>
          <p:cNvSpPr txBox="1"/>
          <p:nvPr/>
        </p:nvSpPr>
        <p:spPr bwMode="auto">
          <a:xfrm>
            <a:off x="5411832" y="2499037"/>
            <a:ext cx="4235053" cy="402736"/>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Die Erzählung von Lessing ist eine</a:t>
            </a:r>
            <a:endParaRPr kern="0" dirty="0">
              <a:solidFill>
                <a:prstClr val="black"/>
              </a:solidFill>
              <a:cs typeface="Arial"/>
            </a:endParaRPr>
          </a:p>
        </p:txBody>
      </p:sp>
      <p:sp>
        <p:nvSpPr>
          <p:cNvPr id="16" name="Textfeld 15">
            <a:extLst>
              <a:ext uri="{FF2B5EF4-FFF2-40B4-BE49-F238E27FC236}">
                <a16:creationId xmlns:a16="http://schemas.microsoft.com/office/drawing/2014/main" id="{2A406E47-99EB-45AD-B39A-5063065E82B5}"/>
              </a:ext>
            </a:extLst>
          </p:cNvPr>
          <p:cNvSpPr txBox="1"/>
          <p:nvPr/>
        </p:nvSpPr>
        <p:spPr>
          <a:xfrm>
            <a:off x="1329178" y="374136"/>
            <a:ext cx="4057714" cy="646331"/>
          </a:xfrm>
          <a:prstGeom prst="rect">
            <a:avLst/>
          </a:prstGeom>
          <a:noFill/>
        </p:spPr>
        <p:txBody>
          <a:bodyPr wrap="none" rtlCol="0">
            <a:spAutoFit/>
          </a:bodyPr>
          <a:lstStyle/>
          <a:p>
            <a:r>
              <a:rPr lang="de-DE" sz="3600" dirty="0">
                <a:solidFill>
                  <a:schemeClr val="bg2"/>
                </a:solidFill>
              </a:rPr>
              <a:t>1. Schritt: Attention</a:t>
            </a:r>
          </a:p>
        </p:txBody>
      </p:sp>
      <p:sp>
        <p:nvSpPr>
          <p:cNvPr id="17" name="Textfeld 16">
            <a:extLst>
              <a:ext uri="{FF2B5EF4-FFF2-40B4-BE49-F238E27FC236}">
                <a16:creationId xmlns:a16="http://schemas.microsoft.com/office/drawing/2014/main" id="{2A406E47-99EB-45AD-B39A-5063065E82B5}"/>
              </a:ext>
            </a:extLst>
          </p:cNvPr>
          <p:cNvSpPr txBox="1"/>
          <p:nvPr/>
        </p:nvSpPr>
        <p:spPr>
          <a:xfrm>
            <a:off x="1329178" y="1446626"/>
            <a:ext cx="6031459" cy="461665"/>
          </a:xfrm>
          <a:prstGeom prst="rect">
            <a:avLst/>
          </a:prstGeom>
          <a:noFill/>
        </p:spPr>
        <p:txBody>
          <a:bodyPr wrap="none" rtlCol="0">
            <a:spAutoFit/>
          </a:bodyPr>
          <a:lstStyle/>
          <a:p>
            <a:r>
              <a:rPr lang="de-DE" sz="2400" dirty="0">
                <a:solidFill>
                  <a:schemeClr val="bg2"/>
                </a:solidFill>
              </a:rPr>
              <a:t>Die Vektoren „kommunizieren miteinander“</a:t>
            </a:r>
          </a:p>
        </p:txBody>
      </p:sp>
    </p:spTree>
    <p:extLst>
      <p:ext uri="{BB962C8B-B14F-4D97-AF65-F5344CB8AC3E}">
        <p14:creationId xmlns:p14="http://schemas.microsoft.com/office/powerpoint/2010/main" val="652069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3"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sp>
        <p:nvSpPr>
          <p:cNvPr id="3" name="Textplatzhalter 2"/>
          <p:cNvSpPr txBox="1">
            <a:spLocks/>
          </p:cNvSpPr>
          <p:nvPr/>
        </p:nvSpPr>
        <p:spPr bwMode="auto">
          <a:xfrm>
            <a:off x="1329178" y="1945197"/>
            <a:ext cx="2055733" cy="411171"/>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1" i="0" u="none" strike="noStrike" kern="0" cap="none" spc="23" normalizeH="0" baseline="0" noProof="0">
                <a:ln>
                  <a:noFill/>
                </a:ln>
                <a:solidFill>
                  <a:sysClr val="windowText" lastClr="000000"/>
                </a:solidFill>
                <a:effectLst/>
                <a:uLnTx/>
                <a:uFillTx/>
                <a:latin typeface="Kantumruy Pro"/>
                <a:cs typeface="Arial"/>
              </a:rPr>
              <a:t>„Halluzinationen“</a:t>
            </a:r>
            <a:endParaRPr kumimoji="0" lang="de-DE" sz="180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platzhalter 2"/>
          <p:cNvSpPr txBox="1"/>
          <p:nvPr/>
        </p:nvSpPr>
        <p:spPr bwMode="auto">
          <a:xfrm>
            <a:off x="6962977" y="1945195"/>
            <a:ext cx="2975134" cy="922809"/>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b="1" kern="0" dirty="0">
                <a:solidFill>
                  <a:prstClr val="black"/>
                </a:solidFill>
                <a:cs typeface="Arial"/>
              </a:rPr>
              <a:t>Es ist nicht (intendierte) Aufgabe von generativer KI, zu rechnen und Mathematik zu betreiben.</a:t>
            </a:r>
            <a:endParaRPr kern="0" dirty="0">
              <a:solidFill>
                <a:prstClr val="black"/>
              </a:solidFill>
              <a:cs typeface="Arial"/>
            </a:endParaRPr>
          </a:p>
        </p:txBody>
      </p:sp>
      <p:sp>
        <p:nvSpPr>
          <p:cNvPr id="6" name="Textplatzhalter 2"/>
          <p:cNvSpPr txBox="1"/>
          <p:nvPr/>
        </p:nvSpPr>
        <p:spPr bwMode="auto">
          <a:xfrm>
            <a:off x="4063964" y="1945195"/>
            <a:ext cx="2561987" cy="411171"/>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b="1" kern="0" dirty="0">
                <a:solidFill>
                  <a:prstClr val="black"/>
                </a:solidFill>
                <a:cs typeface="Arial"/>
              </a:rPr>
              <a:t>Entwicklung von </a:t>
            </a:r>
            <a:r>
              <a:rPr lang="de-DE" b="1" kern="0" dirty="0" err="1">
                <a:solidFill>
                  <a:prstClr val="black"/>
                </a:solidFill>
                <a:cs typeface="Arial"/>
              </a:rPr>
              <a:t>Biases</a:t>
            </a:r>
            <a:r>
              <a:rPr lang="de-DE" b="1" kern="0" dirty="0">
                <a:solidFill>
                  <a:prstClr val="black"/>
                </a:solidFill>
                <a:cs typeface="Arial"/>
              </a:rPr>
              <a:t> </a:t>
            </a:r>
            <a:endParaRPr kern="0" dirty="0">
              <a:solidFill>
                <a:prstClr val="black"/>
              </a:solidFill>
              <a:cs typeface="Arial"/>
            </a:endParaRPr>
          </a:p>
        </p:txBody>
      </p:sp>
      <p:sp>
        <p:nvSpPr>
          <p:cNvPr id="7" name="Textplatzhalter 2"/>
          <p:cNvSpPr txBox="1"/>
          <p:nvPr/>
        </p:nvSpPr>
        <p:spPr bwMode="auto">
          <a:xfrm>
            <a:off x="1329178" y="3561239"/>
            <a:ext cx="2246233" cy="210312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Erfinden von Fake News oder (falschen) Fakten, Quellen &amp; Daten</a:t>
            </a:r>
            <a:endParaRPr kern="0" dirty="0">
              <a:solidFill>
                <a:prstClr val="black"/>
              </a:solidFill>
              <a:cs typeface="Arial"/>
            </a:endParaRPr>
          </a:p>
        </p:txBody>
      </p:sp>
      <p:sp>
        <p:nvSpPr>
          <p:cNvPr id="8" name="Textplatzhalter 2"/>
          <p:cNvSpPr txBox="1"/>
          <p:nvPr/>
        </p:nvSpPr>
        <p:spPr bwMode="auto">
          <a:xfrm>
            <a:off x="3925548" y="3561239"/>
            <a:ext cx="2561987" cy="210312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Algorithmen können […] vorhandene Vorurteile aufzeigen und verstärken oder sogar neue Vorurteile schaffen, indem den verzerrten Datensätzen Glauben geschenkt wird.</a:t>
            </a:r>
            <a:endParaRPr kern="0" dirty="0">
              <a:solidFill>
                <a:prstClr val="black"/>
              </a:solidFill>
              <a:cs typeface="Arial"/>
            </a:endParaRPr>
          </a:p>
        </p:txBody>
      </p:sp>
      <p:sp>
        <p:nvSpPr>
          <p:cNvPr id="9" name="Textfeld 8"/>
          <p:cNvSpPr txBox="1"/>
          <p:nvPr/>
        </p:nvSpPr>
        <p:spPr bwMode="auto">
          <a:xfrm>
            <a:off x="7846406" y="6375569"/>
            <a:ext cx="2133600" cy="369332"/>
          </a:xfrm>
          <a:prstGeom prst="rect">
            <a:avLst/>
          </a:prstGeom>
          <a:noFill/>
        </p:spPr>
        <p:txBody>
          <a:bodyPr wrap="square" rtlCol="0">
            <a:spAutoFit/>
          </a:bodyPr>
          <a:lstStyle/>
          <a:p>
            <a:pPr>
              <a:buClr>
                <a:srgbClr val="000000"/>
              </a:buClr>
              <a:buFont typeface="Arial"/>
              <a:buNone/>
              <a:defRPr/>
            </a:pPr>
            <a:r>
              <a:rPr lang="de-DE" sz="600" i="1" kern="0" dirty="0">
                <a:solidFill>
                  <a:srgbClr val="000000"/>
                </a:solidFill>
                <a:latin typeface="Arial"/>
                <a:cs typeface="Arial"/>
              </a:rPr>
              <a:t>Vgl. z.B. Lanquillon &amp; Schacht 2023, S. 6;</a:t>
            </a:r>
            <a:br>
              <a:rPr lang="de-DE" sz="600" i="1" kern="0" dirty="0">
                <a:solidFill>
                  <a:srgbClr val="000000"/>
                </a:solidFill>
                <a:latin typeface="Arial"/>
                <a:cs typeface="Arial"/>
              </a:rPr>
            </a:br>
            <a:r>
              <a:rPr lang="de-DE" sz="600" i="1" kern="0" dirty="0">
                <a:solidFill>
                  <a:srgbClr val="000000"/>
                </a:solidFill>
                <a:latin typeface="Arial"/>
                <a:cs typeface="Arial"/>
              </a:rPr>
              <a:t>Wistuba et al. (Im Druck)</a:t>
            </a:r>
          </a:p>
          <a:p>
            <a:pPr>
              <a:buClr>
                <a:srgbClr val="000000"/>
              </a:buClr>
              <a:buFont typeface="Arial"/>
              <a:buNone/>
              <a:defRPr/>
            </a:pPr>
            <a:r>
              <a:rPr lang="de-DE" sz="600" i="1" kern="0" dirty="0">
                <a:solidFill>
                  <a:srgbClr val="000000"/>
                </a:solidFill>
                <a:latin typeface="Arial"/>
                <a:cs typeface="Arial"/>
              </a:rPr>
              <a:t> </a:t>
            </a:r>
            <a:endParaRPr sz="1400" kern="0" dirty="0">
              <a:solidFill>
                <a:srgbClr val="000000"/>
              </a:solidFill>
              <a:latin typeface="Arial"/>
              <a:cs typeface="Arial"/>
            </a:endParaRPr>
          </a:p>
        </p:txBody>
      </p:sp>
      <p:sp>
        <p:nvSpPr>
          <p:cNvPr id="11" name="Textfeld 10">
            <a:extLst>
              <a:ext uri="{FF2B5EF4-FFF2-40B4-BE49-F238E27FC236}">
                <a16:creationId xmlns:a16="http://schemas.microsoft.com/office/drawing/2014/main" id="{2A406E47-99EB-45AD-B39A-5063065E82B5}"/>
              </a:ext>
            </a:extLst>
          </p:cNvPr>
          <p:cNvSpPr txBox="1"/>
          <p:nvPr/>
        </p:nvSpPr>
        <p:spPr>
          <a:xfrm>
            <a:off x="1329178" y="374136"/>
            <a:ext cx="7526064" cy="1200329"/>
          </a:xfrm>
          <a:prstGeom prst="rect">
            <a:avLst/>
          </a:prstGeom>
          <a:noFill/>
        </p:spPr>
        <p:txBody>
          <a:bodyPr wrap="square" rtlCol="0">
            <a:spAutoFit/>
          </a:bodyPr>
          <a:lstStyle/>
          <a:p>
            <a:r>
              <a:rPr lang="de-DE" sz="3600" dirty="0">
                <a:solidFill>
                  <a:schemeClr val="bg2"/>
                </a:solidFill>
              </a:rPr>
              <a:t>KI „denkt“ nicht, sondern arbeitet mit Wahrscheinlichkeiten</a:t>
            </a:r>
          </a:p>
        </p:txBody>
      </p:sp>
    </p:spTree>
    <p:extLst>
      <p:ext uri="{BB962C8B-B14F-4D97-AF65-F5344CB8AC3E}">
        <p14:creationId xmlns:p14="http://schemas.microsoft.com/office/powerpoint/2010/main" val="2145526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sp>
        <p:nvSpPr>
          <p:cNvPr id="6" name="Textplatzhalter 2"/>
          <p:cNvSpPr txBox="1">
            <a:spLocks/>
          </p:cNvSpPr>
          <p:nvPr/>
        </p:nvSpPr>
        <p:spPr bwMode="auto">
          <a:xfrm>
            <a:off x="1329178" y="1945195"/>
            <a:ext cx="7561659" cy="3456384"/>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 Large Language Models </a:t>
            </a:r>
            <a:r>
              <a:rPr kumimoji="0" lang="de-DE" sz="1800" b="0" i="0" u="none" strike="noStrike" kern="0" cap="none" spc="23" normalizeH="0" baseline="0" noProof="0" dirty="0" err="1">
                <a:ln>
                  <a:noFill/>
                </a:ln>
                <a:solidFill>
                  <a:sysClr val="windowText" lastClr="000000"/>
                </a:solidFill>
                <a:effectLst/>
                <a:uLnTx/>
                <a:uFillTx/>
                <a:latin typeface="Kantumruy Pro"/>
                <a:cs typeface="Arial"/>
              </a:rPr>
              <a:t>explained</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a:t>
            </a:r>
            <a:r>
              <a:rPr kumimoji="0" lang="de-DE" sz="1800" b="0" i="0" u="none" strike="noStrike" kern="0" cap="none" spc="23" normalizeH="0" baseline="0" noProof="0" dirty="0" err="1">
                <a:ln>
                  <a:noFill/>
                </a:ln>
                <a:solidFill>
                  <a:sysClr val="windowText" lastClr="000000"/>
                </a:solidFill>
                <a:effectLst/>
                <a:uLnTx/>
                <a:uFillTx/>
                <a:latin typeface="Kantumruy Pro"/>
                <a:cs typeface="Arial"/>
              </a:rPr>
              <a:t>briefly</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a:t>
            </a:r>
            <a:br>
              <a:rPr kumimoji="0" lang="de-DE" sz="1800" b="0" i="0" u="none" strike="noStrike" kern="0" cap="none" spc="23" normalizeH="0" baseline="0" noProof="0" dirty="0">
                <a:ln>
                  <a:noFill/>
                </a:ln>
                <a:solidFill>
                  <a:sysClr val="windowText" lastClr="000000"/>
                </a:solidFill>
                <a:effectLst/>
                <a:uLnTx/>
                <a:uFillTx/>
                <a:latin typeface="Kantumruy Pro"/>
                <a:cs typeface="Arial"/>
              </a:rPr>
            </a:br>
            <a:r>
              <a:rPr kumimoji="0" lang="de-DE" sz="1800" b="0" i="0" u="none" strike="noStrike" kern="0" cap="none" spc="23" normalizeH="0" baseline="0" noProof="0" dirty="0">
                <a:ln>
                  <a:noFill/>
                </a:ln>
                <a:solidFill>
                  <a:sysClr val="windowText" lastClr="000000"/>
                </a:solidFill>
                <a:effectLst/>
                <a:uLnTx/>
                <a:uFillTx/>
                <a:latin typeface="Kantumruy Pro"/>
                <a:cs typeface="Arial"/>
              </a:rPr>
              <a:t>Kurz und anschaulich: </a:t>
            </a:r>
            <a:r>
              <a:rPr kumimoji="0" lang="de-DE" sz="1800" b="0" i="0" u="sng" strike="noStrike" kern="0" cap="none" spc="23" normalizeH="0" baseline="0" noProof="0" dirty="0">
                <a:ln>
                  <a:noFill/>
                </a:ln>
                <a:solidFill>
                  <a:sysClr val="windowText" lastClr="000000"/>
                </a:solidFill>
                <a:effectLst/>
                <a:uLnTx/>
                <a:uFillTx/>
                <a:latin typeface="Kantumruy Pro"/>
                <a:cs typeface="Arial"/>
                <a:hlinkClick r:id="rId3" tooltip="https://www.youtube.com/watch?v=LPZh9BOjkQs"/>
              </a:rPr>
              <a:t>https://www.youtube.com/watch?v=LPZh9BOjkQs</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„Aber was ist ein GPT? Visuelle Einführung in Transformers“ </a:t>
            </a:r>
            <a:br>
              <a:rPr kumimoji="0" lang="de-DE" sz="1800" b="0" i="0" u="none" strike="noStrike" kern="0" cap="none" spc="23" normalizeH="0" baseline="0" noProof="0" dirty="0">
                <a:ln>
                  <a:noFill/>
                </a:ln>
                <a:solidFill>
                  <a:sysClr val="windowText" lastClr="000000"/>
                </a:solidFill>
                <a:effectLst/>
                <a:uLnTx/>
                <a:uFillTx/>
                <a:latin typeface="Kantumruy Pro"/>
                <a:cs typeface="Arial"/>
              </a:rPr>
            </a:br>
            <a:r>
              <a:rPr kumimoji="0" lang="de-DE" sz="1800" b="0" i="0" u="none" strike="noStrike" kern="0" cap="none" spc="23" normalizeH="0" baseline="0" noProof="0" dirty="0">
                <a:ln>
                  <a:noFill/>
                </a:ln>
                <a:solidFill>
                  <a:sysClr val="windowText" lastClr="000000"/>
                </a:solidFill>
                <a:effectLst/>
                <a:uLnTx/>
                <a:uFillTx/>
                <a:latin typeface="Kantumruy Pro"/>
                <a:cs typeface="Arial"/>
              </a:rPr>
              <a:t>Anschaulich aber länger und komplexer: </a:t>
            </a:r>
            <a:r>
              <a:rPr kumimoji="0" lang="de-DE" sz="1800" b="0" i="0" u="sng" strike="noStrike" kern="0" cap="none" spc="23" normalizeH="0" baseline="0" noProof="0" dirty="0">
                <a:ln>
                  <a:noFill/>
                </a:ln>
                <a:solidFill>
                  <a:sysClr val="windowText" lastClr="000000"/>
                </a:solidFill>
                <a:effectLst/>
                <a:uLnTx/>
                <a:uFillTx/>
                <a:latin typeface="Kantumruy Pro"/>
                <a:cs typeface="Arial"/>
                <a:hlinkClick r:id="rId4" tooltip="https://www.youtube.com/watch?v=wjZofJX0v4M"/>
              </a:rPr>
              <a:t>https://www.youtube.com/watch?v=wjZofJX0v4M</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dirty="0" err="1">
                <a:ln>
                  <a:noFill/>
                </a:ln>
                <a:solidFill>
                  <a:sysClr val="windowText" lastClr="000000"/>
                </a:solidFill>
                <a:effectLst/>
                <a:uLnTx/>
                <a:uFillTx/>
                <a:latin typeface="Kantumruy Pro"/>
                <a:cs typeface="Arial"/>
              </a:rPr>
              <a:t>ChatGPT</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als „Stochastischer Papagei“ (Empfehlung von Brüggemann 2023 zur Einführung der Funktionsweise von </a:t>
            </a:r>
            <a:r>
              <a:rPr kumimoji="0" lang="de-DE" sz="1800" b="0" i="0" u="none" strike="noStrike" kern="0" cap="none" spc="23" normalizeH="0" baseline="0" noProof="0" dirty="0" err="1">
                <a:ln>
                  <a:noFill/>
                </a:ln>
                <a:solidFill>
                  <a:sysClr val="windowText" lastClr="000000"/>
                </a:solidFill>
                <a:effectLst/>
                <a:uLnTx/>
                <a:uFillTx/>
                <a:latin typeface="Kantumruy Pro"/>
                <a:cs typeface="Arial"/>
              </a:rPr>
              <a:t>ChatGPT</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„Wir würfeln Wörter! So </a:t>
            </a:r>
            <a:r>
              <a:rPr kumimoji="0" lang="de-DE" sz="1800" b="0" i="0" u="none" strike="noStrike" kern="0" cap="none" spc="23" normalizeH="0" baseline="0" noProof="0" dirty="0" err="1">
                <a:ln>
                  <a:noFill/>
                </a:ln>
                <a:solidFill>
                  <a:sysClr val="windowText" lastClr="000000"/>
                </a:solidFill>
                <a:effectLst/>
                <a:uLnTx/>
                <a:uFillTx/>
                <a:latin typeface="Kantumruy Pro"/>
                <a:cs typeface="Arial"/>
              </a:rPr>
              <a:t>funtkioniert</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a:t>
            </a:r>
            <a:r>
              <a:rPr kumimoji="0" lang="de-DE" sz="1800" b="0" i="0" u="none" strike="noStrike" kern="0" cap="none" spc="23" normalizeH="0" baseline="0" noProof="0" dirty="0" err="1">
                <a:ln>
                  <a:noFill/>
                </a:ln>
                <a:solidFill>
                  <a:sysClr val="windowText" lastClr="000000"/>
                </a:solidFill>
                <a:effectLst/>
                <a:uLnTx/>
                <a:uFillTx/>
                <a:latin typeface="Kantumruy Pro"/>
                <a:cs typeface="Arial"/>
              </a:rPr>
              <a:t>ChatGPT</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a:t>
            </a:r>
            <a:br>
              <a:rPr kumimoji="0" lang="de-DE" sz="1800" b="0" i="0" u="none" strike="noStrike" kern="0" cap="none" spc="23" normalizeH="0" baseline="0" noProof="0" dirty="0">
                <a:ln>
                  <a:noFill/>
                </a:ln>
                <a:solidFill>
                  <a:sysClr val="windowText" lastClr="000000"/>
                </a:solidFill>
                <a:effectLst/>
                <a:uLnTx/>
                <a:uFillTx/>
                <a:latin typeface="Kantumruy Pro"/>
                <a:cs typeface="Arial"/>
              </a:rPr>
            </a:br>
            <a:r>
              <a:rPr kumimoji="0" lang="de-DE" sz="1800" b="0" i="0" u="none" strike="noStrike" kern="0" cap="none" spc="23" normalizeH="0" baseline="0" noProof="0" dirty="0">
                <a:ln>
                  <a:noFill/>
                </a:ln>
                <a:solidFill>
                  <a:sysClr val="windowText" lastClr="000000"/>
                </a:solidFill>
                <a:effectLst/>
                <a:uLnTx/>
                <a:uFillTx/>
                <a:latin typeface="Kantumruy Pro"/>
                <a:cs typeface="Arial"/>
              </a:rPr>
              <a:t> </a:t>
            </a:r>
            <a:r>
              <a:rPr kumimoji="0" lang="de-DE" sz="1800" b="0" i="0" u="sng" strike="noStrike" kern="0" cap="none" spc="23" normalizeH="0" baseline="0" noProof="0" dirty="0">
                <a:ln>
                  <a:noFill/>
                </a:ln>
                <a:solidFill>
                  <a:sysClr val="windowText" lastClr="000000"/>
                </a:solidFill>
                <a:effectLst/>
                <a:uLnTx/>
                <a:uFillTx/>
                <a:latin typeface="Kantumruy Pro"/>
                <a:cs typeface="Arial"/>
                <a:hlinkClick r:id="rId5" tooltip="https://www.youtube.com/watch?v=68G3tOWiDt4"/>
              </a:rPr>
              <a:t>https://www.youtube.com/watch?v=68G3tOWiDt4</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a:t>
            </a:r>
          </a:p>
        </p:txBody>
      </p:sp>
      <p:sp>
        <p:nvSpPr>
          <p:cNvPr id="7" name="Rectangle 12">
            <a:hlinkClick r:id="rId6"/>
          </p:cNvPr>
          <p:cNvSpPr>
            <a:spLocks noChangeArrowheads="1"/>
          </p:cNvSpPr>
          <p:nvPr/>
        </p:nvSpPr>
        <p:spPr bwMode="auto">
          <a:xfrm>
            <a:off x="4143375" y="2552700"/>
            <a:ext cx="1966913" cy="0"/>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a:buClr>
                <a:srgbClr val="000000"/>
              </a:buClr>
              <a:buFont typeface="Arial"/>
              <a:buNone/>
              <a:defRPr/>
            </a:pPr>
            <a:endParaRPr lang="de-DE" sz="1400" kern="0">
              <a:solidFill>
                <a:srgbClr val="000000"/>
              </a:solidFill>
              <a:latin typeface="Arial"/>
              <a:cs typeface="Arial"/>
            </a:endParaRPr>
          </a:p>
        </p:txBody>
      </p:sp>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4280018" cy="646331"/>
          </a:xfrm>
          <a:prstGeom prst="rect">
            <a:avLst/>
          </a:prstGeom>
          <a:noFill/>
        </p:spPr>
        <p:txBody>
          <a:bodyPr wrap="none" rtlCol="0">
            <a:spAutoFit/>
          </a:bodyPr>
          <a:lstStyle/>
          <a:p>
            <a:r>
              <a:rPr lang="de-DE" sz="3600" dirty="0">
                <a:solidFill>
                  <a:schemeClr val="bg2"/>
                </a:solidFill>
              </a:rPr>
              <a:t>Videoempfehlungen</a:t>
            </a:r>
          </a:p>
        </p:txBody>
      </p:sp>
    </p:spTree>
    <p:extLst>
      <p:ext uri="{BB962C8B-B14F-4D97-AF65-F5344CB8AC3E}">
        <p14:creationId xmlns:p14="http://schemas.microsoft.com/office/powerpoint/2010/main" val="273306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569809" y="1945195"/>
            <a:ext cx="9534084" cy="4244468"/>
          </a:xfrm>
        </p:spPr>
        <p:txBody>
          <a:bodyPr/>
          <a:lstStyle/>
          <a:p>
            <a:endParaRPr lang="de-DE" dirty="0"/>
          </a:p>
        </p:txBody>
      </p:sp>
      <p:pic>
        <p:nvPicPr>
          <p:cNvPr id="3" name="Grafik 2">
            <a:extLst>
              <a:ext uri="{FF2B5EF4-FFF2-40B4-BE49-F238E27FC236}">
                <a16:creationId xmlns:a16="http://schemas.microsoft.com/office/drawing/2014/main" id="{84A89FD4-2147-4818-A8B2-9480FCE7135B}"/>
              </a:ext>
            </a:extLst>
          </p:cNvPr>
          <p:cNvPicPr>
            <a:picLocks noChangeAspect="1"/>
          </p:cNvPicPr>
          <p:nvPr/>
        </p:nvPicPr>
        <p:blipFill>
          <a:blip r:embed="rId3"/>
          <a:stretch>
            <a:fillRect/>
          </a:stretch>
        </p:blipFill>
        <p:spPr>
          <a:xfrm>
            <a:off x="1569809" y="1619005"/>
            <a:ext cx="6439799" cy="3934374"/>
          </a:xfrm>
          <a:prstGeom prst="rect">
            <a:avLst/>
          </a:prstGeom>
        </p:spPr>
      </p:pic>
      <p:pic>
        <p:nvPicPr>
          <p:cNvPr id="4" name="Grafik 3">
            <a:extLst>
              <a:ext uri="{FF2B5EF4-FFF2-40B4-BE49-F238E27FC236}">
                <a16:creationId xmlns:a16="http://schemas.microsoft.com/office/drawing/2014/main" id="{1409C630-18CE-47BD-A510-1B44B1CCB3F3}"/>
              </a:ext>
            </a:extLst>
          </p:cNvPr>
          <p:cNvPicPr>
            <a:picLocks noChangeAspect="1"/>
          </p:cNvPicPr>
          <p:nvPr/>
        </p:nvPicPr>
        <p:blipFill>
          <a:blip r:embed="rId4"/>
          <a:stretch>
            <a:fillRect/>
          </a:stretch>
        </p:blipFill>
        <p:spPr>
          <a:xfrm>
            <a:off x="5256498" y="1157601"/>
            <a:ext cx="4265441" cy="5157230"/>
          </a:xfrm>
          <a:prstGeom prst="rect">
            <a:avLst/>
          </a:prstGeom>
        </p:spPr>
      </p:pic>
      <p:pic>
        <p:nvPicPr>
          <p:cNvPr id="6" name="Grafik 5">
            <a:extLst>
              <a:ext uri="{FF2B5EF4-FFF2-40B4-BE49-F238E27FC236}">
                <a16:creationId xmlns:a16="http://schemas.microsoft.com/office/drawing/2014/main" id="{D9D879F1-C993-4244-86B2-20A50E7CB2F4}"/>
              </a:ext>
            </a:extLst>
          </p:cNvPr>
          <p:cNvPicPr>
            <a:picLocks noChangeAspect="1"/>
          </p:cNvPicPr>
          <p:nvPr/>
        </p:nvPicPr>
        <p:blipFill>
          <a:blip r:embed="rId5"/>
          <a:stretch>
            <a:fillRect/>
          </a:stretch>
        </p:blipFill>
        <p:spPr>
          <a:xfrm>
            <a:off x="1166439" y="5428257"/>
            <a:ext cx="3686689" cy="619211"/>
          </a:xfrm>
          <a:prstGeom prst="rect">
            <a:avLst/>
          </a:prstGeom>
        </p:spPr>
      </p:pic>
      <p:sp>
        <p:nvSpPr>
          <p:cNvPr id="7" name="Textfeld 6">
            <a:extLst>
              <a:ext uri="{FF2B5EF4-FFF2-40B4-BE49-F238E27FC236}">
                <a16:creationId xmlns:a16="http://schemas.microsoft.com/office/drawing/2014/main" id="{ABDC0A5B-C54D-4E2F-8C4F-92BBE4366044}"/>
              </a:ext>
            </a:extLst>
          </p:cNvPr>
          <p:cNvSpPr txBox="1"/>
          <p:nvPr/>
        </p:nvSpPr>
        <p:spPr bwMode="auto">
          <a:xfrm>
            <a:off x="8145148" y="6550223"/>
            <a:ext cx="1747594" cy="307777"/>
          </a:xfrm>
          <a:prstGeom prst="rect">
            <a:avLst/>
          </a:prstGeom>
          <a:noFill/>
        </p:spPr>
        <p:txBody>
          <a:bodyPr wrap="none" rtlCol="0">
            <a:spAutoFit/>
          </a:bodyPr>
          <a:lstStyle/>
          <a:p>
            <a:pPr>
              <a:buClr>
                <a:srgbClr val="000000"/>
              </a:buClr>
              <a:buFont typeface="Arial"/>
              <a:buNone/>
            </a:pPr>
            <a:r>
              <a:rPr lang="de-DE" sz="1400" kern="0" dirty="0" err="1">
                <a:solidFill>
                  <a:srgbClr val="000000"/>
                </a:solidFill>
                <a:latin typeface="Arial"/>
                <a:cs typeface="Arial"/>
              </a:rPr>
              <a:t>Vaswani</a:t>
            </a:r>
            <a:r>
              <a:rPr lang="de-DE" sz="1400" kern="0" dirty="0">
                <a:solidFill>
                  <a:srgbClr val="000000"/>
                </a:solidFill>
                <a:latin typeface="Arial"/>
                <a:cs typeface="Arial"/>
              </a:rPr>
              <a:t> et al. 2017</a:t>
            </a:r>
          </a:p>
        </p:txBody>
      </p:sp>
    </p:spTree>
    <p:extLst>
      <p:ext uri="{BB962C8B-B14F-4D97-AF65-F5344CB8AC3E}">
        <p14:creationId xmlns:p14="http://schemas.microsoft.com/office/powerpoint/2010/main" val="182355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sp>
        <p:nvSpPr>
          <p:cNvPr id="3" name="Textplatzhalter 2">
            <a:extLst>
              <a:ext uri="{FF2B5EF4-FFF2-40B4-BE49-F238E27FC236}">
                <a16:creationId xmlns:a16="http://schemas.microsoft.com/office/drawing/2014/main" id="{046732A3-B08A-445E-A1F6-13B0F27C627F}"/>
              </a:ext>
            </a:extLst>
          </p:cNvPr>
          <p:cNvSpPr txBox="1">
            <a:spLocks/>
          </p:cNvSpPr>
          <p:nvPr/>
        </p:nvSpPr>
        <p:spPr bwMode="auto">
          <a:xfrm>
            <a:off x="1329178" y="1945195"/>
            <a:ext cx="7561659" cy="3456384"/>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 160.598 mal zitiert (Stand 21.02.2025)</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zahlreiche </a:t>
            </a:r>
            <a:r>
              <a:rPr kumimoji="0" lang="de-DE" sz="1800" b="0" i="0" u="none" strike="noStrike" kern="0" cap="none" spc="23" normalizeH="0" baseline="0" noProof="0" dirty="0" err="1">
                <a:ln>
                  <a:noFill/>
                </a:ln>
                <a:solidFill>
                  <a:sysClr val="windowText" lastClr="000000"/>
                </a:solidFill>
                <a:effectLst/>
                <a:uLnTx/>
                <a:uFillTx/>
                <a:latin typeface="Kantumruy Pro"/>
                <a:cs typeface="Arial"/>
              </a:rPr>
              <a:t>Erklärvideos</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zu diesem Paper (z.B. von 3Blue1Brown)</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(keine?) explizit an Schüler*innen gerichtete Materialien</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a:t>
            </a:r>
            <a:r>
              <a:rPr kumimoji="0" lang="en-US" sz="1800" b="0" i="0" u="none" strike="noStrike" kern="0" cap="none" spc="23" normalizeH="0" baseline="0" noProof="0" dirty="0">
                <a:ln>
                  <a:noFill/>
                </a:ln>
                <a:solidFill>
                  <a:sysClr val="windowText" lastClr="000000"/>
                </a:solidFill>
                <a:effectLst/>
                <a:uLnTx/>
                <a:uFillTx/>
                <a:latin typeface="Kantumruy Pro"/>
                <a:cs typeface="Arial"/>
              </a:rPr>
              <a:t>We propose a new simple network architecture, the </a:t>
            </a:r>
            <a:r>
              <a:rPr kumimoji="0" lang="en-US" sz="1800" b="1" i="0" u="none" strike="noStrike" kern="0" cap="none" spc="23" normalizeH="0" baseline="0" noProof="0" dirty="0">
                <a:ln>
                  <a:noFill/>
                </a:ln>
                <a:solidFill>
                  <a:sysClr val="windowText" lastClr="000000"/>
                </a:solidFill>
                <a:effectLst/>
                <a:uLnTx/>
                <a:uFillTx/>
                <a:latin typeface="Kantumruy Pro"/>
                <a:cs typeface="Arial"/>
              </a:rPr>
              <a:t>Transformer</a:t>
            </a:r>
            <a:r>
              <a:rPr kumimoji="0" lang="en-US" sz="1800" b="0" i="0" u="none" strike="noStrike" kern="0" cap="none" spc="23" normalizeH="0" baseline="0" noProof="0" dirty="0">
                <a:ln>
                  <a:noFill/>
                </a:ln>
                <a:solidFill>
                  <a:sysClr val="windowText" lastClr="000000"/>
                </a:solidFill>
                <a:effectLst/>
                <a:uLnTx/>
                <a:uFillTx/>
                <a:latin typeface="Kantumruy Pro"/>
                <a:cs typeface="Arial"/>
              </a:rPr>
              <a:t>, based solely on attention mechanisms…” (</a:t>
            </a:r>
            <a:r>
              <a:rPr kumimoji="0" lang="de-DE" sz="1800" b="0" i="0" u="none" strike="noStrike" kern="0" cap="none" spc="23" normalizeH="0" baseline="0" noProof="0" dirty="0" err="1">
                <a:ln>
                  <a:noFill/>
                </a:ln>
                <a:solidFill>
                  <a:sysClr val="windowText" lastClr="000000"/>
                </a:solidFill>
                <a:effectLst/>
                <a:uLnTx/>
                <a:uFillTx/>
                <a:latin typeface="Kantumruy Pro"/>
                <a:cs typeface="Arial"/>
              </a:rPr>
              <a:t>Vaswani</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et al. 2017, S. 1)</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err="1">
                <a:ln>
                  <a:noFill/>
                </a:ln>
                <a:solidFill>
                  <a:sysClr val="windowText" lastClr="000000"/>
                </a:solidFill>
                <a:effectLst/>
                <a:uLnTx/>
                <a:uFillTx/>
                <a:latin typeface="Kantumruy Pro"/>
                <a:cs typeface="Arial"/>
              </a:rPr>
              <a:t>ChatGPT</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 generative </a:t>
            </a:r>
            <a:r>
              <a:rPr kumimoji="0" lang="de-DE" sz="1800" b="0" i="0" u="none" strike="noStrike" kern="0" cap="none" spc="23" normalizeH="0" baseline="0" noProof="0" dirty="0" err="1">
                <a:ln>
                  <a:noFill/>
                </a:ln>
                <a:solidFill>
                  <a:sysClr val="windowText" lastClr="000000"/>
                </a:solidFill>
                <a:effectLst/>
                <a:uLnTx/>
                <a:uFillTx/>
                <a:latin typeface="Kantumruy Pro"/>
                <a:cs typeface="Arial"/>
              </a:rPr>
              <a:t>pre-trained</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a:t>
            </a:r>
            <a:r>
              <a:rPr kumimoji="0" lang="de-DE" sz="1800" b="0" i="0" u="none" strike="noStrike" kern="0" cap="none" spc="23" normalizeH="0" baseline="0" noProof="0" dirty="0" err="1">
                <a:ln>
                  <a:noFill/>
                </a:ln>
                <a:solidFill>
                  <a:sysClr val="windowText" lastClr="000000"/>
                </a:solidFill>
                <a:effectLst/>
                <a:uLnTx/>
                <a:uFillTx/>
                <a:latin typeface="Kantumruy Pro"/>
                <a:cs typeface="Arial"/>
              </a:rPr>
              <a:t>transformer</a:t>
            </a:r>
            <a:r>
              <a:rPr kumimoji="0" lang="de-DE" sz="1800" b="0" i="0" u="none" strike="noStrike" kern="0" cap="none" spc="23" normalizeH="0" baseline="0" noProof="0" dirty="0">
                <a:ln>
                  <a:noFill/>
                </a:ln>
                <a:solidFill>
                  <a:sysClr val="windowText" lastClr="000000"/>
                </a:solidFill>
                <a:effectLst/>
                <a:uLnTx/>
                <a:uFillTx/>
                <a:latin typeface="Kantumruy Pro"/>
                <a:cs typeface="Arial"/>
              </a:rPr>
              <a:t> </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endParaRPr kumimoji="0" lang="de-DE" sz="180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5083443" cy="646331"/>
          </a:xfrm>
          <a:prstGeom prst="rect">
            <a:avLst/>
          </a:prstGeom>
          <a:noFill/>
        </p:spPr>
        <p:txBody>
          <a:bodyPr wrap="none" rtlCol="0">
            <a:spAutoFit/>
          </a:bodyPr>
          <a:lstStyle/>
          <a:p>
            <a:r>
              <a:rPr lang="de-DE" sz="3600" dirty="0">
                <a:solidFill>
                  <a:schemeClr val="bg2"/>
                </a:solidFill>
              </a:rPr>
              <a:t>Attention </a:t>
            </a:r>
            <a:r>
              <a:rPr lang="de-DE" sz="3600" dirty="0" err="1">
                <a:solidFill>
                  <a:schemeClr val="bg2"/>
                </a:solidFill>
              </a:rPr>
              <a:t>is</a:t>
            </a:r>
            <a:r>
              <a:rPr lang="de-DE" sz="3600" dirty="0">
                <a:solidFill>
                  <a:schemeClr val="bg2"/>
                </a:solidFill>
              </a:rPr>
              <a:t> all </a:t>
            </a:r>
            <a:r>
              <a:rPr lang="de-DE" sz="3600" dirty="0" err="1">
                <a:solidFill>
                  <a:schemeClr val="bg2"/>
                </a:solidFill>
              </a:rPr>
              <a:t>you</a:t>
            </a:r>
            <a:r>
              <a:rPr lang="de-DE" sz="3600" dirty="0">
                <a:solidFill>
                  <a:schemeClr val="bg2"/>
                </a:solidFill>
              </a:rPr>
              <a:t> </a:t>
            </a:r>
            <a:r>
              <a:rPr lang="de-DE" sz="3600" dirty="0" err="1">
                <a:solidFill>
                  <a:schemeClr val="bg2"/>
                </a:solidFill>
              </a:rPr>
              <a:t>need</a:t>
            </a:r>
            <a:endParaRPr lang="de-DE" sz="3600" dirty="0">
              <a:solidFill>
                <a:schemeClr val="bg2"/>
              </a:solidFill>
            </a:endParaRPr>
          </a:p>
        </p:txBody>
      </p:sp>
    </p:spTree>
    <p:extLst>
      <p:ext uri="{BB962C8B-B14F-4D97-AF65-F5344CB8AC3E}">
        <p14:creationId xmlns:p14="http://schemas.microsoft.com/office/powerpoint/2010/main" val="795127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sp>
        <p:nvSpPr>
          <p:cNvPr id="3" name="Textplatzhalter 2">
            <a:extLst>
              <a:ext uri="{FF2B5EF4-FFF2-40B4-BE49-F238E27FC236}">
                <a16:creationId xmlns:a16="http://schemas.microsoft.com/office/drawing/2014/main" id="{E8AA5AEC-3879-467D-BA03-A227A02243A9}"/>
              </a:ext>
            </a:extLst>
          </p:cNvPr>
          <p:cNvSpPr txBox="1">
            <a:spLocks/>
          </p:cNvSpPr>
          <p:nvPr/>
        </p:nvSpPr>
        <p:spPr bwMode="auto">
          <a:xfrm>
            <a:off x="1329178" y="1945195"/>
            <a:ext cx="3603376" cy="3456384"/>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Wie speichern Vektoren Bedeutung? </a:t>
            </a:r>
            <a:endParaRPr kumimoji="0" lang="de-DE" sz="180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platzhalter 2">
            <a:extLst>
              <a:ext uri="{FF2B5EF4-FFF2-40B4-BE49-F238E27FC236}">
                <a16:creationId xmlns:a16="http://schemas.microsoft.com/office/drawing/2014/main" id="{6B59DB24-B1C7-409A-954C-EA4F7CCE23B8}"/>
              </a:ext>
            </a:extLst>
          </p:cNvPr>
          <p:cNvSpPr txBox="1">
            <a:spLocks/>
          </p:cNvSpPr>
          <p:nvPr/>
        </p:nvSpPr>
        <p:spPr bwMode="auto">
          <a:xfrm>
            <a:off x="4932554" y="1945195"/>
            <a:ext cx="3603376" cy="3456384"/>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endParaRPr lang="de-DE" kern="0" dirty="0">
              <a:solidFill>
                <a:prstClr val="black"/>
              </a:solidFill>
              <a:cs typeface="Arial"/>
            </a:endParaRPr>
          </a:p>
        </p:txBody>
      </p:sp>
      <p:sp>
        <p:nvSpPr>
          <p:cNvPr id="6" name="Textplatzhalter 2">
            <a:extLst>
              <a:ext uri="{FF2B5EF4-FFF2-40B4-BE49-F238E27FC236}">
                <a16:creationId xmlns:a16="http://schemas.microsoft.com/office/drawing/2014/main" id="{BE03B2BD-0786-4F10-A22B-20B8B82383FF}"/>
              </a:ext>
            </a:extLst>
          </p:cNvPr>
          <p:cNvSpPr txBox="1">
            <a:spLocks/>
          </p:cNvSpPr>
          <p:nvPr/>
        </p:nvSpPr>
        <p:spPr bwMode="auto">
          <a:xfrm>
            <a:off x="5787795" y="1945195"/>
            <a:ext cx="3603376" cy="3456384"/>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r>
              <a:rPr lang="de-DE" kern="0" dirty="0">
                <a:solidFill>
                  <a:prstClr val="black"/>
                </a:solidFill>
                <a:cs typeface="Arial"/>
              </a:rPr>
              <a:t>Wie „kommunizieren“ Vektoren miteinander?</a:t>
            </a:r>
          </a:p>
        </p:txBody>
      </p:sp>
      <p:sp>
        <p:nvSpPr>
          <p:cNvPr id="7" name="Textfeld 6">
            <a:extLst>
              <a:ext uri="{FF2B5EF4-FFF2-40B4-BE49-F238E27FC236}">
                <a16:creationId xmlns:a16="http://schemas.microsoft.com/office/drawing/2014/main" id="{2A406E47-99EB-45AD-B39A-5063065E82B5}"/>
              </a:ext>
            </a:extLst>
          </p:cNvPr>
          <p:cNvSpPr txBox="1"/>
          <p:nvPr/>
        </p:nvSpPr>
        <p:spPr>
          <a:xfrm>
            <a:off x="1329178" y="374136"/>
            <a:ext cx="7646380" cy="1200329"/>
          </a:xfrm>
          <a:prstGeom prst="rect">
            <a:avLst/>
          </a:prstGeom>
          <a:noFill/>
        </p:spPr>
        <p:txBody>
          <a:bodyPr wrap="square" rtlCol="0">
            <a:spAutoFit/>
          </a:bodyPr>
          <a:lstStyle/>
          <a:p>
            <a:r>
              <a:rPr lang="de-DE" sz="3600" dirty="0">
                <a:solidFill>
                  <a:schemeClr val="bg2"/>
                </a:solidFill>
              </a:rPr>
              <a:t>Was schauen wir uns heute genauer an?</a:t>
            </a:r>
          </a:p>
        </p:txBody>
      </p:sp>
    </p:spTree>
    <p:extLst>
      <p:ext uri="{BB962C8B-B14F-4D97-AF65-F5344CB8AC3E}">
        <p14:creationId xmlns:p14="http://schemas.microsoft.com/office/powerpoint/2010/main" val="2667599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a:p>
        </p:txBody>
      </p:sp>
      <p:sp>
        <p:nvSpPr>
          <p:cNvPr id="3" name="Textfeld 2">
            <a:extLst>
              <a:ext uri="{FF2B5EF4-FFF2-40B4-BE49-F238E27FC236}">
                <a16:creationId xmlns:a16="http://schemas.microsoft.com/office/drawing/2014/main" id="{2A406E47-99EB-45AD-B39A-5063065E82B5}"/>
              </a:ext>
            </a:extLst>
          </p:cNvPr>
          <p:cNvSpPr txBox="1"/>
          <p:nvPr/>
        </p:nvSpPr>
        <p:spPr>
          <a:xfrm>
            <a:off x="1329178" y="374136"/>
            <a:ext cx="3262432" cy="646331"/>
          </a:xfrm>
          <a:prstGeom prst="rect">
            <a:avLst/>
          </a:prstGeom>
          <a:noFill/>
        </p:spPr>
        <p:txBody>
          <a:bodyPr wrap="none" rtlCol="0">
            <a:spAutoFit/>
          </a:bodyPr>
          <a:lstStyle/>
          <a:p>
            <a:r>
              <a:rPr lang="de-DE" sz="3600" dirty="0">
                <a:solidFill>
                  <a:schemeClr val="bg2"/>
                </a:solidFill>
              </a:rPr>
              <a:t>Arbeitsphase 1</a:t>
            </a:r>
          </a:p>
        </p:txBody>
      </p:sp>
    </p:spTree>
    <p:extLst>
      <p:ext uri="{BB962C8B-B14F-4D97-AF65-F5344CB8AC3E}">
        <p14:creationId xmlns:p14="http://schemas.microsoft.com/office/powerpoint/2010/main" val="22105277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graphicFrame>
        <p:nvGraphicFramePr>
          <p:cNvPr id="31" name="Tabelle 30">
            <a:extLst>
              <a:ext uri="{FF2B5EF4-FFF2-40B4-BE49-F238E27FC236}">
                <a16:creationId xmlns:a16="http://schemas.microsoft.com/office/drawing/2014/main" id="{F5FCF6B7-5F9A-4B6D-8CF3-9904004D2763}"/>
              </a:ext>
            </a:extLst>
          </p:cNvPr>
          <p:cNvGraphicFramePr>
            <a:graphicFrameLocks noGrp="1"/>
          </p:cNvGraphicFramePr>
          <p:nvPr>
            <p:extLst>
              <p:ext uri="{D42A27DB-BD31-4B8C-83A1-F6EECF244321}">
                <p14:modId xmlns:p14="http://schemas.microsoft.com/office/powerpoint/2010/main" val="51944571"/>
              </p:ext>
            </p:extLst>
          </p:nvPr>
        </p:nvGraphicFramePr>
        <p:xfrm>
          <a:off x="1997037" y="2257011"/>
          <a:ext cx="8303846" cy="782772"/>
        </p:xfrm>
        <a:graphic>
          <a:graphicData uri="http://schemas.openxmlformats.org/drawingml/2006/table">
            <a:tbl>
              <a:tblPr firstRow="1" bandRow="1"/>
              <a:tblGrid>
                <a:gridCol w="4151923">
                  <a:extLst>
                    <a:ext uri="{9D8B030D-6E8A-4147-A177-3AD203B41FA5}">
                      <a16:colId xmlns:a16="http://schemas.microsoft.com/office/drawing/2014/main" val="2382002971"/>
                    </a:ext>
                  </a:extLst>
                </a:gridCol>
                <a:gridCol w="4151923">
                  <a:extLst>
                    <a:ext uri="{9D8B030D-6E8A-4147-A177-3AD203B41FA5}">
                      <a16:colId xmlns:a16="http://schemas.microsoft.com/office/drawing/2014/main" val="558082962"/>
                    </a:ext>
                  </a:extLst>
                </a:gridCol>
              </a:tblGrid>
              <a:tr h="391386">
                <a:tc gridSpan="2">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Offenheit für Erfahrungen</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de-DE" dirty="0"/>
                    </a:p>
                  </a:txBody>
                  <a:tcPr/>
                </a:tc>
                <a:extLst>
                  <a:ext uri="{0D108BD9-81ED-4DB2-BD59-A6C34878D82A}">
                    <a16:rowId xmlns:a16="http://schemas.microsoft.com/office/drawing/2014/main" val="1856811703"/>
                  </a:ext>
                </a:extLst>
              </a:tr>
              <a:tr h="391386">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einfallsreich/neugierig</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lgn="r"/>
                      <a:r>
                        <a:rPr lang="de-DE" sz="1200" dirty="0">
                          <a:solidFill>
                            <a:schemeClr val="bg1"/>
                          </a:solidFill>
                        </a:rPr>
                        <a:t>beständig/vorsichtig</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506046388"/>
                  </a:ext>
                </a:extLst>
              </a:tr>
            </a:tbl>
          </a:graphicData>
        </a:graphic>
      </p:graphicFrame>
      <p:graphicFrame>
        <p:nvGraphicFramePr>
          <p:cNvPr id="32" name="Tabelle 31">
            <a:extLst>
              <a:ext uri="{FF2B5EF4-FFF2-40B4-BE49-F238E27FC236}">
                <a16:creationId xmlns:a16="http://schemas.microsoft.com/office/drawing/2014/main" id="{7808E851-1C70-4AB8-A4B2-27640ABD18EE}"/>
              </a:ext>
            </a:extLst>
          </p:cNvPr>
          <p:cNvGraphicFramePr>
            <a:graphicFrameLocks noGrp="1"/>
          </p:cNvGraphicFramePr>
          <p:nvPr>
            <p:extLst>
              <p:ext uri="{D42A27DB-BD31-4B8C-83A1-F6EECF244321}">
                <p14:modId xmlns:p14="http://schemas.microsoft.com/office/powerpoint/2010/main" val="809522380"/>
              </p:ext>
            </p:extLst>
          </p:nvPr>
        </p:nvGraphicFramePr>
        <p:xfrm>
          <a:off x="1997037" y="3147485"/>
          <a:ext cx="8303846" cy="782772"/>
        </p:xfrm>
        <a:graphic>
          <a:graphicData uri="http://schemas.openxmlformats.org/drawingml/2006/table">
            <a:tbl>
              <a:tblPr firstRow="1" bandRow="1"/>
              <a:tblGrid>
                <a:gridCol w="4151923">
                  <a:extLst>
                    <a:ext uri="{9D8B030D-6E8A-4147-A177-3AD203B41FA5}">
                      <a16:colId xmlns:a16="http://schemas.microsoft.com/office/drawing/2014/main" val="2382002971"/>
                    </a:ext>
                  </a:extLst>
                </a:gridCol>
                <a:gridCol w="4151923">
                  <a:extLst>
                    <a:ext uri="{9D8B030D-6E8A-4147-A177-3AD203B41FA5}">
                      <a16:colId xmlns:a16="http://schemas.microsoft.com/office/drawing/2014/main" val="558082962"/>
                    </a:ext>
                  </a:extLst>
                </a:gridCol>
              </a:tblGrid>
              <a:tr h="391386">
                <a:tc gridSpan="2">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Gewissenhaftigkeit </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de-DE" dirty="0"/>
                    </a:p>
                  </a:txBody>
                  <a:tcPr/>
                </a:tc>
                <a:extLst>
                  <a:ext uri="{0D108BD9-81ED-4DB2-BD59-A6C34878D82A}">
                    <a16:rowId xmlns:a16="http://schemas.microsoft.com/office/drawing/2014/main" val="1856811703"/>
                  </a:ext>
                </a:extLst>
              </a:tr>
              <a:tr h="391386">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effizient/organisiert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lgn="r"/>
                      <a:r>
                        <a:rPr lang="de-DE" sz="1200" dirty="0">
                          <a:solidFill>
                            <a:schemeClr val="bg1"/>
                          </a:solidFill>
                        </a:rPr>
                        <a:t>extravagant/leichtsinnig</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506046388"/>
                  </a:ext>
                </a:extLst>
              </a:tr>
            </a:tbl>
          </a:graphicData>
        </a:graphic>
      </p:graphicFrame>
      <p:graphicFrame>
        <p:nvGraphicFramePr>
          <p:cNvPr id="33" name="Tabelle 32">
            <a:extLst>
              <a:ext uri="{FF2B5EF4-FFF2-40B4-BE49-F238E27FC236}">
                <a16:creationId xmlns:a16="http://schemas.microsoft.com/office/drawing/2014/main" id="{F52B235B-8DF9-459D-A188-965146D8A2B0}"/>
              </a:ext>
            </a:extLst>
          </p:cNvPr>
          <p:cNvGraphicFramePr>
            <a:graphicFrameLocks noGrp="1"/>
          </p:cNvGraphicFramePr>
          <p:nvPr>
            <p:extLst>
              <p:ext uri="{D42A27DB-BD31-4B8C-83A1-F6EECF244321}">
                <p14:modId xmlns:p14="http://schemas.microsoft.com/office/powerpoint/2010/main" val="386119302"/>
              </p:ext>
            </p:extLst>
          </p:nvPr>
        </p:nvGraphicFramePr>
        <p:xfrm>
          <a:off x="1997037" y="4033231"/>
          <a:ext cx="8303846" cy="782772"/>
        </p:xfrm>
        <a:graphic>
          <a:graphicData uri="http://schemas.openxmlformats.org/drawingml/2006/table">
            <a:tbl>
              <a:tblPr firstRow="1" bandRow="1"/>
              <a:tblGrid>
                <a:gridCol w="4151923">
                  <a:extLst>
                    <a:ext uri="{9D8B030D-6E8A-4147-A177-3AD203B41FA5}">
                      <a16:colId xmlns:a16="http://schemas.microsoft.com/office/drawing/2014/main" val="2382002971"/>
                    </a:ext>
                  </a:extLst>
                </a:gridCol>
                <a:gridCol w="4151923">
                  <a:extLst>
                    <a:ext uri="{9D8B030D-6E8A-4147-A177-3AD203B41FA5}">
                      <a16:colId xmlns:a16="http://schemas.microsoft.com/office/drawing/2014/main" val="558082962"/>
                    </a:ext>
                  </a:extLst>
                </a:gridCol>
              </a:tblGrid>
              <a:tr h="391386">
                <a:tc gridSpan="2">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Extraversion </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de-DE" dirty="0"/>
                    </a:p>
                  </a:txBody>
                  <a:tcPr/>
                </a:tc>
                <a:extLst>
                  <a:ext uri="{0D108BD9-81ED-4DB2-BD59-A6C34878D82A}">
                    <a16:rowId xmlns:a16="http://schemas.microsoft.com/office/drawing/2014/main" val="1856811703"/>
                  </a:ext>
                </a:extLst>
              </a:tr>
              <a:tr h="391386">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gesellig/energisch</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lgn="r"/>
                      <a:r>
                        <a:rPr lang="de-DE" sz="1200" dirty="0">
                          <a:solidFill>
                            <a:schemeClr val="bg1"/>
                          </a:solidFill>
                        </a:rPr>
                        <a:t>zurückgezogen/reserviert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506046388"/>
                  </a:ext>
                </a:extLst>
              </a:tr>
            </a:tbl>
          </a:graphicData>
        </a:graphic>
      </p:graphicFrame>
      <p:graphicFrame>
        <p:nvGraphicFramePr>
          <p:cNvPr id="34" name="Tabelle 33">
            <a:extLst>
              <a:ext uri="{FF2B5EF4-FFF2-40B4-BE49-F238E27FC236}">
                <a16:creationId xmlns:a16="http://schemas.microsoft.com/office/drawing/2014/main" id="{44F8FA87-2589-47F0-B99D-75B2219C1B17}"/>
              </a:ext>
            </a:extLst>
          </p:cNvPr>
          <p:cNvGraphicFramePr>
            <a:graphicFrameLocks noGrp="1"/>
          </p:cNvGraphicFramePr>
          <p:nvPr>
            <p:extLst>
              <p:ext uri="{D42A27DB-BD31-4B8C-83A1-F6EECF244321}">
                <p14:modId xmlns:p14="http://schemas.microsoft.com/office/powerpoint/2010/main" val="3176328445"/>
              </p:ext>
            </p:extLst>
          </p:nvPr>
        </p:nvGraphicFramePr>
        <p:xfrm>
          <a:off x="1997037" y="4918977"/>
          <a:ext cx="8303846" cy="782772"/>
        </p:xfrm>
        <a:graphic>
          <a:graphicData uri="http://schemas.openxmlformats.org/drawingml/2006/table">
            <a:tbl>
              <a:tblPr firstRow="1" bandRow="1"/>
              <a:tblGrid>
                <a:gridCol w="4151923">
                  <a:extLst>
                    <a:ext uri="{9D8B030D-6E8A-4147-A177-3AD203B41FA5}">
                      <a16:colId xmlns:a16="http://schemas.microsoft.com/office/drawing/2014/main" val="2382002971"/>
                    </a:ext>
                  </a:extLst>
                </a:gridCol>
                <a:gridCol w="4151923">
                  <a:extLst>
                    <a:ext uri="{9D8B030D-6E8A-4147-A177-3AD203B41FA5}">
                      <a16:colId xmlns:a16="http://schemas.microsoft.com/office/drawing/2014/main" val="558082962"/>
                    </a:ext>
                  </a:extLst>
                </a:gridCol>
              </a:tblGrid>
              <a:tr h="391386">
                <a:tc gridSpan="2">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Verträglichkeit </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de-DE" dirty="0"/>
                    </a:p>
                  </a:txBody>
                  <a:tcPr/>
                </a:tc>
                <a:extLst>
                  <a:ext uri="{0D108BD9-81ED-4DB2-BD59-A6C34878D82A}">
                    <a16:rowId xmlns:a16="http://schemas.microsoft.com/office/drawing/2014/main" val="1856811703"/>
                  </a:ext>
                </a:extLst>
              </a:tr>
              <a:tr h="391386">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freundlich/mitfühlend</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lgn="r"/>
                      <a:r>
                        <a:rPr lang="de-DE" sz="1200" dirty="0">
                          <a:solidFill>
                            <a:schemeClr val="bg1"/>
                          </a:solidFill>
                        </a:rPr>
                        <a:t>kritisch/urteilsfähig</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506046388"/>
                  </a:ext>
                </a:extLst>
              </a:tr>
            </a:tbl>
          </a:graphicData>
        </a:graphic>
      </p:graphicFrame>
      <p:graphicFrame>
        <p:nvGraphicFramePr>
          <p:cNvPr id="35" name="Tabelle 34">
            <a:extLst>
              <a:ext uri="{FF2B5EF4-FFF2-40B4-BE49-F238E27FC236}">
                <a16:creationId xmlns:a16="http://schemas.microsoft.com/office/drawing/2014/main" id="{95E3F90D-8F6C-402D-8B88-9A0B297C6F0A}"/>
              </a:ext>
            </a:extLst>
          </p:cNvPr>
          <p:cNvGraphicFramePr>
            <a:graphicFrameLocks noGrp="1"/>
          </p:cNvGraphicFramePr>
          <p:nvPr>
            <p:extLst>
              <p:ext uri="{D42A27DB-BD31-4B8C-83A1-F6EECF244321}">
                <p14:modId xmlns:p14="http://schemas.microsoft.com/office/powerpoint/2010/main" val="862543830"/>
              </p:ext>
            </p:extLst>
          </p:nvPr>
        </p:nvGraphicFramePr>
        <p:xfrm>
          <a:off x="1997037" y="5804723"/>
          <a:ext cx="8303846" cy="782772"/>
        </p:xfrm>
        <a:graphic>
          <a:graphicData uri="http://schemas.openxmlformats.org/drawingml/2006/table">
            <a:tbl>
              <a:tblPr firstRow="1" bandRow="1"/>
              <a:tblGrid>
                <a:gridCol w="4151923">
                  <a:extLst>
                    <a:ext uri="{9D8B030D-6E8A-4147-A177-3AD203B41FA5}">
                      <a16:colId xmlns:a16="http://schemas.microsoft.com/office/drawing/2014/main" val="2382002971"/>
                    </a:ext>
                  </a:extLst>
                </a:gridCol>
                <a:gridCol w="4151923">
                  <a:extLst>
                    <a:ext uri="{9D8B030D-6E8A-4147-A177-3AD203B41FA5}">
                      <a16:colId xmlns:a16="http://schemas.microsoft.com/office/drawing/2014/main" val="558082962"/>
                    </a:ext>
                  </a:extLst>
                </a:gridCol>
              </a:tblGrid>
              <a:tr h="391386">
                <a:tc gridSpan="2">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Neurotizismus </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hMerge="1">
                  <a:txBody>
                    <a:bodyPr/>
                    <a:lstStyle/>
                    <a:p>
                      <a:endParaRPr lang="de-DE" dirty="0"/>
                    </a:p>
                  </a:txBody>
                  <a:tcPr/>
                </a:tc>
                <a:extLst>
                  <a:ext uri="{0D108BD9-81ED-4DB2-BD59-A6C34878D82A}">
                    <a16:rowId xmlns:a16="http://schemas.microsoft.com/office/drawing/2014/main" val="1856811703"/>
                  </a:ext>
                </a:extLst>
              </a:tr>
              <a:tr h="391386">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sensibel/nervös (Emotionsgeleitet)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lgn="r"/>
                      <a:r>
                        <a:rPr lang="de-DE" sz="1200" dirty="0">
                          <a:solidFill>
                            <a:schemeClr val="bg1"/>
                          </a:solidFill>
                        </a:rPr>
                        <a:t>belastbar/selbstbewusst (Emotionsmotiviert) </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506046388"/>
                  </a:ext>
                </a:extLst>
              </a:tr>
            </a:tbl>
          </a:graphicData>
        </a:graphic>
      </p:graphicFrame>
      <p:cxnSp>
        <p:nvCxnSpPr>
          <p:cNvPr id="36" name="Gerade Verbindung mit Pfeil 35">
            <a:extLst>
              <a:ext uri="{FF2B5EF4-FFF2-40B4-BE49-F238E27FC236}">
                <a16:creationId xmlns:a16="http://schemas.microsoft.com/office/drawing/2014/main" id="{6ECE1618-8725-406D-A056-D60C914562FF}"/>
              </a:ext>
            </a:extLst>
          </p:cNvPr>
          <p:cNvCxnSpPr>
            <a:cxnSpLocks/>
          </p:cNvCxnSpPr>
          <p:nvPr/>
        </p:nvCxnSpPr>
        <p:spPr bwMode="auto">
          <a:xfrm>
            <a:off x="1997037" y="2065511"/>
            <a:ext cx="8303846" cy="0"/>
          </a:xfrm>
          <a:prstGeom prst="straightConnector1">
            <a:avLst/>
          </a:prstGeom>
          <a:noFill/>
          <a:ln w="19050" cap="flat" cmpd="sng" algn="ctr">
            <a:solidFill>
              <a:srgbClr val="FF0065"/>
            </a:solidFill>
            <a:prstDash val="solid"/>
            <a:miter lim="800000"/>
            <a:headEnd type="triangle"/>
            <a:tailEnd type="triangle"/>
          </a:ln>
          <a:effectLst>
            <a:outerShdw blurRad="40000" dist="23000" dir="5400000" rotWithShape="0">
              <a:srgbClr val="000000">
                <a:alpha val="35000"/>
              </a:srgbClr>
            </a:outerShdw>
          </a:effectLst>
        </p:spPr>
      </p:cxnSp>
      <p:sp>
        <p:nvSpPr>
          <p:cNvPr id="37" name="Textfeld 36">
            <a:extLst>
              <a:ext uri="{FF2B5EF4-FFF2-40B4-BE49-F238E27FC236}">
                <a16:creationId xmlns:a16="http://schemas.microsoft.com/office/drawing/2014/main" id="{D2CCE7E9-AB91-448A-AB4A-B7EBABE23D5B}"/>
              </a:ext>
            </a:extLst>
          </p:cNvPr>
          <p:cNvSpPr txBox="1"/>
          <p:nvPr/>
        </p:nvSpPr>
        <p:spPr bwMode="auto">
          <a:xfrm>
            <a:off x="1997037" y="1650032"/>
            <a:ext cx="343364" cy="307777"/>
          </a:xfrm>
          <a:prstGeom prst="rect">
            <a:avLst/>
          </a:prstGeom>
          <a:noFill/>
        </p:spPr>
        <p:txBody>
          <a:bodyPr wrap="none" rtlCol="0">
            <a:spAutoFit/>
          </a:bodyPr>
          <a:lstStyle/>
          <a:p>
            <a:pPr>
              <a:buClr>
                <a:srgbClr val="000000"/>
              </a:buClr>
              <a:buFont typeface="Arial"/>
              <a:buNone/>
            </a:pPr>
            <a:r>
              <a:rPr lang="de-DE" sz="1400" kern="0" dirty="0">
                <a:solidFill>
                  <a:srgbClr val="000000"/>
                </a:solidFill>
                <a:latin typeface="Arial"/>
                <a:cs typeface="Arial"/>
              </a:rPr>
              <a:t>-1</a:t>
            </a:r>
          </a:p>
        </p:txBody>
      </p:sp>
      <p:sp>
        <p:nvSpPr>
          <p:cNvPr id="38" name="Textfeld 37">
            <a:extLst>
              <a:ext uri="{FF2B5EF4-FFF2-40B4-BE49-F238E27FC236}">
                <a16:creationId xmlns:a16="http://schemas.microsoft.com/office/drawing/2014/main" id="{CD8E801C-0136-4247-AF48-63287E452CB5}"/>
              </a:ext>
            </a:extLst>
          </p:cNvPr>
          <p:cNvSpPr txBox="1"/>
          <p:nvPr/>
        </p:nvSpPr>
        <p:spPr bwMode="auto">
          <a:xfrm>
            <a:off x="9957519" y="1650032"/>
            <a:ext cx="284052" cy="307777"/>
          </a:xfrm>
          <a:prstGeom prst="rect">
            <a:avLst/>
          </a:prstGeom>
          <a:noFill/>
        </p:spPr>
        <p:txBody>
          <a:bodyPr wrap="none" rtlCol="0">
            <a:spAutoFit/>
          </a:bodyPr>
          <a:lstStyle/>
          <a:p>
            <a:pPr>
              <a:buClr>
                <a:srgbClr val="000000"/>
              </a:buClr>
              <a:buFont typeface="Arial"/>
              <a:buNone/>
            </a:pPr>
            <a:r>
              <a:rPr lang="de-DE" sz="1400" kern="0" dirty="0">
                <a:solidFill>
                  <a:srgbClr val="000000"/>
                </a:solidFill>
                <a:latin typeface="Arial"/>
                <a:cs typeface="Arial"/>
              </a:rPr>
              <a:t>1</a:t>
            </a:r>
          </a:p>
        </p:txBody>
      </p:sp>
      <p:sp>
        <p:nvSpPr>
          <p:cNvPr id="39" name="Textfeld 38">
            <a:extLst>
              <a:ext uri="{FF2B5EF4-FFF2-40B4-BE49-F238E27FC236}">
                <a16:creationId xmlns:a16="http://schemas.microsoft.com/office/drawing/2014/main" id="{198569B2-D44E-401F-9BC7-416B5CF372ED}"/>
              </a:ext>
            </a:extLst>
          </p:cNvPr>
          <p:cNvSpPr txBox="1"/>
          <p:nvPr/>
        </p:nvSpPr>
        <p:spPr bwMode="auto">
          <a:xfrm>
            <a:off x="7119930" y="6596390"/>
            <a:ext cx="3743332" cy="261610"/>
          </a:xfrm>
          <a:prstGeom prst="rect">
            <a:avLst/>
          </a:prstGeom>
          <a:noFill/>
        </p:spPr>
        <p:txBody>
          <a:bodyPr wrap="none" rtlCol="0">
            <a:spAutoFit/>
          </a:bodyPr>
          <a:lstStyle/>
          <a:p>
            <a:pPr>
              <a:buClr>
                <a:srgbClr val="000000"/>
              </a:buClr>
              <a:buFont typeface="Arial"/>
              <a:buNone/>
            </a:pPr>
            <a:r>
              <a:rPr lang="de-DE" sz="1100" i="1" kern="0" dirty="0">
                <a:solidFill>
                  <a:srgbClr val="000000"/>
                </a:solidFill>
                <a:latin typeface="Arial"/>
                <a:cs typeface="Arial"/>
              </a:rPr>
              <a:t>Big Five </a:t>
            </a:r>
            <a:r>
              <a:rPr lang="de-DE" sz="1100" i="1" kern="0" dirty="0" err="1">
                <a:solidFill>
                  <a:srgbClr val="000000"/>
                </a:solidFill>
                <a:latin typeface="Arial"/>
                <a:cs typeface="Arial"/>
              </a:rPr>
              <a:t>personality</a:t>
            </a:r>
            <a:r>
              <a:rPr lang="de-DE" sz="1100" i="1" kern="0" dirty="0">
                <a:solidFill>
                  <a:srgbClr val="000000"/>
                </a:solidFill>
                <a:latin typeface="Arial"/>
                <a:cs typeface="Arial"/>
              </a:rPr>
              <a:t> </a:t>
            </a:r>
            <a:r>
              <a:rPr lang="de-DE" sz="1100" i="1" kern="0" dirty="0" err="1">
                <a:solidFill>
                  <a:srgbClr val="000000"/>
                </a:solidFill>
                <a:latin typeface="Arial"/>
                <a:cs typeface="Arial"/>
              </a:rPr>
              <a:t>traits</a:t>
            </a:r>
            <a:r>
              <a:rPr lang="de-DE" sz="1100" i="1" kern="0" dirty="0">
                <a:solidFill>
                  <a:srgbClr val="000000"/>
                </a:solidFill>
                <a:latin typeface="Arial"/>
                <a:cs typeface="Arial"/>
              </a:rPr>
              <a:t> (lose ins Deutsche </a:t>
            </a:r>
            <a:r>
              <a:rPr lang="de-DE" sz="1100" i="1" kern="0" dirty="0" err="1">
                <a:solidFill>
                  <a:srgbClr val="000000"/>
                </a:solidFill>
                <a:latin typeface="Arial"/>
                <a:cs typeface="Arial"/>
              </a:rPr>
              <a:t>überstetzt</a:t>
            </a:r>
            <a:r>
              <a:rPr lang="de-DE" sz="1100" i="1" kern="0" dirty="0">
                <a:solidFill>
                  <a:srgbClr val="000000"/>
                </a:solidFill>
                <a:latin typeface="Arial"/>
                <a:cs typeface="Arial"/>
              </a:rPr>
              <a:t>)</a:t>
            </a:r>
          </a:p>
        </p:txBody>
      </p:sp>
      <p:sp>
        <p:nvSpPr>
          <p:cNvPr id="40" name="Textfeld 39">
            <a:extLst>
              <a:ext uri="{FF2B5EF4-FFF2-40B4-BE49-F238E27FC236}">
                <a16:creationId xmlns:a16="http://schemas.microsoft.com/office/drawing/2014/main" id="{2A406E47-99EB-45AD-B39A-5063065E82B5}"/>
              </a:ext>
            </a:extLst>
          </p:cNvPr>
          <p:cNvSpPr txBox="1"/>
          <p:nvPr/>
        </p:nvSpPr>
        <p:spPr>
          <a:xfrm>
            <a:off x="1329178" y="374136"/>
            <a:ext cx="7571303" cy="646331"/>
          </a:xfrm>
          <a:prstGeom prst="rect">
            <a:avLst/>
          </a:prstGeom>
          <a:noFill/>
        </p:spPr>
        <p:txBody>
          <a:bodyPr wrap="none" rtlCol="0">
            <a:spAutoFit/>
          </a:bodyPr>
          <a:lstStyle/>
          <a:p>
            <a:r>
              <a:rPr lang="de-DE" sz="3600" dirty="0">
                <a:solidFill>
                  <a:schemeClr val="bg2"/>
                </a:solidFill>
              </a:rPr>
              <a:t>Ordnet euch auf den fünf Skalen ein</a:t>
            </a:r>
          </a:p>
        </p:txBody>
      </p:sp>
    </p:spTree>
    <p:extLst>
      <p:ext uri="{BB962C8B-B14F-4D97-AF65-F5344CB8AC3E}">
        <p14:creationId xmlns:p14="http://schemas.microsoft.com/office/powerpoint/2010/main" val="4213974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nhaltsplatzhalter 1"/>
          <p:cNvPicPr>
            <a:picLocks noGrp="1" noChangeAspect="1"/>
          </p:cNvPicPr>
          <p:nvPr>
            <p:ph idx="1"/>
          </p:nvPr>
        </p:nvPicPr>
        <p:blipFill>
          <a:blip r:embed="rId3"/>
          <a:stretch>
            <a:fillRect/>
          </a:stretch>
        </p:blipFill>
        <p:spPr>
          <a:xfrm>
            <a:off x="1976564" y="1944688"/>
            <a:ext cx="8238872" cy="4244975"/>
          </a:xfrm>
          <a:prstGeom prst="rect">
            <a:avLst/>
          </a:prstGeom>
        </p:spPr>
      </p:pic>
      <p:sp>
        <p:nvSpPr>
          <p:cNvPr id="6" name="Textfeld 5">
            <a:extLst>
              <a:ext uri="{FF2B5EF4-FFF2-40B4-BE49-F238E27FC236}">
                <a16:creationId xmlns:a16="http://schemas.microsoft.com/office/drawing/2014/main" id="{2A406E47-99EB-45AD-B39A-5063065E82B5}"/>
              </a:ext>
            </a:extLst>
          </p:cNvPr>
          <p:cNvSpPr txBox="1"/>
          <p:nvPr/>
        </p:nvSpPr>
        <p:spPr>
          <a:xfrm>
            <a:off x="1329178" y="374137"/>
            <a:ext cx="7502001" cy="1200329"/>
          </a:xfrm>
          <a:prstGeom prst="rect">
            <a:avLst/>
          </a:prstGeom>
          <a:noFill/>
        </p:spPr>
        <p:txBody>
          <a:bodyPr wrap="square" rtlCol="0">
            <a:spAutoFit/>
          </a:bodyPr>
          <a:lstStyle/>
          <a:p>
            <a:r>
              <a:rPr lang="de-DE" sz="2400" dirty="0">
                <a:solidFill>
                  <a:schemeClr val="bg2"/>
                </a:solidFill>
              </a:rPr>
              <a:t>Wie kann man prüfen, ob die Vektoren in vielen Merkmalen übereinstimmen/ eine ähnliche Bedeutung haben?</a:t>
            </a:r>
          </a:p>
        </p:txBody>
      </p:sp>
    </p:spTree>
    <p:extLst>
      <p:ext uri="{BB962C8B-B14F-4D97-AF65-F5344CB8AC3E}">
        <p14:creationId xmlns:p14="http://schemas.microsoft.com/office/powerpoint/2010/main" val="3910530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5235510-7513-E9A2-011C-66AC1BE491D6}"/>
              </a:ext>
            </a:extLst>
          </p:cNvPr>
          <p:cNvSpPr>
            <a:spLocks noGrp="1"/>
          </p:cNvSpPr>
          <p:nvPr>
            <p:ph idx="1"/>
          </p:nvPr>
        </p:nvSpPr>
        <p:spPr/>
        <p:txBody>
          <a:bodyPr/>
          <a:lstStyle/>
          <a:p>
            <a:r>
              <a:rPr lang="de-DE" b="1" dirty="0"/>
              <a:t>Inhalt</a:t>
            </a:r>
          </a:p>
          <a:p>
            <a:r>
              <a:rPr lang="de-DE" dirty="0"/>
              <a:t>Mehr und mehr wird die Relevanz deutlich, die das Lernen mit und über generative Künstliche Intelligenzen (KI) in Schule haben wird. Häufig richtet sich der Fokus der Diskussion hierbei auf Fragen nach Möglichkeiten und Herausforderungen beim Lernen mit KI-Modellen. Im Zentrum dieser Fortbildung wird das Lernen über KI-Modelle stehen: Wie treffen Large Language Models wie zum Beispiel </a:t>
            </a:r>
            <a:r>
              <a:rPr lang="de-DE" dirty="0" err="1"/>
              <a:t>ChatGPT</a:t>
            </a:r>
            <a:r>
              <a:rPr lang="de-DE" dirty="0"/>
              <a:t> Entscheidungen? Wie kann es sein, dass hierbei logische Sätze entstehen? Und wie können (sehr) vereinfachten Modelle davon genutzt werden, um Mathematik zu lernen? Zu diesen Fragestellungen werden in der Fortbildung Lernmaterialien vorgestellt, die bearbeitet und kritisch diskutiert werden sollen.</a:t>
            </a:r>
          </a:p>
          <a:p>
            <a:r>
              <a:rPr lang="de-DE" b="1" dirty="0" err="1"/>
              <a:t>Autor:innen</a:t>
            </a:r>
            <a:endParaRPr lang="de-DE" b="1" dirty="0"/>
          </a:p>
          <a:p>
            <a:r>
              <a:rPr lang="de-DE" dirty="0" err="1"/>
              <a:t>Helf</a:t>
            </a:r>
            <a:r>
              <a:rPr lang="de-DE" dirty="0"/>
              <a:t>, P., Lern- und Forschungsgebiet Didaktik der Mathematik, RWTH Aachen University | </a:t>
            </a:r>
            <a:r>
              <a:rPr lang="de-DE" dirty="0" err="1"/>
              <a:t>Heitzer</a:t>
            </a:r>
            <a:r>
              <a:rPr lang="de-DE" dirty="0"/>
              <a:t>, J., Lern- und Forschungsgebiet Didaktik der Mathematik, RWTH Aachen University</a:t>
            </a:r>
          </a:p>
          <a:p>
            <a:endParaRPr lang="de-DE" dirty="0"/>
          </a:p>
          <a:p>
            <a:r>
              <a:rPr lang="de-DE" b="1" dirty="0"/>
              <a:t>Produkttyp</a:t>
            </a:r>
          </a:p>
          <a:p>
            <a:r>
              <a:rPr lang="de-DE" dirty="0"/>
              <a:t>Fortbildungskonzept</a:t>
            </a:r>
          </a:p>
          <a:p>
            <a:endParaRPr lang="de-DE" dirty="0"/>
          </a:p>
          <a:p>
            <a:r>
              <a:rPr lang="de-DE" b="1" dirty="0"/>
              <a:t>Schulstufe</a:t>
            </a:r>
          </a:p>
          <a:p>
            <a:r>
              <a:rPr lang="de-DE" dirty="0"/>
              <a:t>Sekundarstufe II</a:t>
            </a:r>
          </a:p>
        </p:txBody>
      </p:sp>
    </p:spTree>
    <p:extLst>
      <p:ext uri="{BB962C8B-B14F-4D97-AF65-F5344CB8AC3E}">
        <p14:creationId xmlns:p14="http://schemas.microsoft.com/office/powerpoint/2010/main" val="3259754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graphicFrame>
        <p:nvGraphicFramePr>
          <p:cNvPr id="3" name="Tabelle 7">
            <a:extLst>
              <a:ext uri="{FF2B5EF4-FFF2-40B4-BE49-F238E27FC236}">
                <a16:creationId xmlns:a16="http://schemas.microsoft.com/office/drawing/2014/main" id="{3F9B5904-5E22-4560-BB80-6699BDC4C27F}"/>
              </a:ext>
            </a:extLst>
          </p:cNvPr>
          <p:cNvGraphicFramePr>
            <a:graphicFrameLocks noGrp="1"/>
          </p:cNvGraphicFramePr>
          <p:nvPr>
            <p:extLst>
              <p:ext uri="{D42A27DB-BD31-4B8C-83A1-F6EECF244321}">
                <p14:modId xmlns:p14="http://schemas.microsoft.com/office/powerpoint/2010/main" val="190693225"/>
              </p:ext>
            </p:extLst>
          </p:nvPr>
        </p:nvGraphicFramePr>
        <p:xfrm>
          <a:off x="1329178" y="1945195"/>
          <a:ext cx="4744269" cy="2651659"/>
        </p:xfrm>
        <a:graphic>
          <a:graphicData uri="http://schemas.openxmlformats.org/drawingml/2006/table">
            <a:tbl>
              <a:tblPr firstRow="1" bandRow="1"/>
              <a:tblGrid>
                <a:gridCol w="1515294">
                  <a:extLst>
                    <a:ext uri="{9D8B030D-6E8A-4147-A177-3AD203B41FA5}">
                      <a16:colId xmlns:a16="http://schemas.microsoft.com/office/drawing/2014/main" val="558082962"/>
                    </a:ext>
                  </a:extLst>
                </a:gridCol>
                <a:gridCol w="1704975">
                  <a:extLst>
                    <a:ext uri="{9D8B030D-6E8A-4147-A177-3AD203B41FA5}">
                      <a16:colId xmlns:a16="http://schemas.microsoft.com/office/drawing/2014/main" val="3284623375"/>
                    </a:ext>
                  </a:extLst>
                </a:gridCol>
                <a:gridCol w="1524000">
                  <a:extLst>
                    <a:ext uri="{9D8B030D-6E8A-4147-A177-3AD203B41FA5}">
                      <a16:colId xmlns:a16="http://schemas.microsoft.com/office/drawing/2014/main" val="3893983020"/>
                    </a:ext>
                  </a:extLst>
                </a:gridCol>
              </a:tblGrid>
              <a:tr h="286372">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Person A</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Person B</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Person C</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415657916"/>
                  </a:ext>
                </a:extLst>
              </a:tr>
              <a:tr h="49506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0.2</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-0,3</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0,4</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856811703"/>
                  </a:ext>
                </a:extLst>
              </a:tr>
              <a:tr h="49506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-0.5</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0,2</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-0,1</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506046388"/>
                  </a:ext>
                </a:extLst>
              </a:tr>
              <a:tr h="49506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0.1</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-0,2</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0,2</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711045847"/>
                  </a:ext>
                </a:extLst>
              </a:tr>
              <a:tr h="385047">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-0.7</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0,2</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-0,4</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332822632"/>
                  </a:ext>
                </a:extLst>
              </a:tr>
              <a:tr h="49506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0.1</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0,1</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200" dirty="0">
                          <a:solidFill>
                            <a:schemeClr val="bg1"/>
                          </a:solidFill>
                        </a:rPr>
                        <a:t>-0,1</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994026088"/>
                  </a:ext>
                </a:extLst>
              </a:tr>
            </a:tbl>
          </a:graphicData>
        </a:graphic>
      </p:graphicFrame>
      <mc:AlternateContent xmlns:mc="http://schemas.openxmlformats.org/markup-compatibility/2006" xmlns:a14="http://schemas.microsoft.com/office/drawing/2010/main">
        <mc:Choice Requires="a14">
          <p:sp>
            <p:nvSpPr>
              <p:cNvPr id="4" name="Textfeld 3">
                <a:extLst>
                  <a:ext uri="{FF2B5EF4-FFF2-40B4-BE49-F238E27FC236}">
                    <a16:creationId xmlns:a16="http://schemas.microsoft.com/office/drawing/2014/main" id="{2C2D40BF-7DD8-45D1-AFB0-9F601060A345}"/>
                  </a:ext>
                </a:extLst>
              </p:cNvPr>
              <p:cNvSpPr txBox="1"/>
              <p:nvPr/>
            </p:nvSpPr>
            <p:spPr bwMode="auto">
              <a:xfrm>
                <a:off x="1178395" y="4826054"/>
                <a:ext cx="2971800" cy="307777"/>
              </a:xfrm>
              <a:prstGeom prst="rect">
                <a:avLst/>
              </a:prstGeom>
              <a:noFill/>
            </p:spPr>
            <p:txBody>
              <a:bodyPr wrap="square" rtlCol="0">
                <a:spAutoFit/>
              </a:bodyPr>
              <a:lstStyle/>
              <a:p>
                <a:pPr>
                  <a:buClr>
                    <a:srgbClr val="000000"/>
                  </a:buClr>
                  <a:buFont typeface="Arial"/>
                  <a:buNone/>
                </a:pPr>
                <a14:m>
                  <m:oMathPara xmlns:m="http://schemas.openxmlformats.org/officeDocument/2006/math">
                    <m:oMathParaPr>
                      <m:jc m:val="left"/>
                    </m:oMathParaPr>
                    <m:oMath xmlns:m="http://schemas.openxmlformats.org/officeDocument/2006/math">
                      <m:r>
                        <a:rPr lang="de-DE" sz="1400" i="1" kern="0" smtClean="0">
                          <a:solidFill>
                            <a:srgbClr val="000000"/>
                          </a:solidFill>
                          <a:latin typeface="Cambria Math" panose="02040503050406030204" pitchFamily="18" charset="0"/>
                        </a:rPr>
                        <m:t>&lt;</m:t>
                      </m:r>
                      <m:r>
                        <m:rPr>
                          <m:sty m:val="p"/>
                        </m:rPr>
                        <a:rPr lang="de-DE" sz="1400" kern="0" smtClean="0">
                          <a:solidFill>
                            <a:srgbClr val="000000"/>
                          </a:solidFill>
                          <a:latin typeface="Cambria Math" panose="02040503050406030204" pitchFamily="18" charset="0"/>
                        </a:rPr>
                        <m:t>A</m:t>
                      </m:r>
                      <m:r>
                        <a:rPr lang="de-DE" sz="1400" kern="0" smtClean="0">
                          <a:solidFill>
                            <a:srgbClr val="000000"/>
                          </a:solidFill>
                          <a:latin typeface="Cambria Math" panose="02040503050406030204" pitchFamily="18" charset="0"/>
                        </a:rPr>
                        <m:t>,</m:t>
                      </m:r>
                      <m:r>
                        <m:rPr>
                          <m:sty m:val="p"/>
                        </m:rPr>
                        <a:rPr lang="de-DE" sz="1400" kern="0" smtClean="0">
                          <a:solidFill>
                            <a:srgbClr val="000000"/>
                          </a:solidFill>
                          <a:latin typeface="Cambria Math" panose="02040503050406030204" pitchFamily="18" charset="0"/>
                        </a:rPr>
                        <m:t>B</m:t>
                      </m:r>
                      <m:r>
                        <a:rPr lang="de-DE" sz="1400" kern="0" smtClean="0">
                          <a:solidFill>
                            <a:srgbClr val="000000"/>
                          </a:solidFill>
                          <a:latin typeface="Cambria Math" panose="02040503050406030204" pitchFamily="18" charset="0"/>
                        </a:rPr>
                        <m:t>&gt; =−0,31</m:t>
                      </m:r>
                    </m:oMath>
                  </m:oMathPara>
                </a14:m>
                <a:endParaRPr lang="de-DE" sz="1400" kern="0" dirty="0">
                  <a:solidFill>
                    <a:srgbClr val="000000"/>
                  </a:solidFill>
                  <a:latin typeface="Arial"/>
                  <a:cs typeface="Arial"/>
                </a:endParaRPr>
              </a:p>
            </p:txBody>
          </p:sp>
        </mc:Choice>
        <mc:Fallback xmlns="">
          <p:sp>
            <p:nvSpPr>
              <p:cNvPr id="4" name="Textfeld 3">
                <a:extLst>
                  <a:ext uri="{FF2B5EF4-FFF2-40B4-BE49-F238E27FC236}">
                    <a16:creationId xmlns:a16="http://schemas.microsoft.com/office/drawing/2014/main" id="{2C2D40BF-7DD8-45D1-AFB0-9F601060A345}"/>
                  </a:ext>
                </a:extLst>
              </p:cNvPr>
              <p:cNvSpPr txBox="1">
                <a:spLocks noRot="1" noChangeAspect="1" noMove="1" noResize="1" noEditPoints="1" noAdjustHandles="1" noChangeArrowheads="1" noChangeShapeType="1" noTextEdit="1"/>
              </p:cNvSpPr>
              <p:nvPr/>
            </p:nvSpPr>
            <p:spPr bwMode="auto">
              <a:xfrm>
                <a:off x="1178395" y="4826054"/>
                <a:ext cx="2971800" cy="307777"/>
              </a:xfrm>
              <a:prstGeom prst="rect">
                <a:avLst/>
              </a:prstGeom>
              <a:blipFill>
                <a:blip r:embed="rId2"/>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7CA8024-B7EA-4927-88C4-5F1BBE3C87F4}"/>
                  </a:ext>
                </a:extLst>
              </p:cNvPr>
              <p:cNvSpPr txBox="1"/>
              <p:nvPr/>
            </p:nvSpPr>
            <p:spPr bwMode="auto">
              <a:xfrm>
                <a:off x="1178395" y="5331133"/>
                <a:ext cx="2971800" cy="307777"/>
              </a:xfrm>
              <a:prstGeom prst="rect">
                <a:avLst/>
              </a:prstGeom>
              <a:noFill/>
            </p:spPr>
            <p:txBody>
              <a:bodyPr wrap="square" rtlCol="0">
                <a:spAutoFit/>
              </a:bodyPr>
              <a:lstStyle/>
              <a:p>
                <a:pPr>
                  <a:buClr>
                    <a:srgbClr val="000000"/>
                  </a:buClr>
                  <a:buFont typeface="Arial"/>
                  <a:buNone/>
                </a:pPr>
                <a14:m>
                  <m:oMathPara xmlns:m="http://schemas.openxmlformats.org/officeDocument/2006/math">
                    <m:oMathParaPr>
                      <m:jc m:val="left"/>
                    </m:oMathParaPr>
                    <m:oMath xmlns:m="http://schemas.openxmlformats.org/officeDocument/2006/math">
                      <m:r>
                        <a:rPr lang="de-DE" sz="1400" i="1" kern="0" smtClean="0">
                          <a:solidFill>
                            <a:srgbClr val="000000"/>
                          </a:solidFill>
                          <a:latin typeface="Cambria Math" panose="02040503050406030204" pitchFamily="18" charset="0"/>
                        </a:rPr>
                        <m:t>&lt;</m:t>
                      </m:r>
                      <m:r>
                        <m:rPr>
                          <m:sty m:val="p"/>
                        </m:rPr>
                        <a:rPr lang="de-DE" sz="1400" kern="0" smtClean="0">
                          <a:solidFill>
                            <a:srgbClr val="000000"/>
                          </a:solidFill>
                          <a:latin typeface="Cambria Math" panose="02040503050406030204" pitchFamily="18" charset="0"/>
                        </a:rPr>
                        <m:t>A</m:t>
                      </m:r>
                      <m:r>
                        <a:rPr lang="de-DE" sz="1400" kern="0" smtClean="0">
                          <a:solidFill>
                            <a:srgbClr val="000000"/>
                          </a:solidFill>
                          <a:latin typeface="Cambria Math" panose="02040503050406030204" pitchFamily="18" charset="0"/>
                        </a:rPr>
                        <m:t>,</m:t>
                      </m:r>
                      <m:r>
                        <m:rPr>
                          <m:sty m:val="p"/>
                        </m:rPr>
                        <a:rPr lang="de-DE" sz="1400" kern="0" smtClean="0">
                          <a:solidFill>
                            <a:srgbClr val="000000"/>
                          </a:solidFill>
                          <a:latin typeface="Cambria Math" panose="02040503050406030204" pitchFamily="18" charset="0"/>
                        </a:rPr>
                        <m:t>C</m:t>
                      </m:r>
                      <m:r>
                        <a:rPr lang="de-DE" sz="1400" kern="0" smtClean="0">
                          <a:solidFill>
                            <a:srgbClr val="000000"/>
                          </a:solidFill>
                          <a:latin typeface="Cambria Math" panose="02040503050406030204" pitchFamily="18" charset="0"/>
                        </a:rPr>
                        <m:t>&gt; =  0,42</m:t>
                      </m:r>
                    </m:oMath>
                  </m:oMathPara>
                </a14:m>
                <a:endParaRPr lang="de-DE" sz="1400" kern="0" dirty="0">
                  <a:solidFill>
                    <a:srgbClr val="000000"/>
                  </a:solidFill>
                  <a:latin typeface="Arial"/>
                  <a:cs typeface="Arial"/>
                </a:endParaRPr>
              </a:p>
            </p:txBody>
          </p:sp>
        </mc:Choice>
        <mc:Fallback xmlns="">
          <p:sp>
            <p:nvSpPr>
              <p:cNvPr id="6" name="Textfeld 5">
                <a:extLst>
                  <a:ext uri="{FF2B5EF4-FFF2-40B4-BE49-F238E27FC236}">
                    <a16:creationId xmlns:a16="http://schemas.microsoft.com/office/drawing/2014/main" id="{67CA8024-B7EA-4927-88C4-5F1BBE3C87F4}"/>
                  </a:ext>
                </a:extLst>
              </p:cNvPr>
              <p:cNvSpPr txBox="1">
                <a:spLocks noRot="1" noChangeAspect="1" noMove="1" noResize="1" noEditPoints="1" noAdjustHandles="1" noChangeArrowheads="1" noChangeShapeType="1" noTextEdit="1"/>
              </p:cNvSpPr>
              <p:nvPr/>
            </p:nvSpPr>
            <p:spPr bwMode="auto">
              <a:xfrm>
                <a:off x="1178395" y="5331133"/>
                <a:ext cx="2971800" cy="307777"/>
              </a:xfrm>
              <a:prstGeom prst="rect">
                <a:avLst/>
              </a:prstGeom>
              <a:blipFill>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 name="Textfeld 6">
                <a:extLst>
                  <a:ext uri="{FF2B5EF4-FFF2-40B4-BE49-F238E27FC236}">
                    <a16:creationId xmlns:a16="http://schemas.microsoft.com/office/drawing/2014/main" id="{16100B2D-9B32-4DFE-A76E-D3F190BED9D0}"/>
                  </a:ext>
                </a:extLst>
              </p:cNvPr>
              <p:cNvSpPr txBox="1"/>
              <p:nvPr/>
            </p:nvSpPr>
            <p:spPr bwMode="auto">
              <a:xfrm>
                <a:off x="1178395" y="5836212"/>
                <a:ext cx="2971800" cy="307777"/>
              </a:xfrm>
              <a:prstGeom prst="rect">
                <a:avLst/>
              </a:prstGeom>
              <a:noFill/>
            </p:spPr>
            <p:txBody>
              <a:bodyPr wrap="square" rtlCol="0">
                <a:spAutoFit/>
              </a:bodyPr>
              <a:lstStyle/>
              <a:p>
                <a:pPr>
                  <a:buClr>
                    <a:srgbClr val="000000"/>
                  </a:buClr>
                  <a:buFont typeface="Arial"/>
                  <a:buNone/>
                </a:pPr>
                <a14:m>
                  <m:oMathPara xmlns:m="http://schemas.openxmlformats.org/officeDocument/2006/math">
                    <m:oMathParaPr>
                      <m:jc m:val="left"/>
                    </m:oMathParaPr>
                    <m:oMath xmlns:m="http://schemas.openxmlformats.org/officeDocument/2006/math">
                      <m:r>
                        <a:rPr lang="de-DE" sz="1400" i="1" kern="0" smtClean="0">
                          <a:solidFill>
                            <a:srgbClr val="000000"/>
                          </a:solidFill>
                          <a:latin typeface="Cambria Math" panose="02040503050406030204" pitchFamily="18" charset="0"/>
                        </a:rPr>
                        <m:t>&lt;</m:t>
                      </m:r>
                      <m:r>
                        <m:rPr>
                          <m:sty m:val="p"/>
                        </m:rPr>
                        <a:rPr lang="de-DE" sz="1400" kern="0" smtClean="0">
                          <a:solidFill>
                            <a:srgbClr val="000000"/>
                          </a:solidFill>
                          <a:latin typeface="Cambria Math" panose="02040503050406030204" pitchFamily="18" charset="0"/>
                        </a:rPr>
                        <m:t>B</m:t>
                      </m:r>
                      <m:r>
                        <a:rPr lang="de-DE" sz="1400" kern="0" smtClean="0">
                          <a:solidFill>
                            <a:srgbClr val="000000"/>
                          </a:solidFill>
                          <a:latin typeface="Cambria Math" panose="02040503050406030204" pitchFamily="18" charset="0"/>
                        </a:rPr>
                        <m:t>,</m:t>
                      </m:r>
                      <m:r>
                        <m:rPr>
                          <m:sty m:val="p"/>
                        </m:rPr>
                        <a:rPr lang="de-DE" sz="1400" kern="0" smtClean="0">
                          <a:solidFill>
                            <a:srgbClr val="000000"/>
                          </a:solidFill>
                          <a:latin typeface="Cambria Math" panose="02040503050406030204" pitchFamily="18" charset="0"/>
                        </a:rPr>
                        <m:t>C</m:t>
                      </m:r>
                      <m:r>
                        <a:rPr lang="de-DE" sz="1400" kern="0" smtClean="0">
                          <a:solidFill>
                            <a:srgbClr val="000000"/>
                          </a:solidFill>
                          <a:latin typeface="Cambria Math" panose="02040503050406030204" pitchFamily="18" charset="0"/>
                        </a:rPr>
                        <m:t>&gt; =−0,27 </m:t>
                      </m:r>
                    </m:oMath>
                  </m:oMathPara>
                </a14:m>
                <a:endParaRPr lang="de-DE" sz="1400" kern="0" dirty="0">
                  <a:solidFill>
                    <a:srgbClr val="000000"/>
                  </a:solidFill>
                  <a:latin typeface="Arial"/>
                  <a:cs typeface="Arial"/>
                </a:endParaRPr>
              </a:p>
            </p:txBody>
          </p:sp>
        </mc:Choice>
        <mc:Fallback xmlns="">
          <p:sp>
            <p:nvSpPr>
              <p:cNvPr id="7" name="Textfeld 6">
                <a:extLst>
                  <a:ext uri="{FF2B5EF4-FFF2-40B4-BE49-F238E27FC236}">
                    <a16:creationId xmlns:a16="http://schemas.microsoft.com/office/drawing/2014/main" id="{16100B2D-9B32-4DFE-A76E-D3F190BED9D0}"/>
                  </a:ext>
                </a:extLst>
              </p:cNvPr>
              <p:cNvSpPr txBox="1">
                <a:spLocks noRot="1" noChangeAspect="1" noMove="1" noResize="1" noEditPoints="1" noAdjustHandles="1" noChangeArrowheads="1" noChangeShapeType="1" noTextEdit="1"/>
              </p:cNvSpPr>
              <p:nvPr/>
            </p:nvSpPr>
            <p:spPr bwMode="auto">
              <a:xfrm>
                <a:off x="1178395" y="5836212"/>
                <a:ext cx="2971800" cy="307777"/>
              </a:xfrm>
              <a:prstGeom prst="rect">
                <a:avLst/>
              </a:prstGeom>
              <a:blipFill>
                <a:blip r:embed="rId4"/>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8" name="Textfeld 7">
                <a:extLst>
                  <a:ext uri="{FF2B5EF4-FFF2-40B4-BE49-F238E27FC236}">
                    <a16:creationId xmlns:a16="http://schemas.microsoft.com/office/drawing/2014/main" id="{550CA2B6-3594-4CBE-A6DA-FA821749B980}"/>
                  </a:ext>
                </a:extLst>
              </p:cNvPr>
              <p:cNvSpPr txBox="1"/>
              <p:nvPr/>
            </p:nvSpPr>
            <p:spPr bwMode="auto">
              <a:xfrm>
                <a:off x="3701313" y="4716703"/>
                <a:ext cx="6068634" cy="2092176"/>
              </a:xfrm>
              <a:prstGeom prst="rect">
                <a:avLst/>
              </a:prstGeom>
              <a:noFill/>
            </p:spPr>
            <p:txBody>
              <a:bodyPr wrap="square" rtlCol="0">
                <a:spAutoFit/>
              </a:bodyPr>
              <a:lstStyle/>
              <a:p>
                <a:pPr>
                  <a:buClr>
                    <a:srgbClr val="000000"/>
                  </a:buClr>
                  <a:buFont typeface="Arial"/>
                  <a:buNone/>
                </a:pPr>
                <a:r>
                  <a:rPr lang="de-DE" sz="1400" kern="0" dirty="0">
                    <a:solidFill>
                      <a:srgbClr val="000000"/>
                    </a:solidFill>
                    <a:latin typeface="Arial"/>
                    <a:cs typeface="Arial"/>
                  </a:rPr>
                  <a:t>Mögliche sinnvolle Alternativen:</a:t>
                </a:r>
                <a:br>
                  <a:rPr lang="de-DE" sz="1400" kern="0" dirty="0">
                    <a:solidFill>
                      <a:srgbClr val="000000"/>
                    </a:solidFill>
                    <a:latin typeface="Arial"/>
                    <a:cs typeface="Arial"/>
                  </a:rPr>
                </a:br>
                <a:r>
                  <a:rPr lang="de-DE" sz="1400" kern="0" dirty="0">
                    <a:solidFill>
                      <a:srgbClr val="000000"/>
                    </a:solidFill>
                    <a:latin typeface="Arial"/>
                    <a:cs typeface="Arial"/>
                  </a:rPr>
                  <a:t>„</a:t>
                </a:r>
                <a:r>
                  <a:rPr lang="de-DE" sz="1400" kern="0" dirty="0" err="1">
                    <a:solidFill>
                      <a:srgbClr val="000000"/>
                    </a:solidFill>
                    <a:latin typeface="Arial"/>
                    <a:cs typeface="Arial"/>
                  </a:rPr>
                  <a:t>Kosinusähnlichkeit</a:t>
                </a:r>
                <a:r>
                  <a:rPr lang="de-DE" sz="1400" kern="0" dirty="0">
                    <a:solidFill>
                      <a:srgbClr val="000000"/>
                    </a:solidFill>
                    <a:latin typeface="Arial"/>
                    <a:cs typeface="Arial"/>
                  </a:rPr>
                  <a:t>“:  			</a:t>
                </a:r>
                <a14:m>
                  <m:oMath xmlns:m="http://schemas.openxmlformats.org/officeDocument/2006/math">
                    <m:func>
                      <m:funcPr>
                        <m:ctrlPr>
                          <a:rPr lang="de-DE" sz="1400" i="1" kern="0" smtClean="0">
                            <a:solidFill>
                              <a:srgbClr val="000000"/>
                            </a:solidFill>
                            <a:latin typeface="Cambria Math" panose="02040503050406030204" pitchFamily="18" charset="0"/>
                          </a:rPr>
                        </m:ctrlPr>
                      </m:funcPr>
                      <m:fName>
                        <m:r>
                          <m:rPr>
                            <m:sty m:val="p"/>
                          </m:rPr>
                          <a:rPr lang="de-DE" sz="1400" kern="0" smtClean="0">
                            <a:solidFill>
                              <a:srgbClr val="000000"/>
                            </a:solidFill>
                            <a:latin typeface="Cambria Math" panose="02040503050406030204" pitchFamily="18" charset="0"/>
                          </a:rPr>
                          <m:t>cos</m:t>
                        </m:r>
                      </m:fName>
                      <m:e>
                        <m:d>
                          <m:dPr>
                            <m:ctrlPr>
                              <a:rPr lang="de-DE" sz="1400" i="1" kern="0" smtClean="0">
                                <a:solidFill>
                                  <a:srgbClr val="000000"/>
                                </a:solidFill>
                                <a:latin typeface="Cambria Math" panose="02040503050406030204" pitchFamily="18" charset="0"/>
                              </a:rPr>
                            </m:ctrlPr>
                          </m:dPr>
                          <m:e>
                            <m:r>
                              <a:rPr lang="de-DE" sz="1400" i="1" kern="0" smtClean="0">
                                <a:solidFill>
                                  <a:srgbClr val="000000"/>
                                </a:solidFill>
                                <a:latin typeface="Cambria Math" panose="02040503050406030204" pitchFamily="18" charset="0"/>
                                <a:ea typeface="Cambria Math" panose="02040503050406030204" pitchFamily="18" charset="0"/>
                              </a:rPr>
                              <m:t>𝜃</m:t>
                            </m:r>
                          </m:e>
                        </m:d>
                      </m:e>
                    </m:func>
                    <m:r>
                      <a:rPr lang="de-DE" sz="1400" i="1" kern="0" smtClean="0">
                        <a:solidFill>
                          <a:srgbClr val="000000"/>
                        </a:solidFill>
                        <a:latin typeface="Cambria Math" panose="02040503050406030204" pitchFamily="18" charset="0"/>
                      </a:rPr>
                      <m:t>= </m:t>
                    </m:r>
                    <m:f>
                      <m:fPr>
                        <m:ctrlPr>
                          <a:rPr lang="de-DE" sz="1400" i="1" kern="0" smtClean="0">
                            <a:solidFill>
                              <a:srgbClr val="000000"/>
                            </a:solidFill>
                            <a:latin typeface="Cambria Math" panose="02040503050406030204" pitchFamily="18" charset="0"/>
                          </a:rPr>
                        </m:ctrlPr>
                      </m:fPr>
                      <m:num>
                        <m:r>
                          <a:rPr lang="de-DE" sz="1400" i="1" kern="0" smtClean="0">
                            <a:solidFill>
                              <a:srgbClr val="000000"/>
                            </a:solidFill>
                            <a:latin typeface="Cambria Math" panose="02040503050406030204" pitchFamily="18" charset="0"/>
                          </a:rPr>
                          <m:t>&lt;</m:t>
                        </m:r>
                        <m:r>
                          <a:rPr lang="de-DE" sz="1400" i="1" kern="0">
                            <a:solidFill>
                              <a:srgbClr val="000000"/>
                            </a:solidFill>
                            <a:latin typeface="Cambria Math" panose="02040503050406030204" pitchFamily="18" charset="0"/>
                          </a:rPr>
                          <m:t>𝑎</m:t>
                        </m:r>
                        <m:r>
                          <a:rPr lang="de-DE" sz="1400" i="1" kern="0">
                            <a:solidFill>
                              <a:srgbClr val="000000"/>
                            </a:solidFill>
                            <a:latin typeface="Cambria Math" panose="02040503050406030204" pitchFamily="18" charset="0"/>
                          </a:rPr>
                          <m:t>,</m:t>
                        </m:r>
                        <m:r>
                          <a:rPr lang="de-DE" sz="1400" i="1" kern="0">
                            <a:solidFill>
                              <a:srgbClr val="000000"/>
                            </a:solidFill>
                            <a:latin typeface="Cambria Math" panose="02040503050406030204" pitchFamily="18" charset="0"/>
                          </a:rPr>
                          <m:t>𝑏</m:t>
                        </m:r>
                        <m:r>
                          <a:rPr lang="de-DE" sz="1400" i="1" kern="0">
                            <a:solidFill>
                              <a:srgbClr val="000000"/>
                            </a:solidFill>
                            <a:latin typeface="Cambria Math" panose="02040503050406030204" pitchFamily="18" charset="0"/>
                          </a:rPr>
                          <m:t>&gt;</m:t>
                        </m:r>
                      </m:num>
                      <m:den>
                        <m:d>
                          <m:dPr>
                            <m:begChr m:val="|"/>
                            <m:endChr m:val="|"/>
                            <m:ctrlPr>
                              <a:rPr lang="de-DE" sz="1400" i="1" kern="0" smtClean="0">
                                <a:solidFill>
                                  <a:srgbClr val="000000"/>
                                </a:solidFill>
                                <a:latin typeface="Cambria Math" panose="02040503050406030204" pitchFamily="18" charset="0"/>
                              </a:rPr>
                            </m:ctrlPr>
                          </m:dPr>
                          <m:e>
                            <m:d>
                              <m:dPr>
                                <m:begChr m:val="|"/>
                                <m:endChr m:val="|"/>
                                <m:ctrlPr>
                                  <a:rPr lang="de-DE" sz="1400" i="1" kern="0" smtClean="0">
                                    <a:solidFill>
                                      <a:srgbClr val="000000"/>
                                    </a:solidFill>
                                    <a:latin typeface="Cambria Math" panose="02040503050406030204" pitchFamily="18" charset="0"/>
                                  </a:rPr>
                                </m:ctrlPr>
                              </m:dPr>
                              <m:e>
                                <m:r>
                                  <a:rPr lang="de-DE" sz="1400" i="1" kern="0" smtClean="0">
                                    <a:solidFill>
                                      <a:srgbClr val="000000"/>
                                    </a:solidFill>
                                    <a:latin typeface="Cambria Math" panose="02040503050406030204" pitchFamily="18" charset="0"/>
                                  </a:rPr>
                                  <m:t>𝑎</m:t>
                                </m:r>
                              </m:e>
                            </m:d>
                          </m:e>
                        </m:d>
                        <m:r>
                          <a:rPr lang="de-DE" sz="1400" i="1" kern="0" smtClean="0">
                            <a:solidFill>
                              <a:srgbClr val="000000"/>
                            </a:solidFill>
                            <a:latin typeface="Cambria Math" panose="02040503050406030204" pitchFamily="18" charset="0"/>
                          </a:rPr>
                          <m:t>|</m:t>
                        </m:r>
                        <m:d>
                          <m:dPr>
                            <m:begChr m:val="|"/>
                            <m:endChr m:val="|"/>
                            <m:ctrlPr>
                              <a:rPr lang="de-DE" sz="1400" i="1" kern="0" smtClean="0">
                                <a:solidFill>
                                  <a:srgbClr val="000000"/>
                                </a:solidFill>
                                <a:latin typeface="Cambria Math" panose="02040503050406030204" pitchFamily="18" charset="0"/>
                              </a:rPr>
                            </m:ctrlPr>
                          </m:dPr>
                          <m:e>
                            <m:r>
                              <a:rPr lang="de-DE" sz="1400" i="1" kern="0" smtClean="0">
                                <a:solidFill>
                                  <a:srgbClr val="000000"/>
                                </a:solidFill>
                                <a:latin typeface="Cambria Math" panose="02040503050406030204" pitchFamily="18" charset="0"/>
                              </a:rPr>
                              <m:t>𝑏</m:t>
                            </m:r>
                          </m:e>
                        </m:d>
                        <m:r>
                          <a:rPr lang="de-DE" sz="1400" i="1" kern="0" smtClean="0">
                            <a:solidFill>
                              <a:srgbClr val="000000"/>
                            </a:solidFill>
                            <a:latin typeface="Cambria Math" panose="02040503050406030204" pitchFamily="18" charset="0"/>
                          </a:rPr>
                          <m:t>|</m:t>
                        </m:r>
                      </m:den>
                    </m:f>
                  </m:oMath>
                </a14:m>
                <a:endParaRPr lang="de-DE" sz="1400" kern="0" dirty="0">
                  <a:solidFill>
                    <a:srgbClr val="000000"/>
                  </a:solidFill>
                  <a:latin typeface="Arial"/>
                  <a:cs typeface="Arial"/>
                </a:endParaRPr>
              </a:p>
              <a:p>
                <a:pPr>
                  <a:buClr>
                    <a:srgbClr val="000000"/>
                  </a:buClr>
                  <a:buFont typeface="Arial"/>
                  <a:buNone/>
                </a:pPr>
                <a:endParaRPr lang="de-DE" sz="1400" kern="0" dirty="0">
                  <a:solidFill>
                    <a:srgbClr val="000000"/>
                  </a:solidFill>
                  <a:latin typeface="Arial"/>
                  <a:cs typeface="Arial"/>
                </a:endParaRPr>
              </a:p>
              <a:p>
                <a:pPr>
                  <a:buClr>
                    <a:srgbClr val="000000"/>
                  </a:buClr>
                  <a:buFont typeface="Arial"/>
                  <a:buNone/>
                </a:pPr>
                <a:r>
                  <a:rPr lang="de-DE" sz="1400" kern="0" dirty="0">
                    <a:solidFill>
                      <a:srgbClr val="000000"/>
                    </a:solidFill>
                    <a:latin typeface="Arial"/>
                    <a:cs typeface="Arial"/>
                  </a:rPr>
                  <a:t>Skalarprodukt mit „Skalierungsfaktor“: 	 </a:t>
                </a:r>
                <a14:m>
                  <m:oMath xmlns:m="http://schemas.openxmlformats.org/officeDocument/2006/math">
                    <m:f>
                      <m:fPr>
                        <m:ctrlPr>
                          <a:rPr lang="de-DE" sz="1400" i="1" kern="0" smtClean="0">
                            <a:solidFill>
                              <a:srgbClr val="000000"/>
                            </a:solidFill>
                            <a:latin typeface="Cambria Math" panose="02040503050406030204" pitchFamily="18" charset="0"/>
                          </a:rPr>
                        </m:ctrlPr>
                      </m:fPr>
                      <m:num>
                        <m:r>
                          <a:rPr lang="de-DE" sz="1400" i="1" kern="0">
                            <a:solidFill>
                              <a:srgbClr val="000000"/>
                            </a:solidFill>
                            <a:latin typeface="Cambria Math" panose="02040503050406030204" pitchFamily="18" charset="0"/>
                          </a:rPr>
                          <m:t>&lt;</m:t>
                        </m:r>
                        <m:r>
                          <a:rPr lang="de-DE" sz="1400" i="1" kern="0">
                            <a:solidFill>
                              <a:srgbClr val="000000"/>
                            </a:solidFill>
                            <a:latin typeface="Cambria Math" panose="02040503050406030204" pitchFamily="18" charset="0"/>
                          </a:rPr>
                          <m:t>𝑎</m:t>
                        </m:r>
                        <m:r>
                          <a:rPr lang="de-DE" sz="1400" i="1" kern="0">
                            <a:solidFill>
                              <a:srgbClr val="000000"/>
                            </a:solidFill>
                            <a:latin typeface="Cambria Math" panose="02040503050406030204" pitchFamily="18" charset="0"/>
                          </a:rPr>
                          <m:t>,</m:t>
                        </m:r>
                        <m:r>
                          <a:rPr lang="de-DE" sz="1400" i="1" kern="0">
                            <a:solidFill>
                              <a:srgbClr val="000000"/>
                            </a:solidFill>
                            <a:latin typeface="Cambria Math" panose="02040503050406030204" pitchFamily="18" charset="0"/>
                          </a:rPr>
                          <m:t>𝑏</m:t>
                        </m:r>
                        <m:r>
                          <a:rPr lang="de-DE" sz="1400" i="1" kern="0">
                            <a:solidFill>
                              <a:srgbClr val="000000"/>
                            </a:solidFill>
                            <a:latin typeface="Cambria Math" panose="02040503050406030204" pitchFamily="18" charset="0"/>
                          </a:rPr>
                          <m:t>&gt;</m:t>
                        </m:r>
                      </m:num>
                      <m:den>
                        <m:rad>
                          <m:radPr>
                            <m:degHide m:val="on"/>
                            <m:ctrlPr>
                              <a:rPr lang="de-DE" sz="1400" i="1" kern="0" smtClean="0">
                                <a:solidFill>
                                  <a:srgbClr val="000000"/>
                                </a:solidFill>
                                <a:latin typeface="Cambria Math" panose="02040503050406030204" pitchFamily="18" charset="0"/>
                              </a:rPr>
                            </m:ctrlPr>
                          </m:radPr>
                          <m:deg/>
                          <m:e>
                            <m:sSub>
                              <m:sSubPr>
                                <m:ctrlPr>
                                  <a:rPr lang="en-US" sz="1400" i="1" kern="0">
                                    <a:solidFill>
                                      <a:srgbClr val="000000"/>
                                    </a:solidFill>
                                    <a:latin typeface="Cambria Math" panose="02040503050406030204" pitchFamily="18" charset="0"/>
                                  </a:rPr>
                                </m:ctrlPr>
                              </m:sSubPr>
                              <m:e>
                                <m:r>
                                  <a:rPr lang="de-DE" sz="1400" i="1" kern="0">
                                    <a:solidFill>
                                      <a:srgbClr val="000000"/>
                                    </a:solidFill>
                                    <a:latin typeface="Cambria Math" panose="02040503050406030204" pitchFamily="18" charset="0"/>
                                  </a:rPr>
                                  <m:t>𝑑</m:t>
                                </m:r>
                              </m:e>
                              <m:sub>
                                <m:r>
                                  <a:rPr lang="de-DE" sz="1400" i="1" kern="0">
                                    <a:solidFill>
                                      <a:srgbClr val="000000"/>
                                    </a:solidFill>
                                    <a:latin typeface="Cambria Math" panose="02040503050406030204" pitchFamily="18" charset="0"/>
                                  </a:rPr>
                                  <m:t>𝑘</m:t>
                                </m:r>
                              </m:sub>
                            </m:sSub>
                          </m:e>
                        </m:rad>
                      </m:den>
                    </m:f>
                    <m:r>
                      <a:rPr lang="de-DE" sz="1400" kern="0" smtClean="0">
                        <a:solidFill>
                          <a:srgbClr val="000000"/>
                        </a:solidFill>
                        <a:latin typeface="Cambria Math" panose="02040503050406030204" pitchFamily="18" charset="0"/>
                      </a:rPr>
                      <m:t>, </m:t>
                    </m:r>
                    <m:r>
                      <m:rPr>
                        <m:sty m:val="p"/>
                      </m:rPr>
                      <a:rPr lang="de-DE" sz="1400" kern="0" smtClean="0">
                        <a:solidFill>
                          <a:srgbClr val="000000"/>
                        </a:solidFill>
                        <a:latin typeface="Cambria Math" panose="02040503050406030204" pitchFamily="18" charset="0"/>
                      </a:rPr>
                      <m:t>wobei</m:t>
                    </m:r>
                    <m:r>
                      <a:rPr lang="de-DE" sz="1400" i="1" kern="0" smtClean="0">
                        <a:solidFill>
                          <a:srgbClr val="000000"/>
                        </a:solidFill>
                        <a:latin typeface="Cambria Math" panose="02040503050406030204" pitchFamily="18" charset="0"/>
                      </a:rPr>
                      <m:t> </m:t>
                    </m:r>
                    <m:sSub>
                      <m:sSubPr>
                        <m:ctrlPr>
                          <a:rPr lang="en-US" sz="1400" i="1" kern="0">
                            <a:solidFill>
                              <a:srgbClr val="000000"/>
                            </a:solidFill>
                            <a:latin typeface="Cambria Math" panose="02040503050406030204" pitchFamily="18" charset="0"/>
                          </a:rPr>
                        </m:ctrlPr>
                      </m:sSubPr>
                      <m:e>
                        <m:r>
                          <a:rPr lang="de-DE" sz="1400" i="1" kern="0">
                            <a:solidFill>
                              <a:srgbClr val="000000"/>
                            </a:solidFill>
                            <a:latin typeface="Cambria Math" panose="02040503050406030204" pitchFamily="18" charset="0"/>
                          </a:rPr>
                          <m:t>𝑑</m:t>
                        </m:r>
                      </m:e>
                      <m:sub>
                        <m:r>
                          <a:rPr lang="de-DE" sz="1400" i="1" kern="0">
                            <a:solidFill>
                              <a:srgbClr val="000000"/>
                            </a:solidFill>
                            <a:latin typeface="Cambria Math" panose="02040503050406030204" pitchFamily="18" charset="0"/>
                          </a:rPr>
                          <m:t>𝑘</m:t>
                        </m:r>
                      </m:sub>
                    </m:sSub>
                    <m:r>
                      <a:rPr lang="de-DE" sz="1400" kern="0" smtClean="0">
                        <a:solidFill>
                          <a:srgbClr val="000000"/>
                        </a:solidFill>
                        <a:latin typeface="Cambria Math" panose="02040503050406030204" pitchFamily="18" charset="0"/>
                      </a:rPr>
                      <m:t> </m:t>
                    </m:r>
                    <m:r>
                      <m:rPr>
                        <m:sty m:val="p"/>
                      </m:rPr>
                      <a:rPr lang="de-DE" sz="1400" kern="0" smtClean="0">
                        <a:solidFill>
                          <a:srgbClr val="000000"/>
                        </a:solidFill>
                        <a:latin typeface="Cambria Math" panose="02040503050406030204" pitchFamily="18" charset="0"/>
                      </a:rPr>
                      <m:t>hier</m:t>
                    </m:r>
                    <m:r>
                      <a:rPr lang="de-DE" sz="1400" kern="0" smtClean="0">
                        <a:solidFill>
                          <a:srgbClr val="000000"/>
                        </a:solidFill>
                        <a:latin typeface="Cambria Math" panose="02040503050406030204" pitchFamily="18" charset="0"/>
                      </a:rPr>
                      <m:t> 5.</m:t>
                    </m:r>
                  </m:oMath>
                </a14:m>
                <a:endParaRPr lang="de-DE" sz="1400" kern="0" dirty="0">
                  <a:solidFill>
                    <a:srgbClr val="000000"/>
                  </a:solidFill>
                  <a:latin typeface="Arial"/>
                  <a:cs typeface="Arial"/>
                </a:endParaRPr>
              </a:p>
              <a:p>
                <a:pPr>
                  <a:buClr>
                    <a:srgbClr val="000000"/>
                  </a:buClr>
                  <a:buFont typeface="Arial"/>
                  <a:buNone/>
                </a:pPr>
                <a:endParaRPr lang="de-DE" sz="1400" kern="0" dirty="0">
                  <a:solidFill>
                    <a:srgbClr val="000000"/>
                  </a:solidFill>
                  <a:latin typeface="Arial"/>
                  <a:cs typeface="Arial"/>
                </a:endParaRPr>
              </a:p>
              <a:p>
                <a:pPr>
                  <a:buClr>
                    <a:srgbClr val="000000"/>
                  </a:buClr>
                  <a:buFont typeface="Arial"/>
                  <a:buNone/>
                </a:pPr>
                <a:r>
                  <a:rPr lang="en-US" sz="1400" kern="0" dirty="0">
                    <a:solidFill>
                      <a:srgbClr val="000000"/>
                    </a:solidFill>
                    <a:latin typeface="Arial"/>
                    <a:cs typeface="Arial"/>
                  </a:rPr>
                  <a:t>“We suspect that for large values of </a:t>
                </a:r>
                <a14:m>
                  <m:oMath xmlns:m="http://schemas.openxmlformats.org/officeDocument/2006/math">
                    <m:sSub>
                      <m:sSubPr>
                        <m:ctrlPr>
                          <a:rPr lang="en-US" sz="1400" i="1" kern="0" smtClean="0">
                            <a:solidFill>
                              <a:srgbClr val="000000"/>
                            </a:solidFill>
                            <a:latin typeface="Cambria Math" panose="02040503050406030204" pitchFamily="18" charset="0"/>
                          </a:rPr>
                        </m:ctrlPr>
                      </m:sSubPr>
                      <m:e>
                        <m:r>
                          <a:rPr lang="de-DE" sz="1400" i="1" kern="0" smtClean="0">
                            <a:solidFill>
                              <a:srgbClr val="000000"/>
                            </a:solidFill>
                            <a:latin typeface="Cambria Math" panose="02040503050406030204" pitchFamily="18" charset="0"/>
                          </a:rPr>
                          <m:t>𝑑</m:t>
                        </m:r>
                      </m:e>
                      <m:sub>
                        <m:r>
                          <a:rPr lang="de-DE" sz="1400" i="1" kern="0" smtClean="0">
                            <a:solidFill>
                              <a:srgbClr val="000000"/>
                            </a:solidFill>
                            <a:latin typeface="Cambria Math" panose="02040503050406030204" pitchFamily="18" charset="0"/>
                          </a:rPr>
                          <m:t>𝑘</m:t>
                        </m:r>
                      </m:sub>
                    </m:sSub>
                  </m:oMath>
                </a14:m>
                <a:r>
                  <a:rPr lang="en-US" sz="1400" kern="0" dirty="0">
                    <a:solidFill>
                      <a:srgbClr val="000000"/>
                    </a:solidFill>
                    <a:latin typeface="Arial"/>
                    <a:cs typeface="Arial"/>
                  </a:rPr>
                  <a:t>, the dot products grow large in magnitude” (</a:t>
                </a:r>
                <a:r>
                  <a:rPr lang="de-DE" sz="1400" kern="0" dirty="0" err="1">
                    <a:solidFill>
                      <a:srgbClr val="000000"/>
                    </a:solidFill>
                    <a:latin typeface="Arial"/>
                    <a:cs typeface="Arial"/>
                  </a:rPr>
                  <a:t>Vaswani</a:t>
                </a:r>
                <a:r>
                  <a:rPr lang="de-DE" sz="1400" kern="0" dirty="0">
                    <a:solidFill>
                      <a:srgbClr val="000000"/>
                    </a:solidFill>
                    <a:latin typeface="Arial"/>
                    <a:cs typeface="Arial"/>
                  </a:rPr>
                  <a:t> et al. 2017, S. 4) </a:t>
                </a:r>
              </a:p>
              <a:p>
                <a:pPr>
                  <a:buClr>
                    <a:srgbClr val="000000"/>
                  </a:buClr>
                  <a:buFont typeface="Arial"/>
                  <a:buNone/>
                </a:pPr>
                <a:endParaRPr lang="de-DE" sz="1400" kern="0" dirty="0">
                  <a:solidFill>
                    <a:srgbClr val="000000"/>
                  </a:solidFill>
                  <a:latin typeface="Arial"/>
                  <a:cs typeface="Arial"/>
                </a:endParaRPr>
              </a:p>
            </p:txBody>
          </p:sp>
        </mc:Choice>
        <mc:Fallback xmlns="">
          <p:sp>
            <p:nvSpPr>
              <p:cNvPr id="8" name="Textfeld 7">
                <a:extLst>
                  <a:ext uri="{FF2B5EF4-FFF2-40B4-BE49-F238E27FC236}">
                    <a16:creationId xmlns:a16="http://schemas.microsoft.com/office/drawing/2014/main" id="{550CA2B6-3594-4CBE-A6DA-FA821749B980}"/>
                  </a:ext>
                </a:extLst>
              </p:cNvPr>
              <p:cNvSpPr txBox="1">
                <a:spLocks noRot="1" noChangeAspect="1" noMove="1" noResize="1" noEditPoints="1" noAdjustHandles="1" noChangeArrowheads="1" noChangeShapeType="1" noTextEdit="1"/>
              </p:cNvSpPr>
              <p:nvPr/>
            </p:nvSpPr>
            <p:spPr bwMode="auto">
              <a:xfrm>
                <a:off x="3701313" y="4716703"/>
                <a:ext cx="6068634" cy="2092176"/>
              </a:xfrm>
              <a:prstGeom prst="rect">
                <a:avLst/>
              </a:prstGeom>
              <a:blipFill>
                <a:blip r:embed="rId5"/>
                <a:stretch>
                  <a:fillRect l="-301" t="-583"/>
                </a:stretch>
              </a:blipFill>
            </p:spPr>
            <p:txBody>
              <a:bodyPr/>
              <a:lstStyle/>
              <a:p>
                <a:r>
                  <a:rPr lang="de-DE">
                    <a:noFill/>
                  </a:rPr>
                  <a:t> </a:t>
                </a:r>
              </a:p>
            </p:txBody>
          </p:sp>
        </mc:Fallback>
      </mc:AlternateContent>
      <p:sp>
        <p:nvSpPr>
          <p:cNvPr id="9" name="Rechteck 8">
            <a:extLst>
              <a:ext uri="{FF2B5EF4-FFF2-40B4-BE49-F238E27FC236}">
                <a16:creationId xmlns:a16="http://schemas.microsoft.com/office/drawing/2014/main" id="{4A5B5569-623C-4BA4-B2B1-93493925070F}"/>
              </a:ext>
            </a:extLst>
          </p:cNvPr>
          <p:cNvSpPr/>
          <p:nvPr/>
        </p:nvSpPr>
        <p:spPr bwMode="auto">
          <a:xfrm>
            <a:off x="6483821" y="1815554"/>
            <a:ext cx="3028950" cy="2781300"/>
          </a:xfrm>
          <a:prstGeom prst="rect">
            <a:avLst/>
          </a:prstGeom>
          <a:solidFill>
            <a:srgbClr val="00B3FF">
              <a:lumMod val="20000"/>
              <a:lumOff val="80000"/>
            </a:srgbClr>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black"/>
                </a:solidFill>
                <a:effectLst/>
                <a:uLnTx/>
                <a:uFillTx/>
                <a:latin typeface="Kantumruy Pro"/>
                <a:cs typeface="Arial"/>
              </a:rPr>
              <a:t>Mögliche Probleme: </a:t>
            </a:r>
          </a:p>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dirty="0">
              <a:ln>
                <a:noFill/>
              </a:ln>
              <a:solidFill>
                <a:prstClr val="black"/>
              </a:solidFill>
              <a:effectLst/>
              <a:uLnTx/>
              <a:uFillTx/>
              <a:latin typeface="Kantumruy Pro"/>
              <a:cs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de-DE" sz="1400" b="0" i="0" u="none" strike="noStrike" kern="0" cap="none" spc="0" normalizeH="0" baseline="0" noProof="0" dirty="0">
                <a:ln>
                  <a:noFill/>
                </a:ln>
                <a:solidFill>
                  <a:prstClr val="black"/>
                </a:solidFill>
                <a:effectLst/>
                <a:uLnTx/>
                <a:uFillTx/>
                <a:latin typeface="Kantumruy Pro"/>
                <a:cs typeface="Arial"/>
              </a:rPr>
              <a:t>Mehrere Werte gleich 0</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de-DE" sz="1400" b="0" i="0" u="none" strike="noStrike" kern="0" cap="none" spc="0" normalizeH="0" baseline="0" noProof="0" dirty="0">
                <a:ln>
                  <a:noFill/>
                </a:ln>
                <a:solidFill>
                  <a:prstClr val="black"/>
                </a:solidFill>
                <a:effectLst/>
                <a:uLnTx/>
                <a:uFillTx/>
                <a:latin typeface="Kantumruy Pro"/>
                <a:cs typeface="Arial"/>
              </a:rPr>
              <a:t>Vektorlänge hat großen Einfluss auf Ergebnis: „Ausreißer“ sind gefährlich</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de-DE" sz="1400" b="0" i="0" u="none" strike="noStrike" kern="0" cap="none" spc="0" normalizeH="0" baseline="0" noProof="0" dirty="0">
                <a:ln>
                  <a:noFill/>
                </a:ln>
                <a:solidFill>
                  <a:prstClr val="black"/>
                </a:solidFill>
                <a:effectLst/>
                <a:uLnTx/>
                <a:uFillTx/>
                <a:latin typeface="Kantumruy Pro"/>
                <a:cs typeface="Arial"/>
              </a:rPr>
              <a:t>Skalarprodukt kann schnell sehr groß werden </a:t>
            </a:r>
          </a:p>
          <a:p>
            <a:pPr marL="285750" marR="0" lvl="0" indent="-285750"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de-DE" sz="1400" b="0" i="0" u="none" strike="noStrike" kern="0" cap="none" spc="0" normalizeH="0" baseline="0" noProof="0" dirty="0">
              <a:ln>
                <a:noFill/>
              </a:ln>
              <a:solidFill>
                <a:prstClr val="black"/>
              </a:solidFill>
              <a:effectLst/>
              <a:uLnTx/>
              <a:uFillTx/>
              <a:latin typeface="Kantumruy Pro"/>
              <a:cs typeface="Arial"/>
            </a:endParaRPr>
          </a:p>
        </p:txBody>
      </p:sp>
      <p:sp>
        <p:nvSpPr>
          <p:cNvPr id="10" name="Textfeld 9">
            <a:extLst>
              <a:ext uri="{FF2B5EF4-FFF2-40B4-BE49-F238E27FC236}">
                <a16:creationId xmlns:a16="http://schemas.microsoft.com/office/drawing/2014/main" id="{2A406E47-99EB-45AD-B39A-5063065E82B5}"/>
              </a:ext>
            </a:extLst>
          </p:cNvPr>
          <p:cNvSpPr txBox="1"/>
          <p:nvPr/>
        </p:nvSpPr>
        <p:spPr>
          <a:xfrm>
            <a:off x="1329178" y="374136"/>
            <a:ext cx="7391767" cy="646331"/>
          </a:xfrm>
          <a:prstGeom prst="rect">
            <a:avLst/>
          </a:prstGeom>
          <a:noFill/>
        </p:spPr>
        <p:txBody>
          <a:bodyPr wrap="none" rtlCol="0">
            <a:spAutoFit/>
          </a:bodyPr>
          <a:lstStyle/>
          <a:p>
            <a:r>
              <a:rPr lang="de-DE" sz="3600" dirty="0">
                <a:solidFill>
                  <a:schemeClr val="bg2"/>
                </a:solidFill>
              </a:rPr>
              <a:t>Möglichkeit: </a:t>
            </a:r>
            <a:r>
              <a:rPr lang="de-DE" sz="3600" dirty="0" err="1">
                <a:solidFill>
                  <a:schemeClr val="bg2"/>
                </a:solidFill>
              </a:rPr>
              <a:t>Standardskalarprodukt</a:t>
            </a:r>
            <a:endParaRPr lang="de-DE" sz="3600" dirty="0">
              <a:solidFill>
                <a:schemeClr val="bg2"/>
              </a:solidFill>
            </a:endParaRPr>
          </a:p>
        </p:txBody>
      </p:sp>
    </p:spTree>
    <p:extLst>
      <p:ext uri="{BB962C8B-B14F-4D97-AF65-F5344CB8AC3E}">
        <p14:creationId xmlns:p14="http://schemas.microsoft.com/office/powerpoint/2010/main" val="2115963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sp>
        <p:nvSpPr>
          <p:cNvPr id="6" name="Foliennummernplatzhalter 5">
            <a:extLst>
              <a:ext uri="{FF2B5EF4-FFF2-40B4-BE49-F238E27FC236}">
                <a16:creationId xmlns:a16="http://schemas.microsoft.com/office/drawing/2014/main" id="{1344CC3B-5BBB-44A0-A998-10026B223FD5}"/>
              </a:ext>
            </a:extLst>
          </p:cNvPr>
          <p:cNvSpPr txBox="1">
            <a:spLocks/>
          </p:cNvSpPr>
          <p:nvPr/>
        </p:nvSpPr>
        <p:spPr bwMode="auto">
          <a:xfrm>
            <a:off x="7589484" y="6664488"/>
            <a:ext cx="2057400" cy="115416"/>
          </a:xfrm>
          <a:prstGeom prst="rect">
            <a:avLst/>
          </a:prstGeom>
        </p:spPr>
        <p:txBody>
          <a:bodyPr vert="horz" lIns="0" tIns="0" rIns="0" bIns="0" rtlCol="0" anchor="ctr">
            <a:spAutoFit/>
          </a:bodyPr>
          <a:lstStyle>
            <a:defPPr marR="0" lvl="0" algn="l">
              <a:lnSpc>
                <a:spcPct val="100000"/>
              </a:lnSpc>
              <a:spcBef>
                <a:spcPts val="0"/>
              </a:spcBef>
              <a:spcAft>
                <a:spcPts val="0"/>
              </a:spcAft>
            </a:defPPr>
            <a:lvl1pPr marR="0" lvl="0" algn="r">
              <a:lnSpc>
                <a:spcPct val="100000"/>
              </a:lnSpc>
              <a:spcBef>
                <a:spcPts val="0"/>
              </a:spcBef>
              <a:spcAft>
                <a:spcPts val="0"/>
              </a:spcAft>
              <a:buClr>
                <a:srgbClr val="000000"/>
              </a:buClr>
              <a:buFont typeface="Arial"/>
              <a:defRPr sz="750" b="0" i="0" u="none" strike="noStrike" cap="none" spc="52">
                <a:solidFill>
                  <a:schemeClr val="tx1"/>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r>
              <a:rPr kumimoji="0" lang="de-DE" sz="750" b="0" i="0" u="none" strike="noStrike" kern="0" cap="none" spc="52" normalizeH="0" baseline="0" noProof="0">
                <a:ln>
                  <a:noFill/>
                </a:ln>
                <a:solidFill>
                  <a:prstClr val="black"/>
                </a:solidFill>
                <a:effectLst/>
                <a:uLnTx/>
                <a:uFillTx/>
                <a:latin typeface="Arial"/>
                <a:cs typeface="Arial"/>
              </a:rPr>
              <a:t>Seite </a:t>
            </a:r>
            <a:fld id="{CE6CAF4D-DD0D-4F34-9F3A-F974D54A280A}" type="slidenum">
              <a:rPr kumimoji="0" lang="de-DE" sz="750" b="0" i="0" u="none" strike="noStrike" kern="0" cap="none" spc="52" normalizeH="0" baseline="0" noProof="0" smtClean="0">
                <a:ln>
                  <a:noFill/>
                </a:ln>
                <a:solidFill>
                  <a:prstClr val="black"/>
                </a:solidFill>
                <a:effectLst/>
                <a:uLnTx/>
                <a:uFillTx/>
                <a:latin typeface="Arial"/>
                <a:cs typeface="Arial"/>
              </a:rPr>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t>21</a:t>
            </a:fld>
            <a:endParaRPr kumimoji="0" lang="de-DE" sz="750" b="0" i="0" u="none" strike="noStrike" kern="0" cap="none" spc="52" normalizeH="0" baseline="0" noProof="0">
              <a:ln>
                <a:noFill/>
              </a:ln>
              <a:solidFill>
                <a:prstClr val="black"/>
              </a:solidFill>
              <a:effectLst/>
              <a:uLnTx/>
              <a:uFillTx/>
              <a:latin typeface="Arial"/>
              <a:cs typeface="Arial"/>
            </a:endParaRPr>
          </a:p>
        </p:txBody>
      </p:sp>
      <p:graphicFrame>
        <p:nvGraphicFramePr>
          <p:cNvPr id="7" name="Tabelle 7">
            <a:extLst>
              <a:ext uri="{FF2B5EF4-FFF2-40B4-BE49-F238E27FC236}">
                <a16:creationId xmlns:a16="http://schemas.microsoft.com/office/drawing/2014/main" id="{8BB6907C-26CA-44C8-8E94-25AB071B3745}"/>
              </a:ext>
            </a:extLst>
          </p:cNvPr>
          <p:cNvGraphicFramePr>
            <a:graphicFrameLocks noGrp="1"/>
          </p:cNvGraphicFramePr>
          <p:nvPr>
            <p:extLst>
              <p:ext uri="{D42A27DB-BD31-4B8C-83A1-F6EECF244321}">
                <p14:modId xmlns:p14="http://schemas.microsoft.com/office/powerpoint/2010/main" val="2407286483"/>
              </p:ext>
            </p:extLst>
          </p:nvPr>
        </p:nvGraphicFramePr>
        <p:xfrm>
          <a:off x="1343038" y="1894862"/>
          <a:ext cx="7547800" cy="4300480"/>
        </p:xfrm>
        <a:graphic>
          <a:graphicData uri="http://schemas.openxmlformats.org/drawingml/2006/table">
            <a:tbl>
              <a:tblPr firstRow="1" bandRow="1"/>
              <a:tblGrid>
                <a:gridCol w="1886950">
                  <a:extLst>
                    <a:ext uri="{9D8B030D-6E8A-4147-A177-3AD203B41FA5}">
                      <a16:colId xmlns:a16="http://schemas.microsoft.com/office/drawing/2014/main" val="2382002971"/>
                    </a:ext>
                  </a:extLst>
                </a:gridCol>
                <a:gridCol w="1886950">
                  <a:extLst>
                    <a:ext uri="{9D8B030D-6E8A-4147-A177-3AD203B41FA5}">
                      <a16:colId xmlns:a16="http://schemas.microsoft.com/office/drawing/2014/main" val="558082962"/>
                    </a:ext>
                  </a:extLst>
                </a:gridCol>
                <a:gridCol w="1886950">
                  <a:extLst>
                    <a:ext uri="{9D8B030D-6E8A-4147-A177-3AD203B41FA5}">
                      <a16:colId xmlns:a16="http://schemas.microsoft.com/office/drawing/2014/main" val="3893983020"/>
                    </a:ext>
                  </a:extLst>
                </a:gridCol>
                <a:gridCol w="1886950">
                  <a:extLst>
                    <a:ext uri="{9D8B030D-6E8A-4147-A177-3AD203B41FA5}">
                      <a16:colId xmlns:a16="http://schemas.microsoft.com/office/drawing/2014/main" val="2353292169"/>
                    </a:ext>
                  </a:extLst>
                </a:gridCol>
              </a:tblGrid>
              <a:tr h="476048">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endParaRPr lang="de-DE" sz="1800" dirty="0">
                        <a:solidFill>
                          <a:schemeClr val="bg1"/>
                        </a:solidFill>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Vektor 1</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Vektor 50.257</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415657916"/>
                  </a:ext>
                </a:extLst>
              </a:tr>
              <a:tr h="476048">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Merkmal 1</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1</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5</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856811703"/>
                  </a:ext>
                </a:extLst>
              </a:tr>
              <a:tr h="476048">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Merkmal 2</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-2</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8</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506046388"/>
                  </a:ext>
                </a:extLst>
              </a:tr>
              <a:tr h="476048">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marL="0" marR="0" lvl="0" indent="0" algn="l" defTabSz="685800" eaLnBrk="1" fontAlgn="auto" latinLnBrk="0" hangingPunct="1">
                        <a:lnSpc>
                          <a:spcPct val="100000"/>
                        </a:lnSpc>
                        <a:spcBef>
                          <a:spcPts val="0"/>
                        </a:spcBef>
                        <a:spcAft>
                          <a:spcPts val="0"/>
                        </a:spcAft>
                        <a:buClrTx/>
                        <a:buSzTx/>
                        <a:buFontTx/>
                        <a:buNone/>
                        <a:tabLst/>
                        <a:defRPr/>
                      </a:pPr>
                      <a:r>
                        <a:rPr lang="de-DE" sz="1800" dirty="0">
                          <a:solidFill>
                            <a:schemeClr val="bg1"/>
                          </a:solidFill>
                        </a:rPr>
                        <a:t>Merkmal 3</a:t>
                      </a:r>
                    </a:p>
                    <a:p>
                      <a:endParaRPr lang="de-DE" sz="1800" dirty="0">
                        <a:solidFill>
                          <a:schemeClr val="bg1"/>
                        </a:solidFill>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2</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3</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711045847"/>
                  </a:ext>
                </a:extLst>
              </a:tr>
              <a:tr h="476048">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marL="0" marR="0" lvl="0" indent="0" algn="l" defTabSz="685800" eaLnBrk="1" fontAlgn="auto" latinLnBrk="0" hangingPunct="1">
                        <a:lnSpc>
                          <a:spcPct val="100000"/>
                        </a:lnSpc>
                        <a:spcBef>
                          <a:spcPts val="0"/>
                        </a:spcBef>
                        <a:spcAft>
                          <a:spcPts val="0"/>
                        </a:spcAft>
                        <a:buClrTx/>
                        <a:buSzTx/>
                        <a:buFontTx/>
                        <a:buNone/>
                        <a:tabLst/>
                        <a:defRPr/>
                      </a:pPr>
                      <a:r>
                        <a:rPr lang="de-DE" sz="1800" dirty="0">
                          <a:solidFill>
                            <a:schemeClr val="bg1"/>
                          </a:solidFill>
                        </a:rPr>
                        <a:t>Merkmal 4</a:t>
                      </a:r>
                    </a:p>
                    <a:p>
                      <a:endParaRPr lang="de-DE" sz="1800" dirty="0">
                        <a:solidFill>
                          <a:schemeClr val="bg1"/>
                        </a:solidFill>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-8</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1</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332822632"/>
                  </a:ext>
                </a:extLst>
              </a:tr>
              <a:tr h="476048">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marL="0" marR="0" lvl="0" indent="0" algn="l" defTabSz="685800" eaLnBrk="1" fontAlgn="auto" latinLnBrk="0" hangingPunct="1">
                        <a:lnSpc>
                          <a:spcPct val="100000"/>
                        </a:lnSpc>
                        <a:spcBef>
                          <a:spcPts val="0"/>
                        </a:spcBef>
                        <a:spcAft>
                          <a:spcPts val="0"/>
                        </a:spcAft>
                        <a:buClrTx/>
                        <a:buSzTx/>
                        <a:buFontTx/>
                        <a:buNone/>
                        <a:tabLst/>
                        <a:defRPr/>
                      </a:pPr>
                      <a:r>
                        <a:rPr lang="de-DE" sz="1800" dirty="0">
                          <a:solidFill>
                            <a:schemeClr val="bg1"/>
                          </a:solidFill>
                        </a:rPr>
                        <a:t>Merkmal 5</a:t>
                      </a:r>
                    </a:p>
                    <a:p>
                      <a:endParaRPr lang="de-DE" sz="1800" dirty="0">
                        <a:solidFill>
                          <a:schemeClr val="bg1"/>
                        </a:solidFill>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2</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3</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994026088"/>
                  </a:ext>
                </a:extLst>
              </a:tr>
              <a:tr h="476048">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754846774"/>
                  </a:ext>
                </a:extLst>
              </a:tr>
              <a:tr h="476048">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Merkmal 12.288</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r>
                        <a:rPr lang="de-DE" sz="1800" dirty="0">
                          <a:solidFill>
                            <a:schemeClr val="bg1"/>
                          </a:solidFill>
                        </a:rPr>
                        <a:t>…</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016096179"/>
                  </a:ext>
                </a:extLst>
              </a:tr>
            </a:tbl>
          </a:graphicData>
        </a:graphic>
      </p:graphicFrame>
      <p:sp>
        <p:nvSpPr>
          <p:cNvPr id="8" name="Textfeld 7">
            <a:extLst>
              <a:ext uri="{FF2B5EF4-FFF2-40B4-BE49-F238E27FC236}">
                <a16:creationId xmlns:a16="http://schemas.microsoft.com/office/drawing/2014/main" id="{C17344FA-7ADF-4128-82A0-0D33CB4AF8A5}"/>
              </a:ext>
            </a:extLst>
          </p:cNvPr>
          <p:cNvSpPr txBox="1"/>
          <p:nvPr/>
        </p:nvSpPr>
        <p:spPr bwMode="auto">
          <a:xfrm>
            <a:off x="7393743" y="6550223"/>
            <a:ext cx="1914307" cy="307777"/>
          </a:xfrm>
          <a:prstGeom prst="rect">
            <a:avLst/>
          </a:prstGeom>
          <a:noFill/>
        </p:spPr>
        <p:txBody>
          <a:bodyPr wrap="none" rtlCol="0">
            <a:spAutoFit/>
          </a:bodyPr>
          <a:lstStyle/>
          <a:p>
            <a:pPr>
              <a:buClr>
                <a:srgbClr val="000000"/>
              </a:buClr>
              <a:buFont typeface="Arial"/>
              <a:buNone/>
            </a:pPr>
            <a:r>
              <a:rPr lang="de-DE" sz="1400" i="1" kern="0" dirty="0">
                <a:solidFill>
                  <a:srgbClr val="000000"/>
                </a:solidFill>
                <a:latin typeface="Arial"/>
                <a:cs typeface="Arial"/>
              </a:rPr>
              <a:t>Idee: </a:t>
            </a:r>
            <a:r>
              <a:rPr lang="de-DE" sz="1400" i="1" kern="0" dirty="0" err="1">
                <a:solidFill>
                  <a:srgbClr val="000000"/>
                </a:solidFill>
                <a:latin typeface="Arial"/>
                <a:cs typeface="Arial"/>
              </a:rPr>
              <a:t>Alammar</a:t>
            </a:r>
            <a:r>
              <a:rPr lang="de-DE" sz="1400" i="1" kern="0" dirty="0">
                <a:solidFill>
                  <a:srgbClr val="000000"/>
                </a:solidFill>
                <a:latin typeface="Arial"/>
                <a:cs typeface="Arial"/>
              </a:rPr>
              <a:t> (2020)</a:t>
            </a:r>
          </a:p>
        </p:txBody>
      </p:sp>
      <p:sp>
        <p:nvSpPr>
          <p:cNvPr id="9" name="Textfeld 8">
            <a:extLst>
              <a:ext uri="{FF2B5EF4-FFF2-40B4-BE49-F238E27FC236}">
                <a16:creationId xmlns:a16="http://schemas.microsoft.com/office/drawing/2014/main" id="{7DBEB757-0267-4AC2-BA45-EB07A6124538}"/>
              </a:ext>
            </a:extLst>
          </p:cNvPr>
          <p:cNvSpPr txBox="1"/>
          <p:nvPr/>
        </p:nvSpPr>
        <p:spPr bwMode="auto">
          <a:xfrm>
            <a:off x="1329178" y="6189663"/>
            <a:ext cx="5391219" cy="877163"/>
          </a:xfrm>
          <a:prstGeom prst="rect">
            <a:avLst/>
          </a:prstGeom>
          <a:noFill/>
        </p:spPr>
        <p:txBody>
          <a:bodyPr wrap="none" rtlCol="0">
            <a:spAutoFit/>
          </a:bodyPr>
          <a:lstStyle/>
          <a:p>
            <a:pPr>
              <a:buClr>
                <a:srgbClr val="000000"/>
              </a:buClr>
              <a:buFont typeface="Arial"/>
              <a:buNone/>
            </a:pPr>
            <a:r>
              <a:rPr lang="de-DE" sz="1400" kern="0" dirty="0">
                <a:solidFill>
                  <a:srgbClr val="000000"/>
                </a:solidFill>
                <a:latin typeface="Arial"/>
                <a:cs typeface="Arial"/>
              </a:rPr>
              <a:t>*Hinweis: Bei GPT3 hat jeder Vektor eine Dimension von 12.288. </a:t>
            </a:r>
            <a:br>
              <a:rPr lang="de-DE" sz="1400" kern="0" dirty="0">
                <a:solidFill>
                  <a:srgbClr val="000000"/>
                </a:solidFill>
                <a:latin typeface="Arial"/>
                <a:cs typeface="Arial"/>
              </a:rPr>
            </a:br>
            <a:r>
              <a:rPr lang="de-DE" sz="1400" kern="0" dirty="0">
                <a:solidFill>
                  <a:srgbClr val="000000"/>
                </a:solidFill>
                <a:latin typeface="Arial"/>
                <a:cs typeface="Arial"/>
              </a:rPr>
              <a:t>Vokabular: 50.257 Tokens derart „kennt“ GPT3. </a:t>
            </a:r>
            <a:br>
              <a:rPr lang="de-DE" sz="1400" kern="0" dirty="0">
                <a:solidFill>
                  <a:srgbClr val="000000"/>
                </a:solidFill>
                <a:latin typeface="Arial"/>
                <a:cs typeface="Arial"/>
              </a:rPr>
            </a:br>
            <a:r>
              <a:rPr lang="de-DE" sz="900" kern="0" dirty="0">
                <a:solidFill>
                  <a:srgbClr val="000000"/>
                </a:solidFill>
                <a:latin typeface="Arial"/>
                <a:cs typeface="Arial"/>
              </a:rPr>
              <a:t>vgl. 3Blue1Brown (2024): Transformers (</a:t>
            </a:r>
            <a:r>
              <a:rPr lang="de-DE" sz="900" kern="0" dirty="0" err="1">
                <a:solidFill>
                  <a:srgbClr val="000000"/>
                </a:solidFill>
                <a:latin typeface="Arial"/>
                <a:cs typeface="Arial"/>
              </a:rPr>
              <a:t>how</a:t>
            </a:r>
            <a:r>
              <a:rPr lang="de-DE" sz="900" kern="0" dirty="0">
                <a:solidFill>
                  <a:srgbClr val="000000"/>
                </a:solidFill>
                <a:latin typeface="Arial"/>
                <a:cs typeface="Arial"/>
              </a:rPr>
              <a:t> LLMs </a:t>
            </a:r>
            <a:r>
              <a:rPr lang="de-DE" sz="900" kern="0" dirty="0" err="1">
                <a:solidFill>
                  <a:srgbClr val="000000"/>
                </a:solidFill>
                <a:latin typeface="Arial"/>
                <a:cs typeface="Arial"/>
              </a:rPr>
              <a:t>work</a:t>
            </a:r>
            <a:r>
              <a:rPr lang="de-DE" sz="900" kern="0" dirty="0">
                <a:solidFill>
                  <a:srgbClr val="000000"/>
                </a:solidFill>
                <a:latin typeface="Arial"/>
                <a:cs typeface="Arial"/>
              </a:rPr>
              <a:t>) </a:t>
            </a:r>
            <a:r>
              <a:rPr lang="de-DE" sz="900" kern="0" dirty="0" err="1">
                <a:solidFill>
                  <a:srgbClr val="000000"/>
                </a:solidFill>
                <a:latin typeface="Arial"/>
                <a:cs typeface="Arial"/>
              </a:rPr>
              <a:t>explained</a:t>
            </a:r>
            <a:r>
              <a:rPr lang="de-DE" sz="900" kern="0" dirty="0">
                <a:solidFill>
                  <a:srgbClr val="000000"/>
                </a:solidFill>
                <a:latin typeface="Arial"/>
                <a:cs typeface="Arial"/>
              </a:rPr>
              <a:t> </a:t>
            </a:r>
            <a:r>
              <a:rPr lang="de-DE" sz="900" kern="0" dirty="0" err="1">
                <a:solidFill>
                  <a:srgbClr val="000000"/>
                </a:solidFill>
                <a:latin typeface="Arial"/>
                <a:cs typeface="Arial"/>
              </a:rPr>
              <a:t>visually</a:t>
            </a:r>
            <a:r>
              <a:rPr lang="de-DE" sz="900" kern="0" dirty="0">
                <a:solidFill>
                  <a:srgbClr val="000000"/>
                </a:solidFill>
                <a:latin typeface="Arial"/>
                <a:cs typeface="Arial"/>
              </a:rPr>
              <a:t> DL5</a:t>
            </a:r>
            <a:br>
              <a:rPr lang="de-DE" sz="1400" kern="0" dirty="0">
                <a:solidFill>
                  <a:srgbClr val="000000"/>
                </a:solidFill>
                <a:latin typeface="Arial"/>
                <a:cs typeface="Arial"/>
              </a:rPr>
            </a:br>
            <a:endParaRPr lang="de-DE" sz="1400" kern="0" dirty="0">
              <a:solidFill>
                <a:srgbClr val="000000"/>
              </a:solidFill>
              <a:latin typeface="Arial"/>
              <a:cs typeface="Arial"/>
            </a:endParaRPr>
          </a:p>
        </p:txBody>
      </p:sp>
      <p:sp>
        <p:nvSpPr>
          <p:cNvPr id="10" name="Textfeld 9">
            <a:extLst>
              <a:ext uri="{FF2B5EF4-FFF2-40B4-BE49-F238E27FC236}">
                <a16:creationId xmlns:a16="http://schemas.microsoft.com/office/drawing/2014/main" id="{2A406E47-99EB-45AD-B39A-5063065E82B5}"/>
              </a:ext>
            </a:extLst>
          </p:cNvPr>
          <p:cNvSpPr txBox="1"/>
          <p:nvPr/>
        </p:nvSpPr>
        <p:spPr>
          <a:xfrm>
            <a:off x="1329178" y="374136"/>
            <a:ext cx="2262158" cy="646331"/>
          </a:xfrm>
          <a:prstGeom prst="rect">
            <a:avLst/>
          </a:prstGeom>
          <a:noFill/>
        </p:spPr>
        <p:txBody>
          <a:bodyPr wrap="none" rtlCol="0">
            <a:spAutoFit/>
          </a:bodyPr>
          <a:lstStyle/>
          <a:p>
            <a:r>
              <a:rPr lang="de-DE" sz="3600" dirty="0">
                <a:solidFill>
                  <a:schemeClr val="bg2"/>
                </a:solidFill>
              </a:rPr>
              <a:t>In Realität</a:t>
            </a:r>
          </a:p>
        </p:txBody>
      </p:sp>
    </p:spTree>
    <p:extLst>
      <p:ext uri="{BB962C8B-B14F-4D97-AF65-F5344CB8AC3E}">
        <p14:creationId xmlns:p14="http://schemas.microsoft.com/office/powerpoint/2010/main" val="930519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pic>
        <p:nvPicPr>
          <p:cNvPr id="4" name="Grafik 3">
            <a:extLst>
              <a:ext uri="{FF2B5EF4-FFF2-40B4-BE49-F238E27FC236}">
                <a16:creationId xmlns:a16="http://schemas.microsoft.com/office/drawing/2014/main" id="{4971992A-6D0D-4344-9F09-C89B0599BA5B}"/>
              </a:ext>
            </a:extLst>
          </p:cNvPr>
          <p:cNvPicPr>
            <a:picLocks noChangeAspect="1"/>
          </p:cNvPicPr>
          <p:nvPr/>
        </p:nvPicPr>
        <p:blipFill>
          <a:blip r:embed="rId2"/>
          <a:srcRect l="16649" r="12944"/>
          <a:stretch/>
        </p:blipFill>
        <p:spPr bwMode="auto">
          <a:xfrm>
            <a:off x="1329178" y="1443743"/>
            <a:ext cx="3722625" cy="5287441"/>
          </a:xfrm>
          <a:prstGeom prst="rect">
            <a:avLst/>
          </a:prstGeom>
        </p:spPr>
      </p:pic>
      <p:sp>
        <p:nvSpPr>
          <p:cNvPr id="5" name="Textplatzhalter 2">
            <a:extLst>
              <a:ext uri="{FF2B5EF4-FFF2-40B4-BE49-F238E27FC236}">
                <a16:creationId xmlns:a16="http://schemas.microsoft.com/office/drawing/2014/main" id="{D2416A07-B543-4F3A-B61B-D8D60EF06D75}"/>
              </a:ext>
            </a:extLst>
          </p:cNvPr>
          <p:cNvSpPr txBox="1">
            <a:spLocks/>
          </p:cNvSpPr>
          <p:nvPr/>
        </p:nvSpPr>
        <p:spPr bwMode="auto">
          <a:xfrm>
            <a:off x="4033324" y="3747848"/>
            <a:ext cx="6353175" cy="2712576"/>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Die Schüler*innen können erklären, wie Bedeutungen von Wörtern in Vektoren gespeichert werden. </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Die Schüler*innen können beschreiben, dass Richtungen im (hochdimensionalen) Raum Bedeutung von Vektoren tragen können.</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dirty="0">
                <a:ln>
                  <a:noFill/>
                </a:ln>
                <a:solidFill>
                  <a:sysClr val="windowText" lastClr="000000"/>
                </a:solidFill>
                <a:effectLst/>
                <a:uLnTx/>
                <a:uFillTx/>
                <a:latin typeface="Kantumruy Pro"/>
                <a:cs typeface="Arial"/>
              </a:rPr>
              <a:t>Die Schüler*innen können mithilfe des Skalarproduktes bestimmen, ob zwei Vektoren eine ähnliche Bedeutung tragen.</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endParaRPr kumimoji="0" lang="de-DE" sz="1800" b="0" i="0" u="none" strike="noStrike" kern="0" cap="none" spc="23" normalizeH="0" baseline="0" noProof="0" dirty="0">
              <a:ln>
                <a:noFill/>
              </a:ln>
              <a:solidFill>
                <a:sysClr val="windowText" lastClr="000000"/>
              </a:solidFill>
              <a:effectLst/>
              <a:uLnTx/>
              <a:uFillTx/>
              <a:latin typeface="Kantumruy Pro"/>
              <a:cs typeface="Arial"/>
            </a:endParaRP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endParaRPr kumimoji="0" lang="de-DE" sz="180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6" name="Textfeld 5">
            <a:extLst>
              <a:ext uri="{FF2B5EF4-FFF2-40B4-BE49-F238E27FC236}">
                <a16:creationId xmlns:a16="http://schemas.microsoft.com/office/drawing/2014/main" id="{4BDC55E8-97B4-492D-A388-BCC6E0A05910}"/>
              </a:ext>
            </a:extLst>
          </p:cNvPr>
          <p:cNvSpPr txBox="1"/>
          <p:nvPr/>
        </p:nvSpPr>
        <p:spPr bwMode="auto">
          <a:xfrm rot="21148729">
            <a:off x="1589124" y="1579492"/>
            <a:ext cx="2810589" cy="2031325"/>
          </a:xfrm>
          <a:prstGeom prst="rect">
            <a:avLst/>
          </a:prstGeom>
          <a:noFill/>
        </p:spPr>
        <p:txBody>
          <a:bodyPr wrap="square" rtlCol="0">
            <a:spAutoFit/>
          </a:bodyPr>
          <a:lstStyle/>
          <a:p>
            <a:pPr>
              <a:buClr>
                <a:srgbClr val="000000"/>
              </a:buClr>
              <a:buFont typeface="Arial"/>
              <a:buNone/>
            </a:pPr>
            <a:r>
              <a:rPr lang="de-DE" kern="0" dirty="0">
                <a:solidFill>
                  <a:srgbClr val="000000"/>
                </a:solidFill>
                <a:latin typeface="Arial"/>
                <a:cs typeface="Arial"/>
              </a:rPr>
              <a:t>Was war gut?</a:t>
            </a:r>
            <a:br>
              <a:rPr lang="de-DE" kern="0" dirty="0">
                <a:solidFill>
                  <a:srgbClr val="000000"/>
                </a:solidFill>
                <a:latin typeface="Arial"/>
                <a:cs typeface="Arial"/>
              </a:rPr>
            </a:br>
            <a:r>
              <a:rPr lang="de-DE" kern="0" dirty="0">
                <a:solidFill>
                  <a:srgbClr val="000000"/>
                </a:solidFill>
                <a:latin typeface="Arial"/>
                <a:cs typeface="Arial"/>
              </a:rPr>
              <a:t>Wo muss noch nachgebessert werden?</a:t>
            </a:r>
            <a:br>
              <a:rPr lang="de-DE" kern="0" dirty="0">
                <a:solidFill>
                  <a:srgbClr val="000000"/>
                </a:solidFill>
                <a:latin typeface="Arial"/>
                <a:cs typeface="Arial"/>
              </a:rPr>
            </a:br>
            <a:r>
              <a:rPr lang="de-DE" kern="0" dirty="0">
                <a:solidFill>
                  <a:srgbClr val="000000"/>
                </a:solidFill>
                <a:latin typeface="Arial"/>
                <a:cs typeface="Arial"/>
              </a:rPr>
              <a:t>allgemeine Hinweise?</a:t>
            </a:r>
          </a:p>
          <a:p>
            <a:pPr>
              <a:buClr>
                <a:srgbClr val="000000"/>
              </a:buClr>
              <a:buFont typeface="Arial"/>
              <a:buNone/>
            </a:pPr>
            <a:r>
              <a:rPr lang="de-DE" kern="0" dirty="0">
                <a:solidFill>
                  <a:srgbClr val="000000"/>
                </a:solidFill>
                <a:latin typeface="Arial"/>
                <a:cs typeface="Arial"/>
              </a:rPr>
              <a:t>Lernziele erreichbar?</a:t>
            </a:r>
          </a:p>
          <a:p>
            <a:pPr>
              <a:buClr>
                <a:srgbClr val="000000"/>
              </a:buClr>
              <a:buFont typeface="Arial"/>
              <a:buNone/>
            </a:pPr>
            <a:r>
              <a:rPr lang="de-DE" kern="0" dirty="0">
                <a:solidFill>
                  <a:srgbClr val="000000"/>
                </a:solidFill>
                <a:latin typeface="Arial"/>
                <a:cs typeface="Arial"/>
              </a:rPr>
              <a:t>Fußballerbeispiel verständlich?</a:t>
            </a:r>
          </a:p>
        </p:txBody>
      </p:sp>
      <p:sp>
        <p:nvSpPr>
          <p:cNvPr id="7" name="Textfeld 6">
            <a:extLst>
              <a:ext uri="{FF2B5EF4-FFF2-40B4-BE49-F238E27FC236}">
                <a16:creationId xmlns:a16="http://schemas.microsoft.com/office/drawing/2014/main" id="{2A406E47-99EB-45AD-B39A-5063065E82B5}"/>
              </a:ext>
            </a:extLst>
          </p:cNvPr>
          <p:cNvSpPr txBox="1"/>
          <p:nvPr/>
        </p:nvSpPr>
        <p:spPr>
          <a:xfrm>
            <a:off x="1329178" y="374136"/>
            <a:ext cx="6519926" cy="646331"/>
          </a:xfrm>
          <a:prstGeom prst="rect">
            <a:avLst/>
          </a:prstGeom>
          <a:noFill/>
        </p:spPr>
        <p:txBody>
          <a:bodyPr wrap="none" rtlCol="0">
            <a:spAutoFit/>
          </a:bodyPr>
          <a:lstStyle/>
          <a:p>
            <a:r>
              <a:rPr lang="de-DE" sz="3600" dirty="0">
                <a:solidFill>
                  <a:schemeClr val="bg2"/>
                </a:solidFill>
              </a:rPr>
              <a:t>Feedback zu Arbeitsmaterial 1!</a:t>
            </a:r>
          </a:p>
        </p:txBody>
      </p:sp>
    </p:spTree>
    <p:extLst>
      <p:ext uri="{BB962C8B-B14F-4D97-AF65-F5344CB8AC3E}">
        <p14:creationId xmlns:p14="http://schemas.microsoft.com/office/powerpoint/2010/main" val="1268841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sp>
        <p:nvSpPr>
          <p:cNvPr id="3" name="Textplatzhalter 2">
            <a:extLst>
              <a:ext uri="{FF2B5EF4-FFF2-40B4-BE49-F238E27FC236}">
                <a16:creationId xmlns:a16="http://schemas.microsoft.com/office/drawing/2014/main" id="{F8672B10-00AF-457E-B864-134863615B28}"/>
              </a:ext>
            </a:extLst>
          </p:cNvPr>
          <p:cNvSpPr txBox="1">
            <a:spLocks/>
          </p:cNvSpPr>
          <p:nvPr/>
        </p:nvSpPr>
        <p:spPr bwMode="auto">
          <a:xfrm>
            <a:off x="1329178" y="1945195"/>
            <a:ext cx="8149828" cy="3586336"/>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mE sinnvolles Beispiel für das Skalarprodukt und Vektoren im n-Dimensionalen (auch zu dem Thema: </a:t>
            </a:r>
            <a:r>
              <a:rPr kumimoji="0" lang="de-DE" sz="1800" b="0" i="1" u="none" strike="noStrike" kern="0" cap="none" spc="23" normalizeH="0" baseline="0" noProof="0">
                <a:ln>
                  <a:noFill/>
                </a:ln>
                <a:solidFill>
                  <a:sysClr val="windowText" lastClr="000000"/>
                </a:solidFill>
                <a:effectLst/>
                <a:uLnTx/>
                <a:uFillTx/>
                <a:latin typeface="Kantumruy Pro"/>
                <a:cs typeface="Arial"/>
              </a:rPr>
              <a:t>Heitzer 2014</a:t>
            </a:r>
            <a:r>
              <a:rPr kumimoji="0" lang="de-DE" sz="1800" b="0" i="0" u="none" strike="noStrike" kern="0" cap="none" spc="23" normalizeH="0" baseline="0" noProof="0">
                <a:ln>
                  <a:noFill/>
                </a:ln>
                <a:solidFill>
                  <a:sysClr val="windowText" lastClr="000000"/>
                </a:solidFill>
                <a:effectLst/>
                <a:uLnTx/>
                <a:uFillTx/>
                <a:latin typeface="Kantumruy Pro"/>
                <a:cs typeface="Arial"/>
              </a:rPr>
              <a:t>)</a:t>
            </a:r>
          </a:p>
          <a:p>
            <a:pPr marL="552450" marR="0" lvl="1" indent="-285750" algn="l" defTabSz="685800" eaLnBrk="1" fontAlgn="auto" latinLnBrk="0" hangingPunct="1">
              <a:lnSpc>
                <a:spcPct val="113999"/>
              </a:lnSpc>
              <a:spcBef>
                <a:spcPts val="1575"/>
              </a:spcBef>
              <a:spcAft>
                <a:spcPts val="0"/>
              </a:spcAft>
              <a:buClrTx/>
              <a:buSzTx/>
              <a:buFont typeface="Arial" panose="020B0604020202020204" pitchFamily="34" charset="0"/>
              <a:buChar char="•"/>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Im Gegensatz zu „Stücklisten und Preisvektoren“ </a:t>
            </a:r>
            <a:r>
              <a:rPr kumimoji="0" lang="de-DE" sz="1800" b="0" i="1" u="none" strike="noStrike" kern="0" cap="none" spc="23" normalizeH="0" baseline="0" noProof="0">
                <a:ln>
                  <a:noFill/>
                </a:ln>
                <a:solidFill>
                  <a:sysClr val="windowText" lastClr="000000"/>
                </a:solidFill>
                <a:effectLst/>
                <a:uLnTx/>
                <a:uFillTx/>
                <a:latin typeface="Kantumruy Pro"/>
                <a:cs typeface="Arial"/>
              </a:rPr>
              <a:t>(Henn &amp; Filler 2015)</a:t>
            </a:r>
          </a:p>
          <a:p>
            <a:pPr marL="552450" marR="0" lvl="1" indent="-285750" algn="l" defTabSz="685800" eaLnBrk="1" fontAlgn="auto" latinLnBrk="0" hangingPunct="1">
              <a:lnSpc>
                <a:spcPct val="113999"/>
              </a:lnSpc>
              <a:spcBef>
                <a:spcPts val="1575"/>
              </a:spcBef>
              <a:spcAft>
                <a:spcPts val="0"/>
              </a:spcAft>
              <a:buClrTx/>
              <a:buSzTx/>
              <a:buFont typeface="Arial" panose="020B0604020202020204" pitchFamily="34" charset="0"/>
              <a:buChar char="•"/>
              <a:tabLst/>
              <a:defRPr/>
            </a:pPr>
            <a:endParaRPr kumimoji="0" lang="de-DE" sz="1800" b="0" i="0" u="none" strike="noStrike" kern="0" cap="none" spc="23" normalizeH="0" baseline="0" noProof="0">
              <a:ln>
                <a:noFill/>
              </a:ln>
              <a:solidFill>
                <a:sysClr val="windowText" lastClr="000000"/>
              </a:solidFill>
              <a:effectLst/>
              <a:uLnTx/>
              <a:uFillTx/>
              <a:latin typeface="Kantumruy Pro"/>
              <a:cs typeface="Arial"/>
            </a:endParaRPr>
          </a:p>
          <a:p>
            <a:pPr marL="552450" marR="0" lvl="1" indent="-285750" algn="l" defTabSz="685800" eaLnBrk="1" fontAlgn="auto" latinLnBrk="0" hangingPunct="1">
              <a:lnSpc>
                <a:spcPct val="113999"/>
              </a:lnSpc>
              <a:spcBef>
                <a:spcPts val="1575"/>
              </a:spcBef>
              <a:spcAft>
                <a:spcPts val="0"/>
              </a:spcAft>
              <a:buClrTx/>
              <a:buSzTx/>
              <a:buFont typeface="Arial" panose="020B0604020202020204" pitchFamily="34" charset="0"/>
              <a:buChar char="•"/>
              <a:tabLst/>
              <a:defRPr/>
            </a:pPr>
            <a:endParaRPr kumimoji="0" lang="de-DE" sz="1800" b="0" i="0" u="none" strike="noStrike" kern="0" cap="none" spc="23" normalizeH="0" baseline="0" noProof="0">
              <a:ln>
                <a:noFill/>
              </a:ln>
              <a:solidFill>
                <a:sysClr val="windowText" lastClr="000000"/>
              </a:solidFill>
              <a:effectLst/>
              <a:uLnTx/>
              <a:uFillTx/>
              <a:latin typeface="Kantumruy Pro"/>
              <a:cs typeface="Arial"/>
            </a:endParaRP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„Mehr als nur Orthogolität“ </a:t>
            </a:r>
            <a:r>
              <a:rPr kumimoji="0" lang="de-DE" sz="1800" b="0" i="1" u="none" strike="noStrike" kern="0" cap="none" spc="23" normalizeH="0" baseline="0" noProof="0">
                <a:ln>
                  <a:noFill/>
                </a:ln>
                <a:solidFill>
                  <a:sysClr val="windowText" lastClr="000000"/>
                </a:solidFill>
                <a:effectLst/>
                <a:uLnTx/>
                <a:uFillTx/>
                <a:latin typeface="Kantumruy Pro"/>
                <a:cs typeface="Arial"/>
              </a:rPr>
              <a:t>(Frohn 2020)</a:t>
            </a:r>
          </a:p>
          <a:p>
            <a:pPr marL="552450" marR="0" lvl="1" indent="-285750" algn="l" defTabSz="685800" eaLnBrk="1" fontAlgn="auto" latinLnBrk="0" hangingPunct="1">
              <a:lnSpc>
                <a:spcPct val="113999"/>
              </a:lnSpc>
              <a:spcBef>
                <a:spcPts val="1575"/>
              </a:spcBef>
              <a:spcAft>
                <a:spcPts val="0"/>
              </a:spcAft>
              <a:buClrTx/>
              <a:buSzTx/>
              <a:buFont typeface="Arial" panose="020B0604020202020204" pitchFamily="34" charset="0"/>
              <a:buChar char="•"/>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Was passiert mit dem Skalarprodukt, wenn Vektoren parallel sind?</a:t>
            </a:r>
          </a:p>
          <a:p>
            <a:pPr marL="552450" marR="0" lvl="1" indent="-285750" algn="l" defTabSz="685800" eaLnBrk="1" fontAlgn="auto" latinLnBrk="0" hangingPunct="1">
              <a:lnSpc>
                <a:spcPct val="113999"/>
              </a:lnSpc>
              <a:spcBef>
                <a:spcPts val="1575"/>
              </a:spcBef>
              <a:spcAft>
                <a:spcPts val="0"/>
              </a:spcAft>
              <a:buClrTx/>
              <a:buSzTx/>
              <a:buFont typeface="Arial" panose="020B0604020202020204" pitchFamily="34" charset="0"/>
              <a:buChar char="•"/>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Wie kann das Skalarprodukt negativ werden?</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800" b="0" i="0" u="none" strike="noStrike" kern="0" cap="none" spc="23" normalizeH="0" baseline="0" noProof="0" dirty="0">
              <a:ln>
                <a:noFill/>
              </a:ln>
              <a:solidFill>
                <a:sysClr val="windowText" lastClr="000000"/>
              </a:solidFill>
              <a:effectLst/>
              <a:uLnTx/>
              <a:uFillTx/>
              <a:latin typeface="Kantumruy Pro"/>
              <a:cs typeface="Arial"/>
            </a:endParaRPr>
          </a:p>
        </p:txBody>
      </p:sp>
      <p:pic>
        <p:nvPicPr>
          <p:cNvPr id="4" name="Grafik 3">
            <a:extLst>
              <a:ext uri="{FF2B5EF4-FFF2-40B4-BE49-F238E27FC236}">
                <a16:creationId xmlns:a16="http://schemas.microsoft.com/office/drawing/2014/main" id="{6D3396FB-5623-46ED-8204-35CF950AE331}"/>
              </a:ext>
            </a:extLst>
          </p:cNvPr>
          <p:cNvPicPr>
            <a:picLocks noChangeAspect="1"/>
          </p:cNvPicPr>
          <p:nvPr/>
        </p:nvPicPr>
        <p:blipFill>
          <a:blip r:embed="rId2"/>
          <a:stretch>
            <a:fillRect/>
          </a:stretch>
        </p:blipFill>
        <p:spPr>
          <a:xfrm>
            <a:off x="3649311" y="3383588"/>
            <a:ext cx="5639587" cy="790685"/>
          </a:xfrm>
          <a:prstGeom prst="rect">
            <a:avLst/>
          </a:prstGeom>
        </p:spPr>
      </p:pic>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6545382" cy="646331"/>
          </a:xfrm>
          <a:prstGeom prst="rect">
            <a:avLst/>
          </a:prstGeom>
          <a:noFill/>
        </p:spPr>
        <p:txBody>
          <a:bodyPr wrap="none" rtlCol="0">
            <a:spAutoFit/>
          </a:bodyPr>
          <a:lstStyle/>
          <a:p>
            <a:r>
              <a:rPr lang="de-DE" sz="3600" dirty="0">
                <a:solidFill>
                  <a:schemeClr val="bg2"/>
                </a:solidFill>
              </a:rPr>
              <a:t>Kleine didaktische Begründung</a:t>
            </a:r>
          </a:p>
        </p:txBody>
      </p:sp>
    </p:spTree>
    <p:extLst>
      <p:ext uri="{BB962C8B-B14F-4D97-AF65-F5344CB8AC3E}">
        <p14:creationId xmlns:p14="http://schemas.microsoft.com/office/powerpoint/2010/main" val="40427519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a:p>
        </p:txBody>
      </p:sp>
      <p:sp>
        <p:nvSpPr>
          <p:cNvPr id="3" name="Textfeld 2">
            <a:extLst>
              <a:ext uri="{FF2B5EF4-FFF2-40B4-BE49-F238E27FC236}">
                <a16:creationId xmlns:a16="http://schemas.microsoft.com/office/drawing/2014/main" id="{2A406E47-99EB-45AD-B39A-5063065E82B5}"/>
              </a:ext>
            </a:extLst>
          </p:cNvPr>
          <p:cNvSpPr txBox="1"/>
          <p:nvPr/>
        </p:nvSpPr>
        <p:spPr>
          <a:xfrm>
            <a:off x="1329178" y="374136"/>
            <a:ext cx="3262432" cy="646331"/>
          </a:xfrm>
          <a:prstGeom prst="rect">
            <a:avLst/>
          </a:prstGeom>
          <a:noFill/>
        </p:spPr>
        <p:txBody>
          <a:bodyPr wrap="none" rtlCol="0">
            <a:spAutoFit/>
          </a:bodyPr>
          <a:lstStyle/>
          <a:p>
            <a:r>
              <a:rPr lang="de-DE" sz="3600" dirty="0">
                <a:solidFill>
                  <a:schemeClr val="bg2"/>
                </a:solidFill>
              </a:rPr>
              <a:t>Arbeitsphase 2</a:t>
            </a:r>
          </a:p>
        </p:txBody>
      </p:sp>
    </p:spTree>
    <p:extLst>
      <p:ext uri="{BB962C8B-B14F-4D97-AF65-F5344CB8AC3E}">
        <p14:creationId xmlns:p14="http://schemas.microsoft.com/office/powerpoint/2010/main" val="190810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sp>
        <p:nvSpPr>
          <p:cNvPr id="4" name="Textplatzhalter 2">
            <a:extLst>
              <a:ext uri="{FF2B5EF4-FFF2-40B4-BE49-F238E27FC236}">
                <a16:creationId xmlns:a16="http://schemas.microsoft.com/office/drawing/2014/main" id="{D2416A07-B543-4F3A-B61B-D8D60EF06D75}"/>
              </a:ext>
            </a:extLst>
          </p:cNvPr>
          <p:cNvSpPr txBox="1">
            <a:spLocks/>
          </p:cNvSpPr>
          <p:nvPr/>
        </p:nvSpPr>
        <p:spPr bwMode="auto">
          <a:xfrm>
            <a:off x="5409794" y="1861984"/>
            <a:ext cx="4481108" cy="5378316"/>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Die Schüler*innen können anhand von Beispielen erklären, warum die Bedeutung des gleichen Wortes sich in verschiedenen Kontexten wandeln kann. </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Die Schüler*innen berechnen mit Hilfe vorgegebene Keys, Querys &amp; Values beispielhaft, wie die Kommunikation zwischen zwei Vektoren ablaufen kann.</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 Die Schüler*innen kennen die Softmax Funktion und ihre Eigenschaften.</a:t>
            </a:r>
          </a:p>
          <a:p>
            <a:pPr marL="285750" marR="0" lvl="0" indent="-285750" algn="l" defTabSz="685800" eaLnBrk="1" fontAlgn="auto" latinLnBrk="0" hangingPunct="1">
              <a:lnSpc>
                <a:spcPct val="113999"/>
              </a:lnSpc>
              <a:spcBef>
                <a:spcPts val="1950"/>
              </a:spcBef>
              <a:spcAft>
                <a:spcPts val="0"/>
              </a:spcAft>
              <a:buClrTx/>
              <a:buSzTx/>
              <a:buFont typeface="Arial" panose="020B0604020202020204" pitchFamily="34" charset="0"/>
              <a:buChar char="•"/>
              <a:tabLst/>
              <a:defRPr/>
            </a:pPr>
            <a:endParaRPr kumimoji="0" lang="de-DE" sz="1800" b="0" i="0" u="none" strike="noStrike" kern="0" cap="none" spc="23" normalizeH="0" baseline="0" noProof="0" dirty="0">
              <a:ln>
                <a:noFill/>
              </a:ln>
              <a:solidFill>
                <a:sysClr val="windowText" lastClr="000000"/>
              </a:solidFill>
              <a:effectLst/>
              <a:uLnTx/>
              <a:uFillTx/>
              <a:latin typeface="Kantumruy Pro"/>
              <a:cs typeface="Arial"/>
            </a:endParaRPr>
          </a:p>
        </p:txBody>
      </p:sp>
      <p:pic>
        <p:nvPicPr>
          <p:cNvPr id="9" name="Grafik 8">
            <a:extLst>
              <a:ext uri="{FF2B5EF4-FFF2-40B4-BE49-F238E27FC236}">
                <a16:creationId xmlns:a16="http://schemas.microsoft.com/office/drawing/2014/main" id="{27795DB2-5265-4409-9E85-01F39FF8BD2A}"/>
              </a:ext>
            </a:extLst>
          </p:cNvPr>
          <p:cNvPicPr>
            <a:picLocks noChangeAspect="1"/>
          </p:cNvPicPr>
          <p:nvPr/>
        </p:nvPicPr>
        <p:blipFill>
          <a:blip r:embed="rId2"/>
          <a:srcRect l="16649" r="12944"/>
          <a:stretch/>
        </p:blipFill>
        <p:spPr bwMode="auto">
          <a:xfrm>
            <a:off x="1329178" y="1570559"/>
            <a:ext cx="3722625" cy="5287441"/>
          </a:xfrm>
          <a:prstGeom prst="rect">
            <a:avLst/>
          </a:prstGeom>
        </p:spPr>
      </p:pic>
      <p:sp>
        <p:nvSpPr>
          <p:cNvPr id="10" name="Textfeld 9">
            <a:extLst>
              <a:ext uri="{FF2B5EF4-FFF2-40B4-BE49-F238E27FC236}">
                <a16:creationId xmlns:a16="http://schemas.microsoft.com/office/drawing/2014/main" id="{306D8B25-DB2C-426F-828C-28D31168DF19}"/>
              </a:ext>
            </a:extLst>
          </p:cNvPr>
          <p:cNvSpPr txBox="1"/>
          <p:nvPr/>
        </p:nvSpPr>
        <p:spPr bwMode="auto">
          <a:xfrm rot="21148729">
            <a:off x="1785196" y="2039572"/>
            <a:ext cx="2810589" cy="1477328"/>
          </a:xfrm>
          <a:prstGeom prst="rect">
            <a:avLst/>
          </a:prstGeom>
          <a:noFill/>
        </p:spPr>
        <p:txBody>
          <a:bodyPr wrap="square" rtlCol="0">
            <a:spAutoFit/>
          </a:bodyPr>
          <a:lstStyle/>
          <a:p>
            <a:pPr>
              <a:buClr>
                <a:srgbClr val="000000"/>
              </a:buClr>
              <a:buFont typeface="Arial"/>
              <a:buNone/>
            </a:pPr>
            <a:r>
              <a:rPr lang="de-DE" kern="0" dirty="0">
                <a:solidFill>
                  <a:srgbClr val="000000"/>
                </a:solidFill>
                <a:latin typeface="Arial"/>
                <a:cs typeface="Arial"/>
              </a:rPr>
              <a:t>Was war gut?</a:t>
            </a:r>
            <a:br>
              <a:rPr lang="de-DE" kern="0" dirty="0">
                <a:solidFill>
                  <a:srgbClr val="000000"/>
                </a:solidFill>
                <a:latin typeface="Arial"/>
                <a:cs typeface="Arial"/>
              </a:rPr>
            </a:br>
            <a:r>
              <a:rPr lang="de-DE" kern="0" dirty="0">
                <a:solidFill>
                  <a:srgbClr val="000000"/>
                </a:solidFill>
                <a:latin typeface="Arial"/>
                <a:cs typeface="Arial"/>
              </a:rPr>
              <a:t>Wo muss noch nachgebessert werden?</a:t>
            </a:r>
            <a:br>
              <a:rPr lang="de-DE" kern="0" dirty="0">
                <a:solidFill>
                  <a:srgbClr val="000000"/>
                </a:solidFill>
                <a:latin typeface="Arial"/>
                <a:cs typeface="Arial"/>
              </a:rPr>
            </a:br>
            <a:r>
              <a:rPr lang="de-DE" kern="0" dirty="0">
                <a:solidFill>
                  <a:srgbClr val="000000"/>
                </a:solidFill>
                <a:latin typeface="Arial"/>
                <a:cs typeface="Arial"/>
              </a:rPr>
              <a:t>allgemeine Hinweise?</a:t>
            </a:r>
          </a:p>
          <a:p>
            <a:pPr>
              <a:buClr>
                <a:srgbClr val="000000"/>
              </a:buClr>
              <a:buFont typeface="Arial"/>
              <a:buNone/>
            </a:pPr>
            <a:r>
              <a:rPr lang="de-DE" kern="0" dirty="0">
                <a:solidFill>
                  <a:srgbClr val="000000"/>
                </a:solidFill>
                <a:latin typeface="Arial"/>
                <a:cs typeface="Arial"/>
              </a:rPr>
              <a:t>Lernziele erreichbar?</a:t>
            </a:r>
          </a:p>
        </p:txBody>
      </p:sp>
      <p:sp>
        <p:nvSpPr>
          <p:cNvPr id="11" name="Textfeld 10">
            <a:extLst>
              <a:ext uri="{FF2B5EF4-FFF2-40B4-BE49-F238E27FC236}">
                <a16:creationId xmlns:a16="http://schemas.microsoft.com/office/drawing/2014/main" id="{2A406E47-99EB-45AD-B39A-5063065E82B5}"/>
              </a:ext>
            </a:extLst>
          </p:cNvPr>
          <p:cNvSpPr txBox="1"/>
          <p:nvPr/>
        </p:nvSpPr>
        <p:spPr>
          <a:xfrm>
            <a:off x="1329178" y="374136"/>
            <a:ext cx="5237524" cy="646331"/>
          </a:xfrm>
          <a:prstGeom prst="rect">
            <a:avLst/>
          </a:prstGeom>
          <a:noFill/>
        </p:spPr>
        <p:txBody>
          <a:bodyPr wrap="none" rtlCol="0">
            <a:spAutoFit/>
          </a:bodyPr>
          <a:lstStyle/>
          <a:p>
            <a:r>
              <a:rPr lang="de-DE" sz="3600" dirty="0">
                <a:solidFill>
                  <a:schemeClr val="bg2"/>
                </a:solidFill>
              </a:rPr>
              <a:t>Lernziele Arbeitsphase 1</a:t>
            </a:r>
          </a:p>
        </p:txBody>
      </p:sp>
    </p:spTree>
    <p:extLst>
      <p:ext uri="{BB962C8B-B14F-4D97-AF65-F5344CB8AC3E}">
        <p14:creationId xmlns:p14="http://schemas.microsoft.com/office/powerpoint/2010/main" val="22700929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pic>
        <p:nvPicPr>
          <p:cNvPr id="3" name="Grafik 2">
            <a:extLst>
              <a:ext uri="{FF2B5EF4-FFF2-40B4-BE49-F238E27FC236}">
                <a16:creationId xmlns:a16="http://schemas.microsoft.com/office/drawing/2014/main" id="{7DD30C0F-DF75-4CF1-BEDA-32F125DD2065}"/>
              </a:ext>
            </a:extLst>
          </p:cNvPr>
          <p:cNvPicPr>
            <a:picLocks noChangeAspect="1"/>
          </p:cNvPicPr>
          <p:nvPr/>
        </p:nvPicPr>
        <p:blipFill>
          <a:blip r:embed="rId2"/>
          <a:srcRect l="16649" r="12944"/>
          <a:stretch/>
        </p:blipFill>
        <p:spPr bwMode="auto">
          <a:xfrm>
            <a:off x="4234907" y="1570559"/>
            <a:ext cx="3722625" cy="5287441"/>
          </a:xfrm>
          <a:prstGeom prst="rect">
            <a:avLst/>
          </a:prstGeom>
        </p:spPr>
      </p:pic>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6468437" cy="646331"/>
          </a:xfrm>
          <a:prstGeom prst="rect">
            <a:avLst/>
          </a:prstGeom>
          <a:noFill/>
        </p:spPr>
        <p:txBody>
          <a:bodyPr wrap="none" rtlCol="0">
            <a:spAutoFit/>
          </a:bodyPr>
          <a:lstStyle/>
          <a:p>
            <a:r>
              <a:rPr lang="de-DE" sz="3600" dirty="0">
                <a:solidFill>
                  <a:schemeClr val="bg2"/>
                </a:solidFill>
              </a:rPr>
              <a:t>Abschlussdiskussion &amp; Fragen</a:t>
            </a:r>
          </a:p>
        </p:txBody>
      </p:sp>
    </p:spTree>
    <p:extLst>
      <p:ext uri="{BB962C8B-B14F-4D97-AF65-F5344CB8AC3E}">
        <p14:creationId xmlns:p14="http://schemas.microsoft.com/office/powerpoint/2010/main" val="32972216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sp>
        <p:nvSpPr>
          <p:cNvPr id="3" name="Textplatzhalter 2"/>
          <p:cNvSpPr txBox="1">
            <a:spLocks/>
          </p:cNvSpPr>
          <p:nvPr/>
        </p:nvSpPr>
        <p:spPr bwMode="auto">
          <a:xfrm>
            <a:off x="1329178" y="1496777"/>
            <a:ext cx="7561658" cy="5942985"/>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3blue1brown (2024a): Transformers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how</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LLMs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work</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explained</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visually</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 DL5 https://www.youtube.com/watch?v=wjZofJX0v4M</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3blue1brown (2024b): Attention in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transformers</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visually</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explained</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 DL6 https://www.youtube.com/watch?v=eMlx5fFNoYc</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Alexander König; Julia Mosbach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Hg</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(2024): KI-Tools. Das Lehrerleben erleichtern. Velber: Friedrich.</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Alammar</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Jay (2020): The Illustrated Word2vec. </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hlinkClick r:id="rId2"/>
              </a:rPr>
              <a:t>https://jalammar.github.io/illustrated-word2vec/</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Bauer, Sebastian;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Lengnink</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Katja (2024): Bist du auf dem Arbeitsmarkt vermittelbar? Algorithmische Entscheidungsfindung hinterfragen. In: mathematiklehren (244), S. 36–42.</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Bigos</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Michael &amp; Aufenanger, Julian (2024). KI-generierte Arbeitsblätter. </a:t>
            </a: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ChatGPT</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&amp;Co. beim Erstellen von Unterrichtsmaterialien einsetzen. </a:t>
            </a:r>
            <a:r>
              <a:rPr kumimoji="0" lang="de-DE" sz="600" b="0" i="1" u="none" strike="noStrike" kern="0" cap="none" spc="23" normalizeH="0" baseline="0" noProof="0" dirty="0">
                <a:ln>
                  <a:noFill/>
                </a:ln>
                <a:solidFill>
                  <a:sysClr val="windowText" lastClr="000000"/>
                </a:solidFill>
                <a:effectLst/>
                <a:uLnTx/>
                <a:uFillTx/>
                <a:latin typeface="Kantumruy Pro"/>
                <a:cs typeface="Arial"/>
              </a:rPr>
              <a:t>Praxisratgeber Künstliche Intelligenz als Unterrichtsassistent</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S. 11-14.</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Biehler, Rolf;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Schönbrodt</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Sarah; Frank, Martin: KI als Thema für den Mathematikunterricht. In: mathematiklehren 2024 (244), S. 2–7.</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3" normalizeH="0" baseline="0" noProof="0" dirty="0">
                <a:ln>
                  <a:noFill/>
                </a:ln>
                <a:solidFill>
                  <a:sysClr val="windowText" lastClr="000000"/>
                </a:solidFill>
                <a:effectLst/>
                <a:uLnTx/>
                <a:uFillTx/>
                <a:latin typeface="Kantumruy Pro"/>
                <a:cs typeface="Arial"/>
              </a:rPr>
              <a:t>Blum, W., &amp; Leiß, D. (2007). </a:t>
            </a: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How</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do </a:t>
            </a: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students</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and </a:t>
            </a: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teachers</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deal </a:t>
            </a: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with</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a:t>
            </a: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modelling</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a:t>
            </a: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problems</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In C. Haines, P. Galbraith, W. Blum &amp; S. Khan (Hrsg.), </a:t>
            </a:r>
            <a:r>
              <a:rPr kumimoji="0" lang="de-DE" sz="600" b="0" i="1" u="none" strike="noStrike" kern="0" cap="none" spc="23" normalizeH="0" baseline="0" noProof="0" dirty="0" err="1">
                <a:ln>
                  <a:noFill/>
                </a:ln>
                <a:solidFill>
                  <a:sysClr val="windowText" lastClr="000000"/>
                </a:solidFill>
                <a:effectLst/>
                <a:uLnTx/>
                <a:uFillTx/>
                <a:latin typeface="Kantumruy Pro"/>
                <a:cs typeface="Arial"/>
              </a:rPr>
              <a:t>Mathematical</a:t>
            </a:r>
            <a:r>
              <a:rPr kumimoji="0" lang="de-DE" sz="600" b="0" i="1" u="none" strike="noStrike" kern="0" cap="none" spc="23" normalizeH="0" baseline="0" noProof="0" dirty="0">
                <a:ln>
                  <a:noFill/>
                </a:ln>
                <a:solidFill>
                  <a:sysClr val="windowText" lastClr="000000"/>
                </a:solidFill>
                <a:effectLst/>
                <a:uLnTx/>
                <a:uFillTx/>
                <a:latin typeface="Kantumruy Pro"/>
                <a:cs typeface="Arial"/>
              </a:rPr>
              <a:t> </a:t>
            </a:r>
            <a:r>
              <a:rPr kumimoji="0" lang="de-DE" sz="600" b="0" i="1" u="none" strike="noStrike" kern="0" cap="none" spc="23" normalizeH="0" baseline="0" noProof="0" dirty="0" err="1">
                <a:ln>
                  <a:noFill/>
                </a:ln>
                <a:solidFill>
                  <a:sysClr val="windowText" lastClr="000000"/>
                </a:solidFill>
                <a:effectLst/>
                <a:uLnTx/>
                <a:uFillTx/>
                <a:latin typeface="Kantumruy Pro"/>
                <a:cs typeface="Arial"/>
              </a:rPr>
              <a:t>modelling</a:t>
            </a:r>
            <a:r>
              <a:rPr kumimoji="0" lang="de-DE" sz="600" b="0" i="1" u="none" strike="noStrike" kern="0" cap="none" spc="23" normalizeH="0" baseline="0" noProof="0" dirty="0">
                <a:ln>
                  <a:noFill/>
                </a:ln>
                <a:solidFill>
                  <a:sysClr val="windowText" lastClr="000000"/>
                </a:solidFill>
                <a:effectLst/>
                <a:uLnTx/>
                <a:uFillTx/>
                <a:latin typeface="Kantumruy Pro"/>
                <a:cs typeface="Arial"/>
              </a:rPr>
              <a:t> (ICTMA 12): </a:t>
            </a:r>
            <a:r>
              <a:rPr kumimoji="0" lang="de-DE" sz="600" b="0" i="1" u="none" strike="noStrike" kern="0" cap="none" spc="23" normalizeH="0" baseline="0" noProof="0" dirty="0" err="1">
                <a:ln>
                  <a:noFill/>
                </a:ln>
                <a:solidFill>
                  <a:sysClr val="windowText" lastClr="000000"/>
                </a:solidFill>
                <a:effectLst/>
                <a:uLnTx/>
                <a:uFillTx/>
                <a:latin typeface="Kantumruy Pro"/>
                <a:cs typeface="Arial"/>
              </a:rPr>
              <a:t>education</a:t>
            </a:r>
            <a:r>
              <a:rPr kumimoji="0" lang="de-DE" sz="600" b="0" i="1" u="none" strike="noStrike" kern="0" cap="none" spc="23" normalizeH="0" baseline="0" noProof="0" dirty="0">
                <a:ln>
                  <a:noFill/>
                </a:ln>
                <a:solidFill>
                  <a:sysClr val="windowText" lastClr="000000"/>
                </a:solidFill>
                <a:effectLst/>
                <a:uLnTx/>
                <a:uFillTx/>
                <a:latin typeface="Kantumruy Pro"/>
                <a:cs typeface="Arial"/>
              </a:rPr>
              <a:t>, </a:t>
            </a:r>
            <a:r>
              <a:rPr kumimoji="0" lang="de-DE" sz="600" b="0" i="1" u="none" strike="noStrike" kern="0" cap="none" spc="23" normalizeH="0" baseline="0" noProof="0" dirty="0" err="1">
                <a:ln>
                  <a:noFill/>
                </a:ln>
                <a:solidFill>
                  <a:sysClr val="windowText" lastClr="000000"/>
                </a:solidFill>
                <a:effectLst/>
                <a:uLnTx/>
                <a:uFillTx/>
                <a:latin typeface="Kantumruy Pro"/>
                <a:cs typeface="Arial"/>
              </a:rPr>
              <a:t>engineering</a:t>
            </a:r>
            <a:r>
              <a:rPr kumimoji="0" lang="de-DE" sz="600" b="0" i="1" u="none" strike="noStrike" kern="0" cap="none" spc="23" normalizeH="0" baseline="0" noProof="0" dirty="0">
                <a:ln>
                  <a:noFill/>
                </a:ln>
                <a:solidFill>
                  <a:sysClr val="windowText" lastClr="000000"/>
                </a:solidFill>
                <a:effectLst/>
                <a:uLnTx/>
                <a:uFillTx/>
                <a:latin typeface="Kantumruy Pro"/>
                <a:cs typeface="Arial"/>
              </a:rPr>
              <a:t> and </a:t>
            </a:r>
            <a:r>
              <a:rPr kumimoji="0" lang="de-DE" sz="600" b="0" i="1" u="none" strike="noStrike" kern="0" cap="none" spc="23" normalizeH="0" baseline="0" noProof="0" dirty="0" err="1">
                <a:ln>
                  <a:noFill/>
                </a:ln>
                <a:solidFill>
                  <a:sysClr val="windowText" lastClr="000000"/>
                </a:solidFill>
                <a:effectLst/>
                <a:uLnTx/>
                <a:uFillTx/>
                <a:latin typeface="Kantumruy Pro"/>
                <a:cs typeface="Arial"/>
              </a:rPr>
              <a:t>economics</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(S. 222–231). Chichester: </a:t>
            </a: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Horwood</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a:t>
            </a:r>
            <a:r>
              <a:rPr kumimoji="0" lang="de-DE" sz="600" b="0" i="0" u="sng" strike="noStrike" kern="0" cap="none" spc="23" normalizeH="0" baseline="0" noProof="0" dirty="0">
                <a:ln>
                  <a:noFill/>
                </a:ln>
                <a:solidFill>
                  <a:sysClr val="windowText" lastClr="000000"/>
                </a:solidFill>
                <a:effectLst/>
                <a:uLnTx/>
                <a:uFillTx/>
                <a:latin typeface="Kantumruy Pro"/>
                <a:cs typeface="Arial"/>
              </a:rPr>
              <a:t>https://doi.org/10.1533/9780857099419.5.221</a:t>
            </a:r>
            <a:endParaRPr kumimoji="0" lang="de-DE" sz="600" b="0" i="0" u="none" strike="noStrike" kern="0" cap="none" spc="23" normalizeH="0" baseline="0" noProof="0" dirty="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Bronner, Patrick (2024): Jetzt mit KI-Tools. Eine neue Lern- und Prüfungskultur im MINT-Unterricht. In: Alexander König und Julia Mosbach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Hg</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KI-Tools. Das Lehrerleben erleichtern. Velber: Friedrich, S. 38–41.</a:t>
            </a:r>
            <a:endParaRPr kumimoji="0" lang="de-DE" sz="600" b="0" i="0" u="none" strike="noStrike" kern="0" cap="none" spc="22" normalizeH="0" baseline="0" noProof="0" dirty="0">
              <a:ln>
                <a:noFill/>
              </a:ln>
              <a:solidFill>
                <a:sysClr val="windowText" lastClr="000000"/>
              </a:solidFill>
              <a:effectLst/>
              <a:uLnTx/>
              <a:uFillTx/>
              <a:latin typeface="Kantumruy Pro"/>
              <a:cs typeface="Kantumruy Pro"/>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Brüggemann, Janina (2024): BEBA-Strategie trifft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ChatGPT</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In: mathematiklehren (244), S. 43–48.</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3" normalizeH="0" baseline="0" noProof="0" dirty="0">
                <a:ln>
                  <a:noFill/>
                </a:ln>
                <a:solidFill>
                  <a:sysClr val="windowText" lastClr="000000"/>
                </a:solidFill>
                <a:effectLst/>
                <a:uLnTx/>
                <a:uFillTx/>
                <a:latin typeface="Kantumruy Pro"/>
                <a:cs typeface="Arial"/>
              </a:rPr>
              <a:t>Bundesministerium der Justiz (2024): Künstliche Intelligenz und Urheberrecht. Fragen und Antworten. Berlin: BMJ. </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3" normalizeH="0" baseline="0" noProof="0" dirty="0">
                <a:ln>
                  <a:noFill/>
                </a:ln>
                <a:solidFill>
                  <a:sysClr val="windowText" lastClr="000000"/>
                </a:solidFill>
                <a:effectLst/>
                <a:uLnTx/>
                <a:uFillTx/>
                <a:latin typeface="Kantumruy Pro"/>
                <a:cs typeface="Arial"/>
              </a:rPr>
              <a:t>Deutscher Ethikrat (2023): Mensch und Maschine – Herausforderungen durch Künstliche Intelligenz. Stellungnahme. Berlin: Deutscher Ethikrat. </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Dufeu</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Antonia (2024): EU AI Act: Die KI-VO &amp; seine Bedeutung für die Schule (=Fortbildung vom 17.09.2024).</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3" normalizeH="0" baseline="0" noProof="0" dirty="0">
                <a:ln>
                  <a:noFill/>
                </a:ln>
                <a:solidFill>
                  <a:sysClr val="windowText" lastClr="000000"/>
                </a:solidFill>
                <a:effectLst/>
                <a:uLnTx/>
                <a:uFillTx/>
                <a:latin typeface="Kantumruy Pro"/>
                <a:cs typeface="Arial"/>
              </a:rPr>
              <a:t>Eck, Christopher (2024): Künstliche Intelligenz (KI) in der beruflichen Bildung – Unterstützungspotenziale bei der Unterrichtsplanung.</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3" normalizeH="0" baseline="0" noProof="0" dirty="0">
                <a:ln>
                  <a:noFill/>
                </a:ln>
                <a:solidFill>
                  <a:sysClr val="windowText" lastClr="000000"/>
                </a:solidFill>
                <a:effectLst/>
                <a:uLnTx/>
                <a:uFillTx/>
                <a:latin typeface="Kantumruy Pro"/>
                <a:cs typeface="Arial"/>
              </a:rPr>
              <a:t>Frohn, Daniel (2020): Mehr als Orthogonalität. Das Skalarprodukt beziehungsreich anwenden – mit Grundvorstellungen. Mathematik lehren 218. S. 33-38.</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3" normalizeH="0" baseline="0" noProof="0" dirty="0">
                <a:ln>
                  <a:noFill/>
                </a:ln>
                <a:solidFill>
                  <a:sysClr val="windowText" lastClr="000000"/>
                </a:solidFill>
                <a:effectLst/>
                <a:uLnTx/>
                <a:uFillTx/>
                <a:latin typeface="Kantumruy Pro"/>
                <a:cs typeface="Arial"/>
              </a:rPr>
              <a:t>Hamel, Michelle (2024): Datenschutz &amp; Urheberrecht bei Nutzung von KI-Tools im Schulkontext (=</a:t>
            </a: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Fobizz</a:t>
            </a:r>
            <a:r>
              <a:rPr kumimoji="0" lang="de-DE" sz="600" b="0" i="0" u="none" strike="noStrike" kern="0" cap="none" spc="23" normalizeH="0" baseline="0" noProof="0" dirty="0">
                <a:ln>
                  <a:noFill/>
                </a:ln>
                <a:solidFill>
                  <a:sysClr val="windowText" lastClr="000000"/>
                </a:solidFill>
                <a:effectLst/>
                <a:uLnTx/>
                <a:uFillTx/>
                <a:latin typeface="Kantumruy Pro"/>
                <a:cs typeface="Arial"/>
              </a:rPr>
              <a:t>-Impuls).  (Abgerufen am 28.11.2024).</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3" normalizeH="0" baseline="0" noProof="0" dirty="0">
                <a:ln>
                  <a:noFill/>
                </a:ln>
                <a:solidFill>
                  <a:sysClr val="windowText" lastClr="000000"/>
                </a:solidFill>
                <a:effectLst/>
                <a:uLnTx/>
                <a:uFillTx/>
                <a:latin typeface="Kantumruy Pro"/>
                <a:cs typeface="Arial"/>
              </a:rPr>
              <a:t>Henn, H.-W./Filler, A. (2015): Didaktik der Analytischen Geometrie und Linearen Algebra. Berlin: </a:t>
            </a: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SpringerSpektrum</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S. 195-209, S.211-216.</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3" normalizeH="0" baseline="0" noProof="0" dirty="0">
                <a:ln>
                  <a:noFill/>
                </a:ln>
                <a:solidFill>
                  <a:sysClr val="windowText" lastClr="000000"/>
                </a:solidFill>
                <a:effectLst/>
                <a:uLnTx/>
                <a:uFillTx/>
                <a:latin typeface="Kantumruy Pro"/>
                <a:cs typeface="Arial"/>
              </a:rPr>
              <a:t>Heitzer, J. (2014): Senkrecht im n-Dimensionalen. Wie kann das sinnvoll gedeutet werden? In: mathematiklehren (185). S. 37-42.</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3" normalizeH="0" baseline="0" noProof="0" dirty="0">
                <a:ln>
                  <a:noFill/>
                </a:ln>
                <a:solidFill>
                  <a:sysClr val="windowText" lastClr="000000"/>
                </a:solidFill>
                <a:effectLst/>
                <a:uLnTx/>
                <a:uFillTx/>
                <a:latin typeface="Kantumruy Pro"/>
                <a:cs typeface="Arial"/>
              </a:rPr>
              <a:t>Hirscher, Horst (2023) </a:t>
            </a:r>
            <a:r>
              <a:rPr kumimoji="0" lang="de-DE" sz="600" b="0" i="0" u="none" strike="noStrike" kern="0" cap="none" spc="23" normalizeH="0" baseline="0" noProof="0" dirty="0" err="1">
                <a:ln>
                  <a:noFill/>
                </a:ln>
                <a:solidFill>
                  <a:sysClr val="windowText" lastClr="000000"/>
                </a:solidFill>
                <a:effectLst/>
                <a:uLnTx/>
                <a:uFillTx/>
                <a:latin typeface="Kantumruy Pro"/>
                <a:cs typeface="Arial"/>
              </a:rPr>
              <a:t>ChatGPT</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und Mathematikunterricht – eine didaktische Herausforderung? </a:t>
            </a:r>
            <a:r>
              <a:rPr kumimoji="0" lang="de-DE" sz="600" b="0" i="1" u="none" strike="noStrike" kern="0" cap="none" spc="23" normalizeH="0" baseline="0" noProof="0" dirty="0">
                <a:ln>
                  <a:noFill/>
                </a:ln>
                <a:solidFill>
                  <a:sysClr val="windowText" lastClr="000000"/>
                </a:solidFill>
                <a:effectLst/>
                <a:uLnTx/>
                <a:uFillTx/>
                <a:latin typeface="Kantumruy Pro"/>
                <a:cs typeface="Arial"/>
              </a:rPr>
              <a:t>Mitteilungen der DMV  (31,3). S</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173-175. </a:t>
            </a:r>
            <a:r>
              <a:rPr kumimoji="0" lang="de-DE" sz="600" b="0" i="0" u="sng" strike="noStrike" kern="0" cap="none" spc="23" normalizeH="0" baseline="0" noProof="0" dirty="0">
                <a:ln>
                  <a:noFill/>
                </a:ln>
                <a:solidFill>
                  <a:sysClr val="windowText" lastClr="000000"/>
                </a:solidFill>
                <a:effectLst/>
                <a:uLnTx/>
                <a:uFillTx/>
                <a:latin typeface="Kantumruy Pro"/>
                <a:cs typeface="Arial"/>
              </a:rPr>
              <a:t>https://www.degruyter.com/document/doi/10.1515/dmvm-2023-0056/html</a:t>
            </a:r>
            <a:r>
              <a:rPr kumimoji="0" lang="de-DE" sz="600" b="0" i="0" u="none" strike="noStrike" kern="0" cap="none" spc="23" normalizeH="0" baseline="0" noProof="0" dirty="0">
                <a:ln>
                  <a:noFill/>
                </a:ln>
                <a:solidFill>
                  <a:sysClr val="windowText" lastClr="000000"/>
                </a:solidFill>
                <a:effectLst/>
                <a:uLnTx/>
                <a:uFillTx/>
                <a:latin typeface="Kantumruy Pro"/>
                <a:cs typeface="Arial"/>
              </a:rPr>
              <a:t> </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Hofmann, Stephanie; Frank, Martin (2024): Wortvorschläge beim Chatten. KI und natürliche Sprachverarbeitung im </a:t>
            </a:r>
            <a:r>
              <a:rPr kumimoji="0" lang="de-DE" sz="6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Stochastikunterricht</a:t>
            </a:r>
            <a:r>
              <a:rPr kumimoji="0" lang="de-DE" sz="600" b="0" i="0" u="none" strike="noStrike" kern="0" cap="none" spc="22" normalizeH="0" baseline="0" noProof="0" dirty="0">
                <a:ln>
                  <a:noFill/>
                </a:ln>
                <a:solidFill>
                  <a:sysClr val="windowText" lastClr="000000"/>
                </a:solidFill>
                <a:effectLst/>
                <a:uLnTx/>
                <a:uFillTx/>
                <a:latin typeface="Kantumruy Pro"/>
                <a:ea typeface="Kantumruy Pro"/>
                <a:cs typeface="Kantumruy Pro"/>
              </a:rPr>
              <a:t>. In: mathematiklehren (244), S. 24–26.</a:t>
            </a:r>
            <a:endParaRPr kumimoji="0" lang="de-DE" sz="600" b="0" i="0" u="none" strike="noStrike" kern="0" cap="none" spc="23" normalizeH="0" baseline="0" noProof="0" dirty="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endParaRPr kumimoji="0" lang="de-DE" sz="60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1877437" cy="646331"/>
          </a:xfrm>
          <a:prstGeom prst="rect">
            <a:avLst/>
          </a:prstGeom>
          <a:noFill/>
        </p:spPr>
        <p:txBody>
          <a:bodyPr wrap="none" rtlCol="0">
            <a:spAutoFit/>
          </a:bodyPr>
          <a:lstStyle/>
          <a:p>
            <a:r>
              <a:rPr lang="de-DE" sz="3600" dirty="0">
                <a:solidFill>
                  <a:schemeClr val="bg2"/>
                </a:solidFill>
              </a:rPr>
              <a:t>Literatur</a:t>
            </a:r>
          </a:p>
        </p:txBody>
      </p:sp>
    </p:spTree>
    <p:extLst>
      <p:ext uri="{BB962C8B-B14F-4D97-AF65-F5344CB8AC3E}">
        <p14:creationId xmlns:p14="http://schemas.microsoft.com/office/powerpoint/2010/main" val="24149684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sp>
        <p:nvSpPr>
          <p:cNvPr id="10" name="Textplatzhalter 2"/>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spcBef>
                <a:spcPts val="1200"/>
              </a:spcBef>
              <a:defRPr/>
            </a:pPr>
            <a:r>
              <a:rPr lang="de-DE" sz="800" kern="0" spc="22" dirty="0" err="1">
                <a:solidFill>
                  <a:schemeClr val="bg1"/>
                </a:solidFill>
                <a:ea typeface="Kantumruy Pro"/>
                <a:cs typeface="Kantumruy Pro"/>
              </a:rPr>
              <a:t>Huget</a:t>
            </a:r>
            <a:r>
              <a:rPr lang="de-DE" sz="800" kern="0" spc="22" dirty="0">
                <a:solidFill>
                  <a:schemeClr val="bg1"/>
                </a:solidFill>
                <a:ea typeface="Kantumruy Pro"/>
                <a:cs typeface="Kantumruy Pro"/>
              </a:rPr>
              <a:t>, Judith &amp; Buchholtz, Nils Frederik (2024): Gut </a:t>
            </a:r>
            <a:r>
              <a:rPr lang="de-DE" sz="800" kern="0" spc="22" dirty="0" err="1">
                <a:solidFill>
                  <a:schemeClr val="bg1"/>
                </a:solidFill>
                <a:ea typeface="Kantumruy Pro"/>
                <a:cs typeface="Kantumruy Pro"/>
              </a:rPr>
              <a:t>gepromptet</a:t>
            </a:r>
            <a:r>
              <a:rPr lang="de-DE" sz="800" kern="0" spc="22" dirty="0">
                <a:solidFill>
                  <a:schemeClr val="bg1"/>
                </a:solidFill>
                <a:ea typeface="Kantumruy Pro"/>
                <a:cs typeface="Kantumruy Pro"/>
              </a:rPr>
              <a:t> ist halb geplant. </a:t>
            </a:r>
            <a:r>
              <a:rPr lang="de-DE" sz="800" kern="0" spc="22" dirty="0" err="1">
                <a:solidFill>
                  <a:schemeClr val="bg1"/>
                </a:solidFill>
                <a:ea typeface="Kantumruy Pro"/>
                <a:cs typeface="Kantumruy Pro"/>
              </a:rPr>
              <a:t>ChatGPT</a:t>
            </a:r>
            <a:r>
              <a:rPr lang="de-DE" sz="800" kern="0" spc="22" dirty="0">
                <a:solidFill>
                  <a:schemeClr val="bg1"/>
                </a:solidFill>
                <a:ea typeface="Kantumruy Pro"/>
                <a:cs typeface="Kantumruy Pro"/>
              </a:rPr>
              <a:t> als Assistenten bei der Unterrichtsplanung nutzen. Praxisratgeber Künstliche Intelligenz als Unterrichtsassistent, S. 8-10.</a:t>
            </a:r>
          </a:p>
          <a:p>
            <a:pPr>
              <a:spcBef>
                <a:spcPts val="1200"/>
              </a:spcBef>
              <a:defRPr/>
            </a:pPr>
            <a:r>
              <a:rPr lang="de-DE" sz="800" kern="0" spc="22" dirty="0">
                <a:solidFill>
                  <a:schemeClr val="bg1"/>
                </a:solidFill>
                <a:ea typeface="Kantumruy Pro"/>
                <a:cs typeface="Kantumruy Pro"/>
              </a:rPr>
              <a:t>Kultusministerkonferenz (2024): Handlungsempfehlung für die Bildungsverwaltung zum Umgang mit Künstlicher Intelligenz in schulischen Bildungsprozessen. Themenspezifische Handlungsempfehlung (Beschluss der Bildungsministerkonferenz vom 10.10.2024). Berlin/Bonn: Sekretariat der Kultusministerkonferenz. </a:t>
            </a:r>
          </a:p>
          <a:p>
            <a:pPr>
              <a:spcBef>
                <a:spcPts val="1200"/>
              </a:spcBef>
              <a:defRPr/>
            </a:pPr>
            <a:r>
              <a:rPr lang="de-DE" sz="800" kern="0" spc="22" dirty="0">
                <a:solidFill>
                  <a:schemeClr val="bg1"/>
                </a:solidFill>
                <a:ea typeface="Kantumruy Pro"/>
                <a:cs typeface="Kantumruy Pro"/>
              </a:rPr>
              <a:t>Lutz-Westphal, Brigitte (2023): </a:t>
            </a:r>
            <a:r>
              <a:rPr lang="de-DE" sz="800" kern="0" spc="22" dirty="0" err="1">
                <a:solidFill>
                  <a:schemeClr val="bg1"/>
                </a:solidFill>
                <a:ea typeface="Kantumruy Pro"/>
                <a:cs typeface="Kantumruy Pro"/>
              </a:rPr>
              <a:t>ChatGPT</a:t>
            </a:r>
            <a:r>
              <a:rPr lang="de-DE" sz="800" kern="0" spc="22" dirty="0">
                <a:solidFill>
                  <a:schemeClr val="bg1"/>
                </a:solidFill>
                <a:ea typeface="Kantumruy Pro"/>
                <a:cs typeface="Kantumruy Pro"/>
              </a:rPr>
              <a:t> und der „Faktor Mensch“ im schulischen Mathematikunterricht. Mitteilungen der </a:t>
            </a:r>
            <a:r>
              <a:rPr lang="de-DE" sz="800" kern="0" spc="22" dirty="0" err="1">
                <a:solidFill>
                  <a:schemeClr val="bg1"/>
                </a:solidFill>
                <a:ea typeface="Kantumruy Pro"/>
                <a:cs typeface="Kantumruy Pro"/>
              </a:rPr>
              <a:t>Detuschen</a:t>
            </a:r>
            <a:r>
              <a:rPr lang="de-DE" sz="800" kern="0" spc="22" dirty="0">
                <a:solidFill>
                  <a:schemeClr val="bg1"/>
                </a:solidFill>
                <a:ea typeface="Kantumruy Pro"/>
                <a:cs typeface="Kantumruy Pro"/>
              </a:rPr>
              <a:t>-Mathematiker-Vereinigung, 1, 19-21. https://www.linkedin.com/pulse/chatgpt-und-der-faktor-mensch-im-schulischen-brigitte-lutz-westphal/</a:t>
            </a:r>
          </a:p>
          <a:p>
            <a:pPr>
              <a:spcBef>
                <a:spcPts val="1200"/>
              </a:spcBef>
              <a:defRPr/>
            </a:pPr>
            <a:r>
              <a:rPr lang="de-DE" sz="800" kern="0" spc="22" dirty="0">
                <a:solidFill>
                  <a:schemeClr val="bg1"/>
                </a:solidFill>
                <a:ea typeface="Kantumruy Pro"/>
                <a:cs typeface="Kantumruy Pro"/>
              </a:rPr>
              <a:t>Ministerium für Schule und Bildung des Landes Nordrhein-Westfalen (2021): Kerncurriculum für die Lehrerausbildung im Vorbereitungsdienst. Verbindliche Zielvorgabe der schulpraktischen Lehrerausbildung in Nordrhein-Westfalen. https://www.schulministerium.nrw/system/files/media/document/file/Kerncurriculum_Vorbereitungsdienst.pdf </a:t>
            </a:r>
          </a:p>
          <a:p>
            <a:pPr>
              <a:spcBef>
                <a:spcPts val="1200"/>
              </a:spcBef>
              <a:defRPr/>
            </a:pPr>
            <a:r>
              <a:rPr lang="de-DE" sz="800" kern="0" spc="22" dirty="0">
                <a:solidFill>
                  <a:schemeClr val="bg1"/>
                </a:solidFill>
                <a:ea typeface="Kantumruy Pro"/>
                <a:cs typeface="Kantumruy Pro"/>
              </a:rPr>
              <a:t>Ministerium für Schule und Bildung des Landes Nordrhein-Westfalen (2023): Umgang mit textgenerierenden KI-Systemen. Ein Handlungsleitfaden. Düsseldorf</a:t>
            </a:r>
            <a:endParaRPr lang="de-DE" sz="800" kern="0" spc="22" dirty="0">
              <a:solidFill>
                <a:schemeClr val="bg1"/>
              </a:solidFill>
              <a:latin typeface="Kantumruy Pro"/>
              <a:ea typeface="Kantumruy Pro"/>
              <a:cs typeface="Kantumruy Pro"/>
            </a:endParaRPr>
          </a:p>
          <a:p>
            <a:pPr>
              <a:spcBef>
                <a:spcPts val="1200"/>
              </a:spcBef>
              <a:defRPr/>
            </a:pPr>
            <a:r>
              <a:rPr lang="de-DE" sz="800" kern="0" spc="22" dirty="0">
                <a:solidFill>
                  <a:schemeClr val="bg1"/>
                </a:solidFill>
                <a:latin typeface="Kantumruy Pro"/>
                <a:ea typeface="Kantumruy Pro"/>
                <a:cs typeface="Kantumruy Pro"/>
              </a:rPr>
              <a:t>Oldenburg, Reinhard (2023): Künstliche und natürliche Intelligenz. Zur Gestaltung einer zukünftigen Bildung. In: Forschung &amp; Lehre (5), S. 346–347. Online verfügbar unter https://www.wissenschaftsmanagement-online.de/beitrag/k-nstliche-und-nat-rliche-intelligenz-zur-gestaltung-einer-zuk-nftigen-bildung-14890.</a:t>
            </a:r>
          </a:p>
          <a:p>
            <a:pPr>
              <a:spcBef>
                <a:spcPts val="1200"/>
              </a:spcBef>
              <a:defRPr/>
            </a:pPr>
            <a:r>
              <a:rPr lang="de-DE" sz="800" kern="0" spc="22" dirty="0" err="1">
                <a:solidFill>
                  <a:schemeClr val="bg1"/>
                </a:solidFill>
                <a:cs typeface="Kantumruy Pro"/>
              </a:rPr>
              <a:t>OpenAI</a:t>
            </a:r>
            <a:r>
              <a:rPr lang="de-DE" sz="800" kern="0" spc="22" dirty="0">
                <a:solidFill>
                  <a:schemeClr val="bg1"/>
                </a:solidFill>
                <a:cs typeface="Kantumruy Pro"/>
              </a:rPr>
              <a:t> (2024): Nutzungsbedingungen für Europa. https://openai.com/de-DE/policies/eu-terms-of-use/ (Abgerufen am 28.11.2024).</a:t>
            </a:r>
          </a:p>
          <a:p>
            <a:pPr>
              <a:spcBef>
                <a:spcPts val="1200"/>
              </a:spcBef>
              <a:defRPr/>
            </a:pPr>
            <a:r>
              <a:rPr lang="de-DE" sz="800" kern="0" spc="22" dirty="0" err="1">
                <a:solidFill>
                  <a:schemeClr val="bg1"/>
                </a:solidFill>
                <a:ea typeface="Kantumruy Pro"/>
                <a:cs typeface="Kantumruy Pro"/>
              </a:rPr>
              <a:t>Persike</a:t>
            </a:r>
            <a:r>
              <a:rPr lang="de-DE" sz="800" kern="0" spc="22" dirty="0">
                <a:solidFill>
                  <a:schemeClr val="bg1"/>
                </a:solidFill>
                <a:ea typeface="Kantumruy Pro"/>
                <a:cs typeface="Kantumruy Pro"/>
              </a:rPr>
              <a:t>, Malte (2024a): KI.01: Generative KI für die Lehre. Praktischer Einsatz Generativer KI für die Lehre an der RWTH Aachen.</a:t>
            </a:r>
            <a:endParaRPr lang="de-DE" sz="800" kern="0" spc="22" dirty="0">
              <a:solidFill>
                <a:schemeClr val="bg1"/>
              </a:solidFill>
              <a:cs typeface="Kantumruy Pro"/>
            </a:endParaRPr>
          </a:p>
          <a:p>
            <a:pPr>
              <a:spcBef>
                <a:spcPts val="1200"/>
              </a:spcBef>
              <a:defRPr/>
            </a:pPr>
            <a:r>
              <a:rPr lang="de-DE" sz="800" kern="0" spc="22" dirty="0" err="1">
                <a:solidFill>
                  <a:schemeClr val="bg1"/>
                </a:solidFill>
                <a:ea typeface="Kantumruy Pro"/>
                <a:cs typeface="Kantumruy Pro"/>
              </a:rPr>
              <a:t>Persike</a:t>
            </a:r>
            <a:r>
              <a:rPr lang="de-DE" sz="800" kern="0" spc="22" dirty="0">
                <a:solidFill>
                  <a:schemeClr val="bg1"/>
                </a:solidFill>
                <a:ea typeface="Kantumruy Pro"/>
                <a:cs typeface="Kantumruy Pro"/>
              </a:rPr>
              <a:t>, Malte (2024b): KI.02: Generative KI für die Prüfung. Praktischer Einsatz Generativer KI für die Lehre an der RWTH Aachen</a:t>
            </a:r>
          </a:p>
          <a:p>
            <a:pPr>
              <a:spcBef>
                <a:spcPts val="1200"/>
              </a:spcBef>
              <a:defRPr/>
            </a:pPr>
            <a:r>
              <a:rPr lang="de-DE" sz="800" kern="0" spc="22" dirty="0" err="1">
                <a:solidFill>
                  <a:schemeClr val="bg1"/>
                </a:solidFill>
                <a:latin typeface="Kantumruy Pro"/>
                <a:ea typeface="Arial"/>
                <a:cs typeface="Arial"/>
              </a:rPr>
              <a:t>Rühling</a:t>
            </a:r>
            <a:r>
              <a:rPr lang="de-DE" sz="800" kern="0" spc="22" dirty="0">
                <a:solidFill>
                  <a:schemeClr val="bg1"/>
                </a:solidFill>
                <a:latin typeface="Kantumruy Pro"/>
                <a:ea typeface="Arial"/>
                <a:cs typeface="Arial"/>
              </a:rPr>
              <a:t>, Ute (2023): </a:t>
            </a:r>
            <a:r>
              <a:rPr lang="de-DE" sz="800" kern="0" spc="22" dirty="0" err="1">
                <a:solidFill>
                  <a:schemeClr val="bg1"/>
                </a:solidFill>
                <a:latin typeface="Kantumruy Pro"/>
                <a:ea typeface="Arial"/>
                <a:cs typeface="Arial"/>
              </a:rPr>
              <a:t>ChatGPT</a:t>
            </a:r>
            <a:r>
              <a:rPr lang="de-DE" sz="800" kern="0" spc="22" dirty="0">
                <a:solidFill>
                  <a:schemeClr val="bg1"/>
                </a:solidFill>
                <a:latin typeface="Kantumruy Pro"/>
                <a:ea typeface="Arial"/>
                <a:cs typeface="Arial"/>
              </a:rPr>
              <a:t> </a:t>
            </a:r>
            <a:r>
              <a:rPr lang="de-DE" sz="800" kern="0" spc="22" dirty="0">
                <a:solidFill>
                  <a:schemeClr val="bg1"/>
                </a:solidFill>
                <a:latin typeface="Kantumruy Pro"/>
                <a:ea typeface="Kantumruy Pro"/>
                <a:cs typeface="Kantumruy Pro"/>
              </a:rPr>
              <a:t>und Mathe-Unterricht.  https://www.friedrich-verlag.de/friedrich-plus/sekundarstufe/mathematik/digital-unterrichten/chatgpt-und-mathe-unterricht/</a:t>
            </a:r>
          </a:p>
          <a:p>
            <a:pPr>
              <a:spcBef>
                <a:spcPts val="1200"/>
              </a:spcBef>
              <a:defRPr/>
            </a:pPr>
            <a:r>
              <a:rPr lang="de-DE" sz="800" kern="0" spc="22" dirty="0" err="1">
                <a:solidFill>
                  <a:schemeClr val="bg1"/>
                </a:solidFill>
                <a:latin typeface="Kantumruy Pro"/>
                <a:ea typeface="Kantumruy Pro"/>
                <a:cs typeface="Kantumruy Pro"/>
              </a:rPr>
              <a:t>Rüsing</a:t>
            </a:r>
            <a:r>
              <a:rPr lang="de-DE" sz="800" kern="0" spc="22" dirty="0">
                <a:solidFill>
                  <a:schemeClr val="bg1"/>
                </a:solidFill>
                <a:latin typeface="Kantumruy Pro"/>
                <a:ea typeface="Kantumruy Pro"/>
                <a:cs typeface="Kantumruy Pro"/>
              </a:rPr>
              <a:t>, Burkhard; </a:t>
            </a:r>
            <a:r>
              <a:rPr lang="de-DE" sz="800" kern="0" spc="22" dirty="0" err="1">
                <a:solidFill>
                  <a:schemeClr val="bg1"/>
                </a:solidFill>
                <a:latin typeface="Kantumruy Pro"/>
                <a:ea typeface="Kantumruy Pro"/>
                <a:cs typeface="Kantumruy Pro"/>
              </a:rPr>
              <a:t>Rüsing</a:t>
            </a:r>
            <a:r>
              <a:rPr lang="de-DE" sz="800" kern="0" spc="22" dirty="0">
                <a:solidFill>
                  <a:schemeClr val="bg1"/>
                </a:solidFill>
                <a:latin typeface="Kantumruy Pro"/>
                <a:ea typeface="Kantumruy Pro"/>
                <a:cs typeface="Kantumruy Pro"/>
              </a:rPr>
              <a:t>, Michael (2024a): Konzeption einer Klausur mit Hilfe von </a:t>
            </a:r>
            <a:r>
              <a:rPr lang="de-DE" sz="800" kern="0" spc="22" dirty="0" err="1">
                <a:solidFill>
                  <a:schemeClr val="bg1"/>
                </a:solidFill>
                <a:latin typeface="Kantumruy Pro"/>
                <a:ea typeface="Kantumruy Pro"/>
                <a:cs typeface="Kantumruy Pro"/>
              </a:rPr>
              <a:t>ChatGPT</a:t>
            </a:r>
            <a:r>
              <a:rPr lang="de-DE" sz="800" kern="0" spc="22" dirty="0">
                <a:solidFill>
                  <a:schemeClr val="bg1"/>
                </a:solidFill>
                <a:latin typeface="Kantumruy Pro"/>
                <a:ea typeface="Kantumruy Pro"/>
                <a:cs typeface="Kantumruy Pro"/>
              </a:rPr>
              <a:t>. In: </a:t>
            </a:r>
            <a:r>
              <a:rPr lang="de-DE" sz="800" kern="0" spc="22" dirty="0" err="1">
                <a:solidFill>
                  <a:schemeClr val="bg1"/>
                </a:solidFill>
                <a:latin typeface="Kantumruy Pro"/>
                <a:ea typeface="Kantumruy Pro"/>
                <a:cs typeface="Kantumruy Pro"/>
              </a:rPr>
              <a:t>MNUjournal</a:t>
            </a:r>
            <a:r>
              <a:rPr lang="de-DE" sz="800" kern="0" spc="22" dirty="0">
                <a:solidFill>
                  <a:schemeClr val="bg1"/>
                </a:solidFill>
                <a:latin typeface="Kantumruy Pro"/>
                <a:ea typeface="Kantumruy Pro"/>
                <a:cs typeface="Kantumruy Pro"/>
              </a:rPr>
              <a:t> 77 (2), S. 147–150.</a:t>
            </a:r>
            <a:endParaRPr lang="de-DE" sz="800" kern="0" spc="22" dirty="0">
              <a:solidFill>
                <a:schemeClr val="bg1"/>
              </a:solidFill>
              <a:latin typeface="Kantumruy Pro"/>
              <a:cs typeface="Kantumruy Pro"/>
            </a:endParaRPr>
          </a:p>
          <a:p>
            <a:pPr>
              <a:spcBef>
                <a:spcPts val="1200"/>
              </a:spcBef>
              <a:defRPr/>
            </a:pPr>
            <a:r>
              <a:rPr lang="de-DE" sz="800" kern="0" spc="22" dirty="0" err="1">
                <a:solidFill>
                  <a:schemeClr val="bg1"/>
                </a:solidFill>
                <a:latin typeface="Kantumruy Pro"/>
                <a:ea typeface="Kantumruy Pro"/>
                <a:cs typeface="Kantumruy Pro"/>
              </a:rPr>
              <a:t>Rüsing</a:t>
            </a:r>
            <a:r>
              <a:rPr lang="de-DE" sz="800" kern="0" spc="22" dirty="0">
                <a:solidFill>
                  <a:schemeClr val="bg1"/>
                </a:solidFill>
                <a:latin typeface="Kantumruy Pro"/>
                <a:ea typeface="Kantumruy Pro"/>
                <a:cs typeface="Kantumruy Pro"/>
              </a:rPr>
              <a:t>, Burkhard; </a:t>
            </a:r>
            <a:r>
              <a:rPr lang="de-DE" sz="800" kern="0" spc="22" dirty="0" err="1">
                <a:solidFill>
                  <a:schemeClr val="bg1"/>
                </a:solidFill>
                <a:latin typeface="Kantumruy Pro"/>
                <a:ea typeface="Kantumruy Pro"/>
                <a:cs typeface="Kantumruy Pro"/>
              </a:rPr>
              <a:t>Rüsing</a:t>
            </a:r>
            <a:r>
              <a:rPr lang="de-DE" sz="800" kern="0" spc="22" dirty="0">
                <a:solidFill>
                  <a:schemeClr val="bg1"/>
                </a:solidFill>
                <a:latin typeface="Kantumruy Pro"/>
                <a:ea typeface="Kantumruy Pro"/>
                <a:cs typeface="Kantumruy Pro"/>
              </a:rPr>
              <a:t>, Michael (2024b): Planung einer Unterrichtsreihe zum Einstieg in die Differentialrechnung mit Hilfe von </a:t>
            </a:r>
            <a:r>
              <a:rPr lang="de-DE" sz="800" kern="0" spc="22" dirty="0" err="1">
                <a:solidFill>
                  <a:schemeClr val="bg1"/>
                </a:solidFill>
                <a:latin typeface="Kantumruy Pro"/>
                <a:ea typeface="Kantumruy Pro"/>
                <a:cs typeface="Kantumruy Pro"/>
              </a:rPr>
              <a:t>ChatGPT</a:t>
            </a:r>
            <a:r>
              <a:rPr lang="de-DE" sz="800" kern="0" spc="22" dirty="0">
                <a:solidFill>
                  <a:schemeClr val="bg1"/>
                </a:solidFill>
                <a:latin typeface="Kantumruy Pro"/>
                <a:ea typeface="Kantumruy Pro"/>
                <a:cs typeface="Kantumruy Pro"/>
              </a:rPr>
              <a:t> - ein Erfahrungsbericht. In: </a:t>
            </a:r>
            <a:r>
              <a:rPr lang="de-DE" sz="800" kern="0" spc="22" dirty="0" err="1">
                <a:solidFill>
                  <a:schemeClr val="bg1"/>
                </a:solidFill>
                <a:latin typeface="Kantumruy Pro"/>
                <a:ea typeface="Kantumruy Pro"/>
                <a:cs typeface="Kantumruy Pro"/>
              </a:rPr>
              <a:t>MNUjournal</a:t>
            </a:r>
            <a:r>
              <a:rPr lang="de-DE" sz="800" kern="0" spc="22" dirty="0">
                <a:solidFill>
                  <a:schemeClr val="bg1"/>
                </a:solidFill>
                <a:latin typeface="Kantumruy Pro"/>
                <a:ea typeface="Kantumruy Pro"/>
                <a:cs typeface="Kantumruy Pro"/>
              </a:rPr>
              <a:t> 77 (2), S. 143–146.</a:t>
            </a:r>
            <a:endParaRPr lang="de-DE" sz="800" kern="0" spc="22" dirty="0">
              <a:solidFill>
                <a:schemeClr val="bg1"/>
              </a:solidFill>
              <a:latin typeface="Kantumruy Pro"/>
              <a:cs typeface="Kantumruy Pro"/>
            </a:endParaRPr>
          </a:p>
          <a:p>
            <a:pPr>
              <a:spcBef>
                <a:spcPts val="1200"/>
              </a:spcBef>
              <a:defRPr/>
            </a:pPr>
            <a:r>
              <a:rPr lang="de-DE" sz="800" kern="0" spc="22" dirty="0">
                <a:solidFill>
                  <a:schemeClr val="bg1"/>
                </a:solidFill>
                <a:latin typeface="Kantumruy Pro"/>
                <a:ea typeface="Kantumruy Pro"/>
                <a:cs typeface="Kantumruy Pro"/>
              </a:rPr>
              <a:t>.</a:t>
            </a:r>
            <a:endParaRPr lang="de-DE" sz="800" kern="0" spc="22" dirty="0">
              <a:solidFill>
                <a:schemeClr val="bg1"/>
              </a:solidFill>
              <a:latin typeface="Kantumruy Pro"/>
              <a:cs typeface="Kantumruy Pro"/>
            </a:endParaRPr>
          </a:p>
        </p:txBody>
      </p:sp>
      <p:sp>
        <p:nvSpPr>
          <p:cNvPr id="11" name="Textfeld 10">
            <a:extLst>
              <a:ext uri="{FF2B5EF4-FFF2-40B4-BE49-F238E27FC236}">
                <a16:creationId xmlns:a16="http://schemas.microsoft.com/office/drawing/2014/main" id="{2A406E47-99EB-45AD-B39A-5063065E82B5}"/>
              </a:ext>
            </a:extLst>
          </p:cNvPr>
          <p:cNvSpPr txBox="1"/>
          <p:nvPr/>
        </p:nvSpPr>
        <p:spPr>
          <a:xfrm>
            <a:off x="1329178" y="374136"/>
            <a:ext cx="1877437" cy="646331"/>
          </a:xfrm>
          <a:prstGeom prst="rect">
            <a:avLst/>
          </a:prstGeom>
          <a:noFill/>
        </p:spPr>
        <p:txBody>
          <a:bodyPr wrap="none" rtlCol="0">
            <a:spAutoFit/>
          </a:bodyPr>
          <a:lstStyle/>
          <a:p>
            <a:r>
              <a:rPr lang="de-DE" sz="3600" dirty="0">
                <a:solidFill>
                  <a:schemeClr val="bg2"/>
                </a:solidFill>
              </a:rPr>
              <a:t>Literatur</a:t>
            </a:r>
          </a:p>
        </p:txBody>
      </p:sp>
    </p:spTree>
    <p:extLst>
      <p:ext uri="{BB962C8B-B14F-4D97-AF65-F5344CB8AC3E}">
        <p14:creationId xmlns:p14="http://schemas.microsoft.com/office/powerpoint/2010/main" val="40943709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sp>
        <p:nvSpPr>
          <p:cNvPr id="3" name="Textplatzhalter 2"/>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Schall, Katrin; Kuntze, Sebastian (2024): Modellierungsannahmen und Modellierung von </a:t>
            </a: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ChatGPT</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beurteilen - welche Mehrwerte könnte das für den Mathematikunterricht bringen? In: </a:t>
            </a: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MNUjournal</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77 (2), S. 137–143.</a:t>
            </a:r>
            <a:endParaRPr kumimoji="0" lang="de-DE" sz="800" b="0" i="0" u="none" strike="noStrike" kern="0" cap="none" spc="22" normalizeH="0" baseline="0" noProof="0" dirty="0">
              <a:ln>
                <a:noFill/>
              </a:ln>
              <a:solidFill>
                <a:sysClr val="windowText" lastClr="000000"/>
              </a:solidFill>
              <a:effectLst/>
              <a:uLnTx/>
              <a:uFillTx/>
              <a:latin typeface="Kantumruy Pro"/>
              <a:cs typeface="Kantumruy Pro"/>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Schönbrodt</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Sarah; Rantzau, Lisa (2024): Und, was schaust du so? Wie Streamingdienste unsere Präferenzen vorhersagen (244), S. 30–36. </a:t>
            </a:r>
            <a:endParaRPr kumimoji="0" lang="de-DE" sz="800" b="0" i="0" u="none" strike="noStrike" kern="0" cap="none" spc="22" normalizeH="0" baseline="0" noProof="0" dirty="0">
              <a:ln>
                <a:noFill/>
              </a:ln>
              <a:solidFill>
                <a:sysClr val="windowText" lastClr="000000"/>
              </a:solidFill>
              <a:effectLst/>
              <a:uLnTx/>
              <a:uFillTx/>
              <a:latin typeface="Times New Roman"/>
              <a:cs typeface="Times New Roman"/>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Schorcht</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Sebastian; Baumanns, Lukas (2024): Alles Falsch? Reflektiertes Problemlösen mit KI-Unterstützung im Mathematikunterricht. In: Alexander König und Julia Mosbach (</a:t>
            </a: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Hg</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KI-Tools. Das Lehrerleben erleichtern. Velber: Friedrich, S. 32–34.</a:t>
            </a:r>
            <a:endParaRPr kumimoji="0" lang="de-DE" sz="800" b="0" i="0" u="none" strike="noStrike" kern="0" cap="none" spc="22" normalizeH="0" baseline="0" noProof="0" dirty="0">
              <a:ln>
                <a:noFill/>
              </a:ln>
              <a:solidFill>
                <a:sysClr val="windowText" lastClr="000000"/>
              </a:solidFill>
              <a:effectLst/>
              <a:uLnTx/>
              <a:uFillTx/>
              <a:latin typeface="Kantumruy Pro"/>
              <a:cs typeface="Kantumruy Pro"/>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Sjuts</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Johann (2024): Sinn oder Unsinn? </a:t>
            </a: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ChatGPT</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beim Lösen von Aufgaben und Problemen im Mathematikunterricht. MNU Journal 77(02). 128-136</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Spannagel, Christian (2023): Hat </a:t>
            </a: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ChatGPT</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eine Zukunft in der Mathematik? https://www.degruyter.com/document/doi/10.1515/dmvm-2023-0055/pdf</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Table.Media</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(2024): Datenschützer: Eltern müssen KI in der Schule nicht zustimmen. https://table.media/bildung/news/datenschuetzer-eltern-muessen-ki-in-der-schule-nicht-zustimmen/https://www.bmj.de/SharedDocs/Downloads/DE/Themen/Nav_Themen/240305_FAQ_KI_Urheberrecht.pdf?__blob=publicationFile&amp;v=2http://data.europa.eu/eli/reg/2024/1689/ojhttps://www.schulministerium.nrw/23022023-handlungsleitfaden-zum-umgang-mit-textgenerierenden-ki-anwendungen (Abgerufen am 28.11.2024).</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dirty="0">
                <a:ln>
                  <a:noFill/>
                </a:ln>
                <a:solidFill>
                  <a:sysClr val="windowText" lastClr="000000"/>
                </a:solidFill>
                <a:effectLst/>
                <a:uLnTx/>
                <a:uFillTx/>
                <a:latin typeface="Kantumruy Pro"/>
                <a:cs typeface="Arial"/>
              </a:rPr>
              <a:t>Urheberrechtsgesetz vom 9. September 1965 (BGBl. I S. 1273), das zuletzt durch Artikel 28 des Gesetzes vom 23. Oktober 2024 (BGBl. 2024 I Nr. 323) geändert worden ist.</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dirty="0" err="1">
                <a:ln>
                  <a:noFill/>
                </a:ln>
                <a:solidFill>
                  <a:sysClr val="windowText" lastClr="000000"/>
                </a:solidFill>
                <a:effectLst/>
                <a:uLnTx/>
                <a:uFillTx/>
                <a:latin typeface="Kantumruy Pro"/>
                <a:cs typeface="Arial"/>
              </a:rPr>
              <a:t>Vaswani</a:t>
            </a:r>
            <a:r>
              <a:rPr kumimoji="0" lang="de-DE" sz="800" b="0" i="0" u="none" strike="noStrike" kern="0" cap="none" spc="23" normalizeH="0" baseline="0" noProof="0" dirty="0">
                <a:ln>
                  <a:noFill/>
                </a:ln>
                <a:solidFill>
                  <a:sysClr val="windowText" lastClr="000000"/>
                </a:solidFill>
                <a:effectLst/>
                <a:uLnTx/>
                <a:uFillTx/>
                <a:latin typeface="Kantumruy Pro"/>
                <a:cs typeface="Arial"/>
              </a:rPr>
              <a:t>, </a:t>
            </a:r>
            <a:r>
              <a:rPr kumimoji="0" lang="de-DE" sz="800" b="0" i="0" u="none" strike="noStrike" kern="0" cap="none" spc="23" normalizeH="0" baseline="0" noProof="0" dirty="0" err="1">
                <a:ln>
                  <a:noFill/>
                </a:ln>
                <a:solidFill>
                  <a:sysClr val="windowText" lastClr="000000"/>
                </a:solidFill>
                <a:effectLst/>
                <a:uLnTx/>
                <a:uFillTx/>
                <a:latin typeface="Kantumruy Pro"/>
                <a:cs typeface="Arial"/>
              </a:rPr>
              <a:t>Ashish</a:t>
            </a:r>
            <a:r>
              <a:rPr kumimoji="0" lang="de-DE" sz="800" b="0" i="0" u="none" strike="noStrike" kern="0" cap="none" spc="23" normalizeH="0" baseline="0" noProof="0" dirty="0">
                <a:ln>
                  <a:noFill/>
                </a:ln>
                <a:solidFill>
                  <a:sysClr val="windowText" lastClr="000000"/>
                </a:solidFill>
                <a:effectLst/>
                <a:uLnTx/>
                <a:uFillTx/>
                <a:latin typeface="Kantumruy Pro"/>
                <a:cs typeface="Arial"/>
              </a:rPr>
              <a:t> at al. 2017: Attention </a:t>
            </a:r>
            <a:r>
              <a:rPr kumimoji="0" lang="de-DE" sz="800" b="0" i="0" u="none" strike="noStrike" kern="0" cap="none" spc="23" normalizeH="0" baseline="0" noProof="0" dirty="0" err="1">
                <a:ln>
                  <a:noFill/>
                </a:ln>
                <a:solidFill>
                  <a:sysClr val="windowText" lastClr="000000"/>
                </a:solidFill>
                <a:effectLst/>
                <a:uLnTx/>
                <a:uFillTx/>
                <a:latin typeface="Kantumruy Pro"/>
                <a:cs typeface="Arial"/>
              </a:rPr>
              <a:t>Is</a:t>
            </a:r>
            <a:r>
              <a:rPr kumimoji="0" lang="de-DE" sz="800" b="0" i="0" u="none" strike="noStrike" kern="0" cap="none" spc="23" normalizeH="0" baseline="0" noProof="0" dirty="0">
                <a:ln>
                  <a:noFill/>
                </a:ln>
                <a:solidFill>
                  <a:sysClr val="windowText" lastClr="000000"/>
                </a:solidFill>
                <a:effectLst/>
                <a:uLnTx/>
                <a:uFillTx/>
                <a:latin typeface="Kantumruy Pro"/>
                <a:cs typeface="Arial"/>
              </a:rPr>
              <a:t> All </a:t>
            </a:r>
            <a:r>
              <a:rPr kumimoji="0" lang="de-DE" sz="800" b="0" i="0" u="none" strike="noStrike" kern="0" cap="none" spc="23" normalizeH="0" baseline="0" noProof="0" dirty="0" err="1">
                <a:ln>
                  <a:noFill/>
                </a:ln>
                <a:solidFill>
                  <a:sysClr val="windowText" lastClr="000000"/>
                </a:solidFill>
                <a:effectLst/>
                <a:uLnTx/>
                <a:uFillTx/>
                <a:latin typeface="Kantumruy Pro"/>
                <a:cs typeface="Arial"/>
              </a:rPr>
              <a:t>You</a:t>
            </a:r>
            <a:r>
              <a:rPr kumimoji="0" lang="de-DE" sz="800" b="0" i="0" u="none" strike="noStrike" kern="0" cap="none" spc="23" normalizeH="0" baseline="0" noProof="0" dirty="0">
                <a:ln>
                  <a:noFill/>
                </a:ln>
                <a:solidFill>
                  <a:sysClr val="windowText" lastClr="000000"/>
                </a:solidFill>
                <a:effectLst/>
                <a:uLnTx/>
                <a:uFillTx/>
                <a:latin typeface="Kantumruy Pro"/>
                <a:cs typeface="Arial"/>
              </a:rPr>
              <a:t> Need. http://arxiv.org/pdf/1706.03762</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dirty="0">
                <a:ln>
                  <a:noFill/>
                </a:ln>
                <a:solidFill>
                  <a:sysClr val="windowText" lastClr="000000"/>
                </a:solidFill>
                <a:effectLst/>
                <a:uLnTx/>
                <a:uFillTx/>
                <a:latin typeface="Kantumruy Pro"/>
                <a:cs typeface="Arial"/>
              </a:rPr>
              <a:t>Verordnung (EU) 2024/1689 des Europäischen Parlaments und des Rates vom 13. Juni 2024 zur Festlegung harmonisierter Vorschriften für künstliche Intelligenz, </a:t>
            </a:r>
            <a:r>
              <a:rPr kumimoji="0" lang="de-DE" sz="800" b="0" i="0" u="none" strike="noStrike" kern="0" cap="none" spc="23" normalizeH="0" baseline="0" noProof="0" dirty="0" err="1">
                <a:ln>
                  <a:noFill/>
                </a:ln>
                <a:solidFill>
                  <a:sysClr val="windowText" lastClr="000000"/>
                </a:solidFill>
                <a:effectLst/>
                <a:uLnTx/>
                <a:uFillTx/>
                <a:latin typeface="Kantumruy Pro"/>
                <a:cs typeface="Arial"/>
              </a:rPr>
              <a:t>ABl.</a:t>
            </a:r>
            <a:r>
              <a:rPr kumimoji="0" lang="de-DE" sz="800" b="0" i="0" u="none" strike="noStrike" kern="0" cap="none" spc="23" normalizeH="0" baseline="0" noProof="0" dirty="0">
                <a:ln>
                  <a:noFill/>
                </a:ln>
                <a:solidFill>
                  <a:sysClr val="windowText" lastClr="000000"/>
                </a:solidFill>
                <a:effectLst/>
                <a:uLnTx/>
                <a:uFillTx/>
                <a:latin typeface="Kantumruy Pro"/>
                <a:cs typeface="Arial"/>
              </a:rPr>
              <a:t> L 2024/1689, 12. Juli 2024.</a:t>
            </a: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1877437" cy="646331"/>
          </a:xfrm>
          <a:prstGeom prst="rect">
            <a:avLst/>
          </a:prstGeom>
          <a:noFill/>
        </p:spPr>
        <p:txBody>
          <a:bodyPr wrap="none" rtlCol="0">
            <a:spAutoFit/>
          </a:bodyPr>
          <a:lstStyle/>
          <a:p>
            <a:r>
              <a:rPr lang="de-DE" sz="3600" dirty="0">
                <a:solidFill>
                  <a:schemeClr val="bg2"/>
                </a:solidFill>
              </a:rPr>
              <a:t>Literatur</a:t>
            </a:r>
          </a:p>
        </p:txBody>
      </p:sp>
    </p:spTree>
    <p:extLst>
      <p:ext uri="{BB962C8B-B14F-4D97-AF65-F5344CB8AC3E}">
        <p14:creationId xmlns:p14="http://schemas.microsoft.com/office/powerpoint/2010/main" val="28239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6" name="Textplatzhalter 2">
            <a:extLst>
              <a:ext uri="{FF2B5EF4-FFF2-40B4-BE49-F238E27FC236}">
                <a16:creationId xmlns:a16="http://schemas.microsoft.com/office/drawing/2014/main" id="{F3B2C210-96B0-41DB-B31C-D839882B8A69}"/>
              </a:ext>
            </a:extLst>
          </p:cNvPr>
          <p:cNvSpPr txBox="1">
            <a:spLocks/>
          </p:cNvSpPr>
          <p:nvPr/>
        </p:nvSpPr>
        <p:spPr bwMode="auto">
          <a:xfrm>
            <a:off x="1329178" y="1945195"/>
            <a:ext cx="7561659" cy="3456384"/>
          </a:xfrm>
          <a:prstGeom prst="rect">
            <a:avLst/>
          </a:prstGeom>
        </p:spPr>
        <p:txBody>
          <a:bodyPr/>
          <a:lstStyle>
            <a:lvl1pPr marL="0" indent="0" algn="l" defTabSz="685800">
              <a:lnSpc>
                <a:spcPct val="113999"/>
              </a:lnSpc>
              <a:spcBef>
                <a:spcPts val="900"/>
              </a:spcBef>
              <a:buFont typeface="Arial"/>
              <a:buNone/>
              <a:defRPr sz="1350" spc="23">
                <a:solidFill>
                  <a:schemeClr val="tx1"/>
                </a:solidFill>
                <a:latin typeface="+mn-lt"/>
                <a:ea typeface="+mn-ea"/>
                <a:cs typeface="+mn-cs"/>
              </a:defRPr>
            </a:lvl1pPr>
            <a:lvl2pPr marL="271463" indent="-271463" algn="l" defTabSz="685800">
              <a:lnSpc>
                <a:spcPct val="113999"/>
              </a:lnSpc>
              <a:spcBef>
                <a:spcPts val="3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285750" indent="-285750">
              <a:buFont typeface="Arial" panose="020B0604020202020204" pitchFamily="34" charset="0"/>
              <a:buChar char="•"/>
            </a:pPr>
            <a:r>
              <a:rPr lang="de-DE" kern="0" dirty="0">
                <a:solidFill>
                  <a:prstClr val="black"/>
                </a:solidFill>
                <a:cs typeface="Arial"/>
              </a:rPr>
              <a:t>Mathematikdidaktische Forschung zu textgenerativer KI</a:t>
            </a:r>
          </a:p>
          <a:p>
            <a:pPr marL="285750" indent="-285750">
              <a:buFont typeface="Arial" panose="020B0604020202020204" pitchFamily="34" charset="0"/>
              <a:buChar char="•"/>
            </a:pPr>
            <a:r>
              <a:rPr lang="de-DE" kern="0" dirty="0">
                <a:solidFill>
                  <a:prstClr val="black"/>
                </a:solidFill>
                <a:cs typeface="Arial"/>
              </a:rPr>
              <a:t>Wie arbeitet textgenerative KI eigentlich – Überblick</a:t>
            </a:r>
          </a:p>
          <a:p>
            <a:pPr marL="285750" indent="-285750">
              <a:buFont typeface="Arial" panose="020B0604020202020204" pitchFamily="34" charset="0"/>
              <a:buChar char="•"/>
            </a:pPr>
            <a:r>
              <a:rPr lang="de-DE" kern="0" dirty="0">
                <a:solidFill>
                  <a:prstClr val="black"/>
                </a:solidFill>
                <a:cs typeface="Arial"/>
              </a:rPr>
              <a:t>Wie tragen können Vektoren Bedeutung tragen – </a:t>
            </a:r>
            <a:r>
              <a:rPr lang="de-DE" b="1" kern="0" dirty="0">
                <a:solidFill>
                  <a:prstClr val="black"/>
                </a:solidFill>
                <a:cs typeface="Arial"/>
              </a:rPr>
              <a:t>Arbeitsphase 1</a:t>
            </a:r>
          </a:p>
          <a:p>
            <a:pPr marL="285750" indent="-285750">
              <a:buFont typeface="Arial" panose="020B0604020202020204" pitchFamily="34" charset="0"/>
              <a:buChar char="•"/>
            </a:pPr>
            <a:r>
              <a:rPr lang="de-DE" kern="0" dirty="0">
                <a:solidFill>
                  <a:prstClr val="black"/>
                </a:solidFill>
                <a:cs typeface="Arial"/>
              </a:rPr>
              <a:t>Wie können Vektoren miteinander kommunizieren – </a:t>
            </a:r>
            <a:r>
              <a:rPr lang="de-DE" b="1" kern="0" dirty="0">
                <a:solidFill>
                  <a:prstClr val="black"/>
                </a:solidFill>
                <a:cs typeface="Arial"/>
              </a:rPr>
              <a:t>Arbeitsphase 2</a:t>
            </a:r>
          </a:p>
          <a:p>
            <a:pPr marL="285750" indent="-285750">
              <a:buFont typeface="Arial" panose="020B0604020202020204" pitchFamily="34" charset="0"/>
              <a:buChar char="•"/>
            </a:pPr>
            <a:endParaRPr lang="de-DE" kern="0" dirty="0">
              <a:solidFill>
                <a:prstClr val="black"/>
              </a:solidFill>
              <a:cs typeface="Arial"/>
            </a:endParaRPr>
          </a:p>
          <a:p>
            <a:pPr marL="285750" indent="-285750">
              <a:buFont typeface="Arial" panose="020B0604020202020204" pitchFamily="34" charset="0"/>
              <a:buChar char="•"/>
            </a:pPr>
            <a:endParaRPr lang="de-DE" kern="0" dirty="0">
              <a:solidFill>
                <a:prstClr val="black"/>
              </a:solidFill>
              <a:cs typeface="Arial"/>
            </a:endParaRPr>
          </a:p>
        </p:txBody>
      </p:sp>
      <p:sp>
        <p:nvSpPr>
          <p:cNvPr id="7" name="Rechteck 6">
            <a:extLst>
              <a:ext uri="{FF2B5EF4-FFF2-40B4-BE49-F238E27FC236}">
                <a16:creationId xmlns:a16="http://schemas.microsoft.com/office/drawing/2014/main" id="{04F4719D-CBA3-4A21-B392-2ACE02BA1A73}"/>
              </a:ext>
            </a:extLst>
          </p:cNvPr>
          <p:cNvSpPr/>
          <p:nvPr/>
        </p:nvSpPr>
        <p:spPr bwMode="auto">
          <a:xfrm>
            <a:off x="8264421" y="2062742"/>
            <a:ext cx="1033171" cy="281891"/>
          </a:xfrm>
          <a:prstGeom prst="rect">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1" i="0" u="none" strike="noStrike" kern="0" cap="none" spc="0" normalizeH="0" baseline="0" noProof="0" dirty="0">
                <a:ln>
                  <a:noFill/>
                </a:ln>
                <a:solidFill>
                  <a:prstClr val="black"/>
                </a:solidFill>
                <a:effectLst/>
                <a:uLnTx/>
                <a:uFillTx/>
                <a:latin typeface="Kantumruy Pro"/>
                <a:cs typeface="Arial"/>
              </a:rPr>
              <a:t>Kurzinput</a:t>
            </a:r>
          </a:p>
        </p:txBody>
      </p:sp>
      <p:sp>
        <p:nvSpPr>
          <p:cNvPr id="8" name="Rechteck 7">
            <a:extLst>
              <a:ext uri="{FF2B5EF4-FFF2-40B4-BE49-F238E27FC236}">
                <a16:creationId xmlns:a16="http://schemas.microsoft.com/office/drawing/2014/main" id="{06EB7DD6-C54A-498A-B307-7EC54EB8DC5B}"/>
              </a:ext>
            </a:extLst>
          </p:cNvPr>
          <p:cNvSpPr/>
          <p:nvPr/>
        </p:nvSpPr>
        <p:spPr bwMode="auto">
          <a:xfrm>
            <a:off x="7689766" y="2782822"/>
            <a:ext cx="2182483" cy="353683"/>
          </a:xfrm>
          <a:prstGeom prst="rect">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1" i="0" u="none" strike="noStrike" kern="0" cap="none" spc="0" normalizeH="0" baseline="0" noProof="0" dirty="0">
                <a:ln>
                  <a:noFill/>
                </a:ln>
                <a:solidFill>
                  <a:prstClr val="black"/>
                </a:solidFill>
                <a:effectLst/>
                <a:uLnTx/>
                <a:uFillTx/>
                <a:latin typeface="Kantumruy Pro"/>
                <a:cs typeface="Arial"/>
              </a:rPr>
              <a:t>Arbeitsphasen</a:t>
            </a:r>
          </a:p>
        </p:txBody>
      </p:sp>
      <p:sp>
        <p:nvSpPr>
          <p:cNvPr id="9" name="Textfeld 8">
            <a:extLst>
              <a:ext uri="{FF2B5EF4-FFF2-40B4-BE49-F238E27FC236}">
                <a16:creationId xmlns:a16="http://schemas.microsoft.com/office/drawing/2014/main" id="{2A406E47-99EB-45AD-B39A-5063065E82B5}"/>
              </a:ext>
            </a:extLst>
          </p:cNvPr>
          <p:cNvSpPr txBox="1"/>
          <p:nvPr/>
        </p:nvSpPr>
        <p:spPr>
          <a:xfrm>
            <a:off x="1329178" y="374136"/>
            <a:ext cx="1774845" cy="646331"/>
          </a:xfrm>
          <a:prstGeom prst="rect">
            <a:avLst/>
          </a:prstGeom>
          <a:noFill/>
        </p:spPr>
        <p:txBody>
          <a:bodyPr wrap="none" rtlCol="0">
            <a:spAutoFit/>
          </a:bodyPr>
          <a:lstStyle/>
          <a:p>
            <a:r>
              <a:rPr lang="de-DE" sz="3600" dirty="0">
                <a:solidFill>
                  <a:schemeClr val="bg2"/>
                </a:solidFill>
              </a:rPr>
              <a:t>Agenda</a:t>
            </a:r>
          </a:p>
        </p:txBody>
      </p:sp>
    </p:spTree>
    <p:extLst>
      <p:ext uri="{BB962C8B-B14F-4D97-AF65-F5344CB8AC3E}">
        <p14:creationId xmlns:p14="http://schemas.microsoft.com/office/powerpoint/2010/main" val="25854412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2467342" cy="646331"/>
          </a:xfrm>
          <a:prstGeom prst="rect">
            <a:avLst/>
          </a:prstGeom>
          <a:noFill/>
        </p:spPr>
        <p:txBody>
          <a:bodyPr wrap="none" rtlCol="0">
            <a:spAutoFit/>
          </a:bodyPr>
          <a:lstStyle/>
          <a:p>
            <a:r>
              <a:rPr lang="de-DE" sz="3600" dirty="0">
                <a:solidFill>
                  <a:schemeClr val="bg2"/>
                </a:solidFill>
              </a:rPr>
              <a:t>Evaluation:</a:t>
            </a:r>
          </a:p>
        </p:txBody>
      </p:sp>
    </p:spTree>
    <p:extLst>
      <p:ext uri="{BB962C8B-B14F-4D97-AF65-F5344CB8AC3E}">
        <p14:creationId xmlns:p14="http://schemas.microsoft.com/office/powerpoint/2010/main" val="36635338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F81257E-7135-CF11-6ED5-21A81FBD5FF5}"/>
              </a:ext>
            </a:extLst>
          </p:cNvPr>
          <p:cNvSpPr>
            <a:spLocks noGrp="1"/>
          </p:cNvSpPr>
          <p:nvPr>
            <p:ph idx="1"/>
          </p:nvPr>
        </p:nvSpPr>
        <p:spPr>
          <a:xfrm>
            <a:off x="1329178" y="1945194"/>
            <a:ext cx="9530910" cy="3499642"/>
          </a:xfrm>
        </p:spPr>
        <p:txBody>
          <a:bodyPr/>
          <a:lstStyle/>
          <a:p>
            <a:pPr lvl="1"/>
            <a:r>
              <a:rPr lang="de-DE" dirty="0">
                <a:solidFill>
                  <a:srgbClr val="000000"/>
                </a:solidFill>
              </a:rPr>
              <a:t>Erschienen im</a:t>
            </a:r>
          </a:p>
          <a:p>
            <a:pPr lvl="0"/>
            <a:r>
              <a:rPr lang="de-DE" dirty="0">
                <a:solidFill>
                  <a:srgbClr val="000000"/>
                </a:solidFill>
              </a:rPr>
              <a:t>Kompetenzverbund </a:t>
            </a:r>
            <a:r>
              <a:rPr lang="de-DE" dirty="0" err="1">
                <a:solidFill>
                  <a:srgbClr val="000000"/>
                </a:solidFill>
              </a:rPr>
              <a:t>lernen:digital</a:t>
            </a:r>
            <a:endParaRPr lang="de-DE" dirty="0">
              <a:solidFill>
                <a:srgbClr val="000000"/>
              </a:solidFill>
            </a:endParaRPr>
          </a:p>
          <a:p>
            <a:pPr lvl="0"/>
            <a:r>
              <a:rPr lang="de-DE" dirty="0">
                <a:solidFill>
                  <a:srgbClr val="000000"/>
                </a:solidFill>
              </a:rPr>
              <a:t>Marlene-Dietrich-Allee 16,</a:t>
            </a:r>
            <a:br>
              <a:rPr lang="de-DE" dirty="0">
                <a:solidFill>
                  <a:srgbClr val="000000"/>
                </a:solidFill>
              </a:rPr>
            </a:br>
            <a:r>
              <a:rPr lang="de-DE" dirty="0">
                <a:solidFill>
                  <a:srgbClr val="000000"/>
                </a:solidFill>
              </a:rPr>
              <a:t>14482 Potsdam</a:t>
            </a:r>
          </a:p>
          <a:p>
            <a:pPr lvl="0"/>
            <a:r>
              <a:rPr lang="de-DE" dirty="0">
                <a:solidFill>
                  <a:srgbClr val="000000"/>
                </a:solidFill>
              </a:rPr>
              <a:t>Tel: 0331-977-256362</a:t>
            </a:r>
          </a:p>
          <a:p>
            <a:pPr lvl="0"/>
            <a:r>
              <a:rPr lang="de-DE" dirty="0">
                <a:solidFill>
                  <a:srgbClr val="000000"/>
                </a:solidFill>
              </a:rPr>
              <a:t>E-Mail: </a:t>
            </a:r>
            <a:r>
              <a:rPr lang="de-DE" dirty="0" err="1">
                <a:solidFill>
                  <a:srgbClr val="000000"/>
                </a:solidFill>
              </a:rPr>
              <a:t>geschaeftsstelle@lernen.digital</a:t>
            </a:r>
            <a:endParaRPr lang="de-DE" dirty="0">
              <a:solidFill>
                <a:srgbClr val="000000"/>
              </a:solidFill>
            </a:endParaRPr>
          </a:p>
          <a:p>
            <a:pPr lvl="0"/>
            <a:endParaRPr lang="de-DE" dirty="0">
              <a:solidFill>
                <a:srgbClr val="000000"/>
              </a:solidFill>
            </a:endParaRPr>
          </a:p>
          <a:p>
            <a:pPr lvl="1"/>
            <a:r>
              <a:rPr lang="de-DE" dirty="0">
                <a:solidFill>
                  <a:srgbClr val="000000"/>
                </a:solidFill>
              </a:rPr>
              <a:t>Projektverbund</a:t>
            </a:r>
          </a:p>
          <a:p>
            <a:pPr lvl="0"/>
            <a:r>
              <a:rPr lang="de-DE" dirty="0">
                <a:solidFill>
                  <a:srgbClr val="000000"/>
                </a:solidFill>
              </a:rPr>
              <a:t>D4MINT</a:t>
            </a:r>
            <a:br>
              <a:rPr lang="de-DE" dirty="0">
                <a:solidFill>
                  <a:srgbClr val="000000"/>
                </a:solidFill>
              </a:rPr>
            </a:br>
            <a:endParaRPr lang="de-DE" dirty="0">
              <a:solidFill>
                <a:srgbClr val="000000"/>
              </a:solidFill>
            </a:endParaRPr>
          </a:p>
          <a:p>
            <a:pPr lvl="1"/>
            <a:r>
              <a:rPr lang="de-DE" dirty="0">
                <a:solidFill>
                  <a:srgbClr val="000000"/>
                </a:solidFill>
              </a:rPr>
              <a:t>Datum der Erstveröffentlichung</a:t>
            </a:r>
          </a:p>
          <a:p>
            <a:pPr lvl="0"/>
            <a:r>
              <a:rPr lang="de-DE" dirty="0">
                <a:solidFill>
                  <a:srgbClr val="000000"/>
                </a:solidFill>
              </a:rPr>
              <a:t>30.09.2025</a:t>
            </a:r>
          </a:p>
          <a:p>
            <a:pPr lvl="0"/>
            <a:endParaRPr lang="de-DE" dirty="0">
              <a:solidFill>
                <a:srgbClr val="000000"/>
              </a:solidFill>
            </a:endParaRPr>
          </a:p>
          <a:p>
            <a:pPr lvl="0"/>
            <a:endParaRPr lang="de-DE" dirty="0">
              <a:solidFill>
                <a:srgbClr val="000000"/>
              </a:solidFill>
            </a:endParaRPr>
          </a:p>
          <a:p>
            <a:pPr lvl="0"/>
            <a:endParaRPr lang="de-DE" dirty="0">
              <a:solidFill>
                <a:srgbClr val="000000"/>
              </a:solidFill>
            </a:endParaRPr>
          </a:p>
          <a:p>
            <a:pPr lvl="1"/>
            <a:r>
              <a:rPr lang="de-DE" dirty="0" err="1">
                <a:solidFill>
                  <a:srgbClr val="000000"/>
                </a:solidFill>
              </a:rPr>
              <a:t>Autor:innen</a:t>
            </a:r>
            <a:endParaRPr lang="de-DE" dirty="0">
              <a:solidFill>
                <a:srgbClr val="000000"/>
              </a:solidFill>
            </a:endParaRPr>
          </a:p>
          <a:p>
            <a:pPr lvl="0"/>
            <a:r>
              <a:rPr lang="de-DE" dirty="0">
                <a:solidFill>
                  <a:srgbClr val="000000"/>
                </a:solidFill>
              </a:rPr>
              <a:t>Helf, Philip; Heitzer, Johanna</a:t>
            </a:r>
            <a:br>
              <a:rPr lang="de-DE" dirty="0">
                <a:solidFill>
                  <a:srgbClr val="000000"/>
                </a:solidFill>
              </a:rPr>
            </a:br>
            <a:r>
              <a:rPr lang="de-DE" dirty="0">
                <a:solidFill>
                  <a:srgbClr val="000000"/>
                </a:solidFill>
                <a:latin typeface="Kantumruy Pro SemiBold" pitchFamily="2" charset="0"/>
                <a:cs typeface="Kantumruy Pro SemiBold" pitchFamily="2" charset="0"/>
              </a:rPr>
              <a:t>Zitierhinweis</a:t>
            </a:r>
          </a:p>
          <a:p>
            <a:pPr lvl="0"/>
            <a:r>
              <a:rPr lang="de-DE" dirty="0" err="1">
                <a:solidFill>
                  <a:srgbClr val="000000"/>
                </a:solidFill>
              </a:rPr>
              <a:t>Helf</a:t>
            </a:r>
            <a:r>
              <a:rPr lang="de-DE" dirty="0">
                <a:solidFill>
                  <a:srgbClr val="000000"/>
                </a:solidFill>
              </a:rPr>
              <a:t>, P. &amp; </a:t>
            </a:r>
            <a:r>
              <a:rPr lang="de-DE" dirty="0" err="1">
                <a:solidFill>
                  <a:srgbClr val="000000"/>
                </a:solidFill>
              </a:rPr>
              <a:t>Heitzer</a:t>
            </a:r>
            <a:r>
              <a:rPr lang="de-DE" dirty="0">
                <a:solidFill>
                  <a:srgbClr val="000000"/>
                </a:solidFill>
              </a:rPr>
              <a:t>, J. (2025). Wie funktioniert generative KI. Kompetenzverbund </a:t>
            </a:r>
            <a:r>
              <a:rPr lang="de-DE" dirty="0" err="1">
                <a:solidFill>
                  <a:srgbClr val="000000"/>
                </a:solidFill>
              </a:rPr>
              <a:t>lernen:digital</a:t>
            </a:r>
            <a:r>
              <a:rPr lang="de-DE" dirty="0">
                <a:solidFill>
                  <a:srgbClr val="000000"/>
                </a:solidFill>
              </a:rPr>
              <a:t>. </a:t>
            </a:r>
            <a:r>
              <a:rPr lang="de-DE" u="sng" dirty="0">
                <a:solidFill>
                  <a:srgbClr val="000000"/>
                </a:solidFill>
                <a:hlinkClick r:id="rId2"/>
              </a:rPr>
              <a:t>https://d4mint.de</a:t>
            </a:r>
            <a:endParaRPr lang="de-DE" dirty="0">
              <a:solidFill>
                <a:srgbClr val="000000"/>
              </a:solidFill>
            </a:endParaRPr>
          </a:p>
        </p:txBody>
      </p:sp>
    </p:spTree>
    <p:extLst>
      <p:ext uri="{BB962C8B-B14F-4D97-AF65-F5344CB8AC3E}">
        <p14:creationId xmlns:p14="http://schemas.microsoft.com/office/powerpoint/2010/main" val="351443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7030E687-6F18-04E5-E6D1-BF65A39E6D67}"/>
              </a:ext>
            </a:extLst>
          </p:cNvPr>
          <p:cNvSpPr>
            <a:spLocks noGrp="1"/>
          </p:cNvSpPr>
          <p:nvPr>
            <p:ph type="body" sz="quarter" idx="13"/>
          </p:nvPr>
        </p:nvSpPr>
        <p:spPr/>
        <p:txBody>
          <a:bodyPr/>
          <a:lstStyle/>
          <a:p>
            <a:r>
              <a:rPr lang="de-DE" dirty="0"/>
              <a:t>Die vorliegende Veröffentlichung ist im Rahmen des Projektverbunds D4MINT für das Kompetenzzentrum MINT im Kompetenzverbund </a:t>
            </a:r>
            <a:r>
              <a:rPr lang="de-DE" dirty="0" err="1"/>
              <a:t>lernen:digital</a:t>
            </a:r>
            <a:r>
              <a:rPr lang="de-DE" dirty="0"/>
              <a:t> entstanden. </a:t>
            </a:r>
          </a:p>
          <a:p>
            <a:endParaRPr lang="de-DE" dirty="0"/>
          </a:p>
          <a:p>
            <a:r>
              <a:rPr lang="de-DE" dirty="0"/>
              <a:t>Finanziert durch die Europäische Union – </a:t>
            </a:r>
            <a:r>
              <a:rPr lang="de-DE" dirty="0" err="1"/>
              <a:t>NextGenerationEU</a:t>
            </a:r>
            <a:r>
              <a:rPr lang="de-DE" dirty="0"/>
              <a:t> und gefördert durch das Bundesministerium </a:t>
            </a:r>
            <a:r>
              <a:rPr lang="de-DE" dirty="0" err="1"/>
              <a:t>für</a:t>
            </a:r>
            <a:r>
              <a:rPr lang="de-DE" dirty="0"/>
              <a:t> Bildung und Forschung. Die geäußerten Ansichten und Meinungen sind ausschließlich die des Autors/der Autorin und spiegeln nicht unbedingt die Ansichten der Europäischen Union, Europäischen Kommission oder des Bundesministeriums </a:t>
            </a:r>
            <a:r>
              <a:rPr lang="de-DE" dirty="0" err="1"/>
              <a:t>für</a:t>
            </a:r>
            <a:r>
              <a:rPr lang="de-DE" dirty="0"/>
              <a:t> Bildung und Forschung wider. Weder Europäische Union, Europäische Kommission noch das Bundesministerium </a:t>
            </a:r>
            <a:r>
              <a:rPr lang="de-DE" dirty="0" err="1"/>
              <a:t>für</a:t>
            </a:r>
            <a:r>
              <a:rPr lang="de-DE" dirty="0"/>
              <a:t> Bildung und Forschung können </a:t>
            </a:r>
            <a:r>
              <a:rPr lang="de-DE" dirty="0" err="1"/>
              <a:t>für</a:t>
            </a:r>
            <a:r>
              <a:rPr lang="de-DE" dirty="0"/>
              <a:t> sie verantwortlich gemacht werden.</a:t>
            </a:r>
          </a:p>
        </p:txBody>
      </p:sp>
      <p:sp>
        <p:nvSpPr>
          <p:cNvPr id="4" name="Textplatzhalter 3">
            <a:extLst>
              <a:ext uri="{FF2B5EF4-FFF2-40B4-BE49-F238E27FC236}">
                <a16:creationId xmlns:a16="http://schemas.microsoft.com/office/drawing/2014/main" id="{26085A44-CFE6-C202-5875-FB29D701A602}"/>
              </a:ext>
            </a:extLst>
          </p:cNvPr>
          <p:cNvSpPr>
            <a:spLocks noGrp="1"/>
          </p:cNvSpPr>
          <p:nvPr>
            <p:ph type="body" sz="quarter" idx="14"/>
          </p:nvPr>
        </p:nvSpPr>
        <p:spPr/>
        <p:txBody>
          <a:bodyPr/>
          <a:lstStyle/>
          <a:p>
            <a:r>
              <a:rPr lang="de-DE" b="0" i="0" u="none" strike="noStrike" dirty="0">
                <a:effectLst/>
                <a:latin typeface="Kantumruy Pro" pitchFamily="2" charset="0"/>
              </a:rPr>
              <a:t>Dieses Produkt ist unter der Lizenz  </a:t>
            </a:r>
            <a:r>
              <a:rPr lang="de-DE" b="0" i="0" u="sng" dirty="0">
                <a:solidFill>
                  <a:srgbClr val="FF3859"/>
                </a:solidFill>
                <a:effectLst/>
                <a:latin typeface="Kantumruy Pro" pitchFamily="2" charset="0"/>
                <a:hlinkClick r:id="rId2">
                  <a:extLst>
                    <a:ext uri="{A12FA001-AC4F-418D-AE19-62706E023703}">
                      <ahyp:hlinkClr xmlns:ahyp="http://schemas.microsoft.com/office/drawing/2018/hyperlinkcolor" val="tx"/>
                    </a:ext>
                  </a:extLst>
                </a:hlinkClick>
              </a:rPr>
              <a:t>CC </a:t>
            </a:r>
            <a:r>
              <a:rPr lang="de-DE" b="0" i="0" u="sng" dirty="0">
                <a:effectLst/>
                <a:latin typeface="Kantumruy Pro" pitchFamily="2" charset="0"/>
                <a:hlinkClick r:id="rId2">
                  <a:extLst>
                    <a:ext uri="{A12FA001-AC4F-418D-AE19-62706E023703}">
                      <ahyp:hlinkClr xmlns:ahyp="http://schemas.microsoft.com/office/drawing/2018/hyperlinkcolor" val="tx"/>
                    </a:ext>
                  </a:extLst>
                </a:hlinkClick>
              </a:rPr>
              <a:t>BY SA 4.0</a:t>
            </a:r>
            <a:r>
              <a:rPr lang="de-DE" b="0" i="0" u="none" strike="noStrike" dirty="0">
                <a:effectLst/>
                <a:latin typeface="Kantumruy Pro" pitchFamily="2" charset="0"/>
              </a:rPr>
              <a:t> veröffentlicht. Von der Lizenz ausgenommen sind Logos, Zitate sowie anders gekennzeichnete Materialien und Abbildungen. Die </a:t>
            </a:r>
            <a:r>
              <a:rPr lang="de-DE" b="0" i="0" u="none" strike="noStrike" dirty="0" err="1">
                <a:effectLst/>
                <a:latin typeface="Kantumruy Pro" pitchFamily="2" charset="0"/>
              </a:rPr>
              <a:t>Urheber:innen</a:t>
            </a:r>
            <a:r>
              <a:rPr lang="de-DE" b="0" i="0" u="none" strike="noStrike" dirty="0">
                <a:effectLst/>
                <a:latin typeface="Kantumruy Pro" pitchFamily="2" charset="0"/>
              </a:rPr>
              <a:t> sollen bei der Weiterverwendung wie folgt angegeben werden: </a:t>
            </a:r>
            <a:r>
              <a:rPr lang="de-DE" b="0" i="0" u="none" strike="noStrike" dirty="0" err="1">
                <a:effectLst/>
                <a:latin typeface="Kantumruy Pro" pitchFamily="2" charset="0"/>
              </a:rPr>
              <a:t>Helf</a:t>
            </a:r>
            <a:r>
              <a:rPr lang="de-DE" b="0" i="0" u="none" strike="noStrike" dirty="0">
                <a:effectLst/>
                <a:latin typeface="Kantumruy Pro" pitchFamily="2" charset="0"/>
              </a:rPr>
              <a:t>, Philip; </a:t>
            </a:r>
            <a:r>
              <a:rPr lang="de-DE" b="0" i="0" u="none" strike="noStrike" dirty="0" err="1">
                <a:effectLst/>
                <a:latin typeface="Kantumruy Pro" pitchFamily="2" charset="0"/>
              </a:rPr>
              <a:t>Heitzer</a:t>
            </a:r>
            <a:r>
              <a:rPr lang="de-DE" b="0" i="0" u="none" strike="noStrike" dirty="0">
                <a:effectLst/>
                <a:latin typeface="Kantumruy Pro" pitchFamily="2" charset="0"/>
              </a:rPr>
              <a:t>, Johanna, Kompetenzverbund </a:t>
            </a:r>
            <a:r>
              <a:rPr lang="de-DE" b="0" i="0" u="none" strike="noStrike" dirty="0" err="1">
                <a:effectLst/>
                <a:latin typeface="Kantumruy Pro" pitchFamily="2" charset="0"/>
              </a:rPr>
              <a:t>lernen:digital</a:t>
            </a:r>
            <a:r>
              <a:rPr lang="de-DE" b="0" i="0" u="none" strike="noStrike" dirty="0">
                <a:effectLst/>
                <a:latin typeface="Kantumruy Pro" pitchFamily="2" charset="0"/>
              </a:rPr>
              <a:t>, entstanden im Projektverbund D4MINT.</a:t>
            </a:r>
            <a:endParaRPr lang="de-DE" dirty="0"/>
          </a:p>
        </p:txBody>
      </p:sp>
    </p:spTree>
    <p:extLst>
      <p:ext uri="{BB962C8B-B14F-4D97-AF65-F5344CB8AC3E}">
        <p14:creationId xmlns:p14="http://schemas.microsoft.com/office/powerpoint/2010/main" val="621379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p:txBody>
      </p:sp>
      <p:pic>
        <p:nvPicPr>
          <p:cNvPr id="3" name="Grafik 2">
            <a:extLst>
              <a:ext uri="{FF2B5EF4-FFF2-40B4-BE49-F238E27FC236}">
                <a16:creationId xmlns:a16="http://schemas.microsoft.com/office/drawing/2014/main" id="{B5C8105B-DBBA-43E5-BECB-E67D0EFF8EAA}"/>
              </a:ext>
            </a:extLst>
          </p:cNvPr>
          <p:cNvPicPr>
            <a:picLocks noChangeAspect="1"/>
          </p:cNvPicPr>
          <p:nvPr/>
        </p:nvPicPr>
        <p:blipFill>
          <a:blip r:embed="rId3"/>
          <a:stretch>
            <a:fillRect/>
          </a:stretch>
        </p:blipFill>
        <p:spPr>
          <a:xfrm>
            <a:off x="3153003" y="1628995"/>
            <a:ext cx="5869950" cy="4830962"/>
          </a:xfrm>
          <a:prstGeom prst="rect">
            <a:avLst/>
          </a:prstGeom>
        </p:spPr>
      </p:pic>
      <p:sp>
        <p:nvSpPr>
          <p:cNvPr id="4" name="Ellipse 3">
            <a:extLst>
              <a:ext uri="{FF2B5EF4-FFF2-40B4-BE49-F238E27FC236}">
                <a16:creationId xmlns:a16="http://schemas.microsoft.com/office/drawing/2014/main" id="{DB4EE23A-80AE-4163-B4DF-DA23674A6D8E}"/>
              </a:ext>
            </a:extLst>
          </p:cNvPr>
          <p:cNvSpPr/>
          <p:nvPr/>
        </p:nvSpPr>
        <p:spPr bwMode="auto">
          <a:xfrm>
            <a:off x="2685171" y="1749479"/>
            <a:ext cx="2667000" cy="2667000"/>
          </a:xfrm>
          <a:prstGeom prst="ellipse">
            <a:avLst/>
          </a:prstGeom>
          <a:noFill/>
          <a:ln w="381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white"/>
              </a:solidFill>
              <a:effectLst/>
              <a:uLnTx/>
              <a:uFillTx/>
              <a:latin typeface="Kantumruy Pro"/>
              <a:cs typeface="Arial"/>
            </a:endParaRPr>
          </a:p>
        </p:txBody>
      </p:sp>
      <p:sp>
        <p:nvSpPr>
          <p:cNvPr id="5" name="Ellipse 4">
            <a:extLst>
              <a:ext uri="{FF2B5EF4-FFF2-40B4-BE49-F238E27FC236}">
                <a16:creationId xmlns:a16="http://schemas.microsoft.com/office/drawing/2014/main" id="{3A6B869E-36BF-46F9-8ED1-6A2A218CC036}"/>
              </a:ext>
            </a:extLst>
          </p:cNvPr>
          <p:cNvSpPr/>
          <p:nvPr/>
        </p:nvSpPr>
        <p:spPr bwMode="auto">
          <a:xfrm>
            <a:off x="6743543" y="2071220"/>
            <a:ext cx="2279410" cy="2279410"/>
          </a:xfrm>
          <a:prstGeom prst="ellipse">
            <a:avLst/>
          </a:prstGeom>
          <a:noFill/>
          <a:ln w="127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white"/>
              </a:solidFill>
              <a:effectLst/>
              <a:uLnTx/>
              <a:uFillTx/>
              <a:latin typeface="Kantumruy Pro"/>
              <a:cs typeface="Arial"/>
            </a:endParaRPr>
          </a:p>
        </p:txBody>
      </p:sp>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4202817" cy="646331"/>
          </a:xfrm>
          <a:prstGeom prst="rect">
            <a:avLst/>
          </a:prstGeom>
          <a:noFill/>
        </p:spPr>
        <p:txBody>
          <a:bodyPr wrap="none" rtlCol="0">
            <a:spAutoFit/>
          </a:bodyPr>
          <a:lstStyle/>
          <a:p>
            <a:r>
              <a:rPr lang="de-DE" sz="3600" dirty="0">
                <a:solidFill>
                  <a:schemeClr val="bg2"/>
                </a:solidFill>
              </a:rPr>
              <a:t>Das DPACK-Modell</a:t>
            </a:r>
          </a:p>
        </p:txBody>
      </p:sp>
      <p:sp>
        <p:nvSpPr>
          <p:cNvPr id="7" name="Textfeld 6">
            <a:extLst>
              <a:ext uri="{FF2B5EF4-FFF2-40B4-BE49-F238E27FC236}">
                <a16:creationId xmlns:a16="http://schemas.microsoft.com/office/drawing/2014/main" id="{347E54C2-A90D-422F-A52B-0A943159FD52}"/>
              </a:ext>
            </a:extLst>
          </p:cNvPr>
          <p:cNvSpPr txBox="1"/>
          <p:nvPr/>
        </p:nvSpPr>
        <p:spPr bwMode="auto">
          <a:xfrm>
            <a:off x="8724484" y="6222447"/>
            <a:ext cx="3231975" cy="523220"/>
          </a:xfrm>
          <a:prstGeom prst="rect">
            <a:avLst/>
          </a:prstGeom>
          <a:noFill/>
        </p:spPr>
        <p:txBody>
          <a:bodyPr wrap="none" rtlCol="0">
            <a:spAutoFit/>
          </a:bodyPr>
          <a:lstStyle/>
          <a:p>
            <a:pPr>
              <a:buClr>
                <a:srgbClr val="000000"/>
              </a:buClr>
              <a:buFont typeface="Arial"/>
              <a:buNone/>
              <a:defRPr/>
            </a:pPr>
            <a:r>
              <a:rPr lang="de-DE" sz="1400" i="1" kern="0" dirty="0">
                <a:solidFill>
                  <a:srgbClr val="000000"/>
                </a:solidFill>
                <a:latin typeface="Arial"/>
                <a:cs typeface="Arial"/>
              </a:rPr>
              <a:t>CC-BY-SA 4.0 Döbeli Honegger: 2023</a:t>
            </a:r>
            <a:br>
              <a:rPr lang="de-DE" sz="1400" i="1" kern="0" dirty="0">
                <a:solidFill>
                  <a:srgbClr val="000000"/>
                </a:solidFill>
                <a:latin typeface="Arial"/>
                <a:cs typeface="Arial"/>
              </a:rPr>
            </a:br>
            <a:r>
              <a:rPr lang="de-DE" sz="1400" i="1" kern="0" dirty="0">
                <a:solidFill>
                  <a:srgbClr val="000000"/>
                </a:solidFill>
                <a:latin typeface="Arial"/>
                <a:cs typeface="Arial"/>
                <a:hlinkClick r:id="rId4"/>
              </a:rPr>
              <a:t>https://mia.phsz.ch/DPACK/Grafiken</a:t>
            </a:r>
            <a:r>
              <a:rPr lang="de-DE" sz="1400" i="1" kern="0" dirty="0">
                <a:solidFill>
                  <a:srgbClr val="000000"/>
                </a:solidFill>
                <a:latin typeface="Arial"/>
                <a:cs typeface="Arial"/>
              </a:rPr>
              <a:t> </a:t>
            </a:r>
            <a:endParaRPr sz="1400" i="1" kern="0" dirty="0">
              <a:solidFill>
                <a:srgbClr val="000000"/>
              </a:solidFill>
              <a:latin typeface="Arial"/>
              <a:cs typeface="Arial"/>
            </a:endParaRPr>
          </a:p>
        </p:txBody>
      </p:sp>
    </p:spTree>
    <p:extLst>
      <p:ext uri="{BB962C8B-B14F-4D97-AF65-F5344CB8AC3E}">
        <p14:creationId xmlns:p14="http://schemas.microsoft.com/office/powerpoint/2010/main" val="1671669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6" name="Grafik 5"/>
          <p:cNvPicPr>
            <a:picLocks noChangeAspect="1"/>
          </p:cNvPicPr>
          <p:nvPr/>
        </p:nvPicPr>
        <p:blipFill>
          <a:blip r:embed="rId2"/>
          <a:stretch/>
        </p:blipFill>
        <p:spPr bwMode="auto">
          <a:xfrm>
            <a:off x="3419642" y="1635393"/>
            <a:ext cx="5248315" cy="4893568"/>
          </a:xfrm>
          <a:prstGeom prst="rect">
            <a:avLst/>
          </a:prstGeom>
        </p:spPr>
      </p:pic>
      <p:sp>
        <p:nvSpPr>
          <p:cNvPr id="7" name="Textfeld 6"/>
          <p:cNvSpPr txBox="1"/>
          <p:nvPr/>
        </p:nvSpPr>
        <p:spPr bwMode="auto">
          <a:xfrm>
            <a:off x="8213495" y="6512753"/>
            <a:ext cx="2436886" cy="307777"/>
          </a:xfrm>
          <a:prstGeom prst="rect">
            <a:avLst/>
          </a:prstGeom>
          <a:noFill/>
        </p:spPr>
        <p:txBody>
          <a:bodyPr wrap="none" rtlCol="0">
            <a:spAutoFit/>
          </a:bodyPr>
          <a:lstStyle/>
          <a:p>
            <a:pPr>
              <a:buClr>
                <a:srgbClr val="000000"/>
              </a:buClr>
              <a:buFont typeface="Arial"/>
              <a:buNone/>
              <a:defRPr/>
            </a:pPr>
            <a:r>
              <a:rPr lang="de-DE" sz="1400" i="1" kern="0" dirty="0">
                <a:solidFill>
                  <a:srgbClr val="000000"/>
                </a:solidFill>
                <a:latin typeface="Arial"/>
                <a:cs typeface="Arial"/>
              </a:rPr>
              <a:t>CC-BY-SA 4.0 Joscha Falck</a:t>
            </a:r>
            <a:endParaRPr sz="1400" i="1" kern="0" dirty="0">
              <a:solidFill>
                <a:srgbClr val="000000"/>
              </a:solidFill>
              <a:latin typeface="Arial"/>
              <a:cs typeface="Arial"/>
            </a:endParaRPr>
          </a:p>
        </p:txBody>
      </p:sp>
      <p:sp>
        <p:nvSpPr>
          <p:cNvPr id="8" name="Ellipse 7">
            <a:extLst>
              <a:ext uri="{FF2B5EF4-FFF2-40B4-BE49-F238E27FC236}">
                <a16:creationId xmlns:a16="http://schemas.microsoft.com/office/drawing/2014/main" id="{521E7089-C1D8-4220-A43B-09E7314F2EF2}"/>
              </a:ext>
            </a:extLst>
          </p:cNvPr>
          <p:cNvSpPr/>
          <p:nvPr/>
        </p:nvSpPr>
        <p:spPr bwMode="auto">
          <a:xfrm>
            <a:off x="5113686" y="1496103"/>
            <a:ext cx="1996710" cy="1996710"/>
          </a:xfrm>
          <a:prstGeom prst="ellipse">
            <a:avLst/>
          </a:prstGeom>
          <a:noFill/>
          <a:ln w="381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dirty="0">
              <a:ln>
                <a:noFill/>
              </a:ln>
              <a:solidFill>
                <a:prstClr val="white"/>
              </a:solidFill>
              <a:effectLst/>
              <a:uLnTx/>
              <a:uFillTx/>
              <a:latin typeface="Kantumruy Pro"/>
              <a:cs typeface="Arial"/>
            </a:endParaRPr>
          </a:p>
        </p:txBody>
      </p:sp>
      <p:sp>
        <p:nvSpPr>
          <p:cNvPr id="9" name="Textfeld 8">
            <a:extLst>
              <a:ext uri="{FF2B5EF4-FFF2-40B4-BE49-F238E27FC236}">
                <a16:creationId xmlns:a16="http://schemas.microsoft.com/office/drawing/2014/main" id="{2A406E47-99EB-45AD-B39A-5063065E82B5}"/>
              </a:ext>
            </a:extLst>
          </p:cNvPr>
          <p:cNvSpPr txBox="1"/>
          <p:nvPr/>
        </p:nvSpPr>
        <p:spPr>
          <a:xfrm>
            <a:off x="1329178" y="374136"/>
            <a:ext cx="7622317" cy="1200329"/>
          </a:xfrm>
          <a:prstGeom prst="rect">
            <a:avLst/>
          </a:prstGeom>
          <a:noFill/>
        </p:spPr>
        <p:txBody>
          <a:bodyPr wrap="square" rtlCol="0">
            <a:spAutoFit/>
          </a:bodyPr>
          <a:lstStyle/>
          <a:p>
            <a:r>
              <a:rPr lang="de-DE" sz="3600" dirty="0">
                <a:solidFill>
                  <a:schemeClr val="bg2"/>
                </a:solidFill>
              </a:rPr>
              <a:t>Dimensionen von KI für den Unterricht</a:t>
            </a:r>
          </a:p>
        </p:txBody>
      </p:sp>
    </p:spTree>
    <p:extLst>
      <p:ext uri="{BB962C8B-B14F-4D97-AF65-F5344CB8AC3E}">
        <p14:creationId xmlns:p14="http://schemas.microsoft.com/office/powerpoint/2010/main" val="87250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graphicFrame>
        <p:nvGraphicFramePr>
          <p:cNvPr id="3" name="Tabelle 7"/>
          <p:cNvGraphicFramePr>
            <a:graphicFrameLocks noGrp="1"/>
          </p:cNvGraphicFramePr>
          <p:nvPr>
            <p:extLst>
              <p:ext uri="{D42A27DB-BD31-4B8C-83A1-F6EECF244321}">
                <p14:modId xmlns:p14="http://schemas.microsoft.com/office/powerpoint/2010/main" val="3380030614"/>
              </p:ext>
            </p:extLst>
          </p:nvPr>
        </p:nvGraphicFramePr>
        <p:xfrm>
          <a:off x="1329178" y="1586354"/>
          <a:ext cx="9144000" cy="5037005"/>
        </p:xfrm>
        <a:graphic>
          <a:graphicData uri="http://schemas.openxmlformats.org/drawingml/2006/table">
            <a:tbl>
              <a:tblPr firstRow="1" bandRow="1"/>
              <a:tblGrid>
                <a:gridCol w="3326075">
                  <a:extLst>
                    <a:ext uri="{9D8B030D-6E8A-4147-A177-3AD203B41FA5}">
                      <a16:colId xmlns:a16="http://schemas.microsoft.com/office/drawing/2014/main" val="20000"/>
                    </a:ext>
                  </a:extLst>
                </a:gridCol>
                <a:gridCol w="3270364">
                  <a:extLst>
                    <a:ext uri="{9D8B030D-6E8A-4147-A177-3AD203B41FA5}">
                      <a16:colId xmlns:a16="http://schemas.microsoft.com/office/drawing/2014/main" val="20001"/>
                    </a:ext>
                  </a:extLst>
                </a:gridCol>
                <a:gridCol w="2547561">
                  <a:extLst>
                    <a:ext uri="{9D8B030D-6E8A-4147-A177-3AD203B41FA5}">
                      <a16:colId xmlns:a16="http://schemas.microsoft.com/office/drawing/2014/main" val="20002"/>
                    </a:ext>
                  </a:extLst>
                </a:gridCol>
              </a:tblGrid>
              <a:tr h="590309">
                <a:tc>
                  <a:txBody>
                    <a:bodyPr/>
                    <a:lstStyle>
                      <a:lvl1pPr marL="0" algn="l" defTabSz="914400" rtl="0" eaLnBrk="1" latinLnBrk="0" hangingPunct="1">
                        <a:defRPr sz="1800" b="1" kern="1200">
                          <a:solidFill>
                            <a:schemeClr val="lt1"/>
                          </a:solidFill>
                          <a:latin typeface="Kantumruy Pro"/>
                          <a:ea typeface="Arial"/>
                          <a:cs typeface="Arial"/>
                        </a:defRPr>
                      </a:lvl1pPr>
                      <a:lvl2pPr marL="457200" algn="l" defTabSz="914400" rtl="0" eaLnBrk="1" latinLnBrk="0" hangingPunct="1">
                        <a:defRPr sz="1800" b="1" kern="1200">
                          <a:solidFill>
                            <a:schemeClr val="lt1"/>
                          </a:solidFill>
                          <a:latin typeface="Kantumruy Pro"/>
                          <a:ea typeface="Arial"/>
                          <a:cs typeface="Arial"/>
                        </a:defRPr>
                      </a:lvl2pPr>
                      <a:lvl3pPr marL="914400" algn="l" defTabSz="914400" rtl="0" eaLnBrk="1" latinLnBrk="0" hangingPunct="1">
                        <a:defRPr sz="1800" b="1" kern="1200">
                          <a:solidFill>
                            <a:schemeClr val="lt1"/>
                          </a:solidFill>
                          <a:latin typeface="Kantumruy Pro"/>
                          <a:ea typeface="Arial"/>
                          <a:cs typeface="Arial"/>
                        </a:defRPr>
                      </a:lvl3pPr>
                      <a:lvl4pPr marL="1371600" algn="l" defTabSz="914400" rtl="0" eaLnBrk="1" latinLnBrk="0" hangingPunct="1">
                        <a:defRPr sz="1800" b="1" kern="1200">
                          <a:solidFill>
                            <a:schemeClr val="lt1"/>
                          </a:solidFill>
                          <a:latin typeface="Kantumruy Pro"/>
                          <a:ea typeface="Arial"/>
                          <a:cs typeface="Arial"/>
                        </a:defRPr>
                      </a:lvl4pPr>
                      <a:lvl5pPr marL="1828800" algn="l" defTabSz="914400" rtl="0" eaLnBrk="1" latinLnBrk="0" hangingPunct="1">
                        <a:defRPr sz="1800" b="1" kern="1200">
                          <a:solidFill>
                            <a:schemeClr val="lt1"/>
                          </a:solidFill>
                          <a:latin typeface="Kantumruy Pro"/>
                          <a:ea typeface="Arial"/>
                          <a:cs typeface="Arial"/>
                        </a:defRPr>
                      </a:lvl5pPr>
                      <a:lvl6pPr marL="2286000" algn="l" defTabSz="914400" rtl="0" eaLnBrk="1" latinLnBrk="0" hangingPunct="1">
                        <a:defRPr sz="1800" b="1" kern="1200">
                          <a:solidFill>
                            <a:schemeClr val="lt1"/>
                          </a:solidFill>
                          <a:latin typeface="Kantumruy Pro"/>
                          <a:ea typeface="Arial"/>
                          <a:cs typeface="Arial"/>
                        </a:defRPr>
                      </a:lvl6pPr>
                      <a:lvl7pPr marL="2743200" algn="l" defTabSz="914400" rtl="0" eaLnBrk="1" latinLnBrk="0" hangingPunct="1">
                        <a:defRPr sz="1800" b="1" kern="1200">
                          <a:solidFill>
                            <a:schemeClr val="lt1"/>
                          </a:solidFill>
                          <a:latin typeface="Kantumruy Pro"/>
                          <a:ea typeface="Arial"/>
                          <a:cs typeface="Arial"/>
                        </a:defRPr>
                      </a:lvl7pPr>
                      <a:lvl8pPr marL="3200400" algn="l" defTabSz="914400" rtl="0" eaLnBrk="1" latinLnBrk="0" hangingPunct="1">
                        <a:defRPr sz="1800" b="1" kern="1200">
                          <a:solidFill>
                            <a:schemeClr val="lt1"/>
                          </a:solidFill>
                          <a:latin typeface="Kantumruy Pro"/>
                          <a:ea typeface="Arial"/>
                          <a:cs typeface="Arial"/>
                        </a:defRPr>
                      </a:lvl8pPr>
                      <a:lvl9pPr marL="3657600" algn="l" defTabSz="914400" rtl="0" eaLnBrk="1" latinLnBrk="0" hangingPunct="1">
                        <a:defRPr sz="1800" b="1" kern="1200">
                          <a:solidFill>
                            <a:schemeClr val="lt1"/>
                          </a:solidFill>
                          <a:latin typeface="Kantumruy Pro"/>
                          <a:ea typeface="Arial"/>
                          <a:cs typeface="Arial"/>
                        </a:defRPr>
                      </a:lvl9pPr>
                    </a:lstStyle>
                    <a:p>
                      <a:pPr>
                        <a:defRPr/>
                      </a:pPr>
                      <a:r>
                        <a:rPr lang="de-DE" sz="1300"/>
                        <a:t>Funktionsweise</a:t>
                      </a:r>
                      <a:endParaRPr sz="1300"/>
                    </a:p>
                    <a:p>
                      <a:pPr>
                        <a:defRPr/>
                      </a:pPr>
                      <a:r>
                        <a:rPr lang="de-DE" sz="1300"/>
                        <a:t>KI als Lerngegenstand</a:t>
                      </a:r>
                      <a:endParaRPr sz="130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sz="1800" b="1" kern="1200">
                          <a:solidFill>
                            <a:schemeClr val="lt1"/>
                          </a:solidFill>
                          <a:latin typeface="Kantumruy Pro"/>
                          <a:ea typeface="Arial"/>
                          <a:cs typeface="Arial"/>
                        </a:defRPr>
                      </a:lvl1pPr>
                      <a:lvl2pPr marL="457200" algn="l" defTabSz="914400" rtl="0" eaLnBrk="1" latinLnBrk="0" hangingPunct="1">
                        <a:defRPr sz="1800" b="1" kern="1200">
                          <a:solidFill>
                            <a:schemeClr val="lt1"/>
                          </a:solidFill>
                          <a:latin typeface="Kantumruy Pro"/>
                          <a:ea typeface="Arial"/>
                          <a:cs typeface="Arial"/>
                        </a:defRPr>
                      </a:lvl2pPr>
                      <a:lvl3pPr marL="914400" algn="l" defTabSz="914400" rtl="0" eaLnBrk="1" latinLnBrk="0" hangingPunct="1">
                        <a:defRPr sz="1800" b="1" kern="1200">
                          <a:solidFill>
                            <a:schemeClr val="lt1"/>
                          </a:solidFill>
                          <a:latin typeface="Kantumruy Pro"/>
                          <a:ea typeface="Arial"/>
                          <a:cs typeface="Arial"/>
                        </a:defRPr>
                      </a:lvl3pPr>
                      <a:lvl4pPr marL="1371600" algn="l" defTabSz="914400" rtl="0" eaLnBrk="1" latinLnBrk="0" hangingPunct="1">
                        <a:defRPr sz="1800" b="1" kern="1200">
                          <a:solidFill>
                            <a:schemeClr val="lt1"/>
                          </a:solidFill>
                          <a:latin typeface="Kantumruy Pro"/>
                          <a:ea typeface="Arial"/>
                          <a:cs typeface="Arial"/>
                        </a:defRPr>
                      </a:lvl4pPr>
                      <a:lvl5pPr marL="1828800" algn="l" defTabSz="914400" rtl="0" eaLnBrk="1" latinLnBrk="0" hangingPunct="1">
                        <a:defRPr sz="1800" b="1" kern="1200">
                          <a:solidFill>
                            <a:schemeClr val="lt1"/>
                          </a:solidFill>
                          <a:latin typeface="Kantumruy Pro"/>
                          <a:ea typeface="Arial"/>
                          <a:cs typeface="Arial"/>
                        </a:defRPr>
                      </a:lvl5pPr>
                      <a:lvl6pPr marL="2286000" algn="l" defTabSz="914400" rtl="0" eaLnBrk="1" latinLnBrk="0" hangingPunct="1">
                        <a:defRPr sz="1800" b="1" kern="1200">
                          <a:solidFill>
                            <a:schemeClr val="lt1"/>
                          </a:solidFill>
                          <a:latin typeface="Kantumruy Pro"/>
                          <a:ea typeface="Arial"/>
                          <a:cs typeface="Arial"/>
                        </a:defRPr>
                      </a:lvl6pPr>
                      <a:lvl7pPr marL="2743200" algn="l" defTabSz="914400" rtl="0" eaLnBrk="1" latinLnBrk="0" hangingPunct="1">
                        <a:defRPr sz="1800" b="1" kern="1200">
                          <a:solidFill>
                            <a:schemeClr val="lt1"/>
                          </a:solidFill>
                          <a:latin typeface="Kantumruy Pro"/>
                          <a:ea typeface="Arial"/>
                          <a:cs typeface="Arial"/>
                        </a:defRPr>
                      </a:lvl7pPr>
                      <a:lvl8pPr marL="3200400" algn="l" defTabSz="914400" rtl="0" eaLnBrk="1" latinLnBrk="0" hangingPunct="1">
                        <a:defRPr sz="1800" b="1" kern="1200">
                          <a:solidFill>
                            <a:schemeClr val="lt1"/>
                          </a:solidFill>
                          <a:latin typeface="Kantumruy Pro"/>
                          <a:ea typeface="Arial"/>
                          <a:cs typeface="Arial"/>
                        </a:defRPr>
                      </a:lvl8pPr>
                      <a:lvl9pPr marL="3657600" algn="l" defTabSz="914400" rtl="0" eaLnBrk="1" latinLnBrk="0" hangingPunct="1">
                        <a:defRPr sz="1800" b="1" kern="1200">
                          <a:solidFill>
                            <a:schemeClr val="lt1"/>
                          </a:solidFill>
                          <a:latin typeface="Kantumruy Pro"/>
                          <a:ea typeface="Arial"/>
                          <a:cs typeface="Arial"/>
                        </a:defRPr>
                      </a:lvl9pPr>
                    </a:lstStyle>
                    <a:p>
                      <a:pPr>
                        <a:defRPr/>
                      </a:pPr>
                      <a:r>
                        <a:rPr lang="de-DE" sz="1300" dirty="0"/>
                        <a:t>Lernen</a:t>
                      </a:r>
                      <a:endParaRPr sz="1300" dirty="0"/>
                    </a:p>
                    <a:p>
                      <a:pPr>
                        <a:defRPr/>
                      </a:pPr>
                      <a:r>
                        <a:rPr lang="de-DE" sz="1300" dirty="0"/>
                        <a:t>Wie kann KI Mathematiklernen verbessern?</a:t>
                      </a:r>
                      <a:endParaRPr sz="1300"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sz="1800" b="1" kern="1200">
                          <a:solidFill>
                            <a:schemeClr val="lt1"/>
                          </a:solidFill>
                          <a:latin typeface="Kantumruy Pro"/>
                          <a:ea typeface="Arial"/>
                          <a:cs typeface="Arial"/>
                        </a:defRPr>
                      </a:lvl1pPr>
                      <a:lvl2pPr marL="457200" algn="l" defTabSz="914400" rtl="0" eaLnBrk="1" latinLnBrk="0" hangingPunct="1">
                        <a:defRPr sz="1800" b="1" kern="1200">
                          <a:solidFill>
                            <a:schemeClr val="lt1"/>
                          </a:solidFill>
                          <a:latin typeface="Kantumruy Pro"/>
                          <a:ea typeface="Arial"/>
                          <a:cs typeface="Arial"/>
                        </a:defRPr>
                      </a:lvl2pPr>
                      <a:lvl3pPr marL="914400" algn="l" defTabSz="914400" rtl="0" eaLnBrk="1" latinLnBrk="0" hangingPunct="1">
                        <a:defRPr sz="1800" b="1" kern="1200">
                          <a:solidFill>
                            <a:schemeClr val="lt1"/>
                          </a:solidFill>
                          <a:latin typeface="Kantumruy Pro"/>
                          <a:ea typeface="Arial"/>
                          <a:cs typeface="Arial"/>
                        </a:defRPr>
                      </a:lvl3pPr>
                      <a:lvl4pPr marL="1371600" algn="l" defTabSz="914400" rtl="0" eaLnBrk="1" latinLnBrk="0" hangingPunct="1">
                        <a:defRPr sz="1800" b="1" kern="1200">
                          <a:solidFill>
                            <a:schemeClr val="lt1"/>
                          </a:solidFill>
                          <a:latin typeface="Kantumruy Pro"/>
                          <a:ea typeface="Arial"/>
                          <a:cs typeface="Arial"/>
                        </a:defRPr>
                      </a:lvl4pPr>
                      <a:lvl5pPr marL="1828800" algn="l" defTabSz="914400" rtl="0" eaLnBrk="1" latinLnBrk="0" hangingPunct="1">
                        <a:defRPr sz="1800" b="1" kern="1200">
                          <a:solidFill>
                            <a:schemeClr val="lt1"/>
                          </a:solidFill>
                          <a:latin typeface="Kantumruy Pro"/>
                          <a:ea typeface="Arial"/>
                          <a:cs typeface="Arial"/>
                        </a:defRPr>
                      </a:lvl5pPr>
                      <a:lvl6pPr marL="2286000" algn="l" defTabSz="914400" rtl="0" eaLnBrk="1" latinLnBrk="0" hangingPunct="1">
                        <a:defRPr sz="1800" b="1" kern="1200">
                          <a:solidFill>
                            <a:schemeClr val="lt1"/>
                          </a:solidFill>
                          <a:latin typeface="Kantumruy Pro"/>
                          <a:ea typeface="Arial"/>
                          <a:cs typeface="Arial"/>
                        </a:defRPr>
                      </a:lvl6pPr>
                      <a:lvl7pPr marL="2743200" algn="l" defTabSz="914400" rtl="0" eaLnBrk="1" latinLnBrk="0" hangingPunct="1">
                        <a:defRPr sz="1800" b="1" kern="1200">
                          <a:solidFill>
                            <a:schemeClr val="lt1"/>
                          </a:solidFill>
                          <a:latin typeface="Kantumruy Pro"/>
                          <a:ea typeface="Arial"/>
                          <a:cs typeface="Arial"/>
                        </a:defRPr>
                      </a:lvl7pPr>
                      <a:lvl8pPr marL="3200400" algn="l" defTabSz="914400" rtl="0" eaLnBrk="1" latinLnBrk="0" hangingPunct="1">
                        <a:defRPr sz="1800" b="1" kern="1200">
                          <a:solidFill>
                            <a:schemeClr val="lt1"/>
                          </a:solidFill>
                          <a:latin typeface="Kantumruy Pro"/>
                          <a:ea typeface="Arial"/>
                          <a:cs typeface="Arial"/>
                        </a:defRPr>
                      </a:lvl8pPr>
                      <a:lvl9pPr marL="3657600" algn="l" defTabSz="914400" rtl="0" eaLnBrk="1" latinLnBrk="0" hangingPunct="1">
                        <a:defRPr sz="1800" b="1" kern="1200">
                          <a:solidFill>
                            <a:schemeClr val="lt1"/>
                          </a:solidFill>
                          <a:latin typeface="Kantumruy Pro"/>
                          <a:ea typeface="Arial"/>
                          <a:cs typeface="Arial"/>
                        </a:defRPr>
                      </a:lvl9pPr>
                    </a:lstStyle>
                    <a:p>
                      <a:pPr>
                        <a:defRPr/>
                      </a:pPr>
                      <a:r>
                        <a:rPr lang="de-DE" sz="1300"/>
                        <a:t>Unterrichten</a:t>
                      </a:r>
                      <a:endParaRPr sz="1300"/>
                    </a:p>
                    <a:p>
                      <a:pPr>
                        <a:defRPr/>
                      </a:pPr>
                      <a:r>
                        <a:rPr lang="de-DE" sz="1300"/>
                        <a:t>Wie kann KI (Mathematik)-Lehrkräften helfen?</a:t>
                      </a:r>
                      <a:endParaRPr sz="130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extLst>
                  <a:ext uri="{0D108BD9-81ED-4DB2-BD59-A6C34878D82A}">
                    <a16:rowId xmlns:a16="http://schemas.microsoft.com/office/drawing/2014/main" val="10000"/>
                  </a:ext>
                </a:extLst>
              </a:tr>
              <a:tr h="865977">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a:t>KI als Thema für den Mathematikunterricht (Biehler, Schönbrodt &amp; Frank 2024)</a:t>
                      </a:r>
                      <a:endParaRPr sz="130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dirty="0"/>
                        <a:t>Modellieren mit KI </a:t>
                      </a:r>
                      <a:br>
                        <a:rPr lang="de-DE" sz="1300" dirty="0"/>
                      </a:br>
                      <a:r>
                        <a:rPr lang="de-DE" sz="1300" dirty="0"/>
                        <a:t>(Schall &amp; Kuntze 2024)</a:t>
                      </a:r>
                      <a:endParaRPr sz="13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b="0" dirty="0"/>
                        <a:t>Konzeption einer Klausur mit Hilfe von </a:t>
                      </a:r>
                      <a:r>
                        <a:rPr lang="de-DE" sz="1300" b="0" dirty="0" err="1"/>
                        <a:t>ChatGPT</a:t>
                      </a:r>
                      <a:r>
                        <a:rPr lang="de-DE" sz="1300" b="0" dirty="0"/>
                        <a:t> (</a:t>
                      </a:r>
                      <a:r>
                        <a:rPr lang="de-DE" sz="1300" b="0" dirty="0" err="1"/>
                        <a:t>Rüsing</a:t>
                      </a:r>
                      <a:r>
                        <a:rPr lang="de-DE" sz="1300" b="0" dirty="0"/>
                        <a:t> &amp; </a:t>
                      </a:r>
                      <a:r>
                        <a:rPr lang="de-DE" sz="1300" b="0" dirty="0" err="1"/>
                        <a:t>Rüsing</a:t>
                      </a:r>
                      <a:r>
                        <a:rPr lang="de-DE" sz="1300" b="0" dirty="0"/>
                        <a:t> 2024) Prüfungen mit KI-Tools (Bronner 2024)</a:t>
                      </a:r>
                      <a:endParaRPr sz="13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extLst>
                  <a:ext uri="{0D108BD9-81ED-4DB2-BD59-A6C34878D82A}">
                    <a16:rowId xmlns:a16="http://schemas.microsoft.com/office/drawing/2014/main" val="10001"/>
                  </a:ext>
                </a:extLst>
              </a:tr>
              <a:tr h="1086622">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dirty="0"/>
                        <a:t>Funktionsweise von prädikativer (Streamingdienste) oder generativer KI (Wortvorschläge beim Chatten)</a:t>
                      </a:r>
                      <a:endParaRPr sz="1300" dirty="0"/>
                    </a:p>
                    <a:p>
                      <a:pPr>
                        <a:defRPr/>
                      </a:pPr>
                      <a:r>
                        <a:rPr lang="de-DE" sz="1300" dirty="0"/>
                        <a:t>(</a:t>
                      </a:r>
                      <a:r>
                        <a:rPr lang="de-DE" sz="1300" dirty="0" err="1"/>
                        <a:t>Schönbrodt</a:t>
                      </a:r>
                      <a:r>
                        <a:rPr lang="de-DE" sz="1300" dirty="0"/>
                        <a:t> &amp; Rantzau 2024; Hofmann &amp; Frank 2024) </a:t>
                      </a:r>
                      <a:endParaRPr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a:t>ChatGPT beim Lösen von Aufgaben und Problemen in Mathematik (Sjuts 2024)</a:t>
                      </a:r>
                      <a:br>
                        <a:rPr lang="de-DE" sz="1300"/>
                      </a:br>
                      <a:r>
                        <a:rPr lang="de-DE" sz="1300"/>
                        <a:t>Reflektiertes Problemlösen mit KI-Unterstützung im Mathematikunterricht  (Schorcht &amp; Baumanns 2024)</a:t>
                      </a:r>
                      <a:endParaRPr sz="130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b="0" dirty="0"/>
                        <a:t>Planung einer Unterrichtsreihe </a:t>
                      </a:r>
                      <a:r>
                        <a:rPr lang="de-DE" sz="1300" dirty="0"/>
                        <a:t>(</a:t>
                      </a:r>
                      <a:r>
                        <a:rPr lang="de-DE" sz="1300" dirty="0" err="1"/>
                        <a:t>Rüsing</a:t>
                      </a:r>
                      <a:r>
                        <a:rPr lang="de-DE" sz="1300" dirty="0"/>
                        <a:t> &amp; </a:t>
                      </a:r>
                      <a:r>
                        <a:rPr lang="de-DE" sz="1300" dirty="0" err="1"/>
                        <a:t>Rüsing</a:t>
                      </a:r>
                      <a:r>
                        <a:rPr lang="de-DE" sz="1300" dirty="0"/>
                        <a:t> 2024) </a:t>
                      </a:r>
                      <a:endParaRPr sz="1300" dirty="0"/>
                    </a:p>
                    <a:p>
                      <a:pPr marL="0" marR="0" lvl="0" indent="0" algn="l" defTabSz="685800">
                        <a:lnSpc>
                          <a:spcPct val="100000"/>
                        </a:lnSpc>
                        <a:spcBef>
                          <a:spcPts val="0"/>
                        </a:spcBef>
                        <a:spcAft>
                          <a:spcPts val="0"/>
                        </a:spcAft>
                        <a:buClrTx/>
                        <a:buSzTx/>
                        <a:buFontTx/>
                        <a:buNone/>
                        <a:defRPr/>
                      </a:pPr>
                      <a:r>
                        <a:rPr lang="de-DE" sz="1300" dirty="0"/>
                        <a:t>Gut </a:t>
                      </a:r>
                      <a:r>
                        <a:rPr lang="de-DE" sz="1300" dirty="0" err="1"/>
                        <a:t>gepromtet</a:t>
                      </a:r>
                      <a:r>
                        <a:rPr lang="de-DE" sz="1300" dirty="0"/>
                        <a:t> ist halb geplant (</a:t>
                      </a:r>
                      <a:r>
                        <a:rPr lang="de-DE" sz="1300" dirty="0" err="1"/>
                        <a:t>Huget</a:t>
                      </a:r>
                      <a:r>
                        <a:rPr lang="de-DE" sz="1300" dirty="0"/>
                        <a:t> &amp; Buchholtz 2024)</a:t>
                      </a:r>
                      <a:endParaRPr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extLst>
                  <a:ext uri="{0D108BD9-81ED-4DB2-BD59-A6C34878D82A}">
                    <a16:rowId xmlns:a16="http://schemas.microsoft.com/office/drawing/2014/main" val="10002"/>
                  </a:ext>
                </a:extLst>
              </a:tr>
              <a:tr h="654018">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dirty="0"/>
                        <a:t>Kritischer Blick auf </a:t>
                      </a:r>
                      <a:r>
                        <a:rPr lang="de-DE" sz="1300" dirty="0" err="1"/>
                        <a:t>Biases</a:t>
                      </a:r>
                      <a:r>
                        <a:rPr lang="de-DE" sz="1300" dirty="0"/>
                        <a:t> von KI:</a:t>
                      </a:r>
                      <a:r>
                        <a:rPr lang="de-DE" sz="1300" baseline="0" dirty="0"/>
                        <a:t> </a:t>
                      </a:r>
                      <a:r>
                        <a:rPr lang="de-DE" sz="1300" dirty="0"/>
                        <a:t>„Bist du auf dem Arbeitsmarkt vermittelbar?“ (Bauer &amp; </a:t>
                      </a:r>
                      <a:r>
                        <a:rPr lang="de-DE" sz="1300" dirty="0" err="1"/>
                        <a:t>Lengnink</a:t>
                      </a:r>
                      <a:r>
                        <a:rPr lang="de-DE" sz="1300" dirty="0"/>
                        <a:t> 2024)</a:t>
                      </a:r>
                      <a:endParaRPr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dirty="0"/>
                        <a:t>KI als Lernbegleiter: BEBA-Strategie trifft auf </a:t>
                      </a:r>
                      <a:r>
                        <a:rPr lang="de-DE" sz="1300" dirty="0" err="1"/>
                        <a:t>ChatGPT</a:t>
                      </a:r>
                      <a:r>
                        <a:rPr lang="de-DE" sz="1300" dirty="0"/>
                        <a:t>- (Brüggemann 2024) </a:t>
                      </a:r>
                      <a:endParaRPr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endParaRPr lang="de-DE"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extLst>
                  <a:ext uri="{0D108BD9-81ED-4DB2-BD59-A6C34878D82A}">
                    <a16:rowId xmlns:a16="http://schemas.microsoft.com/office/drawing/2014/main" val="10003"/>
                  </a:ext>
                </a:extLst>
              </a:tr>
              <a:tr h="1694863">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endParaRPr lang="de-DE"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marL="0" marR="0" lvl="0" indent="0" algn="l" defTabSz="685800">
                        <a:lnSpc>
                          <a:spcPct val="100000"/>
                        </a:lnSpc>
                        <a:spcBef>
                          <a:spcPts val="0"/>
                        </a:spcBef>
                        <a:spcAft>
                          <a:spcPts val="0"/>
                        </a:spcAft>
                        <a:buClrTx/>
                        <a:buSzTx/>
                        <a:buFontTx/>
                        <a:buNone/>
                        <a:defRPr/>
                      </a:pPr>
                      <a:r>
                        <a:rPr lang="de-DE" sz="1300" b="0" dirty="0"/>
                        <a:t>Stoffdidaktik, Kompetenzen und sich verändern müssende Unterrichtskultur (Oldenburg 2023) </a:t>
                      </a:r>
                      <a:r>
                        <a:rPr lang="de-DE" sz="1300" b="0" dirty="0" err="1"/>
                        <a:t>ChatGPT</a:t>
                      </a:r>
                      <a:r>
                        <a:rPr lang="de-DE" sz="1300" b="0" dirty="0"/>
                        <a:t> und</a:t>
                      </a:r>
                      <a:r>
                        <a:rPr lang="de-DE" sz="1300" b="0" baseline="0" dirty="0"/>
                        <a:t> </a:t>
                      </a:r>
                      <a:r>
                        <a:rPr lang="de-DE" sz="1300" b="0" dirty="0"/>
                        <a:t>Mathematikunterricht – eine didaktische Herausforderung? (</a:t>
                      </a:r>
                      <a:r>
                        <a:rPr lang="de-DE" sz="1300" b="0" dirty="0" err="1"/>
                        <a:t>Hirscher</a:t>
                      </a:r>
                      <a:r>
                        <a:rPr lang="de-DE" sz="1300" b="0" dirty="0"/>
                        <a:t> 2023) </a:t>
                      </a:r>
                      <a:r>
                        <a:rPr lang="de-DE" sz="1300" b="0" dirty="0" err="1">
                          <a:solidFill>
                            <a:schemeClr val="dk1"/>
                          </a:solidFill>
                        </a:rPr>
                        <a:t>ChatGPT</a:t>
                      </a:r>
                      <a:r>
                        <a:rPr lang="de-DE" sz="1300" b="0" dirty="0">
                          <a:solidFill>
                            <a:schemeClr val="dk1"/>
                          </a:solidFill>
                        </a:rPr>
                        <a:t> und der „Faktor Mensch“ im schulischen Mathematikunterricht (Lutz-Westphal 2023)</a:t>
                      </a:r>
                      <a:endParaRPr lang="de-DE" sz="1300" b="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endParaRPr lang="de-DE"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extLst>
                  <a:ext uri="{0D108BD9-81ED-4DB2-BD59-A6C34878D82A}">
                    <a16:rowId xmlns:a16="http://schemas.microsoft.com/office/drawing/2014/main" val="10004"/>
                  </a:ext>
                </a:extLst>
              </a:tr>
            </a:tbl>
          </a:graphicData>
        </a:graphic>
      </p:graphicFrame>
      <p:sp>
        <p:nvSpPr>
          <p:cNvPr id="4" name="Rechteck 3">
            <a:extLst>
              <a:ext uri="{FF2B5EF4-FFF2-40B4-BE49-F238E27FC236}">
                <a16:creationId xmlns:a16="http://schemas.microsoft.com/office/drawing/2014/main" id="{C98B21B1-2974-41B1-968A-F62B2FC9A9E1}"/>
              </a:ext>
            </a:extLst>
          </p:cNvPr>
          <p:cNvSpPr/>
          <p:nvPr/>
        </p:nvSpPr>
        <p:spPr bwMode="auto">
          <a:xfrm>
            <a:off x="1329179" y="2409222"/>
            <a:ext cx="3345085" cy="4214137"/>
          </a:xfrm>
          <a:prstGeom prst="rect">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800" b="1" i="0" u="none" strike="noStrike" kern="0" cap="none" spc="0" normalizeH="0" baseline="0" noProof="0" dirty="0">
                <a:ln>
                  <a:noFill/>
                </a:ln>
                <a:solidFill>
                  <a:prstClr val="black"/>
                </a:solidFill>
                <a:effectLst/>
                <a:uLnTx/>
                <a:uFillTx/>
                <a:latin typeface="Kantumruy Pro"/>
                <a:cs typeface="Arial"/>
              </a:rPr>
              <a:t>KI als Lerngegenstand ist mehr und mehr von Interesse. In dem meisten Arbeitsmaterial noch nicht generative KI im Mittelpunkt</a:t>
            </a:r>
          </a:p>
        </p:txBody>
      </p:sp>
      <p:sp>
        <p:nvSpPr>
          <p:cNvPr id="5" name="Textfeld 4">
            <a:extLst>
              <a:ext uri="{FF2B5EF4-FFF2-40B4-BE49-F238E27FC236}">
                <a16:creationId xmlns:a16="http://schemas.microsoft.com/office/drawing/2014/main" id="{2A406E47-99EB-45AD-B39A-5063065E82B5}"/>
              </a:ext>
            </a:extLst>
          </p:cNvPr>
          <p:cNvSpPr txBox="1"/>
          <p:nvPr/>
        </p:nvSpPr>
        <p:spPr>
          <a:xfrm>
            <a:off x="1329179" y="374136"/>
            <a:ext cx="7694506" cy="954107"/>
          </a:xfrm>
          <a:prstGeom prst="rect">
            <a:avLst/>
          </a:prstGeom>
          <a:noFill/>
        </p:spPr>
        <p:txBody>
          <a:bodyPr wrap="square" rtlCol="0">
            <a:spAutoFit/>
          </a:bodyPr>
          <a:lstStyle/>
          <a:p>
            <a:r>
              <a:rPr lang="de-DE" sz="2800" dirty="0">
                <a:solidFill>
                  <a:schemeClr val="bg2"/>
                </a:solidFill>
              </a:rPr>
              <a:t>Überblick über aktuelle mathematikdidaktische Forschung und Entwicklungen</a:t>
            </a:r>
          </a:p>
        </p:txBody>
      </p:sp>
    </p:spTree>
    <p:extLst>
      <p:ext uri="{BB962C8B-B14F-4D97-AF65-F5344CB8AC3E}">
        <p14:creationId xmlns:p14="http://schemas.microsoft.com/office/powerpoint/2010/main" val="497128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pic>
        <p:nvPicPr>
          <p:cNvPr id="6" name="Grafik 5"/>
          <p:cNvPicPr>
            <a:picLocks noChangeAspect="1"/>
          </p:cNvPicPr>
          <p:nvPr/>
        </p:nvPicPr>
        <p:blipFill>
          <a:blip r:embed="rId3"/>
          <a:srcRect l="16649" r="12944"/>
          <a:stretch/>
        </p:blipFill>
        <p:spPr bwMode="auto">
          <a:xfrm>
            <a:off x="4588332" y="1945195"/>
            <a:ext cx="2650602" cy="3764790"/>
          </a:xfrm>
          <a:prstGeom prst="rect">
            <a:avLst/>
          </a:prstGeom>
        </p:spPr>
      </p:pic>
      <p:sp>
        <p:nvSpPr>
          <p:cNvPr id="7" name="Pfeil nach oben 6"/>
          <p:cNvSpPr/>
          <p:nvPr/>
        </p:nvSpPr>
        <p:spPr bwMode="auto">
          <a:xfrm rot="5400000">
            <a:off x="5651575" y="2236579"/>
            <a:ext cx="801499" cy="6554739"/>
          </a:xfrm>
          <a:prstGeom prst="upArrow">
            <a:avLst>
              <a:gd name="adj1" fmla="val 50000"/>
              <a:gd name="adj2" fmla="val 50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dirty="0">
              <a:ln>
                <a:noFill/>
              </a:ln>
              <a:solidFill>
                <a:prstClr val="white"/>
              </a:solidFill>
              <a:effectLst/>
              <a:uLnTx/>
              <a:uFillTx/>
              <a:latin typeface="Kantumruy Pro"/>
              <a:cs typeface="Arial"/>
            </a:endParaRPr>
          </a:p>
        </p:txBody>
      </p:sp>
      <p:sp>
        <p:nvSpPr>
          <p:cNvPr id="8" name="Textfeld 7"/>
          <p:cNvSpPr txBox="1"/>
          <p:nvPr/>
        </p:nvSpPr>
        <p:spPr bwMode="auto">
          <a:xfrm>
            <a:off x="2774954" y="5800104"/>
            <a:ext cx="1888987" cy="307777"/>
          </a:xfrm>
          <a:prstGeom prst="rect">
            <a:avLst/>
          </a:prstGeom>
          <a:noFill/>
        </p:spPr>
        <p:txBody>
          <a:bodyPr wrap="square" rtlCol="0">
            <a:spAutoFit/>
          </a:bodyPr>
          <a:lstStyle/>
          <a:p>
            <a:pPr algn="ctr">
              <a:buClr>
                <a:srgbClr val="000000"/>
              </a:buClr>
              <a:buFont typeface="Arial"/>
              <a:buNone/>
              <a:defRPr/>
            </a:pPr>
            <a:r>
              <a:rPr lang="de-DE" sz="1400" kern="0" dirty="0">
                <a:solidFill>
                  <a:srgbClr val="000000"/>
                </a:solidFill>
                <a:latin typeface="Kantumruy Pro (Textkörper)"/>
                <a:cs typeface="Arial"/>
              </a:rPr>
              <a:t>Wenig Vorwissen</a:t>
            </a:r>
            <a:endParaRPr sz="1400" kern="0" dirty="0">
              <a:solidFill>
                <a:srgbClr val="000000"/>
              </a:solidFill>
              <a:latin typeface="Arial"/>
              <a:cs typeface="Arial"/>
            </a:endParaRPr>
          </a:p>
        </p:txBody>
      </p:sp>
      <p:sp>
        <p:nvSpPr>
          <p:cNvPr id="9" name="Textfeld 8"/>
          <p:cNvSpPr txBox="1"/>
          <p:nvPr/>
        </p:nvSpPr>
        <p:spPr bwMode="auto">
          <a:xfrm>
            <a:off x="4892463" y="5825401"/>
            <a:ext cx="3002079" cy="307777"/>
          </a:xfrm>
          <a:prstGeom prst="rect">
            <a:avLst/>
          </a:prstGeom>
          <a:noFill/>
        </p:spPr>
        <p:txBody>
          <a:bodyPr wrap="square" rtlCol="0">
            <a:spAutoFit/>
          </a:bodyPr>
          <a:lstStyle/>
          <a:p>
            <a:pPr algn="ctr">
              <a:buClr>
                <a:srgbClr val="000000"/>
              </a:buClr>
              <a:buFont typeface="Arial"/>
              <a:buNone/>
              <a:defRPr/>
            </a:pPr>
            <a:r>
              <a:rPr lang="de-DE" sz="1400" kern="0" dirty="0">
                <a:solidFill>
                  <a:srgbClr val="000000"/>
                </a:solidFill>
                <a:latin typeface="Kantumruy Pro (Textkörper)"/>
                <a:cs typeface="Arial"/>
              </a:rPr>
              <a:t>Grundverständnis ist vorhanden</a:t>
            </a:r>
            <a:endParaRPr sz="1400" kern="0" dirty="0">
              <a:solidFill>
                <a:srgbClr val="000000"/>
              </a:solidFill>
              <a:latin typeface="Arial"/>
              <a:cs typeface="Arial"/>
            </a:endParaRPr>
          </a:p>
        </p:txBody>
      </p:sp>
      <p:sp>
        <p:nvSpPr>
          <p:cNvPr id="10" name="Textfeld 9"/>
          <p:cNvSpPr txBox="1"/>
          <p:nvPr/>
        </p:nvSpPr>
        <p:spPr bwMode="auto">
          <a:xfrm>
            <a:off x="7666022" y="5872006"/>
            <a:ext cx="2508738" cy="307777"/>
          </a:xfrm>
          <a:prstGeom prst="rect">
            <a:avLst/>
          </a:prstGeom>
          <a:noFill/>
        </p:spPr>
        <p:txBody>
          <a:bodyPr wrap="square" rtlCol="0">
            <a:spAutoFit/>
          </a:bodyPr>
          <a:lstStyle/>
          <a:p>
            <a:pPr algn="ctr">
              <a:buClr>
                <a:srgbClr val="000000"/>
              </a:buClr>
              <a:buFont typeface="Arial"/>
              <a:buNone/>
              <a:defRPr/>
            </a:pPr>
            <a:r>
              <a:rPr lang="de-DE" sz="1400" kern="0" dirty="0">
                <a:solidFill>
                  <a:srgbClr val="000000"/>
                </a:solidFill>
                <a:latin typeface="Kantumruy Pro (Textkörper)"/>
                <a:cs typeface="Arial"/>
              </a:rPr>
              <a:t>Experte</a:t>
            </a:r>
            <a:endParaRPr sz="1400" kern="0" dirty="0">
              <a:solidFill>
                <a:srgbClr val="000000"/>
              </a:solidFill>
              <a:latin typeface="Arial"/>
              <a:cs typeface="Arial"/>
            </a:endParaRPr>
          </a:p>
        </p:txBody>
      </p:sp>
      <p:sp>
        <p:nvSpPr>
          <p:cNvPr id="11" name="Textfeld 10">
            <a:extLst>
              <a:ext uri="{FF2B5EF4-FFF2-40B4-BE49-F238E27FC236}">
                <a16:creationId xmlns:a16="http://schemas.microsoft.com/office/drawing/2014/main" id="{DDF2DC09-15F5-466C-B36A-E6E1FDD8EE4A}"/>
              </a:ext>
            </a:extLst>
          </p:cNvPr>
          <p:cNvSpPr txBox="1"/>
          <p:nvPr/>
        </p:nvSpPr>
        <p:spPr bwMode="auto">
          <a:xfrm rot="21148729">
            <a:off x="4842600" y="2404799"/>
            <a:ext cx="2142065" cy="923330"/>
          </a:xfrm>
          <a:prstGeom prst="rect">
            <a:avLst/>
          </a:prstGeom>
          <a:noFill/>
        </p:spPr>
        <p:txBody>
          <a:bodyPr wrap="square" rtlCol="0">
            <a:spAutoFit/>
          </a:bodyPr>
          <a:lstStyle/>
          <a:p>
            <a:pPr>
              <a:buClr>
                <a:srgbClr val="000000"/>
              </a:buClr>
              <a:buFont typeface="Arial"/>
              <a:buNone/>
            </a:pPr>
            <a:r>
              <a:rPr lang="de-DE" kern="0" dirty="0">
                <a:solidFill>
                  <a:srgbClr val="000000"/>
                </a:solidFill>
                <a:latin typeface="Arial"/>
                <a:cs typeface="Arial"/>
              </a:rPr>
              <a:t>Vorwissen zur Funktionalität generativer KI</a:t>
            </a:r>
          </a:p>
        </p:txBody>
      </p:sp>
      <p:sp>
        <p:nvSpPr>
          <p:cNvPr id="12" name="Textfeld 11">
            <a:extLst>
              <a:ext uri="{FF2B5EF4-FFF2-40B4-BE49-F238E27FC236}">
                <a16:creationId xmlns:a16="http://schemas.microsoft.com/office/drawing/2014/main" id="{A419FCE9-F078-4010-B375-F660A7C475C5}"/>
              </a:ext>
            </a:extLst>
          </p:cNvPr>
          <p:cNvSpPr txBox="1"/>
          <p:nvPr/>
        </p:nvSpPr>
        <p:spPr bwMode="auto">
          <a:xfrm>
            <a:off x="7557330" y="3319277"/>
            <a:ext cx="2739850" cy="646331"/>
          </a:xfrm>
          <a:prstGeom prst="rect">
            <a:avLst/>
          </a:prstGeom>
          <a:noFill/>
        </p:spPr>
        <p:txBody>
          <a:bodyPr wrap="square" rtlCol="0">
            <a:spAutoFit/>
          </a:bodyPr>
          <a:lstStyle/>
          <a:p>
            <a:pPr>
              <a:buClr>
                <a:srgbClr val="000000"/>
              </a:buClr>
              <a:buFont typeface="Arial"/>
              <a:buNone/>
            </a:pPr>
            <a:r>
              <a:rPr lang="de-DE" kern="0" dirty="0">
                <a:solidFill>
                  <a:srgbClr val="000000"/>
                </a:solidFill>
                <a:latin typeface="Arial"/>
                <a:cs typeface="Arial"/>
              </a:rPr>
              <a:t>Was beschäftigt sie gerade?</a:t>
            </a:r>
          </a:p>
        </p:txBody>
      </p:sp>
    </p:spTree>
    <p:extLst>
      <p:ext uri="{BB962C8B-B14F-4D97-AF65-F5344CB8AC3E}">
        <p14:creationId xmlns:p14="http://schemas.microsoft.com/office/powerpoint/2010/main" val="3007134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dirty="0"/>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5698996" cy="646331"/>
          </a:xfrm>
          <a:prstGeom prst="rect">
            <a:avLst/>
          </a:prstGeom>
          <a:noFill/>
        </p:spPr>
        <p:txBody>
          <a:bodyPr wrap="none" rtlCol="0">
            <a:spAutoFit/>
          </a:bodyPr>
          <a:lstStyle/>
          <a:p>
            <a:r>
              <a:rPr lang="de-DE" sz="3600" dirty="0">
                <a:solidFill>
                  <a:schemeClr val="bg2"/>
                </a:solidFill>
              </a:rPr>
              <a:t>Didaktischer Doppeldecker</a:t>
            </a:r>
          </a:p>
        </p:txBody>
      </p:sp>
    </p:spTree>
    <p:extLst>
      <p:ext uri="{BB962C8B-B14F-4D97-AF65-F5344CB8AC3E}">
        <p14:creationId xmlns:p14="http://schemas.microsoft.com/office/powerpoint/2010/main" val="4166279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stretch/>
        </p:blipFill>
        <p:spPr bwMode="auto">
          <a:xfrm>
            <a:off x="1530628" y="4349370"/>
            <a:ext cx="1954530" cy="1954530"/>
          </a:xfrm>
          <a:prstGeom prst="rect">
            <a:avLst/>
          </a:prstGeom>
        </p:spPr>
      </p:pic>
      <p:sp>
        <p:nvSpPr>
          <p:cNvPr id="6" name="Textfeld 5"/>
          <p:cNvSpPr txBox="1"/>
          <p:nvPr/>
        </p:nvSpPr>
        <p:spPr bwMode="auto">
          <a:xfrm>
            <a:off x="7032065" y="5934670"/>
            <a:ext cx="3606800" cy="830997"/>
          </a:xfrm>
          <a:prstGeom prst="rect">
            <a:avLst/>
          </a:prstGeom>
          <a:noFill/>
        </p:spPr>
        <p:txBody>
          <a:bodyPr wrap="square" rtlCol="0">
            <a:spAutoFit/>
          </a:bodyPr>
          <a:lstStyle/>
          <a:p>
            <a:pPr>
              <a:buClr>
                <a:srgbClr val="000000"/>
              </a:buClr>
              <a:buFont typeface="Arial"/>
              <a:buNone/>
              <a:defRPr/>
            </a:pPr>
            <a:r>
              <a:rPr lang="de-DE" sz="600" i="1" kern="0" dirty="0">
                <a:solidFill>
                  <a:srgbClr val="000000"/>
                </a:solidFill>
                <a:latin typeface="Arial"/>
                <a:cs typeface="Arial"/>
              </a:rPr>
              <a:t>Quellen:</a:t>
            </a:r>
            <a:br>
              <a:rPr lang="de-DE" sz="600" i="1" kern="0" dirty="0">
                <a:solidFill>
                  <a:srgbClr val="000000"/>
                </a:solidFill>
                <a:latin typeface="Arial"/>
                <a:cs typeface="Arial"/>
              </a:rPr>
            </a:br>
            <a:r>
              <a:rPr lang="de-DE" sz="600" i="1" kern="0" dirty="0">
                <a:solidFill>
                  <a:srgbClr val="000000"/>
                </a:solidFill>
                <a:latin typeface="Arial"/>
                <a:cs typeface="Arial"/>
              </a:rPr>
              <a:t>1: https://www.dwds.de/wb/generativ</a:t>
            </a:r>
            <a:br>
              <a:rPr lang="de-DE" sz="600" i="1" kern="0" dirty="0">
                <a:solidFill>
                  <a:srgbClr val="000000"/>
                </a:solidFill>
                <a:latin typeface="Arial"/>
                <a:cs typeface="Arial"/>
              </a:rPr>
            </a:br>
            <a:r>
              <a:rPr lang="de-DE" sz="600" i="1" kern="0" dirty="0">
                <a:solidFill>
                  <a:srgbClr val="000000"/>
                </a:solidFill>
                <a:latin typeface="Arial"/>
                <a:cs typeface="Arial"/>
              </a:rPr>
              <a:t>2: Erstellt von Frei AI Image </a:t>
            </a:r>
            <a:r>
              <a:rPr lang="de-DE" sz="600" i="1" kern="0" dirty="0" err="1">
                <a:solidFill>
                  <a:srgbClr val="000000"/>
                </a:solidFill>
                <a:latin typeface="Arial"/>
                <a:cs typeface="Arial"/>
              </a:rPr>
              <a:t>generator</a:t>
            </a:r>
            <a:endParaRPr lang="de-DE" sz="600" i="1" kern="0" dirty="0">
              <a:solidFill>
                <a:srgbClr val="000000"/>
              </a:solidFill>
              <a:latin typeface="Arial"/>
              <a:cs typeface="Arial"/>
            </a:endParaRPr>
          </a:p>
          <a:p>
            <a:pPr>
              <a:buClr>
                <a:srgbClr val="000000"/>
              </a:buClr>
              <a:buFont typeface="Arial"/>
              <a:buNone/>
              <a:defRPr/>
            </a:pPr>
            <a:r>
              <a:rPr lang="de-DE" sz="600" i="1" kern="0" dirty="0">
                <a:solidFill>
                  <a:srgbClr val="000000"/>
                </a:solidFill>
                <a:latin typeface="Arial"/>
                <a:cs typeface="Arial"/>
              </a:rPr>
              <a:t>3: </a:t>
            </a:r>
            <a:r>
              <a:rPr lang="de-DE" sz="600" i="1" u="sng" kern="0" dirty="0">
                <a:solidFill>
                  <a:srgbClr val="000000"/>
                </a:solidFill>
                <a:latin typeface="Arial"/>
                <a:cs typeface="Arial"/>
              </a:rPr>
              <a:t>https://www.zeit.de/2025/22/ki-generierte-bilder-kunst-politik-gefahren </a:t>
            </a:r>
          </a:p>
          <a:p>
            <a:pPr>
              <a:buClr>
                <a:srgbClr val="000000"/>
              </a:buClr>
              <a:buFont typeface="Arial"/>
              <a:buNone/>
              <a:defRPr/>
            </a:pPr>
            <a:r>
              <a:rPr lang="de-DE" sz="600" i="1" kern="0" dirty="0">
                <a:solidFill>
                  <a:srgbClr val="000000"/>
                </a:solidFill>
                <a:latin typeface="Arial"/>
                <a:cs typeface="Arial"/>
              </a:rPr>
              <a:t>4: Lanquillon &amp; Schacht 2023, S. 5</a:t>
            </a:r>
            <a:endParaRPr sz="1400" kern="0" dirty="0">
              <a:solidFill>
                <a:srgbClr val="000000"/>
              </a:solidFill>
              <a:latin typeface="Arial"/>
              <a:cs typeface="Arial"/>
            </a:endParaRPr>
          </a:p>
          <a:p>
            <a:pPr>
              <a:buClr>
                <a:srgbClr val="000000"/>
              </a:buClr>
              <a:buFont typeface="Arial"/>
              <a:buNone/>
              <a:defRPr/>
            </a:pPr>
            <a:r>
              <a:rPr lang="de-DE" sz="600" i="1" kern="0" dirty="0">
                <a:solidFill>
                  <a:srgbClr val="000000"/>
                </a:solidFill>
                <a:latin typeface="Arial"/>
                <a:cs typeface="Arial"/>
              </a:rPr>
              <a:t>5: Lanquillon &amp; Schacht 2023, S. 6</a:t>
            </a:r>
            <a:endParaRPr sz="1400" kern="0" dirty="0">
              <a:solidFill>
                <a:srgbClr val="000000"/>
              </a:solidFill>
              <a:latin typeface="Arial"/>
              <a:cs typeface="Arial"/>
            </a:endParaRPr>
          </a:p>
          <a:p>
            <a:pPr>
              <a:buClr>
                <a:srgbClr val="000000"/>
              </a:buClr>
              <a:buFont typeface="Arial"/>
              <a:buNone/>
              <a:defRPr/>
            </a:pPr>
            <a:r>
              <a:rPr lang="de-DE" sz="600" i="1" kern="0" dirty="0">
                <a:solidFill>
                  <a:srgbClr val="000000"/>
                </a:solidFill>
                <a:latin typeface="Arial"/>
                <a:cs typeface="Arial"/>
              </a:rPr>
              <a:t>6: Wistuba et al. (im Druck) </a:t>
            </a:r>
            <a:endParaRPr sz="1400" kern="0" dirty="0">
              <a:solidFill>
                <a:srgbClr val="000000"/>
              </a:solidFill>
              <a:latin typeface="Arial"/>
              <a:cs typeface="Arial"/>
            </a:endParaRPr>
          </a:p>
          <a:p>
            <a:pPr>
              <a:buClr>
                <a:srgbClr val="000000"/>
              </a:buClr>
              <a:buFont typeface="Arial"/>
              <a:buNone/>
              <a:defRPr/>
            </a:pPr>
            <a:endParaRPr lang="de-DE" sz="600" i="1" kern="0" dirty="0">
              <a:solidFill>
                <a:srgbClr val="000000"/>
              </a:solidFill>
              <a:latin typeface="Arial"/>
              <a:cs typeface="Arial"/>
            </a:endParaRPr>
          </a:p>
        </p:txBody>
      </p:sp>
      <p:sp>
        <p:nvSpPr>
          <p:cNvPr id="8" name="Titel 1"/>
          <p:cNvSpPr txBox="1"/>
          <p:nvPr/>
        </p:nvSpPr>
        <p:spPr bwMode="auto">
          <a:xfrm>
            <a:off x="1329178" y="3312446"/>
            <a:ext cx="7547799" cy="922809"/>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pPr algn="ctr">
              <a:defRPr/>
            </a:pPr>
            <a:r>
              <a:rPr lang="de-DE" kern="0" dirty="0">
                <a:solidFill>
                  <a:prstClr val="black"/>
                </a:solidFill>
                <a:latin typeface="Kantumruy Pro Medium"/>
                <a:cs typeface="Arial"/>
              </a:rPr>
              <a:t>…künstliche…</a:t>
            </a:r>
            <a:endParaRPr kern="0" dirty="0">
              <a:solidFill>
                <a:prstClr val="black"/>
              </a:solidFill>
              <a:latin typeface="Kantumruy Pro Medium"/>
              <a:cs typeface="Arial"/>
            </a:endParaRPr>
          </a:p>
        </p:txBody>
      </p:sp>
      <p:sp>
        <p:nvSpPr>
          <p:cNvPr id="9" name="Titel 1"/>
          <p:cNvSpPr txBox="1"/>
          <p:nvPr/>
        </p:nvSpPr>
        <p:spPr bwMode="auto">
          <a:xfrm>
            <a:off x="2625849" y="3310235"/>
            <a:ext cx="7547799" cy="922809"/>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pPr algn="ctr">
              <a:defRPr/>
            </a:pPr>
            <a:r>
              <a:rPr lang="de-DE" kern="0">
                <a:solidFill>
                  <a:prstClr val="black"/>
                </a:solidFill>
                <a:latin typeface="Kantumruy Pro Medium"/>
                <a:cs typeface="Arial"/>
              </a:rPr>
              <a:t>…Intelligenz?</a:t>
            </a:r>
            <a:endParaRPr kern="0">
              <a:solidFill>
                <a:prstClr val="black"/>
              </a:solidFill>
              <a:latin typeface="Kantumruy Pro Medium"/>
              <a:cs typeface="Arial"/>
            </a:endParaRPr>
          </a:p>
        </p:txBody>
      </p:sp>
      <p:sp>
        <p:nvSpPr>
          <p:cNvPr id="10" name="Textfeld 9"/>
          <p:cNvSpPr txBox="1"/>
          <p:nvPr/>
        </p:nvSpPr>
        <p:spPr bwMode="auto">
          <a:xfrm>
            <a:off x="4130205" y="3827260"/>
            <a:ext cx="3769360" cy="523220"/>
          </a:xfrm>
          <a:prstGeom prst="rect">
            <a:avLst/>
          </a:prstGeom>
          <a:noFill/>
        </p:spPr>
        <p:txBody>
          <a:bodyPr wrap="square" rtlCol="0">
            <a:spAutoFit/>
          </a:bodyPr>
          <a:lstStyle/>
          <a:p>
            <a:pPr>
              <a:buClr>
                <a:srgbClr val="000000"/>
              </a:buClr>
              <a:buFont typeface="Arial"/>
              <a:buNone/>
              <a:defRPr/>
            </a:pPr>
            <a:r>
              <a:rPr lang="de-DE" sz="1400" i="1" kern="0">
                <a:solidFill>
                  <a:srgbClr val="000000"/>
                </a:solidFill>
                <a:latin typeface="Arial"/>
                <a:cs typeface="Arial"/>
              </a:rPr>
              <a:t>Nicht natürlich</a:t>
            </a:r>
            <a:r>
              <a:rPr lang="de-DE" sz="1400" kern="0">
                <a:solidFill>
                  <a:srgbClr val="000000"/>
                </a:solidFill>
                <a:latin typeface="Arial"/>
                <a:cs typeface="Arial"/>
              </a:rPr>
              <a:t>, also </a:t>
            </a:r>
            <a:r>
              <a:rPr lang="de-DE" sz="1400" i="1" kern="0">
                <a:solidFill>
                  <a:srgbClr val="000000"/>
                </a:solidFill>
                <a:latin typeface="Arial"/>
                <a:cs typeface="Arial"/>
              </a:rPr>
              <a:t>technisch</a:t>
            </a:r>
            <a:r>
              <a:rPr lang="de-DE" sz="1400" kern="0">
                <a:solidFill>
                  <a:srgbClr val="000000"/>
                </a:solidFill>
                <a:latin typeface="Arial"/>
                <a:cs typeface="Arial"/>
              </a:rPr>
              <a:t> oder vom Menschen geschaffen. </a:t>
            </a:r>
            <a:endParaRPr sz="1400" kern="0">
              <a:solidFill>
                <a:srgbClr val="000000"/>
              </a:solidFill>
              <a:latin typeface="Arial"/>
              <a:cs typeface="Arial"/>
            </a:endParaRPr>
          </a:p>
        </p:txBody>
      </p:sp>
      <p:sp>
        <p:nvSpPr>
          <p:cNvPr id="11" name="Textfeld 10"/>
          <p:cNvSpPr txBox="1"/>
          <p:nvPr/>
        </p:nvSpPr>
        <p:spPr bwMode="auto">
          <a:xfrm>
            <a:off x="6399748" y="4415107"/>
            <a:ext cx="3769360" cy="1384995"/>
          </a:xfrm>
          <a:prstGeom prst="rect">
            <a:avLst/>
          </a:prstGeom>
          <a:noFill/>
        </p:spPr>
        <p:txBody>
          <a:bodyPr wrap="square" rtlCol="0">
            <a:spAutoFit/>
          </a:bodyPr>
          <a:lstStyle/>
          <a:p>
            <a:pPr>
              <a:buClr>
                <a:srgbClr val="000000"/>
              </a:buClr>
              <a:buFont typeface="Arial"/>
              <a:buNone/>
              <a:defRPr/>
            </a:pPr>
            <a:r>
              <a:rPr lang="de-DE" sz="1400" kern="0">
                <a:solidFill>
                  <a:srgbClr val="000000"/>
                </a:solidFill>
                <a:latin typeface="Arial"/>
                <a:cs typeface="Arial"/>
              </a:rPr>
              <a:t>Welche Eigenschaften wünscht man sich: </a:t>
            </a:r>
            <a:br>
              <a:rPr lang="de-DE" sz="1400" kern="0">
                <a:solidFill>
                  <a:srgbClr val="000000"/>
                </a:solidFill>
                <a:latin typeface="Arial"/>
                <a:cs typeface="Arial"/>
              </a:rPr>
            </a:br>
            <a:r>
              <a:rPr lang="de-DE" sz="1400" kern="0">
                <a:solidFill>
                  <a:srgbClr val="000000"/>
                </a:solidFill>
                <a:latin typeface="Arial"/>
                <a:cs typeface="Arial"/>
              </a:rPr>
              <a:t>Wahrnehmung, Schlussfolgern, Handeln, Planung und zielgerichtete Problemlösung, Kommunikation, Anpassungsfähigkeit und Lernen, Autonomie, Kreativität, Reflexion und Bewusstheit, Ästhetik, Organisation…</a:t>
            </a:r>
            <a:endParaRPr sz="1400" kern="0">
              <a:solidFill>
                <a:srgbClr val="000000"/>
              </a:solidFill>
              <a:latin typeface="Arial"/>
              <a:cs typeface="Arial"/>
            </a:endParaRPr>
          </a:p>
        </p:txBody>
      </p:sp>
      <p:sp>
        <p:nvSpPr>
          <p:cNvPr id="12" name="Textfeld 11"/>
          <p:cNvSpPr txBox="1"/>
          <p:nvPr/>
        </p:nvSpPr>
        <p:spPr bwMode="auto">
          <a:xfrm rot="21045598">
            <a:off x="5578224" y="4991528"/>
            <a:ext cx="4905557" cy="400110"/>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de-DE" sz="2000" b="0" i="0" u="none" strike="noStrike" kern="0" cap="none" spc="0" normalizeH="0" baseline="0" noProof="0">
                <a:ln>
                  <a:noFill/>
                </a:ln>
                <a:solidFill>
                  <a:srgbClr val="000000"/>
                </a:solidFill>
                <a:effectLst/>
                <a:uLnTx/>
                <a:uFillTx/>
                <a:latin typeface="Arial"/>
                <a:cs typeface="Arial"/>
              </a:rPr>
              <a:t>Unterscheidung: </a:t>
            </a:r>
            <a:r>
              <a:rPr kumimoji="0" lang="de-DE" sz="2000" b="0" i="1" u="none" strike="noStrike" kern="0" cap="none" spc="0" normalizeH="0" baseline="0" noProof="0">
                <a:ln>
                  <a:noFill/>
                </a:ln>
                <a:solidFill>
                  <a:srgbClr val="000000"/>
                </a:solidFill>
                <a:effectLst/>
                <a:uLnTx/>
                <a:uFillTx/>
                <a:latin typeface="Arial"/>
                <a:cs typeface="Arial"/>
              </a:rPr>
              <a:t>schwache</a:t>
            </a:r>
            <a:r>
              <a:rPr kumimoji="0" lang="de-DE" sz="2000" b="0" i="0" u="none" strike="noStrike" kern="0" cap="none" spc="0" normalizeH="0" baseline="0" noProof="0">
                <a:ln>
                  <a:noFill/>
                </a:ln>
                <a:solidFill>
                  <a:srgbClr val="000000"/>
                </a:solidFill>
                <a:effectLst/>
                <a:uLnTx/>
                <a:uFillTx/>
                <a:latin typeface="Arial"/>
                <a:cs typeface="Arial"/>
              </a:rPr>
              <a:t> und </a:t>
            </a:r>
            <a:r>
              <a:rPr kumimoji="0" lang="de-DE" sz="2000" b="0" i="1" u="none" strike="noStrike" kern="0" cap="none" spc="0" normalizeH="0" baseline="0" noProof="0">
                <a:ln>
                  <a:noFill/>
                </a:ln>
                <a:solidFill>
                  <a:srgbClr val="000000"/>
                </a:solidFill>
                <a:effectLst/>
                <a:uLnTx/>
                <a:uFillTx/>
                <a:latin typeface="Arial"/>
                <a:cs typeface="Arial"/>
              </a:rPr>
              <a:t>starke KI</a:t>
            </a:r>
            <a:endParaRPr kumimoji="0" sz="1400" b="0" i="0" u="none" strike="noStrike" kern="0" cap="none" spc="0" normalizeH="0" baseline="0" noProof="0">
              <a:ln>
                <a:noFill/>
              </a:ln>
              <a:solidFill>
                <a:srgbClr val="000000"/>
              </a:solidFill>
              <a:effectLst/>
              <a:uLnTx/>
              <a:uFillTx/>
              <a:latin typeface="Arial"/>
              <a:cs typeface="Arial"/>
            </a:endParaRPr>
          </a:p>
        </p:txBody>
      </p:sp>
      <p:sp>
        <p:nvSpPr>
          <p:cNvPr id="13" name="Textfeld 12"/>
          <p:cNvSpPr txBox="1"/>
          <p:nvPr/>
        </p:nvSpPr>
        <p:spPr bwMode="auto">
          <a:xfrm>
            <a:off x="1788113" y="2053086"/>
            <a:ext cx="5331416" cy="307777"/>
          </a:xfrm>
          <a:prstGeom prst="rect">
            <a:avLst/>
          </a:prstGeom>
          <a:noFill/>
        </p:spPr>
        <p:txBody>
          <a:bodyPr wrap="square">
            <a:spAutoFit/>
          </a:bodyPr>
          <a:lstStyle/>
          <a:p>
            <a:pPr>
              <a:defRPr/>
            </a:pPr>
            <a:r>
              <a:rPr lang="de-DE" sz="1400" kern="0">
                <a:solidFill>
                  <a:prstClr val="black"/>
                </a:solidFill>
                <a:latin typeface="Arial"/>
                <a:cs typeface="Arial"/>
              </a:rPr>
              <a:t>generieren ‘erzeugen, produzieren’ </a:t>
            </a:r>
            <a:endParaRPr sz="1400" kern="0">
              <a:solidFill>
                <a:srgbClr val="000000"/>
              </a:solidFill>
              <a:latin typeface="Arial"/>
              <a:cs typeface="Arial"/>
            </a:endParaRPr>
          </a:p>
        </p:txBody>
      </p:sp>
      <p:sp>
        <p:nvSpPr>
          <p:cNvPr id="14" name="Ellipse 13"/>
          <p:cNvSpPr/>
          <p:nvPr/>
        </p:nvSpPr>
        <p:spPr bwMode="auto">
          <a:xfrm>
            <a:off x="4023451" y="1299621"/>
            <a:ext cx="842777" cy="735021"/>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black"/>
                </a:solidFill>
                <a:effectLst/>
                <a:uLnTx/>
                <a:uFillTx/>
                <a:latin typeface="Kantumruy Pro"/>
                <a:cs typeface="Arial"/>
              </a:rPr>
              <a:t>Text</a:t>
            </a:r>
            <a:endParaRPr kumimoji="0" sz="1400" b="0" i="0" u="none" strike="noStrike" kern="0" cap="none" spc="0" normalizeH="0" baseline="0" noProof="0" dirty="0">
              <a:ln>
                <a:noFill/>
              </a:ln>
              <a:solidFill>
                <a:prstClr val="black"/>
              </a:solidFill>
              <a:effectLst/>
              <a:uLnTx/>
              <a:uFillTx/>
              <a:latin typeface="Kantumruy Pro"/>
              <a:cs typeface="Arial"/>
            </a:endParaRPr>
          </a:p>
        </p:txBody>
      </p:sp>
      <p:sp>
        <p:nvSpPr>
          <p:cNvPr id="15" name="Ellipse 14"/>
          <p:cNvSpPr/>
          <p:nvPr/>
        </p:nvSpPr>
        <p:spPr bwMode="auto">
          <a:xfrm>
            <a:off x="6663308" y="1026840"/>
            <a:ext cx="1237839" cy="735021"/>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prstClr val="black"/>
                </a:solidFill>
                <a:effectLst/>
                <a:uLnTx/>
                <a:uFillTx/>
                <a:latin typeface="Kantumruy Pro"/>
                <a:cs typeface="Arial"/>
              </a:rPr>
              <a:t>Bilder</a:t>
            </a:r>
            <a:endParaRPr kumimoji="0" sz="1400" b="0" i="0" u="none" strike="noStrike" kern="0" cap="none" spc="0" normalizeH="0" baseline="0" noProof="0">
              <a:ln>
                <a:noFill/>
              </a:ln>
              <a:solidFill>
                <a:prstClr val="black"/>
              </a:solidFill>
              <a:effectLst/>
              <a:uLnTx/>
              <a:uFillTx/>
              <a:latin typeface="Kantumruy Pro"/>
              <a:cs typeface="Arial"/>
            </a:endParaRPr>
          </a:p>
        </p:txBody>
      </p:sp>
      <p:sp>
        <p:nvSpPr>
          <p:cNvPr id="16" name="Ellipse 15"/>
          <p:cNvSpPr/>
          <p:nvPr/>
        </p:nvSpPr>
        <p:spPr bwMode="auto">
          <a:xfrm>
            <a:off x="3834901" y="5800102"/>
            <a:ext cx="1237839" cy="735021"/>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prstClr val="black"/>
                </a:solidFill>
                <a:effectLst/>
                <a:uLnTx/>
                <a:uFillTx/>
                <a:latin typeface="Kantumruy Pro"/>
                <a:cs typeface="Arial"/>
              </a:rPr>
              <a:t>Musik/ Ton… </a:t>
            </a:r>
            <a:endParaRPr kumimoji="0" sz="1400" b="0" i="0" u="none" strike="noStrike" kern="0" cap="none" spc="0" normalizeH="0" baseline="0" noProof="0">
              <a:ln>
                <a:noFill/>
              </a:ln>
              <a:solidFill>
                <a:prstClr val="black"/>
              </a:solidFill>
              <a:effectLst/>
              <a:uLnTx/>
              <a:uFillTx/>
              <a:latin typeface="Kantumruy Pro"/>
              <a:cs typeface="Arial"/>
            </a:endParaRPr>
          </a:p>
        </p:txBody>
      </p:sp>
      <p:sp>
        <p:nvSpPr>
          <p:cNvPr id="17" name="Textfeld 16">
            <a:extLst>
              <a:ext uri="{FF2B5EF4-FFF2-40B4-BE49-F238E27FC236}">
                <a16:creationId xmlns:a16="http://schemas.microsoft.com/office/drawing/2014/main" id="{2A406E47-99EB-45AD-B39A-5063065E82B5}"/>
              </a:ext>
            </a:extLst>
          </p:cNvPr>
          <p:cNvSpPr txBox="1"/>
          <p:nvPr/>
        </p:nvSpPr>
        <p:spPr>
          <a:xfrm>
            <a:off x="1329178" y="374136"/>
            <a:ext cx="2142446" cy="646331"/>
          </a:xfrm>
          <a:prstGeom prst="rect">
            <a:avLst/>
          </a:prstGeom>
          <a:noFill/>
        </p:spPr>
        <p:txBody>
          <a:bodyPr wrap="none" rtlCol="0">
            <a:spAutoFit/>
          </a:bodyPr>
          <a:lstStyle/>
          <a:p>
            <a:r>
              <a:rPr lang="de-DE" sz="3600" dirty="0">
                <a:solidFill>
                  <a:schemeClr val="bg2"/>
                </a:solidFill>
              </a:rPr>
              <a:t>Was ist…</a:t>
            </a:r>
          </a:p>
        </p:txBody>
      </p:sp>
      <p:sp>
        <p:nvSpPr>
          <p:cNvPr id="18" name="Titel 1">
            <a:extLst>
              <a:ext uri="{FF2B5EF4-FFF2-40B4-BE49-F238E27FC236}">
                <a16:creationId xmlns:a16="http://schemas.microsoft.com/office/drawing/2014/main" id="{7375C24A-3E48-4C36-9BE0-84EE84C24B81}"/>
              </a:ext>
            </a:extLst>
          </p:cNvPr>
          <p:cNvSpPr txBox="1"/>
          <p:nvPr/>
        </p:nvSpPr>
        <p:spPr bwMode="auto">
          <a:xfrm>
            <a:off x="61001" y="3303573"/>
            <a:ext cx="7547799" cy="922809"/>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pPr algn="ctr">
              <a:defRPr/>
            </a:pPr>
            <a:r>
              <a:rPr lang="de-DE" kern="0" dirty="0">
                <a:solidFill>
                  <a:prstClr val="black"/>
                </a:solidFill>
                <a:latin typeface="Kantumruy Pro Medium"/>
                <a:cs typeface="Arial"/>
              </a:rPr>
              <a:t>Generative…</a:t>
            </a:r>
            <a:endParaRPr kern="0" dirty="0">
              <a:solidFill>
                <a:prstClr val="black"/>
              </a:solidFill>
              <a:latin typeface="Kantumruy Pro Medium"/>
              <a:cs typeface="Arial"/>
            </a:endParaRPr>
          </a:p>
        </p:txBody>
      </p:sp>
      <p:sp>
        <p:nvSpPr>
          <p:cNvPr id="3" name="Textfeld 2">
            <a:extLst>
              <a:ext uri="{FF2B5EF4-FFF2-40B4-BE49-F238E27FC236}">
                <a16:creationId xmlns:a16="http://schemas.microsoft.com/office/drawing/2014/main" id="{E4FE95A6-3352-4996-AED3-47C0DCC1511F}"/>
              </a:ext>
            </a:extLst>
          </p:cNvPr>
          <p:cNvSpPr txBox="1"/>
          <p:nvPr/>
        </p:nvSpPr>
        <p:spPr>
          <a:xfrm>
            <a:off x="8416200" y="2000467"/>
            <a:ext cx="3009900" cy="1477328"/>
          </a:xfrm>
          <a:prstGeom prst="rect">
            <a:avLst/>
          </a:prstGeom>
          <a:noFill/>
        </p:spPr>
        <p:txBody>
          <a:bodyPr wrap="square" rtlCol="0">
            <a:spAutoFit/>
          </a:bodyPr>
          <a:lstStyle/>
          <a:p>
            <a:r>
              <a:rPr lang="de-DE" dirty="0">
                <a:solidFill>
                  <a:schemeClr val="bg1"/>
                </a:solidFill>
              </a:rPr>
              <a:t>Virales Papstbild einfügen. </a:t>
            </a:r>
            <a:br>
              <a:rPr lang="de-DE" dirty="0">
                <a:solidFill>
                  <a:schemeClr val="bg1"/>
                </a:solidFill>
              </a:rPr>
            </a:br>
            <a:r>
              <a:rPr lang="de-DE" dirty="0">
                <a:solidFill>
                  <a:schemeClr val="bg1"/>
                </a:solidFill>
              </a:rPr>
              <a:t>Quelle z.B.</a:t>
            </a:r>
          </a:p>
          <a:p>
            <a:r>
              <a:rPr lang="de-DE" dirty="0">
                <a:solidFill>
                  <a:schemeClr val="bg1"/>
                </a:solidFill>
                <a:hlinkClick r:id="rId4"/>
              </a:rPr>
              <a:t>https://www.zeit.de/2025/22/ki-generierte-bilder-kunst-politik-gefahren</a:t>
            </a:r>
            <a:r>
              <a:rPr lang="de-DE" dirty="0">
                <a:solidFill>
                  <a:schemeClr val="bg1"/>
                </a:solidFill>
              </a:rPr>
              <a:t> </a:t>
            </a:r>
          </a:p>
        </p:txBody>
      </p:sp>
    </p:spTree>
    <p:extLst>
      <p:ext uri="{BB962C8B-B14F-4D97-AF65-F5344CB8AC3E}">
        <p14:creationId xmlns:p14="http://schemas.microsoft.com/office/powerpoint/2010/main" val="1303137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animBg="1"/>
      <p:bldP spid="13" grpId="0"/>
      <p:bldP spid="14" grpId="0" animBg="1"/>
      <p:bldP spid="15" grpId="0" animBg="1"/>
      <p:bldP spid="16" grpId="0" animBg="1"/>
      <p:bldP spid="18" grpId="0"/>
    </p:bldLst>
  </p:timing>
</p:sld>
</file>

<file path=ppt/theme/theme1.xml><?xml version="1.0" encoding="utf-8"?>
<a:theme xmlns:a="http://schemas.openxmlformats.org/drawingml/2006/main" name="LD-Design">
  <a:themeElements>
    <a:clrScheme name="Lernen Digital">
      <a:dk1>
        <a:srgbClr val="202334"/>
      </a:dk1>
      <a:lt1>
        <a:sysClr val="window" lastClr="FFFFFF"/>
      </a:lt1>
      <a:dk2>
        <a:srgbClr val="000000"/>
      </a:dk2>
      <a:lt2>
        <a:srgbClr val="E8E8E8"/>
      </a:lt2>
      <a:accent1>
        <a:srgbClr val="00E5B6"/>
      </a:accent1>
      <a:accent2>
        <a:srgbClr val="FF3859"/>
      </a:accent2>
      <a:accent3>
        <a:srgbClr val="FF98FF"/>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D-ppt-Vorlagen OER_Emerald.potx" id="{607B2325-DF6E-4C5C-A99D-ACE2ABE9AE2F}" vid="{FCCF86A6-19EB-4809-AB94-4D5964EA105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LD-Design</Template>
  <TotalTime>0</TotalTime>
  <Words>3386</Words>
  <Application>Microsoft Office PowerPoint</Application>
  <PresentationFormat>Breitbild</PresentationFormat>
  <Paragraphs>327</Paragraphs>
  <Slides>32</Slides>
  <Notes>13</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32</vt:i4>
      </vt:variant>
    </vt:vector>
  </HeadingPairs>
  <TitlesOfParts>
    <vt:vector size="41" baseType="lpstr">
      <vt:lpstr>Aptos</vt:lpstr>
      <vt:lpstr>Arial</vt:lpstr>
      <vt:lpstr>Cambria Math</vt:lpstr>
      <vt:lpstr>Kantumruy Pro</vt:lpstr>
      <vt:lpstr>Kantumruy Pro (Textkörper)</vt:lpstr>
      <vt:lpstr>Kantumruy Pro Medium</vt:lpstr>
      <vt:lpstr>Kantumruy Pro SemiBold</vt:lpstr>
      <vt:lpstr>Times New Roman</vt:lpstr>
      <vt:lpstr>LD-Design</vt:lpstr>
      <vt:lpstr>Titel „Wie funktioniert eigentlich generative KI?“</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„Wie funktioniert eigentlich generative KI?“</dc:title>
  <dc:creator>Philip Seufert</dc:creator>
  <cp:lastModifiedBy>Philip Helf</cp:lastModifiedBy>
  <cp:revision>45</cp:revision>
  <dcterms:created xsi:type="dcterms:W3CDTF">2024-10-09T08:31:46Z</dcterms:created>
  <dcterms:modified xsi:type="dcterms:W3CDTF">2025-10-02T14:24:35Z</dcterms:modified>
</cp:coreProperties>
</file>