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01_C70D873D.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107_664C9C5F.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3"/>
  </p:notesMasterIdLst>
  <p:sldIdLst>
    <p:sldId id="257" r:id="rId2"/>
    <p:sldId id="258" r:id="rId3"/>
    <p:sldId id="262" r:id="rId4"/>
    <p:sldId id="263" r:id="rId5"/>
    <p:sldId id="259" r:id="rId6"/>
    <p:sldId id="264" r:id="rId7"/>
    <p:sldId id="265" r:id="rId8"/>
    <p:sldId id="267" r:id="rId9"/>
    <p:sldId id="266" r:id="rId10"/>
    <p:sldId id="268" r:id="rId11"/>
    <p:sldId id="269" r:id="rId12"/>
    <p:sldId id="270" r:id="rId13"/>
    <p:sldId id="271" r:id="rId14"/>
    <p:sldId id="273" r:id="rId15"/>
    <p:sldId id="274" r:id="rId16"/>
    <p:sldId id="275" r:id="rId17"/>
    <p:sldId id="272" r:id="rId18"/>
    <p:sldId id="276" r:id="rId19"/>
    <p:sldId id="278" r:id="rId20"/>
    <p:sldId id="279" r:id="rId21"/>
    <p:sldId id="280" r:id="rId22"/>
    <p:sldId id="281" r:id="rId23"/>
    <p:sldId id="277"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5" r:id="rId46"/>
    <p:sldId id="304" r:id="rId47"/>
    <p:sldId id="303" r:id="rId48"/>
    <p:sldId id="307" r:id="rId49"/>
    <p:sldId id="308" r:id="rId50"/>
    <p:sldId id="260" r:id="rId51"/>
    <p:sldId id="261" r:id="rId5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42B9E57-DA8F-A7AF-D082-88C7AE4C61E7}" name="Shana" initials="S" userId="Shana" providerId="None"/>
  <p188:author id="{4707B1C6-8653-0515-B69C-7C691306C342}" name="Philip Seufert" initials="PS" userId="S::philip.seufert@forum-bd.de::379a0ac2-bf9c-42d0-80bb-b46f3bcacd5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hana" initials="S" lastIdx="1" clrIdx="0">
    <p:extLst>
      <p:ext uri="{19B8F6BF-5375-455C-9EA6-DF929625EA0E}">
        <p15:presenceInfo xmlns:p15="http://schemas.microsoft.com/office/powerpoint/2012/main" userId="Sha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ittlere Formatvorlage 4 - Akz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226" autoAdjust="0"/>
    <p:restoredTop sz="72327" autoAdjust="0"/>
  </p:normalViewPr>
  <p:slideViewPr>
    <p:cSldViewPr snapToGrid="0">
      <p:cViewPr varScale="1">
        <p:scale>
          <a:sx n="81" d="100"/>
          <a:sy n="81" d="100"/>
        </p:scale>
        <p:origin x="116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omments/modernComment_101_C70D873D.xml><?xml version="1.0" encoding="utf-8"?>
<p188:cmLst xmlns:a="http://schemas.openxmlformats.org/drawingml/2006/main" xmlns:r="http://schemas.openxmlformats.org/officeDocument/2006/relationships" xmlns:p188="http://schemas.microsoft.com/office/powerpoint/2018/8/main">
  <p188:cm id="{DEEA53FB-905F-3349-8054-E47EB7F63B20}" authorId="{4707B1C6-8653-0515-B69C-7C691306C342}" created="2024-10-09T09:59:56.580">
    <ac:txMkLst xmlns:ac="http://schemas.microsoft.com/office/drawing/2013/main/command">
      <pc:docMk xmlns:pc="http://schemas.microsoft.com/office/powerpoint/2013/main/command"/>
      <pc:sldMk xmlns:pc="http://schemas.microsoft.com/office/powerpoint/2013/main/command" cId="3339552573" sldId="257"/>
      <ac:spMk id="3" creationId="{4CB63A08-3A40-A234-579E-96E045F9B7EF}"/>
      <ac:txMk cp="0" len="6">
        <ac:context len="7" hash="122686839"/>
      </ac:txMk>
    </ac:txMkLst>
    <p188:pos x="749445" y="539985"/>
    <p188:txBody>
      <a:bodyPr/>
      <a:lstStyle/>
      <a:p>
        <a:r>
          <a:rPr lang="de-DE"/>
          <a:t>Bitte wählen aus: 
Deutsch
Fremdsprachen
Gesellschaftswissenschaften
Mathematik, Informatik, Naturwissenschaften, Technik (MINT)
Musische Fächer
Religion, Philosophie, Ethik
Sport
Falls nicht zutreffend: freie Eingabe</a:t>
        </a:r>
      </a:p>
    </p188:txBody>
  </p188:cm>
</p188:cmLst>
</file>

<file path=ppt/comments/modernComment_107_664C9C5F.xml><?xml version="1.0" encoding="utf-8"?>
<p188:cmLst xmlns:a="http://schemas.openxmlformats.org/drawingml/2006/main" xmlns:r="http://schemas.openxmlformats.org/officeDocument/2006/relationships" xmlns:p188="http://schemas.microsoft.com/office/powerpoint/2018/8/main">
  <p188:cm id="{361A2D2A-A53B-FFA4-AD41-7BE5D07A71F9}" authorId="{242B9E57-DA8F-A7AF-D082-88C7AE4C61E7}" created="2025-07-28T13:54:41.120">
    <pc:sldMkLst xmlns:pc="http://schemas.microsoft.com/office/powerpoint/2013/main/command">
      <pc:docMk/>
      <pc:sldMk cId="1716296799" sldId="263"/>
    </pc:sldMkLst>
    <p188:pos x="10863263" y="1944688"/>
    <p188:txBody>
      <a:bodyPr/>
      <a:lstStyle/>
      <a:p>
        <a:r>
          <a:rPr lang="de-DE"/>
          <a:t>Was ist mit Titel der Folie? Was ist mit Animationen?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9D5445-4027-B441-9A51-DD403910E255}" type="datetimeFigureOut">
              <a:rPr lang="de-DE" smtClean="0"/>
              <a:t>02.10.2025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6EA2B8-489A-2D46-9FF2-809674614F4E}" type="slidenum">
              <a:rPr lang="de-DE" smtClean="0"/>
              <a:t>‹Nr.›</a:t>
            </a:fld>
            <a:endParaRPr lang="de-DE"/>
          </a:p>
        </p:txBody>
      </p:sp>
    </p:spTree>
    <p:extLst>
      <p:ext uri="{BB962C8B-B14F-4D97-AF65-F5344CB8AC3E}">
        <p14:creationId xmlns:p14="http://schemas.microsoft.com/office/powerpoint/2010/main" val="2404798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mailto:office@geogebra.org"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56EA2B8-489A-2D46-9FF2-809674614F4E}" type="slidenum">
              <a:rPr lang="de-DE" smtClean="0"/>
              <a:t>1</a:t>
            </a:fld>
            <a:endParaRPr lang="de-DE"/>
          </a:p>
        </p:txBody>
      </p:sp>
    </p:spTree>
    <p:extLst>
      <p:ext uri="{BB962C8B-B14F-4D97-AF65-F5344CB8AC3E}">
        <p14:creationId xmlns:p14="http://schemas.microsoft.com/office/powerpoint/2010/main" val="1404834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Gegenüberstellung von CAS-Apps</a:t>
            </a:r>
          </a:p>
          <a:p>
            <a:pPr>
              <a:defRPr/>
            </a:pPr>
            <a:endParaRPr lang="de-DE" dirty="0"/>
          </a:p>
          <a:p>
            <a:pPr>
              <a:defRPr/>
            </a:pPr>
            <a:r>
              <a:rPr lang="de-DE" dirty="0" err="1"/>
              <a:t>Hörnberger</a:t>
            </a:r>
            <a:r>
              <a:rPr lang="de-DE" dirty="0"/>
              <a:t>: S. 28 : Dieser Ergänzungserlass regelte in</a:t>
            </a:r>
          </a:p>
          <a:p>
            <a:pPr>
              <a:defRPr/>
            </a:pPr>
            <a:r>
              <a:rPr lang="de-DE" dirty="0"/>
              <a:t>groben Zügen den Genehmigungsprozess und legte zudem fest, dass Prüfungen</a:t>
            </a:r>
          </a:p>
          <a:p>
            <a:pPr>
              <a:defRPr/>
            </a:pPr>
            <a:r>
              <a:rPr lang="de-DE" dirty="0"/>
              <a:t>mit Alternativen zum Handheld nur auf schuleigenen Geräten erfolgen dürfen.</a:t>
            </a:r>
          </a:p>
          <a:p>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11</a:t>
            </a:fld>
            <a:endParaRPr lang="de-DE"/>
          </a:p>
        </p:txBody>
      </p:sp>
    </p:spTree>
    <p:extLst>
      <p:ext uri="{BB962C8B-B14F-4D97-AF65-F5344CB8AC3E}">
        <p14:creationId xmlns:p14="http://schemas.microsoft.com/office/powerpoint/2010/main" val="3831207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Es muss die entsprechende App herunter geladen werden, dann unterscheiden sie sich nicht maßgeblich von den entsprechenden Versionen, die im Browser verfügbar sind. Kleinere Unterschiede werden wir im Laufe des Workshops noch erkennen.</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12</a:t>
            </a:fld>
            <a:endParaRPr lang="de-DE"/>
          </a:p>
        </p:txBody>
      </p:sp>
    </p:spTree>
    <p:extLst>
      <p:ext uri="{BB962C8B-B14F-4D97-AF65-F5344CB8AC3E}">
        <p14:creationId xmlns:p14="http://schemas.microsoft.com/office/powerpoint/2010/main" val="136131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Anforderungen liste einfügen</a:t>
            </a:r>
          </a:p>
          <a:p>
            <a:pPr>
              <a:defRPr/>
            </a:pPr>
            <a:r>
              <a:rPr lang="de-DE" dirty="0"/>
              <a:t>U.a. Dinge, die man mit dem CAS Rechner machen kann</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13</a:t>
            </a:fld>
            <a:endParaRPr lang="de-DE"/>
          </a:p>
        </p:txBody>
      </p:sp>
    </p:spTree>
    <p:extLst>
      <p:ext uri="{BB962C8B-B14F-4D97-AF65-F5344CB8AC3E}">
        <p14:creationId xmlns:p14="http://schemas.microsoft.com/office/powerpoint/2010/main" val="17363200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30 min </a:t>
            </a:r>
            <a:r>
              <a:rPr lang="de-DE" dirty="0" err="1"/>
              <a:t>rest</a:t>
            </a:r>
            <a:r>
              <a:rPr lang="de-DE" dirty="0"/>
              <a:t> sollten hier noch sein?</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20</a:t>
            </a:fld>
            <a:endParaRPr lang="de-DE"/>
          </a:p>
        </p:txBody>
      </p:sp>
    </p:spTree>
    <p:extLst>
      <p:ext uri="{BB962C8B-B14F-4D97-AF65-F5344CB8AC3E}">
        <p14:creationId xmlns:p14="http://schemas.microsoft.com/office/powerpoint/2010/main" val="913225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defRPr/>
            </a:pPr>
            <a:r>
              <a:rPr lang="de-DE" sz="1200" dirty="0">
                <a:latin typeface="Calibri"/>
                <a:ea typeface="Calibri"/>
                <a:cs typeface="Times New Roman"/>
              </a:rPr>
              <a:t>Der </a:t>
            </a:r>
            <a:r>
              <a:rPr lang="de-DE" sz="1200" dirty="0" err="1">
                <a:latin typeface="Calibri"/>
                <a:ea typeface="Calibri"/>
                <a:cs typeface="Times New Roman"/>
              </a:rPr>
              <a:t>GeoGebra</a:t>
            </a:r>
            <a:r>
              <a:rPr lang="de-DE" sz="1200" dirty="0">
                <a:latin typeface="Calibri"/>
                <a:ea typeface="Calibri"/>
                <a:cs typeface="Times New Roman"/>
              </a:rPr>
              <a:t> Prüfungsmodus ist standardmäßig in den </a:t>
            </a:r>
            <a:r>
              <a:rPr lang="de-DE" sz="1200" dirty="0" err="1">
                <a:latin typeface="Calibri"/>
                <a:ea typeface="Calibri"/>
                <a:cs typeface="Times New Roman"/>
              </a:rPr>
              <a:t>GeoGebra</a:t>
            </a:r>
            <a:r>
              <a:rPr lang="de-DE" sz="1200" dirty="0">
                <a:latin typeface="Calibri"/>
                <a:ea typeface="Calibri"/>
                <a:cs typeface="Times New Roman"/>
              </a:rPr>
              <a:t> Mathe Apps integriert. Der Prüfungsmodus ist sowohl am Laptop/Tablet durchführbar, aber auch offline auf Smartphones. Er läuft auf den mobilen Geräten ohne zusätzliche Installationen. </a:t>
            </a:r>
            <a:endParaRPr lang="de-DE" dirty="0"/>
          </a:p>
          <a:p>
            <a:pPr>
              <a:lnSpc>
                <a:spcPct val="107000"/>
              </a:lnSpc>
              <a:spcAft>
                <a:spcPts val="800"/>
              </a:spcAft>
              <a:defRPr/>
            </a:pPr>
            <a:r>
              <a:rPr lang="de-DE" sz="1200" dirty="0">
                <a:latin typeface="Calibri"/>
                <a:ea typeface="Calibri"/>
                <a:cs typeface="Times New Roman"/>
              </a:rPr>
              <a:t>Hier in der Tabelle sehen Sie einen Überblick, welche der </a:t>
            </a:r>
            <a:r>
              <a:rPr lang="de-DE" sz="1200" dirty="0" err="1">
                <a:latin typeface="Calibri"/>
                <a:ea typeface="Calibri"/>
                <a:cs typeface="Times New Roman"/>
              </a:rPr>
              <a:t>GeoGebra</a:t>
            </a:r>
            <a:r>
              <a:rPr lang="de-DE" sz="1200" dirty="0">
                <a:latin typeface="Calibri"/>
                <a:ea typeface="Calibri"/>
                <a:cs typeface="Times New Roman"/>
              </a:rPr>
              <a:t> Apps den Prüfungsmodus auf welchem Gerät unterstützen. Auf dem Computer gibt es noch Ausnahmen, wie in der 3d App oder der Taschenrechner App, wo der Prüfungsmodus noch nicht unterstützt wird, und in 3 Fällen bei der Benutzung eines </a:t>
            </a:r>
            <a:r>
              <a:rPr lang="de-DE" sz="1200" dirty="0" err="1">
                <a:latin typeface="Calibri"/>
                <a:ea typeface="Calibri"/>
                <a:cs typeface="Times New Roman"/>
              </a:rPr>
              <a:t>Chromebook</a:t>
            </a:r>
            <a:r>
              <a:rPr lang="de-DE" sz="1200" dirty="0">
                <a:latin typeface="Calibri"/>
                <a:ea typeface="Calibri"/>
                <a:cs typeface="Times New Roman"/>
              </a:rPr>
              <a:t>. </a:t>
            </a:r>
            <a:endParaRPr lang="de-DE" dirty="0"/>
          </a:p>
          <a:p>
            <a:pPr>
              <a:lnSpc>
                <a:spcPct val="107000"/>
              </a:lnSpc>
              <a:spcAft>
                <a:spcPts val="800"/>
              </a:spcAft>
              <a:defRPr/>
            </a:pPr>
            <a:r>
              <a:rPr lang="de-DE" sz="1200" dirty="0">
                <a:latin typeface="Calibri"/>
                <a:ea typeface="Calibri"/>
                <a:cs typeface="Times New Roman"/>
              </a:rPr>
              <a:t>Dabei ist anzumerken, dass die Classic App aktuell von </a:t>
            </a:r>
            <a:r>
              <a:rPr lang="de-DE" sz="1200" dirty="0" err="1">
                <a:latin typeface="Calibri"/>
                <a:ea typeface="Calibri"/>
                <a:cs typeface="Times New Roman"/>
              </a:rPr>
              <a:t>GeoGebra</a:t>
            </a:r>
            <a:r>
              <a:rPr lang="de-DE" sz="1200" dirty="0">
                <a:latin typeface="Calibri"/>
                <a:ea typeface="Calibri"/>
                <a:cs typeface="Times New Roman"/>
              </a:rPr>
              <a:t> gar nicht mehr zum Download bereitgestellt wird.</a:t>
            </a:r>
            <a:endParaRPr lang="de-DE" dirty="0"/>
          </a:p>
          <a:p>
            <a:pPr>
              <a:lnSpc>
                <a:spcPct val="107000"/>
              </a:lnSpc>
              <a:spcAft>
                <a:spcPts val="800"/>
              </a:spcAft>
              <a:defRPr/>
            </a:pPr>
            <a:r>
              <a:rPr lang="de-DE" sz="1200" dirty="0">
                <a:latin typeface="Calibri"/>
                <a:ea typeface="Calibri"/>
                <a:cs typeface="Times New Roman"/>
              </a:rPr>
              <a:t>Anmerkung:</a:t>
            </a:r>
            <a:endParaRPr lang="de-DE" dirty="0"/>
          </a:p>
          <a:p>
            <a:pPr>
              <a:lnSpc>
                <a:spcPct val="107000"/>
              </a:lnSpc>
              <a:spcAft>
                <a:spcPts val="800"/>
              </a:spcAft>
              <a:defRPr/>
            </a:pPr>
            <a:r>
              <a:rPr lang="de-DE" sz="1200" dirty="0">
                <a:latin typeface="Calibri"/>
                <a:ea typeface="Calibri"/>
                <a:cs typeface="Times New Roman"/>
              </a:rPr>
              <a:t>Die anderen Apps (TR, GTR, Geometrie, 3D und CAS) gibt es, falls für eine Prüfung z. B. nicht alle Funktionen von </a:t>
            </a:r>
            <a:r>
              <a:rPr lang="de-DE" sz="1200" dirty="0" err="1">
                <a:latin typeface="Calibri"/>
                <a:ea typeface="Calibri"/>
                <a:cs typeface="Times New Roman"/>
              </a:rPr>
              <a:t>GeoGebra</a:t>
            </a:r>
            <a:r>
              <a:rPr lang="de-DE" sz="1200" dirty="0">
                <a:latin typeface="Calibri"/>
                <a:ea typeface="Calibri"/>
                <a:cs typeface="Times New Roman"/>
              </a:rPr>
              <a:t> zur Verfügung gestellt werden soll (z.B. nur der TR in der Unterstufe)</a:t>
            </a:r>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22</a:t>
            </a:fld>
            <a:endParaRPr lang="de-DE"/>
          </a:p>
        </p:txBody>
      </p:sp>
    </p:spTree>
    <p:extLst>
      <p:ext uri="{BB962C8B-B14F-4D97-AF65-F5344CB8AC3E}">
        <p14:creationId xmlns:p14="http://schemas.microsoft.com/office/powerpoint/2010/main" val="4250010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dirty="0">
                <a:latin typeface="Calibri"/>
                <a:ea typeface="Calibri"/>
                <a:cs typeface="Times New Roman"/>
              </a:rPr>
              <a:t>Der Prüfungsmodus läuft im Vollbildmodus, sodass kein Platz für andere Informationen auf dem Bildschirm bleibt. Er erlaubt keinen Zugriff auf das Internet, die </a:t>
            </a:r>
            <a:r>
              <a:rPr lang="de-DE" sz="1200" dirty="0" err="1">
                <a:latin typeface="Calibri"/>
                <a:ea typeface="Calibri"/>
                <a:cs typeface="Times New Roman"/>
              </a:rPr>
              <a:t>GeoGebra</a:t>
            </a:r>
            <a:r>
              <a:rPr lang="de-DE" sz="1200" dirty="0">
                <a:latin typeface="Calibri"/>
                <a:ea typeface="Calibri"/>
                <a:cs typeface="Times New Roman"/>
              </a:rPr>
              <a:t> Webseite oder Dateien, die auf dem Computer oder mobilen Gerät gespeichert sind. Auf mobilen Geräten sperrt er zusätzlich die Apps. Wird der Prüfungsmodus ohne Erlaubnis verlassen, so wird ein leicht erkennbarer visueller Alarm ausgelöst. Das werden wir uns gleich auch einmal anschauen, wie das aussieht.</a:t>
            </a:r>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23</a:t>
            </a:fld>
            <a:endParaRPr lang="de-DE"/>
          </a:p>
        </p:txBody>
      </p:sp>
    </p:spTree>
    <p:extLst>
      <p:ext uri="{BB962C8B-B14F-4D97-AF65-F5344CB8AC3E}">
        <p14:creationId xmlns:p14="http://schemas.microsoft.com/office/powerpoint/2010/main" val="4429707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defRPr/>
            </a:pPr>
            <a:r>
              <a:rPr lang="de-DE" sz="1200" dirty="0">
                <a:latin typeface="Calibri"/>
                <a:ea typeface="Calibri"/>
                <a:cs typeface="Times New Roman"/>
              </a:rPr>
              <a:t>Zuvor aber noch der Hinweis, dass es den Prüfungsmodus grundsätzlich in 3 Sicherheitsstufen gibt. Die einfachste Form ist der von Schüler*innen initiierte Prüfungsmodus, den wir uns auch gleich anschauen werden und der genau die Eigenschaften hat, die ich gerade genannt habe.</a:t>
            </a:r>
            <a:endParaRPr lang="de-DE" dirty="0"/>
          </a:p>
          <a:p>
            <a:pPr>
              <a:lnSpc>
                <a:spcPct val="107000"/>
              </a:lnSpc>
              <a:spcAft>
                <a:spcPts val="800"/>
              </a:spcAft>
              <a:defRPr/>
            </a:pPr>
            <a:r>
              <a:rPr lang="de-DE" sz="1200" dirty="0">
                <a:latin typeface="Calibri"/>
                <a:ea typeface="Calibri"/>
                <a:cs typeface="Times New Roman"/>
              </a:rPr>
              <a:t>Darüber hinaus gibt es den von Lehrpersonen initiierten Prüfungsmodus, der unterscheidet sich im wesentlich dadurch, dass die Einschränkungen von der jeweiligen Klassenraum Management Software vorgenommen werden und die Schüler*innen den Prüfungsmodus nur dann verlassen können, wenn die Lehrkraft dies freigibt.</a:t>
            </a:r>
            <a:endParaRPr lang="de-DE" dirty="0"/>
          </a:p>
          <a:p>
            <a:pPr>
              <a:lnSpc>
                <a:spcPct val="107000"/>
              </a:lnSpc>
              <a:spcAft>
                <a:spcPts val="800"/>
              </a:spcAft>
              <a:defRPr/>
            </a:pPr>
            <a:r>
              <a:rPr lang="de-DE" sz="1200" dirty="0">
                <a:latin typeface="Calibri"/>
                <a:ea typeface="Calibri"/>
                <a:cs typeface="Times New Roman"/>
              </a:rPr>
              <a:t>Eine noch striktere Variante ist der Mobile Device Manager initiierte Prüfungsmodus. Hier kann der Prüfungsmodus erst verlassen werden, wenn die Schulverwaltung dies freigibt. Und die Einschränkungen kommen hier in der Regel vom jeweiligen Mobile Device Manager Softwareunternehmen.</a:t>
            </a:r>
            <a:endParaRPr lang="de-DE" dirty="0"/>
          </a:p>
          <a:p>
            <a:pPr>
              <a:defRPr/>
            </a:pPr>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24</a:t>
            </a:fld>
            <a:endParaRPr lang="de-DE"/>
          </a:p>
        </p:txBody>
      </p:sp>
    </p:spTree>
    <p:extLst>
      <p:ext uri="{BB962C8B-B14F-4D97-AF65-F5344CB8AC3E}">
        <p14:creationId xmlns:p14="http://schemas.microsoft.com/office/powerpoint/2010/main" val="3841930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Wir wollen nun einmal schauen, wie wir den Prüfungsmodus starten und was sich verändert, wenn wir uns im Prüfungsmodus befinden.</a:t>
            </a:r>
          </a:p>
          <a:p>
            <a:pPr>
              <a:defRPr/>
            </a:pPr>
            <a:r>
              <a:rPr lang="de-DE" dirty="0"/>
              <a:t>Ich zeige dies am Beispiel der </a:t>
            </a:r>
            <a:r>
              <a:rPr lang="de-DE" dirty="0" err="1"/>
              <a:t>GeoGebra</a:t>
            </a:r>
            <a:r>
              <a:rPr lang="de-DE" dirty="0"/>
              <a:t> Rechner Suite App. Ausführliche Anleitung für Smartphones (</a:t>
            </a:r>
            <a:r>
              <a:rPr lang="de-DE" dirty="0" err="1"/>
              <a:t>Iphone</a:t>
            </a:r>
            <a:r>
              <a:rPr lang="de-DE" dirty="0"/>
              <a:t> und Android) sowie </a:t>
            </a:r>
            <a:r>
              <a:rPr lang="de-DE" dirty="0" err="1"/>
              <a:t>Ipads</a:t>
            </a:r>
            <a:r>
              <a:rPr lang="de-DE" dirty="0"/>
              <a:t> findet man auch auf der </a:t>
            </a:r>
            <a:r>
              <a:rPr lang="de-DE" dirty="0" err="1"/>
              <a:t>GeoGebra</a:t>
            </a:r>
            <a:r>
              <a:rPr lang="de-DE" dirty="0"/>
              <a:t> Webseite (https://www.geogebra.org/m/m97r7cd4#material/kxyjwsgq </a:t>
            </a:r>
            <a:r>
              <a:rPr lang="de-DE" dirty="0" err="1"/>
              <a:t>bzw</a:t>
            </a:r>
            <a:r>
              <a:rPr lang="de-DE" dirty="0"/>
              <a:t> https://www.geogebra.org/m/m97r7cd4#material/tzfecu45). Die Unterschiede bei der Verwendung der verschiedenen Endgeräte sind auch nicht wirklich groß.</a:t>
            </a:r>
          </a:p>
          <a:p>
            <a:pPr>
              <a:defRPr/>
            </a:pPr>
            <a:endParaRPr lang="de-DE" dirty="0"/>
          </a:p>
          <a:p>
            <a:pPr>
              <a:defRPr/>
            </a:pPr>
            <a:r>
              <a:rPr lang="de-DE" dirty="0"/>
              <a:t>In der </a:t>
            </a:r>
            <a:r>
              <a:rPr lang="de-DE" dirty="0" err="1"/>
              <a:t>GeoGebra</a:t>
            </a:r>
            <a:r>
              <a:rPr lang="de-DE" dirty="0"/>
              <a:t> Rechner Suite App öffnet man zunächst das Menü, in dem man oben links die 3 Balken anklickt.</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25</a:t>
            </a:fld>
            <a:endParaRPr lang="de-DE"/>
          </a:p>
        </p:txBody>
      </p:sp>
    </p:spTree>
    <p:extLst>
      <p:ext uri="{BB962C8B-B14F-4D97-AF65-F5344CB8AC3E}">
        <p14:creationId xmlns:p14="http://schemas.microsoft.com/office/powerpoint/2010/main" val="623701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Im Menü selbst erscheint dann auch schon direkt die Option „Prüfungsmodus“. Klicken wir diesen an, so erscheint ein Dialogfeld.</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26</a:t>
            </a:fld>
            <a:endParaRPr lang="de-DE"/>
          </a:p>
        </p:txBody>
      </p:sp>
    </p:spTree>
    <p:extLst>
      <p:ext uri="{BB962C8B-B14F-4D97-AF65-F5344CB8AC3E}">
        <p14:creationId xmlns:p14="http://schemas.microsoft.com/office/powerpoint/2010/main" val="8796014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Dieses fragt uns, welche Option wir für den Prüfungsmodus wählen wollen. </a:t>
            </a:r>
          </a:p>
          <a:p>
            <a:pPr>
              <a:defRPr/>
            </a:pPr>
            <a:r>
              <a:rPr lang="de-DE" dirty="0"/>
              <a:t>Aktuell gibt es 4 Möglichkeiten: </a:t>
            </a:r>
          </a:p>
          <a:p>
            <a:pPr>
              <a:defRPr/>
            </a:pPr>
            <a:r>
              <a:rPr lang="de-DE" dirty="0"/>
              <a:t>Der klassische Prüfungsmodus der Suite App, bei dem alle Funktionen der Suite App zur Verfügung stehen und dann zwei regionale Optionen mit „Niedersachsen Abitur“ und „</a:t>
            </a:r>
            <a:r>
              <a:rPr lang="de-DE" dirty="0" err="1"/>
              <a:t>Vlaanderen</a:t>
            </a:r>
            <a:r>
              <a:rPr lang="de-DE" dirty="0"/>
              <a:t>“ sowie die Option „Schulversuch CAS in Prüfungen“</a:t>
            </a:r>
          </a:p>
          <a:p>
            <a:pPr>
              <a:defRPr/>
            </a:pPr>
            <a:endParaRPr lang="de-DE" dirty="0"/>
          </a:p>
          <a:p>
            <a:pPr>
              <a:defRPr/>
            </a:pPr>
            <a:r>
              <a:rPr lang="de-DE" dirty="0"/>
              <a:t>Warum gibt es diese Optionen?</a:t>
            </a:r>
          </a:p>
          <a:p>
            <a:pPr>
              <a:defRPr/>
            </a:pPr>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27</a:t>
            </a:fld>
            <a:endParaRPr lang="de-DE"/>
          </a:p>
        </p:txBody>
      </p:sp>
    </p:spTree>
    <p:extLst>
      <p:ext uri="{BB962C8B-B14F-4D97-AF65-F5344CB8AC3E}">
        <p14:creationId xmlns:p14="http://schemas.microsoft.com/office/powerpoint/2010/main" val="4254549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https://pixabay.com/photos/biplane-double-decker-propeller-438466/</a:t>
            </a:r>
          </a:p>
        </p:txBody>
      </p:sp>
      <p:sp>
        <p:nvSpPr>
          <p:cNvPr id="4" name="Foliennummernplatzhalter 3"/>
          <p:cNvSpPr>
            <a:spLocks noGrp="1"/>
          </p:cNvSpPr>
          <p:nvPr>
            <p:ph type="sldNum" sz="quarter" idx="10"/>
          </p:nvPr>
        </p:nvSpPr>
        <p:spPr/>
        <p:txBody>
          <a:bodyPr/>
          <a:lstStyle/>
          <a:p>
            <a:fld id="{456EA2B8-489A-2D46-9FF2-809674614F4E}" type="slidenum">
              <a:rPr lang="de-DE" smtClean="0"/>
              <a:t>3</a:t>
            </a:fld>
            <a:endParaRPr lang="de-DE"/>
          </a:p>
        </p:txBody>
      </p:sp>
    </p:spTree>
    <p:extLst>
      <p:ext uri="{BB962C8B-B14F-4D97-AF65-F5344CB8AC3E}">
        <p14:creationId xmlns:p14="http://schemas.microsoft.com/office/powerpoint/2010/main" val="26663442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defRPr/>
            </a:pPr>
            <a:r>
              <a:rPr lang="de-DE" dirty="0"/>
              <a:t>Da es Unterschiede zwischen verschiedenen Regionen oder Ländern bei den erlaubten Hilfsmitteln für Prüfungen gibt, bietet </a:t>
            </a:r>
            <a:r>
              <a:rPr lang="de-DE" dirty="0" err="1"/>
              <a:t>GeoGebra</a:t>
            </a:r>
            <a:r>
              <a:rPr lang="de-DE" dirty="0"/>
              <a:t> verschiedene Prüfungsmodi an.</a:t>
            </a:r>
          </a:p>
          <a:p>
            <a:pPr>
              <a:defRPr/>
            </a:pPr>
            <a:endParaRPr lang="de-DE" dirty="0"/>
          </a:p>
          <a:p>
            <a:pPr>
              <a:defRPr/>
            </a:pPr>
            <a:endParaRPr lang="de-DE" dirty="0"/>
          </a:p>
          <a:p>
            <a:pPr>
              <a:defRPr/>
            </a:pPr>
            <a:r>
              <a:rPr lang="de-DE" dirty="0"/>
              <a:t>Anmerkung zur Tabelle/</a:t>
            </a:r>
            <a:r>
              <a:rPr lang="de-DE" dirty="0" err="1"/>
              <a:t>Niedersachesen</a:t>
            </a:r>
            <a:r>
              <a:rPr lang="de-DE" dirty="0"/>
              <a:t>:</a:t>
            </a:r>
          </a:p>
          <a:p>
            <a:pPr>
              <a:defRPr/>
            </a:pPr>
            <a:r>
              <a:rPr lang="de-DE" dirty="0"/>
              <a:t>Zum Beispiel dürfen Schülerinnen und Schüler bei Prüfungen in Niedersachsen die 3D-Funktionen nicht benutzen, weswegen hier der </a:t>
            </a:r>
            <a:r>
              <a:rPr lang="de-DE" i="1" dirty="0"/>
              <a:t>3D Rechner</a:t>
            </a:r>
            <a:r>
              <a:rPr lang="de-DE" dirty="0"/>
              <a:t> in der Option „Niedersachsen Abitur“ deaktiviert wurde.</a:t>
            </a:r>
          </a:p>
          <a:p>
            <a:pPr>
              <a:defRPr/>
            </a:pPr>
            <a:endParaRPr lang="de-DE" dirty="0"/>
          </a:p>
          <a:p>
            <a:pPr>
              <a:defRPr/>
            </a:pPr>
            <a:r>
              <a:rPr lang="de-DE" dirty="0"/>
              <a:t>Anmerkung zur Tabelle/Schulversuch…</a:t>
            </a:r>
          </a:p>
          <a:p>
            <a:pPr>
              <a:defRPr/>
            </a:pPr>
            <a:r>
              <a:rPr lang="de-DE" dirty="0"/>
              <a:t>Bei der Option „Schulversuch CAS in Prüfungen“ steht beispielsweise nur der CAS Rechner zur Verfügung</a:t>
            </a:r>
          </a:p>
          <a:p>
            <a:pPr>
              <a:defRPr/>
            </a:pPr>
            <a:endParaRPr lang="de-DE" dirty="0"/>
          </a:p>
          <a:p>
            <a:pPr>
              <a:defRPr/>
            </a:pPr>
            <a:r>
              <a:rPr lang="de-DE" dirty="0"/>
              <a:t>Anmerkung zur Tabelle/Rechner Suite:</a:t>
            </a:r>
          </a:p>
          <a:p>
            <a:pPr>
              <a:defRPr/>
            </a:pPr>
            <a:r>
              <a:rPr lang="de-DE" dirty="0"/>
              <a:t>Bei der Option Rechner Suite stehen alle Funktionen der App Rechner Suite im Prüfungsmodus zur Verfügung</a:t>
            </a:r>
          </a:p>
          <a:p>
            <a:pPr>
              <a:defRPr/>
            </a:pPr>
            <a:endParaRPr lang="de-DE" dirty="0"/>
          </a:p>
          <a:p>
            <a:pPr>
              <a:defRPr/>
            </a:pPr>
            <a:r>
              <a:rPr lang="de-DE" dirty="0"/>
              <a:t>Eine Option „NRW Abitur“ gibt es derzeit noch nicht. Bei entsprechendem Interesse empfehlen wir, sich an den Support von </a:t>
            </a:r>
            <a:r>
              <a:rPr lang="de-DE" dirty="0" err="1"/>
              <a:t>GeoGebra</a:t>
            </a:r>
            <a:r>
              <a:rPr lang="de-DE" dirty="0"/>
              <a:t> zu wenden (</a:t>
            </a:r>
            <a:r>
              <a:rPr lang="de-DE" u="sng" dirty="0">
                <a:hlinkClick r:id="rId3" tooltip="mailto:office@geogebra.org"/>
              </a:rPr>
              <a:t>office@geogebra.org</a:t>
            </a:r>
            <a:r>
              <a:rPr lang="de-DE" dirty="0"/>
              <a:t>)</a:t>
            </a:r>
          </a:p>
          <a:p>
            <a:pPr>
              <a:defRPr/>
            </a:pPr>
            <a:endParaRPr lang="de-DE" dirty="0"/>
          </a:p>
          <a:p>
            <a:pPr>
              <a:defRPr/>
            </a:pPr>
            <a:r>
              <a:rPr lang="de-DE" dirty="0"/>
              <a:t>Wie wir auf der letzten Folie gesehen haben, ist die Tabelle der </a:t>
            </a:r>
            <a:r>
              <a:rPr lang="de-DE" dirty="0" err="1"/>
              <a:t>GeoGebra</a:t>
            </a:r>
            <a:r>
              <a:rPr lang="de-DE" dirty="0"/>
              <a:t> Webseite auch schon nicht mehr ganz aktuell. Als regionale Option ist „</a:t>
            </a:r>
            <a:r>
              <a:rPr lang="de-DE" dirty="0" err="1"/>
              <a:t>Vlaanderen</a:t>
            </a:r>
            <a:r>
              <a:rPr lang="de-DE" dirty="0"/>
              <a:t>“ hinzugekommen. In dieser Option steht dann beispielsweise kein CAS zur Verfügung.</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28</a:t>
            </a:fld>
            <a:endParaRPr lang="de-DE"/>
          </a:p>
        </p:txBody>
      </p:sp>
    </p:spTree>
    <p:extLst>
      <p:ext uri="{BB962C8B-B14F-4D97-AF65-F5344CB8AC3E}">
        <p14:creationId xmlns:p14="http://schemas.microsoft.com/office/powerpoint/2010/main" val="15704827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Was ändert sich nun, wenn ich in den Prüfungsmodus wechsle?</a:t>
            </a:r>
          </a:p>
          <a:p>
            <a:pPr>
              <a:defRPr/>
            </a:pPr>
            <a:r>
              <a:rPr lang="de-DE" dirty="0"/>
              <a:t>Es werden Änderungen an der Werkzeugleiste sichtbar. Zunächst optisch: An der linken Seite färbt sich die Werkzeugleiste grün. Darüber hinaus steht in grüner Schrift in der oberen Leiste, welche Prüfungsoption gewählt wurde. Hier in unserem Beispiel „Schulversuch CAS in Prüfungen“. </a:t>
            </a:r>
          </a:p>
          <a:p>
            <a:pPr>
              <a:defRPr/>
            </a:pPr>
            <a:r>
              <a:rPr lang="de-DE" dirty="0"/>
              <a:t>Darüber hinaus wird ein </a:t>
            </a:r>
            <a:r>
              <a:rPr lang="de-DE" dirty="0" err="1"/>
              <a:t>Prüfungstimer</a:t>
            </a:r>
            <a:r>
              <a:rPr lang="de-DE" dirty="0"/>
              <a:t> aktiviert, dieser befindet sich in der rechten oberen Ecke und ist durch die Stoppuhr gut erkennbar. Direkt daneben befindet sich ein Button mit einem kleinen „i“. Über diesen kann man sich jederzeit das Prüfungsprotokoll anzeigen lassen.</a:t>
            </a:r>
          </a:p>
          <a:p>
            <a:pPr>
              <a:defRPr/>
            </a:pPr>
            <a:r>
              <a:rPr lang="de-DE" dirty="0"/>
              <a:t>Über das Auswahlfenster in der oberen Leiste können Schüler*innen zwischen den in der Prüfung zur Verfügung stehenden Funktionen von </a:t>
            </a:r>
            <a:r>
              <a:rPr lang="de-DE" dirty="0" err="1"/>
              <a:t>GeoGebra</a:t>
            </a:r>
            <a:r>
              <a:rPr lang="de-DE" dirty="0"/>
              <a:t> wechseln. Hier in unserem Beispiel ist lediglich der CAS Rechner zugelassen, weswegen hier keine anderen Funktionen auswählbar sind. Bei der Benutzung des Prüfungsmodus in der Option „Rechner Suite“ stehen entsprechend der Tabelle auf der vorherigen Folie weitere Funktionen zur Verfügung.</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29</a:t>
            </a:fld>
            <a:endParaRPr lang="de-DE"/>
          </a:p>
        </p:txBody>
      </p:sp>
    </p:spTree>
    <p:extLst>
      <p:ext uri="{BB962C8B-B14F-4D97-AF65-F5344CB8AC3E}">
        <p14:creationId xmlns:p14="http://schemas.microsoft.com/office/powerpoint/2010/main" val="22686319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Was ändert sich im Menü?</a:t>
            </a:r>
          </a:p>
          <a:p>
            <a:pPr>
              <a:defRPr/>
            </a:pPr>
            <a:r>
              <a:rPr lang="de-DE" dirty="0"/>
              <a:t>Man sieht auf den ersten Blick an der Größe des Menüs, dass im Prüfungsmodus einige Funktionen eingeschränkt sind. Wir wollen hierauf im Detail einmal eingehen:</a:t>
            </a:r>
          </a:p>
          <a:p>
            <a:pPr>
              <a:defRPr/>
            </a:pPr>
            <a:r>
              <a:rPr lang="de-DE" dirty="0"/>
              <a:t>Schauen wir uns zunächst die Optionen „Öffnen und (online/auf dem Computer) Speichern“ an. </a:t>
            </a:r>
          </a:p>
          <a:p>
            <a:pPr marL="285750" lvl="0" indent="-285750">
              <a:buFont typeface="Arial"/>
              <a:buChar char="•"/>
              <a:defRPr/>
            </a:pPr>
            <a:r>
              <a:rPr lang="de-DE" dirty="0"/>
              <a:t>Es ist möglich, Berechnungen während der Prüfung zu speichern, um diese zu einem späteren Zeitpunkt in derselben Prüfung wieder aufzurufen. (siehe Screenshot -&gt; Speichern der aktuellen Datei unter „Aufgabe 1“)</a:t>
            </a:r>
          </a:p>
          <a:p>
            <a:pPr marL="285750" lvl="0" indent="-285750">
              <a:buFont typeface="Arial"/>
              <a:buChar char="•"/>
              <a:defRPr/>
            </a:pPr>
            <a:r>
              <a:rPr lang="de-DE" dirty="0"/>
              <a:t>Die gespeicherten Dateien können über den entsprechenden Menüpunkt geöffnet werden. (siehe Screenshot – die vorher gespeicherten Aufgaben stehen zum Öffnen zur Verfügung)</a:t>
            </a:r>
          </a:p>
          <a:p>
            <a:pPr marL="285750" lvl="0" indent="-285750">
              <a:buFont typeface="Arial"/>
              <a:buChar char="•"/>
              <a:defRPr/>
            </a:pPr>
            <a:r>
              <a:rPr lang="de-DE" dirty="0"/>
              <a:t>Nachdem der </a:t>
            </a:r>
            <a:r>
              <a:rPr lang="de-DE" i="1" dirty="0"/>
              <a:t>Prüfungsmodus </a:t>
            </a:r>
            <a:r>
              <a:rPr lang="de-DE" dirty="0"/>
              <a:t>beendet wurde, sind die gespeicherten  Dateien nicht mehr verfügbar.</a:t>
            </a:r>
          </a:p>
          <a:p>
            <a:pPr marL="0" lvl="0" indent="0">
              <a:buFont typeface="Arial"/>
              <a:buNone/>
              <a:defRPr/>
            </a:pPr>
            <a:endParaRPr lang="de-DE" i="0" u="none" strike="noStrike" cap="none" dirty="0">
              <a:ln>
                <a:noFill/>
              </a:ln>
              <a:solidFill>
                <a:schemeClr val="tx1"/>
              </a:solidFill>
              <a:latin typeface="Arial"/>
            </a:endParaRPr>
          </a:p>
          <a:p>
            <a:pPr marL="0" lvl="0" indent="0">
              <a:buFont typeface="Arial"/>
              <a:buNone/>
              <a:defRPr/>
            </a:pPr>
            <a:r>
              <a:rPr lang="de-DE" i="0" u="none" strike="noStrike" cap="none" dirty="0">
                <a:ln>
                  <a:noFill/>
                </a:ln>
                <a:solidFill>
                  <a:schemeClr val="tx1"/>
                </a:solidFill>
                <a:latin typeface="Arial"/>
              </a:rPr>
              <a:t>Es ist nicht möglich Dateien online oder auf dem Computer abzuspeichern</a:t>
            </a:r>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30</a:t>
            </a:fld>
            <a:endParaRPr lang="de-DE"/>
          </a:p>
        </p:txBody>
      </p:sp>
    </p:spTree>
    <p:extLst>
      <p:ext uri="{BB962C8B-B14F-4D97-AF65-F5344CB8AC3E}">
        <p14:creationId xmlns:p14="http://schemas.microsoft.com/office/powerpoint/2010/main" val="11476296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Darüber hinaus ist das </a:t>
            </a:r>
            <a:r>
              <a:rPr lang="de-DE" i="0" u="none" strike="noStrike" cap="none" dirty="0">
                <a:ln>
                  <a:noFill/>
                </a:ln>
                <a:solidFill>
                  <a:schemeClr val="tx1"/>
                </a:solidFill>
                <a:latin typeface="Arial"/>
              </a:rPr>
              <a:t>Teilen, Exportieren, Herunterladen und Drucken im Prüfungsmodus nicht möglich.</a:t>
            </a:r>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31</a:t>
            </a:fld>
            <a:endParaRPr lang="de-DE"/>
          </a:p>
        </p:txBody>
      </p:sp>
    </p:spTree>
    <p:extLst>
      <p:ext uri="{BB962C8B-B14F-4D97-AF65-F5344CB8AC3E}">
        <p14:creationId xmlns:p14="http://schemas.microsoft.com/office/powerpoint/2010/main" val="39417454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Das Hilfe Menü ist deaktiviert</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32</a:t>
            </a:fld>
            <a:endParaRPr lang="de-DE"/>
          </a:p>
        </p:txBody>
      </p:sp>
    </p:spTree>
    <p:extLst>
      <p:ext uri="{BB962C8B-B14F-4D97-AF65-F5344CB8AC3E}">
        <p14:creationId xmlns:p14="http://schemas.microsoft.com/office/powerpoint/2010/main" val="36828098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Und man hat keinen Zugriff mehr auf den eigenen Account und die </a:t>
            </a:r>
            <a:r>
              <a:rPr lang="de-DE" dirty="0" err="1"/>
              <a:t>GeoGebra</a:t>
            </a:r>
            <a:r>
              <a:rPr lang="de-DE" dirty="0"/>
              <a:t> Webseite </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33</a:t>
            </a:fld>
            <a:endParaRPr lang="de-DE"/>
          </a:p>
        </p:txBody>
      </p:sp>
    </p:spTree>
    <p:extLst>
      <p:ext uri="{BB962C8B-B14F-4D97-AF65-F5344CB8AC3E}">
        <p14:creationId xmlns:p14="http://schemas.microsoft.com/office/powerpoint/2010/main" val="7084126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Ich habe eben kurz erwähnt, dass im Prüfungsmodus ein Prüfungsprotokoll zur Verfügung steht. </a:t>
            </a:r>
          </a:p>
          <a:p>
            <a:pPr marL="0" marR="0" lvl="0" indent="0" algn="l" defTabSz="914400">
              <a:lnSpc>
                <a:spcPct val="100000"/>
              </a:lnSpc>
              <a:spcBef>
                <a:spcPts val="0"/>
              </a:spcBef>
              <a:spcAft>
                <a:spcPts val="0"/>
              </a:spcAft>
              <a:buClrTx/>
              <a:buSzTx/>
              <a:buFontTx/>
              <a:buNone/>
              <a:defRPr/>
            </a:pPr>
            <a:r>
              <a:rPr lang="de-DE" sz="1200" b="0" i="0" u="none" strike="noStrike" cap="none" dirty="0">
                <a:ln>
                  <a:noFill/>
                </a:ln>
                <a:solidFill>
                  <a:schemeClr val="tx1"/>
                </a:solidFill>
                <a:latin typeface="Arial"/>
              </a:rPr>
              <a:t>Dieses kann während der Prüfung jederzeit angesehen werden, indem </a:t>
            </a:r>
            <a:r>
              <a:rPr lang="de-DE" dirty="0"/>
              <a:t>man </a:t>
            </a:r>
            <a:r>
              <a:rPr lang="de-DE" sz="1200" b="0" i="0" u="none" strike="noStrike" cap="none" dirty="0">
                <a:ln>
                  <a:noFill/>
                </a:ln>
                <a:solidFill>
                  <a:schemeClr val="tx1"/>
                </a:solidFill>
                <a:latin typeface="Arial"/>
              </a:rPr>
              <a:t>in der Kopfzeile auf den</a:t>
            </a:r>
            <a:r>
              <a:rPr lang="de-DE" sz="1200" b="0" i="1" u="none" strike="noStrike" cap="none" dirty="0">
                <a:ln>
                  <a:noFill/>
                </a:ln>
                <a:solidFill>
                  <a:schemeClr val="tx1"/>
                </a:solidFill>
                <a:latin typeface="Arial"/>
              </a:rPr>
              <a:t> Prüfungsprotokoll </a:t>
            </a:r>
            <a:r>
              <a:rPr lang="de-DE" sz="1200" b="0" i="0" u="none" strike="noStrike" cap="none" dirty="0">
                <a:ln>
                  <a:noFill/>
                </a:ln>
                <a:solidFill>
                  <a:schemeClr val="tx1"/>
                </a:solidFill>
                <a:latin typeface="Arial"/>
              </a:rPr>
              <a:t>Button klickt. </a:t>
            </a:r>
            <a:endParaRPr lang="de-DE" dirty="0"/>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sz="1200" b="0" i="0" u="none" strike="noStrike" cap="none" dirty="0">
                <a:ln>
                  <a:noFill/>
                </a:ln>
                <a:solidFill>
                  <a:schemeClr val="tx1"/>
                </a:solidFill>
                <a:latin typeface="Arial"/>
              </a:rPr>
              <a:t>Das </a:t>
            </a:r>
            <a:r>
              <a:rPr lang="de-DE" sz="1200" b="0" i="1" u="none" strike="noStrike" cap="none" dirty="0">
                <a:ln>
                  <a:noFill/>
                </a:ln>
                <a:solidFill>
                  <a:schemeClr val="tx1"/>
                </a:solidFill>
                <a:latin typeface="Arial"/>
              </a:rPr>
              <a:t>Prüfungsprotokoll </a:t>
            </a:r>
            <a:r>
              <a:rPr lang="de-DE" sz="1200" b="0" i="0" u="none" strike="noStrike" cap="none" dirty="0">
                <a:ln>
                  <a:noFill/>
                </a:ln>
                <a:solidFill>
                  <a:schemeClr val="tx1"/>
                </a:solidFill>
                <a:latin typeface="Arial"/>
              </a:rPr>
              <a:t>beinhaltet folgende Informationen: </a:t>
            </a:r>
            <a:endParaRPr lang="de-DE" dirty="0"/>
          </a:p>
          <a:p>
            <a:pPr marL="0" marR="0" lvl="0" indent="0" algn="l" defTabSz="914400">
              <a:lnSpc>
                <a:spcPct val="100000"/>
              </a:lnSpc>
              <a:spcBef>
                <a:spcPts val="0"/>
              </a:spcBef>
              <a:spcAft>
                <a:spcPts val="0"/>
              </a:spcAft>
              <a:buClrTx/>
              <a:buSzTx/>
              <a:buFontTx/>
              <a:buNone/>
              <a:defRPr/>
            </a:pPr>
            <a:endParaRPr lang="de-DE" sz="2800" b="0" i="0" u="none" strike="noStrike" cap="none" dirty="0">
              <a:ln>
                <a:noFill/>
              </a:ln>
              <a:solidFill>
                <a:schemeClr val="tx1"/>
              </a:solidFill>
              <a:latin typeface="Arial"/>
            </a:endParaRPr>
          </a:p>
          <a:p>
            <a:pPr lvl="0">
              <a:buFontTx/>
              <a:buChar char="•"/>
              <a:defRPr/>
            </a:pPr>
            <a:r>
              <a:rPr lang="de-DE" b="0" i="0" u="none" strike="noStrike" cap="none" dirty="0">
                <a:ln>
                  <a:noFill/>
                </a:ln>
                <a:solidFill>
                  <a:schemeClr val="tx1"/>
                </a:solidFill>
                <a:latin typeface="Arial"/>
              </a:rPr>
              <a:t> Di</a:t>
            </a:r>
            <a:r>
              <a:rPr lang="de-DE" dirty="0"/>
              <a:t>e aktuelle Option </a:t>
            </a:r>
          </a:p>
          <a:p>
            <a:pPr lvl="0">
              <a:defRPr/>
            </a:pPr>
            <a:r>
              <a:rPr lang="de-DE" dirty="0"/>
              <a:t>  des Prüfungsmodus</a:t>
            </a:r>
          </a:p>
          <a:p>
            <a:pPr lvl="0">
              <a:buFontTx/>
              <a:buChar char="•"/>
              <a:defRPr/>
            </a:pPr>
            <a:r>
              <a:rPr lang="de-DE" b="0" i="0" u="none" strike="noStrike" cap="none" dirty="0">
                <a:ln>
                  <a:noFill/>
                </a:ln>
                <a:solidFill>
                  <a:schemeClr val="tx1"/>
                </a:solidFill>
                <a:latin typeface="Arial"/>
              </a:rPr>
              <a:t> Dauer (der </a:t>
            </a:r>
            <a:r>
              <a:rPr lang="de-DE" dirty="0"/>
              <a:t>Prüfung)</a:t>
            </a:r>
          </a:p>
          <a:p>
            <a:pPr lvl="0">
              <a:buFontTx/>
              <a:buChar char="•"/>
              <a:defRPr/>
            </a:pPr>
            <a:r>
              <a:rPr lang="de-DE" b="0" i="0" u="none" strike="noStrike" cap="none" dirty="0">
                <a:ln>
                  <a:noFill/>
                </a:ln>
                <a:solidFill>
                  <a:schemeClr val="tx1"/>
                </a:solidFill>
                <a:latin typeface="Arial"/>
              </a:rPr>
              <a:t> Datum der Prüfung</a:t>
            </a:r>
            <a:endParaRPr lang="de-DE" dirty="0"/>
          </a:p>
          <a:p>
            <a:pPr lvl="0">
              <a:buFontTx/>
              <a:buChar char="•"/>
              <a:defRPr/>
            </a:pPr>
            <a:r>
              <a:rPr lang="de-DE" dirty="0"/>
              <a:t> Beginn der Prüfung</a:t>
            </a:r>
          </a:p>
          <a:p>
            <a:pPr lvl="0">
              <a:buFontTx/>
              <a:buChar char="•"/>
              <a:defRPr/>
            </a:pPr>
            <a:r>
              <a:rPr lang="de-DE" b="0" i="0" u="none" strike="noStrike" cap="none" dirty="0">
                <a:ln>
                  <a:noFill/>
                </a:ln>
                <a:solidFill>
                  <a:schemeClr val="tx1"/>
                </a:solidFill>
                <a:latin typeface="Arial"/>
              </a:rPr>
              <a:t> Ende der Prüfung</a:t>
            </a:r>
            <a:endParaRPr lang="de-DE" dirty="0"/>
          </a:p>
          <a:p>
            <a:pPr lvl="0">
              <a:buFontTx/>
              <a:buChar char="•"/>
              <a:defRPr/>
            </a:pPr>
            <a:r>
              <a:rPr lang="de-DE" b="0" i="0" u="none" strike="noStrike" cap="none" dirty="0">
                <a:ln>
                  <a:noFill/>
                </a:ln>
                <a:solidFill>
                  <a:schemeClr val="tx1"/>
                </a:solidFill>
                <a:latin typeface="Arial"/>
              </a:rPr>
              <a:t> Zeitstempel des visuellen </a:t>
            </a:r>
            <a:endParaRPr lang="de-DE" dirty="0"/>
          </a:p>
          <a:p>
            <a:pPr lvl="0">
              <a:defRPr/>
            </a:pPr>
            <a:r>
              <a:rPr lang="de-DE" dirty="0"/>
              <a:t>  </a:t>
            </a:r>
            <a:r>
              <a:rPr lang="de-DE" b="0" i="0" u="none" strike="noStrike" cap="none" dirty="0">
                <a:ln>
                  <a:noFill/>
                </a:ln>
                <a:solidFill>
                  <a:schemeClr val="tx1"/>
                </a:solidFill>
                <a:latin typeface="Arial"/>
              </a:rPr>
              <a:t>Alarms (optional)</a:t>
            </a:r>
            <a:endParaRPr lang="de-DE" dirty="0"/>
          </a:p>
          <a:p>
            <a:pPr marL="0" marR="0" lvl="0" indent="0" algn="l" defTabSz="914400">
              <a:lnSpc>
                <a:spcPct val="100000"/>
              </a:lnSpc>
              <a:spcBef>
                <a:spcPts val="0"/>
              </a:spcBef>
              <a:spcAft>
                <a:spcPts val="0"/>
              </a:spcAft>
              <a:buClrTx/>
              <a:buSzTx/>
              <a:buFontTx/>
              <a:buNone/>
              <a:defRPr/>
            </a:pPr>
            <a:endParaRPr lang="de-DE" sz="1200" b="0" i="0" u="none" strike="noStrike" cap="none" dirty="0">
              <a:ln>
                <a:noFill/>
              </a:ln>
              <a:solidFill>
                <a:schemeClr val="tx1"/>
              </a:solidFill>
              <a:latin typeface="Arial"/>
            </a:endParaRPr>
          </a:p>
          <a:p>
            <a:pPr>
              <a:defRPr/>
            </a:pPr>
            <a:r>
              <a:rPr lang="de-DE" dirty="0"/>
              <a:t>Ist nichts auffälliges während der Prüfung passiert, hat das Prüfungsprotokoll oben eine grüne Färbung, wurde der Prüfungsmodus dagegen zwischenzeitlich verlassen, ist die Farbe rot und man kann zusätzlich sehen, wann und für wie lange der Prüfungsmodus verlassen wurde.</a:t>
            </a:r>
          </a:p>
          <a:p>
            <a:pPr>
              <a:defRPr/>
            </a:pPr>
            <a:endParaRPr lang="de-DE" dirty="0"/>
          </a:p>
          <a:p>
            <a:pPr>
              <a:defRPr/>
            </a:pPr>
            <a:r>
              <a:rPr lang="de-DE" dirty="0"/>
              <a:t>Hierbei gilt:</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34</a:t>
            </a:fld>
            <a:endParaRPr lang="de-DE"/>
          </a:p>
        </p:txBody>
      </p:sp>
    </p:spTree>
    <p:extLst>
      <p:ext uri="{BB962C8B-B14F-4D97-AF65-F5344CB8AC3E}">
        <p14:creationId xmlns:p14="http://schemas.microsoft.com/office/powerpoint/2010/main" val="20775566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a:lnSpc>
                <a:spcPct val="100000"/>
              </a:lnSpc>
              <a:spcBef>
                <a:spcPts val="0"/>
              </a:spcBef>
              <a:spcAft>
                <a:spcPts val="0"/>
              </a:spcAft>
              <a:buClrTx/>
              <a:buSzTx/>
              <a:buFontTx/>
              <a:buNone/>
              <a:defRPr/>
            </a:pPr>
            <a:r>
              <a:rPr lang="de-DE" dirty="0"/>
              <a:t>Jedes Verlassen des </a:t>
            </a:r>
            <a:r>
              <a:rPr lang="de-DE" i="1" dirty="0"/>
              <a:t>Prüfungsmodus wird</a:t>
            </a:r>
            <a:r>
              <a:rPr lang="de-DE" dirty="0"/>
              <a:t> im </a:t>
            </a:r>
            <a:r>
              <a:rPr lang="de-DE" i="1" dirty="0"/>
              <a:t>Prüfungsprotokoll </a:t>
            </a:r>
            <a:r>
              <a:rPr lang="de-DE" dirty="0"/>
              <a:t>dokumentiert und gibt den genauen Zeitstempel des Ereignisses an. Die Rückkehr zum Prüfungsfenster ist ebenfalls im </a:t>
            </a:r>
            <a:r>
              <a:rPr lang="de-DE" i="1" dirty="0"/>
              <a:t>Prüfungsprotokoll </a:t>
            </a:r>
            <a:r>
              <a:rPr lang="de-DE" dirty="0"/>
              <a:t>dokumentiert, sodass man überprüfen kannst, wie lange der Fokus außerhalb des Prüfungsfensters lag.</a:t>
            </a:r>
          </a:p>
          <a:p>
            <a:pPr>
              <a:defRPr/>
            </a:pPr>
            <a:endParaRPr lang="de-DE" dirty="0"/>
          </a:p>
          <a:p>
            <a:pPr>
              <a:defRPr/>
            </a:pPr>
            <a:r>
              <a:rPr lang="de-DE" dirty="0"/>
              <a:t>Wie ein solches Verlassen des Prüfungsmodus gewertet wird, liegt zunächst einmal im Ermessen der Lehrkraft/Schule: Ob z. B. ein Verlassen des Prüfungsmodus für 3 Sekunden als Täuschungsversuch gewertet wird oder nicht.</a:t>
            </a:r>
          </a:p>
          <a:p>
            <a:pPr>
              <a:defRPr/>
            </a:pPr>
            <a:endParaRPr lang="de-DE" dirty="0"/>
          </a:p>
          <a:p>
            <a:pPr>
              <a:defRPr/>
            </a:pPr>
            <a:r>
              <a:rPr lang="de-DE" dirty="0"/>
              <a:t>Wenn nun die Prüfung beendet ist, dann wählt man im Menü die Option „Prüfung beenden“. Dies muss man noch einmal bestätigen. In Anschluss wird der Prüfungsprotokoll automatisch angezeigt und es öffnet sich ein Dateiauswahl-Fenster, um dieses abzuspeichern. Hier gibt es auch einen Unterschied zu Smartphones und dem </a:t>
            </a:r>
            <a:r>
              <a:rPr lang="de-DE" dirty="0" err="1"/>
              <a:t>ipad</a:t>
            </a:r>
            <a:r>
              <a:rPr lang="de-DE" dirty="0"/>
              <a:t>: Bei Smartphones und auf dem </a:t>
            </a:r>
            <a:r>
              <a:rPr lang="de-DE" dirty="0" err="1"/>
              <a:t>Ipad</a:t>
            </a:r>
            <a:r>
              <a:rPr lang="de-DE" dirty="0"/>
              <a:t> wird nach dem Beenden der Prüfung automatisch ein Screenshot gemacht, der dann in der Galerie gespeichert ist.</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35</a:t>
            </a:fld>
            <a:endParaRPr lang="de-DE"/>
          </a:p>
        </p:txBody>
      </p:sp>
    </p:spTree>
    <p:extLst>
      <p:ext uri="{BB962C8B-B14F-4D97-AF65-F5344CB8AC3E}">
        <p14:creationId xmlns:p14="http://schemas.microsoft.com/office/powerpoint/2010/main" val="21377621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defRPr/>
            </a:pPr>
            <a:r>
              <a:rPr lang="de-DE" sz="1200" dirty="0">
                <a:latin typeface="Calibri"/>
                <a:ea typeface="Calibri"/>
                <a:cs typeface="Times New Roman"/>
              </a:rPr>
              <a:t>Jetzt wollen wir uns das Ganze aber natürlich auch einmal im bewegten Bild anschauen – auch mit auslösen eines visuellen Alarms.</a:t>
            </a:r>
            <a:endParaRPr lang="de-DE" dirty="0"/>
          </a:p>
          <a:p>
            <a:pPr>
              <a:lnSpc>
                <a:spcPct val="107000"/>
              </a:lnSpc>
              <a:spcAft>
                <a:spcPts val="800"/>
              </a:spcAft>
              <a:defRPr/>
            </a:pPr>
            <a:r>
              <a:rPr lang="de-DE" sz="1200" dirty="0">
                <a:latin typeface="Calibri"/>
                <a:ea typeface="Calibri"/>
                <a:cs typeface="Times New Roman"/>
              </a:rPr>
              <a:t>Wir öffnen wir eben erklärt den Prüfungsmodus. Dadurch geht </a:t>
            </a:r>
            <a:r>
              <a:rPr lang="de-DE" sz="1200" dirty="0" err="1">
                <a:latin typeface="Calibri"/>
                <a:ea typeface="Calibri"/>
                <a:cs typeface="Times New Roman"/>
              </a:rPr>
              <a:t>GeoGebra</a:t>
            </a:r>
            <a:r>
              <a:rPr lang="de-DE" sz="1200" dirty="0">
                <a:latin typeface="Calibri"/>
                <a:ea typeface="Calibri"/>
                <a:cs typeface="Times New Roman"/>
              </a:rPr>
              <a:t> automatisch in den Vollbildmodus und wir sehen die eben angesprochenen Veränderungen der Werkzeugleiste. </a:t>
            </a:r>
            <a:endParaRPr lang="de-DE" dirty="0"/>
          </a:p>
          <a:p>
            <a:pPr>
              <a:lnSpc>
                <a:spcPct val="107000"/>
              </a:lnSpc>
              <a:spcAft>
                <a:spcPts val="800"/>
              </a:spcAft>
              <a:defRPr/>
            </a:pPr>
            <a:r>
              <a:rPr lang="de-DE" sz="1200" dirty="0">
                <a:latin typeface="Calibri"/>
                <a:ea typeface="Calibri"/>
                <a:cs typeface="Times New Roman"/>
              </a:rPr>
              <a:t>Über den Button mit dem i oben rechts kann ich jederzeit das Prüfungsprotokoll aufrufen. Wir sehen hier im Beispiel, dass noch alles grün ist, also bisher der Prüfungsmodus nicht verlassen wurde.</a:t>
            </a:r>
            <a:endParaRPr lang="de-DE" dirty="0"/>
          </a:p>
          <a:p>
            <a:pPr>
              <a:lnSpc>
                <a:spcPct val="107000"/>
              </a:lnSpc>
              <a:spcAft>
                <a:spcPts val="800"/>
              </a:spcAft>
              <a:defRPr/>
            </a:pPr>
            <a:endParaRPr lang="de-DE" sz="1200" dirty="0">
              <a:latin typeface="Calibri"/>
              <a:ea typeface="Calibri"/>
              <a:cs typeface="Times New Roman"/>
            </a:endParaRPr>
          </a:p>
          <a:p>
            <a:pPr>
              <a:lnSpc>
                <a:spcPct val="107000"/>
              </a:lnSpc>
              <a:spcAft>
                <a:spcPts val="800"/>
              </a:spcAft>
              <a:defRPr/>
            </a:pPr>
            <a:r>
              <a:rPr lang="de-DE" sz="1200" dirty="0">
                <a:latin typeface="Calibri"/>
                <a:ea typeface="Calibri"/>
                <a:cs typeface="Times New Roman"/>
              </a:rPr>
              <a:t>Jetzt kann es natürlich sein, dass es pfiffigen Schüler*innen gibt, die zwischendurch versuchen mit einer Tastenkombination in ein anderes Programm zu gehen und dort zum Beispiel irgendwas anderes öffnen. (dies geht, wenn man z.B. bei Firefox einen Rechtsklick auf die Eigenschaften vornimmt und dann eine Tastenkombination zum Öffnen festlegt)</a:t>
            </a:r>
            <a:endParaRPr lang="de-DE" dirty="0"/>
          </a:p>
          <a:p>
            <a:pPr>
              <a:lnSpc>
                <a:spcPct val="107000"/>
              </a:lnSpc>
              <a:spcAft>
                <a:spcPts val="800"/>
              </a:spcAft>
              <a:defRPr/>
            </a:pPr>
            <a:endParaRPr lang="de-DE" sz="1200" dirty="0">
              <a:latin typeface="Calibri"/>
              <a:ea typeface="Calibri"/>
              <a:cs typeface="Times New Roman"/>
            </a:endParaRPr>
          </a:p>
          <a:p>
            <a:pPr>
              <a:lnSpc>
                <a:spcPct val="107000"/>
              </a:lnSpc>
              <a:spcAft>
                <a:spcPts val="800"/>
              </a:spcAft>
              <a:defRPr/>
            </a:pPr>
            <a:r>
              <a:rPr lang="de-DE" sz="1200" dirty="0">
                <a:latin typeface="Calibri"/>
                <a:ea typeface="Calibri"/>
                <a:cs typeface="Times New Roman"/>
              </a:rPr>
              <a:t>Dann wird aber der visuelle Alarm ausgelöst und mein Balken färbt sich rot. Wenn ich dann wieder auf das „i“ neben der Zeit klicke, so ist jetzt auch zu sehen, für wie lange ich den Prüfungsmodus verlassen habe. </a:t>
            </a:r>
            <a:endParaRPr lang="de-DE" dirty="0"/>
          </a:p>
          <a:p>
            <a:pPr>
              <a:lnSpc>
                <a:spcPct val="107000"/>
              </a:lnSpc>
              <a:spcAft>
                <a:spcPts val="800"/>
              </a:spcAft>
              <a:defRPr/>
            </a:pPr>
            <a:r>
              <a:rPr lang="de-DE" sz="1200" dirty="0">
                <a:latin typeface="Calibri"/>
                <a:ea typeface="Calibri"/>
                <a:cs typeface="Times New Roman"/>
              </a:rPr>
              <a:t>Dann kann ich erstmal wieder arbeiten und bei jedem weiteren Verlassen des Prüfungsmodus, wird eine entsprechende Notiz hinterlegt. Wenn ich nun den Prüfungsmodus beende, dann zeigt mir das Programm noch abschließend, die hinterlegten Daten zur Prüfung, die dann auch auf dem Gerät gespeichert werden können.</a:t>
            </a:r>
            <a:endParaRPr lang="de-DE" dirty="0"/>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36</a:t>
            </a:fld>
            <a:endParaRPr lang="de-DE"/>
          </a:p>
        </p:txBody>
      </p:sp>
    </p:spTree>
    <p:extLst>
      <p:ext uri="{BB962C8B-B14F-4D97-AF65-F5344CB8AC3E}">
        <p14:creationId xmlns:p14="http://schemas.microsoft.com/office/powerpoint/2010/main" val="8406925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defRPr/>
            </a:pPr>
            <a:r>
              <a:rPr lang="de-DE" dirty="0"/>
              <a:t>Ich möchte ganz kurz noch zu ein paar kleinen Unterschieden beim Starten des Prüfungsmodus auf Smartphones </a:t>
            </a:r>
            <a:r>
              <a:rPr lang="de-DE" dirty="0" err="1"/>
              <a:t>bzw</a:t>
            </a:r>
            <a:r>
              <a:rPr lang="de-DE" dirty="0"/>
              <a:t> </a:t>
            </a:r>
            <a:r>
              <a:rPr lang="de-DE" dirty="0" err="1"/>
              <a:t>Ipads</a:t>
            </a:r>
            <a:r>
              <a:rPr lang="de-DE" dirty="0"/>
              <a:t> hinweisen:</a:t>
            </a:r>
          </a:p>
          <a:p>
            <a:pPr marL="285750" indent="-285750">
              <a:buFont typeface="Arial"/>
              <a:buChar char="•"/>
              <a:defRPr/>
            </a:pPr>
            <a:r>
              <a:rPr lang="de-DE" dirty="0"/>
              <a:t>Nach Auswahl des Prüfungsmodus erscheint ein Dialogfenster, welches dazu auffordert, den Flugmodus einzuschalten und Wi-Fi und Bluetooth auszuschalten. </a:t>
            </a:r>
          </a:p>
          <a:p>
            <a:pPr>
              <a:defRPr/>
            </a:pPr>
            <a:endParaRPr lang="de-DE" dirty="0"/>
          </a:p>
          <a:p>
            <a:pPr marL="285750" indent="-285750">
              <a:buFont typeface="Arial"/>
              <a:buChar char="•"/>
              <a:defRPr/>
            </a:pPr>
            <a:r>
              <a:rPr lang="de-DE" dirty="0"/>
              <a:t>Nur bei iPhone/iPad: Anschließend wird man gebeten, die </a:t>
            </a:r>
            <a:r>
              <a:rPr lang="de-DE" i="1" dirty="0"/>
              <a:t>Einschränkung durch die App </a:t>
            </a:r>
            <a:r>
              <a:rPr lang="de-DE" dirty="0"/>
              <a:t>zu bestätigen. Dadurch wird sichergestellt, dass das iPhone/iPad auf den </a:t>
            </a:r>
            <a:r>
              <a:rPr lang="de-DE" i="1" dirty="0"/>
              <a:t>Prüfungsmodus</a:t>
            </a:r>
            <a:r>
              <a:rPr lang="de-DE" dirty="0"/>
              <a:t> beschränkt ist und keinen Zugriff auf andere Apps zulässt, bis der </a:t>
            </a:r>
            <a:r>
              <a:rPr lang="de-DE" i="1" dirty="0"/>
              <a:t>Prüfungsmodus </a:t>
            </a:r>
            <a:r>
              <a:rPr lang="de-DE" dirty="0"/>
              <a:t>wieder beendet wird.</a:t>
            </a:r>
          </a:p>
          <a:p>
            <a:pPr>
              <a:defRPr/>
            </a:pPr>
            <a:endParaRPr lang="de-DE" dirty="0"/>
          </a:p>
          <a:p>
            <a:pPr marL="285750" indent="-285750">
              <a:buFont typeface="Arial"/>
              <a:buChar char="•"/>
              <a:defRPr/>
            </a:pPr>
            <a:r>
              <a:rPr lang="de-DE" dirty="0"/>
              <a:t>Bei der erstmaligen Verwendung des </a:t>
            </a:r>
            <a:r>
              <a:rPr lang="de-DE" i="1" dirty="0"/>
              <a:t>Prüfungsmodus wird man zusätzlich darum </a:t>
            </a:r>
            <a:r>
              <a:rPr lang="de-DE" dirty="0"/>
              <a:t>gebeten, den Zugriff auf die Galerie zu erlauben, um am Ende der Prüfung einen Screenshot mit den Prüfungsdetails zu speichern. </a:t>
            </a:r>
          </a:p>
          <a:p>
            <a:pPr>
              <a:lnSpc>
                <a:spcPct val="107000"/>
              </a:lnSpc>
              <a:spcAft>
                <a:spcPts val="800"/>
              </a:spcAft>
              <a:defRPr/>
            </a:pPr>
            <a:endParaRPr lang="de-DE" dirty="0"/>
          </a:p>
          <a:p>
            <a:pPr>
              <a:lnSpc>
                <a:spcPct val="107000"/>
              </a:lnSpc>
              <a:spcAft>
                <a:spcPts val="800"/>
              </a:spcAft>
              <a:defRPr/>
            </a:pPr>
            <a:endParaRPr lang="de-DE" dirty="0"/>
          </a:p>
          <a:p>
            <a:pPr>
              <a:lnSpc>
                <a:spcPct val="107000"/>
              </a:lnSpc>
              <a:spcAft>
                <a:spcPts val="800"/>
              </a:spcAft>
              <a:defRPr/>
            </a:pPr>
            <a:endParaRPr lang="de-DE" dirty="0"/>
          </a:p>
          <a:p>
            <a:pPr>
              <a:lnSpc>
                <a:spcPct val="107000"/>
              </a:lnSpc>
              <a:spcAft>
                <a:spcPts val="800"/>
              </a:spcAft>
              <a:defRPr/>
            </a:pPr>
            <a:r>
              <a:rPr lang="de-DE" dirty="0"/>
              <a:t>Ausführliche Anleitungen für iPhone/iPad und Android sind auf der Webseite von </a:t>
            </a:r>
            <a:r>
              <a:rPr lang="de-DE" dirty="0" err="1"/>
              <a:t>GeoGebra</a:t>
            </a:r>
            <a:r>
              <a:rPr lang="de-DE" dirty="0"/>
              <a:t> hinterlegt</a:t>
            </a:r>
          </a:p>
          <a:p>
            <a:pPr>
              <a:lnSpc>
                <a:spcPct val="107000"/>
              </a:lnSpc>
              <a:spcAft>
                <a:spcPts val="800"/>
              </a:spcAft>
              <a:defRPr/>
            </a:pPr>
            <a:r>
              <a:rPr lang="de-DE" dirty="0"/>
              <a:t>iPhone/iPad: https://www.geogebra.org/m/m97r7cd4#material/kxyjwsgq</a:t>
            </a:r>
          </a:p>
          <a:p>
            <a:pPr>
              <a:lnSpc>
                <a:spcPct val="107000"/>
              </a:lnSpc>
              <a:spcAft>
                <a:spcPts val="800"/>
              </a:spcAft>
              <a:defRPr/>
            </a:pPr>
            <a:r>
              <a:rPr lang="de-DE" dirty="0"/>
              <a:t>Android: https://www.geogebra.org/m/m97r7cd4#material/tzfecu45</a:t>
            </a:r>
          </a:p>
          <a:p>
            <a:pPr>
              <a:lnSpc>
                <a:spcPct val="107000"/>
              </a:lnSpc>
              <a:spcAft>
                <a:spcPts val="800"/>
              </a:spcAft>
              <a:defRPr/>
            </a:pPr>
            <a:r>
              <a:rPr lang="de-DE" dirty="0"/>
              <a:t>Windows/MacOS: https://www.geogebra.org/m/m97r7cd4#material/d4pasrxx</a:t>
            </a:r>
          </a:p>
        </p:txBody>
      </p:sp>
      <p:sp>
        <p:nvSpPr>
          <p:cNvPr id="4" name="Foliennummernplatzhalter 3"/>
          <p:cNvSpPr>
            <a:spLocks noGrp="1"/>
          </p:cNvSpPr>
          <p:nvPr>
            <p:ph type="sldNum" sz="quarter" idx="10"/>
          </p:nvPr>
        </p:nvSpPr>
        <p:spPr/>
        <p:txBody>
          <a:bodyPr/>
          <a:lstStyle/>
          <a:p>
            <a:fld id="{456EA2B8-489A-2D46-9FF2-809674614F4E}" type="slidenum">
              <a:rPr lang="de-DE" smtClean="0"/>
              <a:t>37</a:t>
            </a:fld>
            <a:endParaRPr lang="de-DE"/>
          </a:p>
        </p:txBody>
      </p:sp>
    </p:spTree>
    <p:extLst>
      <p:ext uri="{BB962C8B-B14F-4D97-AF65-F5344CB8AC3E}">
        <p14:creationId xmlns:p14="http://schemas.microsoft.com/office/powerpoint/2010/main" val="5618295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30 min </a:t>
            </a:r>
            <a:r>
              <a:rPr lang="de-DE" dirty="0" err="1"/>
              <a:t>rest</a:t>
            </a:r>
            <a:r>
              <a:rPr lang="de-DE" baseline="0" dirty="0"/>
              <a:t> sollten hier noch sein?</a:t>
            </a:r>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4</a:t>
            </a:fld>
            <a:endParaRPr lang="de-DE"/>
          </a:p>
        </p:txBody>
      </p:sp>
    </p:spTree>
    <p:extLst>
      <p:ext uri="{BB962C8B-B14F-4D97-AF65-F5344CB8AC3E}">
        <p14:creationId xmlns:p14="http://schemas.microsoft.com/office/powerpoint/2010/main" val="6108158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defRPr/>
            </a:pPr>
            <a:r>
              <a:rPr lang="de-DE" dirty="0"/>
              <a:t>Zum Abschluss des Abschnitts „Prüfungsmodus“ haben wir noch 2 Arbeitsaufträge mitgebracht. </a:t>
            </a:r>
          </a:p>
          <a:p>
            <a:pPr>
              <a:lnSpc>
                <a:spcPct val="107000"/>
              </a:lnSpc>
              <a:spcAft>
                <a:spcPts val="800"/>
              </a:spcAft>
              <a:defRPr/>
            </a:pPr>
            <a:r>
              <a:rPr lang="de-DE" dirty="0"/>
              <a:t>Aktivieren Sie gerne selbst einmal bei sich auf dem Gerät den Prüfungsmodus und schauen Sie einmal, ob Sie (in der Benutzung das CAS App oder Schulversuch CAS Option) Funktionen finden, die Sie durchführen können, aber laut Ministerium vom MMS nicht durchführbar sein sollten und testen Sie auch gerne einmal selbst aus, ob sie es schaffen, den Prüfungsmodus zu verlassen, ohne einen visuellen Alarm auszulösen.</a:t>
            </a:r>
          </a:p>
          <a:p>
            <a:pPr>
              <a:lnSpc>
                <a:spcPct val="107000"/>
              </a:lnSpc>
              <a:spcAft>
                <a:spcPts val="800"/>
              </a:spcAft>
              <a:defRPr/>
            </a:pPr>
            <a:endParaRPr lang="de-DE" dirty="0"/>
          </a:p>
          <a:p>
            <a:pPr>
              <a:lnSpc>
                <a:spcPct val="107000"/>
              </a:lnSpc>
              <a:spcAft>
                <a:spcPts val="800"/>
              </a:spcAft>
              <a:defRPr/>
            </a:pPr>
            <a:r>
              <a:rPr lang="de-DE" dirty="0"/>
              <a:t>Gerne beantworte ich aber auch noch Fragen zu dem Prüfungsmodus, bevor wir die Arbeitsphase starten</a:t>
            </a:r>
          </a:p>
        </p:txBody>
      </p:sp>
      <p:sp>
        <p:nvSpPr>
          <p:cNvPr id="4" name="Foliennummernplatzhalter 3"/>
          <p:cNvSpPr>
            <a:spLocks noGrp="1"/>
          </p:cNvSpPr>
          <p:nvPr>
            <p:ph type="sldNum" sz="quarter" idx="10"/>
          </p:nvPr>
        </p:nvSpPr>
        <p:spPr/>
        <p:txBody>
          <a:bodyPr/>
          <a:lstStyle/>
          <a:p>
            <a:fld id="{456EA2B8-489A-2D46-9FF2-809674614F4E}" type="slidenum">
              <a:rPr lang="de-DE" smtClean="0"/>
              <a:t>38</a:t>
            </a:fld>
            <a:endParaRPr lang="de-DE"/>
          </a:p>
        </p:txBody>
      </p:sp>
    </p:spTree>
    <p:extLst>
      <p:ext uri="{BB962C8B-B14F-4D97-AF65-F5344CB8AC3E}">
        <p14:creationId xmlns:p14="http://schemas.microsoft.com/office/powerpoint/2010/main" val="2702356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Drei Punkte, die sich zum Teil fast widersprechen</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41</a:t>
            </a:fld>
            <a:endParaRPr lang="de-DE"/>
          </a:p>
        </p:txBody>
      </p:sp>
    </p:spTree>
    <p:extLst>
      <p:ext uri="{BB962C8B-B14F-4D97-AF65-F5344CB8AC3E}">
        <p14:creationId xmlns:p14="http://schemas.microsoft.com/office/powerpoint/2010/main" val="42128255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Aufgaben können nicht ausschließlich mit MMS gelöst werden</a:t>
            </a:r>
          </a:p>
          <a:p>
            <a:pPr>
              <a:defRPr/>
            </a:pPr>
            <a:r>
              <a:rPr lang="de-DE" dirty="0"/>
              <a:t>Können teilweise zum Verständnis beitragen (Schieberegler Aufgabe d))</a:t>
            </a:r>
          </a:p>
          <a:p>
            <a:pPr>
              <a:defRPr/>
            </a:pPr>
            <a:r>
              <a:rPr lang="de-DE" dirty="0"/>
              <a:t>Aber die Lösung einer Aufgabe ggf. auch komplizierter machen (Aufgabe b)) mit Schieberegler nicht möglich</a:t>
            </a:r>
          </a:p>
          <a:p>
            <a:pPr>
              <a:buFont typeface="Wingdings"/>
              <a:buChar char="è"/>
              <a:defRPr/>
            </a:pPr>
            <a:r>
              <a:rPr lang="de-DE" dirty="0"/>
              <a:t>Per Hand einfacher zu lösen</a:t>
            </a:r>
          </a:p>
          <a:p>
            <a:pPr>
              <a:defRPr/>
            </a:pPr>
            <a:r>
              <a:rPr lang="de-DE" dirty="0"/>
              <a:t>Institut zur Qualitätsentwicklung im Bildungswesen</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44</a:t>
            </a:fld>
            <a:endParaRPr lang="de-DE"/>
          </a:p>
        </p:txBody>
      </p:sp>
    </p:spTree>
    <p:extLst>
      <p:ext uri="{BB962C8B-B14F-4D97-AF65-F5344CB8AC3E}">
        <p14:creationId xmlns:p14="http://schemas.microsoft.com/office/powerpoint/2010/main" val="9279454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Aufgaben von MMS und WTR unterscheiden sich (in den meisten Fällen)</a:t>
            </a:r>
          </a:p>
          <a:p>
            <a:pPr>
              <a:defRPr/>
            </a:pPr>
            <a:r>
              <a:rPr lang="de-DE" dirty="0"/>
              <a:t>-&gt; Beispiel mit gleichem Kontext aber unterschiedliche Teilaufgaben (nicht im Pool für 2024 Abiturvorbereitung)</a:t>
            </a:r>
          </a:p>
          <a:p>
            <a:pPr>
              <a:defRPr/>
            </a:pPr>
            <a:endParaRPr lang="de-DE" dirty="0"/>
          </a:p>
          <a:p>
            <a:pPr>
              <a:defRPr/>
            </a:pPr>
            <a:r>
              <a:rPr lang="de-DE" dirty="0"/>
              <a:t>MMS-Aufgaben sind nicht zwangsläufig einfacher</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45</a:t>
            </a:fld>
            <a:endParaRPr lang="de-DE"/>
          </a:p>
        </p:txBody>
      </p:sp>
    </p:spTree>
    <p:extLst>
      <p:ext uri="{BB962C8B-B14F-4D97-AF65-F5344CB8AC3E}">
        <p14:creationId xmlns:p14="http://schemas.microsoft.com/office/powerpoint/2010/main" val="721818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46</a:t>
            </a:fld>
            <a:endParaRPr lang="de-DE"/>
          </a:p>
        </p:txBody>
      </p:sp>
    </p:spTree>
    <p:extLst>
      <p:ext uri="{BB962C8B-B14F-4D97-AF65-F5344CB8AC3E}">
        <p14:creationId xmlns:p14="http://schemas.microsoft.com/office/powerpoint/2010/main" val="626452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Hier weitestgehend die unkonkrete Bekanntmachungen vom Ministerium für Schule und Bildung des Landes NRW. Bei konkreteren Fragen an die Bezirksregierungen wenden. </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5</a:t>
            </a:fld>
            <a:endParaRPr lang="de-DE"/>
          </a:p>
        </p:txBody>
      </p:sp>
    </p:spTree>
    <p:extLst>
      <p:ext uri="{BB962C8B-B14F-4D97-AF65-F5344CB8AC3E}">
        <p14:creationId xmlns:p14="http://schemas.microsoft.com/office/powerpoint/2010/main" val="3387753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2 Hauptunterschiede</a:t>
            </a:r>
          </a:p>
        </p:txBody>
      </p:sp>
      <p:sp>
        <p:nvSpPr>
          <p:cNvPr id="4" name="Foliennummernplatzhalter 3"/>
          <p:cNvSpPr>
            <a:spLocks noGrp="1"/>
          </p:cNvSpPr>
          <p:nvPr>
            <p:ph type="sldNum" sz="quarter" idx="10"/>
          </p:nvPr>
        </p:nvSpPr>
        <p:spPr/>
        <p:txBody>
          <a:bodyPr/>
          <a:lstStyle/>
          <a:p>
            <a:fld id="{456EA2B8-489A-2D46-9FF2-809674614F4E}" type="slidenum">
              <a:rPr lang="de-DE" smtClean="0"/>
              <a:t>6</a:t>
            </a:fld>
            <a:endParaRPr lang="de-DE"/>
          </a:p>
        </p:txBody>
      </p:sp>
    </p:spTree>
    <p:extLst>
      <p:ext uri="{BB962C8B-B14F-4D97-AF65-F5344CB8AC3E}">
        <p14:creationId xmlns:p14="http://schemas.microsoft.com/office/powerpoint/2010/main" val="4022315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dirty="0"/>
              <a:t>(Computer-Algebra-System / modulares Mathematiksystem)</a:t>
            </a:r>
          </a:p>
          <a:p>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7</a:t>
            </a:fld>
            <a:endParaRPr lang="de-DE"/>
          </a:p>
        </p:txBody>
      </p:sp>
    </p:spTree>
    <p:extLst>
      <p:ext uri="{BB962C8B-B14F-4D97-AF65-F5344CB8AC3E}">
        <p14:creationId xmlns:p14="http://schemas.microsoft.com/office/powerpoint/2010/main" val="2299281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(Computer-Algebra-System/modulares Mathematiksystem)</a:t>
            </a:r>
          </a:p>
        </p:txBody>
      </p:sp>
      <p:sp>
        <p:nvSpPr>
          <p:cNvPr id="4" name="Foliennummernplatzhalter 3"/>
          <p:cNvSpPr>
            <a:spLocks noGrp="1"/>
          </p:cNvSpPr>
          <p:nvPr>
            <p:ph type="sldNum" sz="quarter" idx="10"/>
          </p:nvPr>
        </p:nvSpPr>
        <p:spPr/>
        <p:txBody>
          <a:bodyPr/>
          <a:lstStyle/>
          <a:p>
            <a:fld id="{456EA2B8-489A-2D46-9FF2-809674614F4E}" type="slidenum">
              <a:rPr lang="de-DE" smtClean="0"/>
              <a:t>8</a:t>
            </a:fld>
            <a:endParaRPr lang="de-DE"/>
          </a:p>
        </p:txBody>
      </p:sp>
    </p:spTree>
    <p:extLst>
      <p:ext uri="{BB962C8B-B14F-4D97-AF65-F5344CB8AC3E}">
        <p14:creationId xmlns:p14="http://schemas.microsoft.com/office/powerpoint/2010/main" val="257418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Exemplarisch vs. Allgemein -&gt; Eigenschaften bestimmten,</a:t>
            </a:r>
          </a:p>
        </p:txBody>
      </p:sp>
      <p:sp>
        <p:nvSpPr>
          <p:cNvPr id="4" name="Foliennummernplatzhalter 3"/>
          <p:cNvSpPr>
            <a:spLocks noGrp="1"/>
          </p:cNvSpPr>
          <p:nvPr>
            <p:ph type="sldNum" sz="quarter" idx="10"/>
          </p:nvPr>
        </p:nvSpPr>
        <p:spPr/>
        <p:txBody>
          <a:bodyPr/>
          <a:lstStyle/>
          <a:p>
            <a:fld id="{456EA2B8-489A-2D46-9FF2-809674614F4E}" type="slidenum">
              <a:rPr lang="de-DE" smtClean="0"/>
              <a:t>9</a:t>
            </a:fld>
            <a:endParaRPr lang="de-DE"/>
          </a:p>
        </p:txBody>
      </p:sp>
    </p:spTree>
    <p:extLst>
      <p:ext uri="{BB962C8B-B14F-4D97-AF65-F5344CB8AC3E}">
        <p14:creationId xmlns:p14="http://schemas.microsoft.com/office/powerpoint/2010/main" val="18531694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pPr>
            <a:r>
              <a:rPr lang="de-DE" dirty="0"/>
              <a:t>Genauer Nachlesen, was WTR und CAS können sollen/müssen kann man auf der Seitehttps://www.schulministerium.nrw/system/files/media/document/file/220923_anforderungen_funktionalitaet_mathematikwerkzeuge_ab_2026_bzw_2029.pdf</a:t>
            </a:r>
          </a:p>
          <a:p>
            <a:pPr>
              <a:defRPr/>
            </a:pPr>
            <a:endParaRPr lang="de-DE" dirty="0"/>
          </a:p>
          <a:p>
            <a:pPr>
              <a:defRPr/>
            </a:pPr>
            <a:endParaRPr lang="de-DE" dirty="0"/>
          </a:p>
          <a:p>
            <a:pPr>
              <a:defRPr/>
            </a:pPr>
            <a:r>
              <a:rPr lang="de-DE" dirty="0"/>
              <a:t>Übergang zu Apps</a:t>
            </a:r>
          </a:p>
          <a:p>
            <a:endParaRPr lang="de-DE" dirty="0"/>
          </a:p>
          <a:p>
            <a:r>
              <a:rPr lang="de-DE" dirty="0" err="1"/>
              <a:t>GeoGebra</a:t>
            </a:r>
            <a:r>
              <a:rPr lang="de-DE" baseline="0" dirty="0"/>
              <a:t> Bild: „</a:t>
            </a:r>
            <a:r>
              <a:rPr lang="en-US" dirty="0"/>
              <a:t>You are free to copy, distribute and transmit </a:t>
            </a:r>
            <a:r>
              <a:rPr lang="en-US" dirty="0" err="1"/>
              <a:t>GeoGebra</a:t>
            </a:r>
            <a:r>
              <a:rPr lang="en-US" dirty="0"/>
              <a:t> for non-commercial purposes (please see details below).”</a:t>
            </a:r>
            <a:endParaRPr lang="de-DE" dirty="0"/>
          </a:p>
        </p:txBody>
      </p:sp>
      <p:sp>
        <p:nvSpPr>
          <p:cNvPr id="4" name="Foliennummernplatzhalter 3"/>
          <p:cNvSpPr>
            <a:spLocks noGrp="1"/>
          </p:cNvSpPr>
          <p:nvPr>
            <p:ph type="sldNum" sz="quarter" idx="10"/>
          </p:nvPr>
        </p:nvSpPr>
        <p:spPr/>
        <p:txBody>
          <a:bodyPr/>
          <a:lstStyle/>
          <a:p>
            <a:fld id="{456EA2B8-489A-2D46-9FF2-809674614F4E}" type="slidenum">
              <a:rPr lang="de-DE" smtClean="0"/>
              <a:t>10</a:t>
            </a:fld>
            <a:endParaRPr lang="de-DE"/>
          </a:p>
        </p:txBody>
      </p:sp>
    </p:spTree>
    <p:extLst>
      <p:ext uri="{BB962C8B-B14F-4D97-AF65-F5344CB8AC3E}">
        <p14:creationId xmlns:p14="http://schemas.microsoft.com/office/powerpoint/2010/main" val="101002911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3.svg"/><Relationship Id="rId9"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20" name="Grafik 19" descr="Ein Bild, das Grün enthält.&#10;&#10;Automatisch generierte Beschreibung">
            <a:extLst>
              <a:ext uri="{FF2B5EF4-FFF2-40B4-BE49-F238E27FC236}">
                <a16:creationId xmlns:a16="http://schemas.microsoft.com/office/drawing/2014/main" id="{F3D2CEA3-64CE-2588-1FB5-2EC412C707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8977" cy="5428499"/>
          </a:xfrm>
          <a:prstGeom prst="rect">
            <a:avLst/>
          </a:prstGeom>
        </p:spPr>
      </p:pic>
      <p:sp>
        <p:nvSpPr>
          <p:cNvPr id="2" name="Titel 1">
            <a:extLst>
              <a:ext uri="{FF2B5EF4-FFF2-40B4-BE49-F238E27FC236}">
                <a16:creationId xmlns:a16="http://schemas.microsoft.com/office/drawing/2014/main" id="{0B6D8667-F6E9-9721-B16F-76C9643965B7}"/>
              </a:ext>
            </a:extLst>
          </p:cNvPr>
          <p:cNvSpPr>
            <a:spLocks noGrp="1"/>
          </p:cNvSpPr>
          <p:nvPr>
            <p:ph type="ctrTitle" hasCustomPrompt="1"/>
          </p:nvPr>
        </p:nvSpPr>
        <p:spPr>
          <a:xfrm>
            <a:off x="1328738" y="2187018"/>
            <a:ext cx="10303938" cy="2686639"/>
          </a:xfrm>
        </p:spPr>
        <p:txBody>
          <a:bodyPr anchor="t" anchorCtr="0"/>
          <a:lstStyle>
            <a:lvl1pPr algn="l">
              <a:lnSpc>
                <a:spcPts val="4800"/>
              </a:lnSpc>
              <a:defRPr sz="4000"/>
            </a:lvl1pPr>
          </a:lstStyle>
          <a:p>
            <a:r>
              <a:rPr lang="de-DE" dirty="0"/>
              <a:t>Überschrift</a:t>
            </a:r>
          </a:p>
        </p:txBody>
      </p:sp>
      <p:sp>
        <p:nvSpPr>
          <p:cNvPr id="3" name="Untertitel 2">
            <a:extLst>
              <a:ext uri="{FF2B5EF4-FFF2-40B4-BE49-F238E27FC236}">
                <a16:creationId xmlns:a16="http://schemas.microsoft.com/office/drawing/2014/main" id="{244A91EE-7584-591D-F5FB-F798A1ED6766}"/>
              </a:ext>
            </a:extLst>
          </p:cNvPr>
          <p:cNvSpPr>
            <a:spLocks noGrp="1"/>
          </p:cNvSpPr>
          <p:nvPr>
            <p:ph type="subTitle" idx="1" hasCustomPrompt="1"/>
          </p:nvPr>
        </p:nvSpPr>
        <p:spPr>
          <a:xfrm>
            <a:off x="1328738" y="1746015"/>
            <a:ext cx="1197646" cy="305252"/>
          </a:xfrm>
          <a:solidFill>
            <a:schemeClr val="bg1"/>
          </a:solidFill>
        </p:spPr>
        <p:txBody>
          <a:bodyPr wrap="square" lIns="54000" tIns="43200" rIns="54000" bIns="43200" anchor="ctr" anchorCtr="0">
            <a:spAutoFit/>
          </a:bodyPr>
          <a:lstStyle>
            <a:lvl1pPr marL="0" indent="0" algn="l">
              <a:lnSpc>
                <a:spcPts val="1650"/>
              </a:lnSpc>
              <a:buNone/>
              <a:defRPr sz="15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Text</a:t>
            </a:r>
          </a:p>
        </p:txBody>
      </p:sp>
      <p:pic>
        <p:nvPicPr>
          <p:cNvPr id="9" name="Grafik 8">
            <a:extLst>
              <a:ext uri="{FF2B5EF4-FFF2-40B4-BE49-F238E27FC236}">
                <a16:creationId xmlns:a16="http://schemas.microsoft.com/office/drawing/2014/main" id="{962C3097-8BA0-7F74-8541-11E122506A8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047162" y="572792"/>
            <a:ext cx="2455864" cy="567830"/>
          </a:xfrm>
          <a:prstGeom prst="rect">
            <a:avLst/>
          </a:prstGeom>
        </p:spPr>
      </p:pic>
      <p:pic>
        <p:nvPicPr>
          <p:cNvPr id="11" name="Grafik 10">
            <a:extLst>
              <a:ext uri="{FF2B5EF4-FFF2-40B4-BE49-F238E27FC236}">
                <a16:creationId xmlns:a16="http://schemas.microsoft.com/office/drawing/2014/main" id="{075656A4-E39E-B854-8149-7B1EB5CA370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60110" y="5848979"/>
            <a:ext cx="2661721" cy="527852"/>
          </a:xfrm>
          <a:prstGeom prst="rect">
            <a:avLst/>
          </a:prstGeom>
        </p:spPr>
      </p:pic>
      <p:pic>
        <p:nvPicPr>
          <p:cNvPr id="17" name="Grafik 16">
            <a:extLst>
              <a:ext uri="{FF2B5EF4-FFF2-40B4-BE49-F238E27FC236}">
                <a16:creationId xmlns:a16="http://schemas.microsoft.com/office/drawing/2014/main" id="{F7E6945F-8B28-5F7D-FB3B-150F4A99D62B}"/>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525583" y="5949499"/>
            <a:ext cx="1662867" cy="373677"/>
          </a:xfrm>
          <a:prstGeom prst="rect">
            <a:avLst/>
          </a:prstGeom>
        </p:spPr>
      </p:pic>
      <p:pic>
        <p:nvPicPr>
          <p:cNvPr id="4" name="Grafik 3"/>
          <p:cNvPicPr>
            <a:picLocks noChangeAspect="1"/>
          </p:cNvPicPr>
          <p:nvPr userDrawn="1"/>
        </p:nvPicPr>
        <p:blipFill>
          <a:blip r:embed="rId9" cstate="hqprint">
            <a:extLst>
              <a:ext uri="{28A0092B-C50C-407E-A947-70E740481C1C}">
                <a14:useLocalDpi xmlns:a14="http://schemas.microsoft.com/office/drawing/2010/main" val="0"/>
              </a:ext>
            </a:extLst>
          </a:blip>
          <a:stretch>
            <a:fillRect/>
          </a:stretch>
        </p:blipFill>
        <p:spPr>
          <a:xfrm>
            <a:off x="10053749" y="5637516"/>
            <a:ext cx="1763760" cy="950777"/>
          </a:xfrm>
          <a:prstGeom prst="rect">
            <a:avLst/>
          </a:prstGeom>
        </p:spPr>
      </p:pic>
      <p:pic>
        <p:nvPicPr>
          <p:cNvPr id="10" name="Grafik 9"/>
          <p:cNvPicPr/>
          <p:nvPr userDrawn="1"/>
        </p:nvPicPr>
        <p:blipFill>
          <a:blip r:embed="rId10" cstate="hqprint">
            <a:extLst>
              <a:ext uri="{28A0092B-C50C-407E-A947-70E740481C1C}">
                <a14:useLocalDpi xmlns:a14="http://schemas.microsoft.com/office/drawing/2010/main" val="0"/>
              </a:ext>
            </a:extLst>
          </a:blip>
          <a:srcRect/>
          <a:stretch>
            <a:fillRect/>
          </a:stretch>
        </p:blipFill>
        <p:spPr bwMode="auto">
          <a:xfrm>
            <a:off x="4087130" y="5727725"/>
            <a:ext cx="2305499" cy="747170"/>
          </a:xfrm>
          <a:prstGeom prst="rect">
            <a:avLst/>
          </a:prstGeom>
          <a:noFill/>
          <a:ln>
            <a:noFill/>
          </a:ln>
        </p:spPr>
      </p:pic>
    </p:spTree>
    <p:extLst>
      <p:ext uri="{BB962C8B-B14F-4D97-AF65-F5344CB8AC3E}">
        <p14:creationId xmlns:p14="http://schemas.microsoft.com/office/powerpoint/2010/main" val="1112863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309002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A2F2997-82BD-DE73-ACDB-28ABDD027BE7}"/>
              </a:ext>
            </a:extLst>
          </p:cNvPr>
          <p:cNvSpPr>
            <a:spLocks noGrp="1"/>
          </p:cNvSpPr>
          <p:nvPr>
            <p:ph idx="1" hasCustomPrompt="1"/>
          </p:nvPr>
        </p:nvSpPr>
        <p:spPr/>
        <p:txBody>
          <a:bodyPr numCol="3" spcCol="90000"/>
          <a:lstStyle/>
          <a:p>
            <a:pPr lvl="0"/>
            <a:r>
              <a:rPr lang="de-DE" dirty="0"/>
              <a:t>[Inhalte bitte hier einsetzen]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36904753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chluss">
    <p:bg>
      <p:bgPr>
        <a:solidFill>
          <a:schemeClr val="accent1"/>
        </a:solidFill>
        <a:effectLst/>
      </p:bgPr>
    </p:bg>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185FFD06-109E-01FE-47CF-87F9EF243771}"/>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5" name="Fußzeilenplatzhalter 4">
            <a:extLst>
              <a:ext uri="{FF2B5EF4-FFF2-40B4-BE49-F238E27FC236}">
                <a16:creationId xmlns:a16="http://schemas.microsoft.com/office/drawing/2014/main" id="{E1E6F704-F937-AA59-EA59-4D61C68820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CEB10D9-33C4-AD15-3D24-A7A72F8AAF28}"/>
              </a:ext>
            </a:extLst>
          </p:cNvPr>
          <p:cNvSpPr>
            <a:spLocks noGrp="1"/>
          </p:cNvSpPr>
          <p:nvPr>
            <p:ph type="sldNum" sz="quarter" idx="12"/>
          </p:nvPr>
        </p:nvSpPr>
        <p:spPr/>
        <p:txBody>
          <a:bodyPr/>
          <a:lstStyle/>
          <a:p>
            <a:fld id="{8C61EB5E-53A7-4DEC-945D-5A8AF1014CBF}" type="slidenum">
              <a:rPr lang="de-DE" smtClean="0"/>
              <a:t>‹Nr.›</a:t>
            </a:fld>
            <a:endParaRPr lang="de-DE"/>
          </a:p>
        </p:txBody>
      </p:sp>
      <p:sp>
        <p:nvSpPr>
          <p:cNvPr id="10" name="Textplatzhalter 9">
            <a:extLst>
              <a:ext uri="{FF2B5EF4-FFF2-40B4-BE49-F238E27FC236}">
                <a16:creationId xmlns:a16="http://schemas.microsoft.com/office/drawing/2014/main" id="{B5BDA493-915D-395B-6340-41D7C5353512}"/>
              </a:ext>
            </a:extLst>
          </p:cNvPr>
          <p:cNvSpPr>
            <a:spLocks noGrp="1"/>
          </p:cNvSpPr>
          <p:nvPr>
            <p:ph type="body" sz="quarter" idx="13"/>
          </p:nvPr>
        </p:nvSpPr>
        <p:spPr>
          <a:xfrm>
            <a:off x="1328737" y="3242819"/>
            <a:ext cx="9304337" cy="1621414"/>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pic>
        <p:nvPicPr>
          <p:cNvPr id="11" name="Grafik 10">
            <a:extLst>
              <a:ext uri="{FF2B5EF4-FFF2-40B4-BE49-F238E27FC236}">
                <a16:creationId xmlns:a16="http://schemas.microsoft.com/office/drawing/2014/main" id="{6F6489A3-A6CA-7050-92C4-FF0CF94547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047162" y="572792"/>
            <a:ext cx="2455864" cy="567830"/>
          </a:xfrm>
          <a:prstGeom prst="rect">
            <a:avLst/>
          </a:prstGeom>
        </p:spPr>
      </p:pic>
      <p:sp>
        <p:nvSpPr>
          <p:cNvPr id="14" name="Textplatzhalter 9">
            <a:extLst>
              <a:ext uri="{FF2B5EF4-FFF2-40B4-BE49-F238E27FC236}">
                <a16:creationId xmlns:a16="http://schemas.microsoft.com/office/drawing/2014/main" id="{6E5C805C-17E6-19A2-0D07-32CEFE46064F}"/>
              </a:ext>
            </a:extLst>
          </p:cNvPr>
          <p:cNvSpPr>
            <a:spLocks noGrp="1"/>
          </p:cNvSpPr>
          <p:nvPr>
            <p:ph type="body" sz="quarter" idx="14"/>
          </p:nvPr>
        </p:nvSpPr>
        <p:spPr>
          <a:xfrm>
            <a:off x="1328737" y="5608947"/>
            <a:ext cx="9304337" cy="676261"/>
          </a:xfrm>
        </p:spPr>
        <p:txBody>
          <a:bodyPr/>
          <a:lstStyle>
            <a:lvl1pPr>
              <a:lnSpc>
                <a:spcPts val="1440"/>
              </a:lnSpc>
              <a:defRPr sz="1200"/>
            </a:lvl1pPr>
            <a:lvl2pPr>
              <a:lnSpc>
                <a:spcPts val="1440"/>
              </a:lnSpc>
              <a:defRPr sz="1200"/>
            </a:lvl2pPr>
            <a:lvl3pPr>
              <a:lnSpc>
                <a:spcPts val="1440"/>
              </a:lnSpc>
              <a:defRPr sz="1200"/>
            </a:lvl3pPr>
            <a:lvl4pPr>
              <a:lnSpc>
                <a:spcPts val="1440"/>
              </a:lnSpc>
              <a:defRPr sz="1200"/>
            </a:lvl4pPr>
            <a:lvl5pPr>
              <a:lnSpc>
                <a:spcPts val="1440"/>
              </a:lnSpc>
              <a:defRPr sz="1200"/>
            </a:lvl5p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75730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70B309-C59B-2CCB-524E-276FCBB67694}"/>
              </a:ext>
            </a:extLst>
          </p:cNvPr>
          <p:cNvSpPr>
            <a:spLocks noGrp="1"/>
          </p:cNvSpPr>
          <p:nvPr>
            <p:ph type="title" hasCustomPrompt="1"/>
          </p:nvPr>
        </p:nvSpPr>
        <p:spPr/>
        <p:txBody>
          <a:bodyPr/>
          <a:lstStyle>
            <a:lvl1pPr>
              <a:defRPr/>
            </a:lvl1pPr>
          </a:lstStyle>
          <a:p>
            <a:r>
              <a:rPr lang="de-DE" dirty="0"/>
              <a:t>Überschrift</a:t>
            </a:r>
          </a:p>
        </p:txBody>
      </p:sp>
      <p:sp>
        <p:nvSpPr>
          <p:cNvPr id="3" name="Datumsplatzhalter 2">
            <a:extLst>
              <a:ext uri="{FF2B5EF4-FFF2-40B4-BE49-F238E27FC236}">
                <a16:creationId xmlns:a16="http://schemas.microsoft.com/office/drawing/2014/main" id="{7EF600DB-96AF-AA7C-95FD-0AA27A051A7E}"/>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4" name="Fußzeilenplatzhalter 3">
            <a:extLst>
              <a:ext uri="{FF2B5EF4-FFF2-40B4-BE49-F238E27FC236}">
                <a16:creationId xmlns:a16="http://schemas.microsoft.com/office/drawing/2014/main" id="{817F4BC7-C433-F62C-B286-77BF4385BA41}"/>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5D43F53E-AB30-7EA0-750D-1D607F48EF50}"/>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65591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C5BA57A-FE62-AB9A-6691-A7A65E55D099}"/>
              </a:ext>
            </a:extLst>
          </p:cNvPr>
          <p:cNvSpPr>
            <a:spLocks noGrp="1"/>
          </p:cNvSpPr>
          <p:nvPr>
            <p:ph type="dt" sz="half" idx="10"/>
          </p:nvPr>
        </p:nvSpPr>
        <p:spPr/>
        <p:txBody>
          <a:bodyPr/>
          <a:lstStyle/>
          <a:p>
            <a:fld id="{04332C04-FA70-43ED-87F9-402E2825CCBB}" type="datetimeFigureOut">
              <a:rPr lang="de-DE" smtClean="0"/>
              <a:t>02.10.2025</a:t>
            </a:fld>
            <a:endParaRPr lang="de-DE"/>
          </a:p>
        </p:txBody>
      </p:sp>
      <p:sp>
        <p:nvSpPr>
          <p:cNvPr id="3" name="Fußzeilenplatzhalter 2">
            <a:extLst>
              <a:ext uri="{FF2B5EF4-FFF2-40B4-BE49-F238E27FC236}">
                <a16:creationId xmlns:a16="http://schemas.microsoft.com/office/drawing/2014/main" id="{C46B98F4-B2AC-58B9-6AC5-E93F89BA518C}"/>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37ADF9B5-1C4E-2F37-CA65-D6CDEBBE5372}"/>
              </a:ext>
            </a:extLst>
          </p:cNvPr>
          <p:cNvSpPr>
            <a:spLocks noGrp="1"/>
          </p:cNvSpPr>
          <p:nvPr>
            <p:ph type="sldNum" sz="quarter" idx="12"/>
          </p:nvPr>
        </p:nvSpPr>
        <p:spPr/>
        <p:txBody>
          <a:bodyPr/>
          <a:lstStyle/>
          <a:p>
            <a:fld id="{8C61EB5E-53A7-4DEC-945D-5A8AF1014CBF}" type="slidenum">
              <a:rPr lang="de-DE" smtClean="0"/>
              <a:t>‹Nr.›</a:t>
            </a:fld>
            <a:endParaRPr lang="de-DE"/>
          </a:p>
        </p:txBody>
      </p:sp>
    </p:spTree>
    <p:extLst>
      <p:ext uri="{BB962C8B-B14F-4D97-AF65-F5344CB8AC3E}">
        <p14:creationId xmlns:p14="http://schemas.microsoft.com/office/powerpoint/2010/main" val="42211783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sv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BEFB55DA-881E-44BF-18B7-CD0A95DAC5EA}"/>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12192000" cy="1438659"/>
          </a:xfrm>
          <a:prstGeom prst="rect">
            <a:avLst/>
          </a:prstGeom>
        </p:spPr>
      </p:pic>
      <p:sp>
        <p:nvSpPr>
          <p:cNvPr id="2" name="Titelplatzhalter 1">
            <a:extLst>
              <a:ext uri="{FF2B5EF4-FFF2-40B4-BE49-F238E27FC236}">
                <a16:creationId xmlns:a16="http://schemas.microsoft.com/office/drawing/2014/main" id="{2DF7E689-7910-CE89-5699-5A606F08D87F}"/>
              </a:ext>
            </a:extLst>
          </p:cNvPr>
          <p:cNvSpPr>
            <a:spLocks noGrp="1"/>
          </p:cNvSpPr>
          <p:nvPr>
            <p:ph type="title"/>
          </p:nvPr>
        </p:nvSpPr>
        <p:spPr>
          <a:xfrm>
            <a:off x="1329178" y="489262"/>
            <a:ext cx="7494311" cy="707944"/>
          </a:xfrm>
          <a:prstGeom prst="rect">
            <a:avLst/>
          </a:prstGeom>
        </p:spPr>
        <p:txBody>
          <a:bodyPr vert="horz" lIns="0" tIns="0" rIns="0" bIns="0" rtlCol="0" anchor="t" anchorCtr="0">
            <a:noAutofit/>
          </a:bodyPr>
          <a:lstStyle/>
          <a:p>
            <a:r>
              <a:rPr lang="de-DE" dirty="0"/>
              <a:t>Überschrift</a:t>
            </a:r>
          </a:p>
        </p:txBody>
      </p:sp>
      <p:sp>
        <p:nvSpPr>
          <p:cNvPr id="3" name="Textplatzhalter 2">
            <a:extLst>
              <a:ext uri="{FF2B5EF4-FFF2-40B4-BE49-F238E27FC236}">
                <a16:creationId xmlns:a16="http://schemas.microsoft.com/office/drawing/2014/main" id="{008820E3-3063-D412-0E86-9833E3E1E4FE}"/>
              </a:ext>
            </a:extLst>
          </p:cNvPr>
          <p:cNvSpPr>
            <a:spLocks noGrp="1"/>
          </p:cNvSpPr>
          <p:nvPr>
            <p:ph type="body" idx="1"/>
          </p:nvPr>
        </p:nvSpPr>
        <p:spPr>
          <a:xfrm>
            <a:off x="1329178" y="1945195"/>
            <a:ext cx="9534084" cy="4244468"/>
          </a:xfrm>
          <a:prstGeom prst="rect">
            <a:avLst/>
          </a:prstGeom>
        </p:spPr>
        <p:txBody>
          <a:bodyPr vert="horz" lIns="0" tIns="0" rIns="0" bIns="0" rtlCol="0" anchor="t" anchorCtr="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F818DA3B-862A-95E0-9937-45A93FFB9252}"/>
              </a:ext>
            </a:extLst>
          </p:cNvPr>
          <p:cNvSpPr>
            <a:spLocks noGrp="1"/>
          </p:cNvSpPr>
          <p:nvPr>
            <p:ph type="dt" sz="half" idx="2"/>
          </p:nvPr>
        </p:nvSpPr>
        <p:spPr>
          <a:xfrm>
            <a:off x="1328738" y="6440332"/>
            <a:ext cx="2252662" cy="166998"/>
          </a:xfrm>
          <a:prstGeom prst="rect">
            <a:avLst/>
          </a:prstGeom>
        </p:spPr>
        <p:txBody>
          <a:bodyPr vert="horz" lIns="0" tIns="0" rIns="0" bIns="0" rtlCol="0" anchor="t" anchorCtr="0">
            <a:noAutofit/>
          </a:bodyPr>
          <a:lstStyle>
            <a:lvl1pPr algn="l">
              <a:defRPr sz="1200">
                <a:solidFill>
                  <a:schemeClr val="bg2"/>
                </a:solidFill>
              </a:defRPr>
            </a:lvl1pPr>
          </a:lstStyle>
          <a:p>
            <a:fld id="{04332C04-FA70-43ED-87F9-402E2825CCBB}" type="datetimeFigureOut">
              <a:rPr lang="de-DE" smtClean="0"/>
              <a:pPr/>
              <a:t>02.10.2025</a:t>
            </a:fld>
            <a:endParaRPr lang="de-DE" dirty="0"/>
          </a:p>
        </p:txBody>
      </p:sp>
      <p:sp>
        <p:nvSpPr>
          <p:cNvPr id="5" name="Fußzeilenplatzhalter 4">
            <a:extLst>
              <a:ext uri="{FF2B5EF4-FFF2-40B4-BE49-F238E27FC236}">
                <a16:creationId xmlns:a16="http://schemas.microsoft.com/office/drawing/2014/main" id="{B560B1AC-6A3E-0AB6-48DA-252453470703}"/>
              </a:ext>
            </a:extLst>
          </p:cNvPr>
          <p:cNvSpPr>
            <a:spLocks noGrp="1"/>
          </p:cNvSpPr>
          <p:nvPr>
            <p:ph type="ftr" sz="quarter" idx="3"/>
          </p:nvPr>
        </p:nvSpPr>
        <p:spPr>
          <a:xfrm>
            <a:off x="4038600" y="6440332"/>
            <a:ext cx="4114800" cy="166998"/>
          </a:xfrm>
          <a:prstGeom prst="rect">
            <a:avLst/>
          </a:prstGeom>
        </p:spPr>
        <p:txBody>
          <a:bodyPr vert="horz" lIns="0" tIns="0" rIns="0" bIns="0" rtlCol="0" anchor="t" anchorCtr="0">
            <a:noAutofit/>
          </a:bodyPr>
          <a:lstStyle>
            <a:lvl1pPr algn="ctr">
              <a:defRPr sz="1200">
                <a:solidFill>
                  <a:schemeClr val="bg2"/>
                </a:solidFill>
              </a:defRPr>
            </a:lvl1pPr>
          </a:lstStyle>
          <a:p>
            <a:endParaRPr lang="de-DE"/>
          </a:p>
        </p:txBody>
      </p:sp>
      <p:sp>
        <p:nvSpPr>
          <p:cNvPr id="6" name="Foliennummernplatzhalter 5">
            <a:extLst>
              <a:ext uri="{FF2B5EF4-FFF2-40B4-BE49-F238E27FC236}">
                <a16:creationId xmlns:a16="http://schemas.microsoft.com/office/drawing/2014/main" id="{540F38F5-AF28-37F4-4D0D-E7ADC00E9974}"/>
              </a:ext>
            </a:extLst>
          </p:cNvPr>
          <p:cNvSpPr>
            <a:spLocks noGrp="1"/>
          </p:cNvSpPr>
          <p:nvPr>
            <p:ph type="sldNum" sz="quarter" idx="4"/>
          </p:nvPr>
        </p:nvSpPr>
        <p:spPr>
          <a:xfrm>
            <a:off x="8610600" y="6440332"/>
            <a:ext cx="2252662" cy="166998"/>
          </a:xfrm>
          <a:prstGeom prst="rect">
            <a:avLst/>
          </a:prstGeom>
        </p:spPr>
        <p:txBody>
          <a:bodyPr vert="horz" lIns="0" tIns="0" rIns="0" bIns="0" rtlCol="0" anchor="t" anchorCtr="0">
            <a:noAutofit/>
          </a:bodyPr>
          <a:lstStyle>
            <a:lvl1pPr algn="r">
              <a:defRPr sz="1200">
                <a:solidFill>
                  <a:schemeClr val="bg2"/>
                </a:solidFill>
              </a:defRPr>
            </a:lvl1pPr>
          </a:lstStyle>
          <a:p>
            <a:fld id="{8C61EB5E-53A7-4DEC-945D-5A8AF1014CBF}" type="slidenum">
              <a:rPr lang="de-DE" smtClean="0"/>
              <a:pPr/>
              <a:t>‹Nr.›</a:t>
            </a:fld>
            <a:endParaRPr lang="de-DE" dirty="0"/>
          </a:p>
        </p:txBody>
      </p:sp>
      <p:pic>
        <p:nvPicPr>
          <p:cNvPr id="10" name="Grafik 9">
            <a:extLst>
              <a:ext uri="{FF2B5EF4-FFF2-40B4-BE49-F238E27FC236}">
                <a16:creationId xmlns:a16="http://schemas.microsoft.com/office/drawing/2014/main" id="{8FE8EE6C-FCF8-D71B-88C1-2315CE26407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9047162" y="572792"/>
            <a:ext cx="2455864" cy="567830"/>
          </a:xfrm>
          <a:prstGeom prst="rect">
            <a:avLst/>
          </a:prstGeom>
        </p:spPr>
      </p:pic>
    </p:spTree>
    <p:extLst>
      <p:ext uri="{BB962C8B-B14F-4D97-AF65-F5344CB8AC3E}">
        <p14:creationId xmlns:p14="http://schemas.microsoft.com/office/powerpoint/2010/main" val="1387276989"/>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72" r:id="rId3"/>
    <p:sldLayoutId id="2147483673" r:id="rId4"/>
    <p:sldLayoutId id="2147483666" r:id="rId5"/>
    <p:sldLayoutId id="2147483667" r:id="rId6"/>
  </p:sldLayoutIdLst>
  <p:txStyles>
    <p:titleStyle>
      <a:lvl1pPr algn="l" defTabSz="914400" rtl="0" eaLnBrk="1" latinLnBrk="0" hangingPunct="1">
        <a:lnSpc>
          <a:spcPct val="90000"/>
        </a:lnSpc>
        <a:spcBef>
          <a:spcPct val="0"/>
        </a:spcBef>
        <a:buNone/>
        <a:defRPr sz="440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247" userDrawn="1">
          <p15:clr>
            <a:srgbClr val="F26B43"/>
          </p15:clr>
        </p15:guide>
        <p15:guide id="2" pos="3840" userDrawn="1">
          <p15:clr>
            <a:srgbClr val="F26B43"/>
          </p15:clr>
        </p15:guide>
        <p15:guide id="3" pos="837" userDrawn="1">
          <p15:clr>
            <a:srgbClr val="F26B43"/>
          </p15:clr>
        </p15:guide>
        <p15:guide id="4" pos="6841" userDrawn="1">
          <p15:clr>
            <a:srgbClr val="F26B43"/>
          </p15:clr>
        </p15:guide>
        <p15:guide id="5" orient="horz" pos="390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microsoft.com/office/2018/10/relationships/comments" Target="../comments/modernComment_101_C70D873D.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pixabay.com/de/illustrations/wei%C3%9Fe-m%C3%A4nnchen-3d-man-freigestellt-1871380/"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5.png"/><Relationship Id="rId4" Type="http://schemas.openxmlformats.org/officeDocument/2006/relationships/notesSlide" Target="../notesSlides/notesSlide28.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07_664C9C5F.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https://pixabay.com/de/illustrations/wei%C3%9Fe-m%C3%A4nnchen-3d-man-freigestellt-1871380/"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2" Type="http://schemas.openxmlformats.org/officeDocument/2006/relationships/hyperlink" Target="https://d4mint.de/" TargetMode="Externa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hyperlink" Target="https://creativecommons.org/licenses/by/4.0/legalcode.de"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3B8B3D-8DEE-10DA-79EC-496E41B7FB46}"/>
              </a:ext>
            </a:extLst>
          </p:cNvPr>
          <p:cNvSpPr>
            <a:spLocks noGrp="1"/>
          </p:cNvSpPr>
          <p:nvPr>
            <p:ph type="ctrTitle"/>
          </p:nvPr>
        </p:nvSpPr>
        <p:spPr/>
        <p:txBody>
          <a:bodyPr/>
          <a:lstStyle/>
          <a:p>
            <a:r>
              <a:rPr lang="de-DE" dirty="0"/>
              <a:t>Titel </a:t>
            </a:r>
            <a:r>
              <a:rPr lang="de-DE" dirty="0">
                <a:solidFill>
                  <a:schemeClr val="accent6"/>
                </a:solidFill>
              </a:rPr>
              <a:t>„Den CAS-Rechner von </a:t>
            </a:r>
            <a:r>
              <a:rPr lang="de-DE" dirty="0" err="1">
                <a:solidFill>
                  <a:schemeClr val="accent6"/>
                </a:solidFill>
              </a:rPr>
              <a:t>GeoGebra</a:t>
            </a:r>
            <a:r>
              <a:rPr lang="de-DE" dirty="0">
                <a:solidFill>
                  <a:schemeClr val="accent6"/>
                </a:solidFill>
              </a:rPr>
              <a:t> erkunden – Möglichkeiten und Stolpersteine“</a:t>
            </a:r>
          </a:p>
        </p:txBody>
      </p:sp>
      <p:sp>
        <p:nvSpPr>
          <p:cNvPr id="3" name="Untertitel 2">
            <a:extLst>
              <a:ext uri="{FF2B5EF4-FFF2-40B4-BE49-F238E27FC236}">
                <a16:creationId xmlns:a16="http://schemas.microsoft.com/office/drawing/2014/main" id="{4CB63A08-3A40-A234-579E-96E045F9B7EF}"/>
              </a:ext>
            </a:extLst>
          </p:cNvPr>
          <p:cNvSpPr>
            <a:spLocks noGrp="1"/>
          </p:cNvSpPr>
          <p:nvPr>
            <p:ph type="subTitle" idx="1"/>
          </p:nvPr>
        </p:nvSpPr>
        <p:spPr>
          <a:xfrm>
            <a:off x="1328737" y="1637011"/>
            <a:ext cx="1121386" cy="523261"/>
          </a:xfrm>
        </p:spPr>
        <p:txBody>
          <a:bodyPr/>
          <a:lstStyle/>
          <a:p>
            <a:r>
              <a:rPr lang="de-DE" dirty="0"/>
              <a:t>Mathematik</a:t>
            </a:r>
          </a:p>
        </p:txBody>
      </p:sp>
      <p:sp>
        <p:nvSpPr>
          <p:cNvPr id="5" name="Textfeld 4">
            <a:extLst>
              <a:ext uri="{FF2B5EF4-FFF2-40B4-BE49-F238E27FC236}">
                <a16:creationId xmlns:a16="http://schemas.microsoft.com/office/drawing/2014/main" id="{4094492D-BE9C-85DC-EE28-CCD6005BE3C7}"/>
              </a:ext>
            </a:extLst>
          </p:cNvPr>
          <p:cNvSpPr txBox="1"/>
          <p:nvPr/>
        </p:nvSpPr>
        <p:spPr>
          <a:xfrm>
            <a:off x="1351722" y="5963478"/>
            <a:ext cx="184731" cy="369332"/>
          </a:xfrm>
          <a:prstGeom prst="rect">
            <a:avLst/>
          </a:prstGeom>
          <a:noFill/>
        </p:spPr>
        <p:txBody>
          <a:bodyPr wrap="none" rtlCol="0">
            <a:spAutoFit/>
          </a:bodyPr>
          <a:lstStyle/>
          <a:p>
            <a:endParaRPr lang="de-DE" dirty="0"/>
          </a:p>
        </p:txBody>
      </p:sp>
      <p:sp>
        <p:nvSpPr>
          <p:cNvPr id="6" name="Textfeld 5">
            <a:extLst>
              <a:ext uri="{FF2B5EF4-FFF2-40B4-BE49-F238E27FC236}">
                <a16:creationId xmlns:a16="http://schemas.microsoft.com/office/drawing/2014/main" id="{A70FF310-759F-012A-7796-9E863B9745E1}"/>
              </a:ext>
            </a:extLst>
          </p:cNvPr>
          <p:cNvSpPr txBox="1"/>
          <p:nvPr/>
        </p:nvSpPr>
        <p:spPr>
          <a:xfrm>
            <a:off x="616226" y="6162261"/>
            <a:ext cx="184731" cy="369332"/>
          </a:xfrm>
          <a:prstGeom prst="rect">
            <a:avLst/>
          </a:prstGeom>
          <a:noFill/>
        </p:spPr>
        <p:txBody>
          <a:bodyPr wrap="none" rtlCol="0">
            <a:spAutoFit/>
          </a:bodyPr>
          <a:lstStyle/>
          <a:p>
            <a:endParaRPr lang="de-DE" dirty="0"/>
          </a:p>
        </p:txBody>
      </p:sp>
    </p:spTree>
    <p:extLst>
      <p:ext uri="{BB962C8B-B14F-4D97-AF65-F5344CB8AC3E}">
        <p14:creationId xmlns:p14="http://schemas.microsoft.com/office/powerpoint/2010/main" val="3339552573"/>
      </p:ext>
    </p:extLst>
  </p:cSld>
  <p:clrMapOvr>
    <a:masterClrMapping/>
  </p:clrMapOvr>
  <p:extLst>
    <p:ext uri="{6950BFC3-D8DA-4A85-94F7-54DA5524770B}">
      <p188:commentRel xmlns:p188="http://schemas.microsoft.com/office/powerpoint/2018/8/main" r:id="rId3"/>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endParaRPr lang="de-DE" dirty="0"/>
          </a:p>
          <a:p>
            <a:endParaRPr lang="de-DE" dirty="0"/>
          </a:p>
        </p:txBody>
      </p:sp>
      <p:sp>
        <p:nvSpPr>
          <p:cNvPr id="3" name="Titel 1"/>
          <p:cNvSpPr txBox="1">
            <a:spLocks/>
          </p:cNvSpPr>
          <p:nvPr/>
        </p:nvSpPr>
        <p:spPr bwMode="auto">
          <a:xfrm>
            <a:off x="1329178" y="1228791"/>
            <a:ext cx="8568000" cy="543600"/>
          </a:xfrm>
          <a:prstGeom prst="rect">
            <a:avLst/>
          </a:prstGeom>
          <a:noFill/>
          <a:ln>
            <a:noFill/>
          </a:ln>
        </p:spPr>
        <p:txBody>
          <a:bodyPr spcFirstLastPara="1" wrap="square" lIns="0" tIns="0" rIns="0" bIns="0" anchor="b" anchorCtr="0">
            <a:noAutofit/>
          </a:bodyPr>
          <a:lstStyle>
            <a:defPPr marR="0" lvl="0" algn="l">
              <a:lnSpc>
                <a:spcPct val="100000"/>
              </a:lnSpc>
              <a:spcBef>
                <a:spcPts val="0"/>
              </a:spcBef>
              <a:spcAft>
                <a:spcPts val="0"/>
              </a:spcAft>
            </a:defPPr>
            <a:lvl1pPr marR="0" lvl="0" algn="l">
              <a:lnSpc>
                <a:spcPct val="90000"/>
              </a:lnSpc>
              <a:spcBef>
                <a:spcPts val="0"/>
              </a:spcBef>
              <a:spcAft>
                <a:spcPts val="0"/>
              </a:spcAft>
              <a:buClr>
                <a:srgbClr val="000000"/>
              </a:buClr>
              <a:buSzPts val="1400"/>
              <a:buFont typeface="Arial"/>
              <a:buNone/>
              <a:defRPr sz="2000" b="1" i="0" u="none" strike="noStrike" cap="none">
                <a:solidFill>
                  <a:schemeClr val="dk2"/>
                </a:solidFill>
                <a:latin typeface="Arial"/>
                <a:ea typeface="Arial"/>
                <a:cs typeface="Arial"/>
              </a:defRPr>
            </a:lvl1pPr>
            <a:lvl2pPr marR="0" lvl="1" algn="l">
              <a:lnSpc>
                <a:spcPct val="9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defRPr>
            </a:lvl2pPr>
            <a:lvl3pPr marR="0" lvl="2" algn="l">
              <a:lnSpc>
                <a:spcPct val="9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defRPr>
            </a:lvl3pPr>
            <a:lvl4pPr marR="0" lvl="3" algn="l">
              <a:lnSpc>
                <a:spcPct val="9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defRPr>
            </a:lvl4pPr>
            <a:lvl5pPr marR="0" lvl="4" algn="l">
              <a:lnSpc>
                <a:spcPct val="9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defRPr>
            </a:lvl5pPr>
            <a:lvl6pPr marR="0" lvl="5" algn="l">
              <a:lnSpc>
                <a:spcPct val="9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defRPr>
            </a:lvl6pPr>
            <a:lvl7pPr marR="0" lvl="6" algn="l">
              <a:lnSpc>
                <a:spcPct val="9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defRPr>
            </a:lvl7pPr>
            <a:lvl8pPr marR="0" lvl="7" algn="l">
              <a:lnSpc>
                <a:spcPct val="9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defRPr>
            </a:lvl8pPr>
            <a:lvl9pPr marR="0" lvl="8" algn="l">
              <a:lnSpc>
                <a:spcPct val="90000"/>
              </a:lnSpc>
              <a:spcBef>
                <a:spcPts val="0"/>
              </a:spcBef>
              <a:spcAft>
                <a:spcPts val="0"/>
              </a:spcAft>
              <a:buClr>
                <a:srgbClr val="000000"/>
              </a:buClr>
              <a:buSzPts val="1400"/>
              <a:buFont typeface="Arial"/>
              <a:buNone/>
              <a:defRPr sz="4400" b="0" i="0" u="none" strike="noStrike" cap="none">
                <a:solidFill>
                  <a:schemeClr val="dk1"/>
                </a:solidFill>
                <a:latin typeface="Arial"/>
                <a:ea typeface="Arial"/>
                <a:cs typeface="Arial"/>
              </a:defRPr>
            </a:lvl9pPr>
          </a:lstStyle>
          <a:p>
            <a:pPr marL="0" marR="0" lvl="0" indent="0" algn="l" defTabSz="914400" eaLnBrk="1" fontAlgn="auto" latinLnBrk="0" hangingPunct="1">
              <a:lnSpc>
                <a:spcPct val="90000"/>
              </a:lnSpc>
              <a:spcBef>
                <a:spcPts val="0"/>
              </a:spcBef>
              <a:spcAft>
                <a:spcPts val="0"/>
              </a:spcAft>
              <a:buClr>
                <a:srgbClr val="000000"/>
              </a:buClr>
              <a:buSzPts val="1400"/>
              <a:buFont typeface="Arial"/>
              <a:buNone/>
              <a:tabLst/>
              <a:defRPr/>
            </a:pPr>
            <a:r>
              <a:rPr kumimoji="0" lang="de-DE" sz="2000" b="1" i="0" u="none" strike="noStrike" kern="0" cap="none" spc="0" normalizeH="0" baseline="0" noProof="0" dirty="0">
                <a:ln>
                  <a:noFill/>
                </a:ln>
                <a:solidFill>
                  <a:srgbClr val="00549F"/>
                </a:solidFill>
                <a:effectLst/>
                <a:uLnTx/>
                <a:uFillTx/>
                <a:latin typeface="Arial"/>
                <a:cs typeface="Arial"/>
              </a:rPr>
              <a:t>	WTR 			    GTR 			       CAS </a:t>
            </a:r>
          </a:p>
        </p:txBody>
      </p:sp>
      <p:sp>
        <p:nvSpPr>
          <p:cNvPr id="4" name="Textfeld 3"/>
          <p:cNvSpPr txBox="1"/>
          <p:nvPr/>
        </p:nvSpPr>
        <p:spPr bwMode="auto">
          <a:xfrm>
            <a:off x="4501222" y="5192987"/>
            <a:ext cx="2353734" cy="1433689"/>
          </a:xfrm>
          <a:prstGeom prst="rect">
            <a:avLst/>
          </a:prstGeom>
          <a:noFill/>
        </p:spPr>
        <p:txBody>
          <a:bodyPr wrap="square" rtlCol="0">
            <a:spAutoFit/>
          </a:bodyPr>
          <a:lstStyle/>
          <a:p>
            <a:pPr>
              <a:buClr>
                <a:srgbClr val="000000"/>
              </a:buClr>
              <a:buFont typeface="Arial"/>
              <a:buNone/>
              <a:defRPr/>
            </a:pPr>
            <a:endParaRPr lang="de-DE" sz="1400" kern="0">
              <a:solidFill>
                <a:srgbClr val="000000"/>
              </a:solidFill>
              <a:latin typeface="Arial"/>
              <a:cs typeface="Arial"/>
            </a:endParaRPr>
          </a:p>
        </p:txBody>
      </p:sp>
      <p:sp>
        <p:nvSpPr>
          <p:cNvPr id="5" name="Textfeld 4"/>
          <p:cNvSpPr txBox="1"/>
          <p:nvPr/>
        </p:nvSpPr>
        <p:spPr bwMode="auto">
          <a:xfrm>
            <a:off x="4388332" y="5317432"/>
            <a:ext cx="2353734" cy="738664"/>
          </a:xfrm>
          <a:prstGeom prst="rect">
            <a:avLst/>
          </a:prstGeom>
          <a:noFill/>
        </p:spPr>
        <p:txBody>
          <a:bodyPr wrap="square" rtlCol="0">
            <a:spAutoFit/>
          </a:bodyPr>
          <a:lstStyle/>
          <a:p>
            <a:pPr marL="285750" indent="-285750">
              <a:buClr>
                <a:srgbClr val="000000"/>
              </a:buClr>
              <a:buFont typeface="Arial"/>
              <a:buChar char="•"/>
              <a:defRPr/>
            </a:pPr>
            <a:r>
              <a:rPr lang="de-DE" sz="1400" kern="0">
                <a:solidFill>
                  <a:srgbClr val="000000"/>
                </a:solidFill>
                <a:latin typeface="Arial"/>
                <a:cs typeface="Arial"/>
              </a:rPr>
              <a:t>Kann numerisch Ableitungen bestimmen und Graphen zeichnen</a:t>
            </a:r>
            <a:endParaRPr sz="1400" kern="0">
              <a:solidFill>
                <a:srgbClr val="000000"/>
              </a:solidFill>
              <a:latin typeface="Arial"/>
              <a:cs typeface="Arial"/>
            </a:endParaRPr>
          </a:p>
        </p:txBody>
      </p:sp>
      <p:sp>
        <p:nvSpPr>
          <p:cNvPr id="6" name="Textfeld 5"/>
          <p:cNvSpPr txBox="1"/>
          <p:nvPr/>
        </p:nvSpPr>
        <p:spPr bwMode="auto">
          <a:xfrm>
            <a:off x="8871325" y="6540063"/>
            <a:ext cx="3453386" cy="307777"/>
          </a:xfrm>
          <a:prstGeom prst="rect">
            <a:avLst/>
          </a:prstGeom>
          <a:noFill/>
        </p:spPr>
        <p:txBody>
          <a:bodyPr wrap="square">
            <a:spAutoFit/>
          </a:bodyPr>
          <a:lstStyle/>
          <a:p>
            <a:pPr>
              <a:buClr>
                <a:srgbClr val="000000"/>
              </a:buClr>
              <a:buFont typeface="Arial"/>
              <a:buNone/>
              <a:defRPr/>
            </a:pPr>
            <a:r>
              <a:rPr lang="de-DE" sz="1400" i="1" kern="0">
                <a:solidFill>
                  <a:srgbClr val="000000"/>
                </a:solidFill>
                <a:latin typeface="Arial"/>
                <a:cs typeface="Arial"/>
              </a:rPr>
              <a:t>Vgl. auch Hörnberger 2022, S. 27-28</a:t>
            </a:r>
          </a:p>
        </p:txBody>
      </p:sp>
      <p:sp>
        <p:nvSpPr>
          <p:cNvPr id="7" name="Textfeld 6"/>
          <p:cNvSpPr txBox="1"/>
          <p:nvPr/>
        </p:nvSpPr>
        <p:spPr bwMode="auto">
          <a:xfrm>
            <a:off x="7137181" y="5192987"/>
            <a:ext cx="2353734" cy="1433689"/>
          </a:xfrm>
          <a:prstGeom prst="rect">
            <a:avLst/>
          </a:prstGeom>
          <a:noFill/>
        </p:spPr>
        <p:txBody>
          <a:bodyPr wrap="square" rtlCol="0">
            <a:spAutoFit/>
          </a:bodyPr>
          <a:lstStyle/>
          <a:p>
            <a:pPr>
              <a:buClr>
                <a:srgbClr val="000000"/>
              </a:buClr>
              <a:buFont typeface="Arial"/>
              <a:buNone/>
              <a:defRPr/>
            </a:pPr>
            <a:endParaRPr lang="de-DE" sz="1400" kern="0">
              <a:solidFill>
                <a:srgbClr val="000000"/>
              </a:solidFill>
              <a:latin typeface="Arial"/>
              <a:cs typeface="Arial"/>
            </a:endParaRPr>
          </a:p>
        </p:txBody>
      </p:sp>
      <p:sp>
        <p:nvSpPr>
          <p:cNvPr id="8" name="Textfeld 7"/>
          <p:cNvSpPr txBox="1"/>
          <p:nvPr/>
        </p:nvSpPr>
        <p:spPr bwMode="auto">
          <a:xfrm>
            <a:off x="7024291" y="5317432"/>
            <a:ext cx="2353734" cy="1169551"/>
          </a:xfrm>
          <a:prstGeom prst="rect">
            <a:avLst/>
          </a:prstGeom>
          <a:noFill/>
        </p:spPr>
        <p:txBody>
          <a:bodyPr wrap="square" rtlCol="0">
            <a:spAutoFit/>
          </a:bodyPr>
          <a:lstStyle/>
          <a:p>
            <a:pPr marL="285750" indent="-285750">
              <a:buClr>
                <a:srgbClr val="000000"/>
              </a:buClr>
              <a:buFont typeface="Arial"/>
              <a:buChar char="•"/>
              <a:defRPr/>
            </a:pPr>
            <a:r>
              <a:rPr lang="de-DE" sz="1400" kern="0">
                <a:solidFill>
                  <a:srgbClr val="000000"/>
                </a:solidFill>
                <a:latin typeface="Arial"/>
                <a:cs typeface="Arial"/>
              </a:rPr>
              <a:t>Kann zudem Funktionen algebraisch bearbeiten und lösen oder explizit mit Variablen rechnen</a:t>
            </a:r>
            <a:endParaRPr sz="1400" kern="0">
              <a:solidFill>
                <a:srgbClr val="000000"/>
              </a:solidFill>
              <a:latin typeface="Arial"/>
              <a:cs typeface="Arial"/>
            </a:endParaRPr>
          </a:p>
        </p:txBody>
      </p:sp>
      <p:sp>
        <p:nvSpPr>
          <p:cNvPr id="9" name="Textfeld 8"/>
          <p:cNvSpPr txBox="1"/>
          <p:nvPr/>
        </p:nvSpPr>
        <p:spPr bwMode="auto">
          <a:xfrm>
            <a:off x="1492735" y="5259533"/>
            <a:ext cx="2726262" cy="954107"/>
          </a:xfrm>
          <a:prstGeom prst="rect">
            <a:avLst/>
          </a:prstGeom>
          <a:noFill/>
        </p:spPr>
        <p:txBody>
          <a:bodyPr wrap="square" rtlCol="0">
            <a:spAutoFit/>
          </a:bodyPr>
          <a:lstStyle/>
          <a:p>
            <a:pPr marL="285750" indent="-285750">
              <a:buClr>
                <a:srgbClr val="000000"/>
              </a:buClr>
              <a:buFont typeface="Arial"/>
              <a:buChar char="•"/>
              <a:defRPr/>
            </a:pPr>
            <a:r>
              <a:rPr lang="de-DE" sz="1400" kern="0">
                <a:solidFill>
                  <a:srgbClr val="000000"/>
                </a:solidFill>
                <a:latin typeface="Arial"/>
                <a:cs typeface="Arial"/>
              </a:rPr>
              <a:t>Einfacher Taschenrechner</a:t>
            </a:r>
            <a:endParaRPr sz="1400" kern="0">
              <a:solidFill>
                <a:srgbClr val="000000"/>
              </a:solidFill>
              <a:latin typeface="Arial"/>
              <a:cs typeface="Arial"/>
            </a:endParaRPr>
          </a:p>
          <a:p>
            <a:pPr marL="285750" indent="-285750">
              <a:buClr>
                <a:srgbClr val="000000"/>
              </a:buClr>
              <a:buFont typeface="Arial"/>
              <a:buChar char="•"/>
              <a:defRPr/>
            </a:pPr>
            <a:r>
              <a:rPr lang="de-DE" sz="1400" kern="0">
                <a:solidFill>
                  <a:srgbClr val="000000"/>
                </a:solidFill>
                <a:latin typeface="Arial"/>
                <a:cs typeface="Arial"/>
              </a:rPr>
              <a:t>Hinweise, was er können darf/muss im Abitur online nachlesbar</a:t>
            </a:r>
            <a:endParaRPr sz="1400" kern="0">
              <a:solidFill>
                <a:srgbClr val="000000"/>
              </a:solidFill>
              <a:latin typeface="Arial"/>
              <a:cs typeface="Arial"/>
            </a:endParaRPr>
          </a:p>
        </p:txBody>
      </p:sp>
      <p:pic>
        <p:nvPicPr>
          <p:cNvPr id="10" name="Grafik 9"/>
          <p:cNvPicPr>
            <a:picLocks noChangeAspect="1"/>
          </p:cNvPicPr>
          <p:nvPr/>
        </p:nvPicPr>
        <p:blipFill>
          <a:blip r:embed="rId3"/>
          <a:srcRect l="15322" t="8724" r="25858"/>
          <a:stretch/>
        </p:blipFill>
        <p:spPr bwMode="auto">
          <a:xfrm>
            <a:off x="7866630" y="1771302"/>
            <a:ext cx="1511395" cy="3127121"/>
          </a:xfrm>
          <a:prstGeom prst="rect">
            <a:avLst/>
          </a:prstGeom>
        </p:spPr>
      </p:pic>
      <p:pic>
        <p:nvPicPr>
          <p:cNvPr id="11" name="Grafik 10"/>
          <p:cNvPicPr>
            <a:picLocks noChangeAspect="1"/>
          </p:cNvPicPr>
          <p:nvPr/>
        </p:nvPicPr>
        <p:blipFill>
          <a:blip r:embed="rId4"/>
          <a:srcRect l="25089" t="5104" r="18912" b="2938"/>
          <a:stretch/>
        </p:blipFill>
        <p:spPr bwMode="auto">
          <a:xfrm>
            <a:off x="4911121" y="1771302"/>
            <a:ext cx="1506026" cy="3297508"/>
          </a:xfrm>
          <a:prstGeom prst="rect">
            <a:avLst/>
          </a:prstGeom>
        </p:spPr>
      </p:pic>
      <p:pic>
        <p:nvPicPr>
          <p:cNvPr id="12" name="Grafik 11"/>
          <p:cNvPicPr>
            <a:picLocks noChangeAspect="1"/>
          </p:cNvPicPr>
          <p:nvPr/>
        </p:nvPicPr>
        <p:blipFill>
          <a:blip r:embed="rId5"/>
          <a:stretch/>
        </p:blipFill>
        <p:spPr bwMode="auto">
          <a:xfrm>
            <a:off x="7137181" y="3474283"/>
            <a:ext cx="2734375" cy="1497540"/>
          </a:xfrm>
          <a:prstGeom prst="rect">
            <a:avLst/>
          </a:prstGeom>
        </p:spPr>
      </p:pic>
      <p:pic>
        <p:nvPicPr>
          <p:cNvPr id="13" name="Grafik 12"/>
          <p:cNvPicPr>
            <a:picLocks noChangeAspect="1"/>
          </p:cNvPicPr>
          <p:nvPr/>
        </p:nvPicPr>
        <p:blipFill>
          <a:blip r:embed="rId6"/>
          <a:stretch/>
        </p:blipFill>
        <p:spPr bwMode="auto">
          <a:xfrm>
            <a:off x="1585308" y="2848398"/>
            <a:ext cx="2574985" cy="1689834"/>
          </a:xfrm>
          <a:prstGeom prst="rect">
            <a:avLst/>
          </a:prstGeom>
        </p:spPr>
      </p:pic>
    </p:spTree>
    <p:extLst>
      <p:ext uri="{BB962C8B-B14F-4D97-AF65-F5344CB8AC3E}">
        <p14:creationId xmlns:p14="http://schemas.microsoft.com/office/powerpoint/2010/main" val="2461565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endParaRPr lang="de-DE" dirty="0"/>
          </a:p>
          <a:p>
            <a:endParaRPr lang="de-DE" dirty="0"/>
          </a:p>
        </p:txBody>
      </p:sp>
      <p:pic>
        <p:nvPicPr>
          <p:cNvPr id="3" name="Grafik 2"/>
          <p:cNvPicPr>
            <a:picLocks noChangeAspect="1"/>
          </p:cNvPicPr>
          <p:nvPr/>
        </p:nvPicPr>
        <p:blipFill>
          <a:blip r:embed="rId3"/>
          <a:stretch/>
        </p:blipFill>
        <p:spPr bwMode="auto">
          <a:xfrm rot="5400000">
            <a:off x="4048183" y="-219553"/>
            <a:ext cx="3955006" cy="8284502"/>
          </a:xfrm>
          <a:prstGeom prst="rect">
            <a:avLst/>
          </a:prstGeom>
        </p:spPr>
      </p:pic>
      <p:sp>
        <p:nvSpPr>
          <p:cNvPr id="4" name="Textfeld 3"/>
          <p:cNvSpPr txBox="1"/>
          <p:nvPr/>
        </p:nvSpPr>
        <p:spPr bwMode="auto">
          <a:xfrm>
            <a:off x="9839986" y="6561946"/>
            <a:ext cx="2352014" cy="307777"/>
          </a:xfrm>
          <a:prstGeom prst="rect">
            <a:avLst/>
          </a:prstGeom>
          <a:noFill/>
        </p:spPr>
        <p:txBody>
          <a:bodyPr wrap="square">
            <a:spAutoFit/>
          </a:bodyPr>
          <a:lstStyle/>
          <a:p>
            <a:pPr>
              <a:buClr>
                <a:srgbClr val="000000"/>
              </a:buClr>
              <a:buFont typeface="Arial"/>
              <a:buNone/>
              <a:defRPr/>
            </a:pPr>
            <a:r>
              <a:rPr lang="de-DE" sz="1400" i="1" kern="0" dirty="0" err="1">
                <a:solidFill>
                  <a:srgbClr val="000000"/>
                </a:solidFill>
                <a:latin typeface="Arial"/>
                <a:cs typeface="Arial"/>
              </a:rPr>
              <a:t>Hörnberger</a:t>
            </a:r>
            <a:r>
              <a:rPr lang="de-DE" sz="1400" i="1" kern="0" dirty="0">
                <a:solidFill>
                  <a:srgbClr val="000000"/>
                </a:solidFill>
                <a:latin typeface="Arial"/>
                <a:cs typeface="Arial"/>
              </a:rPr>
              <a:t> 2022, S. 39</a:t>
            </a:r>
          </a:p>
        </p:txBody>
      </p:sp>
      <p:sp>
        <p:nvSpPr>
          <p:cNvPr id="5" name="Rechteck 4"/>
          <p:cNvSpPr/>
          <p:nvPr/>
        </p:nvSpPr>
        <p:spPr bwMode="auto">
          <a:xfrm>
            <a:off x="1992338" y="3836987"/>
            <a:ext cx="467360" cy="914400"/>
          </a:xfrm>
          <a:prstGeom prst="rect">
            <a:avLst/>
          </a:prstGeom>
          <a:noFill/>
          <a:ln w="57150" cap="flat" cmpd="sng" algn="ctr">
            <a:solidFill>
              <a:srgbClr val="CC071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000000"/>
              </a:solidFill>
              <a:effectLst/>
              <a:uLnTx/>
              <a:uFillTx/>
              <a:latin typeface="Arial"/>
              <a:cs typeface="Arial"/>
            </a:endParaRPr>
          </a:p>
        </p:txBody>
      </p:sp>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7237879" cy="646331"/>
          </a:xfrm>
          <a:prstGeom prst="rect">
            <a:avLst/>
          </a:prstGeom>
          <a:noFill/>
        </p:spPr>
        <p:txBody>
          <a:bodyPr wrap="none" rtlCol="0">
            <a:spAutoFit/>
          </a:bodyPr>
          <a:lstStyle/>
          <a:p>
            <a:r>
              <a:rPr lang="de-DE" sz="3600" dirty="0">
                <a:solidFill>
                  <a:schemeClr val="bg2"/>
                </a:solidFill>
              </a:rPr>
              <a:t>Gegenüberstellung von CAS-Apps</a:t>
            </a:r>
          </a:p>
        </p:txBody>
      </p:sp>
    </p:spTree>
    <p:extLst>
      <p:ext uri="{BB962C8B-B14F-4D97-AF65-F5344CB8AC3E}">
        <p14:creationId xmlns:p14="http://schemas.microsoft.com/office/powerpoint/2010/main" val="2226662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endParaRPr lang="de-DE" dirty="0"/>
          </a:p>
          <a:p>
            <a:endParaRPr lang="de-DE" dirty="0"/>
          </a:p>
        </p:txBody>
      </p:sp>
      <p:sp>
        <p:nvSpPr>
          <p:cNvPr id="4" name="Textplatzhalter 3"/>
          <p:cNvSpPr txBox="1"/>
          <p:nvPr/>
        </p:nvSpPr>
        <p:spPr bwMode="auto">
          <a:xfrm>
            <a:off x="6918796" y="1812116"/>
            <a:ext cx="3336922" cy="347200"/>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a:defRPr/>
            </a:pPr>
            <a:r>
              <a:rPr lang="de-DE" b="1"/>
              <a:t>GeoGebra Rechner Suite</a:t>
            </a:r>
            <a:endParaRPr/>
          </a:p>
          <a:p>
            <a:pPr>
              <a:defRPr/>
            </a:pPr>
            <a:endParaRPr lang="de-DE" b="1"/>
          </a:p>
          <a:p>
            <a:pPr marL="514350" indent="-285750">
              <a:buFont typeface="Arial"/>
              <a:buChar char="•"/>
              <a:defRPr/>
            </a:pPr>
            <a:r>
              <a:rPr lang="de-DE"/>
              <a:t>Geeignet für Unterricht </a:t>
            </a:r>
            <a:endParaRPr/>
          </a:p>
          <a:p>
            <a:pPr marL="514350" indent="-285750">
              <a:buFont typeface="Arial"/>
              <a:buChar char="•"/>
              <a:defRPr/>
            </a:pPr>
            <a:r>
              <a:rPr lang="de-DE"/>
              <a:t>Mehr Optionen als CAS</a:t>
            </a:r>
            <a:endParaRPr/>
          </a:p>
          <a:p>
            <a:pPr marL="514350" indent="-285750">
              <a:buFont typeface="Arial"/>
              <a:buChar char="•"/>
              <a:defRPr/>
            </a:pPr>
            <a:r>
              <a:rPr lang="de-DE"/>
              <a:t>Grafikrechner „intuitiver“</a:t>
            </a:r>
            <a:endParaRPr/>
          </a:p>
          <a:p>
            <a:pPr marL="514350" indent="-285750">
              <a:buFont typeface="Arial"/>
              <a:buChar char="•"/>
              <a:defRPr/>
            </a:pPr>
            <a:r>
              <a:rPr lang="de-DE"/>
              <a:t>Mehr Optionen als in</a:t>
            </a:r>
            <a:br>
              <a:rPr lang="de-DE"/>
            </a:br>
            <a:r>
              <a:rPr lang="de-DE"/>
              <a:t>Abitur erlaubt</a:t>
            </a:r>
            <a:endParaRPr/>
          </a:p>
        </p:txBody>
      </p:sp>
      <p:sp>
        <p:nvSpPr>
          <p:cNvPr id="5" name="Textplatzhalter 3"/>
          <p:cNvSpPr txBox="1"/>
          <p:nvPr/>
        </p:nvSpPr>
        <p:spPr bwMode="auto">
          <a:xfrm>
            <a:off x="3880302" y="1818052"/>
            <a:ext cx="2902902" cy="347200"/>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a:defRPr/>
            </a:pPr>
            <a:r>
              <a:rPr lang="de-DE" b="1"/>
              <a:t>GeoGebra CAS</a:t>
            </a:r>
            <a:endParaRPr/>
          </a:p>
          <a:p>
            <a:pPr>
              <a:defRPr/>
            </a:pPr>
            <a:endParaRPr lang="de-DE" b="1"/>
          </a:p>
          <a:p>
            <a:pPr marL="514350" indent="-285750">
              <a:buFont typeface="Arial"/>
              <a:buChar char="•"/>
              <a:defRPr/>
            </a:pPr>
            <a:r>
              <a:rPr lang="de-DE"/>
              <a:t>Geeignet für Unterricht</a:t>
            </a:r>
            <a:endParaRPr/>
          </a:p>
          <a:p>
            <a:pPr marL="514350" indent="-285750">
              <a:buFont typeface="Arial"/>
              <a:buChar char="•"/>
              <a:defRPr/>
            </a:pPr>
            <a:r>
              <a:rPr lang="de-DE"/>
              <a:t>Nur Algebra und Grafik</a:t>
            </a:r>
            <a:endParaRPr/>
          </a:p>
          <a:p>
            <a:pPr marL="514350" indent="-285750">
              <a:buFont typeface="Arial"/>
              <a:buChar char="•"/>
              <a:defRPr/>
            </a:pPr>
            <a:r>
              <a:rPr lang="de-DE"/>
              <a:t>z.T. nicht ganz leicht handhabbare Bedienung</a:t>
            </a:r>
            <a:endParaRPr/>
          </a:p>
          <a:p>
            <a:pPr>
              <a:defRPr/>
            </a:pPr>
            <a:endParaRPr lang="de-DE" b="1"/>
          </a:p>
          <a:p>
            <a:pPr>
              <a:defRPr/>
            </a:pPr>
            <a:endParaRPr lang="de-DE" b="1"/>
          </a:p>
        </p:txBody>
      </p:sp>
      <p:pic>
        <p:nvPicPr>
          <p:cNvPr id="6" name="Grafik 5"/>
          <p:cNvPicPr>
            <a:picLocks noChangeAspect="1"/>
          </p:cNvPicPr>
          <p:nvPr/>
        </p:nvPicPr>
        <p:blipFill>
          <a:blip r:embed="rId3"/>
          <a:stretch/>
        </p:blipFill>
        <p:spPr bwMode="auto">
          <a:xfrm>
            <a:off x="781280" y="4002533"/>
            <a:ext cx="3055885" cy="2187130"/>
          </a:xfrm>
          <a:prstGeom prst="rect">
            <a:avLst/>
          </a:prstGeom>
        </p:spPr>
      </p:pic>
      <p:sp>
        <p:nvSpPr>
          <p:cNvPr id="7" name="Textplatzhalter 3"/>
          <p:cNvSpPr txBox="1"/>
          <p:nvPr/>
        </p:nvSpPr>
        <p:spPr bwMode="auto">
          <a:xfrm>
            <a:off x="1355561" y="2390531"/>
            <a:ext cx="2367277" cy="1646079"/>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a:defRPr/>
            </a:pPr>
            <a:r>
              <a:rPr lang="de-DE" sz="20000">
                <a:solidFill>
                  <a:srgbClr val="FF0000"/>
                </a:solidFill>
              </a:rPr>
              <a:t>X</a:t>
            </a:r>
            <a:endParaRPr/>
          </a:p>
        </p:txBody>
      </p:sp>
      <p:pic>
        <p:nvPicPr>
          <p:cNvPr id="8" name="Grafik 7"/>
          <p:cNvPicPr>
            <a:picLocks noChangeAspect="1"/>
          </p:cNvPicPr>
          <p:nvPr/>
        </p:nvPicPr>
        <p:blipFill>
          <a:blip r:embed="rId4"/>
          <a:stretch/>
        </p:blipFill>
        <p:spPr bwMode="auto">
          <a:xfrm>
            <a:off x="3948660" y="4122852"/>
            <a:ext cx="2910717" cy="2062812"/>
          </a:xfrm>
          <a:prstGeom prst="rect">
            <a:avLst/>
          </a:prstGeom>
        </p:spPr>
      </p:pic>
      <p:pic>
        <p:nvPicPr>
          <p:cNvPr id="9" name="Grafik 8"/>
          <p:cNvPicPr>
            <a:picLocks noChangeAspect="1"/>
          </p:cNvPicPr>
          <p:nvPr/>
        </p:nvPicPr>
        <p:blipFill>
          <a:blip r:embed="rId5"/>
          <a:stretch/>
        </p:blipFill>
        <p:spPr bwMode="auto">
          <a:xfrm>
            <a:off x="6918796" y="4122852"/>
            <a:ext cx="2636176" cy="1981294"/>
          </a:xfrm>
          <a:prstGeom prst="rect">
            <a:avLst/>
          </a:prstGeom>
        </p:spPr>
      </p:pic>
      <p:sp>
        <p:nvSpPr>
          <p:cNvPr id="10" name="Ellipse 9"/>
          <p:cNvSpPr/>
          <p:nvPr/>
        </p:nvSpPr>
        <p:spPr bwMode="auto">
          <a:xfrm>
            <a:off x="6894699" y="1063931"/>
            <a:ext cx="3069855" cy="507986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a:p>
        </p:txBody>
      </p:sp>
      <p:sp>
        <p:nvSpPr>
          <p:cNvPr id="11" name="Textplatzhalter 3"/>
          <p:cNvSpPr txBox="1">
            <a:spLocks/>
          </p:cNvSpPr>
          <p:nvPr/>
        </p:nvSpPr>
        <p:spPr bwMode="auto">
          <a:xfrm>
            <a:off x="823588" y="1821970"/>
            <a:ext cx="3431221" cy="2216639"/>
          </a:xfrm>
          <a:prstGeom prst="rect">
            <a:avLst/>
          </a:prstGeom>
        </p:spPr>
        <p:txBody>
          <a:bodyPr/>
          <a:lst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de-DE" b="1"/>
              <a:t>GeoGebra Classic</a:t>
            </a:r>
            <a:endParaRPr lang="de-DE"/>
          </a:p>
          <a:p>
            <a:pPr marL="514350" indent="-285750">
              <a:buFont typeface="Arial"/>
              <a:buChar char="•"/>
              <a:defRPr/>
            </a:pPr>
            <a:endParaRPr lang="de-DE"/>
          </a:p>
          <a:p>
            <a:pPr marL="514350" indent="-285750">
              <a:buFont typeface="Arial"/>
              <a:buChar char="•"/>
              <a:defRPr/>
            </a:pPr>
            <a:r>
              <a:rPr lang="de-DE"/>
              <a:t>Für Lehrkräfte</a:t>
            </a:r>
          </a:p>
          <a:p>
            <a:pPr marL="514350" indent="-285750">
              <a:buFont typeface="Arial"/>
              <a:buChar char="•"/>
              <a:defRPr/>
            </a:pPr>
            <a:r>
              <a:rPr lang="de-DE"/>
              <a:t>Geeignet um Applets zu erstellen, Lernumgebungen zu gestalten </a:t>
            </a:r>
          </a:p>
          <a:p>
            <a:pPr marL="514350" indent="-285750">
              <a:buFont typeface="Arial"/>
              <a:buChar char="•"/>
              <a:defRPr/>
            </a:pPr>
            <a:endParaRPr lang="de-DE" dirty="0"/>
          </a:p>
        </p:txBody>
      </p:sp>
      <p:sp>
        <p:nvSpPr>
          <p:cNvPr id="12" name="Textfeld 11">
            <a:extLst>
              <a:ext uri="{FF2B5EF4-FFF2-40B4-BE49-F238E27FC236}">
                <a16:creationId xmlns:a16="http://schemas.microsoft.com/office/drawing/2014/main" id="{2A406E47-99EB-45AD-B39A-5063065E82B5}"/>
              </a:ext>
            </a:extLst>
          </p:cNvPr>
          <p:cNvSpPr txBox="1"/>
          <p:nvPr/>
        </p:nvSpPr>
        <p:spPr>
          <a:xfrm>
            <a:off x="1329178" y="374136"/>
            <a:ext cx="5604932" cy="646331"/>
          </a:xfrm>
          <a:prstGeom prst="rect">
            <a:avLst/>
          </a:prstGeom>
          <a:noFill/>
        </p:spPr>
        <p:txBody>
          <a:bodyPr wrap="none" rtlCol="0">
            <a:spAutoFit/>
          </a:bodyPr>
          <a:lstStyle/>
          <a:p>
            <a:r>
              <a:rPr lang="de-DE" sz="3600" dirty="0">
                <a:solidFill>
                  <a:schemeClr val="bg2"/>
                </a:solidFill>
              </a:rPr>
              <a:t>Was gibt es bei </a:t>
            </a:r>
            <a:r>
              <a:rPr lang="de-DE" sz="3600" dirty="0" err="1">
                <a:solidFill>
                  <a:schemeClr val="bg2"/>
                </a:solidFill>
              </a:rPr>
              <a:t>GeoGebra</a:t>
            </a:r>
            <a:endParaRPr lang="de-DE" sz="3600" dirty="0">
              <a:solidFill>
                <a:schemeClr val="bg2"/>
              </a:solidFill>
            </a:endParaRPr>
          </a:p>
        </p:txBody>
      </p:sp>
    </p:spTree>
    <p:extLst>
      <p:ext uri="{BB962C8B-B14F-4D97-AF65-F5344CB8AC3E}">
        <p14:creationId xmlns:p14="http://schemas.microsoft.com/office/powerpoint/2010/main" val="504526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endParaRPr lang="de-DE" dirty="0"/>
          </a:p>
          <a:p>
            <a:endParaRPr lang="de-DE" dirty="0"/>
          </a:p>
        </p:txBody>
      </p:sp>
      <p:sp>
        <p:nvSpPr>
          <p:cNvPr id="4" name="Textplatzhalter 3"/>
          <p:cNvSpPr txBox="1">
            <a:spLocks/>
          </p:cNvSpPr>
          <p:nvPr/>
        </p:nvSpPr>
        <p:spPr bwMode="auto">
          <a:xfrm>
            <a:off x="803442" y="1945195"/>
            <a:ext cx="10059820" cy="4431542"/>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342900" algn="l">
              <a:lnSpc>
                <a:spcPct val="100000"/>
              </a:lnSpc>
              <a:spcBef>
                <a:spcPts val="0"/>
              </a:spcBef>
              <a:spcAft>
                <a:spcPts val="0"/>
              </a:spcAft>
              <a:buClr>
                <a:schemeClr val="dk2"/>
              </a:buClr>
              <a:buSzPts val="1800"/>
              <a:buFont typeface="Arial"/>
              <a:buChar char="•"/>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1" i="0" u="none" strike="noStrike" kern="0" cap="none" spc="0" normalizeH="0" baseline="0" noProof="0" dirty="0">
                <a:ln>
                  <a:noFill/>
                </a:ln>
                <a:solidFill>
                  <a:srgbClr val="000000"/>
                </a:solidFill>
                <a:effectLst/>
                <a:uLnTx/>
                <a:uFillTx/>
                <a:latin typeface="Arial"/>
                <a:cs typeface="Arial"/>
              </a:rPr>
              <a:t>Funktion definieren</a:t>
            </a:r>
            <a:r>
              <a:rPr kumimoji="0" lang="de-DE" sz="1800" b="0" i="0" u="none" strike="noStrike" kern="0" cap="none" spc="0" normalizeH="0" baseline="0" noProof="0" dirty="0">
                <a:ln>
                  <a:noFill/>
                </a:ln>
                <a:solidFill>
                  <a:srgbClr val="000000"/>
                </a:solidFill>
                <a:effectLst/>
                <a:uLnTx/>
                <a:uFillTx/>
                <a:latin typeface="Arial"/>
                <a:cs typeface="Arial"/>
              </a:rPr>
              <a:t>, Nullstellen berechnen, bestimmte Funktionswerte und Argumente bestimmen</a:t>
            </a:r>
          </a:p>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1" i="0" u="none" strike="noStrike" kern="0" cap="none" spc="0" normalizeH="0" baseline="0" noProof="0" dirty="0">
                <a:ln>
                  <a:noFill/>
                </a:ln>
                <a:solidFill>
                  <a:srgbClr val="000000"/>
                </a:solidFill>
                <a:effectLst/>
                <a:uLnTx/>
                <a:uFillTx/>
                <a:latin typeface="Arial"/>
                <a:cs typeface="Arial"/>
              </a:rPr>
              <a:t>Wertetabellen anzeigen lassen </a:t>
            </a:r>
            <a:endParaRPr kumimoji="0" lang="de-DE" sz="1800" b="0" i="0" u="none" strike="noStrike" kern="0" cap="none" spc="0" normalizeH="0" baseline="0" noProof="0" dirty="0">
              <a:ln>
                <a:noFill/>
              </a:ln>
              <a:solidFill>
                <a:srgbClr val="000000"/>
              </a:solidFill>
              <a:effectLst/>
              <a:uLnTx/>
              <a:uFillTx/>
              <a:latin typeface="Arial"/>
              <a:cs typeface="Arial"/>
            </a:endParaRPr>
          </a:p>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1" i="0" u="none" strike="noStrike" kern="0" cap="none" spc="0" normalizeH="0" baseline="0" noProof="0" dirty="0">
                <a:ln>
                  <a:noFill/>
                </a:ln>
                <a:solidFill>
                  <a:srgbClr val="000000"/>
                </a:solidFill>
                <a:effectLst/>
                <a:uLnTx/>
                <a:uFillTx/>
                <a:latin typeface="Arial"/>
                <a:cs typeface="Arial"/>
              </a:rPr>
              <a:t>Funktionsscharen definieren</a:t>
            </a:r>
            <a:endParaRPr kumimoji="0" lang="de-DE" sz="1800" b="0" i="0" u="none" strike="noStrike" kern="0" cap="none" spc="0" normalizeH="0" baseline="0" noProof="0" dirty="0">
              <a:ln>
                <a:noFill/>
              </a:ln>
              <a:solidFill>
                <a:srgbClr val="000000"/>
              </a:solidFill>
              <a:effectLst/>
              <a:uLnTx/>
              <a:uFillTx/>
              <a:latin typeface="Arial"/>
              <a:cs typeface="Arial"/>
            </a:endParaRPr>
          </a:p>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0" i="0" u="none" strike="noStrike" kern="0" cap="none" spc="0" normalizeH="0" baseline="0" noProof="0" dirty="0">
                <a:ln>
                  <a:noFill/>
                </a:ln>
                <a:solidFill>
                  <a:srgbClr val="000000"/>
                </a:solidFill>
                <a:effectLst/>
                <a:uLnTx/>
                <a:uFillTx/>
                <a:latin typeface="Arial"/>
                <a:cs typeface="Arial"/>
              </a:rPr>
              <a:t>Terme vereinfachen</a:t>
            </a:r>
          </a:p>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1" i="0" u="none" strike="noStrike" kern="0" cap="none" spc="0" normalizeH="0" baseline="0" noProof="0" dirty="0">
                <a:ln>
                  <a:noFill/>
                </a:ln>
                <a:solidFill>
                  <a:srgbClr val="000000"/>
                </a:solidFill>
                <a:effectLst/>
                <a:uLnTx/>
                <a:uFillTx/>
                <a:latin typeface="Arial"/>
                <a:cs typeface="Arial"/>
              </a:rPr>
              <a:t>Gleichungssysteme lösen </a:t>
            </a:r>
            <a:r>
              <a:rPr kumimoji="0" lang="de-DE" sz="1800" b="0" i="0" u="none" strike="noStrike" kern="0" cap="none" spc="0" normalizeH="0" baseline="0" noProof="0" dirty="0">
                <a:ln>
                  <a:noFill/>
                </a:ln>
                <a:solidFill>
                  <a:srgbClr val="000000"/>
                </a:solidFill>
                <a:effectLst/>
                <a:uLnTx/>
                <a:uFillTx/>
                <a:latin typeface="Arial"/>
                <a:cs typeface="Arial"/>
              </a:rPr>
              <a:t>(für Aufgaben der analytischen Geometrie und für „Steckbriefaufgaben“)</a:t>
            </a:r>
          </a:p>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0" i="0" u="none" strike="noStrike" kern="0" cap="none" spc="0" normalizeH="0" baseline="0" noProof="0" dirty="0">
                <a:ln>
                  <a:noFill/>
                </a:ln>
                <a:solidFill>
                  <a:srgbClr val="000000"/>
                </a:solidFill>
                <a:effectLst/>
                <a:uLnTx/>
                <a:uFillTx/>
                <a:latin typeface="Arial"/>
                <a:cs typeface="Arial"/>
              </a:rPr>
              <a:t>Grenzwerte von Funktionen</a:t>
            </a:r>
          </a:p>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1" i="0" u="none" strike="noStrike" kern="0" cap="none" spc="0" normalizeH="0" baseline="0" noProof="0" dirty="0">
                <a:ln>
                  <a:noFill/>
                </a:ln>
                <a:solidFill>
                  <a:srgbClr val="000000"/>
                </a:solidFill>
                <a:effectLst/>
                <a:uLnTx/>
                <a:uFillTx/>
                <a:latin typeface="Arial"/>
                <a:cs typeface="Arial"/>
              </a:rPr>
              <a:t>Ableitungen </a:t>
            </a:r>
            <a:r>
              <a:rPr kumimoji="0" lang="de-DE" sz="1800" b="0" i="0" u="none" strike="noStrike" kern="0" cap="none" spc="0" normalizeH="0" baseline="0" noProof="0" dirty="0">
                <a:ln>
                  <a:noFill/>
                </a:ln>
                <a:solidFill>
                  <a:srgbClr val="000000"/>
                </a:solidFill>
                <a:effectLst/>
                <a:uLnTx/>
                <a:uFillTx/>
                <a:latin typeface="Arial"/>
                <a:cs typeface="Arial"/>
              </a:rPr>
              <a:t>(und “Kurvendiskussion”)</a:t>
            </a:r>
          </a:p>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0" i="0" u="none" strike="noStrike" kern="0" cap="none" spc="0" normalizeH="0" baseline="0" noProof="0" dirty="0">
                <a:ln>
                  <a:noFill/>
                </a:ln>
                <a:solidFill>
                  <a:srgbClr val="000000"/>
                </a:solidFill>
                <a:effectLst/>
                <a:uLnTx/>
                <a:uFillTx/>
                <a:latin typeface="Arial"/>
                <a:cs typeface="Arial"/>
              </a:rPr>
              <a:t>“Spezielle Punkte” von Funktionen anzeigen</a:t>
            </a:r>
          </a:p>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1" i="0" u="none" strike="noStrike" kern="0" cap="none" spc="0" normalizeH="0" baseline="0" noProof="0" dirty="0">
                <a:ln>
                  <a:noFill/>
                </a:ln>
                <a:solidFill>
                  <a:srgbClr val="000000"/>
                </a:solidFill>
                <a:effectLst/>
                <a:uLnTx/>
                <a:uFillTx/>
                <a:latin typeface="Arial"/>
                <a:cs typeface="Arial"/>
              </a:rPr>
              <a:t>Bestimmte und unbestimmte Integrale</a:t>
            </a:r>
            <a:endParaRPr kumimoji="0" lang="de-DE" sz="1800" b="0" i="0" u="none" strike="noStrike" kern="0" cap="none" spc="0" normalizeH="0" baseline="0" noProof="0" dirty="0">
              <a:ln>
                <a:noFill/>
              </a:ln>
              <a:solidFill>
                <a:srgbClr val="000000"/>
              </a:solidFill>
              <a:effectLst/>
              <a:uLnTx/>
              <a:uFillTx/>
              <a:latin typeface="Arial"/>
              <a:cs typeface="Arial"/>
            </a:endParaRPr>
          </a:p>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0" i="0" u="none" strike="noStrike" kern="0" cap="none" spc="0" normalizeH="0" baseline="0" noProof="0" dirty="0">
                <a:ln>
                  <a:noFill/>
                </a:ln>
                <a:solidFill>
                  <a:srgbClr val="000000"/>
                </a:solidFill>
                <a:effectLst/>
                <a:uLnTx/>
                <a:uFillTx/>
                <a:latin typeface="Arial"/>
                <a:cs typeface="Arial"/>
              </a:rPr>
              <a:t>Rotationsvolumen</a:t>
            </a:r>
          </a:p>
          <a:p>
            <a:pPr marL="22860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endParaRPr kumimoji="0" lang="de-DE" sz="1800" b="0" i="0" u="none" strike="noStrike" kern="0" cap="none" spc="0" normalizeH="0" baseline="0" noProof="0" dirty="0">
              <a:ln>
                <a:noFill/>
              </a:ln>
              <a:solidFill>
                <a:srgbClr val="000000"/>
              </a:solidFill>
              <a:effectLst/>
              <a:uLnTx/>
              <a:uFillTx/>
              <a:latin typeface="Arial"/>
              <a:cs typeface="Arial"/>
            </a:endParaRPr>
          </a:p>
        </p:txBody>
      </p:sp>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7550127" cy="1200329"/>
          </a:xfrm>
          <a:prstGeom prst="rect">
            <a:avLst/>
          </a:prstGeom>
          <a:noFill/>
        </p:spPr>
        <p:txBody>
          <a:bodyPr wrap="square" rtlCol="0">
            <a:spAutoFit/>
          </a:bodyPr>
          <a:lstStyle/>
          <a:p>
            <a:r>
              <a:rPr lang="de-DE" sz="3600" dirty="0" err="1">
                <a:solidFill>
                  <a:schemeClr val="bg2"/>
                </a:solidFill>
              </a:rPr>
              <a:t>GeoGebra</a:t>
            </a:r>
            <a:r>
              <a:rPr lang="de-DE" sz="3600" dirty="0">
                <a:solidFill>
                  <a:schemeClr val="bg2"/>
                </a:solidFill>
              </a:rPr>
              <a:t> CAS – unvollständige eigene Liste</a:t>
            </a:r>
          </a:p>
        </p:txBody>
      </p:sp>
    </p:spTree>
    <p:extLst>
      <p:ext uri="{BB962C8B-B14F-4D97-AF65-F5344CB8AC3E}">
        <p14:creationId xmlns:p14="http://schemas.microsoft.com/office/powerpoint/2010/main" val="1689783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endParaRPr lang="de-DE" dirty="0"/>
          </a:p>
          <a:p>
            <a:endParaRPr lang="de-DE" dirty="0"/>
          </a:p>
        </p:txBody>
      </p:sp>
      <p:sp>
        <p:nvSpPr>
          <p:cNvPr id="4" name="Textplatzhalter 2"/>
          <p:cNvSpPr txBox="1">
            <a:spLocks/>
          </p:cNvSpPr>
          <p:nvPr/>
        </p:nvSpPr>
        <p:spPr bwMode="auto">
          <a:xfrm>
            <a:off x="3918770" y="3732899"/>
            <a:ext cx="4354899" cy="669060"/>
          </a:xfrm>
          <a:prstGeom prst="rect">
            <a:avLst/>
          </a:prstGeom>
        </p:spPr>
        <p:txBody>
          <a:bodyPr/>
          <a:lst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14300">
              <a:defRPr/>
            </a:pPr>
            <a:r>
              <a:rPr lang="de-DE"/>
              <a:t>Wir können wenig Konkretes sagen! Wir können uns nur auf Erlasse, Mails vom Land beziehen.</a:t>
            </a:r>
            <a:endParaRPr lang="de-DE" dirty="0"/>
          </a:p>
        </p:txBody>
      </p:sp>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7502001" cy="1200329"/>
          </a:xfrm>
          <a:prstGeom prst="rect">
            <a:avLst/>
          </a:prstGeom>
          <a:noFill/>
        </p:spPr>
        <p:txBody>
          <a:bodyPr wrap="square" rtlCol="0">
            <a:spAutoFit/>
          </a:bodyPr>
          <a:lstStyle/>
          <a:p>
            <a:r>
              <a:rPr lang="de-DE" sz="3600" dirty="0">
                <a:solidFill>
                  <a:schemeClr val="bg2"/>
                </a:solidFill>
              </a:rPr>
              <a:t>Rechtliches insbesondere in Prüfungen</a:t>
            </a:r>
          </a:p>
        </p:txBody>
      </p:sp>
    </p:spTree>
    <p:extLst>
      <p:ext uri="{BB962C8B-B14F-4D97-AF65-F5344CB8AC3E}">
        <p14:creationId xmlns:p14="http://schemas.microsoft.com/office/powerpoint/2010/main" val="1902567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endParaRPr lang="de-DE" dirty="0"/>
          </a:p>
          <a:p>
            <a:endParaRPr lang="de-DE" dirty="0"/>
          </a:p>
        </p:txBody>
      </p:sp>
      <p:sp>
        <p:nvSpPr>
          <p:cNvPr id="3" name="Textplatzhalter 3"/>
          <p:cNvSpPr txBox="1">
            <a:spLocks/>
          </p:cNvSpPr>
          <p:nvPr/>
        </p:nvSpPr>
        <p:spPr bwMode="auto">
          <a:xfrm>
            <a:off x="666544" y="1945195"/>
            <a:ext cx="8569325" cy="3726850"/>
          </a:xfrm>
          <a:prstGeom prst="rect">
            <a:avLst/>
          </a:prstGeom>
        </p:spPr>
        <p:txBody>
          <a:bodyPr/>
          <a:lst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285750">
              <a:buFont typeface="Arial"/>
              <a:buChar char="•"/>
              <a:defRPr/>
            </a:pPr>
            <a:r>
              <a:rPr lang="de-DE" sz="1600" b="1" dirty="0"/>
              <a:t>Lösen von Gleichungen und Gleichungssystemen </a:t>
            </a:r>
            <a:r>
              <a:rPr lang="de-DE" sz="1600" dirty="0"/>
              <a:t>(jeweils algebraisch und numerisch),</a:t>
            </a:r>
            <a:endParaRPr lang="de-DE" dirty="0"/>
          </a:p>
          <a:p>
            <a:pPr marL="514350" indent="-285750">
              <a:buFont typeface="Arial"/>
              <a:buChar char="•"/>
              <a:defRPr/>
            </a:pPr>
            <a:r>
              <a:rPr lang="de-DE" sz="1600" b="1" dirty="0"/>
              <a:t>Differenzieren und Integrieren </a:t>
            </a:r>
            <a:r>
              <a:rPr lang="de-DE" sz="1600" dirty="0"/>
              <a:t>von Funktionen (jeweils algebraisch und numerisch),</a:t>
            </a:r>
            <a:endParaRPr lang="de-DE" dirty="0"/>
          </a:p>
          <a:p>
            <a:pPr marL="514350" indent="-285750">
              <a:buFont typeface="Arial"/>
              <a:buChar char="•"/>
              <a:defRPr/>
            </a:pPr>
            <a:r>
              <a:rPr lang="de-DE" sz="1600" dirty="0"/>
              <a:t>Bestimmen von Grenzwerten von Funktionen,</a:t>
            </a:r>
            <a:endParaRPr lang="de-DE" dirty="0"/>
          </a:p>
          <a:p>
            <a:pPr marL="514350" indent="-285750">
              <a:buFont typeface="Arial"/>
              <a:buChar char="•"/>
              <a:defRPr/>
            </a:pPr>
            <a:r>
              <a:rPr lang="de-DE" sz="1600" b="1" dirty="0"/>
              <a:t>Darstellen</a:t>
            </a:r>
            <a:r>
              <a:rPr lang="de-DE" sz="1600" dirty="0"/>
              <a:t> </a:t>
            </a:r>
            <a:r>
              <a:rPr lang="de-DE" sz="1600" b="1" dirty="0"/>
              <a:t>von</a:t>
            </a:r>
            <a:r>
              <a:rPr lang="de-DE" sz="1600" dirty="0"/>
              <a:t> </a:t>
            </a:r>
            <a:r>
              <a:rPr lang="de-DE" sz="1600" b="1" dirty="0"/>
              <a:t>Funktionsgraphen</a:t>
            </a:r>
            <a:r>
              <a:rPr lang="de-DE" sz="1600" dirty="0"/>
              <a:t> (mit der Möglichkeit zum dynamischen Variieren von Werten von Parametern sowie zum numerischen Bestimmen von Nullstellen, Koordinaten von Extrempunkten und Koordinaten von Schnittpunkten zweier Graphen),</a:t>
            </a:r>
            <a:endParaRPr lang="de-DE" dirty="0"/>
          </a:p>
          <a:p>
            <a:pPr marL="514350" indent="-285750">
              <a:buFont typeface="Arial"/>
              <a:buChar char="•"/>
              <a:defRPr/>
            </a:pPr>
            <a:r>
              <a:rPr lang="de-DE" sz="1600" b="1" dirty="0"/>
              <a:t>Ausführen grundlegender Rechenoperationen im Zusammenhang mit Vektoren </a:t>
            </a:r>
            <a:r>
              <a:rPr lang="de-DE" sz="1600" dirty="0"/>
              <a:t>und Matrizen (jeweils algebraisch),</a:t>
            </a:r>
            <a:endParaRPr lang="de-DE" dirty="0"/>
          </a:p>
          <a:p>
            <a:pPr marL="514350" indent="-285750">
              <a:buFont typeface="Arial"/>
              <a:buChar char="•"/>
              <a:defRPr/>
            </a:pPr>
            <a:r>
              <a:rPr lang="de-DE" sz="1600" dirty="0"/>
              <a:t>Umformen von Matrizen (z. B. durch Zeilenoperationen),</a:t>
            </a:r>
            <a:endParaRPr lang="de-DE" dirty="0"/>
          </a:p>
          <a:p>
            <a:pPr marL="514350" indent="-285750">
              <a:buFont typeface="Arial"/>
              <a:buChar char="•"/>
              <a:defRPr/>
            </a:pPr>
            <a:r>
              <a:rPr lang="de-DE" sz="1600" dirty="0"/>
              <a:t>Bestimmen der Inversen einer Matrix,</a:t>
            </a:r>
            <a:endParaRPr lang="de-DE" dirty="0"/>
          </a:p>
          <a:p>
            <a:pPr marL="514350" indent="-285750">
              <a:buFont typeface="Arial"/>
              <a:buChar char="•"/>
              <a:defRPr/>
            </a:pPr>
            <a:r>
              <a:rPr lang="de-DE" sz="1600" dirty="0"/>
              <a:t>Berechnen von einzelnen und kumulierten Werten der Binomialverteilung sowie von Werten der Normalverteilung,</a:t>
            </a:r>
            <a:endParaRPr lang="de-DE" dirty="0"/>
          </a:p>
          <a:p>
            <a:pPr marL="514350" indent="-285750">
              <a:buFont typeface="Arial"/>
              <a:buChar char="•"/>
              <a:defRPr/>
            </a:pPr>
            <a:r>
              <a:rPr lang="de-DE" sz="1600" dirty="0"/>
              <a:t>Durchführen von Berechnungen in Tabellen,</a:t>
            </a:r>
            <a:endParaRPr lang="de-DE" dirty="0"/>
          </a:p>
          <a:p>
            <a:pPr marL="514350" indent="-285750">
              <a:buFont typeface="Arial"/>
              <a:buChar char="•"/>
              <a:defRPr/>
            </a:pPr>
            <a:r>
              <a:rPr lang="de-DE" sz="1600" dirty="0"/>
              <a:t>Darstellen von Daten in Diagrammen.</a:t>
            </a:r>
            <a:endParaRPr lang="de-DE" dirty="0"/>
          </a:p>
        </p:txBody>
      </p:sp>
      <p:sp>
        <p:nvSpPr>
          <p:cNvPr id="4" name="Textfeld 3"/>
          <p:cNvSpPr txBox="1"/>
          <p:nvPr/>
        </p:nvSpPr>
        <p:spPr bwMode="auto">
          <a:xfrm>
            <a:off x="6096220" y="6457890"/>
            <a:ext cx="7589175" cy="400110"/>
          </a:xfrm>
          <a:prstGeom prst="rect">
            <a:avLst/>
          </a:prstGeom>
          <a:noFill/>
        </p:spPr>
        <p:txBody>
          <a:bodyPr wrap="square" rtlCol="0">
            <a:spAutoFit/>
          </a:bodyPr>
          <a:lstStyle/>
          <a:p>
            <a:pPr defTabSz="457200">
              <a:buClrTx/>
              <a:buFontTx/>
              <a:buNone/>
              <a:defRPr/>
            </a:pPr>
            <a:r>
              <a:rPr lang="de-DE" sz="1000" dirty="0">
                <a:solidFill>
                  <a:prstClr val="black"/>
                </a:solidFill>
                <a:latin typeface="Calibri"/>
                <a:ea typeface="+mn-ea"/>
                <a:cs typeface="+mn-cs"/>
              </a:rPr>
              <a:t>MSB NRW:</a:t>
            </a:r>
            <a:br>
              <a:rPr lang="de-DE" sz="1000" dirty="0">
                <a:solidFill>
                  <a:prstClr val="black"/>
                </a:solidFill>
                <a:latin typeface="Calibri"/>
                <a:ea typeface="+mn-ea"/>
                <a:cs typeface="+mn-cs"/>
              </a:rPr>
            </a:br>
            <a:r>
              <a:rPr lang="de-DE" sz="1000" dirty="0">
                <a:solidFill>
                  <a:prstClr val="black"/>
                </a:solidFill>
                <a:latin typeface="Calibri"/>
                <a:ea typeface="+mn-ea"/>
                <a:cs typeface="+mn-cs"/>
              </a:rPr>
              <a:t>https://www.standardsicherung.schulministerium.nrw.de/cms/zentralabitur-gost/faecher/getfile.php?file=5686</a:t>
            </a:r>
            <a:endParaRPr dirty="0"/>
          </a:p>
        </p:txBody>
      </p:sp>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7622317" cy="1200329"/>
          </a:xfrm>
          <a:prstGeom prst="rect">
            <a:avLst/>
          </a:prstGeom>
          <a:noFill/>
        </p:spPr>
        <p:txBody>
          <a:bodyPr wrap="square" rtlCol="0">
            <a:spAutoFit/>
          </a:bodyPr>
          <a:lstStyle/>
          <a:p>
            <a:r>
              <a:rPr lang="de-DE" sz="2400" dirty="0">
                <a:solidFill>
                  <a:schemeClr val="bg2"/>
                </a:solidFill>
              </a:rPr>
              <a:t>Was muss ein CAS bzw. MMS in der schriftlichen Abiturprüfung im Fach Mathematik ab dem Jahr 2029 können?</a:t>
            </a:r>
          </a:p>
        </p:txBody>
      </p:sp>
    </p:spTree>
    <p:extLst>
      <p:ext uri="{BB962C8B-B14F-4D97-AF65-F5344CB8AC3E}">
        <p14:creationId xmlns:p14="http://schemas.microsoft.com/office/powerpoint/2010/main" val="2176159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endParaRPr lang="de-DE" dirty="0"/>
          </a:p>
          <a:p>
            <a:endParaRPr lang="de-DE" dirty="0"/>
          </a:p>
        </p:txBody>
      </p:sp>
      <p:sp>
        <p:nvSpPr>
          <p:cNvPr id="3" name="Textplatzhalter 5"/>
          <p:cNvSpPr txBox="1">
            <a:spLocks/>
          </p:cNvSpPr>
          <p:nvPr/>
        </p:nvSpPr>
        <p:spPr bwMode="auto">
          <a:xfrm>
            <a:off x="840792" y="1945195"/>
            <a:ext cx="8569325" cy="3726850"/>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342900" algn="l">
              <a:lnSpc>
                <a:spcPct val="100000"/>
              </a:lnSpc>
              <a:spcBef>
                <a:spcPts val="0"/>
              </a:spcBef>
              <a:spcAft>
                <a:spcPts val="0"/>
              </a:spcAft>
              <a:buClr>
                <a:schemeClr val="dk2"/>
              </a:buClr>
              <a:buSzPts val="1800"/>
              <a:buFont typeface="Arial"/>
              <a:buChar char="•"/>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0" i="0" u="none" strike="noStrike" kern="0" cap="none" spc="0" normalizeH="0" baseline="0" noProof="0" dirty="0">
                <a:ln>
                  <a:noFill/>
                </a:ln>
                <a:solidFill>
                  <a:srgbClr val="000000"/>
                </a:solidFill>
                <a:effectLst/>
                <a:uLnTx/>
                <a:uFillTx/>
                <a:latin typeface="Arial"/>
                <a:cs typeface="Arial"/>
              </a:rPr>
              <a:t>Funktionen eigens zum grafischen Darstellen geometrischer Objekte,</a:t>
            </a:r>
          </a:p>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0" i="0" u="none" strike="noStrike" kern="0" cap="none" spc="0" normalizeH="0" baseline="0" noProof="0" dirty="0">
                <a:ln>
                  <a:noFill/>
                </a:ln>
                <a:solidFill>
                  <a:srgbClr val="000000"/>
                </a:solidFill>
                <a:effectLst/>
                <a:uLnTx/>
                <a:uFillTx/>
                <a:latin typeface="Arial"/>
                <a:cs typeface="Arial"/>
              </a:rPr>
              <a:t>Funktionen, die Anwendungen elementarer Funktionen des CAS bzw. MMS in Verbindung mit mathematischen Definitionen oder Formeln darstellen (z. B. Funktionen eigens zum Bestimmen der Nullstellen einer Funktion, der Gleichung einer Tangente an einen Funktionsgraphen, der Länge eines Kurvenstücks, des Volumens eines geometrischen Körpers, der Gleichung einer Ebene aus den Koordinaten dreier gegebener Punkte, der Größe des Winkels zwischen zwei Vektoren, der Lagebeziehungen geometrischer Objekte, der Standardabweichung einer Zufallsgröße oder des Werts eines Parameters einer Wahrscheinlichkeitsverteilung aus einem Wert dieser Verteilung und gegebenen Werten der weiteren zugehörigen Parameter).</a:t>
            </a:r>
          </a:p>
          <a:p>
            <a:pPr marL="457200" marR="0" lvl="0" indent="-342900" algn="l" defTabSz="914400" eaLnBrk="1" fontAlgn="auto" latinLnBrk="0" hangingPunct="1">
              <a:lnSpc>
                <a:spcPct val="100000"/>
              </a:lnSpc>
              <a:spcBef>
                <a:spcPts val="0"/>
              </a:spcBef>
              <a:spcAft>
                <a:spcPts val="0"/>
              </a:spcAft>
              <a:buClr>
                <a:srgbClr val="00549F"/>
              </a:buClr>
              <a:buSzPts val="1800"/>
              <a:buFont typeface="Arial"/>
              <a:buChar char="•"/>
              <a:tabLst/>
              <a:defRPr/>
            </a:pPr>
            <a:endParaRPr kumimoji="0" lang="de-DE" sz="1800" b="0" i="0" u="none" strike="noStrike" kern="0" cap="none" spc="0" normalizeH="0" baseline="0" noProof="0" dirty="0">
              <a:ln>
                <a:noFill/>
              </a:ln>
              <a:solidFill>
                <a:srgbClr val="000000"/>
              </a:solidFill>
              <a:effectLst/>
              <a:uLnTx/>
              <a:uFillTx/>
              <a:latin typeface="Arial"/>
              <a:cs typeface="Arial"/>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5579284" cy="646331"/>
          </a:xfrm>
          <a:prstGeom prst="rect">
            <a:avLst/>
          </a:prstGeom>
          <a:noFill/>
        </p:spPr>
        <p:txBody>
          <a:bodyPr wrap="none" rtlCol="0">
            <a:spAutoFit/>
          </a:bodyPr>
          <a:lstStyle/>
          <a:p>
            <a:r>
              <a:rPr lang="de-DE" sz="3600" dirty="0">
                <a:solidFill>
                  <a:schemeClr val="bg2"/>
                </a:solidFill>
              </a:rPr>
              <a:t>Was ist nicht vorgesehen?</a:t>
            </a:r>
          </a:p>
        </p:txBody>
      </p:sp>
    </p:spTree>
    <p:extLst>
      <p:ext uri="{BB962C8B-B14F-4D97-AF65-F5344CB8AC3E}">
        <p14:creationId xmlns:p14="http://schemas.microsoft.com/office/powerpoint/2010/main" val="42671543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7" name="Textfeld 6"/>
          <p:cNvSpPr txBox="1"/>
          <p:nvPr/>
        </p:nvSpPr>
        <p:spPr bwMode="auto">
          <a:xfrm>
            <a:off x="5048377" y="6554595"/>
            <a:ext cx="7976152" cy="246221"/>
          </a:xfrm>
          <a:prstGeom prst="rect">
            <a:avLst/>
          </a:prstGeom>
          <a:noFill/>
        </p:spPr>
        <p:txBody>
          <a:bodyPr wrap="square">
            <a:spAutoFit/>
          </a:bodyPr>
          <a:lstStyle/>
          <a:p>
            <a:pPr>
              <a:defRPr/>
            </a:pPr>
            <a:r>
              <a:rPr lang="de-DE" sz="1000" i="1" dirty="0">
                <a:solidFill>
                  <a:schemeClr val="bg1"/>
                </a:solidFill>
              </a:rPr>
              <a:t>https://www.standardsicherung.schulministerium.nrw.de/cms/upload/abitur-bk/Aktuelles/Ergaenzungserlass_zu_GTR.pdf</a:t>
            </a:r>
            <a:endParaRPr sz="1000" dirty="0">
              <a:solidFill>
                <a:schemeClr val="bg1"/>
              </a:solidFill>
            </a:endParaRPr>
          </a:p>
        </p:txBody>
      </p:sp>
      <p:pic>
        <p:nvPicPr>
          <p:cNvPr id="8" name="Grafik 7"/>
          <p:cNvPicPr>
            <a:picLocks noChangeAspect="1"/>
          </p:cNvPicPr>
          <p:nvPr/>
        </p:nvPicPr>
        <p:blipFill>
          <a:blip r:embed="rId2"/>
          <a:stretch/>
        </p:blipFill>
        <p:spPr bwMode="auto">
          <a:xfrm>
            <a:off x="1329178" y="1720904"/>
            <a:ext cx="6968721" cy="3057790"/>
          </a:xfrm>
          <a:prstGeom prst="rect">
            <a:avLst/>
          </a:prstGeom>
          <a:ln>
            <a:solidFill>
              <a:schemeClr val="tx1"/>
            </a:solidFill>
          </a:ln>
        </p:spPr>
      </p:pic>
      <p:pic>
        <p:nvPicPr>
          <p:cNvPr id="9" name="Grafik 8"/>
          <p:cNvPicPr>
            <a:picLocks noChangeAspect="1"/>
          </p:cNvPicPr>
          <p:nvPr/>
        </p:nvPicPr>
        <p:blipFill>
          <a:blip r:embed="rId3"/>
          <a:stretch/>
        </p:blipFill>
        <p:spPr bwMode="auto">
          <a:xfrm>
            <a:off x="1434062" y="3213827"/>
            <a:ext cx="7044156" cy="3129734"/>
          </a:xfrm>
          <a:prstGeom prst="rect">
            <a:avLst/>
          </a:prstGeom>
          <a:ln>
            <a:solidFill>
              <a:schemeClr val="tx1"/>
            </a:solidFill>
          </a:ln>
        </p:spPr>
      </p:pic>
      <p:sp>
        <p:nvSpPr>
          <p:cNvPr id="10" name="Textfeld 9">
            <a:extLst>
              <a:ext uri="{FF2B5EF4-FFF2-40B4-BE49-F238E27FC236}">
                <a16:creationId xmlns:a16="http://schemas.microsoft.com/office/drawing/2014/main" id="{2A406E47-99EB-45AD-B39A-5063065E82B5}"/>
              </a:ext>
            </a:extLst>
          </p:cNvPr>
          <p:cNvSpPr txBox="1"/>
          <p:nvPr/>
        </p:nvSpPr>
        <p:spPr>
          <a:xfrm>
            <a:off x="1329178" y="374136"/>
            <a:ext cx="5519460" cy="646331"/>
          </a:xfrm>
          <a:prstGeom prst="rect">
            <a:avLst/>
          </a:prstGeom>
          <a:noFill/>
        </p:spPr>
        <p:txBody>
          <a:bodyPr wrap="none" rtlCol="0">
            <a:spAutoFit/>
          </a:bodyPr>
          <a:lstStyle/>
          <a:p>
            <a:r>
              <a:rPr lang="de-DE" sz="3600" dirty="0">
                <a:solidFill>
                  <a:schemeClr val="bg2"/>
                </a:solidFill>
              </a:rPr>
              <a:t>Rechtliches – Erlass 2014</a:t>
            </a:r>
          </a:p>
        </p:txBody>
      </p:sp>
    </p:spTree>
    <p:extLst>
      <p:ext uri="{BB962C8B-B14F-4D97-AF65-F5344CB8AC3E}">
        <p14:creationId xmlns:p14="http://schemas.microsoft.com/office/powerpoint/2010/main" val="176043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10" name="Textplatzhalter 2"/>
          <p:cNvSpPr txBox="1">
            <a:spLocks/>
          </p:cNvSpPr>
          <p:nvPr/>
        </p:nvSpPr>
        <p:spPr bwMode="auto">
          <a:xfrm>
            <a:off x="1348306" y="1527130"/>
            <a:ext cx="8569325" cy="3726850"/>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342900" algn="l">
              <a:lnSpc>
                <a:spcPct val="100000"/>
              </a:lnSpc>
              <a:spcBef>
                <a:spcPts val="0"/>
              </a:spcBef>
              <a:spcAft>
                <a:spcPts val="0"/>
              </a:spcAft>
              <a:buClr>
                <a:schemeClr val="dk2"/>
              </a:buClr>
              <a:buSzPts val="1800"/>
              <a:buFont typeface="Arial"/>
              <a:buChar char="•"/>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34290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0" i="0" u="none" strike="noStrike" kern="0" cap="none" spc="0" normalizeH="0" baseline="0" noProof="0">
                <a:ln>
                  <a:noFill/>
                </a:ln>
                <a:solidFill>
                  <a:srgbClr val="000000"/>
                </a:solidFill>
                <a:effectLst/>
                <a:uLnTx/>
                <a:uFillTx/>
                <a:latin typeface="Arial"/>
                <a:cs typeface="Arial"/>
              </a:rPr>
              <a:t>Eingabe:</a:t>
            </a:r>
          </a:p>
          <a:p>
            <a:pPr marL="914400" marR="0" lvl="1" indent="-330200" algn="l" defTabSz="914400" eaLnBrk="1" fontAlgn="auto" latinLnBrk="0" hangingPunct="1">
              <a:lnSpc>
                <a:spcPct val="100000"/>
              </a:lnSpc>
              <a:spcBef>
                <a:spcPts val="0"/>
              </a:spcBef>
              <a:spcAft>
                <a:spcPts val="0"/>
              </a:spcAft>
              <a:buClr>
                <a:srgbClr val="00549F"/>
              </a:buClr>
              <a:buSzPts val="1600"/>
              <a:buFont typeface="Noto Sans Symbols"/>
              <a:buChar char="−"/>
              <a:tabLst/>
              <a:defRPr/>
            </a:pPr>
            <a:r>
              <a:rPr kumimoji="0" lang="de-DE" sz="1600" b="0" i="0" u="none" strike="noStrike" kern="0" cap="none" spc="0" normalizeH="0" baseline="0" noProof="0">
                <a:ln>
                  <a:noFill/>
                </a:ln>
                <a:solidFill>
                  <a:srgbClr val="000000"/>
                </a:solidFill>
                <a:effectLst/>
                <a:uLnTx/>
                <a:uFillTx/>
                <a:latin typeface="Arial"/>
                <a:cs typeface="Arial"/>
              </a:rPr>
              <a:t>iPad: umständlicher aufgrund von Wechsel zwischen verschiedenen Tastaturen</a:t>
            </a:r>
            <a:br>
              <a:rPr kumimoji="0" lang="de-DE" sz="1600" b="0" i="0" u="none" strike="noStrike" kern="0" cap="none" spc="0" normalizeH="0" baseline="0" noProof="0">
                <a:ln>
                  <a:noFill/>
                </a:ln>
                <a:solidFill>
                  <a:srgbClr val="000000"/>
                </a:solidFill>
                <a:effectLst/>
                <a:uLnTx/>
                <a:uFillTx/>
                <a:latin typeface="Arial"/>
                <a:cs typeface="Arial"/>
              </a:rPr>
            </a:br>
            <a:r>
              <a:rPr kumimoji="0" lang="de-DE" sz="1600" b="0" i="0" u="none" strike="noStrike" kern="0" cap="none" spc="0" normalizeH="0" baseline="0" noProof="0">
                <a:ln>
                  <a:noFill/>
                </a:ln>
                <a:solidFill>
                  <a:srgbClr val="000000"/>
                </a:solidFill>
                <a:effectLst/>
                <a:uLnTx/>
                <a:uFillTx/>
                <a:latin typeface="Arial"/>
                <a:cs typeface="Arial"/>
              </a:rPr>
              <a:t>(Finden von Zeichen z.B. geschwungenen Klammern ist erschwert)</a:t>
            </a:r>
          </a:p>
          <a:p>
            <a:pPr marL="914400" marR="0" lvl="1" indent="-330200" algn="l" defTabSz="914400" eaLnBrk="1" fontAlgn="auto" latinLnBrk="0" hangingPunct="1">
              <a:lnSpc>
                <a:spcPct val="100000"/>
              </a:lnSpc>
              <a:spcBef>
                <a:spcPts val="0"/>
              </a:spcBef>
              <a:spcAft>
                <a:spcPts val="0"/>
              </a:spcAft>
              <a:buClr>
                <a:srgbClr val="00549F"/>
              </a:buClr>
              <a:buSzPts val="1600"/>
              <a:buFont typeface="Noto Sans Symbols"/>
              <a:buChar char="−"/>
              <a:tabLst/>
              <a:defRPr/>
            </a:pPr>
            <a:r>
              <a:rPr kumimoji="0" lang="de-DE" sz="1600" b="0" i="0" u="none" strike="noStrike" kern="0" cap="none" spc="0" normalizeH="0" baseline="0" noProof="0">
                <a:ln>
                  <a:noFill/>
                </a:ln>
                <a:solidFill>
                  <a:srgbClr val="000000"/>
                </a:solidFill>
                <a:effectLst/>
                <a:uLnTx/>
                <a:uFillTx/>
                <a:latin typeface="Arial"/>
                <a:cs typeface="Arial"/>
              </a:rPr>
              <a:t>iPad: Ableitung geht nur mit einem bestimmten Apostroph</a:t>
            </a:r>
          </a:p>
          <a:p>
            <a:pPr marL="457200" marR="0" lvl="0" indent="-342900" algn="l" defTabSz="914400" eaLnBrk="1" fontAlgn="auto" latinLnBrk="0" hangingPunct="1">
              <a:lnSpc>
                <a:spcPct val="100000"/>
              </a:lnSpc>
              <a:spcBef>
                <a:spcPts val="0"/>
              </a:spcBef>
              <a:spcAft>
                <a:spcPts val="0"/>
              </a:spcAft>
              <a:buClr>
                <a:srgbClr val="00549F"/>
              </a:buClr>
              <a:buSzPts val="1800"/>
              <a:buFont typeface="Arial"/>
              <a:buChar char="•"/>
              <a:tabLst/>
              <a:defRPr/>
            </a:pP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34290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0" i="0" u="none" strike="noStrike" kern="0" cap="none" spc="0" normalizeH="0" baseline="0" noProof="0">
                <a:ln>
                  <a:noFill/>
                </a:ln>
                <a:solidFill>
                  <a:srgbClr val="000000"/>
                </a:solidFill>
                <a:effectLst/>
                <a:uLnTx/>
                <a:uFillTx/>
                <a:latin typeface="Arial"/>
                <a:cs typeface="Arial"/>
              </a:rPr>
              <a:t>Öffnen von Dateien:</a:t>
            </a:r>
          </a:p>
          <a:p>
            <a:pPr marL="914400" marR="0" lvl="1" indent="-330200" algn="l" defTabSz="914400" eaLnBrk="1" fontAlgn="auto" latinLnBrk="0" hangingPunct="1">
              <a:lnSpc>
                <a:spcPct val="100000"/>
              </a:lnSpc>
              <a:spcBef>
                <a:spcPts val="0"/>
              </a:spcBef>
              <a:spcAft>
                <a:spcPts val="0"/>
              </a:spcAft>
              <a:buClr>
                <a:srgbClr val="00549F"/>
              </a:buClr>
              <a:buSzPts val="1600"/>
              <a:buFont typeface="Noto Sans Symbols"/>
              <a:buChar char="−"/>
              <a:tabLst/>
              <a:defRPr/>
            </a:pPr>
            <a:r>
              <a:rPr kumimoji="0" lang="de-DE" sz="1600" b="0" i="0" u="none" strike="noStrike" kern="0" cap="none" spc="0" normalizeH="0" baseline="0" noProof="0">
                <a:ln>
                  <a:noFill/>
                </a:ln>
                <a:solidFill>
                  <a:srgbClr val="000000"/>
                </a:solidFill>
                <a:effectLst/>
                <a:uLnTx/>
                <a:uFillTx/>
                <a:latin typeface="Arial"/>
                <a:cs typeface="Arial"/>
              </a:rPr>
              <a:t>iPad: lokal gespeicherte Dateien können nicht geöffnet werden</a:t>
            </a:r>
          </a:p>
          <a:p>
            <a:pPr marL="11430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342900" algn="l" defTabSz="914400" eaLnBrk="1" fontAlgn="auto" latinLnBrk="0" hangingPunct="1">
              <a:lnSpc>
                <a:spcPct val="100000"/>
              </a:lnSpc>
              <a:spcBef>
                <a:spcPts val="0"/>
              </a:spcBef>
              <a:spcAft>
                <a:spcPts val="0"/>
              </a:spcAft>
              <a:buClr>
                <a:srgbClr val="00549F"/>
              </a:buClr>
              <a:buSzPts val="1800"/>
              <a:buFont typeface="Arial"/>
              <a:buChar char="•"/>
              <a:tabLst/>
              <a:defRPr/>
            </a:pPr>
            <a:endParaRPr kumimoji="0" lang="de-DE" sz="1800" b="0" i="0" u="none" strike="noStrike" kern="0" cap="none" spc="0" normalizeH="0" baseline="0" noProof="0">
              <a:ln>
                <a:noFill/>
              </a:ln>
              <a:solidFill>
                <a:srgbClr val="000000"/>
              </a:solidFill>
              <a:effectLst/>
              <a:uLnTx/>
              <a:uFillTx/>
              <a:latin typeface="Arial"/>
              <a:cs typeface="Arial"/>
            </a:endParaRPr>
          </a:p>
        </p:txBody>
      </p:sp>
      <p:pic>
        <p:nvPicPr>
          <p:cNvPr id="11" name="Grafik 10"/>
          <p:cNvPicPr>
            <a:picLocks noChangeAspect="1"/>
          </p:cNvPicPr>
          <p:nvPr/>
        </p:nvPicPr>
        <p:blipFill>
          <a:blip r:embed="rId2"/>
          <a:stretch/>
        </p:blipFill>
        <p:spPr bwMode="auto">
          <a:xfrm>
            <a:off x="1246163" y="3390555"/>
            <a:ext cx="5729468" cy="2926846"/>
          </a:xfrm>
          <a:prstGeom prst="rect">
            <a:avLst/>
          </a:prstGeom>
        </p:spPr>
      </p:pic>
      <p:pic>
        <p:nvPicPr>
          <p:cNvPr id="12" name="Grafik 11"/>
          <p:cNvPicPr>
            <a:picLocks noChangeAspect="1"/>
          </p:cNvPicPr>
          <p:nvPr/>
        </p:nvPicPr>
        <p:blipFill>
          <a:blip r:embed="rId3"/>
          <a:stretch/>
        </p:blipFill>
        <p:spPr bwMode="auto">
          <a:xfrm>
            <a:off x="8108860" y="2516447"/>
            <a:ext cx="1808108" cy="4033776"/>
          </a:xfrm>
          <a:prstGeom prst="rect">
            <a:avLst/>
          </a:prstGeom>
        </p:spPr>
      </p:pic>
      <p:sp>
        <p:nvSpPr>
          <p:cNvPr id="13" name="Textfeld 12"/>
          <p:cNvSpPr txBox="1"/>
          <p:nvPr/>
        </p:nvSpPr>
        <p:spPr bwMode="auto">
          <a:xfrm>
            <a:off x="1222691" y="6009624"/>
            <a:ext cx="3999813" cy="307777"/>
          </a:xfrm>
          <a:prstGeom prst="rect">
            <a:avLst/>
          </a:prstGeom>
          <a:solidFill>
            <a:srgbClr val="FFFFFF"/>
          </a:solidFill>
        </p:spPr>
        <p:txBody>
          <a:bodyPr wrap="none" rtlCol="0">
            <a:sp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1" u="none" strike="noStrike" kern="0" cap="none" spc="0" normalizeH="0" baseline="0" noProof="0">
                <a:ln>
                  <a:noFill/>
                </a:ln>
                <a:solidFill>
                  <a:srgbClr val="000000"/>
                </a:solidFill>
                <a:effectLst/>
                <a:uLnTx/>
                <a:uFillTx/>
                <a:latin typeface="Arial"/>
                <a:cs typeface="Arial"/>
              </a:rPr>
              <a:t>Abb. 1: CAS-Rechner App-PC oder Browser PC</a:t>
            </a:r>
            <a:endParaRPr kumimoji="0" sz="1400" b="0" i="0" u="none" strike="noStrike" kern="0" cap="none" spc="0" normalizeH="0" baseline="0" noProof="0">
              <a:ln>
                <a:noFill/>
              </a:ln>
              <a:solidFill>
                <a:srgbClr val="000000"/>
              </a:solidFill>
              <a:effectLst/>
              <a:uLnTx/>
              <a:uFillTx/>
              <a:latin typeface="Arial"/>
              <a:cs typeface="Arial"/>
            </a:endParaRPr>
          </a:p>
        </p:txBody>
      </p:sp>
      <p:sp>
        <p:nvSpPr>
          <p:cNvPr id="14" name="Textfeld 13"/>
          <p:cNvSpPr txBox="1"/>
          <p:nvPr/>
        </p:nvSpPr>
        <p:spPr bwMode="auto">
          <a:xfrm>
            <a:off x="7351302" y="6550223"/>
            <a:ext cx="2853666" cy="307777"/>
          </a:xfrm>
          <a:prstGeom prst="rect">
            <a:avLst/>
          </a:prstGeom>
          <a:noFill/>
        </p:spPr>
        <p:txBody>
          <a:bodyPr wrap="none" rtlCol="0">
            <a:spAutoFit/>
          </a:bodyPr>
          <a:lstStyle/>
          <a:p>
            <a:pPr>
              <a:buClr>
                <a:srgbClr val="000000"/>
              </a:buClr>
              <a:buFont typeface="Arial"/>
              <a:buNone/>
              <a:defRPr/>
            </a:pPr>
            <a:r>
              <a:rPr lang="de-DE" sz="1400" i="1" kern="0">
                <a:solidFill>
                  <a:srgbClr val="000000"/>
                </a:solidFill>
                <a:latin typeface="Arial"/>
                <a:cs typeface="Arial"/>
              </a:rPr>
              <a:t>Abb. 2: CAS-Rechner App-Handy</a:t>
            </a:r>
            <a:endParaRPr sz="1400" kern="0">
              <a:solidFill>
                <a:srgbClr val="000000"/>
              </a:solidFill>
              <a:latin typeface="Arial"/>
              <a:cs typeface="Arial"/>
            </a:endParaRPr>
          </a:p>
        </p:txBody>
      </p:sp>
      <p:sp>
        <p:nvSpPr>
          <p:cNvPr id="8" name="Textfeld 7">
            <a:extLst>
              <a:ext uri="{FF2B5EF4-FFF2-40B4-BE49-F238E27FC236}">
                <a16:creationId xmlns:a16="http://schemas.microsoft.com/office/drawing/2014/main" id="{2A406E47-99EB-45AD-B39A-5063065E82B5}"/>
              </a:ext>
            </a:extLst>
          </p:cNvPr>
          <p:cNvSpPr txBox="1"/>
          <p:nvPr/>
        </p:nvSpPr>
        <p:spPr>
          <a:xfrm>
            <a:off x="1329179" y="374136"/>
            <a:ext cx="7477938" cy="1200329"/>
          </a:xfrm>
          <a:prstGeom prst="rect">
            <a:avLst/>
          </a:prstGeom>
          <a:noFill/>
        </p:spPr>
        <p:txBody>
          <a:bodyPr wrap="square" rtlCol="0">
            <a:spAutoFit/>
          </a:bodyPr>
          <a:lstStyle/>
          <a:p>
            <a:r>
              <a:rPr lang="de-DE" sz="3600" dirty="0">
                <a:solidFill>
                  <a:schemeClr val="bg2"/>
                </a:solidFill>
              </a:rPr>
              <a:t>Unterschiede iPad und PC-App /Browser</a:t>
            </a:r>
          </a:p>
        </p:txBody>
      </p:sp>
    </p:spTree>
    <p:extLst>
      <p:ext uri="{BB962C8B-B14F-4D97-AF65-F5344CB8AC3E}">
        <p14:creationId xmlns:p14="http://schemas.microsoft.com/office/powerpoint/2010/main" val="20027447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2"/>
          <p:cNvSpPr txBox="1">
            <a:spLocks/>
          </p:cNvSpPr>
          <p:nvPr/>
        </p:nvSpPr>
        <p:spPr bwMode="auto">
          <a:xfrm>
            <a:off x="1329840" y="1945195"/>
            <a:ext cx="8568000" cy="252000"/>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2000"/>
              <a:buFont typeface="Arial"/>
              <a:buNone/>
              <a:defRPr sz="2000" b="1" i="0" u="none" strike="noStrike" cap="none">
                <a:solidFill>
                  <a:schemeClr val="dk1"/>
                </a:solidFill>
                <a:latin typeface="Arial"/>
                <a:ea typeface="Arial"/>
                <a:cs typeface="Arial"/>
              </a:defRPr>
            </a:lvl1pPr>
            <a:lvl2pPr marL="914400" marR="0" lvl="1" indent="-342900" algn="l">
              <a:lnSpc>
                <a:spcPct val="100000"/>
              </a:lnSpc>
              <a:spcBef>
                <a:spcPts val="0"/>
              </a:spcBef>
              <a:spcAft>
                <a:spcPts val="0"/>
              </a:spcAft>
              <a:buClr>
                <a:schemeClr val="dk2"/>
              </a:buClr>
              <a:buSzPts val="1800"/>
              <a:buFont typeface="Noto Sans Symbols"/>
              <a:buChar char="−"/>
              <a:defRPr sz="18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228600" algn="l" defTabSz="914400" eaLnBrk="1" fontAlgn="auto" latinLnBrk="0" hangingPunct="1">
              <a:lnSpc>
                <a:spcPct val="100000"/>
              </a:lnSpc>
              <a:spcBef>
                <a:spcPts val="0"/>
              </a:spcBef>
              <a:spcAft>
                <a:spcPts val="0"/>
              </a:spcAft>
              <a:buClr>
                <a:srgbClr val="00549F"/>
              </a:buClr>
              <a:buSzPts val="2000"/>
              <a:buFont typeface="Arial"/>
              <a:buNone/>
              <a:tabLst/>
              <a:defRPr/>
            </a:pPr>
            <a:r>
              <a:rPr kumimoji="0" lang="de-DE" sz="2000" b="1" i="0" u="none" strike="noStrike" kern="0" cap="none" spc="0" normalizeH="0" baseline="0" noProof="0">
                <a:ln>
                  <a:noFill/>
                </a:ln>
                <a:solidFill>
                  <a:srgbClr val="000000"/>
                </a:solidFill>
                <a:effectLst/>
                <a:uLnTx/>
                <a:uFillTx/>
                <a:latin typeface="Arial"/>
                <a:cs typeface="Arial"/>
              </a:rPr>
              <a:t>Drei Arbeitsblätter</a:t>
            </a:r>
          </a:p>
        </p:txBody>
      </p:sp>
      <p:sp>
        <p:nvSpPr>
          <p:cNvPr id="4" name="Textplatzhalter 3"/>
          <p:cNvSpPr txBox="1">
            <a:spLocks/>
          </p:cNvSpPr>
          <p:nvPr/>
        </p:nvSpPr>
        <p:spPr bwMode="auto">
          <a:xfrm>
            <a:off x="1329178" y="2477995"/>
            <a:ext cx="8569325" cy="3751263"/>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571500" marR="0" lvl="0" indent="-342900" algn="l" defTabSz="914400" eaLnBrk="1" fontAlgn="auto" latinLnBrk="0" hangingPunct="1">
              <a:lnSpc>
                <a:spcPct val="100000"/>
              </a:lnSpc>
              <a:spcBef>
                <a:spcPts val="0"/>
              </a:spcBef>
              <a:spcAft>
                <a:spcPts val="0"/>
              </a:spcAft>
              <a:buClr>
                <a:srgbClr val="00549F"/>
              </a:buClr>
              <a:buSzPts val="1800"/>
              <a:buFont typeface="Arial"/>
              <a:buAutoNum type="arabicPeriod"/>
              <a:tabLst/>
              <a:defRPr/>
            </a:pPr>
            <a:r>
              <a:rPr kumimoji="0" lang="de-DE" sz="1800" b="0" i="0" u="none" strike="noStrike" kern="0" cap="none" spc="0" normalizeH="0" baseline="0" noProof="0">
                <a:ln>
                  <a:noFill/>
                </a:ln>
                <a:solidFill>
                  <a:srgbClr val="000000"/>
                </a:solidFill>
                <a:effectLst/>
                <a:uLnTx/>
                <a:uFillTx/>
                <a:latin typeface="Arial"/>
                <a:cs typeface="Arial"/>
              </a:rPr>
              <a:t>Einführung: Funktionen definieren, spezielle Punkte bestimmten, Ableitungen und Integrale berechnen</a:t>
            </a:r>
          </a:p>
          <a:p>
            <a:pPr marL="571500" marR="0" lvl="0" indent="-342900" algn="l" defTabSz="914400" eaLnBrk="1" fontAlgn="auto" latinLnBrk="0" hangingPunct="1">
              <a:lnSpc>
                <a:spcPct val="100000"/>
              </a:lnSpc>
              <a:spcBef>
                <a:spcPts val="0"/>
              </a:spcBef>
              <a:spcAft>
                <a:spcPts val="0"/>
              </a:spcAft>
              <a:buClr>
                <a:srgbClr val="00549F"/>
              </a:buClr>
              <a:buSzPts val="1800"/>
              <a:buFont typeface="Arial"/>
              <a:buAutoNum type="arabicPeriod"/>
              <a:tabLst/>
              <a:defRPr/>
            </a:pPr>
            <a:r>
              <a:rPr kumimoji="0" lang="de-DE" sz="1800" b="0" i="0" u="none" strike="noStrike" kern="0" cap="none" spc="0" normalizeH="0" baseline="0" noProof="0">
                <a:ln>
                  <a:noFill/>
                </a:ln>
                <a:solidFill>
                  <a:srgbClr val="000000"/>
                </a:solidFill>
                <a:effectLst/>
                <a:uLnTx/>
                <a:uFillTx/>
                <a:latin typeface="Arial"/>
                <a:cs typeface="Arial"/>
              </a:rPr>
              <a:t>Weiterführend: Funktionsscharen und Wertetabellen</a:t>
            </a:r>
          </a:p>
          <a:p>
            <a:pPr marL="571500" marR="0" lvl="0" indent="-342900" algn="l" defTabSz="914400" eaLnBrk="1" fontAlgn="auto" latinLnBrk="0" hangingPunct="1">
              <a:lnSpc>
                <a:spcPct val="100000"/>
              </a:lnSpc>
              <a:spcBef>
                <a:spcPts val="0"/>
              </a:spcBef>
              <a:spcAft>
                <a:spcPts val="0"/>
              </a:spcAft>
              <a:buClr>
                <a:srgbClr val="00549F"/>
              </a:buClr>
              <a:buSzPts val="1800"/>
              <a:buFont typeface="Arial"/>
              <a:buAutoNum type="arabicPeriod"/>
              <a:tabLst/>
              <a:defRPr/>
            </a:pPr>
            <a:r>
              <a:rPr kumimoji="0" lang="de-DE" sz="1800" b="0" i="0" u="none" strike="noStrike" kern="0" cap="none" spc="0" normalizeH="0" baseline="0" noProof="0">
                <a:ln>
                  <a:noFill/>
                </a:ln>
                <a:solidFill>
                  <a:srgbClr val="000000"/>
                </a:solidFill>
                <a:effectLst/>
                <a:uLnTx/>
                <a:uFillTx/>
                <a:latin typeface="Arial"/>
                <a:cs typeface="Arial"/>
              </a:rPr>
              <a:t>Anwendung: Gleichungssysteme lösen</a:t>
            </a:r>
            <a:endParaRPr kumimoji="0" lang="de-DE" sz="1800" b="0" i="0" u="none" strike="noStrike" kern="0" cap="none" spc="0" normalizeH="0" baseline="0" noProof="0" dirty="0">
              <a:ln>
                <a:noFill/>
              </a:ln>
              <a:solidFill>
                <a:srgbClr val="000000"/>
              </a:solidFill>
              <a:effectLst/>
              <a:uLnTx/>
              <a:uFillTx/>
              <a:latin typeface="Arial"/>
              <a:cs typeface="Arial"/>
            </a:endParaRPr>
          </a:p>
        </p:txBody>
      </p:sp>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3262432" cy="646331"/>
          </a:xfrm>
          <a:prstGeom prst="rect">
            <a:avLst/>
          </a:prstGeom>
          <a:noFill/>
        </p:spPr>
        <p:txBody>
          <a:bodyPr wrap="none" rtlCol="0">
            <a:spAutoFit/>
          </a:bodyPr>
          <a:lstStyle/>
          <a:p>
            <a:r>
              <a:rPr lang="de-DE" sz="3600" dirty="0">
                <a:solidFill>
                  <a:schemeClr val="bg2"/>
                </a:solidFill>
              </a:rPr>
              <a:t>Arbeitsphase 1</a:t>
            </a:r>
          </a:p>
        </p:txBody>
      </p:sp>
    </p:spTree>
    <p:extLst>
      <p:ext uri="{BB962C8B-B14F-4D97-AF65-F5344CB8AC3E}">
        <p14:creationId xmlns:p14="http://schemas.microsoft.com/office/powerpoint/2010/main" val="1327508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5235510-7513-E9A2-011C-66AC1BE491D6}"/>
              </a:ext>
            </a:extLst>
          </p:cNvPr>
          <p:cNvSpPr>
            <a:spLocks noGrp="1"/>
          </p:cNvSpPr>
          <p:nvPr>
            <p:ph idx="1"/>
          </p:nvPr>
        </p:nvSpPr>
        <p:spPr/>
        <p:txBody>
          <a:bodyPr/>
          <a:lstStyle/>
          <a:p>
            <a:r>
              <a:rPr lang="de-DE" b="1" dirty="0"/>
              <a:t>Inhalt</a:t>
            </a:r>
          </a:p>
          <a:p>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r>
              <a:rPr lang="de-DE" dirty="0" err="1"/>
              <a:t>Aenean</a:t>
            </a:r>
            <a:r>
              <a:rPr lang="de-DE" dirty="0"/>
              <a:t> commodo </a:t>
            </a:r>
            <a:r>
              <a:rPr lang="de-DE" dirty="0" err="1"/>
              <a:t>ligula</a:t>
            </a:r>
            <a:r>
              <a:rPr lang="de-DE" dirty="0"/>
              <a:t> </a:t>
            </a:r>
            <a:r>
              <a:rPr lang="de-DE" dirty="0" err="1"/>
              <a:t>eget</a:t>
            </a:r>
            <a:r>
              <a:rPr lang="de-DE" dirty="0"/>
              <a:t> </a:t>
            </a:r>
            <a:r>
              <a:rPr lang="de-DE" dirty="0" err="1"/>
              <a:t>dolor</a:t>
            </a:r>
            <a:r>
              <a:rPr lang="de-DE" dirty="0"/>
              <a:t>. </a:t>
            </a:r>
            <a:r>
              <a:rPr lang="de-DE" dirty="0" err="1"/>
              <a:t>Aenean</a:t>
            </a:r>
            <a:r>
              <a:rPr lang="de-DE" dirty="0"/>
              <a:t> </a:t>
            </a:r>
            <a:r>
              <a:rPr lang="de-DE" dirty="0" err="1"/>
              <a:t>massa</a:t>
            </a:r>
            <a:r>
              <a:rPr lang="de-DE" dirty="0"/>
              <a:t>. Cum </a:t>
            </a:r>
            <a:r>
              <a:rPr lang="de-DE" dirty="0" err="1"/>
              <a:t>sociis</a:t>
            </a:r>
            <a:r>
              <a:rPr lang="de-DE" dirty="0"/>
              <a:t> </a:t>
            </a:r>
            <a:r>
              <a:rPr lang="de-DE" dirty="0" err="1"/>
              <a:t>natoque</a:t>
            </a:r>
            <a:r>
              <a:rPr lang="de-DE" dirty="0"/>
              <a:t> </a:t>
            </a:r>
            <a:r>
              <a:rPr lang="de-DE" dirty="0" err="1"/>
              <a:t>penatibus</a:t>
            </a:r>
            <a:r>
              <a:rPr lang="de-DE" dirty="0"/>
              <a:t> et </a:t>
            </a:r>
            <a:r>
              <a:rPr lang="de-DE" dirty="0" err="1"/>
              <a:t>magnis</a:t>
            </a:r>
            <a:r>
              <a:rPr lang="de-DE" dirty="0"/>
              <a:t> </a:t>
            </a:r>
            <a:r>
              <a:rPr lang="de-DE" dirty="0" err="1"/>
              <a:t>dis</a:t>
            </a:r>
            <a:r>
              <a:rPr lang="de-DE" dirty="0"/>
              <a:t> </a:t>
            </a:r>
            <a:r>
              <a:rPr lang="de-DE" dirty="0" err="1"/>
              <a:t>parturient</a:t>
            </a:r>
            <a:r>
              <a:rPr lang="de-DE" dirty="0"/>
              <a:t> </a:t>
            </a:r>
            <a:r>
              <a:rPr lang="de-DE" dirty="0" err="1"/>
              <a:t>montes</a:t>
            </a:r>
            <a:r>
              <a:rPr lang="de-DE" dirty="0"/>
              <a:t>, </a:t>
            </a:r>
            <a:r>
              <a:rPr lang="de-DE" dirty="0" err="1"/>
              <a:t>nascetur</a:t>
            </a:r>
            <a:r>
              <a:rPr lang="de-DE" dirty="0"/>
              <a:t> </a:t>
            </a:r>
            <a:r>
              <a:rPr lang="de-DE" dirty="0" err="1"/>
              <a:t>ridiculus</a:t>
            </a:r>
            <a:r>
              <a:rPr lang="de-DE" dirty="0"/>
              <a:t> </a:t>
            </a:r>
            <a:r>
              <a:rPr lang="de-DE" dirty="0" err="1"/>
              <a:t>mus</a:t>
            </a:r>
            <a:r>
              <a:rPr lang="de-DE" dirty="0"/>
              <a:t>. </a:t>
            </a:r>
          </a:p>
          <a:p>
            <a:r>
              <a:rPr lang="de-DE" dirty="0" err="1"/>
              <a:t>Donec</a:t>
            </a:r>
            <a:r>
              <a:rPr lang="de-DE" dirty="0"/>
              <a:t> pede </a:t>
            </a:r>
            <a:r>
              <a:rPr lang="de-DE" dirty="0" err="1"/>
              <a:t>justo</a:t>
            </a:r>
            <a:r>
              <a:rPr lang="de-DE" dirty="0"/>
              <a:t>, </a:t>
            </a:r>
            <a:r>
              <a:rPr lang="de-DE" dirty="0" err="1"/>
              <a:t>fringilla</a:t>
            </a:r>
            <a:r>
              <a:rPr lang="de-DE" dirty="0"/>
              <a:t> </a:t>
            </a:r>
            <a:r>
              <a:rPr lang="de-DE" dirty="0" err="1"/>
              <a:t>vel</a:t>
            </a:r>
            <a:r>
              <a:rPr lang="de-DE" dirty="0"/>
              <a:t>. </a:t>
            </a:r>
            <a:r>
              <a:rPr lang="de-DE" dirty="0" err="1"/>
              <a:t>aliquet</a:t>
            </a:r>
            <a:r>
              <a:rPr lang="de-DE" dirty="0"/>
              <a:t> </a:t>
            </a:r>
            <a:r>
              <a:rPr lang="de-DE" dirty="0" err="1"/>
              <a:t>nec</a:t>
            </a:r>
            <a:r>
              <a:rPr lang="de-DE" dirty="0"/>
              <a:t>, </a:t>
            </a:r>
            <a:r>
              <a:rPr lang="de-DE" dirty="0" err="1"/>
              <a:t>vulputate</a:t>
            </a:r>
            <a:r>
              <a:rPr lang="de-DE" dirty="0"/>
              <a:t> </a:t>
            </a:r>
            <a:r>
              <a:rPr lang="de-DE" dirty="0" err="1"/>
              <a:t>eget</a:t>
            </a:r>
            <a:r>
              <a:rPr lang="de-DE" dirty="0"/>
              <a:t>, </a:t>
            </a:r>
            <a:r>
              <a:rPr lang="de-DE" dirty="0" err="1"/>
              <a:t>arcu</a:t>
            </a:r>
            <a:r>
              <a:rPr lang="de-DE" dirty="0"/>
              <a:t>. In </a:t>
            </a:r>
            <a:r>
              <a:rPr lang="de-DE" dirty="0" err="1"/>
              <a:t>enim</a:t>
            </a:r>
            <a:r>
              <a:rPr lang="de-DE" dirty="0"/>
              <a:t> </a:t>
            </a:r>
            <a:r>
              <a:rPr lang="de-DE" dirty="0" err="1"/>
              <a:t>justo</a:t>
            </a:r>
            <a:r>
              <a:rPr lang="de-DE" dirty="0"/>
              <a:t>, </a:t>
            </a:r>
            <a:r>
              <a:rPr lang="de-DE" dirty="0" err="1"/>
              <a:t>rhoncus</a:t>
            </a:r>
            <a:r>
              <a:rPr lang="de-DE" dirty="0"/>
              <a:t> </a:t>
            </a:r>
            <a:r>
              <a:rPr lang="de-DE" dirty="0" err="1"/>
              <a:t>ut</a:t>
            </a:r>
            <a:r>
              <a:rPr lang="de-DE" dirty="0"/>
              <a:t>, </a:t>
            </a:r>
            <a:r>
              <a:rPr lang="de-DE" dirty="0" err="1"/>
              <a:t>imperdiet</a:t>
            </a:r>
            <a:r>
              <a:rPr lang="de-DE" dirty="0"/>
              <a:t> a, </a:t>
            </a:r>
            <a:r>
              <a:rPr lang="de-DE" dirty="0" err="1"/>
              <a:t>venenatis</a:t>
            </a:r>
            <a:r>
              <a:rPr lang="de-DE" dirty="0"/>
              <a:t> </a:t>
            </a:r>
            <a:r>
              <a:rPr lang="de-DE" dirty="0" err="1"/>
              <a:t>vitae</a:t>
            </a:r>
            <a:r>
              <a:rPr lang="de-DE" dirty="0"/>
              <a:t>, </a:t>
            </a:r>
            <a:r>
              <a:rPr lang="de-DE" dirty="0" err="1"/>
              <a:t>justo</a:t>
            </a:r>
            <a:r>
              <a:rPr lang="de-DE" dirty="0"/>
              <a:t>. </a:t>
            </a:r>
            <a:r>
              <a:rPr lang="de-DE" dirty="0" err="1"/>
              <a:t>Nullam</a:t>
            </a:r>
            <a:r>
              <a:rPr lang="de-DE" dirty="0"/>
              <a:t> </a:t>
            </a:r>
            <a:r>
              <a:rPr lang="de-DE" dirty="0" err="1"/>
              <a:t>dictum</a:t>
            </a:r>
            <a:r>
              <a:rPr lang="de-DE" dirty="0"/>
              <a:t> </a:t>
            </a:r>
            <a:r>
              <a:rPr lang="de-DE" dirty="0" err="1"/>
              <a:t>felis</a:t>
            </a:r>
            <a:r>
              <a:rPr lang="de-DE" dirty="0"/>
              <a:t> </a:t>
            </a:r>
            <a:r>
              <a:rPr lang="de-DE" dirty="0" err="1"/>
              <a:t>eu</a:t>
            </a:r>
            <a:r>
              <a:rPr lang="de-DE" dirty="0"/>
              <a:t> pede </a:t>
            </a:r>
            <a:r>
              <a:rPr lang="de-DE" dirty="0" err="1"/>
              <a:t>mollis</a:t>
            </a:r>
            <a:r>
              <a:rPr lang="de-DE" dirty="0"/>
              <a:t> </a:t>
            </a:r>
            <a:r>
              <a:rPr lang="de-DE" dirty="0" err="1"/>
              <a:t>pretium</a:t>
            </a:r>
            <a:r>
              <a:rPr lang="de-DE" dirty="0"/>
              <a:t>. </a:t>
            </a:r>
          </a:p>
          <a:p>
            <a:endParaRPr lang="de-DE" dirty="0"/>
          </a:p>
          <a:p>
            <a:r>
              <a:rPr lang="de-DE" b="1" dirty="0" err="1"/>
              <a:t>Autor:innen</a:t>
            </a:r>
            <a:endParaRPr lang="de-DE" b="1" dirty="0"/>
          </a:p>
          <a:p>
            <a:r>
              <a:rPr lang="de-DE" dirty="0" err="1"/>
              <a:t>Helf</a:t>
            </a:r>
            <a:r>
              <a:rPr lang="de-DE" dirty="0"/>
              <a:t>, P., Lern- und Forschungsgebiet Didaktik der Mathematik, RWTH Aachen University | Dieckmann, C., Lern- und Forschungsgebiet Didaktik der Mathematik, RWTH Aachen University</a:t>
            </a:r>
          </a:p>
          <a:p>
            <a:endParaRPr lang="de-DE" dirty="0"/>
          </a:p>
          <a:p>
            <a:r>
              <a:rPr lang="de-DE" b="1" dirty="0"/>
              <a:t>Produkttyp</a:t>
            </a:r>
          </a:p>
          <a:p>
            <a:r>
              <a:rPr lang="de-DE" dirty="0"/>
              <a:t>[Fortbildungskonzept oder Unterrichtsmaterial. Falls unzutreffend freie Antwort]</a:t>
            </a:r>
          </a:p>
          <a:p>
            <a:endParaRPr lang="de-DE" dirty="0"/>
          </a:p>
          <a:p>
            <a:r>
              <a:rPr lang="de-DE" b="1" dirty="0"/>
              <a:t>Schulstufe</a:t>
            </a:r>
          </a:p>
          <a:p>
            <a:r>
              <a:rPr lang="de-DE" dirty="0"/>
              <a:t>[Mehrfachangabe möglich: Elementarbereich, Primarstufe, Sekundarstufe I, Sekundarstufe II, Berufliche Bildung]</a:t>
            </a:r>
          </a:p>
        </p:txBody>
      </p:sp>
    </p:spTree>
    <p:extLst>
      <p:ext uri="{BB962C8B-B14F-4D97-AF65-F5344CB8AC3E}">
        <p14:creationId xmlns:p14="http://schemas.microsoft.com/office/powerpoint/2010/main" val="3259754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4288353" cy="646331"/>
          </a:xfrm>
          <a:prstGeom prst="rect">
            <a:avLst/>
          </a:prstGeom>
          <a:noFill/>
        </p:spPr>
        <p:txBody>
          <a:bodyPr wrap="none" rtlCol="0">
            <a:spAutoFit/>
          </a:bodyPr>
          <a:lstStyle/>
          <a:p>
            <a:r>
              <a:rPr lang="de-DE" sz="3600" dirty="0">
                <a:solidFill>
                  <a:schemeClr val="bg2"/>
                </a:solidFill>
              </a:rPr>
              <a:t>Zwischendiskussion</a:t>
            </a:r>
          </a:p>
        </p:txBody>
      </p:sp>
      <p:pic>
        <p:nvPicPr>
          <p:cNvPr id="5" name="Grafik 4"/>
          <p:cNvPicPr>
            <a:picLocks noChangeAspect="1"/>
          </p:cNvPicPr>
          <p:nvPr/>
        </p:nvPicPr>
        <p:blipFill>
          <a:blip r:embed="rId3"/>
          <a:stretch>
            <a:fillRect/>
          </a:stretch>
        </p:blipFill>
        <p:spPr>
          <a:xfrm>
            <a:off x="5617531" y="2742117"/>
            <a:ext cx="1977189" cy="1977189"/>
          </a:xfrm>
          <a:prstGeom prst="rect">
            <a:avLst/>
          </a:prstGeom>
        </p:spPr>
      </p:pic>
      <p:sp>
        <p:nvSpPr>
          <p:cNvPr id="9" name="Textfeld 8">
            <a:extLst>
              <a:ext uri="{FF2B5EF4-FFF2-40B4-BE49-F238E27FC236}">
                <a16:creationId xmlns:a16="http://schemas.microsoft.com/office/drawing/2014/main" id="{DAF18561-DC0F-4133-BF05-545D4393245F}"/>
              </a:ext>
            </a:extLst>
          </p:cNvPr>
          <p:cNvSpPr txBox="1"/>
          <p:nvPr/>
        </p:nvSpPr>
        <p:spPr>
          <a:xfrm>
            <a:off x="6606125" y="6041876"/>
            <a:ext cx="6097712" cy="646331"/>
          </a:xfrm>
          <a:prstGeom prst="rect">
            <a:avLst/>
          </a:prstGeom>
          <a:noFill/>
        </p:spPr>
        <p:txBody>
          <a:bodyPr wrap="square">
            <a:spAutoFit/>
          </a:bodyPr>
          <a:lstStyle/>
          <a:p>
            <a:endParaRPr lang="de-DE" sz="1200" dirty="0">
              <a:solidFill>
                <a:schemeClr val="bg1"/>
              </a:solidFill>
            </a:endParaRPr>
          </a:p>
          <a:p>
            <a:r>
              <a:rPr lang="de-DE" sz="1200" dirty="0">
                <a:solidFill>
                  <a:schemeClr val="bg1"/>
                </a:solidFill>
              </a:rPr>
              <a:t>Bild 1: </a:t>
            </a:r>
            <a:r>
              <a:rPr lang="de-DE" sz="1200" dirty="0">
                <a:solidFill>
                  <a:schemeClr val="bg1"/>
                </a:solidFill>
                <a:hlinkClick r:id="rId4"/>
              </a:rPr>
              <a:t>https://pixabay.com/de/illustrations/wei%C3%9Fe-m%C3%A4nnchen-3d-man-freigestellt-1871380/</a:t>
            </a:r>
            <a:r>
              <a:rPr lang="de-DE" sz="1200" dirty="0">
                <a:solidFill>
                  <a:schemeClr val="bg1"/>
                </a:solidFill>
              </a:rPr>
              <a:t> (Ausgenommen von CC-Lizenz)</a:t>
            </a:r>
          </a:p>
        </p:txBody>
      </p:sp>
    </p:spTree>
    <p:extLst>
      <p:ext uri="{BB962C8B-B14F-4D97-AF65-F5344CB8AC3E}">
        <p14:creationId xmlns:p14="http://schemas.microsoft.com/office/powerpoint/2010/main" val="4821619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3"/>
          <p:cNvSpPr txBox="1">
            <a:spLocks/>
          </p:cNvSpPr>
          <p:nvPr/>
        </p:nvSpPr>
        <p:spPr bwMode="auto">
          <a:xfrm>
            <a:off x="2081852" y="4763035"/>
            <a:ext cx="7697680" cy="1859765"/>
          </a:xfrm>
          <a:prstGeom prst="rect">
            <a:avLst/>
          </a:prstGeom>
        </p:spPr>
        <p:txBody>
          <a:bodyPr lIns="0" tIns="0" rIns="0" bIns="0"/>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0" marR="0" lvl="0"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0000"/>
              </a:buClr>
              <a:buSzTx/>
              <a:buFont typeface="Arial"/>
              <a:buNone/>
              <a:tabLst/>
              <a:defRPr/>
            </a:pPr>
            <a:r>
              <a:rPr kumimoji="0" lang="de-DE" sz="1400" b="0" i="0" u="none" strike="noStrike" kern="0" cap="none" spc="0" normalizeH="0" baseline="0" noProof="0" dirty="0">
                <a:ln>
                  <a:noFill/>
                </a:ln>
                <a:solidFill>
                  <a:srgbClr val="000000"/>
                </a:solidFill>
                <a:effectLst/>
                <a:uLnTx/>
                <a:uFillTx/>
                <a:latin typeface="Arial"/>
                <a:cs typeface="Arial"/>
              </a:rPr>
              <a:t>„Der </a:t>
            </a:r>
            <a:r>
              <a:rPr kumimoji="0" lang="de-DE" sz="1400" b="0" i="1" u="none" strike="noStrike" kern="0" cap="none" spc="0" normalizeH="0" baseline="0" noProof="0" dirty="0" err="1">
                <a:ln>
                  <a:noFill/>
                </a:ln>
                <a:solidFill>
                  <a:srgbClr val="000000"/>
                </a:solidFill>
                <a:effectLst/>
                <a:uLnTx/>
                <a:uFillTx/>
                <a:latin typeface="Arial"/>
                <a:cs typeface="Arial"/>
              </a:rPr>
              <a:t>GeoGebra</a:t>
            </a:r>
            <a:r>
              <a:rPr kumimoji="0" lang="de-DE" sz="1400" b="0" i="1" u="none" strike="noStrike" kern="0" cap="none" spc="0" normalizeH="0" baseline="0" noProof="0" dirty="0">
                <a:ln>
                  <a:noFill/>
                </a:ln>
                <a:solidFill>
                  <a:srgbClr val="000000"/>
                </a:solidFill>
                <a:effectLst/>
                <a:uLnTx/>
                <a:uFillTx/>
                <a:latin typeface="Arial"/>
                <a:cs typeface="Arial"/>
              </a:rPr>
              <a:t> Prüfungsmodus </a:t>
            </a:r>
            <a:r>
              <a:rPr kumimoji="0" lang="de-DE" sz="1400" b="0" i="0" u="none" strike="noStrike" kern="0" cap="none" spc="0" normalizeH="0" baseline="0" noProof="0" dirty="0">
                <a:ln>
                  <a:noFill/>
                </a:ln>
                <a:solidFill>
                  <a:srgbClr val="000000"/>
                </a:solidFill>
                <a:effectLst/>
                <a:uLnTx/>
                <a:uFillTx/>
                <a:latin typeface="Arial"/>
                <a:cs typeface="Arial"/>
              </a:rPr>
              <a:t>ermöglicht es […], </a:t>
            </a:r>
            <a:r>
              <a:rPr kumimoji="0" lang="de-DE" sz="1400" b="0" i="1" u="none" strike="noStrike" kern="0" cap="none" spc="0" normalizeH="0" baseline="0" noProof="0" dirty="0" err="1">
                <a:ln>
                  <a:noFill/>
                </a:ln>
                <a:solidFill>
                  <a:srgbClr val="000000"/>
                </a:solidFill>
                <a:effectLst/>
                <a:uLnTx/>
                <a:uFillTx/>
                <a:latin typeface="Arial"/>
                <a:cs typeface="Arial"/>
              </a:rPr>
              <a:t>GeoGebra</a:t>
            </a:r>
            <a:r>
              <a:rPr kumimoji="0" lang="de-DE" sz="1400" b="0" i="0" u="none" strike="noStrike" kern="0" cap="none" spc="0" normalizeH="0" baseline="0" noProof="0" dirty="0">
                <a:ln>
                  <a:noFill/>
                </a:ln>
                <a:solidFill>
                  <a:srgbClr val="000000"/>
                </a:solidFill>
                <a:effectLst/>
                <a:uLnTx/>
                <a:uFillTx/>
                <a:latin typeface="Arial"/>
                <a:cs typeface="Arial"/>
              </a:rPr>
              <a:t> bei Prüfungen auf Papier zu nutzen und gleichzeitig den Zugriff auf das Internet oder andere Software, die während einer Prüfung nicht verwendet werden sollten, einzuschränken.“</a:t>
            </a:r>
          </a:p>
          <a:p>
            <a:pPr marL="0" marR="0" lvl="0" indent="0" algn="r" defTabSz="914400" eaLnBrk="1" fontAlgn="auto" latinLnBrk="0" hangingPunct="1">
              <a:lnSpc>
                <a:spcPct val="100000"/>
              </a:lnSpc>
              <a:spcBef>
                <a:spcPts val="0"/>
              </a:spcBef>
              <a:spcAft>
                <a:spcPts val="0"/>
              </a:spcAft>
              <a:buClr>
                <a:srgbClr val="000000"/>
              </a:buClr>
              <a:buSzTx/>
              <a:buFont typeface="Arial"/>
              <a:buNone/>
              <a:tabLst/>
              <a:defRPr/>
            </a:pPr>
            <a:r>
              <a:rPr kumimoji="0" lang="de-DE" sz="1100" b="0" i="0" u="none" strike="noStrike" kern="0" cap="none" spc="0" normalizeH="0" baseline="0" noProof="0" dirty="0">
                <a:ln>
                  <a:noFill/>
                </a:ln>
                <a:solidFill>
                  <a:srgbClr val="000000"/>
                </a:solidFill>
                <a:effectLst/>
                <a:uLnTx/>
                <a:uFillTx/>
                <a:latin typeface="Arial"/>
                <a:cs typeface="Arial"/>
              </a:rPr>
              <a:t>https://www.geogebra.org/m/m97r7cd4</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dirty="0">
              <a:ln>
                <a:noFill/>
              </a:ln>
              <a:solidFill>
                <a:srgbClr val="000000"/>
              </a:solidFill>
              <a:effectLst/>
              <a:uLnTx/>
              <a:uFillTx/>
              <a:latin typeface="Arial"/>
              <a:cs typeface="Arial"/>
            </a:endParaRPr>
          </a:p>
        </p:txBody>
      </p:sp>
      <p:pic>
        <p:nvPicPr>
          <p:cNvPr id="4" name="Grafik 3"/>
          <p:cNvPicPr>
            <a:picLocks noChangeAspect="1"/>
          </p:cNvPicPr>
          <p:nvPr/>
        </p:nvPicPr>
        <p:blipFill>
          <a:blip r:embed="rId2"/>
          <a:stretch/>
        </p:blipFill>
        <p:spPr bwMode="auto">
          <a:xfrm>
            <a:off x="4150708" y="1945195"/>
            <a:ext cx="3559967" cy="3079403"/>
          </a:xfrm>
          <a:prstGeom prst="rect">
            <a:avLst/>
          </a:prstGeom>
        </p:spPr>
      </p:pic>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6109365" cy="646331"/>
          </a:xfrm>
          <a:prstGeom prst="rect">
            <a:avLst/>
          </a:prstGeom>
          <a:noFill/>
        </p:spPr>
        <p:txBody>
          <a:bodyPr wrap="none" rtlCol="0">
            <a:spAutoFit/>
          </a:bodyPr>
          <a:lstStyle/>
          <a:p>
            <a:r>
              <a:rPr lang="de-DE" sz="3600" dirty="0" err="1">
                <a:solidFill>
                  <a:schemeClr val="bg2"/>
                </a:solidFill>
              </a:rPr>
              <a:t>GeoGebra</a:t>
            </a:r>
            <a:r>
              <a:rPr lang="de-DE" sz="3600" dirty="0">
                <a:solidFill>
                  <a:schemeClr val="bg2"/>
                </a:solidFill>
              </a:rPr>
              <a:t> -  Prüfungsmodus</a:t>
            </a:r>
          </a:p>
        </p:txBody>
      </p:sp>
    </p:spTree>
    <p:extLst>
      <p:ext uri="{BB962C8B-B14F-4D97-AF65-F5344CB8AC3E}">
        <p14:creationId xmlns:p14="http://schemas.microsoft.com/office/powerpoint/2010/main" val="938117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3">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 calcmode="lin" valueType="num">
                                      <p:cBhvr>
                                        <p:cTn id="1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3"/>
          <p:cNvSpPr txBox="1">
            <a:spLocks/>
          </p:cNvSpPr>
          <p:nvPr/>
        </p:nvSpPr>
        <p:spPr bwMode="auto">
          <a:xfrm>
            <a:off x="1329178" y="1945195"/>
            <a:ext cx="8569325" cy="1022642"/>
          </a:xfrm>
          <a:prstGeom prst="rect">
            <a:avLst/>
          </a:prstGeom>
        </p:spPr>
        <p:txBody>
          <a:bodyPr lIns="0" tIns="0" rIns="0" bIns="0"/>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0" marR="0" lvl="0" indent="0" algn="l" defTabSz="914400" eaLnBrk="1" fontAlgn="auto" latinLnBrk="0" hangingPunct="1">
              <a:lnSpc>
                <a:spcPct val="100000"/>
              </a:lnSpc>
              <a:spcBef>
                <a:spcPts val="0"/>
              </a:spcBef>
              <a:spcAft>
                <a:spcPts val="0"/>
              </a:spcAft>
              <a:buClr>
                <a:srgbClr val="000000"/>
              </a:buClr>
              <a:buSzTx/>
              <a:buFont typeface="Arial"/>
              <a:buNone/>
              <a:tabLst/>
              <a:defRPr/>
            </a:pPr>
            <a:r>
              <a:rPr kumimoji="0" lang="de-DE" sz="2000" b="0" i="0" u="none" strike="noStrike" kern="0" cap="none" spc="0" normalizeH="0" baseline="0" noProof="0">
                <a:ln>
                  <a:noFill/>
                </a:ln>
                <a:solidFill>
                  <a:srgbClr val="000000"/>
                </a:solidFill>
                <a:effectLst/>
                <a:uLnTx/>
                <a:uFillTx/>
                <a:latin typeface="Arial"/>
                <a:cs typeface="Arial"/>
              </a:rPr>
              <a:t>Der</a:t>
            </a:r>
            <a:r>
              <a:rPr kumimoji="0" lang="de-DE" sz="2000" b="0" i="1" u="none" strike="noStrike" kern="0" cap="none" spc="0" normalizeH="0" baseline="0" noProof="0">
                <a:ln>
                  <a:noFill/>
                </a:ln>
                <a:solidFill>
                  <a:srgbClr val="000000"/>
                </a:solidFill>
                <a:effectLst/>
                <a:uLnTx/>
                <a:uFillTx/>
                <a:latin typeface="Arial"/>
                <a:cs typeface="Arial"/>
              </a:rPr>
              <a:t> GeoGebra Prüfungsmodus</a:t>
            </a:r>
            <a:r>
              <a:rPr kumimoji="0" lang="de-DE" sz="2000" b="0" i="0" u="none" strike="noStrike" kern="0" cap="none" spc="0" normalizeH="0" baseline="0" noProof="0">
                <a:ln>
                  <a:noFill/>
                </a:ln>
                <a:solidFill>
                  <a:srgbClr val="000000"/>
                </a:solidFill>
                <a:effectLst/>
                <a:uLnTx/>
                <a:uFillTx/>
                <a:latin typeface="Arial"/>
                <a:cs typeface="Arial"/>
              </a:rPr>
              <a:t> ... </a:t>
            </a:r>
            <a:endParaRPr kumimoji="0" lang="de-DE" sz="1400" b="0" i="0" u="none" strike="noStrike" kern="0" cap="none" spc="0" normalizeH="0" baseline="0" noProof="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000000"/>
              </a:solidFill>
              <a:effectLst/>
              <a:uLnTx/>
              <a:uFillTx/>
              <a:latin typeface="Arial"/>
              <a:cs typeface="Arial"/>
            </a:endParaRPr>
          </a:p>
          <a:p>
            <a:pPr marL="0" marR="0" lvl="1" indent="0" algn="l"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800" b="0" i="0" u="none" strike="noStrike" kern="0" cap="none" spc="0" normalizeH="0" baseline="0" noProof="0">
                <a:ln>
                  <a:noFill/>
                </a:ln>
                <a:solidFill>
                  <a:srgbClr val="000000"/>
                </a:solidFill>
                <a:effectLst/>
                <a:uLnTx/>
                <a:uFillTx/>
                <a:latin typeface="Arial"/>
                <a:cs typeface="Arial"/>
              </a:rPr>
              <a:t>ist in den </a:t>
            </a:r>
            <a:r>
              <a:rPr kumimoji="0" lang="de-DE" sz="1800" b="0" i="1" u="none" strike="noStrike" kern="0" cap="none" spc="0" normalizeH="0" baseline="0" noProof="0">
                <a:ln>
                  <a:noFill/>
                </a:ln>
                <a:solidFill>
                  <a:srgbClr val="000000"/>
                </a:solidFill>
                <a:effectLst/>
                <a:uLnTx/>
                <a:uFillTx/>
                <a:latin typeface="Arial"/>
                <a:cs typeface="Arial"/>
              </a:rPr>
              <a:t>GeoGebra Mathe Apps</a:t>
            </a:r>
            <a:r>
              <a:rPr kumimoji="0" lang="de-DE" sz="1800" b="0" i="0" u="none" strike="noStrike" kern="0" cap="none" spc="0" normalizeH="0" baseline="0" noProof="0">
                <a:ln>
                  <a:noFill/>
                </a:ln>
                <a:solidFill>
                  <a:srgbClr val="000000"/>
                </a:solidFill>
                <a:effectLst/>
                <a:uLnTx/>
                <a:uFillTx/>
                <a:latin typeface="Arial"/>
                <a:cs typeface="Arial"/>
              </a:rPr>
              <a:t> integriert.</a:t>
            </a:r>
            <a:endParaRPr kumimoji="0" lang="de-DE" sz="1400" b="0" i="0" u="none" strike="noStrike" kern="0" cap="none" spc="0" normalizeH="0" baseline="0" noProof="0">
              <a:ln>
                <a:noFill/>
              </a:ln>
              <a:solidFill>
                <a:srgbClr val="000000"/>
              </a:solidFill>
              <a:effectLst/>
              <a:uLnTx/>
              <a:uFillTx/>
              <a:latin typeface="Arial"/>
              <a:cs typeface="Arial"/>
            </a:endParaRPr>
          </a:p>
          <a:p>
            <a:pPr marL="0" marR="0" lvl="1" indent="0" algn="l" defTabSz="914400" eaLnBrk="1" fontAlgn="auto" latinLnBrk="0" hangingPunct="1">
              <a:lnSpc>
                <a:spcPct val="100000"/>
              </a:lnSpc>
              <a:spcBef>
                <a:spcPts val="0"/>
              </a:spcBef>
              <a:spcAft>
                <a:spcPts val="0"/>
              </a:spcAft>
              <a:buClr>
                <a:srgbClr val="000000"/>
              </a:buClr>
              <a:buSzTx/>
              <a:buFont typeface="Arial"/>
              <a:buChar char="•"/>
              <a:tabLst/>
              <a:defRPr/>
            </a:pPr>
            <a:endParaRPr kumimoji="0" lang="de-DE" sz="1800" b="0" i="0" u="none" strike="noStrike" kern="0" cap="none" spc="0" normalizeH="0" baseline="0" noProof="0">
              <a:ln>
                <a:noFill/>
              </a:ln>
              <a:solidFill>
                <a:srgbClr val="000000"/>
              </a:solidFill>
              <a:effectLst/>
              <a:uLnTx/>
              <a:uFillTx/>
              <a:latin typeface="Arial"/>
              <a:cs typeface="Arial"/>
            </a:endParaRPr>
          </a:p>
          <a:p>
            <a:pPr marL="0" marR="0" lvl="1" indent="0" algn="l"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800" b="0" i="0" u="none" strike="noStrike" kern="0" cap="none" spc="0" normalizeH="0" baseline="0" noProof="0">
                <a:ln>
                  <a:noFill/>
                </a:ln>
                <a:solidFill>
                  <a:srgbClr val="000000"/>
                </a:solidFill>
                <a:effectLst/>
                <a:uLnTx/>
                <a:uFillTx/>
                <a:latin typeface="Arial"/>
                <a:cs typeface="Arial"/>
              </a:rPr>
              <a:t>läuft auf den mobilen Geräten ohne zusätzliche Installationen.  </a:t>
            </a:r>
            <a:endParaRPr kumimoji="0" lang="de-DE" sz="1400" b="0" i="0" u="none" strike="noStrike" kern="0" cap="none" spc="0" normalizeH="0" baseline="0" noProof="0">
              <a:ln>
                <a:noFill/>
              </a:ln>
              <a:solidFill>
                <a:srgbClr val="000000"/>
              </a:solidFill>
              <a:effectLst/>
              <a:uLnTx/>
              <a:uFillTx/>
              <a:latin typeface="Arial"/>
              <a:cs typeface="Arial"/>
            </a:endParaRPr>
          </a:p>
          <a:p>
            <a:pPr marL="215899" marR="0" lvl="1"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000000"/>
              </a:solidFill>
              <a:effectLst/>
              <a:uLnTx/>
              <a:uFillTx/>
              <a:latin typeface="Arial"/>
              <a:cs typeface="Arial"/>
            </a:endParaRPr>
          </a:p>
          <a:p>
            <a:pPr marL="215899" marR="0" lvl="1"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000000"/>
              </a:solidFill>
              <a:effectLst/>
              <a:uLnTx/>
              <a:uFillTx/>
              <a:latin typeface="Arial"/>
              <a:cs typeface="Arial"/>
            </a:endParaRPr>
          </a:p>
        </p:txBody>
      </p:sp>
      <p:pic>
        <p:nvPicPr>
          <p:cNvPr id="4" name="Grafik 3"/>
          <p:cNvPicPr>
            <a:picLocks noChangeAspect="1"/>
          </p:cNvPicPr>
          <p:nvPr/>
        </p:nvPicPr>
        <p:blipFill>
          <a:blip r:embed="rId3"/>
          <a:stretch/>
        </p:blipFill>
        <p:spPr bwMode="auto">
          <a:xfrm>
            <a:off x="1656839" y="3615149"/>
            <a:ext cx="7914001" cy="3179381"/>
          </a:xfrm>
          <a:prstGeom prst="rect">
            <a:avLst/>
          </a:prstGeom>
        </p:spPr>
      </p:pic>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5698996" cy="646331"/>
          </a:xfrm>
          <a:prstGeom prst="rect">
            <a:avLst/>
          </a:prstGeom>
          <a:noFill/>
        </p:spPr>
        <p:txBody>
          <a:bodyPr wrap="none" rtlCol="0">
            <a:spAutoFit/>
          </a:bodyPr>
          <a:lstStyle/>
          <a:p>
            <a:r>
              <a:rPr lang="de-DE" sz="3600" dirty="0" err="1">
                <a:solidFill>
                  <a:schemeClr val="bg2"/>
                </a:solidFill>
              </a:rPr>
              <a:t>GeoGebra</a:t>
            </a:r>
            <a:r>
              <a:rPr lang="de-DE" sz="3600" dirty="0">
                <a:solidFill>
                  <a:schemeClr val="bg2"/>
                </a:solidFill>
              </a:rPr>
              <a:t> Prüfungsmodus</a:t>
            </a:r>
          </a:p>
        </p:txBody>
      </p:sp>
    </p:spTree>
    <p:extLst>
      <p:ext uri="{BB962C8B-B14F-4D97-AF65-F5344CB8AC3E}">
        <p14:creationId xmlns:p14="http://schemas.microsoft.com/office/powerpoint/2010/main" val="1616854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3"/>
          <p:cNvSpPr txBox="1">
            <a:spLocks/>
          </p:cNvSpPr>
          <p:nvPr/>
        </p:nvSpPr>
        <p:spPr bwMode="auto">
          <a:xfrm>
            <a:off x="1329178" y="1945195"/>
            <a:ext cx="8569325" cy="5113566"/>
          </a:xfrm>
          <a:prstGeom prst="rect">
            <a:avLst/>
          </a:prstGeom>
        </p:spPr>
        <p:txBody>
          <a:bodyPr/>
          <a:lstStyle>
            <a:lvl1pPr marL="0" indent="0" algn="l" defTabSz="914400" rtl="0" eaLnBrk="1" latinLnBrk="0" hangingPunct="1">
              <a:lnSpc>
                <a:spcPts val="1800"/>
              </a:lnSpc>
              <a:spcBef>
                <a:spcPts val="0"/>
              </a:spcBef>
              <a:buFontTx/>
              <a:buNone/>
              <a:defRPr sz="1500" kern="1200">
                <a:solidFill>
                  <a:schemeClr val="bg2"/>
                </a:solidFill>
                <a:latin typeface="+mn-lt"/>
                <a:ea typeface="+mn-ea"/>
                <a:cs typeface="+mn-cs"/>
              </a:defRPr>
            </a:lvl1pPr>
            <a:lvl2pPr marL="0" indent="0" algn="l" defTabSz="914400" rtl="0" eaLnBrk="1" latinLnBrk="0" hangingPunct="1">
              <a:lnSpc>
                <a:spcPts val="1800"/>
              </a:lnSpc>
              <a:spcBef>
                <a:spcPts val="0"/>
              </a:spcBef>
              <a:buFontTx/>
              <a:buNone/>
              <a:defRPr sz="1500" kern="1200">
                <a:solidFill>
                  <a:schemeClr val="bg2"/>
                </a:solidFill>
                <a:latin typeface="Kantumruy Pro SemiBold" pitchFamily="2" charset="0"/>
                <a:ea typeface="+mn-ea"/>
                <a:cs typeface="Kantumruy Pro SemiBold" pitchFamily="2" charset="0"/>
              </a:defRPr>
            </a:lvl2pPr>
            <a:lvl3pPr marL="18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3pPr>
            <a:lvl4pPr marL="54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4pPr>
            <a:lvl5pPr marL="720000" indent="-180000" algn="l" defTabSz="914400" rtl="0" eaLnBrk="1" latinLnBrk="0" hangingPunct="1">
              <a:lnSpc>
                <a:spcPts val="1800"/>
              </a:lnSpc>
              <a:spcBef>
                <a:spcPts val="500"/>
              </a:spcBef>
              <a:buFont typeface="Arial" panose="020B0604020202020204" pitchFamily="34" charset="0"/>
              <a:buChar char="•"/>
              <a:defRPr sz="15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de-DE" sz="2000" dirty="0"/>
              <a:t>Der</a:t>
            </a:r>
            <a:r>
              <a:rPr lang="de-DE" sz="2000" i="1" dirty="0"/>
              <a:t> </a:t>
            </a:r>
            <a:r>
              <a:rPr lang="de-DE" sz="2000" i="1" dirty="0" err="1"/>
              <a:t>GeoGebra</a:t>
            </a:r>
            <a:r>
              <a:rPr lang="de-DE" sz="2000" i="1" dirty="0"/>
              <a:t> Prüfungsmodus</a:t>
            </a:r>
            <a:r>
              <a:rPr lang="de-DE" sz="2000" dirty="0"/>
              <a:t> ... </a:t>
            </a:r>
            <a:endParaRPr lang="de-DE" dirty="0"/>
          </a:p>
          <a:p>
            <a:pPr>
              <a:defRPr/>
            </a:pPr>
            <a:endParaRPr lang="de-DE" sz="1600" dirty="0"/>
          </a:p>
          <a:p>
            <a:pPr lvl="1">
              <a:buFont typeface="Arial"/>
              <a:buChar char="•"/>
              <a:defRPr/>
            </a:pPr>
            <a:r>
              <a:rPr lang="de-DE" sz="1800" dirty="0"/>
              <a:t>ist in den </a:t>
            </a:r>
            <a:r>
              <a:rPr lang="de-DE" sz="1800" i="1" dirty="0" err="1"/>
              <a:t>GeoGebra</a:t>
            </a:r>
            <a:r>
              <a:rPr lang="de-DE" sz="1800" i="1" dirty="0"/>
              <a:t> Mathe Apps</a:t>
            </a:r>
            <a:r>
              <a:rPr lang="de-DE" sz="1800" dirty="0"/>
              <a:t> integriert.</a:t>
            </a:r>
            <a:endParaRPr lang="de-DE" dirty="0"/>
          </a:p>
          <a:p>
            <a:pPr marL="215899" lvl="1">
              <a:defRPr/>
            </a:pPr>
            <a:endParaRPr lang="de-DE" sz="1800" dirty="0"/>
          </a:p>
          <a:p>
            <a:pPr lvl="1">
              <a:buFont typeface="Arial"/>
              <a:buChar char="•"/>
              <a:defRPr/>
            </a:pPr>
            <a:r>
              <a:rPr lang="de-DE" sz="1800" dirty="0"/>
              <a:t>läuft auf den mobilen Geräten ohne zusätzliche Installationen. </a:t>
            </a:r>
            <a:endParaRPr lang="de-DE" dirty="0"/>
          </a:p>
          <a:p>
            <a:pPr marL="215899" lvl="1">
              <a:defRPr/>
            </a:pPr>
            <a:endParaRPr lang="de-DE" sz="1800" dirty="0"/>
          </a:p>
          <a:p>
            <a:pPr lvl="1">
              <a:buFont typeface="Arial"/>
              <a:buChar char="•"/>
              <a:defRPr/>
            </a:pPr>
            <a:r>
              <a:rPr lang="de-DE" sz="1800" dirty="0"/>
              <a:t>läuft im Vollbildmodus, sodass kein Platz für andere Informationen auf dem Bildschirm bleibt. </a:t>
            </a:r>
            <a:endParaRPr lang="de-DE" dirty="0"/>
          </a:p>
          <a:p>
            <a:pPr marL="215899" lvl="1">
              <a:defRPr/>
            </a:pPr>
            <a:endParaRPr lang="de-DE" sz="1800" dirty="0"/>
          </a:p>
          <a:p>
            <a:pPr lvl="1">
              <a:buFont typeface="Arial"/>
              <a:buChar char="•"/>
              <a:defRPr/>
            </a:pPr>
            <a:r>
              <a:rPr lang="de-DE" sz="1800" dirty="0"/>
              <a:t>erlaubt keinen Zugriff auf das Internet, die </a:t>
            </a:r>
            <a:r>
              <a:rPr lang="de-DE" sz="1800" i="1" dirty="0" err="1"/>
              <a:t>GeoGebra</a:t>
            </a:r>
            <a:r>
              <a:rPr lang="de-DE" sz="1800" i="1" dirty="0"/>
              <a:t> </a:t>
            </a:r>
            <a:r>
              <a:rPr lang="de-DE" sz="1800" dirty="0"/>
              <a:t>Webseite oder Dateien, die auf dem Computer oder dem mobilen Gerät gespeichert sind. </a:t>
            </a:r>
            <a:endParaRPr lang="de-DE" dirty="0"/>
          </a:p>
          <a:p>
            <a:pPr marL="215899" lvl="1">
              <a:defRPr/>
            </a:pPr>
            <a:endParaRPr lang="de-DE" sz="1800" dirty="0"/>
          </a:p>
          <a:p>
            <a:pPr lvl="1">
              <a:buFont typeface="Arial"/>
              <a:buChar char="•"/>
              <a:defRPr/>
            </a:pPr>
            <a:r>
              <a:rPr lang="de-DE" sz="1800" dirty="0"/>
              <a:t>sperrt die Apps auf dem mobilen Gerät. </a:t>
            </a:r>
            <a:endParaRPr lang="de-DE" dirty="0"/>
          </a:p>
          <a:p>
            <a:pPr marL="215899" lvl="1">
              <a:defRPr/>
            </a:pPr>
            <a:endParaRPr lang="de-DE" sz="1800" dirty="0"/>
          </a:p>
          <a:p>
            <a:pPr lvl="1">
              <a:buFont typeface="Arial"/>
              <a:buChar char="•"/>
              <a:defRPr/>
            </a:pPr>
            <a:r>
              <a:rPr lang="de-DE" sz="1800" dirty="0"/>
              <a:t>löst einen leicht erkennbaren visuellen </a:t>
            </a:r>
            <a:endParaRPr lang="de-DE" dirty="0"/>
          </a:p>
          <a:p>
            <a:pPr marL="431799" lvl="2" indent="0">
              <a:buFont typeface="Arial" panose="020B0604020202020204" pitchFamily="34" charset="0"/>
              <a:buNone/>
              <a:defRPr/>
            </a:pPr>
            <a:r>
              <a:rPr lang="de-DE" sz="1800" dirty="0"/>
              <a:t>Alarm aus, sobald der </a:t>
            </a:r>
            <a:r>
              <a:rPr lang="de-DE" sz="1800" i="1" dirty="0"/>
              <a:t>Prüfungsmodus </a:t>
            </a:r>
            <a:endParaRPr lang="de-DE" dirty="0"/>
          </a:p>
          <a:p>
            <a:pPr marL="431799" lvl="2" indent="0">
              <a:buFont typeface="Arial" panose="020B0604020202020204" pitchFamily="34" charset="0"/>
              <a:buNone/>
              <a:defRPr/>
            </a:pPr>
            <a:r>
              <a:rPr lang="de-DE" sz="1800" dirty="0"/>
              <a:t>ohne Erlaubnis verlassen wurde. </a:t>
            </a:r>
            <a:endParaRPr lang="de-DE" dirty="0"/>
          </a:p>
        </p:txBody>
      </p:sp>
      <p:pic>
        <p:nvPicPr>
          <p:cNvPr id="4" name="Grafik 3"/>
          <p:cNvPicPr>
            <a:picLocks noChangeAspect="1"/>
          </p:cNvPicPr>
          <p:nvPr/>
        </p:nvPicPr>
        <p:blipFill>
          <a:blip r:embed="rId3"/>
          <a:stretch/>
        </p:blipFill>
        <p:spPr bwMode="auto">
          <a:xfrm>
            <a:off x="6016252" y="5152119"/>
            <a:ext cx="3882251" cy="1677668"/>
          </a:xfrm>
          <a:prstGeom prst="rect">
            <a:avLst/>
          </a:prstGeom>
        </p:spPr>
      </p:pic>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5698996" cy="646331"/>
          </a:xfrm>
          <a:prstGeom prst="rect">
            <a:avLst/>
          </a:prstGeom>
          <a:noFill/>
        </p:spPr>
        <p:txBody>
          <a:bodyPr wrap="none" rtlCol="0">
            <a:spAutoFit/>
          </a:bodyPr>
          <a:lstStyle/>
          <a:p>
            <a:r>
              <a:rPr lang="de-DE" sz="3600" dirty="0" err="1">
                <a:solidFill>
                  <a:schemeClr val="bg2"/>
                </a:solidFill>
              </a:rPr>
              <a:t>GeoGebra</a:t>
            </a:r>
            <a:r>
              <a:rPr lang="de-DE" sz="3600" dirty="0">
                <a:solidFill>
                  <a:schemeClr val="bg2"/>
                </a:solidFill>
              </a:rPr>
              <a:t> Prüfungsmodus</a:t>
            </a:r>
          </a:p>
        </p:txBody>
      </p:sp>
    </p:spTree>
    <p:extLst>
      <p:ext uri="{BB962C8B-B14F-4D97-AF65-F5344CB8AC3E}">
        <p14:creationId xmlns:p14="http://schemas.microsoft.com/office/powerpoint/2010/main" val="1777493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2" end="1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3" end="1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3"/>
          <p:cNvSpPr txBox="1">
            <a:spLocks/>
          </p:cNvSpPr>
          <p:nvPr/>
        </p:nvSpPr>
        <p:spPr bwMode="auto">
          <a:xfrm>
            <a:off x="1329178" y="1664921"/>
            <a:ext cx="8569325" cy="5193079"/>
          </a:xfrm>
          <a:prstGeom prst="rect">
            <a:avLst/>
          </a:prstGeom>
        </p:spPr>
        <p:txBody>
          <a:bodyPr lIns="0" tIns="0" rIns="0" bIns="0"/>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0" marR="0" lvl="1" indent="0" algn="l"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400" b="0" i="1" u="none" strike="noStrike" kern="0" cap="none" spc="0" normalizeH="0" baseline="0" noProof="0" dirty="0" err="1">
                <a:ln>
                  <a:noFill/>
                </a:ln>
                <a:solidFill>
                  <a:srgbClr val="00549F"/>
                </a:solidFill>
                <a:effectLst/>
                <a:uLnTx/>
                <a:uFillTx/>
                <a:latin typeface="Arial"/>
                <a:cs typeface="Arial"/>
              </a:rPr>
              <a:t>GeoGebras</a:t>
            </a:r>
            <a:r>
              <a:rPr kumimoji="0" lang="de-DE" sz="1400" b="0" i="0" u="none" strike="noStrike" kern="0" cap="none" spc="0" normalizeH="0" baseline="0" noProof="0" dirty="0">
                <a:ln>
                  <a:noFill/>
                </a:ln>
                <a:solidFill>
                  <a:srgbClr val="00549F"/>
                </a:solidFill>
                <a:effectLst/>
                <a:uLnTx/>
                <a:uFillTx/>
                <a:latin typeface="Arial"/>
                <a:cs typeface="Arial"/>
              </a:rPr>
              <a:t> eigener von Schüler*innen initiierter </a:t>
            </a:r>
            <a:r>
              <a:rPr kumimoji="0" lang="de-DE" sz="1400" b="0" i="1" u="none" strike="noStrike" kern="0" cap="none" spc="0" normalizeH="0" baseline="0" noProof="0" dirty="0">
                <a:ln>
                  <a:noFill/>
                </a:ln>
                <a:solidFill>
                  <a:srgbClr val="00549F"/>
                </a:solidFill>
                <a:effectLst/>
                <a:uLnTx/>
                <a:uFillTx/>
                <a:latin typeface="Arial"/>
                <a:cs typeface="Arial"/>
              </a:rPr>
              <a:t>Prüfungsmodus</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0" u="none" strike="noStrike" kern="0" cap="none" spc="0" normalizeH="0" baseline="0" noProof="0" dirty="0">
                <a:ln>
                  <a:noFill/>
                </a:ln>
                <a:solidFill>
                  <a:srgbClr val="000000"/>
                </a:solidFill>
                <a:effectLst/>
                <a:uLnTx/>
                <a:uFillTx/>
                <a:latin typeface="Arial"/>
                <a:cs typeface="Arial"/>
              </a:rPr>
              <a:t>Häufige Verwendung: kleine Tests und spezielle Testaufgaben </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0" u="none" strike="noStrike" kern="0" cap="none" spc="0" normalizeH="0" baseline="0" noProof="0" dirty="0">
                <a:ln>
                  <a:noFill/>
                </a:ln>
                <a:solidFill>
                  <a:srgbClr val="000000"/>
                </a:solidFill>
                <a:effectLst/>
                <a:uLnTx/>
                <a:uFillTx/>
                <a:latin typeface="Arial"/>
                <a:cs typeface="Arial"/>
              </a:rPr>
              <a:t>Ist in den </a:t>
            </a:r>
            <a:r>
              <a:rPr kumimoji="0" lang="de-DE" sz="1200" b="0" i="1" u="none" strike="noStrike" kern="0" cap="none" spc="0" normalizeH="0" baseline="0" noProof="0" dirty="0" err="1">
                <a:ln>
                  <a:noFill/>
                </a:ln>
                <a:solidFill>
                  <a:srgbClr val="000000"/>
                </a:solidFill>
                <a:effectLst/>
                <a:uLnTx/>
                <a:uFillTx/>
                <a:latin typeface="Arial"/>
                <a:cs typeface="Arial"/>
              </a:rPr>
              <a:t>GeoGebra</a:t>
            </a:r>
            <a:r>
              <a:rPr kumimoji="0" lang="de-DE" sz="1200" b="0" i="1" u="none" strike="noStrike" kern="0" cap="none" spc="0" normalizeH="0" baseline="0" noProof="0" dirty="0">
                <a:ln>
                  <a:noFill/>
                </a:ln>
                <a:solidFill>
                  <a:srgbClr val="000000"/>
                </a:solidFill>
                <a:effectLst/>
                <a:uLnTx/>
                <a:uFillTx/>
                <a:latin typeface="Arial"/>
                <a:cs typeface="Arial"/>
              </a:rPr>
              <a:t> Apps</a:t>
            </a:r>
            <a:r>
              <a:rPr kumimoji="0" lang="de-DE" sz="1200" b="0" i="0" u="none" strike="noStrike" kern="0" cap="none" spc="0" normalizeH="0" baseline="0" noProof="0" dirty="0">
                <a:ln>
                  <a:noFill/>
                </a:ln>
                <a:solidFill>
                  <a:srgbClr val="000000"/>
                </a:solidFill>
                <a:effectLst/>
                <a:uLnTx/>
                <a:uFillTx/>
                <a:latin typeface="Arial"/>
                <a:cs typeface="Arial"/>
              </a:rPr>
              <a:t> integriert und läuft auf dem Mobilgerät ohne zusätzliche Installationen</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0" u="none" strike="noStrike" kern="0" cap="none" spc="0" normalizeH="0" baseline="0" noProof="0" dirty="0">
                <a:ln>
                  <a:noFill/>
                </a:ln>
                <a:solidFill>
                  <a:srgbClr val="000000"/>
                </a:solidFill>
                <a:effectLst/>
                <a:uLnTx/>
                <a:uFillTx/>
                <a:latin typeface="Arial"/>
                <a:cs typeface="Arial"/>
              </a:rPr>
              <a:t>Während einer Prüfung ist die App auf dem Gerät der Schüler*in im Vollbildmodus gepinnt, sodass kein Platz für andere Informationen auf dem Bildschirm gegeben ist.</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0" u="none" strike="noStrike" kern="0" cap="none" spc="0" normalizeH="0" baseline="0" noProof="0" dirty="0">
                <a:ln>
                  <a:noFill/>
                </a:ln>
                <a:solidFill>
                  <a:srgbClr val="000000"/>
                </a:solidFill>
                <a:effectLst/>
                <a:uLnTx/>
                <a:uFillTx/>
                <a:latin typeface="Arial"/>
                <a:cs typeface="Arial"/>
              </a:rPr>
              <a:t>Wenn es einer Schüler*in gelingen sollte, den </a:t>
            </a:r>
            <a:r>
              <a:rPr kumimoji="0" lang="de-DE" sz="1200" b="0" i="1" u="none" strike="noStrike" kern="0" cap="none" spc="0" normalizeH="0" baseline="0" noProof="0" dirty="0">
                <a:ln>
                  <a:noFill/>
                </a:ln>
                <a:solidFill>
                  <a:srgbClr val="000000"/>
                </a:solidFill>
                <a:effectLst/>
                <a:uLnTx/>
                <a:uFillTx/>
                <a:latin typeface="Arial"/>
                <a:cs typeface="Arial"/>
              </a:rPr>
              <a:t>Prüfungsmodus </a:t>
            </a:r>
            <a:r>
              <a:rPr kumimoji="0" lang="de-DE" sz="1200" b="0" i="0" u="none" strike="noStrike" kern="0" cap="none" spc="0" normalizeH="0" baseline="0" noProof="0" dirty="0">
                <a:ln>
                  <a:noFill/>
                </a:ln>
                <a:solidFill>
                  <a:srgbClr val="000000"/>
                </a:solidFill>
                <a:effectLst/>
                <a:uLnTx/>
                <a:uFillTx/>
                <a:latin typeface="Arial"/>
                <a:cs typeface="Arial"/>
              </a:rPr>
              <a:t>ohne Erlaubnis zu verlassen, wird ein leicht erkennbarer visueller Alarm ausgelöst.</a:t>
            </a:r>
            <a:endParaRPr kumimoji="0" lang="de-DE" sz="1400" b="0" i="0" u="none" strike="noStrike" kern="0" cap="none" spc="0" normalizeH="0" baseline="0" noProof="0" dirty="0">
              <a:ln>
                <a:noFill/>
              </a:ln>
              <a:solidFill>
                <a:srgbClr val="000000"/>
              </a:solidFill>
              <a:effectLst/>
              <a:uLnTx/>
              <a:uFillTx/>
              <a:latin typeface="Arial"/>
              <a:cs typeface="Arial"/>
            </a:endParaRPr>
          </a:p>
          <a:p>
            <a:pPr marL="431799" marR="0" lvl="2"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1" indent="0" algn="l"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400" b="0" i="0" u="none" strike="noStrike" kern="0" cap="none" spc="0" normalizeH="0" baseline="0" noProof="0" dirty="0">
                <a:ln>
                  <a:noFill/>
                </a:ln>
                <a:solidFill>
                  <a:srgbClr val="00549F"/>
                </a:solidFill>
                <a:effectLst/>
                <a:uLnTx/>
                <a:uFillTx/>
                <a:latin typeface="Arial"/>
                <a:cs typeface="Arial"/>
              </a:rPr>
              <a:t>Lehrerpersonen-initiierter </a:t>
            </a:r>
            <a:r>
              <a:rPr kumimoji="0" lang="de-DE" sz="1400" b="0" i="1" u="none" strike="noStrike" kern="0" cap="none" spc="0" normalizeH="0" baseline="0" noProof="0" dirty="0">
                <a:ln>
                  <a:noFill/>
                </a:ln>
                <a:solidFill>
                  <a:srgbClr val="00549F"/>
                </a:solidFill>
                <a:effectLst/>
                <a:uLnTx/>
                <a:uFillTx/>
                <a:latin typeface="Arial"/>
                <a:cs typeface="Arial"/>
              </a:rPr>
              <a:t>Prüfungsmodus</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0" u="none" strike="noStrike" kern="0" cap="none" spc="0" normalizeH="0" baseline="0" noProof="0" dirty="0">
                <a:ln>
                  <a:noFill/>
                </a:ln>
                <a:solidFill>
                  <a:srgbClr val="000000"/>
                </a:solidFill>
                <a:effectLst/>
                <a:uLnTx/>
                <a:uFillTx/>
                <a:latin typeface="Arial"/>
                <a:cs typeface="Arial"/>
              </a:rPr>
              <a:t>Häufige Verwendung: täglichen Prüfungen im Klassenzimmer, die von der Lehrkraft durchgeführt werden</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0" u="none" strike="noStrike" kern="0" cap="none" spc="0" normalizeH="0" baseline="0" noProof="0" dirty="0">
                <a:ln>
                  <a:noFill/>
                </a:ln>
                <a:solidFill>
                  <a:srgbClr val="000000"/>
                </a:solidFill>
                <a:effectLst/>
                <a:uLnTx/>
                <a:uFillTx/>
                <a:latin typeface="Arial"/>
                <a:cs typeface="Arial"/>
              </a:rPr>
              <a:t>Verfügt über alle oben beschriebenen Funktionen eines Schüler*innen-initiierten </a:t>
            </a:r>
            <a:r>
              <a:rPr kumimoji="0" lang="de-DE" sz="1200" b="0" i="1" u="none" strike="noStrike" kern="0" cap="none" spc="0" normalizeH="0" baseline="0" noProof="0" dirty="0">
                <a:ln>
                  <a:noFill/>
                </a:ln>
                <a:solidFill>
                  <a:srgbClr val="000000"/>
                </a:solidFill>
                <a:effectLst/>
                <a:uLnTx/>
                <a:uFillTx/>
                <a:latin typeface="Arial"/>
                <a:cs typeface="Arial"/>
              </a:rPr>
              <a:t>Prüfungsmodus</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0" u="none" strike="noStrike" kern="0" cap="none" spc="0" normalizeH="0" baseline="0" noProof="0" dirty="0">
                <a:ln>
                  <a:noFill/>
                </a:ln>
                <a:solidFill>
                  <a:srgbClr val="000000"/>
                </a:solidFill>
                <a:effectLst/>
                <a:uLnTx/>
                <a:uFillTx/>
                <a:latin typeface="Arial"/>
                <a:cs typeface="Arial"/>
              </a:rPr>
              <a:t>Schüler*innen werden von ihrer Lehrperson durch die Verwendung einer bestimmten Geräte-App (z. B.: Apple </a:t>
            </a:r>
            <a:r>
              <a:rPr kumimoji="0" lang="de-DE" sz="1200" b="0" i="0" u="none" strike="noStrike" kern="0" cap="none" spc="0" normalizeH="0" baseline="0" noProof="0" dirty="0" err="1">
                <a:ln>
                  <a:noFill/>
                </a:ln>
                <a:solidFill>
                  <a:srgbClr val="000000"/>
                </a:solidFill>
                <a:effectLst/>
                <a:uLnTx/>
                <a:uFillTx/>
                <a:latin typeface="Arial"/>
                <a:cs typeface="Arial"/>
              </a:rPr>
              <a:t>Classroom</a:t>
            </a:r>
            <a:r>
              <a:rPr kumimoji="0" lang="de-DE" sz="1200" b="0" i="0" u="none" strike="noStrike" kern="0" cap="none" spc="0" normalizeH="0" baseline="0" noProof="0" dirty="0">
                <a:ln>
                  <a:noFill/>
                </a:ln>
                <a:solidFill>
                  <a:srgbClr val="000000"/>
                </a:solidFill>
                <a:effectLst/>
                <a:uLnTx/>
                <a:uFillTx/>
                <a:latin typeface="Arial"/>
                <a:cs typeface="Arial"/>
              </a:rPr>
              <a:t>, Google Scenes, etc.) auf den </a:t>
            </a:r>
            <a:r>
              <a:rPr kumimoji="0" lang="de-DE" sz="1200" b="0" i="1" u="none" strike="noStrike" kern="0" cap="none" spc="0" normalizeH="0" baseline="0" noProof="0" dirty="0">
                <a:ln>
                  <a:noFill/>
                </a:ln>
                <a:solidFill>
                  <a:srgbClr val="000000"/>
                </a:solidFill>
                <a:effectLst/>
                <a:uLnTx/>
                <a:uFillTx/>
                <a:latin typeface="Arial"/>
                <a:cs typeface="Arial"/>
              </a:rPr>
              <a:t>Prüfungsmodus</a:t>
            </a:r>
            <a:r>
              <a:rPr kumimoji="0" lang="de-DE" sz="1200" b="0" i="0" u="none" strike="noStrike" kern="0" cap="none" spc="0" normalizeH="0" baseline="0" noProof="0" dirty="0">
                <a:ln>
                  <a:noFill/>
                </a:ln>
                <a:solidFill>
                  <a:srgbClr val="000000"/>
                </a:solidFill>
                <a:effectLst/>
                <a:uLnTx/>
                <a:uFillTx/>
                <a:latin typeface="Arial"/>
                <a:cs typeface="Arial"/>
              </a:rPr>
              <a:t> eingeschränkt</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0" u="none" strike="noStrike" kern="0" cap="none" spc="0" normalizeH="0" baseline="0" noProof="0" dirty="0">
                <a:ln>
                  <a:noFill/>
                </a:ln>
                <a:solidFill>
                  <a:srgbClr val="000000"/>
                </a:solidFill>
                <a:effectLst/>
                <a:uLnTx/>
                <a:uFillTx/>
                <a:latin typeface="Arial"/>
                <a:cs typeface="Arial"/>
              </a:rPr>
              <a:t>Diese Methode ist sicherer als ein Schüler*innen-initiierter </a:t>
            </a:r>
            <a:r>
              <a:rPr kumimoji="0" lang="de-DE" sz="1200" b="0" i="1" u="none" strike="noStrike" kern="0" cap="none" spc="0" normalizeH="0" baseline="0" noProof="0" dirty="0">
                <a:ln>
                  <a:noFill/>
                </a:ln>
                <a:solidFill>
                  <a:srgbClr val="000000"/>
                </a:solidFill>
                <a:effectLst/>
                <a:uLnTx/>
                <a:uFillTx/>
                <a:latin typeface="Arial"/>
                <a:cs typeface="Arial"/>
              </a:rPr>
              <a:t>Prüfungsmodus</a:t>
            </a:r>
            <a:r>
              <a:rPr kumimoji="0" lang="de-DE" sz="1200" b="0" i="0" u="none" strike="noStrike" kern="0" cap="none" spc="0" normalizeH="0" baseline="0" noProof="0" dirty="0">
                <a:ln>
                  <a:noFill/>
                </a:ln>
                <a:solidFill>
                  <a:srgbClr val="000000"/>
                </a:solidFill>
                <a:effectLst/>
                <a:uLnTx/>
                <a:uFillTx/>
                <a:latin typeface="Arial"/>
                <a:cs typeface="Arial"/>
              </a:rPr>
              <a:t>, da die Schüler*innen den Prüfungsmodus auf ihrem Gerät nicht verlassen können, bis die Lehrkraft diese freigibt.</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0" u="none" strike="noStrike" kern="0" cap="none" spc="0" normalizeH="0" baseline="0" noProof="0" dirty="0">
                <a:ln>
                  <a:noFill/>
                </a:ln>
                <a:solidFill>
                  <a:srgbClr val="000000"/>
                </a:solidFill>
                <a:effectLst/>
                <a:uLnTx/>
                <a:uFillTx/>
                <a:latin typeface="Arial"/>
                <a:cs typeface="Arial"/>
              </a:rPr>
              <a:t>Das Verfahren und die Anweisungen für diese Art von Einschränkung werden normalerweise von der jeweiligen Klassenraum-Management-Software entwickelt.</a:t>
            </a:r>
            <a:endParaRPr kumimoji="0" lang="de-DE" sz="1400" b="0" i="0" u="none" strike="noStrike" kern="0" cap="none" spc="0" normalizeH="0" baseline="0" noProof="0" dirty="0">
              <a:ln>
                <a:noFill/>
              </a:ln>
              <a:solidFill>
                <a:srgbClr val="000000"/>
              </a:solidFill>
              <a:effectLst/>
              <a:uLnTx/>
              <a:uFillTx/>
              <a:latin typeface="Arial"/>
              <a:cs typeface="Arial"/>
            </a:endParaRPr>
          </a:p>
          <a:p>
            <a:pPr marL="431799" marR="0" lvl="2"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200" b="0" i="0" u="none" strike="noStrike" kern="0" cap="none" spc="0" normalizeH="0" baseline="0" noProof="0" dirty="0">
              <a:ln>
                <a:noFill/>
              </a:ln>
              <a:solidFill>
                <a:srgbClr val="00549F"/>
              </a:solidFill>
              <a:effectLst/>
              <a:uLnTx/>
              <a:uFillTx/>
              <a:latin typeface="Arial"/>
              <a:cs typeface="Arial"/>
            </a:endParaRPr>
          </a:p>
          <a:p>
            <a:pPr marL="0" marR="0" lvl="1" indent="0" algn="l" defTabSz="914400" eaLnBrk="1" fontAlgn="auto" latinLnBrk="0" hangingPunct="1">
              <a:lnSpc>
                <a:spcPct val="100000"/>
              </a:lnSpc>
              <a:spcBef>
                <a:spcPts val="0"/>
              </a:spcBef>
              <a:spcAft>
                <a:spcPts val="0"/>
              </a:spcAft>
              <a:buClr>
                <a:srgbClr val="000000"/>
              </a:buClr>
              <a:buSzTx/>
              <a:buFont typeface="Arial"/>
              <a:buChar char="•"/>
              <a:tabLst/>
              <a:defRPr/>
            </a:pPr>
            <a:r>
              <a:rPr kumimoji="0" lang="de-DE" sz="1400" b="0" i="0" u="none" strike="noStrike" kern="0" cap="none" spc="0" normalizeH="0" baseline="0" noProof="0" dirty="0">
                <a:ln>
                  <a:noFill/>
                </a:ln>
                <a:solidFill>
                  <a:srgbClr val="00549F"/>
                </a:solidFill>
                <a:effectLst/>
                <a:uLnTx/>
                <a:uFillTx/>
                <a:latin typeface="Arial"/>
                <a:cs typeface="Arial"/>
              </a:rPr>
              <a:t>Mobile Device Manager (MDM)-initiierter </a:t>
            </a:r>
            <a:r>
              <a:rPr kumimoji="0" lang="de-DE" sz="1400" b="0" i="1" u="none" strike="noStrike" kern="0" cap="none" spc="0" normalizeH="0" baseline="0" noProof="0" dirty="0">
                <a:ln>
                  <a:noFill/>
                </a:ln>
                <a:solidFill>
                  <a:srgbClr val="00549F"/>
                </a:solidFill>
                <a:effectLst/>
                <a:uLnTx/>
                <a:uFillTx/>
                <a:latin typeface="Arial"/>
                <a:cs typeface="Arial"/>
              </a:rPr>
              <a:t>Prüfungsmodus </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1" u="none" strike="noStrike" kern="0" cap="none" spc="0" normalizeH="0" baseline="0" noProof="0" dirty="0">
                <a:ln>
                  <a:noFill/>
                </a:ln>
                <a:solidFill>
                  <a:srgbClr val="000000"/>
                </a:solidFill>
                <a:effectLst/>
                <a:uLnTx/>
                <a:uFillTx/>
                <a:latin typeface="Arial"/>
                <a:cs typeface="Arial"/>
              </a:rPr>
              <a:t>Häufige Verwendung: </a:t>
            </a:r>
            <a:r>
              <a:rPr kumimoji="0" lang="de-DE" sz="1200" b="0" i="0" u="none" strike="noStrike" kern="0" cap="none" spc="0" normalizeH="0" baseline="0" noProof="0" dirty="0">
                <a:ln>
                  <a:noFill/>
                </a:ln>
                <a:solidFill>
                  <a:srgbClr val="000000"/>
                </a:solidFill>
                <a:effectLst/>
                <a:uLnTx/>
                <a:uFillTx/>
                <a:latin typeface="Arial"/>
                <a:cs typeface="Arial"/>
              </a:rPr>
              <a:t>Prüfungen auf Schul- oder Bezirksebene</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0" u="none" strike="noStrike" kern="0" cap="none" spc="0" normalizeH="0" baseline="0" noProof="0" dirty="0">
                <a:ln>
                  <a:noFill/>
                </a:ln>
                <a:solidFill>
                  <a:srgbClr val="000000"/>
                </a:solidFill>
                <a:effectLst/>
                <a:uLnTx/>
                <a:uFillTx/>
                <a:latin typeface="Arial"/>
                <a:cs typeface="Arial"/>
              </a:rPr>
              <a:t>Verfügt über alle Funktionen eines oben beschriebenen Lehrpersonen-initiierten </a:t>
            </a:r>
            <a:r>
              <a:rPr kumimoji="0" lang="de-DE" sz="1200" b="0" i="1" u="none" strike="noStrike" kern="0" cap="none" spc="0" normalizeH="0" baseline="0" noProof="0" dirty="0">
                <a:ln>
                  <a:noFill/>
                </a:ln>
                <a:solidFill>
                  <a:srgbClr val="000000"/>
                </a:solidFill>
                <a:effectLst/>
                <a:uLnTx/>
                <a:uFillTx/>
                <a:latin typeface="Arial"/>
                <a:cs typeface="Arial"/>
              </a:rPr>
              <a:t>Prüfungsmodus.</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0" u="none" strike="noStrike" kern="0" cap="none" spc="0" normalizeH="0" baseline="0" noProof="0" dirty="0">
                <a:ln>
                  <a:noFill/>
                </a:ln>
                <a:solidFill>
                  <a:srgbClr val="000000"/>
                </a:solidFill>
                <a:effectLst/>
                <a:uLnTx/>
                <a:uFillTx/>
                <a:latin typeface="Arial"/>
                <a:cs typeface="Arial"/>
              </a:rPr>
              <a:t>Die Geräte der Schüler*innen werden von ihrer Schulverwaltung durch die Nutzung des Schul-MDM auf den </a:t>
            </a:r>
            <a:r>
              <a:rPr kumimoji="0" lang="de-DE" sz="1200" b="0" i="1" u="none" strike="noStrike" kern="0" cap="none" spc="0" normalizeH="0" baseline="0" noProof="0" dirty="0">
                <a:ln>
                  <a:noFill/>
                </a:ln>
                <a:solidFill>
                  <a:srgbClr val="000000"/>
                </a:solidFill>
                <a:effectLst/>
                <a:uLnTx/>
                <a:uFillTx/>
                <a:latin typeface="Arial"/>
                <a:cs typeface="Arial"/>
              </a:rPr>
              <a:t>Prüfungsmodus </a:t>
            </a:r>
            <a:r>
              <a:rPr kumimoji="0" lang="de-DE" sz="1200" b="0" i="0" u="none" strike="noStrike" kern="0" cap="none" spc="0" normalizeH="0" baseline="0" noProof="0" dirty="0">
                <a:ln>
                  <a:noFill/>
                </a:ln>
                <a:solidFill>
                  <a:srgbClr val="000000"/>
                </a:solidFill>
                <a:effectLst/>
                <a:uLnTx/>
                <a:uFillTx/>
                <a:latin typeface="Arial"/>
                <a:cs typeface="Arial"/>
              </a:rPr>
              <a:t>beschränkt.</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0" u="none" strike="noStrike" kern="0" cap="none" spc="0" normalizeH="0" baseline="0" noProof="0" dirty="0">
                <a:ln>
                  <a:noFill/>
                </a:ln>
                <a:solidFill>
                  <a:srgbClr val="000000"/>
                </a:solidFill>
                <a:effectLst/>
                <a:uLnTx/>
                <a:uFillTx/>
                <a:latin typeface="Arial"/>
                <a:cs typeface="Arial"/>
              </a:rPr>
              <a:t>Diese Methode ist die sicherste, da die Schüler*innen den </a:t>
            </a:r>
            <a:r>
              <a:rPr kumimoji="0" lang="de-DE" sz="1200" b="0" i="1" u="none" strike="noStrike" kern="0" cap="none" spc="0" normalizeH="0" baseline="0" noProof="0" dirty="0">
                <a:ln>
                  <a:noFill/>
                </a:ln>
                <a:solidFill>
                  <a:srgbClr val="000000"/>
                </a:solidFill>
                <a:effectLst/>
                <a:uLnTx/>
                <a:uFillTx/>
                <a:latin typeface="Arial"/>
                <a:cs typeface="Arial"/>
              </a:rPr>
              <a:t>Prüfungsmodus </a:t>
            </a:r>
            <a:r>
              <a:rPr kumimoji="0" lang="de-DE" sz="1200" b="0" i="0" u="none" strike="noStrike" kern="0" cap="none" spc="0" normalizeH="0" baseline="0" noProof="0" dirty="0">
                <a:ln>
                  <a:noFill/>
                </a:ln>
                <a:solidFill>
                  <a:srgbClr val="000000"/>
                </a:solidFill>
                <a:effectLst/>
                <a:uLnTx/>
                <a:uFillTx/>
                <a:latin typeface="Arial"/>
                <a:cs typeface="Arial"/>
              </a:rPr>
              <a:t>auf ihrem Gerät erst verlassen können, wenn die Schulverwaltung diese freigibt.</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2" indent="0" algn="l" defTabSz="914400" eaLnBrk="1" fontAlgn="auto" latinLnBrk="0" hangingPunct="1">
              <a:lnSpc>
                <a:spcPct val="100000"/>
              </a:lnSpc>
              <a:spcBef>
                <a:spcPts val="0"/>
              </a:spcBef>
              <a:spcAft>
                <a:spcPts val="0"/>
              </a:spcAft>
              <a:buClr>
                <a:srgbClr val="000000"/>
              </a:buClr>
              <a:buSzTx/>
              <a:buFont typeface="Wingdings"/>
              <a:buChar char="Ø"/>
              <a:tabLst/>
              <a:defRPr/>
            </a:pPr>
            <a:r>
              <a:rPr kumimoji="0" lang="de-DE" sz="1200" b="0" i="0" u="none" strike="noStrike" kern="0" cap="none" spc="0" normalizeH="0" baseline="0" noProof="0" dirty="0">
                <a:ln>
                  <a:noFill/>
                </a:ln>
                <a:solidFill>
                  <a:srgbClr val="000000"/>
                </a:solidFill>
                <a:effectLst/>
                <a:uLnTx/>
                <a:uFillTx/>
                <a:latin typeface="Arial"/>
                <a:cs typeface="Arial"/>
              </a:rPr>
              <a:t>Das Verfahren und die Anweisungen für diese Art von Einschränkung werden normalerweise von dem jeweiligen MDM-Softwareunternehmen entwickelt.</a:t>
            </a: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dirty="0">
              <a:ln>
                <a:noFill/>
              </a:ln>
              <a:solidFill>
                <a:srgbClr val="000000"/>
              </a:solidFill>
              <a:effectLst/>
              <a:uLnTx/>
              <a:uFillTx/>
              <a:latin typeface="Arial"/>
              <a:cs typeface="Arial"/>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7550127" cy="1200329"/>
          </a:xfrm>
          <a:prstGeom prst="rect">
            <a:avLst/>
          </a:prstGeom>
          <a:noFill/>
        </p:spPr>
        <p:txBody>
          <a:bodyPr wrap="square" rtlCol="0">
            <a:spAutoFit/>
          </a:bodyPr>
          <a:lstStyle/>
          <a:p>
            <a:r>
              <a:rPr lang="de-DE" sz="3600" dirty="0" err="1">
                <a:solidFill>
                  <a:schemeClr val="bg2"/>
                </a:solidFill>
              </a:rPr>
              <a:t>GeoGebra</a:t>
            </a:r>
            <a:r>
              <a:rPr lang="de-DE" sz="3600" dirty="0">
                <a:solidFill>
                  <a:schemeClr val="bg2"/>
                </a:solidFill>
              </a:rPr>
              <a:t> Prüfungsmodus in 3 Sicherheitsstufen</a:t>
            </a:r>
          </a:p>
        </p:txBody>
      </p:sp>
    </p:spTree>
    <p:extLst>
      <p:ext uri="{BB962C8B-B14F-4D97-AF65-F5344CB8AC3E}">
        <p14:creationId xmlns:p14="http://schemas.microsoft.com/office/powerpoint/2010/main" val="1680991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3" end="1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4" end="14"/>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5" end="15"/>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6" end="16"/>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7" end="17"/>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3"/>
          <p:cNvSpPr txBox="1">
            <a:spLocks/>
          </p:cNvSpPr>
          <p:nvPr/>
        </p:nvSpPr>
        <p:spPr bwMode="auto">
          <a:xfrm>
            <a:off x="1827379" y="1675197"/>
            <a:ext cx="8569325" cy="1022642"/>
          </a:xfrm>
          <a:prstGeom prst="rect">
            <a:avLst/>
          </a:prstGeom>
        </p:spPr>
        <p:txBody>
          <a:bodyPr lIns="0" tIns="0" rIns="0" bIns="0"/>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215899" marR="0" lvl="1"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000000"/>
              </a:solidFill>
              <a:effectLst/>
              <a:uLnTx/>
              <a:uFillTx/>
              <a:latin typeface="Arial"/>
              <a:cs typeface="Arial"/>
            </a:endParaRPr>
          </a:p>
          <a:p>
            <a:pPr marL="215899" marR="0" lvl="1"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000000"/>
              </a:solidFill>
              <a:effectLst/>
              <a:uLnTx/>
              <a:uFillTx/>
              <a:latin typeface="Arial"/>
              <a:cs typeface="Arial"/>
            </a:endParaRPr>
          </a:p>
        </p:txBody>
      </p:sp>
      <p:pic>
        <p:nvPicPr>
          <p:cNvPr id="4" name="Grafik 3"/>
          <p:cNvPicPr>
            <a:picLocks noChangeAspect="1"/>
          </p:cNvPicPr>
          <p:nvPr/>
        </p:nvPicPr>
        <p:blipFill>
          <a:blip r:embed="rId3"/>
          <a:stretch/>
        </p:blipFill>
        <p:spPr bwMode="auto">
          <a:xfrm>
            <a:off x="1329178" y="1626282"/>
            <a:ext cx="9144000" cy="4882294"/>
          </a:xfrm>
          <a:prstGeom prst="rect">
            <a:avLst/>
          </a:prstGeom>
        </p:spPr>
      </p:pic>
      <p:sp>
        <p:nvSpPr>
          <p:cNvPr id="5" name="Ellipse 4"/>
          <p:cNvSpPr/>
          <p:nvPr/>
        </p:nvSpPr>
        <p:spPr bwMode="auto">
          <a:xfrm>
            <a:off x="1250805" y="1780541"/>
            <a:ext cx="372980" cy="433137"/>
          </a:xfrm>
          <a:prstGeom prst="ellipse">
            <a:avLst/>
          </a:prstGeom>
          <a:noFill/>
          <a:ln w="38100" cap="flat" cmpd="sng" algn="ctr">
            <a:solidFill>
              <a:srgbClr val="CC071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Arial"/>
              <a:cs typeface="Arial"/>
            </a:endParaRPr>
          </a:p>
        </p:txBody>
      </p:sp>
      <p:sp>
        <p:nvSpPr>
          <p:cNvPr id="7" name="Textfeld 6">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err="1">
                <a:solidFill>
                  <a:schemeClr val="bg2"/>
                </a:solidFill>
              </a:rPr>
              <a:t>GeoGebra</a:t>
            </a:r>
            <a:r>
              <a:rPr lang="de-DE" sz="3200" dirty="0">
                <a:solidFill>
                  <a:schemeClr val="bg2"/>
                </a:solidFill>
              </a:rPr>
              <a:t> Prüfungsmodus starten (am Beispiel von </a:t>
            </a:r>
            <a:r>
              <a:rPr lang="de-DE" sz="3200" dirty="0" err="1">
                <a:solidFill>
                  <a:schemeClr val="bg2"/>
                </a:solidFill>
              </a:rPr>
              <a:t>GeoGebra</a:t>
            </a:r>
            <a:r>
              <a:rPr lang="de-DE" sz="3200" dirty="0">
                <a:solidFill>
                  <a:schemeClr val="bg2"/>
                </a:solidFill>
              </a:rPr>
              <a:t> Rechner Suite)</a:t>
            </a:r>
          </a:p>
        </p:txBody>
      </p:sp>
    </p:spTree>
    <p:extLst>
      <p:ext uri="{BB962C8B-B14F-4D97-AF65-F5344CB8AC3E}">
        <p14:creationId xmlns:p14="http://schemas.microsoft.com/office/powerpoint/2010/main" val="2579377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pic>
        <p:nvPicPr>
          <p:cNvPr id="3" name="Grafik 2"/>
          <p:cNvPicPr>
            <a:picLocks noChangeAspect="1"/>
          </p:cNvPicPr>
          <p:nvPr/>
        </p:nvPicPr>
        <p:blipFill>
          <a:blip r:embed="rId3"/>
          <a:stretch/>
        </p:blipFill>
        <p:spPr bwMode="auto">
          <a:xfrm>
            <a:off x="1329178" y="1655638"/>
            <a:ext cx="9144000" cy="4823581"/>
          </a:xfrm>
          <a:prstGeom prst="rect">
            <a:avLst/>
          </a:prstGeom>
        </p:spPr>
      </p:pic>
      <p:sp>
        <p:nvSpPr>
          <p:cNvPr id="4" name="Ellipse 3"/>
          <p:cNvSpPr/>
          <p:nvPr/>
        </p:nvSpPr>
        <p:spPr bwMode="auto">
          <a:xfrm>
            <a:off x="1540041" y="4415591"/>
            <a:ext cx="1070811" cy="433137"/>
          </a:xfrm>
          <a:prstGeom prst="ellipse">
            <a:avLst/>
          </a:prstGeom>
          <a:noFill/>
          <a:ln w="38100" cap="flat" cmpd="sng" algn="ctr">
            <a:solidFill>
              <a:srgbClr val="CC071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Arial"/>
              <a:cs typeface="Arial"/>
            </a:endParaRPr>
          </a:p>
        </p:txBody>
      </p:sp>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err="1">
                <a:solidFill>
                  <a:schemeClr val="bg2"/>
                </a:solidFill>
              </a:rPr>
              <a:t>GeoGebra</a:t>
            </a:r>
            <a:r>
              <a:rPr lang="de-DE" sz="3200" dirty="0">
                <a:solidFill>
                  <a:schemeClr val="bg2"/>
                </a:solidFill>
              </a:rPr>
              <a:t> Prüfungsmodus starten (am Beispiel von </a:t>
            </a:r>
            <a:r>
              <a:rPr lang="de-DE" sz="3200" dirty="0" err="1">
                <a:solidFill>
                  <a:schemeClr val="bg2"/>
                </a:solidFill>
              </a:rPr>
              <a:t>GeoGebra</a:t>
            </a:r>
            <a:r>
              <a:rPr lang="de-DE" sz="3200" dirty="0">
                <a:solidFill>
                  <a:schemeClr val="bg2"/>
                </a:solidFill>
              </a:rPr>
              <a:t> Rechner Suite)</a:t>
            </a:r>
          </a:p>
        </p:txBody>
      </p:sp>
    </p:spTree>
    <p:extLst>
      <p:ext uri="{BB962C8B-B14F-4D97-AF65-F5344CB8AC3E}">
        <p14:creationId xmlns:p14="http://schemas.microsoft.com/office/powerpoint/2010/main" val="1647548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pic>
        <p:nvPicPr>
          <p:cNvPr id="3" name="Grafik 2"/>
          <p:cNvPicPr>
            <a:picLocks noChangeAspect="1"/>
          </p:cNvPicPr>
          <p:nvPr/>
        </p:nvPicPr>
        <p:blipFill>
          <a:blip r:embed="rId3"/>
          <a:stretch/>
        </p:blipFill>
        <p:spPr bwMode="auto">
          <a:xfrm>
            <a:off x="1329178" y="1505605"/>
            <a:ext cx="9144000" cy="5147094"/>
          </a:xfrm>
          <a:prstGeom prst="rect">
            <a:avLst/>
          </a:prstGeom>
        </p:spPr>
      </p:pic>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err="1">
                <a:solidFill>
                  <a:schemeClr val="bg2"/>
                </a:solidFill>
              </a:rPr>
              <a:t>GeoGebra</a:t>
            </a:r>
            <a:r>
              <a:rPr lang="de-DE" sz="3200" dirty="0">
                <a:solidFill>
                  <a:schemeClr val="bg2"/>
                </a:solidFill>
              </a:rPr>
              <a:t> Prüfungsmodus starten (am Beispiel von </a:t>
            </a:r>
            <a:r>
              <a:rPr lang="de-DE" sz="3200" dirty="0" err="1">
                <a:solidFill>
                  <a:schemeClr val="bg2"/>
                </a:solidFill>
              </a:rPr>
              <a:t>GeoGebra</a:t>
            </a:r>
            <a:r>
              <a:rPr lang="de-DE" sz="3200" dirty="0">
                <a:solidFill>
                  <a:schemeClr val="bg2"/>
                </a:solidFill>
              </a:rPr>
              <a:t> Rechner Suite)</a:t>
            </a:r>
          </a:p>
        </p:txBody>
      </p:sp>
    </p:spTree>
    <p:extLst>
      <p:ext uri="{BB962C8B-B14F-4D97-AF65-F5344CB8AC3E}">
        <p14:creationId xmlns:p14="http://schemas.microsoft.com/office/powerpoint/2010/main" val="6159995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feld 2"/>
          <p:cNvSpPr txBox="1"/>
          <p:nvPr/>
        </p:nvSpPr>
        <p:spPr bwMode="auto">
          <a:xfrm>
            <a:off x="1329178" y="1945195"/>
            <a:ext cx="8567999" cy="2308324"/>
          </a:xfrm>
          <a:prstGeom prst="rect">
            <a:avLst/>
          </a:prstGeom>
          <a:noFill/>
        </p:spPr>
        <p:txBody>
          <a:bodyPr wrap="square" rtlCol="0">
            <a:spAutoFit/>
          </a:bodyPr>
          <a:lstStyle/>
          <a:p>
            <a:pPr>
              <a:buClr>
                <a:srgbClr val="000000"/>
              </a:buClr>
              <a:buFont typeface="Arial"/>
              <a:buNone/>
              <a:defRPr/>
            </a:pPr>
            <a:r>
              <a:rPr lang="de-DE" sz="1400" b="1" kern="0">
                <a:solidFill>
                  <a:srgbClr val="000000"/>
                </a:solidFill>
                <a:latin typeface="Arial"/>
                <a:cs typeface="Arial"/>
              </a:rPr>
              <a:t>Regionale Unterschiede bei Prüfungen:</a:t>
            </a:r>
            <a:endParaRPr sz="1400" kern="0">
              <a:solidFill>
                <a:srgbClr val="000000"/>
              </a:solidFill>
              <a:latin typeface="Arial"/>
              <a:cs typeface="Arial"/>
            </a:endParaRPr>
          </a:p>
          <a:p>
            <a:pPr>
              <a:buClr>
                <a:srgbClr val="000000"/>
              </a:buClr>
              <a:buFont typeface="Arial"/>
              <a:buNone/>
              <a:defRPr/>
            </a:pPr>
            <a:endParaRPr lang="de-DE" sz="1400" kern="0">
              <a:solidFill>
                <a:srgbClr val="000000"/>
              </a:solidFill>
              <a:latin typeface="Arial"/>
              <a:cs typeface="Arial"/>
            </a:endParaRPr>
          </a:p>
          <a:p>
            <a:pPr>
              <a:buClr>
                <a:srgbClr val="000000"/>
              </a:buClr>
              <a:buFont typeface="Arial"/>
              <a:buNone/>
              <a:defRPr/>
            </a:pPr>
            <a:r>
              <a:rPr lang="de-DE" sz="1400" kern="0">
                <a:solidFill>
                  <a:srgbClr val="000000"/>
                </a:solidFill>
                <a:latin typeface="Arial"/>
                <a:cs typeface="Arial"/>
              </a:rPr>
              <a:t>Da es Unterschiede zwischen verschiedenen Regionen oder Ländern bei den erlaubten Hilfsmitteln für Prüfungen gibt, bietet GeoGebra verschiedene Prüfungsmodi an.</a:t>
            </a:r>
            <a:endParaRPr sz="1400" kern="0">
              <a:solidFill>
                <a:srgbClr val="000000"/>
              </a:solidFill>
              <a:latin typeface="Arial"/>
              <a:cs typeface="Arial"/>
            </a:endParaRPr>
          </a:p>
          <a:p>
            <a:pPr>
              <a:buClr>
                <a:srgbClr val="000000"/>
              </a:buClr>
              <a:buFont typeface="Arial"/>
              <a:buNone/>
              <a:defRPr/>
            </a:pPr>
            <a:endParaRPr lang="de-DE" sz="1400" kern="0">
              <a:solidFill>
                <a:srgbClr val="000000"/>
              </a:solidFill>
              <a:latin typeface="Arial"/>
              <a:cs typeface="Arial"/>
            </a:endParaRPr>
          </a:p>
          <a:p>
            <a:pPr>
              <a:buClr>
                <a:srgbClr val="000000"/>
              </a:buClr>
              <a:buFont typeface="Arial"/>
              <a:buNone/>
              <a:defRPr/>
            </a:pPr>
            <a:r>
              <a:rPr lang="de-DE" sz="1400" kern="0">
                <a:solidFill>
                  <a:srgbClr val="000000"/>
                </a:solidFill>
                <a:latin typeface="Arial"/>
                <a:cs typeface="Arial"/>
              </a:rPr>
              <a:t>Die folgende Tabelle zeigt, welche Funktionen in den verschiedenen Optionen verfügbar sind.</a:t>
            </a:r>
            <a:endParaRPr sz="1400" kern="0">
              <a:solidFill>
                <a:srgbClr val="000000"/>
              </a:solidFill>
              <a:latin typeface="Arial"/>
              <a:cs typeface="Arial"/>
            </a:endParaRPr>
          </a:p>
        </p:txBody>
      </p:sp>
      <p:sp>
        <p:nvSpPr>
          <p:cNvPr id="4" name="Rechteck 3"/>
          <p:cNvSpPr/>
          <p:nvPr/>
        </p:nvSpPr>
        <p:spPr bwMode="auto">
          <a:xfrm>
            <a:off x="1329179" y="2450521"/>
            <a:ext cx="8434895" cy="1034716"/>
          </a:xfrm>
          <a:prstGeom prst="rect">
            <a:avLst/>
          </a:prstGeom>
          <a:noFill/>
          <a:ln w="38100" cap="flat" cmpd="sng" algn="ctr">
            <a:solidFill>
              <a:srgbClr val="006165">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Arial"/>
              <a:cs typeface="Arial"/>
            </a:endParaRPr>
          </a:p>
        </p:txBody>
      </p:sp>
      <p:pic>
        <p:nvPicPr>
          <p:cNvPr id="5" name="Grafik 4"/>
          <p:cNvPicPr>
            <a:picLocks noChangeAspect="1"/>
          </p:cNvPicPr>
          <p:nvPr/>
        </p:nvPicPr>
        <p:blipFill>
          <a:blip r:embed="rId3"/>
          <a:stretch/>
        </p:blipFill>
        <p:spPr bwMode="auto">
          <a:xfrm>
            <a:off x="1329178" y="4353250"/>
            <a:ext cx="6073666" cy="2293819"/>
          </a:xfrm>
          <a:prstGeom prst="rect">
            <a:avLst/>
          </a:prstGeom>
        </p:spPr>
      </p:pic>
      <p:sp>
        <p:nvSpPr>
          <p:cNvPr id="7" name="Textfeld 6"/>
          <p:cNvSpPr txBox="1"/>
          <p:nvPr/>
        </p:nvSpPr>
        <p:spPr bwMode="auto">
          <a:xfrm>
            <a:off x="7526200" y="4469107"/>
            <a:ext cx="2658979" cy="2062103"/>
          </a:xfrm>
          <a:prstGeom prst="rect">
            <a:avLst/>
          </a:prstGeom>
          <a:noFill/>
        </p:spPr>
        <p:txBody>
          <a:bodyPr wrap="square" rtlCol="0">
            <a:spAutoFit/>
          </a:bodyPr>
          <a:lstStyle/>
          <a:p>
            <a:pPr marL="285750" indent="-285750">
              <a:buClr>
                <a:srgbClr val="000000"/>
              </a:buClr>
              <a:buFont typeface="Arial"/>
              <a:buChar char="•"/>
              <a:defRPr/>
            </a:pPr>
            <a:r>
              <a:rPr lang="de-DE" sz="1600" kern="0">
                <a:solidFill>
                  <a:srgbClr val="000000"/>
                </a:solidFill>
                <a:latin typeface="Arial"/>
                <a:cs typeface="Arial"/>
              </a:rPr>
              <a:t>In Zukunft sollen noch weitere regionale Optionen dazukommen.</a:t>
            </a:r>
            <a:endParaRPr sz="1400" kern="0">
              <a:solidFill>
                <a:srgbClr val="000000"/>
              </a:solidFill>
              <a:latin typeface="Arial"/>
              <a:cs typeface="Arial"/>
            </a:endParaRPr>
          </a:p>
          <a:p>
            <a:pPr marL="285750" indent="-285750">
              <a:buClr>
                <a:srgbClr val="000000"/>
              </a:buClr>
              <a:buFont typeface="Arial"/>
              <a:buChar char="•"/>
              <a:defRPr/>
            </a:pPr>
            <a:r>
              <a:rPr lang="de-DE" sz="1600" kern="0">
                <a:solidFill>
                  <a:srgbClr val="000000"/>
                </a:solidFill>
                <a:latin typeface="Arial"/>
                <a:cs typeface="Arial"/>
              </a:rPr>
              <a:t>Die regionalen Optionen können nicht mit dem MDM-gesteuerten Prüfungsmodi verwendet werden.</a:t>
            </a:r>
            <a:endParaRPr sz="1400" kern="0">
              <a:solidFill>
                <a:srgbClr val="000000"/>
              </a:solidFill>
              <a:latin typeface="Arial"/>
              <a:cs typeface="Arial"/>
            </a:endParaRPr>
          </a:p>
        </p:txBody>
      </p:sp>
      <p:sp>
        <p:nvSpPr>
          <p:cNvPr id="8" name="Textfeld 7">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err="1">
                <a:solidFill>
                  <a:schemeClr val="bg2"/>
                </a:solidFill>
              </a:rPr>
              <a:t>GeoGebra</a:t>
            </a:r>
            <a:r>
              <a:rPr lang="de-DE" sz="3200" dirty="0">
                <a:solidFill>
                  <a:schemeClr val="bg2"/>
                </a:solidFill>
              </a:rPr>
              <a:t> Prüfungsmodus starten (am Beispiel von </a:t>
            </a:r>
            <a:r>
              <a:rPr lang="de-DE" sz="3200" dirty="0" err="1">
                <a:solidFill>
                  <a:schemeClr val="bg2"/>
                </a:solidFill>
              </a:rPr>
              <a:t>GeoGebra</a:t>
            </a:r>
            <a:r>
              <a:rPr lang="de-DE" sz="3200" dirty="0">
                <a:solidFill>
                  <a:schemeClr val="bg2"/>
                </a:solidFill>
              </a:rPr>
              <a:t> Rechner Suite)</a:t>
            </a:r>
          </a:p>
        </p:txBody>
      </p:sp>
    </p:spTree>
    <p:extLst>
      <p:ext uri="{BB962C8B-B14F-4D97-AF65-F5344CB8AC3E}">
        <p14:creationId xmlns:p14="http://schemas.microsoft.com/office/powerpoint/2010/main" val="25276315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pic>
        <p:nvPicPr>
          <p:cNvPr id="3" name="Grafik 2"/>
          <p:cNvPicPr>
            <a:picLocks noChangeAspect="1"/>
          </p:cNvPicPr>
          <p:nvPr/>
        </p:nvPicPr>
        <p:blipFill>
          <a:blip r:embed="rId3"/>
          <a:stretch/>
        </p:blipFill>
        <p:spPr bwMode="auto">
          <a:xfrm>
            <a:off x="2258428" y="3403694"/>
            <a:ext cx="7808495" cy="1227519"/>
          </a:xfrm>
          <a:prstGeom prst="rect">
            <a:avLst/>
          </a:prstGeom>
        </p:spPr>
      </p:pic>
      <p:sp>
        <p:nvSpPr>
          <p:cNvPr id="4" name="Textfeld 3"/>
          <p:cNvSpPr txBox="1"/>
          <p:nvPr/>
        </p:nvSpPr>
        <p:spPr bwMode="auto">
          <a:xfrm>
            <a:off x="4597016" y="1538069"/>
            <a:ext cx="4128247" cy="461665"/>
          </a:xfrm>
          <a:prstGeom prst="rect">
            <a:avLst/>
          </a:prstGeom>
          <a:noFill/>
        </p:spPr>
        <p:txBody>
          <a:bodyPr wrap="square" rtlCol="0">
            <a:spAutoFit/>
          </a:bodyPr>
          <a:lstStyle/>
          <a:p>
            <a:pPr>
              <a:buClr>
                <a:srgbClr val="000000"/>
              </a:buClr>
              <a:buFont typeface="Arial"/>
              <a:buNone/>
              <a:defRPr/>
            </a:pPr>
            <a:r>
              <a:rPr lang="de-DE" sz="2400" b="1" kern="0">
                <a:solidFill>
                  <a:srgbClr val="000000"/>
                </a:solidFill>
                <a:latin typeface="Arial"/>
                <a:cs typeface="Arial"/>
              </a:rPr>
              <a:t>Werkzeugleiste</a:t>
            </a:r>
            <a:endParaRPr sz="1400" kern="0">
              <a:solidFill>
                <a:srgbClr val="000000"/>
              </a:solidFill>
              <a:latin typeface="Arial"/>
              <a:cs typeface="Arial"/>
            </a:endParaRPr>
          </a:p>
        </p:txBody>
      </p:sp>
      <p:sp>
        <p:nvSpPr>
          <p:cNvPr id="5" name="Sprechblase: rechteckig 7"/>
          <p:cNvSpPr/>
          <p:nvPr/>
        </p:nvSpPr>
        <p:spPr bwMode="auto">
          <a:xfrm>
            <a:off x="1798343" y="5095220"/>
            <a:ext cx="3615868" cy="1546212"/>
          </a:xfrm>
          <a:prstGeom prst="wedgeRectCallout">
            <a:avLst>
              <a:gd name="adj1" fmla="val 31289"/>
              <a:gd name="adj2" fmla="val -141383"/>
            </a:avLst>
          </a:prstGeom>
          <a:noFill/>
          <a:ln w="25400" cap="flat" cmpd="sng" algn="ctr">
            <a:solidFill>
              <a:srgbClr val="006165">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Arial"/>
              <a:cs typeface="Arial"/>
            </a:endParaRPr>
          </a:p>
        </p:txBody>
      </p:sp>
      <p:sp>
        <p:nvSpPr>
          <p:cNvPr id="7" name="Textfeld 6"/>
          <p:cNvSpPr txBox="1"/>
          <p:nvPr/>
        </p:nvSpPr>
        <p:spPr bwMode="auto">
          <a:xfrm rot="10800000" flipH="1" flipV="1">
            <a:off x="2073553" y="2094771"/>
            <a:ext cx="2486734" cy="923330"/>
          </a:xfrm>
          <a:prstGeom prst="rect">
            <a:avLst/>
          </a:prstGeom>
          <a:noFill/>
        </p:spPr>
        <p:txBody>
          <a:bodyPr wrap="square" rtlCol="0">
            <a:spAutoFit/>
          </a:bodyPr>
          <a:lstStyle/>
          <a:p>
            <a:pPr>
              <a:buFont typeface="Arial"/>
              <a:buNone/>
              <a:defRPr/>
            </a:pPr>
            <a:r>
              <a:rPr lang="de-DE" sz="1400" kern="0">
                <a:solidFill>
                  <a:srgbClr val="000000"/>
                </a:solidFill>
                <a:latin typeface="Arial"/>
                <a:cs typeface="Arial"/>
              </a:rPr>
              <a:t>Die Farbe der Werkzeugleiste ändert sich von weiß zu grün.</a:t>
            </a:r>
            <a:endParaRPr sz="1400" kern="0">
              <a:solidFill>
                <a:srgbClr val="000000"/>
              </a:solidFill>
              <a:latin typeface="Arial"/>
              <a:cs typeface="Arial"/>
            </a:endParaRPr>
          </a:p>
        </p:txBody>
      </p:sp>
      <p:sp>
        <p:nvSpPr>
          <p:cNvPr id="8" name="Textfeld 7"/>
          <p:cNvSpPr txBox="1"/>
          <p:nvPr/>
        </p:nvSpPr>
        <p:spPr bwMode="auto">
          <a:xfrm rot="10800000" flipH="1" flipV="1">
            <a:off x="7328741" y="2142787"/>
            <a:ext cx="2302975" cy="646331"/>
          </a:xfrm>
          <a:prstGeom prst="rect">
            <a:avLst/>
          </a:prstGeom>
          <a:noFill/>
        </p:spPr>
        <p:txBody>
          <a:bodyPr wrap="square" rtlCol="0">
            <a:spAutoFit/>
          </a:bodyPr>
          <a:lstStyle/>
          <a:p>
            <a:pPr>
              <a:buFont typeface="Arial"/>
              <a:buNone/>
              <a:defRPr/>
            </a:pPr>
            <a:r>
              <a:rPr lang="de-DE" sz="1400" kern="0">
                <a:solidFill>
                  <a:srgbClr val="000000"/>
                </a:solidFill>
                <a:latin typeface="Arial"/>
                <a:cs typeface="Arial"/>
              </a:rPr>
              <a:t>Der Prüfungstimer ist aktiviert.</a:t>
            </a:r>
            <a:endParaRPr sz="1400" kern="0">
              <a:solidFill>
                <a:srgbClr val="000000"/>
              </a:solidFill>
              <a:latin typeface="Arial"/>
              <a:cs typeface="Arial"/>
            </a:endParaRPr>
          </a:p>
        </p:txBody>
      </p:sp>
      <p:sp>
        <p:nvSpPr>
          <p:cNvPr id="9" name="Sprechblase: rechteckig 15"/>
          <p:cNvSpPr/>
          <p:nvPr/>
        </p:nvSpPr>
        <p:spPr bwMode="auto">
          <a:xfrm>
            <a:off x="6293907" y="5236827"/>
            <a:ext cx="4054766" cy="1239629"/>
          </a:xfrm>
          <a:prstGeom prst="wedgeRectCallout">
            <a:avLst>
              <a:gd name="adj1" fmla="val 39357"/>
              <a:gd name="adj2" fmla="val -176924"/>
            </a:avLst>
          </a:prstGeom>
          <a:noFill/>
          <a:ln w="25400" cap="flat" cmpd="sng" algn="ctr">
            <a:solidFill>
              <a:srgbClr val="006165">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Arial"/>
              <a:cs typeface="Arial"/>
            </a:endParaRPr>
          </a:p>
        </p:txBody>
      </p:sp>
      <p:sp>
        <p:nvSpPr>
          <p:cNvPr id="10" name="Sprechblase: rechteckig 16"/>
          <p:cNvSpPr/>
          <p:nvPr/>
        </p:nvSpPr>
        <p:spPr bwMode="auto">
          <a:xfrm>
            <a:off x="7144982" y="2016356"/>
            <a:ext cx="2302976" cy="923331"/>
          </a:xfrm>
          <a:prstGeom prst="wedgeRectCallout">
            <a:avLst>
              <a:gd name="adj1" fmla="val 51916"/>
              <a:gd name="adj2" fmla="val 100509"/>
            </a:avLst>
          </a:prstGeom>
          <a:noFill/>
          <a:ln w="25400" cap="flat" cmpd="sng" algn="ctr">
            <a:solidFill>
              <a:srgbClr val="006165">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Arial"/>
              <a:cs typeface="Arial"/>
            </a:endParaRPr>
          </a:p>
        </p:txBody>
      </p:sp>
      <p:sp>
        <p:nvSpPr>
          <p:cNvPr id="11" name="Sprechblase: rechteckig 14"/>
          <p:cNvSpPr/>
          <p:nvPr/>
        </p:nvSpPr>
        <p:spPr bwMode="auto">
          <a:xfrm>
            <a:off x="2073552" y="2023265"/>
            <a:ext cx="2486735" cy="994838"/>
          </a:xfrm>
          <a:prstGeom prst="wedgeRectCallout">
            <a:avLst>
              <a:gd name="adj1" fmla="val -33789"/>
              <a:gd name="adj2" fmla="val 126918"/>
            </a:avLst>
          </a:prstGeom>
          <a:noFill/>
          <a:ln w="25400" cap="flat" cmpd="sng" algn="ctr">
            <a:solidFill>
              <a:srgbClr val="006165">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Arial"/>
              <a:cs typeface="Arial"/>
            </a:endParaRPr>
          </a:p>
        </p:txBody>
      </p:sp>
      <p:sp>
        <p:nvSpPr>
          <p:cNvPr id="12" name="Textfeld 11"/>
          <p:cNvSpPr txBox="1"/>
          <p:nvPr/>
        </p:nvSpPr>
        <p:spPr bwMode="auto">
          <a:xfrm>
            <a:off x="6311576" y="5236827"/>
            <a:ext cx="3969787" cy="1200329"/>
          </a:xfrm>
          <a:prstGeom prst="rect">
            <a:avLst/>
          </a:prstGeom>
          <a:noFill/>
        </p:spPr>
        <p:txBody>
          <a:bodyPr wrap="square">
            <a:spAutoFit/>
          </a:bodyPr>
          <a:lstStyle/>
          <a:p>
            <a:pPr>
              <a:tabLst>
                <a:tab pos="2595562" algn="l"/>
              </a:tabLst>
              <a:defRPr/>
            </a:pPr>
            <a:r>
              <a:rPr lang="de-DE" sz="1400" kern="0">
                <a:solidFill>
                  <a:srgbClr val="000000"/>
                </a:solidFill>
                <a:latin typeface="Arial"/>
                <a:cs typeface="Arial"/>
              </a:rPr>
              <a:t>Der </a:t>
            </a:r>
            <a:r>
              <a:rPr lang="de-DE" sz="1400" i="1" kern="0">
                <a:solidFill>
                  <a:srgbClr val="000000"/>
                </a:solidFill>
                <a:latin typeface="Arial"/>
                <a:cs typeface="Arial"/>
              </a:rPr>
              <a:t>Prüfungsprotokoll</a:t>
            </a:r>
            <a:r>
              <a:rPr lang="de-DE" sz="1400" kern="0">
                <a:solidFill>
                  <a:srgbClr val="000000"/>
                </a:solidFill>
                <a:latin typeface="Arial"/>
                <a:cs typeface="Arial"/>
              </a:rPr>
              <a:t> Button (i) wird in der Werkzeugleiste angezeigt und ermöglicht es, jederzeit auf das Protokoll zuzugreifen.</a:t>
            </a:r>
            <a:endParaRPr sz="1400" kern="0">
              <a:solidFill>
                <a:srgbClr val="000000"/>
              </a:solidFill>
              <a:latin typeface="Arial"/>
              <a:cs typeface="Arial"/>
            </a:endParaRPr>
          </a:p>
        </p:txBody>
      </p:sp>
      <p:sp>
        <p:nvSpPr>
          <p:cNvPr id="13" name="Textfeld 12"/>
          <p:cNvSpPr txBox="1"/>
          <p:nvPr/>
        </p:nvSpPr>
        <p:spPr bwMode="auto">
          <a:xfrm>
            <a:off x="1798343" y="5164104"/>
            <a:ext cx="3615867" cy="1477328"/>
          </a:xfrm>
          <a:prstGeom prst="rect">
            <a:avLst/>
          </a:prstGeom>
          <a:noFill/>
        </p:spPr>
        <p:txBody>
          <a:bodyPr wrap="square" rtlCol="0">
            <a:spAutoFit/>
          </a:bodyPr>
          <a:lstStyle/>
          <a:p>
            <a:pPr>
              <a:buClr>
                <a:srgbClr val="000000"/>
              </a:buClr>
              <a:buFont typeface="Arial"/>
              <a:buNone/>
              <a:defRPr/>
            </a:pPr>
            <a:r>
              <a:rPr lang="de-DE" sz="1400" kern="0">
                <a:solidFill>
                  <a:srgbClr val="000000"/>
                </a:solidFill>
                <a:latin typeface="Arial"/>
                <a:cs typeface="Arial"/>
              </a:rPr>
              <a:t>Über das Auswahlfenster kann zwischen den in der Prüfung zur Verfügung stehenden Funktionen von GeoGebra gewechselt werden.</a:t>
            </a:r>
            <a:endParaRPr sz="1400" kern="0">
              <a:solidFill>
                <a:srgbClr val="000000"/>
              </a:solidFill>
              <a:latin typeface="Arial"/>
              <a:cs typeface="Arial"/>
            </a:endParaRPr>
          </a:p>
        </p:txBody>
      </p:sp>
      <p:sp>
        <p:nvSpPr>
          <p:cNvPr id="14" name="Textfeld 13">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err="1">
                <a:solidFill>
                  <a:schemeClr val="bg2"/>
                </a:solidFill>
              </a:rPr>
              <a:t>GeoGebra</a:t>
            </a:r>
            <a:r>
              <a:rPr lang="de-DE" sz="3200" dirty="0">
                <a:solidFill>
                  <a:schemeClr val="bg2"/>
                </a:solidFill>
              </a:rPr>
              <a:t> Prüfungsmodus (am Beispiel von </a:t>
            </a:r>
            <a:r>
              <a:rPr lang="de-DE" sz="3200" dirty="0" err="1">
                <a:solidFill>
                  <a:schemeClr val="bg2"/>
                </a:solidFill>
              </a:rPr>
              <a:t>GeoGebra</a:t>
            </a:r>
            <a:r>
              <a:rPr lang="de-DE" sz="3200" dirty="0">
                <a:solidFill>
                  <a:schemeClr val="bg2"/>
                </a:solidFill>
              </a:rPr>
              <a:t> Rechner Suite)</a:t>
            </a:r>
          </a:p>
        </p:txBody>
      </p:sp>
    </p:spTree>
    <p:extLst>
      <p:ext uri="{BB962C8B-B14F-4D97-AF65-F5344CB8AC3E}">
        <p14:creationId xmlns:p14="http://schemas.microsoft.com/office/powerpoint/2010/main" val="1229510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1000" fill="hold"/>
                                        <p:tgtEl>
                                          <p:spTgt spid="12"/>
                                        </p:tgtEl>
                                        <p:attrNameLst>
                                          <p:attrName>ppt_w</p:attrName>
                                        </p:attrNameLst>
                                      </p:cBhvr>
                                      <p:tavLst>
                                        <p:tav tm="0">
                                          <p:val>
                                            <p:fltVal val="0"/>
                                          </p:val>
                                        </p:tav>
                                        <p:tav tm="100000">
                                          <p:val>
                                            <p:strVal val="#ppt_w"/>
                                          </p:val>
                                        </p:tav>
                                      </p:tavLst>
                                    </p:anim>
                                    <p:anim calcmode="lin" valueType="num">
                                      <p:cBhvr>
                                        <p:cTn id="44" dur="1000" fill="hold"/>
                                        <p:tgtEl>
                                          <p:spTgt spid="12"/>
                                        </p:tgtEl>
                                        <p:attrNameLst>
                                          <p:attrName>ppt_h</p:attrName>
                                        </p:attrNameLst>
                                      </p:cBhvr>
                                      <p:tavLst>
                                        <p:tav tm="0">
                                          <p:val>
                                            <p:fltVal val="0"/>
                                          </p:val>
                                        </p:tav>
                                        <p:tav tm="100000">
                                          <p:val>
                                            <p:strVal val="#ppt_h"/>
                                          </p:val>
                                        </p:tav>
                                      </p:tavLst>
                                    </p:anim>
                                    <p:anim calcmode="lin" valueType="num">
                                      <p:cBhvr>
                                        <p:cTn id="45" dur="1000" fill="hold"/>
                                        <p:tgtEl>
                                          <p:spTgt spid="12"/>
                                        </p:tgtEl>
                                        <p:attrNameLst>
                                          <p:attrName>style.rotation</p:attrName>
                                        </p:attrNameLst>
                                      </p:cBhvr>
                                      <p:tavLst>
                                        <p:tav tm="0">
                                          <p:val>
                                            <p:fltVal val="90"/>
                                          </p:val>
                                        </p:tav>
                                        <p:tav tm="100000">
                                          <p:val>
                                            <p:fltVal val="0"/>
                                          </p:val>
                                        </p:tav>
                                      </p:tavLst>
                                    </p:anim>
                                    <p:animEffect transition="in" filter="fade">
                                      <p:cBhvr>
                                        <p:cTn id="46" dur="1000"/>
                                        <p:tgtEl>
                                          <p:spTgt spid="12"/>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1000" fill="hold"/>
                                        <p:tgtEl>
                                          <p:spTgt spid="9"/>
                                        </p:tgtEl>
                                        <p:attrNameLst>
                                          <p:attrName>ppt_w</p:attrName>
                                        </p:attrNameLst>
                                      </p:cBhvr>
                                      <p:tavLst>
                                        <p:tav tm="0">
                                          <p:val>
                                            <p:fltVal val="0"/>
                                          </p:val>
                                        </p:tav>
                                        <p:tav tm="100000">
                                          <p:val>
                                            <p:strVal val="#ppt_w"/>
                                          </p:val>
                                        </p:tav>
                                      </p:tavLst>
                                    </p:anim>
                                    <p:anim calcmode="lin" valueType="num">
                                      <p:cBhvr>
                                        <p:cTn id="50" dur="1000" fill="hold"/>
                                        <p:tgtEl>
                                          <p:spTgt spid="9"/>
                                        </p:tgtEl>
                                        <p:attrNameLst>
                                          <p:attrName>ppt_h</p:attrName>
                                        </p:attrNameLst>
                                      </p:cBhvr>
                                      <p:tavLst>
                                        <p:tav tm="0">
                                          <p:val>
                                            <p:fltVal val="0"/>
                                          </p:val>
                                        </p:tav>
                                        <p:tav tm="100000">
                                          <p:val>
                                            <p:strVal val="#ppt_h"/>
                                          </p:val>
                                        </p:tav>
                                      </p:tavLst>
                                    </p:anim>
                                    <p:anim calcmode="lin" valueType="num">
                                      <p:cBhvr>
                                        <p:cTn id="51" dur="1000" fill="hold"/>
                                        <p:tgtEl>
                                          <p:spTgt spid="9"/>
                                        </p:tgtEl>
                                        <p:attrNameLst>
                                          <p:attrName>style.rotation</p:attrName>
                                        </p:attrNameLst>
                                      </p:cBhvr>
                                      <p:tavLst>
                                        <p:tav tm="0">
                                          <p:val>
                                            <p:fltVal val="90"/>
                                          </p:val>
                                        </p:tav>
                                        <p:tav tm="100000">
                                          <p:val>
                                            <p:fltVal val="0"/>
                                          </p:val>
                                        </p:tav>
                                      </p:tavLst>
                                    </p:anim>
                                    <p:animEffect transition="in" filter="fade">
                                      <p:cBhvr>
                                        <p:cTn id="5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animBg="1"/>
      <p:bldP spid="10" grpId="0" animBg="1"/>
      <p:bldP spid="11" grpId="0" animBg="1"/>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B458EA83-0C78-4F10-8C0F-2F1036E2D308}"/>
              </a:ext>
            </a:extLst>
          </p:cNvPr>
          <p:cNvSpPr>
            <a:spLocks noGrp="1"/>
          </p:cNvSpPr>
          <p:nvPr>
            <p:ph idx="1"/>
          </p:nvPr>
        </p:nvSpPr>
        <p:spPr/>
        <p:txBody>
          <a:bodyPr/>
          <a:lstStyle/>
          <a:p>
            <a:endParaRPr lang="de-DE" dirty="0"/>
          </a:p>
        </p:txBody>
      </p:sp>
      <p:pic>
        <p:nvPicPr>
          <p:cNvPr id="19" name="Grafik 18"/>
          <p:cNvPicPr>
            <a:picLocks noChangeAspect="1"/>
          </p:cNvPicPr>
          <p:nvPr/>
        </p:nvPicPr>
        <p:blipFill>
          <a:blip r:embed="rId3"/>
          <a:stretch/>
        </p:blipFill>
        <p:spPr bwMode="auto">
          <a:xfrm>
            <a:off x="3748523" y="2372939"/>
            <a:ext cx="5027595" cy="3350421"/>
          </a:xfrm>
          <a:prstGeom prst="rect">
            <a:avLst/>
          </a:prstGeom>
        </p:spPr>
      </p:pic>
      <p:sp>
        <p:nvSpPr>
          <p:cNvPr id="20" name="Textfeld 19"/>
          <p:cNvSpPr txBox="1"/>
          <p:nvPr/>
        </p:nvSpPr>
        <p:spPr bwMode="auto">
          <a:xfrm rot="1787195">
            <a:off x="4082431" y="4770202"/>
            <a:ext cx="2790677" cy="523220"/>
          </a:xfrm>
          <a:prstGeom prst="rect">
            <a:avLst/>
          </a:prstGeom>
          <a:noFill/>
        </p:spPr>
        <p:txBody>
          <a:bodyPr wrap="square" rtlCol="0">
            <a:spAutoFit/>
          </a:bodyPr>
          <a:lstStyle/>
          <a:p>
            <a:pPr defTabSz="457200">
              <a:defRPr/>
            </a:pPr>
            <a:r>
              <a:rPr lang="de-DE" sz="2800" b="1" kern="0" dirty="0" err="1">
                <a:solidFill>
                  <a:prstClr val="black"/>
                </a:solidFill>
                <a:latin typeface="Calibri"/>
                <a:cs typeface="Arial"/>
              </a:rPr>
              <a:t>Handungsebene</a:t>
            </a:r>
            <a:endParaRPr sz="1400" kern="0" dirty="0">
              <a:solidFill>
                <a:srgbClr val="000000"/>
              </a:solidFill>
              <a:latin typeface="Arial"/>
              <a:cs typeface="Arial"/>
            </a:endParaRPr>
          </a:p>
        </p:txBody>
      </p:sp>
      <p:sp>
        <p:nvSpPr>
          <p:cNvPr id="21" name="Textfeld 20"/>
          <p:cNvSpPr txBox="1"/>
          <p:nvPr/>
        </p:nvSpPr>
        <p:spPr bwMode="auto">
          <a:xfrm rot="1622841">
            <a:off x="5201620" y="2888516"/>
            <a:ext cx="2883688" cy="523220"/>
          </a:xfrm>
          <a:prstGeom prst="rect">
            <a:avLst/>
          </a:prstGeom>
          <a:noFill/>
        </p:spPr>
        <p:txBody>
          <a:bodyPr wrap="square" rtlCol="0">
            <a:spAutoFit/>
          </a:bodyPr>
          <a:lstStyle/>
          <a:p>
            <a:pPr defTabSz="457200">
              <a:defRPr/>
            </a:pPr>
            <a:r>
              <a:rPr lang="de-DE" sz="2800" b="1" kern="0">
                <a:solidFill>
                  <a:prstClr val="black"/>
                </a:solidFill>
                <a:latin typeface="Calibri"/>
                <a:cs typeface="Arial"/>
              </a:rPr>
              <a:t>Reflexionsebene</a:t>
            </a:r>
            <a:endParaRPr sz="1400" kern="0">
              <a:solidFill>
                <a:srgbClr val="000000"/>
              </a:solidFill>
              <a:latin typeface="Arial"/>
              <a:cs typeface="Arial"/>
            </a:endParaRPr>
          </a:p>
        </p:txBody>
      </p:sp>
      <p:sp>
        <p:nvSpPr>
          <p:cNvPr id="22" name="Pfeil: nach rechts gekrümmt 30"/>
          <p:cNvSpPr/>
          <p:nvPr/>
        </p:nvSpPr>
        <p:spPr bwMode="auto">
          <a:xfrm rot="1738372" flipH="1" flipV="1">
            <a:off x="7076797" y="3838745"/>
            <a:ext cx="1981169" cy="2495523"/>
          </a:xfrm>
          <a:prstGeom prst="curvedRightArrow">
            <a:avLst>
              <a:gd name="adj1" fmla="val 6947"/>
              <a:gd name="adj2" fmla="val 20861"/>
              <a:gd name="adj3" fmla="val 16889"/>
            </a:avLst>
          </a:prstGeom>
          <a:solidFill>
            <a:sysClr val="windowText" lastClr="000000"/>
          </a:solidFill>
          <a:ln w="15875" cap="flat" cmpd="sng" algn="ctr">
            <a:solidFill>
              <a:sysClr val="windowText" lastClr="000000">
                <a:shade val="50000"/>
              </a:sysClr>
            </a:solidFill>
            <a:prstDash val="solid"/>
          </a:ln>
          <a:effectLst/>
        </p:spPr>
        <p:txBody>
          <a:bodyPr rtlCol="0" anchor="ctr"/>
          <a:lstStyle/>
          <a:p>
            <a:pPr algn="ctr" defTabSz="457200">
              <a:defRPr/>
            </a:pPr>
            <a:endParaRPr lang="de-DE" kern="0">
              <a:solidFill>
                <a:prstClr val="black"/>
              </a:solidFill>
              <a:latin typeface="Calibri"/>
              <a:cs typeface="Arial"/>
            </a:endParaRPr>
          </a:p>
        </p:txBody>
      </p:sp>
      <p:sp>
        <p:nvSpPr>
          <p:cNvPr id="23" name="Pfeil: nach rechts gekrümmt 31"/>
          <p:cNvSpPr/>
          <p:nvPr/>
        </p:nvSpPr>
        <p:spPr bwMode="auto">
          <a:xfrm rot="12538373" flipH="1" flipV="1">
            <a:off x="2951848" y="1762146"/>
            <a:ext cx="1981646" cy="2495523"/>
          </a:xfrm>
          <a:prstGeom prst="curvedRightArrow">
            <a:avLst>
              <a:gd name="adj1" fmla="val 6947"/>
              <a:gd name="adj2" fmla="val 20861"/>
              <a:gd name="adj3" fmla="val 16889"/>
            </a:avLst>
          </a:prstGeom>
          <a:solidFill>
            <a:sysClr val="windowText" lastClr="000000"/>
          </a:solidFill>
          <a:ln w="15875" cap="flat" cmpd="sng" algn="ctr">
            <a:solidFill>
              <a:sysClr val="windowText" lastClr="000000">
                <a:shade val="50000"/>
              </a:sysClr>
            </a:solidFill>
            <a:prstDash val="solid"/>
          </a:ln>
          <a:effectLst/>
        </p:spPr>
        <p:txBody>
          <a:bodyPr rtlCol="0" anchor="ctr"/>
          <a:lstStyle/>
          <a:p>
            <a:pPr algn="ctr" defTabSz="457200">
              <a:defRPr/>
            </a:pPr>
            <a:endParaRPr lang="de-DE" kern="0">
              <a:solidFill>
                <a:prstClr val="black"/>
              </a:solidFill>
              <a:latin typeface="Calibri"/>
              <a:cs typeface="Arial"/>
            </a:endParaRPr>
          </a:p>
        </p:txBody>
      </p:sp>
      <p:sp>
        <p:nvSpPr>
          <p:cNvPr id="24" name="Textfeld 23"/>
          <p:cNvSpPr txBox="1"/>
          <p:nvPr/>
        </p:nvSpPr>
        <p:spPr bwMode="auto">
          <a:xfrm>
            <a:off x="9614391" y="6496449"/>
            <a:ext cx="2497741" cy="553998"/>
          </a:xfrm>
          <a:prstGeom prst="rect">
            <a:avLst/>
          </a:prstGeom>
          <a:noFill/>
        </p:spPr>
        <p:txBody>
          <a:bodyPr wrap="square" rtlCol="0">
            <a:spAutoFit/>
          </a:bodyPr>
          <a:lstStyle/>
          <a:p>
            <a:pPr defTabSz="457200">
              <a:defRPr/>
            </a:pPr>
            <a:r>
              <a:rPr lang="de-DE" sz="1000" kern="0" dirty="0">
                <a:solidFill>
                  <a:prstClr val="black"/>
                </a:solidFill>
                <a:latin typeface="Calibri"/>
                <a:cs typeface="Arial"/>
              </a:rPr>
              <a:t>Eigene Darstellung nach </a:t>
            </a:r>
            <a:r>
              <a:rPr lang="de-DE" sz="1000" kern="0" dirty="0">
                <a:solidFill>
                  <a:prstClr val="black"/>
                </a:solidFill>
                <a:latin typeface="Calibri"/>
                <a:ea typeface="Calibri"/>
                <a:cs typeface="Times New Roman"/>
              </a:rPr>
              <a:t>(Martin 2016, S. 20)</a:t>
            </a:r>
            <a:br>
              <a:rPr lang="de-DE" sz="1000" kern="0" dirty="0">
                <a:solidFill>
                  <a:prstClr val="black"/>
                </a:solidFill>
                <a:latin typeface="Calibri"/>
                <a:ea typeface="Calibri"/>
                <a:cs typeface="Times New Roman"/>
              </a:rPr>
            </a:br>
            <a:r>
              <a:rPr lang="de-DE" sz="1000" kern="0" dirty="0">
                <a:solidFill>
                  <a:prstClr val="black"/>
                </a:solidFill>
                <a:latin typeface="Calibri"/>
                <a:ea typeface="Calibri"/>
                <a:cs typeface="Times New Roman"/>
              </a:rPr>
              <a:t>Ausgenommen von CC-Lizenz</a:t>
            </a:r>
            <a:endParaRPr sz="1400" kern="0" dirty="0">
              <a:solidFill>
                <a:srgbClr val="000000"/>
              </a:solidFill>
              <a:latin typeface="Arial"/>
              <a:cs typeface="Arial"/>
            </a:endParaRPr>
          </a:p>
          <a:p>
            <a:pPr defTabSz="457200">
              <a:defRPr/>
            </a:pPr>
            <a:r>
              <a:rPr lang="de-DE" sz="1000" kern="0" dirty="0">
                <a:solidFill>
                  <a:prstClr val="black"/>
                </a:solidFill>
                <a:latin typeface="Calibri"/>
                <a:cs typeface="Arial"/>
              </a:rPr>
              <a:t> </a:t>
            </a:r>
            <a:endParaRPr sz="1400" kern="0" dirty="0">
              <a:solidFill>
                <a:srgbClr val="000000"/>
              </a:solidFill>
              <a:latin typeface="Arial"/>
              <a:cs typeface="Arial"/>
            </a:endParaRPr>
          </a:p>
        </p:txBody>
      </p:sp>
      <p:sp>
        <p:nvSpPr>
          <p:cNvPr id="9" name="Textfeld 8">
            <a:extLst>
              <a:ext uri="{FF2B5EF4-FFF2-40B4-BE49-F238E27FC236}">
                <a16:creationId xmlns:a16="http://schemas.microsoft.com/office/drawing/2014/main" id="{2A406E47-99EB-45AD-B39A-5063065E82B5}"/>
              </a:ext>
            </a:extLst>
          </p:cNvPr>
          <p:cNvSpPr txBox="1"/>
          <p:nvPr/>
        </p:nvSpPr>
        <p:spPr>
          <a:xfrm>
            <a:off x="1329178" y="374136"/>
            <a:ext cx="5698996" cy="646331"/>
          </a:xfrm>
          <a:prstGeom prst="rect">
            <a:avLst/>
          </a:prstGeom>
          <a:noFill/>
        </p:spPr>
        <p:txBody>
          <a:bodyPr wrap="none" rtlCol="0">
            <a:spAutoFit/>
          </a:bodyPr>
          <a:lstStyle/>
          <a:p>
            <a:r>
              <a:rPr lang="de-DE" sz="3600" dirty="0">
                <a:solidFill>
                  <a:schemeClr val="bg2"/>
                </a:solidFill>
              </a:rPr>
              <a:t>Didaktischer Doppeldecker</a:t>
            </a:r>
          </a:p>
        </p:txBody>
      </p:sp>
    </p:spTree>
    <p:extLst>
      <p:ext uri="{BB962C8B-B14F-4D97-AF65-F5344CB8AC3E}">
        <p14:creationId xmlns:p14="http://schemas.microsoft.com/office/powerpoint/2010/main" val="2731229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15" name="Textplatzhalter 3"/>
          <p:cNvSpPr txBox="1">
            <a:spLocks/>
          </p:cNvSpPr>
          <p:nvPr/>
        </p:nvSpPr>
        <p:spPr bwMode="auto">
          <a:xfrm>
            <a:off x="1532295" y="1627071"/>
            <a:ext cx="4647734" cy="4667568"/>
          </a:xfrm>
          <a:prstGeom prst="rect">
            <a:avLst/>
          </a:prstGeom>
        </p:spPr>
        <p:txBody>
          <a:bodyPr lIns="0" tIns="0" rIns="0" bIns="0"/>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215899" marR="0" lvl="1"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000000"/>
              </a:solidFill>
              <a:effectLst/>
              <a:uLnTx/>
              <a:uFillTx/>
              <a:latin typeface="Arial"/>
              <a:cs typeface="Arial"/>
            </a:endParaRPr>
          </a:p>
          <a:p>
            <a:pPr marL="215899" marR="0" lvl="1"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000000"/>
              </a:solidFill>
              <a:effectLst/>
              <a:uLnTx/>
              <a:uFillTx/>
              <a:latin typeface="Arial"/>
              <a:cs typeface="Arial"/>
            </a:endParaRPr>
          </a:p>
        </p:txBody>
      </p:sp>
      <p:sp>
        <p:nvSpPr>
          <p:cNvPr id="16" name="Textfeld 15"/>
          <p:cNvSpPr txBox="1"/>
          <p:nvPr/>
        </p:nvSpPr>
        <p:spPr bwMode="auto">
          <a:xfrm>
            <a:off x="1532295" y="1627071"/>
            <a:ext cx="8407243" cy="369332"/>
          </a:xfrm>
          <a:prstGeom prst="rect">
            <a:avLst/>
          </a:prstGeom>
          <a:noFill/>
        </p:spPr>
        <p:txBody>
          <a:bodyPr wrap="square" rtlCol="0">
            <a:spAutoFit/>
          </a:bodyPr>
          <a:lstStyle/>
          <a:p>
            <a:pPr algn="ctr">
              <a:buClr>
                <a:srgbClr val="000000"/>
              </a:buClr>
              <a:buFont typeface="Arial"/>
              <a:buNone/>
              <a:defRPr/>
            </a:pPr>
            <a:r>
              <a:rPr lang="de-DE" sz="1400" b="1" kern="0">
                <a:solidFill>
                  <a:srgbClr val="000000"/>
                </a:solidFill>
                <a:latin typeface="Arial"/>
                <a:cs typeface="Arial"/>
              </a:rPr>
              <a:t>Änderungen im Menü</a:t>
            </a:r>
            <a:endParaRPr sz="1400" kern="0">
              <a:solidFill>
                <a:srgbClr val="000000"/>
              </a:solidFill>
              <a:latin typeface="Arial"/>
              <a:cs typeface="Arial"/>
            </a:endParaRPr>
          </a:p>
        </p:txBody>
      </p:sp>
      <p:pic>
        <p:nvPicPr>
          <p:cNvPr id="17" name="Grafik 16"/>
          <p:cNvPicPr>
            <a:picLocks noChangeAspect="1"/>
          </p:cNvPicPr>
          <p:nvPr/>
        </p:nvPicPr>
        <p:blipFill>
          <a:blip r:embed="rId3"/>
          <a:stretch/>
        </p:blipFill>
        <p:spPr bwMode="auto">
          <a:xfrm>
            <a:off x="1532295" y="1627071"/>
            <a:ext cx="2529685" cy="4951394"/>
          </a:xfrm>
          <a:prstGeom prst="rect">
            <a:avLst/>
          </a:prstGeom>
        </p:spPr>
      </p:pic>
      <p:pic>
        <p:nvPicPr>
          <p:cNvPr id="18" name="Grafik 17"/>
          <p:cNvPicPr>
            <a:picLocks noChangeAspect="1"/>
          </p:cNvPicPr>
          <p:nvPr/>
        </p:nvPicPr>
        <p:blipFill>
          <a:blip r:embed="rId4"/>
          <a:stretch/>
        </p:blipFill>
        <p:spPr bwMode="auto">
          <a:xfrm>
            <a:off x="7534606" y="1570027"/>
            <a:ext cx="2666332" cy="2591224"/>
          </a:xfrm>
          <a:prstGeom prst="rect">
            <a:avLst/>
          </a:prstGeom>
        </p:spPr>
      </p:pic>
      <p:sp>
        <p:nvSpPr>
          <p:cNvPr id="19" name="Ellipse 18"/>
          <p:cNvSpPr/>
          <p:nvPr/>
        </p:nvSpPr>
        <p:spPr bwMode="auto">
          <a:xfrm>
            <a:off x="1329178" y="2298030"/>
            <a:ext cx="1997242" cy="1070812"/>
          </a:xfrm>
          <a:prstGeom prst="ellipse">
            <a:avLst/>
          </a:prstGeom>
          <a:noFill/>
          <a:ln w="57150" cap="flat" cmpd="sng" algn="ctr">
            <a:solidFill>
              <a:srgbClr val="006165">
                <a:lumMod val="75000"/>
                <a:lumOff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Arial"/>
              <a:cs typeface="Arial"/>
            </a:endParaRPr>
          </a:p>
        </p:txBody>
      </p:sp>
      <p:sp>
        <p:nvSpPr>
          <p:cNvPr id="20" name="Ellipse 19"/>
          <p:cNvSpPr/>
          <p:nvPr/>
        </p:nvSpPr>
        <p:spPr bwMode="auto">
          <a:xfrm>
            <a:off x="7242680" y="2298029"/>
            <a:ext cx="1612232" cy="757991"/>
          </a:xfrm>
          <a:prstGeom prst="ellipse">
            <a:avLst/>
          </a:prstGeom>
          <a:noFill/>
          <a:ln w="57150" cap="flat" cmpd="sng" algn="ctr">
            <a:solidFill>
              <a:srgbClr val="006165">
                <a:lumMod val="75000"/>
                <a:lumOff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Arial"/>
              <a:cs typeface="Arial"/>
            </a:endParaRPr>
          </a:p>
        </p:txBody>
      </p:sp>
      <p:pic>
        <p:nvPicPr>
          <p:cNvPr id="21" name="Grafik 20"/>
          <p:cNvPicPr>
            <a:picLocks noChangeAspect="1"/>
          </p:cNvPicPr>
          <p:nvPr/>
        </p:nvPicPr>
        <p:blipFill>
          <a:blip r:embed="rId5"/>
          <a:stretch/>
        </p:blipFill>
        <p:spPr bwMode="auto">
          <a:xfrm>
            <a:off x="7213349" y="4258559"/>
            <a:ext cx="2634400" cy="1204078"/>
          </a:xfrm>
          <a:prstGeom prst="rect">
            <a:avLst/>
          </a:prstGeom>
        </p:spPr>
      </p:pic>
      <p:pic>
        <p:nvPicPr>
          <p:cNvPr id="22" name="Grafik 21"/>
          <p:cNvPicPr>
            <a:picLocks noChangeAspect="1"/>
          </p:cNvPicPr>
          <p:nvPr/>
        </p:nvPicPr>
        <p:blipFill>
          <a:blip r:embed="rId6"/>
          <a:stretch/>
        </p:blipFill>
        <p:spPr bwMode="auto">
          <a:xfrm>
            <a:off x="5575344" y="5434844"/>
            <a:ext cx="2955205" cy="1177736"/>
          </a:xfrm>
          <a:prstGeom prst="rect">
            <a:avLst/>
          </a:prstGeom>
        </p:spPr>
      </p:pic>
      <p:sp>
        <p:nvSpPr>
          <p:cNvPr id="23" name="Textfeld 22"/>
          <p:cNvSpPr txBox="1"/>
          <p:nvPr/>
        </p:nvSpPr>
        <p:spPr bwMode="auto">
          <a:xfrm>
            <a:off x="3616335" y="2230534"/>
            <a:ext cx="3738954" cy="1754326"/>
          </a:xfrm>
          <a:prstGeom prst="rect">
            <a:avLst/>
          </a:prstGeom>
          <a:noFill/>
        </p:spPr>
        <p:txBody>
          <a:bodyPr wrap="square" rtlCol="0">
            <a:spAutoFit/>
          </a:bodyPr>
          <a:lstStyle/>
          <a:p>
            <a:pPr marL="285750" indent="-285750">
              <a:buClr>
                <a:srgbClr val="000000"/>
              </a:buClr>
              <a:buFont typeface="Arial"/>
              <a:buChar char="•"/>
              <a:defRPr/>
            </a:pPr>
            <a:r>
              <a:rPr lang="de-DE" sz="1400" kern="0">
                <a:solidFill>
                  <a:srgbClr val="000000"/>
                </a:solidFill>
                <a:latin typeface="Arial"/>
                <a:cs typeface="Arial"/>
              </a:rPr>
              <a:t>Es ist möglich, Berechnungen während der Prüfung zu speichern, um diese zu einem späteren Zeitpunkt in derselben Prüfung wieder aufzurufen. </a:t>
            </a:r>
            <a:endParaRPr sz="1400" kern="0">
              <a:solidFill>
                <a:srgbClr val="000000"/>
              </a:solidFill>
              <a:latin typeface="Arial"/>
              <a:cs typeface="Arial"/>
            </a:endParaRPr>
          </a:p>
          <a:p>
            <a:pPr>
              <a:buClr>
                <a:srgbClr val="000000"/>
              </a:buClr>
              <a:buFont typeface="Arial"/>
              <a:buNone/>
              <a:defRPr/>
            </a:pPr>
            <a:endParaRPr lang="de-DE" sz="1400" kern="0">
              <a:solidFill>
                <a:srgbClr val="000000"/>
              </a:solidFill>
              <a:latin typeface="Arial"/>
              <a:cs typeface="Arial"/>
            </a:endParaRPr>
          </a:p>
        </p:txBody>
      </p:sp>
      <p:sp>
        <p:nvSpPr>
          <p:cNvPr id="24" name="Textfeld 23"/>
          <p:cNvSpPr txBox="1"/>
          <p:nvPr/>
        </p:nvSpPr>
        <p:spPr bwMode="auto">
          <a:xfrm>
            <a:off x="3592727" y="3796895"/>
            <a:ext cx="3386005" cy="923330"/>
          </a:xfrm>
          <a:prstGeom prst="rect">
            <a:avLst/>
          </a:prstGeom>
          <a:noFill/>
        </p:spPr>
        <p:txBody>
          <a:bodyPr wrap="square">
            <a:spAutoFit/>
          </a:bodyPr>
          <a:lstStyle/>
          <a:p>
            <a:pPr marL="285750" indent="-285750">
              <a:buClr>
                <a:srgbClr val="000000"/>
              </a:buClr>
              <a:buFont typeface="Arial"/>
              <a:buChar char="•"/>
              <a:defRPr/>
            </a:pPr>
            <a:r>
              <a:rPr lang="de-DE" sz="1400" kern="0">
                <a:solidFill>
                  <a:srgbClr val="000000"/>
                </a:solidFill>
                <a:latin typeface="Arial"/>
                <a:cs typeface="Arial"/>
              </a:rPr>
              <a:t>Die gespeicherten Dateien können über den Menüpunkt „Öffnen“ geöffnet werden. </a:t>
            </a:r>
            <a:endParaRPr sz="1400" kern="0">
              <a:solidFill>
                <a:srgbClr val="000000"/>
              </a:solidFill>
              <a:latin typeface="Arial"/>
              <a:cs typeface="Arial"/>
            </a:endParaRPr>
          </a:p>
        </p:txBody>
      </p:sp>
      <p:sp>
        <p:nvSpPr>
          <p:cNvPr id="25" name="Textfeld 24"/>
          <p:cNvSpPr txBox="1"/>
          <p:nvPr/>
        </p:nvSpPr>
        <p:spPr bwMode="auto">
          <a:xfrm>
            <a:off x="3635288" y="4934377"/>
            <a:ext cx="3093159" cy="1477328"/>
          </a:xfrm>
          <a:prstGeom prst="rect">
            <a:avLst/>
          </a:prstGeom>
          <a:noFill/>
        </p:spPr>
        <p:txBody>
          <a:bodyPr wrap="square">
            <a:spAutoFit/>
          </a:bodyPr>
          <a:lstStyle/>
          <a:p>
            <a:pPr marL="285750" indent="-285750">
              <a:buClr>
                <a:srgbClr val="000000"/>
              </a:buClr>
              <a:buFont typeface="Arial"/>
              <a:buChar char="•"/>
              <a:defRPr/>
            </a:pPr>
            <a:r>
              <a:rPr lang="de-DE" sz="1400" kern="0">
                <a:solidFill>
                  <a:srgbClr val="000000"/>
                </a:solidFill>
                <a:latin typeface="Arial"/>
                <a:cs typeface="Arial"/>
              </a:rPr>
              <a:t>Nachdem der </a:t>
            </a:r>
            <a:r>
              <a:rPr lang="de-DE" sz="1400" i="1" kern="0">
                <a:solidFill>
                  <a:srgbClr val="000000"/>
                </a:solidFill>
                <a:latin typeface="Arial"/>
                <a:cs typeface="Arial"/>
              </a:rPr>
              <a:t>Prüfungsmodus </a:t>
            </a:r>
            <a:r>
              <a:rPr lang="de-DE" sz="1400" kern="0">
                <a:solidFill>
                  <a:srgbClr val="000000"/>
                </a:solidFill>
                <a:latin typeface="Arial"/>
                <a:cs typeface="Arial"/>
              </a:rPr>
              <a:t>beendet wurde, stehen die gespeicherten  Dateien nicht mehr zur Verfügung.</a:t>
            </a:r>
          </a:p>
        </p:txBody>
      </p:sp>
      <p:sp>
        <p:nvSpPr>
          <p:cNvPr id="14" name="Textfeld 13">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err="1">
                <a:solidFill>
                  <a:schemeClr val="bg2"/>
                </a:solidFill>
              </a:rPr>
              <a:t>GeoGebra</a:t>
            </a:r>
            <a:r>
              <a:rPr lang="de-DE" sz="3200" dirty="0">
                <a:solidFill>
                  <a:schemeClr val="bg2"/>
                </a:solidFill>
              </a:rPr>
              <a:t> Prüfungsmodus (am Beispiel von </a:t>
            </a:r>
            <a:r>
              <a:rPr lang="de-DE" sz="3200" dirty="0" err="1">
                <a:solidFill>
                  <a:schemeClr val="bg2"/>
                </a:solidFill>
              </a:rPr>
              <a:t>GeoGebra</a:t>
            </a:r>
            <a:r>
              <a:rPr lang="de-DE" sz="3200" dirty="0">
                <a:solidFill>
                  <a:schemeClr val="bg2"/>
                </a:solidFill>
              </a:rPr>
              <a:t> Rechner Suite)</a:t>
            </a:r>
          </a:p>
        </p:txBody>
      </p:sp>
    </p:spTree>
    <p:extLst>
      <p:ext uri="{BB962C8B-B14F-4D97-AF65-F5344CB8AC3E}">
        <p14:creationId xmlns:p14="http://schemas.microsoft.com/office/powerpoint/2010/main" val="728537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heel(1)">
                                      <p:cBhvr>
                                        <p:cTn id="10" dur="20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3" grpId="0"/>
      <p:bldP spid="24"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10" name="Textplatzhalter 3"/>
          <p:cNvSpPr txBox="1">
            <a:spLocks/>
          </p:cNvSpPr>
          <p:nvPr/>
        </p:nvSpPr>
        <p:spPr bwMode="auto">
          <a:xfrm>
            <a:off x="1736708" y="1627071"/>
            <a:ext cx="4647734" cy="4667568"/>
          </a:xfrm>
          <a:prstGeom prst="rect">
            <a:avLst/>
          </a:prstGeom>
        </p:spPr>
        <p:txBody>
          <a:bodyPr lIns="0" tIns="0" rIns="0" bIns="0"/>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215899" marR="0" lvl="1"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000000"/>
              </a:solidFill>
              <a:effectLst/>
              <a:uLnTx/>
              <a:uFillTx/>
              <a:latin typeface="Arial"/>
              <a:cs typeface="Arial"/>
            </a:endParaRPr>
          </a:p>
          <a:p>
            <a:pPr marL="215899" marR="0" lvl="1"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000000"/>
              </a:solidFill>
              <a:effectLst/>
              <a:uLnTx/>
              <a:uFillTx/>
              <a:latin typeface="Arial"/>
              <a:cs typeface="Arial"/>
            </a:endParaRPr>
          </a:p>
        </p:txBody>
      </p:sp>
      <p:sp>
        <p:nvSpPr>
          <p:cNvPr id="11" name="Textfeld 10"/>
          <p:cNvSpPr txBox="1"/>
          <p:nvPr/>
        </p:nvSpPr>
        <p:spPr bwMode="auto">
          <a:xfrm>
            <a:off x="1736708" y="1627071"/>
            <a:ext cx="8407243" cy="369332"/>
          </a:xfrm>
          <a:prstGeom prst="rect">
            <a:avLst/>
          </a:prstGeom>
          <a:noFill/>
        </p:spPr>
        <p:txBody>
          <a:bodyPr wrap="square" rtlCol="0">
            <a:spAutoFit/>
          </a:bodyPr>
          <a:lstStyle/>
          <a:p>
            <a:pPr algn="ctr">
              <a:buClr>
                <a:srgbClr val="000000"/>
              </a:buClr>
              <a:buFont typeface="Arial"/>
              <a:buNone/>
              <a:defRPr/>
            </a:pPr>
            <a:r>
              <a:rPr lang="de-DE" sz="1400" b="1" kern="0">
                <a:solidFill>
                  <a:srgbClr val="000000"/>
                </a:solidFill>
                <a:latin typeface="Arial"/>
                <a:cs typeface="Arial"/>
              </a:rPr>
              <a:t>Änderungen im Menü</a:t>
            </a:r>
            <a:endParaRPr sz="1400" kern="0">
              <a:solidFill>
                <a:srgbClr val="000000"/>
              </a:solidFill>
              <a:latin typeface="Arial"/>
              <a:cs typeface="Arial"/>
            </a:endParaRPr>
          </a:p>
        </p:txBody>
      </p:sp>
      <p:sp>
        <p:nvSpPr>
          <p:cNvPr id="12" name="Textfeld 11"/>
          <p:cNvSpPr txBox="1"/>
          <p:nvPr/>
        </p:nvSpPr>
        <p:spPr bwMode="auto">
          <a:xfrm>
            <a:off x="4266393" y="2315261"/>
            <a:ext cx="3093159" cy="1477328"/>
          </a:xfrm>
          <a:prstGeom prst="rect">
            <a:avLst/>
          </a:prstGeom>
          <a:noFill/>
        </p:spPr>
        <p:txBody>
          <a:bodyPr wrap="square">
            <a:spAutoFit/>
          </a:bodyPr>
          <a:lstStyle/>
          <a:p>
            <a:pPr marL="285750" indent="-285750">
              <a:buClr>
                <a:srgbClr val="000000"/>
              </a:buClr>
              <a:buFont typeface="Arial"/>
              <a:buChar char="•"/>
              <a:defRPr/>
            </a:pPr>
            <a:r>
              <a:rPr lang="de-DE" sz="1400" kern="0">
                <a:solidFill>
                  <a:srgbClr val="000000"/>
                </a:solidFill>
                <a:latin typeface="Arial"/>
                <a:cs typeface="Arial"/>
              </a:rPr>
              <a:t>Das Teilen, Exportieren, Herunterladen und Drucken ist im Prüfungsmodus nicht möglich.</a:t>
            </a:r>
          </a:p>
        </p:txBody>
      </p:sp>
      <p:pic>
        <p:nvPicPr>
          <p:cNvPr id="13" name="Grafik 12"/>
          <p:cNvPicPr>
            <a:picLocks noChangeAspect="1"/>
          </p:cNvPicPr>
          <p:nvPr/>
        </p:nvPicPr>
        <p:blipFill>
          <a:blip r:embed="rId3"/>
          <a:stretch/>
        </p:blipFill>
        <p:spPr bwMode="auto">
          <a:xfrm>
            <a:off x="1736708" y="1627071"/>
            <a:ext cx="2529685" cy="4951394"/>
          </a:xfrm>
          <a:prstGeom prst="rect">
            <a:avLst/>
          </a:prstGeom>
        </p:spPr>
      </p:pic>
      <p:pic>
        <p:nvPicPr>
          <p:cNvPr id="14" name="Grafik 13"/>
          <p:cNvPicPr>
            <a:picLocks noChangeAspect="1"/>
          </p:cNvPicPr>
          <p:nvPr/>
        </p:nvPicPr>
        <p:blipFill>
          <a:blip r:embed="rId4"/>
          <a:stretch/>
        </p:blipFill>
        <p:spPr bwMode="auto">
          <a:xfrm>
            <a:off x="7739019" y="1570027"/>
            <a:ext cx="2666332" cy="2591224"/>
          </a:xfrm>
          <a:prstGeom prst="rect">
            <a:avLst/>
          </a:prstGeom>
        </p:spPr>
      </p:pic>
      <p:sp>
        <p:nvSpPr>
          <p:cNvPr id="15" name="Ellipse 14"/>
          <p:cNvSpPr/>
          <p:nvPr/>
        </p:nvSpPr>
        <p:spPr bwMode="auto">
          <a:xfrm>
            <a:off x="1505024" y="3202864"/>
            <a:ext cx="1612232" cy="1381167"/>
          </a:xfrm>
          <a:prstGeom prst="ellipse">
            <a:avLst/>
          </a:prstGeom>
          <a:noFill/>
          <a:ln w="57150" cap="flat" cmpd="sng" algn="ctr">
            <a:solidFill>
              <a:srgbClr val="006165">
                <a:lumMod val="75000"/>
                <a:lumOff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Arial"/>
              <a:cs typeface="Arial"/>
            </a:endParaRPr>
          </a:p>
        </p:txBody>
      </p:sp>
      <p:sp>
        <p:nvSpPr>
          <p:cNvPr id="9" name="Textfeld 8">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err="1">
                <a:solidFill>
                  <a:schemeClr val="bg2"/>
                </a:solidFill>
              </a:rPr>
              <a:t>GeoGebra</a:t>
            </a:r>
            <a:r>
              <a:rPr lang="de-DE" sz="3200" dirty="0">
                <a:solidFill>
                  <a:schemeClr val="bg2"/>
                </a:solidFill>
              </a:rPr>
              <a:t> Prüfungsmodus (am Beispiel von </a:t>
            </a:r>
            <a:r>
              <a:rPr lang="de-DE" sz="3200" dirty="0" err="1">
                <a:solidFill>
                  <a:schemeClr val="bg2"/>
                </a:solidFill>
              </a:rPr>
              <a:t>GeoGebra</a:t>
            </a:r>
            <a:r>
              <a:rPr lang="de-DE" sz="3200" dirty="0">
                <a:solidFill>
                  <a:schemeClr val="bg2"/>
                </a:solidFill>
              </a:rPr>
              <a:t> Rechner Suite)</a:t>
            </a:r>
          </a:p>
        </p:txBody>
      </p:sp>
    </p:spTree>
    <p:extLst>
      <p:ext uri="{BB962C8B-B14F-4D97-AF65-F5344CB8AC3E}">
        <p14:creationId xmlns:p14="http://schemas.microsoft.com/office/powerpoint/2010/main" val="1603341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10" name="Textfeld 9"/>
          <p:cNvSpPr txBox="1"/>
          <p:nvPr/>
        </p:nvSpPr>
        <p:spPr bwMode="auto">
          <a:xfrm>
            <a:off x="1718013" y="1675198"/>
            <a:ext cx="8407243" cy="369332"/>
          </a:xfrm>
          <a:prstGeom prst="rect">
            <a:avLst/>
          </a:prstGeom>
          <a:noFill/>
        </p:spPr>
        <p:txBody>
          <a:bodyPr wrap="square" rtlCol="0">
            <a:spAutoFit/>
          </a:bodyPr>
          <a:lstStyle/>
          <a:p>
            <a:pPr algn="ctr">
              <a:buClr>
                <a:srgbClr val="000000"/>
              </a:buClr>
              <a:buFont typeface="Arial"/>
              <a:buNone/>
              <a:defRPr/>
            </a:pPr>
            <a:r>
              <a:rPr lang="de-DE" sz="1400" b="1" kern="0">
                <a:solidFill>
                  <a:srgbClr val="000000"/>
                </a:solidFill>
                <a:latin typeface="Arial"/>
                <a:cs typeface="Arial"/>
              </a:rPr>
              <a:t>Änderungen im Menü</a:t>
            </a:r>
            <a:endParaRPr sz="1400" kern="0">
              <a:solidFill>
                <a:srgbClr val="000000"/>
              </a:solidFill>
              <a:latin typeface="Arial"/>
              <a:cs typeface="Arial"/>
            </a:endParaRPr>
          </a:p>
        </p:txBody>
      </p:sp>
      <p:sp>
        <p:nvSpPr>
          <p:cNvPr id="11" name="Textfeld 10"/>
          <p:cNvSpPr txBox="1"/>
          <p:nvPr/>
        </p:nvSpPr>
        <p:spPr bwMode="auto">
          <a:xfrm>
            <a:off x="4247697" y="2358232"/>
            <a:ext cx="3093159" cy="1477328"/>
          </a:xfrm>
          <a:prstGeom prst="rect">
            <a:avLst/>
          </a:prstGeom>
          <a:noFill/>
        </p:spPr>
        <p:txBody>
          <a:bodyPr wrap="square">
            <a:spAutoFit/>
          </a:bodyPr>
          <a:lstStyle/>
          <a:p>
            <a:pPr marL="285750" indent="-285750">
              <a:buClr>
                <a:srgbClr val="000000"/>
              </a:buClr>
              <a:buFont typeface="Arial"/>
              <a:buChar char="•"/>
              <a:defRPr/>
            </a:pPr>
            <a:r>
              <a:rPr lang="de-DE" sz="1400" kern="0">
                <a:solidFill>
                  <a:srgbClr val="000000"/>
                </a:solidFill>
                <a:latin typeface="Arial"/>
                <a:cs typeface="Arial"/>
              </a:rPr>
              <a:t>Das Teilen, Exportieren, Herunterladen und Drucken ist im Prüfungsmodus nicht möglich.</a:t>
            </a:r>
          </a:p>
        </p:txBody>
      </p:sp>
      <p:pic>
        <p:nvPicPr>
          <p:cNvPr id="12" name="Grafik 11"/>
          <p:cNvPicPr>
            <a:picLocks noChangeAspect="1"/>
          </p:cNvPicPr>
          <p:nvPr/>
        </p:nvPicPr>
        <p:blipFill>
          <a:blip r:embed="rId3"/>
          <a:stretch/>
        </p:blipFill>
        <p:spPr bwMode="auto">
          <a:xfrm>
            <a:off x="1718013" y="1675198"/>
            <a:ext cx="2529685" cy="4951394"/>
          </a:xfrm>
          <a:prstGeom prst="rect">
            <a:avLst/>
          </a:prstGeom>
        </p:spPr>
      </p:pic>
      <p:pic>
        <p:nvPicPr>
          <p:cNvPr id="13" name="Grafik 12"/>
          <p:cNvPicPr>
            <a:picLocks noChangeAspect="1"/>
          </p:cNvPicPr>
          <p:nvPr/>
        </p:nvPicPr>
        <p:blipFill>
          <a:blip r:embed="rId4"/>
          <a:stretch/>
        </p:blipFill>
        <p:spPr bwMode="auto">
          <a:xfrm>
            <a:off x="7720324" y="1618154"/>
            <a:ext cx="2666332" cy="2591224"/>
          </a:xfrm>
          <a:prstGeom prst="rect">
            <a:avLst/>
          </a:prstGeom>
        </p:spPr>
      </p:pic>
      <p:sp>
        <p:nvSpPr>
          <p:cNvPr id="14" name="Ellipse 13"/>
          <p:cNvSpPr/>
          <p:nvPr/>
        </p:nvSpPr>
        <p:spPr bwMode="auto">
          <a:xfrm>
            <a:off x="1587086" y="5540918"/>
            <a:ext cx="1612232" cy="543600"/>
          </a:xfrm>
          <a:prstGeom prst="ellipse">
            <a:avLst/>
          </a:prstGeom>
          <a:noFill/>
          <a:ln w="57150" cap="flat" cmpd="sng" algn="ctr">
            <a:solidFill>
              <a:srgbClr val="006165">
                <a:lumMod val="75000"/>
                <a:lumOff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Arial"/>
              <a:cs typeface="Arial"/>
            </a:endParaRPr>
          </a:p>
        </p:txBody>
      </p:sp>
      <p:sp>
        <p:nvSpPr>
          <p:cNvPr id="15" name="Textfeld 14"/>
          <p:cNvSpPr txBox="1"/>
          <p:nvPr/>
        </p:nvSpPr>
        <p:spPr bwMode="auto">
          <a:xfrm>
            <a:off x="4247696" y="4043663"/>
            <a:ext cx="3093159" cy="646331"/>
          </a:xfrm>
          <a:prstGeom prst="rect">
            <a:avLst/>
          </a:prstGeom>
          <a:noFill/>
        </p:spPr>
        <p:txBody>
          <a:bodyPr wrap="square">
            <a:spAutoFit/>
          </a:bodyPr>
          <a:lstStyle/>
          <a:p>
            <a:pPr marL="285750" indent="-285750">
              <a:buClr>
                <a:srgbClr val="000000"/>
              </a:buClr>
              <a:buFont typeface="Arial"/>
              <a:buChar char="•"/>
              <a:defRPr/>
            </a:pPr>
            <a:r>
              <a:rPr lang="de-DE" sz="1400" kern="0">
                <a:solidFill>
                  <a:srgbClr val="000000"/>
                </a:solidFill>
                <a:latin typeface="Arial"/>
                <a:cs typeface="Arial"/>
              </a:rPr>
              <a:t>Das Hilfe Menü ist deaktiviert.</a:t>
            </a:r>
          </a:p>
        </p:txBody>
      </p:sp>
      <p:sp>
        <p:nvSpPr>
          <p:cNvPr id="9" name="Textfeld 8">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err="1">
                <a:solidFill>
                  <a:schemeClr val="bg2"/>
                </a:solidFill>
              </a:rPr>
              <a:t>GeoGebra</a:t>
            </a:r>
            <a:r>
              <a:rPr lang="de-DE" sz="3200" dirty="0">
                <a:solidFill>
                  <a:schemeClr val="bg2"/>
                </a:solidFill>
              </a:rPr>
              <a:t> Prüfungsmodus (am Beispiel von </a:t>
            </a:r>
            <a:r>
              <a:rPr lang="de-DE" sz="3200" dirty="0" err="1">
                <a:solidFill>
                  <a:schemeClr val="bg2"/>
                </a:solidFill>
              </a:rPr>
              <a:t>GeoGebra</a:t>
            </a:r>
            <a:r>
              <a:rPr lang="de-DE" sz="3200" dirty="0">
                <a:solidFill>
                  <a:schemeClr val="bg2"/>
                </a:solidFill>
              </a:rPr>
              <a:t> Rechner Suite)</a:t>
            </a:r>
          </a:p>
        </p:txBody>
      </p:sp>
    </p:spTree>
    <p:extLst>
      <p:ext uri="{BB962C8B-B14F-4D97-AF65-F5344CB8AC3E}">
        <p14:creationId xmlns:p14="http://schemas.microsoft.com/office/powerpoint/2010/main" val="2378143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feld 2"/>
          <p:cNvSpPr txBox="1"/>
          <p:nvPr/>
        </p:nvSpPr>
        <p:spPr bwMode="auto">
          <a:xfrm>
            <a:off x="1706289" y="1663475"/>
            <a:ext cx="8407243" cy="369332"/>
          </a:xfrm>
          <a:prstGeom prst="rect">
            <a:avLst/>
          </a:prstGeom>
          <a:noFill/>
        </p:spPr>
        <p:txBody>
          <a:bodyPr wrap="square" rtlCol="0">
            <a:spAutoFit/>
          </a:bodyPr>
          <a:lstStyle/>
          <a:p>
            <a:pPr algn="ctr">
              <a:buClr>
                <a:srgbClr val="000000"/>
              </a:buClr>
              <a:buFont typeface="Arial"/>
              <a:buNone/>
              <a:defRPr/>
            </a:pPr>
            <a:r>
              <a:rPr lang="de-DE" sz="1400" b="1" kern="0">
                <a:solidFill>
                  <a:srgbClr val="000000"/>
                </a:solidFill>
                <a:latin typeface="Arial"/>
                <a:cs typeface="Arial"/>
              </a:rPr>
              <a:t>Änderungen im Menü</a:t>
            </a:r>
            <a:endParaRPr sz="1400" kern="0">
              <a:solidFill>
                <a:srgbClr val="000000"/>
              </a:solidFill>
              <a:latin typeface="Arial"/>
              <a:cs typeface="Arial"/>
            </a:endParaRPr>
          </a:p>
        </p:txBody>
      </p:sp>
      <p:sp>
        <p:nvSpPr>
          <p:cNvPr id="4" name="Textfeld 3"/>
          <p:cNvSpPr txBox="1"/>
          <p:nvPr/>
        </p:nvSpPr>
        <p:spPr bwMode="auto">
          <a:xfrm>
            <a:off x="4235973" y="2346509"/>
            <a:ext cx="3093159" cy="1477328"/>
          </a:xfrm>
          <a:prstGeom prst="rect">
            <a:avLst/>
          </a:prstGeom>
          <a:noFill/>
        </p:spPr>
        <p:txBody>
          <a:bodyPr wrap="square">
            <a:spAutoFit/>
          </a:bodyPr>
          <a:lstStyle/>
          <a:p>
            <a:pPr marL="285750" indent="-285750">
              <a:buClr>
                <a:srgbClr val="000000"/>
              </a:buClr>
              <a:buFont typeface="Arial"/>
              <a:buChar char="•"/>
              <a:defRPr/>
            </a:pPr>
            <a:r>
              <a:rPr lang="de-DE" sz="1400" kern="0">
                <a:solidFill>
                  <a:srgbClr val="000000"/>
                </a:solidFill>
                <a:latin typeface="Arial"/>
                <a:cs typeface="Arial"/>
              </a:rPr>
              <a:t>Das Teilen, Exportieren, Herunterladen und Drucken ist im Prüfungsmodus nicht möglich.</a:t>
            </a:r>
          </a:p>
        </p:txBody>
      </p:sp>
      <p:pic>
        <p:nvPicPr>
          <p:cNvPr id="5" name="Grafik 4"/>
          <p:cNvPicPr>
            <a:picLocks noChangeAspect="1"/>
          </p:cNvPicPr>
          <p:nvPr/>
        </p:nvPicPr>
        <p:blipFill>
          <a:blip r:embed="rId3"/>
          <a:stretch/>
        </p:blipFill>
        <p:spPr bwMode="auto">
          <a:xfrm>
            <a:off x="1706289" y="1663475"/>
            <a:ext cx="2529685" cy="4951394"/>
          </a:xfrm>
          <a:prstGeom prst="rect">
            <a:avLst/>
          </a:prstGeom>
        </p:spPr>
      </p:pic>
      <p:pic>
        <p:nvPicPr>
          <p:cNvPr id="7" name="Grafik 6"/>
          <p:cNvPicPr>
            <a:picLocks noChangeAspect="1"/>
          </p:cNvPicPr>
          <p:nvPr/>
        </p:nvPicPr>
        <p:blipFill>
          <a:blip r:embed="rId4"/>
          <a:stretch/>
        </p:blipFill>
        <p:spPr bwMode="auto">
          <a:xfrm>
            <a:off x="7708600" y="1606431"/>
            <a:ext cx="2666332" cy="2591224"/>
          </a:xfrm>
          <a:prstGeom prst="rect">
            <a:avLst/>
          </a:prstGeom>
        </p:spPr>
      </p:pic>
      <p:sp>
        <p:nvSpPr>
          <p:cNvPr id="8" name="Ellipse 7"/>
          <p:cNvSpPr/>
          <p:nvPr/>
        </p:nvSpPr>
        <p:spPr bwMode="auto">
          <a:xfrm>
            <a:off x="1575362" y="5902174"/>
            <a:ext cx="1612232" cy="543600"/>
          </a:xfrm>
          <a:prstGeom prst="ellipse">
            <a:avLst/>
          </a:prstGeom>
          <a:noFill/>
          <a:ln w="57150" cap="flat" cmpd="sng" algn="ctr">
            <a:solidFill>
              <a:srgbClr val="006165">
                <a:lumMod val="75000"/>
                <a:lumOff val="2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Arial"/>
              <a:cs typeface="Arial"/>
            </a:endParaRPr>
          </a:p>
        </p:txBody>
      </p:sp>
      <p:sp>
        <p:nvSpPr>
          <p:cNvPr id="9" name="Textfeld 8"/>
          <p:cNvSpPr txBox="1"/>
          <p:nvPr/>
        </p:nvSpPr>
        <p:spPr bwMode="auto">
          <a:xfrm>
            <a:off x="4235972" y="4031940"/>
            <a:ext cx="3093159" cy="646331"/>
          </a:xfrm>
          <a:prstGeom prst="rect">
            <a:avLst/>
          </a:prstGeom>
          <a:noFill/>
        </p:spPr>
        <p:txBody>
          <a:bodyPr wrap="square">
            <a:spAutoFit/>
          </a:bodyPr>
          <a:lstStyle/>
          <a:p>
            <a:pPr marL="285750" indent="-285750">
              <a:buClr>
                <a:srgbClr val="000000"/>
              </a:buClr>
              <a:buFont typeface="Arial"/>
              <a:buChar char="•"/>
              <a:defRPr/>
            </a:pPr>
            <a:r>
              <a:rPr lang="de-DE" sz="1400" kern="0">
                <a:solidFill>
                  <a:srgbClr val="000000"/>
                </a:solidFill>
                <a:latin typeface="Arial"/>
                <a:cs typeface="Arial"/>
              </a:rPr>
              <a:t>Das Hilfe Menü ist deaktiviert.</a:t>
            </a:r>
          </a:p>
        </p:txBody>
      </p:sp>
      <p:sp>
        <p:nvSpPr>
          <p:cNvPr id="10" name="Textfeld 9"/>
          <p:cNvSpPr txBox="1"/>
          <p:nvPr/>
        </p:nvSpPr>
        <p:spPr bwMode="auto">
          <a:xfrm>
            <a:off x="4235971" y="4885332"/>
            <a:ext cx="3093159" cy="1200329"/>
          </a:xfrm>
          <a:prstGeom prst="rect">
            <a:avLst/>
          </a:prstGeom>
          <a:noFill/>
        </p:spPr>
        <p:txBody>
          <a:bodyPr wrap="square">
            <a:spAutoFit/>
          </a:bodyPr>
          <a:lstStyle/>
          <a:p>
            <a:pPr marL="285750" indent="-285750">
              <a:buClr>
                <a:srgbClr val="000000"/>
              </a:buClr>
              <a:buFont typeface="Arial"/>
              <a:buChar char="•"/>
              <a:defRPr/>
            </a:pPr>
            <a:r>
              <a:rPr lang="de-DE" sz="1400" kern="0">
                <a:solidFill>
                  <a:srgbClr val="000000"/>
                </a:solidFill>
                <a:latin typeface="Arial"/>
                <a:cs typeface="Arial"/>
              </a:rPr>
              <a:t>Man hat keinen Zugriff mehr auf den eigenen Account und die GeoGebra Webseite</a:t>
            </a:r>
            <a:endParaRPr sz="1400" kern="0">
              <a:solidFill>
                <a:srgbClr val="000000"/>
              </a:solidFill>
              <a:latin typeface="Arial"/>
              <a:cs typeface="Arial"/>
            </a:endParaRPr>
          </a:p>
        </p:txBody>
      </p:sp>
      <p:sp>
        <p:nvSpPr>
          <p:cNvPr id="11" name="Textfeld 10">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err="1">
                <a:solidFill>
                  <a:schemeClr val="bg2"/>
                </a:solidFill>
              </a:rPr>
              <a:t>GeoGebra</a:t>
            </a:r>
            <a:r>
              <a:rPr lang="de-DE" sz="3200" dirty="0">
                <a:solidFill>
                  <a:schemeClr val="bg2"/>
                </a:solidFill>
              </a:rPr>
              <a:t> Prüfungsmodus (am Beispiel von </a:t>
            </a:r>
            <a:r>
              <a:rPr lang="de-DE" sz="3200" dirty="0" err="1">
                <a:solidFill>
                  <a:schemeClr val="bg2"/>
                </a:solidFill>
              </a:rPr>
              <a:t>GeoGebra</a:t>
            </a:r>
            <a:r>
              <a:rPr lang="de-DE" sz="3200" dirty="0">
                <a:solidFill>
                  <a:schemeClr val="bg2"/>
                </a:solidFill>
              </a:rPr>
              <a:t> Rechner Suite)</a:t>
            </a:r>
          </a:p>
        </p:txBody>
      </p:sp>
    </p:spTree>
    <p:extLst>
      <p:ext uri="{BB962C8B-B14F-4D97-AF65-F5344CB8AC3E}">
        <p14:creationId xmlns:p14="http://schemas.microsoft.com/office/powerpoint/2010/main" val="410551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feld 2"/>
          <p:cNvSpPr txBox="1"/>
          <p:nvPr/>
        </p:nvSpPr>
        <p:spPr bwMode="auto">
          <a:xfrm>
            <a:off x="4619367" y="1734677"/>
            <a:ext cx="3127553" cy="1569660"/>
          </a:xfrm>
          <a:prstGeom prst="rect">
            <a:avLst/>
          </a:prstGeom>
          <a:noFill/>
        </p:spPr>
        <p:txBody>
          <a:bodyPr wrap="square" rtlCol="0">
            <a:spAutoFit/>
          </a:bodyPr>
          <a:lstStyle/>
          <a:p>
            <a:pPr>
              <a:buClr>
                <a:srgbClr val="000000"/>
              </a:buClr>
              <a:buFont typeface="Arial"/>
              <a:buNone/>
              <a:defRPr/>
            </a:pPr>
            <a:r>
              <a:rPr lang="de-DE" sz="2400" b="1" kern="0">
                <a:solidFill>
                  <a:srgbClr val="000000"/>
                </a:solidFill>
                <a:latin typeface="Arial"/>
                <a:cs typeface="Arial"/>
              </a:rPr>
              <a:t>Prüfungsprotokoll</a:t>
            </a:r>
            <a:endParaRPr sz="1400" kern="0">
              <a:solidFill>
                <a:srgbClr val="000000"/>
              </a:solidFill>
              <a:latin typeface="Arial"/>
              <a:cs typeface="Arial"/>
            </a:endParaRPr>
          </a:p>
          <a:p>
            <a:pPr>
              <a:buClr>
                <a:srgbClr val="000000"/>
              </a:buClr>
              <a:buFont typeface="Arial"/>
              <a:buNone/>
              <a:defRPr/>
            </a:pPr>
            <a:endParaRPr lang="de-DE" sz="2400" b="1" kern="0">
              <a:solidFill>
                <a:srgbClr val="000000"/>
              </a:solidFill>
              <a:latin typeface="Arial"/>
              <a:cs typeface="Arial"/>
            </a:endParaRPr>
          </a:p>
          <a:p>
            <a:pPr>
              <a:buClr>
                <a:srgbClr val="000000"/>
              </a:buClr>
              <a:buFont typeface="Arial"/>
              <a:buNone/>
              <a:defRPr/>
            </a:pPr>
            <a:endParaRPr lang="de-DE" sz="2400" b="1" kern="0">
              <a:solidFill>
                <a:srgbClr val="000000"/>
              </a:solidFill>
              <a:latin typeface="Arial"/>
              <a:cs typeface="Arial"/>
            </a:endParaRPr>
          </a:p>
          <a:p>
            <a:pPr>
              <a:buClr>
                <a:srgbClr val="000000"/>
              </a:buClr>
              <a:buFont typeface="Arial"/>
              <a:buNone/>
              <a:defRPr/>
            </a:pPr>
            <a:endParaRPr lang="de-DE" sz="2400" b="1" kern="0">
              <a:solidFill>
                <a:srgbClr val="000000"/>
              </a:solidFill>
              <a:latin typeface="Arial"/>
              <a:cs typeface="Arial"/>
            </a:endParaRPr>
          </a:p>
        </p:txBody>
      </p:sp>
      <p:sp>
        <p:nvSpPr>
          <p:cNvPr id="4" name="Rectangle 1"/>
          <p:cNvSpPr>
            <a:spLocks noChangeArrowheads="1"/>
          </p:cNvSpPr>
          <p:nvPr/>
        </p:nvSpPr>
        <p:spPr bwMode="auto">
          <a:xfrm rot="10800000" flipV="1">
            <a:off x="1779915" y="2534861"/>
            <a:ext cx="8568000" cy="3416320"/>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a:defRPr/>
            </a:pPr>
            <a:r>
              <a:rPr lang="de-DE" kern="0" dirty="0">
                <a:solidFill>
                  <a:srgbClr val="000000"/>
                </a:solidFill>
                <a:latin typeface="Arial"/>
                <a:cs typeface="Arial"/>
              </a:rPr>
              <a:t>Während der Prüfung </a:t>
            </a:r>
            <a:r>
              <a:rPr lang="de-DE" sz="1400" kern="0" dirty="0">
                <a:solidFill>
                  <a:srgbClr val="000000"/>
                </a:solidFill>
                <a:latin typeface="Arial"/>
                <a:cs typeface="Arial"/>
              </a:rPr>
              <a:t>kann man </a:t>
            </a:r>
            <a:r>
              <a:rPr lang="de-DE" kern="0" dirty="0">
                <a:solidFill>
                  <a:srgbClr val="000000"/>
                </a:solidFill>
                <a:latin typeface="Arial"/>
                <a:cs typeface="Arial"/>
              </a:rPr>
              <a:t>jederzeit das </a:t>
            </a:r>
            <a:r>
              <a:rPr lang="de-DE" i="1" kern="0" dirty="0">
                <a:solidFill>
                  <a:srgbClr val="000000"/>
                </a:solidFill>
                <a:latin typeface="Arial"/>
                <a:cs typeface="Arial"/>
              </a:rPr>
              <a:t>Prüfungsprotokoll </a:t>
            </a:r>
            <a:r>
              <a:rPr lang="de-DE" kern="0" dirty="0">
                <a:solidFill>
                  <a:srgbClr val="000000"/>
                </a:solidFill>
                <a:latin typeface="Arial"/>
                <a:cs typeface="Arial"/>
              </a:rPr>
              <a:t>ansehen, indem </a:t>
            </a:r>
            <a:r>
              <a:rPr lang="de-DE" sz="1400" kern="0" dirty="0">
                <a:solidFill>
                  <a:srgbClr val="000000"/>
                </a:solidFill>
                <a:latin typeface="Arial"/>
                <a:cs typeface="Arial"/>
              </a:rPr>
              <a:t>man </a:t>
            </a:r>
            <a:r>
              <a:rPr lang="de-DE" kern="0" dirty="0">
                <a:solidFill>
                  <a:srgbClr val="000000"/>
                </a:solidFill>
                <a:latin typeface="Arial"/>
                <a:cs typeface="Arial"/>
              </a:rPr>
              <a:t>in der Kopfzeile auf den</a:t>
            </a:r>
            <a:r>
              <a:rPr lang="de-DE" i="1" kern="0" dirty="0">
                <a:solidFill>
                  <a:srgbClr val="000000"/>
                </a:solidFill>
                <a:latin typeface="Arial"/>
                <a:cs typeface="Arial"/>
              </a:rPr>
              <a:t> Prüfungsprotokoll </a:t>
            </a:r>
            <a:r>
              <a:rPr lang="de-DE" kern="0" dirty="0">
                <a:solidFill>
                  <a:srgbClr val="000000"/>
                </a:solidFill>
                <a:latin typeface="Arial"/>
                <a:cs typeface="Arial"/>
              </a:rPr>
              <a:t>Button klickt. </a:t>
            </a:r>
            <a:endParaRPr sz="1400" kern="0" dirty="0">
              <a:solidFill>
                <a:srgbClr val="000000"/>
              </a:solidFill>
              <a:latin typeface="Arial"/>
              <a:cs typeface="Arial"/>
            </a:endParaRPr>
          </a:p>
          <a:p>
            <a:pPr>
              <a:defRPr/>
            </a:pPr>
            <a:endParaRPr lang="de-DE" sz="1400" kern="0" dirty="0">
              <a:solidFill>
                <a:srgbClr val="000000"/>
              </a:solidFill>
              <a:latin typeface="Arial"/>
              <a:cs typeface="Arial"/>
            </a:endParaRPr>
          </a:p>
          <a:p>
            <a:pPr>
              <a:defRPr/>
            </a:pPr>
            <a:r>
              <a:rPr lang="de-DE" kern="0" dirty="0">
                <a:solidFill>
                  <a:srgbClr val="000000"/>
                </a:solidFill>
                <a:latin typeface="Arial"/>
                <a:cs typeface="Arial"/>
              </a:rPr>
              <a:t>Das </a:t>
            </a:r>
            <a:r>
              <a:rPr lang="de-DE" i="1" kern="0" dirty="0">
                <a:solidFill>
                  <a:srgbClr val="000000"/>
                </a:solidFill>
                <a:latin typeface="Arial"/>
                <a:cs typeface="Arial"/>
              </a:rPr>
              <a:t>Prüfungsprotokoll </a:t>
            </a:r>
            <a:r>
              <a:rPr lang="de-DE" kern="0" dirty="0">
                <a:solidFill>
                  <a:srgbClr val="000000"/>
                </a:solidFill>
                <a:latin typeface="Arial"/>
                <a:cs typeface="Arial"/>
              </a:rPr>
              <a:t>beinhaltet folgende Informationen: </a:t>
            </a:r>
            <a:endParaRPr sz="1400" kern="0" dirty="0">
              <a:solidFill>
                <a:srgbClr val="000000"/>
              </a:solidFill>
              <a:latin typeface="Arial"/>
              <a:cs typeface="Arial"/>
            </a:endParaRPr>
          </a:p>
          <a:p>
            <a:pPr algn="ctr">
              <a:defRPr/>
            </a:pPr>
            <a:endParaRPr lang="de-DE" kern="0" dirty="0">
              <a:solidFill>
                <a:srgbClr val="000000"/>
              </a:solidFill>
              <a:latin typeface="Arial"/>
              <a:cs typeface="Arial"/>
            </a:endParaRPr>
          </a:p>
          <a:p>
            <a:pPr marL="0" lvl="6" algn="ctr">
              <a:buClr>
                <a:srgbClr val="000000"/>
              </a:buClr>
              <a:buFontTx/>
              <a:buChar char="•"/>
              <a:defRPr/>
            </a:pPr>
            <a:r>
              <a:rPr lang="de-DE" sz="1400" kern="0" dirty="0">
                <a:solidFill>
                  <a:srgbClr val="000000"/>
                </a:solidFill>
                <a:latin typeface="Arial"/>
                <a:cs typeface="Arial"/>
              </a:rPr>
              <a:t> Die aktuelle Option </a:t>
            </a:r>
            <a:endParaRPr sz="1400" kern="0" dirty="0">
              <a:solidFill>
                <a:srgbClr val="000000"/>
              </a:solidFill>
              <a:latin typeface="Arial"/>
              <a:cs typeface="Arial"/>
            </a:endParaRPr>
          </a:p>
          <a:p>
            <a:pPr marL="0" lvl="6" algn="ctr">
              <a:buClr>
                <a:srgbClr val="000000"/>
              </a:buClr>
              <a:buFont typeface="Arial"/>
              <a:buNone/>
              <a:defRPr/>
            </a:pPr>
            <a:r>
              <a:rPr lang="de-DE" sz="1400" kern="0" dirty="0">
                <a:solidFill>
                  <a:srgbClr val="000000"/>
                </a:solidFill>
                <a:latin typeface="Arial"/>
                <a:cs typeface="Arial"/>
              </a:rPr>
              <a:t>  des Prüfungsmodus</a:t>
            </a:r>
            <a:endParaRPr sz="1400" kern="0" dirty="0">
              <a:solidFill>
                <a:srgbClr val="000000"/>
              </a:solidFill>
              <a:latin typeface="Arial"/>
              <a:cs typeface="Arial"/>
            </a:endParaRPr>
          </a:p>
          <a:p>
            <a:pPr marL="0" lvl="6" algn="ctr">
              <a:buClr>
                <a:srgbClr val="000000"/>
              </a:buClr>
              <a:buFontTx/>
              <a:buChar char="•"/>
              <a:defRPr/>
            </a:pPr>
            <a:r>
              <a:rPr lang="de-DE" sz="1400" kern="0" dirty="0">
                <a:solidFill>
                  <a:srgbClr val="000000"/>
                </a:solidFill>
                <a:latin typeface="Arial"/>
                <a:cs typeface="Arial"/>
              </a:rPr>
              <a:t> Dauer (der Prüfung)</a:t>
            </a:r>
            <a:endParaRPr sz="1400" kern="0" dirty="0">
              <a:solidFill>
                <a:srgbClr val="000000"/>
              </a:solidFill>
              <a:latin typeface="Arial"/>
              <a:cs typeface="Arial"/>
            </a:endParaRPr>
          </a:p>
          <a:p>
            <a:pPr marL="0" lvl="6" algn="ctr">
              <a:buClr>
                <a:srgbClr val="000000"/>
              </a:buClr>
              <a:buFontTx/>
              <a:buChar char="•"/>
              <a:defRPr/>
            </a:pPr>
            <a:r>
              <a:rPr lang="de-DE" sz="1400" kern="0" dirty="0">
                <a:solidFill>
                  <a:srgbClr val="000000"/>
                </a:solidFill>
                <a:latin typeface="Arial"/>
                <a:cs typeface="Arial"/>
              </a:rPr>
              <a:t> Datum der Prüfung</a:t>
            </a:r>
            <a:endParaRPr sz="1400" kern="0" dirty="0">
              <a:solidFill>
                <a:srgbClr val="000000"/>
              </a:solidFill>
              <a:latin typeface="Arial"/>
              <a:cs typeface="Arial"/>
            </a:endParaRPr>
          </a:p>
          <a:p>
            <a:pPr marL="0" lvl="6" algn="ctr">
              <a:buClr>
                <a:srgbClr val="000000"/>
              </a:buClr>
              <a:buFontTx/>
              <a:buChar char="•"/>
              <a:defRPr/>
            </a:pPr>
            <a:r>
              <a:rPr lang="de-DE" sz="1400" kern="0" dirty="0">
                <a:solidFill>
                  <a:srgbClr val="000000"/>
                </a:solidFill>
                <a:latin typeface="Arial"/>
                <a:cs typeface="Arial"/>
              </a:rPr>
              <a:t> Beginn der Prüfung</a:t>
            </a:r>
            <a:endParaRPr sz="1400" kern="0" dirty="0">
              <a:solidFill>
                <a:srgbClr val="000000"/>
              </a:solidFill>
              <a:latin typeface="Arial"/>
              <a:cs typeface="Arial"/>
            </a:endParaRPr>
          </a:p>
          <a:p>
            <a:pPr marL="0" lvl="6" algn="ctr">
              <a:buClr>
                <a:srgbClr val="000000"/>
              </a:buClr>
              <a:buFontTx/>
              <a:buChar char="•"/>
              <a:defRPr/>
            </a:pPr>
            <a:r>
              <a:rPr lang="de-DE" sz="1400" kern="0" dirty="0">
                <a:solidFill>
                  <a:srgbClr val="000000"/>
                </a:solidFill>
                <a:latin typeface="Arial"/>
                <a:cs typeface="Arial"/>
              </a:rPr>
              <a:t> Ende der Prüfung</a:t>
            </a:r>
            <a:endParaRPr sz="1400" kern="0" dirty="0">
              <a:solidFill>
                <a:srgbClr val="000000"/>
              </a:solidFill>
              <a:latin typeface="Arial"/>
              <a:cs typeface="Arial"/>
            </a:endParaRPr>
          </a:p>
          <a:p>
            <a:pPr marL="0" lvl="6" algn="ctr">
              <a:buClr>
                <a:srgbClr val="000000"/>
              </a:buClr>
              <a:buFontTx/>
              <a:buChar char="•"/>
              <a:defRPr/>
            </a:pPr>
            <a:r>
              <a:rPr lang="de-DE" sz="1400" kern="0" dirty="0">
                <a:solidFill>
                  <a:srgbClr val="000000"/>
                </a:solidFill>
                <a:latin typeface="Arial"/>
                <a:cs typeface="Arial"/>
              </a:rPr>
              <a:t> Zeitstempel des visuellen </a:t>
            </a:r>
            <a:endParaRPr sz="1400" kern="0" dirty="0">
              <a:solidFill>
                <a:srgbClr val="000000"/>
              </a:solidFill>
              <a:latin typeface="Arial"/>
              <a:cs typeface="Arial"/>
            </a:endParaRPr>
          </a:p>
          <a:p>
            <a:pPr marL="0" lvl="6" algn="ctr">
              <a:buClr>
                <a:srgbClr val="000000"/>
              </a:buClr>
              <a:buFont typeface="Arial"/>
              <a:buNone/>
              <a:defRPr/>
            </a:pPr>
            <a:r>
              <a:rPr lang="de-DE" sz="1400" kern="0" dirty="0">
                <a:solidFill>
                  <a:srgbClr val="000000"/>
                </a:solidFill>
                <a:latin typeface="Arial"/>
                <a:cs typeface="Arial"/>
              </a:rPr>
              <a:t>  Alarms (optional)</a:t>
            </a:r>
            <a:endParaRPr sz="1400" kern="0" dirty="0">
              <a:solidFill>
                <a:srgbClr val="000000"/>
              </a:solidFill>
              <a:latin typeface="Arial"/>
              <a:cs typeface="Arial"/>
            </a:endParaRPr>
          </a:p>
          <a:p>
            <a:pPr>
              <a:defRPr/>
            </a:pPr>
            <a:endParaRPr lang="de-DE" kern="0" dirty="0">
              <a:solidFill>
                <a:srgbClr val="000000"/>
              </a:solidFill>
              <a:latin typeface="Arial"/>
              <a:cs typeface="Arial"/>
            </a:endParaRPr>
          </a:p>
        </p:txBody>
      </p:sp>
      <p:sp>
        <p:nvSpPr>
          <p:cNvPr id="5" name="Textfeld 4"/>
          <p:cNvSpPr txBox="1"/>
          <p:nvPr/>
        </p:nvSpPr>
        <p:spPr bwMode="auto">
          <a:xfrm>
            <a:off x="1708104" y="6334780"/>
            <a:ext cx="8711621" cy="523220"/>
          </a:xfrm>
          <a:prstGeom prst="rect">
            <a:avLst/>
          </a:prstGeom>
          <a:noFill/>
        </p:spPr>
        <p:txBody>
          <a:bodyPr wrap="square" rtlCol="0">
            <a:spAutoFit/>
          </a:bodyPr>
          <a:lstStyle/>
          <a:p>
            <a:pPr>
              <a:buClr>
                <a:srgbClr val="000000"/>
              </a:buClr>
              <a:buFont typeface="Arial"/>
              <a:buNone/>
              <a:defRPr/>
            </a:pPr>
            <a:r>
              <a:rPr lang="de-DE" sz="1400" kern="0">
                <a:solidFill>
                  <a:srgbClr val="000000"/>
                </a:solidFill>
                <a:latin typeface="Arial"/>
                <a:cs typeface="Arial"/>
              </a:rPr>
              <a:t>Das </a:t>
            </a:r>
            <a:r>
              <a:rPr lang="de-DE" sz="1400" i="1" kern="0">
                <a:solidFill>
                  <a:srgbClr val="000000"/>
                </a:solidFill>
                <a:latin typeface="Arial"/>
                <a:cs typeface="Arial"/>
              </a:rPr>
              <a:t>Prüfungsprotokoll </a:t>
            </a:r>
            <a:r>
              <a:rPr lang="de-DE" sz="1400" kern="0">
                <a:solidFill>
                  <a:srgbClr val="000000"/>
                </a:solidFill>
                <a:latin typeface="Arial"/>
                <a:cs typeface="Arial"/>
              </a:rPr>
              <a:t>auf der linken Seite zeigt ein Protokoll einer regulären Prüfung. Das </a:t>
            </a:r>
            <a:r>
              <a:rPr lang="de-DE" sz="1400" i="1" kern="0">
                <a:solidFill>
                  <a:srgbClr val="000000"/>
                </a:solidFill>
                <a:latin typeface="Arial"/>
                <a:cs typeface="Arial"/>
              </a:rPr>
              <a:t>Prüfungsprotokoll </a:t>
            </a:r>
            <a:r>
              <a:rPr lang="de-DE" sz="1400" kern="0">
                <a:solidFill>
                  <a:srgbClr val="000000"/>
                </a:solidFill>
                <a:latin typeface="Arial"/>
                <a:cs typeface="Arial"/>
              </a:rPr>
              <a:t>auf der rechten Seite zeigt ein Protokoll mit ausgelöstem Alarm.</a:t>
            </a:r>
            <a:endParaRPr sz="1400" kern="0">
              <a:solidFill>
                <a:srgbClr val="000000"/>
              </a:solidFill>
              <a:latin typeface="Arial"/>
              <a:cs typeface="Arial"/>
            </a:endParaRPr>
          </a:p>
        </p:txBody>
      </p:sp>
      <p:pic>
        <p:nvPicPr>
          <p:cNvPr id="7" name="Grafik 6"/>
          <p:cNvPicPr>
            <a:picLocks noChangeAspect="1"/>
          </p:cNvPicPr>
          <p:nvPr/>
        </p:nvPicPr>
        <p:blipFill>
          <a:blip r:embed="rId3"/>
          <a:stretch/>
        </p:blipFill>
        <p:spPr bwMode="auto">
          <a:xfrm>
            <a:off x="1779915" y="3613203"/>
            <a:ext cx="2024345" cy="2614978"/>
          </a:xfrm>
          <a:prstGeom prst="rect">
            <a:avLst/>
          </a:prstGeom>
        </p:spPr>
      </p:pic>
      <p:pic>
        <p:nvPicPr>
          <p:cNvPr id="8" name="Grafik 7"/>
          <p:cNvPicPr>
            <a:picLocks noChangeAspect="1"/>
          </p:cNvPicPr>
          <p:nvPr/>
        </p:nvPicPr>
        <p:blipFill>
          <a:blip r:embed="rId4"/>
          <a:stretch/>
        </p:blipFill>
        <p:spPr bwMode="auto">
          <a:xfrm>
            <a:off x="8323572" y="3576092"/>
            <a:ext cx="1969849" cy="2652089"/>
          </a:xfrm>
          <a:prstGeom prst="rect">
            <a:avLst/>
          </a:prstGeom>
        </p:spPr>
      </p:pic>
      <p:sp>
        <p:nvSpPr>
          <p:cNvPr id="9" name="Textfeld 8">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err="1">
                <a:solidFill>
                  <a:schemeClr val="bg2"/>
                </a:solidFill>
              </a:rPr>
              <a:t>GeoGebra</a:t>
            </a:r>
            <a:r>
              <a:rPr lang="de-DE" sz="3200" dirty="0">
                <a:solidFill>
                  <a:schemeClr val="bg2"/>
                </a:solidFill>
              </a:rPr>
              <a:t> Prüfungsmodus (am Beispiel von </a:t>
            </a:r>
            <a:r>
              <a:rPr lang="de-DE" sz="3200" dirty="0" err="1">
                <a:solidFill>
                  <a:schemeClr val="bg2"/>
                </a:solidFill>
              </a:rPr>
              <a:t>GeoGebra</a:t>
            </a:r>
            <a:r>
              <a:rPr lang="de-DE" sz="3200" dirty="0">
                <a:solidFill>
                  <a:schemeClr val="bg2"/>
                </a:solidFill>
              </a:rPr>
              <a:t> Rechner Suite)</a:t>
            </a:r>
          </a:p>
        </p:txBody>
      </p:sp>
    </p:spTree>
    <p:extLst>
      <p:ext uri="{BB962C8B-B14F-4D97-AF65-F5344CB8AC3E}">
        <p14:creationId xmlns:p14="http://schemas.microsoft.com/office/powerpoint/2010/main" val="1516367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feld 2"/>
          <p:cNvSpPr txBox="1"/>
          <p:nvPr/>
        </p:nvSpPr>
        <p:spPr bwMode="auto">
          <a:xfrm>
            <a:off x="3341969" y="1499450"/>
            <a:ext cx="5571379" cy="461665"/>
          </a:xfrm>
          <a:prstGeom prst="rect">
            <a:avLst/>
          </a:prstGeom>
          <a:noFill/>
        </p:spPr>
        <p:txBody>
          <a:bodyPr wrap="square" rtlCol="0">
            <a:spAutoFit/>
          </a:bodyPr>
          <a:lstStyle/>
          <a:p>
            <a:pPr>
              <a:buClr>
                <a:srgbClr val="000000"/>
              </a:buClr>
              <a:buFont typeface="Arial"/>
              <a:buNone/>
              <a:defRPr/>
            </a:pPr>
            <a:r>
              <a:rPr lang="de-DE" sz="2400" b="1" kern="0">
                <a:solidFill>
                  <a:srgbClr val="000000"/>
                </a:solidFill>
                <a:latin typeface="Arial"/>
                <a:cs typeface="Arial"/>
              </a:rPr>
              <a:t>Prüfung beenden / Sicherheit</a:t>
            </a:r>
            <a:endParaRPr sz="1400" kern="0">
              <a:solidFill>
                <a:srgbClr val="000000"/>
              </a:solidFill>
              <a:latin typeface="Arial"/>
              <a:cs typeface="Arial"/>
            </a:endParaRPr>
          </a:p>
        </p:txBody>
      </p:sp>
      <p:sp>
        <p:nvSpPr>
          <p:cNvPr id="4" name="Rectangle 5"/>
          <p:cNvSpPr>
            <a:spLocks noChangeArrowheads="1"/>
          </p:cNvSpPr>
          <p:nvPr/>
        </p:nvSpPr>
        <p:spPr bwMode="auto">
          <a:xfrm>
            <a:off x="1487716" y="3610122"/>
            <a:ext cx="8487297" cy="3416320"/>
          </a:xfrm>
          <a:prstGeom prst="rect">
            <a:avLst/>
          </a:prstGeom>
          <a:noFill/>
          <a:ln>
            <a:noFill/>
          </a:ln>
          <a:effectLst/>
        </p:spPr>
        <p:txBody>
          <a:bodyPr vert="horz" wrap="square" lIns="91440" tIns="45720" rIns="91440" bIns="45720" numCol="1" anchor="ctr" anchorCtr="0" compatLnSpc="1">
            <a:prstTxWarp prst="textNoShape">
              <a:avLst/>
            </a:prstTxWarp>
            <a:spAutoFit/>
          </a:bodyPr>
          <a:lstStyle/>
          <a:p>
            <a:pPr>
              <a:defRPr/>
            </a:pPr>
            <a:r>
              <a:rPr lang="de-DE" kern="0" dirty="0">
                <a:solidFill>
                  <a:srgbClr val="000000"/>
                </a:solidFill>
                <a:latin typeface="Arial"/>
                <a:cs typeface="Arial"/>
              </a:rPr>
              <a:t>Wenn die Prüfung beendet ist, kann man den</a:t>
            </a:r>
            <a:r>
              <a:rPr lang="de-DE" sz="900" kern="0" dirty="0">
                <a:solidFill>
                  <a:srgbClr val="000000"/>
                </a:solidFill>
                <a:latin typeface="Arial"/>
                <a:cs typeface="Arial"/>
              </a:rPr>
              <a:t>  </a:t>
            </a:r>
            <a:r>
              <a:rPr lang="de-DE" i="1" kern="0" dirty="0">
                <a:solidFill>
                  <a:srgbClr val="000000"/>
                </a:solidFill>
                <a:latin typeface="Arial"/>
                <a:cs typeface="Arial"/>
              </a:rPr>
              <a:t>Prüfungsmodus </a:t>
            </a:r>
            <a:r>
              <a:rPr lang="de-DE" kern="0" dirty="0">
                <a:solidFill>
                  <a:srgbClr val="000000"/>
                </a:solidFill>
                <a:latin typeface="Arial"/>
                <a:cs typeface="Arial"/>
              </a:rPr>
              <a:t>verlassen, indem man das </a:t>
            </a:r>
            <a:r>
              <a:rPr lang="de-DE" i="1" kern="0" dirty="0">
                <a:solidFill>
                  <a:srgbClr val="000000"/>
                </a:solidFill>
                <a:latin typeface="Arial"/>
                <a:cs typeface="Arial"/>
              </a:rPr>
              <a:t>Menü </a:t>
            </a:r>
            <a:r>
              <a:rPr lang="de-DE" kern="0" dirty="0">
                <a:solidFill>
                  <a:srgbClr val="000000"/>
                </a:solidFill>
                <a:latin typeface="Arial"/>
                <a:cs typeface="Arial"/>
              </a:rPr>
              <a:t>öffnet und </a:t>
            </a:r>
            <a:r>
              <a:rPr lang="de-DE" i="1" kern="0" dirty="0">
                <a:solidFill>
                  <a:srgbClr val="000000"/>
                </a:solidFill>
                <a:latin typeface="Arial"/>
                <a:cs typeface="Arial"/>
              </a:rPr>
              <a:t>Prüfung beenden</a:t>
            </a:r>
            <a:r>
              <a:rPr lang="de-DE" kern="0" dirty="0">
                <a:solidFill>
                  <a:srgbClr val="000000"/>
                </a:solidFill>
                <a:latin typeface="Arial"/>
                <a:cs typeface="Arial"/>
              </a:rPr>
              <a:t> auswählt. </a:t>
            </a:r>
            <a:endParaRPr sz="1400" kern="0" dirty="0">
              <a:solidFill>
                <a:srgbClr val="000000"/>
              </a:solidFill>
              <a:latin typeface="Arial"/>
              <a:cs typeface="Arial"/>
            </a:endParaRPr>
          </a:p>
          <a:p>
            <a:pPr>
              <a:defRPr/>
            </a:pPr>
            <a:endParaRPr lang="de-DE" sz="1400" kern="0" dirty="0">
              <a:solidFill>
                <a:srgbClr val="000000"/>
              </a:solidFill>
              <a:latin typeface="Arial"/>
              <a:cs typeface="Arial"/>
            </a:endParaRPr>
          </a:p>
          <a:p>
            <a:pPr>
              <a:defRPr/>
            </a:pPr>
            <a:r>
              <a:rPr lang="de-DE" kern="0" dirty="0">
                <a:solidFill>
                  <a:srgbClr val="000000"/>
                </a:solidFill>
                <a:latin typeface="Arial"/>
                <a:cs typeface="Arial"/>
              </a:rPr>
              <a:t>Der Austritt muss bestätigt werden, indem man </a:t>
            </a:r>
            <a:endParaRPr sz="1400" kern="0" dirty="0">
              <a:solidFill>
                <a:srgbClr val="000000"/>
              </a:solidFill>
              <a:latin typeface="Arial"/>
              <a:cs typeface="Arial"/>
            </a:endParaRPr>
          </a:p>
          <a:p>
            <a:pPr>
              <a:defRPr/>
            </a:pPr>
            <a:r>
              <a:rPr lang="de-DE" kern="0" dirty="0">
                <a:solidFill>
                  <a:srgbClr val="000000"/>
                </a:solidFill>
                <a:latin typeface="Arial"/>
                <a:cs typeface="Arial"/>
              </a:rPr>
              <a:t>im erscheinenden Dialog </a:t>
            </a:r>
            <a:r>
              <a:rPr lang="de-DE" i="1" kern="0" dirty="0">
                <a:solidFill>
                  <a:srgbClr val="000000"/>
                </a:solidFill>
                <a:latin typeface="Arial"/>
                <a:cs typeface="Arial"/>
              </a:rPr>
              <a:t>Beenden</a:t>
            </a:r>
            <a:r>
              <a:rPr lang="de-DE" kern="0" dirty="0">
                <a:solidFill>
                  <a:srgbClr val="000000"/>
                </a:solidFill>
                <a:latin typeface="Arial"/>
                <a:cs typeface="Arial"/>
              </a:rPr>
              <a:t> wählt. </a:t>
            </a:r>
            <a:endParaRPr sz="1400" kern="0" dirty="0">
              <a:solidFill>
                <a:srgbClr val="000000"/>
              </a:solidFill>
              <a:latin typeface="Arial"/>
              <a:cs typeface="Arial"/>
            </a:endParaRPr>
          </a:p>
          <a:p>
            <a:pPr>
              <a:defRPr/>
            </a:pPr>
            <a:endParaRPr lang="de-DE" kern="0" dirty="0">
              <a:solidFill>
                <a:srgbClr val="000000"/>
              </a:solidFill>
              <a:latin typeface="Arial"/>
              <a:cs typeface="Arial"/>
            </a:endParaRPr>
          </a:p>
          <a:p>
            <a:pPr>
              <a:defRPr/>
            </a:pPr>
            <a:r>
              <a:rPr lang="de-DE" kern="0" dirty="0">
                <a:solidFill>
                  <a:srgbClr val="000000"/>
                </a:solidFill>
                <a:latin typeface="Arial"/>
                <a:cs typeface="Arial"/>
              </a:rPr>
              <a:t>Nach Verlassen des </a:t>
            </a:r>
            <a:r>
              <a:rPr lang="de-DE" i="1" kern="0" dirty="0">
                <a:solidFill>
                  <a:srgbClr val="000000"/>
                </a:solidFill>
                <a:latin typeface="Arial"/>
                <a:cs typeface="Arial"/>
              </a:rPr>
              <a:t>Prüfungsmodus</a:t>
            </a:r>
            <a:r>
              <a:rPr lang="de-DE" kern="0" dirty="0">
                <a:solidFill>
                  <a:srgbClr val="000000"/>
                </a:solidFill>
                <a:latin typeface="Arial"/>
                <a:cs typeface="Arial"/>
              </a:rPr>
              <a:t> wird das </a:t>
            </a:r>
            <a:r>
              <a:rPr lang="de-DE" i="1" kern="0" dirty="0">
                <a:solidFill>
                  <a:srgbClr val="000000"/>
                </a:solidFill>
                <a:latin typeface="Arial"/>
                <a:cs typeface="Arial"/>
              </a:rPr>
              <a:t>Prüfungsprotokoll </a:t>
            </a:r>
            <a:r>
              <a:rPr lang="de-DE" kern="0" dirty="0">
                <a:solidFill>
                  <a:srgbClr val="000000"/>
                </a:solidFill>
                <a:latin typeface="Arial"/>
                <a:cs typeface="Arial"/>
              </a:rPr>
              <a:t>automatisch angezeigt. </a:t>
            </a:r>
            <a:endParaRPr sz="1400" kern="0" dirty="0">
              <a:solidFill>
                <a:srgbClr val="000000"/>
              </a:solidFill>
              <a:latin typeface="Arial"/>
              <a:cs typeface="Arial"/>
            </a:endParaRPr>
          </a:p>
          <a:p>
            <a:pPr>
              <a:defRPr/>
            </a:pPr>
            <a:endParaRPr lang="de-DE" sz="1400" kern="0" dirty="0">
              <a:solidFill>
                <a:srgbClr val="000000"/>
              </a:solidFill>
              <a:latin typeface="Arial"/>
              <a:cs typeface="Arial"/>
            </a:endParaRPr>
          </a:p>
          <a:p>
            <a:pPr>
              <a:defRPr/>
            </a:pPr>
            <a:r>
              <a:rPr lang="de-DE" kern="0" dirty="0">
                <a:solidFill>
                  <a:srgbClr val="000000"/>
                </a:solidFill>
                <a:latin typeface="Arial"/>
                <a:cs typeface="Arial"/>
              </a:rPr>
              <a:t>Es öffnet sich ein Dateiauswahl-Fenster, in dem man den Ort auswählen kann, an dem man das </a:t>
            </a:r>
            <a:r>
              <a:rPr lang="de-DE" i="1" kern="0" dirty="0">
                <a:solidFill>
                  <a:srgbClr val="000000"/>
                </a:solidFill>
                <a:latin typeface="Arial"/>
                <a:cs typeface="Arial"/>
              </a:rPr>
              <a:t>Prüfungsprotokoll </a:t>
            </a:r>
            <a:r>
              <a:rPr lang="de-DE" kern="0" dirty="0">
                <a:solidFill>
                  <a:srgbClr val="000000"/>
                </a:solidFill>
                <a:latin typeface="Arial"/>
                <a:cs typeface="Arial"/>
              </a:rPr>
              <a:t>als Bild speichern möchte. </a:t>
            </a:r>
            <a:endParaRPr sz="1400" kern="0" dirty="0">
              <a:solidFill>
                <a:srgbClr val="000000"/>
              </a:solidFill>
              <a:latin typeface="Arial"/>
              <a:cs typeface="Arial"/>
            </a:endParaRPr>
          </a:p>
          <a:p>
            <a:pPr>
              <a:defRPr/>
            </a:pPr>
            <a:endParaRPr lang="de-DE" kern="0" dirty="0">
              <a:solidFill>
                <a:srgbClr val="000000"/>
              </a:solidFill>
              <a:latin typeface="Arial"/>
              <a:cs typeface="Arial"/>
            </a:endParaRPr>
          </a:p>
        </p:txBody>
      </p:sp>
      <p:pic>
        <p:nvPicPr>
          <p:cNvPr id="5" name="Picture 10"/>
          <p:cNvPicPr>
            <a:picLocks noChangeAspect="1" noChangeArrowheads="1"/>
          </p:cNvPicPr>
          <p:nvPr/>
        </p:nvPicPr>
        <p:blipFill>
          <a:blip r:embed="rId3"/>
          <a:stretch/>
        </p:blipFill>
        <p:spPr bwMode="auto">
          <a:xfrm rot="10800000">
            <a:off x="417776" y="2070119"/>
            <a:ext cx="100208" cy="45719"/>
          </a:xfrm>
          <a:prstGeom prst="rect">
            <a:avLst/>
          </a:prstGeom>
          <a:noFill/>
        </p:spPr>
      </p:pic>
      <p:sp>
        <p:nvSpPr>
          <p:cNvPr id="7" name="Textfeld 6"/>
          <p:cNvSpPr txBox="1"/>
          <p:nvPr/>
        </p:nvSpPr>
        <p:spPr bwMode="auto">
          <a:xfrm>
            <a:off x="1487716" y="2169068"/>
            <a:ext cx="8162925" cy="1200329"/>
          </a:xfrm>
          <a:prstGeom prst="rect">
            <a:avLst/>
          </a:prstGeom>
          <a:noFill/>
        </p:spPr>
        <p:txBody>
          <a:bodyPr wrap="square">
            <a:spAutoFit/>
          </a:bodyPr>
          <a:lstStyle/>
          <a:p>
            <a:pPr>
              <a:buClr>
                <a:srgbClr val="000000"/>
              </a:buClr>
              <a:buFont typeface="Arial"/>
              <a:buNone/>
              <a:defRPr/>
            </a:pPr>
            <a:r>
              <a:rPr lang="de-DE" sz="1400" kern="0">
                <a:solidFill>
                  <a:srgbClr val="000000"/>
                </a:solidFill>
                <a:latin typeface="Arial"/>
                <a:cs typeface="Arial"/>
              </a:rPr>
              <a:t>Jedes Verlassen des </a:t>
            </a:r>
            <a:r>
              <a:rPr lang="de-DE" sz="1400" i="1" kern="0">
                <a:solidFill>
                  <a:srgbClr val="000000"/>
                </a:solidFill>
                <a:latin typeface="Arial"/>
                <a:cs typeface="Arial"/>
              </a:rPr>
              <a:t>Prüfungsmodus wird</a:t>
            </a:r>
            <a:r>
              <a:rPr lang="de-DE" sz="1400" kern="0">
                <a:solidFill>
                  <a:srgbClr val="000000"/>
                </a:solidFill>
                <a:latin typeface="Arial"/>
                <a:cs typeface="Arial"/>
              </a:rPr>
              <a:t> im </a:t>
            </a:r>
            <a:r>
              <a:rPr lang="de-DE" sz="1400" i="1" kern="0">
                <a:solidFill>
                  <a:srgbClr val="000000"/>
                </a:solidFill>
                <a:latin typeface="Arial"/>
                <a:cs typeface="Arial"/>
              </a:rPr>
              <a:t>Prüfungsprotokoll </a:t>
            </a:r>
            <a:r>
              <a:rPr lang="de-DE" sz="1400" kern="0">
                <a:solidFill>
                  <a:srgbClr val="000000"/>
                </a:solidFill>
                <a:latin typeface="Arial"/>
                <a:cs typeface="Arial"/>
              </a:rPr>
              <a:t>dokumentiert und gibt den genauen Zeitstempel des Ereignisses an. Die Rückkehr zum Prüfungsfenster ist ebenfalls im </a:t>
            </a:r>
            <a:r>
              <a:rPr lang="de-DE" sz="1400" i="1" kern="0">
                <a:solidFill>
                  <a:srgbClr val="000000"/>
                </a:solidFill>
                <a:latin typeface="Arial"/>
                <a:cs typeface="Arial"/>
              </a:rPr>
              <a:t>Prüfungsprotokoll </a:t>
            </a:r>
            <a:r>
              <a:rPr lang="de-DE" sz="1400" kern="0">
                <a:solidFill>
                  <a:srgbClr val="000000"/>
                </a:solidFill>
                <a:latin typeface="Arial"/>
                <a:cs typeface="Arial"/>
              </a:rPr>
              <a:t>dokumentiert, sodass man überprüfen kannst, wie lange der Fokus außerhalb des Prüfungsfensters lag.</a:t>
            </a:r>
            <a:endParaRPr sz="1400" kern="0">
              <a:solidFill>
                <a:srgbClr val="000000"/>
              </a:solidFill>
              <a:latin typeface="Arial"/>
              <a:cs typeface="Arial"/>
            </a:endParaRPr>
          </a:p>
        </p:txBody>
      </p:sp>
      <p:sp>
        <p:nvSpPr>
          <p:cNvPr id="8" name="Rechteck 7"/>
          <p:cNvSpPr/>
          <p:nvPr/>
        </p:nvSpPr>
        <p:spPr bwMode="auto">
          <a:xfrm>
            <a:off x="1329178" y="2048706"/>
            <a:ext cx="8487297" cy="1441054"/>
          </a:xfrm>
          <a:prstGeom prst="rect">
            <a:avLst/>
          </a:prstGeom>
          <a:noFill/>
          <a:ln w="38100" cap="flat" cmpd="sng" algn="ctr">
            <a:solidFill>
              <a:srgbClr val="CC071E"/>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FFFFFF"/>
              </a:solidFill>
              <a:effectLst/>
              <a:uLnTx/>
              <a:uFillTx/>
              <a:latin typeface="Arial"/>
              <a:cs typeface="Arial"/>
            </a:endParaRPr>
          </a:p>
        </p:txBody>
      </p:sp>
      <p:pic>
        <p:nvPicPr>
          <p:cNvPr id="9" name="Grafik 8"/>
          <p:cNvPicPr>
            <a:picLocks noChangeAspect="1"/>
          </p:cNvPicPr>
          <p:nvPr/>
        </p:nvPicPr>
        <p:blipFill>
          <a:blip r:embed="rId4"/>
          <a:stretch/>
        </p:blipFill>
        <p:spPr bwMode="auto">
          <a:xfrm>
            <a:off x="7536699" y="4323745"/>
            <a:ext cx="2040535" cy="896599"/>
          </a:xfrm>
          <a:prstGeom prst="rect">
            <a:avLst/>
          </a:prstGeom>
        </p:spPr>
      </p:pic>
      <p:sp>
        <p:nvSpPr>
          <p:cNvPr id="10" name="Textfeld 9">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err="1">
                <a:solidFill>
                  <a:schemeClr val="bg2"/>
                </a:solidFill>
              </a:rPr>
              <a:t>GeoGebra</a:t>
            </a:r>
            <a:r>
              <a:rPr lang="de-DE" sz="3200" dirty="0">
                <a:solidFill>
                  <a:schemeClr val="bg2"/>
                </a:solidFill>
              </a:rPr>
              <a:t> Prüfungsmodus (am Beispiel von </a:t>
            </a:r>
            <a:r>
              <a:rPr lang="de-DE" sz="3200" dirty="0" err="1">
                <a:solidFill>
                  <a:schemeClr val="bg2"/>
                </a:solidFill>
              </a:rPr>
              <a:t>GeoGebra</a:t>
            </a:r>
            <a:r>
              <a:rPr lang="de-DE" sz="3200" dirty="0">
                <a:solidFill>
                  <a:schemeClr val="bg2"/>
                </a:solidFill>
              </a:rPr>
              <a:t> Rechner Suite)</a:t>
            </a:r>
          </a:p>
        </p:txBody>
      </p:sp>
    </p:spTree>
    <p:extLst>
      <p:ext uri="{BB962C8B-B14F-4D97-AF65-F5344CB8AC3E}">
        <p14:creationId xmlns:p14="http://schemas.microsoft.com/office/powerpoint/2010/main" val="2050240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pic>
        <p:nvPicPr>
          <p:cNvPr id="3" name="20240918-1008-11.9045613">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p:blipFill>
        <p:spPr bwMode="auto">
          <a:xfrm>
            <a:off x="1524220" y="1619504"/>
            <a:ext cx="9144000" cy="4895850"/>
          </a:xfrm>
          <a:prstGeom prst="rect">
            <a:avLst/>
          </a:prstGeom>
        </p:spPr>
      </p:pic>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7550127" cy="830997"/>
          </a:xfrm>
          <a:prstGeom prst="rect">
            <a:avLst/>
          </a:prstGeom>
          <a:noFill/>
        </p:spPr>
        <p:txBody>
          <a:bodyPr wrap="square" rtlCol="0">
            <a:spAutoFit/>
          </a:bodyPr>
          <a:lstStyle/>
          <a:p>
            <a:r>
              <a:rPr lang="de-DE" sz="2400" dirty="0" err="1">
                <a:solidFill>
                  <a:schemeClr val="bg2"/>
                </a:solidFill>
              </a:rPr>
              <a:t>GeoGebra</a:t>
            </a:r>
            <a:r>
              <a:rPr lang="de-DE" sz="2400" dirty="0">
                <a:solidFill>
                  <a:schemeClr val="bg2"/>
                </a:solidFill>
              </a:rPr>
              <a:t> (Schüler*innen initiierter) Prüfungsmodus Demo (am Beispiel von </a:t>
            </a:r>
            <a:r>
              <a:rPr lang="de-DE" sz="2400" dirty="0" err="1">
                <a:solidFill>
                  <a:schemeClr val="bg2"/>
                </a:solidFill>
              </a:rPr>
              <a:t>GeoGebra</a:t>
            </a:r>
            <a:r>
              <a:rPr lang="de-DE" sz="2400" dirty="0">
                <a:solidFill>
                  <a:schemeClr val="bg2"/>
                </a:solidFill>
              </a:rPr>
              <a:t> Rechner Suite)</a:t>
            </a:r>
          </a:p>
        </p:txBody>
      </p:sp>
    </p:spTree>
    <p:extLst>
      <p:ext uri="{BB962C8B-B14F-4D97-AF65-F5344CB8AC3E}">
        <p14:creationId xmlns:p14="http://schemas.microsoft.com/office/powerpoint/2010/main" val="1867101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189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9" name="Textplatzhalter 3"/>
          <p:cNvSpPr txBox="1">
            <a:spLocks/>
          </p:cNvSpPr>
          <p:nvPr/>
        </p:nvSpPr>
        <p:spPr bwMode="auto">
          <a:xfrm>
            <a:off x="1329178" y="1945195"/>
            <a:ext cx="8569325" cy="1022642"/>
          </a:xfrm>
          <a:prstGeom prst="rect">
            <a:avLst/>
          </a:prstGeom>
        </p:spPr>
        <p:txBody>
          <a:bodyPr lIns="0" tIns="0" rIns="0" bIns="0"/>
          <a:lstStyle>
            <a:defPPr marR="0" lvl="0" algn="l">
              <a:lnSpc>
                <a:spcPct val="100000"/>
              </a:lnSpc>
              <a:spcBef>
                <a:spcPts val="0"/>
              </a:spcBef>
              <a:spcAft>
                <a:spcPts val="0"/>
              </a:spcAft>
            </a:defPPr>
            <a:lvl1pPr marR="0" lvl="0"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1pPr>
            <a:lvl2pPr marR="0" lvl="1"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2pPr>
            <a:lvl3pPr marR="0" lvl="2"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3pPr>
            <a:lvl4pPr marR="0" lvl="3"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4pPr>
            <a:lvl5pPr marR="0" lvl="4"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5pPr>
            <a:lvl6pPr marR="0" lvl="5"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6pPr>
            <a:lvl7pPr marR="0" lvl="6"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7pPr>
            <a:lvl8pPr marR="0" lvl="7"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8pPr>
            <a:lvl9pPr marR="0" lvl="8" algn="l">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defRPr>
            </a:lvl9pPr>
          </a:lstStyle>
          <a:p>
            <a:pPr marL="215899" marR="0" lvl="1"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000000"/>
              </a:solidFill>
              <a:effectLst/>
              <a:uLnTx/>
              <a:uFillTx/>
              <a:latin typeface="Arial"/>
              <a:cs typeface="Arial"/>
            </a:endParaRPr>
          </a:p>
          <a:p>
            <a:pPr marL="215899" marR="0" lvl="1" indent="0" algn="l" defTabSz="914400" eaLnBrk="1" fontAlgn="auto" latinLnBrk="0" hangingPunct="1">
              <a:lnSpc>
                <a:spcPct val="100000"/>
              </a:lnSpc>
              <a:spcBef>
                <a:spcPts val="0"/>
              </a:spcBef>
              <a:spcAft>
                <a:spcPts val="0"/>
              </a:spcAft>
              <a:buClr>
                <a:srgbClr val="000000"/>
              </a:buClr>
              <a:buSzTx/>
              <a:buFont typeface="Arial"/>
              <a:buNone/>
              <a:tabLst/>
              <a:defRPr/>
            </a:pPr>
            <a:endParaRPr kumimoji="0" lang="de-DE" sz="1400" b="0" i="0" u="none" strike="noStrike" kern="0" cap="none" spc="0" normalizeH="0" baseline="0" noProof="0">
              <a:ln>
                <a:noFill/>
              </a:ln>
              <a:solidFill>
                <a:srgbClr val="000000"/>
              </a:solidFill>
              <a:effectLst/>
              <a:uLnTx/>
              <a:uFillTx/>
              <a:latin typeface="Arial"/>
              <a:cs typeface="Arial"/>
            </a:endParaRPr>
          </a:p>
        </p:txBody>
      </p:sp>
      <p:sp>
        <p:nvSpPr>
          <p:cNvPr id="10" name="Textfeld 9"/>
          <p:cNvSpPr txBox="1"/>
          <p:nvPr/>
        </p:nvSpPr>
        <p:spPr bwMode="auto">
          <a:xfrm>
            <a:off x="1329178" y="1945195"/>
            <a:ext cx="5840671" cy="4801314"/>
          </a:xfrm>
          <a:prstGeom prst="rect">
            <a:avLst/>
          </a:prstGeom>
          <a:noFill/>
        </p:spPr>
        <p:txBody>
          <a:bodyPr wrap="square" rtlCol="0">
            <a:spAutoFit/>
          </a:bodyPr>
          <a:lstStyle/>
          <a:p>
            <a:pPr marL="285750" indent="-285750">
              <a:buClr>
                <a:srgbClr val="000000"/>
              </a:buClr>
              <a:buFont typeface="Arial"/>
              <a:buChar char="•"/>
              <a:defRPr/>
            </a:pPr>
            <a:r>
              <a:rPr lang="de-DE" sz="1400" kern="0" dirty="0">
                <a:solidFill>
                  <a:srgbClr val="000000"/>
                </a:solidFill>
                <a:latin typeface="Arial"/>
                <a:cs typeface="Arial"/>
              </a:rPr>
              <a:t>Nach Auswahl des Prüfungsmodus erscheint ein Dialogfenster, welches dazu auffordert, den Flugmodus einzuschalten und Wi-Fi und Bluetooth auszuschalten. </a:t>
            </a:r>
            <a:endParaRPr sz="1400" kern="0" dirty="0">
              <a:solidFill>
                <a:srgbClr val="000000"/>
              </a:solidFill>
              <a:latin typeface="Arial"/>
              <a:cs typeface="Arial"/>
            </a:endParaRPr>
          </a:p>
          <a:p>
            <a:pPr>
              <a:buClr>
                <a:srgbClr val="000000"/>
              </a:buClr>
              <a:buFont typeface="Arial"/>
              <a:buNone/>
              <a:defRPr/>
            </a:pPr>
            <a:endParaRPr lang="de-DE" sz="1400" kern="0" dirty="0">
              <a:solidFill>
                <a:srgbClr val="000000"/>
              </a:solidFill>
              <a:latin typeface="Arial"/>
              <a:cs typeface="Arial"/>
            </a:endParaRPr>
          </a:p>
          <a:p>
            <a:pPr marL="285750" indent="-285750">
              <a:buClr>
                <a:srgbClr val="000000"/>
              </a:buClr>
              <a:buFont typeface="Arial"/>
              <a:buChar char="•"/>
              <a:defRPr/>
            </a:pPr>
            <a:r>
              <a:rPr lang="de-DE" sz="1400" kern="0" dirty="0">
                <a:solidFill>
                  <a:srgbClr val="000000"/>
                </a:solidFill>
                <a:latin typeface="Arial"/>
                <a:cs typeface="Arial"/>
              </a:rPr>
              <a:t>Nur bei iPhone/iPad: Anschließend wird man gebeten, die </a:t>
            </a:r>
            <a:r>
              <a:rPr lang="de-DE" sz="1400" i="1" kern="0" dirty="0">
                <a:solidFill>
                  <a:srgbClr val="000000"/>
                </a:solidFill>
                <a:latin typeface="Arial"/>
                <a:cs typeface="Arial"/>
              </a:rPr>
              <a:t>Einschränkung durch die App </a:t>
            </a:r>
            <a:r>
              <a:rPr lang="de-DE" sz="1400" kern="0" dirty="0">
                <a:solidFill>
                  <a:srgbClr val="000000"/>
                </a:solidFill>
                <a:latin typeface="Arial"/>
                <a:cs typeface="Arial"/>
              </a:rPr>
              <a:t>zu bestätigen. Dadurch wird sichergestellt, dass das iPhone/iPad auf den </a:t>
            </a:r>
            <a:r>
              <a:rPr lang="de-DE" sz="1400" i="1" kern="0" dirty="0">
                <a:solidFill>
                  <a:srgbClr val="000000"/>
                </a:solidFill>
                <a:latin typeface="Arial"/>
                <a:cs typeface="Arial"/>
              </a:rPr>
              <a:t>Prüfungsmodus</a:t>
            </a:r>
            <a:r>
              <a:rPr lang="de-DE" sz="1400" kern="0" dirty="0">
                <a:solidFill>
                  <a:srgbClr val="000000"/>
                </a:solidFill>
                <a:latin typeface="Arial"/>
                <a:cs typeface="Arial"/>
              </a:rPr>
              <a:t> beschränkt ist und keinen Zugriff auf andere Apps zulässt, bis der </a:t>
            </a:r>
            <a:r>
              <a:rPr lang="de-DE" sz="1400" i="1" kern="0" dirty="0">
                <a:solidFill>
                  <a:srgbClr val="000000"/>
                </a:solidFill>
                <a:latin typeface="Arial"/>
                <a:cs typeface="Arial"/>
              </a:rPr>
              <a:t>Prüfungsmodus </a:t>
            </a:r>
            <a:r>
              <a:rPr lang="de-DE" sz="1400" kern="0" dirty="0">
                <a:solidFill>
                  <a:srgbClr val="000000"/>
                </a:solidFill>
                <a:latin typeface="Arial"/>
                <a:cs typeface="Arial"/>
              </a:rPr>
              <a:t>wieder beendet wird.</a:t>
            </a:r>
            <a:endParaRPr sz="1400" kern="0" dirty="0">
              <a:solidFill>
                <a:srgbClr val="000000"/>
              </a:solidFill>
              <a:latin typeface="Arial"/>
              <a:cs typeface="Arial"/>
            </a:endParaRPr>
          </a:p>
          <a:p>
            <a:pPr>
              <a:buClr>
                <a:srgbClr val="000000"/>
              </a:buClr>
              <a:buFont typeface="Arial"/>
              <a:buNone/>
              <a:defRPr/>
            </a:pPr>
            <a:endParaRPr lang="de-DE" sz="1400" kern="0" dirty="0">
              <a:solidFill>
                <a:srgbClr val="000000"/>
              </a:solidFill>
              <a:latin typeface="Arial"/>
              <a:cs typeface="Arial"/>
            </a:endParaRPr>
          </a:p>
          <a:p>
            <a:pPr marL="285750" indent="-285750">
              <a:buClr>
                <a:srgbClr val="000000"/>
              </a:buClr>
              <a:buFont typeface="Arial"/>
              <a:buChar char="•"/>
              <a:defRPr/>
            </a:pPr>
            <a:r>
              <a:rPr lang="de-DE" sz="1400" kern="0" dirty="0">
                <a:solidFill>
                  <a:srgbClr val="000000"/>
                </a:solidFill>
                <a:latin typeface="Arial"/>
                <a:cs typeface="Arial"/>
              </a:rPr>
              <a:t>Bei der erstmaligen Verwendung des </a:t>
            </a:r>
            <a:r>
              <a:rPr lang="de-DE" sz="1400" i="1" kern="0" dirty="0">
                <a:solidFill>
                  <a:srgbClr val="000000"/>
                </a:solidFill>
                <a:latin typeface="Arial"/>
                <a:cs typeface="Arial"/>
              </a:rPr>
              <a:t>Prüfungsmodus wird man zusätzlich darum </a:t>
            </a:r>
            <a:r>
              <a:rPr lang="de-DE" sz="1400" kern="0" dirty="0">
                <a:solidFill>
                  <a:srgbClr val="000000"/>
                </a:solidFill>
                <a:latin typeface="Arial"/>
                <a:cs typeface="Arial"/>
              </a:rPr>
              <a:t>gebeten, den Zugriff auf die Galerie zu erlauben, um am Ende der Prüfung einen Screenshot mit den Prüfungsdetails zu speichern. </a:t>
            </a:r>
            <a:endParaRPr sz="1400" kern="0" dirty="0">
              <a:solidFill>
                <a:srgbClr val="000000"/>
              </a:solidFill>
              <a:latin typeface="Arial"/>
              <a:cs typeface="Arial"/>
            </a:endParaRPr>
          </a:p>
        </p:txBody>
      </p:sp>
      <p:pic>
        <p:nvPicPr>
          <p:cNvPr id="11" name="Grafik 10"/>
          <p:cNvPicPr>
            <a:picLocks noChangeAspect="1"/>
          </p:cNvPicPr>
          <p:nvPr/>
        </p:nvPicPr>
        <p:blipFill>
          <a:blip r:embed="rId3"/>
          <a:stretch/>
        </p:blipFill>
        <p:spPr bwMode="auto">
          <a:xfrm>
            <a:off x="7169849" y="1831250"/>
            <a:ext cx="2863312" cy="1558099"/>
          </a:xfrm>
          <a:prstGeom prst="rect">
            <a:avLst/>
          </a:prstGeom>
        </p:spPr>
      </p:pic>
      <p:pic>
        <p:nvPicPr>
          <p:cNvPr id="12" name="Grafik 11"/>
          <p:cNvPicPr>
            <a:picLocks noChangeAspect="1"/>
          </p:cNvPicPr>
          <p:nvPr/>
        </p:nvPicPr>
        <p:blipFill>
          <a:blip r:embed="rId4"/>
          <a:stretch/>
        </p:blipFill>
        <p:spPr bwMode="auto">
          <a:xfrm>
            <a:off x="7657800" y="3472387"/>
            <a:ext cx="1752752" cy="1432684"/>
          </a:xfrm>
          <a:prstGeom prst="rect">
            <a:avLst/>
          </a:prstGeom>
        </p:spPr>
      </p:pic>
      <p:pic>
        <p:nvPicPr>
          <p:cNvPr id="13" name="Grafik 12"/>
          <p:cNvPicPr>
            <a:picLocks noChangeAspect="1"/>
          </p:cNvPicPr>
          <p:nvPr/>
        </p:nvPicPr>
        <p:blipFill>
          <a:blip r:embed="rId5"/>
          <a:stretch/>
        </p:blipFill>
        <p:spPr bwMode="auto">
          <a:xfrm>
            <a:off x="7169849" y="5207140"/>
            <a:ext cx="2834886" cy="1333616"/>
          </a:xfrm>
          <a:prstGeom prst="rect">
            <a:avLst/>
          </a:prstGeom>
        </p:spPr>
      </p:pic>
      <p:sp>
        <p:nvSpPr>
          <p:cNvPr id="8" name="Textfeld 7">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err="1">
                <a:solidFill>
                  <a:schemeClr val="bg2"/>
                </a:solidFill>
              </a:rPr>
              <a:t>GeoGebra</a:t>
            </a:r>
            <a:r>
              <a:rPr lang="de-DE" sz="3200" dirty="0">
                <a:solidFill>
                  <a:schemeClr val="bg2"/>
                </a:solidFill>
              </a:rPr>
              <a:t> Prüfungsmodus (Besonderheiten </a:t>
            </a:r>
            <a:r>
              <a:rPr lang="de-DE" sz="3200" dirty="0" err="1">
                <a:solidFill>
                  <a:schemeClr val="bg2"/>
                </a:solidFill>
              </a:rPr>
              <a:t>Smatphone</a:t>
            </a:r>
            <a:r>
              <a:rPr lang="de-DE" sz="3200" dirty="0">
                <a:solidFill>
                  <a:schemeClr val="bg2"/>
                </a:solidFill>
              </a:rPr>
              <a:t>/iPad)</a:t>
            </a:r>
          </a:p>
        </p:txBody>
      </p:sp>
    </p:spTree>
    <p:extLst>
      <p:ext uri="{BB962C8B-B14F-4D97-AF65-F5344CB8AC3E}">
        <p14:creationId xmlns:p14="http://schemas.microsoft.com/office/powerpoint/2010/main" val="736453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pic>
        <p:nvPicPr>
          <p:cNvPr id="3" name="Grafik 2"/>
          <p:cNvPicPr>
            <a:picLocks noChangeAspect="1"/>
          </p:cNvPicPr>
          <p:nvPr/>
        </p:nvPicPr>
        <p:blipFill>
          <a:blip r:embed="rId3"/>
          <a:stretch/>
        </p:blipFill>
        <p:spPr bwMode="auto">
          <a:xfrm>
            <a:off x="6263694" y="1629617"/>
            <a:ext cx="4084222" cy="4999982"/>
          </a:xfrm>
          <a:prstGeom prst="rect">
            <a:avLst/>
          </a:prstGeom>
        </p:spPr>
      </p:pic>
      <p:pic>
        <p:nvPicPr>
          <p:cNvPr id="4" name="Grafik 3"/>
          <p:cNvPicPr>
            <a:picLocks noChangeAspect="1"/>
          </p:cNvPicPr>
          <p:nvPr/>
        </p:nvPicPr>
        <p:blipFill>
          <a:blip r:embed="rId3"/>
          <a:stretch/>
        </p:blipFill>
        <p:spPr bwMode="auto">
          <a:xfrm>
            <a:off x="1979694" y="1629617"/>
            <a:ext cx="4084222" cy="4999982"/>
          </a:xfrm>
          <a:prstGeom prst="rect">
            <a:avLst/>
          </a:prstGeom>
        </p:spPr>
      </p:pic>
      <p:sp>
        <p:nvSpPr>
          <p:cNvPr id="5" name="Textfeld 4"/>
          <p:cNvSpPr txBox="1"/>
          <p:nvPr/>
        </p:nvSpPr>
        <p:spPr bwMode="auto">
          <a:xfrm>
            <a:off x="2398541" y="1945195"/>
            <a:ext cx="3246528" cy="3046988"/>
          </a:xfrm>
          <a:prstGeom prst="rect">
            <a:avLst/>
          </a:prstGeom>
          <a:noFill/>
        </p:spPr>
        <p:txBody>
          <a:bodyPr wrap="square" rtlCol="0">
            <a:spAutoFit/>
          </a:bodyPr>
          <a:lstStyle/>
          <a:p>
            <a:pPr algn="ctr">
              <a:buClr>
                <a:srgbClr val="000000"/>
              </a:buClr>
              <a:buFont typeface="Arial"/>
              <a:buNone/>
              <a:defRPr/>
            </a:pPr>
            <a:endParaRPr lang="de-DE" sz="1400" kern="0" dirty="0">
              <a:solidFill>
                <a:srgbClr val="000000"/>
              </a:solidFill>
              <a:latin typeface="Arial"/>
              <a:cs typeface="Arial"/>
            </a:endParaRPr>
          </a:p>
          <a:p>
            <a:pPr algn="ctr">
              <a:buClr>
                <a:srgbClr val="000000"/>
              </a:buClr>
              <a:buFont typeface="Arial"/>
              <a:buNone/>
              <a:defRPr/>
            </a:pPr>
            <a:r>
              <a:rPr lang="de-DE" sz="1400" kern="0" dirty="0">
                <a:solidFill>
                  <a:srgbClr val="000000"/>
                </a:solidFill>
                <a:latin typeface="Arial"/>
                <a:cs typeface="Arial"/>
              </a:rPr>
              <a:t>Arbeitsauftrag 1</a:t>
            </a:r>
            <a:endParaRPr sz="1400" kern="0" dirty="0">
              <a:solidFill>
                <a:srgbClr val="000000"/>
              </a:solidFill>
              <a:latin typeface="Arial"/>
              <a:cs typeface="Arial"/>
            </a:endParaRPr>
          </a:p>
          <a:p>
            <a:pPr algn="ctr">
              <a:buClr>
                <a:srgbClr val="000000"/>
              </a:buClr>
              <a:buFont typeface="Arial"/>
              <a:buNone/>
              <a:defRPr/>
            </a:pPr>
            <a:endParaRPr lang="de-DE" sz="1400" kern="0" dirty="0">
              <a:solidFill>
                <a:srgbClr val="000000"/>
              </a:solidFill>
              <a:latin typeface="Arial"/>
              <a:cs typeface="Arial"/>
            </a:endParaRPr>
          </a:p>
          <a:p>
            <a:pPr>
              <a:buClr>
                <a:srgbClr val="000000"/>
              </a:buClr>
              <a:buFont typeface="Arial"/>
              <a:buNone/>
              <a:defRPr/>
            </a:pPr>
            <a:r>
              <a:rPr lang="de-DE" sz="1400" kern="0" dirty="0">
                <a:solidFill>
                  <a:srgbClr val="000000"/>
                </a:solidFill>
                <a:latin typeface="Arial"/>
                <a:cs typeface="Arial"/>
              </a:rPr>
              <a:t>Aktivieren Sie in </a:t>
            </a:r>
            <a:r>
              <a:rPr lang="de-DE" sz="1400" kern="0" dirty="0" err="1">
                <a:solidFill>
                  <a:srgbClr val="000000"/>
                </a:solidFill>
                <a:latin typeface="Arial"/>
                <a:cs typeface="Arial"/>
              </a:rPr>
              <a:t>GeoGebra</a:t>
            </a:r>
            <a:r>
              <a:rPr lang="de-DE" sz="1400" kern="0" dirty="0">
                <a:solidFill>
                  <a:srgbClr val="000000"/>
                </a:solidFill>
                <a:latin typeface="Arial"/>
                <a:cs typeface="Arial"/>
              </a:rPr>
              <a:t> den Prüfungsmodus in der Rechner Suite App mit der Option „Schulversuch CAS …“ oder in der CAS App.</a:t>
            </a:r>
            <a:endParaRPr sz="1400" kern="0" dirty="0">
              <a:solidFill>
                <a:srgbClr val="000000"/>
              </a:solidFill>
              <a:latin typeface="Arial"/>
              <a:cs typeface="Arial"/>
            </a:endParaRPr>
          </a:p>
          <a:p>
            <a:pPr>
              <a:buClr>
                <a:srgbClr val="000000"/>
              </a:buClr>
              <a:buFont typeface="Arial"/>
              <a:buNone/>
              <a:defRPr/>
            </a:pPr>
            <a:endParaRPr lang="de-DE" sz="1400" kern="0" dirty="0">
              <a:solidFill>
                <a:srgbClr val="000000"/>
              </a:solidFill>
              <a:latin typeface="Arial"/>
              <a:cs typeface="Arial"/>
            </a:endParaRPr>
          </a:p>
          <a:p>
            <a:pPr>
              <a:buClr>
                <a:srgbClr val="000000"/>
              </a:buClr>
              <a:buFont typeface="Arial"/>
              <a:buNone/>
              <a:defRPr/>
            </a:pPr>
            <a:r>
              <a:rPr lang="de-DE" sz="1400" kern="0" dirty="0">
                <a:solidFill>
                  <a:srgbClr val="000000"/>
                </a:solidFill>
                <a:latin typeface="Arial"/>
                <a:cs typeface="Arial"/>
              </a:rPr>
              <a:t>Finden Sie Funktionen, die Sie durchführen können, aber laut Ministerium vom MMS nicht durchführbar sein sollten?</a:t>
            </a:r>
            <a:endParaRPr sz="1400" kern="0" dirty="0">
              <a:solidFill>
                <a:srgbClr val="000000"/>
              </a:solidFill>
              <a:latin typeface="Arial"/>
              <a:cs typeface="Arial"/>
            </a:endParaRPr>
          </a:p>
          <a:p>
            <a:pPr>
              <a:buClr>
                <a:srgbClr val="000000"/>
              </a:buClr>
              <a:buFont typeface="Arial"/>
              <a:buNone/>
              <a:defRPr/>
            </a:pPr>
            <a:endParaRPr lang="de-DE" sz="2400" b="1" kern="0" dirty="0">
              <a:solidFill>
                <a:srgbClr val="000000"/>
              </a:solidFill>
              <a:latin typeface="Arial"/>
              <a:cs typeface="Arial"/>
            </a:endParaRPr>
          </a:p>
        </p:txBody>
      </p:sp>
      <p:sp>
        <p:nvSpPr>
          <p:cNvPr id="7" name="Textfeld 6"/>
          <p:cNvSpPr txBox="1"/>
          <p:nvPr/>
        </p:nvSpPr>
        <p:spPr bwMode="auto">
          <a:xfrm>
            <a:off x="6719399" y="1945195"/>
            <a:ext cx="3009892" cy="3693319"/>
          </a:xfrm>
          <a:prstGeom prst="rect">
            <a:avLst/>
          </a:prstGeom>
          <a:noFill/>
        </p:spPr>
        <p:txBody>
          <a:bodyPr wrap="square" rtlCol="0">
            <a:spAutoFit/>
          </a:bodyPr>
          <a:lstStyle/>
          <a:p>
            <a:pPr algn="ctr">
              <a:buClr>
                <a:srgbClr val="000000"/>
              </a:buClr>
              <a:buFont typeface="Arial"/>
              <a:buNone/>
              <a:defRPr/>
            </a:pPr>
            <a:endParaRPr lang="de-DE" sz="1400" kern="0">
              <a:solidFill>
                <a:srgbClr val="000000"/>
              </a:solidFill>
              <a:latin typeface="Arial"/>
              <a:cs typeface="Arial"/>
            </a:endParaRPr>
          </a:p>
          <a:p>
            <a:pPr algn="ctr">
              <a:buClr>
                <a:srgbClr val="000000"/>
              </a:buClr>
              <a:buFont typeface="Arial"/>
              <a:buNone/>
              <a:defRPr/>
            </a:pPr>
            <a:r>
              <a:rPr lang="de-DE" sz="1400" kern="0">
                <a:solidFill>
                  <a:srgbClr val="000000"/>
                </a:solidFill>
                <a:latin typeface="Arial"/>
                <a:cs typeface="Arial"/>
              </a:rPr>
              <a:t>Arbeitsauftrag 2</a:t>
            </a:r>
            <a:endParaRPr sz="1400" kern="0">
              <a:solidFill>
                <a:srgbClr val="000000"/>
              </a:solidFill>
              <a:latin typeface="Arial"/>
              <a:cs typeface="Arial"/>
            </a:endParaRPr>
          </a:p>
          <a:p>
            <a:pPr algn="ctr">
              <a:buClr>
                <a:srgbClr val="000000"/>
              </a:buClr>
              <a:buFont typeface="Arial"/>
              <a:buNone/>
              <a:defRPr/>
            </a:pPr>
            <a:endParaRPr lang="de-DE" sz="1400" kern="0">
              <a:solidFill>
                <a:srgbClr val="000000"/>
              </a:solidFill>
              <a:latin typeface="Arial"/>
              <a:cs typeface="Arial"/>
            </a:endParaRPr>
          </a:p>
          <a:p>
            <a:pPr>
              <a:buClr>
                <a:srgbClr val="000000"/>
              </a:buClr>
              <a:buFont typeface="Arial"/>
              <a:buNone/>
              <a:defRPr/>
            </a:pPr>
            <a:r>
              <a:rPr lang="de-DE" sz="1400" kern="0">
                <a:solidFill>
                  <a:srgbClr val="000000"/>
                </a:solidFill>
                <a:latin typeface="Arial"/>
                <a:cs typeface="Arial"/>
              </a:rPr>
              <a:t>Aktivieren Sie in GeoGebra den Prüfungsmodus in der Rechner Suite App oder in der CAS App.</a:t>
            </a:r>
            <a:endParaRPr sz="1400" kern="0">
              <a:solidFill>
                <a:srgbClr val="000000"/>
              </a:solidFill>
              <a:latin typeface="Arial"/>
              <a:cs typeface="Arial"/>
            </a:endParaRPr>
          </a:p>
          <a:p>
            <a:pPr>
              <a:buClr>
                <a:srgbClr val="000000"/>
              </a:buClr>
              <a:buFont typeface="Arial"/>
              <a:buNone/>
              <a:defRPr/>
            </a:pPr>
            <a:endParaRPr lang="de-DE" sz="1400" kern="0">
              <a:solidFill>
                <a:srgbClr val="000000"/>
              </a:solidFill>
              <a:latin typeface="Arial"/>
              <a:cs typeface="Arial"/>
            </a:endParaRPr>
          </a:p>
          <a:p>
            <a:pPr>
              <a:buClr>
                <a:srgbClr val="000000"/>
              </a:buClr>
              <a:buFont typeface="Arial"/>
              <a:buNone/>
              <a:defRPr/>
            </a:pPr>
            <a:endParaRPr lang="de-DE" sz="1400" kern="0">
              <a:solidFill>
                <a:srgbClr val="000000"/>
              </a:solidFill>
              <a:latin typeface="Arial"/>
              <a:cs typeface="Arial"/>
            </a:endParaRPr>
          </a:p>
          <a:p>
            <a:pPr>
              <a:buClr>
                <a:srgbClr val="000000"/>
              </a:buClr>
              <a:buFont typeface="Arial"/>
              <a:buNone/>
              <a:defRPr/>
            </a:pPr>
            <a:r>
              <a:rPr lang="de-DE" sz="1400" kern="0">
                <a:solidFill>
                  <a:srgbClr val="000000"/>
                </a:solidFill>
                <a:latin typeface="Arial"/>
                <a:cs typeface="Arial"/>
              </a:rPr>
              <a:t>Versuchen Sie den Prüfungsmodus zu verlassen ohne einen visuellen Alarm auszulösen. </a:t>
            </a:r>
            <a:endParaRPr sz="1400" kern="0">
              <a:solidFill>
                <a:srgbClr val="000000"/>
              </a:solidFill>
              <a:latin typeface="Arial"/>
              <a:cs typeface="Arial"/>
            </a:endParaRPr>
          </a:p>
        </p:txBody>
      </p:sp>
      <p:sp>
        <p:nvSpPr>
          <p:cNvPr id="8" name="Textfeld 7">
            <a:extLst>
              <a:ext uri="{FF2B5EF4-FFF2-40B4-BE49-F238E27FC236}">
                <a16:creationId xmlns:a16="http://schemas.microsoft.com/office/drawing/2014/main" id="{2A406E47-99EB-45AD-B39A-5063065E82B5}"/>
              </a:ext>
            </a:extLst>
          </p:cNvPr>
          <p:cNvSpPr txBox="1"/>
          <p:nvPr/>
        </p:nvSpPr>
        <p:spPr>
          <a:xfrm>
            <a:off x="1329178" y="374136"/>
            <a:ext cx="7550127" cy="1077218"/>
          </a:xfrm>
          <a:prstGeom prst="rect">
            <a:avLst/>
          </a:prstGeom>
          <a:noFill/>
        </p:spPr>
        <p:txBody>
          <a:bodyPr wrap="square" rtlCol="0">
            <a:spAutoFit/>
          </a:bodyPr>
          <a:lstStyle/>
          <a:p>
            <a:r>
              <a:rPr lang="de-DE" sz="3200" dirty="0" err="1">
                <a:solidFill>
                  <a:schemeClr val="bg2"/>
                </a:solidFill>
              </a:rPr>
              <a:t>GeoGebra</a:t>
            </a:r>
            <a:r>
              <a:rPr lang="de-DE" sz="3200" dirty="0">
                <a:solidFill>
                  <a:schemeClr val="bg2"/>
                </a:solidFill>
              </a:rPr>
              <a:t> Prüfungsmodus </a:t>
            </a:r>
          </a:p>
          <a:p>
            <a:r>
              <a:rPr lang="de-DE" sz="3200" dirty="0">
                <a:solidFill>
                  <a:schemeClr val="bg2"/>
                </a:solidFill>
              </a:rPr>
              <a:t>Arbeitsaufträge</a:t>
            </a:r>
          </a:p>
        </p:txBody>
      </p:sp>
    </p:spTree>
    <p:extLst>
      <p:ext uri="{BB962C8B-B14F-4D97-AF65-F5344CB8AC3E}">
        <p14:creationId xmlns:p14="http://schemas.microsoft.com/office/powerpoint/2010/main" val="19418439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5"/>
          <p:cNvSpPr txBox="1">
            <a:spLocks/>
          </p:cNvSpPr>
          <p:nvPr/>
        </p:nvSpPr>
        <p:spPr bwMode="auto">
          <a:xfrm>
            <a:off x="1329178" y="1945195"/>
            <a:ext cx="8569325" cy="3726850"/>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342900" algn="l">
              <a:lnSpc>
                <a:spcPct val="100000"/>
              </a:lnSpc>
              <a:spcBef>
                <a:spcPts val="0"/>
              </a:spcBef>
              <a:spcAft>
                <a:spcPts val="0"/>
              </a:spcAft>
              <a:buClr>
                <a:schemeClr val="dk2"/>
              </a:buClr>
              <a:buSzPts val="1800"/>
              <a:buFont typeface="Arial"/>
              <a:buChar char="•"/>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0" i="0" u="none" strike="noStrike" kern="0" cap="none" spc="0" normalizeH="0" baseline="0" noProof="0">
                <a:ln>
                  <a:noFill/>
                </a:ln>
                <a:solidFill>
                  <a:srgbClr val="000000"/>
                </a:solidFill>
                <a:effectLst/>
                <a:uLnTx/>
                <a:uFillTx/>
                <a:latin typeface="Arial"/>
                <a:cs typeface="Arial"/>
              </a:rPr>
              <a:t>Funktionen eigens zum grafischen Darstellen geometrischer Objekte,</a:t>
            </a:r>
          </a:p>
          <a:p>
            <a:pPr marL="514350" marR="0" lvl="0" indent="-28575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0" i="0" u="none" strike="noStrike" kern="0" cap="none" spc="0" normalizeH="0" baseline="0" noProof="0">
                <a:ln>
                  <a:noFill/>
                </a:ln>
                <a:solidFill>
                  <a:srgbClr val="000000"/>
                </a:solidFill>
                <a:effectLst/>
                <a:uLnTx/>
                <a:uFillTx/>
                <a:latin typeface="Arial"/>
                <a:cs typeface="Arial"/>
              </a:rPr>
              <a:t>Funktionen, die Anwendungen elementarer Funktionen des CAS bzw. MMS in Verbindung mit mathematischen Definitionen oder Formeln darstellen (z. B. Funktionen eigens zum Bestimmen der Nullstellen einer Funktion, der Gleichung einer Tangente an einen Funktionsgraphen, der Länge eines Kurvenstücks, des Volumens eines geometrischen Körpers, der Gleichung einer Ebene aus den Koordinaten dreier gegebener Punkte, der Größe des Winkels zwischen zwei Vektoren, der Lagebeziehungen geometrischer Objekte, der Standardabweichung einer Zufallsgröße oder des Werts eines Parameters einer Wahrscheinlichkeitsverteilung aus einem Wert dieser Verteilung und gegebenen Werten der weiteren zugehörigen Parameter).</a:t>
            </a:r>
          </a:p>
          <a:p>
            <a:pPr marL="457200" marR="0" lvl="0" indent="-342900" algn="l" defTabSz="914400" eaLnBrk="1" fontAlgn="auto" latinLnBrk="0" hangingPunct="1">
              <a:lnSpc>
                <a:spcPct val="100000"/>
              </a:lnSpc>
              <a:spcBef>
                <a:spcPts val="0"/>
              </a:spcBef>
              <a:spcAft>
                <a:spcPts val="0"/>
              </a:spcAft>
              <a:buClr>
                <a:srgbClr val="00549F"/>
              </a:buClr>
              <a:buSzPts val="1800"/>
              <a:buFont typeface="Arial"/>
              <a:buChar char="•"/>
              <a:tabLst/>
              <a:defRPr/>
            </a:pPr>
            <a:endParaRPr kumimoji="0" lang="de-DE" sz="1800" b="0" i="0" u="none" strike="noStrike" kern="0" cap="none" spc="0" normalizeH="0" baseline="0" noProof="0">
              <a:ln>
                <a:noFill/>
              </a:ln>
              <a:solidFill>
                <a:srgbClr val="000000"/>
              </a:solidFill>
              <a:effectLst/>
              <a:uLnTx/>
              <a:uFillTx/>
              <a:latin typeface="Arial"/>
              <a:cs typeface="Arial"/>
            </a:endParaRPr>
          </a:p>
        </p:txBody>
      </p:sp>
      <p:sp>
        <p:nvSpPr>
          <p:cNvPr id="4" name="Textfeld 3"/>
          <p:cNvSpPr txBox="1"/>
          <p:nvPr/>
        </p:nvSpPr>
        <p:spPr bwMode="auto">
          <a:xfrm>
            <a:off x="6096220" y="6392796"/>
            <a:ext cx="7589175" cy="400110"/>
          </a:xfrm>
          <a:prstGeom prst="rect">
            <a:avLst/>
          </a:prstGeom>
          <a:noFill/>
        </p:spPr>
        <p:txBody>
          <a:bodyPr wrap="square" rtlCol="0">
            <a:spAutoFit/>
          </a:bodyPr>
          <a:lstStyle/>
          <a:p>
            <a:pPr defTabSz="457200">
              <a:defRPr/>
            </a:pPr>
            <a:r>
              <a:rPr lang="de-DE" sz="1000" kern="0">
                <a:solidFill>
                  <a:prstClr val="black"/>
                </a:solidFill>
                <a:latin typeface="Calibri"/>
                <a:cs typeface="Arial"/>
              </a:rPr>
              <a:t>MSB NRW:</a:t>
            </a:r>
            <a:br>
              <a:rPr lang="de-DE" sz="1000" kern="0">
                <a:solidFill>
                  <a:prstClr val="black"/>
                </a:solidFill>
                <a:latin typeface="Calibri"/>
                <a:cs typeface="Arial"/>
              </a:rPr>
            </a:br>
            <a:r>
              <a:rPr lang="de-DE" sz="1000" kern="0">
                <a:solidFill>
                  <a:prstClr val="black"/>
                </a:solidFill>
                <a:latin typeface="Calibri"/>
                <a:cs typeface="Arial"/>
              </a:rPr>
              <a:t>https://www.standardsicherung.schulministerium.nrw.de/cms/zentralabitur-gost/faecher/getfile.php?file=5686</a:t>
            </a:r>
            <a:endParaRPr sz="1400" kern="0">
              <a:solidFill>
                <a:srgbClr val="000000"/>
              </a:solidFill>
              <a:latin typeface="Arial"/>
              <a:cs typeface="Arial"/>
            </a:endParaRPr>
          </a:p>
        </p:txBody>
      </p:sp>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7550127" cy="646331"/>
          </a:xfrm>
          <a:prstGeom prst="rect">
            <a:avLst/>
          </a:prstGeom>
          <a:noFill/>
        </p:spPr>
        <p:txBody>
          <a:bodyPr wrap="square" rtlCol="0">
            <a:spAutoFit/>
          </a:bodyPr>
          <a:lstStyle/>
          <a:p>
            <a:r>
              <a:rPr lang="de-DE" sz="3600" dirty="0">
                <a:solidFill>
                  <a:schemeClr val="bg2"/>
                </a:solidFill>
              </a:rPr>
              <a:t>Was ist nicht vorgesehen?</a:t>
            </a:r>
          </a:p>
        </p:txBody>
      </p:sp>
    </p:spTree>
    <p:extLst>
      <p:ext uri="{BB962C8B-B14F-4D97-AF65-F5344CB8AC3E}">
        <p14:creationId xmlns:p14="http://schemas.microsoft.com/office/powerpoint/2010/main" val="37572126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FE7C0BBE-4C2B-4CE6-8E85-B4DA6B7CCDCF}"/>
              </a:ext>
            </a:extLst>
          </p:cNvPr>
          <p:cNvSpPr>
            <a:spLocks noGrp="1"/>
          </p:cNvSpPr>
          <p:nvPr>
            <p:ph idx="1"/>
          </p:nvPr>
        </p:nvSpPr>
        <p:spPr/>
        <p:txBody>
          <a:bodyPr/>
          <a:lstStyle/>
          <a:p>
            <a:pPr marL="285750" indent="-285750">
              <a:buFont typeface="Arial" panose="020B0604020202020204" pitchFamily="34" charset="0"/>
              <a:buChar char="•"/>
              <a:defRPr/>
            </a:pPr>
            <a:r>
              <a:rPr lang="de-DE" dirty="0"/>
              <a:t>Kurzer Input</a:t>
            </a:r>
          </a:p>
          <a:p>
            <a:pPr marL="285750" indent="-285750">
              <a:buFont typeface="Arial" panose="020B0604020202020204" pitchFamily="34" charset="0"/>
              <a:buChar char="•"/>
              <a:defRPr/>
            </a:pPr>
            <a:endParaRPr lang="de-DE" dirty="0"/>
          </a:p>
          <a:p>
            <a:pPr marL="514350" indent="-285750">
              <a:buFont typeface="Arial" panose="020B0604020202020204" pitchFamily="34" charset="0"/>
              <a:buChar char="•"/>
              <a:defRPr/>
            </a:pPr>
            <a:r>
              <a:rPr lang="de-DE" dirty="0"/>
              <a:t>Kernlehrplan</a:t>
            </a:r>
          </a:p>
          <a:p>
            <a:pPr marL="514350" indent="-285750">
              <a:buFont typeface="Arial" panose="020B0604020202020204" pitchFamily="34" charset="0"/>
              <a:buChar char="•"/>
              <a:defRPr/>
            </a:pPr>
            <a:endParaRPr lang="de-DE" dirty="0"/>
          </a:p>
          <a:p>
            <a:pPr marL="514350" indent="-285750">
              <a:buFont typeface="Arial" panose="020B0604020202020204" pitchFamily="34" charset="0"/>
              <a:buChar char="•"/>
              <a:defRPr/>
            </a:pPr>
            <a:r>
              <a:rPr lang="de-DE" dirty="0"/>
              <a:t>Mögliche </a:t>
            </a:r>
            <a:r>
              <a:rPr lang="de-DE" dirty="0" err="1"/>
              <a:t>GeoGebra</a:t>
            </a:r>
            <a:r>
              <a:rPr lang="de-DE" dirty="0"/>
              <a:t>-Tools (Browser und Apps)</a:t>
            </a:r>
          </a:p>
          <a:p>
            <a:pPr marL="514350" indent="-285750">
              <a:buFont typeface="Arial" panose="020B0604020202020204" pitchFamily="34" charset="0"/>
              <a:buChar char="•"/>
              <a:defRPr/>
            </a:pPr>
            <a:endParaRPr lang="de-DE" dirty="0"/>
          </a:p>
          <a:p>
            <a:pPr marL="514350" indent="-285750">
              <a:buFont typeface="Arial" panose="020B0604020202020204" pitchFamily="34" charset="0"/>
              <a:buChar char="•"/>
              <a:defRPr/>
            </a:pPr>
            <a:r>
              <a:rPr lang="de-DE" dirty="0"/>
              <a:t>Anforderungen CAS bzw. MMS </a:t>
            </a:r>
          </a:p>
          <a:p>
            <a:pPr marL="400050" indent="-285750">
              <a:buFont typeface="Arial" panose="020B0604020202020204" pitchFamily="34" charset="0"/>
              <a:buChar char="•"/>
              <a:defRPr/>
            </a:pPr>
            <a:endParaRPr lang="de-DE" dirty="0"/>
          </a:p>
          <a:p>
            <a:pPr marL="285750" indent="-285750">
              <a:buFont typeface="Arial" panose="020B0604020202020204" pitchFamily="34" charset="0"/>
              <a:buChar char="•"/>
              <a:defRPr/>
            </a:pPr>
            <a:r>
              <a:rPr lang="de-DE" b="1" dirty="0"/>
              <a:t>Arbeitsphase und Austausch </a:t>
            </a:r>
            <a:r>
              <a:rPr lang="de-DE" dirty="0"/>
              <a:t>CAS in </a:t>
            </a:r>
            <a:r>
              <a:rPr lang="de-DE" dirty="0" err="1"/>
              <a:t>GeoGebra</a:t>
            </a:r>
            <a:endParaRPr lang="de-DE" dirty="0"/>
          </a:p>
          <a:p>
            <a:pPr marL="285750" indent="-285750">
              <a:buFont typeface="Arial" panose="020B0604020202020204" pitchFamily="34" charset="0"/>
              <a:buChar char="•"/>
              <a:defRPr/>
            </a:pPr>
            <a:endParaRPr lang="de-DE" dirty="0"/>
          </a:p>
          <a:p>
            <a:pPr marL="285750" indent="-285750">
              <a:buFont typeface="Arial" panose="020B0604020202020204" pitchFamily="34" charset="0"/>
              <a:buChar char="•"/>
              <a:defRPr/>
            </a:pPr>
            <a:r>
              <a:rPr lang="de-DE" b="1" dirty="0"/>
              <a:t>Arbeitsphase</a:t>
            </a:r>
            <a:r>
              <a:rPr lang="de-DE" dirty="0"/>
              <a:t> </a:t>
            </a:r>
            <a:r>
              <a:rPr lang="de-DE" b="1" dirty="0"/>
              <a:t>und Austausch </a:t>
            </a:r>
            <a:r>
              <a:rPr lang="de-DE" dirty="0"/>
              <a:t>Prüfungsmodus</a:t>
            </a:r>
          </a:p>
          <a:p>
            <a:pPr marL="285750" indent="-285750">
              <a:buFont typeface="Arial" panose="020B0604020202020204" pitchFamily="34" charset="0"/>
              <a:buChar char="•"/>
              <a:defRPr/>
            </a:pPr>
            <a:endParaRPr lang="de-DE" dirty="0"/>
          </a:p>
          <a:p>
            <a:pPr marL="285750" indent="-285750">
              <a:buFont typeface="Arial" panose="020B0604020202020204" pitchFamily="34" charset="0"/>
              <a:buChar char="•"/>
              <a:defRPr/>
            </a:pPr>
            <a:r>
              <a:rPr lang="de-DE" b="1" dirty="0"/>
              <a:t>Kurzinput und Austausch</a:t>
            </a:r>
            <a:r>
              <a:rPr lang="de-DE" dirty="0"/>
              <a:t>: Dokumentation und Blick in IQB-Aufgaben</a:t>
            </a:r>
          </a:p>
          <a:p>
            <a:pPr marL="285750" indent="-285750">
              <a:buFont typeface="Arial" panose="020B0604020202020204" pitchFamily="34" charset="0"/>
              <a:buChar char="•"/>
              <a:defRPr/>
            </a:pPr>
            <a:endParaRPr lang="de-DE" dirty="0"/>
          </a:p>
          <a:p>
            <a:pPr marL="285750" indent="-285750">
              <a:buFont typeface="Arial" panose="020B0604020202020204" pitchFamily="34" charset="0"/>
              <a:buChar char="•"/>
              <a:defRPr/>
            </a:pPr>
            <a:r>
              <a:rPr lang="de-DE" dirty="0"/>
              <a:t>Reflexion und Diskussion </a:t>
            </a:r>
          </a:p>
          <a:p>
            <a:endParaRPr lang="de-DE" dirty="0"/>
          </a:p>
        </p:txBody>
      </p:sp>
      <p:sp>
        <p:nvSpPr>
          <p:cNvPr id="3" name="Textfeld 2">
            <a:extLst>
              <a:ext uri="{FF2B5EF4-FFF2-40B4-BE49-F238E27FC236}">
                <a16:creationId xmlns:a16="http://schemas.microsoft.com/office/drawing/2014/main" id="{2A406E47-99EB-45AD-B39A-5063065E82B5}"/>
              </a:ext>
            </a:extLst>
          </p:cNvPr>
          <p:cNvSpPr txBox="1"/>
          <p:nvPr/>
        </p:nvSpPr>
        <p:spPr>
          <a:xfrm>
            <a:off x="1329178" y="374136"/>
            <a:ext cx="1774845" cy="646331"/>
          </a:xfrm>
          <a:prstGeom prst="rect">
            <a:avLst/>
          </a:prstGeom>
          <a:noFill/>
        </p:spPr>
        <p:txBody>
          <a:bodyPr wrap="none" rtlCol="0">
            <a:spAutoFit/>
          </a:bodyPr>
          <a:lstStyle/>
          <a:p>
            <a:r>
              <a:rPr lang="de-DE" sz="3600" dirty="0">
                <a:solidFill>
                  <a:schemeClr val="bg2"/>
                </a:solidFill>
              </a:rPr>
              <a:t>Agenda</a:t>
            </a:r>
          </a:p>
        </p:txBody>
      </p:sp>
    </p:spTree>
    <p:extLst>
      <p:ext uri="{BB962C8B-B14F-4D97-AF65-F5344CB8AC3E}">
        <p14:creationId xmlns:p14="http://schemas.microsoft.com/office/powerpoint/2010/main" val="1716296799"/>
      </p:ext>
    </p:extLst>
  </p:cSld>
  <p:clrMapOvr>
    <a:masterClrMapping/>
  </p:clrMapOvr>
  <p:extLst>
    <p:ext uri="{6950BFC3-D8DA-4A85-94F7-54DA5524770B}">
      <p188:commentRel xmlns:p188="http://schemas.microsoft.com/office/powerpoint/2018/8/main" r:id="rId3"/>
    </p:ext>
  </p:extLs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feld 2">
            <a:extLst>
              <a:ext uri="{FF2B5EF4-FFF2-40B4-BE49-F238E27FC236}">
                <a16:creationId xmlns:a16="http://schemas.microsoft.com/office/drawing/2014/main" id="{2A406E47-99EB-45AD-B39A-5063065E82B5}"/>
              </a:ext>
            </a:extLst>
          </p:cNvPr>
          <p:cNvSpPr txBox="1"/>
          <p:nvPr/>
        </p:nvSpPr>
        <p:spPr>
          <a:xfrm>
            <a:off x="1329178" y="374136"/>
            <a:ext cx="7550127" cy="646331"/>
          </a:xfrm>
          <a:prstGeom prst="rect">
            <a:avLst/>
          </a:prstGeom>
          <a:noFill/>
        </p:spPr>
        <p:txBody>
          <a:bodyPr wrap="square" rtlCol="0">
            <a:spAutoFit/>
          </a:bodyPr>
          <a:lstStyle/>
          <a:p>
            <a:r>
              <a:rPr lang="de-DE" sz="3600" dirty="0">
                <a:solidFill>
                  <a:schemeClr val="bg2"/>
                </a:solidFill>
              </a:rPr>
              <a:t>Dokumentation</a:t>
            </a:r>
          </a:p>
        </p:txBody>
      </p:sp>
    </p:spTree>
    <p:extLst>
      <p:ext uri="{BB962C8B-B14F-4D97-AF65-F5344CB8AC3E}">
        <p14:creationId xmlns:p14="http://schemas.microsoft.com/office/powerpoint/2010/main" val="6556421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3"/>
          <p:cNvSpPr txBox="1">
            <a:spLocks/>
          </p:cNvSpPr>
          <p:nvPr/>
        </p:nvSpPr>
        <p:spPr bwMode="auto">
          <a:xfrm>
            <a:off x="1329178" y="1818150"/>
            <a:ext cx="8569325" cy="5039850"/>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228600" algn="l" defTabSz="914400" eaLnBrk="1" fontAlgn="auto" latinLnBrk="0" hangingPunct="1">
              <a:lnSpc>
                <a:spcPct val="107000"/>
              </a:lnSpc>
              <a:spcBef>
                <a:spcPts val="0"/>
              </a:spcBef>
              <a:spcAft>
                <a:spcPts val="800"/>
              </a:spcAft>
              <a:buClr>
                <a:srgbClr val="00549F"/>
              </a:buClr>
              <a:buSzPts val="1800"/>
              <a:buFont typeface="Arial"/>
              <a:buNone/>
              <a:tabLst/>
              <a:defRPr/>
            </a:pPr>
            <a:r>
              <a:rPr kumimoji="0" lang="de-DE" sz="1800" b="0" i="0" u="none" strike="noStrike" kern="0" cap="none" spc="0" normalizeH="0" baseline="0" noProof="0" dirty="0">
                <a:ln>
                  <a:noFill/>
                </a:ln>
                <a:solidFill>
                  <a:srgbClr val="000000"/>
                </a:solidFill>
                <a:effectLst/>
                <a:uLnTx/>
                <a:uFillTx/>
                <a:latin typeface="Calibri"/>
                <a:ea typeface="Calibri"/>
                <a:cs typeface="Times New Roman"/>
              </a:rPr>
              <a:t>„Auch wenn bei einem schriftlichen Leistungsnachweis ein CAS […] verwendet werden darf, müssen alle Lösungen auf Papier dokumentiert werden. </a:t>
            </a:r>
            <a:r>
              <a:rPr kumimoji="0" lang="de-DE" sz="1800" b="1" i="0" u="none" strike="noStrike" kern="0" cap="none" spc="0" normalizeH="0" baseline="0" noProof="0" dirty="0">
                <a:ln>
                  <a:noFill/>
                </a:ln>
                <a:solidFill>
                  <a:srgbClr val="000000"/>
                </a:solidFill>
                <a:effectLst/>
                <a:uLnTx/>
                <a:uFillTx/>
                <a:latin typeface="Calibri"/>
                <a:ea typeface="Calibri"/>
                <a:cs typeface="Times New Roman"/>
              </a:rPr>
              <a:t>Was dabei von den Schülerinnen und Schülern erwartet wird, muss rechtzeitig vor der Durchführung des ersten derartigen Leistungsnachweises im Unterricht geklärt werden. </a:t>
            </a:r>
            <a:r>
              <a:rPr kumimoji="0" lang="de-DE" sz="1800" b="0" i="0" u="none" strike="noStrike" kern="0" cap="none" spc="0" normalizeH="0" baseline="0" noProof="0" dirty="0">
                <a:ln>
                  <a:noFill/>
                </a:ln>
                <a:solidFill>
                  <a:srgbClr val="000000"/>
                </a:solidFill>
                <a:effectLst/>
                <a:uLnTx/>
                <a:uFillTx/>
                <a:latin typeface="Calibri"/>
                <a:ea typeface="Calibri"/>
                <a:cs typeface="Times New Roman"/>
              </a:rPr>
              <a:t>Exakte, allgemeingültige Regeln dazu, wie ein bestimmtes CAS-Verfahren zu dokumentieren ist, lassen sich zwar nicht festlegen, es können jedoch grundlegende Anforderungen an die Dokumentation einer Lösung genannt werden.</a:t>
            </a:r>
            <a:endParaRPr kumimoji="0" lang="de-DE" sz="1800" b="0" i="0" u="none" strike="noStrike" kern="0" cap="none" spc="0" normalizeH="0" baseline="0" noProof="0" dirty="0">
              <a:ln>
                <a:noFill/>
              </a:ln>
              <a:solidFill>
                <a:srgbClr val="000000"/>
              </a:solidFill>
              <a:effectLst/>
              <a:uLnTx/>
              <a:uFillTx/>
              <a:latin typeface="Arial"/>
              <a:cs typeface="Arial"/>
            </a:endParaRPr>
          </a:p>
          <a:p>
            <a:pPr marL="457200" marR="0" lvl="0" indent="-228600" algn="l" defTabSz="914400" eaLnBrk="1" fontAlgn="auto" latinLnBrk="0" hangingPunct="1">
              <a:lnSpc>
                <a:spcPct val="107000"/>
              </a:lnSpc>
              <a:spcBef>
                <a:spcPts val="0"/>
              </a:spcBef>
              <a:spcAft>
                <a:spcPts val="800"/>
              </a:spcAft>
              <a:buClr>
                <a:srgbClr val="00549F"/>
              </a:buClr>
              <a:buSzPts val="1800"/>
              <a:buFont typeface="Arial"/>
              <a:buNone/>
              <a:tabLst/>
              <a:defRPr/>
            </a:pPr>
            <a:r>
              <a:rPr kumimoji="0" lang="de-DE" sz="1800" b="0" i="0" u="none" strike="noStrike" kern="0" cap="none" spc="0" normalizeH="0" baseline="0" noProof="0" dirty="0">
                <a:ln>
                  <a:noFill/>
                </a:ln>
                <a:solidFill>
                  <a:srgbClr val="000000"/>
                </a:solidFill>
                <a:effectLst/>
                <a:uLnTx/>
                <a:uFillTx/>
                <a:latin typeface="Segoe UI Emoji"/>
                <a:ea typeface="Calibri"/>
                <a:cs typeface="Segoe UI Emoji"/>
              </a:rPr>
              <a:t>♦</a:t>
            </a:r>
            <a:r>
              <a:rPr kumimoji="0" lang="de-DE" sz="1800" b="0" i="0" u="none" strike="noStrike" kern="0" cap="none" spc="0" normalizeH="0" baseline="0" noProof="0" dirty="0">
                <a:ln>
                  <a:noFill/>
                </a:ln>
                <a:solidFill>
                  <a:srgbClr val="000000"/>
                </a:solidFill>
                <a:effectLst/>
                <a:uLnTx/>
                <a:uFillTx/>
                <a:latin typeface="Calibri"/>
                <a:ea typeface="Calibri"/>
                <a:cs typeface="Times New Roman"/>
              </a:rPr>
              <a:t> Die Dokumentation </a:t>
            </a:r>
            <a:r>
              <a:rPr kumimoji="0" lang="de-DE" sz="1800" b="1" i="0" u="none" strike="noStrike" kern="0" cap="none" spc="0" normalizeH="0" baseline="0" noProof="0" dirty="0">
                <a:ln>
                  <a:noFill/>
                </a:ln>
                <a:solidFill>
                  <a:srgbClr val="000000"/>
                </a:solidFill>
                <a:effectLst/>
                <a:uLnTx/>
                <a:uFillTx/>
                <a:latin typeface="Calibri"/>
                <a:ea typeface="Calibri"/>
                <a:cs typeface="Times New Roman"/>
              </a:rPr>
              <a:t>einer Lösung muss diese nachvollziehbar darstellen</a:t>
            </a:r>
            <a:r>
              <a:rPr kumimoji="0" lang="de-DE" sz="1800" b="0" i="0" u="none" strike="noStrike" kern="0" cap="none" spc="0" normalizeH="0" baseline="0" noProof="0" dirty="0">
                <a:ln>
                  <a:noFill/>
                </a:ln>
                <a:solidFill>
                  <a:srgbClr val="000000"/>
                </a:solidFill>
                <a:effectLst/>
                <a:uLnTx/>
                <a:uFillTx/>
                <a:latin typeface="Calibri"/>
                <a:ea typeface="Calibri"/>
                <a:cs typeface="Times New Roman"/>
              </a:rPr>
              <a:t>. </a:t>
            </a:r>
            <a:r>
              <a:rPr kumimoji="0" lang="de-DE" sz="1800" b="1" i="0" u="none" strike="noStrike" kern="0" cap="none" spc="0" normalizeH="0" baseline="0" noProof="0" dirty="0">
                <a:ln>
                  <a:noFill/>
                </a:ln>
                <a:solidFill>
                  <a:srgbClr val="000000"/>
                </a:solidFill>
                <a:effectLst/>
                <a:uLnTx/>
                <a:uFillTx/>
                <a:latin typeface="Calibri"/>
                <a:ea typeface="Calibri"/>
                <a:cs typeface="Times New Roman"/>
              </a:rPr>
              <a:t>Insbesondere muss deutlich werden, bei welchen Lösungsschritten und in welcher Weise […] [das CAS] verwendet wurde.</a:t>
            </a:r>
            <a:endParaRPr kumimoji="0" lang="de-DE" sz="1800" b="0" i="0" u="none" strike="noStrike" kern="0" cap="none" spc="0" normalizeH="0" baseline="0" noProof="0" dirty="0">
              <a:ln>
                <a:noFill/>
              </a:ln>
              <a:solidFill>
                <a:srgbClr val="000000"/>
              </a:solidFill>
              <a:effectLst/>
              <a:uLnTx/>
              <a:uFillTx/>
              <a:latin typeface="Arial"/>
              <a:cs typeface="Arial"/>
            </a:endParaRPr>
          </a:p>
          <a:p>
            <a:pPr marL="457200" marR="0" lvl="0" indent="-228600" algn="l" defTabSz="914400" eaLnBrk="1" fontAlgn="auto" latinLnBrk="0" hangingPunct="1">
              <a:lnSpc>
                <a:spcPct val="107000"/>
              </a:lnSpc>
              <a:spcBef>
                <a:spcPts val="0"/>
              </a:spcBef>
              <a:spcAft>
                <a:spcPts val="800"/>
              </a:spcAft>
              <a:buClr>
                <a:srgbClr val="00549F"/>
              </a:buClr>
              <a:buSzPts val="1800"/>
              <a:buFont typeface="Arial"/>
              <a:buNone/>
              <a:tabLst/>
              <a:defRPr/>
            </a:pPr>
            <a:r>
              <a:rPr kumimoji="0" lang="de-DE" sz="1800" b="0" i="0" u="none" strike="noStrike" kern="0" cap="none" spc="0" normalizeH="0" baseline="0" noProof="0" dirty="0">
                <a:ln>
                  <a:noFill/>
                </a:ln>
                <a:solidFill>
                  <a:srgbClr val="000000"/>
                </a:solidFill>
                <a:effectLst/>
                <a:uLnTx/>
                <a:uFillTx/>
                <a:latin typeface="Segoe UI Emoji"/>
                <a:ea typeface="Calibri"/>
                <a:cs typeface="Segoe UI Emoji"/>
              </a:rPr>
              <a:t>♦</a:t>
            </a:r>
            <a:r>
              <a:rPr kumimoji="0" lang="de-DE" sz="1800" b="0" i="0" u="none" strike="noStrike" kern="0" cap="none" spc="0" normalizeH="0" baseline="0" noProof="0" dirty="0">
                <a:ln>
                  <a:noFill/>
                </a:ln>
                <a:solidFill>
                  <a:srgbClr val="000000"/>
                </a:solidFill>
                <a:effectLst/>
                <a:uLnTx/>
                <a:uFillTx/>
                <a:latin typeface="Calibri"/>
                <a:ea typeface="Calibri"/>
                <a:cs typeface="Times New Roman"/>
              </a:rPr>
              <a:t> Die Dokumentation einer Lösung beschreibt mathematische Vorgehensweisen und </a:t>
            </a:r>
            <a:r>
              <a:rPr kumimoji="0" lang="de-DE" sz="1800" b="1" i="0" u="none" strike="noStrike" kern="0" cap="none" spc="0" normalizeH="0" baseline="0" noProof="0" dirty="0">
                <a:ln>
                  <a:noFill/>
                </a:ln>
                <a:solidFill>
                  <a:srgbClr val="000000"/>
                </a:solidFill>
                <a:effectLst/>
                <a:uLnTx/>
                <a:uFillTx/>
                <a:latin typeface="Calibri"/>
                <a:ea typeface="Calibri"/>
                <a:cs typeface="Times New Roman"/>
              </a:rPr>
              <a:t>beschränkt sich dabei nicht auf die Wiedergabe produktspezifischer Rechnersprache</a:t>
            </a:r>
            <a:r>
              <a:rPr kumimoji="0" lang="de-DE" sz="1800" b="0" i="0" u="none" strike="noStrike" kern="0" cap="none" spc="0" normalizeH="0" baseline="0" noProof="0" dirty="0">
                <a:ln>
                  <a:noFill/>
                </a:ln>
                <a:solidFill>
                  <a:srgbClr val="000000"/>
                </a:solidFill>
                <a:effectLst/>
                <a:uLnTx/>
                <a:uFillTx/>
                <a:latin typeface="Calibri"/>
                <a:ea typeface="Calibri"/>
                <a:cs typeface="Times New Roman"/>
              </a:rPr>
              <a:t>.</a:t>
            </a:r>
            <a:endParaRPr kumimoji="0" lang="de-DE" sz="1800" b="0" i="0" u="none" strike="noStrike" kern="0" cap="none" spc="0" normalizeH="0" baseline="0" noProof="0" dirty="0">
              <a:ln>
                <a:noFill/>
              </a:ln>
              <a:solidFill>
                <a:srgbClr val="000000"/>
              </a:solidFill>
              <a:effectLst/>
              <a:uLnTx/>
              <a:uFillTx/>
              <a:latin typeface="Arial"/>
              <a:cs typeface="Arial"/>
            </a:endParaRPr>
          </a:p>
          <a:p>
            <a:pPr marL="457200" marR="0" lvl="0" indent="-228600" algn="l" defTabSz="914400" eaLnBrk="1" fontAlgn="auto" latinLnBrk="0" hangingPunct="1">
              <a:lnSpc>
                <a:spcPct val="107000"/>
              </a:lnSpc>
              <a:spcBef>
                <a:spcPts val="0"/>
              </a:spcBef>
              <a:spcAft>
                <a:spcPts val="800"/>
              </a:spcAft>
              <a:buClr>
                <a:srgbClr val="00549F"/>
              </a:buClr>
              <a:buSzPts val="1800"/>
              <a:buFont typeface="Arial"/>
              <a:buNone/>
              <a:tabLst/>
              <a:defRPr/>
            </a:pPr>
            <a:r>
              <a:rPr kumimoji="0" lang="de-DE" sz="1800" b="0" i="0" u="none" strike="noStrike" kern="0" cap="none" spc="0" normalizeH="0" baseline="0" noProof="0" dirty="0">
                <a:ln>
                  <a:noFill/>
                </a:ln>
                <a:solidFill>
                  <a:srgbClr val="000000"/>
                </a:solidFill>
                <a:effectLst/>
                <a:uLnTx/>
                <a:uFillTx/>
                <a:latin typeface="Segoe UI Emoji"/>
                <a:ea typeface="Calibri"/>
                <a:cs typeface="Segoe UI Emoji"/>
              </a:rPr>
              <a:t>♦</a:t>
            </a:r>
            <a:r>
              <a:rPr kumimoji="0" lang="de-DE" sz="1800" b="0" i="0" u="none" strike="noStrike" kern="0" cap="none" spc="0" normalizeH="0" baseline="0" noProof="0" dirty="0">
                <a:ln>
                  <a:noFill/>
                </a:ln>
                <a:solidFill>
                  <a:srgbClr val="000000"/>
                </a:solidFill>
                <a:effectLst/>
                <a:uLnTx/>
                <a:uFillTx/>
                <a:latin typeface="Calibri"/>
                <a:ea typeface="Calibri"/>
                <a:cs typeface="Times New Roman"/>
              </a:rPr>
              <a:t> </a:t>
            </a:r>
            <a:r>
              <a:rPr kumimoji="0" lang="de-DE" sz="1800" b="1" i="0" u="none" strike="noStrike" kern="0" cap="none" spc="0" normalizeH="0" baseline="0" noProof="0" dirty="0">
                <a:ln>
                  <a:noFill/>
                </a:ln>
                <a:solidFill>
                  <a:srgbClr val="000000"/>
                </a:solidFill>
                <a:effectLst/>
                <a:uLnTx/>
                <a:uFillTx/>
                <a:latin typeface="Calibri"/>
                <a:ea typeface="Calibri"/>
                <a:cs typeface="Times New Roman"/>
              </a:rPr>
              <a:t>Die Dokumentation einer Lösung zu einer bestimmten Aufgabe sollte nicht aufwändiger oder umfangreicher sein als die Darstellung einer Lösung </a:t>
            </a:r>
            <a:r>
              <a:rPr kumimoji="0" lang="de-DE" sz="1800" b="0" i="0" u="none" strike="noStrike" kern="0" cap="none" spc="0" normalizeH="0" baseline="0" noProof="0" dirty="0">
                <a:ln>
                  <a:noFill/>
                </a:ln>
                <a:solidFill>
                  <a:srgbClr val="000000"/>
                </a:solidFill>
                <a:effectLst/>
                <a:uLnTx/>
                <a:uFillTx/>
                <a:latin typeface="Calibri"/>
                <a:ea typeface="Calibri"/>
                <a:cs typeface="Times New Roman"/>
              </a:rPr>
              <a:t>zu dieser Aufgabe, die ohne den Einsatz eines CAS […] erarbeitet werden müsste.“ </a:t>
            </a:r>
            <a:r>
              <a:rPr kumimoji="0" lang="de-DE" sz="1800" b="0" i="1" u="none" strike="noStrike" kern="0" cap="none" spc="0" normalizeH="0" baseline="0" noProof="0" dirty="0">
                <a:ln>
                  <a:noFill/>
                </a:ln>
                <a:solidFill>
                  <a:srgbClr val="000000"/>
                </a:solidFill>
                <a:effectLst/>
                <a:uLnTx/>
                <a:uFillTx/>
                <a:latin typeface="Calibri"/>
                <a:ea typeface="Calibri"/>
                <a:cs typeface="Times New Roman"/>
              </a:rPr>
              <a:t>(ISB 2017, S. 113)</a:t>
            </a:r>
            <a:endParaRPr kumimoji="0" lang="de-DE" sz="1800" b="0" i="0" u="none" strike="noStrike" kern="0" cap="none" spc="0" normalizeH="0" baseline="0" noProof="0" dirty="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endParaRPr kumimoji="0" lang="de-DE" sz="1800" b="0" i="0" u="none" strike="noStrike" kern="0" cap="none" spc="0" normalizeH="0" baseline="0" noProof="0" dirty="0">
              <a:ln>
                <a:noFill/>
              </a:ln>
              <a:solidFill>
                <a:srgbClr val="000000"/>
              </a:solidFill>
              <a:effectLst/>
              <a:uLnTx/>
              <a:uFillTx/>
              <a:latin typeface="Arial"/>
              <a:cs typeface="Arial"/>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7550127" cy="646331"/>
          </a:xfrm>
          <a:prstGeom prst="rect">
            <a:avLst/>
          </a:prstGeom>
          <a:noFill/>
        </p:spPr>
        <p:txBody>
          <a:bodyPr wrap="square" rtlCol="0">
            <a:spAutoFit/>
          </a:bodyPr>
          <a:lstStyle/>
          <a:p>
            <a:r>
              <a:rPr lang="de-DE" sz="3600" dirty="0">
                <a:solidFill>
                  <a:schemeClr val="bg2"/>
                </a:solidFill>
              </a:rPr>
              <a:t>Dokumentation: Vorgabe in Bayern</a:t>
            </a:r>
          </a:p>
        </p:txBody>
      </p:sp>
    </p:spTree>
    <p:extLst>
      <p:ext uri="{BB962C8B-B14F-4D97-AF65-F5344CB8AC3E}">
        <p14:creationId xmlns:p14="http://schemas.microsoft.com/office/powerpoint/2010/main" val="38315586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2"/>
          <p:cNvSpPr txBox="1">
            <a:spLocks/>
          </p:cNvSpPr>
          <p:nvPr/>
        </p:nvSpPr>
        <p:spPr bwMode="auto">
          <a:xfrm>
            <a:off x="1123024" y="1832432"/>
            <a:ext cx="8568000" cy="252000"/>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2000"/>
              <a:buFont typeface="Arial"/>
              <a:buNone/>
              <a:defRPr sz="2000" b="1" i="0" u="none" strike="noStrike" cap="none">
                <a:solidFill>
                  <a:schemeClr val="dk1"/>
                </a:solidFill>
                <a:latin typeface="Arial"/>
                <a:ea typeface="Arial"/>
                <a:cs typeface="Arial"/>
              </a:defRPr>
            </a:lvl1pPr>
            <a:lvl2pPr marL="914400" marR="0" lvl="1" indent="-342900" algn="l">
              <a:lnSpc>
                <a:spcPct val="100000"/>
              </a:lnSpc>
              <a:spcBef>
                <a:spcPts val="0"/>
              </a:spcBef>
              <a:spcAft>
                <a:spcPts val="0"/>
              </a:spcAft>
              <a:buClr>
                <a:schemeClr val="dk2"/>
              </a:buClr>
              <a:buSzPts val="1800"/>
              <a:buFont typeface="Noto Sans Symbols"/>
              <a:buChar char="−"/>
              <a:defRPr sz="18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228600" algn="l" defTabSz="914400" eaLnBrk="1" fontAlgn="auto" latinLnBrk="0" hangingPunct="1">
              <a:lnSpc>
                <a:spcPct val="100000"/>
              </a:lnSpc>
              <a:spcBef>
                <a:spcPts val="0"/>
              </a:spcBef>
              <a:spcAft>
                <a:spcPts val="0"/>
              </a:spcAft>
              <a:buClr>
                <a:srgbClr val="00549F"/>
              </a:buClr>
              <a:buSzPts val="2000"/>
              <a:buFont typeface="Arial"/>
              <a:buNone/>
              <a:tabLst/>
              <a:defRPr/>
            </a:pPr>
            <a:r>
              <a:rPr kumimoji="0" lang="de-DE" sz="2000" b="1" i="0" u="none" strike="noStrike" kern="0" cap="none" spc="0" normalizeH="0" baseline="0" noProof="0">
                <a:ln>
                  <a:noFill/>
                </a:ln>
                <a:solidFill>
                  <a:srgbClr val="000000"/>
                </a:solidFill>
                <a:effectLst/>
                <a:uLnTx/>
                <a:uFillTx/>
                <a:latin typeface="Arial"/>
                <a:cs typeface="Arial"/>
              </a:rPr>
              <a:t>KMK-Bildungsstandards</a:t>
            </a:r>
          </a:p>
        </p:txBody>
      </p:sp>
      <p:sp>
        <p:nvSpPr>
          <p:cNvPr id="4" name="Textplatzhalter 3"/>
          <p:cNvSpPr txBox="1">
            <a:spLocks/>
          </p:cNvSpPr>
          <p:nvPr/>
        </p:nvSpPr>
        <p:spPr bwMode="auto">
          <a:xfrm>
            <a:off x="1122362" y="2365232"/>
            <a:ext cx="8569325" cy="3751263"/>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0" i="0" u="none" strike="noStrike" kern="0" cap="none" spc="0" normalizeH="0" baseline="0" noProof="0">
                <a:ln>
                  <a:noFill/>
                </a:ln>
                <a:solidFill>
                  <a:srgbClr val="000000"/>
                </a:solidFill>
                <a:effectLst/>
                <a:uLnTx/>
                <a:uFillTx/>
                <a:latin typeface="Calibri"/>
                <a:ea typeface="Calibri"/>
                <a:cs typeface="Calibri"/>
              </a:rPr>
              <a:t>Für die Beurteilung der Prüfungsleistungen sind sowohl die rein formale Lösung</a:t>
            </a: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0" i="0" u="none" strike="noStrike" kern="0" cap="none" spc="0" normalizeH="0" baseline="0" noProof="0">
                <a:ln>
                  <a:noFill/>
                </a:ln>
                <a:solidFill>
                  <a:srgbClr val="000000"/>
                </a:solidFill>
                <a:effectLst/>
                <a:uLnTx/>
                <a:uFillTx/>
                <a:latin typeface="Calibri"/>
                <a:ea typeface="Calibri"/>
                <a:cs typeface="Calibri"/>
              </a:rPr>
              <a:t>als auch das zum Ausdruck gebrachte mathematische Verständnis maßgebend.</a:t>
            </a: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1" i="0" u="none" strike="noStrike" kern="0" cap="none" spc="0" normalizeH="0" baseline="0" noProof="0">
                <a:ln>
                  <a:noFill/>
                </a:ln>
                <a:solidFill>
                  <a:srgbClr val="000000"/>
                </a:solidFill>
                <a:effectLst/>
                <a:uLnTx/>
                <a:uFillTx/>
                <a:latin typeface="Calibri"/>
                <a:ea typeface="Calibri"/>
                <a:cs typeface="Calibri"/>
              </a:rPr>
              <a:t>Daher sind erläuternde, kommentierende und begründende Texte unverzichtbare</a:t>
            </a: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1" i="0" u="none" strike="noStrike" kern="0" cap="none" spc="0" normalizeH="0" baseline="0" noProof="0">
                <a:ln>
                  <a:noFill/>
                </a:ln>
                <a:solidFill>
                  <a:srgbClr val="000000"/>
                </a:solidFill>
                <a:effectLst/>
                <a:uLnTx/>
                <a:uFillTx/>
                <a:latin typeface="Calibri"/>
                <a:ea typeface="Calibri"/>
                <a:cs typeface="Calibri"/>
              </a:rPr>
              <a:t>Bestandteile der Prüfungsleistung. Dies gilt auch für die Dokumentation des</a:t>
            </a: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1" i="0" u="none" strike="noStrike" kern="0" cap="none" spc="0" normalizeH="0" baseline="0" noProof="0">
                <a:ln>
                  <a:noFill/>
                </a:ln>
                <a:solidFill>
                  <a:srgbClr val="000000"/>
                </a:solidFill>
                <a:effectLst/>
                <a:uLnTx/>
                <a:uFillTx/>
                <a:latin typeface="Calibri"/>
                <a:ea typeface="Calibri"/>
                <a:cs typeface="Calibri"/>
              </a:rPr>
              <a:t>Einsatzes elektronischer Werkzeuge. </a:t>
            </a:r>
            <a:r>
              <a:rPr kumimoji="0" lang="de-DE" sz="1800" b="0" i="0" u="none" strike="noStrike" kern="0" cap="none" spc="0" normalizeH="0" baseline="0" noProof="0">
                <a:ln>
                  <a:noFill/>
                </a:ln>
                <a:solidFill>
                  <a:srgbClr val="000000"/>
                </a:solidFill>
                <a:effectLst/>
                <a:uLnTx/>
                <a:uFillTx/>
                <a:latin typeface="Calibri"/>
                <a:ea typeface="Calibri"/>
                <a:cs typeface="Calibri"/>
              </a:rPr>
              <a:t>Mangelhafte Gliederung, Fehler in der</a:t>
            </a: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0" i="0" u="none" strike="noStrike" kern="0" cap="none" spc="0" normalizeH="0" baseline="0" noProof="0">
                <a:ln>
                  <a:noFill/>
                </a:ln>
                <a:solidFill>
                  <a:srgbClr val="000000"/>
                </a:solidFill>
                <a:effectLst/>
                <a:uLnTx/>
                <a:uFillTx/>
                <a:latin typeface="Calibri"/>
                <a:ea typeface="Calibri"/>
                <a:cs typeface="Calibri"/>
              </a:rPr>
              <a:t>Fachsprache, Ungenauigkeiten in Zeichnungen oder unzureichende oder falsche</a:t>
            </a: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0" i="0" u="none" strike="noStrike" kern="0" cap="none" spc="0" normalizeH="0" baseline="0" noProof="0">
                <a:ln>
                  <a:noFill/>
                </a:ln>
                <a:solidFill>
                  <a:srgbClr val="000000"/>
                </a:solidFill>
                <a:effectLst/>
                <a:uLnTx/>
                <a:uFillTx/>
                <a:latin typeface="Calibri"/>
                <a:ea typeface="Calibri"/>
                <a:cs typeface="Calibri"/>
              </a:rPr>
              <a:t>Bezüge zwischen Zeichnungen und Text sind als fachliche Fehler zu werten. Die</a:t>
            </a: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0" i="0" u="none" strike="noStrike" kern="0" cap="none" spc="0" normalizeH="0" baseline="0" noProof="0">
                <a:ln>
                  <a:noFill/>
                </a:ln>
                <a:solidFill>
                  <a:srgbClr val="000000"/>
                </a:solidFill>
                <a:effectLst/>
                <a:uLnTx/>
                <a:uFillTx/>
                <a:latin typeface="Calibri"/>
                <a:ea typeface="Calibri"/>
                <a:cs typeface="Calibri"/>
              </a:rPr>
              <a:t>Beurteilung schließt mit einer Bewertung der von den Prüflingen erbrachten</a:t>
            </a: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0" i="0" u="none" strike="noStrike" kern="0" cap="none" spc="0" normalizeH="0" baseline="0" noProof="0">
                <a:ln>
                  <a:noFill/>
                </a:ln>
                <a:solidFill>
                  <a:srgbClr val="000000"/>
                </a:solidFill>
                <a:effectLst/>
                <a:uLnTx/>
                <a:uFillTx/>
                <a:latin typeface="Calibri"/>
                <a:ea typeface="Calibri"/>
                <a:cs typeface="Calibri"/>
              </a:rPr>
              <a:t>Leistung ab.</a:t>
            </a:r>
            <a:endParaRPr kumimoji="0" lang="de-DE" sz="1800" b="0" i="0" u="none" strike="noStrike" kern="0" cap="none" spc="0" normalizeH="0" baseline="0" noProof="0">
              <a:ln>
                <a:noFill/>
              </a:ln>
              <a:solidFill>
                <a:srgbClr val="000000"/>
              </a:solidFill>
              <a:effectLst/>
              <a:uLnTx/>
              <a:uFillTx/>
              <a:latin typeface="Arial"/>
              <a:cs typeface="Arial"/>
            </a:endParaRPr>
          </a:p>
        </p:txBody>
      </p:sp>
      <p:sp>
        <p:nvSpPr>
          <p:cNvPr id="5" name="Textplatzhalter 3"/>
          <p:cNvSpPr txBox="1"/>
          <p:nvPr/>
        </p:nvSpPr>
        <p:spPr bwMode="auto">
          <a:xfrm>
            <a:off x="9745679" y="6529633"/>
            <a:ext cx="2989263" cy="415263"/>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0" i="1" u="none" strike="noStrike" kern="0" cap="none" spc="0" normalizeH="0" baseline="0" noProof="0" dirty="0">
                <a:ln>
                  <a:noFill/>
                </a:ln>
                <a:solidFill>
                  <a:srgbClr val="000000"/>
                </a:solidFill>
                <a:effectLst/>
                <a:uLnTx/>
                <a:uFillTx/>
                <a:latin typeface="Calibri"/>
                <a:ea typeface="Calibri"/>
                <a:cs typeface="Calibri"/>
              </a:rPr>
              <a:t>KMK  2012, S. 24</a:t>
            </a:r>
            <a:endParaRPr kumimoji="0" sz="1800" b="0" i="0" u="none" strike="noStrike" kern="0" cap="none" spc="0" normalizeH="0" baseline="0" noProof="0" dirty="0">
              <a:ln>
                <a:noFill/>
              </a:ln>
              <a:solidFill>
                <a:srgbClr val="000000"/>
              </a:solidFill>
              <a:effectLst/>
              <a:uLnTx/>
              <a:uFillTx/>
              <a:latin typeface="Arial"/>
              <a:cs typeface="Arial"/>
            </a:endParaRPr>
          </a:p>
        </p:txBody>
      </p:sp>
      <p:sp>
        <p:nvSpPr>
          <p:cNvPr id="7" name="Textfeld 6">
            <a:extLst>
              <a:ext uri="{FF2B5EF4-FFF2-40B4-BE49-F238E27FC236}">
                <a16:creationId xmlns:a16="http://schemas.microsoft.com/office/drawing/2014/main" id="{2A406E47-99EB-45AD-B39A-5063065E82B5}"/>
              </a:ext>
            </a:extLst>
          </p:cNvPr>
          <p:cNvSpPr txBox="1"/>
          <p:nvPr/>
        </p:nvSpPr>
        <p:spPr>
          <a:xfrm>
            <a:off x="1329178" y="374136"/>
            <a:ext cx="7550127" cy="646331"/>
          </a:xfrm>
          <a:prstGeom prst="rect">
            <a:avLst/>
          </a:prstGeom>
          <a:noFill/>
        </p:spPr>
        <p:txBody>
          <a:bodyPr wrap="square" rtlCol="0">
            <a:spAutoFit/>
          </a:bodyPr>
          <a:lstStyle/>
          <a:p>
            <a:r>
              <a:rPr lang="de-DE" sz="3600" dirty="0">
                <a:solidFill>
                  <a:schemeClr val="bg2"/>
                </a:solidFill>
              </a:rPr>
              <a:t>Dokumentation</a:t>
            </a:r>
          </a:p>
        </p:txBody>
      </p:sp>
    </p:spTree>
    <p:extLst>
      <p:ext uri="{BB962C8B-B14F-4D97-AF65-F5344CB8AC3E}">
        <p14:creationId xmlns:p14="http://schemas.microsoft.com/office/powerpoint/2010/main" val="32195717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3"/>
          <p:cNvSpPr txBox="1">
            <a:spLocks/>
          </p:cNvSpPr>
          <p:nvPr/>
        </p:nvSpPr>
        <p:spPr bwMode="auto">
          <a:xfrm>
            <a:off x="1329178" y="1945195"/>
            <a:ext cx="8569325" cy="3751263"/>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0" i="0" u="none" strike="noStrike" kern="0" cap="none" spc="0" normalizeH="0" baseline="0" noProof="0">
                <a:ln>
                  <a:noFill/>
                </a:ln>
                <a:solidFill>
                  <a:srgbClr val="000000"/>
                </a:solidFill>
                <a:effectLst/>
                <a:uLnTx/>
                <a:uFillTx/>
                <a:latin typeface="Arial"/>
                <a:cs typeface="Arial"/>
              </a:rPr>
              <a:t>„Zusammengefasst ergeben sich drei Anforderungskriterien:</a:t>
            </a: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0" i="0" u="none" strike="noStrike" kern="0" cap="none" spc="0" normalizeH="0" baseline="0" noProof="0">
                <a:ln>
                  <a:noFill/>
                </a:ln>
                <a:solidFill>
                  <a:srgbClr val="000000"/>
                </a:solidFill>
                <a:effectLst/>
                <a:uLnTx/>
                <a:uFillTx/>
                <a:latin typeface="Arial"/>
                <a:cs typeface="Arial"/>
              </a:rPr>
              <a:t>Verwendung der mathematischen Notation (Einhaltung der Fachsprache)</a:t>
            </a: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Char char="•"/>
              <a:tabLst/>
              <a:defRPr/>
            </a:pP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0" i="0" u="none" strike="noStrike" kern="0" cap="none" spc="0" normalizeH="0" baseline="0" noProof="0">
                <a:ln>
                  <a:noFill/>
                </a:ln>
                <a:solidFill>
                  <a:srgbClr val="000000"/>
                </a:solidFill>
                <a:effectLst/>
                <a:uLnTx/>
                <a:uFillTx/>
                <a:latin typeface="Arial"/>
                <a:cs typeface="Arial"/>
              </a:rPr>
              <a:t>Nachvollziehbarkeit (Gliederung, Kommentierung)</a:t>
            </a: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Char char="•"/>
              <a:tabLst/>
              <a:defRPr/>
            </a:pP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Char char="•"/>
              <a:tabLst/>
              <a:defRPr/>
            </a:pPr>
            <a:r>
              <a:rPr kumimoji="0" lang="de-DE" sz="1800" b="0" i="0" u="none" strike="noStrike" kern="0" cap="none" spc="0" normalizeH="0" baseline="0" noProof="0">
                <a:ln>
                  <a:noFill/>
                </a:ln>
                <a:solidFill>
                  <a:srgbClr val="000000"/>
                </a:solidFill>
                <a:effectLst/>
                <a:uLnTx/>
                <a:uFillTx/>
                <a:latin typeface="Arial"/>
                <a:cs typeface="Arial"/>
              </a:rPr>
              <a:t>Eindeutigkeit (logische Struktur)“</a:t>
            </a: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br>
              <a:rPr kumimoji="0" lang="de-DE" sz="1800" b="0" i="0" u="none" strike="noStrike" kern="0" cap="none" spc="0" normalizeH="0" baseline="0" noProof="0">
                <a:ln>
                  <a:noFill/>
                </a:ln>
                <a:solidFill>
                  <a:srgbClr val="000000"/>
                </a:solidFill>
                <a:effectLst/>
                <a:uLnTx/>
                <a:uFillTx/>
                <a:latin typeface="Arial"/>
                <a:cs typeface="Arial"/>
              </a:rPr>
            </a:br>
            <a:endParaRPr kumimoji="0" lang="de-DE" sz="1800" b="0" i="0" u="none" strike="noStrike" kern="0" cap="none" spc="0" normalizeH="0" baseline="0" noProof="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endParaRPr kumimoji="0" lang="de-DE" sz="1800" b="0" i="0" u="none" strike="noStrike" kern="0" cap="none" spc="0" normalizeH="0" baseline="0" noProof="0" dirty="0">
              <a:ln>
                <a:noFill/>
              </a:ln>
              <a:solidFill>
                <a:srgbClr val="000000"/>
              </a:solidFill>
              <a:effectLst/>
              <a:uLnTx/>
              <a:uFillTx/>
              <a:latin typeface="Arial"/>
              <a:cs typeface="Arial"/>
            </a:endParaRPr>
          </a:p>
        </p:txBody>
      </p:sp>
      <p:sp>
        <p:nvSpPr>
          <p:cNvPr id="4" name="Textplatzhalter 3"/>
          <p:cNvSpPr txBox="1"/>
          <p:nvPr/>
        </p:nvSpPr>
        <p:spPr bwMode="auto">
          <a:xfrm>
            <a:off x="10589553" y="6494581"/>
            <a:ext cx="3038475" cy="386744"/>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0" i="1" u="none" strike="noStrike" kern="0" cap="none" spc="0" normalizeH="0" baseline="0" noProof="0" dirty="0">
                <a:ln>
                  <a:noFill/>
                </a:ln>
                <a:solidFill>
                  <a:srgbClr val="000000"/>
                </a:solidFill>
                <a:effectLst/>
                <a:uLnTx/>
                <a:uFillTx/>
                <a:latin typeface="Calibri"/>
                <a:ea typeface="Calibri"/>
                <a:cs typeface="Calibri"/>
              </a:rPr>
              <a:t>Stauch 2021</a:t>
            </a:r>
            <a:endParaRPr kumimoji="0" sz="1800" b="0" i="0" u="none" strike="noStrike" kern="0" cap="none" spc="0" normalizeH="0" baseline="0" noProof="0" dirty="0">
              <a:ln>
                <a:noFill/>
              </a:ln>
              <a:solidFill>
                <a:srgbClr val="000000"/>
              </a:solidFill>
              <a:effectLst/>
              <a:uLnTx/>
              <a:uFillTx/>
              <a:latin typeface="Arial"/>
              <a:cs typeface="Arial"/>
            </a:endParaRPr>
          </a:p>
        </p:txBody>
      </p:sp>
      <p:sp>
        <p:nvSpPr>
          <p:cNvPr id="5" name="Textfeld 4">
            <a:extLst>
              <a:ext uri="{FF2B5EF4-FFF2-40B4-BE49-F238E27FC236}">
                <a16:creationId xmlns:a16="http://schemas.microsoft.com/office/drawing/2014/main" id="{2A406E47-99EB-45AD-B39A-5063065E82B5}"/>
              </a:ext>
            </a:extLst>
          </p:cNvPr>
          <p:cNvSpPr txBox="1"/>
          <p:nvPr/>
        </p:nvSpPr>
        <p:spPr>
          <a:xfrm>
            <a:off x="1329178" y="374136"/>
            <a:ext cx="7550127" cy="646331"/>
          </a:xfrm>
          <a:prstGeom prst="rect">
            <a:avLst/>
          </a:prstGeom>
          <a:noFill/>
        </p:spPr>
        <p:txBody>
          <a:bodyPr wrap="square" rtlCol="0">
            <a:spAutoFit/>
          </a:bodyPr>
          <a:lstStyle/>
          <a:p>
            <a:r>
              <a:rPr lang="de-DE" sz="3600" dirty="0">
                <a:solidFill>
                  <a:schemeClr val="bg2"/>
                </a:solidFill>
              </a:rPr>
              <a:t>Dokumentation</a:t>
            </a:r>
          </a:p>
        </p:txBody>
      </p:sp>
    </p:spTree>
    <p:extLst>
      <p:ext uri="{BB962C8B-B14F-4D97-AF65-F5344CB8AC3E}">
        <p14:creationId xmlns:p14="http://schemas.microsoft.com/office/powerpoint/2010/main" val="337400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2"/>
          <p:cNvSpPr txBox="1">
            <a:spLocks/>
          </p:cNvSpPr>
          <p:nvPr/>
        </p:nvSpPr>
        <p:spPr bwMode="auto">
          <a:xfrm>
            <a:off x="1329178" y="1945195"/>
            <a:ext cx="8568000" cy="252000"/>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2000"/>
              <a:buFont typeface="Arial"/>
              <a:buNone/>
              <a:defRPr sz="2000" b="1" i="0" u="none" strike="noStrike" cap="none">
                <a:solidFill>
                  <a:schemeClr val="dk1"/>
                </a:solidFill>
                <a:latin typeface="Arial"/>
                <a:ea typeface="Arial"/>
                <a:cs typeface="Arial"/>
              </a:defRPr>
            </a:lvl1pPr>
            <a:lvl2pPr marL="914400" marR="0" lvl="1" indent="-342900" algn="l">
              <a:lnSpc>
                <a:spcPct val="100000"/>
              </a:lnSpc>
              <a:spcBef>
                <a:spcPts val="0"/>
              </a:spcBef>
              <a:spcAft>
                <a:spcPts val="0"/>
              </a:spcAft>
              <a:buClr>
                <a:schemeClr val="dk2"/>
              </a:buClr>
              <a:buSzPts val="1800"/>
              <a:buFont typeface="Noto Sans Symbols"/>
              <a:buChar char="−"/>
              <a:defRPr sz="18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228600" algn="l" defTabSz="914400" eaLnBrk="1" fontAlgn="auto" latinLnBrk="0" hangingPunct="1">
              <a:lnSpc>
                <a:spcPct val="100000"/>
              </a:lnSpc>
              <a:spcBef>
                <a:spcPts val="0"/>
              </a:spcBef>
              <a:spcAft>
                <a:spcPts val="0"/>
              </a:spcAft>
              <a:buClr>
                <a:srgbClr val="00549F"/>
              </a:buClr>
              <a:buSzPts val="2000"/>
              <a:buFont typeface="Arial"/>
              <a:buNone/>
              <a:tabLst/>
              <a:defRPr/>
            </a:pPr>
            <a:r>
              <a:rPr kumimoji="0" lang="de-DE" sz="2000" b="1" i="0" u="none" strike="noStrike" kern="0" cap="none" spc="0" normalizeH="0" baseline="0" noProof="0">
                <a:ln>
                  <a:noFill/>
                </a:ln>
                <a:solidFill>
                  <a:srgbClr val="000000"/>
                </a:solidFill>
                <a:effectLst/>
                <a:uLnTx/>
                <a:uFillTx/>
                <a:latin typeface="Arial"/>
                <a:cs typeface="Arial"/>
              </a:rPr>
              <a:t>IQB-Beispiel</a:t>
            </a:r>
          </a:p>
        </p:txBody>
      </p:sp>
      <p:pic>
        <p:nvPicPr>
          <p:cNvPr id="4" name="Grafik 3"/>
          <p:cNvPicPr>
            <a:picLocks noChangeAspect="1"/>
          </p:cNvPicPr>
          <p:nvPr/>
        </p:nvPicPr>
        <p:blipFill>
          <a:blip r:embed="rId3"/>
          <a:stretch/>
        </p:blipFill>
        <p:spPr bwMode="auto">
          <a:xfrm>
            <a:off x="1452658" y="2851653"/>
            <a:ext cx="4568627" cy="2922471"/>
          </a:xfrm>
          <a:prstGeom prst="rect">
            <a:avLst/>
          </a:prstGeom>
        </p:spPr>
      </p:pic>
      <p:sp>
        <p:nvSpPr>
          <p:cNvPr id="5" name="Textfeld 4"/>
          <p:cNvSpPr txBox="1"/>
          <p:nvPr/>
        </p:nvSpPr>
        <p:spPr bwMode="auto">
          <a:xfrm>
            <a:off x="1452658" y="2370536"/>
            <a:ext cx="3850105" cy="307777"/>
          </a:xfrm>
          <a:prstGeom prst="rect">
            <a:avLst/>
          </a:prstGeom>
          <a:noFill/>
        </p:spPr>
        <p:txBody>
          <a:bodyPr wrap="square" rtlCol="0">
            <a:spAutoFit/>
          </a:bodyPr>
          <a:lstStyle/>
          <a:p>
            <a:pPr>
              <a:buClr>
                <a:srgbClr val="000000"/>
              </a:buClr>
              <a:buFont typeface="Arial"/>
              <a:buNone/>
              <a:defRPr/>
            </a:pPr>
            <a:r>
              <a:rPr lang="de-DE" sz="1400" kern="0">
                <a:solidFill>
                  <a:srgbClr val="000000"/>
                </a:solidFill>
                <a:latin typeface="Arial"/>
                <a:cs typeface="Arial"/>
              </a:rPr>
              <a:t>Beispiel mit MMS</a:t>
            </a:r>
            <a:endParaRPr sz="1400" kern="0">
              <a:solidFill>
                <a:srgbClr val="000000"/>
              </a:solidFill>
              <a:latin typeface="Arial"/>
              <a:cs typeface="Arial"/>
            </a:endParaRPr>
          </a:p>
        </p:txBody>
      </p:sp>
      <p:pic>
        <p:nvPicPr>
          <p:cNvPr id="7" name="Grafik 6"/>
          <p:cNvPicPr>
            <a:picLocks noChangeAspect="1"/>
          </p:cNvPicPr>
          <p:nvPr/>
        </p:nvPicPr>
        <p:blipFill>
          <a:blip r:embed="rId4"/>
          <a:stretch/>
        </p:blipFill>
        <p:spPr bwMode="auto">
          <a:xfrm>
            <a:off x="5897805" y="2851654"/>
            <a:ext cx="3999372" cy="2022083"/>
          </a:xfrm>
          <a:prstGeom prst="rect">
            <a:avLst/>
          </a:prstGeom>
        </p:spPr>
      </p:pic>
      <p:sp>
        <p:nvSpPr>
          <p:cNvPr id="8" name="Textfeld 7"/>
          <p:cNvSpPr txBox="1"/>
          <p:nvPr/>
        </p:nvSpPr>
        <p:spPr bwMode="auto">
          <a:xfrm>
            <a:off x="5357002" y="6550223"/>
            <a:ext cx="7257011" cy="307777"/>
          </a:xfrm>
          <a:prstGeom prst="rect">
            <a:avLst/>
          </a:prstGeom>
          <a:noFill/>
        </p:spPr>
        <p:txBody>
          <a:bodyPr wrap="square">
            <a:spAutoFit/>
          </a:bodyPr>
          <a:lstStyle/>
          <a:p>
            <a:pPr>
              <a:buClr>
                <a:srgbClr val="000000"/>
              </a:buClr>
              <a:buFont typeface="Arial"/>
              <a:buNone/>
              <a:defRPr/>
            </a:pPr>
            <a:r>
              <a:rPr lang="de-DE" sz="1400" i="1" kern="0" dirty="0">
                <a:solidFill>
                  <a:srgbClr val="000000"/>
                </a:solidFill>
                <a:latin typeface="Fira Sans"/>
                <a:ea typeface="SimSun"/>
                <a:cs typeface="Tahoma"/>
              </a:rPr>
              <a:t>https://www.iqb.hu-berlin.de/abitur/pools2024/mathematik/mathematik%20erhoeht/</a:t>
            </a:r>
            <a:endParaRPr lang="de-DE" sz="1400" i="1" kern="0" dirty="0">
              <a:solidFill>
                <a:srgbClr val="000000"/>
              </a:solidFill>
              <a:latin typeface="Arial"/>
              <a:cs typeface="Arial"/>
            </a:endParaRPr>
          </a:p>
        </p:txBody>
      </p:sp>
      <p:sp>
        <p:nvSpPr>
          <p:cNvPr id="9" name="Textfeld 8">
            <a:extLst>
              <a:ext uri="{FF2B5EF4-FFF2-40B4-BE49-F238E27FC236}">
                <a16:creationId xmlns:a16="http://schemas.microsoft.com/office/drawing/2014/main" id="{2A406E47-99EB-45AD-B39A-5063065E82B5}"/>
              </a:ext>
            </a:extLst>
          </p:cNvPr>
          <p:cNvSpPr txBox="1"/>
          <p:nvPr/>
        </p:nvSpPr>
        <p:spPr>
          <a:xfrm>
            <a:off x="1329178" y="374136"/>
            <a:ext cx="7550127" cy="646331"/>
          </a:xfrm>
          <a:prstGeom prst="rect">
            <a:avLst/>
          </a:prstGeom>
          <a:noFill/>
        </p:spPr>
        <p:txBody>
          <a:bodyPr wrap="square" rtlCol="0">
            <a:spAutoFit/>
          </a:bodyPr>
          <a:lstStyle/>
          <a:p>
            <a:r>
              <a:rPr lang="de-DE" sz="3600" dirty="0">
                <a:solidFill>
                  <a:schemeClr val="bg2"/>
                </a:solidFill>
              </a:rPr>
              <a:t>Arbeitsphase 3</a:t>
            </a:r>
          </a:p>
        </p:txBody>
      </p:sp>
    </p:spTree>
    <p:extLst>
      <p:ext uri="{BB962C8B-B14F-4D97-AF65-F5344CB8AC3E}">
        <p14:creationId xmlns:p14="http://schemas.microsoft.com/office/powerpoint/2010/main" val="21262167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2"/>
          <p:cNvSpPr txBox="1">
            <a:spLocks/>
          </p:cNvSpPr>
          <p:nvPr/>
        </p:nvSpPr>
        <p:spPr bwMode="auto">
          <a:xfrm>
            <a:off x="1329178" y="1945195"/>
            <a:ext cx="8568000" cy="252000"/>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2000"/>
              <a:buFont typeface="Arial"/>
              <a:buNone/>
              <a:defRPr sz="2000" b="1" i="0" u="none" strike="noStrike" cap="none">
                <a:solidFill>
                  <a:schemeClr val="dk1"/>
                </a:solidFill>
                <a:latin typeface="Arial"/>
                <a:ea typeface="Arial"/>
                <a:cs typeface="Arial"/>
              </a:defRPr>
            </a:lvl1pPr>
            <a:lvl2pPr marL="914400" marR="0" lvl="1" indent="-342900" algn="l">
              <a:lnSpc>
                <a:spcPct val="100000"/>
              </a:lnSpc>
              <a:spcBef>
                <a:spcPts val="0"/>
              </a:spcBef>
              <a:spcAft>
                <a:spcPts val="0"/>
              </a:spcAft>
              <a:buClr>
                <a:schemeClr val="dk2"/>
              </a:buClr>
              <a:buSzPts val="1800"/>
              <a:buFont typeface="Noto Sans Symbols"/>
              <a:buChar char="−"/>
              <a:defRPr sz="18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228600" algn="l" defTabSz="914400" eaLnBrk="1" fontAlgn="auto" latinLnBrk="0" hangingPunct="1">
              <a:lnSpc>
                <a:spcPct val="100000"/>
              </a:lnSpc>
              <a:spcBef>
                <a:spcPts val="0"/>
              </a:spcBef>
              <a:spcAft>
                <a:spcPts val="0"/>
              </a:spcAft>
              <a:buClr>
                <a:srgbClr val="00549F"/>
              </a:buClr>
              <a:buSzPts val="2000"/>
              <a:buFont typeface="Arial"/>
              <a:buNone/>
              <a:tabLst/>
              <a:defRPr/>
            </a:pPr>
            <a:r>
              <a:rPr kumimoji="0" lang="de-DE" sz="2000" b="1" i="0" u="none" strike="noStrike" kern="0" cap="none" spc="0" normalizeH="0" baseline="0" noProof="0">
                <a:ln>
                  <a:noFill/>
                </a:ln>
                <a:solidFill>
                  <a:srgbClr val="000000"/>
                </a:solidFill>
                <a:effectLst/>
                <a:uLnTx/>
                <a:uFillTx/>
                <a:latin typeface="Arial"/>
                <a:cs typeface="Arial"/>
              </a:rPr>
              <a:t>IQB-Beispiel</a:t>
            </a:r>
          </a:p>
        </p:txBody>
      </p:sp>
      <p:pic>
        <p:nvPicPr>
          <p:cNvPr id="4" name="Grafik 3"/>
          <p:cNvPicPr>
            <a:picLocks noChangeAspect="1"/>
          </p:cNvPicPr>
          <p:nvPr/>
        </p:nvPicPr>
        <p:blipFill>
          <a:blip r:embed="rId3"/>
          <a:stretch/>
        </p:blipFill>
        <p:spPr bwMode="auto">
          <a:xfrm>
            <a:off x="1537023" y="2757988"/>
            <a:ext cx="4361904" cy="3155848"/>
          </a:xfrm>
          <a:prstGeom prst="rect">
            <a:avLst/>
          </a:prstGeom>
        </p:spPr>
      </p:pic>
      <p:pic>
        <p:nvPicPr>
          <p:cNvPr id="5" name="Grafik 4"/>
          <p:cNvPicPr>
            <a:picLocks noChangeAspect="1"/>
          </p:cNvPicPr>
          <p:nvPr/>
        </p:nvPicPr>
        <p:blipFill>
          <a:blip r:embed="rId4"/>
          <a:stretch/>
        </p:blipFill>
        <p:spPr bwMode="auto">
          <a:xfrm>
            <a:off x="5898927" y="2757988"/>
            <a:ext cx="4107581" cy="2812947"/>
          </a:xfrm>
          <a:prstGeom prst="rect">
            <a:avLst/>
          </a:prstGeom>
        </p:spPr>
      </p:pic>
      <p:sp>
        <p:nvSpPr>
          <p:cNvPr id="7" name="Textfeld 6"/>
          <p:cNvSpPr txBox="1"/>
          <p:nvPr/>
        </p:nvSpPr>
        <p:spPr bwMode="auto">
          <a:xfrm>
            <a:off x="1452658" y="2370536"/>
            <a:ext cx="3850105" cy="307777"/>
          </a:xfrm>
          <a:prstGeom prst="rect">
            <a:avLst/>
          </a:prstGeom>
          <a:noFill/>
        </p:spPr>
        <p:txBody>
          <a:bodyPr wrap="square" rtlCol="0">
            <a:spAutoFit/>
          </a:bodyPr>
          <a:lstStyle/>
          <a:p>
            <a:pPr>
              <a:buClr>
                <a:srgbClr val="000000"/>
              </a:buClr>
              <a:buFont typeface="Arial"/>
              <a:buNone/>
              <a:defRPr/>
            </a:pPr>
            <a:r>
              <a:rPr lang="de-DE" sz="1400" kern="0">
                <a:solidFill>
                  <a:srgbClr val="000000"/>
                </a:solidFill>
                <a:latin typeface="Arial"/>
                <a:cs typeface="Arial"/>
              </a:rPr>
              <a:t>Beispiel mit WTR</a:t>
            </a:r>
            <a:endParaRPr sz="1400" kern="0">
              <a:solidFill>
                <a:srgbClr val="000000"/>
              </a:solidFill>
              <a:latin typeface="Arial"/>
              <a:cs typeface="Arial"/>
            </a:endParaRPr>
          </a:p>
        </p:txBody>
      </p:sp>
      <p:sp>
        <p:nvSpPr>
          <p:cNvPr id="8" name="Textfeld 7"/>
          <p:cNvSpPr txBox="1"/>
          <p:nvPr/>
        </p:nvSpPr>
        <p:spPr bwMode="auto">
          <a:xfrm>
            <a:off x="5452465" y="6550223"/>
            <a:ext cx="7257011" cy="307777"/>
          </a:xfrm>
          <a:prstGeom prst="rect">
            <a:avLst/>
          </a:prstGeom>
          <a:noFill/>
        </p:spPr>
        <p:txBody>
          <a:bodyPr wrap="square">
            <a:spAutoFit/>
          </a:bodyPr>
          <a:lstStyle/>
          <a:p>
            <a:pPr>
              <a:buClr>
                <a:srgbClr val="000000"/>
              </a:buClr>
              <a:buFont typeface="Arial"/>
              <a:buNone/>
              <a:defRPr/>
            </a:pPr>
            <a:r>
              <a:rPr lang="de-DE" sz="1400" i="1" kern="0" dirty="0">
                <a:solidFill>
                  <a:srgbClr val="000000"/>
                </a:solidFill>
                <a:latin typeface="Fira Sans"/>
                <a:ea typeface="SimSun"/>
                <a:cs typeface="Tahoma"/>
              </a:rPr>
              <a:t>https://www.iqb.hu-berlin.de/abitur/pools2024/mathematik/mathematik%20erhoeht/</a:t>
            </a:r>
            <a:endParaRPr lang="de-DE" sz="1400" i="1" kern="0" dirty="0">
              <a:solidFill>
                <a:srgbClr val="000000"/>
              </a:solidFill>
              <a:latin typeface="Arial"/>
              <a:cs typeface="Arial"/>
            </a:endParaRPr>
          </a:p>
        </p:txBody>
      </p:sp>
      <p:sp>
        <p:nvSpPr>
          <p:cNvPr id="9" name="Textfeld 8">
            <a:extLst>
              <a:ext uri="{FF2B5EF4-FFF2-40B4-BE49-F238E27FC236}">
                <a16:creationId xmlns:a16="http://schemas.microsoft.com/office/drawing/2014/main" id="{2A406E47-99EB-45AD-B39A-5063065E82B5}"/>
              </a:ext>
            </a:extLst>
          </p:cNvPr>
          <p:cNvSpPr txBox="1"/>
          <p:nvPr/>
        </p:nvSpPr>
        <p:spPr>
          <a:xfrm>
            <a:off x="1329178" y="374136"/>
            <a:ext cx="7550127" cy="646331"/>
          </a:xfrm>
          <a:prstGeom prst="rect">
            <a:avLst/>
          </a:prstGeom>
          <a:noFill/>
        </p:spPr>
        <p:txBody>
          <a:bodyPr wrap="square" rtlCol="0">
            <a:spAutoFit/>
          </a:bodyPr>
          <a:lstStyle/>
          <a:p>
            <a:r>
              <a:rPr lang="de-DE" sz="3600" dirty="0">
                <a:solidFill>
                  <a:schemeClr val="bg2"/>
                </a:solidFill>
              </a:rPr>
              <a:t>Arbeitsphase 3</a:t>
            </a:r>
          </a:p>
        </p:txBody>
      </p:sp>
    </p:spTree>
    <p:extLst>
      <p:ext uri="{BB962C8B-B14F-4D97-AF65-F5344CB8AC3E}">
        <p14:creationId xmlns:p14="http://schemas.microsoft.com/office/powerpoint/2010/main" val="5938210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7550127" cy="646331"/>
          </a:xfrm>
          <a:prstGeom prst="rect">
            <a:avLst/>
          </a:prstGeom>
          <a:noFill/>
        </p:spPr>
        <p:txBody>
          <a:bodyPr wrap="square" rtlCol="0">
            <a:spAutoFit/>
          </a:bodyPr>
          <a:lstStyle/>
          <a:p>
            <a:r>
              <a:rPr lang="de-DE" sz="3600" dirty="0">
                <a:solidFill>
                  <a:schemeClr val="bg2"/>
                </a:solidFill>
              </a:rPr>
              <a:t>Diskussion und Abschluss</a:t>
            </a:r>
          </a:p>
        </p:txBody>
      </p:sp>
      <p:pic>
        <p:nvPicPr>
          <p:cNvPr id="5" name="Grafik 4"/>
          <p:cNvPicPr>
            <a:picLocks noChangeAspect="1"/>
          </p:cNvPicPr>
          <p:nvPr/>
        </p:nvPicPr>
        <p:blipFill>
          <a:blip r:embed="rId3"/>
          <a:stretch>
            <a:fillRect/>
          </a:stretch>
        </p:blipFill>
        <p:spPr>
          <a:xfrm>
            <a:off x="4295794" y="2750905"/>
            <a:ext cx="1977189" cy="1977189"/>
          </a:xfrm>
          <a:prstGeom prst="rect">
            <a:avLst/>
          </a:prstGeom>
        </p:spPr>
      </p:pic>
      <p:sp>
        <p:nvSpPr>
          <p:cNvPr id="9" name="Textfeld 8">
            <a:extLst>
              <a:ext uri="{FF2B5EF4-FFF2-40B4-BE49-F238E27FC236}">
                <a16:creationId xmlns:a16="http://schemas.microsoft.com/office/drawing/2014/main" id="{83181E92-1465-4247-AABD-F656412D06BF}"/>
              </a:ext>
            </a:extLst>
          </p:cNvPr>
          <p:cNvSpPr txBox="1"/>
          <p:nvPr/>
        </p:nvSpPr>
        <p:spPr>
          <a:xfrm>
            <a:off x="6606125" y="6041876"/>
            <a:ext cx="6097712" cy="646331"/>
          </a:xfrm>
          <a:prstGeom prst="rect">
            <a:avLst/>
          </a:prstGeom>
          <a:noFill/>
        </p:spPr>
        <p:txBody>
          <a:bodyPr wrap="square">
            <a:spAutoFit/>
          </a:bodyPr>
          <a:lstStyle/>
          <a:p>
            <a:endParaRPr lang="de-DE" sz="1200" dirty="0">
              <a:solidFill>
                <a:schemeClr val="bg1"/>
              </a:solidFill>
            </a:endParaRPr>
          </a:p>
          <a:p>
            <a:r>
              <a:rPr lang="de-DE" sz="1200" dirty="0">
                <a:solidFill>
                  <a:schemeClr val="bg1"/>
                </a:solidFill>
              </a:rPr>
              <a:t>Bild 1: </a:t>
            </a:r>
            <a:r>
              <a:rPr lang="de-DE" sz="1200" dirty="0">
                <a:solidFill>
                  <a:schemeClr val="bg1"/>
                </a:solidFill>
                <a:hlinkClick r:id="rId4"/>
              </a:rPr>
              <a:t>https://pixabay.com/de/illustrations/wei%C3%9Fe-m%C3%A4nnchen-3d-man-freigestellt-1871380/</a:t>
            </a:r>
            <a:r>
              <a:rPr lang="de-DE" sz="1200" dirty="0">
                <a:solidFill>
                  <a:schemeClr val="bg1"/>
                </a:solidFill>
              </a:rPr>
              <a:t> (Ausgenommen von CC-Lizenz)</a:t>
            </a:r>
          </a:p>
        </p:txBody>
      </p:sp>
    </p:spTree>
    <p:extLst>
      <p:ext uri="{BB962C8B-B14F-4D97-AF65-F5344CB8AC3E}">
        <p14:creationId xmlns:p14="http://schemas.microsoft.com/office/powerpoint/2010/main" val="448421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a:extLst>
              <a:ext uri="{FF2B5EF4-FFF2-40B4-BE49-F238E27FC236}">
                <a16:creationId xmlns:a16="http://schemas.microsoft.com/office/drawing/2014/main" id="{2A406E47-99EB-45AD-B39A-5063065E82B5}"/>
              </a:ext>
            </a:extLst>
          </p:cNvPr>
          <p:cNvSpPr txBox="1"/>
          <p:nvPr/>
        </p:nvSpPr>
        <p:spPr>
          <a:xfrm>
            <a:off x="1329178" y="374136"/>
            <a:ext cx="7550127" cy="1200329"/>
          </a:xfrm>
          <a:prstGeom prst="rect">
            <a:avLst/>
          </a:prstGeom>
          <a:noFill/>
        </p:spPr>
        <p:txBody>
          <a:bodyPr wrap="square" rtlCol="0">
            <a:spAutoFit/>
          </a:bodyPr>
          <a:lstStyle/>
          <a:p>
            <a:r>
              <a:rPr lang="de-DE" sz="3600" dirty="0">
                <a:solidFill>
                  <a:schemeClr val="bg2"/>
                </a:solidFill>
              </a:rPr>
              <a:t>Evaluation und haben Sie sonst Feedback?</a:t>
            </a:r>
          </a:p>
        </p:txBody>
      </p:sp>
    </p:spTree>
    <p:extLst>
      <p:ext uri="{BB962C8B-B14F-4D97-AF65-F5344CB8AC3E}">
        <p14:creationId xmlns:p14="http://schemas.microsoft.com/office/powerpoint/2010/main" val="2882813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6"/>
          <p:cNvSpPr txBox="1">
            <a:spLocks/>
          </p:cNvSpPr>
          <p:nvPr/>
        </p:nvSpPr>
        <p:spPr bwMode="auto">
          <a:xfrm>
            <a:off x="1329178" y="1945195"/>
            <a:ext cx="8569325" cy="3751263"/>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de-DE" sz="1600" b="0" i="0" u="none" strike="noStrike" kern="0" cap="none" spc="0" normalizeH="0" baseline="0" noProof="0" dirty="0">
                <a:ln>
                  <a:noFill/>
                </a:ln>
                <a:solidFill>
                  <a:srgbClr val="2F5496"/>
                </a:solidFill>
                <a:effectLst/>
                <a:uLnTx/>
                <a:uFillTx/>
                <a:latin typeface="Calibri Light"/>
                <a:ea typeface="Times New Roman"/>
                <a:cs typeface="Times New Roman"/>
              </a:rPr>
              <a:t>Literaturverzeichnis</a:t>
            </a:r>
            <a:endParaRPr kumimoji="0" lang="de-DE" sz="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Bichler, Ewald; </a:t>
            </a:r>
            <a:r>
              <a:rPr kumimoji="0" lang="de-DE" sz="1100" b="0" i="0" u="none" strike="noStrike" kern="0" cap="none" spc="0" normalizeH="0" baseline="0" noProof="0" dirty="0" err="1">
                <a:ln>
                  <a:noFill/>
                </a:ln>
                <a:solidFill>
                  <a:srgbClr val="000000"/>
                </a:solidFill>
                <a:effectLst/>
                <a:uLnTx/>
                <a:uFillTx/>
                <a:latin typeface="Calibri"/>
                <a:ea typeface="Calibri"/>
                <a:cs typeface="Times New Roman"/>
              </a:rPr>
              <a:t>Ratzke</a:t>
            </a: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 Christian (2022): </a:t>
            </a:r>
            <a:r>
              <a:rPr kumimoji="0" lang="de-DE" sz="1100" b="0" i="0" u="none" strike="noStrike" kern="0" cap="none" spc="0" normalizeH="0" baseline="0" noProof="0" dirty="0" err="1">
                <a:ln>
                  <a:noFill/>
                </a:ln>
                <a:solidFill>
                  <a:srgbClr val="000000"/>
                </a:solidFill>
                <a:effectLst/>
                <a:uLnTx/>
                <a:uFillTx/>
                <a:latin typeface="Calibri"/>
                <a:ea typeface="Calibri"/>
                <a:cs typeface="Times New Roman"/>
              </a:rPr>
              <a:t>GeoGebra</a:t>
            </a: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 in Prüfungen. Und im Unterricht! Online verfügbar unter https://juergen-roth.de/fortbildungen/geogebra_2022/2022_11_08_GeoGebra_in_Pruefungen_Landau.pdf.</a:t>
            </a:r>
            <a:endParaRPr kumimoji="0" lang="de-DE" sz="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err="1">
                <a:ln>
                  <a:noFill/>
                </a:ln>
                <a:solidFill>
                  <a:srgbClr val="000000"/>
                </a:solidFill>
                <a:effectLst/>
                <a:uLnTx/>
                <a:uFillTx/>
                <a:latin typeface="Calibri"/>
                <a:ea typeface="Calibri"/>
                <a:cs typeface="Times New Roman"/>
              </a:rPr>
              <a:t>Hörnberger</a:t>
            </a: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 Kevin (2022): WTR, GTR und CAS-Rechner als Auslaufmodell? – Ein praxisorientierter Überblick über Tablet-Apps als Alternative zum Taschenrechner in Nordrhein-Westfalen aus schulorganisatorischer Sicht. In: Frederik </a:t>
            </a:r>
            <a:r>
              <a:rPr kumimoji="0" lang="de-DE" sz="1100" b="0" i="0" u="none" strike="noStrike" kern="0" cap="none" spc="0" normalizeH="0" baseline="0" noProof="0" dirty="0" err="1">
                <a:ln>
                  <a:noFill/>
                </a:ln>
                <a:solidFill>
                  <a:srgbClr val="000000"/>
                </a:solidFill>
                <a:effectLst/>
                <a:uLnTx/>
                <a:uFillTx/>
                <a:latin typeface="Calibri"/>
                <a:ea typeface="Calibri"/>
                <a:cs typeface="Times New Roman"/>
              </a:rPr>
              <a:t>Dilling</a:t>
            </a: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 Felicitas </a:t>
            </a:r>
            <a:r>
              <a:rPr kumimoji="0" lang="de-DE" sz="1100" b="0" i="0" u="none" strike="noStrike" kern="0" cap="none" spc="0" normalizeH="0" baseline="0" noProof="0" dirty="0" err="1">
                <a:ln>
                  <a:noFill/>
                </a:ln>
                <a:solidFill>
                  <a:srgbClr val="000000"/>
                </a:solidFill>
                <a:effectLst/>
                <a:uLnTx/>
                <a:uFillTx/>
                <a:latin typeface="Calibri"/>
                <a:ea typeface="Calibri"/>
                <a:cs typeface="Times New Roman"/>
              </a:rPr>
              <a:t>Pielsticker</a:t>
            </a: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 und Ingo Witzke (</a:t>
            </a:r>
            <a:r>
              <a:rPr kumimoji="0" lang="de-DE" sz="1100" b="0" i="0" u="none" strike="noStrike" kern="0" cap="none" spc="0" normalizeH="0" baseline="0" noProof="0" dirty="0" err="1">
                <a:ln>
                  <a:noFill/>
                </a:ln>
                <a:solidFill>
                  <a:srgbClr val="000000"/>
                </a:solidFill>
                <a:effectLst/>
                <a:uLnTx/>
                <a:uFillTx/>
                <a:latin typeface="Calibri"/>
                <a:ea typeface="Calibri"/>
                <a:cs typeface="Times New Roman"/>
              </a:rPr>
              <a:t>Hg</a:t>
            </a: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 Neue Perspektiven auf mathematische Lehr-Lernprozesse mit digitalen Medien. Wiesbaden: Springer Fachmedien Wiesbaden (MINTUS – Beiträge zur mathematisch-naturwissenschaftlichen Bildung), S. 25–46.</a:t>
            </a:r>
            <a:endParaRPr kumimoji="0" lang="de-DE" sz="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ISB (2017): </a:t>
            </a:r>
            <a:r>
              <a:rPr kumimoji="0" lang="de-DE" sz="1100" b="0" i="0" u="none" strike="noStrike" kern="0" cap="none" spc="0" normalizeH="0" baseline="0" noProof="0" dirty="0" err="1">
                <a:ln>
                  <a:noFill/>
                </a:ln>
                <a:solidFill>
                  <a:srgbClr val="000000"/>
                </a:solidFill>
                <a:effectLst/>
                <a:uLnTx/>
                <a:uFillTx/>
                <a:latin typeface="Calibri"/>
                <a:ea typeface="Calibri"/>
                <a:cs typeface="Times New Roman"/>
              </a:rPr>
              <a:t>Computeralgebrasysteme</a:t>
            </a: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 (CAS) im Mathematikunterricht des Gymnasiums. Online verfügbar unter https://www.isb.bayern.de/fileadmin/user_upload/Gymnasium/Faecher/Mathematik/CAS/isb_handreichung_cas_m_gym_internet.pdf.</a:t>
            </a:r>
            <a:endParaRPr kumimoji="0" lang="de-DE" sz="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KMK (2012): Bildungsstandards im Fach Mathematik für die Allgemeine Hochschulreife. Online verfügbar unter https://www.kmk.org/fileadmin/Dateien/veroeffentlichungen_beschluesse/2012/2012_10_18-Bildungsstandards-Mathe-Abi.pdf.</a:t>
            </a:r>
            <a:endParaRPr kumimoji="0" lang="de-DE" sz="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MSB (2014): KLP Mathematik NRW Sek 2. G8. Online verfügbar unter https://www.schulentwicklung.nrw.de/lehrplaene/lehrplan/47/KLP_GOSt_Mathematik.pdf.</a:t>
            </a:r>
            <a:endParaRPr kumimoji="0" lang="de-DE" sz="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MSB (2022a): Anforderungen an WTR und GTR. Online verfügbar unter https://www.schulministerium.nrw/system/files/media/document/file/220923_anforderungen_funktionalitaet_mathematikwerkzeuge_ab_2026_bzw_2029.pdf.</a:t>
            </a:r>
            <a:endParaRPr kumimoji="0" lang="de-DE" sz="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MSB (2022b): Regelungen zum Einsatz digitaler Mathematikwerkzeuge in Prüfungen der gymnasialen Oberstufe ab 2026. Online verfügbar unter https://www.schulministerium.nrw/23092022-regelungen-zum-einsatz-digitaler-mathematikwerkzeuge-pruefungen-der-gymnasialen-oberstufe.</a:t>
            </a:r>
            <a:endParaRPr kumimoji="0" lang="de-DE" sz="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MSB (2023): KLP Mathematik NRW Sek 2. G9. Online verfügbar unter https://www.schulentwicklung.nrw.de/lehrplaene/lehrplan/331/gost_klp_m_2023_06_07.pdf.</a:t>
            </a:r>
            <a:endParaRPr kumimoji="0" lang="de-DE" sz="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Schmidt, Reinhard (2024): Vorschlag Dokumentation. Vortrag bei MNU-Herbsttagung 2024 in Köln.</a:t>
            </a:r>
            <a:endParaRPr kumimoji="0" lang="de-DE" sz="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dirty="0">
                <a:ln>
                  <a:noFill/>
                </a:ln>
                <a:solidFill>
                  <a:srgbClr val="000000"/>
                </a:solidFill>
                <a:effectLst/>
                <a:uLnTx/>
                <a:uFillTx/>
                <a:latin typeface="Calibri"/>
                <a:ea typeface="Calibri"/>
                <a:cs typeface="Times New Roman"/>
              </a:rPr>
              <a:t>Stauch, Carsten (2021): Dokumentation von Schülerlösungen mit CAS. Online verfügbar unter https://mathematik-lehr-netzwerk.de/dokumentation-von-schuelerloesungen-mit-cas/.</a:t>
            </a:r>
            <a:endParaRPr kumimoji="0" lang="de-DE" sz="1800" b="0" i="0" u="none" strike="noStrike" kern="0" cap="none" spc="0" normalizeH="0" baseline="0" noProof="0" dirty="0">
              <a:ln>
                <a:noFill/>
              </a:ln>
              <a:solidFill>
                <a:srgbClr val="000000"/>
              </a:solidFill>
              <a:effectLst/>
              <a:uLnTx/>
              <a:uFillTx/>
              <a:latin typeface="Arial"/>
              <a:cs typeface="Arial"/>
            </a:endParaRP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endParaRPr kumimoji="0" lang="de-DE" sz="1100" b="0" i="0" u="none" strike="noStrike" kern="0" cap="none" spc="0" normalizeH="0" baseline="0" noProof="0" dirty="0">
              <a:ln>
                <a:noFill/>
              </a:ln>
              <a:solidFill>
                <a:srgbClr val="000000"/>
              </a:solidFill>
              <a:effectLst/>
              <a:uLnTx/>
              <a:uFillTx/>
              <a:latin typeface="Arial"/>
              <a:cs typeface="Arial"/>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7550127" cy="646331"/>
          </a:xfrm>
          <a:prstGeom prst="rect">
            <a:avLst/>
          </a:prstGeom>
          <a:noFill/>
        </p:spPr>
        <p:txBody>
          <a:bodyPr wrap="square" rtlCol="0">
            <a:spAutoFit/>
          </a:bodyPr>
          <a:lstStyle/>
          <a:p>
            <a:r>
              <a:rPr lang="de-DE" sz="3600" dirty="0">
                <a:solidFill>
                  <a:schemeClr val="bg2"/>
                </a:solidFill>
              </a:rPr>
              <a:t>Quellen</a:t>
            </a:r>
          </a:p>
        </p:txBody>
      </p:sp>
    </p:spTree>
    <p:extLst>
      <p:ext uri="{BB962C8B-B14F-4D97-AF65-F5344CB8AC3E}">
        <p14:creationId xmlns:p14="http://schemas.microsoft.com/office/powerpoint/2010/main" val="22202318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p:txBody>
          <a:bodyPr/>
          <a:lstStyle/>
          <a:p>
            <a:endParaRPr lang="de-DE" dirty="0"/>
          </a:p>
        </p:txBody>
      </p:sp>
      <p:sp>
        <p:nvSpPr>
          <p:cNvPr id="3" name="Textplatzhalter 3"/>
          <p:cNvSpPr txBox="1">
            <a:spLocks/>
          </p:cNvSpPr>
          <p:nvPr/>
        </p:nvSpPr>
        <p:spPr bwMode="auto">
          <a:xfrm>
            <a:off x="1329178" y="1945195"/>
            <a:ext cx="8569325" cy="3751263"/>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0" i="0" u="none" strike="noStrike" kern="0" cap="none" spc="0" normalizeH="0" baseline="0" noProof="0">
                <a:ln>
                  <a:noFill/>
                </a:ln>
                <a:solidFill>
                  <a:srgbClr val="000000"/>
                </a:solidFill>
                <a:effectLst/>
                <a:uLnTx/>
                <a:uFillTx/>
                <a:latin typeface="Arial"/>
                <a:cs typeface="Arial"/>
              </a:rPr>
              <a:t>WTR: https://www.istockphoto.com/de/foto/mathematik-oder-mathematische-formel-trigonometrische-berechnungen-und-mathematische-gm1441677747-481310393?utm_source=pixabay&amp;utm_medium=affiliate&amp;utm_campaign=SRP_image_sponsored&amp;utm_content=https%3A%2F%2Fpixabay.com%2Fde%2Fimages%2Fsearch%2Fwissenschaftlicher%2520taschenrechner%2F&amp;utm_term=wissenschaftlicher+taschenrechner</a:t>
            </a: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0" i="0" u="none" strike="noStrike" kern="0" cap="none" spc="0" normalizeH="0" baseline="0" noProof="0">
                <a:ln>
                  <a:noFill/>
                </a:ln>
                <a:solidFill>
                  <a:srgbClr val="000000"/>
                </a:solidFill>
                <a:effectLst/>
                <a:uLnTx/>
                <a:uFillTx/>
                <a:latin typeface="Arial"/>
                <a:cs typeface="Arial"/>
              </a:rPr>
              <a:t>GTR: eigenes Bild</a:t>
            </a:r>
          </a:p>
          <a:p>
            <a:pPr marL="457200" marR="0" lvl="0" indent="-22860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0" i="0" u="none" strike="noStrike" kern="0" cap="none" spc="0" normalizeH="0" baseline="0" noProof="0">
                <a:ln>
                  <a:noFill/>
                </a:ln>
                <a:solidFill>
                  <a:srgbClr val="000000"/>
                </a:solidFill>
                <a:effectLst/>
                <a:uLnTx/>
                <a:uFillTx/>
                <a:latin typeface="Arial"/>
                <a:cs typeface="Arial"/>
              </a:rPr>
              <a:t>CAS: eigenes Bild und Screenshot von CAS-GeoGebra</a:t>
            </a:r>
            <a:endParaRPr kumimoji="0" lang="de-DE" sz="1800" b="0" i="0" u="none" strike="noStrike" kern="0" cap="none" spc="0" normalizeH="0" baseline="0" noProof="0" dirty="0">
              <a:ln>
                <a:noFill/>
              </a:ln>
              <a:solidFill>
                <a:srgbClr val="000000"/>
              </a:solidFill>
              <a:effectLst/>
              <a:uLnTx/>
              <a:uFillTx/>
              <a:latin typeface="Arial"/>
              <a:cs typeface="Arial"/>
            </a:endParaRPr>
          </a:p>
        </p:txBody>
      </p:sp>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7550127" cy="646331"/>
          </a:xfrm>
          <a:prstGeom prst="rect">
            <a:avLst/>
          </a:prstGeom>
          <a:noFill/>
        </p:spPr>
        <p:txBody>
          <a:bodyPr wrap="square" rtlCol="0">
            <a:spAutoFit/>
          </a:bodyPr>
          <a:lstStyle/>
          <a:p>
            <a:r>
              <a:rPr lang="de-DE" sz="3600" dirty="0">
                <a:solidFill>
                  <a:schemeClr val="bg2"/>
                </a:solidFill>
              </a:rPr>
              <a:t>Bildquellen</a:t>
            </a:r>
          </a:p>
        </p:txBody>
      </p:sp>
    </p:spTree>
    <p:extLst>
      <p:ext uri="{BB962C8B-B14F-4D97-AF65-F5344CB8AC3E}">
        <p14:creationId xmlns:p14="http://schemas.microsoft.com/office/powerpoint/2010/main" val="765147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endParaRPr lang="de-DE" dirty="0"/>
          </a:p>
        </p:txBody>
      </p:sp>
      <p:sp>
        <p:nvSpPr>
          <p:cNvPr id="4" name="Textfeld 3"/>
          <p:cNvSpPr txBox="1"/>
          <p:nvPr/>
        </p:nvSpPr>
        <p:spPr bwMode="auto">
          <a:xfrm>
            <a:off x="4478405" y="6431486"/>
            <a:ext cx="8008274" cy="400110"/>
          </a:xfrm>
          <a:prstGeom prst="rect">
            <a:avLst/>
          </a:prstGeom>
          <a:noFill/>
        </p:spPr>
        <p:txBody>
          <a:bodyPr wrap="square" rtlCol="0">
            <a:spAutoFit/>
          </a:bodyPr>
          <a:lstStyle/>
          <a:p>
            <a:pPr defTabSz="457200">
              <a:defRPr/>
            </a:pPr>
            <a:r>
              <a:rPr lang="de-DE" sz="1000" kern="0">
                <a:solidFill>
                  <a:prstClr val="black"/>
                </a:solidFill>
                <a:latin typeface="Calibri"/>
                <a:cs typeface="Arial"/>
              </a:rPr>
              <a:t>MSB NRW 2022:</a:t>
            </a:r>
            <a:br>
              <a:rPr lang="de-DE" sz="1000" kern="0">
                <a:solidFill>
                  <a:prstClr val="black"/>
                </a:solidFill>
                <a:latin typeface="Calibri"/>
                <a:cs typeface="Arial"/>
              </a:rPr>
            </a:br>
            <a:r>
              <a:rPr lang="de-DE" sz="1000" kern="0">
                <a:solidFill>
                  <a:prstClr val="black"/>
                </a:solidFill>
                <a:latin typeface="Calibri"/>
                <a:cs typeface="Arial"/>
              </a:rPr>
              <a:t>https://www.schulministerium.nrw/23092022-regelungen-zum-einsatz-digitaler-mathematikwerkzeuge-pruefungen-der-gymnasialen-oberstufe</a:t>
            </a:r>
            <a:endParaRPr sz="1400" kern="0">
              <a:solidFill>
                <a:srgbClr val="000000"/>
              </a:solidFill>
              <a:latin typeface="Arial"/>
              <a:cs typeface="Arial"/>
            </a:endParaRPr>
          </a:p>
        </p:txBody>
      </p:sp>
      <p:pic>
        <p:nvPicPr>
          <p:cNvPr id="5" name="Grafik 4"/>
          <p:cNvPicPr>
            <a:picLocks noChangeAspect="1"/>
          </p:cNvPicPr>
          <p:nvPr/>
        </p:nvPicPr>
        <p:blipFill>
          <a:blip r:embed="rId3"/>
          <a:stretch/>
        </p:blipFill>
        <p:spPr bwMode="auto">
          <a:xfrm>
            <a:off x="2236498" y="1618727"/>
            <a:ext cx="7102455" cy="1104996"/>
          </a:xfrm>
          <a:prstGeom prst="rect">
            <a:avLst/>
          </a:prstGeom>
        </p:spPr>
      </p:pic>
      <p:pic>
        <p:nvPicPr>
          <p:cNvPr id="6" name="Grafik 5"/>
          <p:cNvPicPr>
            <a:picLocks noChangeAspect="1"/>
          </p:cNvPicPr>
          <p:nvPr/>
        </p:nvPicPr>
        <p:blipFill>
          <a:blip r:embed="rId4"/>
          <a:srcRect b="35057"/>
          <a:stretch/>
        </p:blipFill>
        <p:spPr bwMode="auto">
          <a:xfrm>
            <a:off x="1329178" y="2572595"/>
            <a:ext cx="9006518" cy="2362851"/>
          </a:xfrm>
          <a:prstGeom prst="rect">
            <a:avLst/>
          </a:prstGeom>
        </p:spPr>
      </p:pic>
      <p:pic>
        <p:nvPicPr>
          <p:cNvPr id="7" name="Grafik 6"/>
          <p:cNvPicPr>
            <a:picLocks noChangeAspect="1"/>
          </p:cNvPicPr>
          <p:nvPr/>
        </p:nvPicPr>
        <p:blipFill>
          <a:blip r:embed="rId4"/>
          <a:srcRect t="63560" b="1152"/>
          <a:stretch/>
        </p:blipFill>
        <p:spPr bwMode="auto">
          <a:xfrm>
            <a:off x="1329178" y="4900634"/>
            <a:ext cx="8958463" cy="1277061"/>
          </a:xfrm>
          <a:prstGeom prst="rect">
            <a:avLst/>
          </a:prstGeom>
        </p:spPr>
      </p:pic>
      <p:sp>
        <p:nvSpPr>
          <p:cNvPr id="8" name="Rechteck 7"/>
          <p:cNvSpPr/>
          <p:nvPr/>
        </p:nvSpPr>
        <p:spPr bwMode="auto">
          <a:xfrm>
            <a:off x="1839612" y="3365656"/>
            <a:ext cx="7896226" cy="2600326"/>
          </a:xfrm>
          <a:prstGeom prst="rect">
            <a:avLst/>
          </a:prstGeom>
          <a:solidFill>
            <a:srgbClr val="FFFFFF"/>
          </a:solidFill>
          <a:ln w="25400" cap="flat" cmpd="sng" algn="ctr">
            <a:solidFill>
              <a:srgbClr val="000000"/>
            </a:solidFill>
            <a:prstDash val="solid"/>
          </a:ln>
          <a:effectLst/>
        </p:spPr>
        <p:txBody>
          <a:bodyPr rtlCol="0" anchor="ctr"/>
          <a:lstStyle/>
          <a:p>
            <a:pPr marL="0" marR="0" lvl="0" indent="0" algn="just" defTabSz="914400" eaLnBrk="1" fontAlgn="auto" latinLnBrk="0" hangingPunct="1">
              <a:lnSpc>
                <a:spcPct val="100000"/>
              </a:lnSpc>
              <a:spcBef>
                <a:spcPts val="0"/>
              </a:spcBef>
              <a:spcAft>
                <a:spcPts val="0"/>
              </a:spcAft>
              <a:buClr>
                <a:srgbClr val="000000"/>
              </a:buClr>
              <a:buSzTx/>
              <a:buFont typeface="Arial"/>
              <a:buNone/>
              <a:tabLst/>
              <a:defRPr/>
            </a:pPr>
            <a:r>
              <a:rPr kumimoji="0" lang="de-DE" sz="1600" b="0" i="0" u="none" strike="noStrike" kern="0" cap="none" spc="0" normalizeH="0" baseline="0" noProof="0">
                <a:ln>
                  <a:noFill/>
                </a:ln>
                <a:solidFill>
                  <a:srgbClr val="000000"/>
                </a:solidFill>
                <a:effectLst/>
                <a:uLnTx/>
                <a:uFillTx/>
                <a:latin typeface="Arial"/>
                <a:cs typeface="Arial"/>
              </a:rPr>
              <a:t>Gleichwohl möchte ich darauf hinweisen, dass - </a:t>
            </a:r>
            <a:r>
              <a:rPr kumimoji="0" lang="de-DE" sz="1600" b="1" i="0" u="none" strike="noStrike" kern="0" cap="none" spc="0" normalizeH="0" baseline="0" noProof="0">
                <a:ln>
                  <a:noFill/>
                </a:ln>
                <a:solidFill>
                  <a:srgbClr val="000000"/>
                </a:solidFill>
                <a:effectLst/>
                <a:uLnTx/>
                <a:uFillTx/>
                <a:latin typeface="Arial"/>
                <a:cs typeface="Arial"/>
              </a:rPr>
              <a:t>auch bei Nutzung des einfachen WTRs als Hilfsmittel in Prüfungen </a:t>
            </a:r>
            <a:r>
              <a:rPr kumimoji="0" lang="de-DE" sz="1600" b="0" i="0" u="none" strike="noStrike" kern="0" cap="none" spc="0" normalizeH="0" baseline="0" noProof="0">
                <a:ln>
                  <a:noFill/>
                </a:ln>
                <a:solidFill>
                  <a:srgbClr val="000000"/>
                </a:solidFill>
                <a:effectLst/>
                <a:uLnTx/>
                <a:uFillTx/>
                <a:latin typeface="Arial"/>
                <a:cs typeface="Arial"/>
              </a:rPr>
              <a:t>- durch den neuen </a:t>
            </a:r>
            <a:r>
              <a:rPr kumimoji="0" lang="de-DE" sz="1600" b="1" i="0" u="none" strike="noStrike" kern="0" cap="none" spc="0" normalizeH="0" baseline="0" noProof="0">
                <a:ln>
                  <a:noFill/>
                </a:ln>
                <a:solidFill>
                  <a:srgbClr val="000000"/>
                </a:solidFill>
                <a:effectLst/>
                <a:uLnTx/>
                <a:uFillTx/>
                <a:latin typeface="Arial"/>
                <a:cs typeface="Arial"/>
              </a:rPr>
              <a:t>Kernlehrplan</a:t>
            </a:r>
            <a:r>
              <a:rPr kumimoji="0" lang="de-DE" sz="1600" b="0" i="0" u="none" strike="noStrike" kern="0" cap="none" spc="0" normalizeH="0" baseline="0" noProof="0">
                <a:ln>
                  <a:noFill/>
                </a:ln>
                <a:solidFill>
                  <a:srgbClr val="000000"/>
                </a:solidFill>
                <a:effectLst/>
                <a:uLnTx/>
                <a:uFillTx/>
                <a:latin typeface="Arial"/>
                <a:cs typeface="Arial"/>
              </a:rPr>
              <a:t> </a:t>
            </a:r>
            <a:r>
              <a:rPr kumimoji="0" lang="de-DE" sz="1600" b="1" i="0" u="none" strike="noStrike" kern="0" cap="none" spc="0" normalizeH="0" baseline="0" noProof="0">
                <a:ln>
                  <a:noFill/>
                </a:ln>
                <a:solidFill>
                  <a:srgbClr val="000000"/>
                </a:solidFill>
                <a:effectLst/>
                <a:uLnTx/>
                <a:uFillTx/>
                <a:latin typeface="Arial"/>
                <a:cs typeface="Arial"/>
              </a:rPr>
              <a:t>Mathematik</a:t>
            </a:r>
            <a:r>
              <a:rPr kumimoji="0" lang="de-DE" sz="1600" b="0" i="0" u="none" strike="noStrike" kern="0" cap="none" spc="0" normalizeH="0" baseline="0" noProof="0">
                <a:ln>
                  <a:noFill/>
                </a:ln>
                <a:solidFill>
                  <a:srgbClr val="000000"/>
                </a:solidFill>
                <a:effectLst/>
                <a:uLnTx/>
                <a:uFillTx/>
                <a:latin typeface="Arial"/>
                <a:cs typeface="Arial"/>
              </a:rPr>
              <a:t> für die gymnasiale Oberstufe, dessen Inkraftsetzung zum 01.08.2023 aufsteigend, beginnend mit der Einführungsphase geplant ist, die </a:t>
            </a:r>
            <a:r>
              <a:rPr kumimoji="0" lang="de-DE" sz="1600" b="1" i="0" u="none" strike="noStrike" kern="0" cap="none" spc="0" normalizeH="0" baseline="0" noProof="0">
                <a:ln>
                  <a:noFill/>
                </a:ln>
                <a:solidFill>
                  <a:srgbClr val="000000"/>
                </a:solidFill>
                <a:effectLst/>
                <a:uLnTx/>
                <a:uFillTx/>
                <a:latin typeface="Arial"/>
                <a:cs typeface="Arial"/>
              </a:rPr>
              <a:t>Nutzung von CAS bzw. MMS im Unterricht verpflichtend vorgesehen </a:t>
            </a:r>
            <a:r>
              <a:rPr kumimoji="0" lang="de-DE" sz="1600" b="0" i="0" u="none" strike="noStrike" kern="0" cap="none" spc="0" normalizeH="0" baseline="0" noProof="0">
                <a:ln>
                  <a:noFill/>
                </a:ln>
                <a:solidFill>
                  <a:srgbClr val="000000"/>
                </a:solidFill>
                <a:effectLst/>
                <a:uLnTx/>
                <a:uFillTx/>
                <a:latin typeface="Arial"/>
                <a:cs typeface="Arial"/>
              </a:rPr>
              <a:t>sein wird. Die fortschreitende Digitalisierung ermöglicht den Schulen hierzu insbesondere die Nutzung von </a:t>
            </a:r>
            <a:r>
              <a:rPr kumimoji="0" lang="de-DE" sz="1600" b="1" i="0" u="none" strike="noStrike" kern="0" cap="none" spc="0" normalizeH="0" baseline="0" noProof="0">
                <a:ln>
                  <a:noFill/>
                </a:ln>
                <a:solidFill>
                  <a:srgbClr val="000000"/>
                </a:solidFill>
                <a:effectLst/>
                <a:uLnTx/>
                <a:uFillTx/>
                <a:latin typeface="Arial"/>
                <a:cs typeface="Arial"/>
              </a:rPr>
              <a:t>softwarebasierten CAS bzw. MMS auf digitalen</a:t>
            </a:r>
            <a:r>
              <a:rPr kumimoji="0" lang="de-DE" sz="1600" b="0" i="0" u="none" strike="noStrike" kern="0" cap="none" spc="0" normalizeH="0" baseline="0" noProof="0">
                <a:ln>
                  <a:noFill/>
                </a:ln>
                <a:solidFill>
                  <a:srgbClr val="000000"/>
                </a:solidFill>
                <a:effectLst/>
                <a:uLnTx/>
                <a:uFillTx/>
                <a:latin typeface="Arial"/>
                <a:cs typeface="Arial"/>
              </a:rPr>
              <a:t> </a:t>
            </a:r>
            <a:r>
              <a:rPr kumimoji="0" lang="de-DE" sz="1600" b="1" i="0" u="none" strike="noStrike" kern="0" cap="none" spc="0" normalizeH="0" baseline="0" noProof="0">
                <a:ln>
                  <a:noFill/>
                </a:ln>
                <a:solidFill>
                  <a:srgbClr val="000000"/>
                </a:solidFill>
                <a:effectLst/>
                <a:uLnTx/>
                <a:uFillTx/>
                <a:latin typeface="Arial"/>
                <a:cs typeface="Arial"/>
              </a:rPr>
              <a:t>Endgeräten</a:t>
            </a:r>
            <a:r>
              <a:rPr kumimoji="0" lang="de-DE" sz="1600" b="0" i="0" u="none" strike="noStrike" kern="0" cap="none" spc="0" normalizeH="0" baseline="0" noProof="0">
                <a:ln>
                  <a:noFill/>
                </a:ln>
                <a:solidFill>
                  <a:srgbClr val="000000"/>
                </a:solidFill>
                <a:effectLst/>
                <a:uLnTx/>
                <a:uFillTx/>
                <a:latin typeface="Arial"/>
                <a:cs typeface="Arial"/>
              </a:rPr>
              <a:t> im Unterricht und - wenn die schulische IT-Infrastruktur eine prüfungssichere Verwaltung der Geräte ermöglicht - auch in der Prüfung.</a:t>
            </a:r>
            <a:endParaRPr kumimoji="0" sz="1400" b="0" i="0" u="none" strike="noStrike" kern="0" cap="none" spc="0" normalizeH="0" baseline="0" noProof="0">
              <a:ln>
                <a:noFill/>
              </a:ln>
              <a:solidFill>
                <a:srgbClr val="000000"/>
              </a:solidFill>
              <a:effectLst/>
              <a:uLnTx/>
              <a:uFillTx/>
              <a:latin typeface="Arial"/>
              <a:cs typeface="Arial"/>
            </a:endParaRPr>
          </a:p>
        </p:txBody>
      </p:sp>
      <p:sp>
        <p:nvSpPr>
          <p:cNvPr id="10" name="Textfeld 9">
            <a:extLst>
              <a:ext uri="{FF2B5EF4-FFF2-40B4-BE49-F238E27FC236}">
                <a16:creationId xmlns:a16="http://schemas.microsoft.com/office/drawing/2014/main" id="{2A406E47-99EB-45AD-B39A-5063065E82B5}"/>
              </a:ext>
            </a:extLst>
          </p:cNvPr>
          <p:cNvSpPr txBox="1"/>
          <p:nvPr/>
        </p:nvSpPr>
        <p:spPr>
          <a:xfrm>
            <a:off x="1329178" y="374136"/>
            <a:ext cx="4502066" cy="646331"/>
          </a:xfrm>
          <a:prstGeom prst="rect">
            <a:avLst/>
          </a:prstGeom>
          <a:noFill/>
        </p:spPr>
        <p:txBody>
          <a:bodyPr wrap="none" rtlCol="0">
            <a:spAutoFit/>
          </a:bodyPr>
          <a:lstStyle/>
          <a:p>
            <a:r>
              <a:rPr lang="de-DE" sz="3600" dirty="0">
                <a:solidFill>
                  <a:schemeClr val="bg2"/>
                </a:solidFill>
              </a:rPr>
              <a:t>Warum sind wir hier?</a:t>
            </a:r>
          </a:p>
        </p:txBody>
      </p:sp>
    </p:spTree>
    <p:extLst>
      <p:ext uri="{BB962C8B-B14F-4D97-AF65-F5344CB8AC3E}">
        <p14:creationId xmlns:p14="http://schemas.microsoft.com/office/powerpoint/2010/main" val="1468552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F81257E-7135-CF11-6ED5-21A81FBD5FF5}"/>
              </a:ext>
            </a:extLst>
          </p:cNvPr>
          <p:cNvSpPr>
            <a:spLocks noGrp="1"/>
          </p:cNvSpPr>
          <p:nvPr>
            <p:ph idx="1"/>
          </p:nvPr>
        </p:nvSpPr>
        <p:spPr>
          <a:xfrm>
            <a:off x="1329178" y="1945194"/>
            <a:ext cx="9530910" cy="3499642"/>
          </a:xfrm>
        </p:spPr>
        <p:txBody>
          <a:bodyPr/>
          <a:lstStyle/>
          <a:p>
            <a:pPr lvl="1"/>
            <a:r>
              <a:rPr lang="de-DE" dirty="0">
                <a:solidFill>
                  <a:srgbClr val="000000"/>
                </a:solidFill>
              </a:rPr>
              <a:t>Erschienen im</a:t>
            </a:r>
          </a:p>
          <a:p>
            <a:pPr lvl="0"/>
            <a:r>
              <a:rPr lang="de-DE" dirty="0">
                <a:solidFill>
                  <a:srgbClr val="000000"/>
                </a:solidFill>
              </a:rPr>
              <a:t>Kompetenzverbund </a:t>
            </a:r>
            <a:r>
              <a:rPr lang="de-DE" dirty="0" err="1">
                <a:solidFill>
                  <a:srgbClr val="000000"/>
                </a:solidFill>
              </a:rPr>
              <a:t>lernen:digital</a:t>
            </a:r>
            <a:endParaRPr lang="de-DE" dirty="0">
              <a:solidFill>
                <a:srgbClr val="000000"/>
              </a:solidFill>
            </a:endParaRPr>
          </a:p>
          <a:p>
            <a:pPr lvl="0"/>
            <a:r>
              <a:rPr lang="de-DE" dirty="0">
                <a:solidFill>
                  <a:srgbClr val="000000"/>
                </a:solidFill>
              </a:rPr>
              <a:t>Marlene-Dietrich-Allee 16,</a:t>
            </a:r>
            <a:br>
              <a:rPr lang="de-DE" dirty="0">
                <a:solidFill>
                  <a:srgbClr val="000000"/>
                </a:solidFill>
              </a:rPr>
            </a:br>
            <a:r>
              <a:rPr lang="de-DE" dirty="0">
                <a:solidFill>
                  <a:srgbClr val="000000"/>
                </a:solidFill>
              </a:rPr>
              <a:t>14482 Potsdam</a:t>
            </a:r>
          </a:p>
          <a:p>
            <a:pPr lvl="0"/>
            <a:r>
              <a:rPr lang="de-DE" dirty="0">
                <a:solidFill>
                  <a:srgbClr val="000000"/>
                </a:solidFill>
              </a:rPr>
              <a:t>Tel: 0331-977-256362</a:t>
            </a:r>
          </a:p>
          <a:p>
            <a:pPr lvl="0"/>
            <a:r>
              <a:rPr lang="de-DE" dirty="0">
                <a:solidFill>
                  <a:srgbClr val="000000"/>
                </a:solidFill>
              </a:rPr>
              <a:t>E-Mail: </a:t>
            </a:r>
            <a:r>
              <a:rPr lang="de-DE" dirty="0" err="1">
                <a:solidFill>
                  <a:srgbClr val="000000"/>
                </a:solidFill>
              </a:rPr>
              <a:t>geschaeftsstelle@lernen.digital</a:t>
            </a:r>
            <a:endParaRPr lang="de-DE" dirty="0">
              <a:solidFill>
                <a:srgbClr val="000000"/>
              </a:solidFill>
            </a:endParaRPr>
          </a:p>
          <a:p>
            <a:pPr lvl="0"/>
            <a:endParaRPr lang="de-DE" dirty="0">
              <a:solidFill>
                <a:srgbClr val="000000"/>
              </a:solidFill>
            </a:endParaRPr>
          </a:p>
          <a:p>
            <a:pPr lvl="1"/>
            <a:r>
              <a:rPr lang="de-DE" dirty="0">
                <a:solidFill>
                  <a:srgbClr val="000000"/>
                </a:solidFill>
              </a:rPr>
              <a:t>Projektverbund</a:t>
            </a:r>
          </a:p>
          <a:p>
            <a:pPr lvl="0"/>
            <a:r>
              <a:rPr lang="de-DE" dirty="0">
                <a:solidFill>
                  <a:srgbClr val="000000"/>
                </a:solidFill>
              </a:rPr>
              <a:t>D4MINT</a:t>
            </a:r>
            <a:br>
              <a:rPr lang="de-DE" dirty="0">
                <a:solidFill>
                  <a:srgbClr val="000000"/>
                </a:solidFill>
              </a:rPr>
            </a:br>
            <a:endParaRPr lang="de-DE" dirty="0">
              <a:solidFill>
                <a:srgbClr val="000000"/>
              </a:solidFill>
            </a:endParaRPr>
          </a:p>
          <a:p>
            <a:pPr lvl="1"/>
            <a:r>
              <a:rPr lang="de-DE" dirty="0">
                <a:solidFill>
                  <a:srgbClr val="000000"/>
                </a:solidFill>
              </a:rPr>
              <a:t>Datum der Erstveröffentlichung</a:t>
            </a:r>
          </a:p>
          <a:p>
            <a:pPr lvl="0"/>
            <a:r>
              <a:rPr lang="de-DE" dirty="0">
                <a:solidFill>
                  <a:srgbClr val="000000"/>
                </a:solidFill>
              </a:rPr>
              <a:t>30.09.2025</a:t>
            </a:r>
          </a:p>
          <a:p>
            <a:pPr lvl="0"/>
            <a:endParaRPr lang="de-DE" dirty="0">
              <a:solidFill>
                <a:srgbClr val="000000"/>
              </a:solidFill>
            </a:endParaRPr>
          </a:p>
          <a:p>
            <a:pPr lvl="0"/>
            <a:endParaRPr lang="de-DE" dirty="0">
              <a:solidFill>
                <a:srgbClr val="000000"/>
              </a:solidFill>
            </a:endParaRPr>
          </a:p>
          <a:p>
            <a:pPr lvl="0"/>
            <a:endParaRPr lang="de-DE" dirty="0">
              <a:solidFill>
                <a:srgbClr val="000000"/>
              </a:solidFill>
            </a:endParaRPr>
          </a:p>
          <a:p>
            <a:pPr lvl="1"/>
            <a:r>
              <a:rPr lang="de-DE" dirty="0" err="1">
                <a:solidFill>
                  <a:srgbClr val="000000"/>
                </a:solidFill>
              </a:rPr>
              <a:t>Autor:innen</a:t>
            </a:r>
            <a:endParaRPr lang="de-DE" dirty="0">
              <a:solidFill>
                <a:srgbClr val="000000"/>
              </a:solidFill>
            </a:endParaRPr>
          </a:p>
          <a:p>
            <a:pPr lvl="0"/>
            <a:r>
              <a:rPr lang="de-DE" dirty="0">
                <a:solidFill>
                  <a:srgbClr val="000000"/>
                </a:solidFill>
              </a:rPr>
              <a:t>Helf, Philip; Dieckmann, Cornelia</a:t>
            </a:r>
            <a:br>
              <a:rPr lang="de-DE" dirty="0">
                <a:solidFill>
                  <a:srgbClr val="000000"/>
                </a:solidFill>
              </a:rPr>
            </a:br>
            <a:r>
              <a:rPr lang="de-DE" dirty="0">
                <a:solidFill>
                  <a:srgbClr val="000000"/>
                </a:solidFill>
                <a:latin typeface="Kantumruy Pro SemiBold" pitchFamily="2" charset="0"/>
                <a:cs typeface="Kantumruy Pro SemiBold" pitchFamily="2" charset="0"/>
              </a:rPr>
              <a:t>Zitierhinweis</a:t>
            </a:r>
          </a:p>
          <a:p>
            <a:pPr lvl="0"/>
            <a:r>
              <a:rPr lang="de-DE" dirty="0">
                <a:solidFill>
                  <a:srgbClr val="000000"/>
                </a:solidFill>
              </a:rPr>
              <a:t>Helf, P; Dieckmann, C. (2025). CAS-Rechner erkunden. Kompetenzverbund </a:t>
            </a:r>
            <a:r>
              <a:rPr lang="de-DE" dirty="0" err="1">
                <a:solidFill>
                  <a:srgbClr val="000000"/>
                </a:solidFill>
              </a:rPr>
              <a:t>lernen:digital</a:t>
            </a:r>
            <a:r>
              <a:rPr lang="de-DE" dirty="0">
                <a:solidFill>
                  <a:srgbClr val="000000"/>
                </a:solidFill>
              </a:rPr>
              <a:t>. </a:t>
            </a:r>
            <a:r>
              <a:rPr lang="de-DE" u="sng" dirty="0">
                <a:solidFill>
                  <a:srgbClr val="000000"/>
                </a:solidFill>
                <a:hlinkClick r:id="rId2"/>
              </a:rPr>
              <a:t>https://d4mint.de</a:t>
            </a:r>
            <a:endParaRPr lang="de-DE" dirty="0">
              <a:solidFill>
                <a:srgbClr val="000000"/>
              </a:solidFill>
            </a:endParaRPr>
          </a:p>
        </p:txBody>
      </p:sp>
    </p:spTree>
    <p:extLst>
      <p:ext uri="{BB962C8B-B14F-4D97-AF65-F5344CB8AC3E}">
        <p14:creationId xmlns:p14="http://schemas.microsoft.com/office/powerpoint/2010/main" val="3514434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7030E687-6F18-04E5-E6D1-BF65A39E6D67}"/>
              </a:ext>
            </a:extLst>
          </p:cNvPr>
          <p:cNvSpPr>
            <a:spLocks noGrp="1"/>
          </p:cNvSpPr>
          <p:nvPr>
            <p:ph type="body" sz="quarter" idx="13"/>
          </p:nvPr>
        </p:nvSpPr>
        <p:spPr/>
        <p:txBody>
          <a:bodyPr/>
          <a:lstStyle/>
          <a:p>
            <a:r>
              <a:rPr lang="de-DE" dirty="0"/>
              <a:t>Die vorliegende Veröffentlichung ist im Rahmen des Projektverbunds D4MINT für das Kompetenzzentrum MINT im Kompetenzverbund </a:t>
            </a:r>
            <a:r>
              <a:rPr lang="de-DE" dirty="0" err="1"/>
              <a:t>lernen:digital</a:t>
            </a:r>
            <a:r>
              <a:rPr lang="de-DE" dirty="0"/>
              <a:t> entstanden. </a:t>
            </a:r>
          </a:p>
          <a:p>
            <a:endParaRPr lang="de-DE" dirty="0"/>
          </a:p>
          <a:p>
            <a:r>
              <a:rPr lang="de-DE" dirty="0"/>
              <a:t>Finanziert durch die Europäische Union – </a:t>
            </a:r>
            <a:r>
              <a:rPr lang="de-DE" dirty="0" err="1"/>
              <a:t>NextGenerationEU</a:t>
            </a:r>
            <a:r>
              <a:rPr lang="de-DE" dirty="0"/>
              <a:t> und gefördert durch das Bundesministerium </a:t>
            </a:r>
            <a:r>
              <a:rPr lang="de-DE" dirty="0" err="1"/>
              <a:t>für</a:t>
            </a:r>
            <a:r>
              <a:rPr lang="de-DE" dirty="0"/>
              <a:t> Bildung und Forschung. Die geäußerten Ansichten und Meinungen sind ausschließlich die des Autors/der Autorin und spiegeln nicht unbedingt die Ansichten der Europäischen Union, Europäischen Kommission oder des Bundesministeriums </a:t>
            </a:r>
            <a:r>
              <a:rPr lang="de-DE" dirty="0" err="1"/>
              <a:t>für</a:t>
            </a:r>
            <a:r>
              <a:rPr lang="de-DE" dirty="0"/>
              <a:t> Bildung und Forschung wider. Weder Europäische Union, Europäische Kommission noch das Bundesministerium </a:t>
            </a:r>
            <a:r>
              <a:rPr lang="de-DE" dirty="0" err="1"/>
              <a:t>für</a:t>
            </a:r>
            <a:r>
              <a:rPr lang="de-DE" dirty="0"/>
              <a:t> Bildung und Forschung können </a:t>
            </a:r>
            <a:r>
              <a:rPr lang="de-DE" dirty="0" err="1"/>
              <a:t>für</a:t>
            </a:r>
            <a:r>
              <a:rPr lang="de-DE" dirty="0"/>
              <a:t> sie verantwortlich gemacht werden.</a:t>
            </a:r>
          </a:p>
        </p:txBody>
      </p:sp>
      <p:sp>
        <p:nvSpPr>
          <p:cNvPr id="4" name="Textplatzhalter 3">
            <a:extLst>
              <a:ext uri="{FF2B5EF4-FFF2-40B4-BE49-F238E27FC236}">
                <a16:creationId xmlns:a16="http://schemas.microsoft.com/office/drawing/2014/main" id="{26085A44-CFE6-C202-5875-FB29D701A602}"/>
              </a:ext>
            </a:extLst>
          </p:cNvPr>
          <p:cNvSpPr>
            <a:spLocks noGrp="1"/>
          </p:cNvSpPr>
          <p:nvPr>
            <p:ph type="body" sz="quarter" idx="14"/>
          </p:nvPr>
        </p:nvSpPr>
        <p:spPr/>
        <p:txBody>
          <a:bodyPr/>
          <a:lstStyle/>
          <a:p>
            <a:r>
              <a:rPr lang="de-DE" b="0" i="0" u="none" strike="noStrike" dirty="0">
                <a:solidFill>
                  <a:srgbClr val="202334"/>
                </a:solidFill>
                <a:effectLst/>
                <a:latin typeface="Kantumruy Pro" pitchFamily="2" charset="0"/>
              </a:rPr>
              <a:t>Dieses Produkt ist unter der Lizenz </a:t>
            </a:r>
            <a:r>
              <a:rPr lang="de-DE" b="0" i="0" u="sng" dirty="0">
                <a:solidFill>
                  <a:srgbClr val="000000"/>
                </a:solidFill>
                <a:effectLst/>
                <a:latin typeface="Kantumruy Pro" pitchFamily="2" charset="0"/>
                <a:hlinkClick r:id="rId2"/>
              </a:rPr>
              <a:t>CC BY SA 4.0</a:t>
            </a:r>
            <a:r>
              <a:rPr lang="de-DE" b="0" i="0" u="none" strike="noStrike" dirty="0">
                <a:solidFill>
                  <a:srgbClr val="202334"/>
                </a:solidFill>
                <a:effectLst/>
                <a:latin typeface="Kantumruy Pro" pitchFamily="2" charset="0"/>
              </a:rPr>
              <a:t> veröffentlicht. Von der Lizenz ausgenommen sind Logos, Zitate sowie anders gekennzeichnete Materialien und Abbildungen. Die </a:t>
            </a:r>
            <a:r>
              <a:rPr lang="de-DE" b="0" i="0" u="none" strike="noStrike" dirty="0" err="1">
                <a:solidFill>
                  <a:srgbClr val="202334"/>
                </a:solidFill>
                <a:effectLst/>
                <a:latin typeface="Kantumruy Pro" pitchFamily="2" charset="0"/>
              </a:rPr>
              <a:t>Urheber:innen</a:t>
            </a:r>
            <a:r>
              <a:rPr lang="de-DE" b="0" i="0" u="none" strike="noStrike" dirty="0">
                <a:solidFill>
                  <a:srgbClr val="202334"/>
                </a:solidFill>
                <a:effectLst/>
                <a:latin typeface="Kantumruy Pro" pitchFamily="2" charset="0"/>
              </a:rPr>
              <a:t> sollen bei der Weiterverwendung wie folgt angegeben werden: </a:t>
            </a:r>
            <a:r>
              <a:rPr lang="de-DE" b="0" i="0" u="none" strike="noStrike" dirty="0" err="1">
                <a:solidFill>
                  <a:srgbClr val="202334"/>
                </a:solidFill>
                <a:effectLst/>
                <a:latin typeface="Kantumruy Pro" pitchFamily="2" charset="0"/>
              </a:rPr>
              <a:t>Helf</a:t>
            </a:r>
            <a:r>
              <a:rPr lang="de-DE" b="0" i="0" u="none" strike="noStrike" dirty="0">
                <a:solidFill>
                  <a:srgbClr val="202334"/>
                </a:solidFill>
                <a:effectLst/>
                <a:latin typeface="Kantumruy Pro" pitchFamily="2" charset="0"/>
              </a:rPr>
              <a:t>, Philip; </a:t>
            </a:r>
            <a:r>
              <a:rPr lang="de-DE" dirty="0">
                <a:solidFill>
                  <a:srgbClr val="202334"/>
                </a:solidFill>
                <a:latin typeface="Kantumruy Pro" pitchFamily="2" charset="0"/>
              </a:rPr>
              <a:t>Dieckmann, Cornelia</a:t>
            </a:r>
            <a:r>
              <a:rPr lang="de-DE" b="0" i="0" u="none" strike="noStrike" dirty="0">
                <a:solidFill>
                  <a:srgbClr val="202334"/>
                </a:solidFill>
                <a:effectLst/>
                <a:latin typeface="Kantumruy Pro" pitchFamily="2" charset="0"/>
              </a:rPr>
              <a:t>, Kompetenzverbund </a:t>
            </a:r>
            <a:r>
              <a:rPr lang="de-DE" b="0" i="0" u="none" strike="noStrike" dirty="0" err="1">
                <a:solidFill>
                  <a:srgbClr val="202334"/>
                </a:solidFill>
                <a:effectLst/>
                <a:latin typeface="Kantumruy Pro" pitchFamily="2" charset="0"/>
              </a:rPr>
              <a:t>lernen:digital</a:t>
            </a:r>
            <a:r>
              <a:rPr lang="de-DE" b="0" i="0" u="none" strike="noStrike" dirty="0">
                <a:solidFill>
                  <a:srgbClr val="202334"/>
                </a:solidFill>
                <a:effectLst/>
                <a:latin typeface="Kantumruy Pro" pitchFamily="2" charset="0"/>
              </a:rPr>
              <a:t>, entstanden im Projektverbund D4MINT.</a:t>
            </a:r>
            <a:endParaRPr lang="de-DE" dirty="0"/>
          </a:p>
        </p:txBody>
      </p:sp>
    </p:spTree>
    <p:extLst>
      <p:ext uri="{BB962C8B-B14F-4D97-AF65-F5344CB8AC3E}">
        <p14:creationId xmlns:p14="http://schemas.microsoft.com/office/powerpoint/2010/main" val="621379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endParaRPr lang="de-DE" dirty="0"/>
          </a:p>
          <a:p>
            <a:endParaRPr lang="de-DE" dirty="0"/>
          </a:p>
        </p:txBody>
      </p:sp>
      <p:pic>
        <p:nvPicPr>
          <p:cNvPr id="3" name="Grafik 2"/>
          <p:cNvPicPr>
            <a:picLocks noChangeAspect="1"/>
          </p:cNvPicPr>
          <p:nvPr/>
        </p:nvPicPr>
        <p:blipFill>
          <a:blip r:embed="rId3"/>
          <a:stretch/>
        </p:blipFill>
        <p:spPr bwMode="auto">
          <a:xfrm>
            <a:off x="2697405" y="1993321"/>
            <a:ext cx="6797629" cy="3863675"/>
          </a:xfrm>
          <a:prstGeom prst="rect">
            <a:avLst/>
          </a:prstGeom>
        </p:spPr>
      </p:pic>
    </p:spTree>
    <p:extLst>
      <p:ext uri="{BB962C8B-B14F-4D97-AF65-F5344CB8AC3E}">
        <p14:creationId xmlns:p14="http://schemas.microsoft.com/office/powerpoint/2010/main" val="3772598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endParaRPr lang="de-DE" dirty="0"/>
          </a:p>
          <a:p>
            <a:endParaRPr lang="de-DE" dirty="0"/>
          </a:p>
        </p:txBody>
      </p:sp>
      <p:sp>
        <p:nvSpPr>
          <p:cNvPr id="4" name="Textfeld 3"/>
          <p:cNvSpPr txBox="1"/>
          <p:nvPr/>
        </p:nvSpPr>
        <p:spPr bwMode="auto">
          <a:xfrm>
            <a:off x="8201892" y="6534390"/>
            <a:ext cx="4076039" cy="307777"/>
          </a:xfrm>
          <a:prstGeom prst="rect">
            <a:avLst/>
          </a:prstGeom>
          <a:noFill/>
        </p:spPr>
        <p:txBody>
          <a:bodyPr wrap="square">
            <a:spAutoFit/>
          </a:bodyPr>
          <a:lstStyle/>
          <a:p>
            <a:pPr>
              <a:buClr>
                <a:srgbClr val="000000"/>
              </a:buClr>
              <a:buFont typeface="Arial"/>
              <a:buNone/>
              <a:defRPr/>
            </a:pPr>
            <a:r>
              <a:rPr lang="de-DE" sz="1400" i="1" kern="0" dirty="0">
                <a:solidFill>
                  <a:srgbClr val="000000"/>
                </a:solidFill>
                <a:latin typeface="Arial"/>
                <a:cs typeface="Arial"/>
              </a:rPr>
              <a:t>KLPs NRW Sek II Mathematik 2014 und 2023</a:t>
            </a:r>
          </a:p>
        </p:txBody>
      </p:sp>
      <p:sp>
        <p:nvSpPr>
          <p:cNvPr id="6" name="Textplatzhalter 3"/>
          <p:cNvSpPr txBox="1"/>
          <p:nvPr/>
        </p:nvSpPr>
        <p:spPr bwMode="auto">
          <a:xfrm>
            <a:off x="-4762973" y="201600"/>
            <a:ext cx="4327543" cy="3751263"/>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0" indent="0">
              <a:defRPr/>
            </a:pPr>
            <a:r>
              <a:rPr lang="de-DE" dirty="0"/>
              <a:t>Alter KLP</a:t>
            </a:r>
            <a:endParaRPr dirty="0"/>
          </a:p>
          <a:p>
            <a:pPr marL="0" indent="0">
              <a:defRPr/>
            </a:pPr>
            <a:r>
              <a:rPr lang="de-DE" sz="1400" dirty="0"/>
              <a:t>verwenden verschiedene digitale Werkzeuge zum …</a:t>
            </a:r>
            <a:endParaRPr dirty="0"/>
          </a:p>
          <a:p>
            <a:pPr marL="0" indent="0">
              <a:defRPr/>
            </a:pPr>
            <a:r>
              <a:rPr lang="de-DE" sz="1400" b="0" i="0" u="none" strike="noStrike" cap="none" spc="0" dirty="0">
                <a:ln>
                  <a:noFill/>
                </a:ln>
                <a:solidFill>
                  <a:srgbClr val="000000"/>
                </a:solidFill>
                <a:latin typeface="Arial"/>
                <a:cs typeface="Arial"/>
              </a:rPr>
              <a:t>– </a:t>
            </a:r>
            <a:r>
              <a:rPr lang="de-DE" sz="1400" dirty="0"/>
              <a:t>Lösen von Gleichungen und Gleichungssystemen,</a:t>
            </a:r>
            <a:endParaRPr dirty="0"/>
          </a:p>
          <a:p>
            <a:pPr marL="0" indent="0">
              <a:defRPr/>
            </a:pPr>
            <a:r>
              <a:rPr lang="de-DE" sz="1400" b="0" i="0" u="none" strike="noStrike" cap="none" spc="0" dirty="0">
                <a:ln>
                  <a:noFill/>
                </a:ln>
                <a:solidFill>
                  <a:srgbClr val="000000"/>
                </a:solidFill>
                <a:latin typeface="Arial"/>
                <a:cs typeface="Arial"/>
              </a:rPr>
              <a:t>– </a:t>
            </a:r>
            <a:r>
              <a:rPr lang="de-DE" sz="1400" dirty="0"/>
              <a:t>zielgerichteten Variieren der Parameter von Funktionen,</a:t>
            </a:r>
            <a:endParaRPr dirty="0"/>
          </a:p>
          <a:p>
            <a:pPr marL="0" indent="0">
              <a:defRPr/>
            </a:pPr>
            <a:r>
              <a:rPr lang="de-DE" sz="1400" b="0" i="0" u="none" strike="noStrike" cap="none" spc="0" dirty="0">
                <a:ln>
                  <a:noFill/>
                </a:ln>
                <a:solidFill>
                  <a:srgbClr val="000000"/>
                </a:solidFill>
                <a:latin typeface="Arial"/>
                <a:cs typeface="Arial"/>
              </a:rPr>
              <a:t>– </a:t>
            </a:r>
            <a:r>
              <a:rPr lang="de-DE" sz="1400" dirty="0"/>
              <a:t>Darstellen von Funktionen grafisch und als Wertetabelle,</a:t>
            </a:r>
            <a:endParaRPr dirty="0"/>
          </a:p>
          <a:p>
            <a:pPr marL="0" indent="0">
              <a:defRPr/>
            </a:pPr>
            <a:r>
              <a:rPr lang="de-DE" sz="1400" b="0" i="0" u="none" strike="noStrike" cap="none" spc="0" dirty="0">
                <a:ln>
                  <a:noFill/>
                </a:ln>
                <a:solidFill>
                  <a:srgbClr val="000000"/>
                </a:solidFill>
                <a:latin typeface="Arial"/>
                <a:cs typeface="Arial"/>
              </a:rPr>
              <a:t>–</a:t>
            </a:r>
            <a:r>
              <a:rPr lang="de-DE" sz="1400" dirty="0"/>
              <a:t> grafischen Messen von Steigungen,</a:t>
            </a:r>
            <a:endParaRPr dirty="0"/>
          </a:p>
          <a:p>
            <a:pPr marL="0" indent="0">
              <a:defRPr/>
            </a:pPr>
            <a:r>
              <a:rPr lang="de-DE" sz="1400" b="0" i="0" u="none" strike="noStrike" cap="none" spc="0" dirty="0">
                <a:ln>
                  <a:noFill/>
                </a:ln>
                <a:solidFill>
                  <a:srgbClr val="000000"/>
                </a:solidFill>
                <a:latin typeface="Arial"/>
                <a:cs typeface="Arial"/>
              </a:rPr>
              <a:t>–</a:t>
            </a:r>
            <a:r>
              <a:rPr lang="de-DE" sz="1400" dirty="0"/>
              <a:t> Berechnen der Ableitung einer Funktion an einer Stelle,</a:t>
            </a:r>
            <a:endParaRPr dirty="0"/>
          </a:p>
          <a:p>
            <a:pPr marL="0" indent="0">
              <a:defRPr/>
            </a:pPr>
            <a:r>
              <a:rPr lang="de-DE" sz="1400" b="0" i="0" u="none" strike="noStrike" cap="none" spc="0" dirty="0">
                <a:ln>
                  <a:noFill/>
                </a:ln>
                <a:solidFill>
                  <a:srgbClr val="000000"/>
                </a:solidFill>
                <a:latin typeface="Arial"/>
                <a:cs typeface="Arial"/>
              </a:rPr>
              <a:t>–</a:t>
            </a:r>
            <a:r>
              <a:rPr lang="de-DE" sz="1400" dirty="0"/>
              <a:t> Messen von Flächeninhalten zwischen Funktionsgraph und Abszisse,</a:t>
            </a:r>
            <a:endParaRPr dirty="0"/>
          </a:p>
          <a:p>
            <a:pPr marL="0" indent="0">
              <a:defRPr/>
            </a:pPr>
            <a:r>
              <a:rPr lang="de-DE" sz="1400" b="0" i="0" u="none" strike="noStrike" cap="none" spc="0" dirty="0">
                <a:ln>
                  <a:noFill/>
                </a:ln>
                <a:solidFill>
                  <a:srgbClr val="000000"/>
                </a:solidFill>
                <a:latin typeface="Arial"/>
                <a:cs typeface="Arial"/>
              </a:rPr>
              <a:t>–</a:t>
            </a:r>
            <a:r>
              <a:rPr lang="de-DE" sz="1400" dirty="0"/>
              <a:t> Ermitteln des Wertes eines bestimmten Integrales,</a:t>
            </a:r>
            <a:endParaRPr dirty="0"/>
          </a:p>
          <a:p>
            <a:pPr marL="0" indent="0">
              <a:defRPr/>
            </a:pPr>
            <a:r>
              <a:rPr lang="de-DE" sz="1400" b="0" i="0" u="none" strike="noStrike" cap="none" spc="0" dirty="0">
                <a:ln>
                  <a:noFill/>
                </a:ln>
                <a:solidFill>
                  <a:srgbClr val="000000"/>
                </a:solidFill>
                <a:latin typeface="Arial"/>
                <a:cs typeface="Arial"/>
              </a:rPr>
              <a:t>–</a:t>
            </a:r>
            <a:r>
              <a:rPr lang="de-DE" sz="1400" dirty="0"/>
              <a:t> Durchführen von Operationen mit Vektoren und Matrizen,</a:t>
            </a:r>
            <a:endParaRPr dirty="0"/>
          </a:p>
          <a:p>
            <a:pPr marL="0" indent="0">
              <a:defRPr/>
            </a:pPr>
            <a:r>
              <a:rPr lang="de-DE" sz="1400" b="0" i="0" u="none" strike="noStrike" cap="none" spc="0" dirty="0">
                <a:ln>
                  <a:noFill/>
                </a:ln>
                <a:solidFill>
                  <a:srgbClr val="000000"/>
                </a:solidFill>
                <a:latin typeface="Arial"/>
                <a:cs typeface="Arial"/>
              </a:rPr>
              <a:t>–</a:t>
            </a:r>
            <a:r>
              <a:rPr lang="de-DE" sz="1400" dirty="0"/>
              <a:t> grafischen Darstellen von Ortsvektoren, Vektorsummen und Geraden,</a:t>
            </a:r>
            <a:endParaRPr dirty="0"/>
          </a:p>
          <a:p>
            <a:pPr marL="0" indent="0">
              <a:defRPr/>
            </a:pPr>
            <a:r>
              <a:rPr lang="de-DE" sz="1400" b="0" i="0" u="none" strike="noStrike" cap="none" spc="0" dirty="0">
                <a:ln>
                  <a:noFill/>
                </a:ln>
                <a:solidFill>
                  <a:srgbClr val="000000"/>
                </a:solidFill>
                <a:latin typeface="Arial"/>
                <a:cs typeface="Arial"/>
              </a:rPr>
              <a:t>–</a:t>
            </a:r>
            <a:r>
              <a:rPr lang="de-DE" sz="1400" dirty="0"/>
              <a:t> Darstellen von Objekten im Raum,</a:t>
            </a:r>
            <a:endParaRPr dirty="0"/>
          </a:p>
          <a:p>
            <a:pPr indent="0">
              <a:defRPr/>
            </a:pPr>
            <a:r>
              <a:rPr lang="de-DE" sz="1400" dirty="0"/>
              <a:t>… Generieren von Zufallszahlen,</a:t>
            </a:r>
            <a:endParaRPr dirty="0"/>
          </a:p>
          <a:p>
            <a:pPr indent="0">
              <a:defRPr/>
            </a:pPr>
            <a:endParaRPr lang="de-DE" dirty="0"/>
          </a:p>
        </p:txBody>
      </p:sp>
      <p:sp>
        <p:nvSpPr>
          <p:cNvPr id="8" name="Textplatzhalter 3"/>
          <p:cNvSpPr txBox="1"/>
          <p:nvPr/>
        </p:nvSpPr>
        <p:spPr bwMode="auto">
          <a:xfrm>
            <a:off x="10239912" y="-4685308"/>
            <a:ext cx="4284000" cy="3751263"/>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1800"/>
              <a:buFont typeface="Arial"/>
              <a:buNone/>
              <a:defRPr sz="1800" b="0" i="0" u="none" strike="noStrike" cap="none">
                <a:solidFill>
                  <a:schemeClr val="dk1"/>
                </a:solidFill>
                <a:latin typeface="Arial"/>
                <a:ea typeface="Arial"/>
                <a:cs typeface="Arial"/>
              </a:defRPr>
            </a:lvl1pPr>
            <a:lvl2pPr marL="914400" marR="0" lvl="1"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800" b="0" i="0" u="none" strike="noStrike" kern="0" cap="none" spc="0" normalizeH="0" baseline="0" noProof="0" dirty="0">
                <a:ln>
                  <a:noFill/>
                </a:ln>
                <a:solidFill>
                  <a:srgbClr val="000000"/>
                </a:solidFill>
                <a:effectLst/>
                <a:uLnTx/>
                <a:uFillTx/>
                <a:latin typeface="Arial"/>
                <a:cs typeface="Arial"/>
              </a:rPr>
              <a:t>Neuer KLP</a:t>
            </a:r>
            <a:endParaRPr kumimoji="0" sz="18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endParaRPr kumimoji="0" lang="de-DE" sz="14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400" b="0" i="0" u="none" strike="noStrike" kern="0" cap="none" spc="0" normalizeH="0" baseline="0" noProof="0" dirty="0">
                <a:ln>
                  <a:noFill/>
                </a:ln>
                <a:solidFill>
                  <a:srgbClr val="000000"/>
                </a:solidFill>
                <a:effectLst/>
                <a:uLnTx/>
                <a:uFillTx/>
                <a:latin typeface="Arial"/>
                <a:cs typeface="Arial"/>
              </a:rPr>
              <a:t>– Lösen von Gleichungen und Gleichungssystemen auch abhängig von Parametern, zielgerichteten Variieren von Parametern von Funktionen,</a:t>
            </a:r>
            <a:endParaRPr kumimoji="0" sz="18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400" b="0" i="0" u="none" strike="noStrike" kern="0" cap="none" spc="0" normalizeH="0" baseline="0" noProof="0" dirty="0">
                <a:ln>
                  <a:noFill/>
                </a:ln>
                <a:solidFill>
                  <a:srgbClr val="000000"/>
                </a:solidFill>
                <a:effectLst/>
                <a:uLnTx/>
                <a:uFillTx/>
                <a:latin typeface="Arial"/>
                <a:cs typeface="Arial"/>
              </a:rPr>
              <a:t>– Erstellen von Graphen und Wertetabellen von Funktionen,</a:t>
            </a:r>
            <a:endParaRPr kumimoji="0" sz="18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400" b="0" i="0" u="none" strike="noStrike" kern="0" cap="none" spc="0" normalizeH="0" baseline="0" noProof="0" dirty="0">
                <a:ln>
                  <a:noFill/>
                </a:ln>
                <a:solidFill>
                  <a:srgbClr val="000000"/>
                </a:solidFill>
                <a:effectLst/>
                <a:uLnTx/>
                <a:uFillTx/>
                <a:latin typeface="Arial"/>
                <a:cs typeface="Arial"/>
              </a:rPr>
              <a:t>– Ermitteln eines Funktionsterms der Ableitung einer Funktion auch abhängig von Parametern,</a:t>
            </a:r>
            <a:endParaRPr kumimoji="0" sz="18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400" b="0" i="0" u="none" strike="noStrike" kern="0" cap="none" spc="0" normalizeH="0" baseline="0" noProof="0" dirty="0">
                <a:ln>
                  <a:noFill/>
                </a:ln>
                <a:solidFill>
                  <a:srgbClr val="000000"/>
                </a:solidFill>
                <a:effectLst/>
                <a:uLnTx/>
                <a:uFillTx/>
                <a:latin typeface="Arial"/>
                <a:cs typeface="Arial"/>
              </a:rPr>
              <a:t>– Ermitteln bestimmter und unbestimmter Integrale auch abhängig von Parametern,</a:t>
            </a:r>
            <a:endParaRPr kumimoji="0" sz="18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400" b="0" i="0" u="none" strike="noStrike" kern="0" cap="none" spc="0" normalizeH="0" baseline="0" noProof="0" dirty="0">
                <a:ln>
                  <a:noFill/>
                </a:ln>
                <a:solidFill>
                  <a:srgbClr val="000000"/>
                </a:solidFill>
                <a:effectLst/>
                <a:uLnTx/>
                <a:uFillTx/>
                <a:latin typeface="Arial"/>
                <a:cs typeface="Arial"/>
              </a:rPr>
              <a:t>– Darstellen von geometrischen Situationen im Raum,</a:t>
            </a:r>
            <a:endParaRPr kumimoji="0" sz="18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400" b="0" i="0" u="none" strike="noStrike" kern="0" cap="none" spc="0" normalizeH="0" baseline="0" noProof="0" dirty="0">
                <a:ln>
                  <a:noFill/>
                </a:ln>
                <a:solidFill>
                  <a:srgbClr val="000000"/>
                </a:solidFill>
                <a:effectLst/>
                <a:uLnTx/>
                <a:uFillTx/>
                <a:latin typeface="Arial"/>
                <a:cs typeface="Arial"/>
              </a:rPr>
              <a:t>– Ermitteln der Kennzahlen statistischer Daten und von Wahrscheinlichkeitsverteilungen,</a:t>
            </a:r>
            <a:endParaRPr kumimoji="0" sz="18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400" b="0" i="0" u="none" strike="noStrike" kern="0" cap="none" spc="0" normalizeH="0" baseline="0" noProof="0" dirty="0">
                <a:ln>
                  <a:noFill/>
                </a:ln>
                <a:solidFill>
                  <a:srgbClr val="000000"/>
                </a:solidFill>
                <a:effectLst/>
                <a:uLnTx/>
                <a:uFillTx/>
                <a:latin typeface="Arial"/>
                <a:cs typeface="Arial"/>
              </a:rPr>
              <a:t>– Variieren der Parameter von </a:t>
            </a:r>
            <a:r>
              <a:rPr kumimoji="0" lang="de-DE" sz="1400" b="0" i="0" u="none" strike="noStrike" kern="0" cap="none" spc="0" normalizeH="0" baseline="0" noProof="0" dirty="0" err="1">
                <a:ln>
                  <a:noFill/>
                </a:ln>
                <a:solidFill>
                  <a:srgbClr val="000000"/>
                </a:solidFill>
                <a:effectLst/>
                <a:uLnTx/>
                <a:uFillTx/>
                <a:latin typeface="Arial"/>
                <a:cs typeface="Arial"/>
              </a:rPr>
              <a:t>W‘keitsverteilungen</a:t>
            </a:r>
            <a:r>
              <a:rPr kumimoji="0" lang="de-DE" sz="1400" b="0" i="0" u="none" strike="noStrike" kern="0" cap="none" spc="0" normalizeH="0" baseline="0" noProof="0" dirty="0">
                <a:ln>
                  <a:noFill/>
                </a:ln>
                <a:solidFill>
                  <a:srgbClr val="000000"/>
                </a:solidFill>
                <a:effectLst/>
                <a:uLnTx/>
                <a:uFillTx/>
                <a:latin typeface="Arial"/>
                <a:cs typeface="Arial"/>
              </a:rPr>
              <a:t>,</a:t>
            </a:r>
            <a:endParaRPr kumimoji="0" sz="18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400" b="0" i="0" u="none" strike="noStrike" kern="0" cap="none" spc="0" normalizeH="0" baseline="0" noProof="0" dirty="0">
                <a:ln>
                  <a:noFill/>
                </a:ln>
                <a:solidFill>
                  <a:srgbClr val="000000"/>
                </a:solidFill>
                <a:effectLst/>
                <a:uLnTx/>
                <a:uFillTx/>
                <a:latin typeface="Arial"/>
                <a:cs typeface="Arial"/>
              </a:rPr>
              <a:t>– Berechnen von Wahrscheinlichkeiten bei binomialverteilten und im Leistungskurs auch normalverteilten Zufallsgrößen,</a:t>
            </a:r>
            <a:endParaRPr kumimoji="0" sz="1800" b="0" i="0" u="none" strike="noStrike" kern="0" cap="none" spc="0" normalizeH="0" baseline="0" noProof="0" dirty="0">
              <a:ln>
                <a:noFill/>
              </a:ln>
              <a:solidFill>
                <a:srgbClr val="000000"/>
              </a:solidFill>
              <a:effectLst/>
              <a:uLnTx/>
              <a:uFillTx/>
              <a:latin typeface="Arial"/>
              <a:cs typeface="Arial"/>
            </a:endParaRPr>
          </a:p>
          <a:p>
            <a:pPr marL="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r>
              <a:rPr kumimoji="0" lang="de-DE" sz="1400" b="0" i="0" u="none" strike="noStrike" kern="0" cap="none" spc="0" normalizeH="0" baseline="0" noProof="0" dirty="0">
                <a:ln>
                  <a:noFill/>
                </a:ln>
                <a:solidFill>
                  <a:srgbClr val="000000"/>
                </a:solidFill>
                <a:effectLst/>
                <a:uLnTx/>
                <a:uFillTx/>
                <a:latin typeface="Arial"/>
                <a:cs typeface="Arial"/>
              </a:rPr>
              <a:t>– Berechnen der Grenzen von Konfidenzintervallen im Leistungskurs…</a:t>
            </a:r>
            <a:endParaRPr kumimoji="0" sz="1800" b="0" i="0" u="none" strike="noStrike" kern="0" cap="none" spc="0" normalizeH="0" baseline="0" noProof="0" dirty="0">
              <a:ln>
                <a:noFill/>
              </a:ln>
              <a:solidFill>
                <a:srgbClr val="000000"/>
              </a:solidFill>
              <a:effectLst/>
              <a:uLnTx/>
              <a:uFillTx/>
              <a:latin typeface="Arial"/>
              <a:cs typeface="Arial"/>
            </a:endParaRPr>
          </a:p>
          <a:p>
            <a:pPr marL="457200" marR="0" lvl="0" indent="0" algn="l" defTabSz="914400" eaLnBrk="1" fontAlgn="auto" latinLnBrk="0" hangingPunct="1">
              <a:lnSpc>
                <a:spcPct val="100000"/>
              </a:lnSpc>
              <a:spcBef>
                <a:spcPts val="0"/>
              </a:spcBef>
              <a:spcAft>
                <a:spcPts val="0"/>
              </a:spcAft>
              <a:buClr>
                <a:srgbClr val="00549F"/>
              </a:buClr>
              <a:buSzPts val="1800"/>
              <a:buFont typeface="Arial"/>
              <a:buNone/>
              <a:tabLst/>
              <a:defRPr/>
            </a:pPr>
            <a:endParaRPr kumimoji="0" lang="de-DE" sz="1800" b="0" i="0" u="none" strike="noStrike" kern="0" cap="none" spc="0" normalizeH="0" baseline="0" noProof="0" dirty="0">
              <a:ln>
                <a:noFill/>
              </a:ln>
              <a:solidFill>
                <a:srgbClr val="000000"/>
              </a:solidFill>
              <a:effectLst/>
              <a:uLnTx/>
              <a:uFillTx/>
              <a:latin typeface="Arial"/>
              <a:cs typeface="Arial"/>
            </a:endParaRPr>
          </a:p>
        </p:txBody>
      </p:sp>
      <p:graphicFrame>
        <p:nvGraphicFramePr>
          <p:cNvPr id="10" name="Tabelle 9"/>
          <p:cNvGraphicFramePr>
            <a:graphicFrameLocks noGrp="1"/>
          </p:cNvGraphicFramePr>
          <p:nvPr>
            <p:extLst>
              <p:ext uri="{D42A27DB-BD31-4B8C-83A1-F6EECF244321}">
                <p14:modId xmlns:p14="http://schemas.microsoft.com/office/powerpoint/2010/main" val="1636462193"/>
              </p:ext>
            </p:extLst>
          </p:nvPr>
        </p:nvGraphicFramePr>
        <p:xfrm>
          <a:off x="1614010" y="2305755"/>
          <a:ext cx="9249252" cy="4021964"/>
        </p:xfrm>
        <a:graphic>
          <a:graphicData uri="http://schemas.openxmlformats.org/drawingml/2006/table">
            <a:tbl>
              <a:tblPr firstRow="1" bandRow="1"/>
              <a:tblGrid>
                <a:gridCol w="4624626">
                  <a:extLst>
                    <a:ext uri="{9D8B030D-6E8A-4147-A177-3AD203B41FA5}">
                      <a16:colId xmlns:a16="http://schemas.microsoft.com/office/drawing/2014/main" val="20000"/>
                    </a:ext>
                  </a:extLst>
                </a:gridCol>
                <a:gridCol w="4624626">
                  <a:extLst>
                    <a:ext uri="{9D8B030D-6E8A-4147-A177-3AD203B41FA5}">
                      <a16:colId xmlns:a16="http://schemas.microsoft.com/office/drawing/2014/main" val="20001"/>
                    </a:ext>
                  </a:extLst>
                </a:gridCol>
              </a:tblGrid>
              <a:tr h="396280">
                <a:tc>
                  <a:txBody>
                    <a:bodyPr/>
                    <a:lstStyle>
                      <a:lvl1pPr marL="0" algn="l" defTabSz="914400" rtl="0" eaLnBrk="1" latinLnBrk="0" hangingPunct="1">
                        <a:defRPr sz="1800" b="1" kern="1200">
                          <a:solidFill>
                            <a:schemeClr val="dk1"/>
                          </a:solidFill>
                          <a:latin typeface="Arial"/>
                          <a:ea typeface="Arial"/>
                          <a:cs typeface="Arial"/>
                        </a:defRPr>
                      </a:lvl1pPr>
                      <a:lvl2pPr marL="457200" algn="l" defTabSz="914400" rtl="0" eaLnBrk="1" latinLnBrk="0" hangingPunct="1">
                        <a:defRPr sz="1800" b="1" kern="1200">
                          <a:solidFill>
                            <a:schemeClr val="dk1"/>
                          </a:solidFill>
                          <a:latin typeface="Arial"/>
                          <a:ea typeface="Arial"/>
                          <a:cs typeface="Arial"/>
                        </a:defRPr>
                      </a:lvl2pPr>
                      <a:lvl3pPr marL="914400" algn="l" defTabSz="914400" rtl="0" eaLnBrk="1" latinLnBrk="0" hangingPunct="1">
                        <a:defRPr sz="1800" b="1" kern="1200">
                          <a:solidFill>
                            <a:schemeClr val="dk1"/>
                          </a:solidFill>
                          <a:latin typeface="Arial"/>
                          <a:ea typeface="Arial"/>
                          <a:cs typeface="Arial"/>
                        </a:defRPr>
                      </a:lvl3pPr>
                      <a:lvl4pPr marL="1371600" algn="l" defTabSz="914400" rtl="0" eaLnBrk="1" latinLnBrk="0" hangingPunct="1">
                        <a:defRPr sz="1800" b="1" kern="1200">
                          <a:solidFill>
                            <a:schemeClr val="dk1"/>
                          </a:solidFill>
                          <a:latin typeface="Arial"/>
                          <a:ea typeface="Arial"/>
                          <a:cs typeface="Arial"/>
                        </a:defRPr>
                      </a:lvl4pPr>
                      <a:lvl5pPr marL="1828800" algn="l" defTabSz="914400" rtl="0" eaLnBrk="1" latinLnBrk="0" hangingPunct="1">
                        <a:defRPr sz="1800" b="1" kern="1200">
                          <a:solidFill>
                            <a:schemeClr val="dk1"/>
                          </a:solidFill>
                          <a:latin typeface="Arial"/>
                          <a:ea typeface="Arial"/>
                          <a:cs typeface="Arial"/>
                        </a:defRPr>
                      </a:lvl5pPr>
                      <a:lvl6pPr marL="2286000" algn="l" defTabSz="914400" rtl="0" eaLnBrk="1" latinLnBrk="0" hangingPunct="1">
                        <a:defRPr sz="1800" b="1" kern="1200">
                          <a:solidFill>
                            <a:schemeClr val="dk1"/>
                          </a:solidFill>
                          <a:latin typeface="Arial"/>
                          <a:ea typeface="Arial"/>
                          <a:cs typeface="Arial"/>
                        </a:defRPr>
                      </a:lvl6pPr>
                      <a:lvl7pPr marL="2743200" algn="l" defTabSz="914400" rtl="0" eaLnBrk="1" latinLnBrk="0" hangingPunct="1">
                        <a:defRPr sz="1800" b="1" kern="1200">
                          <a:solidFill>
                            <a:schemeClr val="dk1"/>
                          </a:solidFill>
                          <a:latin typeface="Arial"/>
                          <a:ea typeface="Arial"/>
                          <a:cs typeface="Arial"/>
                        </a:defRPr>
                      </a:lvl7pPr>
                      <a:lvl8pPr marL="3200400" algn="l" defTabSz="914400" rtl="0" eaLnBrk="1" latinLnBrk="0" hangingPunct="1">
                        <a:defRPr sz="1800" b="1" kern="1200">
                          <a:solidFill>
                            <a:schemeClr val="dk1"/>
                          </a:solidFill>
                          <a:latin typeface="Arial"/>
                          <a:ea typeface="Arial"/>
                          <a:cs typeface="Arial"/>
                        </a:defRPr>
                      </a:lvl8pPr>
                      <a:lvl9pPr marL="3657600" algn="l" defTabSz="914400" rtl="0" eaLnBrk="1" latinLnBrk="0" hangingPunct="1">
                        <a:defRPr sz="1800" b="1" kern="1200">
                          <a:solidFill>
                            <a:schemeClr val="dk1"/>
                          </a:solidFill>
                          <a:latin typeface="Arial"/>
                          <a:ea typeface="Arial"/>
                          <a:cs typeface="Arial"/>
                        </a:defRPr>
                      </a:lvl9pPr>
                    </a:lstStyle>
                    <a:p>
                      <a:pPr>
                        <a:defRPr/>
                      </a:pPr>
                      <a:r>
                        <a:rPr lang="de-DE"/>
                        <a:t>Alter KLP</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20000"/>
                      </a:srgbClr>
                    </a:solidFill>
                  </a:tcPr>
                </a:tc>
                <a:tc>
                  <a:txBody>
                    <a:bodyPr/>
                    <a:lstStyle>
                      <a:lvl1pPr marL="0" algn="l" defTabSz="914400" rtl="0" eaLnBrk="1" latinLnBrk="0" hangingPunct="1">
                        <a:defRPr sz="1800" b="1" kern="1200">
                          <a:solidFill>
                            <a:schemeClr val="dk1"/>
                          </a:solidFill>
                          <a:latin typeface="Arial"/>
                          <a:ea typeface="Arial"/>
                          <a:cs typeface="Arial"/>
                        </a:defRPr>
                      </a:lvl1pPr>
                      <a:lvl2pPr marL="457200" algn="l" defTabSz="914400" rtl="0" eaLnBrk="1" latinLnBrk="0" hangingPunct="1">
                        <a:defRPr sz="1800" b="1" kern="1200">
                          <a:solidFill>
                            <a:schemeClr val="dk1"/>
                          </a:solidFill>
                          <a:latin typeface="Arial"/>
                          <a:ea typeface="Arial"/>
                          <a:cs typeface="Arial"/>
                        </a:defRPr>
                      </a:lvl2pPr>
                      <a:lvl3pPr marL="914400" algn="l" defTabSz="914400" rtl="0" eaLnBrk="1" latinLnBrk="0" hangingPunct="1">
                        <a:defRPr sz="1800" b="1" kern="1200">
                          <a:solidFill>
                            <a:schemeClr val="dk1"/>
                          </a:solidFill>
                          <a:latin typeface="Arial"/>
                          <a:ea typeface="Arial"/>
                          <a:cs typeface="Arial"/>
                        </a:defRPr>
                      </a:lvl3pPr>
                      <a:lvl4pPr marL="1371600" algn="l" defTabSz="914400" rtl="0" eaLnBrk="1" latinLnBrk="0" hangingPunct="1">
                        <a:defRPr sz="1800" b="1" kern="1200">
                          <a:solidFill>
                            <a:schemeClr val="dk1"/>
                          </a:solidFill>
                          <a:latin typeface="Arial"/>
                          <a:ea typeface="Arial"/>
                          <a:cs typeface="Arial"/>
                        </a:defRPr>
                      </a:lvl4pPr>
                      <a:lvl5pPr marL="1828800" algn="l" defTabSz="914400" rtl="0" eaLnBrk="1" latinLnBrk="0" hangingPunct="1">
                        <a:defRPr sz="1800" b="1" kern="1200">
                          <a:solidFill>
                            <a:schemeClr val="dk1"/>
                          </a:solidFill>
                          <a:latin typeface="Arial"/>
                          <a:ea typeface="Arial"/>
                          <a:cs typeface="Arial"/>
                        </a:defRPr>
                      </a:lvl5pPr>
                      <a:lvl6pPr marL="2286000" algn="l" defTabSz="914400" rtl="0" eaLnBrk="1" latinLnBrk="0" hangingPunct="1">
                        <a:defRPr sz="1800" b="1" kern="1200">
                          <a:solidFill>
                            <a:schemeClr val="dk1"/>
                          </a:solidFill>
                          <a:latin typeface="Arial"/>
                          <a:ea typeface="Arial"/>
                          <a:cs typeface="Arial"/>
                        </a:defRPr>
                      </a:lvl6pPr>
                      <a:lvl7pPr marL="2743200" algn="l" defTabSz="914400" rtl="0" eaLnBrk="1" latinLnBrk="0" hangingPunct="1">
                        <a:defRPr sz="1800" b="1" kern="1200">
                          <a:solidFill>
                            <a:schemeClr val="dk1"/>
                          </a:solidFill>
                          <a:latin typeface="Arial"/>
                          <a:ea typeface="Arial"/>
                          <a:cs typeface="Arial"/>
                        </a:defRPr>
                      </a:lvl7pPr>
                      <a:lvl8pPr marL="3200400" algn="l" defTabSz="914400" rtl="0" eaLnBrk="1" latinLnBrk="0" hangingPunct="1">
                        <a:defRPr sz="1800" b="1" kern="1200">
                          <a:solidFill>
                            <a:schemeClr val="dk1"/>
                          </a:solidFill>
                          <a:latin typeface="Arial"/>
                          <a:ea typeface="Arial"/>
                          <a:cs typeface="Arial"/>
                        </a:defRPr>
                      </a:lvl8pPr>
                      <a:lvl9pPr marL="3657600" algn="l" defTabSz="914400" rtl="0" eaLnBrk="1" latinLnBrk="0" hangingPunct="1">
                        <a:defRPr sz="1800" b="1" kern="1200">
                          <a:solidFill>
                            <a:schemeClr val="dk1"/>
                          </a:solidFill>
                          <a:latin typeface="Arial"/>
                          <a:ea typeface="Arial"/>
                          <a:cs typeface="Arial"/>
                        </a:defRPr>
                      </a:lvl9pPr>
                    </a:lstStyle>
                    <a:p>
                      <a:pPr>
                        <a:defRPr/>
                      </a:pPr>
                      <a:r>
                        <a:rPr lang="de-DE"/>
                        <a:t>Neuer KLP</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20000"/>
                      </a:srgbClr>
                    </a:solidFill>
                  </a:tcPr>
                </a:tc>
                <a:extLst>
                  <a:ext uri="{0D108BD9-81ED-4DB2-BD59-A6C34878D82A}">
                    <a16:rowId xmlns:a16="http://schemas.microsoft.com/office/drawing/2014/main" val="10000"/>
                  </a:ext>
                </a:extLst>
              </a:tr>
              <a:tr h="1399942">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marL="0" indent="0">
                        <a:defRPr/>
                      </a:pPr>
                      <a:r>
                        <a:rPr lang="de-DE" sz="1400"/>
                        <a:t>nutzen Formelsammlungen, Geodreiecke, Zirkel, geometrische Modelle, grafikfähige Taschenrechner, Tabellenkalkulationen, Funktionenplotter, Dynamische</a:t>
                      </a:r>
                      <a:endParaRPr/>
                    </a:p>
                    <a:p>
                      <a:pPr marL="0" indent="0">
                        <a:defRPr/>
                      </a:pPr>
                      <a:r>
                        <a:rPr lang="de-DE" sz="1400"/>
                        <a:t>Geometrie-Software und </a:t>
                      </a:r>
                      <a:r>
                        <a:rPr lang="de-DE" sz="1400" b="1"/>
                        <a:t>gegebenenfalls Computer-Algebra-Systeme</a:t>
                      </a:r>
                      <a:endParaRPr lang="de-DE"/>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40000"/>
                      </a:srgbClr>
                    </a:solidFill>
                  </a:tcPr>
                </a:tc>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marL="0" marR="0" lvl="0" indent="0" algn="l" defTabSz="914400">
                        <a:lnSpc>
                          <a:spcPct val="100000"/>
                        </a:lnSpc>
                        <a:spcBef>
                          <a:spcPts val="0"/>
                        </a:spcBef>
                        <a:spcAft>
                          <a:spcPts val="0"/>
                        </a:spcAft>
                        <a:buClr>
                          <a:srgbClr val="000000"/>
                        </a:buClr>
                        <a:buSzTx/>
                        <a:buFont typeface="Arial"/>
                        <a:buNone/>
                        <a:defRPr/>
                      </a:pPr>
                      <a:r>
                        <a:rPr lang="de-DE" sz="1400" b="0" i="0" u="none" strike="noStrike" cap="none" spc="0">
                          <a:ln>
                            <a:noFill/>
                          </a:ln>
                          <a:solidFill>
                            <a:srgbClr val="000000"/>
                          </a:solidFill>
                          <a:latin typeface="+mn-lt"/>
                          <a:cs typeface="+mn-cs"/>
                        </a:rPr>
                        <a:t>verwenden im Unterricht ein modulares </a:t>
                      </a:r>
                      <a:r>
                        <a:rPr lang="de-DE" sz="1400" b="1" i="0" u="none" strike="noStrike" cap="none" spc="0">
                          <a:ln>
                            <a:noFill/>
                          </a:ln>
                          <a:solidFill>
                            <a:srgbClr val="000000"/>
                          </a:solidFill>
                          <a:latin typeface="+mn-lt"/>
                          <a:cs typeface="+mn-cs"/>
                        </a:rPr>
                        <a:t>Mathematiksystem</a:t>
                      </a:r>
                      <a:r>
                        <a:rPr lang="de-DE" sz="1400" b="0" i="0" u="none" strike="noStrike" cap="none" spc="0">
                          <a:ln>
                            <a:noFill/>
                          </a:ln>
                          <a:solidFill>
                            <a:srgbClr val="000000"/>
                          </a:solidFill>
                          <a:latin typeface="+mn-lt"/>
                          <a:cs typeface="+mn-cs"/>
                        </a:rPr>
                        <a:t> (</a:t>
                      </a:r>
                      <a:r>
                        <a:rPr lang="de-DE" sz="1400" b="1" i="0" u="none" strike="noStrike" cap="none" spc="0">
                          <a:ln>
                            <a:noFill/>
                          </a:ln>
                          <a:solidFill>
                            <a:srgbClr val="000000"/>
                          </a:solidFill>
                          <a:latin typeface="+mn-lt"/>
                          <a:cs typeface="+mn-cs"/>
                        </a:rPr>
                        <a:t>MMS</a:t>
                      </a:r>
                      <a:r>
                        <a:rPr lang="de-DE" sz="1400" b="0" i="0" u="none" strike="noStrike" cap="none" spc="0">
                          <a:ln>
                            <a:noFill/>
                          </a:ln>
                          <a:solidFill>
                            <a:srgbClr val="000000"/>
                          </a:solidFill>
                          <a:latin typeface="+mn-lt"/>
                          <a:cs typeface="+mn-cs"/>
                        </a:rPr>
                        <a:t>) zum …</a:t>
                      </a:r>
                      <a:endParaRPr/>
                    </a:p>
                    <a:p>
                      <a:pPr>
                        <a:defRPr/>
                      </a:pPr>
                      <a:endParaRPr lang="de-DE"/>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40000"/>
                      </a:srgbClr>
                    </a:solidFill>
                  </a:tcPr>
                </a:tc>
                <a:extLst>
                  <a:ext uri="{0D108BD9-81ED-4DB2-BD59-A6C34878D82A}">
                    <a16:rowId xmlns:a16="http://schemas.microsoft.com/office/drawing/2014/main" val="10001"/>
                  </a:ext>
                </a:extLst>
              </a:tr>
              <a:tr h="746636">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a:defRPr/>
                      </a:pPr>
                      <a:r>
                        <a:rPr lang="de-DE" sz="1400"/>
                        <a:t>Lösen von Gleichungen und Gleichungssystemen,</a:t>
                      </a:r>
                      <a:endParaRPr/>
                    </a:p>
                    <a:p>
                      <a:pPr marL="0" marR="0" lvl="0" indent="0" algn="l" defTabSz="914400">
                        <a:lnSpc>
                          <a:spcPct val="100000"/>
                        </a:lnSpc>
                        <a:spcBef>
                          <a:spcPts val="0"/>
                        </a:spcBef>
                        <a:spcAft>
                          <a:spcPts val="0"/>
                        </a:spcAft>
                        <a:buClr>
                          <a:srgbClr val="000000"/>
                        </a:buClr>
                        <a:buSzTx/>
                        <a:buFont typeface="Arial"/>
                        <a:buNone/>
                        <a:defRPr/>
                      </a:pPr>
                      <a:r>
                        <a:rPr lang="de-DE" sz="1400"/>
                        <a:t>zielgerichteten Variieren der Parameter von Funktionen,</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20000"/>
                      </a:srgbClr>
                    </a:solidFill>
                  </a:tcPr>
                </a:tc>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marL="0" marR="0" lvl="0" indent="0" algn="l" defTabSz="914400">
                        <a:lnSpc>
                          <a:spcPct val="100000"/>
                        </a:lnSpc>
                        <a:spcBef>
                          <a:spcPts val="0"/>
                        </a:spcBef>
                        <a:spcAft>
                          <a:spcPts val="0"/>
                        </a:spcAft>
                        <a:buClr>
                          <a:srgbClr val="000000"/>
                        </a:buClr>
                        <a:buSzTx/>
                        <a:buFont typeface="Arial"/>
                        <a:buNone/>
                        <a:defRPr/>
                      </a:pPr>
                      <a:r>
                        <a:rPr lang="de-DE" sz="1400" b="0" i="0" u="none" strike="noStrike" cap="none" spc="0">
                          <a:ln>
                            <a:noFill/>
                          </a:ln>
                          <a:solidFill>
                            <a:srgbClr val="000000"/>
                          </a:solidFill>
                          <a:latin typeface="+mn-lt"/>
                          <a:cs typeface="+mn-cs"/>
                        </a:rPr>
                        <a:t>Lösen von Gleichungen und Gleichungssystemen </a:t>
                      </a:r>
                      <a:r>
                        <a:rPr lang="de-DE" sz="1400" b="1" i="0" u="none" strike="noStrike" cap="none" spc="0">
                          <a:ln>
                            <a:noFill/>
                          </a:ln>
                          <a:solidFill>
                            <a:srgbClr val="000000"/>
                          </a:solidFill>
                          <a:latin typeface="+mn-lt"/>
                          <a:cs typeface="+mn-cs"/>
                        </a:rPr>
                        <a:t>auch abhängig von Parametern, </a:t>
                      </a:r>
                      <a:r>
                        <a:rPr lang="de-DE" sz="1400" b="0" i="0" u="none" strike="noStrike" cap="none" spc="0">
                          <a:ln>
                            <a:noFill/>
                          </a:ln>
                          <a:solidFill>
                            <a:srgbClr val="000000"/>
                          </a:solidFill>
                          <a:latin typeface="+mn-lt"/>
                          <a:cs typeface="+mn-cs"/>
                        </a:rPr>
                        <a:t>zielgerichteten Variieren von Parametern von Funktionen</a:t>
                      </a:r>
                      <a:endParaRPr lang="de-DE"/>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20000"/>
                      </a:srgbClr>
                    </a:solidFill>
                  </a:tcPr>
                </a:tc>
                <a:extLst>
                  <a:ext uri="{0D108BD9-81ED-4DB2-BD59-A6C34878D82A}">
                    <a16:rowId xmlns:a16="http://schemas.microsoft.com/office/drawing/2014/main" val="10002"/>
                  </a:ext>
                </a:extLst>
              </a:tr>
              <a:tr h="933295">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a:defRPr/>
                      </a:pPr>
                      <a:r>
                        <a:rPr lang="de-DE"/>
                        <a:t>Darstellen von Funktionen grafisch und als Wertetabelle,</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40000"/>
                      </a:srgbClr>
                    </a:solidFill>
                  </a:tcPr>
                </a:tc>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a:defRPr/>
                      </a:pPr>
                      <a:r>
                        <a:rPr lang="de-DE"/>
                        <a:t>Erstellen von Graphen und Wertetabellen von Funktionen,</a:t>
                      </a:r>
                      <a:endParaRPr/>
                    </a:p>
                    <a:p>
                      <a:pPr>
                        <a:defRPr/>
                      </a:pPr>
                      <a:endParaRPr lang="de-DE"/>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40000"/>
                      </a:srgbClr>
                    </a:solidFill>
                  </a:tcPr>
                </a:tc>
                <a:extLst>
                  <a:ext uri="{0D108BD9-81ED-4DB2-BD59-A6C34878D82A}">
                    <a16:rowId xmlns:a16="http://schemas.microsoft.com/office/drawing/2014/main" val="10003"/>
                  </a:ext>
                </a:extLst>
              </a:tr>
              <a:tr h="545811">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a:defRPr/>
                      </a:pPr>
                      <a:r>
                        <a:rPr lang="de-DE"/>
                        <a:t>grafischen Messen von Steigungen,</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20000"/>
                      </a:srgbClr>
                    </a:solidFill>
                  </a:tcPr>
                </a:tc>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a:defRPr/>
                      </a:pPr>
                      <a:endParaRPr lang="de-DE" dirty="0"/>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20000"/>
                      </a:srgbClr>
                    </a:solidFill>
                  </a:tcPr>
                </a:tc>
                <a:extLst>
                  <a:ext uri="{0D108BD9-81ED-4DB2-BD59-A6C34878D82A}">
                    <a16:rowId xmlns:a16="http://schemas.microsoft.com/office/drawing/2014/main" val="10004"/>
                  </a:ext>
                </a:extLst>
              </a:tr>
            </a:tbl>
          </a:graphicData>
        </a:graphic>
      </p:graphicFrame>
      <p:sp>
        <p:nvSpPr>
          <p:cNvPr id="12" name="Textplatzhalter 2"/>
          <p:cNvSpPr txBox="1">
            <a:spLocks/>
          </p:cNvSpPr>
          <p:nvPr/>
        </p:nvSpPr>
        <p:spPr bwMode="auto">
          <a:xfrm>
            <a:off x="4145453" y="1693195"/>
            <a:ext cx="8568000" cy="252000"/>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2000"/>
              <a:buFont typeface="Arial"/>
              <a:buNone/>
              <a:defRPr sz="2000" b="1" i="0" u="none" strike="noStrike" cap="none">
                <a:solidFill>
                  <a:schemeClr val="dk1"/>
                </a:solidFill>
                <a:latin typeface="Arial"/>
                <a:ea typeface="Arial"/>
                <a:cs typeface="Arial"/>
              </a:defRPr>
            </a:lvl1pPr>
            <a:lvl2pPr marL="914400" marR="0" lvl="1" indent="-342900" algn="l">
              <a:lnSpc>
                <a:spcPct val="100000"/>
              </a:lnSpc>
              <a:spcBef>
                <a:spcPts val="0"/>
              </a:spcBef>
              <a:spcAft>
                <a:spcPts val="0"/>
              </a:spcAft>
              <a:buClr>
                <a:schemeClr val="dk2"/>
              </a:buClr>
              <a:buSzPts val="1800"/>
              <a:buFont typeface="Noto Sans Symbols"/>
              <a:buChar char="−"/>
              <a:defRPr sz="18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228600" algn="l" defTabSz="914400" eaLnBrk="1" fontAlgn="auto" latinLnBrk="0" hangingPunct="1">
              <a:lnSpc>
                <a:spcPct val="100000"/>
              </a:lnSpc>
              <a:spcBef>
                <a:spcPts val="0"/>
              </a:spcBef>
              <a:spcAft>
                <a:spcPts val="0"/>
              </a:spcAft>
              <a:buClr>
                <a:srgbClr val="00549F"/>
              </a:buClr>
              <a:buSzPts val="2000"/>
              <a:buFont typeface="Arial"/>
              <a:buNone/>
              <a:tabLst/>
              <a:defRPr/>
            </a:pPr>
            <a:r>
              <a:rPr kumimoji="0" lang="de-DE" sz="2000" b="1" i="0" u="none" strike="noStrike" kern="0" cap="none" spc="0" normalizeH="0" baseline="0" noProof="0" dirty="0">
                <a:ln>
                  <a:noFill/>
                </a:ln>
                <a:solidFill>
                  <a:srgbClr val="000000"/>
                </a:solidFill>
                <a:effectLst/>
                <a:uLnTx/>
                <a:uFillTx/>
                <a:latin typeface="Arial"/>
                <a:cs typeface="Arial"/>
              </a:rPr>
              <a:t>Arbeit mit Werkzeugen</a:t>
            </a:r>
          </a:p>
        </p:txBody>
      </p:sp>
      <p:sp>
        <p:nvSpPr>
          <p:cNvPr id="9" name="Textfeld 8">
            <a:extLst>
              <a:ext uri="{FF2B5EF4-FFF2-40B4-BE49-F238E27FC236}">
                <a16:creationId xmlns:a16="http://schemas.microsoft.com/office/drawing/2014/main" id="{2A406E47-99EB-45AD-B39A-5063065E82B5}"/>
              </a:ext>
            </a:extLst>
          </p:cNvPr>
          <p:cNvSpPr txBox="1"/>
          <p:nvPr/>
        </p:nvSpPr>
        <p:spPr>
          <a:xfrm>
            <a:off x="1329178" y="374136"/>
            <a:ext cx="7790759" cy="830997"/>
          </a:xfrm>
          <a:prstGeom prst="rect">
            <a:avLst/>
          </a:prstGeom>
          <a:noFill/>
        </p:spPr>
        <p:txBody>
          <a:bodyPr wrap="square" rtlCol="0">
            <a:spAutoFit/>
          </a:bodyPr>
          <a:lstStyle/>
          <a:p>
            <a:r>
              <a:rPr lang="de-DE" sz="2400" dirty="0">
                <a:solidFill>
                  <a:schemeClr val="bg2"/>
                </a:solidFill>
              </a:rPr>
              <a:t>Kurze Gegenüberstellung der KLPs und Folgerungen für den Unterricht mit CAS oder MMS</a:t>
            </a:r>
          </a:p>
        </p:txBody>
      </p:sp>
    </p:spTree>
    <p:extLst>
      <p:ext uri="{BB962C8B-B14F-4D97-AF65-F5344CB8AC3E}">
        <p14:creationId xmlns:p14="http://schemas.microsoft.com/office/powerpoint/2010/main" val="810671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endParaRPr lang="de-DE" dirty="0"/>
          </a:p>
          <a:p>
            <a:endParaRPr lang="de-DE" dirty="0"/>
          </a:p>
        </p:txBody>
      </p:sp>
      <p:sp>
        <p:nvSpPr>
          <p:cNvPr id="3" name="Textfeld 2"/>
          <p:cNvSpPr txBox="1"/>
          <p:nvPr/>
        </p:nvSpPr>
        <p:spPr bwMode="auto">
          <a:xfrm>
            <a:off x="8115961" y="6550222"/>
            <a:ext cx="4076039" cy="307777"/>
          </a:xfrm>
          <a:prstGeom prst="rect">
            <a:avLst/>
          </a:prstGeom>
          <a:noFill/>
        </p:spPr>
        <p:txBody>
          <a:bodyPr wrap="square">
            <a:spAutoFit/>
          </a:bodyPr>
          <a:lstStyle/>
          <a:p>
            <a:pPr>
              <a:buClr>
                <a:srgbClr val="000000"/>
              </a:buClr>
              <a:buFont typeface="Arial"/>
              <a:buNone/>
              <a:defRPr/>
            </a:pPr>
            <a:r>
              <a:rPr lang="de-DE" sz="1400" i="1" kern="0" dirty="0">
                <a:solidFill>
                  <a:srgbClr val="000000"/>
                </a:solidFill>
                <a:latin typeface="Arial"/>
                <a:cs typeface="Arial"/>
              </a:rPr>
              <a:t>KLPs NRW Sek II Mathematik 2014 und 2023</a:t>
            </a:r>
          </a:p>
        </p:txBody>
      </p:sp>
      <p:graphicFrame>
        <p:nvGraphicFramePr>
          <p:cNvPr id="4" name="Tabelle 9"/>
          <p:cNvGraphicFramePr>
            <a:graphicFrameLocks noGrp="1"/>
          </p:cNvGraphicFramePr>
          <p:nvPr>
            <p:extLst>
              <p:ext uri="{D42A27DB-BD31-4B8C-83A1-F6EECF244321}">
                <p14:modId xmlns:p14="http://schemas.microsoft.com/office/powerpoint/2010/main" val="1286209632"/>
              </p:ext>
            </p:extLst>
          </p:nvPr>
        </p:nvGraphicFramePr>
        <p:xfrm>
          <a:off x="2007262" y="2154559"/>
          <a:ext cx="8568000" cy="4186299"/>
        </p:xfrm>
        <a:graphic>
          <a:graphicData uri="http://schemas.openxmlformats.org/drawingml/2006/table">
            <a:tbl>
              <a:tblPr firstRow="1" bandRow="1"/>
              <a:tblGrid>
                <a:gridCol w="4284000">
                  <a:extLst>
                    <a:ext uri="{9D8B030D-6E8A-4147-A177-3AD203B41FA5}">
                      <a16:colId xmlns:a16="http://schemas.microsoft.com/office/drawing/2014/main" val="20000"/>
                    </a:ext>
                  </a:extLst>
                </a:gridCol>
                <a:gridCol w="4284000">
                  <a:extLst>
                    <a:ext uri="{9D8B030D-6E8A-4147-A177-3AD203B41FA5}">
                      <a16:colId xmlns:a16="http://schemas.microsoft.com/office/drawing/2014/main" val="20001"/>
                    </a:ext>
                  </a:extLst>
                </a:gridCol>
              </a:tblGrid>
              <a:tr h="344954">
                <a:tc>
                  <a:txBody>
                    <a:bodyPr/>
                    <a:lstStyle>
                      <a:lvl1pPr marL="0" algn="l" defTabSz="914400" rtl="0" eaLnBrk="1" latinLnBrk="0" hangingPunct="1">
                        <a:defRPr sz="1800" b="1" kern="1200">
                          <a:solidFill>
                            <a:schemeClr val="dk1"/>
                          </a:solidFill>
                          <a:latin typeface="Arial"/>
                          <a:ea typeface="Arial"/>
                          <a:cs typeface="Arial"/>
                        </a:defRPr>
                      </a:lvl1pPr>
                      <a:lvl2pPr marL="457200" algn="l" defTabSz="914400" rtl="0" eaLnBrk="1" latinLnBrk="0" hangingPunct="1">
                        <a:defRPr sz="1800" b="1" kern="1200">
                          <a:solidFill>
                            <a:schemeClr val="dk1"/>
                          </a:solidFill>
                          <a:latin typeface="Arial"/>
                          <a:ea typeface="Arial"/>
                          <a:cs typeface="Arial"/>
                        </a:defRPr>
                      </a:lvl2pPr>
                      <a:lvl3pPr marL="914400" algn="l" defTabSz="914400" rtl="0" eaLnBrk="1" latinLnBrk="0" hangingPunct="1">
                        <a:defRPr sz="1800" b="1" kern="1200">
                          <a:solidFill>
                            <a:schemeClr val="dk1"/>
                          </a:solidFill>
                          <a:latin typeface="Arial"/>
                          <a:ea typeface="Arial"/>
                          <a:cs typeface="Arial"/>
                        </a:defRPr>
                      </a:lvl3pPr>
                      <a:lvl4pPr marL="1371600" algn="l" defTabSz="914400" rtl="0" eaLnBrk="1" latinLnBrk="0" hangingPunct="1">
                        <a:defRPr sz="1800" b="1" kern="1200">
                          <a:solidFill>
                            <a:schemeClr val="dk1"/>
                          </a:solidFill>
                          <a:latin typeface="Arial"/>
                          <a:ea typeface="Arial"/>
                          <a:cs typeface="Arial"/>
                        </a:defRPr>
                      </a:lvl4pPr>
                      <a:lvl5pPr marL="1828800" algn="l" defTabSz="914400" rtl="0" eaLnBrk="1" latinLnBrk="0" hangingPunct="1">
                        <a:defRPr sz="1800" b="1" kern="1200">
                          <a:solidFill>
                            <a:schemeClr val="dk1"/>
                          </a:solidFill>
                          <a:latin typeface="Arial"/>
                          <a:ea typeface="Arial"/>
                          <a:cs typeface="Arial"/>
                        </a:defRPr>
                      </a:lvl5pPr>
                      <a:lvl6pPr marL="2286000" algn="l" defTabSz="914400" rtl="0" eaLnBrk="1" latinLnBrk="0" hangingPunct="1">
                        <a:defRPr sz="1800" b="1" kern="1200">
                          <a:solidFill>
                            <a:schemeClr val="dk1"/>
                          </a:solidFill>
                          <a:latin typeface="Arial"/>
                          <a:ea typeface="Arial"/>
                          <a:cs typeface="Arial"/>
                        </a:defRPr>
                      </a:lvl6pPr>
                      <a:lvl7pPr marL="2743200" algn="l" defTabSz="914400" rtl="0" eaLnBrk="1" latinLnBrk="0" hangingPunct="1">
                        <a:defRPr sz="1800" b="1" kern="1200">
                          <a:solidFill>
                            <a:schemeClr val="dk1"/>
                          </a:solidFill>
                          <a:latin typeface="Arial"/>
                          <a:ea typeface="Arial"/>
                          <a:cs typeface="Arial"/>
                        </a:defRPr>
                      </a:lvl7pPr>
                      <a:lvl8pPr marL="3200400" algn="l" defTabSz="914400" rtl="0" eaLnBrk="1" latinLnBrk="0" hangingPunct="1">
                        <a:defRPr sz="1800" b="1" kern="1200">
                          <a:solidFill>
                            <a:schemeClr val="dk1"/>
                          </a:solidFill>
                          <a:latin typeface="Arial"/>
                          <a:ea typeface="Arial"/>
                          <a:cs typeface="Arial"/>
                        </a:defRPr>
                      </a:lvl8pPr>
                      <a:lvl9pPr marL="3657600" algn="l" defTabSz="914400" rtl="0" eaLnBrk="1" latinLnBrk="0" hangingPunct="1">
                        <a:defRPr sz="1800" b="1" kern="1200">
                          <a:solidFill>
                            <a:schemeClr val="dk1"/>
                          </a:solidFill>
                          <a:latin typeface="Arial"/>
                          <a:ea typeface="Arial"/>
                          <a:cs typeface="Arial"/>
                        </a:defRPr>
                      </a:lvl9pPr>
                    </a:lstStyle>
                    <a:p>
                      <a:pPr>
                        <a:defRPr/>
                      </a:pPr>
                      <a:r>
                        <a:rPr lang="de-DE"/>
                        <a:t>Alter KLP</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20000"/>
                      </a:srgbClr>
                    </a:solidFill>
                  </a:tcPr>
                </a:tc>
                <a:tc>
                  <a:txBody>
                    <a:bodyPr/>
                    <a:lstStyle>
                      <a:lvl1pPr marL="0" algn="l" defTabSz="914400" rtl="0" eaLnBrk="1" latinLnBrk="0" hangingPunct="1">
                        <a:defRPr sz="1800" b="1" kern="1200">
                          <a:solidFill>
                            <a:schemeClr val="dk1"/>
                          </a:solidFill>
                          <a:latin typeface="Arial"/>
                          <a:ea typeface="Arial"/>
                          <a:cs typeface="Arial"/>
                        </a:defRPr>
                      </a:lvl1pPr>
                      <a:lvl2pPr marL="457200" algn="l" defTabSz="914400" rtl="0" eaLnBrk="1" latinLnBrk="0" hangingPunct="1">
                        <a:defRPr sz="1800" b="1" kern="1200">
                          <a:solidFill>
                            <a:schemeClr val="dk1"/>
                          </a:solidFill>
                          <a:latin typeface="Arial"/>
                          <a:ea typeface="Arial"/>
                          <a:cs typeface="Arial"/>
                        </a:defRPr>
                      </a:lvl2pPr>
                      <a:lvl3pPr marL="914400" algn="l" defTabSz="914400" rtl="0" eaLnBrk="1" latinLnBrk="0" hangingPunct="1">
                        <a:defRPr sz="1800" b="1" kern="1200">
                          <a:solidFill>
                            <a:schemeClr val="dk1"/>
                          </a:solidFill>
                          <a:latin typeface="Arial"/>
                          <a:ea typeface="Arial"/>
                          <a:cs typeface="Arial"/>
                        </a:defRPr>
                      </a:lvl3pPr>
                      <a:lvl4pPr marL="1371600" algn="l" defTabSz="914400" rtl="0" eaLnBrk="1" latinLnBrk="0" hangingPunct="1">
                        <a:defRPr sz="1800" b="1" kern="1200">
                          <a:solidFill>
                            <a:schemeClr val="dk1"/>
                          </a:solidFill>
                          <a:latin typeface="Arial"/>
                          <a:ea typeface="Arial"/>
                          <a:cs typeface="Arial"/>
                        </a:defRPr>
                      </a:lvl4pPr>
                      <a:lvl5pPr marL="1828800" algn="l" defTabSz="914400" rtl="0" eaLnBrk="1" latinLnBrk="0" hangingPunct="1">
                        <a:defRPr sz="1800" b="1" kern="1200">
                          <a:solidFill>
                            <a:schemeClr val="dk1"/>
                          </a:solidFill>
                          <a:latin typeface="Arial"/>
                          <a:ea typeface="Arial"/>
                          <a:cs typeface="Arial"/>
                        </a:defRPr>
                      </a:lvl5pPr>
                      <a:lvl6pPr marL="2286000" algn="l" defTabSz="914400" rtl="0" eaLnBrk="1" latinLnBrk="0" hangingPunct="1">
                        <a:defRPr sz="1800" b="1" kern="1200">
                          <a:solidFill>
                            <a:schemeClr val="dk1"/>
                          </a:solidFill>
                          <a:latin typeface="Arial"/>
                          <a:ea typeface="Arial"/>
                          <a:cs typeface="Arial"/>
                        </a:defRPr>
                      </a:lvl6pPr>
                      <a:lvl7pPr marL="2743200" algn="l" defTabSz="914400" rtl="0" eaLnBrk="1" latinLnBrk="0" hangingPunct="1">
                        <a:defRPr sz="1800" b="1" kern="1200">
                          <a:solidFill>
                            <a:schemeClr val="dk1"/>
                          </a:solidFill>
                          <a:latin typeface="Arial"/>
                          <a:ea typeface="Arial"/>
                          <a:cs typeface="Arial"/>
                        </a:defRPr>
                      </a:lvl7pPr>
                      <a:lvl8pPr marL="3200400" algn="l" defTabSz="914400" rtl="0" eaLnBrk="1" latinLnBrk="0" hangingPunct="1">
                        <a:defRPr sz="1800" b="1" kern="1200">
                          <a:solidFill>
                            <a:schemeClr val="dk1"/>
                          </a:solidFill>
                          <a:latin typeface="Arial"/>
                          <a:ea typeface="Arial"/>
                          <a:cs typeface="Arial"/>
                        </a:defRPr>
                      </a:lvl8pPr>
                      <a:lvl9pPr marL="3657600" algn="l" defTabSz="914400" rtl="0" eaLnBrk="1" latinLnBrk="0" hangingPunct="1">
                        <a:defRPr sz="1800" b="1" kern="1200">
                          <a:solidFill>
                            <a:schemeClr val="dk1"/>
                          </a:solidFill>
                          <a:latin typeface="Arial"/>
                          <a:ea typeface="Arial"/>
                          <a:cs typeface="Arial"/>
                        </a:defRPr>
                      </a:lvl9pPr>
                    </a:lstStyle>
                    <a:p>
                      <a:pPr>
                        <a:defRPr/>
                      </a:pPr>
                      <a:r>
                        <a:rPr lang="de-DE"/>
                        <a:t>Neuer KLP</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20000"/>
                      </a:srgbClr>
                    </a:solidFill>
                  </a:tcPr>
                </a:tc>
                <a:extLst>
                  <a:ext uri="{0D108BD9-81ED-4DB2-BD59-A6C34878D82A}">
                    <a16:rowId xmlns:a16="http://schemas.microsoft.com/office/drawing/2014/main" val="10000"/>
                  </a:ext>
                </a:extLst>
              </a:tr>
              <a:tr h="693661">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a:defRPr/>
                      </a:pPr>
                      <a:r>
                        <a:rPr lang="de-DE" b="1"/>
                        <a:t>Berechnen der Ableitung </a:t>
                      </a:r>
                      <a:r>
                        <a:rPr lang="de-DE" b="0"/>
                        <a:t>einer</a:t>
                      </a:r>
                      <a:r>
                        <a:rPr lang="de-DE" b="1"/>
                        <a:t> Funktion an einer Stelle,</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40000"/>
                      </a:srgbClr>
                    </a:solidFill>
                  </a:tcPr>
                </a:tc>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marL="0" marR="0" lvl="0" indent="0" algn="l" defTabSz="914400">
                        <a:lnSpc>
                          <a:spcPct val="100000"/>
                        </a:lnSpc>
                        <a:spcBef>
                          <a:spcPts val="0"/>
                        </a:spcBef>
                        <a:spcAft>
                          <a:spcPts val="0"/>
                        </a:spcAft>
                        <a:buClr>
                          <a:srgbClr val="000000"/>
                        </a:buClr>
                        <a:buSzTx/>
                        <a:buFont typeface="Arial"/>
                        <a:buNone/>
                        <a:defRPr/>
                      </a:pPr>
                      <a:r>
                        <a:rPr lang="de-DE" sz="1400" b="1" i="0" u="none" strike="noStrike" cap="none" spc="0">
                          <a:ln>
                            <a:noFill/>
                          </a:ln>
                          <a:solidFill>
                            <a:srgbClr val="000000"/>
                          </a:solidFill>
                          <a:latin typeface="+mn-lt"/>
                          <a:cs typeface="+mn-cs"/>
                        </a:rPr>
                        <a:t>Ermitteln eines Funktionsterms </a:t>
                      </a:r>
                      <a:r>
                        <a:rPr lang="de-DE" sz="1400" b="0" i="0" u="none" strike="noStrike" cap="none" spc="0">
                          <a:ln>
                            <a:noFill/>
                          </a:ln>
                          <a:solidFill>
                            <a:srgbClr val="000000"/>
                          </a:solidFill>
                          <a:latin typeface="+mn-lt"/>
                          <a:cs typeface="+mn-cs"/>
                        </a:rPr>
                        <a:t>der </a:t>
                      </a:r>
                      <a:r>
                        <a:rPr lang="de-DE" sz="1400" b="1" i="0" u="none" strike="noStrike" cap="none" spc="0">
                          <a:ln>
                            <a:noFill/>
                          </a:ln>
                          <a:solidFill>
                            <a:srgbClr val="000000"/>
                          </a:solidFill>
                          <a:latin typeface="+mn-lt"/>
                          <a:cs typeface="+mn-cs"/>
                        </a:rPr>
                        <a:t>Ableitung</a:t>
                      </a:r>
                      <a:r>
                        <a:rPr lang="de-DE" sz="1400" b="0" i="0" u="none" strike="noStrike" cap="none" spc="0">
                          <a:ln>
                            <a:noFill/>
                          </a:ln>
                          <a:solidFill>
                            <a:srgbClr val="000000"/>
                          </a:solidFill>
                          <a:latin typeface="+mn-lt"/>
                          <a:cs typeface="+mn-cs"/>
                        </a:rPr>
                        <a:t> einer Funktion auch </a:t>
                      </a:r>
                      <a:r>
                        <a:rPr lang="de-DE" sz="1400" b="1" i="0" u="none" strike="noStrike" cap="none" spc="0">
                          <a:ln>
                            <a:noFill/>
                          </a:ln>
                          <a:solidFill>
                            <a:srgbClr val="000000"/>
                          </a:solidFill>
                          <a:latin typeface="+mn-lt"/>
                          <a:cs typeface="+mn-cs"/>
                        </a:rPr>
                        <a:t>abhängig</a:t>
                      </a:r>
                      <a:r>
                        <a:rPr lang="de-DE" sz="1400" b="0" i="0" u="none" strike="noStrike" cap="none" spc="0">
                          <a:ln>
                            <a:noFill/>
                          </a:ln>
                          <a:solidFill>
                            <a:srgbClr val="000000"/>
                          </a:solidFill>
                          <a:latin typeface="+mn-lt"/>
                          <a:cs typeface="+mn-cs"/>
                        </a:rPr>
                        <a:t> </a:t>
                      </a:r>
                      <a:r>
                        <a:rPr lang="de-DE" sz="1400" b="1" i="0" u="none" strike="noStrike" cap="none" spc="0">
                          <a:ln>
                            <a:noFill/>
                          </a:ln>
                          <a:solidFill>
                            <a:srgbClr val="000000"/>
                          </a:solidFill>
                          <a:latin typeface="+mn-lt"/>
                          <a:cs typeface="+mn-cs"/>
                        </a:rPr>
                        <a:t>von</a:t>
                      </a:r>
                      <a:r>
                        <a:rPr lang="de-DE" sz="1400" b="0" i="0" u="none" strike="noStrike" cap="none" spc="0">
                          <a:ln>
                            <a:noFill/>
                          </a:ln>
                          <a:solidFill>
                            <a:srgbClr val="000000"/>
                          </a:solidFill>
                          <a:latin typeface="+mn-lt"/>
                          <a:cs typeface="+mn-cs"/>
                        </a:rPr>
                        <a:t> </a:t>
                      </a:r>
                      <a:r>
                        <a:rPr lang="de-DE" sz="1400" b="1" i="0" u="none" strike="noStrike" cap="none" spc="0">
                          <a:ln>
                            <a:noFill/>
                          </a:ln>
                          <a:solidFill>
                            <a:srgbClr val="000000"/>
                          </a:solidFill>
                          <a:latin typeface="+mn-lt"/>
                          <a:cs typeface="+mn-cs"/>
                        </a:rPr>
                        <a:t>Parametern</a:t>
                      </a:r>
                      <a:r>
                        <a:rPr lang="de-DE" sz="1400" b="0" i="0" u="none" strike="noStrike" cap="none" spc="0">
                          <a:ln>
                            <a:noFill/>
                          </a:ln>
                          <a:solidFill>
                            <a:srgbClr val="000000"/>
                          </a:solidFill>
                          <a:latin typeface="+mn-lt"/>
                          <a:cs typeface="+mn-cs"/>
                        </a:rPr>
                        <a:t>,</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40000"/>
                      </a:srgbClr>
                    </a:solidFill>
                  </a:tcPr>
                </a:tc>
                <a:extLst>
                  <a:ext uri="{0D108BD9-81ED-4DB2-BD59-A6C34878D82A}">
                    <a16:rowId xmlns:a16="http://schemas.microsoft.com/office/drawing/2014/main" val="10001"/>
                  </a:ext>
                </a:extLst>
              </a:tr>
              <a:tr h="693661">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a:defRPr/>
                      </a:pPr>
                      <a:r>
                        <a:rPr lang="de-DE"/>
                        <a:t>Messen von Flächeninhalten zwischen Funktionsgraph und Abszisse, </a:t>
                      </a:r>
                      <a:r>
                        <a:rPr lang="de-DE" b="1"/>
                        <a:t>Ermitteln des Wertes eines bestimmten Integrales,</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20000"/>
                      </a:srgbClr>
                    </a:solidFill>
                  </a:tcPr>
                </a:tc>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a:defRPr/>
                      </a:pPr>
                      <a:r>
                        <a:rPr lang="de-DE" b="1"/>
                        <a:t>Ermitteln</a:t>
                      </a:r>
                      <a:r>
                        <a:rPr lang="de-DE"/>
                        <a:t> </a:t>
                      </a:r>
                      <a:r>
                        <a:rPr lang="de-DE" b="1"/>
                        <a:t>bestimmter</a:t>
                      </a:r>
                      <a:r>
                        <a:rPr lang="de-DE"/>
                        <a:t> und </a:t>
                      </a:r>
                      <a:r>
                        <a:rPr lang="de-DE" b="1"/>
                        <a:t>unbestimmter</a:t>
                      </a:r>
                      <a:r>
                        <a:rPr lang="de-DE"/>
                        <a:t> </a:t>
                      </a:r>
                      <a:r>
                        <a:rPr lang="de-DE" b="1"/>
                        <a:t>Integrale</a:t>
                      </a:r>
                      <a:r>
                        <a:rPr lang="de-DE"/>
                        <a:t> </a:t>
                      </a:r>
                      <a:r>
                        <a:rPr lang="de-DE" b="1"/>
                        <a:t>auch</a:t>
                      </a:r>
                      <a:r>
                        <a:rPr lang="de-DE"/>
                        <a:t> </a:t>
                      </a:r>
                      <a:r>
                        <a:rPr lang="de-DE" b="1"/>
                        <a:t>abhängig</a:t>
                      </a:r>
                      <a:r>
                        <a:rPr lang="de-DE"/>
                        <a:t> </a:t>
                      </a:r>
                      <a:r>
                        <a:rPr lang="de-DE" b="1"/>
                        <a:t>von</a:t>
                      </a:r>
                      <a:r>
                        <a:rPr lang="de-DE"/>
                        <a:t> </a:t>
                      </a:r>
                      <a:r>
                        <a:rPr lang="de-DE" b="1"/>
                        <a:t>Parametern</a:t>
                      </a:r>
                      <a:r>
                        <a:rPr lang="de-DE"/>
                        <a:t>,</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20000"/>
                      </a:srgbClr>
                    </a:solidFill>
                  </a:tcPr>
                </a:tc>
                <a:extLst>
                  <a:ext uri="{0D108BD9-81ED-4DB2-BD59-A6C34878D82A}">
                    <a16:rowId xmlns:a16="http://schemas.microsoft.com/office/drawing/2014/main" val="10002"/>
                  </a:ext>
                </a:extLst>
              </a:tr>
              <a:tr h="895979">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a:defRPr/>
                      </a:pPr>
                      <a:r>
                        <a:rPr lang="de-DE"/>
                        <a:t>Durchführen von Operationen mit Vektoren und Matrizen, grafischen Darstellen von Ortsvektoren, Vektorsummen und Geraden, Darstellen von Objekten im Raum,</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40000"/>
                      </a:srgbClr>
                    </a:solidFill>
                  </a:tcPr>
                </a:tc>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a:defRPr/>
                      </a:pPr>
                      <a:r>
                        <a:rPr lang="de-DE"/>
                        <a:t>Darstellen von geometrischen Situationen im Raum,</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40000"/>
                      </a:srgbClr>
                    </a:solidFill>
                  </a:tcPr>
                </a:tc>
                <a:extLst>
                  <a:ext uri="{0D108BD9-81ED-4DB2-BD59-A6C34878D82A}">
                    <a16:rowId xmlns:a16="http://schemas.microsoft.com/office/drawing/2014/main" val="10003"/>
                  </a:ext>
                </a:extLst>
              </a:tr>
              <a:tr h="475118">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a:defRPr/>
                      </a:pPr>
                      <a:r>
                        <a:rPr lang="de-DE"/>
                        <a:t>Generieren von Zufallszahlen,</a:t>
                      </a:r>
                      <a:endParaRPr/>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20000"/>
                      </a:srgbClr>
                    </a:solidFill>
                  </a:tcPr>
                </a:tc>
                <a:tc>
                  <a:txBody>
                    <a:bodyPr/>
                    <a:lstStyle>
                      <a:lvl1pPr marL="0" algn="l" defTabSz="914400" rtl="0" eaLnBrk="1" latinLnBrk="0" hangingPunct="1">
                        <a:defRPr sz="1800" kern="1200">
                          <a:solidFill>
                            <a:schemeClr val="dk1"/>
                          </a:solidFill>
                          <a:latin typeface="Arial"/>
                          <a:ea typeface="Arial"/>
                          <a:cs typeface="Arial"/>
                        </a:defRPr>
                      </a:lvl1pPr>
                      <a:lvl2pPr marL="457200" algn="l" defTabSz="914400" rtl="0" eaLnBrk="1" latinLnBrk="0" hangingPunct="1">
                        <a:defRPr sz="1800" kern="1200">
                          <a:solidFill>
                            <a:schemeClr val="dk1"/>
                          </a:solidFill>
                          <a:latin typeface="Arial"/>
                          <a:ea typeface="Arial"/>
                          <a:cs typeface="Arial"/>
                        </a:defRPr>
                      </a:lvl2pPr>
                      <a:lvl3pPr marL="914400" algn="l" defTabSz="914400" rtl="0" eaLnBrk="1" latinLnBrk="0" hangingPunct="1">
                        <a:defRPr sz="1800" kern="1200">
                          <a:solidFill>
                            <a:schemeClr val="dk1"/>
                          </a:solidFill>
                          <a:latin typeface="Arial"/>
                          <a:ea typeface="Arial"/>
                          <a:cs typeface="Arial"/>
                        </a:defRPr>
                      </a:lvl3pPr>
                      <a:lvl4pPr marL="1371600" algn="l" defTabSz="914400" rtl="0" eaLnBrk="1" latinLnBrk="0" hangingPunct="1">
                        <a:defRPr sz="1800" kern="1200">
                          <a:solidFill>
                            <a:schemeClr val="dk1"/>
                          </a:solidFill>
                          <a:latin typeface="Arial"/>
                          <a:ea typeface="Arial"/>
                          <a:cs typeface="Arial"/>
                        </a:defRPr>
                      </a:lvl4pPr>
                      <a:lvl5pPr marL="1828800" algn="l" defTabSz="914400" rtl="0" eaLnBrk="1" latinLnBrk="0" hangingPunct="1">
                        <a:defRPr sz="1800" kern="1200">
                          <a:solidFill>
                            <a:schemeClr val="dk1"/>
                          </a:solidFill>
                          <a:latin typeface="Arial"/>
                          <a:ea typeface="Arial"/>
                          <a:cs typeface="Arial"/>
                        </a:defRPr>
                      </a:lvl5pPr>
                      <a:lvl6pPr marL="2286000" algn="l" defTabSz="914400" rtl="0" eaLnBrk="1" latinLnBrk="0" hangingPunct="1">
                        <a:defRPr sz="1800" kern="1200">
                          <a:solidFill>
                            <a:schemeClr val="dk1"/>
                          </a:solidFill>
                          <a:latin typeface="Arial"/>
                          <a:ea typeface="Arial"/>
                          <a:cs typeface="Arial"/>
                        </a:defRPr>
                      </a:lvl6pPr>
                      <a:lvl7pPr marL="2743200" algn="l" defTabSz="914400" rtl="0" eaLnBrk="1" latinLnBrk="0" hangingPunct="1">
                        <a:defRPr sz="1800" kern="1200">
                          <a:solidFill>
                            <a:schemeClr val="dk1"/>
                          </a:solidFill>
                          <a:latin typeface="Arial"/>
                          <a:ea typeface="Arial"/>
                          <a:cs typeface="Arial"/>
                        </a:defRPr>
                      </a:lvl7pPr>
                      <a:lvl8pPr marL="3200400" algn="l" defTabSz="914400" rtl="0" eaLnBrk="1" latinLnBrk="0" hangingPunct="1">
                        <a:defRPr sz="1800" kern="1200">
                          <a:solidFill>
                            <a:schemeClr val="dk1"/>
                          </a:solidFill>
                          <a:latin typeface="Arial"/>
                          <a:ea typeface="Arial"/>
                          <a:cs typeface="Arial"/>
                        </a:defRPr>
                      </a:lvl8pPr>
                      <a:lvl9pPr marL="3657600" algn="l" defTabSz="914400" rtl="0" eaLnBrk="1" latinLnBrk="0" hangingPunct="1">
                        <a:defRPr sz="1800" kern="1200">
                          <a:solidFill>
                            <a:schemeClr val="dk1"/>
                          </a:solidFill>
                          <a:latin typeface="Arial"/>
                          <a:ea typeface="Arial"/>
                          <a:cs typeface="Arial"/>
                        </a:defRPr>
                      </a:lvl9pPr>
                    </a:lstStyle>
                    <a:p>
                      <a:pPr>
                        <a:defRPr/>
                      </a:pPr>
                      <a:endParaRPr lang="de-DE" dirty="0"/>
                    </a:p>
                  </a:txBody>
                  <a:tcPr>
                    <a:lnL w="12700" cmpd="sng">
                      <a:solidFill>
                        <a:srgbClr val="0098A1"/>
                      </a:solidFill>
                    </a:lnL>
                    <a:lnR w="12700" cmpd="sng">
                      <a:solidFill>
                        <a:srgbClr val="0098A1"/>
                      </a:solidFill>
                    </a:lnR>
                    <a:lnT w="12700" cmpd="sng">
                      <a:solidFill>
                        <a:srgbClr val="0098A1"/>
                      </a:solidFill>
                    </a:lnT>
                    <a:lnB w="12700" cmpd="sng">
                      <a:solidFill>
                        <a:srgbClr val="0098A1"/>
                      </a:solidFill>
                    </a:lnB>
                    <a:lnTlToBr w="12700" cmpd="sng">
                      <a:noFill/>
                      <a:prstDash val="solid"/>
                    </a:lnTlToBr>
                    <a:lnBlToTr w="12700" cmpd="sng">
                      <a:noFill/>
                      <a:prstDash val="solid"/>
                    </a:lnBlToTr>
                    <a:solidFill>
                      <a:srgbClr val="0098A1">
                        <a:tint val="20000"/>
                      </a:srgbClr>
                    </a:solidFill>
                  </a:tcPr>
                </a:tc>
                <a:extLst>
                  <a:ext uri="{0D108BD9-81ED-4DB2-BD59-A6C34878D82A}">
                    <a16:rowId xmlns:a16="http://schemas.microsoft.com/office/drawing/2014/main" val="10004"/>
                  </a:ext>
                </a:extLst>
              </a:tr>
            </a:tbl>
          </a:graphicData>
        </a:graphic>
      </p:graphicFrame>
      <p:sp>
        <p:nvSpPr>
          <p:cNvPr id="5" name="Textplatzhalter 2"/>
          <p:cNvSpPr txBox="1">
            <a:spLocks/>
          </p:cNvSpPr>
          <p:nvPr/>
        </p:nvSpPr>
        <p:spPr bwMode="auto">
          <a:xfrm>
            <a:off x="4145453" y="1693195"/>
            <a:ext cx="8568000" cy="252000"/>
          </a:xfrm>
          <a:prstGeom prst="rect">
            <a:avLst/>
          </a:prstGeom>
          <a:noFill/>
          <a:ln>
            <a:noFill/>
          </a:ln>
        </p:spPr>
        <p:txBody>
          <a:bodyPr spcFirstLastPara="1" wrap="square" lIns="0" tIns="0" rIns="0" bIns="0" anchor="t" anchorCtr="0">
            <a:noAutofit/>
          </a:bodyPr>
          <a:lstStyle>
            <a:defPPr marR="0" lvl="0" algn="l">
              <a:lnSpc>
                <a:spcPct val="100000"/>
              </a:lnSpc>
              <a:spcBef>
                <a:spcPts val="0"/>
              </a:spcBef>
              <a:spcAft>
                <a:spcPts val="0"/>
              </a:spcAft>
            </a:defPPr>
            <a:lvl1pPr marL="457200" marR="0" lvl="0" indent="-228600" algn="l">
              <a:lnSpc>
                <a:spcPct val="100000"/>
              </a:lnSpc>
              <a:spcBef>
                <a:spcPts val="0"/>
              </a:spcBef>
              <a:spcAft>
                <a:spcPts val="0"/>
              </a:spcAft>
              <a:buClr>
                <a:schemeClr val="dk2"/>
              </a:buClr>
              <a:buSzPts val="2000"/>
              <a:buFont typeface="Arial"/>
              <a:buNone/>
              <a:defRPr sz="2000" b="1" i="0" u="none" strike="noStrike" cap="none">
                <a:solidFill>
                  <a:schemeClr val="dk1"/>
                </a:solidFill>
                <a:latin typeface="Arial"/>
                <a:ea typeface="Arial"/>
                <a:cs typeface="Arial"/>
              </a:defRPr>
            </a:lvl1pPr>
            <a:lvl2pPr marL="914400" marR="0" lvl="1" indent="-342900" algn="l">
              <a:lnSpc>
                <a:spcPct val="100000"/>
              </a:lnSpc>
              <a:spcBef>
                <a:spcPts val="0"/>
              </a:spcBef>
              <a:spcAft>
                <a:spcPts val="0"/>
              </a:spcAft>
              <a:buClr>
                <a:schemeClr val="dk2"/>
              </a:buClr>
              <a:buSzPts val="1800"/>
              <a:buFont typeface="Noto Sans Symbols"/>
              <a:buChar char="−"/>
              <a:defRPr sz="1800" b="0" i="0" u="none" strike="noStrike" cap="none">
                <a:solidFill>
                  <a:schemeClr val="dk1"/>
                </a:solidFill>
                <a:latin typeface="Arial"/>
                <a:ea typeface="Arial"/>
                <a:cs typeface="Arial"/>
              </a:defRPr>
            </a:lvl2pPr>
            <a:lvl3pPr marL="1371600" marR="0" lvl="2" indent="-309880" algn="l">
              <a:lnSpc>
                <a:spcPct val="100000"/>
              </a:lnSpc>
              <a:spcBef>
                <a:spcPts val="0"/>
              </a:spcBef>
              <a:spcAft>
                <a:spcPts val="0"/>
              </a:spcAft>
              <a:buClr>
                <a:schemeClr val="dk2"/>
              </a:buClr>
              <a:buSzPts val="1280"/>
              <a:buFont typeface="Noto Sans Symbols"/>
              <a:buChar char="−"/>
              <a:defRPr sz="1600" b="0" i="0" u="none" strike="noStrike" cap="none">
                <a:solidFill>
                  <a:schemeClr val="dk1"/>
                </a:solidFill>
                <a:latin typeface="Arial"/>
                <a:ea typeface="Arial"/>
                <a:cs typeface="Arial"/>
              </a:defRPr>
            </a:lvl3pPr>
            <a:lvl4pPr marL="1828800" marR="0" lvl="3" indent="-330200" algn="l">
              <a:lnSpc>
                <a:spcPct val="100000"/>
              </a:lnSpc>
              <a:spcBef>
                <a:spcPts val="0"/>
              </a:spcBef>
              <a:spcAft>
                <a:spcPts val="0"/>
              </a:spcAft>
              <a:buClr>
                <a:schemeClr val="dk2"/>
              </a:buClr>
              <a:buSzPts val="1600"/>
              <a:buFont typeface="Noto Sans Symbols"/>
              <a:buChar char="▪"/>
              <a:defRPr sz="1600" b="0" i="0" u="none" strike="noStrike" cap="none">
                <a:solidFill>
                  <a:schemeClr val="dk1"/>
                </a:solidFill>
                <a:latin typeface="Arial"/>
                <a:ea typeface="Arial"/>
                <a:cs typeface="Arial"/>
              </a:defRPr>
            </a:lvl4pPr>
            <a:lvl5pPr marL="2286000" marR="0" lvl="4" indent="-330200" algn="l">
              <a:lnSpc>
                <a:spcPct val="90000"/>
              </a:lnSpc>
              <a:spcBef>
                <a:spcPts val="0"/>
              </a:spcBef>
              <a:spcAft>
                <a:spcPts val="0"/>
              </a:spcAft>
              <a:buClr>
                <a:schemeClr val="dk2"/>
              </a:buClr>
              <a:buSzPts val="1600"/>
              <a:buFont typeface="Arial"/>
              <a:buChar char="-"/>
              <a:defRPr sz="1600" b="0" i="0" u="none" strike="noStrike" cap="none">
                <a:solidFill>
                  <a:schemeClr val="dk1"/>
                </a:solidFill>
                <a:latin typeface="Arial"/>
                <a:ea typeface="Arial"/>
                <a:cs typeface="Arial"/>
              </a:defRPr>
            </a:lvl5pPr>
            <a:lvl6pPr marL="2743200" marR="0" lvl="5"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6pPr>
            <a:lvl7pPr marL="3200400" marR="0" lvl="6"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7pPr>
            <a:lvl8pPr marL="3657600" marR="0" lvl="7"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8pPr>
            <a:lvl9pPr marL="4114800" marR="0" lvl="8" indent="-342900" algn="l">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defRPr>
            </a:lvl9pPr>
          </a:lstStyle>
          <a:p>
            <a:pPr marL="457200" marR="0" lvl="0" indent="-228600" algn="l" defTabSz="914400" eaLnBrk="1" fontAlgn="auto" latinLnBrk="0" hangingPunct="1">
              <a:lnSpc>
                <a:spcPct val="100000"/>
              </a:lnSpc>
              <a:spcBef>
                <a:spcPts val="0"/>
              </a:spcBef>
              <a:spcAft>
                <a:spcPts val="0"/>
              </a:spcAft>
              <a:buClr>
                <a:srgbClr val="00549F"/>
              </a:buClr>
              <a:buSzPts val="2000"/>
              <a:buFont typeface="Arial"/>
              <a:buNone/>
              <a:tabLst/>
              <a:defRPr/>
            </a:pPr>
            <a:r>
              <a:rPr kumimoji="0" lang="de-DE" sz="2000" b="1" i="0" u="none" strike="noStrike" kern="0" cap="none" spc="0" normalizeH="0" baseline="0" noProof="0" dirty="0">
                <a:ln>
                  <a:noFill/>
                </a:ln>
                <a:solidFill>
                  <a:srgbClr val="000000"/>
                </a:solidFill>
                <a:effectLst/>
                <a:uLnTx/>
                <a:uFillTx/>
                <a:latin typeface="Arial"/>
                <a:cs typeface="Arial"/>
              </a:rPr>
              <a:t>Arbeit mit Werkzeugen</a:t>
            </a:r>
          </a:p>
        </p:txBody>
      </p:sp>
      <p:sp>
        <p:nvSpPr>
          <p:cNvPr id="6" name="Textfeld 5">
            <a:extLst>
              <a:ext uri="{FF2B5EF4-FFF2-40B4-BE49-F238E27FC236}">
                <a16:creationId xmlns:a16="http://schemas.microsoft.com/office/drawing/2014/main" id="{2A406E47-99EB-45AD-B39A-5063065E82B5}"/>
              </a:ext>
            </a:extLst>
          </p:cNvPr>
          <p:cNvSpPr txBox="1"/>
          <p:nvPr/>
        </p:nvSpPr>
        <p:spPr>
          <a:xfrm>
            <a:off x="1329178" y="374136"/>
            <a:ext cx="7790759" cy="830997"/>
          </a:xfrm>
          <a:prstGeom prst="rect">
            <a:avLst/>
          </a:prstGeom>
          <a:noFill/>
        </p:spPr>
        <p:txBody>
          <a:bodyPr wrap="square" rtlCol="0">
            <a:spAutoFit/>
          </a:bodyPr>
          <a:lstStyle/>
          <a:p>
            <a:r>
              <a:rPr lang="de-DE" sz="2400" dirty="0">
                <a:solidFill>
                  <a:schemeClr val="bg2"/>
                </a:solidFill>
              </a:rPr>
              <a:t>Kurze Gegenüberstellung der KLPs und Folgerungen für den Unterricht mit CAS oder MMS</a:t>
            </a:r>
          </a:p>
        </p:txBody>
      </p:sp>
    </p:spTree>
    <p:extLst>
      <p:ext uri="{BB962C8B-B14F-4D97-AF65-F5344CB8AC3E}">
        <p14:creationId xmlns:p14="http://schemas.microsoft.com/office/powerpoint/2010/main" val="3001504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72966B6-20CA-0A66-B734-62F111A6D298}"/>
              </a:ext>
            </a:extLst>
          </p:cNvPr>
          <p:cNvSpPr>
            <a:spLocks noGrp="1"/>
          </p:cNvSpPr>
          <p:nvPr>
            <p:ph idx="1"/>
          </p:nvPr>
        </p:nvSpPr>
        <p:spPr/>
        <p:txBody>
          <a:bodyPr/>
          <a:lstStyle/>
          <a:p>
            <a:endParaRPr lang="de-DE" dirty="0"/>
          </a:p>
          <a:p>
            <a:endParaRPr lang="de-DE" dirty="0"/>
          </a:p>
        </p:txBody>
      </p:sp>
      <p:pic>
        <p:nvPicPr>
          <p:cNvPr id="10" name="Grafik 9"/>
          <p:cNvPicPr>
            <a:picLocks noChangeAspect="1"/>
          </p:cNvPicPr>
          <p:nvPr/>
        </p:nvPicPr>
        <p:blipFill>
          <a:blip r:embed="rId3"/>
          <a:stretch>
            <a:fillRect/>
          </a:stretch>
        </p:blipFill>
        <p:spPr>
          <a:xfrm>
            <a:off x="1999085" y="1436482"/>
            <a:ext cx="8194270" cy="5421518"/>
          </a:xfrm>
          <a:prstGeom prst="rect">
            <a:avLst/>
          </a:prstGeom>
        </p:spPr>
      </p:pic>
      <p:sp>
        <p:nvSpPr>
          <p:cNvPr id="4" name="Textfeld 3">
            <a:extLst>
              <a:ext uri="{FF2B5EF4-FFF2-40B4-BE49-F238E27FC236}">
                <a16:creationId xmlns:a16="http://schemas.microsoft.com/office/drawing/2014/main" id="{2A406E47-99EB-45AD-B39A-5063065E82B5}"/>
              </a:ext>
            </a:extLst>
          </p:cNvPr>
          <p:cNvSpPr txBox="1"/>
          <p:nvPr/>
        </p:nvSpPr>
        <p:spPr>
          <a:xfrm>
            <a:off x="1329178" y="374136"/>
            <a:ext cx="7790759" cy="830997"/>
          </a:xfrm>
          <a:prstGeom prst="rect">
            <a:avLst/>
          </a:prstGeom>
          <a:noFill/>
        </p:spPr>
        <p:txBody>
          <a:bodyPr wrap="square" rtlCol="0">
            <a:spAutoFit/>
          </a:bodyPr>
          <a:lstStyle/>
          <a:p>
            <a:r>
              <a:rPr lang="de-DE" sz="2400" dirty="0">
                <a:solidFill>
                  <a:schemeClr val="bg2"/>
                </a:solidFill>
              </a:rPr>
              <a:t>Kurze Gegenüberstellung der KLPs und Folgerungen für den Unterricht mit CAS oder MMS</a:t>
            </a:r>
          </a:p>
        </p:txBody>
      </p:sp>
    </p:spTree>
    <p:extLst>
      <p:ext uri="{BB962C8B-B14F-4D97-AF65-F5344CB8AC3E}">
        <p14:creationId xmlns:p14="http://schemas.microsoft.com/office/powerpoint/2010/main" val="1465634129"/>
      </p:ext>
    </p:extLst>
  </p:cSld>
  <p:clrMapOvr>
    <a:masterClrMapping/>
  </p:clrMapOvr>
</p:sld>
</file>

<file path=ppt/theme/theme1.xml><?xml version="1.0" encoding="utf-8"?>
<a:theme xmlns:a="http://schemas.openxmlformats.org/drawingml/2006/main" name="LD-Design">
  <a:themeElements>
    <a:clrScheme name="Lernen Digital">
      <a:dk1>
        <a:srgbClr val="202334"/>
      </a:dk1>
      <a:lt1>
        <a:sysClr val="window" lastClr="FFFFFF"/>
      </a:lt1>
      <a:dk2>
        <a:srgbClr val="000000"/>
      </a:dk2>
      <a:lt2>
        <a:srgbClr val="E8E8E8"/>
      </a:lt2>
      <a:accent1>
        <a:srgbClr val="00E5B6"/>
      </a:accent1>
      <a:accent2>
        <a:srgbClr val="FF3859"/>
      </a:accent2>
      <a:accent3>
        <a:srgbClr val="FF98FF"/>
      </a:accent3>
      <a:accent4>
        <a:srgbClr val="00B3FF"/>
      </a:accent4>
      <a:accent5>
        <a:srgbClr val="B4E0E8"/>
      </a:accent5>
      <a:accent6>
        <a:srgbClr val="202334"/>
      </a:accent6>
      <a:hlink>
        <a:srgbClr val="FF3859"/>
      </a:hlink>
      <a:folHlink>
        <a:srgbClr val="B4E0E8"/>
      </a:folHlink>
    </a:clrScheme>
    <a:fontScheme name="Lernen Digital">
      <a:majorFont>
        <a:latin typeface="Kantumruy Pro"/>
        <a:ea typeface=""/>
        <a:cs typeface=""/>
      </a:majorFont>
      <a:minorFont>
        <a:latin typeface="Kantumruy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LD-ppt-Vorlagen OER_Emerald.potx" id="{607B2325-DF6E-4C5C-A99D-ACE2ABE9AE2F}" vid="{FCCF86A6-19EB-4809-AB94-4D5964EA1050}"/>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LD-Design</Template>
  <TotalTime>0</TotalTime>
  <Words>6115</Words>
  <Application>Microsoft Office PowerPoint</Application>
  <PresentationFormat>Breitbild</PresentationFormat>
  <Paragraphs>533</Paragraphs>
  <Slides>51</Slides>
  <Notes>34</Notes>
  <HiddenSlides>1</HiddenSlides>
  <MMClips>1</MMClips>
  <ScaleCrop>false</ScaleCrop>
  <HeadingPairs>
    <vt:vector size="6" baseType="variant">
      <vt:variant>
        <vt:lpstr>Verwendete Schriftarten</vt:lpstr>
      </vt:variant>
      <vt:variant>
        <vt:i4>10</vt:i4>
      </vt:variant>
      <vt:variant>
        <vt:lpstr>Design</vt:lpstr>
      </vt:variant>
      <vt:variant>
        <vt:i4>1</vt:i4>
      </vt:variant>
      <vt:variant>
        <vt:lpstr>Folientitel</vt:lpstr>
      </vt:variant>
      <vt:variant>
        <vt:i4>51</vt:i4>
      </vt:variant>
    </vt:vector>
  </HeadingPairs>
  <TitlesOfParts>
    <vt:vector size="62" baseType="lpstr">
      <vt:lpstr>Aptos</vt:lpstr>
      <vt:lpstr>Arial</vt:lpstr>
      <vt:lpstr>Calibri</vt:lpstr>
      <vt:lpstr>Calibri Light</vt:lpstr>
      <vt:lpstr>Fira Sans</vt:lpstr>
      <vt:lpstr>Kantumruy Pro</vt:lpstr>
      <vt:lpstr>Kantumruy Pro SemiBold</vt:lpstr>
      <vt:lpstr>Noto Sans Symbols</vt:lpstr>
      <vt:lpstr>Segoe UI Emoji</vt:lpstr>
      <vt:lpstr>Wingdings</vt:lpstr>
      <vt:lpstr>LD-Design</vt:lpstr>
      <vt:lpstr>Titel „Den CAS-Rechner von GeoGebra erkunden – Möglichkeiten und Stolpersteine“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„Lorem ipsum dolor sit amet, consectetuer adipiscing elit. Aenean commodo ligula eget dolor. Aenean  sociis natoque penatibus.“</dc:title>
  <dc:creator>Philip Seufert</dc:creator>
  <cp:lastModifiedBy>Philip Helf</cp:lastModifiedBy>
  <cp:revision>41</cp:revision>
  <dcterms:created xsi:type="dcterms:W3CDTF">2024-10-09T08:31:46Z</dcterms:created>
  <dcterms:modified xsi:type="dcterms:W3CDTF">2025-10-02T14:36:19Z</dcterms:modified>
</cp:coreProperties>
</file>