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</p:sldIdLst>
  <p:sldSz cx="6858000" cy="9907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ittlere Formatvorlag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56"/>
    <p:restoredTop sz="94703"/>
  </p:normalViewPr>
  <p:slideViewPr>
    <p:cSldViewPr snapToGrid="0">
      <p:cViewPr>
        <p:scale>
          <a:sx n="71" d="100"/>
          <a:sy n="71" d="100"/>
        </p:scale>
        <p:origin x="3496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451"/>
            <a:ext cx="5829300" cy="344930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3778"/>
            <a:ext cx="5143500" cy="239204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9331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8827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87"/>
            <a:ext cx="1478756" cy="8396223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87"/>
            <a:ext cx="4350544" cy="8396223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2254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1884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70019"/>
            <a:ext cx="5915025" cy="4121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30289"/>
            <a:ext cx="5915025" cy="216728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298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436"/>
            <a:ext cx="2914650" cy="628627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436"/>
            <a:ext cx="2914650" cy="628627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46118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90"/>
            <a:ext cx="5915025" cy="191500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736"/>
            <a:ext cx="2901255" cy="119028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9022"/>
            <a:ext cx="2901255" cy="53230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736"/>
            <a:ext cx="2915543" cy="119028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9022"/>
            <a:ext cx="2915543" cy="53230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3441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1197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0120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506"/>
            <a:ext cx="2211884" cy="23117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511"/>
            <a:ext cx="3471863" cy="704080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2276"/>
            <a:ext cx="2211884" cy="550651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6333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506"/>
            <a:ext cx="2211884" cy="23117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511"/>
            <a:ext cx="3471863" cy="704080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2276"/>
            <a:ext cx="2211884" cy="550651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5834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90"/>
            <a:ext cx="5915025" cy="1915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436"/>
            <a:ext cx="5915025" cy="628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FA1E80-1089-B647-90E3-9935D9D81CAE}" type="datetimeFigureOut">
              <a:rPr lang="de-DE" smtClean="0"/>
              <a:t>02.02.25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2869"/>
            <a:ext cx="2314575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83AC243-1FD1-2B4C-913B-ACCE7ADE229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8422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3BEA8E8A-24CC-05FA-5220-4DCEFC9E721F}"/>
              </a:ext>
            </a:extLst>
          </p:cNvPr>
          <p:cNvSpPr txBox="1"/>
          <p:nvPr/>
        </p:nvSpPr>
        <p:spPr>
          <a:xfrm>
            <a:off x="748489" y="370072"/>
            <a:ext cx="53610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u="sng" dirty="0"/>
              <a:t>Diagnose mathematischer Beweis- und Argumentationskompetenz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EB96624A-D9A1-F74C-3BA2-D30A664679BF}"/>
              </a:ext>
            </a:extLst>
          </p:cNvPr>
          <p:cNvSpPr txBox="1"/>
          <p:nvPr/>
        </p:nvSpPr>
        <p:spPr>
          <a:xfrm>
            <a:off x="320039" y="720109"/>
            <a:ext cx="6217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de-DE" sz="1200" dirty="0"/>
              <a:t>Die Vermittlung mathematischer Beweis- und Argumentationskompetenz ist ein wichtiges, allerdings auch ein herausforderndes Ziel. Im Folgenden werden einige wichtige Indikatoren dieser Kompetenz zusammengefasst, die für die Diagnose &amp; Förderung hilfreich sein kann: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B0BF49AF-C765-3D0E-C4EB-21A19551E0DC}"/>
              </a:ext>
            </a:extLst>
          </p:cNvPr>
          <p:cNvSpPr txBox="1"/>
          <p:nvPr/>
        </p:nvSpPr>
        <p:spPr>
          <a:xfrm>
            <a:off x="320038" y="3783784"/>
            <a:ext cx="15197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Aufgabenanalyse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3C5E72EA-34F0-52CB-78FA-FAA7FA5243E5}"/>
              </a:ext>
            </a:extLst>
          </p:cNvPr>
          <p:cNvSpPr txBox="1"/>
          <p:nvPr/>
        </p:nvSpPr>
        <p:spPr>
          <a:xfrm>
            <a:off x="320038" y="4103847"/>
            <a:ext cx="621792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de-DE" sz="1200" dirty="0"/>
              <a:t>Die Analyse von Beweisaufgaben kann dabei helfen, die spezifischen Herausforderungen und Förderbedarfe der SchülerInnen im Unterricht genau zu erkennen. Mögliches Vorgehen:</a:t>
            </a:r>
          </a:p>
          <a:p>
            <a:pPr marL="228600" indent="-228600" algn="just">
              <a:buAutoNum type="arabicPeriod"/>
            </a:pPr>
            <a:endParaRPr lang="de-DE" sz="1200" b="1" dirty="0"/>
          </a:p>
          <a:p>
            <a:pPr marL="228600" indent="-228600" algn="just">
              <a:buAutoNum type="arabicPeriod"/>
            </a:pPr>
            <a:r>
              <a:rPr lang="de-DE" sz="1200" b="1" dirty="0"/>
              <a:t>Eigenständige Bearbeitung der Aufgabe auf möglichst verschiedene Lösungswege.</a:t>
            </a:r>
          </a:p>
          <a:p>
            <a:pPr marL="228600" indent="-228600" algn="just">
              <a:spcBef>
                <a:spcPts val="600"/>
              </a:spcBef>
              <a:buAutoNum type="arabicPeriod"/>
            </a:pPr>
            <a:r>
              <a:rPr lang="de-DE" sz="1200" b="1" dirty="0"/>
              <a:t>Analyse spezifischer Anforderungen hinsichtlich der oben genannten Indikatoren:</a:t>
            </a:r>
          </a:p>
          <a:p>
            <a:pPr marL="360000" algn="just"/>
            <a:r>
              <a:rPr lang="de-DE" sz="1200" i="1" dirty="0"/>
              <a:t>Mathematisches Basiswissen – Beispielfragen:</a:t>
            </a:r>
          </a:p>
          <a:p>
            <a:pPr marL="685800" lvl="1" indent="-228600" algn="just">
              <a:buFont typeface="Arial" panose="020B0604020202020204" pitchFamily="34" charset="0"/>
              <a:buChar char="•"/>
            </a:pPr>
            <a:r>
              <a:rPr lang="de-DE" sz="1200" dirty="0"/>
              <a:t>Welche Definitionen und Zusammenhänge sind nötig? Welche Definitionen und Zusammenhänge sind hilfreich?</a:t>
            </a:r>
          </a:p>
          <a:p>
            <a:pPr marL="685800" lvl="1" indent="-228600" algn="just">
              <a:buFont typeface="Arial" panose="020B0604020202020204" pitchFamily="34" charset="0"/>
              <a:buChar char="•"/>
            </a:pPr>
            <a:r>
              <a:rPr lang="de-DE" sz="1200" dirty="0"/>
              <a:t>Welche Beziehungen zu anderen Konstrukten sind nötig? Welche Beziehungen zu anderen Konstrukten sind hilfreich?</a:t>
            </a:r>
          </a:p>
          <a:p>
            <a:pPr marL="685800" lvl="1" indent="-228600" algn="just">
              <a:buFont typeface="Arial" panose="020B0604020202020204" pitchFamily="34" charset="0"/>
              <a:buChar char="•"/>
            </a:pPr>
            <a:r>
              <a:rPr lang="de-DE" sz="1200" dirty="0"/>
              <a:t>Wie wichtig ist Wissen über verschiedene Repräsentationen?</a:t>
            </a:r>
          </a:p>
          <a:p>
            <a:pPr marL="360000" lvl="1" algn="just"/>
            <a:r>
              <a:rPr lang="de-DE" sz="1200" i="1" dirty="0"/>
              <a:t>Methodenwissen – Beispielfragen: </a:t>
            </a:r>
          </a:p>
          <a:p>
            <a:pPr marL="685800" lvl="1" indent="-228600" algn="just">
              <a:buFont typeface="Arial" panose="020B0604020202020204" pitchFamily="34" charset="0"/>
              <a:buChar char="•"/>
            </a:pPr>
            <a:r>
              <a:rPr lang="de-DE" sz="1200" dirty="0"/>
              <a:t>Welche Argumente werden benötigt, und wie plausibel sind diese für Schüler*innen? Sind Gegenbeispiele möglich?</a:t>
            </a:r>
          </a:p>
          <a:p>
            <a:pPr marL="685800" lvl="1" indent="-228600" algn="just">
              <a:buFont typeface="Arial" panose="020B0604020202020204" pitchFamily="34" charset="0"/>
              <a:buChar char="•"/>
            </a:pPr>
            <a:r>
              <a:rPr lang="de-DE" sz="1200" dirty="0"/>
              <a:t>Wie umfänglich müssen Voraussetzungen von verwendeten Sätzen geprüft werden? Welche Argumente sind essentiell, welche verzichtbar?</a:t>
            </a:r>
          </a:p>
          <a:p>
            <a:pPr marL="685800" lvl="1" indent="-228600" algn="just">
              <a:buFont typeface="Arial" panose="020B0604020202020204" pitchFamily="34" charset="0"/>
              <a:buChar char="•"/>
            </a:pPr>
            <a:r>
              <a:rPr lang="de-DE" sz="1200" dirty="0"/>
              <a:t>Wo wird die Voraussetzung im Beweis verwendet? Welche Zirkelschlüsse sind naheliegend?</a:t>
            </a:r>
          </a:p>
          <a:p>
            <a:pPr marL="360000" lvl="1" algn="just"/>
            <a:r>
              <a:rPr lang="de-DE" sz="1200" i="1" dirty="0"/>
              <a:t>Problemlösestrategien – Beispielfragen:</a:t>
            </a:r>
          </a:p>
          <a:p>
            <a:pPr marL="685800" lvl="1" indent="-228600" algn="just">
              <a:buFont typeface="Arial" panose="020B0604020202020204" pitchFamily="34" charset="0"/>
              <a:buChar char="•"/>
            </a:pPr>
            <a:r>
              <a:rPr lang="de-DE" sz="1200" dirty="0"/>
              <a:t>Sind Beispiele als heuristische Strategien hilfreich? Welche Tricks sind nötig oder hilfreich?</a:t>
            </a:r>
          </a:p>
          <a:p>
            <a:pPr marL="685800" lvl="1" indent="-228600" algn="just">
              <a:buFont typeface="Arial" panose="020B0604020202020204" pitchFamily="34" charset="0"/>
              <a:buChar char="•"/>
            </a:pPr>
            <a:r>
              <a:rPr lang="de-DE" sz="1200" dirty="0"/>
              <a:t>Welche Lösungsschritte sind nötig? Welche typischen Fehlerquellen sind zu erwarten? Unterstützt die Aufgabe Planungs-, Überwachungs- oder Reflexionsstrategien?</a:t>
            </a:r>
          </a:p>
          <a:p>
            <a:pPr marL="228600" indent="-228600" algn="just">
              <a:spcBef>
                <a:spcPts val="600"/>
              </a:spcBef>
              <a:buFont typeface="+mj-lt"/>
              <a:buAutoNum type="arabicPeriod" startAt="3"/>
            </a:pPr>
            <a:r>
              <a:rPr lang="de-DE" sz="1200" b="1" dirty="0"/>
              <a:t>Bewertung der Anforderungen aus 2. hinsichtlich Komplexität für SchülerInnen. Hier ist auch die Lernhistorie und das Vorwissen der SchülerInnen zu berücksichtigen.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80DF4F6A-B55A-BC19-91FA-FC20FB647B84}"/>
              </a:ext>
            </a:extLst>
          </p:cNvPr>
          <p:cNvSpPr txBox="1"/>
          <p:nvPr/>
        </p:nvSpPr>
        <p:spPr>
          <a:xfrm>
            <a:off x="823826" y="9352850"/>
            <a:ext cx="5331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/>
              <a:t>Michael Nickl, Daniel Sommerhoff – </a:t>
            </a:r>
            <a:r>
              <a:rPr lang="de-DE" sz="9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SchülerInnen fundiert beim Beweisen und Argumentieren unterstützen</a:t>
            </a:r>
          </a:p>
          <a:p>
            <a:r>
              <a:rPr lang="de-DE" sz="900" dirty="0">
                <a:latin typeface="Calibri" panose="020F0502020204030204" pitchFamily="34" charset="0"/>
                <a:cs typeface="Times New Roman" panose="02020603050405020304" pitchFamily="18" charset="0"/>
              </a:rPr>
              <a:t>Kontakt: </a:t>
            </a:r>
            <a:r>
              <a:rPr lang="de-DE" sz="9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michael.nickl@tum.de</a:t>
            </a:r>
            <a:endParaRPr lang="de-DE" sz="900" dirty="0"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CAD47E6E-8C67-9DF5-D494-084C80D63FDD}"/>
              </a:ext>
            </a:extLst>
          </p:cNvPr>
          <p:cNvGrpSpPr/>
          <p:nvPr/>
        </p:nvGrpSpPr>
        <p:grpSpPr>
          <a:xfrm>
            <a:off x="320038" y="1435123"/>
            <a:ext cx="6217920" cy="2002168"/>
            <a:chOff x="1953717" y="2156976"/>
            <a:chExt cx="2950564" cy="2002168"/>
          </a:xfrm>
        </p:grpSpPr>
        <p:sp>
          <p:nvSpPr>
            <p:cNvPr id="3" name="Freihandform 2">
              <a:extLst>
                <a:ext uri="{FF2B5EF4-FFF2-40B4-BE49-F238E27FC236}">
                  <a16:creationId xmlns:a16="http://schemas.microsoft.com/office/drawing/2014/main" id="{B87DDAAC-26BB-F142-B382-95E30D884A6B}"/>
                </a:ext>
              </a:extLst>
            </p:cNvPr>
            <p:cNvSpPr/>
            <p:nvPr/>
          </p:nvSpPr>
          <p:spPr>
            <a:xfrm>
              <a:off x="1953717" y="2156976"/>
              <a:ext cx="843018" cy="421509"/>
            </a:xfrm>
            <a:custGeom>
              <a:avLst/>
              <a:gdLst>
                <a:gd name="connsiteX0" fmla="*/ 0 w 843018"/>
                <a:gd name="connsiteY0" fmla="*/ 42151 h 421509"/>
                <a:gd name="connsiteX1" fmla="*/ 42151 w 843018"/>
                <a:gd name="connsiteY1" fmla="*/ 0 h 421509"/>
                <a:gd name="connsiteX2" fmla="*/ 800867 w 843018"/>
                <a:gd name="connsiteY2" fmla="*/ 0 h 421509"/>
                <a:gd name="connsiteX3" fmla="*/ 843018 w 843018"/>
                <a:gd name="connsiteY3" fmla="*/ 42151 h 421509"/>
                <a:gd name="connsiteX4" fmla="*/ 843018 w 843018"/>
                <a:gd name="connsiteY4" fmla="*/ 379358 h 421509"/>
                <a:gd name="connsiteX5" fmla="*/ 800867 w 843018"/>
                <a:gd name="connsiteY5" fmla="*/ 421509 h 421509"/>
                <a:gd name="connsiteX6" fmla="*/ 42151 w 843018"/>
                <a:gd name="connsiteY6" fmla="*/ 421509 h 421509"/>
                <a:gd name="connsiteX7" fmla="*/ 0 w 843018"/>
                <a:gd name="connsiteY7" fmla="*/ 379358 h 421509"/>
                <a:gd name="connsiteX8" fmla="*/ 0 w 843018"/>
                <a:gd name="connsiteY8" fmla="*/ 4215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3018" h="421509">
                  <a:moveTo>
                    <a:pt x="0" y="42151"/>
                  </a:moveTo>
                  <a:cubicBezTo>
                    <a:pt x="0" y="18872"/>
                    <a:pt x="18872" y="0"/>
                    <a:pt x="42151" y="0"/>
                  </a:cubicBezTo>
                  <a:lnTo>
                    <a:pt x="800867" y="0"/>
                  </a:lnTo>
                  <a:cubicBezTo>
                    <a:pt x="824146" y="0"/>
                    <a:pt x="843018" y="18872"/>
                    <a:pt x="843018" y="42151"/>
                  </a:cubicBezTo>
                  <a:lnTo>
                    <a:pt x="843018" y="379358"/>
                  </a:lnTo>
                  <a:cubicBezTo>
                    <a:pt x="843018" y="402637"/>
                    <a:pt x="824146" y="421509"/>
                    <a:pt x="800867" y="421509"/>
                  </a:cubicBezTo>
                  <a:lnTo>
                    <a:pt x="42151" y="421509"/>
                  </a:lnTo>
                  <a:cubicBezTo>
                    <a:pt x="18872" y="421509"/>
                    <a:pt x="0" y="402637"/>
                    <a:pt x="0" y="379358"/>
                  </a:cubicBezTo>
                  <a:lnTo>
                    <a:pt x="0" y="4215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586" tIns="22506" rIns="27586" bIns="22506" numCol="1" spcCol="1270" anchor="ctr" anchorCtr="0">
              <a:noAutofit/>
            </a:bodyPr>
            <a:lstStyle/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200" kern="1200" dirty="0"/>
                <a:t>Mathematisches Basiswissen</a:t>
              </a:r>
            </a:p>
          </p:txBody>
        </p:sp>
        <p:sp>
          <p:nvSpPr>
            <p:cNvPr id="6" name="Freihandform 5">
              <a:extLst>
                <a:ext uri="{FF2B5EF4-FFF2-40B4-BE49-F238E27FC236}">
                  <a16:creationId xmlns:a16="http://schemas.microsoft.com/office/drawing/2014/main" id="{182DFDF5-46B6-BFA5-5BD3-DCACA47E578F}"/>
                </a:ext>
              </a:extLst>
            </p:cNvPr>
            <p:cNvSpPr/>
            <p:nvPr/>
          </p:nvSpPr>
          <p:spPr>
            <a:xfrm>
              <a:off x="1992299" y="2578485"/>
              <a:ext cx="91440" cy="31613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316131"/>
                  </a:lnTo>
                  <a:lnTo>
                    <a:pt x="130021" y="316131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7" name="Freihandform 6">
              <a:extLst>
                <a:ext uri="{FF2B5EF4-FFF2-40B4-BE49-F238E27FC236}">
                  <a16:creationId xmlns:a16="http://schemas.microsoft.com/office/drawing/2014/main" id="{16E9AE46-FEF2-CC19-B8AC-ED57B606144A}"/>
                </a:ext>
              </a:extLst>
            </p:cNvPr>
            <p:cNvSpPr/>
            <p:nvPr/>
          </p:nvSpPr>
          <p:spPr>
            <a:xfrm>
              <a:off x="2066862" y="2683862"/>
              <a:ext cx="674414" cy="421509"/>
            </a:xfrm>
            <a:custGeom>
              <a:avLst/>
              <a:gdLst>
                <a:gd name="connsiteX0" fmla="*/ 0 w 674414"/>
                <a:gd name="connsiteY0" fmla="*/ 42151 h 421509"/>
                <a:gd name="connsiteX1" fmla="*/ 42151 w 674414"/>
                <a:gd name="connsiteY1" fmla="*/ 0 h 421509"/>
                <a:gd name="connsiteX2" fmla="*/ 632263 w 674414"/>
                <a:gd name="connsiteY2" fmla="*/ 0 h 421509"/>
                <a:gd name="connsiteX3" fmla="*/ 674414 w 674414"/>
                <a:gd name="connsiteY3" fmla="*/ 42151 h 421509"/>
                <a:gd name="connsiteX4" fmla="*/ 674414 w 674414"/>
                <a:gd name="connsiteY4" fmla="*/ 379358 h 421509"/>
                <a:gd name="connsiteX5" fmla="*/ 632263 w 674414"/>
                <a:gd name="connsiteY5" fmla="*/ 421509 h 421509"/>
                <a:gd name="connsiteX6" fmla="*/ 42151 w 674414"/>
                <a:gd name="connsiteY6" fmla="*/ 421509 h 421509"/>
                <a:gd name="connsiteX7" fmla="*/ 0 w 674414"/>
                <a:gd name="connsiteY7" fmla="*/ 379358 h 421509"/>
                <a:gd name="connsiteX8" fmla="*/ 0 w 674414"/>
                <a:gd name="connsiteY8" fmla="*/ 4215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414" h="421509">
                  <a:moveTo>
                    <a:pt x="0" y="42151"/>
                  </a:moveTo>
                  <a:cubicBezTo>
                    <a:pt x="0" y="18872"/>
                    <a:pt x="18872" y="0"/>
                    <a:pt x="42151" y="0"/>
                  </a:cubicBezTo>
                  <a:lnTo>
                    <a:pt x="632263" y="0"/>
                  </a:lnTo>
                  <a:cubicBezTo>
                    <a:pt x="655542" y="0"/>
                    <a:pt x="674414" y="18872"/>
                    <a:pt x="674414" y="42151"/>
                  </a:cubicBezTo>
                  <a:lnTo>
                    <a:pt x="674414" y="379358"/>
                  </a:lnTo>
                  <a:cubicBezTo>
                    <a:pt x="674414" y="402637"/>
                    <a:pt x="655542" y="421509"/>
                    <a:pt x="632263" y="421509"/>
                  </a:cubicBezTo>
                  <a:lnTo>
                    <a:pt x="42151" y="421509"/>
                  </a:lnTo>
                  <a:cubicBezTo>
                    <a:pt x="18872" y="421509"/>
                    <a:pt x="0" y="402637"/>
                    <a:pt x="0" y="379358"/>
                  </a:cubicBezTo>
                  <a:lnTo>
                    <a:pt x="0" y="4215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681" tIns="21236" rIns="25681" bIns="2123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100" kern="1200" dirty="0"/>
                <a:t>Definitionen und Eigenschaften</a:t>
              </a:r>
            </a:p>
          </p:txBody>
        </p:sp>
        <p:sp>
          <p:nvSpPr>
            <p:cNvPr id="8" name="Freihandform 7">
              <a:extLst>
                <a:ext uri="{FF2B5EF4-FFF2-40B4-BE49-F238E27FC236}">
                  <a16:creationId xmlns:a16="http://schemas.microsoft.com/office/drawing/2014/main" id="{EE691752-7290-3E27-3B59-0DC144AE9CE8}"/>
                </a:ext>
              </a:extLst>
            </p:cNvPr>
            <p:cNvSpPr/>
            <p:nvPr/>
          </p:nvSpPr>
          <p:spPr>
            <a:xfrm>
              <a:off x="1992299" y="2578485"/>
              <a:ext cx="91440" cy="84301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843018"/>
                  </a:lnTo>
                  <a:lnTo>
                    <a:pt x="130021" y="84301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9" name="Freihandform 8">
              <a:extLst>
                <a:ext uri="{FF2B5EF4-FFF2-40B4-BE49-F238E27FC236}">
                  <a16:creationId xmlns:a16="http://schemas.microsoft.com/office/drawing/2014/main" id="{127B5A0D-7E44-B775-AD5C-7F35E433CC0C}"/>
                </a:ext>
              </a:extLst>
            </p:cNvPr>
            <p:cNvSpPr/>
            <p:nvPr/>
          </p:nvSpPr>
          <p:spPr>
            <a:xfrm>
              <a:off x="2066862" y="3210749"/>
              <a:ext cx="674414" cy="421509"/>
            </a:xfrm>
            <a:custGeom>
              <a:avLst/>
              <a:gdLst>
                <a:gd name="connsiteX0" fmla="*/ 0 w 674414"/>
                <a:gd name="connsiteY0" fmla="*/ 42151 h 421509"/>
                <a:gd name="connsiteX1" fmla="*/ 42151 w 674414"/>
                <a:gd name="connsiteY1" fmla="*/ 0 h 421509"/>
                <a:gd name="connsiteX2" fmla="*/ 632263 w 674414"/>
                <a:gd name="connsiteY2" fmla="*/ 0 h 421509"/>
                <a:gd name="connsiteX3" fmla="*/ 674414 w 674414"/>
                <a:gd name="connsiteY3" fmla="*/ 42151 h 421509"/>
                <a:gd name="connsiteX4" fmla="*/ 674414 w 674414"/>
                <a:gd name="connsiteY4" fmla="*/ 379358 h 421509"/>
                <a:gd name="connsiteX5" fmla="*/ 632263 w 674414"/>
                <a:gd name="connsiteY5" fmla="*/ 421509 h 421509"/>
                <a:gd name="connsiteX6" fmla="*/ 42151 w 674414"/>
                <a:gd name="connsiteY6" fmla="*/ 421509 h 421509"/>
                <a:gd name="connsiteX7" fmla="*/ 0 w 674414"/>
                <a:gd name="connsiteY7" fmla="*/ 379358 h 421509"/>
                <a:gd name="connsiteX8" fmla="*/ 0 w 674414"/>
                <a:gd name="connsiteY8" fmla="*/ 4215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414" h="421509">
                  <a:moveTo>
                    <a:pt x="0" y="42151"/>
                  </a:moveTo>
                  <a:cubicBezTo>
                    <a:pt x="0" y="18872"/>
                    <a:pt x="18872" y="0"/>
                    <a:pt x="42151" y="0"/>
                  </a:cubicBezTo>
                  <a:lnTo>
                    <a:pt x="632263" y="0"/>
                  </a:lnTo>
                  <a:cubicBezTo>
                    <a:pt x="655542" y="0"/>
                    <a:pt x="674414" y="18872"/>
                    <a:pt x="674414" y="42151"/>
                  </a:cubicBezTo>
                  <a:lnTo>
                    <a:pt x="674414" y="379358"/>
                  </a:lnTo>
                  <a:cubicBezTo>
                    <a:pt x="674414" y="402637"/>
                    <a:pt x="655542" y="421509"/>
                    <a:pt x="632263" y="421509"/>
                  </a:cubicBezTo>
                  <a:lnTo>
                    <a:pt x="42151" y="421509"/>
                  </a:lnTo>
                  <a:cubicBezTo>
                    <a:pt x="18872" y="421509"/>
                    <a:pt x="0" y="402637"/>
                    <a:pt x="0" y="379358"/>
                  </a:cubicBezTo>
                  <a:lnTo>
                    <a:pt x="0" y="4215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681" tIns="21236" rIns="25681" bIns="2123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100" kern="1200" dirty="0"/>
                <a:t>Beziehungen und Vernetzungen</a:t>
              </a:r>
            </a:p>
          </p:txBody>
        </p:sp>
        <p:sp>
          <p:nvSpPr>
            <p:cNvPr id="10" name="Freihandform 9">
              <a:extLst>
                <a:ext uri="{FF2B5EF4-FFF2-40B4-BE49-F238E27FC236}">
                  <a16:creationId xmlns:a16="http://schemas.microsoft.com/office/drawing/2014/main" id="{5FA30120-657F-5699-54A1-55323501CBC6}"/>
                </a:ext>
              </a:extLst>
            </p:cNvPr>
            <p:cNvSpPr/>
            <p:nvPr/>
          </p:nvSpPr>
          <p:spPr>
            <a:xfrm>
              <a:off x="1992299" y="2578485"/>
              <a:ext cx="91440" cy="136990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1369904"/>
                  </a:lnTo>
                  <a:lnTo>
                    <a:pt x="130021" y="136990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1" name="Freihandform 10">
              <a:extLst>
                <a:ext uri="{FF2B5EF4-FFF2-40B4-BE49-F238E27FC236}">
                  <a16:creationId xmlns:a16="http://schemas.microsoft.com/office/drawing/2014/main" id="{9747BBC7-0722-A307-3CA5-4DE561428732}"/>
                </a:ext>
              </a:extLst>
            </p:cNvPr>
            <p:cNvSpPr/>
            <p:nvPr/>
          </p:nvSpPr>
          <p:spPr>
            <a:xfrm>
              <a:off x="2066862" y="3737635"/>
              <a:ext cx="674414" cy="421509"/>
            </a:xfrm>
            <a:custGeom>
              <a:avLst/>
              <a:gdLst>
                <a:gd name="connsiteX0" fmla="*/ 0 w 674414"/>
                <a:gd name="connsiteY0" fmla="*/ 42151 h 421509"/>
                <a:gd name="connsiteX1" fmla="*/ 42151 w 674414"/>
                <a:gd name="connsiteY1" fmla="*/ 0 h 421509"/>
                <a:gd name="connsiteX2" fmla="*/ 632263 w 674414"/>
                <a:gd name="connsiteY2" fmla="*/ 0 h 421509"/>
                <a:gd name="connsiteX3" fmla="*/ 674414 w 674414"/>
                <a:gd name="connsiteY3" fmla="*/ 42151 h 421509"/>
                <a:gd name="connsiteX4" fmla="*/ 674414 w 674414"/>
                <a:gd name="connsiteY4" fmla="*/ 379358 h 421509"/>
                <a:gd name="connsiteX5" fmla="*/ 632263 w 674414"/>
                <a:gd name="connsiteY5" fmla="*/ 421509 h 421509"/>
                <a:gd name="connsiteX6" fmla="*/ 42151 w 674414"/>
                <a:gd name="connsiteY6" fmla="*/ 421509 h 421509"/>
                <a:gd name="connsiteX7" fmla="*/ 0 w 674414"/>
                <a:gd name="connsiteY7" fmla="*/ 379358 h 421509"/>
                <a:gd name="connsiteX8" fmla="*/ 0 w 674414"/>
                <a:gd name="connsiteY8" fmla="*/ 4215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414" h="421509">
                  <a:moveTo>
                    <a:pt x="0" y="42151"/>
                  </a:moveTo>
                  <a:cubicBezTo>
                    <a:pt x="0" y="18872"/>
                    <a:pt x="18872" y="0"/>
                    <a:pt x="42151" y="0"/>
                  </a:cubicBezTo>
                  <a:lnTo>
                    <a:pt x="632263" y="0"/>
                  </a:lnTo>
                  <a:cubicBezTo>
                    <a:pt x="655542" y="0"/>
                    <a:pt x="674414" y="18872"/>
                    <a:pt x="674414" y="42151"/>
                  </a:cubicBezTo>
                  <a:lnTo>
                    <a:pt x="674414" y="379358"/>
                  </a:lnTo>
                  <a:cubicBezTo>
                    <a:pt x="674414" y="402637"/>
                    <a:pt x="655542" y="421509"/>
                    <a:pt x="632263" y="421509"/>
                  </a:cubicBezTo>
                  <a:lnTo>
                    <a:pt x="42151" y="421509"/>
                  </a:lnTo>
                  <a:cubicBezTo>
                    <a:pt x="18872" y="421509"/>
                    <a:pt x="0" y="402637"/>
                    <a:pt x="0" y="379358"/>
                  </a:cubicBezTo>
                  <a:lnTo>
                    <a:pt x="0" y="4215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681" tIns="21236" rIns="25681" bIns="2123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100" kern="1200" dirty="0"/>
                <a:t>Objekte und Repräsentationen</a:t>
              </a:r>
            </a:p>
          </p:txBody>
        </p:sp>
        <p:sp>
          <p:nvSpPr>
            <p:cNvPr id="12" name="Freihandform 11">
              <a:extLst>
                <a:ext uri="{FF2B5EF4-FFF2-40B4-BE49-F238E27FC236}">
                  <a16:creationId xmlns:a16="http://schemas.microsoft.com/office/drawing/2014/main" id="{F46F1808-BD5E-B935-C2B2-9757EC94D51B}"/>
                </a:ext>
              </a:extLst>
            </p:cNvPr>
            <p:cNvSpPr/>
            <p:nvPr/>
          </p:nvSpPr>
          <p:spPr>
            <a:xfrm>
              <a:off x="3007490" y="2156976"/>
              <a:ext cx="843018" cy="421509"/>
            </a:xfrm>
            <a:custGeom>
              <a:avLst/>
              <a:gdLst>
                <a:gd name="connsiteX0" fmla="*/ 0 w 843018"/>
                <a:gd name="connsiteY0" fmla="*/ 42151 h 421509"/>
                <a:gd name="connsiteX1" fmla="*/ 42151 w 843018"/>
                <a:gd name="connsiteY1" fmla="*/ 0 h 421509"/>
                <a:gd name="connsiteX2" fmla="*/ 800867 w 843018"/>
                <a:gd name="connsiteY2" fmla="*/ 0 h 421509"/>
                <a:gd name="connsiteX3" fmla="*/ 843018 w 843018"/>
                <a:gd name="connsiteY3" fmla="*/ 42151 h 421509"/>
                <a:gd name="connsiteX4" fmla="*/ 843018 w 843018"/>
                <a:gd name="connsiteY4" fmla="*/ 379358 h 421509"/>
                <a:gd name="connsiteX5" fmla="*/ 800867 w 843018"/>
                <a:gd name="connsiteY5" fmla="*/ 421509 h 421509"/>
                <a:gd name="connsiteX6" fmla="*/ 42151 w 843018"/>
                <a:gd name="connsiteY6" fmla="*/ 421509 h 421509"/>
                <a:gd name="connsiteX7" fmla="*/ 0 w 843018"/>
                <a:gd name="connsiteY7" fmla="*/ 379358 h 421509"/>
                <a:gd name="connsiteX8" fmla="*/ 0 w 843018"/>
                <a:gd name="connsiteY8" fmla="*/ 4215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3018" h="421509">
                  <a:moveTo>
                    <a:pt x="0" y="42151"/>
                  </a:moveTo>
                  <a:cubicBezTo>
                    <a:pt x="0" y="18872"/>
                    <a:pt x="18872" y="0"/>
                    <a:pt x="42151" y="0"/>
                  </a:cubicBezTo>
                  <a:lnTo>
                    <a:pt x="800867" y="0"/>
                  </a:lnTo>
                  <a:cubicBezTo>
                    <a:pt x="824146" y="0"/>
                    <a:pt x="843018" y="18872"/>
                    <a:pt x="843018" y="42151"/>
                  </a:cubicBezTo>
                  <a:lnTo>
                    <a:pt x="843018" y="379358"/>
                  </a:lnTo>
                  <a:cubicBezTo>
                    <a:pt x="843018" y="402637"/>
                    <a:pt x="824146" y="421509"/>
                    <a:pt x="800867" y="421509"/>
                  </a:cubicBezTo>
                  <a:lnTo>
                    <a:pt x="42151" y="421509"/>
                  </a:lnTo>
                  <a:cubicBezTo>
                    <a:pt x="18872" y="421509"/>
                    <a:pt x="0" y="402637"/>
                    <a:pt x="0" y="379358"/>
                  </a:cubicBezTo>
                  <a:lnTo>
                    <a:pt x="0" y="4215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586" tIns="22506" rIns="27586" bIns="22506" numCol="1" spcCol="1270" anchor="ctr" anchorCtr="0">
              <a:noAutofit/>
            </a:bodyPr>
            <a:lstStyle/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200" kern="1200" dirty="0"/>
                <a:t>Methodenwissen</a:t>
              </a:r>
            </a:p>
          </p:txBody>
        </p:sp>
        <p:sp>
          <p:nvSpPr>
            <p:cNvPr id="13" name="Freihandform 12">
              <a:extLst>
                <a:ext uri="{FF2B5EF4-FFF2-40B4-BE49-F238E27FC236}">
                  <a16:creationId xmlns:a16="http://schemas.microsoft.com/office/drawing/2014/main" id="{C848BE41-6F44-A80B-F3B3-6B6B6B541F41}"/>
                </a:ext>
              </a:extLst>
            </p:cNvPr>
            <p:cNvSpPr/>
            <p:nvPr/>
          </p:nvSpPr>
          <p:spPr>
            <a:xfrm>
              <a:off x="3046072" y="2578485"/>
              <a:ext cx="91440" cy="31613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316131"/>
                  </a:lnTo>
                  <a:lnTo>
                    <a:pt x="130021" y="316131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4" name="Freihandform 13">
              <a:extLst>
                <a:ext uri="{FF2B5EF4-FFF2-40B4-BE49-F238E27FC236}">
                  <a16:creationId xmlns:a16="http://schemas.microsoft.com/office/drawing/2014/main" id="{4695FABF-2E2B-A596-C9D4-0E9767B962BF}"/>
                </a:ext>
              </a:extLst>
            </p:cNvPr>
            <p:cNvSpPr/>
            <p:nvPr/>
          </p:nvSpPr>
          <p:spPr>
            <a:xfrm>
              <a:off x="3120635" y="2683862"/>
              <a:ext cx="674414" cy="421509"/>
            </a:xfrm>
            <a:custGeom>
              <a:avLst/>
              <a:gdLst>
                <a:gd name="connsiteX0" fmla="*/ 0 w 674414"/>
                <a:gd name="connsiteY0" fmla="*/ 42151 h 421509"/>
                <a:gd name="connsiteX1" fmla="*/ 42151 w 674414"/>
                <a:gd name="connsiteY1" fmla="*/ 0 h 421509"/>
                <a:gd name="connsiteX2" fmla="*/ 632263 w 674414"/>
                <a:gd name="connsiteY2" fmla="*/ 0 h 421509"/>
                <a:gd name="connsiteX3" fmla="*/ 674414 w 674414"/>
                <a:gd name="connsiteY3" fmla="*/ 42151 h 421509"/>
                <a:gd name="connsiteX4" fmla="*/ 674414 w 674414"/>
                <a:gd name="connsiteY4" fmla="*/ 379358 h 421509"/>
                <a:gd name="connsiteX5" fmla="*/ 632263 w 674414"/>
                <a:gd name="connsiteY5" fmla="*/ 421509 h 421509"/>
                <a:gd name="connsiteX6" fmla="*/ 42151 w 674414"/>
                <a:gd name="connsiteY6" fmla="*/ 421509 h 421509"/>
                <a:gd name="connsiteX7" fmla="*/ 0 w 674414"/>
                <a:gd name="connsiteY7" fmla="*/ 379358 h 421509"/>
                <a:gd name="connsiteX8" fmla="*/ 0 w 674414"/>
                <a:gd name="connsiteY8" fmla="*/ 4215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414" h="421509">
                  <a:moveTo>
                    <a:pt x="0" y="42151"/>
                  </a:moveTo>
                  <a:cubicBezTo>
                    <a:pt x="0" y="18872"/>
                    <a:pt x="18872" y="0"/>
                    <a:pt x="42151" y="0"/>
                  </a:cubicBezTo>
                  <a:lnTo>
                    <a:pt x="632263" y="0"/>
                  </a:lnTo>
                  <a:cubicBezTo>
                    <a:pt x="655542" y="0"/>
                    <a:pt x="674414" y="18872"/>
                    <a:pt x="674414" y="42151"/>
                  </a:cubicBezTo>
                  <a:lnTo>
                    <a:pt x="674414" y="379358"/>
                  </a:lnTo>
                  <a:cubicBezTo>
                    <a:pt x="674414" y="402637"/>
                    <a:pt x="655542" y="421509"/>
                    <a:pt x="632263" y="421509"/>
                  </a:cubicBezTo>
                  <a:lnTo>
                    <a:pt x="42151" y="421509"/>
                  </a:lnTo>
                  <a:cubicBezTo>
                    <a:pt x="18872" y="421509"/>
                    <a:pt x="0" y="402637"/>
                    <a:pt x="0" y="379358"/>
                  </a:cubicBezTo>
                  <a:lnTo>
                    <a:pt x="0" y="4215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681" tIns="21236" rIns="25681" bIns="2123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100" kern="1200" dirty="0"/>
                <a:t>Gültigkeit von Argumenten</a:t>
              </a:r>
            </a:p>
          </p:txBody>
        </p:sp>
        <p:sp>
          <p:nvSpPr>
            <p:cNvPr id="15" name="Freihandform 14">
              <a:extLst>
                <a:ext uri="{FF2B5EF4-FFF2-40B4-BE49-F238E27FC236}">
                  <a16:creationId xmlns:a16="http://schemas.microsoft.com/office/drawing/2014/main" id="{A6A7AE28-6711-4FD0-B868-C603EFFABF09}"/>
                </a:ext>
              </a:extLst>
            </p:cNvPr>
            <p:cNvSpPr/>
            <p:nvPr/>
          </p:nvSpPr>
          <p:spPr>
            <a:xfrm>
              <a:off x="3046072" y="2578485"/>
              <a:ext cx="91440" cy="84301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843018"/>
                  </a:lnTo>
                  <a:lnTo>
                    <a:pt x="130021" y="84301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6" name="Freihandform 15">
              <a:extLst>
                <a:ext uri="{FF2B5EF4-FFF2-40B4-BE49-F238E27FC236}">
                  <a16:creationId xmlns:a16="http://schemas.microsoft.com/office/drawing/2014/main" id="{D1D3A2F4-4A29-D022-0310-7D321619997C}"/>
                </a:ext>
              </a:extLst>
            </p:cNvPr>
            <p:cNvSpPr/>
            <p:nvPr/>
          </p:nvSpPr>
          <p:spPr>
            <a:xfrm>
              <a:off x="3120635" y="3210749"/>
              <a:ext cx="674414" cy="421509"/>
            </a:xfrm>
            <a:custGeom>
              <a:avLst/>
              <a:gdLst>
                <a:gd name="connsiteX0" fmla="*/ 0 w 674414"/>
                <a:gd name="connsiteY0" fmla="*/ 42151 h 421509"/>
                <a:gd name="connsiteX1" fmla="*/ 42151 w 674414"/>
                <a:gd name="connsiteY1" fmla="*/ 0 h 421509"/>
                <a:gd name="connsiteX2" fmla="*/ 632263 w 674414"/>
                <a:gd name="connsiteY2" fmla="*/ 0 h 421509"/>
                <a:gd name="connsiteX3" fmla="*/ 674414 w 674414"/>
                <a:gd name="connsiteY3" fmla="*/ 42151 h 421509"/>
                <a:gd name="connsiteX4" fmla="*/ 674414 w 674414"/>
                <a:gd name="connsiteY4" fmla="*/ 379358 h 421509"/>
                <a:gd name="connsiteX5" fmla="*/ 632263 w 674414"/>
                <a:gd name="connsiteY5" fmla="*/ 421509 h 421509"/>
                <a:gd name="connsiteX6" fmla="*/ 42151 w 674414"/>
                <a:gd name="connsiteY6" fmla="*/ 421509 h 421509"/>
                <a:gd name="connsiteX7" fmla="*/ 0 w 674414"/>
                <a:gd name="connsiteY7" fmla="*/ 379358 h 421509"/>
                <a:gd name="connsiteX8" fmla="*/ 0 w 674414"/>
                <a:gd name="connsiteY8" fmla="*/ 4215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414" h="421509">
                  <a:moveTo>
                    <a:pt x="0" y="42151"/>
                  </a:moveTo>
                  <a:cubicBezTo>
                    <a:pt x="0" y="18872"/>
                    <a:pt x="18872" y="0"/>
                    <a:pt x="42151" y="0"/>
                  </a:cubicBezTo>
                  <a:lnTo>
                    <a:pt x="632263" y="0"/>
                  </a:lnTo>
                  <a:cubicBezTo>
                    <a:pt x="655542" y="0"/>
                    <a:pt x="674414" y="18872"/>
                    <a:pt x="674414" y="42151"/>
                  </a:cubicBezTo>
                  <a:lnTo>
                    <a:pt x="674414" y="379358"/>
                  </a:lnTo>
                  <a:cubicBezTo>
                    <a:pt x="674414" y="402637"/>
                    <a:pt x="655542" y="421509"/>
                    <a:pt x="632263" y="421509"/>
                  </a:cubicBezTo>
                  <a:lnTo>
                    <a:pt x="42151" y="421509"/>
                  </a:lnTo>
                  <a:cubicBezTo>
                    <a:pt x="18872" y="421509"/>
                    <a:pt x="0" y="402637"/>
                    <a:pt x="0" y="379358"/>
                  </a:cubicBezTo>
                  <a:lnTo>
                    <a:pt x="0" y="4215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681" tIns="21236" rIns="25681" bIns="2123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100" kern="1200" dirty="0"/>
                <a:t>Lückenlosigkeit der Argumentation</a:t>
              </a:r>
            </a:p>
          </p:txBody>
        </p:sp>
        <p:sp>
          <p:nvSpPr>
            <p:cNvPr id="17" name="Freihandform 16">
              <a:extLst>
                <a:ext uri="{FF2B5EF4-FFF2-40B4-BE49-F238E27FC236}">
                  <a16:creationId xmlns:a16="http://schemas.microsoft.com/office/drawing/2014/main" id="{9021FFCD-0FDA-5FA0-D389-FDECDB6A9116}"/>
                </a:ext>
              </a:extLst>
            </p:cNvPr>
            <p:cNvSpPr/>
            <p:nvPr/>
          </p:nvSpPr>
          <p:spPr>
            <a:xfrm>
              <a:off x="3046072" y="2578485"/>
              <a:ext cx="91440" cy="1369904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1369904"/>
                  </a:lnTo>
                  <a:lnTo>
                    <a:pt x="130021" y="1369904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8" name="Freihandform 17">
              <a:extLst>
                <a:ext uri="{FF2B5EF4-FFF2-40B4-BE49-F238E27FC236}">
                  <a16:creationId xmlns:a16="http://schemas.microsoft.com/office/drawing/2014/main" id="{55709EF9-E311-32E9-522F-B97327CE4711}"/>
                </a:ext>
              </a:extLst>
            </p:cNvPr>
            <p:cNvSpPr/>
            <p:nvPr/>
          </p:nvSpPr>
          <p:spPr>
            <a:xfrm>
              <a:off x="3120635" y="3737635"/>
              <a:ext cx="674414" cy="421509"/>
            </a:xfrm>
            <a:custGeom>
              <a:avLst/>
              <a:gdLst>
                <a:gd name="connsiteX0" fmla="*/ 0 w 674414"/>
                <a:gd name="connsiteY0" fmla="*/ 42151 h 421509"/>
                <a:gd name="connsiteX1" fmla="*/ 42151 w 674414"/>
                <a:gd name="connsiteY1" fmla="*/ 0 h 421509"/>
                <a:gd name="connsiteX2" fmla="*/ 632263 w 674414"/>
                <a:gd name="connsiteY2" fmla="*/ 0 h 421509"/>
                <a:gd name="connsiteX3" fmla="*/ 674414 w 674414"/>
                <a:gd name="connsiteY3" fmla="*/ 42151 h 421509"/>
                <a:gd name="connsiteX4" fmla="*/ 674414 w 674414"/>
                <a:gd name="connsiteY4" fmla="*/ 379358 h 421509"/>
                <a:gd name="connsiteX5" fmla="*/ 632263 w 674414"/>
                <a:gd name="connsiteY5" fmla="*/ 421509 h 421509"/>
                <a:gd name="connsiteX6" fmla="*/ 42151 w 674414"/>
                <a:gd name="connsiteY6" fmla="*/ 421509 h 421509"/>
                <a:gd name="connsiteX7" fmla="*/ 0 w 674414"/>
                <a:gd name="connsiteY7" fmla="*/ 379358 h 421509"/>
                <a:gd name="connsiteX8" fmla="*/ 0 w 674414"/>
                <a:gd name="connsiteY8" fmla="*/ 4215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414" h="421509">
                  <a:moveTo>
                    <a:pt x="0" y="42151"/>
                  </a:moveTo>
                  <a:cubicBezTo>
                    <a:pt x="0" y="18872"/>
                    <a:pt x="18872" y="0"/>
                    <a:pt x="42151" y="0"/>
                  </a:cubicBezTo>
                  <a:lnTo>
                    <a:pt x="632263" y="0"/>
                  </a:lnTo>
                  <a:cubicBezTo>
                    <a:pt x="655542" y="0"/>
                    <a:pt x="674414" y="18872"/>
                    <a:pt x="674414" y="42151"/>
                  </a:cubicBezTo>
                  <a:lnTo>
                    <a:pt x="674414" y="379358"/>
                  </a:lnTo>
                  <a:cubicBezTo>
                    <a:pt x="674414" y="402637"/>
                    <a:pt x="655542" y="421509"/>
                    <a:pt x="632263" y="421509"/>
                  </a:cubicBezTo>
                  <a:lnTo>
                    <a:pt x="42151" y="421509"/>
                  </a:lnTo>
                  <a:cubicBezTo>
                    <a:pt x="18872" y="421509"/>
                    <a:pt x="0" y="402637"/>
                    <a:pt x="0" y="379358"/>
                  </a:cubicBezTo>
                  <a:lnTo>
                    <a:pt x="0" y="4215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681" tIns="21236" rIns="25681" bIns="2123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100" kern="1200" dirty="0"/>
                <a:t>Logischer Aufbau der Argumentation</a:t>
              </a:r>
            </a:p>
          </p:txBody>
        </p:sp>
        <p:sp>
          <p:nvSpPr>
            <p:cNvPr id="19" name="Freihandform 18">
              <a:extLst>
                <a:ext uri="{FF2B5EF4-FFF2-40B4-BE49-F238E27FC236}">
                  <a16:creationId xmlns:a16="http://schemas.microsoft.com/office/drawing/2014/main" id="{BA3AD1BC-831C-FF45-CE16-626D4C4844C0}"/>
                </a:ext>
              </a:extLst>
            </p:cNvPr>
            <p:cNvSpPr/>
            <p:nvPr/>
          </p:nvSpPr>
          <p:spPr>
            <a:xfrm>
              <a:off x="4061263" y="2156976"/>
              <a:ext cx="843018" cy="421509"/>
            </a:xfrm>
            <a:custGeom>
              <a:avLst/>
              <a:gdLst>
                <a:gd name="connsiteX0" fmla="*/ 0 w 843018"/>
                <a:gd name="connsiteY0" fmla="*/ 42151 h 421509"/>
                <a:gd name="connsiteX1" fmla="*/ 42151 w 843018"/>
                <a:gd name="connsiteY1" fmla="*/ 0 h 421509"/>
                <a:gd name="connsiteX2" fmla="*/ 800867 w 843018"/>
                <a:gd name="connsiteY2" fmla="*/ 0 h 421509"/>
                <a:gd name="connsiteX3" fmla="*/ 843018 w 843018"/>
                <a:gd name="connsiteY3" fmla="*/ 42151 h 421509"/>
                <a:gd name="connsiteX4" fmla="*/ 843018 w 843018"/>
                <a:gd name="connsiteY4" fmla="*/ 379358 h 421509"/>
                <a:gd name="connsiteX5" fmla="*/ 800867 w 843018"/>
                <a:gd name="connsiteY5" fmla="*/ 421509 h 421509"/>
                <a:gd name="connsiteX6" fmla="*/ 42151 w 843018"/>
                <a:gd name="connsiteY6" fmla="*/ 421509 h 421509"/>
                <a:gd name="connsiteX7" fmla="*/ 0 w 843018"/>
                <a:gd name="connsiteY7" fmla="*/ 379358 h 421509"/>
                <a:gd name="connsiteX8" fmla="*/ 0 w 843018"/>
                <a:gd name="connsiteY8" fmla="*/ 4215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43018" h="421509">
                  <a:moveTo>
                    <a:pt x="0" y="42151"/>
                  </a:moveTo>
                  <a:cubicBezTo>
                    <a:pt x="0" y="18872"/>
                    <a:pt x="18872" y="0"/>
                    <a:pt x="42151" y="0"/>
                  </a:cubicBezTo>
                  <a:lnTo>
                    <a:pt x="800867" y="0"/>
                  </a:lnTo>
                  <a:cubicBezTo>
                    <a:pt x="824146" y="0"/>
                    <a:pt x="843018" y="18872"/>
                    <a:pt x="843018" y="42151"/>
                  </a:cubicBezTo>
                  <a:lnTo>
                    <a:pt x="843018" y="379358"/>
                  </a:lnTo>
                  <a:cubicBezTo>
                    <a:pt x="843018" y="402637"/>
                    <a:pt x="824146" y="421509"/>
                    <a:pt x="800867" y="421509"/>
                  </a:cubicBezTo>
                  <a:lnTo>
                    <a:pt x="42151" y="421509"/>
                  </a:lnTo>
                  <a:cubicBezTo>
                    <a:pt x="18872" y="421509"/>
                    <a:pt x="0" y="402637"/>
                    <a:pt x="0" y="379358"/>
                  </a:cubicBezTo>
                  <a:lnTo>
                    <a:pt x="0" y="42151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586" tIns="22506" rIns="27586" bIns="22506" numCol="1" spcCol="1270" anchor="ctr" anchorCtr="0">
              <a:noAutofit/>
            </a:bodyPr>
            <a:lstStyle/>
            <a:p>
              <a:pPr marL="0" lvl="0" indent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200" kern="1200" dirty="0"/>
                <a:t>Problemlösestrategien</a:t>
              </a:r>
            </a:p>
          </p:txBody>
        </p:sp>
        <p:sp>
          <p:nvSpPr>
            <p:cNvPr id="20" name="Freihandform 19">
              <a:extLst>
                <a:ext uri="{FF2B5EF4-FFF2-40B4-BE49-F238E27FC236}">
                  <a16:creationId xmlns:a16="http://schemas.microsoft.com/office/drawing/2014/main" id="{2872A9C6-04F2-3809-070C-59DCACD76267}"/>
                </a:ext>
              </a:extLst>
            </p:cNvPr>
            <p:cNvSpPr/>
            <p:nvPr/>
          </p:nvSpPr>
          <p:spPr>
            <a:xfrm>
              <a:off x="4099845" y="2578485"/>
              <a:ext cx="91440" cy="316131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316131"/>
                  </a:lnTo>
                  <a:lnTo>
                    <a:pt x="130021" y="316131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1" name="Freihandform 20">
              <a:extLst>
                <a:ext uri="{FF2B5EF4-FFF2-40B4-BE49-F238E27FC236}">
                  <a16:creationId xmlns:a16="http://schemas.microsoft.com/office/drawing/2014/main" id="{A52C3D42-7CB3-2E3F-0DE6-F168E7AD1A06}"/>
                </a:ext>
              </a:extLst>
            </p:cNvPr>
            <p:cNvSpPr/>
            <p:nvPr/>
          </p:nvSpPr>
          <p:spPr>
            <a:xfrm>
              <a:off x="4174408" y="2683862"/>
              <a:ext cx="674414" cy="421509"/>
            </a:xfrm>
            <a:custGeom>
              <a:avLst/>
              <a:gdLst>
                <a:gd name="connsiteX0" fmla="*/ 0 w 674414"/>
                <a:gd name="connsiteY0" fmla="*/ 42151 h 421509"/>
                <a:gd name="connsiteX1" fmla="*/ 42151 w 674414"/>
                <a:gd name="connsiteY1" fmla="*/ 0 h 421509"/>
                <a:gd name="connsiteX2" fmla="*/ 632263 w 674414"/>
                <a:gd name="connsiteY2" fmla="*/ 0 h 421509"/>
                <a:gd name="connsiteX3" fmla="*/ 674414 w 674414"/>
                <a:gd name="connsiteY3" fmla="*/ 42151 h 421509"/>
                <a:gd name="connsiteX4" fmla="*/ 674414 w 674414"/>
                <a:gd name="connsiteY4" fmla="*/ 379358 h 421509"/>
                <a:gd name="connsiteX5" fmla="*/ 632263 w 674414"/>
                <a:gd name="connsiteY5" fmla="*/ 421509 h 421509"/>
                <a:gd name="connsiteX6" fmla="*/ 42151 w 674414"/>
                <a:gd name="connsiteY6" fmla="*/ 421509 h 421509"/>
                <a:gd name="connsiteX7" fmla="*/ 0 w 674414"/>
                <a:gd name="connsiteY7" fmla="*/ 379358 h 421509"/>
                <a:gd name="connsiteX8" fmla="*/ 0 w 674414"/>
                <a:gd name="connsiteY8" fmla="*/ 4215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414" h="421509">
                  <a:moveTo>
                    <a:pt x="0" y="42151"/>
                  </a:moveTo>
                  <a:cubicBezTo>
                    <a:pt x="0" y="18872"/>
                    <a:pt x="18872" y="0"/>
                    <a:pt x="42151" y="0"/>
                  </a:cubicBezTo>
                  <a:lnTo>
                    <a:pt x="632263" y="0"/>
                  </a:lnTo>
                  <a:cubicBezTo>
                    <a:pt x="655542" y="0"/>
                    <a:pt x="674414" y="18872"/>
                    <a:pt x="674414" y="42151"/>
                  </a:cubicBezTo>
                  <a:lnTo>
                    <a:pt x="674414" y="379358"/>
                  </a:lnTo>
                  <a:cubicBezTo>
                    <a:pt x="674414" y="402637"/>
                    <a:pt x="655542" y="421509"/>
                    <a:pt x="632263" y="421509"/>
                  </a:cubicBezTo>
                  <a:lnTo>
                    <a:pt x="42151" y="421509"/>
                  </a:lnTo>
                  <a:cubicBezTo>
                    <a:pt x="18872" y="421509"/>
                    <a:pt x="0" y="402637"/>
                    <a:pt x="0" y="379358"/>
                  </a:cubicBezTo>
                  <a:lnTo>
                    <a:pt x="0" y="4215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681" tIns="21236" rIns="25681" bIns="2123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100" kern="1200" dirty="0"/>
                <a:t>Heuristische Strategien</a:t>
              </a:r>
            </a:p>
          </p:txBody>
        </p:sp>
        <p:sp>
          <p:nvSpPr>
            <p:cNvPr id="22" name="Freihandform 21">
              <a:extLst>
                <a:ext uri="{FF2B5EF4-FFF2-40B4-BE49-F238E27FC236}">
                  <a16:creationId xmlns:a16="http://schemas.microsoft.com/office/drawing/2014/main" id="{8FB27928-881A-58E3-CAA4-3063458BDCF6}"/>
                </a:ext>
              </a:extLst>
            </p:cNvPr>
            <p:cNvSpPr/>
            <p:nvPr/>
          </p:nvSpPr>
          <p:spPr>
            <a:xfrm>
              <a:off x="4099845" y="2578485"/>
              <a:ext cx="91440" cy="843018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45720" y="0"/>
                  </a:moveTo>
                  <a:lnTo>
                    <a:pt x="45720" y="843018"/>
                  </a:lnTo>
                  <a:lnTo>
                    <a:pt x="130021" y="843018"/>
                  </a:lnTo>
                </a:path>
              </a:pathLst>
            </a:custGeom>
            <a:noFill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23" name="Freihandform 22">
              <a:extLst>
                <a:ext uri="{FF2B5EF4-FFF2-40B4-BE49-F238E27FC236}">
                  <a16:creationId xmlns:a16="http://schemas.microsoft.com/office/drawing/2014/main" id="{1AADA18A-31E3-8236-737F-971FCA824B7E}"/>
                </a:ext>
              </a:extLst>
            </p:cNvPr>
            <p:cNvSpPr/>
            <p:nvPr/>
          </p:nvSpPr>
          <p:spPr>
            <a:xfrm>
              <a:off x="4174408" y="3210749"/>
              <a:ext cx="674414" cy="421509"/>
            </a:xfrm>
            <a:custGeom>
              <a:avLst/>
              <a:gdLst>
                <a:gd name="connsiteX0" fmla="*/ 0 w 674414"/>
                <a:gd name="connsiteY0" fmla="*/ 42151 h 421509"/>
                <a:gd name="connsiteX1" fmla="*/ 42151 w 674414"/>
                <a:gd name="connsiteY1" fmla="*/ 0 h 421509"/>
                <a:gd name="connsiteX2" fmla="*/ 632263 w 674414"/>
                <a:gd name="connsiteY2" fmla="*/ 0 h 421509"/>
                <a:gd name="connsiteX3" fmla="*/ 674414 w 674414"/>
                <a:gd name="connsiteY3" fmla="*/ 42151 h 421509"/>
                <a:gd name="connsiteX4" fmla="*/ 674414 w 674414"/>
                <a:gd name="connsiteY4" fmla="*/ 379358 h 421509"/>
                <a:gd name="connsiteX5" fmla="*/ 632263 w 674414"/>
                <a:gd name="connsiteY5" fmla="*/ 421509 h 421509"/>
                <a:gd name="connsiteX6" fmla="*/ 42151 w 674414"/>
                <a:gd name="connsiteY6" fmla="*/ 421509 h 421509"/>
                <a:gd name="connsiteX7" fmla="*/ 0 w 674414"/>
                <a:gd name="connsiteY7" fmla="*/ 379358 h 421509"/>
                <a:gd name="connsiteX8" fmla="*/ 0 w 674414"/>
                <a:gd name="connsiteY8" fmla="*/ 42151 h 42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4414" h="421509">
                  <a:moveTo>
                    <a:pt x="0" y="42151"/>
                  </a:moveTo>
                  <a:cubicBezTo>
                    <a:pt x="0" y="18872"/>
                    <a:pt x="18872" y="0"/>
                    <a:pt x="42151" y="0"/>
                  </a:cubicBezTo>
                  <a:lnTo>
                    <a:pt x="632263" y="0"/>
                  </a:lnTo>
                  <a:cubicBezTo>
                    <a:pt x="655542" y="0"/>
                    <a:pt x="674414" y="18872"/>
                    <a:pt x="674414" y="42151"/>
                  </a:cubicBezTo>
                  <a:lnTo>
                    <a:pt x="674414" y="379358"/>
                  </a:lnTo>
                  <a:cubicBezTo>
                    <a:pt x="674414" y="402637"/>
                    <a:pt x="655542" y="421509"/>
                    <a:pt x="632263" y="421509"/>
                  </a:cubicBezTo>
                  <a:lnTo>
                    <a:pt x="42151" y="421509"/>
                  </a:lnTo>
                  <a:cubicBezTo>
                    <a:pt x="18872" y="421509"/>
                    <a:pt x="0" y="402637"/>
                    <a:pt x="0" y="379358"/>
                  </a:cubicBezTo>
                  <a:lnTo>
                    <a:pt x="0" y="42151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5681" tIns="21236" rIns="25681" bIns="21236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de-DE" sz="1100" kern="1200" dirty="0"/>
                <a:t>Metakognitive Strategien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3461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344058-9B46-AEEC-2AEF-519EE080B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8" y="527491"/>
            <a:ext cx="5915025" cy="216976"/>
          </a:xfrm>
        </p:spPr>
        <p:txBody>
          <a:bodyPr>
            <a:noAutofit/>
          </a:bodyPr>
          <a:lstStyle/>
          <a:p>
            <a:r>
              <a:rPr lang="de-DE" sz="1200" dirty="0"/>
              <a:t>Zum Nachschlagen: Was bedeutet was?</a:t>
            </a:r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4BA3AD59-9720-CAC8-6119-B769D1A0FB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2653098"/>
              </p:ext>
            </p:extLst>
          </p:nvPr>
        </p:nvGraphicFramePr>
        <p:xfrm>
          <a:off x="471488" y="744466"/>
          <a:ext cx="5915024" cy="7380358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680585">
                  <a:extLst>
                    <a:ext uri="{9D8B030D-6E8A-4147-A177-3AD203B41FA5}">
                      <a16:colId xmlns:a16="http://schemas.microsoft.com/office/drawing/2014/main" val="3494680626"/>
                    </a:ext>
                  </a:extLst>
                </a:gridCol>
                <a:gridCol w="4234439">
                  <a:extLst>
                    <a:ext uri="{9D8B030D-6E8A-4147-A177-3AD203B41FA5}">
                      <a16:colId xmlns:a16="http://schemas.microsoft.com/office/drawing/2014/main" val="158031420"/>
                    </a:ext>
                  </a:extLst>
                </a:gridCol>
              </a:tblGrid>
              <a:tr h="465785">
                <a:tc>
                  <a:txBody>
                    <a:bodyPr/>
                    <a:lstStyle/>
                    <a:p>
                      <a:pPr algn="ctr"/>
                      <a:r>
                        <a:rPr lang="de-DE" sz="1200" b="1" kern="0" dirty="0">
                          <a:solidFill>
                            <a:schemeClr val="tx1"/>
                          </a:solidFill>
                          <a:effectLst/>
                        </a:rPr>
                        <a:t>Aspekt</a:t>
                      </a:r>
                      <a:endParaRPr lang="de-DE" sz="12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1" kern="0" dirty="0">
                          <a:solidFill>
                            <a:schemeClr val="tx1"/>
                          </a:solidFill>
                          <a:effectLst/>
                        </a:rPr>
                        <a:t>Bedeutung</a:t>
                      </a:r>
                      <a:endParaRPr lang="de-DE" sz="12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516563"/>
                  </a:ext>
                </a:extLst>
              </a:tr>
              <a:tr h="941377">
                <a:tc>
                  <a:txBody>
                    <a:bodyPr/>
                    <a:lstStyle/>
                    <a:p>
                      <a:r>
                        <a:rPr lang="de-DE" sz="1200" b="1" kern="0" dirty="0">
                          <a:effectLst/>
                        </a:rPr>
                        <a:t>Basiswissen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kern="0" dirty="0">
                          <a:effectLst/>
                        </a:rPr>
                        <a:t>Wissen über grundlegende mathematische Begriffe, deren Definitionen, Eigenschaften und Beziehungen, das notwendig ist, um mathematische Konzepte korrekt anzuwenden und miteinander zu verknüpfen.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215086676"/>
                  </a:ext>
                </a:extLst>
              </a:tr>
              <a:tr h="482634">
                <a:tc>
                  <a:txBody>
                    <a:bodyPr/>
                    <a:lstStyle/>
                    <a:p>
                      <a:r>
                        <a:rPr lang="de-DE" sz="1200" b="0" kern="0" dirty="0">
                          <a:effectLst/>
                        </a:rPr>
                        <a:t>Definitionen und Eigenschaften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r>
                        <a:rPr lang="de-DE" sz="1200" kern="0" dirty="0">
                          <a:effectLst/>
                        </a:rPr>
                        <a:t>Wissen über Definitionen und wesentliche Eigenschaften mathematischer Begriffe.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873201410"/>
                  </a:ext>
                </a:extLst>
              </a:tr>
              <a:tr h="482634">
                <a:tc>
                  <a:txBody>
                    <a:bodyPr/>
                    <a:lstStyle/>
                    <a:p>
                      <a:r>
                        <a:rPr lang="de-DE" sz="1200" b="0" kern="0" dirty="0">
                          <a:effectLst/>
                        </a:rPr>
                        <a:t>Beziehungen und Vernetzungen</a:t>
                      </a:r>
                      <a:endParaRPr lang="de-DE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kern="0" dirty="0">
                          <a:effectLst/>
                        </a:rPr>
                        <a:t>Wissen um Beziehungen und Vernetzungen zwischen mathematischen Konzepten.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2046834"/>
                  </a:ext>
                </a:extLst>
              </a:tr>
              <a:tr h="712005">
                <a:tc>
                  <a:txBody>
                    <a:bodyPr/>
                    <a:lstStyle/>
                    <a:p>
                      <a:r>
                        <a:rPr lang="de-DE" sz="1200" b="0" kern="0" dirty="0">
                          <a:effectLst/>
                        </a:rPr>
                        <a:t>Objekte und Repräsentationen</a:t>
                      </a:r>
                      <a:endParaRPr lang="de-DE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r>
                        <a:rPr lang="de-DE" sz="1200" kern="0" dirty="0">
                          <a:effectLst/>
                        </a:rPr>
                        <a:t>Wissen um die verschiedenen Objekte eines Begriffs, einschließlich verschiedener Repräsentationen und dem flexiblen Wechsel zwischen diesen.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51155480"/>
                  </a:ext>
                </a:extLst>
              </a:tr>
              <a:tr h="941377">
                <a:tc>
                  <a:txBody>
                    <a:bodyPr/>
                    <a:lstStyle/>
                    <a:p>
                      <a:r>
                        <a:rPr lang="de-DE" sz="1200" b="1" kern="0" dirty="0">
                          <a:effectLst/>
                        </a:rPr>
                        <a:t>Methodenwissen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r>
                        <a:rPr lang="de-DE" sz="1200" kern="0" dirty="0">
                          <a:effectLst/>
                        </a:rPr>
                        <a:t>Verständnis der Struktur und Logik von Argumentationen, einschließlich der Kriterien für deren Akzeptanz, der schlüssigen Verknüpfung von Argumenten und der Organisation einer kohärenten Argumentationskette.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036490598"/>
                  </a:ext>
                </a:extLst>
              </a:tr>
              <a:tr h="482634">
                <a:tc>
                  <a:txBody>
                    <a:bodyPr/>
                    <a:lstStyle/>
                    <a:p>
                      <a:r>
                        <a:rPr lang="de-DE" sz="1200" b="0" kern="0" dirty="0">
                          <a:effectLst/>
                        </a:rPr>
                        <a:t>Gültigkeit von Argumenten</a:t>
                      </a:r>
                      <a:endParaRPr lang="de-DE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r>
                        <a:rPr lang="de-DE" sz="1200" dirty="0"/>
                        <a:t>Wissen über die Gültigkeit von Argumenten (je nach Situation) und Wahl geeigneter Argumentationsstrategien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922196293"/>
                  </a:ext>
                </a:extLst>
              </a:tr>
              <a:tr h="482634">
                <a:tc>
                  <a:txBody>
                    <a:bodyPr/>
                    <a:lstStyle/>
                    <a:p>
                      <a:r>
                        <a:rPr lang="de-DE" sz="1200" b="0" kern="0" dirty="0">
                          <a:effectLst/>
                        </a:rPr>
                        <a:t>Lückenlosigkeit der Argumentation</a:t>
                      </a:r>
                      <a:endParaRPr lang="de-DE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kern="0" dirty="0">
                          <a:effectLst/>
                        </a:rPr>
                        <a:t>Wissen über die Anforderungen an die Abfolge und Lückenlosigkeit von verwendeten Argumente.</a:t>
                      </a:r>
                    </a:p>
                  </a:txBody>
                  <a:tcPr marL="9525" marR="9525" marT="9525" marB="952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723717"/>
                  </a:ext>
                </a:extLst>
              </a:tr>
              <a:tr h="712005">
                <a:tc>
                  <a:txBody>
                    <a:bodyPr/>
                    <a:lstStyle/>
                    <a:p>
                      <a:r>
                        <a:rPr lang="de-DE" sz="1200" b="0" kern="0" dirty="0">
                          <a:effectLst/>
                        </a:rPr>
                        <a:t>Logischer Aufbau der Argumentation</a:t>
                      </a:r>
                      <a:endParaRPr lang="de-DE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r>
                        <a:rPr lang="de-DE" sz="1200" kern="0" dirty="0">
                          <a:effectLst/>
                        </a:rPr>
                        <a:t>Wissen, dass Beweise logisch aufgebaut sind (von der Voraussetzung zur Behauptung) und einer klare Argumentationslinie haben.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820903639"/>
                  </a:ext>
                </a:extLst>
              </a:tr>
              <a:tr h="712005">
                <a:tc>
                  <a:txBody>
                    <a:bodyPr/>
                    <a:lstStyle/>
                    <a:p>
                      <a:r>
                        <a:rPr lang="de-DE" sz="1200" b="1" kern="0" dirty="0">
                          <a:effectLst/>
                        </a:rPr>
                        <a:t>Problemlösestrategien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r>
                        <a:rPr lang="de-DE" sz="1200" kern="0" dirty="0">
                          <a:effectLst/>
                        </a:rPr>
                        <a:t>Metakognitive und heuristische Ansätze zur Planung, Überwachung und kreativen Anpassung von Lösungswegen, um komplexe mathematische Probleme effizient zu lösen.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82733719"/>
                  </a:ext>
                </a:extLst>
              </a:tr>
              <a:tr h="482634">
                <a:tc>
                  <a:txBody>
                    <a:bodyPr/>
                    <a:lstStyle/>
                    <a:p>
                      <a:r>
                        <a:rPr lang="de-DE" sz="1200" b="0" kern="0" dirty="0">
                          <a:effectLst/>
                        </a:rPr>
                        <a:t>Heuristische Strategien</a:t>
                      </a:r>
                      <a:endParaRPr lang="de-DE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kern="0" dirty="0">
                          <a:effectLst/>
                        </a:rPr>
                        <a:t>Wissen um Ansätze zur systematischen und strukturierten Lösungsfindung und Tricks.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6232244"/>
                  </a:ext>
                </a:extLst>
              </a:tr>
              <a:tr h="482634">
                <a:tc>
                  <a:txBody>
                    <a:bodyPr/>
                    <a:lstStyle/>
                    <a:p>
                      <a:r>
                        <a:rPr lang="de-DE" sz="1200" b="0" kern="0" dirty="0">
                          <a:effectLst/>
                        </a:rPr>
                        <a:t>Metakognitive Strategien</a:t>
                      </a:r>
                      <a:endParaRPr lang="de-DE" sz="12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200" kern="0" dirty="0">
                          <a:effectLst/>
                        </a:rPr>
                        <a:t>Wissen um Strategien zur Planung, Überwachung und Anpassung des eigenen Lösungsansatzes.</a:t>
                      </a:r>
                      <a:endParaRPr lang="de-DE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58134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0230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512</Words>
  <Application>Microsoft Macintosh PowerPoint</Application>
  <PresentationFormat>Benutzerdefiniert</PresentationFormat>
  <Paragraphs>57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Office</vt:lpstr>
      <vt:lpstr>PowerPoint-Präsentation</vt:lpstr>
      <vt:lpstr>Zum Nachschlagen: Was bedeutet was?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Michael Nickl</dc:creator>
  <cp:lastModifiedBy>Michael Nickl</cp:lastModifiedBy>
  <cp:revision>24</cp:revision>
  <dcterms:created xsi:type="dcterms:W3CDTF">2024-11-12T18:43:10Z</dcterms:created>
  <dcterms:modified xsi:type="dcterms:W3CDTF">2025-02-02T17:49:23Z</dcterms:modified>
</cp:coreProperties>
</file>