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52" r:id="rId1"/>
  </p:sldMasterIdLst>
  <p:notesMasterIdLst>
    <p:notesMasterId r:id="rId21"/>
  </p:notesMasterIdLst>
  <p:handoutMasterIdLst>
    <p:handoutMasterId r:id="rId22"/>
  </p:handoutMasterIdLst>
  <p:sldIdLst>
    <p:sldId id="385" r:id="rId2"/>
    <p:sldId id="396" r:id="rId3"/>
    <p:sldId id="621" r:id="rId4"/>
    <p:sldId id="622" r:id="rId5"/>
    <p:sldId id="623" r:id="rId6"/>
    <p:sldId id="626" r:id="rId7"/>
    <p:sldId id="634" r:id="rId8"/>
    <p:sldId id="632" r:id="rId9"/>
    <p:sldId id="638" r:id="rId10"/>
    <p:sldId id="650" r:id="rId11"/>
    <p:sldId id="651" r:id="rId12"/>
    <p:sldId id="628" r:id="rId13"/>
    <p:sldId id="636" r:id="rId14"/>
    <p:sldId id="642" r:id="rId15"/>
    <p:sldId id="652" r:id="rId16"/>
    <p:sldId id="646" r:id="rId17"/>
    <p:sldId id="647" r:id="rId18"/>
    <p:sldId id="648" r:id="rId19"/>
    <p:sldId id="649" r:id="rId20"/>
  </p:sldIdLst>
  <p:sldSz cx="9144000" cy="5145088"/>
  <p:notesSz cx="9144000" cy="6858000"/>
  <p:defaultTextStyle>
    <a:defPPr>
      <a:defRPr lang="de-DE"/>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9292"/>
    <a:srgbClr val="595959"/>
    <a:srgbClr val="003D7C"/>
    <a:srgbClr val="05396A"/>
    <a:srgbClr val="003F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ittlere Formatvorlag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FD4443E-F989-4FC4-A0C8-D5A2AF1F390B}" styleName="Dunkle Formatvorlage 1 - Akzent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Dunkle Formatvorlag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ittlere Formatvorlag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00A15C55-8517-42AA-B614-E9B94910E393}" styleName="Mittlere Formatvorlage 2 - Akz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A111915-BE36-4E01-A7E5-04B1672EAD32}" styleName="Helle Formatvorlage 2 - Akz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586" autoAdjust="0"/>
    <p:restoredTop sz="88231" autoAdjust="0"/>
  </p:normalViewPr>
  <p:slideViewPr>
    <p:cSldViewPr snapToObjects="1">
      <p:cViewPr varScale="1">
        <p:scale>
          <a:sx n="144" d="100"/>
          <a:sy n="144" d="100"/>
        </p:scale>
        <p:origin x="1328" y="1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Objects="1">
      <p:cViewPr varScale="1">
        <p:scale>
          <a:sx n="155" d="100"/>
          <a:sy n="155" d="100"/>
        </p:scale>
        <p:origin x="1072" y="1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a:extLst>
              <a:ext uri="{FF2B5EF4-FFF2-40B4-BE49-F238E27FC236}">
                <a16:creationId xmlns:a16="http://schemas.microsoft.com/office/drawing/2014/main" id="{1AD8FD7C-D5A3-1141-9045-38E759A395FA}"/>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de-DE" dirty="0">
              <a:latin typeface="Linotype Syntax Com Regular" panose="020B0604020202020204" pitchFamily="34" charset="0"/>
            </a:endParaRPr>
          </a:p>
        </p:txBody>
      </p:sp>
      <p:sp>
        <p:nvSpPr>
          <p:cNvPr id="3" name="Datumsplatzhalter 2">
            <a:extLst>
              <a:ext uri="{FF2B5EF4-FFF2-40B4-BE49-F238E27FC236}">
                <a16:creationId xmlns:a16="http://schemas.microsoft.com/office/drawing/2014/main" id="{EC839C2C-A1ED-6640-A1CA-29AF04110379}"/>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469D3173-8FBD-A042-8A00-801728C9AB22}" type="datetimeFigureOut">
              <a:rPr lang="de-DE" smtClean="0">
                <a:latin typeface="Linotype Syntax Com Regular" panose="020B0604020202020204" pitchFamily="34" charset="0"/>
              </a:rPr>
              <a:t>14.08.25</a:t>
            </a:fld>
            <a:endParaRPr lang="de-DE" dirty="0">
              <a:latin typeface="Linotype Syntax Com Regular" panose="020B0604020202020204" pitchFamily="34" charset="0"/>
            </a:endParaRPr>
          </a:p>
        </p:txBody>
      </p:sp>
      <p:sp>
        <p:nvSpPr>
          <p:cNvPr id="4" name="Fußzeilenplatzhalter 3">
            <a:extLst>
              <a:ext uri="{FF2B5EF4-FFF2-40B4-BE49-F238E27FC236}">
                <a16:creationId xmlns:a16="http://schemas.microsoft.com/office/drawing/2014/main" id="{80F54C03-00CC-7147-9EE9-40216BF8BD0C}"/>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de-DE" dirty="0">
              <a:latin typeface="Linotype Syntax Com Regular" panose="020B0604020202020204" pitchFamily="34" charset="0"/>
            </a:endParaRPr>
          </a:p>
        </p:txBody>
      </p:sp>
      <p:sp>
        <p:nvSpPr>
          <p:cNvPr id="5" name="Foliennummernplatzhalter 4">
            <a:extLst>
              <a:ext uri="{FF2B5EF4-FFF2-40B4-BE49-F238E27FC236}">
                <a16:creationId xmlns:a16="http://schemas.microsoft.com/office/drawing/2014/main" id="{988F710F-D3C7-9E46-9B4B-74A7651ADBA6}"/>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4ADC756E-DC3D-904F-9912-2C2D6DBF3E72}" type="slidenum">
              <a:rPr lang="de-DE" smtClean="0">
                <a:latin typeface="Linotype Syntax Com Regular" panose="020B0604020202020204" pitchFamily="34" charset="0"/>
              </a:rPr>
              <a:t>‹Nr.›</a:t>
            </a:fld>
            <a:endParaRPr lang="de-DE" dirty="0">
              <a:latin typeface="Linotype Syntax Com Regular" panose="020B0604020202020204" pitchFamily="34" charset="0"/>
            </a:endParaRPr>
          </a:p>
        </p:txBody>
      </p:sp>
    </p:spTree>
    <p:extLst>
      <p:ext uri="{BB962C8B-B14F-4D97-AF65-F5344CB8AC3E}">
        <p14:creationId xmlns:p14="http://schemas.microsoft.com/office/powerpoint/2010/main" val="27200489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Linotype Syntax Com Regular" panose="020B0604020202020204" pitchFamily="34" charset="0"/>
              </a:defRPr>
            </a:lvl1pPr>
          </a:lstStyle>
          <a:p>
            <a:endParaRPr lang="de-DE" dirty="0"/>
          </a:p>
        </p:txBody>
      </p:sp>
      <p:sp>
        <p:nvSpPr>
          <p:cNvPr id="3" name="Datumsplatzhalt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Linotype Syntax Com Regular" panose="020B0604020202020204" pitchFamily="34" charset="0"/>
              </a:defRPr>
            </a:lvl1pPr>
          </a:lstStyle>
          <a:p>
            <a:fld id="{CC55B014-EC71-F544-AEA3-3EC9DADCA7AD}" type="datetimeFigureOut">
              <a:rPr lang="de-DE" smtClean="0"/>
              <a:pPr/>
              <a:t>14.08.25</a:t>
            </a:fld>
            <a:endParaRPr lang="de-DE" dirty="0"/>
          </a:p>
        </p:txBody>
      </p:sp>
      <p:sp>
        <p:nvSpPr>
          <p:cNvPr id="4" name="Folienbildplatzhalt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ußzeilenplatzhalt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Linotype Syntax Com Regular" panose="020B0604020202020204" pitchFamily="34" charset="0"/>
              </a:defRPr>
            </a:lvl1pPr>
          </a:lstStyle>
          <a:p>
            <a:endParaRPr lang="de-DE" dirty="0"/>
          </a:p>
        </p:txBody>
      </p:sp>
      <p:sp>
        <p:nvSpPr>
          <p:cNvPr id="7" name="Foliennummernplatzhalt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Linotype Syntax Com Regular" panose="020B0604020202020204" pitchFamily="34" charset="0"/>
              </a:defRPr>
            </a:lvl1pPr>
          </a:lstStyle>
          <a:p>
            <a:fld id="{4B13DC99-D0EC-3542-8416-2A1C0574429D}" type="slidenum">
              <a:rPr lang="de-DE" smtClean="0"/>
              <a:pPr/>
              <a:t>‹Nr.›</a:t>
            </a:fld>
            <a:endParaRPr lang="de-DE" dirty="0"/>
          </a:p>
        </p:txBody>
      </p:sp>
    </p:spTree>
    <p:extLst>
      <p:ext uri="{BB962C8B-B14F-4D97-AF65-F5344CB8AC3E}">
        <p14:creationId xmlns:p14="http://schemas.microsoft.com/office/powerpoint/2010/main" val="2599980451"/>
      </p:ext>
    </p:extLst>
  </p:cSld>
  <p:clrMap bg1="lt1" tx1="dk1" bg2="lt2" tx2="dk2" accent1="accent1" accent2="accent2" accent3="accent3" accent4="accent4" accent5="accent5" accent6="accent6" hlink="hlink" folHlink="folHlink"/>
  <p:notesStyle>
    <a:lvl1pPr marL="0" algn="l" defTabSz="685800" rtl="0" eaLnBrk="1" latinLnBrk="0" hangingPunct="1">
      <a:defRPr sz="900" b="0" i="0" kern="1200">
        <a:solidFill>
          <a:schemeClr val="tx1"/>
        </a:solidFill>
        <a:latin typeface="Linotype Syntax Com Regular" panose="020B0604020202020204" pitchFamily="34" charset="0"/>
        <a:ea typeface="+mn-ea"/>
        <a:cs typeface="+mn-cs"/>
      </a:defRPr>
    </a:lvl1pPr>
    <a:lvl2pPr marL="342900" algn="l" defTabSz="685800" rtl="0" eaLnBrk="1" latinLnBrk="0" hangingPunct="1">
      <a:defRPr sz="900" b="0" i="0" kern="1200">
        <a:solidFill>
          <a:schemeClr val="tx1"/>
        </a:solidFill>
        <a:latin typeface="Linotype Syntax Com Regular" panose="020B0604020202020204" pitchFamily="34" charset="0"/>
        <a:ea typeface="+mn-ea"/>
        <a:cs typeface="+mn-cs"/>
      </a:defRPr>
    </a:lvl2pPr>
    <a:lvl3pPr marL="685800" algn="l" defTabSz="685800" rtl="0" eaLnBrk="1" latinLnBrk="0" hangingPunct="1">
      <a:defRPr sz="900" b="0" i="0" kern="1200">
        <a:solidFill>
          <a:schemeClr val="tx1"/>
        </a:solidFill>
        <a:latin typeface="Linotype Syntax Com Regular" panose="020B0604020202020204" pitchFamily="34" charset="0"/>
        <a:ea typeface="+mn-ea"/>
        <a:cs typeface="+mn-cs"/>
      </a:defRPr>
    </a:lvl3pPr>
    <a:lvl4pPr marL="1028700" algn="l" defTabSz="685800" rtl="0" eaLnBrk="1" latinLnBrk="0" hangingPunct="1">
      <a:defRPr sz="900" b="0" i="0" kern="1200">
        <a:solidFill>
          <a:schemeClr val="tx1"/>
        </a:solidFill>
        <a:latin typeface="Linotype Syntax Com Regular" panose="020B0604020202020204" pitchFamily="34" charset="0"/>
        <a:ea typeface="+mn-ea"/>
        <a:cs typeface="+mn-cs"/>
      </a:defRPr>
    </a:lvl4pPr>
    <a:lvl5pPr marL="1371600" algn="l" defTabSz="685800" rtl="0" eaLnBrk="1" latinLnBrk="0" hangingPunct="1">
      <a:defRPr sz="900" b="0" i="0" kern="1200">
        <a:solidFill>
          <a:schemeClr val="tx1"/>
        </a:solidFill>
        <a:latin typeface="Linotype Syntax Com Regular" panose="020B0604020202020204" pitchFamily="34"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a:t>
            </a:fld>
            <a:endParaRPr lang="de-DE"/>
          </a:p>
        </p:txBody>
      </p:sp>
    </p:spTree>
    <p:extLst>
      <p:ext uri="{BB962C8B-B14F-4D97-AF65-F5344CB8AC3E}">
        <p14:creationId xmlns:p14="http://schemas.microsoft.com/office/powerpoint/2010/main" val="12425424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14</a:t>
            </a:fld>
            <a:endParaRPr lang="de-DE" dirty="0"/>
          </a:p>
        </p:txBody>
      </p:sp>
    </p:spTree>
    <p:extLst>
      <p:ext uri="{BB962C8B-B14F-4D97-AF65-F5344CB8AC3E}">
        <p14:creationId xmlns:p14="http://schemas.microsoft.com/office/powerpoint/2010/main" val="39188032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[9/10 Aufgaben wurden richtig gelöst!]</a:t>
            </a:r>
          </a:p>
        </p:txBody>
      </p:sp>
      <p:sp>
        <p:nvSpPr>
          <p:cNvPr id="4" name="Foliennummernplatzhalter 3"/>
          <p:cNvSpPr>
            <a:spLocks noGrp="1"/>
          </p:cNvSpPr>
          <p:nvPr>
            <p:ph type="sldNum" sz="quarter" idx="5"/>
          </p:nvPr>
        </p:nvSpPr>
        <p:spPr/>
        <p:txBody>
          <a:bodyPr/>
          <a:lstStyle/>
          <a:p>
            <a:fld id="{4B13DC99-D0EC-3542-8416-2A1C0574429D}" type="slidenum">
              <a:rPr lang="de-DE" smtClean="0"/>
              <a:pPr/>
              <a:t>18</a:t>
            </a:fld>
            <a:endParaRPr lang="de-DE" dirty="0"/>
          </a:p>
        </p:txBody>
      </p:sp>
    </p:spTree>
    <p:extLst>
      <p:ext uri="{BB962C8B-B14F-4D97-AF65-F5344CB8AC3E}">
        <p14:creationId xmlns:p14="http://schemas.microsoft.com/office/powerpoint/2010/main" val="40388851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19</a:t>
            </a:fld>
            <a:endParaRPr lang="de-DE" dirty="0"/>
          </a:p>
        </p:txBody>
      </p:sp>
    </p:spTree>
    <p:extLst>
      <p:ext uri="{BB962C8B-B14F-4D97-AF65-F5344CB8AC3E}">
        <p14:creationId xmlns:p14="http://schemas.microsoft.com/office/powerpoint/2010/main" val="1054337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3</a:t>
            </a:fld>
            <a:endParaRPr lang="de-DE" dirty="0"/>
          </a:p>
        </p:txBody>
      </p:sp>
    </p:spTree>
    <p:extLst>
      <p:ext uri="{BB962C8B-B14F-4D97-AF65-F5344CB8AC3E}">
        <p14:creationId xmlns:p14="http://schemas.microsoft.com/office/powerpoint/2010/main" val="34035260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5</a:t>
            </a:fld>
            <a:endParaRPr lang="de-DE" dirty="0"/>
          </a:p>
        </p:txBody>
      </p:sp>
    </p:spTree>
    <p:extLst>
      <p:ext uri="{BB962C8B-B14F-4D97-AF65-F5344CB8AC3E}">
        <p14:creationId xmlns:p14="http://schemas.microsoft.com/office/powerpoint/2010/main" val="29182475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[Hier möglichst kurz drüber gehen (eher zur Vollständigkeit)]</a:t>
            </a:r>
          </a:p>
        </p:txBody>
      </p:sp>
      <p:sp>
        <p:nvSpPr>
          <p:cNvPr id="4" name="Foliennummernplatzhalter 3"/>
          <p:cNvSpPr>
            <a:spLocks noGrp="1"/>
          </p:cNvSpPr>
          <p:nvPr>
            <p:ph type="sldNum" sz="quarter" idx="5"/>
          </p:nvPr>
        </p:nvSpPr>
        <p:spPr/>
        <p:txBody>
          <a:bodyPr/>
          <a:lstStyle/>
          <a:p>
            <a:fld id="{4B13DC99-D0EC-3542-8416-2A1C0574429D}" type="slidenum">
              <a:rPr lang="de-DE" smtClean="0"/>
              <a:pPr/>
              <a:t>7</a:t>
            </a:fld>
            <a:endParaRPr lang="de-DE" dirty="0"/>
          </a:p>
        </p:txBody>
      </p:sp>
    </p:spTree>
    <p:extLst>
      <p:ext uri="{BB962C8B-B14F-4D97-AF65-F5344CB8AC3E}">
        <p14:creationId xmlns:p14="http://schemas.microsoft.com/office/powerpoint/2010/main" val="3685556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[Materialien können im Internet abgerufen werden, Link im Materialordner]</a:t>
            </a:r>
          </a:p>
        </p:txBody>
      </p:sp>
      <p:sp>
        <p:nvSpPr>
          <p:cNvPr id="4" name="Foliennummernplatzhalter 3"/>
          <p:cNvSpPr>
            <a:spLocks noGrp="1"/>
          </p:cNvSpPr>
          <p:nvPr>
            <p:ph type="sldNum" sz="quarter" idx="5"/>
          </p:nvPr>
        </p:nvSpPr>
        <p:spPr/>
        <p:txBody>
          <a:bodyPr/>
          <a:lstStyle/>
          <a:p>
            <a:fld id="{4B13DC99-D0EC-3542-8416-2A1C0574429D}" type="slidenum">
              <a:rPr lang="de-DE" smtClean="0"/>
              <a:pPr/>
              <a:t>8</a:t>
            </a:fld>
            <a:endParaRPr lang="de-DE" dirty="0"/>
          </a:p>
        </p:txBody>
      </p:sp>
    </p:spTree>
    <p:extLst>
      <p:ext uri="{BB962C8B-B14F-4D97-AF65-F5344CB8AC3E}">
        <p14:creationId xmlns:p14="http://schemas.microsoft.com/office/powerpoint/2010/main" val="12241900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9</a:t>
            </a:fld>
            <a:endParaRPr lang="de-DE" dirty="0"/>
          </a:p>
        </p:txBody>
      </p:sp>
    </p:spTree>
    <p:extLst>
      <p:ext uri="{BB962C8B-B14F-4D97-AF65-F5344CB8AC3E}">
        <p14:creationId xmlns:p14="http://schemas.microsoft.com/office/powerpoint/2010/main" val="960280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[z.B. Analogieprinzip als heuristische Strategie: „Denk doch mal an die </a:t>
            </a:r>
            <a:r>
              <a:rPr lang="de-DE" i="1" dirty="0"/>
              <a:t>Dreiecksaufgabe</a:t>
            </a:r>
            <a:r>
              <a:rPr lang="de-DE" dirty="0"/>
              <a:t>“</a:t>
            </a:r>
          </a:p>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Materialien von Bruder (2003) können im Internet abgerufen werden, Link im Materialordner]</a:t>
            </a:r>
          </a:p>
        </p:txBody>
      </p:sp>
      <p:sp>
        <p:nvSpPr>
          <p:cNvPr id="4" name="Foliennummernplatzhalter 3"/>
          <p:cNvSpPr>
            <a:spLocks noGrp="1"/>
          </p:cNvSpPr>
          <p:nvPr>
            <p:ph type="sldNum" sz="quarter" idx="5"/>
          </p:nvPr>
        </p:nvSpPr>
        <p:spPr/>
        <p:txBody>
          <a:bodyPr/>
          <a:lstStyle/>
          <a:p>
            <a:fld id="{4B13DC99-D0EC-3542-8416-2A1C0574429D}" type="slidenum">
              <a:rPr lang="de-DE" smtClean="0"/>
              <a:pPr/>
              <a:t>10</a:t>
            </a:fld>
            <a:endParaRPr lang="de-DE" dirty="0"/>
          </a:p>
        </p:txBody>
      </p:sp>
    </p:spTree>
    <p:extLst>
      <p:ext uri="{BB962C8B-B14F-4D97-AF65-F5344CB8AC3E}">
        <p14:creationId xmlns:p14="http://schemas.microsoft.com/office/powerpoint/2010/main" val="2867216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12</a:t>
            </a:fld>
            <a:endParaRPr lang="de-DE" dirty="0"/>
          </a:p>
        </p:txBody>
      </p:sp>
    </p:spTree>
    <p:extLst>
      <p:ext uri="{BB962C8B-B14F-4D97-AF65-F5344CB8AC3E}">
        <p14:creationId xmlns:p14="http://schemas.microsoft.com/office/powerpoint/2010/main" val="17829572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4B13DC99-D0EC-3542-8416-2A1C0574429D}" type="slidenum">
              <a:rPr lang="de-DE" smtClean="0"/>
              <a:pPr/>
              <a:t>13</a:t>
            </a:fld>
            <a:endParaRPr lang="de-DE" dirty="0"/>
          </a:p>
        </p:txBody>
      </p:sp>
    </p:spTree>
    <p:extLst>
      <p:ext uri="{BB962C8B-B14F-4D97-AF65-F5344CB8AC3E}">
        <p14:creationId xmlns:p14="http://schemas.microsoft.com/office/powerpoint/2010/main" val="11224186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8" Type="http://schemas.openxmlformats.org/officeDocument/2006/relationships/image" Target="../media/image18.sv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image" Target="../media/image16.svg"/><Relationship Id="rId5" Type="http://schemas.openxmlformats.org/officeDocument/2006/relationships/image" Target="../media/image15.png"/><Relationship Id="rId4" Type="http://schemas.openxmlformats.org/officeDocument/2006/relationships/image" Target="../media/image14.sv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2.jp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IPN Titelfolie">
    <p:bg>
      <p:bgPr>
        <a:solidFill>
          <a:schemeClr val="bg1"/>
        </a:solidFill>
        <a:effectLst/>
      </p:bgPr>
    </p:bg>
    <p:spTree>
      <p:nvGrpSpPr>
        <p:cNvPr id="1" name=""/>
        <p:cNvGrpSpPr/>
        <p:nvPr/>
      </p:nvGrpSpPr>
      <p:grpSpPr>
        <a:xfrm>
          <a:off x="0" y="0"/>
          <a:ext cx="0" cy="0"/>
          <a:chOff x="0" y="0"/>
          <a:chExt cx="0" cy="0"/>
        </a:xfrm>
      </p:grpSpPr>
      <p:grpSp>
        <p:nvGrpSpPr>
          <p:cNvPr id="13" name="Gruppieren 12">
            <a:extLst>
              <a:ext uri="{FF2B5EF4-FFF2-40B4-BE49-F238E27FC236}">
                <a16:creationId xmlns:a16="http://schemas.microsoft.com/office/drawing/2014/main" id="{7099A97A-26FE-0747-9C07-2810EB9846F1}"/>
              </a:ext>
            </a:extLst>
          </p:cNvPr>
          <p:cNvGrpSpPr>
            <a:grpSpLocks noChangeAspect="1"/>
          </p:cNvGrpSpPr>
          <p:nvPr userDrawn="1"/>
        </p:nvGrpSpPr>
        <p:grpSpPr>
          <a:xfrm>
            <a:off x="5965022" y="196850"/>
            <a:ext cx="2783442" cy="518450"/>
            <a:chOff x="5148064" y="468000"/>
            <a:chExt cx="3575602" cy="666000"/>
          </a:xfrm>
        </p:grpSpPr>
        <p:pic>
          <p:nvPicPr>
            <p:cNvPr id="16" name="Grafik 15">
              <a:extLst>
                <a:ext uri="{FF2B5EF4-FFF2-40B4-BE49-F238E27FC236}">
                  <a16:creationId xmlns:a16="http://schemas.microsoft.com/office/drawing/2014/main" id="{0A71F476-E7F0-324C-8985-9F6C9CE32D7F}"/>
                </a:ext>
              </a:extLst>
            </p:cNvPr>
            <p:cNvPicPr>
              <a:picLocks noChangeAspect="1"/>
            </p:cNvPicPr>
            <p:nvPr userDrawn="1"/>
          </p:nvPicPr>
          <p:blipFill>
            <a:blip r:embed="rId2"/>
            <a:stretch>
              <a:fillRect/>
            </a:stretch>
          </p:blipFill>
          <p:spPr>
            <a:xfrm>
              <a:off x="6299446" y="469857"/>
              <a:ext cx="2424220" cy="659594"/>
            </a:xfrm>
            <a:prstGeom prst="rect">
              <a:avLst/>
            </a:prstGeom>
          </p:spPr>
        </p:pic>
        <p:pic>
          <p:nvPicPr>
            <p:cNvPr id="17" name="Grafik 16">
              <a:extLst>
                <a:ext uri="{FF2B5EF4-FFF2-40B4-BE49-F238E27FC236}">
                  <a16:creationId xmlns:a16="http://schemas.microsoft.com/office/drawing/2014/main" id="{0164304E-F49F-F641-810B-BEAB5BDEB0A2}"/>
                </a:ext>
              </a:extLst>
            </p:cNvPr>
            <p:cNvPicPr>
              <a:picLocks noChangeAspect="1"/>
            </p:cNvPicPr>
            <p:nvPr userDrawn="1"/>
          </p:nvPicPr>
          <p:blipFill>
            <a:blip r:embed="rId3"/>
            <a:stretch>
              <a:fillRect/>
            </a:stretch>
          </p:blipFill>
          <p:spPr>
            <a:xfrm>
              <a:off x="5148064" y="468000"/>
              <a:ext cx="839245" cy="666000"/>
            </a:xfrm>
            <a:prstGeom prst="rect">
              <a:avLst/>
            </a:prstGeom>
          </p:spPr>
        </p:pic>
      </p:grpSp>
      <p:sp>
        <p:nvSpPr>
          <p:cNvPr id="7" name="Titel 1">
            <a:extLst>
              <a:ext uri="{FF2B5EF4-FFF2-40B4-BE49-F238E27FC236}">
                <a16:creationId xmlns:a16="http://schemas.microsoft.com/office/drawing/2014/main" id="{17C56202-CABB-7141-977F-1EEEB620C0EF}"/>
              </a:ext>
            </a:extLst>
          </p:cNvPr>
          <p:cNvSpPr>
            <a:spLocks noGrp="1"/>
          </p:cNvSpPr>
          <p:nvPr>
            <p:ph type="title" hasCustomPrompt="1"/>
          </p:nvPr>
        </p:nvSpPr>
        <p:spPr>
          <a:xfrm>
            <a:off x="395288" y="1131888"/>
            <a:ext cx="8353425" cy="1008609"/>
          </a:xfrm>
        </p:spPr>
        <p:txBody>
          <a:bodyPr lIns="0" tIns="0" rIns="0" bIns="0" anchor="b" anchorCtr="0">
            <a:noAutofit/>
          </a:bodyPr>
          <a:lstStyle>
            <a:lvl1pPr>
              <a:lnSpc>
                <a:spcPts val="4050"/>
              </a:lnSpc>
              <a:defRPr sz="3600" b="1" i="0" baseline="0">
                <a:solidFill>
                  <a:schemeClr val="accent6"/>
                </a:solidFill>
                <a:latin typeface="Linotype Syntax Com Regular" panose="020B0604020202020204" pitchFamily="34" charset="0"/>
              </a:defRPr>
            </a:lvl1pPr>
          </a:lstStyle>
          <a:p>
            <a:r>
              <a:rPr lang="de-DE" dirty="0"/>
              <a:t>Überschrift Linotype Syntax </a:t>
            </a:r>
            <a:r>
              <a:rPr lang="de-DE" dirty="0" err="1"/>
              <a:t>Com</a:t>
            </a:r>
            <a:r>
              <a:rPr lang="de-DE" dirty="0"/>
              <a:t> </a:t>
            </a:r>
            <a:r>
              <a:rPr lang="de-DE" dirty="0" err="1"/>
              <a:t>Bold</a:t>
            </a:r>
            <a:r>
              <a:rPr lang="de-DE" dirty="0"/>
              <a:t> </a:t>
            </a:r>
            <a:br>
              <a:rPr lang="de-DE" dirty="0"/>
            </a:br>
            <a:r>
              <a:rPr lang="de-DE" dirty="0"/>
              <a:t>Farbe Akzentfarbe 6</a:t>
            </a:r>
          </a:p>
        </p:txBody>
      </p:sp>
      <p:sp>
        <p:nvSpPr>
          <p:cNvPr id="8" name="Textplatzhalter 13">
            <a:extLst>
              <a:ext uri="{FF2B5EF4-FFF2-40B4-BE49-F238E27FC236}">
                <a16:creationId xmlns:a16="http://schemas.microsoft.com/office/drawing/2014/main" id="{0F8592B7-AE9F-A747-84F9-A33BD0884CBB}"/>
              </a:ext>
            </a:extLst>
          </p:cNvPr>
          <p:cNvSpPr>
            <a:spLocks noGrp="1"/>
          </p:cNvSpPr>
          <p:nvPr>
            <p:ph type="body" sz="quarter" idx="11" hasCustomPrompt="1"/>
          </p:nvPr>
        </p:nvSpPr>
        <p:spPr>
          <a:xfrm>
            <a:off x="395288" y="2284511"/>
            <a:ext cx="8353425" cy="792063"/>
          </a:xfrm>
        </p:spPr>
        <p:txBody>
          <a:bodyPr lIns="0" tIns="0" rIns="0" bIns="0">
            <a:noAutofit/>
          </a:bodyPr>
          <a:lstStyle>
            <a:lvl1pPr marL="0" indent="0">
              <a:lnSpc>
                <a:spcPct val="100000"/>
              </a:lnSpc>
              <a:buNone/>
              <a:defRPr sz="2100" b="0" i="0">
                <a:solidFill>
                  <a:schemeClr val="tx1">
                    <a:lumMod val="65000"/>
                    <a:lumOff val="35000"/>
                  </a:schemeClr>
                </a:solidFill>
                <a:latin typeface="Linotype Syntax Com Medium" panose="020B0604020202020204" pitchFamily="34" charset="0"/>
              </a:defRPr>
            </a:lvl1pPr>
          </a:lstStyle>
          <a:p>
            <a:pPr lvl="0"/>
            <a:r>
              <a:rPr lang="de-DE" dirty="0"/>
              <a:t>Linotype Syntax </a:t>
            </a:r>
            <a:r>
              <a:rPr lang="de-DE" dirty="0" err="1"/>
              <a:t>Com</a:t>
            </a:r>
            <a:r>
              <a:rPr lang="de-DE" dirty="0"/>
              <a:t> Regular / Farbe Text 1 schwarz heller 35%</a:t>
            </a:r>
          </a:p>
        </p:txBody>
      </p:sp>
      <p:sp>
        <p:nvSpPr>
          <p:cNvPr id="9" name="Textfeld 8">
            <a:extLst>
              <a:ext uri="{FF2B5EF4-FFF2-40B4-BE49-F238E27FC236}">
                <a16:creationId xmlns:a16="http://schemas.microsoft.com/office/drawing/2014/main" id="{112BBA17-4CFB-C54D-82BD-D67C55BCF831}"/>
              </a:ext>
            </a:extLst>
          </p:cNvPr>
          <p:cNvSpPr txBox="1"/>
          <p:nvPr/>
        </p:nvSpPr>
        <p:spPr>
          <a:xfrm>
            <a:off x="6663821" y="4788529"/>
            <a:ext cx="2088480" cy="307777"/>
          </a:xfrm>
          <a:prstGeom prst="rect">
            <a:avLst/>
          </a:prstGeom>
          <a:noFill/>
        </p:spPr>
        <p:txBody>
          <a:bodyPr wrap="square" rIns="27000" rtlCol="0" anchor="ctr">
            <a:spAutoFit/>
          </a:bodyPr>
          <a:lstStyle/>
          <a:p>
            <a:pPr algn="r"/>
            <a:r>
              <a:rPr lang="de-DE" sz="1400" b="0" i="1" spc="45" baseline="0" dirty="0" err="1">
                <a:solidFill>
                  <a:schemeClr val="bg1"/>
                </a:solidFill>
                <a:latin typeface="Linotype Syntax Com Medium" panose="020B0604020202020204" pitchFamily="34" charset="0"/>
              </a:rPr>
              <a:t>www.leibniz-ipn.de</a:t>
            </a:r>
            <a:endParaRPr lang="de-DE" sz="1400" b="0" i="1" spc="45" baseline="0" dirty="0">
              <a:solidFill>
                <a:schemeClr val="bg1"/>
              </a:solidFill>
              <a:latin typeface="Linotype Syntax Com Medium" panose="020B0604020202020204" pitchFamily="34" charset="0"/>
            </a:endParaRPr>
          </a:p>
        </p:txBody>
      </p:sp>
      <p:sp>
        <p:nvSpPr>
          <p:cNvPr id="10" name="Bildplatzhalter 9">
            <a:extLst>
              <a:ext uri="{FF2B5EF4-FFF2-40B4-BE49-F238E27FC236}">
                <a16:creationId xmlns:a16="http://schemas.microsoft.com/office/drawing/2014/main" id="{517250C4-D4D3-1A48-ACF3-93544538A3BC}"/>
              </a:ext>
            </a:extLst>
          </p:cNvPr>
          <p:cNvSpPr>
            <a:spLocks noGrp="1" noChangeAspect="1"/>
          </p:cNvSpPr>
          <p:nvPr>
            <p:ph type="pic" sz="quarter" idx="14" hasCustomPrompt="1"/>
          </p:nvPr>
        </p:nvSpPr>
        <p:spPr>
          <a:xfrm>
            <a:off x="404050" y="202935"/>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11" name="Grafik 10">
            <a:extLst>
              <a:ext uri="{FF2B5EF4-FFF2-40B4-BE49-F238E27FC236}">
                <a16:creationId xmlns:a16="http://schemas.microsoft.com/office/drawing/2014/main" id="{76CF57F8-77DD-A048-BCAA-92C86A5230BD}"/>
              </a:ext>
            </a:extLst>
          </p:cNvPr>
          <p:cNvPicPr>
            <a:picLocks noChangeAspect="1"/>
          </p:cNvPicPr>
          <p:nvPr userDrawn="1"/>
        </p:nvPicPr>
        <p:blipFill>
          <a:blip r:embed="rId4"/>
          <a:stretch>
            <a:fillRect/>
          </a:stretch>
        </p:blipFill>
        <p:spPr>
          <a:xfrm>
            <a:off x="3409543" y="3946951"/>
            <a:ext cx="5733141" cy="1198137"/>
          </a:xfrm>
          <a:prstGeom prst="rect">
            <a:avLst/>
          </a:prstGeom>
        </p:spPr>
      </p:pic>
      <p:sp>
        <p:nvSpPr>
          <p:cNvPr id="15" name="Textfeld 14">
            <a:extLst>
              <a:ext uri="{FF2B5EF4-FFF2-40B4-BE49-F238E27FC236}">
                <a16:creationId xmlns:a16="http://schemas.microsoft.com/office/drawing/2014/main" id="{9633CD60-C996-6746-BB3C-A3D8F9A317EA}"/>
              </a:ext>
            </a:extLst>
          </p:cNvPr>
          <p:cNvSpPr txBox="1"/>
          <p:nvPr userDrawn="1"/>
        </p:nvSpPr>
        <p:spPr>
          <a:xfrm>
            <a:off x="7469773" y="4804792"/>
            <a:ext cx="1566723" cy="253916"/>
          </a:xfrm>
          <a:prstGeom prst="rect">
            <a:avLst/>
          </a:prstGeom>
          <a:noFill/>
        </p:spPr>
        <p:txBody>
          <a:bodyPr wrap="square" rIns="20255" rtlCol="0" anchor="ctr">
            <a:spAutoFit/>
          </a:bodyPr>
          <a:lstStyle/>
          <a:p>
            <a:pPr algn="r"/>
            <a:r>
              <a:rPr lang="de-DE" sz="1050" b="0" i="1" spc="34" baseline="0" dirty="0" err="1">
                <a:solidFill>
                  <a:schemeClr val="bg1"/>
                </a:solidFill>
                <a:latin typeface="Linotype Syntax Com Medium" panose="020B0604020202020204" pitchFamily="34" charset="0"/>
              </a:rPr>
              <a:t>www.leibniz-ipn.de</a:t>
            </a:r>
            <a:endParaRPr lang="de-DE" sz="1050" b="0" i="1" spc="34" baseline="0" dirty="0">
              <a:solidFill>
                <a:schemeClr val="bg1"/>
              </a:solidFill>
              <a:latin typeface="Linotype Syntax Com Medium" panose="020B0604020202020204" pitchFamily="34" charset="0"/>
            </a:endParaRPr>
          </a:p>
        </p:txBody>
      </p:sp>
    </p:spTree>
    <p:extLst>
      <p:ext uri="{BB962C8B-B14F-4D97-AF65-F5344CB8AC3E}">
        <p14:creationId xmlns:p14="http://schemas.microsoft.com/office/powerpoint/2010/main" val="1069509492"/>
      </p:ext>
    </p:extLst>
  </p:cSld>
  <p:clrMapOvr>
    <a:masterClrMapping/>
  </p:clrMapOvr>
  <p:extLst>
    <p:ext uri="{DCECCB84-F9BA-43D5-87BE-67443E8EF086}">
      <p15:sldGuideLst xmlns:p15="http://schemas.microsoft.com/office/powerpoint/2012/main">
        <p15:guide id="5" orient="horz" pos="1938">
          <p15:clr>
            <a:srgbClr val="FBAE40"/>
          </p15:clr>
        </p15:guide>
        <p15:guide id="6" orient="horz" pos="713">
          <p15:clr>
            <a:srgbClr val="FBAE40"/>
          </p15:clr>
        </p15:guide>
        <p15:guide id="7" orient="horz" pos="1439">
          <p15:clr>
            <a:srgbClr val="FBAE40"/>
          </p15:clr>
        </p15:guide>
        <p15:guide id="8" orient="horz" pos="1348">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Titelfolie hell">
    <p:spTree>
      <p:nvGrpSpPr>
        <p:cNvPr id="1" name=""/>
        <p:cNvGrpSpPr/>
        <p:nvPr/>
      </p:nvGrpSpPr>
      <p:grpSpPr>
        <a:xfrm>
          <a:off x="0" y="0"/>
          <a:ext cx="0" cy="0"/>
          <a:chOff x="0" y="0"/>
          <a:chExt cx="0" cy="0"/>
        </a:xfrm>
      </p:grpSpPr>
      <p:pic>
        <p:nvPicPr>
          <p:cNvPr id="10" name="Grafik 9">
            <a:extLst>
              <a:ext uri="{FF2B5EF4-FFF2-40B4-BE49-F238E27FC236}">
                <a16:creationId xmlns:a16="http://schemas.microsoft.com/office/drawing/2014/main" id="{EB01AA5C-B76A-B86F-CE76-DEA2FBE0AFDB}"/>
              </a:ext>
            </a:extLst>
          </p:cNvPr>
          <p:cNvPicPr>
            <a:picLocks noChangeAspect="1"/>
          </p:cNvPicPr>
          <p:nvPr userDrawn="1"/>
        </p:nvPicPr>
        <p:blipFill>
          <a:blip r:embed="rId2"/>
          <a:stretch>
            <a:fillRect/>
          </a:stretch>
        </p:blipFill>
        <p:spPr>
          <a:xfrm>
            <a:off x="7705572" y="4145961"/>
            <a:ext cx="1289265" cy="858764"/>
          </a:xfrm>
          <a:prstGeom prst="rect">
            <a:avLst/>
          </a:prstGeom>
        </p:spPr>
      </p:pic>
      <p:pic>
        <p:nvPicPr>
          <p:cNvPr id="7" name="Grafik 6">
            <a:extLst>
              <a:ext uri="{FF2B5EF4-FFF2-40B4-BE49-F238E27FC236}">
                <a16:creationId xmlns:a16="http://schemas.microsoft.com/office/drawing/2014/main" id="{CD2F1EDB-9EFB-82D4-3FFE-141819122D64}"/>
              </a:ext>
            </a:extLst>
          </p:cNvPr>
          <p:cNvPicPr>
            <a:picLocks noChangeAspect="1"/>
          </p:cNvPicPr>
          <p:nvPr userDrawn="1"/>
        </p:nvPicPr>
        <p:blipFill rotWithShape="1">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l="5783" t="20105" r="7121" b="18211"/>
          <a:stretch/>
        </p:blipFill>
        <p:spPr>
          <a:xfrm>
            <a:off x="-1" y="1"/>
            <a:ext cx="9144001" cy="5145088"/>
          </a:xfrm>
          <a:prstGeom prst="rect">
            <a:avLst/>
          </a:prstGeom>
        </p:spPr>
      </p:pic>
      <p:sp>
        <p:nvSpPr>
          <p:cNvPr id="2" name="Titel 1">
            <a:extLst>
              <a:ext uri="{FF2B5EF4-FFF2-40B4-BE49-F238E27FC236}">
                <a16:creationId xmlns:a16="http://schemas.microsoft.com/office/drawing/2014/main" id="{641F2805-583F-76ED-5850-F187B1253D1E}"/>
              </a:ext>
            </a:extLst>
          </p:cNvPr>
          <p:cNvSpPr>
            <a:spLocks noGrp="1"/>
          </p:cNvSpPr>
          <p:nvPr>
            <p:ph type="ctrTitle"/>
          </p:nvPr>
        </p:nvSpPr>
        <p:spPr>
          <a:xfrm>
            <a:off x="1007604" y="1384047"/>
            <a:ext cx="5994666" cy="1836770"/>
          </a:xfrm>
        </p:spPr>
        <p:txBody>
          <a:bodyPr anchor="b"/>
          <a:lstStyle>
            <a:lvl1pPr algn="l">
              <a:defRPr sz="3750" spc="0" baseline="0">
                <a:latin typeface="+mn-lt"/>
              </a:defRPr>
            </a:lvl1pPr>
          </a:lstStyle>
          <a:p>
            <a:r>
              <a:rPr lang="de-DE"/>
              <a:t>Mastertitelformat bearbeiten</a:t>
            </a:r>
            <a:endParaRPr lang="de-DE" dirty="0"/>
          </a:p>
        </p:txBody>
      </p:sp>
      <p:sp>
        <p:nvSpPr>
          <p:cNvPr id="3" name="Untertitel 2">
            <a:extLst>
              <a:ext uri="{FF2B5EF4-FFF2-40B4-BE49-F238E27FC236}">
                <a16:creationId xmlns:a16="http://schemas.microsoft.com/office/drawing/2014/main" id="{4BEE8ADC-4450-6C7B-A47D-123D8945D887}"/>
              </a:ext>
            </a:extLst>
          </p:cNvPr>
          <p:cNvSpPr>
            <a:spLocks noGrp="1"/>
          </p:cNvSpPr>
          <p:nvPr>
            <p:ph type="subTitle" idx="1"/>
          </p:nvPr>
        </p:nvSpPr>
        <p:spPr>
          <a:xfrm>
            <a:off x="1007604" y="3490930"/>
            <a:ext cx="5994666" cy="399615"/>
          </a:xfrm>
        </p:spPr>
        <p:txBody>
          <a:bodyPr/>
          <a:lstStyle>
            <a:lvl1pPr marL="0" indent="0" algn="l">
              <a:lnSpc>
                <a:spcPct val="100000"/>
              </a:lnSpc>
              <a:buNone/>
              <a:defRPr sz="2400" spc="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de-DE"/>
              <a:t>Master-Untertitelformat bearbeiten</a:t>
            </a:r>
            <a:endParaRPr lang="de-DE" dirty="0"/>
          </a:p>
        </p:txBody>
      </p:sp>
      <p:pic>
        <p:nvPicPr>
          <p:cNvPr id="14" name="Grafik 13">
            <a:extLst>
              <a:ext uri="{FF2B5EF4-FFF2-40B4-BE49-F238E27FC236}">
                <a16:creationId xmlns:a16="http://schemas.microsoft.com/office/drawing/2014/main" id="{72F077F0-30BC-07CD-E59B-8923D8AE98D5}"/>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55694" y="4470563"/>
            <a:ext cx="1227313" cy="275886"/>
          </a:xfrm>
          <a:prstGeom prst="rect">
            <a:avLst/>
          </a:prstGeom>
        </p:spPr>
      </p:pic>
      <p:pic>
        <p:nvPicPr>
          <p:cNvPr id="5" name="Grafik 4">
            <a:extLst>
              <a:ext uri="{FF2B5EF4-FFF2-40B4-BE49-F238E27FC236}">
                <a16:creationId xmlns:a16="http://schemas.microsoft.com/office/drawing/2014/main" id="{4937DDD6-8856-DCC6-EC2B-5EB24E578259}"/>
              </a:ext>
            </a:extLst>
          </p:cNvPr>
          <p:cNvPicPr>
            <a:picLocks noChangeAspect="1"/>
          </p:cNvPicPr>
          <p:nvPr userDrawn="1"/>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413541" y="422731"/>
            <a:ext cx="1890207" cy="437177"/>
          </a:xfrm>
          <a:prstGeom prst="rect">
            <a:avLst/>
          </a:prstGeom>
        </p:spPr>
      </p:pic>
    </p:spTree>
    <p:extLst>
      <p:ext uri="{BB962C8B-B14F-4D97-AF65-F5344CB8AC3E}">
        <p14:creationId xmlns:p14="http://schemas.microsoft.com/office/powerpoint/2010/main" val="23846516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Inhalt">
    <p:spTree>
      <p:nvGrpSpPr>
        <p:cNvPr id="1" name=""/>
        <p:cNvGrpSpPr/>
        <p:nvPr/>
      </p:nvGrpSpPr>
      <p:grpSpPr>
        <a:xfrm>
          <a:off x="0" y="0"/>
          <a:ext cx="0" cy="0"/>
          <a:chOff x="0" y="0"/>
          <a:chExt cx="0" cy="0"/>
        </a:xfrm>
      </p:grpSpPr>
      <p:sp>
        <p:nvSpPr>
          <p:cNvPr id="3" name="Inhaltsplatzhalter 2"/>
          <p:cNvSpPr>
            <a:spLocks noGrp="1"/>
          </p:cNvSpPr>
          <p:nvPr>
            <p:ph idx="1" hasCustomPrompt="1"/>
          </p:nvPr>
        </p:nvSpPr>
        <p:spPr>
          <a:xfrm>
            <a:off x="319090" y="1600694"/>
            <a:ext cx="8508999" cy="309658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nSpc>
                <a:spcPct val="114000"/>
              </a:lnSpc>
              <a:defRPr lang="de-DE" sz="1400" noProof="0" dirty="0" smtClean="0"/>
            </a:lvl1pPr>
            <a:lvl2pPr>
              <a:lnSpc>
                <a:spcPct val="114000"/>
              </a:lnSpc>
              <a:defRPr lang="de-DE" sz="1400" noProof="0" dirty="0" smtClean="0"/>
            </a:lvl2pPr>
            <a:lvl3pPr>
              <a:defRPr sz="1400"/>
            </a:lvl3pPr>
          </a:lstStyle>
          <a:p>
            <a:pPr lvl="0"/>
            <a:r>
              <a:rPr lang="de-DE" noProof="0" dirty="0"/>
              <a:t>Inhalt durch Klicken bearbeiten</a:t>
            </a:r>
          </a:p>
          <a:p>
            <a:pPr lvl="1"/>
            <a:r>
              <a:rPr lang="de-DE" noProof="0" dirty="0"/>
              <a:t>Zweite Ebene</a:t>
            </a:r>
          </a:p>
          <a:p>
            <a:pPr lvl="2"/>
            <a:r>
              <a:rPr lang="de-DE" noProof="0" dirty="0"/>
              <a:t>Dritte Ebene</a:t>
            </a:r>
          </a:p>
        </p:txBody>
      </p:sp>
      <p:sp>
        <p:nvSpPr>
          <p:cNvPr id="10" name="Titel 1"/>
          <p:cNvSpPr>
            <a:spLocks noGrp="1"/>
          </p:cNvSpPr>
          <p:nvPr>
            <p:ph type="title" hasCustomPrompt="1"/>
          </p:nvPr>
        </p:nvSpPr>
        <p:spPr>
          <a:xfrm>
            <a:off x="319090" y="972300"/>
            <a:ext cx="8508999" cy="39241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lvl1pPr>
              <a:lnSpc>
                <a:spcPts val="3200"/>
              </a:lnSpc>
              <a:defRPr lang="de-DE" sz="2500" noProof="0" dirty="0"/>
            </a:lvl1pPr>
          </a:lstStyle>
          <a:p>
            <a:pPr lvl="0"/>
            <a:r>
              <a:rPr lang="de-DE" noProof="0" dirty="0"/>
              <a:t>Titel durch Klicken bearbeiten</a:t>
            </a:r>
          </a:p>
        </p:txBody>
      </p:sp>
      <p:sp>
        <p:nvSpPr>
          <p:cNvPr id="5" name="Foliennummernplatzhalter 4"/>
          <p:cNvSpPr>
            <a:spLocks noGrp="1"/>
          </p:cNvSpPr>
          <p:nvPr>
            <p:ph type="sldNum" sz="quarter" idx="11"/>
          </p:nvPr>
        </p:nvSpPr>
        <p:spPr/>
        <p:txBody>
          <a:bodyPr lIns="0" rIns="0"/>
          <a:lstStyle/>
          <a:p>
            <a:fld id="{CE58CB1E-F828-4F11-99E0-327109AF9DA4}" type="slidenum">
              <a:rPr lang="de-DE" smtClean="0"/>
              <a:pPr/>
              <a:t>‹Nr.›</a:t>
            </a:fld>
            <a:endParaRPr lang="de-DE" dirty="0"/>
          </a:p>
        </p:txBody>
      </p:sp>
      <p:sp>
        <p:nvSpPr>
          <p:cNvPr id="7" name="Fußzeilenplatzhalter 6"/>
          <p:cNvSpPr>
            <a:spLocks noGrp="1"/>
          </p:cNvSpPr>
          <p:nvPr>
            <p:ph type="ftr" sz="quarter" idx="12"/>
          </p:nvPr>
        </p:nvSpPr>
        <p:spPr/>
        <p:txBody>
          <a:bodyPr/>
          <a:lstStyle/>
          <a:p>
            <a:endParaRPr lang="en-US" dirty="0"/>
          </a:p>
        </p:txBody>
      </p:sp>
    </p:spTree>
    <p:extLst>
      <p:ext uri="{BB962C8B-B14F-4D97-AF65-F5344CB8AC3E}">
        <p14:creationId xmlns:p14="http://schemas.microsoft.com/office/powerpoint/2010/main" val="23112439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Überschrift und Fließtext">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95288" y="1636439"/>
            <a:ext cx="8353426" cy="3240361"/>
          </a:xfrm>
        </p:spPr>
        <p:txBody>
          <a:bodyPr>
            <a:normAutofit/>
          </a:bodyPr>
          <a:lstStyle>
            <a:lvl1pPr marL="0" indent="0">
              <a:buClr>
                <a:srgbClr val="929292"/>
              </a:buClr>
              <a:buSzPct val="90000"/>
              <a:buFontTx/>
              <a:buNone/>
              <a:defRPr sz="2400" b="0" i="0">
                <a:solidFill>
                  <a:schemeClr val="tx1">
                    <a:lumMod val="65000"/>
                    <a:lumOff val="35000"/>
                  </a:schemeClr>
                </a:solidFill>
                <a:latin typeface="+mn-lt"/>
              </a:defRPr>
            </a:lvl1pPr>
            <a:lvl2pPr marL="342900" indent="0">
              <a:buClr>
                <a:srgbClr val="929292"/>
              </a:buClr>
              <a:buSzPct val="90000"/>
              <a:buNone/>
              <a:defRPr b="0" i="0">
                <a:solidFill>
                  <a:schemeClr val="tx1">
                    <a:lumMod val="50000"/>
                    <a:lumOff val="50000"/>
                  </a:schemeClr>
                </a:solidFill>
                <a:latin typeface="Linotype Syntax Com Medium" panose="020B0604020202020204" pitchFamily="34" charset="0"/>
              </a:defRPr>
            </a:lvl2pPr>
          </a:lstStyle>
          <a:p>
            <a:pPr lvl="0"/>
            <a:r>
              <a:rPr lang="de-DE" dirty="0"/>
              <a:t>Fließtext Linotype Syntax </a:t>
            </a:r>
            <a:r>
              <a:rPr lang="de-DE" dirty="0" err="1"/>
              <a:t>Com</a:t>
            </a:r>
            <a:r>
              <a:rPr lang="de-DE" dirty="0"/>
              <a:t> Regular / </a:t>
            </a:r>
            <a:br>
              <a:rPr lang="de-DE" dirty="0"/>
            </a:br>
            <a:r>
              <a:rPr lang="de-DE" dirty="0"/>
              <a:t>Farbe Text 1 schwarz heller 35%</a:t>
            </a:r>
            <a:br>
              <a:rPr lang="de-DE" dirty="0"/>
            </a:br>
            <a:endParaRPr lang="de-DE" dirty="0"/>
          </a:p>
        </p:txBody>
      </p:sp>
      <p:sp>
        <p:nvSpPr>
          <p:cNvPr id="7" name="Titel 6">
            <a:extLst>
              <a:ext uri="{FF2B5EF4-FFF2-40B4-BE49-F238E27FC236}">
                <a16:creationId xmlns:a16="http://schemas.microsoft.com/office/drawing/2014/main" id="{0F0E807B-C2E6-234D-826E-02AE584C791C}"/>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9" name="Datumsplatzhalter 3">
            <a:extLst>
              <a:ext uri="{FF2B5EF4-FFF2-40B4-BE49-F238E27FC236}">
                <a16:creationId xmlns:a16="http://schemas.microsoft.com/office/drawing/2014/main" id="{7ACF6C22-E0BF-4E40-A8C7-BFBEACB884D4}"/>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E610BDD8-2195-A74D-A197-F617976746AF}" type="datetime3">
              <a:rPr lang="de-DE" smtClean="0"/>
              <a:pPr/>
              <a:t>14/08/2025</a:t>
            </a:fld>
            <a:endParaRPr lang="de-DE" dirty="0"/>
          </a:p>
        </p:txBody>
      </p:sp>
      <p:sp>
        <p:nvSpPr>
          <p:cNvPr id="10" name="Foliennummernplatzhalter 5">
            <a:extLst>
              <a:ext uri="{FF2B5EF4-FFF2-40B4-BE49-F238E27FC236}">
                <a16:creationId xmlns:a16="http://schemas.microsoft.com/office/drawing/2014/main" id="{866674B5-B4E0-BC41-96A2-55A0AEA5837A}"/>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1" name="Textplatzhalter 20">
            <a:extLst>
              <a:ext uri="{FF2B5EF4-FFF2-40B4-BE49-F238E27FC236}">
                <a16:creationId xmlns:a16="http://schemas.microsoft.com/office/drawing/2014/main" id="{86A42731-49B4-8140-8189-B6C176171CB2}"/>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sp>
        <p:nvSpPr>
          <p:cNvPr id="13" name="Bildplatzhalter 9">
            <a:extLst>
              <a:ext uri="{FF2B5EF4-FFF2-40B4-BE49-F238E27FC236}">
                <a16:creationId xmlns:a16="http://schemas.microsoft.com/office/drawing/2014/main" id="{F4149818-C8E3-3445-A115-763CE105F197}"/>
              </a:ext>
            </a:extLst>
          </p:cNvPr>
          <p:cNvSpPr>
            <a:spLocks noGrp="1" noChangeAspect="1"/>
          </p:cNvSpPr>
          <p:nvPr>
            <p:ph type="pic" sz="quarter" idx="14" hasCustomPrompt="1"/>
          </p:nvPr>
        </p:nvSpPr>
        <p:spPr>
          <a:xfrm>
            <a:off x="6732241" y="203183"/>
            <a:ext cx="1008112" cy="497153"/>
          </a:xfrm>
        </p:spPr>
        <p:txBody>
          <a:bodyPr>
            <a:normAutofit/>
          </a:bodyPr>
          <a:lstStyle>
            <a:lvl1pPr marL="0" indent="0" algn="l">
              <a:lnSpc>
                <a:spcPct val="150000"/>
              </a:lnSpc>
              <a:buFontTx/>
              <a:buNone/>
              <a:defRPr sz="900"/>
            </a:lvl1pPr>
          </a:lstStyle>
          <a:p>
            <a:r>
              <a:rPr lang="de-DE" dirty="0"/>
              <a:t>Projektlogo optional</a:t>
            </a:r>
          </a:p>
        </p:txBody>
      </p:sp>
      <p:pic>
        <p:nvPicPr>
          <p:cNvPr id="16" name="Grafik 15">
            <a:extLst>
              <a:ext uri="{FF2B5EF4-FFF2-40B4-BE49-F238E27FC236}">
                <a16:creationId xmlns:a16="http://schemas.microsoft.com/office/drawing/2014/main" id="{325920EB-C6FA-C049-9959-C25635C5778C}"/>
              </a:ext>
            </a:extLst>
          </p:cNvPr>
          <p:cNvPicPr>
            <a:picLocks noChangeAspect="1"/>
          </p:cNvPicPr>
          <p:nvPr/>
        </p:nvPicPr>
        <p:blipFill>
          <a:blip r:embed="rId2"/>
          <a:stretch>
            <a:fillRect/>
          </a:stretch>
        </p:blipFill>
        <p:spPr>
          <a:xfrm>
            <a:off x="7856746" y="203183"/>
            <a:ext cx="891718" cy="497153"/>
          </a:xfrm>
          <a:prstGeom prst="rect">
            <a:avLst/>
          </a:prstGeom>
        </p:spPr>
      </p:pic>
      <p:pic>
        <p:nvPicPr>
          <p:cNvPr id="14" name="Grafik 13">
            <a:extLst>
              <a:ext uri="{FF2B5EF4-FFF2-40B4-BE49-F238E27FC236}">
                <a16:creationId xmlns:a16="http://schemas.microsoft.com/office/drawing/2014/main" id="{9FE1B941-4D48-E243-9619-9C3A5A555A95}"/>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2010287474"/>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Überschrift und Aufzählung einspaltig">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95288" y="1636440"/>
            <a:ext cx="8353426" cy="3240360"/>
          </a:xfrm>
        </p:spPr>
        <p:txBody>
          <a:bodyPr/>
          <a:lstStyle>
            <a:lvl1pPr marL="171450" marR="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sz="2400" b="0" i="0">
                <a:solidFill>
                  <a:schemeClr val="tx1">
                    <a:lumMod val="65000"/>
                    <a:lumOff val="35000"/>
                  </a:schemeClr>
                </a:solidFill>
                <a:latin typeface="+mn-lt"/>
              </a:defRPr>
            </a:lvl1pPr>
            <a:lvl2pPr marL="342900" indent="0">
              <a:buClr>
                <a:schemeClr val="tx1">
                  <a:lumMod val="65000"/>
                  <a:lumOff val="35000"/>
                </a:schemeClr>
              </a:buClr>
              <a:buSzPct val="90000"/>
              <a:buNone/>
              <a:defRPr sz="2000" b="0" i="0">
                <a:solidFill>
                  <a:schemeClr val="tx1">
                    <a:lumMod val="65000"/>
                    <a:lumOff val="35000"/>
                  </a:schemeClr>
                </a:solidFill>
                <a:latin typeface="+mn-lt"/>
              </a:defRPr>
            </a:lvl2pPr>
          </a:lstStyle>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r>
              <a:rPr lang="de-DE" dirty="0"/>
              <a:t>Textmasterformat bearbeiten</a:t>
            </a:r>
          </a:p>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endParaRPr lang="de-DE" dirty="0"/>
          </a:p>
          <a:p>
            <a:pPr marL="171450" marR="0" lvl="0" indent="-171450" algn="l" defTabSz="685800" rtl="0" eaLnBrk="1" fontAlgn="auto" latinLnBrk="0" hangingPunct="1">
              <a:lnSpc>
                <a:spcPct val="90000"/>
              </a:lnSpc>
              <a:spcBef>
                <a:spcPts val="750"/>
              </a:spcBef>
              <a:spcAft>
                <a:spcPts val="0"/>
              </a:spcAft>
              <a:buClr>
                <a:schemeClr val="tx1">
                  <a:lumMod val="65000"/>
                  <a:lumOff val="35000"/>
                </a:schemeClr>
              </a:buClr>
              <a:buSzPct val="90000"/>
              <a:buFont typeface="Arial" panose="020B0604020202020204" pitchFamily="34" charset="0"/>
              <a:buChar char="•"/>
              <a:tabLst/>
              <a:defRPr/>
            </a:pPr>
            <a:endParaRPr lang="de-DE" dirty="0"/>
          </a:p>
        </p:txBody>
      </p:sp>
      <p:sp>
        <p:nvSpPr>
          <p:cNvPr id="7" name="Titel 6">
            <a:extLst>
              <a:ext uri="{FF2B5EF4-FFF2-40B4-BE49-F238E27FC236}">
                <a16:creationId xmlns:a16="http://schemas.microsoft.com/office/drawing/2014/main" id="{0F0E807B-C2E6-234D-826E-02AE584C791C}"/>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3" name="Bildplatzhalter 9">
            <a:extLst>
              <a:ext uri="{FF2B5EF4-FFF2-40B4-BE49-F238E27FC236}">
                <a16:creationId xmlns:a16="http://schemas.microsoft.com/office/drawing/2014/main" id="{F4149818-C8E3-3445-A115-763CE105F197}"/>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16" name="Grafik 15">
            <a:extLst>
              <a:ext uri="{FF2B5EF4-FFF2-40B4-BE49-F238E27FC236}">
                <a16:creationId xmlns:a16="http://schemas.microsoft.com/office/drawing/2014/main" id="{325920EB-C6FA-C049-9959-C25635C5778C}"/>
              </a:ext>
            </a:extLst>
          </p:cNvPr>
          <p:cNvPicPr>
            <a:picLocks noChangeAspect="1"/>
          </p:cNvPicPr>
          <p:nvPr/>
        </p:nvPicPr>
        <p:blipFill>
          <a:blip r:embed="rId2"/>
          <a:stretch>
            <a:fillRect/>
          </a:stretch>
        </p:blipFill>
        <p:spPr>
          <a:xfrm>
            <a:off x="7856746" y="203183"/>
            <a:ext cx="891718" cy="497153"/>
          </a:xfrm>
          <a:prstGeom prst="rect">
            <a:avLst/>
          </a:prstGeom>
        </p:spPr>
      </p:pic>
      <p:sp>
        <p:nvSpPr>
          <p:cNvPr id="11" name="Datumsplatzhalter 3">
            <a:extLst>
              <a:ext uri="{FF2B5EF4-FFF2-40B4-BE49-F238E27FC236}">
                <a16:creationId xmlns:a16="http://schemas.microsoft.com/office/drawing/2014/main" id="{54C3CF28-907B-504E-9084-A7745676D01B}"/>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E610BDD8-2195-A74D-A197-F617976746AF}" type="datetime3">
              <a:rPr lang="de-DE" smtClean="0"/>
              <a:pPr/>
              <a:t>14/08/2025</a:t>
            </a:fld>
            <a:endParaRPr lang="de-DE" dirty="0"/>
          </a:p>
        </p:txBody>
      </p:sp>
      <p:sp>
        <p:nvSpPr>
          <p:cNvPr id="17" name="Foliennummernplatzhalter 5">
            <a:extLst>
              <a:ext uri="{FF2B5EF4-FFF2-40B4-BE49-F238E27FC236}">
                <a16:creationId xmlns:a16="http://schemas.microsoft.com/office/drawing/2014/main" id="{130B9E6A-1862-0748-81F2-7972CDCC51C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8" name="Textplatzhalter 20">
            <a:extLst>
              <a:ext uri="{FF2B5EF4-FFF2-40B4-BE49-F238E27FC236}">
                <a16:creationId xmlns:a16="http://schemas.microsoft.com/office/drawing/2014/main" id="{22BE3D03-0589-254F-8770-CFFCA04026D7}"/>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2" name="Grafik 11">
            <a:extLst>
              <a:ext uri="{FF2B5EF4-FFF2-40B4-BE49-F238E27FC236}">
                <a16:creationId xmlns:a16="http://schemas.microsoft.com/office/drawing/2014/main" id="{997DE51F-5934-EF4C-8C86-7D45C00ACFDB}"/>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139102075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Überschrift und Aufzählung 2-spaltig">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95288" y="1636440"/>
            <a:ext cx="4104704" cy="3240360"/>
          </a:xfrm>
        </p:spPr>
        <p:txBody>
          <a:bodyPr lIns="0" tIns="0" rIns="0" bIns="0"/>
          <a:lstStyle>
            <a:lvl1pPr>
              <a:defRPr b="0" i="0">
                <a:solidFill>
                  <a:schemeClr val="tx1">
                    <a:lumMod val="65000"/>
                    <a:lumOff val="35000"/>
                  </a:schemeClr>
                </a:solidFill>
                <a:latin typeface="+mn-lt"/>
              </a:defRPr>
            </a:lvl1pPr>
            <a:lvl2pPr>
              <a:defRPr b="0" i="0">
                <a:solidFill>
                  <a:schemeClr val="tx1">
                    <a:lumMod val="65000"/>
                    <a:lumOff val="35000"/>
                  </a:schemeClr>
                </a:solidFill>
                <a:latin typeface="+mn-lt"/>
              </a:defRPr>
            </a:lvl2pPr>
            <a:lvl3pPr>
              <a:defRPr b="0" i="0">
                <a:solidFill>
                  <a:schemeClr val="tx1">
                    <a:lumMod val="65000"/>
                    <a:lumOff val="35000"/>
                  </a:schemeClr>
                </a:solidFill>
                <a:latin typeface="+mn-lt"/>
              </a:defRPr>
            </a:lvl3pPr>
            <a:lvl4pPr>
              <a:defRPr b="0" i="0">
                <a:solidFill>
                  <a:schemeClr val="tx1">
                    <a:lumMod val="65000"/>
                    <a:lumOff val="35000"/>
                  </a:schemeClr>
                </a:solidFill>
                <a:latin typeface="+mn-lt"/>
              </a:defRPr>
            </a:lvl4pPr>
            <a:lvl5pPr>
              <a:defRPr b="0" i="0">
                <a:solidFill>
                  <a:schemeClr val="tx1">
                    <a:lumMod val="65000"/>
                    <a:lumOff val="35000"/>
                  </a:schemeClr>
                </a:solidFill>
                <a:latin typeface="+mn-lt"/>
              </a:defRPr>
            </a:lvl5pPr>
          </a:lstStyle>
          <a:p>
            <a:pPr lvl="0"/>
            <a:r>
              <a:rPr lang="de-DE"/>
              <a:t>Mastertextformat bearbeiten</a:t>
            </a:r>
          </a:p>
        </p:txBody>
      </p:sp>
      <p:sp>
        <p:nvSpPr>
          <p:cNvPr id="4" name="Content Placeholder 3"/>
          <p:cNvSpPr>
            <a:spLocks noGrp="1"/>
          </p:cNvSpPr>
          <p:nvPr>
            <p:ph sz="half" idx="2"/>
          </p:nvPr>
        </p:nvSpPr>
        <p:spPr>
          <a:xfrm>
            <a:off x="4644008" y="1636440"/>
            <a:ext cx="4104705" cy="3240360"/>
          </a:xfrm>
        </p:spPr>
        <p:txBody>
          <a:bodyPr lIns="0" tIns="0" rIns="0" bIns="0"/>
          <a:lstStyle>
            <a:lvl1pPr>
              <a:defRPr b="0" i="0">
                <a:solidFill>
                  <a:schemeClr val="tx1">
                    <a:lumMod val="65000"/>
                    <a:lumOff val="35000"/>
                  </a:schemeClr>
                </a:solidFill>
                <a:latin typeface="+mn-lt"/>
              </a:defRPr>
            </a:lvl1pPr>
            <a:lvl2pPr>
              <a:defRPr b="0" i="0">
                <a:solidFill>
                  <a:schemeClr val="tx1">
                    <a:lumMod val="65000"/>
                    <a:lumOff val="35000"/>
                  </a:schemeClr>
                </a:solidFill>
                <a:latin typeface="+mn-lt"/>
              </a:defRPr>
            </a:lvl2pPr>
            <a:lvl3pPr>
              <a:defRPr b="0" i="0">
                <a:solidFill>
                  <a:schemeClr val="tx1">
                    <a:lumMod val="65000"/>
                    <a:lumOff val="35000"/>
                  </a:schemeClr>
                </a:solidFill>
                <a:latin typeface="+mn-lt"/>
              </a:defRPr>
            </a:lvl3pPr>
            <a:lvl4pPr>
              <a:defRPr b="0" i="0">
                <a:solidFill>
                  <a:schemeClr val="tx1">
                    <a:lumMod val="65000"/>
                    <a:lumOff val="35000"/>
                  </a:schemeClr>
                </a:solidFill>
                <a:latin typeface="+mn-lt"/>
              </a:defRPr>
            </a:lvl4pPr>
            <a:lvl5pPr>
              <a:defRPr b="0" i="0">
                <a:solidFill>
                  <a:schemeClr val="tx1">
                    <a:lumMod val="65000"/>
                    <a:lumOff val="35000"/>
                  </a:schemeClr>
                </a:solidFill>
                <a:latin typeface="+mn-lt"/>
              </a:defRPr>
            </a:lvl5pPr>
          </a:lstStyle>
          <a:p>
            <a:pPr lvl="0"/>
            <a:r>
              <a:rPr lang="de-DE"/>
              <a:t>Mastertextformat bearbeiten</a:t>
            </a:r>
          </a:p>
        </p:txBody>
      </p:sp>
      <p:sp>
        <p:nvSpPr>
          <p:cNvPr id="10" name="Bildplatzhalter 9">
            <a:extLst>
              <a:ext uri="{FF2B5EF4-FFF2-40B4-BE49-F238E27FC236}">
                <a16:creationId xmlns:a16="http://schemas.microsoft.com/office/drawing/2014/main" id="{8814BF87-B21D-C14D-AEC8-BE54433992D1}"/>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11" name="Grafik 10">
            <a:extLst>
              <a:ext uri="{FF2B5EF4-FFF2-40B4-BE49-F238E27FC236}">
                <a16:creationId xmlns:a16="http://schemas.microsoft.com/office/drawing/2014/main" id="{FF407F16-9025-664D-BAB7-50561E70546E}"/>
              </a:ext>
            </a:extLst>
          </p:cNvPr>
          <p:cNvPicPr>
            <a:picLocks noChangeAspect="1"/>
          </p:cNvPicPr>
          <p:nvPr/>
        </p:nvPicPr>
        <p:blipFill>
          <a:blip r:embed="rId2"/>
          <a:stretch>
            <a:fillRect/>
          </a:stretch>
        </p:blipFill>
        <p:spPr>
          <a:xfrm>
            <a:off x="7856746" y="203183"/>
            <a:ext cx="891718" cy="497153"/>
          </a:xfrm>
          <a:prstGeom prst="rect">
            <a:avLst/>
          </a:prstGeom>
        </p:spPr>
      </p:pic>
      <p:sp>
        <p:nvSpPr>
          <p:cNvPr id="15" name="Titel 6">
            <a:extLst>
              <a:ext uri="{FF2B5EF4-FFF2-40B4-BE49-F238E27FC236}">
                <a16:creationId xmlns:a16="http://schemas.microsoft.com/office/drawing/2014/main" id="{99001D2B-CBFE-974A-A03D-2D6843F4217B}"/>
              </a:ext>
            </a:extLst>
          </p:cNvPr>
          <p:cNvSpPr>
            <a:spLocks noGrp="1"/>
          </p:cNvSpPr>
          <p:nvPr>
            <p:ph type="title" hasCustomPrompt="1"/>
          </p:nvPr>
        </p:nvSpPr>
        <p:spPr>
          <a:xfrm>
            <a:off x="395288" y="915988"/>
            <a:ext cx="8353426" cy="576436"/>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6" name="Datumsplatzhalter 3">
            <a:extLst>
              <a:ext uri="{FF2B5EF4-FFF2-40B4-BE49-F238E27FC236}">
                <a16:creationId xmlns:a16="http://schemas.microsoft.com/office/drawing/2014/main" id="{3D1C55EE-9410-A544-8EB5-F31180B1D68A}"/>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E610BDD8-2195-A74D-A197-F617976746AF}" type="datetime3">
              <a:rPr lang="de-DE" smtClean="0"/>
              <a:pPr/>
              <a:t>14/08/2025</a:t>
            </a:fld>
            <a:endParaRPr lang="de-DE" dirty="0"/>
          </a:p>
        </p:txBody>
      </p:sp>
      <p:sp>
        <p:nvSpPr>
          <p:cNvPr id="17" name="Foliennummernplatzhalter 5">
            <a:extLst>
              <a:ext uri="{FF2B5EF4-FFF2-40B4-BE49-F238E27FC236}">
                <a16:creationId xmlns:a16="http://schemas.microsoft.com/office/drawing/2014/main" id="{D13D4778-F0C1-DE49-9C3B-E82B80BEBB4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9" name="Textplatzhalter 20">
            <a:extLst>
              <a:ext uri="{FF2B5EF4-FFF2-40B4-BE49-F238E27FC236}">
                <a16:creationId xmlns:a16="http://schemas.microsoft.com/office/drawing/2014/main" id="{AD33E0B3-1E08-9341-B851-75914DF9D2E6}"/>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3" name="Grafik 12">
            <a:extLst>
              <a:ext uri="{FF2B5EF4-FFF2-40B4-BE49-F238E27FC236}">
                <a16:creationId xmlns:a16="http://schemas.microsoft.com/office/drawing/2014/main" id="{3D865E39-7016-E347-BD70-3D5E9615E6B6}"/>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1683297288"/>
      </p:ext>
    </p:extLst>
  </p:cSld>
  <p:clrMapOvr>
    <a:masterClrMapping/>
  </p:clrMapOvr>
  <p:extLst>
    <p:ext uri="{DCECCB84-F9BA-43D5-87BE-67443E8EF086}">
      <p15:sldGuideLst xmlns:p15="http://schemas.microsoft.com/office/powerpoint/2012/main">
        <p15:guide id="5" pos="5511">
          <p15:clr>
            <a:srgbClr val="FBAE40"/>
          </p15:clr>
        </p15:guide>
        <p15:guide id="6" pos="2835">
          <p15:clr>
            <a:srgbClr val="FBAE40"/>
          </p15:clr>
        </p15:guide>
        <p15:guide id="7" pos="2925">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Nur Überschrift">
    <p:bg>
      <p:bgPr>
        <a:solidFill>
          <a:schemeClr val="bg1"/>
        </a:solidFill>
        <a:effectLst/>
      </p:bgPr>
    </p:bg>
    <p:spTree>
      <p:nvGrpSpPr>
        <p:cNvPr id="1" name=""/>
        <p:cNvGrpSpPr/>
        <p:nvPr/>
      </p:nvGrpSpPr>
      <p:grpSpPr>
        <a:xfrm>
          <a:off x="0" y="0"/>
          <a:ext cx="0" cy="0"/>
          <a:chOff x="0" y="0"/>
          <a:chExt cx="0" cy="0"/>
        </a:xfrm>
      </p:grpSpPr>
      <p:sp>
        <p:nvSpPr>
          <p:cNvPr id="8" name="Bildplatzhalter 9">
            <a:extLst>
              <a:ext uri="{FF2B5EF4-FFF2-40B4-BE49-F238E27FC236}">
                <a16:creationId xmlns:a16="http://schemas.microsoft.com/office/drawing/2014/main" id="{0FA25CB4-568C-034D-8648-70C9D554DFAF}"/>
              </a:ext>
            </a:extLst>
          </p:cNvPr>
          <p:cNvSpPr>
            <a:spLocks noGrp="1" noChangeAspect="1"/>
          </p:cNvSpPr>
          <p:nvPr>
            <p:ph type="pic" sz="quarter" idx="14" hasCustomPrompt="1"/>
          </p:nvPr>
        </p:nvSpPr>
        <p:spPr>
          <a:xfrm>
            <a:off x="6732240" y="203183"/>
            <a:ext cx="1008113" cy="497153"/>
          </a:xfrm>
        </p:spPr>
        <p:txBody>
          <a:bodyPr>
            <a:normAutofit/>
          </a:bodyPr>
          <a:lstStyle>
            <a:lvl1pPr marL="0" indent="0" algn="l">
              <a:lnSpc>
                <a:spcPct val="150000"/>
              </a:lnSpc>
              <a:buFontTx/>
              <a:buNone/>
              <a:defRPr sz="900"/>
            </a:lvl1pPr>
          </a:lstStyle>
          <a:p>
            <a:r>
              <a:rPr lang="de-DE" dirty="0"/>
              <a:t>Projektlogo optional</a:t>
            </a:r>
          </a:p>
        </p:txBody>
      </p:sp>
      <p:pic>
        <p:nvPicPr>
          <p:cNvPr id="9" name="Grafik 8">
            <a:extLst>
              <a:ext uri="{FF2B5EF4-FFF2-40B4-BE49-F238E27FC236}">
                <a16:creationId xmlns:a16="http://schemas.microsoft.com/office/drawing/2014/main" id="{A0D263FD-A239-3742-BE55-9E117A23141B}"/>
              </a:ext>
            </a:extLst>
          </p:cNvPr>
          <p:cNvPicPr>
            <a:picLocks noChangeAspect="1"/>
          </p:cNvPicPr>
          <p:nvPr/>
        </p:nvPicPr>
        <p:blipFill>
          <a:blip r:embed="rId2"/>
          <a:stretch>
            <a:fillRect/>
          </a:stretch>
        </p:blipFill>
        <p:spPr>
          <a:xfrm>
            <a:off x="7856746" y="203183"/>
            <a:ext cx="891718" cy="497153"/>
          </a:xfrm>
          <a:prstGeom prst="rect">
            <a:avLst/>
          </a:prstGeom>
        </p:spPr>
      </p:pic>
      <p:sp>
        <p:nvSpPr>
          <p:cNvPr id="13" name="Titel 6">
            <a:extLst>
              <a:ext uri="{FF2B5EF4-FFF2-40B4-BE49-F238E27FC236}">
                <a16:creationId xmlns:a16="http://schemas.microsoft.com/office/drawing/2014/main" id="{6AE7C572-AC08-3649-A40B-F24544759BE9}"/>
              </a:ext>
            </a:extLst>
          </p:cNvPr>
          <p:cNvSpPr>
            <a:spLocks noGrp="1"/>
          </p:cNvSpPr>
          <p:nvPr>
            <p:ph type="title" hasCustomPrompt="1"/>
          </p:nvPr>
        </p:nvSpPr>
        <p:spPr>
          <a:xfrm>
            <a:off x="395288" y="915988"/>
            <a:ext cx="8353426" cy="576262"/>
          </a:xfrm>
        </p:spPr>
        <p:txBody>
          <a:bodyPr anchor="b" anchorCtr="0">
            <a:normAutofit/>
          </a:bodyPr>
          <a:lstStyle>
            <a:lvl1pPr>
              <a:lnSpc>
                <a:spcPts val="3675"/>
              </a:lnSpc>
              <a:defRPr sz="3200" b="1" i="0" u="none">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4" name="Datumsplatzhalter 3">
            <a:extLst>
              <a:ext uri="{FF2B5EF4-FFF2-40B4-BE49-F238E27FC236}">
                <a16:creationId xmlns:a16="http://schemas.microsoft.com/office/drawing/2014/main" id="{AC7DBCF1-BB99-EE43-A15C-115C0821B840}"/>
              </a:ext>
            </a:extLst>
          </p:cNvPr>
          <p:cNvSpPr>
            <a:spLocks noGrp="1"/>
          </p:cNvSpPr>
          <p:nvPr>
            <p:ph type="dt" sz="half" idx="10"/>
          </p:nvPr>
        </p:nvSpPr>
        <p:spPr>
          <a:xfrm>
            <a:off x="395288" y="5020816"/>
            <a:ext cx="648320" cy="124272"/>
          </a:xfrm>
          <a:prstGeom prst="rect">
            <a:avLst/>
          </a:prstGeom>
        </p:spPr>
        <p:txBody>
          <a:bodyPr lIns="0" tIns="0" rIns="0" bIns="0" anchor="t" anchorCtr="0">
            <a:noAutofit/>
          </a:bodyPr>
          <a:lstStyle>
            <a:lvl1pPr>
              <a:defRPr sz="800" b="0" i="0">
                <a:solidFill>
                  <a:schemeClr val="accent6"/>
                </a:solidFill>
                <a:latin typeface="+mn-lt"/>
              </a:defRPr>
            </a:lvl1pPr>
          </a:lstStyle>
          <a:p>
            <a:fld id="{E610BDD8-2195-A74D-A197-F617976746AF}" type="datetime3">
              <a:rPr lang="de-DE" smtClean="0"/>
              <a:pPr/>
              <a:t>14/08/2025</a:t>
            </a:fld>
            <a:endParaRPr lang="de-DE" dirty="0"/>
          </a:p>
        </p:txBody>
      </p:sp>
      <p:sp>
        <p:nvSpPr>
          <p:cNvPr id="15" name="Foliennummernplatzhalter 5">
            <a:extLst>
              <a:ext uri="{FF2B5EF4-FFF2-40B4-BE49-F238E27FC236}">
                <a16:creationId xmlns:a16="http://schemas.microsoft.com/office/drawing/2014/main" id="{3483C9D1-7691-034C-9192-AAF4C2859F8F}"/>
              </a:ext>
            </a:extLst>
          </p:cNvPr>
          <p:cNvSpPr>
            <a:spLocks noGrp="1"/>
          </p:cNvSpPr>
          <p:nvPr>
            <p:ph type="sldNum" sz="quarter" idx="12"/>
          </p:nvPr>
        </p:nvSpPr>
        <p:spPr>
          <a:xfrm>
            <a:off x="8244408" y="5020816"/>
            <a:ext cx="504305" cy="124272"/>
          </a:xfrm>
          <a:prstGeom prst="rect">
            <a:avLst/>
          </a:prstGeom>
        </p:spPr>
        <p:txBody>
          <a:bodyPr lIns="0" tIns="0" rIns="0" bIns="0" anchor="b" anchorCtr="0">
            <a:noAutofit/>
          </a:bodyPr>
          <a:lstStyle>
            <a:lvl1pPr algn="r">
              <a:defRPr sz="800" b="1" i="0">
                <a:solidFill>
                  <a:schemeClr val="accent6"/>
                </a:solidFill>
                <a:latin typeface="+mj-lt"/>
              </a:defRPr>
            </a:lvl1pPr>
          </a:lstStyle>
          <a:p>
            <a:fld id="{04DA90AE-A642-9F4D-BA94-82F41D55CFC7}" type="slidenum">
              <a:rPr lang="de-DE" smtClean="0"/>
              <a:pPr/>
              <a:t>‹Nr.›</a:t>
            </a:fld>
            <a:endParaRPr lang="de-DE" dirty="0"/>
          </a:p>
        </p:txBody>
      </p:sp>
      <p:sp>
        <p:nvSpPr>
          <p:cNvPr id="17" name="Textplatzhalter 20">
            <a:extLst>
              <a:ext uri="{FF2B5EF4-FFF2-40B4-BE49-F238E27FC236}">
                <a16:creationId xmlns:a16="http://schemas.microsoft.com/office/drawing/2014/main" id="{B00075FD-3BF3-944F-8976-7375F54D4239}"/>
              </a:ext>
            </a:extLst>
          </p:cNvPr>
          <p:cNvSpPr>
            <a:spLocks noGrp="1"/>
          </p:cNvSpPr>
          <p:nvPr>
            <p:ph type="body" sz="quarter" idx="13" hasCustomPrompt="1"/>
          </p:nvPr>
        </p:nvSpPr>
        <p:spPr>
          <a:xfrm>
            <a:off x="1152000" y="5020816"/>
            <a:ext cx="6911608" cy="124272"/>
          </a:xfrm>
        </p:spPr>
        <p:txBody>
          <a:bodyPr wrap="square" lIns="0" tIns="0" rIns="0" bIns="0" anchor="t" anchorCtr="0">
            <a:noAutofit/>
          </a:bodyPr>
          <a:lstStyle>
            <a:lvl1pPr marL="0" indent="0">
              <a:buNone/>
              <a:defRPr sz="800" b="0" i="0">
                <a:solidFill>
                  <a:schemeClr val="accent6"/>
                </a:solidFill>
                <a:latin typeface="+mn-lt"/>
              </a:defRPr>
            </a:lvl1pPr>
            <a:lvl5pPr marL="1020600" indent="0" algn="l">
              <a:spcBef>
                <a:spcPts val="0"/>
              </a:spcBef>
              <a:buFontTx/>
              <a:buNone/>
              <a:defRPr sz="788" b="0" i="0">
                <a:solidFill>
                  <a:schemeClr val="accent6"/>
                </a:solidFill>
                <a:latin typeface="Linotype Syntax Com" panose="020B0604020202020204" pitchFamily="34" charset="0"/>
              </a:defRPr>
            </a:lvl5pPr>
          </a:lstStyle>
          <a:p>
            <a:pPr lvl="0"/>
            <a:r>
              <a:rPr lang="de-DE" dirty="0"/>
              <a:t>Fußzeile Text formatieren </a:t>
            </a:r>
          </a:p>
        </p:txBody>
      </p:sp>
      <p:pic>
        <p:nvPicPr>
          <p:cNvPr id="11" name="Grafik 10">
            <a:extLst>
              <a:ext uri="{FF2B5EF4-FFF2-40B4-BE49-F238E27FC236}">
                <a16:creationId xmlns:a16="http://schemas.microsoft.com/office/drawing/2014/main" id="{87ED67A2-4876-4044-8B0E-A88E3EFDBA48}"/>
              </a:ext>
            </a:extLst>
          </p:cNvPr>
          <p:cNvPicPr>
            <a:picLocks noChangeAspect="1"/>
          </p:cNvPicPr>
          <p:nvPr userDrawn="1"/>
        </p:nvPicPr>
        <p:blipFill>
          <a:blip r:embed="rId3"/>
          <a:stretch>
            <a:fillRect/>
          </a:stretch>
        </p:blipFill>
        <p:spPr>
          <a:xfrm>
            <a:off x="0" y="0"/>
            <a:ext cx="4097021" cy="844351"/>
          </a:xfrm>
          <a:prstGeom prst="rect">
            <a:avLst/>
          </a:prstGeom>
        </p:spPr>
      </p:pic>
    </p:spTree>
    <p:extLst>
      <p:ext uri="{BB962C8B-B14F-4D97-AF65-F5344CB8AC3E}">
        <p14:creationId xmlns:p14="http://schemas.microsoft.com/office/powerpoint/2010/main" val="871161665"/>
      </p:ext>
    </p:extLst>
  </p:cSld>
  <p:clrMapOvr>
    <a:masterClrMapping/>
  </p:clrMapOvr>
  <p:extLst>
    <p:ext uri="{DCECCB84-F9BA-43D5-87BE-67443E8EF086}">
      <p15:sldGuideLst xmlns:p15="http://schemas.microsoft.com/office/powerpoint/2012/main">
        <p15:guide id="2" pos="551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Le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7826318"/>
      </p:ext>
    </p:extLst>
  </p:cSld>
  <p:clrMapOvr>
    <a:masterClrMapping/>
  </p:clrMapOvr>
  <p:extLst>
    <p:ext uri="{DCECCB84-F9BA-43D5-87BE-67443E8EF086}">
      <p15:sldGuideLst xmlns:p15="http://schemas.microsoft.com/office/powerpoint/2012/main">
        <p15:guide id="3" pos="2925">
          <p15:clr>
            <a:srgbClr val="FBAE40"/>
          </p15:clr>
        </p15:guide>
        <p15:guide id="4" pos="2835">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IPN Abschlussfolie">
    <p:bg>
      <p:bgPr>
        <a:solidFill>
          <a:schemeClr val="bg1"/>
        </a:solidFill>
        <a:effectLst/>
      </p:bgPr>
    </p:bg>
    <p:spTree>
      <p:nvGrpSpPr>
        <p:cNvPr id="1" name=""/>
        <p:cNvGrpSpPr/>
        <p:nvPr/>
      </p:nvGrpSpPr>
      <p:grpSpPr>
        <a:xfrm>
          <a:off x="0" y="0"/>
          <a:ext cx="0" cy="0"/>
          <a:chOff x="0" y="0"/>
          <a:chExt cx="0" cy="0"/>
        </a:xfrm>
      </p:grpSpPr>
      <p:pic>
        <p:nvPicPr>
          <p:cNvPr id="13" name="Grafik 12">
            <a:extLst>
              <a:ext uri="{FF2B5EF4-FFF2-40B4-BE49-F238E27FC236}">
                <a16:creationId xmlns:a16="http://schemas.microsoft.com/office/drawing/2014/main" id="{D60633FD-8F58-DC47-8B50-E4229B55570E}"/>
              </a:ext>
            </a:extLst>
          </p:cNvPr>
          <p:cNvPicPr>
            <a:picLocks noChangeAspect="1"/>
          </p:cNvPicPr>
          <p:nvPr userDrawn="1"/>
        </p:nvPicPr>
        <p:blipFill>
          <a:blip r:embed="rId2"/>
          <a:stretch>
            <a:fillRect/>
          </a:stretch>
        </p:blipFill>
        <p:spPr>
          <a:xfrm>
            <a:off x="3409543" y="3946951"/>
            <a:ext cx="5733141" cy="1198137"/>
          </a:xfrm>
          <a:prstGeom prst="rect">
            <a:avLst/>
          </a:prstGeom>
        </p:spPr>
      </p:pic>
      <p:sp>
        <p:nvSpPr>
          <p:cNvPr id="11" name="Titel 1">
            <a:extLst>
              <a:ext uri="{FF2B5EF4-FFF2-40B4-BE49-F238E27FC236}">
                <a16:creationId xmlns:a16="http://schemas.microsoft.com/office/drawing/2014/main" id="{8296D155-9E76-7342-89FB-3C84F17020CB}"/>
              </a:ext>
            </a:extLst>
          </p:cNvPr>
          <p:cNvSpPr>
            <a:spLocks noGrp="1"/>
          </p:cNvSpPr>
          <p:nvPr>
            <p:ph type="title" hasCustomPrompt="1"/>
          </p:nvPr>
        </p:nvSpPr>
        <p:spPr>
          <a:xfrm>
            <a:off x="395288" y="1131889"/>
            <a:ext cx="8353425" cy="792584"/>
          </a:xfrm>
        </p:spPr>
        <p:txBody>
          <a:bodyPr anchor="b" anchorCtr="0">
            <a:noAutofit/>
          </a:bodyPr>
          <a:lstStyle>
            <a:lvl1pPr>
              <a:lnSpc>
                <a:spcPts val="4075"/>
              </a:lnSpc>
              <a:defRPr sz="3200" b="1" i="0">
                <a:solidFill>
                  <a:schemeClr val="accent6"/>
                </a:solidFill>
                <a:latin typeface="+mj-lt"/>
              </a:defRPr>
            </a:lvl1pPr>
          </a:lstStyle>
          <a:p>
            <a:r>
              <a:rPr lang="de-DE" dirty="0"/>
              <a:t>Überschrift Linotype Syntax </a:t>
            </a:r>
            <a:r>
              <a:rPr lang="de-DE" dirty="0" err="1"/>
              <a:t>Com</a:t>
            </a:r>
            <a:r>
              <a:rPr lang="de-DE" dirty="0"/>
              <a:t> </a:t>
            </a:r>
            <a:r>
              <a:rPr lang="de-DE" dirty="0" err="1"/>
              <a:t>Bold</a:t>
            </a:r>
            <a:endParaRPr lang="de-DE" dirty="0"/>
          </a:p>
        </p:txBody>
      </p:sp>
      <p:sp>
        <p:nvSpPr>
          <p:cNvPr id="17" name="Textplatzhalter 16">
            <a:extLst>
              <a:ext uri="{FF2B5EF4-FFF2-40B4-BE49-F238E27FC236}">
                <a16:creationId xmlns:a16="http://schemas.microsoft.com/office/drawing/2014/main" id="{AE0F9C5C-894A-CF4E-8C02-607088CBC851}"/>
              </a:ext>
            </a:extLst>
          </p:cNvPr>
          <p:cNvSpPr>
            <a:spLocks noGrp="1"/>
          </p:cNvSpPr>
          <p:nvPr>
            <p:ph type="body" sz="quarter" idx="10" hasCustomPrompt="1"/>
          </p:nvPr>
        </p:nvSpPr>
        <p:spPr>
          <a:xfrm>
            <a:off x="395288" y="2068490"/>
            <a:ext cx="4104704" cy="1223985"/>
          </a:xfrm>
        </p:spPr>
        <p:txBody>
          <a:bodyPr>
            <a:noAutofit/>
          </a:bodyPr>
          <a:lstStyle>
            <a:lvl1pPr marL="0" marR="0" indent="0" algn="l" defTabSz="685800" rtl="0" eaLnBrk="1" fontAlgn="auto" latinLnBrk="0" hangingPunct="1">
              <a:lnSpc>
                <a:spcPct val="100000"/>
              </a:lnSpc>
              <a:spcBef>
                <a:spcPts val="0"/>
              </a:spcBef>
              <a:spcAft>
                <a:spcPts val="0"/>
              </a:spcAft>
              <a:buClrTx/>
              <a:buSzTx/>
              <a:buFontTx/>
              <a:buNone/>
              <a:tabLst/>
              <a:defRPr lang="de-DE" sz="1800" b="0" i="0">
                <a:effectLst/>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Prof. Dr. Maxima Musterfrau</a:t>
            </a:r>
            <a:br>
              <a:rPr lang="de-DE" dirty="0"/>
            </a:br>
            <a:r>
              <a:rPr lang="de-DE" dirty="0"/>
              <a:t>Funktionsbezeichnung / Fachbereich </a:t>
            </a:r>
            <a:r>
              <a:rPr lang="de-DE" dirty="0" err="1"/>
              <a:t>maxi.musterfrau@leibniz-ipn.de</a:t>
            </a:r>
            <a:endParaRPr lang="de-DE" dirty="0"/>
          </a:p>
        </p:txBody>
      </p:sp>
      <p:sp>
        <p:nvSpPr>
          <p:cNvPr id="12" name="Bildplatzhalter 9">
            <a:extLst>
              <a:ext uri="{FF2B5EF4-FFF2-40B4-BE49-F238E27FC236}">
                <a16:creationId xmlns:a16="http://schemas.microsoft.com/office/drawing/2014/main" id="{4555BB5A-71BF-424F-A01F-02773D2AA022}"/>
              </a:ext>
            </a:extLst>
          </p:cNvPr>
          <p:cNvSpPr>
            <a:spLocks noGrp="1" noChangeAspect="1"/>
          </p:cNvSpPr>
          <p:nvPr>
            <p:ph type="pic" sz="quarter" idx="14" hasCustomPrompt="1"/>
          </p:nvPr>
        </p:nvSpPr>
        <p:spPr>
          <a:xfrm>
            <a:off x="404050" y="202935"/>
            <a:ext cx="1008113" cy="497153"/>
          </a:xfrm>
        </p:spPr>
        <p:txBody>
          <a:bodyPr>
            <a:normAutofit/>
          </a:bodyPr>
          <a:lstStyle>
            <a:lvl1pPr marL="0" indent="0" algn="l">
              <a:lnSpc>
                <a:spcPct val="150000"/>
              </a:lnSpc>
              <a:buFontTx/>
              <a:buNone/>
              <a:defRPr sz="900"/>
            </a:lvl1pPr>
          </a:lstStyle>
          <a:p>
            <a:r>
              <a:rPr lang="de-DE" dirty="0"/>
              <a:t>Projektlogo optional</a:t>
            </a:r>
          </a:p>
        </p:txBody>
      </p:sp>
      <p:grpSp>
        <p:nvGrpSpPr>
          <p:cNvPr id="21" name="Gruppieren 20">
            <a:extLst>
              <a:ext uri="{FF2B5EF4-FFF2-40B4-BE49-F238E27FC236}">
                <a16:creationId xmlns:a16="http://schemas.microsoft.com/office/drawing/2014/main" id="{AE4E2590-326A-AF45-88B2-E290E2E67994}"/>
              </a:ext>
            </a:extLst>
          </p:cNvPr>
          <p:cNvGrpSpPr>
            <a:grpSpLocks noChangeAspect="1"/>
          </p:cNvGrpSpPr>
          <p:nvPr userDrawn="1"/>
        </p:nvGrpSpPr>
        <p:grpSpPr>
          <a:xfrm>
            <a:off x="5965022" y="196850"/>
            <a:ext cx="2783442" cy="518450"/>
            <a:chOff x="5148064" y="468000"/>
            <a:chExt cx="3575602" cy="666000"/>
          </a:xfrm>
        </p:grpSpPr>
        <p:pic>
          <p:nvPicPr>
            <p:cNvPr id="22" name="Grafik 21">
              <a:extLst>
                <a:ext uri="{FF2B5EF4-FFF2-40B4-BE49-F238E27FC236}">
                  <a16:creationId xmlns:a16="http://schemas.microsoft.com/office/drawing/2014/main" id="{88CCDB6A-6ECA-0A41-B9A4-DA8091B5B83C}"/>
                </a:ext>
              </a:extLst>
            </p:cNvPr>
            <p:cNvPicPr>
              <a:picLocks noChangeAspect="1"/>
            </p:cNvPicPr>
            <p:nvPr userDrawn="1"/>
          </p:nvPicPr>
          <p:blipFill>
            <a:blip r:embed="rId3"/>
            <a:stretch>
              <a:fillRect/>
            </a:stretch>
          </p:blipFill>
          <p:spPr>
            <a:xfrm>
              <a:off x="6299446" y="469857"/>
              <a:ext cx="2424220" cy="659594"/>
            </a:xfrm>
            <a:prstGeom prst="rect">
              <a:avLst/>
            </a:prstGeom>
          </p:spPr>
        </p:pic>
        <p:pic>
          <p:nvPicPr>
            <p:cNvPr id="23" name="Grafik 22">
              <a:extLst>
                <a:ext uri="{FF2B5EF4-FFF2-40B4-BE49-F238E27FC236}">
                  <a16:creationId xmlns:a16="http://schemas.microsoft.com/office/drawing/2014/main" id="{AEFCE907-C9E8-D24A-9374-47DA1D0DBA7A}"/>
                </a:ext>
              </a:extLst>
            </p:cNvPr>
            <p:cNvPicPr>
              <a:picLocks noChangeAspect="1"/>
            </p:cNvPicPr>
            <p:nvPr userDrawn="1"/>
          </p:nvPicPr>
          <p:blipFill>
            <a:blip r:embed="rId4"/>
            <a:stretch>
              <a:fillRect/>
            </a:stretch>
          </p:blipFill>
          <p:spPr>
            <a:xfrm>
              <a:off x="5148064" y="468000"/>
              <a:ext cx="839245" cy="666000"/>
            </a:xfrm>
            <a:prstGeom prst="rect">
              <a:avLst/>
            </a:prstGeom>
          </p:spPr>
        </p:pic>
      </p:grpSp>
      <p:sp>
        <p:nvSpPr>
          <p:cNvPr id="24" name="Textfeld 23">
            <a:extLst>
              <a:ext uri="{FF2B5EF4-FFF2-40B4-BE49-F238E27FC236}">
                <a16:creationId xmlns:a16="http://schemas.microsoft.com/office/drawing/2014/main" id="{7A7EDC9C-24B8-FE42-98B6-BF52888EEC81}"/>
              </a:ext>
            </a:extLst>
          </p:cNvPr>
          <p:cNvSpPr txBox="1"/>
          <p:nvPr userDrawn="1"/>
        </p:nvSpPr>
        <p:spPr>
          <a:xfrm>
            <a:off x="7469773" y="4804792"/>
            <a:ext cx="1566723" cy="253916"/>
          </a:xfrm>
          <a:prstGeom prst="rect">
            <a:avLst/>
          </a:prstGeom>
          <a:noFill/>
        </p:spPr>
        <p:txBody>
          <a:bodyPr wrap="square" rIns="20255" rtlCol="0" anchor="ctr">
            <a:spAutoFit/>
          </a:bodyPr>
          <a:lstStyle/>
          <a:p>
            <a:pPr algn="r"/>
            <a:r>
              <a:rPr lang="de-DE" sz="1050" b="0" i="1" spc="34" baseline="0" dirty="0" err="1">
                <a:solidFill>
                  <a:schemeClr val="bg1"/>
                </a:solidFill>
                <a:latin typeface="Linotype Syntax Com Medium" panose="020B0604020202020204" pitchFamily="34" charset="0"/>
              </a:rPr>
              <a:t>www.leibniz-ipn.de</a:t>
            </a:r>
            <a:endParaRPr lang="de-DE" sz="1050" b="0" i="1" spc="34" baseline="0" dirty="0">
              <a:solidFill>
                <a:schemeClr val="bg1"/>
              </a:solidFill>
              <a:latin typeface="Linotype Syntax Com Medium" panose="020B0604020202020204" pitchFamily="34" charset="0"/>
            </a:endParaRPr>
          </a:p>
        </p:txBody>
      </p:sp>
      <p:pic>
        <p:nvPicPr>
          <p:cNvPr id="14" name="Grafik 13">
            <a:extLst>
              <a:ext uri="{FF2B5EF4-FFF2-40B4-BE49-F238E27FC236}">
                <a16:creationId xmlns:a16="http://schemas.microsoft.com/office/drawing/2014/main" id="{DAC689C9-96CA-244D-B979-4668E710E2E4}"/>
              </a:ext>
            </a:extLst>
          </p:cNvPr>
          <p:cNvPicPr>
            <a:picLocks noChangeAspect="1"/>
          </p:cNvPicPr>
          <p:nvPr userDrawn="1"/>
        </p:nvPicPr>
        <p:blipFill>
          <a:blip r:embed="rId5"/>
          <a:stretch>
            <a:fillRect/>
          </a:stretch>
        </p:blipFill>
        <p:spPr>
          <a:xfrm>
            <a:off x="296535" y="3907773"/>
            <a:ext cx="504056" cy="504056"/>
          </a:xfrm>
          <a:prstGeom prst="rect">
            <a:avLst/>
          </a:prstGeom>
        </p:spPr>
      </p:pic>
      <p:pic>
        <p:nvPicPr>
          <p:cNvPr id="15" name="Grafik 14">
            <a:extLst>
              <a:ext uri="{FF2B5EF4-FFF2-40B4-BE49-F238E27FC236}">
                <a16:creationId xmlns:a16="http://schemas.microsoft.com/office/drawing/2014/main" id="{E535291A-CB60-8C41-8E19-5A184ED149CD}"/>
              </a:ext>
            </a:extLst>
          </p:cNvPr>
          <p:cNvPicPr>
            <a:picLocks noChangeAspect="1"/>
          </p:cNvPicPr>
          <p:nvPr userDrawn="1"/>
        </p:nvPicPr>
        <p:blipFill>
          <a:blip r:embed="rId6"/>
          <a:stretch>
            <a:fillRect/>
          </a:stretch>
        </p:blipFill>
        <p:spPr>
          <a:xfrm>
            <a:off x="386089" y="4411829"/>
            <a:ext cx="324947" cy="324947"/>
          </a:xfrm>
          <a:prstGeom prst="rect">
            <a:avLst/>
          </a:prstGeom>
        </p:spPr>
      </p:pic>
      <p:sp>
        <p:nvSpPr>
          <p:cNvPr id="16" name="Textfeld 15">
            <a:extLst>
              <a:ext uri="{FF2B5EF4-FFF2-40B4-BE49-F238E27FC236}">
                <a16:creationId xmlns:a16="http://schemas.microsoft.com/office/drawing/2014/main" id="{21853512-937D-4D4A-98C4-D08B6211C8B2}"/>
              </a:ext>
            </a:extLst>
          </p:cNvPr>
          <p:cNvSpPr txBox="1"/>
          <p:nvPr userDrawn="1"/>
        </p:nvSpPr>
        <p:spPr>
          <a:xfrm>
            <a:off x="711036" y="3593430"/>
            <a:ext cx="2788062" cy="1131079"/>
          </a:xfrm>
          <a:prstGeom prst="rect">
            <a:avLst/>
          </a:prstGeom>
          <a:noFill/>
        </p:spPr>
        <p:txBody>
          <a:bodyPr wrap="square" rtlCol="0">
            <a:spAutoFit/>
          </a:bodyPr>
          <a:lstStyle/>
          <a:p>
            <a:pPr marL="0" marR="0" lvl="0" indent="0" algn="l" defTabSz="514495" rtl="0" eaLnBrk="1" fontAlgn="auto" latinLnBrk="0" hangingPunct="1">
              <a:lnSpc>
                <a:spcPct val="100000"/>
              </a:lnSpc>
              <a:spcBef>
                <a:spcPts val="0"/>
              </a:spcBef>
              <a:spcAft>
                <a:spcPts val="0"/>
              </a:spcAft>
              <a:buClrTx/>
              <a:buSzTx/>
              <a:buFontTx/>
              <a:buNone/>
              <a:tabLst/>
              <a:defRPr/>
            </a:pPr>
            <a:r>
              <a:rPr lang="de-DE" sz="1350" b="0" i="0" u="none" strike="noStrike" kern="1200" dirty="0">
                <a:solidFill>
                  <a:schemeClr val="accent1"/>
                </a:solidFill>
                <a:effectLst/>
                <a:latin typeface="+mn-lt"/>
                <a:ea typeface="+mn-ea"/>
                <a:cs typeface="+mn-cs"/>
              </a:rPr>
              <a:t>@</a:t>
            </a:r>
            <a:r>
              <a:rPr lang="de-DE" sz="1350" b="0" i="0" u="none" strike="noStrike" kern="1200" dirty="0" err="1">
                <a:solidFill>
                  <a:schemeClr val="accent1"/>
                </a:solidFill>
                <a:effectLst/>
                <a:latin typeface="+mn-lt"/>
                <a:ea typeface="+mn-ea"/>
                <a:cs typeface="+mn-cs"/>
              </a:rPr>
              <a:t>ipn_Kiel@social.bund.de</a:t>
            </a:r>
            <a:br>
              <a:rPr lang="de-DE" sz="1350" b="0" i="0" kern="1200" dirty="0">
                <a:solidFill>
                  <a:schemeClr val="accent1"/>
                </a:solidFill>
                <a:effectLst/>
                <a:latin typeface="+mn-lt"/>
                <a:ea typeface="+mn-ea"/>
                <a:cs typeface="+mn-cs"/>
              </a:rPr>
            </a:br>
            <a:endParaRPr lang="de-DE" dirty="0">
              <a:solidFill>
                <a:schemeClr val="accent1"/>
              </a:solidFill>
            </a:endParaRPr>
          </a:p>
          <a:p>
            <a:pPr marL="0" marR="0" lvl="0" indent="0" algn="l" defTabSz="514495" rtl="0" eaLnBrk="1" fontAlgn="auto" latinLnBrk="0" hangingPunct="1">
              <a:lnSpc>
                <a:spcPct val="100000"/>
              </a:lnSpc>
              <a:spcBef>
                <a:spcPts val="0"/>
              </a:spcBef>
              <a:spcAft>
                <a:spcPts val="0"/>
              </a:spcAft>
              <a:buClrTx/>
              <a:buSzTx/>
              <a:buFontTx/>
              <a:buNone/>
              <a:tabLst/>
              <a:defRPr/>
            </a:pPr>
            <a:r>
              <a:rPr lang="de-DE" dirty="0">
                <a:solidFill>
                  <a:schemeClr val="accent1"/>
                </a:solidFill>
              </a:rPr>
              <a:t>@</a:t>
            </a:r>
            <a:r>
              <a:rPr lang="de-DE" dirty="0" err="1">
                <a:solidFill>
                  <a:schemeClr val="accent1"/>
                </a:solidFill>
              </a:rPr>
              <a:t>IPN_Kiel</a:t>
            </a:r>
            <a:br>
              <a:rPr lang="de-DE" dirty="0">
                <a:solidFill>
                  <a:schemeClr val="accent1"/>
                </a:solidFill>
              </a:rPr>
            </a:br>
            <a:r>
              <a:rPr lang="de-DE" dirty="0">
                <a:solidFill>
                  <a:schemeClr val="accent1"/>
                </a:solidFill>
              </a:rPr>
              <a:t>	</a:t>
            </a:r>
          </a:p>
          <a:p>
            <a:pPr marL="0" marR="0" lvl="0" indent="0" algn="l" defTabSz="514495" rtl="0" eaLnBrk="1" fontAlgn="auto" latinLnBrk="0" hangingPunct="1">
              <a:lnSpc>
                <a:spcPct val="100000"/>
              </a:lnSpc>
              <a:spcBef>
                <a:spcPts val="0"/>
              </a:spcBef>
              <a:spcAft>
                <a:spcPts val="0"/>
              </a:spcAft>
              <a:buClrTx/>
              <a:buSzTx/>
              <a:buFontTx/>
              <a:buNone/>
              <a:tabLst/>
              <a:defRPr/>
            </a:pPr>
            <a:r>
              <a:rPr lang="de-DE" dirty="0">
                <a:solidFill>
                  <a:schemeClr val="accent1"/>
                </a:solidFill>
              </a:rPr>
              <a:t>@</a:t>
            </a:r>
            <a:r>
              <a:rPr lang="de-DE" dirty="0" err="1">
                <a:solidFill>
                  <a:schemeClr val="accent1"/>
                </a:solidFill>
              </a:rPr>
              <a:t>leibniz_ipn</a:t>
            </a:r>
            <a:endParaRPr lang="de-DE" dirty="0"/>
          </a:p>
        </p:txBody>
      </p:sp>
      <p:pic>
        <p:nvPicPr>
          <p:cNvPr id="25" name="Grafik 24">
            <a:extLst>
              <a:ext uri="{FF2B5EF4-FFF2-40B4-BE49-F238E27FC236}">
                <a16:creationId xmlns:a16="http://schemas.microsoft.com/office/drawing/2014/main" id="{C63FADBF-265A-F74D-9531-B62FFB5BC731}"/>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386089" y="3598572"/>
            <a:ext cx="313959" cy="330779"/>
          </a:xfrm>
          <a:prstGeom prst="rect">
            <a:avLst/>
          </a:prstGeom>
        </p:spPr>
      </p:pic>
    </p:spTree>
    <p:extLst>
      <p:ext uri="{BB962C8B-B14F-4D97-AF65-F5344CB8AC3E}">
        <p14:creationId xmlns:p14="http://schemas.microsoft.com/office/powerpoint/2010/main" val="229803141"/>
      </p:ext>
    </p:extLst>
  </p:cSld>
  <p:clrMapOvr>
    <a:masterClrMapping/>
  </p:clrMapOvr>
  <p:extLst>
    <p:ext uri="{DCECCB84-F9BA-43D5-87BE-67443E8EF086}">
      <p15:sldGuideLst xmlns:p15="http://schemas.microsoft.com/office/powerpoint/2012/main">
        <p15:guide id="6" orient="horz" pos="713">
          <p15:clr>
            <a:srgbClr val="FBAE40"/>
          </p15:clr>
        </p15:guide>
        <p15:guide id="7" orient="horz" pos="1212">
          <p15:clr>
            <a:srgbClr val="FBAE40"/>
          </p15:clr>
        </p15:guide>
        <p15:guide id="8" orient="horz" pos="1303">
          <p15:clr>
            <a:srgbClr val="FBAE40"/>
          </p15:clr>
        </p15:guide>
        <p15:guide id="9" pos="2835">
          <p15:clr>
            <a:srgbClr val="FBAE40"/>
          </p15:clr>
        </p15:guide>
        <p15:guide id="10" pos="2925">
          <p15:clr>
            <a:srgbClr val="FBAE40"/>
          </p15:clr>
        </p15:guide>
        <p15:guide id="11" orient="horz" pos="2074"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nfoseite 1 in Präsentation löschen!">
    <p:bg>
      <p:bgPr>
        <a:solidFill>
          <a:schemeClr val="bg1"/>
        </a:solidFill>
        <a:effectLst/>
      </p:bgPr>
    </p:bg>
    <p:spTree>
      <p:nvGrpSpPr>
        <p:cNvPr id="1" name=""/>
        <p:cNvGrpSpPr/>
        <p:nvPr/>
      </p:nvGrpSpPr>
      <p:grpSpPr>
        <a:xfrm>
          <a:off x="0" y="0"/>
          <a:ext cx="0" cy="0"/>
          <a:chOff x="0" y="0"/>
          <a:chExt cx="0" cy="0"/>
        </a:xfrm>
      </p:grpSpPr>
      <p:sp>
        <p:nvSpPr>
          <p:cNvPr id="6" name="Titel 1">
            <a:extLst>
              <a:ext uri="{FF2B5EF4-FFF2-40B4-BE49-F238E27FC236}">
                <a16:creationId xmlns:a16="http://schemas.microsoft.com/office/drawing/2014/main" id="{DAAD178A-D0BB-5E49-A33A-503726644C4A}"/>
              </a:ext>
            </a:extLst>
          </p:cNvPr>
          <p:cNvSpPr txBox="1">
            <a:spLocks/>
          </p:cNvSpPr>
          <p:nvPr/>
        </p:nvSpPr>
        <p:spPr>
          <a:xfrm>
            <a:off x="395040" y="700088"/>
            <a:ext cx="8353424" cy="27189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000" b="1" i="0" kern="1200">
                <a:solidFill>
                  <a:schemeClr val="accent6"/>
                </a:solidFill>
                <a:latin typeface="Linotype Syntax Com" panose="020B0604020202020204" pitchFamily="34" charset="0"/>
                <a:ea typeface="+mj-ea"/>
                <a:cs typeface="+mj-cs"/>
              </a:defRPr>
            </a:lvl1pPr>
          </a:lstStyle>
          <a:p>
            <a:pPr>
              <a:lnSpc>
                <a:spcPct val="100000"/>
              </a:lnSpc>
              <a:spcAft>
                <a:spcPts val="450"/>
              </a:spcAft>
            </a:pPr>
            <a:r>
              <a:rPr lang="de-DE" sz="1650" b="1" dirty="0">
                <a:latin typeface="Linotype Syntax Com Regular" panose="020B0604020202020204" pitchFamily="34" charset="0"/>
              </a:rPr>
              <a:t>Wichtige Hinweise zum Erstellen von IPN-PowerPoint Präsentationen:</a:t>
            </a:r>
            <a:endParaRPr lang="de-DE" sz="1650" b="1" dirty="0">
              <a:solidFill>
                <a:srgbClr val="929292"/>
              </a:solidFill>
              <a:latin typeface="Linotype Syntax Com Regular" panose="020B0604020202020204" pitchFamily="34" charset="0"/>
            </a:endParaRPr>
          </a:p>
        </p:txBody>
      </p:sp>
      <p:sp>
        <p:nvSpPr>
          <p:cNvPr id="9" name="Titel 1">
            <a:extLst>
              <a:ext uri="{FF2B5EF4-FFF2-40B4-BE49-F238E27FC236}">
                <a16:creationId xmlns:a16="http://schemas.microsoft.com/office/drawing/2014/main" id="{C8A4FF6E-0BFB-F247-9635-61D6870856D6}"/>
              </a:ext>
            </a:extLst>
          </p:cNvPr>
          <p:cNvSpPr txBox="1">
            <a:spLocks/>
          </p:cNvSpPr>
          <p:nvPr/>
        </p:nvSpPr>
        <p:spPr>
          <a:xfrm>
            <a:off x="395040" y="2788692"/>
            <a:ext cx="8353424" cy="246739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1" i="0" kern="1200" dirty="0">
                <a:solidFill>
                  <a:schemeClr val="tx1">
                    <a:lumMod val="65000"/>
                    <a:lumOff val="35000"/>
                  </a:schemeClr>
                </a:solidFill>
                <a:latin typeface="+mj-lt"/>
                <a:ea typeface="+mj-ea"/>
                <a:cs typeface="+mj-cs"/>
              </a:rPr>
              <a:t>PC: </a:t>
            </a:r>
            <a:r>
              <a:rPr lang="de-DE" sz="750" b="1" i="0" dirty="0">
                <a:solidFill>
                  <a:schemeClr val="tx1">
                    <a:lumMod val="65000"/>
                    <a:lumOff val="35000"/>
                  </a:schemeClr>
                </a:solidFill>
                <a:latin typeface="+mj-lt"/>
              </a:rPr>
              <a:t>Einbetten von Schriftarten in eine Präsentationsdatei</a:t>
            </a:r>
            <a:endParaRPr lang="de-DE" sz="750" b="1" i="0" kern="1200" dirty="0">
              <a:solidFill>
                <a:schemeClr val="tx1">
                  <a:lumMod val="65000"/>
                  <a:lumOff val="35000"/>
                </a:schemeClr>
              </a:solidFill>
              <a:latin typeface="+mj-lt"/>
              <a:ea typeface="+mj-ea"/>
              <a:cs typeface="+mj-cs"/>
            </a:endParaRPr>
          </a:p>
          <a:p>
            <a:pPr marL="108000" marR="0" lvl="0" indent="0" algn="l" defTabSz="216000" rtl="0" eaLnBrk="1" fontAlgn="auto" latinLnBrk="0" hangingPunct="1">
              <a:lnSpc>
                <a:spcPct val="100000"/>
              </a:lnSpc>
              <a:spcBef>
                <a:spcPct val="0"/>
              </a:spcBef>
              <a:spcAft>
                <a:spcPts val="450"/>
              </a:spcAft>
              <a:buClrTx/>
              <a:buSzTx/>
              <a:buFontTx/>
              <a:buNone/>
              <a:tabLst/>
              <a:defRPr/>
            </a:pPr>
            <a:r>
              <a:rPr lang="de-DE" sz="750" b="0" i="0" kern="1200" dirty="0">
                <a:solidFill>
                  <a:schemeClr val="tx1">
                    <a:lumMod val="65000"/>
                    <a:lumOff val="35000"/>
                  </a:schemeClr>
                </a:solidFill>
                <a:latin typeface="+mj-lt"/>
                <a:ea typeface="+mj-ea"/>
                <a:cs typeface="+mj-cs"/>
              </a:rPr>
              <a:t>1.	Klicken Sie auf die Registerkarte </a:t>
            </a:r>
            <a:r>
              <a:rPr lang="de-DE" sz="750" b="1" i="0" kern="1200" dirty="0">
                <a:solidFill>
                  <a:schemeClr val="tx1">
                    <a:lumMod val="65000"/>
                    <a:lumOff val="35000"/>
                  </a:schemeClr>
                </a:solidFill>
                <a:latin typeface="+mj-lt"/>
                <a:ea typeface="+mj-ea"/>
                <a:cs typeface="+mj-cs"/>
              </a:rPr>
              <a:t>Datei</a:t>
            </a:r>
            <a:r>
              <a:rPr lang="de-DE" sz="750" b="0" i="0" kern="1200" dirty="0">
                <a:solidFill>
                  <a:schemeClr val="tx1">
                    <a:lumMod val="65000"/>
                    <a:lumOff val="35000"/>
                  </a:schemeClr>
                </a:solidFill>
                <a:latin typeface="+mj-lt"/>
                <a:ea typeface="+mj-ea"/>
                <a:cs typeface="+mj-cs"/>
              </a:rPr>
              <a:t> und dann auf </a:t>
            </a:r>
            <a:r>
              <a:rPr lang="de-DE" sz="750" b="1" i="0" kern="1200" dirty="0">
                <a:solidFill>
                  <a:schemeClr val="tx1">
                    <a:lumMod val="65000"/>
                    <a:lumOff val="35000"/>
                  </a:schemeClr>
                </a:solidFill>
                <a:latin typeface="+mj-lt"/>
                <a:ea typeface="+mj-ea"/>
                <a:cs typeface="+mj-cs"/>
              </a:rPr>
              <a:t>Optionen</a:t>
            </a:r>
            <a:r>
              <a:rPr lang="de-DE" sz="750" b="0" i="0" kern="1200" dirty="0">
                <a:solidFill>
                  <a:schemeClr val="tx1">
                    <a:lumMod val="65000"/>
                    <a:lumOff val="35000"/>
                  </a:schemeClr>
                </a:solidFill>
                <a:latin typeface="+mj-lt"/>
                <a:ea typeface="+mj-ea"/>
                <a:cs typeface="+mj-cs"/>
              </a:rPr>
              <a:t>. </a:t>
            </a:r>
            <a:br>
              <a:rPr lang="de-DE" sz="750" b="0" i="0" kern="1200" dirty="0">
                <a:solidFill>
                  <a:schemeClr val="tx1">
                    <a:lumMod val="65000"/>
                    <a:lumOff val="35000"/>
                  </a:schemeClr>
                </a:solidFill>
                <a:latin typeface="+mj-lt"/>
                <a:ea typeface="+mj-ea"/>
                <a:cs typeface="+mj-cs"/>
              </a:rPr>
            </a:br>
            <a:r>
              <a:rPr lang="de-DE" sz="750" b="0" i="0" kern="1200" dirty="0">
                <a:solidFill>
                  <a:schemeClr val="tx1">
                    <a:lumMod val="65000"/>
                    <a:lumOff val="35000"/>
                  </a:schemeClr>
                </a:solidFill>
                <a:latin typeface="+mj-lt"/>
                <a:ea typeface="+mj-ea"/>
                <a:cs typeface="+mj-cs"/>
              </a:rPr>
              <a:t>	(Sollten Sie unter </a:t>
            </a:r>
            <a:r>
              <a:rPr lang="de-DE" sz="750" b="0" i="1" kern="1200" dirty="0">
                <a:solidFill>
                  <a:schemeClr val="tx1">
                    <a:lumMod val="65000"/>
                    <a:lumOff val="35000"/>
                  </a:schemeClr>
                </a:solidFill>
                <a:latin typeface="+mj-lt"/>
                <a:ea typeface="+mj-ea"/>
                <a:cs typeface="+mj-cs"/>
              </a:rPr>
              <a:t>Office 2007 </a:t>
            </a:r>
            <a:r>
              <a:rPr lang="de-DE" sz="750" b="0" i="0" kern="1200" dirty="0">
                <a:solidFill>
                  <a:schemeClr val="tx1">
                    <a:lumMod val="65000"/>
                    <a:lumOff val="35000"/>
                  </a:schemeClr>
                </a:solidFill>
                <a:latin typeface="+mj-lt"/>
                <a:ea typeface="+mj-ea"/>
                <a:cs typeface="+mj-cs"/>
              </a:rPr>
              <a:t>arbeiten, so klicken Sie in der oberen linken Ecke auf die Office-Schaltfläche und klicken Sie dann auf die Schaltfläche </a:t>
            </a:r>
            <a:r>
              <a:rPr lang="de-DE" sz="750" b="1" i="0" kern="1200" dirty="0">
                <a:solidFill>
                  <a:schemeClr val="tx1">
                    <a:lumMod val="65000"/>
                    <a:lumOff val="35000"/>
                  </a:schemeClr>
                </a:solidFill>
                <a:latin typeface="+mj-lt"/>
                <a:ea typeface="+mj-ea"/>
                <a:cs typeface="+mj-cs"/>
              </a:rPr>
              <a:t>Optionen</a:t>
            </a:r>
            <a:r>
              <a:rPr lang="de-DE" sz="750" b="0" i="0" kern="1200" dirty="0">
                <a:solidFill>
                  <a:schemeClr val="tx1">
                    <a:lumMod val="65000"/>
                    <a:lumOff val="35000"/>
                  </a:schemeClr>
                </a:solidFill>
                <a:latin typeface="+mj-lt"/>
                <a:ea typeface="+mj-ea"/>
                <a:cs typeface="+mj-cs"/>
              </a:rPr>
              <a:t>.) </a:t>
            </a:r>
          </a:p>
          <a:p>
            <a:pPr marL="108000" defTabSz="216000">
              <a:lnSpc>
                <a:spcPct val="100000"/>
              </a:lnSpc>
              <a:spcAft>
                <a:spcPts val="450"/>
              </a:spcAft>
            </a:pPr>
            <a:r>
              <a:rPr lang="de-DE" sz="750" b="0" i="0" kern="1200" dirty="0">
                <a:solidFill>
                  <a:schemeClr val="tx1">
                    <a:lumMod val="65000"/>
                    <a:lumOff val="35000"/>
                  </a:schemeClr>
                </a:solidFill>
                <a:latin typeface="+mj-lt"/>
                <a:ea typeface="+mj-ea"/>
                <a:cs typeface="+mj-cs"/>
              </a:rPr>
              <a:t>2.	Wählen Sie in der linken Spalte die Registerkarte </a:t>
            </a:r>
            <a:r>
              <a:rPr lang="de-DE" sz="750" b="1" i="0" kern="1200" dirty="0">
                <a:solidFill>
                  <a:schemeClr val="tx1">
                    <a:lumMod val="65000"/>
                    <a:lumOff val="35000"/>
                  </a:schemeClr>
                </a:solidFill>
                <a:latin typeface="+mj-lt"/>
                <a:ea typeface="+mj-ea"/>
                <a:cs typeface="+mj-cs"/>
              </a:rPr>
              <a:t>Speichern</a:t>
            </a:r>
            <a:r>
              <a:rPr lang="de-DE" sz="750" b="0" i="0" kern="1200" dirty="0">
                <a:solidFill>
                  <a:schemeClr val="tx1">
                    <a:lumMod val="65000"/>
                    <a:lumOff val="35000"/>
                  </a:schemeClr>
                </a:solidFill>
                <a:latin typeface="+mj-lt"/>
                <a:ea typeface="+mj-ea"/>
                <a:cs typeface="+mj-cs"/>
              </a:rPr>
              <a:t> aus. </a:t>
            </a:r>
          </a:p>
          <a:p>
            <a:pPr marL="108000" indent="0" defTabSz="216000">
              <a:lnSpc>
                <a:spcPct val="100000"/>
              </a:lnSpc>
              <a:spcAft>
                <a:spcPts val="450"/>
              </a:spcAft>
              <a:buNone/>
            </a:pPr>
            <a:r>
              <a:rPr lang="de-DE" sz="750" b="0" i="0" kern="1200" dirty="0">
                <a:solidFill>
                  <a:schemeClr val="tx1">
                    <a:lumMod val="65000"/>
                    <a:lumOff val="35000"/>
                  </a:schemeClr>
                </a:solidFill>
                <a:latin typeface="+mj-lt"/>
                <a:ea typeface="+mj-ea"/>
                <a:cs typeface="+mj-cs"/>
              </a:rPr>
              <a:t>3.	Aktivieren Sie unten unter </a:t>
            </a:r>
            <a:r>
              <a:rPr lang="de-DE" sz="750" b="1" i="0" kern="1200" dirty="0">
                <a:solidFill>
                  <a:schemeClr val="tx1">
                    <a:lumMod val="65000"/>
                    <a:lumOff val="35000"/>
                  </a:schemeClr>
                </a:solidFill>
                <a:latin typeface="+mj-lt"/>
                <a:ea typeface="+mj-ea"/>
                <a:cs typeface="+mj-cs"/>
              </a:rPr>
              <a:t>Beibehaltung der Treue bei der Freigabe dieser Präsentation </a:t>
            </a:r>
            <a:r>
              <a:rPr lang="de-DE" sz="750" b="0" i="0" kern="1200" dirty="0">
                <a:solidFill>
                  <a:schemeClr val="tx1">
                    <a:lumMod val="65000"/>
                    <a:lumOff val="35000"/>
                  </a:schemeClr>
                </a:solidFill>
                <a:latin typeface="+mj-lt"/>
                <a:ea typeface="+mj-ea"/>
                <a:cs typeface="+mj-cs"/>
              </a:rPr>
              <a:t>das Kontrollkästchen </a:t>
            </a:r>
            <a:r>
              <a:rPr lang="de-DE" sz="750" b="1" i="0" kern="1200" dirty="0">
                <a:solidFill>
                  <a:schemeClr val="tx1">
                    <a:lumMod val="65000"/>
                    <a:lumOff val="35000"/>
                  </a:schemeClr>
                </a:solidFill>
                <a:latin typeface="+mj-lt"/>
                <a:ea typeface="+mj-ea"/>
                <a:cs typeface="+mj-cs"/>
              </a:rPr>
              <a:t>Schriftarten in der Datei einbetten.</a:t>
            </a:r>
            <a:r>
              <a:rPr lang="de-DE" sz="750" b="0" i="0" kern="1200" dirty="0">
                <a:solidFill>
                  <a:schemeClr val="tx1">
                    <a:lumMod val="65000"/>
                    <a:lumOff val="35000"/>
                  </a:schemeClr>
                </a:solidFill>
                <a:latin typeface="+mj-lt"/>
                <a:ea typeface="+mj-ea"/>
                <a:cs typeface="+mj-cs"/>
              </a:rPr>
              <a:t> </a:t>
            </a:r>
          </a:p>
          <a:p>
            <a:pPr marL="108000" indent="0" defTabSz="216000">
              <a:lnSpc>
                <a:spcPct val="100000"/>
              </a:lnSpc>
              <a:spcAft>
                <a:spcPts val="450"/>
              </a:spcAft>
              <a:buNone/>
            </a:pPr>
            <a:r>
              <a:rPr lang="de-DE" sz="750" b="0" i="0" kern="1200" dirty="0">
                <a:solidFill>
                  <a:schemeClr val="tx1">
                    <a:lumMod val="65000"/>
                    <a:lumOff val="35000"/>
                  </a:schemeClr>
                </a:solidFill>
                <a:latin typeface="+mn-lt"/>
                <a:ea typeface="+mj-ea"/>
                <a:cs typeface="+mj-cs"/>
              </a:rPr>
              <a:t>4.	Klicken Sie auf </a:t>
            </a:r>
            <a:r>
              <a:rPr lang="de-DE" sz="750" b="1" i="0" kern="1200" dirty="0">
                <a:solidFill>
                  <a:schemeClr val="tx1">
                    <a:lumMod val="65000"/>
                    <a:lumOff val="35000"/>
                  </a:schemeClr>
                </a:solidFill>
                <a:latin typeface="+mn-lt"/>
                <a:ea typeface="+mj-ea"/>
                <a:cs typeface="+mj-cs"/>
              </a:rPr>
              <a:t>OK</a:t>
            </a:r>
            <a:r>
              <a:rPr lang="de-DE" sz="750" b="0" i="0" kern="1200" dirty="0">
                <a:solidFill>
                  <a:schemeClr val="tx1">
                    <a:lumMod val="65000"/>
                    <a:lumOff val="35000"/>
                  </a:schemeClr>
                </a:solidFill>
                <a:latin typeface="+mn-lt"/>
                <a:ea typeface="+mj-ea"/>
                <a:cs typeface="+mj-cs"/>
              </a:rPr>
              <a:t>. </a:t>
            </a:r>
          </a:p>
          <a:p>
            <a:pPr marL="0" indent="0" defTabSz="216000">
              <a:lnSpc>
                <a:spcPts val="750"/>
              </a:lnSpc>
              <a:spcAft>
                <a:spcPts val="0"/>
              </a:spcAft>
              <a:buNone/>
            </a:pPr>
            <a:endParaRPr lang="de-DE" sz="750" b="0" i="0" kern="1200" dirty="0">
              <a:solidFill>
                <a:schemeClr val="tx1">
                  <a:lumMod val="65000"/>
                  <a:lumOff val="35000"/>
                </a:schemeClr>
              </a:solidFill>
              <a:latin typeface="Linotype Syntax Com" panose="020B0604020202020204" pitchFamily="34" charset="0"/>
              <a:ea typeface="+mj-ea"/>
              <a:cs typeface="+mj-cs"/>
            </a:endParaRPr>
          </a:p>
          <a:p>
            <a:pPr defTabSz="270000">
              <a:lnSpc>
                <a:spcPct val="100000"/>
              </a:lnSpc>
              <a:spcAft>
                <a:spcPts val="0"/>
              </a:spcAft>
            </a:pPr>
            <a:r>
              <a:rPr lang="de-DE" sz="750" b="1" i="0" kern="1200" dirty="0">
                <a:solidFill>
                  <a:schemeClr val="tx1">
                    <a:lumMod val="65000"/>
                    <a:lumOff val="35000"/>
                  </a:schemeClr>
                </a:solidFill>
                <a:latin typeface="+mn-lt"/>
                <a:ea typeface="+mj-ea"/>
                <a:cs typeface="+mj-cs"/>
              </a:rPr>
              <a:t>MAC: Einbetten von Schriftarten in eine Präsentationsdatei</a:t>
            </a:r>
          </a:p>
          <a:p>
            <a:pPr defTabSz="270000">
              <a:lnSpc>
                <a:spcPct val="100000"/>
              </a:lnSpc>
              <a:spcAft>
                <a:spcPts val="450"/>
              </a:spcAft>
            </a:pPr>
            <a:r>
              <a:rPr lang="de-DE" sz="750" b="0" dirty="0">
                <a:solidFill>
                  <a:schemeClr val="accent3"/>
                </a:solidFill>
                <a:latin typeface="+mn-lt"/>
              </a:rPr>
              <a:t>Bitte beachten: Dieses Feature steht nur für Office 365-Abonnenten und in PowerPoint 2019 für Mac zur Verfügung!</a:t>
            </a:r>
          </a:p>
          <a:p>
            <a:pPr marL="108000" defTabSz="216000">
              <a:lnSpc>
                <a:spcPct val="100000"/>
              </a:lnSpc>
              <a:spcAft>
                <a:spcPts val="450"/>
              </a:spcAft>
            </a:pPr>
            <a:r>
              <a:rPr lang="de-DE" sz="750" b="0" i="0" kern="1200" dirty="0">
                <a:solidFill>
                  <a:schemeClr val="tx1">
                    <a:lumMod val="65000"/>
                    <a:lumOff val="35000"/>
                  </a:schemeClr>
                </a:solidFill>
                <a:latin typeface="+mn-lt"/>
                <a:ea typeface="+mj-ea"/>
                <a:cs typeface="+mj-cs"/>
              </a:rPr>
              <a:t>1.	Öffnen Sie eine Präsentationsdatei. </a:t>
            </a:r>
          </a:p>
          <a:p>
            <a:pPr marL="108000" defTabSz="216000">
              <a:lnSpc>
                <a:spcPct val="100000"/>
              </a:lnSpc>
              <a:spcAft>
                <a:spcPts val="450"/>
              </a:spcAft>
            </a:pPr>
            <a:r>
              <a:rPr lang="de-DE" sz="750" b="0" i="0" kern="1200" dirty="0">
                <a:solidFill>
                  <a:schemeClr val="tx1">
                    <a:lumMod val="65000"/>
                    <a:lumOff val="35000"/>
                  </a:schemeClr>
                </a:solidFill>
                <a:latin typeface="+mn-lt"/>
                <a:ea typeface="+mj-ea"/>
                <a:cs typeface="+mj-cs"/>
              </a:rPr>
              <a:t>2.	Wählen Sie im Menü </a:t>
            </a:r>
            <a:r>
              <a:rPr lang="de-DE" sz="750" b="1" i="0" kern="1200" dirty="0">
                <a:solidFill>
                  <a:schemeClr val="tx1">
                    <a:lumMod val="65000"/>
                    <a:lumOff val="35000"/>
                  </a:schemeClr>
                </a:solidFill>
                <a:latin typeface="+mn-lt"/>
                <a:ea typeface="+mj-ea"/>
                <a:cs typeface="+mj-cs"/>
              </a:rPr>
              <a:t>PowerPoint</a:t>
            </a:r>
            <a:r>
              <a:rPr lang="de-DE" sz="750" b="0" i="0" kern="1200" dirty="0">
                <a:solidFill>
                  <a:schemeClr val="tx1">
                    <a:lumMod val="65000"/>
                    <a:lumOff val="35000"/>
                  </a:schemeClr>
                </a:solidFill>
                <a:latin typeface="+mn-lt"/>
                <a:ea typeface="+mj-ea"/>
                <a:cs typeface="+mj-cs"/>
              </a:rPr>
              <a:t> die Option </a:t>
            </a:r>
            <a:r>
              <a:rPr lang="de-DE" sz="750" b="1" i="0" kern="1200" dirty="0">
                <a:solidFill>
                  <a:schemeClr val="tx1">
                    <a:lumMod val="65000"/>
                    <a:lumOff val="35000"/>
                  </a:schemeClr>
                </a:solidFill>
                <a:latin typeface="+mn-lt"/>
                <a:ea typeface="+mj-ea"/>
                <a:cs typeface="+mj-cs"/>
              </a:rPr>
              <a:t>Einstellungen</a:t>
            </a:r>
            <a:r>
              <a:rPr lang="de-DE" sz="750" b="0" i="0" kern="1200" dirty="0">
                <a:solidFill>
                  <a:schemeClr val="tx1">
                    <a:lumMod val="65000"/>
                    <a:lumOff val="35000"/>
                  </a:schemeClr>
                </a:solidFill>
                <a:latin typeface="+mn-lt"/>
                <a:ea typeface="+mj-ea"/>
                <a:cs typeface="+mj-cs"/>
              </a:rPr>
              <a:t> aus. </a:t>
            </a:r>
          </a:p>
          <a:p>
            <a:pPr marL="108000" defTabSz="216000">
              <a:lnSpc>
                <a:spcPct val="100000"/>
              </a:lnSpc>
              <a:spcAft>
                <a:spcPts val="450"/>
              </a:spcAft>
            </a:pPr>
            <a:r>
              <a:rPr lang="de-DE" sz="750" b="0" i="0" kern="1200" dirty="0">
                <a:solidFill>
                  <a:schemeClr val="tx1">
                    <a:lumMod val="65000"/>
                    <a:lumOff val="35000"/>
                  </a:schemeClr>
                </a:solidFill>
                <a:latin typeface="+mn-lt"/>
                <a:ea typeface="+mj-ea"/>
                <a:cs typeface="+mj-cs"/>
              </a:rPr>
              <a:t>3.	Wählen Sie im Dialogfeld unter </a:t>
            </a:r>
            <a:r>
              <a:rPr lang="de-DE" sz="750" b="1" i="0" kern="1200" dirty="0">
                <a:solidFill>
                  <a:schemeClr val="tx1">
                    <a:lumMod val="65000"/>
                    <a:lumOff val="35000"/>
                  </a:schemeClr>
                </a:solidFill>
                <a:latin typeface="+mn-lt"/>
                <a:ea typeface="+mj-ea"/>
                <a:cs typeface="+mj-cs"/>
              </a:rPr>
              <a:t>Ausgabe und Freigabe </a:t>
            </a:r>
            <a:r>
              <a:rPr lang="de-DE" sz="750" b="0" i="0" kern="1200" dirty="0">
                <a:solidFill>
                  <a:schemeClr val="tx1">
                    <a:lumMod val="65000"/>
                    <a:lumOff val="35000"/>
                  </a:schemeClr>
                </a:solidFill>
                <a:latin typeface="+mn-lt"/>
                <a:ea typeface="+mj-ea"/>
                <a:cs typeface="+mj-cs"/>
              </a:rPr>
              <a:t>die Option </a:t>
            </a:r>
            <a:r>
              <a:rPr lang="de-DE" sz="750" b="1" i="0" kern="1200" dirty="0">
                <a:solidFill>
                  <a:schemeClr val="tx1">
                    <a:lumMod val="65000"/>
                    <a:lumOff val="35000"/>
                  </a:schemeClr>
                </a:solidFill>
                <a:latin typeface="+mn-lt"/>
                <a:ea typeface="+mj-ea"/>
                <a:cs typeface="+mj-cs"/>
              </a:rPr>
              <a:t>Speichern</a:t>
            </a:r>
            <a:r>
              <a:rPr lang="de-DE" sz="750" b="0" i="0" kern="1200" dirty="0">
                <a:solidFill>
                  <a:schemeClr val="tx1">
                    <a:lumMod val="65000"/>
                    <a:lumOff val="35000"/>
                  </a:schemeClr>
                </a:solidFill>
                <a:latin typeface="+mn-lt"/>
                <a:ea typeface="+mj-ea"/>
                <a:cs typeface="+mj-cs"/>
              </a:rPr>
              <a:t> aus. </a:t>
            </a:r>
          </a:p>
          <a:p>
            <a:pPr marL="108000" defTabSz="216000">
              <a:lnSpc>
                <a:spcPct val="100000"/>
              </a:lnSpc>
              <a:spcAft>
                <a:spcPts val="450"/>
              </a:spcAft>
            </a:pPr>
            <a:r>
              <a:rPr lang="de-DE" sz="750" b="0" i="0" kern="1200" dirty="0">
                <a:solidFill>
                  <a:schemeClr val="tx1">
                    <a:lumMod val="65000"/>
                    <a:lumOff val="35000"/>
                  </a:schemeClr>
                </a:solidFill>
                <a:latin typeface="Linotype Syntax Com Regular" panose="020B0604020202020204" pitchFamily="34" charset="0"/>
                <a:ea typeface="+mj-ea"/>
                <a:cs typeface="+mj-cs"/>
              </a:rPr>
              <a:t>4.	Wählen Sie unter </a:t>
            </a:r>
            <a:r>
              <a:rPr lang="de-DE" sz="750" b="1" i="0" kern="1200" dirty="0">
                <a:solidFill>
                  <a:schemeClr val="tx1">
                    <a:lumMod val="65000"/>
                    <a:lumOff val="35000"/>
                  </a:schemeClr>
                </a:solidFill>
                <a:latin typeface="Linotype Syntax Com Regular" panose="020B0604020202020204" pitchFamily="34" charset="0"/>
                <a:ea typeface="+mj-ea"/>
                <a:cs typeface="+mj-cs"/>
              </a:rPr>
              <a:t>Einbetten von Schriftarten in der Datei einbetten </a:t>
            </a:r>
            <a:r>
              <a:rPr lang="de-DE" sz="750" b="0" i="0" kern="1200" dirty="0">
                <a:solidFill>
                  <a:schemeClr val="tx1">
                    <a:lumMod val="65000"/>
                    <a:lumOff val="35000"/>
                  </a:schemeClr>
                </a:solidFill>
                <a:latin typeface="Linotype Syntax Com Regular" panose="020B0604020202020204" pitchFamily="34" charset="0"/>
                <a:ea typeface="+mj-ea"/>
                <a:cs typeface="+mj-cs"/>
              </a:rPr>
              <a:t>aus.</a:t>
            </a:r>
            <a:br>
              <a:rPr lang="de-DE" sz="750" b="0" i="0" kern="1200" dirty="0">
                <a:solidFill>
                  <a:schemeClr val="tx1">
                    <a:lumMod val="65000"/>
                    <a:lumOff val="35000"/>
                  </a:schemeClr>
                </a:solidFill>
                <a:latin typeface="Linotype Syntax Com Regular" panose="020B0604020202020204" pitchFamily="34" charset="0"/>
                <a:ea typeface="+mj-ea"/>
                <a:cs typeface="+mj-cs"/>
              </a:rPr>
            </a:br>
            <a:r>
              <a:rPr lang="de-DE" sz="750" b="0" i="0" kern="1200" dirty="0">
                <a:solidFill>
                  <a:schemeClr val="tx1">
                    <a:lumMod val="65000"/>
                    <a:lumOff val="35000"/>
                  </a:schemeClr>
                </a:solidFill>
                <a:latin typeface="Linotype Syntax Com Regular" panose="020B0604020202020204" pitchFamily="34" charset="0"/>
                <a:ea typeface="+mj-ea"/>
                <a:cs typeface="+mj-cs"/>
              </a:rPr>
              <a:t>	Wenn Sie die Datei speichern, werden die darin verwendeten Schriftarten in die Präsentationsdatei eingebettet</a:t>
            </a:r>
            <a:r>
              <a:rPr lang="de-DE" sz="750" b="0" dirty="0">
                <a:solidFill>
                  <a:schemeClr val="tx1">
                    <a:lumMod val="65000"/>
                    <a:lumOff val="35000"/>
                  </a:schemeClr>
                </a:solidFill>
                <a:latin typeface="Linotype Syntax Com Regular" panose="020B0604020202020204" pitchFamily="34" charset="0"/>
              </a:rPr>
              <a:t>.</a:t>
            </a:r>
          </a:p>
          <a:p>
            <a:pPr defTabSz="270000">
              <a:lnSpc>
                <a:spcPct val="100000"/>
              </a:lnSpc>
              <a:spcAft>
                <a:spcPts val="450"/>
              </a:spcAft>
            </a:pPr>
            <a:endParaRPr lang="de-DE" sz="825" b="0" dirty="0">
              <a:solidFill>
                <a:srgbClr val="929292"/>
              </a:solidFill>
              <a:latin typeface="Linotype Syntax Com Regular" panose="020B0604020202020204" pitchFamily="34" charset="0"/>
            </a:endParaRPr>
          </a:p>
          <a:p>
            <a:pPr defTabSz="270000">
              <a:lnSpc>
                <a:spcPct val="100000"/>
              </a:lnSpc>
              <a:spcAft>
                <a:spcPts val="450"/>
              </a:spcAft>
            </a:pPr>
            <a:endParaRPr lang="de-DE" sz="750" b="0" i="0" kern="1200" dirty="0">
              <a:solidFill>
                <a:schemeClr val="tx1">
                  <a:lumMod val="65000"/>
                  <a:lumOff val="35000"/>
                </a:schemeClr>
              </a:solidFill>
              <a:latin typeface="Linotype Syntax Com" panose="020B0604020202020204" pitchFamily="34" charset="0"/>
              <a:ea typeface="+mj-ea"/>
              <a:cs typeface="+mj-cs"/>
            </a:endParaRPr>
          </a:p>
        </p:txBody>
      </p:sp>
      <p:sp>
        <p:nvSpPr>
          <p:cNvPr id="10" name="Titel 1">
            <a:extLst>
              <a:ext uri="{FF2B5EF4-FFF2-40B4-BE49-F238E27FC236}">
                <a16:creationId xmlns:a16="http://schemas.microsoft.com/office/drawing/2014/main" id="{5CFFD251-A77D-8844-8334-32411C19DBBC}"/>
              </a:ext>
            </a:extLst>
          </p:cNvPr>
          <p:cNvSpPr txBox="1">
            <a:spLocks/>
          </p:cNvSpPr>
          <p:nvPr/>
        </p:nvSpPr>
        <p:spPr>
          <a:xfrm>
            <a:off x="395040" y="2212902"/>
            <a:ext cx="8353424" cy="450559"/>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dirty="0">
                <a:solidFill>
                  <a:schemeClr val="accent6"/>
                </a:solidFill>
                <a:latin typeface="+mj-lt"/>
              </a:rPr>
              <a:t>1. SCHRIFTEN</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0" i="0" dirty="0">
                <a:solidFill>
                  <a:schemeClr val="tx1">
                    <a:lumMod val="65000"/>
                    <a:lumOff val="35000"/>
                  </a:schemeClr>
                </a:solidFill>
                <a:latin typeface="Linotype Syntax Com Medium" panose="020B0604020202020204" pitchFamily="34" charset="0"/>
              </a:rPr>
              <a:t>Auf Ihrem Rechner muss die IPN-Hausschrift Linotype Syntax installiert sein.</a:t>
            </a:r>
            <a:br>
              <a:rPr lang="de-DE" sz="750" b="0" i="0" dirty="0">
                <a:solidFill>
                  <a:schemeClr val="tx1">
                    <a:lumMod val="65000"/>
                    <a:lumOff val="35000"/>
                  </a:schemeClr>
                </a:solidFill>
                <a:latin typeface="Linotype Syntax Com Medium" panose="020B0604020202020204" pitchFamily="34" charset="0"/>
              </a:rPr>
            </a:br>
            <a:r>
              <a:rPr lang="de-DE" sz="750" b="0" i="0" dirty="0">
                <a:solidFill>
                  <a:schemeClr val="tx1">
                    <a:lumMod val="65000"/>
                    <a:lumOff val="35000"/>
                  </a:schemeClr>
                </a:solidFill>
                <a:latin typeface="Linotype Syntax Com Medium" panose="020B0604020202020204" pitchFamily="34" charset="0"/>
              </a:rPr>
              <a:t>Wenn Sie Ihre Präsentation auf einen anderen Rechner übertragen, müssen die Schriftarten in die Datei eingebettet werden.</a:t>
            </a:r>
          </a:p>
        </p:txBody>
      </p:sp>
      <p:sp>
        <p:nvSpPr>
          <p:cNvPr id="8" name="Titel 1">
            <a:extLst>
              <a:ext uri="{FF2B5EF4-FFF2-40B4-BE49-F238E27FC236}">
                <a16:creationId xmlns:a16="http://schemas.microsoft.com/office/drawing/2014/main" id="{87FB7B0C-CD49-7C41-8112-483982C8916B}"/>
              </a:ext>
            </a:extLst>
          </p:cNvPr>
          <p:cNvSpPr txBox="1">
            <a:spLocks/>
          </p:cNvSpPr>
          <p:nvPr/>
        </p:nvSpPr>
        <p:spPr>
          <a:xfrm>
            <a:off x="395536" y="4390822"/>
            <a:ext cx="8353424" cy="288797"/>
          </a:xfrm>
          <a:prstGeom prst="rect">
            <a:avLst/>
          </a:prstGeom>
          <a:ln>
            <a:noFill/>
          </a:ln>
        </p:spPr>
        <p:txBody>
          <a:bodyPr vert="horz" lIns="68580" tIns="34290" rIns="68580" bIns="3429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endParaRPr lang="de-DE" sz="750" b="1" i="0" dirty="0">
              <a:solidFill>
                <a:schemeClr val="tx1">
                  <a:lumMod val="65000"/>
                  <a:lumOff val="35000"/>
                </a:schemeClr>
              </a:solidFill>
              <a:latin typeface="Linotype Syntax Com Regular" panose="020B0604020202020204" pitchFamily="34" charset="0"/>
            </a:endParaRPr>
          </a:p>
        </p:txBody>
      </p:sp>
      <p:sp>
        <p:nvSpPr>
          <p:cNvPr id="7" name="Titel 1">
            <a:extLst>
              <a:ext uri="{FF2B5EF4-FFF2-40B4-BE49-F238E27FC236}">
                <a16:creationId xmlns:a16="http://schemas.microsoft.com/office/drawing/2014/main" id="{1B4C1648-A403-B24D-9140-F506BF203032}"/>
              </a:ext>
            </a:extLst>
          </p:cNvPr>
          <p:cNvSpPr txBox="1">
            <a:spLocks/>
          </p:cNvSpPr>
          <p:nvPr/>
        </p:nvSpPr>
        <p:spPr>
          <a:xfrm>
            <a:off x="395040" y="1130339"/>
            <a:ext cx="8353424" cy="95733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900" b="0" i="0" dirty="0">
                <a:solidFill>
                  <a:srgbClr val="003D7C"/>
                </a:solidFill>
                <a:latin typeface="Linotype Syntax Com Medium" panose="020B0604020202020204" pitchFamily="34" charset="0"/>
              </a:rPr>
              <a:t>Die hier zur Verfügung gestellten Vorlagen können nicht alle Bedarfe abdecken, sie sind somit nur als Grundlage gedacht und können von Ihnen erweitert bzw. an Ihre Bedürfnisse angepasst werden! Das betrifft auch die Schriftgrößen von Überschriften und Fließtexten sowie deren Positionen. Es steht auch eine leere Seite zu Ihrer Verfügung, die Sie einsetzen können wenn die vorhandenen Vorlagen nicht genug Platz bieten. Nicht geändert werden dürfen Schriftarten, Farben und Bestanteile des IPN-Corporate Designs (z.B. Logo, Designelemente).</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900" b="0" i="0" dirty="0">
                <a:solidFill>
                  <a:srgbClr val="003D7C"/>
                </a:solidFill>
                <a:latin typeface="Linotype Syntax Com Medium" panose="020B0604020202020204" pitchFamily="34" charset="0"/>
              </a:rPr>
              <a:t>Die beiden Infoseiten in dieser Beispielpräsentation bitte nach dem Lesen löschen. Anschließend können Sie durch Entfernen bzw. Hinzufügen von weiteren Seiten Ihre Präsentation gestalten. Viel Spaß!</a:t>
            </a:r>
          </a:p>
        </p:txBody>
      </p:sp>
      <p:pic>
        <p:nvPicPr>
          <p:cNvPr id="12" name="Grafik 11">
            <a:extLst>
              <a:ext uri="{FF2B5EF4-FFF2-40B4-BE49-F238E27FC236}">
                <a16:creationId xmlns:a16="http://schemas.microsoft.com/office/drawing/2014/main" id="{3CDD2A13-FBAD-7E46-9677-3AE54147CCE1}"/>
              </a:ext>
            </a:extLst>
          </p:cNvPr>
          <p:cNvPicPr>
            <a:picLocks noChangeAspect="1"/>
          </p:cNvPicPr>
          <p:nvPr/>
        </p:nvPicPr>
        <p:blipFill>
          <a:blip r:embed="rId2"/>
          <a:stretch>
            <a:fillRect/>
          </a:stretch>
        </p:blipFill>
        <p:spPr>
          <a:xfrm>
            <a:off x="7856746" y="203183"/>
            <a:ext cx="891718" cy="497153"/>
          </a:xfrm>
          <a:prstGeom prst="rect">
            <a:avLst/>
          </a:prstGeom>
        </p:spPr>
      </p:pic>
      <p:sp>
        <p:nvSpPr>
          <p:cNvPr id="2" name="Rechteck 1">
            <a:extLst>
              <a:ext uri="{FF2B5EF4-FFF2-40B4-BE49-F238E27FC236}">
                <a16:creationId xmlns:a16="http://schemas.microsoft.com/office/drawing/2014/main" id="{AD892B61-DFDC-8242-B695-08F12DB4CE83}"/>
              </a:ext>
            </a:extLst>
          </p:cNvPr>
          <p:cNvSpPr/>
          <p:nvPr/>
        </p:nvSpPr>
        <p:spPr>
          <a:xfrm>
            <a:off x="323528" y="1076318"/>
            <a:ext cx="8496944" cy="1024624"/>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accent2"/>
              </a:solidFill>
            </a:endParaRPr>
          </a:p>
        </p:txBody>
      </p:sp>
      <p:sp>
        <p:nvSpPr>
          <p:cNvPr id="11" name="Titel 1">
            <a:extLst>
              <a:ext uri="{FF2B5EF4-FFF2-40B4-BE49-F238E27FC236}">
                <a16:creationId xmlns:a16="http://schemas.microsoft.com/office/drawing/2014/main" id="{E53B93D7-F106-2E43-A17E-C00B74C4FB96}"/>
              </a:ext>
            </a:extLst>
          </p:cNvPr>
          <p:cNvSpPr txBox="1">
            <a:spLocks/>
          </p:cNvSpPr>
          <p:nvPr userDrawn="1"/>
        </p:nvSpPr>
        <p:spPr>
          <a:xfrm>
            <a:off x="395040" y="700088"/>
            <a:ext cx="8353424" cy="271892"/>
          </a:xfrm>
          <a:prstGeom prst="rect">
            <a:avLst/>
          </a:prstGeom>
        </p:spPr>
        <p:txBody>
          <a:bodyPr vert="horz" lIns="0" tIns="0" rIns="0" bIns="0" rtlCol="0" anchor="t">
            <a:noAutofit/>
          </a:bodyPr>
          <a:lstStyle>
            <a:lvl1pPr algn="l" defTabSz="914400" rtl="0" eaLnBrk="1" latinLnBrk="0" hangingPunct="1">
              <a:lnSpc>
                <a:spcPct val="90000"/>
              </a:lnSpc>
              <a:spcBef>
                <a:spcPct val="0"/>
              </a:spcBef>
              <a:buNone/>
              <a:defRPr sz="4000" b="1" i="0" kern="1200">
                <a:solidFill>
                  <a:schemeClr val="accent6"/>
                </a:solidFill>
                <a:latin typeface="Linotype Syntax Com" panose="020B0604020202020204" pitchFamily="34" charset="0"/>
                <a:ea typeface="+mj-ea"/>
                <a:cs typeface="+mj-cs"/>
              </a:defRPr>
            </a:lvl1pPr>
          </a:lstStyle>
          <a:p>
            <a:pPr>
              <a:lnSpc>
                <a:spcPct val="100000"/>
              </a:lnSpc>
              <a:spcAft>
                <a:spcPts val="450"/>
              </a:spcAft>
            </a:pPr>
            <a:r>
              <a:rPr lang="de-DE" sz="1650" b="1" dirty="0">
                <a:latin typeface="Linotype Syntax Com Regular" panose="020B0604020202020204" pitchFamily="34" charset="0"/>
              </a:rPr>
              <a:t>Wichtige Hinweise zum Erstellen von IPN-PowerPoint Präsentationen:</a:t>
            </a:r>
            <a:endParaRPr lang="de-DE" sz="1650" b="1" dirty="0">
              <a:solidFill>
                <a:srgbClr val="929292"/>
              </a:solidFill>
              <a:latin typeface="Linotype Syntax Com Regular" panose="020B0604020202020204" pitchFamily="34" charset="0"/>
            </a:endParaRPr>
          </a:p>
        </p:txBody>
      </p:sp>
      <p:sp>
        <p:nvSpPr>
          <p:cNvPr id="15" name="Titel 1">
            <a:extLst>
              <a:ext uri="{FF2B5EF4-FFF2-40B4-BE49-F238E27FC236}">
                <a16:creationId xmlns:a16="http://schemas.microsoft.com/office/drawing/2014/main" id="{F5406873-37F3-3649-93E0-5DFB72837A8A}"/>
              </a:ext>
            </a:extLst>
          </p:cNvPr>
          <p:cNvSpPr txBox="1">
            <a:spLocks/>
          </p:cNvSpPr>
          <p:nvPr userDrawn="1"/>
        </p:nvSpPr>
        <p:spPr>
          <a:xfrm>
            <a:off x="395536" y="4390822"/>
            <a:ext cx="8353424" cy="288797"/>
          </a:xfrm>
          <a:prstGeom prst="rect">
            <a:avLst/>
          </a:prstGeom>
          <a:ln>
            <a:noFill/>
          </a:ln>
        </p:spPr>
        <p:txBody>
          <a:bodyPr vert="horz" lIns="68580" tIns="34290" rIns="68580" bIns="3429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endParaRPr lang="de-DE" sz="750" b="1" i="0" dirty="0">
              <a:solidFill>
                <a:schemeClr val="tx1">
                  <a:lumMod val="65000"/>
                  <a:lumOff val="35000"/>
                </a:schemeClr>
              </a:solidFill>
              <a:latin typeface="Linotype Syntax Com Regular" panose="020B0604020202020204" pitchFamily="34" charset="0"/>
            </a:endParaRPr>
          </a:p>
        </p:txBody>
      </p:sp>
    </p:spTree>
    <p:extLst>
      <p:ext uri="{BB962C8B-B14F-4D97-AF65-F5344CB8AC3E}">
        <p14:creationId xmlns:p14="http://schemas.microsoft.com/office/powerpoint/2010/main" val="212496333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Infoseite 2  in Präsentation löschen!">
    <p:bg>
      <p:bgPr>
        <a:solidFill>
          <a:schemeClr val="bg1"/>
        </a:solidFill>
        <a:effectLst/>
      </p:bgPr>
    </p:bg>
    <p:spTree>
      <p:nvGrpSpPr>
        <p:cNvPr id="1" name=""/>
        <p:cNvGrpSpPr/>
        <p:nvPr/>
      </p:nvGrpSpPr>
      <p:grpSpPr>
        <a:xfrm>
          <a:off x="0" y="0"/>
          <a:ext cx="0" cy="0"/>
          <a:chOff x="0" y="0"/>
          <a:chExt cx="0" cy="0"/>
        </a:xfrm>
      </p:grpSpPr>
      <p:sp>
        <p:nvSpPr>
          <p:cNvPr id="12" name="Titel 1">
            <a:extLst>
              <a:ext uri="{FF2B5EF4-FFF2-40B4-BE49-F238E27FC236}">
                <a16:creationId xmlns:a16="http://schemas.microsoft.com/office/drawing/2014/main" id="{4921D59F-FDF7-1448-96F4-66B603508D47}"/>
              </a:ext>
            </a:extLst>
          </p:cNvPr>
          <p:cNvSpPr txBox="1">
            <a:spLocks/>
          </p:cNvSpPr>
          <p:nvPr/>
        </p:nvSpPr>
        <p:spPr>
          <a:xfrm>
            <a:off x="395040" y="1493068"/>
            <a:ext cx="8353424" cy="57579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dirty="0">
                <a:solidFill>
                  <a:schemeClr val="accent6"/>
                </a:solidFill>
                <a:latin typeface="Linotype Syntax Com Regular" panose="020B0604020202020204" pitchFamily="34" charset="0"/>
              </a:rPr>
              <a:t>3. FARBEN</a:t>
            </a:r>
          </a:p>
          <a:p>
            <a:r>
              <a:rPr lang="de-DE" sz="750" b="0" i="0" kern="1200" dirty="0">
                <a:solidFill>
                  <a:schemeClr val="tx1">
                    <a:lumMod val="65000"/>
                    <a:lumOff val="35000"/>
                  </a:schemeClr>
                </a:solidFill>
                <a:latin typeface="Linotype Syntax Com Regular" panose="020B0604020202020204" pitchFamily="34" charset="0"/>
                <a:ea typeface="+mj-ea"/>
                <a:cs typeface="+mj-cs"/>
              </a:rPr>
              <a:t>Die Farben des IPN-Corporate Designs inklusive der Forschungslinien-Farben sind in dieser Vorlage in den Designfarben definiert:</a:t>
            </a:r>
          </a:p>
        </p:txBody>
      </p:sp>
      <p:sp>
        <p:nvSpPr>
          <p:cNvPr id="18" name="Titel 1">
            <a:extLst>
              <a:ext uri="{FF2B5EF4-FFF2-40B4-BE49-F238E27FC236}">
                <a16:creationId xmlns:a16="http://schemas.microsoft.com/office/drawing/2014/main" id="{D27DAC46-4494-D04C-88CC-2D7557079391}"/>
              </a:ext>
            </a:extLst>
          </p:cNvPr>
          <p:cNvSpPr txBox="1">
            <a:spLocks/>
          </p:cNvSpPr>
          <p:nvPr/>
        </p:nvSpPr>
        <p:spPr>
          <a:xfrm>
            <a:off x="395040" y="772344"/>
            <a:ext cx="8353424" cy="576261"/>
          </a:xfrm>
          <a:prstGeom prst="rect">
            <a:avLst/>
          </a:prstGeom>
          <a:ln>
            <a:noFill/>
          </a:ln>
        </p:spPr>
        <p:txBody>
          <a:bodyPr vert="horz" lIns="0" tIns="0" rIns="0" bIns="0" rtlCol="0" anchor="t">
            <a:noAutofit/>
          </a:bodyPr>
          <a:lstStyle>
            <a:lvl1pPr algn="l" defTabSz="914400" rtl="0" eaLnBrk="1" latinLnBrk="0" hangingPunct="1">
              <a:lnSpc>
                <a:spcPct val="100000"/>
              </a:lnSpc>
              <a:spcBef>
                <a:spcPct val="0"/>
              </a:spcBef>
              <a:buNone/>
              <a:defRPr sz="4000" b="0" i="0" kern="1200">
                <a:solidFill>
                  <a:srgbClr val="929292">
                    <a:alpha val="0"/>
                  </a:srgbClr>
                </a:solidFill>
                <a:latin typeface="Linotype Syntax Com" panose="020B0604020202020204" pitchFamily="34" charset="0"/>
                <a:ea typeface="+mj-ea"/>
                <a:cs typeface="+mj-cs"/>
              </a:defRPr>
            </a:lvl1pPr>
          </a:lstStyle>
          <a:p>
            <a:pPr marL="0" marR="0" lvl="0" indent="0" algn="l" defTabSz="216000" rtl="0" eaLnBrk="1" fontAlgn="auto" latinLnBrk="0" hangingPunct="1">
              <a:lnSpc>
                <a:spcPct val="100000"/>
              </a:lnSpc>
              <a:spcBef>
                <a:spcPct val="0"/>
              </a:spcBef>
              <a:spcAft>
                <a:spcPts val="450"/>
              </a:spcAft>
              <a:buClrTx/>
              <a:buSzTx/>
              <a:buFontTx/>
              <a:buNone/>
              <a:tabLst/>
              <a:defRPr/>
            </a:pPr>
            <a:r>
              <a:rPr lang="de-DE" sz="1050" b="1" i="0" dirty="0">
                <a:solidFill>
                  <a:schemeClr val="accent6"/>
                </a:solidFill>
                <a:latin typeface="Linotype Syntax Com Regular" panose="020B0604020202020204" pitchFamily="34" charset="0"/>
              </a:rPr>
              <a:t>2. </a:t>
            </a:r>
            <a:r>
              <a:rPr lang="de-DE" sz="1050" b="1" i="0" cap="all" baseline="0" dirty="0">
                <a:solidFill>
                  <a:schemeClr val="accent6"/>
                </a:solidFill>
                <a:latin typeface="Linotype Syntax Com Regular" panose="020B0604020202020204" pitchFamily="34" charset="0"/>
              </a:rPr>
              <a:t>Projektlogos</a:t>
            </a:r>
          </a:p>
          <a:p>
            <a:pPr marL="0" marR="0" lvl="0" indent="0" algn="l" defTabSz="216000" rtl="0" eaLnBrk="1" fontAlgn="auto" latinLnBrk="0" hangingPunct="1">
              <a:lnSpc>
                <a:spcPct val="100000"/>
              </a:lnSpc>
              <a:spcBef>
                <a:spcPct val="0"/>
              </a:spcBef>
              <a:spcAft>
                <a:spcPts val="450"/>
              </a:spcAft>
              <a:buClrTx/>
              <a:buSzTx/>
              <a:buFontTx/>
              <a:buNone/>
              <a:tabLst/>
              <a:defRPr/>
            </a:pPr>
            <a:r>
              <a:rPr lang="de-DE" sz="750" b="0" i="0" dirty="0">
                <a:solidFill>
                  <a:schemeClr val="tx1">
                    <a:lumMod val="65000"/>
                    <a:lumOff val="35000"/>
                  </a:schemeClr>
                </a:solidFill>
                <a:latin typeface="Linotype Syntax Com Regular" panose="020B0604020202020204" pitchFamily="34" charset="0"/>
              </a:rPr>
              <a:t>Wenn Sie ein Projektlogo platzieren wollen, nutzen Sie bitte den dafür vorgesehenen Platzhalter links neben dem IPN-Logo. </a:t>
            </a:r>
            <a:br>
              <a:rPr lang="de-DE" sz="750" b="0" i="0" dirty="0">
                <a:solidFill>
                  <a:schemeClr val="tx1">
                    <a:lumMod val="65000"/>
                    <a:lumOff val="35000"/>
                  </a:schemeClr>
                </a:solidFill>
                <a:latin typeface="Linotype Syntax Com Regular" panose="020B0604020202020204" pitchFamily="34" charset="0"/>
              </a:rPr>
            </a:br>
            <a:r>
              <a:rPr lang="de-DE" sz="750" b="0" i="0" dirty="0">
                <a:solidFill>
                  <a:schemeClr val="tx1">
                    <a:lumMod val="65000"/>
                    <a:lumOff val="35000"/>
                  </a:schemeClr>
                </a:solidFill>
                <a:latin typeface="Linotype Syntax Com Regular" panose="020B0604020202020204" pitchFamily="34" charset="0"/>
              </a:rPr>
              <a:t>Passen Sie bei Bedarf die Größe des eingefügten Logos an den Bildrahmen an.</a:t>
            </a:r>
          </a:p>
        </p:txBody>
      </p:sp>
      <p:pic>
        <p:nvPicPr>
          <p:cNvPr id="15" name="Grafik 14">
            <a:extLst>
              <a:ext uri="{FF2B5EF4-FFF2-40B4-BE49-F238E27FC236}">
                <a16:creationId xmlns:a16="http://schemas.microsoft.com/office/drawing/2014/main" id="{C16A9816-7636-4043-899C-E8379B6F6A3B}"/>
              </a:ext>
            </a:extLst>
          </p:cNvPr>
          <p:cNvPicPr>
            <a:picLocks noChangeAspect="1"/>
          </p:cNvPicPr>
          <p:nvPr/>
        </p:nvPicPr>
        <p:blipFill>
          <a:blip r:embed="rId2"/>
          <a:stretch>
            <a:fillRect/>
          </a:stretch>
        </p:blipFill>
        <p:spPr>
          <a:xfrm>
            <a:off x="7856746" y="203183"/>
            <a:ext cx="891718" cy="497153"/>
          </a:xfrm>
          <a:prstGeom prst="rect">
            <a:avLst/>
          </a:prstGeom>
        </p:spPr>
      </p:pic>
      <p:pic>
        <p:nvPicPr>
          <p:cNvPr id="20" name="Grafik 19">
            <a:extLst>
              <a:ext uri="{FF2B5EF4-FFF2-40B4-BE49-F238E27FC236}">
                <a16:creationId xmlns:a16="http://schemas.microsoft.com/office/drawing/2014/main" id="{449905DB-15F9-CB4D-971F-A4F758524BD0}"/>
              </a:ext>
            </a:extLst>
          </p:cNvPr>
          <p:cNvPicPr>
            <a:picLocks noChangeAspect="1"/>
          </p:cNvPicPr>
          <p:nvPr userDrawn="1"/>
        </p:nvPicPr>
        <p:blipFill>
          <a:blip r:embed="rId3"/>
          <a:stretch>
            <a:fillRect/>
          </a:stretch>
        </p:blipFill>
        <p:spPr>
          <a:xfrm>
            <a:off x="2483768" y="2175872"/>
            <a:ext cx="2835875" cy="1837328"/>
          </a:xfrm>
          <a:prstGeom prst="rect">
            <a:avLst/>
          </a:prstGeom>
        </p:spPr>
      </p:pic>
      <p:sp>
        <p:nvSpPr>
          <p:cNvPr id="21" name="Textfeld 20">
            <a:extLst>
              <a:ext uri="{FF2B5EF4-FFF2-40B4-BE49-F238E27FC236}">
                <a16:creationId xmlns:a16="http://schemas.microsoft.com/office/drawing/2014/main" id="{4D5A52E3-714D-8844-9CA0-9BE12F95A6D2}"/>
              </a:ext>
            </a:extLst>
          </p:cNvPr>
          <p:cNvSpPr txBox="1"/>
          <p:nvPr userDrawn="1"/>
        </p:nvSpPr>
        <p:spPr>
          <a:xfrm>
            <a:off x="1444006" y="2477553"/>
            <a:ext cx="1976916" cy="1361911"/>
          </a:xfrm>
          <a:prstGeom prst="rect">
            <a:avLst/>
          </a:prstGeom>
          <a:noFill/>
        </p:spPr>
        <p:txBody>
          <a:bodyPr wrap="square" rtlCol="0">
            <a:spAutoFit/>
          </a:bodyPr>
          <a:lstStyle/>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dirty="0">
                <a:solidFill>
                  <a:schemeClr val="tx1">
                    <a:lumMod val="65000"/>
                    <a:lumOff val="35000"/>
                  </a:schemeClr>
                </a:solidFill>
                <a:latin typeface="Linotype Syntax Com Medium" panose="020B0604020202020204" pitchFamily="34" charset="0"/>
              </a:rPr>
              <a:t>Akzent 1: </a:t>
            </a:r>
            <a:r>
              <a:rPr lang="de-DE" sz="750" b="0" i="0" u="none" dirty="0">
                <a:solidFill>
                  <a:schemeClr val="accent1"/>
                </a:solidFill>
                <a:latin typeface="Linotype Syntax Com Medium" panose="020B0604020202020204" pitchFamily="34" charset="0"/>
              </a:rPr>
              <a:t>Grau 65%</a:t>
            </a: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dirty="0">
              <a:solidFill>
                <a:schemeClr val="accent1"/>
              </a:solidFill>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dirty="0">
                <a:solidFill>
                  <a:schemeClr val="tx1">
                    <a:lumMod val="65000"/>
                    <a:lumOff val="35000"/>
                  </a:schemeClr>
                </a:solidFill>
                <a:latin typeface="Linotype Syntax Com Medium" panose="020B0604020202020204" pitchFamily="34" charset="0"/>
              </a:rPr>
              <a:t>Akzent 2: </a:t>
            </a:r>
            <a:r>
              <a:rPr lang="de-DE" sz="750" b="0" i="0" u="none" dirty="0">
                <a:solidFill>
                  <a:schemeClr val="accent2"/>
                </a:solidFill>
                <a:latin typeface="Linotype Syntax Com Medium" panose="020B0604020202020204" pitchFamily="34" charset="0"/>
              </a:rPr>
              <a:t>FL</a:t>
            </a: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dirty="0">
                <a:solidFill>
                  <a:schemeClr val="tx1">
                    <a:lumMod val="65000"/>
                    <a:lumOff val="35000"/>
                  </a:schemeClr>
                </a:solidFill>
                <a:latin typeface="Linotype Syntax Com Medium" panose="020B0604020202020204" pitchFamily="34" charset="0"/>
              </a:rPr>
              <a:t>Akzent 3: </a:t>
            </a:r>
            <a:r>
              <a:rPr lang="de-DE" sz="750" b="0" i="0" u="none" dirty="0">
                <a:solidFill>
                  <a:schemeClr val="accent3"/>
                </a:solidFill>
                <a:latin typeface="Linotype Syntax Com Medium" panose="020B0604020202020204" pitchFamily="34" charset="0"/>
              </a:rPr>
              <a:t>FL</a:t>
            </a: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br>
              <a:rPr lang="de-DE" sz="750" b="0" i="0" u="none" dirty="0">
                <a:latin typeface="Linotype Syntax Com Medium" panose="020B0604020202020204" pitchFamily="34" charset="0"/>
              </a:rPr>
            </a:br>
            <a:r>
              <a:rPr lang="de-DE" sz="750" b="0" i="0" u="none" dirty="0">
                <a:solidFill>
                  <a:schemeClr val="tx1">
                    <a:lumMod val="65000"/>
                    <a:lumOff val="35000"/>
                  </a:schemeClr>
                </a:solidFill>
                <a:latin typeface="Linotype Syntax Com Medium" panose="020B0604020202020204" pitchFamily="34" charset="0"/>
              </a:rPr>
              <a:t>Akzent 4: </a:t>
            </a:r>
            <a:r>
              <a:rPr lang="de-DE" sz="750" b="0" i="0" u="none" dirty="0">
                <a:solidFill>
                  <a:schemeClr val="accent4"/>
                </a:solidFill>
                <a:latin typeface="Linotype Syntax Com Medium" panose="020B0604020202020204" pitchFamily="34" charset="0"/>
              </a:rPr>
              <a:t>FL</a:t>
            </a: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br>
              <a:rPr lang="de-DE" sz="750" b="0" i="0" u="none" dirty="0">
                <a:latin typeface="Linotype Syntax Com Medium" panose="020B0604020202020204" pitchFamily="34" charset="0"/>
              </a:rPr>
            </a:br>
            <a:r>
              <a:rPr lang="de-DE" sz="750" b="0" i="0" u="none" dirty="0">
                <a:solidFill>
                  <a:schemeClr val="tx1">
                    <a:lumMod val="65000"/>
                    <a:lumOff val="35000"/>
                  </a:schemeClr>
                </a:solidFill>
                <a:latin typeface="Linotype Syntax Com Medium" panose="020B0604020202020204" pitchFamily="34" charset="0"/>
              </a:rPr>
              <a:t>Akzent 5</a:t>
            </a:r>
            <a:r>
              <a:rPr lang="de-DE" sz="750" b="0" i="0" u="none" dirty="0">
                <a:solidFill>
                  <a:schemeClr val="accent6"/>
                </a:solidFill>
                <a:latin typeface="Linotype Syntax Com Medium" panose="020B0604020202020204" pitchFamily="34" charset="0"/>
              </a:rPr>
              <a:t>: </a:t>
            </a:r>
            <a:r>
              <a:rPr lang="de-DE" sz="750" b="0" i="0" u="none" dirty="0">
                <a:solidFill>
                  <a:schemeClr val="accent5"/>
                </a:solidFill>
                <a:latin typeface="Linotype Syntax Com Medium" panose="020B0604020202020204" pitchFamily="34" charset="0"/>
              </a:rPr>
              <a:t>FL</a:t>
            </a: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endParaRPr lang="de-DE" sz="750" b="0" i="0" u="none" dirty="0">
              <a:latin typeface="Linotype Syntax Com Medium" panose="020B0604020202020204" pitchFamily="34" charset="0"/>
            </a:endParaRPr>
          </a:p>
          <a:p>
            <a:pPr marL="0" marR="0" lvl="0" indent="0" algn="l" defTabSz="685800" rtl="0" eaLnBrk="1" fontAlgn="auto" latinLnBrk="0" hangingPunct="1">
              <a:lnSpc>
                <a:spcPts val="930"/>
              </a:lnSpc>
              <a:spcBef>
                <a:spcPts val="0"/>
              </a:spcBef>
              <a:spcAft>
                <a:spcPts val="0"/>
              </a:spcAft>
              <a:buClrTx/>
              <a:buSzTx/>
              <a:buFontTx/>
              <a:buNone/>
              <a:tabLst/>
              <a:defRPr/>
            </a:pPr>
            <a:r>
              <a:rPr lang="de-DE" sz="750" b="0" i="0" u="none" dirty="0">
                <a:solidFill>
                  <a:schemeClr val="tx1">
                    <a:lumMod val="65000"/>
                    <a:lumOff val="35000"/>
                  </a:schemeClr>
                </a:solidFill>
                <a:latin typeface="Linotype Syntax Com Medium" panose="020B0604020202020204" pitchFamily="34" charset="0"/>
              </a:rPr>
              <a:t>Akzent 6: </a:t>
            </a:r>
            <a:r>
              <a:rPr lang="de-DE" sz="750" b="0" i="0" u="none" dirty="0">
                <a:solidFill>
                  <a:schemeClr val="accent6"/>
                </a:solidFill>
                <a:latin typeface="Linotype Syntax Com Medium" panose="020B0604020202020204" pitchFamily="34" charset="0"/>
              </a:rPr>
              <a:t>IPN-Blau</a:t>
            </a:r>
            <a:endParaRPr lang="de-DE" sz="750" b="0" i="0" u="none" dirty="0">
              <a:latin typeface="Linotype Syntax Com Medium" panose="020B0604020202020204" pitchFamily="34" charset="0"/>
            </a:endParaRPr>
          </a:p>
        </p:txBody>
      </p:sp>
      <p:grpSp>
        <p:nvGrpSpPr>
          <p:cNvPr id="22" name="Gruppieren 21">
            <a:extLst>
              <a:ext uri="{FF2B5EF4-FFF2-40B4-BE49-F238E27FC236}">
                <a16:creationId xmlns:a16="http://schemas.microsoft.com/office/drawing/2014/main" id="{D92B9C79-971E-2F4A-BAA6-D9A6AA12DD29}"/>
              </a:ext>
            </a:extLst>
          </p:cNvPr>
          <p:cNvGrpSpPr/>
          <p:nvPr userDrawn="1"/>
        </p:nvGrpSpPr>
        <p:grpSpPr>
          <a:xfrm>
            <a:off x="415387" y="2213322"/>
            <a:ext cx="858059" cy="1686085"/>
            <a:chOff x="1026693" y="2305831"/>
            <a:chExt cx="858059" cy="1686085"/>
          </a:xfrm>
        </p:grpSpPr>
        <p:pic>
          <p:nvPicPr>
            <p:cNvPr id="23" name="Grafik 22">
              <a:extLst>
                <a:ext uri="{FF2B5EF4-FFF2-40B4-BE49-F238E27FC236}">
                  <a16:creationId xmlns:a16="http://schemas.microsoft.com/office/drawing/2014/main" id="{D76EB63A-B572-4342-A8D9-81A28E879462}"/>
                </a:ext>
              </a:extLst>
            </p:cNvPr>
            <p:cNvPicPr>
              <a:picLocks noChangeAspect="1"/>
            </p:cNvPicPr>
            <p:nvPr/>
          </p:nvPicPr>
          <p:blipFill>
            <a:blip r:embed="rId4"/>
            <a:stretch>
              <a:fillRect/>
            </a:stretch>
          </p:blipFill>
          <p:spPr>
            <a:xfrm>
              <a:off x="1026693" y="2305831"/>
              <a:ext cx="858059" cy="1686085"/>
            </a:xfrm>
            <a:prstGeom prst="rect">
              <a:avLst/>
            </a:prstGeom>
            <a:effectLst>
              <a:outerShdw blurRad="63500" sx="102000" sy="102000" algn="ctr" rotWithShape="0">
                <a:prstClr val="black">
                  <a:alpha val="40000"/>
                </a:prstClr>
              </a:outerShdw>
            </a:effectLst>
          </p:spPr>
        </p:pic>
        <p:sp>
          <p:nvSpPr>
            <p:cNvPr id="24" name="Abgerundetes Rechteck 23">
              <a:extLst>
                <a:ext uri="{FF2B5EF4-FFF2-40B4-BE49-F238E27FC236}">
                  <a16:creationId xmlns:a16="http://schemas.microsoft.com/office/drawing/2014/main" id="{F69D074B-6E1A-B64E-8C71-DED1BAF7BC99}"/>
                </a:ext>
              </a:extLst>
            </p:cNvPr>
            <p:cNvSpPr/>
            <p:nvPr/>
          </p:nvSpPr>
          <p:spPr>
            <a:xfrm>
              <a:off x="1285200" y="2575630"/>
              <a:ext cx="576000" cy="100800"/>
            </a:xfrm>
            <a:prstGeom prst="roundRect">
              <a:avLst/>
            </a:prstGeom>
            <a:no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sz="1350"/>
            </a:p>
          </p:txBody>
        </p:sp>
      </p:grpSp>
    </p:spTree>
    <p:extLst>
      <p:ext uri="{BB962C8B-B14F-4D97-AF65-F5344CB8AC3E}">
        <p14:creationId xmlns:p14="http://schemas.microsoft.com/office/powerpoint/2010/main" val="3570814565"/>
      </p:ext>
    </p:extLst>
  </p:cSld>
  <p:clrMapOvr>
    <a:masterClrMapping/>
  </p:clrMapOvr>
  <p:extLst>
    <p:ext uri="{DCECCB84-F9BA-43D5-87BE-67443E8EF086}">
      <p15:sldGuideLst xmlns:p15="http://schemas.microsoft.com/office/powerpoint/2012/main">
        <p15:guide id="5" orient="horz" pos="1394">
          <p15:clr>
            <a:srgbClr val="FBAE40"/>
          </p15:clr>
        </p15:guide>
        <p15:guide id="6" orient="horz" pos="2528"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287" y="915988"/>
            <a:ext cx="8353425" cy="576262"/>
          </a:xfrm>
          <a:prstGeom prst="rect">
            <a:avLst/>
          </a:prstGeom>
        </p:spPr>
        <p:txBody>
          <a:bodyPr vert="horz" lIns="0" tIns="0" rIns="0" bIns="0" rtlCol="0" anchor="b" anchorCtr="0">
            <a:normAutofit/>
          </a:bodyPr>
          <a:lstStyle/>
          <a:p>
            <a:r>
              <a:rPr lang="de-DE" dirty="0"/>
              <a:t>Mastertitelformat bearbeiten</a:t>
            </a:r>
            <a:endParaRPr lang="en-US" dirty="0"/>
          </a:p>
        </p:txBody>
      </p:sp>
      <p:sp>
        <p:nvSpPr>
          <p:cNvPr id="3" name="Text Placeholder 2"/>
          <p:cNvSpPr>
            <a:spLocks noGrp="1"/>
          </p:cNvSpPr>
          <p:nvPr>
            <p:ph type="body" idx="1"/>
          </p:nvPr>
        </p:nvSpPr>
        <p:spPr>
          <a:xfrm>
            <a:off x="395287" y="1636713"/>
            <a:ext cx="8353425" cy="2963811"/>
          </a:xfrm>
          <a:prstGeom prst="rect">
            <a:avLst/>
          </a:prstGeom>
        </p:spPr>
        <p:txBody>
          <a:bodyPr vert="horz" lIns="0" tIns="0" rIns="0" bIns="0" rtlCol="0">
            <a:normAutofit/>
          </a:bodyPr>
          <a:lstStyle/>
          <a:p>
            <a:pPr lvl="0"/>
            <a:r>
              <a:rPr lang="de-DE" dirty="0"/>
              <a:t>Formatvorlagen des Textmasters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4" name="Fußzeilenplatzhalter 3">
            <a:extLst>
              <a:ext uri="{FF2B5EF4-FFF2-40B4-BE49-F238E27FC236}">
                <a16:creationId xmlns:a16="http://schemas.microsoft.com/office/drawing/2014/main" id="{3FA3FBDE-7AEB-2844-B9BB-2BD82A88497A}"/>
              </a:ext>
            </a:extLst>
          </p:cNvPr>
          <p:cNvSpPr>
            <a:spLocks noGrp="1"/>
          </p:cNvSpPr>
          <p:nvPr>
            <p:ph type="ftr" sz="quarter" idx="3"/>
          </p:nvPr>
        </p:nvSpPr>
        <p:spPr>
          <a:xfrm>
            <a:off x="395287" y="5021262"/>
            <a:ext cx="8353425" cy="123826"/>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de-DE" dirty="0"/>
          </a:p>
        </p:txBody>
      </p:sp>
    </p:spTree>
    <p:extLst>
      <p:ext uri="{BB962C8B-B14F-4D97-AF65-F5344CB8AC3E}">
        <p14:creationId xmlns:p14="http://schemas.microsoft.com/office/powerpoint/2010/main" val="2464296359"/>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hdr="0" ftr="0"/>
  <p:txStyles>
    <p:titleStyle>
      <a:lvl1pPr algn="l" defTabSz="685800" rtl="0" eaLnBrk="1" latinLnBrk="0" hangingPunct="1">
        <a:lnSpc>
          <a:spcPct val="90000"/>
        </a:lnSpc>
        <a:spcBef>
          <a:spcPct val="0"/>
        </a:spcBef>
        <a:buNone/>
        <a:defRPr sz="3200" b="1" i="0" kern="1200">
          <a:solidFill>
            <a:schemeClr val="accent6"/>
          </a:solidFill>
          <a:latin typeface="Linotype Syntax Com Regular" panose="020B0604020202020204" pitchFamily="34"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b="0" i="0" kern="1200">
          <a:solidFill>
            <a:schemeClr val="tx1">
              <a:lumMod val="65000"/>
              <a:lumOff val="3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b="0" i="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2" pos="249">
          <p15:clr>
            <a:srgbClr val="F26B43"/>
          </p15:clr>
        </p15:guide>
        <p15:guide id="3" pos="5511">
          <p15:clr>
            <a:srgbClr val="F26B43"/>
          </p15:clr>
        </p15:guide>
        <p15:guide id="4" orient="horz" pos="3072">
          <p15:clr>
            <a:srgbClr val="F26B43"/>
          </p15:clr>
        </p15:guide>
        <p15:guide id="5" orient="horz" pos="3163">
          <p15:clr>
            <a:srgbClr val="F26B43"/>
          </p15:clr>
        </p15:guide>
        <p15:guide id="6" orient="horz" pos="577">
          <p15:clr>
            <a:srgbClr val="F26B43"/>
          </p15:clr>
        </p15:guide>
        <p15:guide id="7" orient="horz" pos="940">
          <p15:clr>
            <a:srgbClr val="F26B43"/>
          </p15:clr>
        </p15:guide>
        <p15:guide id="8" orient="horz" pos="1031">
          <p15:clr>
            <a:srgbClr val="F26B43"/>
          </p15:clr>
        </p15:guide>
        <p15:guide id="9" pos="2880">
          <p15:clr>
            <a:srgbClr val="F26B43"/>
          </p15:clr>
        </p15:guide>
        <p15:guide id="10" orient="horz" pos="124">
          <p15:clr>
            <a:srgbClr val="F26B43"/>
          </p15:clr>
        </p15:guide>
        <p15:guide id="11" orient="horz" pos="44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hyperlink" Target="mailto:michael.nickl@tum.de" TargetMode="External"/><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D0BA2BB-D32C-E2FF-8CC2-8B74EE0E811C}"/>
              </a:ext>
            </a:extLst>
          </p:cNvPr>
          <p:cNvSpPr>
            <a:spLocks noGrp="1"/>
          </p:cNvSpPr>
          <p:nvPr>
            <p:ph idx="1"/>
          </p:nvPr>
        </p:nvSpPr>
        <p:spPr/>
        <p:txBody>
          <a:bodyPr/>
          <a:lstStyle/>
          <a:p>
            <a:pPr marL="285750" indent="-285750"/>
            <a:r>
              <a:rPr lang="de-DE" dirty="0"/>
              <a:t>Link zu Materialordner vom ersten Teil der Fortbildung ausgraben</a:t>
            </a:r>
            <a:br>
              <a:rPr lang="de-DE" dirty="0"/>
            </a:br>
            <a:r>
              <a:rPr lang="de-DE" dirty="0"/>
              <a:t>(Ort beliebig, Teilnehmende sollen Zugriff auf Fortbildungsmaterial bekommen)</a:t>
            </a:r>
          </a:p>
          <a:p>
            <a:pPr marL="285750" indent="-285750"/>
            <a:r>
              <a:rPr lang="de-DE" dirty="0"/>
              <a:t>Die Simulation prüfen. Diese stellt einen zentralen Baustein der Fortbildung dar. Daher vorab sicherstellen, dass die Bearbeitung in der Fortbildung möglich ist (ggf. Mail an </a:t>
            </a:r>
            <a:r>
              <a:rPr lang="de-DE" dirty="0">
                <a:hlinkClick r:id="rId3"/>
              </a:rPr>
              <a:t>michael.nickl@tum.de</a:t>
            </a:r>
            <a:r>
              <a:rPr lang="de-DE" dirty="0"/>
              <a:t>)</a:t>
            </a:r>
          </a:p>
          <a:p>
            <a:pPr marL="285750" indent="-285750"/>
            <a:r>
              <a:rPr lang="de-DE" dirty="0"/>
              <a:t>Bitte außerdem prüfen, dass ggf. Ersatzgeräte vorhanden sind und die Internetverbindung ausreichend ist, damit alle Lehrkräfte gleichzeitig Videos ansehen können.</a:t>
            </a:r>
          </a:p>
          <a:p>
            <a:pPr marL="285750" indent="-285750"/>
            <a:r>
              <a:rPr lang="de-DE" dirty="0"/>
              <a:t>Die Evaluation prüfen. Alternativ kann dieser Teil auch weggelassen werden und durch eigene Evaluationsansätze ersetzt werden. </a:t>
            </a:r>
          </a:p>
          <a:p>
            <a:pPr marL="285750" indent="-285750"/>
            <a:r>
              <a:rPr lang="de-DE" dirty="0"/>
              <a:t>Links zu den einzelnen Teilen jeweils in Word Dokument kopieren und den Teilnehmenden zur Verfügung stellen, damit bei Bedarf in der Fortbildung sofort darauf zurückgegriffen werden kann.</a:t>
            </a:r>
          </a:p>
          <a:p>
            <a:endParaRPr lang="de-DE" dirty="0"/>
          </a:p>
        </p:txBody>
      </p:sp>
      <p:sp>
        <p:nvSpPr>
          <p:cNvPr id="3" name="Titel 2">
            <a:extLst>
              <a:ext uri="{FF2B5EF4-FFF2-40B4-BE49-F238E27FC236}">
                <a16:creationId xmlns:a16="http://schemas.microsoft.com/office/drawing/2014/main" id="{C09BFD02-3B07-0DA4-A0C8-FC34879A1FB9}"/>
              </a:ext>
            </a:extLst>
          </p:cNvPr>
          <p:cNvSpPr>
            <a:spLocks noGrp="1"/>
          </p:cNvSpPr>
          <p:nvPr>
            <p:ph type="title"/>
          </p:nvPr>
        </p:nvSpPr>
        <p:spPr>
          <a:xfrm>
            <a:off x="319091" y="972795"/>
            <a:ext cx="8508999" cy="392415"/>
          </a:xfrm>
        </p:spPr>
        <p:txBody>
          <a:bodyPr/>
          <a:lstStyle/>
          <a:p>
            <a:r>
              <a:rPr lang="de-DE" dirty="0"/>
              <a:t>VOR DER VERANSTALTUNG</a:t>
            </a:r>
          </a:p>
        </p:txBody>
      </p:sp>
      <p:sp>
        <p:nvSpPr>
          <p:cNvPr id="4" name="Foliennummernplatzhalter 3">
            <a:extLst>
              <a:ext uri="{FF2B5EF4-FFF2-40B4-BE49-F238E27FC236}">
                <a16:creationId xmlns:a16="http://schemas.microsoft.com/office/drawing/2014/main" id="{4685E3D0-C3D7-47EF-C8A0-2B7B9985A06B}"/>
              </a:ext>
            </a:extLst>
          </p:cNvPr>
          <p:cNvSpPr>
            <a:spLocks noGrp="1"/>
          </p:cNvSpPr>
          <p:nvPr>
            <p:ph type="sldNum" sz="quarter" idx="11"/>
          </p:nvPr>
        </p:nvSpPr>
        <p:spPr/>
        <p:txBody>
          <a:bodyPr/>
          <a:lstStyle/>
          <a:p>
            <a:endParaRPr lang="de-DE" dirty="0"/>
          </a:p>
        </p:txBody>
      </p:sp>
    </p:spTree>
    <p:extLst>
      <p:ext uri="{BB962C8B-B14F-4D97-AF65-F5344CB8AC3E}">
        <p14:creationId xmlns:p14="http://schemas.microsoft.com/office/powerpoint/2010/main" val="56800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10</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539430"/>
          </a:xfrm>
          <a:prstGeom prst="rect">
            <a:avLst/>
          </a:prstGeom>
          <a:noFill/>
        </p:spPr>
        <p:txBody>
          <a:bodyPr wrap="square">
            <a:spAutoFit/>
          </a:bodyPr>
          <a:lstStyle/>
          <a:p>
            <a:pPr marL="0" marR="0" lvl="1" indent="0" algn="l" defTabSz="685800" rtl="0" eaLnBrk="1" fontAlgn="auto" latinLnBrk="0" hangingPunct="1">
              <a:lnSpc>
                <a:spcPct val="100000"/>
              </a:lnSpc>
              <a:spcBef>
                <a:spcPts val="0"/>
              </a:spcBef>
              <a:spcAft>
                <a:spcPts val="0"/>
              </a:spcAft>
              <a:buClrTx/>
              <a:buSzTx/>
              <a:buFontTx/>
              <a:buNone/>
              <a:tabLst/>
              <a:defRPr sz="1800"/>
            </a:pPr>
            <a:r>
              <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rPr>
              <a:t>Förderung (heuristischer) Strategien beim Problemlösen</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Angeleitetes Einüben selbstständiger und richtiger Nutzung</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Informieren über Nutzen und Grenzen von Strategien</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Einüben der Strategie in verschiedenen Aufgaben</a:t>
            </a:r>
          </a:p>
          <a:p>
            <a:pPr marL="0" marR="0" lvl="1" algn="r" defTabSz="685800" rtl="0" eaLnBrk="1" fontAlgn="auto" latinLnBrk="0" hangingPunct="1">
              <a:lnSpc>
                <a:spcPct val="100000"/>
              </a:lnSpc>
              <a:spcBef>
                <a:spcPts val="0"/>
              </a:spcBef>
              <a:spcAft>
                <a:spcPts val="0"/>
              </a:spcAft>
              <a:buClrTx/>
              <a:buSzTx/>
              <a:tabLst/>
              <a:defRPr sz="1800"/>
            </a:pPr>
            <a:r>
              <a:rPr lang="de-DE" sz="800" dirty="0">
                <a:solidFill>
                  <a:schemeClr val="bg1">
                    <a:lumMod val="65000"/>
                  </a:schemeClr>
                </a:solidFill>
              </a:rPr>
              <a:t>(Hasselhorn, 1992)</a:t>
            </a:r>
          </a:p>
          <a:p>
            <a:pPr marL="0" marR="0" lvl="1" indent="0" algn="l" defTabSz="685800" rtl="0" eaLnBrk="1" fontAlgn="auto" latinLnBrk="0" hangingPunct="1">
              <a:lnSpc>
                <a:spcPct val="100000"/>
              </a:lnSpc>
              <a:spcBef>
                <a:spcPts val="0"/>
              </a:spcBef>
              <a:spcAft>
                <a:spcPts val="0"/>
              </a:spcAft>
              <a:buClrTx/>
              <a:buSzTx/>
              <a:buFontTx/>
              <a:buNone/>
              <a:tabLst/>
              <a:defRPr sz="1800"/>
            </a:pP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marL="0" marR="0" lvl="1" indent="0" algn="l" defTabSz="685800" rtl="0" eaLnBrk="1" fontAlgn="auto" latinLnBrk="0" hangingPunct="1">
              <a:lnSpc>
                <a:spcPct val="100000"/>
              </a:lnSpc>
              <a:spcBef>
                <a:spcPts val="0"/>
              </a:spcBef>
              <a:spcAft>
                <a:spcPts val="0"/>
              </a:spcAft>
              <a:buClrTx/>
              <a:buSzTx/>
              <a:buFontTx/>
              <a:buNone/>
              <a:tabLst/>
              <a:defRPr sz="1800"/>
            </a:pPr>
            <a:r>
              <a:rPr lang="de-DE" sz="1800" b="1" dirty="0">
                <a:solidFill>
                  <a:srgbClr val="000000"/>
                </a:solidFill>
                <a:latin typeface="Linotype Syntax Com Regular"/>
              </a:rPr>
              <a:t>Empirisch fundiertes Beispiel </a:t>
            </a:r>
            <a:r>
              <a:rPr lang="de-DE" sz="1800" dirty="0">
                <a:solidFill>
                  <a:srgbClr val="000000"/>
                </a:solidFill>
                <a:latin typeface="Linotype Syntax Com Regular"/>
              </a:rPr>
              <a:t>(Bruder, 2003)</a:t>
            </a: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sz="1800" dirty="0">
                <a:solidFill>
                  <a:srgbClr val="000000"/>
                </a:solidFill>
                <a:latin typeface="Linotype Syntax Com Regular"/>
              </a:rPr>
              <a:t>Langfristiges Förderkonzept in </a:t>
            </a: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4 Etappen: </a:t>
            </a:r>
            <a:b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b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(1) konsequent Hilfsimpulse zur Heuristik geben, </a:t>
            </a:r>
            <a:b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b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(2) Musteraufgabe als Eselsbrücke, </a:t>
            </a:r>
            <a:b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b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(3) bewusste Übung, </a:t>
            </a:r>
            <a:b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b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(4) unterbewusste Anwendung in anderen Kontexten</a:t>
            </a:r>
          </a:p>
          <a:p>
            <a:pPr marL="0" marR="0" lvl="1" algn="l" defTabSz="685800" rtl="0" eaLnBrk="1" fontAlgn="auto" latinLnBrk="0" hangingPunct="1">
              <a:lnSpc>
                <a:spcPct val="100000"/>
              </a:lnSpc>
              <a:spcBef>
                <a:spcPts val="0"/>
              </a:spcBef>
              <a:spcAft>
                <a:spcPts val="0"/>
              </a:spcAft>
              <a:buClrTx/>
              <a:buSzTx/>
              <a:tabLst/>
              <a:defRPr sz="1800"/>
            </a:pPr>
            <a:endParaRPr lang="de-DE" b="1" dirty="0"/>
          </a:p>
        </p:txBody>
      </p:sp>
    </p:spTree>
    <p:extLst>
      <p:ext uri="{BB962C8B-B14F-4D97-AF65-F5344CB8AC3E}">
        <p14:creationId xmlns:p14="http://schemas.microsoft.com/office/powerpoint/2010/main" val="2313038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11</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marL="0" marR="0" lvl="1" indent="0" algn="l" defTabSz="685800" rtl="0" eaLnBrk="1" fontAlgn="auto" latinLnBrk="0" hangingPunct="1">
              <a:lnSpc>
                <a:spcPct val="100000"/>
              </a:lnSpc>
              <a:spcBef>
                <a:spcPts val="0"/>
              </a:spcBef>
              <a:spcAft>
                <a:spcPts val="0"/>
              </a:spcAft>
              <a:buClrTx/>
              <a:buSzTx/>
              <a:buFontTx/>
              <a:buNone/>
              <a:tabLst/>
              <a:defRPr sz="1800"/>
            </a:pPr>
            <a:r>
              <a:rPr lang="de-DE" sz="1800" b="1" dirty="0">
                <a:solidFill>
                  <a:srgbClr val="000000"/>
                </a:solidFill>
                <a:latin typeface="Linotype Syntax Com Regular"/>
              </a:rPr>
              <a:t>Weiteres Studienbeispiel </a:t>
            </a:r>
            <a:r>
              <a:rPr lang="de-DE" sz="1800" dirty="0">
                <a:solidFill>
                  <a:srgbClr val="000000"/>
                </a:solidFill>
                <a:latin typeface="Linotype Syntax Com Regular"/>
              </a:rPr>
              <a:t>(</a:t>
            </a:r>
            <a:r>
              <a:rPr lang="de-DE" sz="1800" dirty="0" err="1">
                <a:solidFill>
                  <a:srgbClr val="000000"/>
                </a:solidFill>
                <a:latin typeface="Linotype Syntax Com Regular"/>
              </a:rPr>
              <a:t>Reiss</a:t>
            </a:r>
            <a:r>
              <a:rPr lang="de-DE" sz="1800" dirty="0">
                <a:solidFill>
                  <a:srgbClr val="000000"/>
                </a:solidFill>
                <a:latin typeface="Linotype Syntax Com Regular"/>
              </a:rPr>
              <a:t> et al., 2008)</a:t>
            </a:r>
            <a:endParaRPr kumimoji="0" lang="de-DE" sz="1800" b="1" i="0" u="none" strike="noStrike" kern="1200" cap="none" spc="0" normalizeH="0" baseline="0" noProof="0" dirty="0">
              <a:ln>
                <a:noFill/>
              </a:ln>
              <a:solidFill>
                <a:srgbClr val="000000"/>
              </a:solidFill>
              <a:effectLst/>
              <a:uLnTx/>
              <a:uFillTx/>
              <a:latin typeface="Linotype Syntax Com Regular"/>
              <a:ea typeface="+mn-ea"/>
              <a:cs typeface="+mn-cs"/>
            </a:endParaRP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sz="1800" dirty="0">
                <a:solidFill>
                  <a:srgbClr val="000000"/>
                </a:solidFill>
                <a:latin typeface="Linotype Syntax Com Regular"/>
              </a:rPr>
              <a:t>Im Kontext Beweisen und Argumentieren</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sz="1800" dirty="0">
                <a:solidFill>
                  <a:srgbClr val="000000"/>
                </a:solidFill>
                <a:latin typeface="Linotype Syntax Com Regular"/>
              </a:rPr>
              <a:t>SchülerInnen arbeiten an heuristischen Lösungsbeispielen:</a:t>
            </a:r>
          </a:p>
          <a:p>
            <a:pPr marL="628650" lvl="2" indent="-285750">
              <a:buFont typeface="Arial" panose="020B0604020202020204" pitchFamily="34" charset="0"/>
              <a:buChar char="•"/>
              <a:defRPr sz="1800"/>
            </a:pPr>
            <a:r>
              <a:rPr lang="de-DE" sz="1800" dirty="0">
                <a:solidFill>
                  <a:srgbClr val="000000"/>
                </a:solidFill>
                <a:latin typeface="Linotype Syntax Com Regular"/>
              </a:rPr>
              <a:t>Gespräche wie zwei/drei fiktive SchülerInnen eine Aufgabe zum Argumentieren und Beweisen bearbeiten</a:t>
            </a:r>
          </a:p>
          <a:p>
            <a:pPr marL="628650" lvl="2" indent="-285750">
              <a:buFont typeface="Arial" panose="020B0604020202020204" pitchFamily="34" charset="0"/>
              <a:buChar char="•"/>
              <a:defRPr sz="1800"/>
            </a:pPr>
            <a:r>
              <a:rPr lang="de-DE" sz="1800" dirty="0">
                <a:solidFill>
                  <a:srgbClr val="000000"/>
                </a:solidFill>
                <a:latin typeface="Linotype Syntax Com Regular"/>
              </a:rPr>
              <a:t>Fokus: Explorieren, mathematische Argumente sammeln, Ideen generieren (= Strategien, die oft im fragend-entwickelnden Unterricht oft zu kurz kommen)</a:t>
            </a:r>
          </a:p>
          <a:p>
            <a:pPr marL="342900" lvl="2" algn="r">
              <a:defRPr sz="1800"/>
            </a:pPr>
            <a:r>
              <a:rPr lang="de-DE" sz="800" dirty="0">
                <a:solidFill>
                  <a:schemeClr val="bg1">
                    <a:lumMod val="65000"/>
                  </a:schemeClr>
                </a:solidFill>
                <a:latin typeface="Linotype Syntax Com Regular"/>
              </a:rPr>
              <a:t>(Kuntze et al., 2004)</a:t>
            </a:r>
          </a:p>
          <a:p>
            <a:pPr marL="628650" lvl="2" indent="-285750">
              <a:buFont typeface="Arial" panose="020B0604020202020204" pitchFamily="34" charset="0"/>
              <a:buChar char="•"/>
              <a:defRPr sz="1800"/>
            </a:pPr>
            <a:r>
              <a:rPr lang="de-DE" sz="1800" dirty="0">
                <a:solidFill>
                  <a:srgbClr val="000000"/>
                </a:solidFill>
                <a:latin typeface="Linotype Syntax Com Regular"/>
              </a:rPr>
              <a:t>Basiswissen wurde jeweils im Text wiederholt</a:t>
            </a:r>
          </a:p>
          <a:p>
            <a:pPr marL="628650" lvl="2" indent="-285750">
              <a:buFont typeface="Arial" panose="020B0604020202020204" pitchFamily="34" charset="0"/>
              <a:buChar char="•"/>
              <a:defRPr sz="1800"/>
            </a:pPr>
            <a:r>
              <a:rPr lang="de-DE" sz="1800" dirty="0">
                <a:solidFill>
                  <a:srgbClr val="000000"/>
                </a:solidFill>
                <a:latin typeface="Linotype Syntax Com Regular"/>
              </a:rPr>
              <a:t>Lückentexte erforderten das Mit-Denken der Lernenden</a:t>
            </a:r>
          </a:p>
          <a:p>
            <a:pPr marL="285750" lvl="1" indent="-285750">
              <a:buFont typeface="Arial" panose="020B0604020202020204" pitchFamily="34" charset="0"/>
              <a:buChar char="•"/>
              <a:defRPr sz="1800"/>
            </a:pPr>
            <a:r>
              <a:rPr lang="de-DE" sz="1800" dirty="0">
                <a:solidFill>
                  <a:srgbClr val="000000"/>
                </a:solidFill>
                <a:latin typeface="Linotype Syntax Com Regular"/>
              </a:rPr>
              <a:t>Wirksamkeit insbesondere bei Leistungsschwachen </a:t>
            </a:r>
          </a:p>
        </p:txBody>
      </p:sp>
    </p:spTree>
    <p:extLst>
      <p:ext uri="{BB962C8B-B14F-4D97-AF65-F5344CB8AC3E}">
        <p14:creationId xmlns:p14="http://schemas.microsoft.com/office/powerpoint/2010/main" val="93833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Problemlösestrategien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12</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259DB7C6-71B7-9D9E-56D5-0758D9D3CEDA}"/>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51C6056F-AD64-F5F9-E4AC-02BFFE66D082}"/>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BA33B13E-EE74-1F44-B901-06E90069F22D}"/>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262432"/>
          </a:xfrm>
          <a:prstGeom prst="rect">
            <a:avLst/>
          </a:prstGeom>
          <a:noFill/>
        </p:spPr>
        <p:txBody>
          <a:bodyPr wrap="square">
            <a:spAutoFit/>
          </a:bodyPr>
          <a:lstStyle/>
          <a:p>
            <a:pPr marL="0" marR="0" lvl="1" algn="l" defTabSz="685800" rtl="0" eaLnBrk="1" fontAlgn="auto" latinLnBrk="0" hangingPunct="1">
              <a:lnSpc>
                <a:spcPct val="100000"/>
              </a:lnSpc>
              <a:spcBef>
                <a:spcPts val="0"/>
              </a:spcBef>
              <a:spcAft>
                <a:spcPts val="0"/>
              </a:spcAft>
              <a:buClrTx/>
              <a:buSzTx/>
              <a:tabLst/>
              <a:defRPr sz="1800"/>
            </a:pPr>
            <a:r>
              <a:rPr lang="de-DE" b="1" dirty="0"/>
              <a:t>Förderung metakognitiver Strategien</a:t>
            </a:r>
          </a:p>
          <a:p>
            <a:pPr marL="0" marR="0" lvl="1" algn="l" defTabSz="685800" rtl="0" eaLnBrk="1" fontAlgn="auto" latinLnBrk="0" hangingPunct="1">
              <a:lnSpc>
                <a:spcPct val="100000"/>
              </a:lnSpc>
              <a:spcBef>
                <a:spcPts val="0"/>
              </a:spcBef>
              <a:spcAft>
                <a:spcPts val="0"/>
              </a:spcAft>
              <a:buClrTx/>
              <a:buSzTx/>
              <a:tabLst/>
              <a:defRPr sz="1800"/>
            </a:pPr>
            <a:r>
              <a:rPr lang="de-DE" dirty="0"/>
              <a:t>Mithilfe von Leitfragen, die verinnerlicht werden sollen, durch:</a:t>
            </a:r>
          </a:p>
          <a:p>
            <a:pPr marL="285750" lvl="1" indent="-285750">
              <a:buFont typeface="Arial" panose="020B0604020202020204" pitchFamily="34" charset="0"/>
              <a:buChar char="•"/>
              <a:defRPr sz="1800"/>
            </a:pPr>
            <a:r>
              <a:rPr lang="de-DE" dirty="0"/>
              <a:t>Selbst vormachen</a:t>
            </a:r>
          </a:p>
          <a:p>
            <a:pPr marL="285750" lvl="1" indent="-285750">
              <a:buFont typeface="Arial" panose="020B0604020202020204" pitchFamily="34" charset="0"/>
              <a:buChar char="•"/>
              <a:defRPr sz="1800"/>
            </a:pPr>
            <a:r>
              <a:rPr lang="de-DE" dirty="0"/>
              <a:t>Anweisen </a:t>
            </a:r>
          </a:p>
          <a:p>
            <a:pPr marL="285750" lvl="1" indent="-285750">
              <a:buFont typeface="Arial" panose="020B0604020202020204" pitchFamily="34" charset="0"/>
              <a:buChar char="•"/>
              <a:defRPr sz="1800"/>
            </a:pPr>
            <a:r>
              <a:rPr lang="de-DE" dirty="0"/>
              <a:t>Selbstständig machen</a:t>
            </a:r>
          </a:p>
          <a:p>
            <a:pPr marL="0" lvl="1" algn="r">
              <a:defRPr sz="1800"/>
            </a:pPr>
            <a:r>
              <a:rPr lang="de-DE" sz="800" dirty="0">
                <a:solidFill>
                  <a:schemeClr val="bg1">
                    <a:lumMod val="65000"/>
                  </a:schemeClr>
                </a:solidFill>
              </a:rPr>
              <a:t>(Chinnappan &amp; Lawson, 1996; Hasselhorn, 1992)</a:t>
            </a:r>
            <a:endParaRPr lang="de-DE" dirty="0"/>
          </a:p>
          <a:p>
            <a:pPr marL="0" marR="0" lvl="1" algn="l" defTabSz="685800" rtl="0" eaLnBrk="1" fontAlgn="auto" latinLnBrk="0" hangingPunct="1">
              <a:lnSpc>
                <a:spcPct val="100000"/>
              </a:lnSpc>
              <a:spcBef>
                <a:spcPts val="0"/>
              </a:spcBef>
              <a:spcAft>
                <a:spcPts val="0"/>
              </a:spcAft>
              <a:buClrTx/>
              <a:buSzTx/>
              <a:tabLst/>
              <a:defRPr sz="1800"/>
            </a:pPr>
            <a:endParaRPr lang="de-DE" b="1" dirty="0"/>
          </a:p>
          <a:p>
            <a:pPr marL="0" marR="0" lvl="1" algn="l" defTabSz="685800" rtl="0" eaLnBrk="1" fontAlgn="auto" latinLnBrk="0" hangingPunct="1">
              <a:lnSpc>
                <a:spcPct val="100000"/>
              </a:lnSpc>
              <a:spcBef>
                <a:spcPts val="0"/>
              </a:spcBef>
              <a:spcAft>
                <a:spcPts val="0"/>
              </a:spcAft>
              <a:buClrTx/>
              <a:buSzTx/>
              <a:tabLst/>
              <a:defRPr sz="1800"/>
            </a:pPr>
            <a:r>
              <a:rPr lang="de-DE" b="1" dirty="0"/>
              <a:t>Studienbeispiel </a:t>
            </a:r>
            <a:r>
              <a:rPr lang="de-DE" dirty="0"/>
              <a:t>(Charles &amp; Lester, 1984): </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(komplettes) Schulhalbjahr, 5. und 7. Klasse</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Prüfung der Korrektheit und Sinnhaftigkeit von Ergebnissen</a:t>
            </a:r>
          </a:p>
          <a:p>
            <a:pPr marL="285750" marR="0" lvl="1" indent="-2857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1800"/>
            </a:pPr>
            <a:r>
              <a:rPr lang="de-DE" dirty="0"/>
              <a:t>Ergebnis: Besseres Verständnis mathematischer Probleme, weniger Fehler bei Testaufgaben</a:t>
            </a:r>
          </a:p>
        </p:txBody>
      </p:sp>
    </p:spTree>
    <p:extLst>
      <p:ext uri="{BB962C8B-B14F-4D97-AF65-F5344CB8AC3E}">
        <p14:creationId xmlns:p14="http://schemas.microsoft.com/office/powerpoint/2010/main" val="2963791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
                                            <p:txEl>
                                              <p:pRg st="8" end="8"/>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9">
                                            <p:txEl>
                                              <p:pRg st="9" end="9"/>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3F5C5271-9BB4-8E74-0FDE-AC66A287F24B}"/>
              </a:ext>
            </a:extLst>
          </p:cNvPr>
          <p:cNvSpPr>
            <a:spLocks noGrp="1"/>
          </p:cNvSpPr>
          <p:nvPr>
            <p:ph idx="1"/>
          </p:nvPr>
        </p:nvSpPr>
        <p:spPr>
          <a:xfrm>
            <a:off x="395288" y="1636440"/>
            <a:ext cx="6769000" cy="3240360"/>
          </a:xfrm>
        </p:spPr>
        <p:txBody>
          <a:bodyPr>
            <a:normAutofit/>
          </a:bodyPr>
          <a:lstStyle/>
          <a:p>
            <a:pPr marL="0" indent="0">
              <a:buNone/>
            </a:pPr>
            <a:r>
              <a:rPr lang="de-DE" dirty="0"/>
              <a:t>Ablauf:</a:t>
            </a:r>
          </a:p>
          <a:p>
            <a:r>
              <a:rPr lang="de-DE" dirty="0"/>
              <a:t>Wählen Sie einen der rechts genannten Aspekte aus und bilden Sie 2er/3er Gruppen bzgl. dieses Aspekts</a:t>
            </a:r>
          </a:p>
          <a:p>
            <a:r>
              <a:rPr lang="de-DE" dirty="0"/>
              <a:t>Entwickeln Sie gemeinsam eine geeignete Aufgabe, die dem Schüler die Auseinandersetzung mit dem Aspekt (und damit eine passgenaue Förderung) ermöglicht.</a:t>
            </a:r>
          </a:p>
          <a:p>
            <a:r>
              <a:rPr lang="de-DE" dirty="0"/>
              <a:t>Laden Sie die Aufgabe in den Ordner hoch.</a:t>
            </a:r>
          </a:p>
        </p:txBody>
      </p:sp>
      <p:sp>
        <p:nvSpPr>
          <p:cNvPr id="3" name="Titel 2">
            <a:extLst>
              <a:ext uri="{FF2B5EF4-FFF2-40B4-BE49-F238E27FC236}">
                <a16:creationId xmlns:a16="http://schemas.microsoft.com/office/drawing/2014/main" id="{9B140CEB-0979-0B0B-7D73-AE63A2AE597B}"/>
              </a:ext>
            </a:extLst>
          </p:cNvPr>
          <p:cNvSpPr>
            <a:spLocks noGrp="1"/>
          </p:cNvSpPr>
          <p:nvPr>
            <p:ph type="title"/>
          </p:nvPr>
        </p:nvSpPr>
        <p:spPr/>
        <p:txBody>
          <a:bodyPr/>
          <a:lstStyle/>
          <a:p>
            <a:r>
              <a:rPr lang="de-DE" dirty="0"/>
              <a:t>Entwicklung einer Förderaufgabe</a:t>
            </a:r>
          </a:p>
        </p:txBody>
      </p:sp>
      <p:sp>
        <p:nvSpPr>
          <p:cNvPr id="4" name="Bildplatzhalter 3">
            <a:extLst>
              <a:ext uri="{FF2B5EF4-FFF2-40B4-BE49-F238E27FC236}">
                <a16:creationId xmlns:a16="http://schemas.microsoft.com/office/drawing/2014/main" id="{4D97D507-4C23-17CD-EEF7-5D5C3390D74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220EEF78-5956-20F3-0947-D22F4BA42B6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CCD42204-8A1A-5326-9FC0-936001B86D28}"/>
              </a:ext>
            </a:extLst>
          </p:cNvPr>
          <p:cNvSpPr>
            <a:spLocks noGrp="1"/>
          </p:cNvSpPr>
          <p:nvPr>
            <p:ph type="sldNum" sz="quarter" idx="12"/>
          </p:nvPr>
        </p:nvSpPr>
        <p:spPr/>
        <p:txBody>
          <a:bodyPr/>
          <a:lstStyle/>
          <a:p>
            <a:fld id="{04DA90AE-A642-9F4D-BA94-82F41D55CFC7}" type="slidenum">
              <a:rPr lang="de-DE" smtClean="0"/>
              <a:pPr/>
              <a:t>13</a:t>
            </a:fld>
            <a:endParaRPr lang="de-DE" dirty="0"/>
          </a:p>
        </p:txBody>
      </p:sp>
      <p:sp>
        <p:nvSpPr>
          <p:cNvPr id="7" name="Textplatzhalter 6">
            <a:extLst>
              <a:ext uri="{FF2B5EF4-FFF2-40B4-BE49-F238E27FC236}">
                <a16:creationId xmlns:a16="http://schemas.microsoft.com/office/drawing/2014/main" id="{F97EFCFC-34CD-C734-9E4C-670B067A871C}"/>
              </a:ext>
            </a:extLst>
          </p:cNvPr>
          <p:cNvSpPr>
            <a:spLocks noGrp="1"/>
          </p:cNvSpPr>
          <p:nvPr>
            <p:ph type="body" sz="quarter" idx="13"/>
          </p:nvPr>
        </p:nvSpPr>
        <p:spPr/>
        <p:txBody>
          <a:bodyPr/>
          <a:lstStyle/>
          <a:p>
            <a:endParaRPr lang="de-DE" dirty="0"/>
          </a:p>
        </p:txBody>
      </p:sp>
      <p:graphicFrame>
        <p:nvGraphicFramePr>
          <p:cNvPr id="8" name="Tabelle 7">
            <a:extLst>
              <a:ext uri="{FF2B5EF4-FFF2-40B4-BE49-F238E27FC236}">
                <a16:creationId xmlns:a16="http://schemas.microsoft.com/office/drawing/2014/main" id="{71A93232-752E-7E11-66F2-681A278E29F3}"/>
              </a:ext>
            </a:extLst>
          </p:cNvPr>
          <p:cNvGraphicFramePr>
            <a:graphicFrameLocks noGrp="1"/>
          </p:cNvGraphicFramePr>
          <p:nvPr>
            <p:extLst>
              <p:ext uri="{D42A27DB-BD31-4B8C-83A1-F6EECF244321}">
                <p14:modId xmlns:p14="http://schemas.microsoft.com/office/powerpoint/2010/main" val="2560132568"/>
              </p:ext>
            </p:extLst>
          </p:nvPr>
        </p:nvGraphicFramePr>
        <p:xfrm>
          <a:off x="7295692" y="1511696"/>
          <a:ext cx="1535832" cy="3365104"/>
        </p:xfrm>
        <a:graphic>
          <a:graphicData uri="http://schemas.openxmlformats.org/drawingml/2006/table">
            <a:tbl>
              <a:tblPr firstRow="1" bandRow="1">
                <a:tableStyleId>{5940675A-B579-460E-94D1-54222C63F5DA}</a:tableStyleId>
              </a:tblPr>
              <a:tblGrid>
                <a:gridCol w="1535832">
                  <a:extLst>
                    <a:ext uri="{9D8B030D-6E8A-4147-A177-3AD203B41FA5}">
                      <a16:colId xmlns:a16="http://schemas.microsoft.com/office/drawing/2014/main" val="3136840094"/>
                    </a:ext>
                  </a:extLst>
                </a:gridCol>
              </a:tblGrid>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Definitionen und Eigenschaften</a:t>
                      </a:r>
                    </a:p>
                  </a:txBody>
                  <a:tcPr anchor="ctr"/>
                </a:tc>
                <a:extLst>
                  <a:ext uri="{0D108BD9-81ED-4DB2-BD59-A6C34878D82A}">
                    <a16:rowId xmlns:a16="http://schemas.microsoft.com/office/drawing/2014/main" val="3470192986"/>
                  </a:ext>
                </a:extLst>
              </a:tr>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Beziehungen und Vernetzungen</a:t>
                      </a:r>
                    </a:p>
                  </a:txBody>
                  <a:tcPr anchor="ctr"/>
                </a:tc>
                <a:extLst>
                  <a:ext uri="{0D108BD9-81ED-4DB2-BD59-A6C34878D82A}">
                    <a16:rowId xmlns:a16="http://schemas.microsoft.com/office/drawing/2014/main" val="932794971"/>
                  </a:ext>
                </a:extLst>
              </a:tr>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Objekte und Repräsentationen</a:t>
                      </a:r>
                    </a:p>
                  </a:txBody>
                  <a:tcPr anchor="ctr"/>
                </a:tc>
                <a:extLst>
                  <a:ext uri="{0D108BD9-81ED-4DB2-BD59-A6C34878D82A}">
                    <a16:rowId xmlns:a16="http://schemas.microsoft.com/office/drawing/2014/main" val="2949153395"/>
                  </a:ext>
                </a:extLst>
              </a:tr>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Gültigkeit von Argumenten</a:t>
                      </a:r>
                    </a:p>
                  </a:txBody>
                  <a:tcPr anchor="ctr"/>
                </a:tc>
                <a:extLst>
                  <a:ext uri="{0D108BD9-81ED-4DB2-BD59-A6C34878D82A}">
                    <a16:rowId xmlns:a16="http://schemas.microsoft.com/office/drawing/2014/main" val="1279689778"/>
                  </a:ext>
                </a:extLst>
              </a:tr>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Lückenlosigkeit der Argumentation</a:t>
                      </a:r>
                    </a:p>
                  </a:txBody>
                  <a:tcPr anchor="ctr"/>
                </a:tc>
                <a:extLst>
                  <a:ext uri="{0D108BD9-81ED-4DB2-BD59-A6C34878D82A}">
                    <a16:rowId xmlns:a16="http://schemas.microsoft.com/office/drawing/2014/main" val="1264791393"/>
                  </a:ext>
                </a:extLst>
              </a:tr>
              <a:tr h="378064">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de-DE" sz="1100" kern="1200" dirty="0"/>
                        <a:t>Logischer Aufbau der Argumentation</a:t>
                      </a:r>
                    </a:p>
                  </a:txBody>
                  <a:tcPr anchor="ctr"/>
                </a:tc>
                <a:extLst>
                  <a:ext uri="{0D108BD9-81ED-4DB2-BD59-A6C34878D82A}">
                    <a16:rowId xmlns:a16="http://schemas.microsoft.com/office/drawing/2014/main" val="2610757103"/>
                  </a:ext>
                </a:extLst>
              </a:tr>
              <a:tr h="378064">
                <a:tc>
                  <a:txBody>
                    <a:bodyPr/>
                    <a:lstStyle/>
                    <a:p>
                      <a:pPr algn="ctr"/>
                      <a:r>
                        <a:rPr lang="de-DE" sz="1100" dirty="0"/>
                        <a:t>Heuristische Strategien</a:t>
                      </a:r>
                    </a:p>
                  </a:txBody>
                  <a:tcPr anchor="ctr"/>
                </a:tc>
                <a:extLst>
                  <a:ext uri="{0D108BD9-81ED-4DB2-BD59-A6C34878D82A}">
                    <a16:rowId xmlns:a16="http://schemas.microsoft.com/office/drawing/2014/main" val="3278176716"/>
                  </a:ext>
                </a:extLst>
              </a:tr>
              <a:tr h="378064">
                <a:tc>
                  <a:txBody>
                    <a:bodyPr/>
                    <a:lstStyle/>
                    <a:p>
                      <a:pPr algn="ctr"/>
                      <a:r>
                        <a:rPr lang="de-DE" sz="1100" dirty="0"/>
                        <a:t>Metakognitive Strategien</a:t>
                      </a:r>
                    </a:p>
                  </a:txBody>
                  <a:tcPr anchor="ctr"/>
                </a:tc>
                <a:extLst>
                  <a:ext uri="{0D108BD9-81ED-4DB2-BD59-A6C34878D82A}">
                    <a16:rowId xmlns:a16="http://schemas.microsoft.com/office/drawing/2014/main" val="3363272822"/>
                  </a:ext>
                </a:extLst>
              </a:tr>
            </a:tbl>
          </a:graphicData>
        </a:graphic>
      </p:graphicFrame>
      <p:grpSp>
        <p:nvGrpSpPr>
          <p:cNvPr id="9" name="Gruppieren 8">
            <a:extLst>
              <a:ext uri="{FF2B5EF4-FFF2-40B4-BE49-F238E27FC236}">
                <a16:creationId xmlns:a16="http://schemas.microsoft.com/office/drawing/2014/main" id="{E2966B6D-C8FA-7F6B-6355-1416876F0E8E}"/>
              </a:ext>
            </a:extLst>
          </p:cNvPr>
          <p:cNvGrpSpPr/>
          <p:nvPr/>
        </p:nvGrpSpPr>
        <p:grpSpPr>
          <a:xfrm>
            <a:off x="4030075" y="433244"/>
            <a:ext cx="1083850" cy="338554"/>
            <a:chOff x="3848190" y="583627"/>
            <a:chExt cx="1083850" cy="338554"/>
          </a:xfrm>
        </p:grpSpPr>
        <p:sp>
          <p:nvSpPr>
            <p:cNvPr id="10" name="Textfeld 9">
              <a:extLst>
                <a:ext uri="{FF2B5EF4-FFF2-40B4-BE49-F238E27FC236}">
                  <a16:creationId xmlns:a16="http://schemas.microsoft.com/office/drawing/2014/main" id="{31C96566-E1A5-1924-E039-982FA5B98218}"/>
                </a:ext>
              </a:extLst>
            </p:cNvPr>
            <p:cNvSpPr txBox="1"/>
            <p:nvPr/>
          </p:nvSpPr>
          <p:spPr>
            <a:xfrm>
              <a:off x="3995936" y="583627"/>
              <a:ext cx="936104" cy="338554"/>
            </a:xfrm>
            <a:prstGeom prst="rect">
              <a:avLst/>
            </a:prstGeom>
            <a:noFill/>
            <a:ln>
              <a:no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1600" dirty="0">
                  <a:latin typeface="Times New Roman" panose="02020603050405020304" pitchFamily="18" charset="0"/>
                  <a:cs typeface="Times New Roman" panose="02020603050405020304" pitchFamily="18" charset="0"/>
                </a:rPr>
                <a:t>  30 min</a:t>
              </a:r>
            </a:p>
          </p:txBody>
        </p:sp>
        <p:pic>
          <p:nvPicPr>
            <p:cNvPr id="11" name="Grafik 10" descr="Clipart - Stopwatch silhouette">
              <a:extLst>
                <a:ext uri="{FF2B5EF4-FFF2-40B4-BE49-F238E27FC236}">
                  <a16:creationId xmlns:a16="http://schemas.microsoft.com/office/drawing/2014/main" id="{246B7097-A536-52BD-391D-698F84D0B30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48190" y="606476"/>
              <a:ext cx="295492" cy="299569"/>
            </a:xfrm>
            <a:prstGeom prst="rect">
              <a:avLst/>
            </a:prstGeom>
            <a:noFill/>
            <a:ln>
              <a:noFill/>
            </a:ln>
          </p:spPr>
        </p:pic>
      </p:grpSp>
      <p:sp>
        <p:nvSpPr>
          <p:cNvPr id="12" name="Textfeld 11">
            <a:extLst>
              <a:ext uri="{FF2B5EF4-FFF2-40B4-BE49-F238E27FC236}">
                <a16:creationId xmlns:a16="http://schemas.microsoft.com/office/drawing/2014/main" id="{A29EED59-185D-79F0-88CB-E421691F1842}"/>
              </a:ext>
            </a:extLst>
          </p:cNvPr>
          <p:cNvSpPr txBox="1"/>
          <p:nvPr/>
        </p:nvSpPr>
        <p:spPr>
          <a:xfrm>
            <a:off x="3851920" y="3868688"/>
            <a:ext cx="2755370" cy="300082"/>
          </a:xfrm>
          <a:prstGeom prst="rect">
            <a:avLst/>
          </a:prstGeom>
          <a:solidFill>
            <a:schemeClr val="accent6">
              <a:lumMod val="20000"/>
              <a:lumOff val="80000"/>
            </a:schemeClr>
          </a:solidFill>
        </p:spPr>
        <p:txBody>
          <a:bodyPr wrap="none" rtlCol="0">
            <a:spAutoFit/>
          </a:bodyPr>
          <a:lstStyle/>
          <a:p>
            <a:r>
              <a:rPr lang="de-DE" dirty="0"/>
              <a:t>Achten Sie auch auf Differenzierung!</a:t>
            </a:r>
          </a:p>
        </p:txBody>
      </p:sp>
    </p:spTree>
    <p:extLst>
      <p:ext uri="{BB962C8B-B14F-4D97-AF65-F5344CB8AC3E}">
        <p14:creationId xmlns:p14="http://schemas.microsoft.com/office/powerpoint/2010/main" val="1108995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A735C56-DFBB-88DE-E448-6F155244B99D}"/>
              </a:ext>
            </a:extLst>
          </p:cNvPr>
          <p:cNvSpPr>
            <a:spLocks noGrp="1"/>
          </p:cNvSpPr>
          <p:nvPr>
            <p:ph idx="1"/>
          </p:nvPr>
        </p:nvSpPr>
        <p:spPr/>
        <p:txBody>
          <a:bodyPr>
            <a:normAutofit fontScale="77500" lnSpcReduction="20000"/>
          </a:bodyPr>
          <a:lstStyle/>
          <a:p>
            <a:pPr marL="0" indent="0">
              <a:buNone/>
            </a:pPr>
            <a:r>
              <a:rPr lang="de-DE" sz="2400" dirty="0"/>
              <a:t>Warum nochmal?</a:t>
            </a:r>
          </a:p>
          <a:p>
            <a:pPr marL="285750" indent="-285750">
              <a:buFont typeface="Arial" panose="020B0604020202020204" pitchFamily="34" charset="0"/>
              <a:buChar char="•"/>
            </a:pPr>
            <a:r>
              <a:rPr lang="de-DE" sz="2400" dirty="0"/>
              <a:t>Zusätzliche Möglichkeit zum bewussten Diagnostizieren</a:t>
            </a:r>
          </a:p>
          <a:p>
            <a:pPr marL="285750" indent="-285750">
              <a:buFont typeface="Arial" panose="020B0604020202020204" pitchFamily="34" charset="0"/>
              <a:buChar char="•"/>
            </a:pPr>
            <a:r>
              <a:rPr lang="de-DE" sz="2400" dirty="0"/>
              <a:t>Reflexion über Veränderungen beim Diagnostizieren</a:t>
            </a:r>
          </a:p>
          <a:p>
            <a:endParaRPr lang="de-DE" sz="2400" dirty="0"/>
          </a:p>
          <a:p>
            <a:pPr marL="0" indent="0">
              <a:buNone/>
            </a:pPr>
            <a:r>
              <a:rPr lang="de-DE" sz="2400" dirty="0"/>
              <a:t>Was erwartet mich?</a:t>
            </a:r>
          </a:p>
          <a:p>
            <a:pPr marL="285750" indent="-285750">
              <a:buFont typeface="Arial" panose="020B0604020202020204" pitchFamily="34" charset="0"/>
              <a:buChar char="•"/>
            </a:pPr>
            <a:r>
              <a:rPr lang="de-DE" sz="2400" dirty="0"/>
              <a:t>Derselbe Aufbau wie beim letzten Mal</a:t>
            </a:r>
          </a:p>
          <a:p>
            <a:pPr marL="285750" indent="-285750">
              <a:buFont typeface="Arial" panose="020B0604020202020204" pitchFamily="34" charset="0"/>
              <a:buChar char="•"/>
            </a:pPr>
            <a:r>
              <a:rPr lang="de-DE" sz="2400" dirty="0"/>
              <a:t>Wieder 40min Bearbeitungszeit</a:t>
            </a:r>
          </a:p>
          <a:p>
            <a:pPr marL="285750" indent="-285750">
              <a:buFont typeface="Arial" panose="020B0604020202020204" pitchFamily="34" charset="0"/>
              <a:buChar char="•"/>
            </a:pPr>
            <a:r>
              <a:rPr lang="de-DE" dirty="0"/>
              <a:t>Achten Sie darauf, wie sich Ihre Bearbeitung im </a:t>
            </a:r>
            <a:br>
              <a:rPr lang="de-DE" dirty="0"/>
            </a:br>
            <a:r>
              <a:rPr lang="de-DE" dirty="0"/>
              <a:t>Vergleich zum letzten Mal verändert hat!</a:t>
            </a:r>
          </a:p>
          <a:p>
            <a:pPr marL="0" indent="0">
              <a:buNone/>
            </a:pPr>
            <a:endParaRPr lang="de-DE" sz="2400" dirty="0"/>
          </a:p>
          <a:p>
            <a:pPr marL="0" indent="0">
              <a:buNone/>
            </a:pPr>
            <a:r>
              <a:rPr lang="de-DE" dirty="0"/>
              <a:t>Zugang über Link im Materialordner</a:t>
            </a:r>
            <a:endParaRPr lang="de-DE" sz="2400" dirty="0"/>
          </a:p>
        </p:txBody>
      </p:sp>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dirty="0"/>
              <a:t>Simulation – nochmal!</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14</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86676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D7214D55-E5F9-C7AD-868B-35D6DF6E221C}"/>
              </a:ext>
            </a:extLst>
          </p:cNvPr>
          <p:cNvSpPr>
            <a:spLocks noGrp="1"/>
          </p:cNvSpPr>
          <p:nvPr>
            <p:ph idx="1"/>
          </p:nvPr>
        </p:nvSpPr>
        <p:spPr/>
        <p:txBody>
          <a:bodyPr/>
          <a:lstStyle/>
          <a:p>
            <a:endParaRPr lang="de-DE" dirty="0"/>
          </a:p>
        </p:txBody>
      </p:sp>
      <p:sp>
        <p:nvSpPr>
          <p:cNvPr id="3" name="Titel 2">
            <a:extLst>
              <a:ext uri="{FF2B5EF4-FFF2-40B4-BE49-F238E27FC236}">
                <a16:creationId xmlns:a16="http://schemas.microsoft.com/office/drawing/2014/main" id="{F357C11C-539C-FE86-26AB-BFA25FD47FAB}"/>
              </a:ext>
            </a:extLst>
          </p:cNvPr>
          <p:cNvSpPr>
            <a:spLocks noGrp="1"/>
          </p:cNvSpPr>
          <p:nvPr>
            <p:ph type="title"/>
          </p:nvPr>
        </p:nvSpPr>
        <p:spPr/>
        <p:txBody>
          <a:bodyPr/>
          <a:lstStyle/>
          <a:p>
            <a:r>
              <a:rPr lang="de-DE" dirty="0"/>
              <a:t>Welche Förderaufgabe fanden Sie gut?</a:t>
            </a:r>
          </a:p>
        </p:txBody>
      </p:sp>
      <p:sp>
        <p:nvSpPr>
          <p:cNvPr id="4" name="Bildplatzhalter 3">
            <a:extLst>
              <a:ext uri="{FF2B5EF4-FFF2-40B4-BE49-F238E27FC236}">
                <a16:creationId xmlns:a16="http://schemas.microsoft.com/office/drawing/2014/main" id="{5F0B0985-179D-19A0-A304-262BA0E3B2F8}"/>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7FE1D196-CDC2-8608-E6FF-60BC88B03BC6}"/>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965B3E07-6C2D-F78B-454F-8CADF3780D3B}"/>
              </a:ext>
            </a:extLst>
          </p:cNvPr>
          <p:cNvSpPr>
            <a:spLocks noGrp="1"/>
          </p:cNvSpPr>
          <p:nvPr>
            <p:ph type="sldNum" sz="quarter" idx="12"/>
          </p:nvPr>
        </p:nvSpPr>
        <p:spPr/>
        <p:txBody>
          <a:bodyPr/>
          <a:lstStyle/>
          <a:p>
            <a:fld id="{04DA90AE-A642-9F4D-BA94-82F41D55CFC7}" type="slidenum">
              <a:rPr lang="de-DE" smtClean="0"/>
              <a:pPr/>
              <a:t>15</a:t>
            </a:fld>
            <a:endParaRPr lang="de-DE" dirty="0"/>
          </a:p>
        </p:txBody>
      </p:sp>
      <p:sp>
        <p:nvSpPr>
          <p:cNvPr id="7" name="Textplatzhalter 6">
            <a:extLst>
              <a:ext uri="{FF2B5EF4-FFF2-40B4-BE49-F238E27FC236}">
                <a16:creationId xmlns:a16="http://schemas.microsoft.com/office/drawing/2014/main" id="{380374EF-812D-E89E-D915-C17261479247}"/>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2814511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a:t>Evaluation</a:t>
            </a:r>
            <a:endParaRPr lang="de-DE" dirty="0"/>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16</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
        <p:nvSpPr>
          <p:cNvPr id="13" name="Inhaltsplatzhalter 1">
            <a:extLst>
              <a:ext uri="{FF2B5EF4-FFF2-40B4-BE49-F238E27FC236}">
                <a16:creationId xmlns:a16="http://schemas.microsoft.com/office/drawing/2014/main" id="{A3508915-492C-3BDD-C05A-64D73A85703E}"/>
              </a:ext>
            </a:extLst>
          </p:cNvPr>
          <p:cNvSpPr txBox="1">
            <a:spLocks/>
          </p:cNvSpPr>
          <p:nvPr/>
        </p:nvSpPr>
        <p:spPr>
          <a:xfrm>
            <a:off x="319091" y="1602000"/>
            <a:ext cx="4180910" cy="3095626"/>
          </a:xfrm>
          <a:prstGeom prst="rect">
            <a:avLst/>
          </a:prstGeom>
        </p:spPr>
        <p:txBody>
          <a:bodyPr vert="horz" wrap="square" lIns="0" tIns="0" rIns="0" bIns="0" rtlCol="0" anchor="t">
            <a:normAutofit/>
          </a:bodyPr>
          <a:lstStyle>
            <a:lvl1pPr marL="0" indent="0" algn="l" defTabSz="685800" rtl="0" eaLnBrk="1" latinLnBrk="0" hangingPunct="1">
              <a:lnSpc>
                <a:spcPct val="150000"/>
              </a:lnSpc>
              <a:spcBef>
                <a:spcPts val="750"/>
              </a:spcBef>
              <a:buFontTx/>
              <a:buNone/>
              <a:defRPr sz="900" b="0" i="0" kern="1200">
                <a:solidFill>
                  <a:schemeClr val="tx1">
                    <a:lumMod val="65000"/>
                    <a:lumOff val="35000"/>
                  </a:schemeClr>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b="0" i="0" kern="1200">
                <a:solidFill>
                  <a:schemeClr val="tx1">
                    <a:lumMod val="65000"/>
                    <a:lumOff val="35000"/>
                  </a:schemeClr>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b="0" i="0" kern="1200">
                <a:solidFill>
                  <a:schemeClr val="tx1">
                    <a:lumMod val="65000"/>
                    <a:lumOff val="35000"/>
                  </a:schemeClr>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600" b="0" i="0" kern="1200">
                <a:solidFill>
                  <a:schemeClr val="tx1">
                    <a:lumMod val="65000"/>
                    <a:lumOff val="35000"/>
                  </a:schemeClr>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nSpc>
                <a:spcPct val="120000"/>
              </a:lnSpc>
              <a:spcBef>
                <a:spcPts val="0"/>
              </a:spcBef>
            </a:pPr>
            <a:r>
              <a:rPr lang="de-DE" sz="1400" dirty="0"/>
              <a:t>Kurz vor dem Ende hätten wir noch eine kleine Bitte:</a:t>
            </a:r>
          </a:p>
          <a:p>
            <a:pPr>
              <a:lnSpc>
                <a:spcPct val="120000"/>
              </a:lnSpc>
              <a:spcBef>
                <a:spcPts val="0"/>
              </a:spcBef>
            </a:pPr>
            <a:endParaRPr lang="de-DE" sz="1400" dirty="0"/>
          </a:p>
          <a:p>
            <a:pPr>
              <a:lnSpc>
                <a:spcPct val="120000"/>
              </a:lnSpc>
              <a:spcBef>
                <a:spcPts val="0"/>
              </a:spcBef>
            </a:pPr>
            <a:r>
              <a:rPr lang="de-DE" sz="1400" dirty="0"/>
              <a:t>Die Fortbildung wird weiterentwickelt und wir sind dabei auf Ihre Einschätzungen angewiesen.</a:t>
            </a:r>
          </a:p>
          <a:p>
            <a:pPr>
              <a:lnSpc>
                <a:spcPct val="120000"/>
              </a:lnSpc>
              <a:spcBef>
                <a:spcPts val="0"/>
              </a:spcBef>
            </a:pPr>
            <a:endParaRPr lang="de-DE" sz="1400" dirty="0"/>
          </a:p>
          <a:p>
            <a:pPr>
              <a:lnSpc>
                <a:spcPct val="120000"/>
              </a:lnSpc>
              <a:spcBef>
                <a:spcPts val="0"/>
              </a:spcBef>
            </a:pPr>
            <a:r>
              <a:rPr lang="de-DE" sz="1400" dirty="0"/>
              <a:t>Wir würden Sie bitten, in der Simulation im Simulationssystem fortzufahren und Ihre Einschätzungen zu den Fragen dort abzugeben. </a:t>
            </a:r>
            <a:br>
              <a:rPr lang="de-DE" sz="1400" dirty="0"/>
            </a:br>
            <a:r>
              <a:rPr lang="de-DE" sz="1400" dirty="0"/>
              <a:t>Dafür haben Sie 10min Zeit.</a:t>
            </a:r>
          </a:p>
          <a:p>
            <a:pPr>
              <a:spcAft>
                <a:spcPts val="600"/>
              </a:spcAft>
            </a:pPr>
            <a:endParaRPr lang="de-DE" sz="700" dirty="0"/>
          </a:p>
        </p:txBody>
      </p:sp>
      <p:sp>
        <p:nvSpPr>
          <p:cNvPr id="14" name="Rechteck 13">
            <a:extLst>
              <a:ext uri="{FF2B5EF4-FFF2-40B4-BE49-F238E27FC236}">
                <a16:creationId xmlns:a16="http://schemas.microsoft.com/office/drawing/2014/main" id="{380A5283-2B3D-CD1B-8365-52F95812EB76}"/>
              </a:ext>
            </a:extLst>
          </p:cNvPr>
          <p:cNvSpPr/>
          <p:nvPr/>
        </p:nvSpPr>
        <p:spPr>
          <a:xfrm>
            <a:off x="644246" y="4250267"/>
            <a:ext cx="3530600" cy="4473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dirty="0"/>
              <a:t>+ zusätzliche Reflexion für Sie!</a:t>
            </a:r>
          </a:p>
        </p:txBody>
      </p:sp>
    </p:spTree>
    <p:extLst>
      <p:ext uri="{BB962C8B-B14F-4D97-AF65-F5344CB8AC3E}">
        <p14:creationId xmlns:p14="http://schemas.microsoft.com/office/powerpoint/2010/main" val="677008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A735C56-DFBB-88DE-E448-6F155244B99D}"/>
              </a:ext>
            </a:extLst>
          </p:cNvPr>
          <p:cNvSpPr>
            <a:spLocks noGrp="1"/>
          </p:cNvSpPr>
          <p:nvPr>
            <p:ph idx="1"/>
          </p:nvPr>
        </p:nvSpPr>
        <p:spPr/>
        <p:txBody>
          <a:bodyPr/>
          <a:lstStyle/>
          <a:p>
            <a:r>
              <a:rPr lang="de-DE" dirty="0"/>
              <a:t>Aufgabenanalyse zur Unterstützung von Diagnose und Förderung</a:t>
            </a:r>
          </a:p>
          <a:p>
            <a:r>
              <a:rPr lang="de-DE" dirty="0"/>
              <a:t>Gezielte Förderung möglich durch Aufgaben</a:t>
            </a:r>
          </a:p>
          <a:p>
            <a:r>
              <a:rPr lang="de-DE" dirty="0"/>
              <a:t>Möglichst fokussiert auf einen Indikator oder Aspekte davon</a:t>
            </a:r>
          </a:p>
          <a:p>
            <a:pPr lvl="1"/>
            <a:r>
              <a:rPr lang="de-DE" dirty="0"/>
              <a:t>Basiswissen: vgl. Begriffserwerb</a:t>
            </a:r>
          </a:p>
          <a:p>
            <a:pPr lvl="1"/>
            <a:r>
              <a:rPr lang="de-DE" dirty="0"/>
              <a:t>Methodenwissen: Aufbau negativen Wissens</a:t>
            </a:r>
          </a:p>
          <a:p>
            <a:pPr lvl="1"/>
            <a:r>
              <a:rPr lang="de-DE" dirty="0"/>
              <a:t>Problemlösestrategien: Direkte Vermittlung und indirekte Vermittlung, 						Explorieren lernen</a:t>
            </a:r>
          </a:p>
          <a:p>
            <a:r>
              <a:rPr lang="de-DE" dirty="0"/>
              <a:t>Sammlung an verschiedenen Aufgaben zur Förderung</a:t>
            </a:r>
          </a:p>
          <a:p>
            <a:endParaRPr lang="de-DE" dirty="0"/>
          </a:p>
          <a:p>
            <a:endParaRPr lang="de-DE" dirty="0"/>
          </a:p>
        </p:txBody>
      </p:sp>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dirty="0"/>
              <a:t>Zusammenfassung</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17</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Tree>
    <p:extLst>
      <p:ext uri="{BB962C8B-B14F-4D97-AF65-F5344CB8AC3E}">
        <p14:creationId xmlns:p14="http://schemas.microsoft.com/office/powerpoint/2010/main" val="15688832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dirty="0"/>
              <a:t>Ein letzter Gedanke</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18</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mc:AlternateContent xmlns:mc="http://schemas.openxmlformats.org/markup-compatibility/2006" xmlns:a14="http://schemas.microsoft.com/office/drawing/2010/main">
        <mc:Choice Requires="a14">
          <p:graphicFrame>
            <p:nvGraphicFramePr>
              <p:cNvPr id="10" name="Tabelle 9">
                <a:extLst>
                  <a:ext uri="{FF2B5EF4-FFF2-40B4-BE49-F238E27FC236}">
                    <a16:creationId xmlns:a16="http://schemas.microsoft.com/office/drawing/2014/main" id="{F7771D4B-9CB8-6CD6-4B71-F2B38D915335}"/>
                  </a:ext>
                </a:extLst>
              </p:cNvPr>
              <p:cNvGraphicFramePr>
                <a:graphicFrameLocks noGrp="1"/>
              </p:cNvGraphicFramePr>
              <p:nvPr/>
            </p:nvGraphicFramePr>
            <p:xfrm>
              <a:off x="1959866" y="1833529"/>
              <a:ext cx="4815068" cy="1854200"/>
            </p:xfrm>
            <a:graphic>
              <a:graphicData uri="http://schemas.openxmlformats.org/drawingml/2006/table">
                <a:tbl>
                  <a:tblPr firstRow="1" bandRow="1">
                    <a:tableStyleId>{2D5ABB26-0587-4C30-8999-92F81FD0307C}</a:tableStyleId>
                  </a:tblPr>
                  <a:tblGrid>
                    <a:gridCol w="2407534">
                      <a:extLst>
                        <a:ext uri="{9D8B030D-6E8A-4147-A177-3AD203B41FA5}">
                          <a16:colId xmlns:a16="http://schemas.microsoft.com/office/drawing/2014/main" val="3652500201"/>
                        </a:ext>
                      </a:extLst>
                    </a:gridCol>
                    <a:gridCol w="2407534">
                      <a:extLst>
                        <a:ext uri="{9D8B030D-6E8A-4147-A177-3AD203B41FA5}">
                          <a16:colId xmlns:a16="http://schemas.microsoft.com/office/drawing/2014/main" val="24860691"/>
                        </a:ext>
                      </a:extLst>
                    </a:gridCol>
                  </a:tblGrid>
                  <a:tr h="370840">
                    <a:tc>
                      <a:txBody>
                        <a:bodyPr/>
                        <a:lstStyle/>
                        <a:p>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1</m:t>
                                </m:r>
                                <m:r>
                                  <a:rPr lang="de-DE" b="0" smtClean="0">
                                    <a:latin typeface="Cambria Math" panose="02040503050406030204" pitchFamily="18" charset="0"/>
                                  </a:rPr>
                                  <m:t>=2</m:t>
                                </m:r>
                                <m:r>
                                  <a:rPr lang="de-DE" b="0" i="0" smtClean="0">
                                    <a:latin typeface="Cambria Math" panose="02040503050406030204" pitchFamily="18" charset="0"/>
                                  </a:rPr>
                                  <m:t>2</m:t>
                                </m:r>
                              </m:oMath>
                            </m:oMathPara>
                          </a14:m>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6</m:t>
                                </m:r>
                                <m:r>
                                  <a:rPr lang="de-DE" b="0" smtClean="0">
                                    <a:latin typeface="Cambria Math" panose="02040503050406030204" pitchFamily="18" charset="0"/>
                                  </a:rPr>
                                  <m:t>=</m:t>
                                </m:r>
                                <m:r>
                                  <a:rPr lang="de-DE" b="0" i="0" smtClean="0">
                                    <a:latin typeface="Cambria Math" panose="02040503050406030204" pitchFamily="18" charset="0"/>
                                  </a:rPr>
                                  <m:t>31</m:t>
                                </m:r>
                              </m:oMath>
                            </m:oMathPara>
                          </a14:m>
                          <a:endParaRPr lang="de-DE" dirty="0"/>
                        </a:p>
                      </a:txBody>
                      <a:tcPr/>
                    </a:tc>
                    <a:extLst>
                      <a:ext uri="{0D108BD9-81ED-4DB2-BD59-A6C34878D82A}">
                        <a16:rowId xmlns:a16="http://schemas.microsoft.com/office/drawing/2014/main" val="419244369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2⋅12=24</m:t>
                                </m:r>
                              </m:oMath>
                            </m:oMathPara>
                          </a14:m>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7</m:t>
                                </m:r>
                                <m:r>
                                  <a:rPr lang="de-DE" b="0" smtClean="0">
                                    <a:latin typeface="Cambria Math" panose="02040503050406030204" pitchFamily="18" charset="0"/>
                                  </a:rPr>
                                  <m:t>=</m:t>
                                </m:r>
                                <m:r>
                                  <a:rPr lang="de-DE" b="0" i="0" smtClean="0">
                                    <a:latin typeface="Cambria Math" panose="02040503050406030204" pitchFamily="18" charset="0"/>
                                  </a:rPr>
                                  <m:t>34</m:t>
                                </m:r>
                              </m:oMath>
                            </m:oMathPara>
                          </a14:m>
                          <a:endParaRPr lang="de-DE" dirty="0"/>
                        </a:p>
                      </a:txBody>
                      <a:tcPr/>
                    </a:tc>
                    <a:extLst>
                      <a:ext uri="{0D108BD9-81ED-4DB2-BD59-A6C34878D82A}">
                        <a16:rowId xmlns:a16="http://schemas.microsoft.com/office/drawing/2014/main" val="259354581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3</m:t>
                                </m:r>
                                <m:r>
                                  <a:rPr lang="de-DE" b="0" smtClean="0">
                                    <a:latin typeface="Cambria Math" panose="02040503050406030204" pitchFamily="18" charset="0"/>
                                  </a:rPr>
                                  <m:t>=2</m:t>
                                </m:r>
                                <m:r>
                                  <a:rPr lang="de-DE" b="0" i="0" smtClean="0">
                                    <a:latin typeface="Cambria Math" panose="02040503050406030204" pitchFamily="18" charset="0"/>
                                  </a:rPr>
                                  <m:t>6</m:t>
                                </m:r>
                              </m:oMath>
                            </m:oMathPara>
                          </a14:m>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8</m:t>
                                </m:r>
                                <m:r>
                                  <a:rPr lang="de-DE" b="0" smtClean="0">
                                    <a:latin typeface="Cambria Math" panose="02040503050406030204" pitchFamily="18" charset="0"/>
                                  </a:rPr>
                                  <m:t>=</m:t>
                                </m:r>
                                <m:r>
                                  <a:rPr lang="de-DE" b="0" i="0" smtClean="0">
                                    <a:latin typeface="Cambria Math" panose="02040503050406030204" pitchFamily="18" charset="0"/>
                                  </a:rPr>
                                  <m:t>36</m:t>
                                </m:r>
                              </m:oMath>
                            </m:oMathPara>
                          </a14:m>
                          <a:endParaRPr lang="de-DE" dirty="0"/>
                        </a:p>
                      </a:txBody>
                      <a:tcPr/>
                    </a:tc>
                    <a:extLst>
                      <a:ext uri="{0D108BD9-81ED-4DB2-BD59-A6C34878D82A}">
                        <a16:rowId xmlns:a16="http://schemas.microsoft.com/office/drawing/2014/main" val="245889537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4</m:t>
                                </m:r>
                                <m:r>
                                  <a:rPr lang="de-DE" b="0" smtClean="0">
                                    <a:latin typeface="Cambria Math" panose="02040503050406030204" pitchFamily="18" charset="0"/>
                                  </a:rPr>
                                  <m:t>=2</m:t>
                                </m:r>
                                <m:r>
                                  <a:rPr lang="de-DE" b="0" i="0" smtClean="0">
                                    <a:latin typeface="Cambria Math" panose="02040503050406030204" pitchFamily="18" charset="0"/>
                                  </a:rPr>
                                  <m:t>8</m:t>
                                </m:r>
                              </m:oMath>
                            </m:oMathPara>
                          </a14:m>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9</m:t>
                                </m:r>
                                <m:r>
                                  <a:rPr lang="de-DE" b="0" smtClean="0">
                                    <a:latin typeface="Cambria Math" panose="02040503050406030204" pitchFamily="18" charset="0"/>
                                  </a:rPr>
                                  <m:t>=</m:t>
                                </m:r>
                                <m:r>
                                  <a:rPr lang="de-DE" b="0" i="0" smtClean="0">
                                    <a:latin typeface="Cambria Math" panose="02040503050406030204" pitchFamily="18" charset="0"/>
                                  </a:rPr>
                                  <m:t>38</m:t>
                                </m:r>
                              </m:oMath>
                            </m:oMathPara>
                          </a14:m>
                          <a:endParaRPr lang="de-DE" dirty="0"/>
                        </a:p>
                      </a:txBody>
                      <a:tcPr/>
                    </a:tc>
                    <a:extLst>
                      <a:ext uri="{0D108BD9-81ED-4DB2-BD59-A6C34878D82A}">
                        <a16:rowId xmlns:a16="http://schemas.microsoft.com/office/drawing/2014/main" val="204164566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2⋅1</m:t>
                                </m:r>
                                <m:r>
                                  <a:rPr lang="de-DE" b="0" i="0" smtClean="0">
                                    <a:latin typeface="Cambria Math" panose="02040503050406030204" pitchFamily="18" charset="0"/>
                                  </a:rPr>
                                  <m:t>5</m:t>
                                </m:r>
                                <m:r>
                                  <a:rPr lang="de-DE" b="0" smtClean="0">
                                    <a:latin typeface="Cambria Math" panose="02040503050406030204" pitchFamily="18" charset="0"/>
                                  </a:rPr>
                                  <m:t>=</m:t>
                                </m:r>
                                <m:r>
                                  <a:rPr lang="de-DE" b="0" i="0" smtClean="0">
                                    <a:latin typeface="Cambria Math" panose="02040503050406030204" pitchFamily="18" charset="0"/>
                                  </a:rPr>
                                  <m:t>30</m:t>
                                </m:r>
                              </m:oMath>
                            </m:oMathPara>
                          </a14:m>
                          <a:endParaRPr lang="de-DE"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r>
                                  <a:rPr lang="de-DE" b="0" smtClean="0">
                                    <a:latin typeface="Cambria Math" panose="02040503050406030204" pitchFamily="18" charset="0"/>
                                  </a:rPr>
                                  <m:t>2⋅2</m:t>
                                </m:r>
                                <m:r>
                                  <a:rPr lang="de-DE" b="0" i="0" smtClean="0">
                                    <a:latin typeface="Cambria Math" panose="02040503050406030204" pitchFamily="18" charset="0"/>
                                  </a:rPr>
                                  <m:t>0</m:t>
                                </m:r>
                                <m:r>
                                  <a:rPr lang="de-DE" b="0" smtClean="0">
                                    <a:latin typeface="Cambria Math" panose="02040503050406030204" pitchFamily="18" charset="0"/>
                                  </a:rPr>
                                  <m:t>=4</m:t>
                                </m:r>
                                <m:r>
                                  <a:rPr lang="de-DE" b="0" i="0" smtClean="0">
                                    <a:latin typeface="Cambria Math" panose="02040503050406030204" pitchFamily="18" charset="0"/>
                                  </a:rPr>
                                  <m:t>0</m:t>
                                </m:r>
                              </m:oMath>
                            </m:oMathPara>
                          </a14:m>
                          <a:endParaRPr lang="de-DE" dirty="0"/>
                        </a:p>
                      </a:txBody>
                      <a:tcPr/>
                    </a:tc>
                    <a:extLst>
                      <a:ext uri="{0D108BD9-81ED-4DB2-BD59-A6C34878D82A}">
                        <a16:rowId xmlns:a16="http://schemas.microsoft.com/office/drawing/2014/main" val="2337562519"/>
                      </a:ext>
                    </a:extLst>
                  </a:tr>
                </a:tbl>
              </a:graphicData>
            </a:graphic>
          </p:graphicFrame>
        </mc:Choice>
        <mc:Fallback xmlns="">
          <p:graphicFrame>
            <p:nvGraphicFramePr>
              <p:cNvPr id="10" name="Tabelle 9">
                <a:extLst>
                  <a:ext uri="{FF2B5EF4-FFF2-40B4-BE49-F238E27FC236}">
                    <a16:creationId xmlns:a16="http://schemas.microsoft.com/office/drawing/2014/main" id="{F7771D4B-9CB8-6CD6-4B71-F2B38D915335}"/>
                  </a:ext>
                </a:extLst>
              </p:cNvPr>
              <p:cNvGraphicFramePr>
                <a:graphicFrameLocks noGrp="1"/>
              </p:cNvGraphicFramePr>
              <p:nvPr>
                <p:extLst>
                  <p:ext uri="{D42A27DB-BD31-4B8C-83A1-F6EECF244321}">
                    <p14:modId xmlns:p14="http://schemas.microsoft.com/office/powerpoint/2010/main" val="1659895859"/>
                  </p:ext>
                </p:extLst>
              </p:nvPr>
            </p:nvGraphicFramePr>
            <p:xfrm>
              <a:off x="1959866" y="1833529"/>
              <a:ext cx="4815068" cy="1854200"/>
            </p:xfrm>
            <a:graphic>
              <a:graphicData uri="http://schemas.openxmlformats.org/drawingml/2006/table">
                <a:tbl>
                  <a:tblPr firstRow="1" bandRow="1">
                    <a:tableStyleId>{2D5ABB26-0587-4C30-8999-92F81FD0307C}</a:tableStyleId>
                  </a:tblPr>
                  <a:tblGrid>
                    <a:gridCol w="2407534">
                      <a:extLst>
                        <a:ext uri="{9D8B030D-6E8A-4147-A177-3AD203B41FA5}">
                          <a16:colId xmlns:a16="http://schemas.microsoft.com/office/drawing/2014/main" val="3652500201"/>
                        </a:ext>
                      </a:extLst>
                    </a:gridCol>
                    <a:gridCol w="2407534">
                      <a:extLst>
                        <a:ext uri="{9D8B030D-6E8A-4147-A177-3AD203B41FA5}">
                          <a16:colId xmlns:a16="http://schemas.microsoft.com/office/drawing/2014/main" val="24860691"/>
                        </a:ext>
                      </a:extLst>
                    </a:gridCol>
                  </a:tblGrid>
                  <a:tr h="370840">
                    <a:tc>
                      <a:txBody>
                        <a:bodyPr/>
                        <a:lstStyle/>
                        <a:p>
                          <a:endParaRPr lang="de-DE"/>
                        </a:p>
                      </a:txBody>
                      <a:tcPr>
                        <a:blipFill>
                          <a:blip r:embed="rId3"/>
                          <a:stretch>
                            <a:fillRect r="-100000" b="-406897"/>
                          </a:stretch>
                        </a:blipFill>
                      </a:tcPr>
                    </a:tc>
                    <a:tc>
                      <a:txBody>
                        <a:bodyPr/>
                        <a:lstStyle/>
                        <a:p>
                          <a:endParaRPr lang="de-DE"/>
                        </a:p>
                      </a:txBody>
                      <a:tcPr>
                        <a:blipFill>
                          <a:blip r:embed="rId3"/>
                          <a:stretch>
                            <a:fillRect l="-100000" b="-406897"/>
                          </a:stretch>
                        </a:blipFill>
                      </a:tcPr>
                    </a:tc>
                    <a:extLst>
                      <a:ext uri="{0D108BD9-81ED-4DB2-BD59-A6C34878D82A}">
                        <a16:rowId xmlns:a16="http://schemas.microsoft.com/office/drawing/2014/main" val="4192443691"/>
                      </a:ext>
                    </a:extLst>
                  </a:tr>
                  <a:tr h="370840">
                    <a:tc>
                      <a:txBody>
                        <a:bodyPr/>
                        <a:lstStyle/>
                        <a:p>
                          <a:endParaRPr lang="de-DE"/>
                        </a:p>
                      </a:txBody>
                      <a:tcPr>
                        <a:blipFill>
                          <a:blip r:embed="rId3"/>
                          <a:stretch>
                            <a:fillRect t="-96667" r="-100000" b="-293333"/>
                          </a:stretch>
                        </a:blipFill>
                      </a:tcPr>
                    </a:tc>
                    <a:tc>
                      <a:txBody>
                        <a:bodyPr/>
                        <a:lstStyle/>
                        <a:p>
                          <a:endParaRPr lang="de-DE"/>
                        </a:p>
                      </a:txBody>
                      <a:tcPr>
                        <a:blipFill>
                          <a:blip r:embed="rId3"/>
                          <a:stretch>
                            <a:fillRect l="-100000" t="-96667" b="-293333"/>
                          </a:stretch>
                        </a:blipFill>
                      </a:tcPr>
                    </a:tc>
                    <a:extLst>
                      <a:ext uri="{0D108BD9-81ED-4DB2-BD59-A6C34878D82A}">
                        <a16:rowId xmlns:a16="http://schemas.microsoft.com/office/drawing/2014/main" val="2593545817"/>
                      </a:ext>
                    </a:extLst>
                  </a:tr>
                  <a:tr h="370840">
                    <a:tc>
                      <a:txBody>
                        <a:bodyPr/>
                        <a:lstStyle/>
                        <a:p>
                          <a:endParaRPr lang="de-DE"/>
                        </a:p>
                      </a:txBody>
                      <a:tcPr>
                        <a:blipFill>
                          <a:blip r:embed="rId3"/>
                          <a:stretch>
                            <a:fillRect t="-203448" r="-100000" b="-203448"/>
                          </a:stretch>
                        </a:blipFill>
                      </a:tcPr>
                    </a:tc>
                    <a:tc>
                      <a:txBody>
                        <a:bodyPr/>
                        <a:lstStyle/>
                        <a:p>
                          <a:endParaRPr lang="de-DE"/>
                        </a:p>
                      </a:txBody>
                      <a:tcPr>
                        <a:blipFill>
                          <a:blip r:embed="rId3"/>
                          <a:stretch>
                            <a:fillRect l="-100000" t="-203448" b="-203448"/>
                          </a:stretch>
                        </a:blipFill>
                      </a:tcPr>
                    </a:tc>
                    <a:extLst>
                      <a:ext uri="{0D108BD9-81ED-4DB2-BD59-A6C34878D82A}">
                        <a16:rowId xmlns:a16="http://schemas.microsoft.com/office/drawing/2014/main" val="2458895379"/>
                      </a:ext>
                    </a:extLst>
                  </a:tr>
                  <a:tr h="370840">
                    <a:tc>
                      <a:txBody>
                        <a:bodyPr/>
                        <a:lstStyle/>
                        <a:p>
                          <a:endParaRPr lang="de-DE"/>
                        </a:p>
                      </a:txBody>
                      <a:tcPr>
                        <a:blipFill>
                          <a:blip r:embed="rId3"/>
                          <a:stretch>
                            <a:fillRect t="-293333" r="-100000" b="-96667"/>
                          </a:stretch>
                        </a:blipFill>
                      </a:tcPr>
                    </a:tc>
                    <a:tc>
                      <a:txBody>
                        <a:bodyPr/>
                        <a:lstStyle/>
                        <a:p>
                          <a:endParaRPr lang="de-DE"/>
                        </a:p>
                      </a:txBody>
                      <a:tcPr>
                        <a:blipFill>
                          <a:blip r:embed="rId3"/>
                          <a:stretch>
                            <a:fillRect l="-100000" t="-293333" b="-96667"/>
                          </a:stretch>
                        </a:blipFill>
                      </a:tcPr>
                    </a:tc>
                    <a:extLst>
                      <a:ext uri="{0D108BD9-81ED-4DB2-BD59-A6C34878D82A}">
                        <a16:rowId xmlns:a16="http://schemas.microsoft.com/office/drawing/2014/main" val="2041645662"/>
                      </a:ext>
                    </a:extLst>
                  </a:tr>
                  <a:tr h="370840">
                    <a:tc>
                      <a:txBody>
                        <a:bodyPr/>
                        <a:lstStyle/>
                        <a:p>
                          <a:endParaRPr lang="de-DE"/>
                        </a:p>
                      </a:txBody>
                      <a:tcPr>
                        <a:blipFill>
                          <a:blip r:embed="rId3"/>
                          <a:stretch>
                            <a:fillRect t="-406897" r="-100000"/>
                          </a:stretch>
                        </a:blipFill>
                      </a:tcPr>
                    </a:tc>
                    <a:tc>
                      <a:txBody>
                        <a:bodyPr/>
                        <a:lstStyle/>
                        <a:p>
                          <a:endParaRPr lang="de-DE"/>
                        </a:p>
                      </a:txBody>
                      <a:tcPr>
                        <a:blipFill>
                          <a:blip r:embed="rId3"/>
                          <a:stretch>
                            <a:fillRect l="-100000" t="-406897"/>
                          </a:stretch>
                        </a:blipFill>
                      </a:tcPr>
                    </a:tc>
                    <a:extLst>
                      <a:ext uri="{0D108BD9-81ED-4DB2-BD59-A6C34878D82A}">
                        <a16:rowId xmlns:a16="http://schemas.microsoft.com/office/drawing/2014/main" val="2337562519"/>
                      </a:ext>
                    </a:extLst>
                  </a:tr>
                </a:tbl>
              </a:graphicData>
            </a:graphic>
          </p:graphicFrame>
        </mc:Fallback>
      </mc:AlternateContent>
      <p:sp>
        <p:nvSpPr>
          <p:cNvPr id="11" name="Textfeld 10">
            <a:extLst>
              <a:ext uri="{FF2B5EF4-FFF2-40B4-BE49-F238E27FC236}">
                <a16:creationId xmlns:a16="http://schemas.microsoft.com/office/drawing/2014/main" id="{FC33502D-0604-74FE-455D-C051B8858639}"/>
              </a:ext>
            </a:extLst>
          </p:cNvPr>
          <p:cNvSpPr txBox="1"/>
          <p:nvPr/>
        </p:nvSpPr>
        <p:spPr>
          <a:xfrm>
            <a:off x="3280211" y="4168513"/>
            <a:ext cx="2174378" cy="330860"/>
          </a:xfrm>
          <a:prstGeom prst="rect">
            <a:avLst/>
          </a:prstGeom>
          <a:solidFill>
            <a:schemeClr val="accent3">
              <a:lumMod val="20000"/>
              <a:lumOff val="80000"/>
            </a:schemeClr>
          </a:solidFill>
        </p:spPr>
        <p:txBody>
          <a:bodyPr wrap="none" lIns="0" tIns="0" rIns="0" bIns="0" rtlCol="0">
            <a:spAutoFit/>
          </a:bodyPr>
          <a:lstStyle/>
          <a:p>
            <a:pPr algn="ctr">
              <a:lnSpc>
                <a:spcPct val="114000"/>
              </a:lnSpc>
            </a:pPr>
            <a:r>
              <a:rPr lang="de-DE" sz="20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mn-lt"/>
              </a:rPr>
              <a:t>Lob nicht vergessen!</a:t>
            </a:r>
          </a:p>
        </p:txBody>
      </p:sp>
    </p:spTree>
    <p:extLst>
      <p:ext uri="{BB962C8B-B14F-4D97-AF65-F5344CB8AC3E}">
        <p14:creationId xmlns:p14="http://schemas.microsoft.com/office/powerpoint/2010/main" val="28391637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7">
            <a:extLst>
              <a:ext uri="{FF2B5EF4-FFF2-40B4-BE49-F238E27FC236}">
                <a16:creationId xmlns:a16="http://schemas.microsoft.com/office/drawing/2014/main" id="{5F6FF7DB-D68D-DE79-1299-083E6F2257DB}"/>
              </a:ext>
            </a:extLst>
          </p:cNvPr>
          <p:cNvSpPr>
            <a:spLocks noGrp="1"/>
          </p:cNvSpPr>
          <p:nvPr>
            <p:ph type="title"/>
          </p:nvPr>
        </p:nvSpPr>
        <p:spPr>
          <a:xfrm>
            <a:off x="395288" y="1131889"/>
            <a:ext cx="8353425" cy="792584"/>
          </a:xfrm>
        </p:spPr>
        <p:txBody>
          <a:bodyPr/>
          <a:lstStyle/>
          <a:p>
            <a:r>
              <a:rPr lang="de-DE" dirty="0"/>
              <a:t>Vielen Dank</a:t>
            </a:r>
          </a:p>
        </p:txBody>
      </p:sp>
      <p:sp>
        <p:nvSpPr>
          <p:cNvPr id="10" name="Textplatzhalter 9">
            <a:extLst>
              <a:ext uri="{FF2B5EF4-FFF2-40B4-BE49-F238E27FC236}">
                <a16:creationId xmlns:a16="http://schemas.microsoft.com/office/drawing/2014/main" id="{27D44C37-8FEC-30EF-EC31-19C154500C9E}"/>
              </a:ext>
            </a:extLst>
          </p:cNvPr>
          <p:cNvSpPr>
            <a:spLocks noGrp="1"/>
          </p:cNvSpPr>
          <p:nvPr>
            <p:ph type="body" sz="quarter" idx="10"/>
          </p:nvPr>
        </p:nvSpPr>
        <p:spPr/>
        <p:txBody>
          <a:bodyPr/>
          <a:lstStyle/>
          <a:p>
            <a:endParaRPr lang="de-DE"/>
          </a:p>
        </p:txBody>
      </p:sp>
      <p:sp>
        <p:nvSpPr>
          <p:cNvPr id="11" name="Bildplatzhalter 10">
            <a:extLst>
              <a:ext uri="{FF2B5EF4-FFF2-40B4-BE49-F238E27FC236}">
                <a16:creationId xmlns:a16="http://schemas.microsoft.com/office/drawing/2014/main" id="{1DFE082A-6BD3-F5EF-6883-AFFDE1C4E8EB}"/>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45D51B3F-FB54-051C-82F6-567B08D80829}"/>
              </a:ext>
            </a:extLst>
          </p:cNvPr>
          <p:cNvSpPr>
            <a:spLocks noGrp="1"/>
          </p:cNvSpPr>
          <p:nvPr>
            <p:ph type="dt" sz="half" idx="4294967295"/>
          </p:nvPr>
        </p:nvSpPr>
        <p:spPr>
          <a:xfrm>
            <a:off x="0" y="5021263"/>
            <a:ext cx="647700" cy="123825"/>
          </a:xfrm>
          <a:prstGeom prst="rect">
            <a:avLst/>
          </a:prstGeom>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3D61A716-724B-E37A-1FBE-5513129D7AE5}"/>
              </a:ext>
            </a:extLst>
          </p:cNvPr>
          <p:cNvSpPr>
            <a:spLocks noGrp="1"/>
          </p:cNvSpPr>
          <p:nvPr>
            <p:ph type="sldNum" sz="quarter" idx="4294967295"/>
          </p:nvPr>
        </p:nvSpPr>
        <p:spPr>
          <a:xfrm>
            <a:off x="8639175" y="5021263"/>
            <a:ext cx="504825" cy="123825"/>
          </a:xfrm>
          <a:prstGeom prst="rect">
            <a:avLst/>
          </a:prstGeom>
        </p:spPr>
        <p:txBody>
          <a:bodyPr/>
          <a:lstStyle/>
          <a:p>
            <a:fld id="{04DA90AE-A642-9F4D-BA94-82F41D55CFC7}" type="slidenum">
              <a:rPr lang="de-DE" smtClean="0"/>
              <a:pPr/>
              <a:t>19</a:t>
            </a:fld>
            <a:endParaRPr lang="de-DE" dirty="0"/>
          </a:p>
        </p:txBody>
      </p:sp>
    </p:spTree>
    <p:extLst>
      <p:ext uri="{BB962C8B-B14F-4D97-AF65-F5344CB8AC3E}">
        <p14:creationId xmlns:p14="http://schemas.microsoft.com/office/powerpoint/2010/main" val="7748465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D75F14D1-A3B2-624D-4E3D-2FC8D866CE59}"/>
              </a:ext>
            </a:extLst>
          </p:cNvPr>
          <p:cNvSpPr>
            <a:spLocks noGrp="1"/>
          </p:cNvSpPr>
          <p:nvPr>
            <p:ph type="ctrTitle"/>
          </p:nvPr>
        </p:nvSpPr>
        <p:spPr>
          <a:xfrm>
            <a:off x="1007604" y="1384414"/>
            <a:ext cx="7842106" cy="1836203"/>
          </a:xfrm>
        </p:spPr>
        <p:txBody>
          <a:bodyPr/>
          <a:lstStyle/>
          <a:p>
            <a:r>
              <a:rPr lang="de-DE" sz="4000" dirty="0">
                <a:latin typeface="Calibri" panose="020F0502020204030204" pitchFamily="34" charset="0"/>
                <a:ea typeface="Calibri" panose="020F0502020204030204" pitchFamily="34" charset="0"/>
                <a:cs typeface="Times New Roman" panose="02020603050405020304" pitchFamily="18" charset="0"/>
              </a:rPr>
              <a:t>SchülerInnen fundiert beim Beweisen und Argumentieren unterstützen</a:t>
            </a:r>
            <a:endParaRPr lang="de-DE" sz="4000" dirty="0"/>
          </a:p>
        </p:txBody>
      </p:sp>
      <p:sp>
        <p:nvSpPr>
          <p:cNvPr id="5" name="Untertitel 4">
            <a:extLst>
              <a:ext uri="{FF2B5EF4-FFF2-40B4-BE49-F238E27FC236}">
                <a16:creationId xmlns:a16="http://schemas.microsoft.com/office/drawing/2014/main" id="{C7551688-D680-31BB-6F16-4339C7467088}"/>
              </a:ext>
            </a:extLst>
          </p:cNvPr>
          <p:cNvSpPr>
            <a:spLocks noGrp="1"/>
          </p:cNvSpPr>
          <p:nvPr>
            <p:ph type="subTitle" idx="1"/>
          </p:nvPr>
        </p:nvSpPr>
        <p:spPr/>
        <p:txBody>
          <a:bodyPr/>
          <a:lstStyle/>
          <a:p>
            <a:r>
              <a:rPr lang="de-DE" dirty="0"/>
              <a:t>15.07.2025</a:t>
            </a:r>
          </a:p>
        </p:txBody>
      </p:sp>
    </p:spTree>
    <p:extLst>
      <p:ext uri="{BB962C8B-B14F-4D97-AF65-F5344CB8AC3E}">
        <p14:creationId xmlns:p14="http://schemas.microsoft.com/office/powerpoint/2010/main" val="6694976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lstStyle/>
          <a:p>
            <a:r>
              <a:rPr lang="de-DE"/>
              <a:t>Zusammenfassung</a:t>
            </a:r>
            <a:endParaRPr lang="de-DE" dirty="0"/>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3</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
        <p:nvSpPr>
          <p:cNvPr id="30" name="Textfeld 29">
            <a:extLst>
              <a:ext uri="{FF2B5EF4-FFF2-40B4-BE49-F238E27FC236}">
                <a16:creationId xmlns:a16="http://schemas.microsoft.com/office/drawing/2014/main" id="{EFA68844-7FD0-65D7-FFB3-0CCC3A829860}"/>
              </a:ext>
            </a:extLst>
          </p:cNvPr>
          <p:cNvSpPr txBox="1"/>
          <p:nvPr/>
        </p:nvSpPr>
        <p:spPr>
          <a:xfrm>
            <a:off x="418073" y="4109332"/>
            <a:ext cx="8634351" cy="584775"/>
          </a:xfrm>
          <a:prstGeom prst="rect">
            <a:avLst/>
          </a:prstGeom>
          <a:noFill/>
        </p:spPr>
        <p:txBody>
          <a:bodyPr wrap="none" rtlCol="0">
            <a:spAutoFit/>
          </a:bodyPr>
          <a:lstStyle/>
          <a:p>
            <a:pPr marL="285750" indent="-285750">
              <a:buFont typeface="Wingdings" pitchFamily="2" charset="2"/>
              <a:buChar char="Ø"/>
            </a:pPr>
            <a:r>
              <a:rPr lang="de-DE" sz="1600" dirty="0"/>
              <a:t>Indikatoren helfen beim Einschätzen von Beweis- und Argumentationskompetenz von SchülerInnen</a:t>
            </a:r>
          </a:p>
          <a:p>
            <a:pPr marL="285750" indent="-285750">
              <a:buFont typeface="Wingdings" pitchFamily="2" charset="2"/>
              <a:buChar char="Ø"/>
            </a:pPr>
            <a:r>
              <a:rPr lang="de-DE" sz="1600" dirty="0"/>
              <a:t>Indikatoren helfen beim Einschätzen des Aufgabenpotentials</a:t>
            </a:r>
          </a:p>
        </p:txBody>
      </p:sp>
      <p:grpSp>
        <p:nvGrpSpPr>
          <p:cNvPr id="4" name="Gruppieren 3">
            <a:extLst>
              <a:ext uri="{FF2B5EF4-FFF2-40B4-BE49-F238E27FC236}">
                <a16:creationId xmlns:a16="http://schemas.microsoft.com/office/drawing/2014/main" id="{BD867E21-6CFB-3D2F-288A-A42529D863E4}"/>
              </a:ext>
            </a:extLst>
          </p:cNvPr>
          <p:cNvGrpSpPr/>
          <p:nvPr/>
        </p:nvGrpSpPr>
        <p:grpSpPr>
          <a:xfrm>
            <a:off x="1463039" y="1780455"/>
            <a:ext cx="6217920" cy="2002168"/>
            <a:chOff x="1953717" y="2156976"/>
            <a:chExt cx="2950564" cy="2002168"/>
          </a:xfrm>
        </p:grpSpPr>
        <p:sp>
          <p:nvSpPr>
            <p:cNvPr id="8" name="Freihandform 7">
              <a:extLst>
                <a:ext uri="{FF2B5EF4-FFF2-40B4-BE49-F238E27FC236}">
                  <a16:creationId xmlns:a16="http://schemas.microsoft.com/office/drawing/2014/main" id="{761A64B1-8338-914F-AD0C-FDD66E4C8BB4}"/>
                </a:ext>
              </a:extLst>
            </p:cNvPr>
            <p:cNvSpPr/>
            <p:nvPr/>
          </p:nvSpPr>
          <p:spPr>
            <a:xfrm>
              <a:off x="1953717"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Mathematisches Basiswissen</a:t>
              </a:r>
            </a:p>
          </p:txBody>
        </p:sp>
        <p:sp>
          <p:nvSpPr>
            <p:cNvPr id="9" name="Freihandform 8">
              <a:extLst>
                <a:ext uri="{FF2B5EF4-FFF2-40B4-BE49-F238E27FC236}">
                  <a16:creationId xmlns:a16="http://schemas.microsoft.com/office/drawing/2014/main" id="{88DA6B86-3727-6985-3CFC-254AEDFA3F7E}"/>
                </a:ext>
              </a:extLst>
            </p:cNvPr>
            <p:cNvSpPr/>
            <p:nvPr/>
          </p:nvSpPr>
          <p:spPr>
            <a:xfrm>
              <a:off x="1992299"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1" name="Freihandform 30">
              <a:extLst>
                <a:ext uri="{FF2B5EF4-FFF2-40B4-BE49-F238E27FC236}">
                  <a16:creationId xmlns:a16="http://schemas.microsoft.com/office/drawing/2014/main" id="{45A4F72D-3C7B-B074-7D8C-5E6A4C066E67}"/>
                </a:ext>
              </a:extLst>
            </p:cNvPr>
            <p:cNvSpPr/>
            <p:nvPr/>
          </p:nvSpPr>
          <p:spPr>
            <a:xfrm>
              <a:off x="2066862"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Definitionen und Eigenschaften</a:t>
              </a:r>
            </a:p>
          </p:txBody>
        </p:sp>
        <p:sp>
          <p:nvSpPr>
            <p:cNvPr id="32" name="Freihandform 31">
              <a:extLst>
                <a:ext uri="{FF2B5EF4-FFF2-40B4-BE49-F238E27FC236}">
                  <a16:creationId xmlns:a16="http://schemas.microsoft.com/office/drawing/2014/main" id="{07C4E9F0-27DA-90A4-97D7-134756EB595E}"/>
                </a:ext>
              </a:extLst>
            </p:cNvPr>
            <p:cNvSpPr/>
            <p:nvPr/>
          </p:nvSpPr>
          <p:spPr>
            <a:xfrm>
              <a:off x="1992299"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3" name="Freihandform 32">
              <a:extLst>
                <a:ext uri="{FF2B5EF4-FFF2-40B4-BE49-F238E27FC236}">
                  <a16:creationId xmlns:a16="http://schemas.microsoft.com/office/drawing/2014/main" id="{7935E20F-FCFD-9777-1E53-E2A4A5B3C679}"/>
                </a:ext>
              </a:extLst>
            </p:cNvPr>
            <p:cNvSpPr/>
            <p:nvPr/>
          </p:nvSpPr>
          <p:spPr>
            <a:xfrm>
              <a:off x="2066862"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Beziehungen und Vernetzungen</a:t>
              </a:r>
            </a:p>
          </p:txBody>
        </p:sp>
        <p:sp>
          <p:nvSpPr>
            <p:cNvPr id="34" name="Freihandform 33">
              <a:extLst>
                <a:ext uri="{FF2B5EF4-FFF2-40B4-BE49-F238E27FC236}">
                  <a16:creationId xmlns:a16="http://schemas.microsoft.com/office/drawing/2014/main" id="{537EAE24-8620-C0AA-9668-FDDD7E9133FC}"/>
                </a:ext>
              </a:extLst>
            </p:cNvPr>
            <p:cNvSpPr/>
            <p:nvPr/>
          </p:nvSpPr>
          <p:spPr>
            <a:xfrm>
              <a:off x="1992299" y="2578485"/>
              <a:ext cx="91440" cy="1369904"/>
            </a:xfrm>
            <a:custGeom>
              <a:avLst/>
              <a:gdLst/>
              <a:ahLst/>
              <a:cxnLst/>
              <a:rect l="0" t="0" r="0" b="0"/>
              <a:pathLst>
                <a:path>
                  <a:moveTo>
                    <a:pt x="45720" y="0"/>
                  </a:moveTo>
                  <a:lnTo>
                    <a:pt x="45720" y="1369904"/>
                  </a:lnTo>
                  <a:lnTo>
                    <a:pt x="130021" y="136990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5" name="Freihandform 34">
              <a:extLst>
                <a:ext uri="{FF2B5EF4-FFF2-40B4-BE49-F238E27FC236}">
                  <a16:creationId xmlns:a16="http://schemas.microsoft.com/office/drawing/2014/main" id="{C145DC05-2DC7-D2D8-1179-BA778BBA1B4D}"/>
                </a:ext>
              </a:extLst>
            </p:cNvPr>
            <p:cNvSpPr/>
            <p:nvPr/>
          </p:nvSpPr>
          <p:spPr>
            <a:xfrm>
              <a:off x="2066862" y="3737635"/>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Objekte und Repräsentationen</a:t>
              </a:r>
            </a:p>
          </p:txBody>
        </p:sp>
        <p:sp>
          <p:nvSpPr>
            <p:cNvPr id="36" name="Freihandform 35">
              <a:extLst>
                <a:ext uri="{FF2B5EF4-FFF2-40B4-BE49-F238E27FC236}">
                  <a16:creationId xmlns:a16="http://schemas.microsoft.com/office/drawing/2014/main" id="{AE0F02D4-D9B8-D9F8-3640-70D4F096E24F}"/>
                </a:ext>
              </a:extLst>
            </p:cNvPr>
            <p:cNvSpPr/>
            <p:nvPr/>
          </p:nvSpPr>
          <p:spPr>
            <a:xfrm>
              <a:off x="3007490"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Methodenwissen</a:t>
              </a:r>
            </a:p>
          </p:txBody>
        </p:sp>
        <p:sp>
          <p:nvSpPr>
            <p:cNvPr id="37" name="Freihandform 36">
              <a:extLst>
                <a:ext uri="{FF2B5EF4-FFF2-40B4-BE49-F238E27FC236}">
                  <a16:creationId xmlns:a16="http://schemas.microsoft.com/office/drawing/2014/main" id="{8F085C5B-4E17-9993-24AD-EB95C434E2FB}"/>
                </a:ext>
              </a:extLst>
            </p:cNvPr>
            <p:cNvSpPr/>
            <p:nvPr/>
          </p:nvSpPr>
          <p:spPr>
            <a:xfrm>
              <a:off x="3046072"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38" name="Freihandform 37">
              <a:extLst>
                <a:ext uri="{FF2B5EF4-FFF2-40B4-BE49-F238E27FC236}">
                  <a16:creationId xmlns:a16="http://schemas.microsoft.com/office/drawing/2014/main" id="{8D114B60-32D7-979C-2B8A-0922F1B4AEB6}"/>
                </a:ext>
              </a:extLst>
            </p:cNvPr>
            <p:cNvSpPr/>
            <p:nvPr/>
          </p:nvSpPr>
          <p:spPr>
            <a:xfrm>
              <a:off x="3120635"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algn="ctr" defTabSz="311150">
                <a:lnSpc>
                  <a:spcPct val="90000"/>
                </a:lnSpc>
                <a:spcBef>
                  <a:spcPct val="0"/>
                </a:spcBef>
                <a:spcAft>
                  <a:spcPct val="35000"/>
                </a:spcAft>
              </a:pPr>
              <a:r>
                <a:rPr lang="de-DE" sz="1100" kern="1200" dirty="0"/>
                <a:t>Gültigkeit von Argumenten</a:t>
              </a:r>
            </a:p>
          </p:txBody>
        </p:sp>
        <p:sp>
          <p:nvSpPr>
            <p:cNvPr id="39" name="Freihandform 38">
              <a:extLst>
                <a:ext uri="{FF2B5EF4-FFF2-40B4-BE49-F238E27FC236}">
                  <a16:creationId xmlns:a16="http://schemas.microsoft.com/office/drawing/2014/main" id="{64C11A98-A46C-1BBB-DC6B-6EF87DC43502}"/>
                </a:ext>
              </a:extLst>
            </p:cNvPr>
            <p:cNvSpPr/>
            <p:nvPr/>
          </p:nvSpPr>
          <p:spPr>
            <a:xfrm>
              <a:off x="3046072"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40" name="Freihandform 39">
              <a:extLst>
                <a:ext uri="{FF2B5EF4-FFF2-40B4-BE49-F238E27FC236}">
                  <a16:creationId xmlns:a16="http://schemas.microsoft.com/office/drawing/2014/main" id="{5898C8A6-B725-200C-8817-9142F386985A}"/>
                </a:ext>
              </a:extLst>
            </p:cNvPr>
            <p:cNvSpPr/>
            <p:nvPr/>
          </p:nvSpPr>
          <p:spPr>
            <a:xfrm>
              <a:off x="3120635"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Lückenlosigkeit der Argumentation</a:t>
              </a:r>
            </a:p>
          </p:txBody>
        </p:sp>
        <p:sp>
          <p:nvSpPr>
            <p:cNvPr id="41" name="Freihandform 40">
              <a:extLst>
                <a:ext uri="{FF2B5EF4-FFF2-40B4-BE49-F238E27FC236}">
                  <a16:creationId xmlns:a16="http://schemas.microsoft.com/office/drawing/2014/main" id="{C400FF5E-C0B8-D2A9-8139-05F173E243AB}"/>
                </a:ext>
              </a:extLst>
            </p:cNvPr>
            <p:cNvSpPr/>
            <p:nvPr/>
          </p:nvSpPr>
          <p:spPr>
            <a:xfrm>
              <a:off x="3046072" y="2578485"/>
              <a:ext cx="91440" cy="1369904"/>
            </a:xfrm>
            <a:custGeom>
              <a:avLst/>
              <a:gdLst/>
              <a:ahLst/>
              <a:cxnLst/>
              <a:rect l="0" t="0" r="0" b="0"/>
              <a:pathLst>
                <a:path>
                  <a:moveTo>
                    <a:pt x="45720" y="0"/>
                  </a:moveTo>
                  <a:lnTo>
                    <a:pt x="45720" y="1369904"/>
                  </a:lnTo>
                  <a:lnTo>
                    <a:pt x="130021" y="1369904"/>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42" name="Freihandform 41">
              <a:extLst>
                <a:ext uri="{FF2B5EF4-FFF2-40B4-BE49-F238E27FC236}">
                  <a16:creationId xmlns:a16="http://schemas.microsoft.com/office/drawing/2014/main" id="{A711E050-37D9-392E-C1AC-56104FAD4B18}"/>
                </a:ext>
              </a:extLst>
            </p:cNvPr>
            <p:cNvSpPr/>
            <p:nvPr/>
          </p:nvSpPr>
          <p:spPr>
            <a:xfrm>
              <a:off x="3120635" y="3737635"/>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Logischer Aufbau der Argumentation</a:t>
              </a:r>
            </a:p>
          </p:txBody>
        </p:sp>
        <p:sp>
          <p:nvSpPr>
            <p:cNvPr id="43" name="Freihandform 42">
              <a:extLst>
                <a:ext uri="{FF2B5EF4-FFF2-40B4-BE49-F238E27FC236}">
                  <a16:creationId xmlns:a16="http://schemas.microsoft.com/office/drawing/2014/main" id="{D9562DBD-5196-0008-5FC6-1F62736F2C21}"/>
                </a:ext>
              </a:extLst>
            </p:cNvPr>
            <p:cNvSpPr/>
            <p:nvPr/>
          </p:nvSpPr>
          <p:spPr>
            <a:xfrm>
              <a:off x="4061263" y="2156976"/>
              <a:ext cx="843018" cy="421509"/>
            </a:xfrm>
            <a:custGeom>
              <a:avLst/>
              <a:gdLst>
                <a:gd name="connsiteX0" fmla="*/ 0 w 843018"/>
                <a:gd name="connsiteY0" fmla="*/ 42151 h 421509"/>
                <a:gd name="connsiteX1" fmla="*/ 42151 w 843018"/>
                <a:gd name="connsiteY1" fmla="*/ 0 h 421509"/>
                <a:gd name="connsiteX2" fmla="*/ 800867 w 843018"/>
                <a:gd name="connsiteY2" fmla="*/ 0 h 421509"/>
                <a:gd name="connsiteX3" fmla="*/ 843018 w 843018"/>
                <a:gd name="connsiteY3" fmla="*/ 42151 h 421509"/>
                <a:gd name="connsiteX4" fmla="*/ 843018 w 843018"/>
                <a:gd name="connsiteY4" fmla="*/ 379358 h 421509"/>
                <a:gd name="connsiteX5" fmla="*/ 800867 w 843018"/>
                <a:gd name="connsiteY5" fmla="*/ 421509 h 421509"/>
                <a:gd name="connsiteX6" fmla="*/ 42151 w 843018"/>
                <a:gd name="connsiteY6" fmla="*/ 421509 h 421509"/>
                <a:gd name="connsiteX7" fmla="*/ 0 w 843018"/>
                <a:gd name="connsiteY7" fmla="*/ 379358 h 421509"/>
                <a:gd name="connsiteX8" fmla="*/ 0 w 843018"/>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3018" h="421509">
                  <a:moveTo>
                    <a:pt x="0" y="42151"/>
                  </a:moveTo>
                  <a:cubicBezTo>
                    <a:pt x="0" y="18872"/>
                    <a:pt x="18872" y="0"/>
                    <a:pt x="42151" y="0"/>
                  </a:cubicBezTo>
                  <a:lnTo>
                    <a:pt x="800867" y="0"/>
                  </a:lnTo>
                  <a:cubicBezTo>
                    <a:pt x="824146" y="0"/>
                    <a:pt x="843018" y="18872"/>
                    <a:pt x="843018" y="42151"/>
                  </a:cubicBezTo>
                  <a:lnTo>
                    <a:pt x="843018" y="379358"/>
                  </a:lnTo>
                  <a:cubicBezTo>
                    <a:pt x="843018" y="402637"/>
                    <a:pt x="824146" y="421509"/>
                    <a:pt x="800867" y="421509"/>
                  </a:cubicBezTo>
                  <a:lnTo>
                    <a:pt x="42151" y="421509"/>
                  </a:lnTo>
                  <a:cubicBezTo>
                    <a:pt x="18872" y="421509"/>
                    <a:pt x="0" y="402637"/>
                    <a:pt x="0" y="379358"/>
                  </a:cubicBezTo>
                  <a:lnTo>
                    <a:pt x="0" y="42151"/>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7586" tIns="22506" rIns="27586" bIns="22506" numCol="1" spcCol="1270" anchor="ctr" anchorCtr="0">
              <a:noAutofit/>
            </a:bodyPr>
            <a:lstStyle/>
            <a:p>
              <a:pPr marL="0" lvl="0" indent="0" algn="ctr" defTabSz="355600">
                <a:lnSpc>
                  <a:spcPct val="90000"/>
                </a:lnSpc>
                <a:spcBef>
                  <a:spcPct val="0"/>
                </a:spcBef>
                <a:spcAft>
                  <a:spcPct val="35000"/>
                </a:spcAft>
                <a:buNone/>
              </a:pPr>
              <a:r>
                <a:rPr lang="de-DE" sz="1200" kern="1200" dirty="0"/>
                <a:t>Problemlösestrategien</a:t>
              </a:r>
            </a:p>
          </p:txBody>
        </p:sp>
        <p:sp>
          <p:nvSpPr>
            <p:cNvPr id="44" name="Freihandform 43">
              <a:extLst>
                <a:ext uri="{FF2B5EF4-FFF2-40B4-BE49-F238E27FC236}">
                  <a16:creationId xmlns:a16="http://schemas.microsoft.com/office/drawing/2014/main" id="{1DDFBD6C-8A10-712D-BEDD-110AF4339F4C}"/>
                </a:ext>
              </a:extLst>
            </p:cNvPr>
            <p:cNvSpPr/>
            <p:nvPr/>
          </p:nvSpPr>
          <p:spPr>
            <a:xfrm>
              <a:off x="4099845" y="2578485"/>
              <a:ext cx="91440" cy="316131"/>
            </a:xfrm>
            <a:custGeom>
              <a:avLst/>
              <a:gdLst/>
              <a:ahLst/>
              <a:cxnLst/>
              <a:rect l="0" t="0" r="0" b="0"/>
              <a:pathLst>
                <a:path>
                  <a:moveTo>
                    <a:pt x="45720" y="0"/>
                  </a:moveTo>
                  <a:lnTo>
                    <a:pt x="45720" y="316131"/>
                  </a:lnTo>
                  <a:lnTo>
                    <a:pt x="130021" y="316131"/>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45" name="Freihandform 44">
              <a:extLst>
                <a:ext uri="{FF2B5EF4-FFF2-40B4-BE49-F238E27FC236}">
                  <a16:creationId xmlns:a16="http://schemas.microsoft.com/office/drawing/2014/main" id="{9EAF9C1B-456C-089A-5D24-16B90DE2393E}"/>
                </a:ext>
              </a:extLst>
            </p:cNvPr>
            <p:cNvSpPr/>
            <p:nvPr/>
          </p:nvSpPr>
          <p:spPr>
            <a:xfrm>
              <a:off x="4174408" y="2683862"/>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Heuristische Strategien</a:t>
              </a:r>
            </a:p>
          </p:txBody>
        </p:sp>
        <p:sp>
          <p:nvSpPr>
            <p:cNvPr id="46" name="Freihandform 45">
              <a:extLst>
                <a:ext uri="{FF2B5EF4-FFF2-40B4-BE49-F238E27FC236}">
                  <a16:creationId xmlns:a16="http://schemas.microsoft.com/office/drawing/2014/main" id="{2A0B314C-AA36-9D7A-758A-2AE961BFDC9D}"/>
                </a:ext>
              </a:extLst>
            </p:cNvPr>
            <p:cNvSpPr/>
            <p:nvPr/>
          </p:nvSpPr>
          <p:spPr>
            <a:xfrm>
              <a:off x="4099845" y="2578485"/>
              <a:ext cx="91440" cy="843018"/>
            </a:xfrm>
            <a:custGeom>
              <a:avLst/>
              <a:gdLst/>
              <a:ahLst/>
              <a:cxnLst/>
              <a:rect l="0" t="0" r="0" b="0"/>
              <a:pathLst>
                <a:path>
                  <a:moveTo>
                    <a:pt x="45720" y="0"/>
                  </a:moveTo>
                  <a:lnTo>
                    <a:pt x="45720" y="843018"/>
                  </a:lnTo>
                  <a:lnTo>
                    <a:pt x="130021" y="843018"/>
                  </a:lnTo>
                </a:path>
              </a:pathLst>
            </a:custGeom>
            <a:noFill/>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de-DE"/>
            </a:p>
          </p:txBody>
        </p:sp>
        <p:sp>
          <p:nvSpPr>
            <p:cNvPr id="47" name="Freihandform 46">
              <a:extLst>
                <a:ext uri="{FF2B5EF4-FFF2-40B4-BE49-F238E27FC236}">
                  <a16:creationId xmlns:a16="http://schemas.microsoft.com/office/drawing/2014/main" id="{ECE4E76C-6932-AA8C-0EC6-AE3877833199}"/>
                </a:ext>
              </a:extLst>
            </p:cNvPr>
            <p:cNvSpPr/>
            <p:nvPr/>
          </p:nvSpPr>
          <p:spPr>
            <a:xfrm>
              <a:off x="4174408" y="3210749"/>
              <a:ext cx="674414" cy="421509"/>
            </a:xfrm>
            <a:custGeom>
              <a:avLst/>
              <a:gdLst>
                <a:gd name="connsiteX0" fmla="*/ 0 w 674414"/>
                <a:gd name="connsiteY0" fmla="*/ 42151 h 421509"/>
                <a:gd name="connsiteX1" fmla="*/ 42151 w 674414"/>
                <a:gd name="connsiteY1" fmla="*/ 0 h 421509"/>
                <a:gd name="connsiteX2" fmla="*/ 632263 w 674414"/>
                <a:gd name="connsiteY2" fmla="*/ 0 h 421509"/>
                <a:gd name="connsiteX3" fmla="*/ 674414 w 674414"/>
                <a:gd name="connsiteY3" fmla="*/ 42151 h 421509"/>
                <a:gd name="connsiteX4" fmla="*/ 674414 w 674414"/>
                <a:gd name="connsiteY4" fmla="*/ 379358 h 421509"/>
                <a:gd name="connsiteX5" fmla="*/ 632263 w 674414"/>
                <a:gd name="connsiteY5" fmla="*/ 421509 h 421509"/>
                <a:gd name="connsiteX6" fmla="*/ 42151 w 674414"/>
                <a:gd name="connsiteY6" fmla="*/ 421509 h 421509"/>
                <a:gd name="connsiteX7" fmla="*/ 0 w 674414"/>
                <a:gd name="connsiteY7" fmla="*/ 379358 h 421509"/>
                <a:gd name="connsiteX8" fmla="*/ 0 w 674414"/>
                <a:gd name="connsiteY8" fmla="*/ 42151 h 421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4414" h="421509">
                  <a:moveTo>
                    <a:pt x="0" y="42151"/>
                  </a:moveTo>
                  <a:cubicBezTo>
                    <a:pt x="0" y="18872"/>
                    <a:pt x="18872" y="0"/>
                    <a:pt x="42151" y="0"/>
                  </a:cubicBezTo>
                  <a:lnTo>
                    <a:pt x="632263" y="0"/>
                  </a:lnTo>
                  <a:cubicBezTo>
                    <a:pt x="655542" y="0"/>
                    <a:pt x="674414" y="18872"/>
                    <a:pt x="674414" y="42151"/>
                  </a:cubicBezTo>
                  <a:lnTo>
                    <a:pt x="674414" y="379358"/>
                  </a:lnTo>
                  <a:cubicBezTo>
                    <a:pt x="674414" y="402637"/>
                    <a:pt x="655542" y="421509"/>
                    <a:pt x="632263" y="421509"/>
                  </a:cubicBezTo>
                  <a:lnTo>
                    <a:pt x="42151" y="421509"/>
                  </a:lnTo>
                  <a:cubicBezTo>
                    <a:pt x="18872" y="421509"/>
                    <a:pt x="0" y="402637"/>
                    <a:pt x="0" y="379358"/>
                  </a:cubicBezTo>
                  <a:lnTo>
                    <a:pt x="0" y="42151"/>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5681" tIns="21236" rIns="25681" bIns="21236" numCol="1" spcCol="1270" anchor="ctr" anchorCtr="0">
              <a:noAutofit/>
            </a:bodyPr>
            <a:lstStyle/>
            <a:p>
              <a:pPr marL="0" lvl="0" indent="0" algn="ctr" defTabSz="311150">
                <a:lnSpc>
                  <a:spcPct val="90000"/>
                </a:lnSpc>
                <a:spcBef>
                  <a:spcPct val="0"/>
                </a:spcBef>
                <a:spcAft>
                  <a:spcPct val="35000"/>
                </a:spcAft>
                <a:buNone/>
              </a:pPr>
              <a:r>
                <a:rPr lang="de-DE" sz="1100" kern="1200" dirty="0"/>
                <a:t>Metakognitive Strategien</a:t>
              </a:r>
            </a:p>
          </p:txBody>
        </p:sp>
      </p:grpSp>
      <p:sp>
        <p:nvSpPr>
          <p:cNvPr id="48" name="Rechteck 47">
            <a:extLst>
              <a:ext uri="{FF2B5EF4-FFF2-40B4-BE49-F238E27FC236}">
                <a16:creationId xmlns:a16="http://schemas.microsoft.com/office/drawing/2014/main" id="{2AEB28C1-D327-3ABF-21A1-68344EE22375}"/>
              </a:ext>
            </a:extLst>
          </p:cNvPr>
          <p:cNvSpPr/>
          <p:nvPr/>
        </p:nvSpPr>
        <p:spPr>
          <a:xfrm rot="21159011">
            <a:off x="6618938" y="3738868"/>
            <a:ext cx="2376264" cy="864096"/>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dirty="0"/>
              <a:t>+ Aufgabe aus dem Unterricht</a:t>
            </a:r>
          </a:p>
        </p:txBody>
      </p:sp>
    </p:spTree>
    <p:extLst>
      <p:ext uri="{BB962C8B-B14F-4D97-AF65-F5344CB8AC3E}">
        <p14:creationId xmlns:p14="http://schemas.microsoft.com/office/powerpoint/2010/main" val="2905957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1EF282E9-995D-EEBC-8316-9FEC3361D8A8}"/>
              </a:ext>
            </a:extLst>
          </p:cNvPr>
          <p:cNvSpPr>
            <a:spLocks noGrp="1"/>
          </p:cNvSpPr>
          <p:nvPr>
            <p:ph idx="1"/>
          </p:nvPr>
        </p:nvSpPr>
        <p:spPr>
          <a:xfrm>
            <a:off x="395288" y="1636439"/>
            <a:ext cx="8353426" cy="223073"/>
          </a:xfrm>
        </p:spPr>
        <p:txBody>
          <a:bodyPr>
            <a:normAutofit fontScale="77500" lnSpcReduction="20000"/>
          </a:bodyPr>
          <a:lstStyle/>
          <a:p>
            <a:pPr marL="0" indent="0">
              <a:buNone/>
            </a:pPr>
            <a:r>
              <a:rPr lang="de-DE" dirty="0"/>
              <a:t>Ablauf: 2er Gruppen bilden</a:t>
            </a:r>
          </a:p>
        </p:txBody>
      </p:sp>
      <p:sp>
        <p:nvSpPr>
          <p:cNvPr id="3" name="Titel 2">
            <a:extLst>
              <a:ext uri="{FF2B5EF4-FFF2-40B4-BE49-F238E27FC236}">
                <a16:creationId xmlns:a16="http://schemas.microsoft.com/office/drawing/2014/main" id="{670A5E1C-3202-41EA-29B7-3220A1EDE09A}"/>
              </a:ext>
            </a:extLst>
          </p:cNvPr>
          <p:cNvSpPr>
            <a:spLocks noGrp="1"/>
          </p:cNvSpPr>
          <p:nvPr>
            <p:ph type="title"/>
          </p:nvPr>
        </p:nvSpPr>
        <p:spPr/>
        <p:txBody>
          <a:bodyPr/>
          <a:lstStyle/>
          <a:p>
            <a:r>
              <a:rPr lang="de-DE" dirty="0"/>
              <a:t>Diskussion der Aufgaben</a:t>
            </a:r>
          </a:p>
        </p:txBody>
      </p:sp>
      <p:sp>
        <p:nvSpPr>
          <p:cNvPr id="4" name="Bildplatzhalter 3">
            <a:extLst>
              <a:ext uri="{FF2B5EF4-FFF2-40B4-BE49-F238E27FC236}">
                <a16:creationId xmlns:a16="http://schemas.microsoft.com/office/drawing/2014/main" id="{59EFF875-CC83-C6AF-A7D1-E98BF0C0A254}"/>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4AB34265-6C54-1A45-D425-906D21C49C79}"/>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8636189A-9938-A655-0285-B7F216E43917}"/>
              </a:ext>
            </a:extLst>
          </p:cNvPr>
          <p:cNvSpPr>
            <a:spLocks noGrp="1"/>
          </p:cNvSpPr>
          <p:nvPr>
            <p:ph type="sldNum" sz="quarter" idx="12"/>
          </p:nvPr>
        </p:nvSpPr>
        <p:spPr/>
        <p:txBody>
          <a:bodyPr/>
          <a:lstStyle/>
          <a:p>
            <a:fld id="{04DA90AE-A642-9F4D-BA94-82F41D55CFC7}" type="slidenum">
              <a:rPr lang="de-DE" smtClean="0"/>
              <a:pPr/>
              <a:t>4</a:t>
            </a:fld>
            <a:endParaRPr lang="de-DE" dirty="0"/>
          </a:p>
        </p:txBody>
      </p:sp>
      <p:sp>
        <p:nvSpPr>
          <p:cNvPr id="7" name="Textplatzhalter 6">
            <a:extLst>
              <a:ext uri="{FF2B5EF4-FFF2-40B4-BE49-F238E27FC236}">
                <a16:creationId xmlns:a16="http://schemas.microsoft.com/office/drawing/2014/main" id="{D5990CE0-B884-39F1-2FDA-474C6C079648}"/>
              </a:ext>
            </a:extLst>
          </p:cNvPr>
          <p:cNvSpPr>
            <a:spLocks noGrp="1"/>
          </p:cNvSpPr>
          <p:nvPr>
            <p:ph type="body" sz="quarter" idx="13"/>
          </p:nvPr>
        </p:nvSpPr>
        <p:spPr/>
        <p:txBody>
          <a:bodyPr/>
          <a:lstStyle/>
          <a:p>
            <a:endParaRPr lang="de-DE"/>
          </a:p>
        </p:txBody>
      </p:sp>
      <p:grpSp>
        <p:nvGrpSpPr>
          <p:cNvPr id="21" name="Gruppieren 20">
            <a:extLst>
              <a:ext uri="{FF2B5EF4-FFF2-40B4-BE49-F238E27FC236}">
                <a16:creationId xmlns:a16="http://schemas.microsoft.com/office/drawing/2014/main" id="{F0A36291-3839-A289-FDBC-815080D0FF65}"/>
              </a:ext>
            </a:extLst>
          </p:cNvPr>
          <p:cNvGrpSpPr/>
          <p:nvPr/>
        </p:nvGrpSpPr>
        <p:grpSpPr>
          <a:xfrm>
            <a:off x="173284" y="3940696"/>
            <a:ext cx="8438569" cy="1006675"/>
            <a:chOff x="173284" y="3940696"/>
            <a:chExt cx="8438569" cy="1006675"/>
          </a:xfrm>
        </p:grpSpPr>
        <p:sp>
          <p:nvSpPr>
            <p:cNvPr id="17" name="Freihandform 16">
              <a:extLst>
                <a:ext uri="{FF2B5EF4-FFF2-40B4-BE49-F238E27FC236}">
                  <a16:creationId xmlns:a16="http://schemas.microsoft.com/office/drawing/2014/main" id="{6C472D9D-54A8-F18B-9D12-BB107AAF820A}"/>
                </a:ext>
              </a:extLst>
            </p:cNvPr>
            <p:cNvSpPr/>
            <p:nvPr/>
          </p:nvSpPr>
          <p:spPr>
            <a:xfrm>
              <a:off x="532146" y="3949967"/>
              <a:ext cx="8079707" cy="455715"/>
            </a:xfrm>
            <a:custGeom>
              <a:avLst/>
              <a:gdLst>
                <a:gd name="connsiteX0" fmla="*/ 0 w 8079707"/>
                <a:gd name="connsiteY0" fmla="*/ 75954 h 455715"/>
                <a:gd name="connsiteX1" fmla="*/ 75954 w 8079707"/>
                <a:gd name="connsiteY1" fmla="*/ 0 h 455715"/>
                <a:gd name="connsiteX2" fmla="*/ 8003753 w 8079707"/>
                <a:gd name="connsiteY2" fmla="*/ 0 h 455715"/>
                <a:gd name="connsiteX3" fmla="*/ 8079707 w 8079707"/>
                <a:gd name="connsiteY3" fmla="*/ 75954 h 455715"/>
                <a:gd name="connsiteX4" fmla="*/ 8079707 w 8079707"/>
                <a:gd name="connsiteY4" fmla="*/ 379761 h 455715"/>
                <a:gd name="connsiteX5" fmla="*/ 8003753 w 8079707"/>
                <a:gd name="connsiteY5" fmla="*/ 455715 h 455715"/>
                <a:gd name="connsiteX6" fmla="*/ 75954 w 8079707"/>
                <a:gd name="connsiteY6" fmla="*/ 455715 h 455715"/>
                <a:gd name="connsiteX7" fmla="*/ 0 w 8079707"/>
                <a:gd name="connsiteY7" fmla="*/ 379761 h 455715"/>
                <a:gd name="connsiteX8" fmla="*/ 0 w 8079707"/>
                <a:gd name="connsiteY8" fmla="*/ 75954 h 45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707" h="455715">
                  <a:moveTo>
                    <a:pt x="0" y="75954"/>
                  </a:moveTo>
                  <a:cubicBezTo>
                    <a:pt x="0" y="34006"/>
                    <a:pt x="34006" y="0"/>
                    <a:pt x="75954" y="0"/>
                  </a:cubicBezTo>
                  <a:lnTo>
                    <a:pt x="8003753" y="0"/>
                  </a:lnTo>
                  <a:cubicBezTo>
                    <a:pt x="8045701" y="0"/>
                    <a:pt x="8079707" y="34006"/>
                    <a:pt x="8079707" y="75954"/>
                  </a:cubicBezTo>
                  <a:lnTo>
                    <a:pt x="8079707" y="379761"/>
                  </a:lnTo>
                  <a:cubicBezTo>
                    <a:pt x="8079707" y="421709"/>
                    <a:pt x="8045701" y="455715"/>
                    <a:pt x="8003753" y="455715"/>
                  </a:cubicBezTo>
                  <a:lnTo>
                    <a:pt x="75954" y="455715"/>
                  </a:lnTo>
                  <a:cubicBezTo>
                    <a:pt x="34006" y="455715"/>
                    <a:pt x="0" y="421709"/>
                    <a:pt x="0" y="379761"/>
                  </a:cubicBezTo>
                  <a:lnTo>
                    <a:pt x="0" y="759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4636" tIns="94636" rIns="94636" bIns="94636" numCol="1" spcCol="1270" anchor="ctr" anchorCtr="0">
              <a:noAutofit/>
            </a:bodyPr>
            <a:lstStyle/>
            <a:p>
              <a:pPr marL="0" lvl="0" indent="0" algn="l" defTabSz="844550">
                <a:lnSpc>
                  <a:spcPct val="90000"/>
                </a:lnSpc>
                <a:spcBef>
                  <a:spcPct val="0"/>
                </a:spcBef>
                <a:spcAft>
                  <a:spcPct val="35000"/>
                </a:spcAft>
                <a:buNone/>
              </a:pPr>
              <a:r>
                <a:rPr lang="de-DE" sz="1900" kern="1200" dirty="0"/>
                <a:t>3. Überlegen Sie gemeinsam hinsichtlich Förderung</a:t>
              </a:r>
            </a:p>
          </p:txBody>
        </p:sp>
        <p:sp>
          <p:nvSpPr>
            <p:cNvPr id="18" name="Freihandform 17">
              <a:extLst>
                <a:ext uri="{FF2B5EF4-FFF2-40B4-BE49-F238E27FC236}">
                  <a16:creationId xmlns:a16="http://schemas.microsoft.com/office/drawing/2014/main" id="{C45FB5F6-EE86-0A7B-C9B2-1D93E3C9DFC7}"/>
                </a:ext>
              </a:extLst>
            </p:cNvPr>
            <p:cNvSpPr/>
            <p:nvPr/>
          </p:nvSpPr>
          <p:spPr>
            <a:xfrm>
              <a:off x="532146" y="4405682"/>
              <a:ext cx="8079707" cy="521122"/>
            </a:xfrm>
            <a:custGeom>
              <a:avLst/>
              <a:gdLst>
                <a:gd name="connsiteX0" fmla="*/ 0 w 8079707"/>
                <a:gd name="connsiteY0" fmla="*/ 0 h 521122"/>
                <a:gd name="connsiteX1" fmla="*/ 8079707 w 8079707"/>
                <a:gd name="connsiteY1" fmla="*/ 0 h 521122"/>
                <a:gd name="connsiteX2" fmla="*/ 8079707 w 8079707"/>
                <a:gd name="connsiteY2" fmla="*/ 521122 h 521122"/>
                <a:gd name="connsiteX3" fmla="*/ 0 w 8079707"/>
                <a:gd name="connsiteY3" fmla="*/ 521122 h 521122"/>
                <a:gd name="connsiteX4" fmla="*/ 0 w 8079707"/>
                <a:gd name="connsiteY4" fmla="*/ 0 h 521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9707" h="521122">
                  <a:moveTo>
                    <a:pt x="0" y="0"/>
                  </a:moveTo>
                  <a:lnTo>
                    <a:pt x="8079707" y="0"/>
                  </a:lnTo>
                  <a:lnTo>
                    <a:pt x="8079707" y="521122"/>
                  </a:lnTo>
                  <a:lnTo>
                    <a:pt x="0" y="52112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6531"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de-DE" sz="1500" kern="1200" dirty="0"/>
                <a:t>Welche Fehler können bei der Aufgabenbearbeitung auftreten? Wie können Sie darauf reagieren?</a:t>
              </a:r>
            </a:p>
            <a:p>
              <a:pPr marL="114300" lvl="1" indent="-114300" algn="l" defTabSz="666750">
                <a:lnSpc>
                  <a:spcPct val="90000"/>
                </a:lnSpc>
                <a:spcBef>
                  <a:spcPct val="0"/>
                </a:spcBef>
                <a:spcAft>
                  <a:spcPct val="20000"/>
                </a:spcAft>
                <a:buChar char="•"/>
              </a:pPr>
              <a:r>
                <a:rPr lang="de-DE" sz="1500" kern="1200" dirty="0"/>
                <a:t>Eignet sich die Aufgabe zu Förderung? Was/Wer könnte damit gefördert werden?</a:t>
              </a:r>
            </a:p>
          </p:txBody>
        </p:sp>
        <p:sp>
          <p:nvSpPr>
            <p:cNvPr id="9" name="Rechteck 8">
              <a:extLst>
                <a:ext uri="{FF2B5EF4-FFF2-40B4-BE49-F238E27FC236}">
                  <a16:creationId xmlns:a16="http://schemas.microsoft.com/office/drawing/2014/main" id="{B6A0C322-9D0B-55FC-83C5-981B542A7E42}"/>
                </a:ext>
              </a:extLst>
            </p:cNvPr>
            <p:cNvSpPr/>
            <p:nvPr/>
          </p:nvSpPr>
          <p:spPr>
            <a:xfrm rot="5400000">
              <a:off x="-187431" y="4301411"/>
              <a:ext cx="1006675" cy="285245"/>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400" dirty="0"/>
                <a:t>5 min</a:t>
              </a:r>
            </a:p>
          </p:txBody>
        </p:sp>
      </p:grpSp>
      <p:grpSp>
        <p:nvGrpSpPr>
          <p:cNvPr id="20" name="Gruppieren 19">
            <a:extLst>
              <a:ext uri="{FF2B5EF4-FFF2-40B4-BE49-F238E27FC236}">
                <a16:creationId xmlns:a16="http://schemas.microsoft.com/office/drawing/2014/main" id="{C1AC1F15-6827-6DB1-4870-11DB25E506CB}"/>
              </a:ext>
            </a:extLst>
          </p:cNvPr>
          <p:cNvGrpSpPr/>
          <p:nvPr/>
        </p:nvGrpSpPr>
        <p:grpSpPr>
          <a:xfrm>
            <a:off x="173286" y="2973130"/>
            <a:ext cx="8438567" cy="976837"/>
            <a:chOff x="173286" y="2973130"/>
            <a:chExt cx="8438567" cy="976837"/>
          </a:xfrm>
        </p:grpSpPr>
        <p:sp>
          <p:nvSpPr>
            <p:cNvPr id="15" name="Freihandform 14">
              <a:extLst>
                <a:ext uri="{FF2B5EF4-FFF2-40B4-BE49-F238E27FC236}">
                  <a16:creationId xmlns:a16="http://schemas.microsoft.com/office/drawing/2014/main" id="{0F440207-C360-CEC9-6782-B239D735E65F}"/>
                </a:ext>
              </a:extLst>
            </p:cNvPr>
            <p:cNvSpPr/>
            <p:nvPr/>
          </p:nvSpPr>
          <p:spPr>
            <a:xfrm>
              <a:off x="532146" y="2973130"/>
              <a:ext cx="8079707" cy="455715"/>
            </a:xfrm>
            <a:custGeom>
              <a:avLst/>
              <a:gdLst>
                <a:gd name="connsiteX0" fmla="*/ 0 w 8079707"/>
                <a:gd name="connsiteY0" fmla="*/ 75954 h 455715"/>
                <a:gd name="connsiteX1" fmla="*/ 75954 w 8079707"/>
                <a:gd name="connsiteY1" fmla="*/ 0 h 455715"/>
                <a:gd name="connsiteX2" fmla="*/ 8003753 w 8079707"/>
                <a:gd name="connsiteY2" fmla="*/ 0 h 455715"/>
                <a:gd name="connsiteX3" fmla="*/ 8079707 w 8079707"/>
                <a:gd name="connsiteY3" fmla="*/ 75954 h 455715"/>
                <a:gd name="connsiteX4" fmla="*/ 8079707 w 8079707"/>
                <a:gd name="connsiteY4" fmla="*/ 379761 h 455715"/>
                <a:gd name="connsiteX5" fmla="*/ 8003753 w 8079707"/>
                <a:gd name="connsiteY5" fmla="*/ 455715 h 455715"/>
                <a:gd name="connsiteX6" fmla="*/ 75954 w 8079707"/>
                <a:gd name="connsiteY6" fmla="*/ 455715 h 455715"/>
                <a:gd name="connsiteX7" fmla="*/ 0 w 8079707"/>
                <a:gd name="connsiteY7" fmla="*/ 379761 h 455715"/>
                <a:gd name="connsiteX8" fmla="*/ 0 w 8079707"/>
                <a:gd name="connsiteY8" fmla="*/ 75954 h 45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707" h="455715">
                  <a:moveTo>
                    <a:pt x="0" y="75954"/>
                  </a:moveTo>
                  <a:cubicBezTo>
                    <a:pt x="0" y="34006"/>
                    <a:pt x="34006" y="0"/>
                    <a:pt x="75954" y="0"/>
                  </a:cubicBezTo>
                  <a:lnTo>
                    <a:pt x="8003753" y="0"/>
                  </a:lnTo>
                  <a:cubicBezTo>
                    <a:pt x="8045701" y="0"/>
                    <a:pt x="8079707" y="34006"/>
                    <a:pt x="8079707" y="75954"/>
                  </a:cubicBezTo>
                  <a:lnTo>
                    <a:pt x="8079707" y="379761"/>
                  </a:lnTo>
                  <a:cubicBezTo>
                    <a:pt x="8079707" y="421709"/>
                    <a:pt x="8045701" y="455715"/>
                    <a:pt x="8003753" y="455715"/>
                  </a:cubicBezTo>
                  <a:lnTo>
                    <a:pt x="75954" y="455715"/>
                  </a:lnTo>
                  <a:cubicBezTo>
                    <a:pt x="34006" y="455715"/>
                    <a:pt x="0" y="421709"/>
                    <a:pt x="0" y="379761"/>
                  </a:cubicBezTo>
                  <a:lnTo>
                    <a:pt x="0" y="759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4636" tIns="94636" rIns="94636" bIns="94636" numCol="1" spcCol="1270" anchor="ctr" anchorCtr="0">
              <a:noAutofit/>
            </a:bodyPr>
            <a:lstStyle/>
            <a:p>
              <a:pPr marL="0" lvl="0" indent="0" algn="l" defTabSz="844550">
                <a:lnSpc>
                  <a:spcPct val="90000"/>
                </a:lnSpc>
                <a:spcBef>
                  <a:spcPct val="0"/>
                </a:spcBef>
                <a:spcAft>
                  <a:spcPct val="35000"/>
                </a:spcAft>
                <a:buNone/>
              </a:pPr>
              <a:r>
                <a:rPr lang="de-DE" sz="1900" kern="1200" dirty="0"/>
                <a:t>2. Vergleichen Sie Ihre Analysen</a:t>
              </a:r>
            </a:p>
          </p:txBody>
        </p:sp>
        <p:sp>
          <p:nvSpPr>
            <p:cNvPr id="16" name="Freihandform 15">
              <a:extLst>
                <a:ext uri="{FF2B5EF4-FFF2-40B4-BE49-F238E27FC236}">
                  <a16:creationId xmlns:a16="http://schemas.microsoft.com/office/drawing/2014/main" id="{F2B8FEB9-2398-B568-FE1A-AE1899FAC432}"/>
                </a:ext>
              </a:extLst>
            </p:cNvPr>
            <p:cNvSpPr/>
            <p:nvPr/>
          </p:nvSpPr>
          <p:spPr>
            <a:xfrm>
              <a:off x="532146" y="3428845"/>
              <a:ext cx="8079707" cy="521122"/>
            </a:xfrm>
            <a:custGeom>
              <a:avLst/>
              <a:gdLst>
                <a:gd name="connsiteX0" fmla="*/ 0 w 8079707"/>
                <a:gd name="connsiteY0" fmla="*/ 0 h 521122"/>
                <a:gd name="connsiteX1" fmla="*/ 8079707 w 8079707"/>
                <a:gd name="connsiteY1" fmla="*/ 0 h 521122"/>
                <a:gd name="connsiteX2" fmla="*/ 8079707 w 8079707"/>
                <a:gd name="connsiteY2" fmla="*/ 521122 h 521122"/>
                <a:gd name="connsiteX3" fmla="*/ 0 w 8079707"/>
                <a:gd name="connsiteY3" fmla="*/ 521122 h 521122"/>
                <a:gd name="connsiteX4" fmla="*/ 0 w 8079707"/>
                <a:gd name="connsiteY4" fmla="*/ 0 h 521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9707" h="521122">
                  <a:moveTo>
                    <a:pt x="0" y="0"/>
                  </a:moveTo>
                  <a:lnTo>
                    <a:pt x="8079707" y="0"/>
                  </a:lnTo>
                  <a:lnTo>
                    <a:pt x="8079707" y="521122"/>
                  </a:lnTo>
                  <a:lnTo>
                    <a:pt x="0" y="52112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6531"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de-DE" sz="1500" kern="1200" dirty="0"/>
                <a:t>Die/Der Mitbringende hat die Aufgabe ggf. bereits analysiert. </a:t>
              </a:r>
            </a:p>
            <a:p>
              <a:pPr marL="114300" lvl="1" indent="-114300" algn="l" defTabSz="666750">
                <a:lnSpc>
                  <a:spcPct val="90000"/>
                </a:lnSpc>
                <a:spcBef>
                  <a:spcPct val="0"/>
                </a:spcBef>
                <a:spcAft>
                  <a:spcPct val="20000"/>
                </a:spcAft>
                <a:buChar char="•"/>
              </a:pPr>
              <a:r>
                <a:rPr lang="de-DE" sz="1500" kern="1200" dirty="0"/>
                <a:t>Diskutieren Sie Gemeinsamkeiten und Unterschiede Ihrer Analysen.</a:t>
              </a:r>
            </a:p>
          </p:txBody>
        </p:sp>
        <p:sp>
          <p:nvSpPr>
            <p:cNvPr id="10" name="Rechteck 9">
              <a:extLst>
                <a:ext uri="{FF2B5EF4-FFF2-40B4-BE49-F238E27FC236}">
                  <a16:creationId xmlns:a16="http://schemas.microsoft.com/office/drawing/2014/main" id="{D22E57A4-6C43-E378-FE35-C7F3B45A1D7A}"/>
                </a:ext>
              </a:extLst>
            </p:cNvPr>
            <p:cNvSpPr/>
            <p:nvPr/>
          </p:nvSpPr>
          <p:spPr>
            <a:xfrm rot="5400000">
              <a:off x="-157928" y="3324237"/>
              <a:ext cx="947673" cy="285245"/>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400" dirty="0"/>
                <a:t>10 min</a:t>
              </a:r>
            </a:p>
          </p:txBody>
        </p:sp>
      </p:grpSp>
      <p:grpSp>
        <p:nvGrpSpPr>
          <p:cNvPr id="19" name="Gruppieren 18">
            <a:extLst>
              <a:ext uri="{FF2B5EF4-FFF2-40B4-BE49-F238E27FC236}">
                <a16:creationId xmlns:a16="http://schemas.microsoft.com/office/drawing/2014/main" id="{2134CA5C-295A-823F-CCFA-182B3DCD501B}"/>
              </a:ext>
            </a:extLst>
          </p:cNvPr>
          <p:cNvGrpSpPr/>
          <p:nvPr/>
        </p:nvGrpSpPr>
        <p:grpSpPr>
          <a:xfrm>
            <a:off x="173287" y="1915661"/>
            <a:ext cx="8438566" cy="1077362"/>
            <a:chOff x="173287" y="1915661"/>
            <a:chExt cx="8438566" cy="1077362"/>
          </a:xfrm>
        </p:grpSpPr>
        <p:sp>
          <p:nvSpPr>
            <p:cNvPr id="13" name="Freihandform 12">
              <a:extLst>
                <a:ext uri="{FF2B5EF4-FFF2-40B4-BE49-F238E27FC236}">
                  <a16:creationId xmlns:a16="http://schemas.microsoft.com/office/drawing/2014/main" id="{13BFC3AD-E4F4-6065-AEF8-1F0ADC15BB81}"/>
                </a:ext>
              </a:extLst>
            </p:cNvPr>
            <p:cNvSpPr/>
            <p:nvPr/>
          </p:nvSpPr>
          <p:spPr>
            <a:xfrm>
              <a:off x="532146" y="1961523"/>
              <a:ext cx="8079707" cy="455715"/>
            </a:xfrm>
            <a:custGeom>
              <a:avLst/>
              <a:gdLst>
                <a:gd name="connsiteX0" fmla="*/ 0 w 8079707"/>
                <a:gd name="connsiteY0" fmla="*/ 75954 h 455715"/>
                <a:gd name="connsiteX1" fmla="*/ 75954 w 8079707"/>
                <a:gd name="connsiteY1" fmla="*/ 0 h 455715"/>
                <a:gd name="connsiteX2" fmla="*/ 8003753 w 8079707"/>
                <a:gd name="connsiteY2" fmla="*/ 0 h 455715"/>
                <a:gd name="connsiteX3" fmla="*/ 8079707 w 8079707"/>
                <a:gd name="connsiteY3" fmla="*/ 75954 h 455715"/>
                <a:gd name="connsiteX4" fmla="*/ 8079707 w 8079707"/>
                <a:gd name="connsiteY4" fmla="*/ 379761 h 455715"/>
                <a:gd name="connsiteX5" fmla="*/ 8003753 w 8079707"/>
                <a:gd name="connsiteY5" fmla="*/ 455715 h 455715"/>
                <a:gd name="connsiteX6" fmla="*/ 75954 w 8079707"/>
                <a:gd name="connsiteY6" fmla="*/ 455715 h 455715"/>
                <a:gd name="connsiteX7" fmla="*/ 0 w 8079707"/>
                <a:gd name="connsiteY7" fmla="*/ 379761 h 455715"/>
                <a:gd name="connsiteX8" fmla="*/ 0 w 8079707"/>
                <a:gd name="connsiteY8" fmla="*/ 75954 h 455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79707" h="455715">
                  <a:moveTo>
                    <a:pt x="0" y="75954"/>
                  </a:moveTo>
                  <a:cubicBezTo>
                    <a:pt x="0" y="34006"/>
                    <a:pt x="34006" y="0"/>
                    <a:pt x="75954" y="0"/>
                  </a:cubicBezTo>
                  <a:lnTo>
                    <a:pt x="8003753" y="0"/>
                  </a:lnTo>
                  <a:cubicBezTo>
                    <a:pt x="8045701" y="0"/>
                    <a:pt x="8079707" y="34006"/>
                    <a:pt x="8079707" y="75954"/>
                  </a:cubicBezTo>
                  <a:lnTo>
                    <a:pt x="8079707" y="379761"/>
                  </a:lnTo>
                  <a:cubicBezTo>
                    <a:pt x="8079707" y="421709"/>
                    <a:pt x="8045701" y="455715"/>
                    <a:pt x="8003753" y="455715"/>
                  </a:cubicBezTo>
                  <a:lnTo>
                    <a:pt x="75954" y="455715"/>
                  </a:lnTo>
                  <a:cubicBezTo>
                    <a:pt x="34006" y="455715"/>
                    <a:pt x="0" y="421709"/>
                    <a:pt x="0" y="379761"/>
                  </a:cubicBezTo>
                  <a:lnTo>
                    <a:pt x="0" y="75954"/>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4636" tIns="94636" rIns="94636" bIns="94636" numCol="1" spcCol="1270" anchor="ctr" anchorCtr="0">
              <a:noAutofit/>
            </a:bodyPr>
            <a:lstStyle/>
            <a:p>
              <a:pPr marL="0" lvl="0" indent="0" algn="l" defTabSz="844550">
                <a:lnSpc>
                  <a:spcPct val="90000"/>
                </a:lnSpc>
                <a:spcBef>
                  <a:spcPct val="0"/>
                </a:spcBef>
                <a:spcAft>
                  <a:spcPct val="35000"/>
                </a:spcAft>
                <a:buNone/>
              </a:pPr>
              <a:r>
                <a:rPr lang="de-DE" sz="1900" kern="1200" dirty="0"/>
                <a:t>1. Analysieren Sie die Aufgabe eines anderen Gruppenmitglieds</a:t>
              </a:r>
            </a:p>
          </p:txBody>
        </p:sp>
        <p:sp>
          <p:nvSpPr>
            <p:cNvPr id="14" name="Freihandform 13">
              <a:extLst>
                <a:ext uri="{FF2B5EF4-FFF2-40B4-BE49-F238E27FC236}">
                  <a16:creationId xmlns:a16="http://schemas.microsoft.com/office/drawing/2014/main" id="{57106922-0180-EE9F-5D43-B5D4C66BE371}"/>
                </a:ext>
              </a:extLst>
            </p:cNvPr>
            <p:cNvSpPr/>
            <p:nvPr/>
          </p:nvSpPr>
          <p:spPr>
            <a:xfrm>
              <a:off x="532146" y="2452007"/>
              <a:ext cx="8079707" cy="521122"/>
            </a:xfrm>
            <a:custGeom>
              <a:avLst/>
              <a:gdLst>
                <a:gd name="connsiteX0" fmla="*/ 0 w 8079707"/>
                <a:gd name="connsiteY0" fmla="*/ 0 h 521122"/>
                <a:gd name="connsiteX1" fmla="*/ 8079707 w 8079707"/>
                <a:gd name="connsiteY1" fmla="*/ 0 h 521122"/>
                <a:gd name="connsiteX2" fmla="*/ 8079707 w 8079707"/>
                <a:gd name="connsiteY2" fmla="*/ 521122 h 521122"/>
                <a:gd name="connsiteX3" fmla="*/ 0 w 8079707"/>
                <a:gd name="connsiteY3" fmla="*/ 521122 h 521122"/>
                <a:gd name="connsiteX4" fmla="*/ 0 w 8079707"/>
                <a:gd name="connsiteY4" fmla="*/ 0 h 5211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79707" h="521122">
                  <a:moveTo>
                    <a:pt x="0" y="0"/>
                  </a:moveTo>
                  <a:lnTo>
                    <a:pt x="8079707" y="0"/>
                  </a:lnTo>
                  <a:lnTo>
                    <a:pt x="8079707" y="521122"/>
                  </a:lnTo>
                  <a:lnTo>
                    <a:pt x="0" y="52112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256531"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de-DE" sz="1500" kern="1200" dirty="0"/>
                <a:t>Jeder sollte eine (bisher unbekannte) Aufgabe analysieren.</a:t>
              </a:r>
            </a:p>
            <a:p>
              <a:pPr marL="114300" lvl="1" indent="-114300" algn="l" defTabSz="666750">
                <a:lnSpc>
                  <a:spcPct val="90000"/>
                </a:lnSpc>
                <a:spcBef>
                  <a:spcPct val="0"/>
                </a:spcBef>
                <a:spcAft>
                  <a:spcPct val="20000"/>
                </a:spcAft>
                <a:buChar char="•"/>
              </a:pPr>
              <a:r>
                <a:rPr lang="de-DE" sz="1500" kern="1200" dirty="0"/>
                <a:t>Verwenden Sie dabei gern das Schema vom letzten Mal.</a:t>
              </a:r>
            </a:p>
          </p:txBody>
        </p:sp>
        <p:sp>
          <p:nvSpPr>
            <p:cNvPr id="11" name="Rechteck 10">
              <a:extLst>
                <a:ext uri="{FF2B5EF4-FFF2-40B4-BE49-F238E27FC236}">
                  <a16:creationId xmlns:a16="http://schemas.microsoft.com/office/drawing/2014/main" id="{CD34B187-8961-5CB9-9835-A0F2BADE7E2A}"/>
                </a:ext>
              </a:extLst>
            </p:cNvPr>
            <p:cNvSpPr/>
            <p:nvPr/>
          </p:nvSpPr>
          <p:spPr>
            <a:xfrm rot="5400000">
              <a:off x="-222771" y="2311719"/>
              <a:ext cx="1077362" cy="285245"/>
            </a:xfrm>
            <a:prstGeom prst="rect">
              <a:avLst/>
            </a:prstGeom>
            <a:ln/>
          </p:spPr>
          <p:style>
            <a:lnRef idx="2">
              <a:schemeClr val="accent1"/>
            </a:lnRef>
            <a:fillRef idx="1">
              <a:schemeClr val="lt1"/>
            </a:fillRef>
            <a:effectRef idx="0">
              <a:schemeClr val="accent1"/>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14000"/>
                </a:lnSpc>
              </a:pPr>
              <a:r>
                <a:rPr lang="de-DE" sz="1400" dirty="0"/>
                <a:t>15 min</a:t>
              </a:r>
            </a:p>
          </p:txBody>
        </p:sp>
      </p:grpSp>
    </p:spTree>
    <p:extLst>
      <p:ext uri="{BB962C8B-B14F-4D97-AF65-F5344CB8AC3E}">
        <p14:creationId xmlns:p14="http://schemas.microsoft.com/office/powerpoint/2010/main" val="1148952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AA735C56-DFBB-88DE-E448-6F155244B99D}"/>
              </a:ext>
            </a:extLst>
          </p:cNvPr>
          <p:cNvSpPr>
            <a:spLocks noGrp="1"/>
          </p:cNvSpPr>
          <p:nvPr>
            <p:ph idx="1"/>
          </p:nvPr>
        </p:nvSpPr>
        <p:spPr>
          <a:xfrm>
            <a:off x="395288" y="1636439"/>
            <a:ext cx="8353426" cy="1584177"/>
          </a:xfrm>
        </p:spPr>
        <p:txBody>
          <a:bodyPr>
            <a:normAutofit fontScale="92500" lnSpcReduction="10000"/>
          </a:bodyPr>
          <a:lstStyle/>
          <a:p>
            <a:pPr>
              <a:buFont typeface="Symbol" pitchFamily="2" charset="2"/>
              <a:buChar char="-"/>
            </a:pPr>
            <a:r>
              <a:rPr lang="de-DE" dirty="0"/>
              <a:t>Förderung möglich, in dem SchülerInnen selbstständig (aber mit geeigneter Unterstützung) an relevanten Problemstellungen arbeiten</a:t>
            </a:r>
          </a:p>
          <a:p>
            <a:pPr marL="0" indent="0" algn="r">
              <a:buNone/>
            </a:pPr>
            <a:r>
              <a:rPr lang="de-DE" sz="900" dirty="0">
                <a:solidFill>
                  <a:schemeClr val="bg1">
                    <a:lumMod val="65000"/>
                  </a:schemeClr>
                </a:solidFill>
              </a:rPr>
              <a:t>(z.B. </a:t>
            </a:r>
            <a:r>
              <a:rPr lang="de-DE" sz="900" dirty="0" err="1">
                <a:solidFill>
                  <a:schemeClr val="bg1">
                    <a:lumMod val="65000"/>
                  </a:schemeClr>
                </a:solidFill>
              </a:rPr>
              <a:t>Reiss</a:t>
            </a:r>
            <a:r>
              <a:rPr lang="de-DE" sz="900" dirty="0">
                <a:solidFill>
                  <a:schemeClr val="bg1">
                    <a:lumMod val="65000"/>
                  </a:schemeClr>
                </a:solidFill>
              </a:rPr>
              <a:t> et al., 2008)</a:t>
            </a:r>
          </a:p>
          <a:p>
            <a:pPr>
              <a:buFont typeface="Symbol" pitchFamily="2" charset="2"/>
              <a:buChar char="-"/>
            </a:pPr>
            <a:r>
              <a:rPr lang="de-DE" dirty="0"/>
              <a:t>Möglichst fokussierte Förderung durch </a:t>
            </a:r>
            <a:r>
              <a:rPr lang="de-DE" i="1" dirty="0"/>
              <a:t>Förderaufgaben</a:t>
            </a:r>
          </a:p>
          <a:p>
            <a:pPr>
              <a:buFont typeface="Symbol" pitchFamily="2" charset="2"/>
              <a:buChar char="-"/>
            </a:pPr>
            <a:r>
              <a:rPr lang="de-DE" dirty="0"/>
              <a:t>Hilfreich für gezielte Ausrichtung der Förderaufgaben: </a:t>
            </a:r>
          </a:p>
        </p:txBody>
      </p:sp>
      <p:sp>
        <p:nvSpPr>
          <p:cNvPr id="3" name="Titel 2">
            <a:extLst>
              <a:ext uri="{FF2B5EF4-FFF2-40B4-BE49-F238E27FC236}">
                <a16:creationId xmlns:a16="http://schemas.microsoft.com/office/drawing/2014/main" id="{3A832862-BCA5-945E-40E9-D04E0EF4F820}"/>
              </a:ext>
            </a:extLst>
          </p:cNvPr>
          <p:cNvSpPr>
            <a:spLocks noGrp="1"/>
          </p:cNvSpPr>
          <p:nvPr>
            <p:ph type="title"/>
          </p:nvPr>
        </p:nvSpPr>
        <p:spPr/>
        <p:txBody>
          <a:bodyPr>
            <a:normAutofit fontScale="90000"/>
          </a:bodyPr>
          <a:lstStyle/>
          <a:p>
            <a:r>
              <a:rPr lang="de-DE" dirty="0"/>
              <a:t>Förderung von Wissen zu Beweisen &amp; Argumentieren</a:t>
            </a:r>
          </a:p>
        </p:txBody>
      </p:sp>
      <p:sp>
        <p:nvSpPr>
          <p:cNvPr id="4" name="Bildplatzhalter 3">
            <a:extLst>
              <a:ext uri="{FF2B5EF4-FFF2-40B4-BE49-F238E27FC236}">
                <a16:creationId xmlns:a16="http://schemas.microsoft.com/office/drawing/2014/main" id="{E423F329-B205-44FA-38CD-3981386E8EF6}"/>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0BA4576-FA84-604F-7695-877F3D93131D}"/>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62A66613-0B8A-34CA-6C36-3F90ABB5017B}"/>
              </a:ext>
            </a:extLst>
          </p:cNvPr>
          <p:cNvSpPr>
            <a:spLocks noGrp="1"/>
          </p:cNvSpPr>
          <p:nvPr>
            <p:ph type="sldNum" sz="quarter" idx="12"/>
          </p:nvPr>
        </p:nvSpPr>
        <p:spPr/>
        <p:txBody>
          <a:bodyPr/>
          <a:lstStyle/>
          <a:p>
            <a:fld id="{04DA90AE-A642-9F4D-BA94-82F41D55CFC7}" type="slidenum">
              <a:rPr lang="de-DE" smtClean="0"/>
              <a:pPr/>
              <a:t>5</a:t>
            </a:fld>
            <a:endParaRPr lang="de-DE" dirty="0"/>
          </a:p>
        </p:txBody>
      </p:sp>
      <p:sp>
        <p:nvSpPr>
          <p:cNvPr id="7" name="Textplatzhalter 6">
            <a:extLst>
              <a:ext uri="{FF2B5EF4-FFF2-40B4-BE49-F238E27FC236}">
                <a16:creationId xmlns:a16="http://schemas.microsoft.com/office/drawing/2014/main" id="{EA29F64F-1A4F-B0ED-80FE-5A8894F0B4AE}"/>
              </a:ext>
            </a:extLst>
          </p:cNvPr>
          <p:cNvSpPr>
            <a:spLocks noGrp="1"/>
          </p:cNvSpPr>
          <p:nvPr>
            <p:ph type="body" sz="quarter" idx="13"/>
          </p:nvPr>
        </p:nvSpPr>
        <p:spPr/>
        <p:txBody>
          <a:bodyPr/>
          <a:lstStyle/>
          <a:p>
            <a:endParaRPr lang="de-DE"/>
          </a:p>
        </p:txBody>
      </p:sp>
      <p:sp>
        <p:nvSpPr>
          <p:cNvPr id="8" name="Freihandform 7">
            <a:extLst>
              <a:ext uri="{FF2B5EF4-FFF2-40B4-BE49-F238E27FC236}">
                <a16:creationId xmlns:a16="http://schemas.microsoft.com/office/drawing/2014/main" id="{65EBB6C9-5AC7-2524-041A-0694FC088D26}"/>
              </a:ext>
            </a:extLst>
          </p:cNvPr>
          <p:cNvSpPr/>
          <p:nvPr/>
        </p:nvSpPr>
        <p:spPr>
          <a:xfrm>
            <a:off x="395288" y="3382541"/>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Mathematisches Basiswissen</a:t>
            </a:r>
          </a:p>
        </p:txBody>
      </p:sp>
      <p:sp>
        <p:nvSpPr>
          <p:cNvPr id="9" name="Freihandform 8">
            <a:extLst>
              <a:ext uri="{FF2B5EF4-FFF2-40B4-BE49-F238E27FC236}">
                <a16:creationId xmlns:a16="http://schemas.microsoft.com/office/drawing/2014/main" id="{A155CE2D-AF1D-1009-F79F-52C24EB1408E}"/>
              </a:ext>
            </a:extLst>
          </p:cNvPr>
          <p:cNvSpPr/>
          <p:nvPr/>
        </p:nvSpPr>
        <p:spPr>
          <a:xfrm>
            <a:off x="3266777" y="3382541"/>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Methodenwissen</a:t>
            </a:r>
          </a:p>
        </p:txBody>
      </p:sp>
      <p:sp>
        <p:nvSpPr>
          <p:cNvPr id="10" name="Freihandform 9">
            <a:extLst>
              <a:ext uri="{FF2B5EF4-FFF2-40B4-BE49-F238E27FC236}">
                <a16:creationId xmlns:a16="http://schemas.microsoft.com/office/drawing/2014/main" id="{6C8D40D6-B399-3A57-446F-A998CD4220E5}"/>
              </a:ext>
            </a:extLst>
          </p:cNvPr>
          <p:cNvSpPr/>
          <p:nvPr/>
        </p:nvSpPr>
        <p:spPr>
          <a:xfrm>
            <a:off x="6138267" y="3382541"/>
            <a:ext cx="2610445" cy="1566267"/>
          </a:xfrm>
          <a:custGeom>
            <a:avLst/>
            <a:gdLst>
              <a:gd name="connsiteX0" fmla="*/ 0 w 2610445"/>
              <a:gd name="connsiteY0" fmla="*/ 0 h 1566267"/>
              <a:gd name="connsiteX1" fmla="*/ 2610445 w 2610445"/>
              <a:gd name="connsiteY1" fmla="*/ 0 h 1566267"/>
              <a:gd name="connsiteX2" fmla="*/ 2610445 w 2610445"/>
              <a:gd name="connsiteY2" fmla="*/ 1566267 h 1566267"/>
              <a:gd name="connsiteX3" fmla="*/ 0 w 2610445"/>
              <a:gd name="connsiteY3" fmla="*/ 1566267 h 1566267"/>
              <a:gd name="connsiteX4" fmla="*/ 0 w 2610445"/>
              <a:gd name="connsiteY4" fmla="*/ 0 h 15662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0445" h="1566267">
                <a:moveTo>
                  <a:pt x="0" y="0"/>
                </a:moveTo>
                <a:lnTo>
                  <a:pt x="2610445" y="0"/>
                </a:lnTo>
                <a:lnTo>
                  <a:pt x="2610445" y="1566267"/>
                </a:lnTo>
                <a:lnTo>
                  <a:pt x="0" y="1566267"/>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de-DE" sz="2100" kern="1200" dirty="0"/>
              <a:t>Problemlösestrategien</a:t>
            </a:r>
          </a:p>
        </p:txBody>
      </p:sp>
    </p:spTree>
    <p:extLst>
      <p:ext uri="{BB962C8B-B14F-4D97-AF65-F5344CB8AC3E}">
        <p14:creationId xmlns:p14="http://schemas.microsoft.com/office/powerpoint/2010/main" val="2413881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normAutofit fontScale="90000"/>
          </a:bodyPr>
          <a:lstStyle/>
          <a:p>
            <a:r>
              <a:rPr lang="de-DE" dirty="0"/>
              <a:t>Förderung von Wissen zu Beweisen &amp; Argumentieren</a:t>
            </a:r>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6</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662541"/>
          </a:xfrm>
          <a:prstGeom prst="rect">
            <a:avLst/>
          </a:prstGeom>
          <a:noFill/>
        </p:spPr>
        <p:txBody>
          <a:bodyPr wrap="square">
            <a:spAutoFit/>
          </a:bodyPr>
          <a:lstStyle/>
          <a:p>
            <a:pPr marL="0" lvl="1">
              <a:defRPr sz="1800"/>
            </a:pPr>
            <a:r>
              <a:rPr lang="de-DE" b="1" dirty="0"/>
              <a:t>Vorneweg…</a:t>
            </a:r>
          </a:p>
          <a:p>
            <a:pPr marL="285750" indent="-285750">
              <a:buFont typeface="Symbol" pitchFamily="2" charset="2"/>
              <a:buChar char="-"/>
            </a:pPr>
            <a:r>
              <a:rPr lang="de-DE" sz="1800" dirty="0"/>
              <a:t>… es gibt kein Pauschalrezept.</a:t>
            </a:r>
          </a:p>
          <a:p>
            <a:r>
              <a:rPr lang="de-DE" sz="1800" dirty="0"/>
              <a:t>	</a:t>
            </a:r>
          </a:p>
          <a:p>
            <a:pPr marL="285750" indent="-285750">
              <a:buFont typeface="Symbol" pitchFamily="2" charset="2"/>
              <a:buChar char="-"/>
            </a:pPr>
            <a:r>
              <a:rPr lang="de-DE" sz="1800" dirty="0"/>
              <a:t>Wichtig ist passgenaue Abstimmung der Förderaufgaben an das Niveau der SchülerInnen in den einzelnen Aspekten der Indikatoren von Beweiskompetenz (vgl. Simulation).</a:t>
            </a:r>
          </a:p>
          <a:p>
            <a:pPr marL="285750" indent="-285750">
              <a:buFont typeface="Symbol" pitchFamily="2" charset="2"/>
              <a:buChar char="-"/>
            </a:pPr>
            <a:endParaRPr lang="de-DE" sz="1800" dirty="0"/>
          </a:p>
          <a:p>
            <a:pPr marL="285750" indent="-285750">
              <a:buFont typeface="Symbol" pitchFamily="2" charset="2"/>
              <a:buChar char="-"/>
            </a:pPr>
            <a:r>
              <a:rPr lang="de-DE" sz="1800" dirty="0"/>
              <a:t>Im Folgenden werden Ideen dargestellt, die bei der Erstellung von Fördermaterial Inspiration sein können.</a:t>
            </a:r>
          </a:p>
          <a:p>
            <a:pPr marL="285750" indent="-285750">
              <a:buFont typeface="Symbol" pitchFamily="2" charset="2"/>
              <a:buChar char="-"/>
            </a:pPr>
            <a:endParaRPr lang="de-DE" sz="1800" dirty="0"/>
          </a:p>
          <a:p>
            <a:pPr marL="285750" indent="-285750">
              <a:buFont typeface="Symbol" pitchFamily="2" charset="2"/>
              <a:buChar char="-"/>
            </a:pPr>
            <a:r>
              <a:rPr lang="de-DE" sz="1800" dirty="0"/>
              <a:t>Abschließend sollen selbst Förderaufgaben erstellt werden, die dann über den Ordner geteilt werden (können).</a:t>
            </a:r>
          </a:p>
          <a:p>
            <a:pPr marL="285750" indent="-285750">
              <a:buFont typeface="Symbol" pitchFamily="2" charset="2"/>
              <a:buChar char="-"/>
            </a:pPr>
            <a:endParaRPr lang="de-DE" sz="1600" i="1" dirty="0"/>
          </a:p>
        </p:txBody>
      </p:sp>
      <p:sp>
        <p:nvSpPr>
          <p:cNvPr id="22" name="Freihandform 21">
            <a:extLst>
              <a:ext uri="{FF2B5EF4-FFF2-40B4-BE49-F238E27FC236}">
                <a16:creationId xmlns:a16="http://schemas.microsoft.com/office/drawing/2014/main" id="{0506BAA3-432C-8409-AEFC-A570D97C05B0}"/>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23" name="Freihandform 22">
            <a:extLst>
              <a:ext uri="{FF2B5EF4-FFF2-40B4-BE49-F238E27FC236}">
                <a16:creationId xmlns:a16="http://schemas.microsoft.com/office/drawing/2014/main" id="{FCC1365E-E713-2712-1421-2B2902F7DC71}"/>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Tree>
    <p:extLst>
      <p:ext uri="{BB962C8B-B14F-4D97-AF65-F5344CB8AC3E}">
        <p14:creationId xmlns:p14="http://schemas.microsoft.com/office/powerpoint/2010/main" val="28767671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mathematischem Basiswissen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7</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1" name="Freihandform 10">
            <a:extLst>
              <a:ext uri="{FF2B5EF4-FFF2-40B4-BE49-F238E27FC236}">
                <a16:creationId xmlns:a16="http://schemas.microsoft.com/office/drawing/2014/main" id="{E0F62FF3-787F-9DB4-399E-73733DCACB90}"/>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2" name="Freihandform 11">
            <a:extLst>
              <a:ext uri="{FF2B5EF4-FFF2-40B4-BE49-F238E27FC236}">
                <a16:creationId xmlns:a16="http://schemas.microsoft.com/office/drawing/2014/main" id="{6620A544-1925-F6FC-F9AD-26CBE2C314B7}"/>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3" name="Freihandform 12">
            <a:extLst>
              <a:ext uri="{FF2B5EF4-FFF2-40B4-BE49-F238E27FC236}">
                <a16:creationId xmlns:a16="http://schemas.microsoft.com/office/drawing/2014/main" id="{E82C73E2-03B1-E735-728B-3E52783E5B87}"/>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539430"/>
          </a:xfrm>
          <a:prstGeom prst="rect">
            <a:avLst/>
          </a:prstGeom>
          <a:noFill/>
        </p:spPr>
        <p:txBody>
          <a:bodyPr wrap="square">
            <a:spAutoFit/>
          </a:bodyPr>
          <a:lstStyle/>
          <a:p>
            <a:pPr marL="0" lvl="1">
              <a:defRPr sz="1800"/>
            </a:pPr>
            <a:r>
              <a:rPr lang="de-DE" b="1" dirty="0"/>
              <a:t>Begriffserwerb </a:t>
            </a:r>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b="1" dirty="0"/>
          </a:p>
          <a:p>
            <a:pPr marL="0" lvl="1">
              <a:defRPr sz="1800"/>
            </a:pPr>
            <a:endParaRPr lang="de-DE" dirty="0"/>
          </a:p>
          <a:p>
            <a:pPr algn="r">
              <a:defRPr sz="800">
                <a:solidFill>
                  <a:srgbClr val="808080"/>
                </a:solidFill>
              </a:defRPr>
            </a:pPr>
            <a:r>
              <a:rPr lang="de-DE" dirty="0"/>
              <a:t>Weigand et al. (2014)</a:t>
            </a:r>
          </a:p>
        </p:txBody>
      </p:sp>
      <p:sp>
        <p:nvSpPr>
          <p:cNvPr id="10" name="Textfeld 9">
            <a:extLst>
              <a:ext uri="{FF2B5EF4-FFF2-40B4-BE49-F238E27FC236}">
                <a16:creationId xmlns:a16="http://schemas.microsoft.com/office/drawing/2014/main" id="{617A59E5-2380-3554-3649-F9E4DAAFF66E}"/>
              </a:ext>
            </a:extLst>
          </p:cNvPr>
          <p:cNvSpPr txBox="1"/>
          <p:nvPr/>
        </p:nvSpPr>
        <p:spPr>
          <a:xfrm>
            <a:off x="2492895" y="1996480"/>
            <a:ext cx="6255814" cy="923330"/>
          </a:xfrm>
          <a:prstGeom prst="rect">
            <a:avLst/>
          </a:prstGeom>
          <a:solidFill>
            <a:schemeClr val="accent4">
              <a:lumMod val="20000"/>
              <a:lumOff val="80000"/>
            </a:schemeClr>
          </a:solidFill>
          <a:ln>
            <a:noFill/>
          </a:ln>
        </p:spPr>
        <p:style>
          <a:lnRef idx="2">
            <a:schemeClr val="dk1"/>
          </a:lnRef>
          <a:fillRef idx="1">
            <a:schemeClr val="lt1"/>
          </a:fillRef>
          <a:effectRef idx="0">
            <a:schemeClr val="dk1"/>
          </a:effectRef>
          <a:fontRef idx="minor">
            <a:schemeClr val="dk1"/>
          </a:fontRef>
        </p:style>
        <p:txBody>
          <a:bodyPr wrap="square">
            <a:spAutoFit/>
          </a:bodyPr>
          <a:lstStyle/>
          <a:p>
            <a:pPr marL="0" lvl="1">
              <a:defRPr sz="1800"/>
            </a:pPr>
            <a:r>
              <a:rPr lang="de-DE" dirty="0"/>
              <a:t>Kurzfristige Strategien: </a:t>
            </a:r>
          </a:p>
          <a:p>
            <a:pPr marL="628650" lvl="1" indent="-285750">
              <a:buFont typeface="Symbol" pitchFamily="2" charset="2"/>
              <a:buChar char="-"/>
              <a:defRPr sz="1800"/>
            </a:pPr>
            <a:r>
              <a:rPr lang="de-DE" dirty="0"/>
              <a:t>Problemstellung (Motivation Begriffsbedürfnis)</a:t>
            </a:r>
          </a:p>
          <a:p>
            <a:pPr marL="628650" lvl="1" indent="-285750">
              <a:buFont typeface="Symbol" pitchFamily="2" charset="2"/>
              <a:buChar char="-"/>
              <a:defRPr sz="1800"/>
            </a:pPr>
            <a:r>
              <a:rPr lang="de-DE" dirty="0"/>
              <a:t>Reflexion: Abgrenzung gegen andere Begriffe</a:t>
            </a:r>
          </a:p>
        </p:txBody>
      </p:sp>
      <p:sp>
        <p:nvSpPr>
          <p:cNvPr id="15" name="Textfeld 14">
            <a:extLst>
              <a:ext uri="{FF2B5EF4-FFF2-40B4-BE49-F238E27FC236}">
                <a16:creationId xmlns:a16="http://schemas.microsoft.com/office/drawing/2014/main" id="{2657E59A-2DD7-DB2A-36AF-A1DBCFDD94DF}"/>
              </a:ext>
            </a:extLst>
          </p:cNvPr>
          <p:cNvSpPr txBox="1"/>
          <p:nvPr/>
        </p:nvSpPr>
        <p:spPr>
          <a:xfrm>
            <a:off x="2492895" y="2960286"/>
            <a:ext cx="6255813" cy="1477328"/>
          </a:xfrm>
          <a:prstGeom prst="rect">
            <a:avLst/>
          </a:prstGeom>
          <a:solidFill>
            <a:schemeClr val="accent5">
              <a:lumMod val="20000"/>
              <a:lumOff val="80000"/>
            </a:schemeClr>
          </a:solidFill>
        </p:spPr>
        <p:txBody>
          <a:bodyPr wrap="square">
            <a:spAutoFit/>
          </a:bodyPr>
          <a:lstStyle/>
          <a:p>
            <a:pPr>
              <a:defRPr sz="1800"/>
            </a:pPr>
            <a:r>
              <a:rPr lang="de-DE" dirty="0"/>
              <a:t>Mittelfristige Strategien: </a:t>
            </a:r>
          </a:p>
          <a:p>
            <a:pPr marL="628650" lvl="1" indent="-285750">
              <a:buFont typeface="Symbol" pitchFamily="2" charset="2"/>
              <a:buChar char="-"/>
              <a:defRPr sz="1800"/>
            </a:pPr>
            <a:r>
              <a:rPr lang="de-DE" dirty="0"/>
              <a:t>Typische Probleme kennenlernen</a:t>
            </a:r>
          </a:p>
          <a:p>
            <a:pPr marL="628650" lvl="1" indent="-285750">
              <a:buFont typeface="Symbol" pitchFamily="2" charset="2"/>
              <a:buChar char="-"/>
              <a:defRPr sz="1800"/>
            </a:pPr>
            <a:r>
              <a:rPr lang="de-DE" dirty="0"/>
              <a:t>Verwendung verschiedener Methoden/Fähigkeiten</a:t>
            </a:r>
          </a:p>
          <a:p>
            <a:pPr marL="628650" lvl="1" indent="-285750">
              <a:buFont typeface="Symbol" pitchFamily="2" charset="2"/>
              <a:buChar char="-"/>
              <a:defRPr sz="1800"/>
            </a:pPr>
            <a:r>
              <a:rPr lang="de-DE" dirty="0"/>
              <a:t>Verwandte Begriffe, Spezialisierung/Generalisierung</a:t>
            </a:r>
          </a:p>
          <a:p>
            <a:pPr marL="628650" lvl="1" indent="-285750">
              <a:buFont typeface="Symbol" pitchFamily="2" charset="2"/>
              <a:buChar char="-"/>
              <a:defRPr sz="1800"/>
            </a:pPr>
            <a:r>
              <a:rPr lang="de-DE" dirty="0"/>
              <a:t>Verschiedene Repräsentationen (auch EIS)</a:t>
            </a:r>
          </a:p>
        </p:txBody>
      </p:sp>
      <p:sp>
        <p:nvSpPr>
          <p:cNvPr id="17" name="Textfeld 16">
            <a:extLst>
              <a:ext uri="{FF2B5EF4-FFF2-40B4-BE49-F238E27FC236}">
                <a16:creationId xmlns:a16="http://schemas.microsoft.com/office/drawing/2014/main" id="{2B3005DC-3700-DE21-3E1E-CE44FD2106B0}"/>
              </a:ext>
            </a:extLst>
          </p:cNvPr>
          <p:cNvSpPr txBox="1"/>
          <p:nvPr/>
        </p:nvSpPr>
        <p:spPr>
          <a:xfrm>
            <a:off x="2501393" y="4478090"/>
            <a:ext cx="6255813" cy="369332"/>
          </a:xfrm>
          <a:prstGeom prst="rect">
            <a:avLst/>
          </a:prstGeom>
          <a:solidFill>
            <a:schemeClr val="accent6">
              <a:lumMod val="20000"/>
              <a:lumOff val="80000"/>
            </a:schemeClr>
          </a:solidFill>
        </p:spPr>
        <p:txBody>
          <a:bodyPr wrap="square">
            <a:spAutoFit/>
          </a:bodyPr>
          <a:lstStyle/>
          <a:p>
            <a:pPr>
              <a:defRPr sz="1800"/>
            </a:pPr>
            <a:r>
              <a:rPr lang="de-DE" dirty="0"/>
              <a:t>Langfristige Strategie: Spiralprinzip</a:t>
            </a:r>
          </a:p>
        </p:txBody>
      </p:sp>
    </p:spTree>
    <p:extLst>
      <p:ext uri="{BB962C8B-B14F-4D97-AF65-F5344CB8AC3E}">
        <p14:creationId xmlns:p14="http://schemas.microsoft.com/office/powerpoint/2010/main" val="14597867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8</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sp>
        <p:nvSpPr>
          <p:cNvPr id="9" name="TextBox 6">
            <a:extLst>
              <a:ext uri="{FF2B5EF4-FFF2-40B4-BE49-F238E27FC236}">
                <a16:creationId xmlns:a16="http://schemas.microsoft.com/office/drawing/2014/main" id="{CDCA9E9D-C63B-1C31-AF38-42579C4A1DA2}"/>
              </a:ext>
            </a:extLst>
          </p:cNvPr>
          <p:cNvSpPr txBox="1"/>
          <p:nvPr/>
        </p:nvSpPr>
        <p:spPr>
          <a:xfrm>
            <a:off x="2492897" y="1636440"/>
            <a:ext cx="6234112" cy="3585597"/>
          </a:xfrm>
          <a:prstGeom prst="rect">
            <a:avLst/>
          </a:prstGeom>
          <a:noFill/>
        </p:spPr>
        <p:txBody>
          <a:bodyPr wrap="square">
            <a:spAutoFit/>
          </a:bodyPr>
          <a:lstStyle/>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Wenig bekannt bisher: Forschung fokussiert auf Untersuchung von Beweiskompetenz, weniger auf Förderung</a:t>
            </a:r>
          </a:p>
          <a:p>
            <a:pPr marL="285750" indent="-285750">
              <a:buFont typeface="Symbol" pitchFamily="2" charset="2"/>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Studie von Sporn (2023) </a:t>
            </a:r>
          </a:p>
          <a:p>
            <a:pPr marL="628650" lvl="1" indent="-285750">
              <a:buFont typeface="Arial" panose="020B0604020202020204" pitchFamily="34" charset="0"/>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Förderung von Beweiskompetenz in der 9. Klasse in insgesamt 5 Unterrichtsstunden über ein halbes Jahr</a:t>
            </a:r>
          </a:p>
          <a:p>
            <a:pPr marL="628650" lvl="1" indent="-285750">
              <a:buFont typeface="Arial" panose="020B0604020202020204" pitchFamily="34" charset="0"/>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Explizite Vermittlung negativen Wissens (Wissen was falsch ist) anhand mathematischer Themen </a:t>
            </a:r>
            <a:b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br>
            <a:r>
              <a:rPr kumimoji="0" lang="de-DE" sz="1100" i="0" u="none" strike="noStrike" kern="1200" cap="none" spc="0" normalizeH="0" baseline="0" noProof="0" dirty="0">
                <a:ln>
                  <a:noFill/>
                </a:ln>
                <a:solidFill>
                  <a:srgbClr val="000000"/>
                </a:solidFill>
                <a:effectLst/>
                <a:uLnTx/>
                <a:uFillTx/>
                <a:latin typeface="Linotype Syntax Com Regular"/>
                <a:ea typeface="+mn-ea"/>
                <a:cs typeface="+mn-cs"/>
              </a:rPr>
              <a:t>(Innenwinkelsumme, Gaußsche Summenformel, Pythagoras, Teilbarkeit, Mittelsenkrechte)</a:t>
            </a:r>
          </a:p>
          <a:p>
            <a:pPr marL="628650" lvl="1" indent="-285750">
              <a:buFont typeface="Arial" panose="020B0604020202020204" pitchFamily="34" charset="0"/>
              <a:buChar char="•"/>
              <a:defRPr sz="1800" i="1"/>
            </a:pPr>
            <a:r>
              <a:rPr kumimoji="0" lang="de-DE" sz="1800" i="0" u="none" strike="noStrike" kern="1200" cap="none" spc="0" normalizeH="0" baseline="0" noProof="0" dirty="0">
                <a:ln>
                  <a:noFill/>
                </a:ln>
                <a:solidFill>
                  <a:srgbClr val="000000"/>
                </a:solidFill>
                <a:effectLst/>
                <a:uLnTx/>
                <a:uFillTx/>
                <a:latin typeface="Linotype Syntax Com Regular"/>
                <a:ea typeface="+mn-ea"/>
                <a:cs typeface="+mn-cs"/>
              </a:rPr>
              <a:t>Ergebnis: SchülerInnen, die das Förderprogramm absolvierten, konnten danach besser erkennen, ob Beweise korrekt sind und dies auch korrekter begründen als eine Kontrollgruppe mit regulärem Unterricht.</a:t>
            </a:r>
          </a:p>
          <a:p>
            <a:pPr lvl="1">
              <a:defRPr sz="1800" i="1"/>
            </a:pPr>
            <a:endParaRPr lang="de-DE" dirty="0"/>
          </a:p>
        </p:txBody>
      </p:sp>
    </p:spTree>
    <p:extLst>
      <p:ext uri="{BB962C8B-B14F-4D97-AF65-F5344CB8AC3E}">
        <p14:creationId xmlns:p14="http://schemas.microsoft.com/office/powerpoint/2010/main" val="71903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a:extLst>
              <a:ext uri="{FF2B5EF4-FFF2-40B4-BE49-F238E27FC236}">
                <a16:creationId xmlns:a16="http://schemas.microsoft.com/office/drawing/2014/main" id="{78349F1A-B182-6AB5-014F-52DAC29E9022}"/>
              </a:ext>
            </a:extLst>
          </p:cNvPr>
          <p:cNvSpPr>
            <a:spLocks noGrp="1"/>
          </p:cNvSpPr>
          <p:nvPr>
            <p:ph type="title"/>
          </p:nvPr>
        </p:nvSpPr>
        <p:spPr/>
        <p:txBody>
          <a:bodyPr/>
          <a:lstStyle/>
          <a:p>
            <a:r>
              <a:rPr lang="de-DE" dirty="0"/>
              <a:t>Förderung von Methodenwissen</a:t>
            </a:r>
          </a:p>
        </p:txBody>
      </p:sp>
      <p:sp>
        <p:nvSpPr>
          <p:cNvPr id="4" name="Bildplatzhalter 3">
            <a:extLst>
              <a:ext uri="{FF2B5EF4-FFF2-40B4-BE49-F238E27FC236}">
                <a16:creationId xmlns:a16="http://schemas.microsoft.com/office/drawing/2014/main" id="{96F60B90-6F85-5CF8-D775-B297192E31C5}"/>
              </a:ext>
            </a:extLst>
          </p:cNvPr>
          <p:cNvSpPr>
            <a:spLocks noGrp="1"/>
          </p:cNvSpPr>
          <p:nvPr>
            <p:ph type="pic" sz="quarter" idx="14"/>
          </p:nvPr>
        </p:nvSpPr>
        <p:spPr/>
        <p:txBody>
          <a:bodyPr/>
          <a:lstStyle/>
          <a:p>
            <a:endParaRPr lang="de-DE"/>
          </a:p>
        </p:txBody>
      </p:sp>
      <p:sp>
        <p:nvSpPr>
          <p:cNvPr id="5" name="Datumsplatzhalter 4">
            <a:extLst>
              <a:ext uri="{FF2B5EF4-FFF2-40B4-BE49-F238E27FC236}">
                <a16:creationId xmlns:a16="http://schemas.microsoft.com/office/drawing/2014/main" id="{DC2A7BCE-5A8A-8E7A-F748-8E9B7D42CA84}"/>
              </a:ext>
            </a:extLst>
          </p:cNvPr>
          <p:cNvSpPr>
            <a:spLocks noGrp="1"/>
          </p:cNvSpPr>
          <p:nvPr>
            <p:ph type="dt" sz="half" idx="10"/>
          </p:nvPr>
        </p:nvSpPr>
        <p:spPr/>
        <p:txBody>
          <a:bodyPr/>
          <a:lstStyle/>
          <a:p>
            <a:fld id="{E610BDD8-2195-A74D-A197-F617976746AF}" type="datetime3">
              <a:rPr lang="de-DE" smtClean="0"/>
              <a:pPr/>
              <a:t>14/08/2025</a:t>
            </a:fld>
            <a:endParaRPr lang="de-DE" dirty="0"/>
          </a:p>
        </p:txBody>
      </p:sp>
      <p:sp>
        <p:nvSpPr>
          <p:cNvPr id="6" name="Foliennummernplatzhalter 5">
            <a:extLst>
              <a:ext uri="{FF2B5EF4-FFF2-40B4-BE49-F238E27FC236}">
                <a16:creationId xmlns:a16="http://schemas.microsoft.com/office/drawing/2014/main" id="{190F3FE3-32B9-A65B-927F-7BD8CB85717D}"/>
              </a:ext>
            </a:extLst>
          </p:cNvPr>
          <p:cNvSpPr>
            <a:spLocks noGrp="1"/>
          </p:cNvSpPr>
          <p:nvPr>
            <p:ph type="sldNum" sz="quarter" idx="12"/>
          </p:nvPr>
        </p:nvSpPr>
        <p:spPr/>
        <p:txBody>
          <a:bodyPr/>
          <a:lstStyle/>
          <a:p>
            <a:fld id="{04DA90AE-A642-9F4D-BA94-82F41D55CFC7}" type="slidenum">
              <a:rPr lang="de-DE" smtClean="0"/>
              <a:pPr/>
              <a:t>9</a:t>
            </a:fld>
            <a:endParaRPr lang="de-DE" dirty="0"/>
          </a:p>
        </p:txBody>
      </p:sp>
      <p:sp>
        <p:nvSpPr>
          <p:cNvPr id="7" name="Textplatzhalter 6">
            <a:extLst>
              <a:ext uri="{FF2B5EF4-FFF2-40B4-BE49-F238E27FC236}">
                <a16:creationId xmlns:a16="http://schemas.microsoft.com/office/drawing/2014/main" id="{A921BF69-E4B6-7D5A-CF3A-B7F5CAD95F7D}"/>
              </a:ext>
            </a:extLst>
          </p:cNvPr>
          <p:cNvSpPr>
            <a:spLocks noGrp="1"/>
          </p:cNvSpPr>
          <p:nvPr>
            <p:ph type="body" sz="quarter" idx="13"/>
          </p:nvPr>
        </p:nvSpPr>
        <p:spPr/>
        <p:txBody>
          <a:bodyPr/>
          <a:lstStyle/>
          <a:p>
            <a:endParaRPr lang="de-DE"/>
          </a:p>
        </p:txBody>
      </p:sp>
      <p:sp>
        <p:nvSpPr>
          <p:cNvPr id="10" name="Freihandform 9">
            <a:extLst>
              <a:ext uri="{FF2B5EF4-FFF2-40B4-BE49-F238E27FC236}">
                <a16:creationId xmlns:a16="http://schemas.microsoft.com/office/drawing/2014/main" id="{C79D5F41-8635-E834-B204-ADD54BDDF80F}"/>
              </a:ext>
            </a:extLst>
          </p:cNvPr>
          <p:cNvSpPr/>
          <p:nvPr/>
        </p:nvSpPr>
        <p:spPr>
          <a:xfrm>
            <a:off x="356164" y="1636746"/>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Mathematisches Basiswissen</a:t>
            </a:r>
          </a:p>
        </p:txBody>
      </p:sp>
      <p:sp>
        <p:nvSpPr>
          <p:cNvPr id="11" name="Freihandform 10">
            <a:extLst>
              <a:ext uri="{FF2B5EF4-FFF2-40B4-BE49-F238E27FC236}">
                <a16:creationId xmlns:a16="http://schemas.microsoft.com/office/drawing/2014/main" id="{B37C2AED-6555-E2DC-68B1-946CBD1F42D9}"/>
              </a:ext>
            </a:extLst>
          </p:cNvPr>
          <p:cNvSpPr/>
          <p:nvPr/>
        </p:nvSpPr>
        <p:spPr>
          <a:xfrm>
            <a:off x="356164" y="275091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p:spPr>
        <p:style>
          <a:lnRef idx="2">
            <a:schemeClr val="lt1">
              <a:hueOff val="0"/>
              <a:satOff val="0"/>
              <a:lumOff val="0"/>
              <a:alphaOff val="0"/>
            </a:schemeClr>
          </a:lnRef>
          <a:fillRef idx="1">
            <a:schemeClr val="accent2">
              <a:hueOff val="-9401721"/>
              <a:satOff val="14245"/>
              <a:lumOff val="5687"/>
              <a:alphaOff val="0"/>
            </a:schemeClr>
          </a:fillRef>
          <a:effectRef idx="0">
            <a:schemeClr val="accent2">
              <a:hueOff val="-9401721"/>
              <a:satOff val="14245"/>
              <a:lumOff val="5687"/>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Methodenwissen</a:t>
            </a:r>
          </a:p>
        </p:txBody>
      </p:sp>
      <p:sp>
        <p:nvSpPr>
          <p:cNvPr id="12" name="Freihandform 11">
            <a:extLst>
              <a:ext uri="{FF2B5EF4-FFF2-40B4-BE49-F238E27FC236}">
                <a16:creationId xmlns:a16="http://schemas.microsoft.com/office/drawing/2014/main" id="{4F0EF0DC-D149-EFA9-E4EB-CB9A48284A24}"/>
              </a:ext>
            </a:extLst>
          </p:cNvPr>
          <p:cNvSpPr/>
          <p:nvPr/>
        </p:nvSpPr>
        <p:spPr>
          <a:xfrm>
            <a:off x="356164" y="3865085"/>
            <a:ext cx="1591670" cy="955002"/>
          </a:xfrm>
          <a:custGeom>
            <a:avLst/>
            <a:gdLst>
              <a:gd name="connsiteX0" fmla="*/ 0 w 1591670"/>
              <a:gd name="connsiteY0" fmla="*/ 0 h 955002"/>
              <a:gd name="connsiteX1" fmla="*/ 1591670 w 1591670"/>
              <a:gd name="connsiteY1" fmla="*/ 0 h 955002"/>
              <a:gd name="connsiteX2" fmla="*/ 1591670 w 1591670"/>
              <a:gd name="connsiteY2" fmla="*/ 955002 h 955002"/>
              <a:gd name="connsiteX3" fmla="*/ 0 w 1591670"/>
              <a:gd name="connsiteY3" fmla="*/ 955002 h 955002"/>
              <a:gd name="connsiteX4" fmla="*/ 0 w 1591670"/>
              <a:gd name="connsiteY4" fmla="*/ 0 h 9550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91670" h="955002">
                <a:moveTo>
                  <a:pt x="0" y="0"/>
                </a:moveTo>
                <a:lnTo>
                  <a:pt x="1591670" y="0"/>
                </a:lnTo>
                <a:lnTo>
                  <a:pt x="1591670" y="955002"/>
                </a:lnTo>
                <a:lnTo>
                  <a:pt x="0" y="955002"/>
                </a:lnTo>
                <a:lnTo>
                  <a:pt x="0" y="0"/>
                </a:lnTo>
                <a:close/>
              </a:path>
            </a:pathLst>
          </a:custGeom>
          <a:solidFill>
            <a:schemeClr val="bg1">
              <a:lumMod val="85000"/>
            </a:schemeClr>
          </a:solidFill>
        </p:spPr>
        <p:style>
          <a:lnRef idx="2">
            <a:schemeClr val="lt1">
              <a:hueOff val="0"/>
              <a:satOff val="0"/>
              <a:lumOff val="0"/>
              <a:alphaOff val="0"/>
            </a:schemeClr>
          </a:lnRef>
          <a:fillRef idx="1">
            <a:schemeClr val="accent2">
              <a:hueOff val="-18803441"/>
              <a:satOff val="28491"/>
              <a:lumOff val="11373"/>
              <a:alphaOff val="0"/>
            </a:schemeClr>
          </a:fillRef>
          <a:effectRef idx="0">
            <a:schemeClr val="accent2">
              <a:hueOff val="-18803441"/>
              <a:satOff val="28491"/>
              <a:lumOff val="11373"/>
              <a:alphaOff val="0"/>
            </a:schemeClr>
          </a:effectRef>
          <a:fontRef idx="minor">
            <a:schemeClr val="lt1"/>
          </a:fontRef>
        </p:style>
        <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de-DE" sz="1200" kern="1200" dirty="0"/>
              <a:t>Problemlösestrategien</a:t>
            </a:r>
          </a:p>
        </p:txBody>
      </p:sp>
      <p:graphicFrame>
        <p:nvGraphicFramePr>
          <p:cNvPr id="2" name="Tabelle 1">
            <a:extLst>
              <a:ext uri="{FF2B5EF4-FFF2-40B4-BE49-F238E27FC236}">
                <a16:creationId xmlns:a16="http://schemas.microsoft.com/office/drawing/2014/main" id="{E641CFC2-6382-4809-6F91-C989FEBCC1EB}"/>
              </a:ext>
            </a:extLst>
          </p:cNvPr>
          <p:cNvGraphicFramePr>
            <a:graphicFrameLocks noGrp="1"/>
          </p:cNvGraphicFramePr>
          <p:nvPr>
            <p:extLst>
              <p:ext uri="{D42A27DB-BD31-4B8C-83A1-F6EECF244321}">
                <p14:modId xmlns:p14="http://schemas.microsoft.com/office/powerpoint/2010/main" val="4288162222"/>
              </p:ext>
            </p:extLst>
          </p:nvPr>
        </p:nvGraphicFramePr>
        <p:xfrm>
          <a:off x="2267744" y="1634897"/>
          <a:ext cx="6096000" cy="2665839"/>
        </p:xfrm>
        <a:graphic>
          <a:graphicData uri="http://schemas.openxmlformats.org/drawingml/2006/table">
            <a:tbl>
              <a:tblPr firstRow="1" bandRow="1">
                <a:tableStyleId>{073A0DAA-6AF3-43AB-8588-CEC1D06C72B9}</a:tableStyleId>
              </a:tblPr>
              <a:tblGrid>
                <a:gridCol w="792088">
                  <a:extLst>
                    <a:ext uri="{9D8B030D-6E8A-4147-A177-3AD203B41FA5}">
                      <a16:colId xmlns:a16="http://schemas.microsoft.com/office/drawing/2014/main" val="1735034253"/>
                    </a:ext>
                  </a:extLst>
                </a:gridCol>
                <a:gridCol w="4392488">
                  <a:extLst>
                    <a:ext uri="{9D8B030D-6E8A-4147-A177-3AD203B41FA5}">
                      <a16:colId xmlns:a16="http://schemas.microsoft.com/office/drawing/2014/main" val="858935465"/>
                    </a:ext>
                  </a:extLst>
                </a:gridCol>
                <a:gridCol w="911424">
                  <a:extLst>
                    <a:ext uri="{9D8B030D-6E8A-4147-A177-3AD203B41FA5}">
                      <a16:colId xmlns:a16="http://schemas.microsoft.com/office/drawing/2014/main" val="263458697"/>
                    </a:ext>
                  </a:extLst>
                </a:gridCol>
              </a:tblGrid>
              <a:tr h="446534">
                <a:tc>
                  <a:txBody>
                    <a:bodyPr/>
                    <a:lstStyle/>
                    <a:p>
                      <a:pPr algn="ctr"/>
                      <a:r>
                        <a:rPr lang="de-DE" dirty="0"/>
                        <a:t>Stunde</a:t>
                      </a:r>
                    </a:p>
                  </a:txBody>
                  <a:tcPr/>
                </a:tc>
                <a:tc>
                  <a:txBody>
                    <a:bodyPr/>
                    <a:lstStyle/>
                    <a:p>
                      <a:r>
                        <a:rPr lang="de-DE" dirty="0"/>
                        <a:t>Inhalt</a:t>
                      </a:r>
                    </a:p>
                  </a:txBody>
                  <a:tcPr/>
                </a:tc>
                <a:tc>
                  <a:txBody>
                    <a:bodyPr/>
                    <a:lstStyle/>
                    <a:p>
                      <a:pPr algn="ctr"/>
                      <a:r>
                        <a:rPr lang="de-DE" dirty="0"/>
                        <a:t>Dauer</a:t>
                      </a:r>
                    </a:p>
                  </a:txBody>
                  <a:tcPr/>
                </a:tc>
                <a:extLst>
                  <a:ext uri="{0D108BD9-81ED-4DB2-BD59-A6C34878D82A}">
                    <a16:rowId xmlns:a16="http://schemas.microsoft.com/office/drawing/2014/main" val="1347852636"/>
                  </a:ext>
                </a:extLst>
              </a:tr>
              <a:tr h="732745">
                <a:tc>
                  <a:txBody>
                    <a:bodyPr/>
                    <a:lstStyle/>
                    <a:p>
                      <a:pPr algn="ctr"/>
                      <a:r>
                        <a:rPr lang="de-DE" dirty="0"/>
                        <a:t>1+2</a:t>
                      </a:r>
                    </a:p>
                  </a:txBody>
                  <a:tcPr anchor="ctr"/>
                </a:tc>
                <a:tc>
                  <a:txBody>
                    <a:bodyPr/>
                    <a:lstStyle/>
                    <a:p>
                      <a:r>
                        <a:rPr lang="de-DE" dirty="0"/>
                        <a:t>Rolle und Funktionen mathematischer Beweise</a:t>
                      </a:r>
                    </a:p>
                    <a:p>
                      <a:r>
                        <a:rPr lang="de-DE" dirty="0"/>
                        <a:t>Voraussetzung und Behauptung</a:t>
                      </a:r>
                    </a:p>
                    <a:p>
                      <a:r>
                        <a:rPr lang="de-DE" dirty="0"/>
                        <a:t>Beweisversuche überprüfen</a:t>
                      </a:r>
                    </a:p>
                  </a:txBody>
                  <a:tcPr anchor="ctr"/>
                </a:tc>
                <a:tc>
                  <a:txBody>
                    <a:bodyPr/>
                    <a:lstStyle/>
                    <a:p>
                      <a:pPr algn="ctr"/>
                      <a:r>
                        <a:rPr lang="de-DE" dirty="0"/>
                        <a:t>90min</a:t>
                      </a:r>
                    </a:p>
                  </a:txBody>
                  <a:tcPr anchor="ctr"/>
                </a:tc>
                <a:extLst>
                  <a:ext uri="{0D108BD9-81ED-4DB2-BD59-A6C34878D82A}">
                    <a16:rowId xmlns:a16="http://schemas.microsoft.com/office/drawing/2014/main" val="862361919"/>
                  </a:ext>
                </a:extLst>
              </a:tr>
              <a:tr h="520013">
                <a:tc>
                  <a:txBody>
                    <a:bodyPr/>
                    <a:lstStyle/>
                    <a:p>
                      <a:pPr algn="ctr"/>
                      <a:r>
                        <a:rPr lang="de-DE" dirty="0"/>
                        <a:t>3</a:t>
                      </a:r>
                    </a:p>
                  </a:txBody>
                  <a:tcPr anchor="ctr"/>
                </a:tc>
                <a:tc>
                  <a:txBody>
                    <a:bodyPr/>
                    <a:lstStyle/>
                    <a:p>
                      <a:r>
                        <a:rPr lang="de-DE" dirty="0"/>
                        <a:t>Ungültige Argumente in Beweisen</a:t>
                      </a:r>
                    </a:p>
                  </a:txBody>
                  <a:tcPr anchor="ctr"/>
                </a:tc>
                <a:tc>
                  <a:txBody>
                    <a:bodyPr/>
                    <a:lstStyle/>
                    <a:p>
                      <a:pPr algn="ctr"/>
                      <a:r>
                        <a:rPr lang="de-DE" dirty="0"/>
                        <a:t>45min</a:t>
                      </a:r>
                    </a:p>
                  </a:txBody>
                  <a:tcPr anchor="ctr"/>
                </a:tc>
                <a:extLst>
                  <a:ext uri="{0D108BD9-81ED-4DB2-BD59-A6C34878D82A}">
                    <a16:rowId xmlns:a16="http://schemas.microsoft.com/office/drawing/2014/main" val="2662635001"/>
                  </a:ext>
                </a:extLst>
              </a:tr>
              <a:tr h="520013">
                <a:tc>
                  <a:txBody>
                    <a:bodyPr/>
                    <a:lstStyle/>
                    <a:p>
                      <a:pPr algn="ctr"/>
                      <a:r>
                        <a:rPr lang="de-DE" dirty="0"/>
                        <a:t>4</a:t>
                      </a:r>
                    </a:p>
                  </a:txBody>
                  <a:tcPr anchor="ctr"/>
                </a:tc>
                <a:tc>
                  <a:txBody>
                    <a:bodyPr/>
                    <a:lstStyle/>
                    <a:p>
                      <a:r>
                        <a:rPr lang="de-DE" dirty="0"/>
                        <a:t>Zirkelschluss</a:t>
                      </a:r>
                    </a:p>
                  </a:txBody>
                  <a:tcPr anchor="ctr"/>
                </a:tc>
                <a:tc>
                  <a:txBody>
                    <a:bodyPr/>
                    <a:lstStyle/>
                    <a:p>
                      <a:pPr algn="ctr"/>
                      <a:r>
                        <a:rPr lang="de-DE" dirty="0"/>
                        <a:t>45min</a:t>
                      </a:r>
                    </a:p>
                  </a:txBody>
                  <a:tcPr anchor="ctr"/>
                </a:tc>
                <a:extLst>
                  <a:ext uri="{0D108BD9-81ED-4DB2-BD59-A6C34878D82A}">
                    <a16:rowId xmlns:a16="http://schemas.microsoft.com/office/drawing/2014/main" val="3786266769"/>
                  </a:ext>
                </a:extLst>
              </a:tr>
              <a:tr h="446534">
                <a:tc>
                  <a:txBody>
                    <a:bodyPr/>
                    <a:lstStyle/>
                    <a:p>
                      <a:pPr algn="ctr"/>
                      <a:r>
                        <a:rPr lang="de-DE" dirty="0"/>
                        <a:t>5</a:t>
                      </a:r>
                    </a:p>
                  </a:txBody>
                  <a:tcPr anchor="ct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de-DE" dirty="0"/>
                        <a:t>Wann ist ein Beweis richtig? (Lückenlosigkeit)</a:t>
                      </a:r>
                    </a:p>
                  </a:txBody>
                  <a:tcPr anchor="ctr"/>
                </a:tc>
                <a:tc>
                  <a:txBody>
                    <a:bodyPr/>
                    <a:lstStyle/>
                    <a:p>
                      <a:pPr algn="ctr"/>
                      <a:r>
                        <a:rPr lang="de-DE" dirty="0"/>
                        <a:t>45min</a:t>
                      </a:r>
                    </a:p>
                  </a:txBody>
                  <a:tcPr anchor="ctr"/>
                </a:tc>
                <a:extLst>
                  <a:ext uri="{0D108BD9-81ED-4DB2-BD59-A6C34878D82A}">
                    <a16:rowId xmlns:a16="http://schemas.microsoft.com/office/drawing/2014/main" val="575613169"/>
                  </a:ext>
                </a:extLst>
              </a:tr>
            </a:tbl>
          </a:graphicData>
        </a:graphic>
      </p:graphicFrame>
      <p:sp>
        <p:nvSpPr>
          <p:cNvPr id="8" name="Textfeld 7">
            <a:extLst>
              <a:ext uri="{FF2B5EF4-FFF2-40B4-BE49-F238E27FC236}">
                <a16:creationId xmlns:a16="http://schemas.microsoft.com/office/drawing/2014/main" id="{5FF9BDC6-3B80-5029-2C3E-CE42DAA9B76F}"/>
              </a:ext>
            </a:extLst>
          </p:cNvPr>
          <p:cNvSpPr txBox="1"/>
          <p:nvPr/>
        </p:nvSpPr>
        <p:spPr>
          <a:xfrm>
            <a:off x="7872351" y="4812730"/>
            <a:ext cx="744114" cy="215444"/>
          </a:xfrm>
          <a:prstGeom prst="rect">
            <a:avLst/>
          </a:prstGeom>
          <a:noFill/>
        </p:spPr>
        <p:txBody>
          <a:bodyPr wrap="none" rtlCol="0">
            <a:spAutoFit/>
          </a:bodyPr>
          <a:lstStyle/>
          <a:p>
            <a:r>
              <a:rPr lang="de-DE" sz="800" dirty="0">
                <a:solidFill>
                  <a:schemeClr val="bg1">
                    <a:lumMod val="65000"/>
                  </a:schemeClr>
                </a:solidFill>
              </a:rPr>
              <a:t>(Sporn, 2023)</a:t>
            </a:r>
          </a:p>
        </p:txBody>
      </p:sp>
      <p:sp>
        <p:nvSpPr>
          <p:cNvPr id="13" name="Textfeld 12">
            <a:extLst>
              <a:ext uri="{FF2B5EF4-FFF2-40B4-BE49-F238E27FC236}">
                <a16:creationId xmlns:a16="http://schemas.microsoft.com/office/drawing/2014/main" id="{D62C69E1-4B69-0E3F-5902-D0CAB96EB119}"/>
              </a:ext>
            </a:extLst>
          </p:cNvPr>
          <p:cNvSpPr txBox="1"/>
          <p:nvPr/>
        </p:nvSpPr>
        <p:spPr>
          <a:xfrm>
            <a:off x="2267745" y="4342586"/>
            <a:ext cx="6096000" cy="523220"/>
          </a:xfrm>
          <a:prstGeom prst="rect">
            <a:avLst/>
          </a:prstGeom>
          <a:noFill/>
        </p:spPr>
        <p:txBody>
          <a:bodyPr wrap="square" rtlCol="0">
            <a:spAutoFit/>
          </a:bodyPr>
          <a:lstStyle/>
          <a:p>
            <a:r>
              <a:rPr kumimoji="0" lang="de-DE" sz="1400" i="0" u="none" strike="noStrike" kern="1200" cap="none" spc="0" normalizeH="0" baseline="0" noProof="0" dirty="0">
                <a:ln>
                  <a:noFill/>
                </a:ln>
                <a:solidFill>
                  <a:srgbClr val="000000"/>
                </a:solidFill>
                <a:effectLst/>
                <a:uLnTx/>
                <a:uFillTx/>
                <a:latin typeface="Linotype Syntax Com Regular"/>
                <a:ea typeface="+mn-ea"/>
                <a:cs typeface="+mn-cs"/>
              </a:rPr>
              <a:t>Ablauf: SchülerInnen arbeiten selbstständig/mit Lehrkraft an vorgegebenen Aufgaben rund um die jeweiligen Stundenthemen</a:t>
            </a:r>
          </a:p>
        </p:txBody>
      </p:sp>
      <p:sp>
        <p:nvSpPr>
          <p:cNvPr id="17" name="Rechteck 16">
            <a:extLst>
              <a:ext uri="{FF2B5EF4-FFF2-40B4-BE49-F238E27FC236}">
                <a16:creationId xmlns:a16="http://schemas.microsoft.com/office/drawing/2014/main" id="{5AA328F4-9493-B287-4460-551177B78A65}"/>
              </a:ext>
            </a:extLst>
          </p:cNvPr>
          <p:cNvSpPr/>
          <p:nvPr/>
        </p:nvSpPr>
        <p:spPr>
          <a:xfrm>
            <a:off x="8388424" y="2682876"/>
            <a:ext cx="740907" cy="21602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000" dirty="0"/>
              <a:t>3 Wochen</a:t>
            </a:r>
          </a:p>
        </p:txBody>
      </p:sp>
      <p:sp>
        <p:nvSpPr>
          <p:cNvPr id="19" name="Rechteck 18">
            <a:extLst>
              <a:ext uri="{FF2B5EF4-FFF2-40B4-BE49-F238E27FC236}">
                <a16:creationId xmlns:a16="http://schemas.microsoft.com/office/drawing/2014/main" id="{06A4B3A6-BF03-A7EC-DC4B-179AE71F30DE}"/>
              </a:ext>
            </a:extLst>
          </p:cNvPr>
          <p:cNvSpPr/>
          <p:nvPr/>
        </p:nvSpPr>
        <p:spPr>
          <a:xfrm>
            <a:off x="8388424" y="3262909"/>
            <a:ext cx="740907" cy="21602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000" dirty="0"/>
              <a:t>3 Wochen</a:t>
            </a:r>
          </a:p>
        </p:txBody>
      </p:sp>
      <p:sp>
        <p:nvSpPr>
          <p:cNvPr id="20" name="Rechteck 19">
            <a:extLst>
              <a:ext uri="{FF2B5EF4-FFF2-40B4-BE49-F238E27FC236}">
                <a16:creationId xmlns:a16="http://schemas.microsoft.com/office/drawing/2014/main" id="{0E336368-07A7-66E3-694B-938D3592B4ED}"/>
              </a:ext>
            </a:extLst>
          </p:cNvPr>
          <p:cNvSpPr/>
          <p:nvPr/>
        </p:nvSpPr>
        <p:spPr>
          <a:xfrm>
            <a:off x="8388423" y="3747803"/>
            <a:ext cx="740907" cy="216024"/>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de-DE" sz="1000" dirty="0"/>
              <a:t>3 Wochen</a:t>
            </a:r>
          </a:p>
        </p:txBody>
      </p:sp>
    </p:spTree>
    <p:extLst>
      <p:ext uri="{BB962C8B-B14F-4D97-AF65-F5344CB8AC3E}">
        <p14:creationId xmlns:p14="http://schemas.microsoft.com/office/powerpoint/2010/main" val="954719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IPN 2020">
  <a:themeElements>
    <a:clrScheme name="IPN Farben 1">
      <a:dk1>
        <a:srgbClr val="000000"/>
      </a:dk1>
      <a:lt1>
        <a:srgbClr val="FFFFFF"/>
      </a:lt1>
      <a:dk2>
        <a:srgbClr val="003E7C"/>
      </a:dk2>
      <a:lt2>
        <a:srgbClr val="FFFFFF"/>
      </a:lt2>
      <a:accent1>
        <a:srgbClr val="6C6D6C"/>
      </a:accent1>
      <a:accent2>
        <a:srgbClr val="893750"/>
      </a:accent2>
      <a:accent3>
        <a:srgbClr val="D67824"/>
      </a:accent3>
      <a:accent4>
        <a:srgbClr val="3A7E70"/>
      </a:accent4>
      <a:accent5>
        <a:srgbClr val="4D6186"/>
      </a:accent5>
      <a:accent6>
        <a:srgbClr val="003E7C"/>
      </a:accent6>
      <a:hlink>
        <a:srgbClr val="2D6BA7"/>
      </a:hlink>
      <a:folHlink>
        <a:srgbClr val="E0E1E2"/>
      </a:folHlink>
    </a:clrScheme>
    <a:fontScheme name="IPN Schriften">
      <a:majorFont>
        <a:latin typeface="Linotype Syntax Com Regular"/>
        <a:ea typeface=""/>
        <a:cs typeface=""/>
      </a:majorFont>
      <a:minorFont>
        <a:latin typeface="Linotype Syntax Com Regular"/>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PN ppt Vorlage 16zu9 2023" id="{C600DA61-CBB0-4A49-B3A3-C45A80620C6B}" vid="{2B2906A9-0583-A041-8688-B2DF82D752B1}"/>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IPN 2020</Template>
  <TotalTime>0</TotalTime>
  <Words>1302</Words>
  <Application>Microsoft Macintosh PowerPoint</Application>
  <PresentationFormat>Benutzerdefiniert</PresentationFormat>
  <Paragraphs>264</Paragraphs>
  <Slides>19</Slides>
  <Notes>12</Notes>
  <HiddenSlides>1</HiddenSlides>
  <MMClips>0</MMClips>
  <ScaleCrop>false</ScaleCrop>
  <HeadingPairs>
    <vt:vector size="6" baseType="variant">
      <vt:variant>
        <vt:lpstr>Verwendete Schriftarten</vt:lpstr>
      </vt:variant>
      <vt:variant>
        <vt:i4>9</vt:i4>
      </vt:variant>
      <vt:variant>
        <vt:lpstr>Design</vt:lpstr>
      </vt:variant>
      <vt:variant>
        <vt:i4>1</vt:i4>
      </vt:variant>
      <vt:variant>
        <vt:lpstr>Folientitel</vt:lpstr>
      </vt:variant>
      <vt:variant>
        <vt:i4>19</vt:i4>
      </vt:variant>
    </vt:vector>
  </HeadingPairs>
  <TitlesOfParts>
    <vt:vector size="29" baseType="lpstr">
      <vt:lpstr>Arial</vt:lpstr>
      <vt:lpstr>Calibri</vt:lpstr>
      <vt:lpstr>Cambria Math</vt:lpstr>
      <vt:lpstr>Linotype Syntax Com</vt:lpstr>
      <vt:lpstr>Linotype Syntax Com Medium</vt:lpstr>
      <vt:lpstr>Linotype Syntax Com Regular</vt:lpstr>
      <vt:lpstr>Symbol</vt:lpstr>
      <vt:lpstr>Times New Roman</vt:lpstr>
      <vt:lpstr>Wingdings</vt:lpstr>
      <vt:lpstr>IPN 2020</vt:lpstr>
      <vt:lpstr>VOR DER VERANSTALTUNG</vt:lpstr>
      <vt:lpstr>SchülerInnen fundiert beim Beweisen und Argumentieren unterstützen</vt:lpstr>
      <vt:lpstr>Zusammenfassung</vt:lpstr>
      <vt:lpstr>Diskussion der Aufgaben</vt:lpstr>
      <vt:lpstr>Förderung von Wissen zu Beweisen &amp; Argumentieren</vt:lpstr>
      <vt:lpstr>Förderung von Wissen zu Beweisen &amp; Argumentieren</vt:lpstr>
      <vt:lpstr>Förderung von mathematischem Basiswissen</vt:lpstr>
      <vt:lpstr>Förderung von Methodenwissen</vt:lpstr>
      <vt:lpstr>Förderung von Methodenwissen</vt:lpstr>
      <vt:lpstr>Förderung von Problemlösestrategien</vt:lpstr>
      <vt:lpstr>Förderung von Problemlösestrategien</vt:lpstr>
      <vt:lpstr>Förderung von Problemlösestrategien</vt:lpstr>
      <vt:lpstr>Entwicklung einer Förderaufgabe</vt:lpstr>
      <vt:lpstr>Simulation – nochmal!</vt:lpstr>
      <vt:lpstr>Welche Förderaufgabe fanden Sie gut?</vt:lpstr>
      <vt:lpstr>Evaluation</vt:lpstr>
      <vt:lpstr>Zusammenfassung</vt:lpstr>
      <vt:lpstr>Ein letzter Gedanke</vt:lpstr>
      <vt:lpstr>Vielen Dank</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subject/>
  <dc:creator>Michael Nickl</dc:creator>
  <cp:keywords/>
  <dc:description/>
  <cp:lastModifiedBy>Michael Nickl</cp:lastModifiedBy>
  <cp:revision>258</cp:revision>
  <cp:lastPrinted>2019-02-01T09:40:20Z</cp:lastPrinted>
  <dcterms:created xsi:type="dcterms:W3CDTF">2023-07-04T07:14:36Z</dcterms:created>
  <dcterms:modified xsi:type="dcterms:W3CDTF">2025-08-14T18:14:58Z</dcterms:modified>
  <cp:category/>
</cp:coreProperties>
</file>