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52" r:id="rId1"/>
  </p:sldMasterIdLst>
  <p:notesMasterIdLst>
    <p:notesMasterId r:id="rId48"/>
  </p:notesMasterIdLst>
  <p:handoutMasterIdLst>
    <p:handoutMasterId r:id="rId49"/>
  </p:handoutMasterIdLst>
  <p:sldIdLst>
    <p:sldId id="385" r:id="rId2"/>
    <p:sldId id="664" r:id="rId3"/>
    <p:sldId id="389" r:id="rId4"/>
    <p:sldId id="624" r:id="rId5"/>
    <p:sldId id="314" r:id="rId6"/>
    <p:sldId id="620" r:id="rId7"/>
    <p:sldId id="625" r:id="rId8"/>
    <p:sldId id="629" r:id="rId9"/>
    <p:sldId id="661" r:id="rId10"/>
    <p:sldId id="623" r:id="rId11"/>
    <p:sldId id="618" r:id="rId12"/>
    <p:sldId id="619" r:id="rId13"/>
    <p:sldId id="286" r:id="rId14"/>
    <p:sldId id="617" r:id="rId15"/>
    <p:sldId id="659" r:id="rId16"/>
    <p:sldId id="294" r:id="rId17"/>
    <p:sldId id="660" r:id="rId18"/>
    <p:sldId id="632" r:id="rId19"/>
    <p:sldId id="633" r:id="rId20"/>
    <p:sldId id="634" r:id="rId21"/>
    <p:sldId id="622" r:id="rId22"/>
    <p:sldId id="635" r:id="rId23"/>
    <p:sldId id="636" r:id="rId24"/>
    <p:sldId id="637" r:id="rId25"/>
    <p:sldId id="638" r:id="rId26"/>
    <p:sldId id="639" r:id="rId27"/>
    <p:sldId id="640" r:id="rId28"/>
    <p:sldId id="641" r:id="rId29"/>
    <p:sldId id="642" r:id="rId30"/>
    <p:sldId id="643" r:id="rId31"/>
    <p:sldId id="644" r:id="rId32"/>
    <p:sldId id="663" r:id="rId33"/>
    <p:sldId id="645" r:id="rId34"/>
    <p:sldId id="662" r:id="rId35"/>
    <p:sldId id="647" r:id="rId36"/>
    <p:sldId id="648" r:id="rId37"/>
    <p:sldId id="649" r:id="rId38"/>
    <p:sldId id="650" r:id="rId39"/>
    <p:sldId id="651" r:id="rId40"/>
    <p:sldId id="652" r:id="rId41"/>
    <p:sldId id="653" r:id="rId42"/>
    <p:sldId id="654" r:id="rId43"/>
    <p:sldId id="655" r:id="rId44"/>
    <p:sldId id="656" r:id="rId45"/>
    <p:sldId id="657" r:id="rId46"/>
    <p:sldId id="658" r:id="rId47"/>
  </p:sldIdLst>
  <p:sldSz cx="9144000" cy="5145088"/>
  <p:notesSz cx="9144000" cy="6858000"/>
  <p:defaultText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C7FD2CBF-E89B-3648-B741-FA1B4A09421E}">
          <p14:sldIdLst>
            <p14:sldId id="385"/>
            <p14:sldId id="664"/>
            <p14:sldId id="389"/>
            <p14:sldId id="624"/>
            <p14:sldId id="314"/>
            <p14:sldId id="620"/>
            <p14:sldId id="625"/>
            <p14:sldId id="629"/>
            <p14:sldId id="661"/>
            <p14:sldId id="623"/>
            <p14:sldId id="618"/>
            <p14:sldId id="619"/>
            <p14:sldId id="286"/>
            <p14:sldId id="617"/>
            <p14:sldId id="659"/>
            <p14:sldId id="294"/>
            <p14:sldId id="660"/>
            <p14:sldId id="632"/>
            <p14:sldId id="633"/>
            <p14:sldId id="634"/>
            <p14:sldId id="622"/>
            <p14:sldId id="635"/>
            <p14:sldId id="636"/>
            <p14:sldId id="637"/>
            <p14:sldId id="638"/>
            <p14:sldId id="639"/>
            <p14:sldId id="640"/>
            <p14:sldId id="641"/>
            <p14:sldId id="642"/>
            <p14:sldId id="643"/>
            <p14:sldId id="644"/>
            <p14:sldId id="663"/>
            <p14:sldId id="645"/>
            <p14:sldId id="662"/>
            <p14:sldId id="647"/>
            <p14:sldId id="648"/>
            <p14:sldId id="649"/>
            <p14:sldId id="650"/>
            <p14:sldId id="651"/>
            <p14:sldId id="652"/>
            <p14:sldId id="653"/>
            <p14:sldId id="654"/>
            <p14:sldId id="655"/>
            <p14:sldId id="656"/>
            <p14:sldId id="657"/>
            <p14:sldId id="65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D7C"/>
    <a:srgbClr val="05396A"/>
    <a:srgbClr val="929292"/>
    <a:srgbClr val="003F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FD4443E-F989-4FC4-A0C8-D5A2AF1F390B}" styleName="Dunkle Formatvorlage 1 - Akz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unkle Formatvorlag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E9639D4-E3E2-4D34-9284-5A2195B3D0D7}" styleName="Helle Formatvorlag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06" autoAdjust="0"/>
    <p:restoredTop sz="86122" autoAdjust="0"/>
  </p:normalViewPr>
  <p:slideViewPr>
    <p:cSldViewPr snapToObjects="1">
      <p:cViewPr varScale="1">
        <p:scale>
          <a:sx n="140" d="100"/>
          <a:sy n="140" d="100"/>
        </p:scale>
        <p:origin x="1296" y="184"/>
      </p:cViewPr>
      <p:guideLst/>
    </p:cSldViewPr>
  </p:slideViewPr>
  <p:outlineViewPr>
    <p:cViewPr>
      <p:scale>
        <a:sx n="33" d="100"/>
        <a:sy n="33" d="100"/>
      </p:scale>
      <p:origin x="0" y="0"/>
    </p:cViewPr>
  </p:outlineViewPr>
  <p:notesTextViewPr>
    <p:cViewPr>
      <p:scale>
        <a:sx n="1" d="1"/>
        <a:sy n="1" d="1"/>
      </p:scale>
      <p:origin x="0" y="0"/>
    </p:cViewPr>
  </p:notesTextViewPr>
  <p:notesViewPr>
    <p:cSldViewPr snapToObjects="1">
      <p:cViewPr varScale="1">
        <p:scale>
          <a:sx n="155" d="100"/>
          <a:sy n="155" d="100"/>
        </p:scale>
        <p:origin x="1072" y="1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CC1E046-DA4F-8E49-8721-DC069A856632}" type="doc">
      <dgm:prSet loTypeId="urn:microsoft.com/office/officeart/2008/layout/VerticalCurvedList" loCatId="" qsTypeId="urn:microsoft.com/office/officeart/2005/8/quickstyle/simple1" qsCatId="simple" csTypeId="urn:microsoft.com/office/officeart/2005/8/colors/accent1_2" csCatId="accent1" phldr="1"/>
      <dgm:spPr/>
      <dgm:t>
        <a:bodyPr/>
        <a:lstStyle/>
        <a:p>
          <a:endParaRPr lang="de-DE"/>
        </a:p>
      </dgm:t>
    </dgm:pt>
    <dgm:pt modelId="{92E455FE-3258-C047-8E47-665C46612A47}">
      <dgm:prSet phldrT="[Text]"/>
      <dgm:spPr/>
      <dgm:t>
        <a:bodyPr/>
        <a:lstStyle/>
        <a:p>
          <a:r>
            <a:rPr lang="de-DE" dirty="0"/>
            <a:t>Aufgabe auf möglichst viele verschiedene Wege lösen</a:t>
          </a:r>
        </a:p>
      </dgm:t>
    </dgm:pt>
    <dgm:pt modelId="{154A5F46-A19F-2F41-9731-E5B9BFAF8487}" type="parTrans" cxnId="{E5532D63-281C-FF46-8B87-3971DAA8D4C3}">
      <dgm:prSet/>
      <dgm:spPr/>
      <dgm:t>
        <a:bodyPr/>
        <a:lstStyle/>
        <a:p>
          <a:endParaRPr lang="de-DE"/>
        </a:p>
      </dgm:t>
    </dgm:pt>
    <dgm:pt modelId="{FB8AA5F2-BB4B-0440-BBB4-A355EBD5EC41}" type="sibTrans" cxnId="{E5532D63-281C-FF46-8B87-3971DAA8D4C3}">
      <dgm:prSet/>
      <dgm:spPr/>
      <dgm:t>
        <a:bodyPr/>
        <a:lstStyle/>
        <a:p>
          <a:endParaRPr lang="de-DE"/>
        </a:p>
      </dgm:t>
    </dgm:pt>
    <dgm:pt modelId="{8808EBFE-5F5F-9143-97EC-33CEDA5B23CB}">
      <dgm:prSet/>
      <dgm:spPr/>
      <dgm:t>
        <a:bodyPr/>
        <a:lstStyle/>
        <a:p>
          <a:r>
            <a:rPr lang="de-DE"/>
            <a:t>Anforderungen bei den drei Indikatoren herausarbeiten</a:t>
          </a:r>
          <a:endParaRPr lang="de-DE" dirty="0"/>
        </a:p>
      </dgm:t>
    </dgm:pt>
    <dgm:pt modelId="{A602A351-921E-7F40-8194-C394276E3DF7}" type="parTrans" cxnId="{DC982F6E-571C-D24F-BE2F-E3A5434A81C7}">
      <dgm:prSet/>
      <dgm:spPr/>
      <dgm:t>
        <a:bodyPr/>
        <a:lstStyle/>
        <a:p>
          <a:endParaRPr lang="de-DE"/>
        </a:p>
      </dgm:t>
    </dgm:pt>
    <dgm:pt modelId="{46DD8918-034F-BD4C-82D3-E700090924D3}" type="sibTrans" cxnId="{DC982F6E-571C-D24F-BE2F-E3A5434A81C7}">
      <dgm:prSet/>
      <dgm:spPr/>
      <dgm:t>
        <a:bodyPr/>
        <a:lstStyle/>
        <a:p>
          <a:endParaRPr lang="de-DE"/>
        </a:p>
      </dgm:t>
    </dgm:pt>
    <dgm:pt modelId="{EF4F3D17-33FB-B444-A0AD-06BA99EA354E}">
      <dgm:prSet/>
      <dgm:spPr/>
      <dgm:t>
        <a:bodyPr/>
        <a:lstStyle/>
        <a:p>
          <a:r>
            <a:rPr lang="de-DE" dirty="0"/>
            <a:t>Anforderungen bei den drei Indikatoren bewerten</a:t>
          </a:r>
        </a:p>
      </dgm:t>
    </dgm:pt>
    <dgm:pt modelId="{B77995BE-2DB6-304B-876D-5CEDD675397E}" type="parTrans" cxnId="{C81648B1-5A03-8B40-9B19-E6581725012E}">
      <dgm:prSet/>
      <dgm:spPr/>
      <dgm:t>
        <a:bodyPr/>
        <a:lstStyle/>
        <a:p>
          <a:endParaRPr lang="de-DE"/>
        </a:p>
      </dgm:t>
    </dgm:pt>
    <dgm:pt modelId="{9B5924D9-E7E2-0A4B-BE02-C9A71A937271}" type="sibTrans" cxnId="{C81648B1-5A03-8B40-9B19-E6581725012E}">
      <dgm:prSet/>
      <dgm:spPr/>
      <dgm:t>
        <a:bodyPr/>
        <a:lstStyle/>
        <a:p>
          <a:endParaRPr lang="de-DE"/>
        </a:p>
      </dgm:t>
    </dgm:pt>
    <dgm:pt modelId="{538CDE60-9213-C041-9D78-D27B5812899B}" type="pres">
      <dgm:prSet presAssocID="{ACC1E046-DA4F-8E49-8721-DC069A856632}" presName="Name0" presStyleCnt="0">
        <dgm:presLayoutVars>
          <dgm:chMax val="7"/>
          <dgm:chPref val="7"/>
          <dgm:dir/>
        </dgm:presLayoutVars>
      </dgm:prSet>
      <dgm:spPr/>
    </dgm:pt>
    <dgm:pt modelId="{C1A4918C-87AE-A94F-9FA3-CB079E33D404}" type="pres">
      <dgm:prSet presAssocID="{ACC1E046-DA4F-8E49-8721-DC069A856632}" presName="Name1" presStyleCnt="0"/>
      <dgm:spPr/>
    </dgm:pt>
    <dgm:pt modelId="{7CCF51C3-1E67-524E-BA4F-31ECD17F205B}" type="pres">
      <dgm:prSet presAssocID="{ACC1E046-DA4F-8E49-8721-DC069A856632}" presName="cycle" presStyleCnt="0"/>
      <dgm:spPr/>
    </dgm:pt>
    <dgm:pt modelId="{AF363F5B-268F-5A49-897E-7D9F484919F5}" type="pres">
      <dgm:prSet presAssocID="{ACC1E046-DA4F-8E49-8721-DC069A856632}" presName="srcNode" presStyleLbl="node1" presStyleIdx="0" presStyleCnt="3"/>
      <dgm:spPr/>
    </dgm:pt>
    <dgm:pt modelId="{5AF515A5-05F4-D64A-9A9F-12B404B12C88}" type="pres">
      <dgm:prSet presAssocID="{ACC1E046-DA4F-8E49-8721-DC069A856632}" presName="conn" presStyleLbl="parChTrans1D2" presStyleIdx="0" presStyleCnt="1"/>
      <dgm:spPr/>
    </dgm:pt>
    <dgm:pt modelId="{A48CD329-8BAE-0D4A-8677-53F55A7E1E3A}" type="pres">
      <dgm:prSet presAssocID="{ACC1E046-DA4F-8E49-8721-DC069A856632}" presName="extraNode" presStyleLbl="node1" presStyleIdx="0" presStyleCnt="3"/>
      <dgm:spPr/>
    </dgm:pt>
    <dgm:pt modelId="{D2CF903E-6837-7848-BBB5-2DA4CED753C0}" type="pres">
      <dgm:prSet presAssocID="{ACC1E046-DA4F-8E49-8721-DC069A856632}" presName="dstNode" presStyleLbl="node1" presStyleIdx="0" presStyleCnt="3"/>
      <dgm:spPr/>
    </dgm:pt>
    <dgm:pt modelId="{787CF0C2-F0DC-4349-98A6-1C7EF5ED40DF}" type="pres">
      <dgm:prSet presAssocID="{92E455FE-3258-C047-8E47-665C46612A47}" presName="text_1" presStyleLbl="node1" presStyleIdx="0" presStyleCnt="3">
        <dgm:presLayoutVars>
          <dgm:bulletEnabled val="1"/>
        </dgm:presLayoutVars>
      </dgm:prSet>
      <dgm:spPr/>
    </dgm:pt>
    <dgm:pt modelId="{5030E61C-C073-2E47-977F-F697E3ACCFA5}" type="pres">
      <dgm:prSet presAssocID="{92E455FE-3258-C047-8E47-665C46612A47}" presName="accent_1" presStyleCnt="0"/>
      <dgm:spPr/>
    </dgm:pt>
    <dgm:pt modelId="{2E4F42B1-D852-6445-BDAA-8680DE82B475}" type="pres">
      <dgm:prSet presAssocID="{92E455FE-3258-C047-8E47-665C46612A47}" presName="accentRepeatNode" presStyleLbl="solidFgAcc1" presStyleIdx="0" presStyleCnt="3"/>
      <dgm:spPr/>
    </dgm:pt>
    <dgm:pt modelId="{E829831B-2965-744A-B33F-A3D9C9DE668D}" type="pres">
      <dgm:prSet presAssocID="{8808EBFE-5F5F-9143-97EC-33CEDA5B23CB}" presName="text_2" presStyleLbl="node1" presStyleIdx="1" presStyleCnt="3">
        <dgm:presLayoutVars>
          <dgm:bulletEnabled val="1"/>
        </dgm:presLayoutVars>
      </dgm:prSet>
      <dgm:spPr/>
    </dgm:pt>
    <dgm:pt modelId="{3D0C8338-E71A-BE42-B332-C8F9B32D990E}" type="pres">
      <dgm:prSet presAssocID="{8808EBFE-5F5F-9143-97EC-33CEDA5B23CB}" presName="accent_2" presStyleCnt="0"/>
      <dgm:spPr/>
    </dgm:pt>
    <dgm:pt modelId="{119A7074-D047-084E-948D-823AA4408C10}" type="pres">
      <dgm:prSet presAssocID="{8808EBFE-5F5F-9143-97EC-33CEDA5B23CB}" presName="accentRepeatNode" presStyleLbl="solidFgAcc1" presStyleIdx="1" presStyleCnt="3"/>
      <dgm:spPr/>
    </dgm:pt>
    <dgm:pt modelId="{84E5F627-16ED-564C-A2BA-4256BCA89A10}" type="pres">
      <dgm:prSet presAssocID="{EF4F3D17-33FB-B444-A0AD-06BA99EA354E}" presName="text_3" presStyleLbl="node1" presStyleIdx="2" presStyleCnt="3">
        <dgm:presLayoutVars>
          <dgm:bulletEnabled val="1"/>
        </dgm:presLayoutVars>
      </dgm:prSet>
      <dgm:spPr/>
    </dgm:pt>
    <dgm:pt modelId="{9AC9F54E-3536-C646-95C2-A9052928B78B}" type="pres">
      <dgm:prSet presAssocID="{EF4F3D17-33FB-B444-A0AD-06BA99EA354E}" presName="accent_3" presStyleCnt="0"/>
      <dgm:spPr/>
    </dgm:pt>
    <dgm:pt modelId="{69C0FA11-7EA8-C549-920F-10CB45375DB2}" type="pres">
      <dgm:prSet presAssocID="{EF4F3D17-33FB-B444-A0AD-06BA99EA354E}" presName="accentRepeatNode" presStyleLbl="solidFgAcc1" presStyleIdx="2" presStyleCnt="3"/>
      <dgm:spPr/>
    </dgm:pt>
  </dgm:ptLst>
  <dgm:cxnLst>
    <dgm:cxn modelId="{C606D806-03A1-9543-A1CE-6978F1C8296B}" type="presOf" srcId="{FB8AA5F2-BB4B-0440-BBB4-A355EBD5EC41}" destId="{5AF515A5-05F4-D64A-9A9F-12B404B12C88}" srcOrd="0" destOrd="0" presId="urn:microsoft.com/office/officeart/2008/layout/VerticalCurvedList"/>
    <dgm:cxn modelId="{CBB6DC52-379F-2343-91D6-27AFA115166B}" type="presOf" srcId="{92E455FE-3258-C047-8E47-665C46612A47}" destId="{787CF0C2-F0DC-4349-98A6-1C7EF5ED40DF}" srcOrd="0" destOrd="0" presId="urn:microsoft.com/office/officeart/2008/layout/VerticalCurvedList"/>
    <dgm:cxn modelId="{E5532D63-281C-FF46-8B87-3971DAA8D4C3}" srcId="{ACC1E046-DA4F-8E49-8721-DC069A856632}" destId="{92E455FE-3258-C047-8E47-665C46612A47}" srcOrd="0" destOrd="0" parTransId="{154A5F46-A19F-2F41-9731-E5B9BFAF8487}" sibTransId="{FB8AA5F2-BB4B-0440-BBB4-A355EBD5EC41}"/>
    <dgm:cxn modelId="{DC982F6E-571C-D24F-BE2F-E3A5434A81C7}" srcId="{ACC1E046-DA4F-8E49-8721-DC069A856632}" destId="{8808EBFE-5F5F-9143-97EC-33CEDA5B23CB}" srcOrd="1" destOrd="0" parTransId="{A602A351-921E-7F40-8194-C394276E3DF7}" sibTransId="{46DD8918-034F-BD4C-82D3-E700090924D3}"/>
    <dgm:cxn modelId="{21C8E37B-CAFA-8545-B22B-BEA0740D5FA9}" type="presOf" srcId="{ACC1E046-DA4F-8E49-8721-DC069A856632}" destId="{538CDE60-9213-C041-9D78-D27B5812899B}" srcOrd="0" destOrd="0" presId="urn:microsoft.com/office/officeart/2008/layout/VerticalCurvedList"/>
    <dgm:cxn modelId="{645EC4AC-8535-284A-AA50-905D44EC0D52}" type="presOf" srcId="{EF4F3D17-33FB-B444-A0AD-06BA99EA354E}" destId="{84E5F627-16ED-564C-A2BA-4256BCA89A10}" srcOrd="0" destOrd="0" presId="urn:microsoft.com/office/officeart/2008/layout/VerticalCurvedList"/>
    <dgm:cxn modelId="{C81648B1-5A03-8B40-9B19-E6581725012E}" srcId="{ACC1E046-DA4F-8E49-8721-DC069A856632}" destId="{EF4F3D17-33FB-B444-A0AD-06BA99EA354E}" srcOrd="2" destOrd="0" parTransId="{B77995BE-2DB6-304B-876D-5CEDD675397E}" sibTransId="{9B5924D9-E7E2-0A4B-BE02-C9A71A937271}"/>
    <dgm:cxn modelId="{1BE29AC2-48C5-E84C-8066-D09AFD3F2456}" type="presOf" srcId="{8808EBFE-5F5F-9143-97EC-33CEDA5B23CB}" destId="{E829831B-2965-744A-B33F-A3D9C9DE668D}" srcOrd="0" destOrd="0" presId="urn:microsoft.com/office/officeart/2008/layout/VerticalCurvedList"/>
    <dgm:cxn modelId="{8A0C4F25-849D-3546-BC11-761E615A3F77}" type="presParOf" srcId="{538CDE60-9213-C041-9D78-D27B5812899B}" destId="{C1A4918C-87AE-A94F-9FA3-CB079E33D404}" srcOrd="0" destOrd="0" presId="urn:microsoft.com/office/officeart/2008/layout/VerticalCurvedList"/>
    <dgm:cxn modelId="{CFB9FBA3-1E5C-5748-A3C6-3DF704B02A43}" type="presParOf" srcId="{C1A4918C-87AE-A94F-9FA3-CB079E33D404}" destId="{7CCF51C3-1E67-524E-BA4F-31ECD17F205B}" srcOrd="0" destOrd="0" presId="urn:microsoft.com/office/officeart/2008/layout/VerticalCurvedList"/>
    <dgm:cxn modelId="{E86A4328-E50B-0E40-891D-06CABBDE55D7}" type="presParOf" srcId="{7CCF51C3-1E67-524E-BA4F-31ECD17F205B}" destId="{AF363F5B-268F-5A49-897E-7D9F484919F5}" srcOrd="0" destOrd="0" presId="urn:microsoft.com/office/officeart/2008/layout/VerticalCurvedList"/>
    <dgm:cxn modelId="{E98A255D-D66E-8148-BB65-B4103163D991}" type="presParOf" srcId="{7CCF51C3-1E67-524E-BA4F-31ECD17F205B}" destId="{5AF515A5-05F4-D64A-9A9F-12B404B12C88}" srcOrd="1" destOrd="0" presId="urn:microsoft.com/office/officeart/2008/layout/VerticalCurvedList"/>
    <dgm:cxn modelId="{772A1A71-3C7A-8344-9A01-67EC5FAE916A}" type="presParOf" srcId="{7CCF51C3-1E67-524E-BA4F-31ECD17F205B}" destId="{A48CD329-8BAE-0D4A-8677-53F55A7E1E3A}" srcOrd="2" destOrd="0" presId="urn:microsoft.com/office/officeart/2008/layout/VerticalCurvedList"/>
    <dgm:cxn modelId="{F3ED9F9B-8F0B-5943-8FB3-B646F362F9C2}" type="presParOf" srcId="{7CCF51C3-1E67-524E-BA4F-31ECD17F205B}" destId="{D2CF903E-6837-7848-BBB5-2DA4CED753C0}" srcOrd="3" destOrd="0" presId="urn:microsoft.com/office/officeart/2008/layout/VerticalCurvedList"/>
    <dgm:cxn modelId="{57DC40BB-6EDA-E44C-B32F-BD83D97EF707}" type="presParOf" srcId="{C1A4918C-87AE-A94F-9FA3-CB079E33D404}" destId="{787CF0C2-F0DC-4349-98A6-1C7EF5ED40DF}" srcOrd="1" destOrd="0" presId="urn:microsoft.com/office/officeart/2008/layout/VerticalCurvedList"/>
    <dgm:cxn modelId="{BEEA6044-9827-824B-B29D-E0B64AB0BFB8}" type="presParOf" srcId="{C1A4918C-87AE-A94F-9FA3-CB079E33D404}" destId="{5030E61C-C073-2E47-977F-F697E3ACCFA5}" srcOrd="2" destOrd="0" presId="urn:microsoft.com/office/officeart/2008/layout/VerticalCurvedList"/>
    <dgm:cxn modelId="{F43DE118-76F1-9049-9E90-543677EA5674}" type="presParOf" srcId="{5030E61C-C073-2E47-977F-F697E3ACCFA5}" destId="{2E4F42B1-D852-6445-BDAA-8680DE82B475}" srcOrd="0" destOrd="0" presId="urn:microsoft.com/office/officeart/2008/layout/VerticalCurvedList"/>
    <dgm:cxn modelId="{3D0DF99D-B404-7D41-A628-FA413F2E986C}" type="presParOf" srcId="{C1A4918C-87AE-A94F-9FA3-CB079E33D404}" destId="{E829831B-2965-744A-B33F-A3D9C9DE668D}" srcOrd="3" destOrd="0" presId="urn:microsoft.com/office/officeart/2008/layout/VerticalCurvedList"/>
    <dgm:cxn modelId="{85E7009C-0624-FD4D-8CE3-851E618A074C}" type="presParOf" srcId="{C1A4918C-87AE-A94F-9FA3-CB079E33D404}" destId="{3D0C8338-E71A-BE42-B332-C8F9B32D990E}" srcOrd="4" destOrd="0" presId="urn:microsoft.com/office/officeart/2008/layout/VerticalCurvedList"/>
    <dgm:cxn modelId="{219412F7-F1A2-2149-8C96-529D47F433F7}" type="presParOf" srcId="{3D0C8338-E71A-BE42-B332-C8F9B32D990E}" destId="{119A7074-D047-084E-948D-823AA4408C10}" srcOrd="0" destOrd="0" presId="urn:microsoft.com/office/officeart/2008/layout/VerticalCurvedList"/>
    <dgm:cxn modelId="{20475337-6DF4-1344-8EAA-C200C3DC39A1}" type="presParOf" srcId="{C1A4918C-87AE-A94F-9FA3-CB079E33D404}" destId="{84E5F627-16ED-564C-A2BA-4256BCA89A10}" srcOrd="5" destOrd="0" presId="urn:microsoft.com/office/officeart/2008/layout/VerticalCurvedList"/>
    <dgm:cxn modelId="{35ED0528-E2AC-FA42-9BAA-6FB6A905697E}" type="presParOf" srcId="{C1A4918C-87AE-A94F-9FA3-CB079E33D404}" destId="{9AC9F54E-3536-C646-95C2-A9052928B78B}" srcOrd="6" destOrd="0" presId="urn:microsoft.com/office/officeart/2008/layout/VerticalCurvedList"/>
    <dgm:cxn modelId="{0A8F7F2F-38C0-1744-B272-6D915A600E3E}" type="presParOf" srcId="{9AC9F54E-3536-C646-95C2-A9052928B78B}" destId="{69C0FA11-7EA8-C549-920F-10CB45375DB2}"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F515A5-05F4-D64A-9A9F-12B404B12C88}">
      <dsp:nvSpPr>
        <dsp:cNvPr id="0" name=""/>
        <dsp:cNvSpPr/>
      </dsp:nvSpPr>
      <dsp:spPr>
        <a:xfrm>
          <a:off x="-3273608" y="-503622"/>
          <a:ext cx="3903886" cy="3903886"/>
        </a:xfrm>
        <a:prstGeom prst="blockArc">
          <a:avLst>
            <a:gd name="adj1" fmla="val 18900000"/>
            <a:gd name="adj2" fmla="val 2700000"/>
            <a:gd name="adj3" fmla="val 553"/>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787CF0C2-F0DC-4349-98A6-1C7EF5ED40DF}">
      <dsp:nvSpPr>
        <dsp:cNvPr id="0" name=""/>
        <dsp:cNvSpPr/>
      </dsp:nvSpPr>
      <dsp:spPr>
        <a:xfrm>
          <a:off x="405278" y="289664"/>
          <a:ext cx="7911398" cy="5793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9842" tIns="63500" rIns="63500" bIns="63500" numCol="1" spcCol="1270" anchor="ctr" anchorCtr="0">
          <a:noAutofit/>
        </a:bodyPr>
        <a:lstStyle/>
        <a:p>
          <a:pPr marL="0" lvl="0" indent="0" algn="l" defTabSz="1111250">
            <a:lnSpc>
              <a:spcPct val="90000"/>
            </a:lnSpc>
            <a:spcBef>
              <a:spcPct val="0"/>
            </a:spcBef>
            <a:spcAft>
              <a:spcPct val="35000"/>
            </a:spcAft>
            <a:buNone/>
          </a:pPr>
          <a:r>
            <a:rPr lang="de-DE" sz="2500" kern="1200" dirty="0"/>
            <a:t>Aufgabe auf möglichst viele verschiedene Wege lösen</a:t>
          </a:r>
        </a:p>
      </dsp:txBody>
      <dsp:txXfrm>
        <a:off x="405278" y="289664"/>
        <a:ext cx="7911398" cy="579328"/>
      </dsp:txXfrm>
    </dsp:sp>
    <dsp:sp modelId="{2E4F42B1-D852-6445-BDAA-8680DE82B475}">
      <dsp:nvSpPr>
        <dsp:cNvPr id="0" name=""/>
        <dsp:cNvSpPr/>
      </dsp:nvSpPr>
      <dsp:spPr>
        <a:xfrm>
          <a:off x="43197" y="217248"/>
          <a:ext cx="724160" cy="72416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829831B-2965-744A-B33F-A3D9C9DE668D}">
      <dsp:nvSpPr>
        <dsp:cNvPr id="0" name=""/>
        <dsp:cNvSpPr/>
      </dsp:nvSpPr>
      <dsp:spPr>
        <a:xfrm>
          <a:off x="615864" y="1158656"/>
          <a:ext cx="7700812" cy="5793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9842" tIns="63500" rIns="63500" bIns="63500" numCol="1" spcCol="1270" anchor="ctr" anchorCtr="0">
          <a:noAutofit/>
        </a:bodyPr>
        <a:lstStyle/>
        <a:p>
          <a:pPr marL="0" lvl="0" indent="0" algn="l" defTabSz="1111250">
            <a:lnSpc>
              <a:spcPct val="90000"/>
            </a:lnSpc>
            <a:spcBef>
              <a:spcPct val="0"/>
            </a:spcBef>
            <a:spcAft>
              <a:spcPct val="35000"/>
            </a:spcAft>
            <a:buNone/>
          </a:pPr>
          <a:r>
            <a:rPr lang="de-DE" sz="2500" kern="1200"/>
            <a:t>Anforderungen bei den drei Indikatoren herausarbeiten</a:t>
          </a:r>
          <a:endParaRPr lang="de-DE" sz="2500" kern="1200" dirty="0"/>
        </a:p>
      </dsp:txBody>
      <dsp:txXfrm>
        <a:off x="615864" y="1158656"/>
        <a:ext cx="7700812" cy="579328"/>
      </dsp:txXfrm>
    </dsp:sp>
    <dsp:sp modelId="{119A7074-D047-084E-948D-823AA4408C10}">
      <dsp:nvSpPr>
        <dsp:cNvPr id="0" name=""/>
        <dsp:cNvSpPr/>
      </dsp:nvSpPr>
      <dsp:spPr>
        <a:xfrm>
          <a:off x="253783" y="1086240"/>
          <a:ext cx="724160" cy="72416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4E5F627-16ED-564C-A2BA-4256BCA89A10}">
      <dsp:nvSpPr>
        <dsp:cNvPr id="0" name=""/>
        <dsp:cNvSpPr/>
      </dsp:nvSpPr>
      <dsp:spPr>
        <a:xfrm>
          <a:off x="405278" y="2027649"/>
          <a:ext cx="7911398" cy="579328"/>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9842" tIns="63500" rIns="63500" bIns="63500" numCol="1" spcCol="1270" anchor="ctr" anchorCtr="0">
          <a:noAutofit/>
        </a:bodyPr>
        <a:lstStyle/>
        <a:p>
          <a:pPr marL="0" lvl="0" indent="0" algn="l" defTabSz="1111250">
            <a:lnSpc>
              <a:spcPct val="90000"/>
            </a:lnSpc>
            <a:spcBef>
              <a:spcPct val="0"/>
            </a:spcBef>
            <a:spcAft>
              <a:spcPct val="35000"/>
            </a:spcAft>
            <a:buNone/>
          </a:pPr>
          <a:r>
            <a:rPr lang="de-DE" sz="2500" kern="1200" dirty="0"/>
            <a:t>Anforderungen bei den drei Indikatoren bewerten</a:t>
          </a:r>
        </a:p>
      </dsp:txBody>
      <dsp:txXfrm>
        <a:off x="405278" y="2027649"/>
        <a:ext cx="7911398" cy="579328"/>
      </dsp:txXfrm>
    </dsp:sp>
    <dsp:sp modelId="{69C0FA11-7EA8-C549-920F-10CB45375DB2}">
      <dsp:nvSpPr>
        <dsp:cNvPr id="0" name=""/>
        <dsp:cNvSpPr/>
      </dsp:nvSpPr>
      <dsp:spPr>
        <a:xfrm>
          <a:off x="43197" y="1955233"/>
          <a:ext cx="724160" cy="724160"/>
        </a:xfrm>
        <a:prstGeom prst="ellipse">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1AD8FD7C-D5A3-1141-9045-38E759A395FA}"/>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de-DE">
              <a:latin typeface="Linotype Syntax Com Regular" panose="020B0604020202020204" pitchFamily="34" charset="0"/>
            </a:endParaRPr>
          </a:p>
        </p:txBody>
      </p:sp>
      <p:sp>
        <p:nvSpPr>
          <p:cNvPr id="3" name="Datumsplatzhalter 2">
            <a:extLst>
              <a:ext uri="{FF2B5EF4-FFF2-40B4-BE49-F238E27FC236}">
                <a16:creationId xmlns:a16="http://schemas.microsoft.com/office/drawing/2014/main" id="{EC839C2C-A1ED-6640-A1CA-29AF04110379}"/>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469D3173-8FBD-A042-8A00-801728C9AB22}" type="datetimeFigureOut">
              <a:rPr lang="de-DE" smtClean="0">
                <a:latin typeface="Linotype Syntax Com Regular" panose="020B0604020202020204" pitchFamily="34" charset="0"/>
              </a:rPr>
              <a:t>14.08.25</a:t>
            </a:fld>
            <a:endParaRPr lang="de-DE">
              <a:latin typeface="Linotype Syntax Com Regular" panose="020B0604020202020204" pitchFamily="34" charset="0"/>
            </a:endParaRPr>
          </a:p>
        </p:txBody>
      </p:sp>
      <p:sp>
        <p:nvSpPr>
          <p:cNvPr id="4" name="Fußzeilenplatzhalter 3">
            <a:extLst>
              <a:ext uri="{FF2B5EF4-FFF2-40B4-BE49-F238E27FC236}">
                <a16:creationId xmlns:a16="http://schemas.microsoft.com/office/drawing/2014/main" id="{80F54C03-00CC-7147-9EE9-40216BF8BD0C}"/>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de-DE">
              <a:latin typeface="Linotype Syntax Com Regular" panose="020B0604020202020204" pitchFamily="34" charset="0"/>
            </a:endParaRPr>
          </a:p>
        </p:txBody>
      </p:sp>
      <p:sp>
        <p:nvSpPr>
          <p:cNvPr id="5" name="Foliennummernplatzhalter 4">
            <a:extLst>
              <a:ext uri="{FF2B5EF4-FFF2-40B4-BE49-F238E27FC236}">
                <a16:creationId xmlns:a16="http://schemas.microsoft.com/office/drawing/2014/main" id="{988F710F-D3C7-9E46-9B4B-74A7651ADBA6}"/>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4ADC756E-DC3D-904F-9912-2C2D6DBF3E72}" type="slidenum">
              <a:rPr lang="de-DE" smtClean="0">
                <a:latin typeface="Linotype Syntax Com Regular" panose="020B0604020202020204" pitchFamily="34" charset="0"/>
              </a:rPr>
              <a:t>‹Nr.›</a:t>
            </a:fld>
            <a:endParaRPr lang="de-DE">
              <a:latin typeface="Linotype Syntax Com Regular" panose="020B0604020202020204" pitchFamily="34" charset="0"/>
            </a:endParaRPr>
          </a:p>
        </p:txBody>
      </p:sp>
    </p:spTree>
    <p:extLst>
      <p:ext uri="{BB962C8B-B14F-4D97-AF65-F5344CB8AC3E}">
        <p14:creationId xmlns:p14="http://schemas.microsoft.com/office/powerpoint/2010/main" val="27200489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b="0" i="0">
                <a:latin typeface="Linotype Syntax Com Regular" panose="020B0604020202020204" pitchFamily="34" charset="0"/>
              </a:defRPr>
            </a:lvl1pPr>
          </a:lstStyle>
          <a:p>
            <a:endParaRPr lang="de-DE"/>
          </a:p>
        </p:txBody>
      </p:sp>
      <p:sp>
        <p:nvSpPr>
          <p:cNvPr id="3" name="Datumsplatzhalt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b="0" i="0">
                <a:latin typeface="Linotype Syntax Com Regular" panose="020B0604020202020204" pitchFamily="34" charset="0"/>
              </a:defRPr>
            </a:lvl1pPr>
          </a:lstStyle>
          <a:p>
            <a:fld id="{CC55B014-EC71-F544-AEA3-3EC9DADCA7AD}" type="datetimeFigureOut">
              <a:rPr lang="de-DE" smtClean="0"/>
              <a:pPr/>
              <a:t>14.08.25</a:t>
            </a:fld>
            <a:endParaRPr lang="de-DE"/>
          </a:p>
        </p:txBody>
      </p:sp>
      <p:sp>
        <p:nvSpPr>
          <p:cNvPr id="4" name="Folienbildplatzhalt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b="0" i="0">
                <a:latin typeface="Linotype Syntax Com Regular" panose="020B0604020202020204" pitchFamily="34" charset="0"/>
              </a:defRPr>
            </a:lvl1pPr>
          </a:lstStyle>
          <a:p>
            <a:endParaRPr lang="de-DE"/>
          </a:p>
        </p:txBody>
      </p:sp>
      <p:sp>
        <p:nvSpPr>
          <p:cNvPr id="7" name="Foliennummernplatzhalt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b="0" i="0">
                <a:latin typeface="Linotype Syntax Com Regular" panose="020B0604020202020204" pitchFamily="34" charset="0"/>
              </a:defRPr>
            </a:lvl1pPr>
          </a:lstStyle>
          <a:p>
            <a:fld id="{4B13DC99-D0EC-3542-8416-2A1C0574429D}" type="slidenum">
              <a:rPr lang="de-DE" smtClean="0"/>
              <a:pPr/>
              <a:t>‹Nr.›</a:t>
            </a:fld>
            <a:endParaRPr lang="de-DE"/>
          </a:p>
        </p:txBody>
      </p:sp>
    </p:spTree>
    <p:extLst>
      <p:ext uri="{BB962C8B-B14F-4D97-AF65-F5344CB8AC3E}">
        <p14:creationId xmlns:p14="http://schemas.microsoft.com/office/powerpoint/2010/main" val="2599980451"/>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Linotype Syntax Com Regular" panose="020B0604020202020204" pitchFamily="34" charset="0"/>
        <a:ea typeface="+mn-ea"/>
        <a:cs typeface="+mn-cs"/>
      </a:defRPr>
    </a:lvl1pPr>
    <a:lvl2pPr marL="342900" algn="l" defTabSz="685800" rtl="0" eaLnBrk="1" latinLnBrk="0" hangingPunct="1">
      <a:defRPr sz="900" b="0" i="0" kern="1200">
        <a:solidFill>
          <a:schemeClr val="tx1"/>
        </a:solidFill>
        <a:latin typeface="Linotype Syntax Com Regular" panose="020B0604020202020204" pitchFamily="34" charset="0"/>
        <a:ea typeface="+mn-ea"/>
        <a:cs typeface="+mn-cs"/>
      </a:defRPr>
    </a:lvl2pPr>
    <a:lvl3pPr marL="685800" algn="l" defTabSz="685800" rtl="0" eaLnBrk="1" latinLnBrk="0" hangingPunct="1">
      <a:defRPr sz="900" b="0" i="0" kern="1200">
        <a:solidFill>
          <a:schemeClr val="tx1"/>
        </a:solidFill>
        <a:latin typeface="Linotype Syntax Com Regular" panose="020B0604020202020204" pitchFamily="34" charset="0"/>
        <a:ea typeface="+mn-ea"/>
        <a:cs typeface="+mn-cs"/>
      </a:defRPr>
    </a:lvl3pPr>
    <a:lvl4pPr marL="1028700" algn="l" defTabSz="685800" rtl="0" eaLnBrk="1" latinLnBrk="0" hangingPunct="1">
      <a:defRPr sz="900" b="0" i="0" kern="1200">
        <a:solidFill>
          <a:schemeClr val="tx1"/>
        </a:solidFill>
        <a:latin typeface="Linotype Syntax Com Regular" panose="020B0604020202020204" pitchFamily="34" charset="0"/>
        <a:ea typeface="+mn-ea"/>
        <a:cs typeface="+mn-cs"/>
      </a:defRPr>
    </a:lvl4pPr>
    <a:lvl5pPr marL="1371600" algn="l" defTabSz="685800" rtl="0" eaLnBrk="1" latinLnBrk="0" hangingPunct="1">
      <a:defRPr sz="900" b="0" i="0" kern="1200">
        <a:solidFill>
          <a:schemeClr val="tx1"/>
        </a:solidFill>
        <a:latin typeface="Linotype Syntax Com Regular"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1</a:t>
            </a:fld>
            <a:endParaRPr lang="de-DE"/>
          </a:p>
        </p:txBody>
      </p:sp>
    </p:spTree>
    <p:extLst>
      <p:ext uri="{BB962C8B-B14F-4D97-AF65-F5344CB8AC3E}">
        <p14:creationId xmlns:p14="http://schemas.microsoft.com/office/powerpoint/2010/main" val="1242542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dirty="0"/>
              <a:t>[Wichtig ist der Disclaimer: Den Lehrkräften muss klar sein, dass sie keine 100% realistische Simulation erwartet. Viel eher wurde ein Aspekt professioneller Praxis (=Diagnostizieren) herausgepickt, der dann genauer fokussiert wird. Auch soll den Lehrkräften die Angst genommen werden, dass es sich bei der Simulation um einen Test handelt.]</a:t>
            </a:r>
          </a:p>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14</a:t>
            </a:fld>
            <a:endParaRPr lang="de-DE"/>
          </a:p>
        </p:txBody>
      </p:sp>
    </p:spTree>
    <p:extLst>
      <p:ext uri="{BB962C8B-B14F-4D97-AF65-F5344CB8AC3E}">
        <p14:creationId xmlns:p14="http://schemas.microsoft.com/office/powerpoint/2010/main" val="2562732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15</a:t>
            </a:fld>
            <a:endParaRPr lang="de-DE"/>
          </a:p>
        </p:txBody>
      </p:sp>
    </p:spTree>
    <p:extLst>
      <p:ext uri="{BB962C8B-B14F-4D97-AF65-F5344CB8AC3E}">
        <p14:creationId xmlns:p14="http://schemas.microsoft.com/office/powerpoint/2010/main" val="1269306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bietet es sich an, sukzessive durch die Textbausteine zu gehen]</a:t>
            </a:r>
          </a:p>
        </p:txBody>
      </p:sp>
      <p:sp>
        <p:nvSpPr>
          <p:cNvPr id="4" name="Foliennummernplatzhalter 3"/>
          <p:cNvSpPr>
            <a:spLocks noGrp="1"/>
          </p:cNvSpPr>
          <p:nvPr>
            <p:ph type="sldNum" sz="quarter" idx="5"/>
          </p:nvPr>
        </p:nvSpPr>
        <p:spPr/>
        <p:txBody>
          <a:bodyPr/>
          <a:lstStyle/>
          <a:p>
            <a:fld id="{4B13DC99-D0EC-3542-8416-2A1C0574429D}" type="slidenum">
              <a:rPr lang="de-DE" smtClean="0"/>
              <a:pPr/>
              <a:t>16</a:t>
            </a:fld>
            <a:endParaRPr lang="de-DE"/>
          </a:p>
        </p:txBody>
      </p:sp>
    </p:spTree>
    <p:extLst>
      <p:ext uri="{BB962C8B-B14F-4D97-AF65-F5344CB8AC3E}">
        <p14:creationId xmlns:p14="http://schemas.microsoft.com/office/powerpoint/2010/main" val="7277905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dirty="0"/>
              <a:t>[Hier ggf. mit Alternativen zum </a:t>
            </a:r>
            <a:r>
              <a:rPr lang="de-DE" dirty="0" err="1"/>
              <a:t>Padlet</a:t>
            </a:r>
            <a:r>
              <a:rPr lang="de-DE" dirty="0"/>
              <a:t> arbeiten – je nach technischer Verfügbarkeit]</a:t>
            </a:r>
          </a:p>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17</a:t>
            </a:fld>
            <a:endParaRPr lang="de-DE"/>
          </a:p>
        </p:txBody>
      </p:sp>
    </p:spTree>
    <p:extLst>
      <p:ext uri="{BB962C8B-B14F-4D97-AF65-F5344CB8AC3E}">
        <p14:creationId xmlns:p14="http://schemas.microsoft.com/office/powerpoint/2010/main" val="17934556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20</a:t>
            </a:fld>
            <a:endParaRPr lang="de-DE"/>
          </a:p>
        </p:txBody>
      </p:sp>
    </p:spTree>
    <p:extLst>
      <p:ext uri="{BB962C8B-B14F-4D97-AF65-F5344CB8AC3E}">
        <p14:creationId xmlns:p14="http://schemas.microsoft.com/office/powerpoint/2010/main" val="30099331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ggf. anknüpfen an die Kommentare der Lehrkräfte]</a:t>
            </a:r>
          </a:p>
        </p:txBody>
      </p:sp>
      <p:sp>
        <p:nvSpPr>
          <p:cNvPr id="4" name="Foliennummernplatzhalter 3"/>
          <p:cNvSpPr>
            <a:spLocks noGrp="1"/>
          </p:cNvSpPr>
          <p:nvPr>
            <p:ph type="sldNum" sz="quarter" idx="5"/>
          </p:nvPr>
        </p:nvSpPr>
        <p:spPr/>
        <p:txBody>
          <a:bodyPr/>
          <a:lstStyle/>
          <a:p>
            <a:fld id="{4B13DC99-D0EC-3542-8416-2A1C0574429D}" type="slidenum">
              <a:rPr lang="de-DE" smtClean="0"/>
              <a:pPr/>
              <a:t>29</a:t>
            </a:fld>
            <a:endParaRPr lang="de-DE"/>
          </a:p>
        </p:txBody>
      </p:sp>
    </p:spTree>
    <p:extLst>
      <p:ext uri="{BB962C8B-B14F-4D97-AF65-F5344CB8AC3E}">
        <p14:creationId xmlns:p14="http://schemas.microsoft.com/office/powerpoint/2010/main" val="20178155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[Kurze Eigenaktivität zum Nachdenken. Idee: Halbiere die Höhe des grünen Dreiecks und es wird deutlich, dass 6 der „halben Dreiecken“ in das Sechseck passen (gleichseitige Dreiecke). </a:t>
            </a:r>
            <a:br>
              <a:rPr lang="de-DE" dirty="0"/>
            </a:br>
            <a:r>
              <a:rPr lang="de-DE" sz="900" dirty="0"/>
              <a:t>Hinweis: Geht auch mit 2n Ecken – der Trick funktioniert aber nur, wenn die Höhe des Dreiecks von einer Symmetrieachse des </a:t>
            </a:r>
            <a:r>
              <a:rPr lang="de-DE" sz="900" dirty="0" err="1"/>
              <a:t>n</a:t>
            </a:r>
            <a:r>
              <a:rPr lang="de-DE" sz="900" dirty="0"/>
              <a:t>-Ecks halbiert wird.]</a:t>
            </a:r>
          </a:p>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32</a:t>
            </a:fld>
            <a:endParaRPr lang="de-DE"/>
          </a:p>
        </p:txBody>
      </p:sp>
    </p:spTree>
    <p:extLst>
      <p:ext uri="{BB962C8B-B14F-4D97-AF65-F5344CB8AC3E}">
        <p14:creationId xmlns:p14="http://schemas.microsoft.com/office/powerpoint/2010/main" val="34761167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dirty="0"/>
              <a:t>[Hier kurze Pause und Lehrkräfte nach der Pause wieder ins Thema holen mit der Besprechung.]</a:t>
            </a:r>
          </a:p>
        </p:txBody>
      </p:sp>
      <p:sp>
        <p:nvSpPr>
          <p:cNvPr id="4" name="Foliennummernplatzhalter 3"/>
          <p:cNvSpPr>
            <a:spLocks noGrp="1"/>
          </p:cNvSpPr>
          <p:nvPr>
            <p:ph type="sldNum" sz="quarter" idx="5"/>
          </p:nvPr>
        </p:nvSpPr>
        <p:spPr/>
        <p:txBody>
          <a:bodyPr/>
          <a:lstStyle/>
          <a:p>
            <a:fld id="{4B13DC99-D0EC-3542-8416-2A1C0574429D}" type="slidenum">
              <a:rPr lang="de-DE" smtClean="0"/>
              <a:pPr/>
              <a:t>34</a:t>
            </a:fld>
            <a:endParaRPr lang="de-DE"/>
          </a:p>
        </p:txBody>
      </p:sp>
    </p:spTree>
    <p:extLst>
      <p:ext uri="{BB962C8B-B14F-4D97-AF65-F5344CB8AC3E}">
        <p14:creationId xmlns:p14="http://schemas.microsoft.com/office/powerpoint/2010/main" val="12161261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[Überleitung zur Rolle von Aufgaben.]</a:t>
            </a:r>
          </a:p>
        </p:txBody>
      </p:sp>
      <p:sp>
        <p:nvSpPr>
          <p:cNvPr id="4" name="Foliennummernplatzhalter 3"/>
          <p:cNvSpPr>
            <a:spLocks noGrp="1"/>
          </p:cNvSpPr>
          <p:nvPr>
            <p:ph type="sldNum" sz="quarter" idx="5"/>
          </p:nvPr>
        </p:nvSpPr>
        <p:spPr/>
        <p:txBody>
          <a:bodyPr/>
          <a:lstStyle/>
          <a:p>
            <a:fld id="{4B13DC99-D0EC-3542-8416-2A1C0574429D}" type="slidenum">
              <a:rPr lang="de-DE" smtClean="0"/>
              <a:pPr/>
              <a:t>35</a:t>
            </a:fld>
            <a:endParaRPr lang="de-DE"/>
          </a:p>
        </p:txBody>
      </p:sp>
    </p:spTree>
    <p:extLst>
      <p:ext uri="{BB962C8B-B14F-4D97-AF65-F5344CB8AC3E}">
        <p14:creationId xmlns:p14="http://schemas.microsoft.com/office/powerpoint/2010/main" val="3224105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36</a:t>
            </a:fld>
            <a:endParaRPr lang="de-DE"/>
          </a:p>
        </p:txBody>
      </p:sp>
    </p:spTree>
    <p:extLst>
      <p:ext uri="{BB962C8B-B14F-4D97-AF65-F5344CB8AC3E}">
        <p14:creationId xmlns:p14="http://schemas.microsoft.com/office/powerpoint/2010/main" val="2850450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a:defRPr/>
            </a:pPr>
            <a:fld id="{00AFC6D0-44D5-4EB7-828F-6F464F83D79A}" type="slidenum">
              <a:rPr lang="en-GB" smtClean="0"/>
              <a:pPr>
                <a:defRPr/>
              </a:pPr>
              <a:t>3</a:t>
            </a:fld>
            <a:endParaRPr lang="en-GB"/>
          </a:p>
        </p:txBody>
      </p:sp>
    </p:spTree>
    <p:extLst>
      <p:ext uri="{BB962C8B-B14F-4D97-AF65-F5344CB8AC3E}">
        <p14:creationId xmlns:p14="http://schemas.microsoft.com/office/powerpoint/2010/main" val="8928997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41</a:t>
            </a:fld>
            <a:endParaRPr lang="de-DE" dirty="0"/>
          </a:p>
        </p:txBody>
      </p:sp>
    </p:spTree>
    <p:extLst>
      <p:ext uri="{BB962C8B-B14F-4D97-AF65-F5344CB8AC3E}">
        <p14:creationId xmlns:p14="http://schemas.microsoft.com/office/powerpoint/2010/main" val="13421491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44</a:t>
            </a:fld>
            <a:endParaRPr lang="de-DE"/>
          </a:p>
        </p:txBody>
      </p:sp>
    </p:spTree>
    <p:extLst>
      <p:ext uri="{BB962C8B-B14F-4D97-AF65-F5344CB8AC3E}">
        <p14:creationId xmlns:p14="http://schemas.microsoft.com/office/powerpoint/2010/main" val="1330192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[ggf. ergänzende Hinweise zum gewünschten Arbeitsklima]</a:t>
            </a:r>
          </a:p>
        </p:txBody>
      </p:sp>
      <p:sp>
        <p:nvSpPr>
          <p:cNvPr id="4" name="Foliennummernplatzhalter 3"/>
          <p:cNvSpPr>
            <a:spLocks noGrp="1"/>
          </p:cNvSpPr>
          <p:nvPr>
            <p:ph type="sldNum" sz="quarter" idx="5"/>
          </p:nvPr>
        </p:nvSpPr>
        <p:spPr/>
        <p:txBody>
          <a:bodyPr/>
          <a:lstStyle/>
          <a:p>
            <a:fld id="{4B13DC99-D0EC-3542-8416-2A1C0574429D}" type="slidenum">
              <a:rPr lang="de-DE" smtClean="0"/>
              <a:pPr/>
              <a:t>4</a:t>
            </a:fld>
            <a:endParaRPr lang="de-DE"/>
          </a:p>
        </p:txBody>
      </p:sp>
    </p:spTree>
    <p:extLst>
      <p:ext uri="{BB962C8B-B14F-4D97-AF65-F5344CB8AC3E}">
        <p14:creationId xmlns:p14="http://schemas.microsoft.com/office/powerpoint/2010/main" val="3758606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dirty="0"/>
              <a:t>[Lokale Community meint  hier insbesondere Schule in Abgrenzung zu Hochschule]</a:t>
            </a:r>
          </a:p>
        </p:txBody>
      </p:sp>
      <p:sp>
        <p:nvSpPr>
          <p:cNvPr id="4" name="Foliennummernplatzhalter 3"/>
          <p:cNvSpPr>
            <a:spLocks noGrp="1"/>
          </p:cNvSpPr>
          <p:nvPr>
            <p:ph type="sldNum" sz="quarter" idx="5"/>
          </p:nvPr>
        </p:nvSpPr>
        <p:spPr/>
        <p:txBody>
          <a:bodyPr/>
          <a:lstStyle/>
          <a:p>
            <a:fld id="{4B13DC99-D0EC-3542-8416-2A1C0574429D}" type="slidenum">
              <a:rPr lang="de-DE" smtClean="0"/>
              <a:pPr/>
              <a:t>6</a:t>
            </a:fld>
            <a:endParaRPr lang="de-DE"/>
          </a:p>
        </p:txBody>
      </p:sp>
    </p:spTree>
    <p:extLst>
      <p:ext uri="{BB962C8B-B14F-4D97-AF65-F5344CB8AC3E}">
        <p14:creationId xmlns:p14="http://schemas.microsoft.com/office/powerpoint/2010/main" val="31593980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soll deutlich werden, dass Beweisen und Argumentieren keine grundständig verschiedenen Lernziele sind. Damit sollen die Lehrkräfte abgeholt werden, die „ja sowieso keine Beweise im Unterricht machen“]</a:t>
            </a:r>
          </a:p>
        </p:txBody>
      </p:sp>
      <p:sp>
        <p:nvSpPr>
          <p:cNvPr id="4" name="Foliennummernplatzhalter 3"/>
          <p:cNvSpPr>
            <a:spLocks noGrp="1"/>
          </p:cNvSpPr>
          <p:nvPr>
            <p:ph type="sldNum" sz="quarter" idx="5"/>
          </p:nvPr>
        </p:nvSpPr>
        <p:spPr/>
        <p:txBody>
          <a:bodyPr/>
          <a:lstStyle/>
          <a:p>
            <a:fld id="{4B13DC99-D0EC-3542-8416-2A1C0574429D}" type="slidenum">
              <a:rPr lang="de-DE" smtClean="0"/>
              <a:pPr/>
              <a:t>9</a:t>
            </a:fld>
            <a:endParaRPr lang="de-DE"/>
          </a:p>
        </p:txBody>
      </p:sp>
    </p:spTree>
    <p:extLst>
      <p:ext uri="{BB962C8B-B14F-4D97-AF65-F5344CB8AC3E}">
        <p14:creationId xmlns:p14="http://schemas.microsoft.com/office/powerpoint/2010/main" val="4040458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[Zwei zentrale Fokusse der Fortbildung. Heute: Diagnose]</a:t>
            </a:r>
          </a:p>
        </p:txBody>
      </p:sp>
      <p:sp>
        <p:nvSpPr>
          <p:cNvPr id="4" name="Foliennummernplatzhalter 3"/>
          <p:cNvSpPr>
            <a:spLocks noGrp="1"/>
          </p:cNvSpPr>
          <p:nvPr>
            <p:ph type="sldNum" sz="quarter" idx="5"/>
          </p:nvPr>
        </p:nvSpPr>
        <p:spPr/>
        <p:txBody>
          <a:bodyPr/>
          <a:lstStyle/>
          <a:p>
            <a:fld id="{4B13DC99-D0EC-3542-8416-2A1C0574429D}" type="slidenum">
              <a:rPr lang="de-DE" smtClean="0"/>
              <a:pPr/>
              <a:t>10</a:t>
            </a:fld>
            <a:endParaRPr lang="de-DE"/>
          </a:p>
        </p:txBody>
      </p:sp>
    </p:spTree>
    <p:extLst>
      <p:ext uri="{BB962C8B-B14F-4D97-AF65-F5344CB8AC3E}">
        <p14:creationId xmlns:p14="http://schemas.microsoft.com/office/powerpoint/2010/main" val="3911203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[Diese Folie zeigt verschiedene Simulationen – die Simulation von Würfelwürfen, medizinische Simulationen und das, was sich ChatGPT darunter vorstellt.]</a:t>
            </a:r>
          </a:p>
        </p:txBody>
      </p:sp>
      <p:sp>
        <p:nvSpPr>
          <p:cNvPr id="4" name="Foliennummernplatzhalter 3"/>
          <p:cNvSpPr>
            <a:spLocks noGrp="1"/>
          </p:cNvSpPr>
          <p:nvPr>
            <p:ph type="sldNum" sz="quarter" idx="5"/>
          </p:nvPr>
        </p:nvSpPr>
        <p:spPr/>
        <p:txBody>
          <a:bodyPr/>
          <a:lstStyle/>
          <a:p>
            <a:fld id="{4B13DC99-D0EC-3542-8416-2A1C0574429D}" type="slidenum">
              <a:rPr lang="de-DE" smtClean="0"/>
              <a:pPr/>
              <a:t>11</a:t>
            </a:fld>
            <a:endParaRPr lang="de-DE" dirty="0"/>
          </a:p>
        </p:txBody>
      </p:sp>
    </p:spTree>
    <p:extLst>
      <p:ext uri="{BB962C8B-B14F-4D97-AF65-F5344CB8AC3E}">
        <p14:creationId xmlns:p14="http://schemas.microsoft.com/office/powerpoint/2010/main" val="3185842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[Eingrenzung: Wir fokussieren uns auf lernbezogene Simulationen]</a:t>
            </a:r>
          </a:p>
        </p:txBody>
      </p:sp>
      <p:sp>
        <p:nvSpPr>
          <p:cNvPr id="4" name="Foliennummernplatzhalter 3"/>
          <p:cNvSpPr>
            <a:spLocks noGrp="1"/>
          </p:cNvSpPr>
          <p:nvPr>
            <p:ph type="sldNum" sz="quarter" idx="5"/>
          </p:nvPr>
        </p:nvSpPr>
        <p:spPr/>
        <p:txBody>
          <a:bodyPr/>
          <a:lstStyle/>
          <a:p>
            <a:fld id="{4B13DC99-D0EC-3542-8416-2A1C0574429D}" type="slidenum">
              <a:rPr lang="de-DE" smtClean="0"/>
              <a:pPr/>
              <a:t>12</a:t>
            </a:fld>
            <a:endParaRPr lang="de-DE"/>
          </a:p>
        </p:txBody>
      </p:sp>
    </p:spTree>
    <p:extLst>
      <p:ext uri="{BB962C8B-B14F-4D97-AF65-F5344CB8AC3E}">
        <p14:creationId xmlns:p14="http://schemas.microsoft.com/office/powerpoint/2010/main" val="3114653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[In den bisherigen Fortbildungen zeigte sich, dass das Argument Authentizität vs. Komplexitätsreduktion überzeugend ist, damit Teilnehmende verstehen, dass die Simulation keine 1:1 Abbildung der Realität ist]</a:t>
            </a:r>
          </a:p>
        </p:txBody>
      </p:sp>
      <p:sp>
        <p:nvSpPr>
          <p:cNvPr id="4" name="Foliennummernplatzhalter 3"/>
          <p:cNvSpPr>
            <a:spLocks noGrp="1"/>
          </p:cNvSpPr>
          <p:nvPr>
            <p:ph type="sldNum" sz="quarter" idx="5"/>
          </p:nvPr>
        </p:nvSpPr>
        <p:spPr/>
        <p:txBody>
          <a:bodyPr/>
          <a:lstStyle/>
          <a:p>
            <a:fld id="{4B13DC99-D0EC-3542-8416-2A1C0574429D}" type="slidenum">
              <a:rPr lang="de-DE" smtClean="0"/>
              <a:pPr/>
              <a:t>13</a:t>
            </a:fld>
            <a:endParaRPr lang="de-DE"/>
          </a:p>
        </p:txBody>
      </p:sp>
    </p:spTree>
    <p:extLst>
      <p:ext uri="{BB962C8B-B14F-4D97-AF65-F5344CB8AC3E}">
        <p14:creationId xmlns:p14="http://schemas.microsoft.com/office/powerpoint/2010/main" val="40482929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IPN Titelfolie">
    <p:bg>
      <p:bgPr>
        <a:solidFill>
          <a:schemeClr val="bg1"/>
        </a:solidFill>
        <a:effectLst/>
      </p:bgPr>
    </p:bg>
    <p:spTree>
      <p:nvGrpSpPr>
        <p:cNvPr id="1" name=""/>
        <p:cNvGrpSpPr/>
        <p:nvPr/>
      </p:nvGrpSpPr>
      <p:grpSpPr>
        <a:xfrm>
          <a:off x="0" y="0"/>
          <a:ext cx="0" cy="0"/>
          <a:chOff x="0" y="0"/>
          <a:chExt cx="0" cy="0"/>
        </a:xfrm>
      </p:grpSpPr>
      <p:grpSp>
        <p:nvGrpSpPr>
          <p:cNvPr id="13" name="Gruppieren 12">
            <a:extLst>
              <a:ext uri="{FF2B5EF4-FFF2-40B4-BE49-F238E27FC236}">
                <a16:creationId xmlns:a16="http://schemas.microsoft.com/office/drawing/2014/main" id="{7099A97A-26FE-0747-9C07-2810EB9846F1}"/>
              </a:ext>
            </a:extLst>
          </p:cNvPr>
          <p:cNvGrpSpPr>
            <a:grpSpLocks noChangeAspect="1"/>
          </p:cNvGrpSpPr>
          <p:nvPr userDrawn="1"/>
        </p:nvGrpSpPr>
        <p:grpSpPr>
          <a:xfrm>
            <a:off x="5965022" y="196850"/>
            <a:ext cx="2783442" cy="518450"/>
            <a:chOff x="5148064" y="468000"/>
            <a:chExt cx="3575602" cy="666000"/>
          </a:xfrm>
        </p:grpSpPr>
        <p:pic>
          <p:nvPicPr>
            <p:cNvPr id="16" name="Grafik 15">
              <a:extLst>
                <a:ext uri="{FF2B5EF4-FFF2-40B4-BE49-F238E27FC236}">
                  <a16:creationId xmlns:a16="http://schemas.microsoft.com/office/drawing/2014/main" id="{0A71F476-E7F0-324C-8985-9F6C9CE32D7F}"/>
                </a:ext>
              </a:extLst>
            </p:cNvPr>
            <p:cNvPicPr>
              <a:picLocks noChangeAspect="1"/>
            </p:cNvPicPr>
            <p:nvPr userDrawn="1"/>
          </p:nvPicPr>
          <p:blipFill>
            <a:blip r:embed="rId2"/>
            <a:stretch>
              <a:fillRect/>
            </a:stretch>
          </p:blipFill>
          <p:spPr>
            <a:xfrm>
              <a:off x="6299446" y="469857"/>
              <a:ext cx="2424220" cy="659594"/>
            </a:xfrm>
            <a:prstGeom prst="rect">
              <a:avLst/>
            </a:prstGeom>
          </p:spPr>
        </p:pic>
        <p:pic>
          <p:nvPicPr>
            <p:cNvPr id="17" name="Grafik 16">
              <a:extLst>
                <a:ext uri="{FF2B5EF4-FFF2-40B4-BE49-F238E27FC236}">
                  <a16:creationId xmlns:a16="http://schemas.microsoft.com/office/drawing/2014/main" id="{0164304E-F49F-F641-810B-BEAB5BDEB0A2}"/>
                </a:ext>
              </a:extLst>
            </p:cNvPr>
            <p:cNvPicPr>
              <a:picLocks noChangeAspect="1"/>
            </p:cNvPicPr>
            <p:nvPr userDrawn="1"/>
          </p:nvPicPr>
          <p:blipFill>
            <a:blip r:embed="rId3"/>
            <a:stretch>
              <a:fillRect/>
            </a:stretch>
          </p:blipFill>
          <p:spPr>
            <a:xfrm>
              <a:off x="5148064" y="468000"/>
              <a:ext cx="839245" cy="666000"/>
            </a:xfrm>
            <a:prstGeom prst="rect">
              <a:avLst/>
            </a:prstGeom>
          </p:spPr>
        </p:pic>
      </p:grpSp>
      <p:sp>
        <p:nvSpPr>
          <p:cNvPr id="7" name="Titel 1">
            <a:extLst>
              <a:ext uri="{FF2B5EF4-FFF2-40B4-BE49-F238E27FC236}">
                <a16:creationId xmlns:a16="http://schemas.microsoft.com/office/drawing/2014/main" id="{17C56202-CABB-7141-977F-1EEEB620C0EF}"/>
              </a:ext>
            </a:extLst>
          </p:cNvPr>
          <p:cNvSpPr>
            <a:spLocks noGrp="1"/>
          </p:cNvSpPr>
          <p:nvPr>
            <p:ph type="title" hasCustomPrompt="1"/>
          </p:nvPr>
        </p:nvSpPr>
        <p:spPr>
          <a:xfrm>
            <a:off x="395288" y="1131888"/>
            <a:ext cx="8353425" cy="1008609"/>
          </a:xfrm>
        </p:spPr>
        <p:txBody>
          <a:bodyPr lIns="0" tIns="0" rIns="0" bIns="0" anchor="b" anchorCtr="0">
            <a:noAutofit/>
          </a:bodyPr>
          <a:lstStyle>
            <a:lvl1pPr>
              <a:lnSpc>
                <a:spcPts val="4050"/>
              </a:lnSpc>
              <a:defRPr sz="3600" b="1" i="0" baseline="0">
                <a:solidFill>
                  <a:schemeClr val="accent6"/>
                </a:solidFill>
                <a:latin typeface="Linotype Syntax Com Regular" panose="020B0604020202020204" pitchFamily="34" charset="0"/>
              </a:defRPr>
            </a:lvl1pPr>
          </a:lstStyle>
          <a:p>
            <a:r>
              <a:rPr lang="de-DE" dirty="0"/>
              <a:t>Überschrift Linotype Syntax </a:t>
            </a:r>
            <a:r>
              <a:rPr lang="de-DE" dirty="0" err="1"/>
              <a:t>Com</a:t>
            </a:r>
            <a:r>
              <a:rPr lang="de-DE" dirty="0"/>
              <a:t> </a:t>
            </a:r>
            <a:r>
              <a:rPr lang="de-DE" dirty="0" err="1"/>
              <a:t>Bold</a:t>
            </a:r>
            <a:r>
              <a:rPr lang="de-DE" dirty="0"/>
              <a:t> </a:t>
            </a:r>
            <a:br>
              <a:rPr lang="de-DE" dirty="0"/>
            </a:br>
            <a:r>
              <a:rPr lang="de-DE" dirty="0"/>
              <a:t>Farbe Akzentfarbe 6</a:t>
            </a:r>
          </a:p>
        </p:txBody>
      </p:sp>
      <p:sp>
        <p:nvSpPr>
          <p:cNvPr id="8" name="Textplatzhalter 13">
            <a:extLst>
              <a:ext uri="{FF2B5EF4-FFF2-40B4-BE49-F238E27FC236}">
                <a16:creationId xmlns:a16="http://schemas.microsoft.com/office/drawing/2014/main" id="{0F8592B7-AE9F-A747-84F9-A33BD0884CBB}"/>
              </a:ext>
            </a:extLst>
          </p:cNvPr>
          <p:cNvSpPr>
            <a:spLocks noGrp="1"/>
          </p:cNvSpPr>
          <p:nvPr>
            <p:ph type="body" sz="quarter" idx="11" hasCustomPrompt="1"/>
          </p:nvPr>
        </p:nvSpPr>
        <p:spPr>
          <a:xfrm>
            <a:off x="395288" y="2284511"/>
            <a:ext cx="8353425" cy="792063"/>
          </a:xfrm>
        </p:spPr>
        <p:txBody>
          <a:bodyPr lIns="0" tIns="0" rIns="0" bIns="0">
            <a:noAutofit/>
          </a:bodyPr>
          <a:lstStyle>
            <a:lvl1pPr marL="0" indent="0">
              <a:lnSpc>
                <a:spcPct val="100000"/>
              </a:lnSpc>
              <a:buNone/>
              <a:defRPr sz="2100" b="0" i="0">
                <a:solidFill>
                  <a:schemeClr val="tx1">
                    <a:lumMod val="65000"/>
                    <a:lumOff val="35000"/>
                  </a:schemeClr>
                </a:solidFill>
                <a:latin typeface="Linotype Syntax Com Medium" panose="020B0604020202020204" pitchFamily="34" charset="0"/>
              </a:defRPr>
            </a:lvl1pPr>
          </a:lstStyle>
          <a:p>
            <a:pPr lvl="0"/>
            <a:r>
              <a:rPr lang="de-DE" dirty="0"/>
              <a:t>Linotype Syntax </a:t>
            </a:r>
            <a:r>
              <a:rPr lang="de-DE" dirty="0" err="1"/>
              <a:t>Com</a:t>
            </a:r>
            <a:r>
              <a:rPr lang="de-DE" dirty="0"/>
              <a:t> Regular / Farbe Text 1 schwarz heller 35%</a:t>
            </a:r>
          </a:p>
        </p:txBody>
      </p:sp>
      <p:sp>
        <p:nvSpPr>
          <p:cNvPr id="9" name="Textfeld 8">
            <a:extLst>
              <a:ext uri="{FF2B5EF4-FFF2-40B4-BE49-F238E27FC236}">
                <a16:creationId xmlns:a16="http://schemas.microsoft.com/office/drawing/2014/main" id="{112BBA17-4CFB-C54D-82BD-D67C55BCF831}"/>
              </a:ext>
            </a:extLst>
          </p:cNvPr>
          <p:cNvSpPr txBox="1"/>
          <p:nvPr/>
        </p:nvSpPr>
        <p:spPr>
          <a:xfrm>
            <a:off x="6663821" y="4788529"/>
            <a:ext cx="2088480" cy="307777"/>
          </a:xfrm>
          <a:prstGeom prst="rect">
            <a:avLst/>
          </a:prstGeom>
          <a:noFill/>
        </p:spPr>
        <p:txBody>
          <a:bodyPr wrap="square" rIns="27000" rtlCol="0" anchor="ctr">
            <a:spAutoFit/>
          </a:bodyPr>
          <a:lstStyle/>
          <a:p>
            <a:pPr algn="r"/>
            <a:r>
              <a:rPr lang="de-DE" sz="1400" b="0" i="1" spc="45" baseline="0" err="1">
                <a:solidFill>
                  <a:schemeClr val="bg1"/>
                </a:solidFill>
                <a:latin typeface="Linotype Syntax Com Medium" panose="020B0604020202020204" pitchFamily="34" charset="0"/>
              </a:rPr>
              <a:t>www.leibniz-ipn.de</a:t>
            </a:r>
            <a:endParaRPr lang="de-DE" sz="1400" b="0" i="1" spc="45" baseline="0">
              <a:solidFill>
                <a:schemeClr val="bg1"/>
              </a:solidFill>
              <a:latin typeface="Linotype Syntax Com Medium" panose="020B0604020202020204" pitchFamily="34" charset="0"/>
            </a:endParaRPr>
          </a:p>
        </p:txBody>
      </p:sp>
      <p:sp>
        <p:nvSpPr>
          <p:cNvPr id="10" name="Bildplatzhalter 9">
            <a:extLst>
              <a:ext uri="{FF2B5EF4-FFF2-40B4-BE49-F238E27FC236}">
                <a16:creationId xmlns:a16="http://schemas.microsoft.com/office/drawing/2014/main" id="{517250C4-D4D3-1A48-ACF3-93544538A3BC}"/>
              </a:ext>
            </a:extLst>
          </p:cNvPr>
          <p:cNvSpPr>
            <a:spLocks noGrp="1" noChangeAspect="1"/>
          </p:cNvSpPr>
          <p:nvPr>
            <p:ph type="pic" sz="quarter" idx="14" hasCustomPrompt="1"/>
          </p:nvPr>
        </p:nvSpPr>
        <p:spPr>
          <a:xfrm>
            <a:off x="404050" y="202935"/>
            <a:ext cx="1008113" cy="497153"/>
          </a:xfrm>
        </p:spPr>
        <p:txBody>
          <a:bodyPr>
            <a:normAutofit/>
          </a:bodyPr>
          <a:lstStyle>
            <a:lvl1pPr marL="0" indent="0" algn="l">
              <a:lnSpc>
                <a:spcPct val="150000"/>
              </a:lnSpc>
              <a:buFontTx/>
              <a:buNone/>
              <a:defRPr sz="900"/>
            </a:lvl1pPr>
          </a:lstStyle>
          <a:p>
            <a:r>
              <a:rPr lang="de-DE"/>
              <a:t>Projektlogo optional</a:t>
            </a:r>
          </a:p>
        </p:txBody>
      </p:sp>
      <p:pic>
        <p:nvPicPr>
          <p:cNvPr id="11" name="Grafik 10">
            <a:extLst>
              <a:ext uri="{FF2B5EF4-FFF2-40B4-BE49-F238E27FC236}">
                <a16:creationId xmlns:a16="http://schemas.microsoft.com/office/drawing/2014/main" id="{76CF57F8-77DD-A048-BCAA-92C86A5230BD}"/>
              </a:ext>
            </a:extLst>
          </p:cNvPr>
          <p:cNvPicPr>
            <a:picLocks noChangeAspect="1"/>
          </p:cNvPicPr>
          <p:nvPr userDrawn="1"/>
        </p:nvPicPr>
        <p:blipFill>
          <a:blip r:embed="rId4"/>
          <a:stretch>
            <a:fillRect/>
          </a:stretch>
        </p:blipFill>
        <p:spPr>
          <a:xfrm>
            <a:off x="3409543" y="3946951"/>
            <a:ext cx="5733141" cy="1198137"/>
          </a:xfrm>
          <a:prstGeom prst="rect">
            <a:avLst/>
          </a:prstGeom>
        </p:spPr>
      </p:pic>
      <p:sp>
        <p:nvSpPr>
          <p:cNvPr id="15" name="Textfeld 14">
            <a:extLst>
              <a:ext uri="{FF2B5EF4-FFF2-40B4-BE49-F238E27FC236}">
                <a16:creationId xmlns:a16="http://schemas.microsoft.com/office/drawing/2014/main" id="{9633CD60-C996-6746-BB3C-A3D8F9A317EA}"/>
              </a:ext>
            </a:extLst>
          </p:cNvPr>
          <p:cNvSpPr txBox="1"/>
          <p:nvPr userDrawn="1"/>
        </p:nvSpPr>
        <p:spPr>
          <a:xfrm>
            <a:off x="7469773" y="4804792"/>
            <a:ext cx="1566723" cy="253916"/>
          </a:xfrm>
          <a:prstGeom prst="rect">
            <a:avLst/>
          </a:prstGeom>
          <a:noFill/>
        </p:spPr>
        <p:txBody>
          <a:bodyPr wrap="square" rIns="20255" rtlCol="0" anchor="ctr">
            <a:spAutoFit/>
          </a:bodyPr>
          <a:lstStyle/>
          <a:p>
            <a:pPr algn="r"/>
            <a:r>
              <a:rPr lang="de-DE" sz="1050" b="0" i="1" spc="34" baseline="0" err="1">
                <a:solidFill>
                  <a:schemeClr val="bg1"/>
                </a:solidFill>
                <a:latin typeface="Linotype Syntax Com Medium" panose="020B0604020202020204" pitchFamily="34" charset="0"/>
              </a:rPr>
              <a:t>www.leibniz-ipn.de</a:t>
            </a:r>
            <a:endParaRPr lang="de-DE" sz="1050" b="0" i="1" spc="34" baseline="0">
              <a:solidFill>
                <a:schemeClr val="bg1"/>
              </a:solidFill>
              <a:latin typeface="Linotype Syntax Com Medium" panose="020B0604020202020204" pitchFamily="34" charset="0"/>
            </a:endParaRPr>
          </a:p>
        </p:txBody>
      </p:sp>
    </p:spTree>
    <p:extLst>
      <p:ext uri="{BB962C8B-B14F-4D97-AF65-F5344CB8AC3E}">
        <p14:creationId xmlns:p14="http://schemas.microsoft.com/office/powerpoint/2010/main" val="1069509492"/>
      </p:ext>
    </p:extLst>
  </p:cSld>
  <p:clrMapOvr>
    <a:masterClrMapping/>
  </p:clrMapOvr>
  <p:extLst>
    <p:ext uri="{DCECCB84-F9BA-43D5-87BE-67443E8EF086}">
      <p15:sldGuideLst xmlns:p15="http://schemas.microsoft.com/office/powerpoint/2012/main">
        <p15:guide id="5" orient="horz" pos="1938">
          <p15:clr>
            <a:srgbClr val="FBAE40"/>
          </p15:clr>
        </p15:guide>
        <p15:guide id="6" orient="horz" pos="713">
          <p15:clr>
            <a:srgbClr val="FBAE40"/>
          </p15:clr>
        </p15:guide>
        <p15:guide id="7" orient="horz" pos="1439">
          <p15:clr>
            <a:srgbClr val="FBAE40"/>
          </p15:clr>
        </p15:guide>
        <p15:guide id="8" orient="horz" pos="134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Inhal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a:xfrm>
            <a:off x="319090" y="1600694"/>
            <a:ext cx="8508999" cy="309658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14000"/>
              </a:lnSpc>
              <a:defRPr lang="de-DE" sz="1400" noProof="0" dirty="0" smtClean="0"/>
            </a:lvl1pPr>
            <a:lvl2pPr>
              <a:lnSpc>
                <a:spcPct val="114000"/>
              </a:lnSpc>
              <a:defRPr lang="de-DE" sz="1400" noProof="0" dirty="0" smtClean="0"/>
            </a:lvl2pPr>
            <a:lvl3pPr>
              <a:defRPr sz="1400"/>
            </a:lvl3pPr>
          </a:lstStyle>
          <a:p>
            <a:pPr lvl="0"/>
            <a:r>
              <a:rPr lang="de-DE" noProof="0" dirty="0"/>
              <a:t>Inhalt durch Klicken bearbeiten</a:t>
            </a:r>
          </a:p>
          <a:p>
            <a:pPr lvl="1"/>
            <a:r>
              <a:rPr lang="de-DE" noProof="0" dirty="0"/>
              <a:t>Zweite Ebene</a:t>
            </a:r>
          </a:p>
          <a:p>
            <a:pPr lvl="2"/>
            <a:r>
              <a:rPr lang="de-DE" noProof="0" dirty="0"/>
              <a:t>Dritte Ebene</a:t>
            </a:r>
          </a:p>
        </p:txBody>
      </p:sp>
      <p:sp>
        <p:nvSpPr>
          <p:cNvPr id="10" name="Titel 1"/>
          <p:cNvSpPr>
            <a:spLocks noGrp="1"/>
          </p:cNvSpPr>
          <p:nvPr>
            <p:ph type="title" hasCustomPrompt="1"/>
          </p:nvPr>
        </p:nvSpPr>
        <p:spPr>
          <a:xfrm>
            <a:off x="319090" y="972300"/>
            <a:ext cx="8508999" cy="39241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nSpc>
                <a:spcPts val="3200"/>
              </a:lnSpc>
              <a:defRPr lang="de-DE" sz="2500" noProof="0" dirty="0"/>
            </a:lvl1pPr>
          </a:lstStyle>
          <a:p>
            <a:pPr lvl="0"/>
            <a:r>
              <a:rPr lang="de-DE" noProof="0" dirty="0"/>
              <a:t>Titel durch Klicken bearbeiten</a:t>
            </a:r>
          </a:p>
        </p:txBody>
      </p:sp>
      <p:sp>
        <p:nvSpPr>
          <p:cNvPr id="5" name="Foliennummernplatzhalter 4"/>
          <p:cNvSpPr>
            <a:spLocks noGrp="1"/>
          </p:cNvSpPr>
          <p:nvPr>
            <p:ph type="sldNum" sz="quarter" idx="11"/>
          </p:nvPr>
        </p:nvSpPr>
        <p:spPr/>
        <p:txBody>
          <a:bodyPr lIns="0" rIns="0"/>
          <a:lstStyle/>
          <a:p>
            <a:fld id="{CE58CB1E-F828-4F11-99E0-327109AF9DA4}" type="slidenum">
              <a:rPr lang="de-DE" smtClean="0"/>
              <a:pPr/>
              <a:t>‹Nr.›</a:t>
            </a:fld>
            <a:endParaRPr lang="de-DE" dirty="0"/>
          </a:p>
        </p:txBody>
      </p:sp>
      <p:sp>
        <p:nvSpPr>
          <p:cNvPr id="7" name="Fußzeilenplatzhalter 6"/>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8246194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cSld name="Titelfolie hell">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CD2F1EDB-9EFB-82D4-3FFE-141819122D64}"/>
              </a:ext>
            </a:extLst>
          </p:cNvPr>
          <p:cNvPicPr>
            <a:picLocks noChangeAspect="1"/>
          </p:cNvPicPr>
          <p:nvPr userDrawn="1"/>
        </p:nvPicPr>
        <p:blipFill rotWithShape="1">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l="5783" t="20105" r="7121" b="18211"/>
          <a:stretch/>
        </p:blipFill>
        <p:spPr>
          <a:xfrm>
            <a:off x="-1" y="1"/>
            <a:ext cx="9144001" cy="5145088"/>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007604" y="1384047"/>
            <a:ext cx="5994666" cy="1836770"/>
          </a:xfrm>
        </p:spPr>
        <p:txBody>
          <a:bodyPr anchor="b"/>
          <a:lstStyle>
            <a:lvl1pPr algn="l">
              <a:defRPr sz="375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007604" y="3490930"/>
            <a:ext cx="5994666" cy="399615"/>
          </a:xfrm>
        </p:spPr>
        <p:txBody>
          <a:bodyPr/>
          <a:lstStyle>
            <a:lvl1pPr marL="0" indent="0" algn="l">
              <a:lnSpc>
                <a:spcPct val="100000"/>
              </a:lnSpc>
              <a:buNone/>
              <a:defRPr sz="2400" spc="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655694" y="4470563"/>
            <a:ext cx="1227313" cy="275886"/>
          </a:xfrm>
          <a:prstGeom prst="rect">
            <a:avLst/>
          </a:prstGeom>
        </p:spPr>
      </p:pic>
      <p:pic>
        <p:nvPicPr>
          <p:cNvPr id="5" name="Grafik 4">
            <a:extLst>
              <a:ext uri="{FF2B5EF4-FFF2-40B4-BE49-F238E27FC236}">
                <a16:creationId xmlns:a16="http://schemas.microsoft.com/office/drawing/2014/main" id="{4937DDD6-8856-DCC6-EC2B-5EB24E578259}"/>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413541" y="422731"/>
            <a:ext cx="1890207" cy="437177"/>
          </a:xfrm>
          <a:prstGeom prst="rect">
            <a:avLst/>
          </a:prstGeom>
        </p:spPr>
      </p:pic>
      <p:pic>
        <p:nvPicPr>
          <p:cNvPr id="6" name="Grafik 5">
            <a:extLst>
              <a:ext uri="{FF2B5EF4-FFF2-40B4-BE49-F238E27FC236}">
                <a16:creationId xmlns:a16="http://schemas.microsoft.com/office/drawing/2014/main" id="{F40FA878-BE1E-33F5-7662-9806D1C257D7}"/>
              </a:ext>
            </a:extLst>
          </p:cNvPr>
          <p:cNvPicPr>
            <a:picLocks noChangeAspect="1"/>
          </p:cNvPicPr>
          <p:nvPr userDrawn="1"/>
        </p:nvPicPr>
        <p:blipFill>
          <a:blip r:embed="rId8"/>
          <a:stretch>
            <a:fillRect/>
          </a:stretch>
        </p:blipFill>
        <p:spPr>
          <a:xfrm>
            <a:off x="7609667" y="4099084"/>
            <a:ext cx="1440413" cy="959146"/>
          </a:xfrm>
          <a:prstGeom prst="rect">
            <a:avLst/>
          </a:prstGeom>
        </p:spPr>
      </p:pic>
    </p:spTree>
    <p:extLst>
      <p:ext uri="{BB962C8B-B14F-4D97-AF65-F5344CB8AC3E}">
        <p14:creationId xmlns:p14="http://schemas.microsoft.com/office/powerpoint/2010/main" val="25293131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Überschrift und Fließtex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95288" y="1636439"/>
            <a:ext cx="8353426" cy="3240361"/>
          </a:xfrm>
        </p:spPr>
        <p:txBody>
          <a:bodyPr>
            <a:normAutofit/>
          </a:bodyPr>
          <a:lstStyle>
            <a:lvl1pPr marL="0" indent="0">
              <a:buClr>
                <a:srgbClr val="929292"/>
              </a:buClr>
              <a:buSzPct val="90000"/>
              <a:buFontTx/>
              <a:buNone/>
              <a:defRPr sz="2400" b="0" i="0">
                <a:solidFill>
                  <a:schemeClr val="tx1">
                    <a:lumMod val="65000"/>
                    <a:lumOff val="35000"/>
                  </a:schemeClr>
                </a:solidFill>
                <a:latin typeface="+mn-lt"/>
              </a:defRPr>
            </a:lvl1pPr>
            <a:lvl2pPr marL="342900" indent="0">
              <a:buClr>
                <a:srgbClr val="929292"/>
              </a:buClr>
              <a:buSzPct val="90000"/>
              <a:buNone/>
              <a:defRPr b="0" i="0">
                <a:solidFill>
                  <a:schemeClr val="tx1">
                    <a:lumMod val="50000"/>
                    <a:lumOff val="50000"/>
                  </a:schemeClr>
                </a:solidFill>
                <a:latin typeface="Linotype Syntax Com Medium" panose="020B0604020202020204" pitchFamily="34" charset="0"/>
              </a:defRPr>
            </a:lvl2pPr>
          </a:lstStyle>
          <a:p>
            <a:pPr lvl="0"/>
            <a:r>
              <a:rPr lang="de-DE" dirty="0"/>
              <a:t>Fließtext Linotype Syntax </a:t>
            </a:r>
            <a:r>
              <a:rPr lang="de-DE" dirty="0" err="1"/>
              <a:t>Com</a:t>
            </a:r>
            <a:r>
              <a:rPr lang="de-DE" dirty="0"/>
              <a:t> Regular / </a:t>
            </a:r>
            <a:br>
              <a:rPr lang="de-DE" dirty="0"/>
            </a:br>
            <a:r>
              <a:rPr lang="de-DE" dirty="0"/>
              <a:t>Farbe Text 1 schwarz heller 35%</a:t>
            </a:r>
            <a:br>
              <a:rPr lang="de-DE" dirty="0"/>
            </a:br>
            <a:endParaRPr lang="de-DE" dirty="0"/>
          </a:p>
        </p:txBody>
      </p:sp>
      <p:sp>
        <p:nvSpPr>
          <p:cNvPr id="7" name="Titel 6">
            <a:extLst>
              <a:ext uri="{FF2B5EF4-FFF2-40B4-BE49-F238E27FC236}">
                <a16:creationId xmlns:a16="http://schemas.microsoft.com/office/drawing/2014/main" id="{0F0E807B-C2E6-234D-826E-02AE584C791C}"/>
              </a:ext>
            </a:extLst>
          </p:cNvPr>
          <p:cNvSpPr>
            <a:spLocks noGrp="1"/>
          </p:cNvSpPr>
          <p:nvPr>
            <p:ph type="title" hasCustomPrompt="1"/>
          </p:nvPr>
        </p:nvSpPr>
        <p:spPr>
          <a:xfrm>
            <a:off x="395288" y="915988"/>
            <a:ext cx="8353426" cy="576262"/>
          </a:xfrm>
        </p:spPr>
        <p:txBody>
          <a:bodyPr anchor="b" anchorCtr="0">
            <a:normAutofit/>
          </a:bodyPr>
          <a:lstStyle>
            <a:lvl1pPr>
              <a:lnSpc>
                <a:spcPts val="3675"/>
              </a:lnSpc>
              <a:defRPr sz="3200" b="1" i="0" u="none">
                <a:solidFill>
                  <a:schemeClr val="accent6"/>
                </a:solidFill>
                <a:latin typeface="+mj-lt"/>
              </a:defRPr>
            </a:lvl1pPr>
          </a:lstStyle>
          <a:p>
            <a:r>
              <a:rPr lang="de-DE" dirty="0"/>
              <a:t>Überschrift Linotype Syntax </a:t>
            </a:r>
            <a:r>
              <a:rPr lang="de-DE" dirty="0" err="1"/>
              <a:t>Com</a:t>
            </a:r>
            <a:r>
              <a:rPr lang="de-DE" dirty="0"/>
              <a:t> </a:t>
            </a:r>
            <a:r>
              <a:rPr lang="de-DE" dirty="0" err="1"/>
              <a:t>Bold</a:t>
            </a:r>
            <a:endParaRPr lang="de-DE" dirty="0"/>
          </a:p>
        </p:txBody>
      </p:sp>
      <p:sp>
        <p:nvSpPr>
          <p:cNvPr id="9" name="Datumsplatzhalter 3">
            <a:extLst>
              <a:ext uri="{FF2B5EF4-FFF2-40B4-BE49-F238E27FC236}">
                <a16:creationId xmlns:a16="http://schemas.microsoft.com/office/drawing/2014/main" id="{7ACF6C22-E0BF-4E40-A8C7-BFBEACB884D4}"/>
              </a:ext>
            </a:extLst>
          </p:cNvPr>
          <p:cNvSpPr>
            <a:spLocks noGrp="1"/>
          </p:cNvSpPr>
          <p:nvPr>
            <p:ph type="dt" sz="half" idx="10"/>
          </p:nvPr>
        </p:nvSpPr>
        <p:spPr>
          <a:xfrm>
            <a:off x="395288" y="5020816"/>
            <a:ext cx="648320" cy="124272"/>
          </a:xfrm>
          <a:prstGeom prst="rect">
            <a:avLst/>
          </a:prstGeom>
        </p:spPr>
        <p:txBody>
          <a:bodyPr lIns="0" tIns="0" rIns="0" bIns="0" anchor="t" anchorCtr="0">
            <a:noAutofit/>
          </a:bodyPr>
          <a:lstStyle>
            <a:lvl1pPr>
              <a:defRPr sz="800" b="0" i="0">
                <a:solidFill>
                  <a:schemeClr val="accent6"/>
                </a:solidFill>
                <a:latin typeface="+mn-lt"/>
              </a:defRPr>
            </a:lvl1pPr>
          </a:lstStyle>
          <a:p>
            <a:fld id="{23329F06-5895-AC44-AD65-B4681ADDE391}" type="datetime3">
              <a:rPr lang="de-DE" smtClean="0"/>
              <a:t>14/08/2025</a:t>
            </a:fld>
            <a:endParaRPr lang="de-DE" dirty="0"/>
          </a:p>
        </p:txBody>
      </p:sp>
      <p:sp>
        <p:nvSpPr>
          <p:cNvPr id="10" name="Foliennummernplatzhalter 5">
            <a:extLst>
              <a:ext uri="{FF2B5EF4-FFF2-40B4-BE49-F238E27FC236}">
                <a16:creationId xmlns:a16="http://schemas.microsoft.com/office/drawing/2014/main" id="{866674B5-B4E0-BC41-96A2-55A0AEA5837A}"/>
              </a:ext>
            </a:extLst>
          </p:cNvPr>
          <p:cNvSpPr>
            <a:spLocks noGrp="1"/>
          </p:cNvSpPr>
          <p:nvPr>
            <p:ph type="sldNum" sz="quarter" idx="12"/>
          </p:nvPr>
        </p:nvSpPr>
        <p:spPr>
          <a:xfrm>
            <a:off x="8244408" y="5020816"/>
            <a:ext cx="504305" cy="124272"/>
          </a:xfrm>
          <a:prstGeom prst="rect">
            <a:avLst/>
          </a:prstGeom>
        </p:spPr>
        <p:txBody>
          <a:bodyPr lIns="0" tIns="0" rIns="0" bIns="0" anchor="b" anchorCtr="0">
            <a:noAutofit/>
          </a:bodyPr>
          <a:lstStyle>
            <a:lvl1pPr algn="r">
              <a:defRPr sz="800" b="1" i="0">
                <a:solidFill>
                  <a:schemeClr val="accent6"/>
                </a:solidFill>
                <a:latin typeface="+mj-lt"/>
              </a:defRPr>
            </a:lvl1pPr>
          </a:lstStyle>
          <a:p>
            <a:fld id="{04DA90AE-A642-9F4D-BA94-82F41D55CFC7}" type="slidenum">
              <a:rPr lang="de-DE" smtClean="0"/>
              <a:pPr/>
              <a:t>‹Nr.›</a:t>
            </a:fld>
            <a:endParaRPr lang="de-DE" dirty="0"/>
          </a:p>
        </p:txBody>
      </p:sp>
      <p:sp>
        <p:nvSpPr>
          <p:cNvPr id="11" name="Textplatzhalter 20">
            <a:extLst>
              <a:ext uri="{FF2B5EF4-FFF2-40B4-BE49-F238E27FC236}">
                <a16:creationId xmlns:a16="http://schemas.microsoft.com/office/drawing/2014/main" id="{86A42731-49B4-8140-8189-B6C176171CB2}"/>
              </a:ext>
            </a:extLst>
          </p:cNvPr>
          <p:cNvSpPr>
            <a:spLocks noGrp="1"/>
          </p:cNvSpPr>
          <p:nvPr>
            <p:ph type="body" sz="quarter" idx="13" hasCustomPrompt="1"/>
          </p:nvPr>
        </p:nvSpPr>
        <p:spPr>
          <a:xfrm>
            <a:off x="1152000" y="5020816"/>
            <a:ext cx="6911608" cy="124272"/>
          </a:xfrm>
        </p:spPr>
        <p:txBody>
          <a:bodyPr wrap="square" lIns="0" tIns="0" rIns="0" bIns="0" anchor="t" anchorCtr="0">
            <a:noAutofit/>
          </a:bodyPr>
          <a:lstStyle>
            <a:lvl1pPr marL="0" indent="0">
              <a:buNone/>
              <a:defRPr sz="800" b="0" i="0">
                <a:solidFill>
                  <a:schemeClr val="accent6"/>
                </a:solidFill>
                <a:latin typeface="+mn-lt"/>
              </a:defRPr>
            </a:lvl1pPr>
            <a:lvl5pPr marL="1020600" indent="0" algn="l">
              <a:spcBef>
                <a:spcPts val="0"/>
              </a:spcBef>
              <a:buFontTx/>
              <a:buNone/>
              <a:defRPr sz="788" b="0" i="0">
                <a:solidFill>
                  <a:schemeClr val="accent6"/>
                </a:solidFill>
                <a:latin typeface="Linotype Syntax Com" panose="020B0604020202020204" pitchFamily="34" charset="0"/>
              </a:defRPr>
            </a:lvl5pPr>
          </a:lstStyle>
          <a:p>
            <a:pPr lvl="0"/>
            <a:r>
              <a:rPr lang="de-DE" dirty="0"/>
              <a:t>Fußzeile Text formatieren </a:t>
            </a:r>
          </a:p>
        </p:txBody>
      </p:sp>
      <p:sp>
        <p:nvSpPr>
          <p:cNvPr id="13" name="Bildplatzhalter 9">
            <a:extLst>
              <a:ext uri="{FF2B5EF4-FFF2-40B4-BE49-F238E27FC236}">
                <a16:creationId xmlns:a16="http://schemas.microsoft.com/office/drawing/2014/main" id="{F4149818-C8E3-3445-A115-763CE105F197}"/>
              </a:ext>
            </a:extLst>
          </p:cNvPr>
          <p:cNvSpPr>
            <a:spLocks noGrp="1" noChangeAspect="1"/>
          </p:cNvSpPr>
          <p:nvPr>
            <p:ph type="pic" sz="quarter" idx="14" hasCustomPrompt="1"/>
          </p:nvPr>
        </p:nvSpPr>
        <p:spPr>
          <a:xfrm>
            <a:off x="6732241" y="203183"/>
            <a:ext cx="1008112" cy="497153"/>
          </a:xfrm>
        </p:spPr>
        <p:txBody>
          <a:bodyPr>
            <a:normAutofit/>
          </a:bodyPr>
          <a:lstStyle>
            <a:lvl1pPr marL="0" indent="0" algn="l">
              <a:lnSpc>
                <a:spcPct val="150000"/>
              </a:lnSpc>
              <a:buFontTx/>
              <a:buNone/>
              <a:defRPr sz="900"/>
            </a:lvl1pPr>
          </a:lstStyle>
          <a:p>
            <a:r>
              <a:rPr lang="de-DE" dirty="0"/>
              <a:t>Projektlogo optional</a:t>
            </a:r>
          </a:p>
        </p:txBody>
      </p:sp>
      <p:pic>
        <p:nvPicPr>
          <p:cNvPr id="16" name="Grafik 15">
            <a:extLst>
              <a:ext uri="{FF2B5EF4-FFF2-40B4-BE49-F238E27FC236}">
                <a16:creationId xmlns:a16="http://schemas.microsoft.com/office/drawing/2014/main" id="{325920EB-C6FA-C049-9959-C25635C5778C}"/>
              </a:ext>
            </a:extLst>
          </p:cNvPr>
          <p:cNvPicPr>
            <a:picLocks noChangeAspect="1"/>
          </p:cNvPicPr>
          <p:nvPr/>
        </p:nvPicPr>
        <p:blipFill>
          <a:blip r:embed="rId2"/>
          <a:stretch>
            <a:fillRect/>
          </a:stretch>
        </p:blipFill>
        <p:spPr>
          <a:xfrm>
            <a:off x="7856746" y="203183"/>
            <a:ext cx="891718" cy="497153"/>
          </a:xfrm>
          <a:prstGeom prst="rect">
            <a:avLst/>
          </a:prstGeom>
        </p:spPr>
      </p:pic>
      <p:pic>
        <p:nvPicPr>
          <p:cNvPr id="14" name="Grafik 13">
            <a:extLst>
              <a:ext uri="{FF2B5EF4-FFF2-40B4-BE49-F238E27FC236}">
                <a16:creationId xmlns:a16="http://schemas.microsoft.com/office/drawing/2014/main" id="{9FE1B941-4D48-E243-9619-9C3A5A555A95}"/>
              </a:ext>
            </a:extLst>
          </p:cNvPr>
          <p:cNvPicPr>
            <a:picLocks noChangeAspect="1"/>
          </p:cNvPicPr>
          <p:nvPr userDrawn="1"/>
        </p:nvPicPr>
        <p:blipFill>
          <a:blip r:embed="rId3"/>
          <a:stretch>
            <a:fillRect/>
          </a:stretch>
        </p:blipFill>
        <p:spPr>
          <a:xfrm>
            <a:off x="0" y="0"/>
            <a:ext cx="4097021" cy="844351"/>
          </a:xfrm>
          <a:prstGeom prst="rect">
            <a:avLst/>
          </a:prstGeom>
        </p:spPr>
      </p:pic>
    </p:spTree>
    <p:extLst>
      <p:ext uri="{BB962C8B-B14F-4D97-AF65-F5344CB8AC3E}">
        <p14:creationId xmlns:p14="http://schemas.microsoft.com/office/powerpoint/2010/main" val="201028747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Überschrift und Aufzählung einspaltig">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95288" y="1636440"/>
            <a:ext cx="8353426" cy="3240360"/>
          </a:xfrm>
        </p:spPr>
        <p:txBody>
          <a:bodyPr/>
          <a:lstStyle>
            <a:lvl1pPr marL="171450" marR="0" indent="-171450" algn="l" defTabSz="685800" rtl="0" eaLnBrk="1" fontAlgn="auto" latinLnBrk="0" hangingPunct="1">
              <a:lnSpc>
                <a:spcPct val="90000"/>
              </a:lnSpc>
              <a:spcBef>
                <a:spcPts val="750"/>
              </a:spcBef>
              <a:spcAft>
                <a:spcPts val="0"/>
              </a:spcAft>
              <a:buClr>
                <a:schemeClr val="tx1">
                  <a:lumMod val="65000"/>
                  <a:lumOff val="35000"/>
                </a:schemeClr>
              </a:buClr>
              <a:buSzPct val="90000"/>
              <a:buFont typeface="Arial" panose="020B0604020202020204" pitchFamily="34" charset="0"/>
              <a:buChar char="•"/>
              <a:tabLst/>
              <a:defRPr sz="2400" b="0" i="0">
                <a:solidFill>
                  <a:schemeClr val="tx1">
                    <a:lumMod val="65000"/>
                    <a:lumOff val="35000"/>
                  </a:schemeClr>
                </a:solidFill>
                <a:latin typeface="+mn-lt"/>
              </a:defRPr>
            </a:lvl1pPr>
            <a:lvl2pPr marL="342900" indent="0">
              <a:buClr>
                <a:schemeClr val="tx1">
                  <a:lumMod val="65000"/>
                  <a:lumOff val="35000"/>
                </a:schemeClr>
              </a:buClr>
              <a:buSzPct val="90000"/>
              <a:buNone/>
              <a:defRPr sz="2000" b="0" i="0">
                <a:solidFill>
                  <a:schemeClr val="tx1">
                    <a:lumMod val="65000"/>
                    <a:lumOff val="35000"/>
                  </a:schemeClr>
                </a:solidFill>
                <a:latin typeface="+mn-lt"/>
              </a:defRPr>
            </a:lvl2pPr>
          </a:lstStyle>
          <a:p>
            <a:pPr marL="171450" marR="0" lvl="0" indent="-171450" algn="l" defTabSz="685800" rtl="0" eaLnBrk="1" fontAlgn="auto" latinLnBrk="0" hangingPunct="1">
              <a:lnSpc>
                <a:spcPct val="90000"/>
              </a:lnSpc>
              <a:spcBef>
                <a:spcPts val="750"/>
              </a:spcBef>
              <a:spcAft>
                <a:spcPts val="0"/>
              </a:spcAft>
              <a:buClr>
                <a:schemeClr val="tx1">
                  <a:lumMod val="65000"/>
                  <a:lumOff val="35000"/>
                </a:schemeClr>
              </a:buClr>
              <a:buSzPct val="90000"/>
              <a:buFont typeface="Arial" panose="020B0604020202020204" pitchFamily="34" charset="0"/>
              <a:buChar char="•"/>
              <a:tabLst/>
              <a:defRPr/>
            </a:pPr>
            <a:r>
              <a:rPr lang="de-DE" dirty="0"/>
              <a:t>Textmasterformat bearbeiten</a:t>
            </a:r>
          </a:p>
          <a:p>
            <a:pPr marL="171450" marR="0" lvl="0" indent="-171450" algn="l" defTabSz="685800" rtl="0" eaLnBrk="1" fontAlgn="auto" latinLnBrk="0" hangingPunct="1">
              <a:lnSpc>
                <a:spcPct val="90000"/>
              </a:lnSpc>
              <a:spcBef>
                <a:spcPts val="750"/>
              </a:spcBef>
              <a:spcAft>
                <a:spcPts val="0"/>
              </a:spcAft>
              <a:buClr>
                <a:schemeClr val="tx1">
                  <a:lumMod val="65000"/>
                  <a:lumOff val="35000"/>
                </a:schemeClr>
              </a:buClr>
              <a:buSzPct val="90000"/>
              <a:buFont typeface="Arial" panose="020B0604020202020204" pitchFamily="34" charset="0"/>
              <a:buChar char="•"/>
              <a:tabLst/>
              <a:defRPr/>
            </a:pPr>
            <a:endParaRPr lang="de-DE" dirty="0"/>
          </a:p>
          <a:p>
            <a:pPr marL="171450" marR="0" lvl="0" indent="-171450" algn="l" defTabSz="685800" rtl="0" eaLnBrk="1" fontAlgn="auto" latinLnBrk="0" hangingPunct="1">
              <a:lnSpc>
                <a:spcPct val="90000"/>
              </a:lnSpc>
              <a:spcBef>
                <a:spcPts val="750"/>
              </a:spcBef>
              <a:spcAft>
                <a:spcPts val="0"/>
              </a:spcAft>
              <a:buClr>
                <a:schemeClr val="tx1">
                  <a:lumMod val="65000"/>
                  <a:lumOff val="35000"/>
                </a:schemeClr>
              </a:buClr>
              <a:buSzPct val="90000"/>
              <a:buFont typeface="Arial" panose="020B0604020202020204" pitchFamily="34" charset="0"/>
              <a:buChar char="•"/>
              <a:tabLst/>
              <a:defRPr/>
            </a:pPr>
            <a:endParaRPr lang="de-DE" dirty="0"/>
          </a:p>
        </p:txBody>
      </p:sp>
      <p:sp>
        <p:nvSpPr>
          <p:cNvPr id="7" name="Titel 6">
            <a:extLst>
              <a:ext uri="{FF2B5EF4-FFF2-40B4-BE49-F238E27FC236}">
                <a16:creationId xmlns:a16="http://schemas.microsoft.com/office/drawing/2014/main" id="{0F0E807B-C2E6-234D-826E-02AE584C791C}"/>
              </a:ext>
            </a:extLst>
          </p:cNvPr>
          <p:cNvSpPr>
            <a:spLocks noGrp="1"/>
          </p:cNvSpPr>
          <p:nvPr>
            <p:ph type="title" hasCustomPrompt="1"/>
          </p:nvPr>
        </p:nvSpPr>
        <p:spPr>
          <a:xfrm>
            <a:off x="395288" y="915988"/>
            <a:ext cx="8353426" cy="576262"/>
          </a:xfrm>
        </p:spPr>
        <p:txBody>
          <a:bodyPr anchor="b" anchorCtr="0">
            <a:normAutofit/>
          </a:bodyPr>
          <a:lstStyle>
            <a:lvl1pPr>
              <a:lnSpc>
                <a:spcPts val="3675"/>
              </a:lnSpc>
              <a:defRPr sz="3200" b="1" i="0" u="none">
                <a:solidFill>
                  <a:schemeClr val="accent6"/>
                </a:solidFill>
                <a:latin typeface="+mj-lt"/>
              </a:defRPr>
            </a:lvl1pPr>
          </a:lstStyle>
          <a:p>
            <a:r>
              <a:rPr lang="de-DE" dirty="0"/>
              <a:t>Überschrift Linotype Syntax </a:t>
            </a:r>
            <a:r>
              <a:rPr lang="de-DE" dirty="0" err="1"/>
              <a:t>Com</a:t>
            </a:r>
            <a:r>
              <a:rPr lang="de-DE" dirty="0"/>
              <a:t> </a:t>
            </a:r>
            <a:r>
              <a:rPr lang="de-DE" dirty="0" err="1"/>
              <a:t>Bold</a:t>
            </a:r>
            <a:endParaRPr lang="de-DE" dirty="0"/>
          </a:p>
        </p:txBody>
      </p:sp>
      <p:sp>
        <p:nvSpPr>
          <p:cNvPr id="13" name="Bildplatzhalter 9">
            <a:extLst>
              <a:ext uri="{FF2B5EF4-FFF2-40B4-BE49-F238E27FC236}">
                <a16:creationId xmlns:a16="http://schemas.microsoft.com/office/drawing/2014/main" id="{F4149818-C8E3-3445-A115-763CE105F197}"/>
              </a:ext>
            </a:extLst>
          </p:cNvPr>
          <p:cNvSpPr>
            <a:spLocks noGrp="1" noChangeAspect="1"/>
          </p:cNvSpPr>
          <p:nvPr>
            <p:ph type="pic" sz="quarter" idx="14" hasCustomPrompt="1"/>
          </p:nvPr>
        </p:nvSpPr>
        <p:spPr>
          <a:xfrm>
            <a:off x="6732240" y="203183"/>
            <a:ext cx="1008113" cy="497153"/>
          </a:xfrm>
        </p:spPr>
        <p:txBody>
          <a:bodyPr>
            <a:normAutofit/>
          </a:bodyPr>
          <a:lstStyle>
            <a:lvl1pPr marL="0" indent="0" algn="l">
              <a:lnSpc>
                <a:spcPct val="150000"/>
              </a:lnSpc>
              <a:buFontTx/>
              <a:buNone/>
              <a:defRPr sz="900"/>
            </a:lvl1pPr>
          </a:lstStyle>
          <a:p>
            <a:r>
              <a:rPr lang="de-DE" dirty="0"/>
              <a:t>Projektlogo optional</a:t>
            </a:r>
          </a:p>
        </p:txBody>
      </p:sp>
      <p:pic>
        <p:nvPicPr>
          <p:cNvPr id="16" name="Grafik 15">
            <a:extLst>
              <a:ext uri="{FF2B5EF4-FFF2-40B4-BE49-F238E27FC236}">
                <a16:creationId xmlns:a16="http://schemas.microsoft.com/office/drawing/2014/main" id="{325920EB-C6FA-C049-9959-C25635C5778C}"/>
              </a:ext>
            </a:extLst>
          </p:cNvPr>
          <p:cNvPicPr>
            <a:picLocks noChangeAspect="1"/>
          </p:cNvPicPr>
          <p:nvPr/>
        </p:nvPicPr>
        <p:blipFill>
          <a:blip r:embed="rId2"/>
          <a:stretch>
            <a:fillRect/>
          </a:stretch>
        </p:blipFill>
        <p:spPr>
          <a:xfrm>
            <a:off x="7856746" y="203183"/>
            <a:ext cx="891718" cy="497153"/>
          </a:xfrm>
          <a:prstGeom prst="rect">
            <a:avLst/>
          </a:prstGeom>
        </p:spPr>
      </p:pic>
      <p:sp>
        <p:nvSpPr>
          <p:cNvPr id="11" name="Datumsplatzhalter 3">
            <a:extLst>
              <a:ext uri="{FF2B5EF4-FFF2-40B4-BE49-F238E27FC236}">
                <a16:creationId xmlns:a16="http://schemas.microsoft.com/office/drawing/2014/main" id="{54C3CF28-907B-504E-9084-A7745676D01B}"/>
              </a:ext>
            </a:extLst>
          </p:cNvPr>
          <p:cNvSpPr>
            <a:spLocks noGrp="1"/>
          </p:cNvSpPr>
          <p:nvPr>
            <p:ph type="dt" sz="half" idx="10"/>
          </p:nvPr>
        </p:nvSpPr>
        <p:spPr>
          <a:xfrm>
            <a:off x="395288" y="5020816"/>
            <a:ext cx="648320" cy="124272"/>
          </a:xfrm>
          <a:prstGeom prst="rect">
            <a:avLst/>
          </a:prstGeom>
        </p:spPr>
        <p:txBody>
          <a:bodyPr lIns="0" tIns="0" rIns="0" bIns="0" anchor="t" anchorCtr="0">
            <a:noAutofit/>
          </a:bodyPr>
          <a:lstStyle>
            <a:lvl1pPr>
              <a:defRPr sz="800" b="0" i="0">
                <a:solidFill>
                  <a:schemeClr val="accent6"/>
                </a:solidFill>
                <a:latin typeface="+mn-lt"/>
              </a:defRPr>
            </a:lvl1pPr>
          </a:lstStyle>
          <a:p>
            <a:fld id="{719270F2-C974-A145-8EB6-12DC783041C1}" type="datetime3">
              <a:rPr lang="de-DE" smtClean="0"/>
              <a:t>14/08/2025</a:t>
            </a:fld>
            <a:endParaRPr lang="de-DE" dirty="0"/>
          </a:p>
        </p:txBody>
      </p:sp>
      <p:sp>
        <p:nvSpPr>
          <p:cNvPr id="17" name="Foliennummernplatzhalter 5">
            <a:extLst>
              <a:ext uri="{FF2B5EF4-FFF2-40B4-BE49-F238E27FC236}">
                <a16:creationId xmlns:a16="http://schemas.microsoft.com/office/drawing/2014/main" id="{130B9E6A-1862-0748-81F2-7972CDCC51CF}"/>
              </a:ext>
            </a:extLst>
          </p:cNvPr>
          <p:cNvSpPr>
            <a:spLocks noGrp="1"/>
          </p:cNvSpPr>
          <p:nvPr>
            <p:ph type="sldNum" sz="quarter" idx="12"/>
          </p:nvPr>
        </p:nvSpPr>
        <p:spPr>
          <a:xfrm>
            <a:off x="8244408" y="5020816"/>
            <a:ext cx="504305" cy="124272"/>
          </a:xfrm>
          <a:prstGeom prst="rect">
            <a:avLst/>
          </a:prstGeom>
        </p:spPr>
        <p:txBody>
          <a:bodyPr lIns="0" tIns="0" rIns="0" bIns="0" anchor="b" anchorCtr="0">
            <a:noAutofit/>
          </a:bodyPr>
          <a:lstStyle>
            <a:lvl1pPr algn="r">
              <a:defRPr sz="800" b="1" i="0">
                <a:solidFill>
                  <a:schemeClr val="accent6"/>
                </a:solidFill>
                <a:latin typeface="+mj-lt"/>
              </a:defRPr>
            </a:lvl1pPr>
          </a:lstStyle>
          <a:p>
            <a:fld id="{04DA90AE-A642-9F4D-BA94-82F41D55CFC7}" type="slidenum">
              <a:rPr lang="de-DE" smtClean="0"/>
              <a:pPr/>
              <a:t>‹Nr.›</a:t>
            </a:fld>
            <a:endParaRPr lang="de-DE" dirty="0"/>
          </a:p>
        </p:txBody>
      </p:sp>
      <p:sp>
        <p:nvSpPr>
          <p:cNvPr id="18" name="Textplatzhalter 20">
            <a:extLst>
              <a:ext uri="{FF2B5EF4-FFF2-40B4-BE49-F238E27FC236}">
                <a16:creationId xmlns:a16="http://schemas.microsoft.com/office/drawing/2014/main" id="{22BE3D03-0589-254F-8770-CFFCA04026D7}"/>
              </a:ext>
            </a:extLst>
          </p:cNvPr>
          <p:cNvSpPr>
            <a:spLocks noGrp="1"/>
          </p:cNvSpPr>
          <p:nvPr>
            <p:ph type="body" sz="quarter" idx="13" hasCustomPrompt="1"/>
          </p:nvPr>
        </p:nvSpPr>
        <p:spPr>
          <a:xfrm>
            <a:off x="1152000" y="5020816"/>
            <a:ext cx="6911608" cy="124272"/>
          </a:xfrm>
        </p:spPr>
        <p:txBody>
          <a:bodyPr wrap="square" lIns="0" tIns="0" rIns="0" bIns="0" anchor="t" anchorCtr="0">
            <a:noAutofit/>
          </a:bodyPr>
          <a:lstStyle>
            <a:lvl1pPr marL="0" indent="0">
              <a:buNone/>
              <a:defRPr sz="800" b="0" i="0">
                <a:solidFill>
                  <a:schemeClr val="accent6"/>
                </a:solidFill>
                <a:latin typeface="+mn-lt"/>
              </a:defRPr>
            </a:lvl1pPr>
            <a:lvl5pPr marL="1020600" indent="0" algn="l">
              <a:spcBef>
                <a:spcPts val="0"/>
              </a:spcBef>
              <a:buFontTx/>
              <a:buNone/>
              <a:defRPr sz="788" b="0" i="0">
                <a:solidFill>
                  <a:schemeClr val="accent6"/>
                </a:solidFill>
                <a:latin typeface="Linotype Syntax Com" panose="020B0604020202020204" pitchFamily="34" charset="0"/>
              </a:defRPr>
            </a:lvl5pPr>
          </a:lstStyle>
          <a:p>
            <a:pPr lvl="0"/>
            <a:r>
              <a:rPr lang="de-DE" dirty="0"/>
              <a:t>Fußzeile Text formatieren </a:t>
            </a:r>
          </a:p>
        </p:txBody>
      </p:sp>
      <p:pic>
        <p:nvPicPr>
          <p:cNvPr id="12" name="Grafik 11">
            <a:extLst>
              <a:ext uri="{FF2B5EF4-FFF2-40B4-BE49-F238E27FC236}">
                <a16:creationId xmlns:a16="http://schemas.microsoft.com/office/drawing/2014/main" id="{997DE51F-5934-EF4C-8C86-7D45C00ACFDB}"/>
              </a:ext>
            </a:extLst>
          </p:cNvPr>
          <p:cNvPicPr>
            <a:picLocks noChangeAspect="1"/>
          </p:cNvPicPr>
          <p:nvPr userDrawn="1"/>
        </p:nvPicPr>
        <p:blipFill>
          <a:blip r:embed="rId3"/>
          <a:stretch>
            <a:fillRect/>
          </a:stretch>
        </p:blipFill>
        <p:spPr>
          <a:xfrm>
            <a:off x="0" y="0"/>
            <a:ext cx="4097021" cy="844351"/>
          </a:xfrm>
          <a:prstGeom prst="rect">
            <a:avLst/>
          </a:prstGeom>
        </p:spPr>
      </p:pic>
    </p:spTree>
    <p:extLst>
      <p:ext uri="{BB962C8B-B14F-4D97-AF65-F5344CB8AC3E}">
        <p14:creationId xmlns:p14="http://schemas.microsoft.com/office/powerpoint/2010/main" val="1391020752"/>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Überschrift und Aufzählung 2-spaltig">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5288" y="1636440"/>
            <a:ext cx="4104704" cy="3240360"/>
          </a:xfrm>
        </p:spPr>
        <p:txBody>
          <a:bodyPr lIns="0" tIns="0" rIns="0" bIns="0"/>
          <a:lstStyle>
            <a:lvl1pPr>
              <a:defRPr b="0" i="0">
                <a:solidFill>
                  <a:schemeClr val="tx1">
                    <a:lumMod val="65000"/>
                    <a:lumOff val="35000"/>
                  </a:schemeClr>
                </a:solidFill>
                <a:latin typeface="+mn-lt"/>
              </a:defRPr>
            </a:lvl1pPr>
            <a:lvl2pPr>
              <a:defRPr b="0" i="0">
                <a:solidFill>
                  <a:schemeClr val="tx1">
                    <a:lumMod val="65000"/>
                    <a:lumOff val="35000"/>
                  </a:schemeClr>
                </a:solidFill>
                <a:latin typeface="+mn-lt"/>
              </a:defRPr>
            </a:lvl2pPr>
            <a:lvl3pPr>
              <a:defRPr b="0" i="0">
                <a:solidFill>
                  <a:schemeClr val="tx1">
                    <a:lumMod val="65000"/>
                    <a:lumOff val="35000"/>
                  </a:schemeClr>
                </a:solidFill>
                <a:latin typeface="+mn-lt"/>
              </a:defRPr>
            </a:lvl3pPr>
            <a:lvl4pPr>
              <a:defRPr b="0" i="0">
                <a:solidFill>
                  <a:schemeClr val="tx1">
                    <a:lumMod val="65000"/>
                    <a:lumOff val="35000"/>
                  </a:schemeClr>
                </a:solidFill>
                <a:latin typeface="+mn-lt"/>
              </a:defRPr>
            </a:lvl4pPr>
            <a:lvl5pPr>
              <a:defRPr b="0" i="0">
                <a:solidFill>
                  <a:schemeClr val="tx1">
                    <a:lumMod val="65000"/>
                    <a:lumOff val="35000"/>
                  </a:schemeClr>
                </a:solidFill>
                <a:latin typeface="+mn-lt"/>
              </a:defRPr>
            </a:lvl5pPr>
          </a:lstStyle>
          <a:p>
            <a:pPr lvl="0"/>
            <a:r>
              <a:rPr lang="de-DE"/>
              <a:t>Mastertextformat bearbeiten</a:t>
            </a:r>
          </a:p>
        </p:txBody>
      </p:sp>
      <p:sp>
        <p:nvSpPr>
          <p:cNvPr id="4" name="Content Placeholder 3"/>
          <p:cNvSpPr>
            <a:spLocks noGrp="1"/>
          </p:cNvSpPr>
          <p:nvPr>
            <p:ph sz="half" idx="2"/>
          </p:nvPr>
        </p:nvSpPr>
        <p:spPr>
          <a:xfrm>
            <a:off x="4644008" y="1636440"/>
            <a:ext cx="4104705" cy="3240360"/>
          </a:xfrm>
        </p:spPr>
        <p:txBody>
          <a:bodyPr lIns="0" tIns="0" rIns="0" bIns="0"/>
          <a:lstStyle>
            <a:lvl1pPr>
              <a:defRPr b="0" i="0">
                <a:solidFill>
                  <a:schemeClr val="tx1">
                    <a:lumMod val="65000"/>
                    <a:lumOff val="35000"/>
                  </a:schemeClr>
                </a:solidFill>
                <a:latin typeface="+mn-lt"/>
              </a:defRPr>
            </a:lvl1pPr>
            <a:lvl2pPr>
              <a:defRPr b="0" i="0">
                <a:solidFill>
                  <a:schemeClr val="tx1">
                    <a:lumMod val="65000"/>
                    <a:lumOff val="35000"/>
                  </a:schemeClr>
                </a:solidFill>
                <a:latin typeface="+mn-lt"/>
              </a:defRPr>
            </a:lvl2pPr>
            <a:lvl3pPr>
              <a:defRPr b="0" i="0">
                <a:solidFill>
                  <a:schemeClr val="tx1">
                    <a:lumMod val="65000"/>
                    <a:lumOff val="35000"/>
                  </a:schemeClr>
                </a:solidFill>
                <a:latin typeface="+mn-lt"/>
              </a:defRPr>
            </a:lvl3pPr>
            <a:lvl4pPr>
              <a:defRPr b="0" i="0">
                <a:solidFill>
                  <a:schemeClr val="tx1">
                    <a:lumMod val="65000"/>
                    <a:lumOff val="35000"/>
                  </a:schemeClr>
                </a:solidFill>
                <a:latin typeface="+mn-lt"/>
              </a:defRPr>
            </a:lvl4pPr>
            <a:lvl5pPr>
              <a:defRPr b="0" i="0">
                <a:solidFill>
                  <a:schemeClr val="tx1">
                    <a:lumMod val="65000"/>
                    <a:lumOff val="35000"/>
                  </a:schemeClr>
                </a:solidFill>
                <a:latin typeface="+mn-lt"/>
              </a:defRPr>
            </a:lvl5pPr>
          </a:lstStyle>
          <a:p>
            <a:pPr lvl="0"/>
            <a:r>
              <a:rPr lang="de-DE"/>
              <a:t>Mastertextformat bearbeiten</a:t>
            </a:r>
          </a:p>
        </p:txBody>
      </p:sp>
      <p:sp>
        <p:nvSpPr>
          <p:cNvPr id="10" name="Bildplatzhalter 9">
            <a:extLst>
              <a:ext uri="{FF2B5EF4-FFF2-40B4-BE49-F238E27FC236}">
                <a16:creationId xmlns:a16="http://schemas.microsoft.com/office/drawing/2014/main" id="{8814BF87-B21D-C14D-AEC8-BE54433992D1}"/>
              </a:ext>
            </a:extLst>
          </p:cNvPr>
          <p:cNvSpPr>
            <a:spLocks noGrp="1" noChangeAspect="1"/>
          </p:cNvSpPr>
          <p:nvPr>
            <p:ph type="pic" sz="quarter" idx="14" hasCustomPrompt="1"/>
          </p:nvPr>
        </p:nvSpPr>
        <p:spPr>
          <a:xfrm>
            <a:off x="6732240" y="203183"/>
            <a:ext cx="1008113" cy="497153"/>
          </a:xfrm>
        </p:spPr>
        <p:txBody>
          <a:bodyPr>
            <a:normAutofit/>
          </a:bodyPr>
          <a:lstStyle>
            <a:lvl1pPr marL="0" indent="0" algn="l">
              <a:lnSpc>
                <a:spcPct val="150000"/>
              </a:lnSpc>
              <a:buFontTx/>
              <a:buNone/>
              <a:defRPr sz="900"/>
            </a:lvl1pPr>
          </a:lstStyle>
          <a:p>
            <a:r>
              <a:rPr lang="de-DE" dirty="0"/>
              <a:t>Projektlogo optional</a:t>
            </a:r>
          </a:p>
        </p:txBody>
      </p:sp>
      <p:pic>
        <p:nvPicPr>
          <p:cNvPr id="11" name="Grafik 10">
            <a:extLst>
              <a:ext uri="{FF2B5EF4-FFF2-40B4-BE49-F238E27FC236}">
                <a16:creationId xmlns:a16="http://schemas.microsoft.com/office/drawing/2014/main" id="{FF407F16-9025-664D-BAB7-50561E70546E}"/>
              </a:ext>
            </a:extLst>
          </p:cNvPr>
          <p:cNvPicPr>
            <a:picLocks noChangeAspect="1"/>
          </p:cNvPicPr>
          <p:nvPr/>
        </p:nvPicPr>
        <p:blipFill>
          <a:blip r:embed="rId2"/>
          <a:stretch>
            <a:fillRect/>
          </a:stretch>
        </p:blipFill>
        <p:spPr>
          <a:xfrm>
            <a:off x="7856746" y="203183"/>
            <a:ext cx="891718" cy="497153"/>
          </a:xfrm>
          <a:prstGeom prst="rect">
            <a:avLst/>
          </a:prstGeom>
        </p:spPr>
      </p:pic>
      <p:sp>
        <p:nvSpPr>
          <p:cNvPr id="15" name="Titel 6">
            <a:extLst>
              <a:ext uri="{FF2B5EF4-FFF2-40B4-BE49-F238E27FC236}">
                <a16:creationId xmlns:a16="http://schemas.microsoft.com/office/drawing/2014/main" id="{99001D2B-CBFE-974A-A03D-2D6843F4217B}"/>
              </a:ext>
            </a:extLst>
          </p:cNvPr>
          <p:cNvSpPr>
            <a:spLocks noGrp="1"/>
          </p:cNvSpPr>
          <p:nvPr>
            <p:ph type="title" hasCustomPrompt="1"/>
          </p:nvPr>
        </p:nvSpPr>
        <p:spPr>
          <a:xfrm>
            <a:off x="395288" y="915988"/>
            <a:ext cx="8353426" cy="576436"/>
          </a:xfrm>
        </p:spPr>
        <p:txBody>
          <a:bodyPr anchor="b" anchorCtr="0">
            <a:normAutofit/>
          </a:bodyPr>
          <a:lstStyle>
            <a:lvl1pPr>
              <a:lnSpc>
                <a:spcPts val="3675"/>
              </a:lnSpc>
              <a:defRPr sz="3200" b="1" i="0" u="none">
                <a:solidFill>
                  <a:schemeClr val="accent6"/>
                </a:solidFill>
                <a:latin typeface="+mj-lt"/>
              </a:defRPr>
            </a:lvl1pPr>
          </a:lstStyle>
          <a:p>
            <a:r>
              <a:rPr lang="de-DE" dirty="0"/>
              <a:t>Überschrift Linotype Syntax </a:t>
            </a:r>
            <a:r>
              <a:rPr lang="de-DE" dirty="0" err="1"/>
              <a:t>Com</a:t>
            </a:r>
            <a:r>
              <a:rPr lang="de-DE" dirty="0"/>
              <a:t> </a:t>
            </a:r>
            <a:r>
              <a:rPr lang="de-DE" dirty="0" err="1"/>
              <a:t>Bold</a:t>
            </a:r>
            <a:endParaRPr lang="de-DE" dirty="0"/>
          </a:p>
        </p:txBody>
      </p:sp>
      <p:sp>
        <p:nvSpPr>
          <p:cNvPr id="16" name="Datumsplatzhalter 3">
            <a:extLst>
              <a:ext uri="{FF2B5EF4-FFF2-40B4-BE49-F238E27FC236}">
                <a16:creationId xmlns:a16="http://schemas.microsoft.com/office/drawing/2014/main" id="{3D1C55EE-9410-A544-8EB5-F31180B1D68A}"/>
              </a:ext>
            </a:extLst>
          </p:cNvPr>
          <p:cNvSpPr>
            <a:spLocks noGrp="1"/>
          </p:cNvSpPr>
          <p:nvPr>
            <p:ph type="dt" sz="half" idx="10"/>
          </p:nvPr>
        </p:nvSpPr>
        <p:spPr>
          <a:xfrm>
            <a:off x="395288" y="5020816"/>
            <a:ext cx="648320" cy="124272"/>
          </a:xfrm>
          <a:prstGeom prst="rect">
            <a:avLst/>
          </a:prstGeom>
        </p:spPr>
        <p:txBody>
          <a:bodyPr lIns="0" tIns="0" rIns="0" bIns="0" anchor="t" anchorCtr="0">
            <a:noAutofit/>
          </a:bodyPr>
          <a:lstStyle>
            <a:lvl1pPr>
              <a:defRPr sz="800" b="0" i="0">
                <a:solidFill>
                  <a:schemeClr val="accent6"/>
                </a:solidFill>
                <a:latin typeface="+mn-lt"/>
              </a:defRPr>
            </a:lvl1pPr>
          </a:lstStyle>
          <a:p>
            <a:fld id="{5A915198-8CFB-1E4A-9AD6-9D5484A9BD04}" type="datetime3">
              <a:rPr lang="de-DE" smtClean="0"/>
              <a:t>14/08/2025</a:t>
            </a:fld>
            <a:endParaRPr lang="de-DE" dirty="0"/>
          </a:p>
        </p:txBody>
      </p:sp>
      <p:sp>
        <p:nvSpPr>
          <p:cNvPr id="17" name="Foliennummernplatzhalter 5">
            <a:extLst>
              <a:ext uri="{FF2B5EF4-FFF2-40B4-BE49-F238E27FC236}">
                <a16:creationId xmlns:a16="http://schemas.microsoft.com/office/drawing/2014/main" id="{D13D4778-F0C1-DE49-9C3B-E82B80BEBB4F}"/>
              </a:ext>
            </a:extLst>
          </p:cNvPr>
          <p:cNvSpPr>
            <a:spLocks noGrp="1"/>
          </p:cNvSpPr>
          <p:nvPr>
            <p:ph type="sldNum" sz="quarter" idx="12"/>
          </p:nvPr>
        </p:nvSpPr>
        <p:spPr>
          <a:xfrm>
            <a:off x="8244408" y="5020816"/>
            <a:ext cx="504305" cy="124272"/>
          </a:xfrm>
          <a:prstGeom prst="rect">
            <a:avLst/>
          </a:prstGeom>
        </p:spPr>
        <p:txBody>
          <a:bodyPr lIns="0" tIns="0" rIns="0" bIns="0" anchor="b" anchorCtr="0">
            <a:noAutofit/>
          </a:bodyPr>
          <a:lstStyle>
            <a:lvl1pPr algn="r">
              <a:defRPr sz="800" b="1" i="0">
                <a:solidFill>
                  <a:schemeClr val="accent6"/>
                </a:solidFill>
                <a:latin typeface="+mj-lt"/>
              </a:defRPr>
            </a:lvl1pPr>
          </a:lstStyle>
          <a:p>
            <a:fld id="{04DA90AE-A642-9F4D-BA94-82F41D55CFC7}" type="slidenum">
              <a:rPr lang="de-DE" smtClean="0"/>
              <a:pPr/>
              <a:t>‹Nr.›</a:t>
            </a:fld>
            <a:endParaRPr lang="de-DE" dirty="0"/>
          </a:p>
        </p:txBody>
      </p:sp>
      <p:sp>
        <p:nvSpPr>
          <p:cNvPr id="19" name="Textplatzhalter 20">
            <a:extLst>
              <a:ext uri="{FF2B5EF4-FFF2-40B4-BE49-F238E27FC236}">
                <a16:creationId xmlns:a16="http://schemas.microsoft.com/office/drawing/2014/main" id="{AD33E0B3-1E08-9341-B851-75914DF9D2E6}"/>
              </a:ext>
            </a:extLst>
          </p:cNvPr>
          <p:cNvSpPr>
            <a:spLocks noGrp="1"/>
          </p:cNvSpPr>
          <p:nvPr>
            <p:ph type="body" sz="quarter" idx="13" hasCustomPrompt="1"/>
          </p:nvPr>
        </p:nvSpPr>
        <p:spPr>
          <a:xfrm>
            <a:off x="1152000" y="5020816"/>
            <a:ext cx="6911608" cy="124272"/>
          </a:xfrm>
        </p:spPr>
        <p:txBody>
          <a:bodyPr wrap="square" lIns="0" tIns="0" rIns="0" bIns="0" anchor="t" anchorCtr="0">
            <a:noAutofit/>
          </a:bodyPr>
          <a:lstStyle>
            <a:lvl1pPr marL="0" indent="0">
              <a:buNone/>
              <a:defRPr sz="800" b="0" i="0">
                <a:solidFill>
                  <a:schemeClr val="accent6"/>
                </a:solidFill>
                <a:latin typeface="+mn-lt"/>
              </a:defRPr>
            </a:lvl1pPr>
            <a:lvl5pPr marL="1020600" indent="0" algn="l">
              <a:spcBef>
                <a:spcPts val="0"/>
              </a:spcBef>
              <a:buFontTx/>
              <a:buNone/>
              <a:defRPr sz="788" b="0" i="0">
                <a:solidFill>
                  <a:schemeClr val="accent6"/>
                </a:solidFill>
                <a:latin typeface="Linotype Syntax Com" panose="020B0604020202020204" pitchFamily="34" charset="0"/>
              </a:defRPr>
            </a:lvl5pPr>
          </a:lstStyle>
          <a:p>
            <a:pPr lvl="0"/>
            <a:r>
              <a:rPr lang="de-DE" dirty="0"/>
              <a:t>Fußzeile Text formatieren </a:t>
            </a:r>
          </a:p>
        </p:txBody>
      </p:sp>
      <p:pic>
        <p:nvPicPr>
          <p:cNvPr id="13" name="Grafik 12">
            <a:extLst>
              <a:ext uri="{FF2B5EF4-FFF2-40B4-BE49-F238E27FC236}">
                <a16:creationId xmlns:a16="http://schemas.microsoft.com/office/drawing/2014/main" id="{3D865E39-7016-E347-BD70-3D5E9615E6B6}"/>
              </a:ext>
            </a:extLst>
          </p:cNvPr>
          <p:cNvPicPr>
            <a:picLocks noChangeAspect="1"/>
          </p:cNvPicPr>
          <p:nvPr userDrawn="1"/>
        </p:nvPicPr>
        <p:blipFill>
          <a:blip r:embed="rId3"/>
          <a:stretch>
            <a:fillRect/>
          </a:stretch>
        </p:blipFill>
        <p:spPr>
          <a:xfrm>
            <a:off x="0" y="0"/>
            <a:ext cx="4097021" cy="844351"/>
          </a:xfrm>
          <a:prstGeom prst="rect">
            <a:avLst/>
          </a:prstGeom>
        </p:spPr>
      </p:pic>
    </p:spTree>
    <p:extLst>
      <p:ext uri="{BB962C8B-B14F-4D97-AF65-F5344CB8AC3E}">
        <p14:creationId xmlns:p14="http://schemas.microsoft.com/office/powerpoint/2010/main" val="1683297288"/>
      </p:ext>
    </p:extLst>
  </p:cSld>
  <p:clrMapOvr>
    <a:masterClrMapping/>
  </p:clrMapOvr>
  <p:extLst>
    <p:ext uri="{DCECCB84-F9BA-43D5-87BE-67443E8EF086}">
      <p15:sldGuideLst xmlns:p15="http://schemas.microsoft.com/office/powerpoint/2012/main">
        <p15:guide id="5" pos="5511">
          <p15:clr>
            <a:srgbClr val="FBAE40"/>
          </p15:clr>
        </p15:guide>
        <p15:guide id="6" pos="2835">
          <p15:clr>
            <a:srgbClr val="FBAE40"/>
          </p15:clr>
        </p15:guide>
        <p15:guide id="7" pos="292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Nur Überschrift">
    <p:bg>
      <p:bgPr>
        <a:solidFill>
          <a:schemeClr val="bg1"/>
        </a:solidFill>
        <a:effectLst/>
      </p:bgPr>
    </p:bg>
    <p:spTree>
      <p:nvGrpSpPr>
        <p:cNvPr id="1" name=""/>
        <p:cNvGrpSpPr/>
        <p:nvPr/>
      </p:nvGrpSpPr>
      <p:grpSpPr>
        <a:xfrm>
          <a:off x="0" y="0"/>
          <a:ext cx="0" cy="0"/>
          <a:chOff x="0" y="0"/>
          <a:chExt cx="0" cy="0"/>
        </a:xfrm>
      </p:grpSpPr>
      <p:sp>
        <p:nvSpPr>
          <p:cNvPr id="8" name="Bildplatzhalter 9">
            <a:extLst>
              <a:ext uri="{FF2B5EF4-FFF2-40B4-BE49-F238E27FC236}">
                <a16:creationId xmlns:a16="http://schemas.microsoft.com/office/drawing/2014/main" id="{0FA25CB4-568C-034D-8648-70C9D554DFAF}"/>
              </a:ext>
            </a:extLst>
          </p:cNvPr>
          <p:cNvSpPr>
            <a:spLocks noGrp="1" noChangeAspect="1"/>
          </p:cNvSpPr>
          <p:nvPr>
            <p:ph type="pic" sz="quarter" idx="14" hasCustomPrompt="1"/>
          </p:nvPr>
        </p:nvSpPr>
        <p:spPr>
          <a:xfrm>
            <a:off x="6732240" y="203183"/>
            <a:ext cx="1008113" cy="497153"/>
          </a:xfrm>
        </p:spPr>
        <p:txBody>
          <a:bodyPr>
            <a:normAutofit/>
          </a:bodyPr>
          <a:lstStyle>
            <a:lvl1pPr marL="0" indent="0" algn="l">
              <a:lnSpc>
                <a:spcPct val="150000"/>
              </a:lnSpc>
              <a:buFontTx/>
              <a:buNone/>
              <a:defRPr sz="900"/>
            </a:lvl1pPr>
          </a:lstStyle>
          <a:p>
            <a:r>
              <a:rPr lang="de-DE" dirty="0"/>
              <a:t>Projektlogo optional</a:t>
            </a:r>
          </a:p>
        </p:txBody>
      </p:sp>
      <p:pic>
        <p:nvPicPr>
          <p:cNvPr id="9" name="Grafik 8">
            <a:extLst>
              <a:ext uri="{FF2B5EF4-FFF2-40B4-BE49-F238E27FC236}">
                <a16:creationId xmlns:a16="http://schemas.microsoft.com/office/drawing/2014/main" id="{A0D263FD-A239-3742-BE55-9E117A23141B}"/>
              </a:ext>
            </a:extLst>
          </p:cNvPr>
          <p:cNvPicPr>
            <a:picLocks noChangeAspect="1"/>
          </p:cNvPicPr>
          <p:nvPr/>
        </p:nvPicPr>
        <p:blipFill>
          <a:blip r:embed="rId2"/>
          <a:stretch>
            <a:fillRect/>
          </a:stretch>
        </p:blipFill>
        <p:spPr>
          <a:xfrm>
            <a:off x="7856746" y="203183"/>
            <a:ext cx="891718" cy="497153"/>
          </a:xfrm>
          <a:prstGeom prst="rect">
            <a:avLst/>
          </a:prstGeom>
        </p:spPr>
      </p:pic>
      <p:sp>
        <p:nvSpPr>
          <p:cNvPr id="13" name="Titel 6">
            <a:extLst>
              <a:ext uri="{FF2B5EF4-FFF2-40B4-BE49-F238E27FC236}">
                <a16:creationId xmlns:a16="http://schemas.microsoft.com/office/drawing/2014/main" id="{6AE7C572-AC08-3649-A40B-F24544759BE9}"/>
              </a:ext>
            </a:extLst>
          </p:cNvPr>
          <p:cNvSpPr>
            <a:spLocks noGrp="1"/>
          </p:cNvSpPr>
          <p:nvPr>
            <p:ph type="title" hasCustomPrompt="1"/>
          </p:nvPr>
        </p:nvSpPr>
        <p:spPr>
          <a:xfrm>
            <a:off x="395288" y="915988"/>
            <a:ext cx="8353426" cy="576262"/>
          </a:xfrm>
        </p:spPr>
        <p:txBody>
          <a:bodyPr anchor="b" anchorCtr="0">
            <a:normAutofit/>
          </a:bodyPr>
          <a:lstStyle>
            <a:lvl1pPr>
              <a:lnSpc>
                <a:spcPts val="3675"/>
              </a:lnSpc>
              <a:defRPr sz="3200" b="1" i="0" u="none">
                <a:solidFill>
                  <a:schemeClr val="accent6"/>
                </a:solidFill>
                <a:latin typeface="+mj-lt"/>
              </a:defRPr>
            </a:lvl1pPr>
          </a:lstStyle>
          <a:p>
            <a:r>
              <a:rPr lang="de-DE" dirty="0"/>
              <a:t>Überschrift Linotype Syntax </a:t>
            </a:r>
            <a:r>
              <a:rPr lang="de-DE" dirty="0" err="1"/>
              <a:t>Com</a:t>
            </a:r>
            <a:r>
              <a:rPr lang="de-DE" dirty="0"/>
              <a:t> </a:t>
            </a:r>
            <a:r>
              <a:rPr lang="de-DE" dirty="0" err="1"/>
              <a:t>Bold</a:t>
            </a:r>
            <a:endParaRPr lang="de-DE" dirty="0"/>
          </a:p>
        </p:txBody>
      </p:sp>
      <p:sp>
        <p:nvSpPr>
          <p:cNvPr id="14" name="Datumsplatzhalter 3">
            <a:extLst>
              <a:ext uri="{FF2B5EF4-FFF2-40B4-BE49-F238E27FC236}">
                <a16:creationId xmlns:a16="http://schemas.microsoft.com/office/drawing/2014/main" id="{AC7DBCF1-BB99-EE43-A15C-115C0821B840}"/>
              </a:ext>
            </a:extLst>
          </p:cNvPr>
          <p:cNvSpPr>
            <a:spLocks noGrp="1"/>
          </p:cNvSpPr>
          <p:nvPr>
            <p:ph type="dt" sz="half" idx="10"/>
          </p:nvPr>
        </p:nvSpPr>
        <p:spPr>
          <a:xfrm>
            <a:off x="395288" y="5020816"/>
            <a:ext cx="648320" cy="124272"/>
          </a:xfrm>
          <a:prstGeom prst="rect">
            <a:avLst/>
          </a:prstGeom>
        </p:spPr>
        <p:txBody>
          <a:bodyPr lIns="0" tIns="0" rIns="0" bIns="0" anchor="t" anchorCtr="0">
            <a:noAutofit/>
          </a:bodyPr>
          <a:lstStyle>
            <a:lvl1pPr>
              <a:defRPr sz="800" b="0" i="0">
                <a:solidFill>
                  <a:schemeClr val="accent6"/>
                </a:solidFill>
                <a:latin typeface="+mn-lt"/>
              </a:defRPr>
            </a:lvl1pPr>
          </a:lstStyle>
          <a:p>
            <a:fld id="{0D9564F0-BF45-3942-A45C-A73D49A007E8}" type="datetime3">
              <a:rPr lang="de-DE" smtClean="0"/>
              <a:t>14/08/2025</a:t>
            </a:fld>
            <a:endParaRPr lang="de-DE" dirty="0"/>
          </a:p>
        </p:txBody>
      </p:sp>
      <p:sp>
        <p:nvSpPr>
          <p:cNvPr id="15" name="Foliennummernplatzhalter 5">
            <a:extLst>
              <a:ext uri="{FF2B5EF4-FFF2-40B4-BE49-F238E27FC236}">
                <a16:creationId xmlns:a16="http://schemas.microsoft.com/office/drawing/2014/main" id="{3483C9D1-7691-034C-9192-AAF4C2859F8F}"/>
              </a:ext>
            </a:extLst>
          </p:cNvPr>
          <p:cNvSpPr>
            <a:spLocks noGrp="1"/>
          </p:cNvSpPr>
          <p:nvPr>
            <p:ph type="sldNum" sz="quarter" idx="12"/>
          </p:nvPr>
        </p:nvSpPr>
        <p:spPr>
          <a:xfrm>
            <a:off x="8244408" y="5020816"/>
            <a:ext cx="504305" cy="124272"/>
          </a:xfrm>
          <a:prstGeom prst="rect">
            <a:avLst/>
          </a:prstGeom>
        </p:spPr>
        <p:txBody>
          <a:bodyPr lIns="0" tIns="0" rIns="0" bIns="0" anchor="b" anchorCtr="0">
            <a:noAutofit/>
          </a:bodyPr>
          <a:lstStyle>
            <a:lvl1pPr algn="r">
              <a:defRPr sz="800" b="1" i="0">
                <a:solidFill>
                  <a:schemeClr val="accent6"/>
                </a:solidFill>
                <a:latin typeface="+mj-lt"/>
              </a:defRPr>
            </a:lvl1pPr>
          </a:lstStyle>
          <a:p>
            <a:fld id="{04DA90AE-A642-9F4D-BA94-82F41D55CFC7}" type="slidenum">
              <a:rPr lang="de-DE" smtClean="0"/>
              <a:pPr/>
              <a:t>‹Nr.›</a:t>
            </a:fld>
            <a:endParaRPr lang="de-DE" dirty="0"/>
          </a:p>
        </p:txBody>
      </p:sp>
      <p:sp>
        <p:nvSpPr>
          <p:cNvPr id="17" name="Textplatzhalter 20">
            <a:extLst>
              <a:ext uri="{FF2B5EF4-FFF2-40B4-BE49-F238E27FC236}">
                <a16:creationId xmlns:a16="http://schemas.microsoft.com/office/drawing/2014/main" id="{B00075FD-3BF3-944F-8976-7375F54D4239}"/>
              </a:ext>
            </a:extLst>
          </p:cNvPr>
          <p:cNvSpPr>
            <a:spLocks noGrp="1"/>
          </p:cNvSpPr>
          <p:nvPr>
            <p:ph type="body" sz="quarter" idx="13" hasCustomPrompt="1"/>
          </p:nvPr>
        </p:nvSpPr>
        <p:spPr>
          <a:xfrm>
            <a:off x="1152000" y="5020816"/>
            <a:ext cx="6911608" cy="124272"/>
          </a:xfrm>
        </p:spPr>
        <p:txBody>
          <a:bodyPr wrap="square" lIns="0" tIns="0" rIns="0" bIns="0" anchor="t" anchorCtr="0">
            <a:noAutofit/>
          </a:bodyPr>
          <a:lstStyle>
            <a:lvl1pPr marL="0" indent="0">
              <a:buNone/>
              <a:defRPr sz="800" b="0" i="0">
                <a:solidFill>
                  <a:schemeClr val="accent6"/>
                </a:solidFill>
                <a:latin typeface="+mn-lt"/>
              </a:defRPr>
            </a:lvl1pPr>
            <a:lvl5pPr marL="1020600" indent="0" algn="l">
              <a:spcBef>
                <a:spcPts val="0"/>
              </a:spcBef>
              <a:buFontTx/>
              <a:buNone/>
              <a:defRPr sz="788" b="0" i="0">
                <a:solidFill>
                  <a:schemeClr val="accent6"/>
                </a:solidFill>
                <a:latin typeface="Linotype Syntax Com" panose="020B0604020202020204" pitchFamily="34" charset="0"/>
              </a:defRPr>
            </a:lvl5pPr>
          </a:lstStyle>
          <a:p>
            <a:pPr lvl="0"/>
            <a:r>
              <a:rPr lang="de-DE" dirty="0"/>
              <a:t>Fußzeile Text formatieren </a:t>
            </a:r>
          </a:p>
        </p:txBody>
      </p:sp>
      <p:pic>
        <p:nvPicPr>
          <p:cNvPr id="11" name="Grafik 10">
            <a:extLst>
              <a:ext uri="{FF2B5EF4-FFF2-40B4-BE49-F238E27FC236}">
                <a16:creationId xmlns:a16="http://schemas.microsoft.com/office/drawing/2014/main" id="{87ED67A2-4876-4044-8B0E-A88E3EFDBA48}"/>
              </a:ext>
            </a:extLst>
          </p:cNvPr>
          <p:cNvPicPr>
            <a:picLocks noChangeAspect="1"/>
          </p:cNvPicPr>
          <p:nvPr userDrawn="1"/>
        </p:nvPicPr>
        <p:blipFill>
          <a:blip r:embed="rId3"/>
          <a:stretch>
            <a:fillRect/>
          </a:stretch>
        </p:blipFill>
        <p:spPr>
          <a:xfrm>
            <a:off x="0" y="0"/>
            <a:ext cx="4097021" cy="844351"/>
          </a:xfrm>
          <a:prstGeom prst="rect">
            <a:avLst/>
          </a:prstGeom>
        </p:spPr>
      </p:pic>
    </p:spTree>
    <p:extLst>
      <p:ext uri="{BB962C8B-B14F-4D97-AF65-F5344CB8AC3E}">
        <p14:creationId xmlns:p14="http://schemas.microsoft.com/office/powerpoint/2010/main" val="871161665"/>
      </p:ext>
    </p:extLst>
  </p:cSld>
  <p:clrMapOvr>
    <a:masterClrMapping/>
  </p:clrMapOvr>
  <p:extLst>
    <p:ext uri="{DCECCB84-F9BA-43D5-87BE-67443E8EF086}">
      <p15:sldGuideLst xmlns:p15="http://schemas.microsoft.com/office/powerpoint/2012/main">
        <p15:guide id="2" pos="551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7826318"/>
      </p:ext>
    </p:extLst>
  </p:cSld>
  <p:clrMapOvr>
    <a:masterClrMapping/>
  </p:clrMapOvr>
  <p:extLst>
    <p:ext uri="{DCECCB84-F9BA-43D5-87BE-67443E8EF086}">
      <p15:sldGuideLst xmlns:p15="http://schemas.microsoft.com/office/powerpoint/2012/main">
        <p15:guide id="3" pos="2925">
          <p15:clr>
            <a:srgbClr val="FBAE40"/>
          </p15:clr>
        </p15:guide>
        <p15:guide id="4" pos="2835">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IPN Abschlussfolie">
    <p:bg>
      <p:bgPr>
        <a:solidFill>
          <a:schemeClr val="bg1"/>
        </a:solidFill>
        <a:effectLst/>
      </p:bgPr>
    </p:bg>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D60633FD-8F58-DC47-8B50-E4229B55570E}"/>
              </a:ext>
            </a:extLst>
          </p:cNvPr>
          <p:cNvPicPr>
            <a:picLocks noChangeAspect="1"/>
          </p:cNvPicPr>
          <p:nvPr userDrawn="1"/>
        </p:nvPicPr>
        <p:blipFill>
          <a:blip r:embed="rId2"/>
          <a:stretch>
            <a:fillRect/>
          </a:stretch>
        </p:blipFill>
        <p:spPr>
          <a:xfrm>
            <a:off x="3409543" y="3946951"/>
            <a:ext cx="5733141" cy="1198137"/>
          </a:xfrm>
          <a:prstGeom prst="rect">
            <a:avLst/>
          </a:prstGeom>
        </p:spPr>
      </p:pic>
      <p:sp>
        <p:nvSpPr>
          <p:cNvPr id="11" name="Titel 1">
            <a:extLst>
              <a:ext uri="{FF2B5EF4-FFF2-40B4-BE49-F238E27FC236}">
                <a16:creationId xmlns:a16="http://schemas.microsoft.com/office/drawing/2014/main" id="{8296D155-9E76-7342-89FB-3C84F17020CB}"/>
              </a:ext>
            </a:extLst>
          </p:cNvPr>
          <p:cNvSpPr>
            <a:spLocks noGrp="1"/>
          </p:cNvSpPr>
          <p:nvPr>
            <p:ph type="title" hasCustomPrompt="1"/>
          </p:nvPr>
        </p:nvSpPr>
        <p:spPr>
          <a:xfrm>
            <a:off x="395288" y="1131889"/>
            <a:ext cx="8353425" cy="792584"/>
          </a:xfrm>
        </p:spPr>
        <p:txBody>
          <a:bodyPr anchor="b" anchorCtr="0">
            <a:noAutofit/>
          </a:bodyPr>
          <a:lstStyle>
            <a:lvl1pPr>
              <a:lnSpc>
                <a:spcPts val="4075"/>
              </a:lnSpc>
              <a:defRPr sz="3200" b="1" i="0">
                <a:solidFill>
                  <a:schemeClr val="accent6"/>
                </a:solidFill>
                <a:latin typeface="+mj-lt"/>
              </a:defRPr>
            </a:lvl1pPr>
          </a:lstStyle>
          <a:p>
            <a:r>
              <a:rPr lang="de-DE" dirty="0"/>
              <a:t>Überschrift Linotype Syntax </a:t>
            </a:r>
            <a:r>
              <a:rPr lang="de-DE" dirty="0" err="1"/>
              <a:t>Com</a:t>
            </a:r>
            <a:r>
              <a:rPr lang="de-DE" dirty="0"/>
              <a:t> </a:t>
            </a:r>
            <a:r>
              <a:rPr lang="de-DE" dirty="0" err="1"/>
              <a:t>Bold</a:t>
            </a:r>
            <a:endParaRPr lang="de-DE" dirty="0"/>
          </a:p>
        </p:txBody>
      </p:sp>
      <p:sp>
        <p:nvSpPr>
          <p:cNvPr id="17" name="Textplatzhalter 16">
            <a:extLst>
              <a:ext uri="{FF2B5EF4-FFF2-40B4-BE49-F238E27FC236}">
                <a16:creationId xmlns:a16="http://schemas.microsoft.com/office/drawing/2014/main" id="{AE0F9C5C-894A-CF4E-8C02-607088CBC851}"/>
              </a:ext>
            </a:extLst>
          </p:cNvPr>
          <p:cNvSpPr>
            <a:spLocks noGrp="1"/>
          </p:cNvSpPr>
          <p:nvPr>
            <p:ph type="body" sz="quarter" idx="10" hasCustomPrompt="1"/>
          </p:nvPr>
        </p:nvSpPr>
        <p:spPr>
          <a:xfrm>
            <a:off x="395288" y="2068490"/>
            <a:ext cx="4104704" cy="1223985"/>
          </a:xfrm>
        </p:spPr>
        <p:txBody>
          <a:bodyPr>
            <a:noAutofit/>
          </a:bodyPr>
          <a:lstStyle>
            <a:lvl1pPr marL="0" marR="0" indent="0" algn="l" defTabSz="685800" rtl="0" eaLnBrk="1" fontAlgn="auto" latinLnBrk="0" hangingPunct="1">
              <a:lnSpc>
                <a:spcPct val="100000"/>
              </a:lnSpc>
              <a:spcBef>
                <a:spcPts val="0"/>
              </a:spcBef>
              <a:spcAft>
                <a:spcPts val="0"/>
              </a:spcAft>
              <a:buClrTx/>
              <a:buSzTx/>
              <a:buFontTx/>
              <a:buNone/>
              <a:tabLst/>
              <a:defRPr lang="de-DE" sz="1800" b="0" i="0">
                <a:effectLst/>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dirty="0"/>
              <a:t>Prof. Dr. Maxima Musterfrau</a:t>
            </a:r>
            <a:br>
              <a:rPr lang="de-DE" dirty="0"/>
            </a:br>
            <a:r>
              <a:rPr lang="de-DE" dirty="0"/>
              <a:t>Funktionsbezeichnung / Fachbereich </a:t>
            </a:r>
            <a:r>
              <a:rPr lang="de-DE" dirty="0" err="1"/>
              <a:t>maxi.musterfrau@leibniz-ipn.de</a:t>
            </a:r>
            <a:endParaRPr lang="de-DE" dirty="0"/>
          </a:p>
        </p:txBody>
      </p:sp>
      <p:sp>
        <p:nvSpPr>
          <p:cNvPr id="12" name="Bildplatzhalter 9">
            <a:extLst>
              <a:ext uri="{FF2B5EF4-FFF2-40B4-BE49-F238E27FC236}">
                <a16:creationId xmlns:a16="http://schemas.microsoft.com/office/drawing/2014/main" id="{4555BB5A-71BF-424F-A01F-02773D2AA022}"/>
              </a:ext>
            </a:extLst>
          </p:cNvPr>
          <p:cNvSpPr>
            <a:spLocks noGrp="1" noChangeAspect="1"/>
          </p:cNvSpPr>
          <p:nvPr>
            <p:ph type="pic" sz="quarter" idx="14" hasCustomPrompt="1"/>
          </p:nvPr>
        </p:nvSpPr>
        <p:spPr>
          <a:xfrm>
            <a:off x="404050" y="202935"/>
            <a:ext cx="1008113" cy="497153"/>
          </a:xfrm>
        </p:spPr>
        <p:txBody>
          <a:bodyPr>
            <a:normAutofit/>
          </a:bodyPr>
          <a:lstStyle>
            <a:lvl1pPr marL="0" indent="0" algn="l">
              <a:lnSpc>
                <a:spcPct val="150000"/>
              </a:lnSpc>
              <a:buFontTx/>
              <a:buNone/>
              <a:defRPr sz="900"/>
            </a:lvl1pPr>
          </a:lstStyle>
          <a:p>
            <a:r>
              <a:rPr lang="de-DE" dirty="0"/>
              <a:t>Projektlogo optional</a:t>
            </a:r>
          </a:p>
        </p:txBody>
      </p:sp>
      <p:grpSp>
        <p:nvGrpSpPr>
          <p:cNvPr id="21" name="Gruppieren 20">
            <a:extLst>
              <a:ext uri="{FF2B5EF4-FFF2-40B4-BE49-F238E27FC236}">
                <a16:creationId xmlns:a16="http://schemas.microsoft.com/office/drawing/2014/main" id="{AE4E2590-326A-AF45-88B2-E290E2E67994}"/>
              </a:ext>
            </a:extLst>
          </p:cNvPr>
          <p:cNvGrpSpPr>
            <a:grpSpLocks noChangeAspect="1"/>
          </p:cNvGrpSpPr>
          <p:nvPr userDrawn="1"/>
        </p:nvGrpSpPr>
        <p:grpSpPr>
          <a:xfrm>
            <a:off x="5965022" y="196850"/>
            <a:ext cx="2783442" cy="518450"/>
            <a:chOff x="5148064" y="468000"/>
            <a:chExt cx="3575602" cy="666000"/>
          </a:xfrm>
        </p:grpSpPr>
        <p:pic>
          <p:nvPicPr>
            <p:cNvPr id="22" name="Grafik 21">
              <a:extLst>
                <a:ext uri="{FF2B5EF4-FFF2-40B4-BE49-F238E27FC236}">
                  <a16:creationId xmlns:a16="http://schemas.microsoft.com/office/drawing/2014/main" id="{88CCDB6A-6ECA-0A41-B9A4-DA8091B5B83C}"/>
                </a:ext>
              </a:extLst>
            </p:cNvPr>
            <p:cNvPicPr>
              <a:picLocks noChangeAspect="1"/>
            </p:cNvPicPr>
            <p:nvPr userDrawn="1"/>
          </p:nvPicPr>
          <p:blipFill>
            <a:blip r:embed="rId3"/>
            <a:stretch>
              <a:fillRect/>
            </a:stretch>
          </p:blipFill>
          <p:spPr>
            <a:xfrm>
              <a:off x="6299446" y="469857"/>
              <a:ext cx="2424220" cy="659594"/>
            </a:xfrm>
            <a:prstGeom prst="rect">
              <a:avLst/>
            </a:prstGeom>
          </p:spPr>
        </p:pic>
        <p:pic>
          <p:nvPicPr>
            <p:cNvPr id="23" name="Grafik 22">
              <a:extLst>
                <a:ext uri="{FF2B5EF4-FFF2-40B4-BE49-F238E27FC236}">
                  <a16:creationId xmlns:a16="http://schemas.microsoft.com/office/drawing/2014/main" id="{AEFCE907-C9E8-D24A-9374-47DA1D0DBA7A}"/>
                </a:ext>
              </a:extLst>
            </p:cNvPr>
            <p:cNvPicPr>
              <a:picLocks noChangeAspect="1"/>
            </p:cNvPicPr>
            <p:nvPr userDrawn="1"/>
          </p:nvPicPr>
          <p:blipFill>
            <a:blip r:embed="rId4"/>
            <a:stretch>
              <a:fillRect/>
            </a:stretch>
          </p:blipFill>
          <p:spPr>
            <a:xfrm>
              <a:off x="5148064" y="468000"/>
              <a:ext cx="839245" cy="666000"/>
            </a:xfrm>
            <a:prstGeom prst="rect">
              <a:avLst/>
            </a:prstGeom>
          </p:spPr>
        </p:pic>
      </p:grpSp>
      <p:sp>
        <p:nvSpPr>
          <p:cNvPr id="24" name="Textfeld 23">
            <a:extLst>
              <a:ext uri="{FF2B5EF4-FFF2-40B4-BE49-F238E27FC236}">
                <a16:creationId xmlns:a16="http://schemas.microsoft.com/office/drawing/2014/main" id="{7A7EDC9C-24B8-FE42-98B6-BF52888EEC81}"/>
              </a:ext>
            </a:extLst>
          </p:cNvPr>
          <p:cNvSpPr txBox="1"/>
          <p:nvPr userDrawn="1"/>
        </p:nvSpPr>
        <p:spPr>
          <a:xfrm>
            <a:off x="7469773" y="4804792"/>
            <a:ext cx="1566723" cy="253916"/>
          </a:xfrm>
          <a:prstGeom prst="rect">
            <a:avLst/>
          </a:prstGeom>
          <a:noFill/>
        </p:spPr>
        <p:txBody>
          <a:bodyPr wrap="square" rIns="20255" rtlCol="0" anchor="ctr">
            <a:spAutoFit/>
          </a:bodyPr>
          <a:lstStyle/>
          <a:p>
            <a:pPr algn="r"/>
            <a:r>
              <a:rPr lang="de-DE" sz="1050" b="0" i="1" spc="34" baseline="0" dirty="0">
                <a:solidFill>
                  <a:schemeClr val="bg1"/>
                </a:solidFill>
                <a:latin typeface="Linotype Syntax Com Medium" panose="020B0604020202020204" pitchFamily="34" charset="0"/>
              </a:rPr>
              <a:t>www.leibniz-ipn.de</a:t>
            </a:r>
          </a:p>
        </p:txBody>
      </p:sp>
      <p:pic>
        <p:nvPicPr>
          <p:cNvPr id="14" name="Grafik 13">
            <a:extLst>
              <a:ext uri="{FF2B5EF4-FFF2-40B4-BE49-F238E27FC236}">
                <a16:creationId xmlns:a16="http://schemas.microsoft.com/office/drawing/2014/main" id="{DAC689C9-96CA-244D-B979-4668E710E2E4}"/>
              </a:ext>
            </a:extLst>
          </p:cNvPr>
          <p:cNvPicPr>
            <a:picLocks noChangeAspect="1"/>
          </p:cNvPicPr>
          <p:nvPr userDrawn="1"/>
        </p:nvPicPr>
        <p:blipFill>
          <a:blip r:embed="rId5"/>
          <a:stretch>
            <a:fillRect/>
          </a:stretch>
        </p:blipFill>
        <p:spPr>
          <a:xfrm>
            <a:off x="296535" y="3907773"/>
            <a:ext cx="504056" cy="504056"/>
          </a:xfrm>
          <a:prstGeom prst="rect">
            <a:avLst/>
          </a:prstGeom>
        </p:spPr>
      </p:pic>
      <p:pic>
        <p:nvPicPr>
          <p:cNvPr id="15" name="Grafik 14">
            <a:extLst>
              <a:ext uri="{FF2B5EF4-FFF2-40B4-BE49-F238E27FC236}">
                <a16:creationId xmlns:a16="http://schemas.microsoft.com/office/drawing/2014/main" id="{E535291A-CB60-8C41-8E19-5A184ED149CD}"/>
              </a:ext>
            </a:extLst>
          </p:cNvPr>
          <p:cNvPicPr>
            <a:picLocks noChangeAspect="1"/>
          </p:cNvPicPr>
          <p:nvPr userDrawn="1"/>
        </p:nvPicPr>
        <p:blipFill>
          <a:blip r:embed="rId6"/>
          <a:stretch>
            <a:fillRect/>
          </a:stretch>
        </p:blipFill>
        <p:spPr>
          <a:xfrm>
            <a:off x="386089" y="4411829"/>
            <a:ext cx="324947" cy="324947"/>
          </a:xfrm>
          <a:prstGeom prst="rect">
            <a:avLst/>
          </a:prstGeom>
        </p:spPr>
      </p:pic>
      <p:sp>
        <p:nvSpPr>
          <p:cNvPr id="16" name="Textfeld 15">
            <a:extLst>
              <a:ext uri="{FF2B5EF4-FFF2-40B4-BE49-F238E27FC236}">
                <a16:creationId xmlns:a16="http://schemas.microsoft.com/office/drawing/2014/main" id="{21853512-937D-4D4A-98C4-D08B6211C8B2}"/>
              </a:ext>
            </a:extLst>
          </p:cNvPr>
          <p:cNvSpPr txBox="1"/>
          <p:nvPr userDrawn="1"/>
        </p:nvSpPr>
        <p:spPr>
          <a:xfrm>
            <a:off x="711036" y="3593430"/>
            <a:ext cx="2788062" cy="1131079"/>
          </a:xfrm>
          <a:prstGeom prst="rect">
            <a:avLst/>
          </a:prstGeom>
          <a:noFill/>
        </p:spPr>
        <p:txBody>
          <a:bodyPr wrap="square" rtlCol="0">
            <a:spAutoFit/>
          </a:bodyPr>
          <a:lstStyle/>
          <a:p>
            <a:pPr marL="0" marR="0" lvl="0" indent="0" algn="l" defTabSz="514495" rtl="0" eaLnBrk="1" fontAlgn="auto" latinLnBrk="0" hangingPunct="1">
              <a:lnSpc>
                <a:spcPct val="100000"/>
              </a:lnSpc>
              <a:spcBef>
                <a:spcPts val="0"/>
              </a:spcBef>
              <a:spcAft>
                <a:spcPts val="0"/>
              </a:spcAft>
              <a:buClrTx/>
              <a:buSzTx/>
              <a:buFontTx/>
              <a:buNone/>
              <a:tabLst/>
              <a:defRPr/>
            </a:pPr>
            <a:r>
              <a:rPr lang="de-DE" sz="1350" b="0" i="0" u="none" strike="noStrike" kern="1200" dirty="0">
                <a:solidFill>
                  <a:schemeClr val="accent1"/>
                </a:solidFill>
                <a:effectLst/>
                <a:latin typeface="+mn-lt"/>
                <a:ea typeface="+mn-ea"/>
                <a:cs typeface="+mn-cs"/>
              </a:rPr>
              <a:t>@</a:t>
            </a:r>
            <a:r>
              <a:rPr lang="de-DE" sz="1350" b="0" i="0" u="none" strike="noStrike" kern="1200" dirty="0" err="1">
                <a:solidFill>
                  <a:schemeClr val="accent1"/>
                </a:solidFill>
                <a:effectLst/>
                <a:latin typeface="+mn-lt"/>
                <a:ea typeface="+mn-ea"/>
                <a:cs typeface="+mn-cs"/>
              </a:rPr>
              <a:t>ipn_Kiel@social.bund.de</a:t>
            </a:r>
            <a:br>
              <a:rPr lang="de-DE" sz="1350" b="0" i="0" kern="1200" dirty="0">
                <a:solidFill>
                  <a:schemeClr val="accent1"/>
                </a:solidFill>
                <a:effectLst/>
                <a:latin typeface="+mn-lt"/>
                <a:ea typeface="+mn-ea"/>
                <a:cs typeface="+mn-cs"/>
              </a:rPr>
            </a:br>
            <a:endParaRPr lang="de-DE" dirty="0">
              <a:solidFill>
                <a:schemeClr val="accent1"/>
              </a:solidFill>
            </a:endParaRPr>
          </a:p>
          <a:p>
            <a:pPr marL="0" marR="0" lvl="0" indent="0" algn="l" defTabSz="514495" rtl="0" eaLnBrk="1" fontAlgn="auto" latinLnBrk="0" hangingPunct="1">
              <a:lnSpc>
                <a:spcPct val="100000"/>
              </a:lnSpc>
              <a:spcBef>
                <a:spcPts val="0"/>
              </a:spcBef>
              <a:spcAft>
                <a:spcPts val="0"/>
              </a:spcAft>
              <a:buClrTx/>
              <a:buSzTx/>
              <a:buFontTx/>
              <a:buNone/>
              <a:tabLst/>
              <a:defRPr/>
            </a:pPr>
            <a:r>
              <a:rPr lang="de-DE" dirty="0">
                <a:solidFill>
                  <a:schemeClr val="accent1"/>
                </a:solidFill>
              </a:rPr>
              <a:t>@</a:t>
            </a:r>
            <a:r>
              <a:rPr lang="de-DE" dirty="0" err="1">
                <a:solidFill>
                  <a:schemeClr val="accent1"/>
                </a:solidFill>
              </a:rPr>
              <a:t>IPN_Kiel</a:t>
            </a:r>
            <a:br>
              <a:rPr lang="de-DE" dirty="0">
                <a:solidFill>
                  <a:schemeClr val="accent1"/>
                </a:solidFill>
              </a:rPr>
            </a:br>
            <a:r>
              <a:rPr lang="de-DE" dirty="0">
                <a:solidFill>
                  <a:schemeClr val="accent1"/>
                </a:solidFill>
              </a:rPr>
              <a:t>	</a:t>
            </a:r>
          </a:p>
          <a:p>
            <a:pPr marL="0" marR="0" lvl="0" indent="0" algn="l" defTabSz="514495" rtl="0" eaLnBrk="1" fontAlgn="auto" latinLnBrk="0" hangingPunct="1">
              <a:lnSpc>
                <a:spcPct val="100000"/>
              </a:lnSpc>
              <a:spcBef>
                <a:spcPts val="0"/>
              </a:spcBef>
              <a:spcAft>
                <a:spcPts val="0"/>
              </a:spcAft>
              <a:buClrTx/>
              <a:buSzTx/>
              <a:buFontTx/>
              <a:buNone/>
              <a:tabLst/>
              <a:defRPr/>
            </a:pPr>
            <a:r>
              <a:rPr lang="de-DE" dirty="0">
                <a:solidFill>
                  <a:schemeClr val="accent1"/>
                </a:solidFill>
              </a:rPr>
              <a:t>@</a:t>
            </a:r>
            <a:r>
              <a:rPr lang="de-DE" dirty="0" err="1">
                <a:solidFill>
                  <a:schemeClr val="accent1"/>
                </a:solidFill>
              </a:rPr>
              <a:t>leibniz_ipn</a:t>
            </a:r>
            <a:endParaRPr lang="de-DE" dirty="0"/>
          </a:p>
        </p:txBody>
      </p:sp>
      <p:pic>
        <p:nvPicPr>
          <p:cNvPr id="25" name="Grafik 24">
            <a:extLst>
              <a:ext uri="{FF2B5EF4-FFF2-40B4-BE49-F238E27FC236}">
                <a16:creationId xmlns:a16="http://schemas.microsoft.com/office/drawing/2014/main" id="{C63FADBF-265A-F74D-9531-B62FFB5BC731}"/>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386089" y="3598572"/>
            <a:ext cx="313959" cy="330779"/>
          </a:xfrm>
          <a:prstGeom prst="rect">
            <a:avLst/>
          </a:prstGeom>
        </p:spPr>
      </p:pic>
    </p:spTree>
    <p:extLst>
      <p:ext uri="{BB962C8B-B14F-4D97-AF65-F5344CB8AC3E}">
        <p14:creationId xmlns:p14="http://schemas.microsoft.com/office/powerpoint/2010/main" val="229803141"/>
      </p:ext>
    </p:extLst>
  </p:cSld>
  <p:clrMapOvr>
    <a:masterClrMapping/>
  </p:clrMapOvr>
  <p:extLst>
    <p:ext uri="{DCECCB84-F9BA-43D5-87BE-67443E8EF086}">
      <p15:sldGuideLst xmlns:p15="http://schemas.microsoft.com/office/powerpoint/2012/main">
        <p15:guide id="6" orient="horz" pos="713">
          <p15:clr>
            <a:srgbClr val="FBAE40"/>
          </p15:clr>
        </p15:guide>
        <p15:guide id="7" orient="horz" pos="1212">
          <p15:clr>
            <a:srgbClr val="FBAE40"/>
          </p15:clr>
        </p15:guide>
        <p15:guide id="8" orient="horz" pos="1303">
          <p15:clr>
            <a:srgbClr val="FBAE40"/>
          </p15:clr>
        </p15:guide>
        <p15:guide id="9" pos="2835">
          <p15:clr>
            <a:srgbClr val="FBAE40"/>
          </p15:clr>
        </p15:guide>
        <p15:guide id="10" pos="2925">
          <p15:clr>
            <a:srgbClr val="FBAE40"/>
          </p15:clr>
        </p15:guide>
        <p15:guide id="11" orient="horz" pos="2074"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nfoseite 1 in Präsentation löschen!">
    <p:bg>
      <p:bgPr>
        <a:solidFill>
          <a:schemeClr val="bg1"/>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AAD178A-D0BB-5E49-A33A-503726644C4A}"/>
              </a:ext>
            </a:extLst>
          </p:cNvPr>
          <p:cNvSpPr txBox="1">
            <a:spLocks/>
          </p:cNvSpPr>
          <p:nvPr/>
        </p:nvSpPr>
        <p:spPr>
          <a:xfrm>
            <a:off x="395040" y="700088"/>
            <a:ext cx="8353424" cy="271892"/>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000" b="1" i="0" kern="1200">
                <a:solidFill>
                  <a:schemeClr val="accent6"/>
                </a:solidFill>
                <a:latin typeface="Linotype Syntax Com" panose="020B0604020202020204" pitchFamily="34" charset="0"/>
                <a:ea typeface="+mj-ea"/>
                <a:cs typeface="+mj-cs"/>
              </a:defRPr>
            </a:lvl1pPr>
          </a:lstStyle>
          <a:p>
            <a:pPr>
              <a:lnSpc>
                <a:spcPct val="100000"/>
              </a:lnSpc>
              <a:spcAft>
                <a:spcPts val="450"/>
              </a:spcAft>
            </a:pPr>
            <a:r>
              <a:rPr lang="de-DE" sz="1650" b="1">
                <a:latin typeface="Linotype Syntax Com Regular" panose="020B0604020202020204" pitchFamily="34" charset="0"/>
              </a:rPr>
              <a:t>Wichtige Hinweise zum Erstellen von IPN-PowerPoint Präsentationen:</a:t>
            </a:r>
            <a:endParaRPr lang="de-DE" sz="1650" b="1">
              <a:solidFill>
                <a:srgbClr val="929292"/>
              </a:solidFill>
              <a:latin typeface="Linotype Syntax Com Regular" panose="020B0604020202020204" pitchFamily="34" charset="0"/>
            </a:endParaRPr>
          </a:p>
        </p:txBody>
      </p:sp>
      <p:sp>
        <p:nvSpPr>
          <p:cNvPr id="9" name="Titel 1">
            <a:extLst>
              <a:ext uri="{FF2B5EF4-FFF2-40B4-BE49-F238E27FC236}">
                <a16:creationId xmlns:a16="http://schemas.microsoft.com/office/drawing/2014/main" id="{C8A4FF6E-0BFB-F247-9635-61D6870856D6}"/>
              </a:ext>
            </a:extLst>
          </p:cNvPr>
          <p:cNvSpPr txBox="1">
            <a:spLocks/>
          </p:cNvSpPr>
          <p:nvPr/>
        </p:nvSpPr>
        <p:spPr>
          <a:xfrm>
            <a:off x="395040" y="2788692"/>
            <a:ext cx="8353424" cy="2467391"/>
          </a:xfrm>
          <a:prstGeom prst="rect">
            <a:avLst/>
          </a:prstGeom>
          <a:ln>
            <a:noFill/>
          </a:ln>
        </p:spPr>
        <p:txBody>
          <a:bodyPr vert="horz" lIns="0" tIns="0" rIns="0" bIns="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r>
              <a:rPr lang="de-DE" sz="750" b="1" i="0" kern="1200">
                <a:solidFill>
                  <a:schemeClr val="tx1">
                    <a:lumMod val="65000"/>
                    <a:lumOff val="35000"/>
                  </a:schemeClr>
                </a:solidFill>
                <a:latin typeface="+mj-lt"/>
                <a:ea typeface="+mj-ea"/>
                <a:cs typeface="+mj-cs"/>
              </a:rPr>
              <a:t>PC: </a:t>
            </a:r>
            <a:r>
              <a:rPr lang="de-DE" sz="750" b="1" i="0">
                <a:solidFill>
                  <a:schemeClr val="tx1">
                    <a:lumMod val="65000"/>
                    <a:lumOff val="35000"/>
                  </a:schemeClr>
                </a:solidFill>
                <a:latin typeface="+mj-lt"/>
              </a:rPr>
              <a:t>Einbetten von Schriftarten in eine Präsentationsdatei</a:t>
            </a:r>
            <a:endParaRPr lang="de-DE" sz="750" b="1" i="0" kern="1200">
              <a:solidFill>
                <a:schemeClr val="tx1">
                  <a:lumMod val="65000"/>
                  <a:lumOff val="35000"/>
                </a:schemeClr>
              </a:solidFill>
              <a:latin typeface="+mj-lt"/>
              <a:ea typeface="+mj-ea"/>
              <a:cs typeface="+mj-cs"/>
            </a:endParaRPr>
          </a:p>
          <a:p>
            <a:pPr marL="108000" marR="0" lvl="0" indent="0" algn="l" defTabSz="216000" rtl="0" eaLnBrk="1" fontAlgn="auto" latinLnBrk="0" hangingPunct="1">
              <a:lnSpc>
                <a:spcPct val="100000"/>
              </a:lnSpc>
              <a:spcBef>
                <a:spcPct val="0"/>
              </a:spcBef>
              <a:spcAft>
                <a:spcPts val="450"/>
              </a:spcAft>
              <a:buClrTx/>
              <a:buSzTx/>
              <a:buFontTx/>
              <a:buNone/>
              <a:tabLst/>
              <a:defRPr/>
            </a:pPr>
            <a:r>
              <a:rPr lang="de-DE" sz="750" b="0" i="0" kern="1200">
                <a:solidFill>
                  <a:schemeClr val="tx1">
                    <a:lumMod val="65000"/>
                    <a:lumOff val="35000"/>
                  </a:schemeClr>
                </a:solidFill>
                <a:latin typeface="+mj-lt"/>
                <a:ea typeface="+mj-ea"/>
                <a:cs typeface="+mj-cs"/>
              </a:rPr>
              <a:t>1.	Klicken Sie auf die Registerkarte </a:t>
            </a:r>
            <a:r>
              <a:rPr lang="de-DE" sz="750" b="1" i="0" kern="1200">
                <a:solidFill>
                  <a:schemeClr val="tx1">
                    <a:lumMod val="65000"/>
                    <a:lumOff val="35000"/>
                  </a:schemeClr>
                </a:solidFill>
                <a:latin typeface="+mj-lt"/>
                <a:ea typeface="+mj-ea"/>
                <a:cs typeface="+mj-cs"/>
              </a:rPr>
              <a:t>Datei</a:t>
            </a:r>
            <a:r>
              <a:rPr lang="de-DE" sz="750" b="0" i="0" kern="1200">
                <a:solidFill>
                  <a:schemeClr val="tx1">
                    <a:lumMod val="65000"/>
                    <a:lumOff val="35000"/>
                  </a:schemeClr>
                </a:solidFill>
                <a:latin typeface="+mj-lt"/>
                <a:ea typeface="+mj-ea"/>
                <a:cs typeface="+mj-cs"/>
              </a:rPr>
              <a:t> und dann auf </a:t>
            </a:r>
            <a:r>
              <a:rPr lang="de-DE" sz="750" b="1" i="0" kern="1200">
                <a:solidFill>
                  <a:schemeClr val="tx1">
                    <a:lumMod val="65000"/>
                    <a:lumOff val="35000"/>
                  </a:schemeClr>
                </a:solidFill>
                <a:latin typeface="+mj-lt"/>
                <a:ea typeface="+mj-ea"/>
                <a:cs typeface="+mj-cs"/>
              </a:rPr>
              <a:t>Optionen</a:t>
            </a:r>
            <a:r>
              <a:rPr lang="de-DE" sz="750" b="0" i="0" kern="1200">
                <a:solidFill>
                  <a:schemeClr val="tx1">
                    <a:lumMod val="65000"/>
                    <a:lumOff val="35000"/>
                  </a:schemeClr>
                </a:solidFill>
                <a:latin typeface="+mj-lt"/>
                <a:ea typeface="+mj-ea"/>
                <a:cs typeface="+mj-cs"/>
              </a:rPr>
              <a:t>. </a:t>
            </a:r>
            <a:br>
              <a:rPr lang="de-DE" sz="750" b="0" i="0" kern="1200">
                <a:solidFill>
                  <a:schemeClr val="tx1">
                    <a:lumMod val="65000"/>
                    <a:lumOff val="35000"/>
                  </a:schemeClr>
                </a:solidFill>
                <a:latin typeface="+mj-lt"/>
                <a:ea typeface="+mj-ea"/>
                <a:cs typeface="+mj-cs"/>
              </a:rPr>
            </a:br>
            <a:r>
              <a:rPr lang="de-DE" sz="750" b="0" i="0" kern="1200">
                <a:solidFill>
                  <a:schemeClr val="tx1">
                    <a:lumMod val="65000"/>
                    <a:lumOff val="35000"/>
                  </a:schemeClr>
                </a:solidFill>
                <a:latin typeface="+mj-lt"/>
                <a:ea typeface="+mj-ea"/>
                <a:cs typeface="+mj-cs"/>
              </a:rPr>
              <a:t>	(Sollten Sie unter </a:t>
            </a:r>
            <a:r>
              <a:rPr lang="de-DE" sz="750" b="0" i="1" kern="1200">
                <a:solidFill>
                  <a:schemeClr val="tx1">
                    <a:lumMod val="65000"/>
                    <a:lumOff val="35000"/>
                  </a:schemeClr>
                </a:solidFill>
                <a:latin typeface="+mj-lt"/>
                <a:ea typeface="+mj-ea"/>
                <a:cs typeface="+mj-cs"/>
              </a:rPr>
              <a:t>Office 2007 </a:t>
            </a:r>
            <a:r>
              <a:rPr lang="de-DE" sz="750" b="0" i="0" kern="1200">
                <a:solidFill>
                  <a:schemeClr val="tx1">
                    <a:lumMod val="65000"/>
                    <a:lumOff val="35000"/>
                  </a:schemeClr>
                </a:solidFill>
                <a:latin typeface="+mj-lt"/>
                <a:ea typeface="+mj-ea"/>
                <a:cs typeface="+mj-cs"/>
              </a:rPr>
              <a:t>arbeiten, so klicken Sie in der oberen linken Ecke auf die Office-Schaltfläche und klicken Sie dann auf die Schaltfläche </a:t>
            </a:r>
            <a:r>
              <a:rPr lang="de-DE" sz="750" b="1" i="0" kern="1200">
                <a:solidFill>
                  <a:schemeClr val="tx1">
                    <a:lumMod val="65000"/>
                    <a:lumOff val="35000"/>
                  </a:schemeClr>
                </a:solidFill>
                <a:latin typeface="+mj-lt"/>
                <a:ea typeface="+mj-ea"/>
                <a:cs typeface="+mj-cs"/>
              </a:rPr>
              <a:t>Optionen</a:t>
            </a:r>
            <a:r>
              <a:rPr lang="de-DE" sz="750" b="0" i="0" kern="1200">
                <a:solidFill>
                  <a:schemeClr val="tx1">
                    <a:lumMod val="65000"/>
                    <a:lumOff val="35000"/>
                  </a:schemeClr>
                </a:solidFill>
                <a:latin typeface="+mj-lt"/>
                <a:ea typeface="+mj-ea"/>
                <a:cs typeface="+mj-cs"/>
              </a:rPr>
              <a:t>.) </a:t>
            </a:r>
          </a:p>
          <a:p>
            <a:pPr marL="108000" defTabSz="216000">
              <a:lnSpc>
                <a:spcPct val="100000"/>
              </a:lnSpc>
              <a:spcAft>
                <a:spcPts val="450"/>
              </a:spcAft>
            </a:pPr>
            <a:r>
              <a:rPr lang="de-DE" sz="750" b="0" i="0" kern="1200">
                <a:solidFill>
                  <a:schemeClr val="tx1">
                    <a:lumMod val="65000"/>
                    <a:lumOff val="35000"/>
                  </a:schemeClr>
                </a:solidFill>
                <a:latin typeface="+mj-lt"/>
                <a:ea typeface="+mj-ea"/>
                <a:cs typeface="+mj-cs"/>
              </a:rPr>
              <a:t>2.	Wählen Sie in der linken Spalte die Registerkarte </a:t>
            </a:r>
            <a:r>
              <a:rPr lang="de-DE" sz="750" b="1" i="0" kern="1200">
                <a:solidFill>
                  <a:schemeClr val="tx1">
                    <a:lumMod val="65000"/>
                    <a:lumOff val="35000"/>
                  </a:schemeClr>
                </a:solidFill>
                <a:latin typeface="+mj-lt"/>
                <a:ea typeface="+mj-ea"/>
                <a:cs typeface="+mj-cs"/>
              </a:rPr>
              <a:t>Speichern</a:t>
            </a:r>
            <a:r>
              <a:rPr lang="de-DE" sz="750" b="0" i="0" kern="1200">
                <a:solidFill>
                  <a:schemeClr val="tx1">
                    <a:lumMod val="65000"/>
                    <a:lumOff val="35000"/>
                  </a:schemeClr>
                </a:solidFill>
                <a:latin typeface="+mj-lt"/>
                <a:ea typeface="+mj-ea"/>
                <a:cs typeface="+mj-cs"/>
              </a:rPr>
              <a:t> aus. </a:t>
            </a:r>
          </a:p>
          <a:p>
            <a:pPr marL="108000" indent="0" defTabSz="216000">
              <a:lnSpc>
                <a:spcPct val="100000"/>
              </a:lnSpc>
              <a:spcAft>
                <a:spcPts val="450"/>
              </a:spcAft>
              <a:buNone/>
            </a:pPr>
            <a:r>
              <a:rPr lang="de-DE" sz="750" b="0" i="0" kern="1200">
                <a:solidFill>
                  <a:schemeClr val="tx1">
                    <a:lumMod val="65000"/>
                    <a:lumOff val="35000"/>
                  </a:schemeClr>
                </a:solidFill>
                <a:latin typeface="+mj-lt"/>
                <a:ea typeface="+mj-ea"/>
                <a:cs typeface="+mj-cs"/>
              </a:rPr>
              <a:t>3.	Aktivieren Sie unten unter </a:t>
            </a:r>
            <a:r>
              <a:rPr lang="de-DE" sz="750" b="1" i="0" kern="1200">
                <a:solidFill>
                  <a:schemeClr val="tx1">
                    <a:lumMod val="65000"/>
                    <a:lumOff val="35000"/>
                  </a:schemeClr>
                </a:solidFill>
                <a:latin typeface="+mj-lt"/>
                <a:ea typeface="+mj-ea"/>
                <a:cs typeface="+mj-cs"/>
              </a:rPr>
              <a:t>Beibehaltung der Treue bei der Freigabe dieser Präsentation </a:t>
            </a:r>
            <a:r>
              <a:rPr lang="de-DE" sz="750" b="0" i="0" kern="1200">
                <a:solidFill>
                  <a:schemeClr val="tx1">
                    <a:lumMod val="65000"/>
                    <a:lumOff val="35000"/>
                  </a:schemeClr>
                </a:solidFill>
                <a:latin typeface="+mj-lt"/>
                <a:ea typeface="+mj-ea"/>
                <a:cs typeface="+mj-cs"/>
              </a:rPr>
              <a:t>das Kontrollkästchen </a:t>
            </a:r>
            <a:r>
              <a:rPr lang="de-DE" sz="750" b="1" i="0" kern="1200">
                <a:solidFill>
                  <a:schemeClr val="tx1">
                    <a:lumMod val="65000"/>
                    <a:lumOff val="35000"/>
                  </a:schemeClr>
                </a:solidFill>
                <a:latin typeface="+mj-lt"/>
                <a:ea typeface="+mj-ea"/>
                <a:cs typeface="+mj-cs"/>
              </a:rPr>
              <a:t>Schriftarten in der Datei einbetten.</a:t>
            </a:r>
            <a:r>
              <a:rPr lang="de-DE" sz="750" b="0" i="0" kern="1200">
                <a:solidFill>
                  <a:schemeClr val="tx1">
                    <a:lumMod val="65000"/>
                    <a:lumOff val="35000"/>
                  </a:schemeClr>
                </a:solidFill>
                <a:latin typeface="+mj-lt"/>
                <a:ea typeface="+mj-ea"/>
                <a:cs typeface="+mj-cs"/>
              </a:rPr>
              <a:t> </a:t>
            </a:r>
          </a:p>
          <a:p>
            <a:pPr marL="108000" indent="0" defTabSz="216000">
              <a:lnSpc>
                <a:spcPct val="100000"/>
              </a:lnSpc>
              <a:spcAft>
                <a:spcPts val="450"/>
              </a:spcAft>
              <a:buNone/>
            </a:pPr>
            <a:r>
              <a:rPr lang="de-DE" sz="750" b="0" i="0" kern="1200">
                <a:solidFill>
                  <a:schemeClr val="tx1">
                    <a:lumMod val="65000"/>
                    <a:lumOff val="35000"/>
                  </a:schemeClr>
                </a:solidFill>
                <a:latin typeface="+mn-lt"/>
                <a:ea typeface="+mj-ea"/>
                <a:cs typeface="+mj-cs"/>
              </a:rPr>
              <a:t>4.	Klicken Sie auf </a:t>
            </a:r>
            <a:r>
              <a:rPr lang="de-DE" sz="750" b="1" i="0" kern="1200">
                <a:solidFill>
                  <a:schemeClr val="tx1">
                    <a:lumMod val="65000"/>
                    <a:lumOff val="35000"/>
                  </a:schemeClr>
                </a:solidFill>
                <a:latin typeface="+mn-lt"/>
                <a:ea typeface="+mj-ea"/>
                <a:cs typeface="+mj-cs"/>
              </a:rPr>
              <a:t>OK</a:t>
            </a:r>
            <a:r>
              <a:rPr lang="de-DE" sz="750" b="0" i="0" kern="1200">
                <a:solidFill>
                  <a:schemeClr val="tx1">
                    <a:lumMod val="65000"/>
                    <a:lumOff val="35000"/>
                  </a:schemeClr>
                </a:solidFill>
                <a:latin typeface="+mn-lt"/>
                <a:ea typeface="+mj-ea"/>
                <a:cs typeface="+mj-cs"/>
              </a:rPr>
              <a:t>. </a:t>
            </a:r>
          </a:p>
          <a:p>
            <a:pPr marL="0" indent="0" defTabSz="216000">
              <a:lnSpc>
                <a:spcPts val="750"/>
              </a:lnSpc>
              <a:spcAft>
                <a:spcPts val="0"/>
              </a:spcAft>
              <a:buNone/>
            </a:pPr>
            <a:endParaRPr lang="de-DE" sz="750" b="0" i="0" kern="1200">
              <a:solidFill>
                <a:schemeClr val="tx1">
                  <a:lumMod val="65000"/>
                  <a:lumOff val="35000"/>
                </a:schemeClr>
              </a:solidFill>
              <a:latin typeface="Linotype Syntax Com" panose="020B0604020202020204" pitchFamily="34" charset="0"/>
              <a:ea typeface="+mj-ea"/>
              <a:cs typeface="+mj-cs"/>
            </a:endParaRPr>
          </a:p>
          <a:p>
            <a:pPr defTabSz="270000">
              <a:lnSpc>
                <a:spcPct val="100000"/>
              </a:lnSpc>
              <a:spcAft>
                <a:spcPts val="0"/>
              </a:spcAft>
            </a:pPr>
            <a:r>
              <a:rPr lang="de-DE" sz="750" b="1" i="0" kern="1200">
                <a:solidFill>
                  <a:schemeClr val="tx1">
                    <a:lumMod val="65000"/>
                    <a:lumOff val="35000"/>
                  </a:schemeClr>
                </a:solidFill>
                <a:latin typeface="+mn-lt"/>
                <a:ea typeface="+mj-ea"/>
                <a:cs typeface="+mj-cs"/>
              </a:rPr>
              <a:t>MAC: Einbetten von Schriftarten in eine Präsentationsdatei</a:t>
            </a:r>
          </a:p>
          <a:p>
            <a:pPr defTabSz="270000">
              <a:lnSpc>
                <a:spcPct val="100000"/>
              </a:lnSpc>
              <a:spcAft>
                <a:spcPts val="450"/>
              </a:spcAft>
            </a:pPr>
            <a:r>
              <a:rPr lang="de-DE" sz="750" b="0">
                <a:solidFill>
                  <a:schemeClr val="accent3"/>
                </a:solidFill>
                <a:latin typeface="+mn-lt"/>
              </a:rPr>
              <a:t>Bitte beachten: Dieses Feature steht nur für Office 365-Abonnenten und in PowerPoint 2019 für Mac zur Verfügung!</a:t>
            </a:r>
          </a:p>
          <a:p>
            <a:pPr marL="108000" defTabSz="216000">
              <a:lnSpc>
                <a:spcPct val="100000"/>
              </a:lnSpc>
              <a:spcAft>
                <a:spcPts val="450"/>
              </a:spcAft>
            </a:pPr>
            <a:r>
              <a:rPr lang="de-DE" sz="750" b="0" i="0" kern="1200">
                <a:solidFill>
                  <a:schemeClr val="tx1">
                    <a:lumMod val="65000"/>
                    <a:lumOff val="35000"/>
                  </a:schemeClr>
                </a:solidFill>
                <a:latin typeface="+mn-lt"/>
                <a:ea typeface="+mj-ea"/>
                <a:cs typeface="+mj-cs"/>
              </a:rPr>
              <a:t>1.	Öffnen Sie eine Präsentationsdatei. </a:t>
            </a:r>
          </a:p>
          <a:p>
            <a:pPr marL="108000" defTabSz="216000">
              <a:lnSpc>
                <a:spcPct val="100000"/>
              </a:lnSpc>
              <a:spcAft>
                <a:spcPts val="450"/>
              </a:spcAft>
            </a:pPr>
            <a:r>
              <a:rPr lang="de-DE" sz="750" b="0" i="0" kern="1200">
                <a:solidFill>
                  <a:schemeClr val="tx1">
                    <a:lumMod val="65000"/>
                    <a:lumOff val="35000"/>
                  </a:schemeClr>
                </a:solidFill>
                <a:latin typeface="+mn-lt"/>
                <a:ea typeface="+mj-ea"/>
                <a:cs typeface="+mj-cs"/>
              </a:rPr>
              <a:t>2.	Wählen Sie im Menü </a:t>
            </a:r>
            <a:r>
              <a:rPr lang="de-DE" sz="750" b="1" i="0" kern="1200">
                <a:solidFill>
                  <a:schemeClr val="tx1">
                    <a:lumMod val="65000"/>
                    <a:lumOff val="35000"/>
                  </a:schemeClr>
                </a:solidFill>
                <a:latin typeface="+mn-lt"/>
                <a:ea typeface="+mj-ea"/>
                <a:cs typeface="+mj-cs"/>
              </a:rPr>
              <a:t>PowerPoint</a:t>
            </a:r>
            <a:r>
              <a:rPr lang="de-DE" sz="750" b="0" i="0" kern="1200">
                <a:solidFill>
                  <a:schemeClr val="tx1">
                    <a:lumMod val="65000"/>
                    <a:lumOff val="35000"/>
                  </a:schemeClr>
                </a:solidFill>
                <a:latin typeface="+mn-lt"/>
                <a:ea typeface="+mj-ea"/>
                <a:cs typeface="+mj-cs"/>
              </a:rPr>
              <a:t> die Option </a:t>
            </a:r>
            <a:r>
              <a:rPr lang="de-DE" sz="750" b="1" i="0" kern="1200">
                <a:solidFill>
                  <a:schemeClr val="tx1">
                    <a:lumMod val="65000"/>
                    <a:lumOff val="35000"/>
                  </a:schemeClr>
                </a:solidFill>
                <a:latin typeface="+mn-lt"/>
                <a:ea typeface="+mj-ea"/>
                <a:cs typeface="+mj-cs"/>
              </a:rPr>
              <a:t>Einstellungen</a:t>
            </a:r>
            <a:r>
              <a:rPr lang="de-DE" sz="750" b="0" i="0" kern="1200">
                <a:solidFill>
                  <a:schemeClr val="tx1">
                    <a:lumMod val="65000"/>
                    <a:lumOff val="35000"/>
                  </a:schemeClr>
                </a:solidFill>
                <a:latin typeface="+mn-lt"/>
                <a:ea typeface="+mj-ea"/>
                <a:cs typeface="+mj-cs"/>
              </a:rPr>
              <a:t> aus. </a:t>
            </a:r>
          </a:p>
          <a:p>
            <a:pPr marL="108000" defTabSz="216000">
              <a:lnSpc>
                <a:spcPct val="100000"/>
              </a:lnSpc>
              <a:spcAft>
                <a:spcPts val="450"/>
              </a:spcAft>
            </a:pPr>
            <a:r>
              <a:rPr lang="de-DE" sz="750" b="0" i="0" kern="1200">
                <a:solidFill>
                  <a:schemeClr val="tx1">
                    <a:lumMod val="65000"/>
                    <a:lumOff val="35000"/>
                  </a:schemeClr>
                </a:solidFill>
                <a:latin typeface="+mn-lt"/>
                <a:ea typeface="+mj-ea"/>
                <a:cs typeface="+mj-cs"/>
              </a:rPr>
              <a:t>3.	Wählen Sie im Dialogfeld unter </a:t>
            </a:r>
            <a:r>
              <a:rPr lang="de-DE" sz="750" b="1" i="0" kern="1200">
                <a:solidFill>
                  <a:schemeClr val="tx1">
                    <a:lumMod val="65000"/>
                    <a:lumOff val="35000"/>
                  </a:schemeClr>
                </a:solidFill>
                <a:latin typeface="+mn-lt"/>
                <a:ea typeface="+mj-ea"/>
                <a:cs typeface="+mj-cs"/>
              </a:rPr>
              <a:t>Ausgabe und Freigabe </a:t>
            </a:r>
            <a:r>
              <a:rPr lang="de-DE" sz="750" b="0" i="0" kern="1200">
                <a:solidFill>
                  <a:schemeClr val="tx1">
                    <a:lumMod val="65000"/>
                    <a:lumOff val="35000"/>
                  </a:schemeClr>
                </a:solidFill>
                <a:latin typeface="+mn-lt"/>
                <a:ea typeface="+mj-ea"/>
                <a:cs typeface="+mj-cs"/>
              </a:rPr>
              <a:t>die Option </a:t>
            </a:r>
            <a:r>
              <a:rPr lang="de-DE" sz="750" b="1" i="0" kern="1200">
                <a:solidFill>
                  <a:schemeClr val="tx1">
                    <a:lumMod val="65000"/>
                    <a:lumOff val="35000"/>
                  </a:schemeClr>
                </a:solidFill>
                <a:latin typeface="+mn-lt"/>
                <a:ea typeface="+mj-ea"/>
                <a:cs typeface="+mj-cs"/>
              </a:rPr>
              <a:t>Speichern</a:t>
            </a:r>
            <a:r>
              <a:rPr lang="de-DE" sz="750" b="0" i="0" kern="1200">
                <a:solidFill>
                  <a:schemeClr val="tx1">
                    <a:lumMod val="65000"/>
                    <a:lumOff val="35000"/>
                  </a:schemeClr>
                </a:solidFill>
                <a:latin typeface="+mn-lt"/>
                <a:ea typeface="+mj-ea"/>
                <a:cs typeface="+mj-cs"/>
              </a:rPr>
              <a:t> aus. </a:t>
            </a:r>
          </a:p>
          <a:p>
            <a:pPr marL="108000" defTabSz="216000">
              <a:lnSpc>
                <a:spcPct val="100000"/>
              </a:lnSpc>
              <a:spcAft>
                <a:spcPts val="450"/>
              </a:spcAft>
            </a:pPr>
            <a:r>
              <a:rPr lang="de-DE" sz="750" b="0" i="0" kern="1200">
                <a:solidFill>
                  <a:schemeClr val="tx1">
                    <a:lumMod val="65000"/>
                    <a:lumOff val="35000"/>
                  </a:schemeClr>
                </a:solidFill>
                <a:latin typeface="Linotype Syntax Com Regular" panose="020B0604020202020204" pitchFamily="34" charset="0"/>
                <a:ea typeface="+mj-ea"/>
                <a:cs typeface="+mj-cs"/>
              </a:rPr>
              <a:t>4.	Wählen Sie unter </a:t>
            </a:r>
            <a:r>
              <a:rPr lang="de-DE" sz="750" b="1" i="0" kern="1200">
                <a:solidFill>
                  <a:schemeClr val="tx1">
                    <a:lumMod val="65000"/>
                    <a:lumOff val="35000"/>
                  </a:schemeClr>
                </a:solidFill>
                <a:latin typeface="Linotype Syntax Com Regular" panose="020B0604020202020204" pitchFamily="34" charset="0"/>
                <a:ea typeface="+mj-ea"/>
                <a:cs typeface="+mj-cs"/>
              </a:rPr>
              <a:t>Einbetten von Schriftarten in der Datei einbetten </a:t>
            </a:r>
            <a:r>
              <a:rPr lang="de-DE" sz="750" b="0" i="0" kern="1200">
                <a:solidFill>
                  <a:schemeClr val="tx1">
                    <a:lumMod val="65000"/>
                    <a:lumOff val="35000"/>
                  </a:schemeClr>
                </a:solidFill>
                <a:latin typeface="Linotype Syntax Com Regular" panose="020B0604020202020204" pitchFamily="34" charset="0"/>
                <a:ea typeface="+mj-ea"/>
                <a:cs typeface="+mj-cs"/>
              </a:rPr>
              <a:t>aus.</a:t>
            </a:r>
            <a:br>
              <a:rPr lang="de-DE" sz="750" b="0" i="0" kern="1200">
                <a:solidFill>
                  <a:schemeClr val="tx1">
                    <a:lumMod val="65000"/>
                    <a:lumOff val="35000"/>
                  </a:schemeClr>
                </a:solidFill>
                <a:latin typeface="Linotype Syntax Com Regular" panose="020B0604020202020204" pitchFamily="34" charset="0"/>
                <a:ea typeface="+mj-ea"/>
                <a:cs typeface="+mj-cs"/>
              </a:rPr>
            </a:br>
            <a:r>
              <a:rPr lang="de-DE" sz="750" b="0" i="0" kern="1200">
                <a:solidFill>
                  <a:schemeClr val="tx1">
                    <a:lumMod val="65000"/>
                    <a:lumOff val="35000"/>
                  </a:schemeClr>
                </a:solidFill>
                <a:latin typeface="Linotype Syntax Com Regular" panose="020B0604020202020204" pitchFamily="34" charset="0"/>
                <a:ea typeface="+mj-ea"/>
                <a:cs typeface="+mj-cs"/>
              </a:rPr>
              <a:t>	Wenn Sie die Datei speichern, werden die darin verwendeten Schriftarten in die Präsentationsdatei eingebettet</a:t>
            </a:r>
            <a:r>
              <a:rPr lang="de-DE" sz="750" b="0">
                <a:solidFill>
                  <a:schemeClr val="tx1">
                    <a:lumMod val="65000"/>
                    <a:lumOff val="35000"/>
                  </a:schemeClr>
                </a:solidFill>
                <a:latin typeface="Linotype Syntax Com Regular" panose="020B0604020202020204" pitchFamily="34" charset="0"/>
              </a:rPr>
              <a:t>.</a:t>
            </a:r>
          </a:p>
          <a:p>
            <a:pPr defTabSz="270000">
              <a:lnSpc>
                <a:spcPct val="100000"/>
              </a:lnSpc>
              <a:spcAft>
                <a:spcPts val="450"/>
              </a:spcAft>
            </a:pPr>
            <a:endParaRPr lang="de-DE" sz="825" b="0">
              <a:solidFill>
                <a:srgbClr val="929292"/>
              </a:solidFill>
              <a:latin typeface="Linotype Syntax Com Regular" panose="020B0604020202020204" pitchFamily="34" charset="0"/>
            </a:endParaRPr>
          </a:p>
          <a:p>
            <a:pPr defTabSz="270000">
              <a:lnSpc>
                <a:spcPct val="100000"/>
              </a:lnSpc>
              <a:spcAft>
                <a:spcPts val="450"/>
              </a:spcAft>
            </a:pPr>
            <a:endParaRPr lang="de-DE" sz="750" b="0" i="0" kern="1200">
              <a:solidFill>
                <a:schemeClr val="tx1">
                  <a:lumMod val="65000"/>
                  <a:lumOff val="35000"/>
                </a:schemeClr>
              </a:solidFill>
              <a:latin typeface="Linotype Syntax Com" panose="020B0604020202020204" pitchFamily="34" charset="0"/>
              <a:ea typeface="+mj-ea"/>
              <a:cs typeface="+mj-cs"/>
            </a:endParaRPr>
          </a:p>
        </p:txBody>
      </p:sp>
      <p:sp>
        <p:nvSpPr>
          <p:cNvPr id="10" name="Titel 1">
            <a:extLst>
              <a:ext uri="{FF2B5EF4-FFF2-40B4-BE49-F238E27FC236}">
                <a16:creationId xmlns:a16="http://schemas.microsoft.com/office/drawing/2014/main" id="{5CFFD251-A77D-8844-8334-32411C19DBBC}"/>
              </a:ext>
            </a:extLst>
          </p:cNvPr>
          <p:cNvSpPr txBox="1">
            <a:spLocks/>
          </p:cNvSpPr>
          <p:nvPr/>
        </p:nvSpPr>
        <p:spPr>
          <a:xfrm>
            <a:off x="395040" y="2212902"/>
            <a:ext cx="8353424" cy="450559"/>
          </a:xfrm>
          <a:prstGeom prst="rect">
            <a:avLst/>
          </a:prstGeom>
          <a:ln>
            <a:noFill/>
          </a:ln>
        </p:spPr>
        <p:txBody>
          <a:bodyPr vert="horz" lIns="0" tIns="0" rIns="0" bIns="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r>
              <a:rPr lang="de-DE" sz="1050" b="1" i="0">
                <a:solidFill>
                  <a:schemeClr val="accent6"/>
                </a:solidFill>
                <a:latin typeface="+mj-lt"/>
              </a:rPr>
              <a:t>1. SCHRIFTEN</a:t>
            </a:r>
          </a:p>
          <a:p>
            <a:pPr marL="0" marR="0" lvl="0" indent="0" algn="l" defTabSz="216000" rtl="0" eaLnBrk="1" fontAlgn="auto" latinLnBrk="0" hangingPunct="1">
              <a:lnSpc>
                <a:spcPct val="100000"/>
              </a:lnSpc>
              <a:spcBef>
                <a:spcPct val="0"/>
              </a:spcBef>
              <a:spcAft>
                <a:spcPts val="450"/>
              </a:spcAft>
              <a:buClrTx/>
              <a:buSzTx/>
              <a:buFontTx/>
              <a:buNone/>
              <a:tabLst/>
              <a:defRPr/>
            </a:pPr>
            <a:r>
              <a:rPr lang="de-DE" sz="750" b="0" i="0">
                <a:solidFill>
                  <a:schemeClr val="tx1">
                    <a:lumMod val="65000"/>
                    <a:lumOff val="35000"/>
                  </a:schemeClr>
                </a:solidFill>
                <a:latin typeface="Linotype Syntax Com Medium" panose="020B0604020202020204" pitchFamily="34" charset="0"/>
              </a:rPr>
              <a:t>Auf Ihrem Rechner muss die IPN-Hausschrift Linotype Syntax installiert sein.</a:t>
            </a:r>
            <a:br>
              <a:rPr lang="de-DE" sz="750" b="0" i="0">
                <a:solidFill>
                  <a:schemeClr val="tx1">
                    <a:lumMod val="65000"/>
                    <a:lumOff val="35000"/>
                  </a:schemeClr>
                </a:solidFill>
                <a:latin typeface="Linotype Syntax Com Medium" panose="020B0604020202020204" pitchFamily="34" charset="0"/>
              </a:rPr>
            </a:br>
            <a:r>
              <a:rPr lang="de-DE" sz="750" b="0" i="0">
                <a:solidFill>
                  <a:schemeClr val="tx1">
                    <a:lumMod val="65000"/>
                    <a:lumOff val="35000"/>
                  </a:schemeClr>
                </a:solidFill>
                <a:latin typeface="Linotype Syntax Com Medium" panose="020B0604020202020204" pitchFamily="34" charset="0"/>
              </a:rPr>
              <a:t>Wenn Sie Ihre Präsentation auf einen anderen Rechner übertragen, müssen die Schriftarten in die Datei eingebettet werden.</a:t>
            </a:r>
          </a:p>
        </p:txBody>
      </p:sp>
      <p:sp>
        <p:nvSpPr>
          <p:cNvPr id="8" name="Titel 1">
            <a:extLst>
              <a:ext uri="{FF2B5EF4-FFF2-40B4-BE49-F238E27FC236}">
                <a16:creationId xmlns:a16="http://schemas.microsoft.com/office/drawing/2014/main" id="{87FB7B0C-CD49-7C41-8112-483982C8916B}"/>
              </a:ext>
            </a:extLst>
          </p:cNvPr>
          <p:cNvSpPr txBox="1">
            <a:spLocks/>
          </p:cNvSpPr>
          <p:nvPr/>
        </p:nvSpPr>
        <p:spPr>
          <a:xfrm>
            <a:off x="395536" y="4390822"/>
            <a:ext cx="8353424" cy="288797"/>
          </a:xfrm>
          <a:prstGeom prst="rect">
            <a:avLst/>
          </a:prstGeom>
          <a:ln>
            <a:noFill/>
          </a:ln>
        </p:spPr>
        <p:txBody>
          <a:bodyPr vert="horz" lIns="68580" tIns="34290" rIns="68580" bIns="3429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endParaRPr lang="de-DE" sz="750" b="1" i="0">
              <a:solidFill>
                <a:schemeClr val="tx1">
                  <a:lumMod val="65000"/>
                  <a:lumOff val="35000"/>
                </a:schemeClr>
              </a:solidFill>
              <a:latin typeface="Linotype Syntax Com Regular" panose="020B0604020202020204" pitchFamily="34" charset="0"/>
            </a:endParaRPr>
          </a:p>
        </p:txBody>
      </p:sp>
      <p:sp>
        <p:nvSpPr>
          <p:cNvPr id="7" name="Titel 1">
            <a:extLst>
              <a:ext uri="{FF2B5EF4-FFF2-40B4-BE49-F238E27FC236}">
                <a16:creationId xmlns:a16="http://schemas.microsoft.com/office/drawing/2014/main" id="{1B4C1648-A403-B24D-9140-F506BF203032}"/>
              </a:ext>
            </a:extLst>
          </p:cNvPr>
          <p:cNvSpPr txBox="1">
            <a:spLocks/>
          </p:cNvSpPr>
          <p:nvPr/>
        </p:nvSpPr>
        <p:spPr>
          <a:xfrm>
            <a:off x="395040" y="1130339"/>
            <a:ext cx="8353424" cy="957331"/>
          </a:xfrm>
          <a:prstGeom prst="rect">
            <a:avLst/>
          </a:prstGeom>
          <a:ln>
            <a:noFill/>
          </a:ln>
        </p:spPr>
        <p:txBody>
          <a:bodyPr vert="horz" lIns="0" tIns="0" rIns="0" bIns="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r>
              <a:rPr lang="de-DE" sz="900" b="0" i="0">
                <a:solidFill>
                  <a:srgbClr val="003D7C"/>
                </a:solidFill>
                <a:latin typeface="Linotype Syntax Com Medium" panose="020B0604020202020204" pitchFamily="34" charset="0"/>
              </a:rPr>
              <a:t>Die hier zur Verfügung gestellten Vorlagen können nicht alle Bedarfe abdecken, sie sind somit nur als Grundlage gedacht und können von Ihnen erweitert bzw. an Ihre Bedürfnisse angepasst werden! Das betrifft auch die Schriftgrößen von Überschriften und Fließtexten sowie deren Positionen. Es steht auch eine leere Seite zu Ihrer Verfügung, die Sie einsetzen können wenn die vorhandenen Vorlagen nicht genug Platz bieten. Nicht geändert werden dürfen Schriftarten, Farben und Bestanteile des IPN-Corporate Designs (z.B. Logo, Designelemente).</a:t>
            </a:r>
          </a:p>
          <a:p>
            <a:pPr marL="0" marR="0" lvl="0" indent="0" algn="l" defTabSz="216000" rtl="0" eaLnBrk="1" fontAlgn="auto" latinLnBrk="0" hangingPunct="1">
              <a:lnSpc>
                <a:spcPct val="100000"/>
              </a:lnSpc>
              <a:spcBef>
                <a:spcPct val="0"/>
              </a:spcBef>
              <a:spcAft>
                <a:spcPts val="450"/>
              </a:spcAft>
              <a:buClrTx/>
              <a:buSzTx/>
              <a:buFontTx/>
              <a:buNone/>
              <a:tabLst/>
              <a:defRPr/>
            </a:pPr>
            <a:r>
              <a:rPr lang="de-DE" sz="900" b="0" i="0">
                <a:solidFill>
                  <a:srgbClr val="003D7C"/>
                </a:solidFill>
                <a:latin typeface="Linotype Syntax Com Medium" panose="020B0604020202020204" pitchFamily="34" charset="0"/>
              </a:rPr>
              <a:t>Die beiden Infoseiten in dieser Beispielpräsentation bitte nach dem Lesen löschen. Anschließend können Sie durch Entfernen bzw. Hinzufügen von weiteren Seiten Ihre Präsentation gestalten. Viel Spaß!</a:t>
            </a:r>
          </a:p>
        </p:txBody>
      </p:sp>
      <p:pic>
        <p:nvPicPr>
          <p:cNvPr id="12" name="Grafik 11">
            <a:extLst>
              <a:ext uri="{FF2B5EF4-FFF2-40B4-BE49-F238E27FC236}">
                <a16:creationId xmlns:a16="http://schemas.microsoft.com/office/drawing/2014/main" id="{3CDD2A13-FBAD-7E46-9677-3AE54147CCE1}"/>
              </a:ext>
            </a:extLst>
          </p:cNvPr>
          <p:cNvPicPr>
            <a:picLocks noChangeAspect="1"/>
          </p:cNvPicPr>
          <p:nvPr/>
        </p:nvPicPr>
        <p:blipFill>
          <a:blip r:embed="rId2"/>
          <a:stretch>
            <a:fillRect/>
          </a:stretch>
        </p:blipFill>
        <p:spPr>
          <a:xfrm>
            <a:off x="7856746" y="203183"/>
            <a:ext cx="891718" cy="497153"/>
          </a:xfrm>
          <a:prstGeom prst="rect">
            <a:avLst/>
          </a:prstGeom>
        </p:spPr>
      </p:pic>
      <p:sp>
        <p:nvSpPr>
          <p:cNvPr id="2" name="Rechteck 1">
            <a:extLst>
              <a:ext uri="{FF2B5EF4-FFF2-40B4-BE49-F238E27FC236}">
                <a16:creationId xmlns:a16="http://schemas.microsoft.com/office/drawing/2014/main" id="{AD892B61-DFDC-8242-B695-08F12DB4CE83}"/>
              </a:ext>
            </a:extLst>
          </p:cNvPr>
          <p:cNvSpPr/>
          <p:nvPr/>
        </p:nvSpPr>
        <p:spPr>
          <a:xfrm>
            <a:off x="323528" y="1076318"/>
            <a:ext cx="8496944" cy="1024624"/>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sp>
        <p:nvSpPr>
          <p:cNvPr id="11" name="Titel 1">
            <a:extLst>
              <a:ext uri="{FF2B5EF4-FFF2-40B4-BE49-F238E27FC236}">
                <a16:creationId xmlns:a16="http://schemas.microsoft.com/office/drawing/2014/main" id="{E53B93D7-F106-2E43-A17E-C00B74C4FB96}"/>
              </a:ext>
            </a:extLst>
          </p:cNvPr>
          <p:cNvSpPr txBox="1">
            <a:spLocks/>
          </p:cNvSpPr>
          <p:nvPr userDrawn="1"/>
        </p:nvSpPr>
        <p:spPr>
          <a:xfrm>
            <a:off x="395040" y="700088"/>
            <a:ext cx="8353424" cy="271892"/>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000" b="1" i="0" kern="1200">
                <a:solidFill>
                  <a:schemeClr val="accent6"/>
                </a:solidFill>
                <a:latin typeface="Linotype Syntax Com" panose="020B0604020202020204" pitchFamily="34" charset="0"/>
                <a:ea typeface="+mj-ea"/>
                <a:cs typeface="+mj-cs"/>
              </a:defRPr>
            </a:lvl1pPr>
          </a:lstStyle>
          <a:p>
            <a:pPr>
              <a:lnSpc>
                <a:spcPct val="100000"/>
              </a:lnSpc>
              <a:spcAft>
                <a:spcPts val="450"/>
              </a:spcAft>
            </a:pPr>
            <a:r>
              <a:rPr lang="de-DE" sz="1650" b="1">
                <a:latin typeface="Linotype Syntax Com Regular" panose="020B0604020202020204" pitchFamily="34" charset="0"/>
              </a:rPr>
              <a:t>Wichtige Hinweise zum Erstellen von IPN-PowerPoint Präsentationen:</a:t>
            </a:r>
            <a:endParaRPr lang="de-DE" sz="1650" b="1">
              <a:solidFill>
                <a:srgbClr val="929292"/>
              </a:solidFill>
              <a:latin typeface="Linotype Syntax Com Regular" panose="020B0604020202020204" pitchFamily="34" charset="0"/>
            </a:endParaRPr>
          </a:p>
        </p:txBody>
      </p:sp>
      <p:sp>
        <p:nvSpPr>
          <p:cNvPr id="15" name="Titel 1">
            <a:extLst>
              <a:ext uri="{FF2B5EF4-FFF2-40B4-BE49-F238E27FC236}">
                <a16:creationId xmlns:a16="http://schemas.microsoft.com/office/drawing/2014/main" id="{F5406873-37F3-3649-93E0-5DFB72837A8A}"/>
              </a:ext>
            </a:extLst>
          </p:cNvPr>
          <p:cNvSpPr txBox="1">
            <a:spLocks/>
          </p:cNvSpPr>
          <p:nvPr userDrawn="1"/>
        </p:nvSpPr>
        <p:spPr>
          <a:xfrm>
            <a:off x="395536" y="4390822"/>
            <a:ext cx="8353424" cy="288797"/>
          </a:xfrm>
          <a:prstGeom prst="rect">
            <a:avLst/>
          </a:prstGeom>
          <a:ln>
            <a:noFill/>
          </a:ln>
        </p:spPr>
        <p:txBody>
          <a:bodyPr vert="horz" lIns="68580" tIns="34290" rIns="68580" bIns="3429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endParaRPr lang="de-DE" sz="750" b="1" i="0">
              <a:solidFill>
                <a:schemeClr val="tx1">
                  <a:lumMod val="65000"/>
                  <a:lumOff val="35000"/>
                </a:schemeClr>
              </a:solidFill>
              <a:latin typeface="Linotype Syntax Com Regular" panose="020B0604020202020204" pitchFamily="34" charset="0"/>
            </a:endParaRPr>
          </a:p>
        </p:txBody>
      </p:sp>
    </p:spTree>
    <p:extLst>
      <p:ext uri="{BB962C8B-B14F-4D97-AF65-F5344CB8AC3E}">
        <p14:creationId xmlns:p14="http://schemas.microsoft.com/office/powerpoint/2010/main" val="212496333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Infoseite 2  in Präsentation löschen!">
    <p:bg>
      <p:bgPr>
        <a:solidFill>
          <a:schemeClr val="bg1"/>
        </a:solidFill>
        <a:effectLst/>
      </p:bgPr>
    </p:bg>
    <p:spTree>
      <p:nvGrpSpPr>
        <p:cNvPr id="1" name=""/>
        <p:cNvGrpSpPr/>
        <p:nvPr/>
      </p:nvGrpSpPr>
      <p:grpSpPr>
        <a:xfrm>
          <a:off x="0" y="0"/>
          <a:ext cx="0" cy="0"/>
          <a:chOff x="0" y="0"/>
          <a:chExt cx="0" cy="0"/>
        </a:xfrm>
      </p:grpSpPr>
      <p:sp>
        <p:nvSpPr>
          <p:cNvPr id="12" name="Titel 1">
            <a:extLst>
              <a:ext uri="{FF2B5EF4-FFF2-40B4-BE49-F238E27FC236}">
                <a16:creationId xmlns:a16="http://schemas.microsoft.com/office/drawing/2014/main" id="{4921D59F-FDF7-1448-96F4-66B603508D47}"/>
              </a:ext>
            </a:extLst>
          </p:cNvPr>
          <p:cNvSpPr txBox="1">
            <a:spLocks/>
          </p:cNvSpPr>
          <p:nvPr/>
        </p:nvSpPr>
        <p:spPr>
          <a:xfrm>
            <a:off x="395040" y="1493068"/>
            <a:ext cx="8353424" cy="575791"/>
          </a:xfrm>
          <a:prstGeom prst="rect">
            <a:avLst/>
          </a:prstGeom>
          <a:ln>
            <a:noFill/>
          </a:ln>
        </p:spPr>
        <p:txBody>
          <a:bodyPr vert="horz" lIns="0" tIns="0" rIns="0" bIns="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r>
              <a:rPr lang="de-DE" sz="1050" b="1" i="0">
                <a:solidFill>
                  <a:schemeClr val="accent6"/>
                </a:solidFill>
                <a:latin typeface="Linotype Syntax Com Regular" panose="020B0604020202020204" pitchFamily="34" charset="0"/>
              </a:rPr>
              <a:t>3. FARBEN</a:t>
            </a:r>
          </a:p>
          <a:p>
            <a:r>
              <a:rPr lang="de-DE" sz="750" b="0" i="0" kern="1200">
                <a:solidFill>
                  <a:schemeClr val="tx1">
                    <a:lumMod val="65000"/>
                    <a:lumOff val="35000"/>
                  </a:schemeClr>
                </a:solidFill>
                <a:latin typeface="Linotype Syntax Com Regular" panose="020B0604020202020204" pitchFamily="34" charset="0"/>
                <a:ea typeface="+mj-ea"/>
                <a:cs typeface="+mj-cs"/>
              </a:rPr>
              <a:t>Die Farben des IPN-Corporate Designs inklusive der Forschungslinien-Farben sind in dieser Vorlage in den Designfarben definiert:</a:t>
            </a:r>
          </a:p>
        </p:txBody>
      </p:sp>
      <p:sp>
        <p:nvSpPr>
          <p:cNvPr id="18" name="Titel 1">
            <a:extLst>
              <a:ext uri="{FF2B5EF4-FFF2-40B4-BE49-F238E27FC236}">
                <a16:creationId xmlns:a16="http://schemas.microsoft.com/office/drawing/2014/main" id="{D27DAC46-4494-D04C-88CC-2D7557079391}"/>
              </a:ext>
            </a:extLst>
          </p:cNvPr>
          <p:cNvSpPr txBox="1">
            <a:spLocks/>
          </p:cNvSpPr>
          <p:nvPr/>
        </p:nvSpPr>
        <p:spPr>
          <a:xfrm>
            <a:off x="395040" y="772344"/>
            <a:ext cx="8353424" cy="576261"/>
          </a:xfrm>
          <a:prstGeom prst="rect">
            <a:avLst/>
          </a:prstGeom>
          <a:ln>
            <a:noFill/>
          </a:ln>
        </p:spPr>
        <p:txBody>
          <a:bodyPr vert="horz" lIns="0" tIns="0" rIns="0" bIns="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r>
              <a:rPr lang="de-DE" sz="1050" b="1" i="0">
                <a:solidFill>
                  <a:schemeClr val="accent6"/>
                </a:solidFill>
                <a:latin typeface="Linotype Syntax Com Regular" panose="020B0604020202020204" pitchFamily="34" charset="0"/>
              </a:rPr>
              <a:t>2. </a:t>
            </a:r>
            <a:r>
              <a:rPr lang="de-DE" sz="1050" b="1" i="0" cap="all" baseline="0">
                <a:solidFill>
                  <a:schemeClr val="accent6"/>
                </a:solidFill>
                <a:latin typeface="Linotype Syntax Com Regular" panose="020B0604020202020204" pitchFamily="34" charset="0"/>
              </a:rPr>
              <a:t>Projektlogos</a:t>
            </a:r>
          </a:p>
          <a:p>
            <a:pPr marL="0" marR="0" lvl="0" indent="0" algn="l" defTabSz="216000" rtl="0" eaLnBrk="1" fontAlgn="auto" latinLnBrk="0" hangingPunct="1">
              <a:lnSpc>
                <a:spcPct val="100000"/>
              </a:lnSpc>
              <a:spcBef>
                <a:spcPct val="0"/>
              </a:spcBef>
              <a:spcAft>
                <a:spcPts val="450"/>
              </a:spcAft>
              <a:buClrTx/>
              <a:buSzTx/>
              <a:buFontTx/>
              <a:buNone/>
              <a:tabLst/>
              <a:defRPr/>
            </a:pPr>
            <a:r>
              <a:rPr lang="de-DE" sz="750" b="0" i="0">
                <a:solidFill>
                  <a:schemeClr val="tx1">
                    <a:lumMod val="65000"/>
                    <a:lumOff val="35000"/>
                  </a:schemeClr>
                </a:solidFill>
                <a:latin typeface="Linotype Syntax Com Regular" panose="020B0604020202020204" pitchFamily="34" charset="0"/>
              </a:rPr>
              <a:t>Wenn Sie ein Projektlogo platzieren wollen, nutzen Sie bitte den dafür vorgesehenen Platzhalter links neben dem IPN-Logo. </a:t>
            </a:r>
            <a:br>
              <a:rPr lang="de-DE" sz="750" b="0" i="0">
                <a:solidFill>
                  <a:schemeClr val="tx1">
                    <a:lumMod val="65000"/>
                    <a:lumOff val="35000"/>
                  </a:schemeClr>
                </a:solidFill>
                <a:latin typeface="Linotype Syntax Com Regular" panose="020B0604020202020204" pitchFamily="34" charset="0"/>
              </a:rPr>
            </a:br>
            <a:r>
              <a:rPr lang="de-DE" sz="750" b="0" i="0">
                <a:solidFill>
                  <a:schemeClr val="tx1">
                    <a:lumMod val="65000"/>
                    <a:lumOff val="35000"/>
                  </a:schemeClr>
                </a:solidFill>
                <a:latin typeface="Linotype Syntax Com Regular" panose="020B0604020202020204" pitchFamily="34" charset="0"/>
              </a:rPr>
              <a:t>Passen Sie bei Bedarf die Größe des eingefügten Logos an den Bildrahmen an.</a:t>
            </a:r>
          </a:p>
        </p:txBody>
      </p:sp>
      <p:pic>
        <p:nvPicPr>
          <p:cNvPr id="15" name="Grafik 14">
            <a:extLst>
              <a:ext uri="{FF2B5EF4-FFF2-40B4-BE49-F238E27FC236}">
                <a16:creationId xmlns:a16="http://schemas.microsoft.com/office/drawing/2014/main" id="{C16A9816-7636-4043-899C-E8379B6F6A3B}"/>
              </a:ext>
            </a:extLst>
          </p:cNvPr>
          <p:cNvPicPr>
            <a:picLocks noChangeAspect="1"/>
          </p:cNvPicPr>
          <p:nvPr/>
        </p:nvPicPr>
        <p:blipFill>
          <a:blip r:embed="rId2"/>
          <a:stretch>
            <a:fillRect/>
          </a:stretch>
        </p:blipFill>
        <p:spPr>
          <a:xfrm>
            <a:off x="7856746" y="203183"/>
            <a:ext cx="891718" cy="497153"/>
          </a:xfrm>
          <a:prstGeom prst="rect">
            <a:avLst/>
          </a:prstGeom>
        </p:spPr>
      </p:pic>
      <p:pic>
        <p:nvPicPr>
          <p:cNvPr id="20" name="Grafik 19">
            <a:extLst>
              <a:ext uri="{FF2B5EF4-FFF2-40B4-BE49-F238E27FC236}">
                <a16:creationId xmlns:a16="http://schemas.microsoft.com/office/drawing/2014/main" id="{449905DB-15F9-CB4D-971F-A4F758524BD0}"/>
              </a:ext>
            </a:extLst>
          </p:cNvPr>
          <p:cNvPicPr>
            <a:picLocks noChangeAspect="1"/>
          </p:cNvPicPr>
          <p:nvPr userDrawn="1"/>
        </p:nvPicPr>
        <p:blipFill>
          <a:blip r:embed="rId3"/>
          <a:stretch>
            <a:fillRect/>
          </a:stretch>
        </p:blipFill>
        <p:spPr>
          <a:xfrm>
            <a:off x="2483768" y="2175872"/>
            <a:ext cx="2835875" cy="1837328"/>
          </a:xfrm>
          <a:prstGeom prst="rect">
            <a:avLst/>
          </a:prstGeom>
        </p:spPr>
      </p:pic>
      <p:sp>
        <p:nvSpPr>
          <p:cNvPr id="21" name="Textfeld 20">
            <a:extLst>
              <a:ext uri="{FF2B5EF4-FFF2-40B4-BE49-F238E27FC236}">
                <a16:creationId xmlns:a16="http://schemas.microsoft.com/office/drawing/2014/main" id="{4D5A52E3-714D-8844-9CA0-9BE12F95A6D2}"/>
              </a:ext>
            </a:extLst>
          </p:cNvPr>
          <p:cNvSpPr txBox="1"/>
          <p:nvPr userDrawn="1"/>
        </p:nvSpPr>
        <p:spPr>
          <a:xfrm>
            <a:off x="1444006" y="2477553"/>
            <a:ext cx="1976916" cy="1361911"/>
          </a:xfrm>
          <a:prstGeom prst="rect">
            <a:avLst/>
          </a:prstGeom>
          <a:noFill/>
        </p:spPr>
        <p:txBody>
          <a:bodyPr wrap="square" rtlCol="0">
            <a:spAutoFit/>
          </a:bodyPr>
          <a:lstStyle/>
          <a:p>
            <a:pPr marL="0" marR="0" lvl="0" indent="0" algn="l" defTabSz="685800" rtl="0" eaLnBrk="1" fontAlgn="auto" latinLnBrk="0" hangingPunct="1">
              <a:lnSpc>
                <a:spcPts val="930"/>
              </a:lnSpc>
              <a:spcBef>
                <a:spcPts val="0"/>
              </a:spcBef>
              <a:spcAft>
                <a:spcPts val="0"/>
              </a:spcAft>
              <a:buClrTx/>
              <a:buSzTx/>
              <a:buFontTx/>
              <a:buNone/>
              <a:tabLst/>
              <a:defRPr/>
            </a:pPr>
            <a:r>
              <a:rPr lang="de-DE" sz="750" b="0" i="0" u="none">
                <a:solidFill>
                  <a:schemeClr val="tx1">
                    <a:lumMod val="65000"/>
                    <a:lumOff val="35000"/>
                  </a:schemeClr>
                </a:solidFill>
                <a:latin typeface="Linotype Syntax Com Medium" panose="020B0604020202020204" pitchFamily="34" charset="0"/>
              </a:rPr>
              <a:t>Akzent 1: </a:t>
            </a:r>
            <a:r>
              <a:rPr lang="de-DE" sz="750" b="0" i="0" u="none">
                <a:solidFill>
                  <a:schemeClr val="accent1"/>
                </a:solidFill>
                <a:latin typeface="Linotype Syntax Com Medium" panose="020B0604020202020204" pitchFamily="34" charset="0"/>
              </a:rPr>
              <a:t>Grau 65%</a:t>
            </a:r>
          </a:p>
          <a:p>
            <a:pPr marL="0" marR="0" lvl="0" indent="0" algn="l" defTabSz="685800" rtl="0" eaLnBrk="1" fontAlgn="auto" latinLnBrk="0" hangingPunct="1">
              <a:lnSpc>
                <a:spcPts val="930"/>
              </a:lnSpc>
              <a:spcBef>
                <a:spcPts val="0"/>
              </a:spcBef>
              <a:spcAft>
                <a:spcPts val="0"/>
              </a:spcAft>
              <a:buClrTx/>
              <a:buSzTx/>
              <a:buFontTx/>
              <a:buNone/>
              <a:tabLst/>
              <a:defRPr/>
            </a:pPr>
            <a:endParaRPr lang="de-DE" sz="750" b="0" i="0" u="none">
              <a:solidFill>
                <a:schemeClr val="accent1"/>
              </a:solidFill>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r>
              <a:rPr lang="de-DE" sz="750" b="0" i="0" u="none">
                <a:solidFill>
                  <a:schemeClr val="tx1">
                    <a:lumMod val="65000"/>
                    <a:lumOff val="35000"/>
                  </a:schemeClr>
                </a:solidFill>
                <a:latin typeface="Linotype Syntax Com Medium" panose="020B0604020202020204" pitchFamily="34" charset="0"/>
              </a:rPr>
              <a:t>Akzent 2: </a:t>
            </a:r>
            <a:r>
              <a:rPr lang="de-DE" sz="750" b="0" i="0" u="none">
                <a:solidFill>
                  <a:schemeClr val="accent2"/>
                </a:solidFill>
                <a:latin typeface="Linotype Syntax Com Medium" panose="020B0604020202020204" pitchFamily="34" charset="0"/>
              </a:rPr>
              <a:t>FL</a:t>
            </a:r>
            <a:endParaRPr lang="de-DE" sz="750" b="0" i="0" u="none">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endParaRPr lang="de-DE" sz="750" b="0" i="0" u="none">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r>
              <a:rPr lang="de-DE" sz="750" b="0" i="0" u="none">
                <a:solidFill>
                  <a:schemeClr val="tx1">
                    <a:lumMod val="65000"/>
                    <a:lumOff val="35000"/>
                  </a:schemeClr>
                </a:solidFill>
                <a:latin typeface="Linotype Syntax Com Medium" panose="020B0604020202020204" pitchFamily="34" charset="0"/>
              </a:rPr>
              <a:t>Akzent 3: </a:t>
            </a:r>
            <a:r>
              <a:rPr lang="de-DE" sz="750" b="0" i="0" u="none">
                <a:solidFill>
                  <a:schemeClr val="accent3"/>
                </a:solidFill>
                <a:latin typeface="Linotype Syntax Com Medium" panose="020B0604020202020204" pitchFamily="34" charset="0"/>
              </a:rPr>
              <a:t>FL</a:t>
            </a:r>
            <a:endParaRPr lang="de-DE" sz="750" b="0" i="0" u="none">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br>
              <a:rPr lang="de-DE" sz="750" b="0" i="0" u="none">
                <a:latin typeface="Linotype Syntax Com Medium" panose="020B0604020202020204" pitchFamily="34" charset="0"/>
              </a:rPr>
            </a:br>
            <a:r>
              <a:rPr lang="de-DE" sz="750" b="0" i="0" u="none">
                <a:solidFill>
                  <a:schemeClr val="tx1">
                    <a:lumMod val="65000"/>
                    <a:lumOff val="35000"/>
                  </a:schemeClr>
                </a:solidFill>
                <a:latin typeface="Linotype Syntax Com Medium" panose="020B0604020202020204" pitchFamily="34" charset="0"/>
              </a:rPr>
              <a:t>Akzent 4: </a:t>
            </a:r>
            <a:r>
              <a:rPr lang="de-DE" sz="750" b="0" i="0" u="none">
                <a:solidFill>
                  <a:schemeClr val="accent4"/>
                </a:solidFill>
                <a:latin typeface="Linotype Syntax Com Medium" panose="020B0604020202020204" pitchFamily="34" charset="0"/>
              </a:rPr>
              <a:t>FL</a:t>
            </a:r>
            <a:endParaRPr lang="de-DE" sz="750" b="0" i="0" u="none">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br>
              <a:rPr lang="de-DE" sz="750" b="0" i="0" u="none">
                <a:latin typeface="Linotype Syntax Com Medium" panose="020B0604020202020204" pitchFamily="34" charset="0"/>
              </a:rPr>
            </a:br>
            <a:r>
              <a:rPr lang="de-DE" sz="750" b="0" i="0" u="none">
                <a:solidFill>
                  <a:schemeClr val="tx1">
                    <a:lumMod val="65000"/>
                    <a:lumOff val="35000"/>
                  </a:schemeClr>
                </a:solidFill>
                <a:latin typeface="Linotype Syntax Com Medium" panose="020B0604020202020204" pitchFamily="34" charset="0"/>
              </a:rPr>
              <a:t>Akzent 5</a:t>
            </a:r>
            <a:r>
              <a:rPr lang="de-DE" sz="750" b="0" i="0" u="none">
                <a:solidFill>
                  <a:schemeClr val="accent6"/>
                </a:solidFill>
                <a:latin typeface="Linotype Syntax Com Medium" panose="020B0604020202020204" pitchFamily="34" charset="0"/>
              </a:rPr>
              <a:t>: </a:t>
            </a:r>
            <a:r>
              <a:rPr lang="de-DE" sz="750" b="0" i="0" u="none">
                <a:solidFill>
                  <a:schemeClr val="accent5"/>
                </a:solidFill>
                <a:latin typeface="Linotype Syntax Com Medium" panose="020B0604020202020204" pitchFamily="34" charset="0"/>
              </a:rPr>
              <a:t>FL</a:t>
            </a:r>
            <a:endParaRPr lang="de-DE" sz="750" b="0" i="0" u="none">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endParaRPr lang="de-DE" sz="750" b="0" i="0" u="none">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r>
              <a:rPr lang="de-DE" sz="750" b="0" i="0" u="none">
                <a:solidFill>
                  <a:schemeClr val="tx1">
                    <a:lumMod val="65000"/>
                    <a:lumOff val="35000"/>
                  </a:schemeClr>
                </a:solidFill>
                <a:latin typeface="Linotype Syntax Com Medium" panose="020B0604020202020204" pitchFamily="34" charset="0"/>
              </a:rPr>
              <a:t>Akzent 6: </a:t>
            </a:r>
            <a:r>
              <a:rPr lang="de-DE" sz="750" b="0" i="0" u="none">
                <a:solidFill>
                  <a:schemeClr val="accent6"/>
                </a:solidFill>
                <a:latin typeface="Linotype Syntax Com Medium" panose="020B0604020202020204" pitchFamily="34" charset="0"/>
              </a:rPr>
              <a:t>IPN-Blau</a:t>
            </a:r>
            <a:endParaRPr lang="de-DE" sz="750" b="0" i="0" u="none">
              <a:latin typeface="Linotype Syntax Com Medium" panose="020B0604020202020204" pitchFamily="34" charset="0"/>
            </a:endParaRPr>
          </a:p>
        </p:txBody>
      </p:sp>
      <p:grpSp>
        <p:nvGrpSpPr>
          <p:cNvPr id="22" name="Gruppieren 21">
            <a:extLst>
              <a:ext uri="{FF2B5EF4-FFF2-40B4-BE49-F238E27FC236}">
                <a16:creationId xmlns:a16="http://schemas.microsoft.com/office/drawing/2014/main" id="{D92B9C79-971E-2F4A-BAA6-D9A6AA12DD29}"/>
              </a:ext>
            </a:extLst>
          </p:cNvPr>
          <p:cNvGrpSpPr/>
          <p:nvPr userDrawn="1"/>
        </p:nvGrpSpPr>
        <p:grpSpPr>
          <a:xfrm>
            <a:off x="415387" y="2213322"/>
            <a:ext cx="858059" cy="1686085"/>
            <a:chOff x="1026693" y="2305831"/>
            <a:chExt cx="858059" cy="1686085"/>
          </a:xfrm>
        </p:grpSpPr>
        <p:pic>
          <p:nvPicPr>
            <p:cNvPr id="23" name="Grafik 22">
              <a:extLst>
                <a:ext uri="{FF2B5EF4-FFF2-40B4-BE49-F238E27FC236}">
                  <a16:creationId xmlns:a16="http://schemas.microsoft.com/office/drawing/2014/main" id="{D76EB63A-B572-4342-A8D9-81A28E879462}"/>
                </a:ext>
              </a:extLst>
            </p:cNvPr>
            <p:cNvPicPr>
              <a:picLocks noChangeAspect="1"/>
            </p:cNvPicPr>
            <p:nvPr/>
          </p:nvPicPr>
          <p:blipFill>
            <a:blip r:embed="rId4"/>
            <a:stretch>
              <a:fillRect/>
            </a:stretch>
          </p:blipFill>
          <p:spPr>
            <a:xfrm>
              <a:off x="1026693" y="2305831"/>
              <a:ext cx="858059" cy="1686085"/>
            </a:xfrm>
            <a:prstGeom prst="rect">
              <a:avLst/>
            </a:prstGeom>
            <a:effectLst>
              <a:outerShdw blurRad="63500" sx="102000" sy="102000" algn="ctr" rotWithShape="0">
                <a:prstClr val="black">
                  <a:alpha val="40000"/>
                </a:prstClr>
              </a:outerShdw>
            </a:effectLst>
          </p:spPr>
        </p:pic>
        <p:sp>
          <p:nvSpPr>
            <p:cNvPr id="24" name="Abgerundetes Rechteck 23">
              <a:extLst>
                <a:ext uri="{FF2B5EF4-FFF2-40B4-BE49-F238E27FC236}">
                  <a16:creationId xmlns:a16="http://schemas.microsoft.com/office/drawing/2014/main" id="{F69D074B-6E1A-B64E-8C71-DED1BAF7BC99}"/>
                </a:ext>
              </a:extLst>
            </p:cNvPr>
            <p:cNvSpPr/>
            <p:nvPr/>
          </p:nvSpPr>
          <p:spPr>
            <a:xfrm>
              <a:off x="1285200" y="2575630"/>
              <a:ext cx="576000" cy="100800"/>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grpSp>
    </p:spTree>
    <p:extLst>
      <p:ext uri="{BB962C8B-B14F-4D97-AF65-F5344CB8AC3E}">
        <p14:creationId xmlns:p14="http://schemas.microsoft.com/office/powerpoint/2010/main" val="3570814565"/>
      </p:ext>
    </p:extLst>
  </p:cSld>
  <p:clrMapOvr>
    <a:masterClrMapping/>
  </p:clrMapOvr>
  <p:extLst>
    <p:ext uri="{DCECCB84-F9BA-43D5-87BE-67443E8EF086}">
      <p15:sldGuideLst xmlns:p15="http://schemas.microsoft.com/office/powerpoint/2012/main">
        <p15:guide id="5" orient="horz" pos="1394">
          <p15:clr>
            <a:srgbClr val="FBAE40"/>
          </p15:clr>
        </p15:guide>
        <p15:guide id="6" orient="horz" pos="252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287" y="915988"/>
            <a:ext cx="8353425" cy="576262"/>
          </a:xfrm>
          <a:prstGeom prst="rect">
            <a:avLst/>
          </a:prstGeom>
        </p:spPr>
        <p:txBody>
          <a:bodyPr vert="horz" lIns="0" tIns="0" rIns="0" bIns="0" rtlCol="0" anchor="b" anchorCtr="0">
            <a:normAutofit/>
          </a:bodyPr>
          <a:lstStyle/>
          <a:p>
            <a:r>
              <a:rPr lang="de-DE" dirty="0"/>
              <a:t>Mastertitelformat bearbeiten</a:t>
            </a:r>
            <a:endParaRPr lang="en-US" dirty="0"/>
          </a:p>
        </p:txBody>
      </p:sp>
      <p:sp>
        <p:nvSpPr>
          <p:cNvPr id="3" name="Text Placeholder 2"/>
          <p:cNvSpPr>
            <a:spLocks noGrp="1"/>
          </p:cNvSpPr>
          <p:nvPr>
            <p:ph type="body" idx="1"/>
          </p:nvPr>
        </p:nvSpPr>
        <p:spPr>
          <a:xfrm>
            <a:off x="395287" y="1636713"/>
            <a:ext cx="8353425" cy="2963811"/>
          </a:xfrm>
          <a:prstGeom prst="rect">
            <a:avLst/>
          </a:prstGeom>
        </p:spPr>
        <p:txBody>
          <a:bodyPr vert="horz" lIns="0" tIns="0" rIns="0" bIns="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Fußzeilenplatzhalter 3">
            <a:extLst>
              <a:ext uri="{FF2B5EF4-FFF2-40B4-BE49-F238E27FC236}">
                <a16:creationId xmlns:a16="http://schemas.microsoft.com/office/drawing/2014/main" id="{3FA3FBDE-7AEB-2844-B9BB-2BD82A88497A}"/>
              </a:ext>
            </a:extLst>
          </p:cNvPr>
          <p:cNvSpPr>
            <a:spLocks noGrp="1"/>
          </p:cNvSpPr>
          <p:nvPr>
            <p:ph type="ftr" sz="quarter" idx="3"/>
          </p:nvPr>
        </p:nvSpPr>
        <p:spPr>
          <a:xfrm>
            <a:off x="395287" y="5021262"/>
            <a:ext cx="8353425" cy="123826"/>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de-DE"/>
          </a:p>
        </p:txBody>
      </p:sp>
    </p:spTree>
    <p:extLst>
      <p:ext uri="{BB962C8B-B14F-4D97-AF65-F5344CB8AC3E}">
        <p14:creationId xmlns:p14="http://schemas.microsoft.com/office/powerpoint/2010/main" val="2464296359"/>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hf hdr="0" ftr="0" dt="0"/>
  <p:txStyles>
    <p:titleStyle>
      <a:lvl1pPr algn="l" defTabSz="685800" rtl="0" eaLnBrk="1" latinLnBrk="0" hangingPunct="1">
        <a:lnSpc>
          <a:spcPct val="90000"/>
        </a:lnSpc>
        <a:spcBef>
          <a:spcPct val="0"/>
        </a:spcBef>
        <a:buNone/>
        <a:defRPr sz="3200" b="1" i="0" kern="1200">
          <a:solidFill>
            <a:schemeClr val="accent6"/>
          </a:solidFill>
          <a:latin typeface="Linotype Syntax Com Regular" panose="020B0604020202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b="0" i="0" kern="1200">
          <a:solidFill>
            <a:schemeClr val="tx1">
              <a:lumMod val="65000"/>
              <a:lumOff val="3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b="0" i="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b="0" i="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b="0" i="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49">
          <p15:clr>
            <a:srgbClr val="F26B43"/>
          </p15:clr>
        </p15:guide>
        <p15:guide id="3" pos="5511">
          <p15:clr>
            <a:srgbClr val="F26B43"/>
          </p15:clr>
        </p15:guide>
        <p15:guide id="4" orient="horz" pos="3072">
          <p15:clr>
            <a:srgbClr val="F26B43"/>
          </p15:clr>
        </p15:guide>
        <p15:guide id="5" orient="horz" pos="3163">
          <p15:clr>
            <a:srgbClr val="F26B43"/>
          </p15:clr>
        </p15:guide>
        <p15:guide id="6" orient="horz" pos="577">
          <p15:clr>
            <a:srgbClr val="F26B43"/>
          </p15:clr>
        </p15:guide>
        <p15:guide id="7" orient="horz" pos="940">
          <p15:clr>
            <a:srgbClr val="F26B43"/>
          </p15:clr>
        </p15:guide>
        <p15:guide id="8" orient="horz" pos="1031">
          <p15:clr>
            <a:srgbClr val="F26B43"/>
          </p15:clr>
        </p15:guide>
        <p15:guide id="9" pos="2880">
          <p15:clr>
            <a:srgbClr val="F26B43"/>
          </p15:clr>
        </p15:guide>
        <p15:guide id="10" orient="horz" pos="124">
          <p15:clr>
            <a:srgbClr val="F26B43"/>
          </p15:clr>
        </p15:guide>
        <p15:guide id="11" orient="horz" pos="44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michael.nickl@tum.de"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hyperlink" Target="https://pixabay.com/illustrations/vr-virtual-reality-vr-goggles-6770800/" TargetMode="External"/><Relationship Id="rId7" Type="http://schemas.openxmlformats.org/officeDocument/2006/relationships/hyperlink" Target="https://pixabay.com/vectors/screen-monitor-computer-pc-1315650/" TargetMode="Externa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hyperlink" Target="https://pixabay.com/vectors/drama-comedy-and-tragedy-theater-312318/" TargetMode="Externa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30.svg"/><Relationship Id="rId5" Type="http://schemas.openxmlformats.org/officeDocument/2006/relationships/image" Target="../media/image29.png"/><Relationship Id="rId10" Type="http://schemas.openxmlformats.org/officeDocument/2006/relationships/image" Target="../media/image34.svg"/><Relationship Id="rId4" Type="http://schemas.openxmlformats.org/officeDocument/2006/relationships/image" Target="../media/image28.svg"/><Relationship Id="rId9"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5.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hyperlink" Target="https://eldorado.tu-dortmund.de/server/api/core/bitstreams/c5ec09e7-78dc-451d-a783-354db6454d09/conten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D0BA2BB-D32C-E2FF-8CC2-8B74EE0E811C}"/>
              </a:ext>
            </a:extLst>
          </p:cNvPr>
          <p:cNvSpPr>
            <a:spLocks noGrp="1"/>
          </p:cNvSpPr>
          <p:nvPr>
            <p:ph idx="1"/>
          </p:nvPr>
        </p:nvSpPr>
        <p:spPr/>
        <p:txBody>
          <a:bodyPr/>
          <a:lstStyle/>
          <a:p>
            <a:pPr marL="285750" indent="-285750"/>
            <a:r>
              <a:rPr lang="de-DE" dirty="0"/>
              <a:t>Link zu Materialordner erstellen </a:t>
            </a:r>
            <a:br>
              <a:rPr lang="de-DE" dirty="0"/>
            </a:br>
            <a:r>
              <a:rPr lang="de-DE" dirty="0"/>
              <a:t>(Ort beliebig, Teilnehmende sollen Zugriff auf Fortbildungsmaterial bekommen)</a:t>
            </a:r>
          </a:p>
          <a:p>
            <a:pPr marL="285750" indent="-285750"/>
            <a:r>
              <a:rPr lang="de-DE" dirty="0"/>
              <a:t>Die Simulation prüfen. Diese stellt einen zentralen Baustein der Fortbildung dar. Daher vorab sicherstellen, dass die Bearbeitung in der Fortbildung möglich ist (ggf. Mail an </a:t>
            </a:r>
            <a:r>
              <a:rPr lang="de-DE" dirty="0">
                <a:hlinkClick r:id="rId3"/>
              </a:rPr>
              <a:t>michael.nickl@tum.de</a:t>
            </a:r>
            <a:r>
              <a:rPr lang="de-DE" dirty="0"/>
              <a:t>)</a:t>
            </a:r>
          </a:p>
          <a:p>
            <a:pPr marL="285750" indent="-285750"/>
            <a:r>
              <a:rPr lang="de-DE" dirty="0"/>
              <a:t>Bitte außerdem prüfen, dass ggf. Ersatzgeräte vorhanden sind und die Internetverbindung ausreichend ist, damit alle Lehrkräfte gleichzeitig Videos ansehen können.</a:t>
            </a:r>
          </a:p>
          <a:p>
            <a:pPr marL="285750" indent="-285750"/>
            <a:r>
              <a:rPr lang="de-DE" dirty="0" err="1"/>
              <a:t>Padlet</a:t>
            </a:r>
            <a:r>
              <a:rPr lang="de-DE" dirty="0"/>
              <a:t>-Umsetzung prüfen: Die grundsätzliche Idee lässt sich vielfältig umsetzen – beispielsweise können die typischen Fehler online in einem </a:t>
            </a:r>
            <a:r>
              <a:rPr lang="de-DE" dirty="0" err="1"/>
              <a:t>Padlet</a:t>
            </a:r>
            <a:r>
              <a:rPr lang="de-DE" dirty="0"/>
              <a:t> eingegeben werden. Alternativ können die typischen Fehler auch auf Papier festgehalten werden und gemeinsam an der Tafel gesammelt werden.</a:t>
            </a:r>
          </a:p>
          <a:p>
            <a:pPr marL="285750" indent="-285750"/>
            <a:r>
              <a:rPr lang="de-DE" dirty="0"/>
              <a:t>Links zu den einzelnen Teilen jeweils in Word Dokument kopieren und den Teilnehmenden zur Verfügung stellen, damit bei Bedarf in der Fortbildung sofort darauf zurückgegriffen werden kann.</a:t>
            </a:r>
          </a:p>
          <a:p>
            <a:endParaRPr lang="de-DE" dirty="0"/>
          </a:p>
        </p:txBody>
      </p:sp>
      <p:sp>
        <p:nvSpPr>
          <p:cNvPr id="3" name="Titel 2">
            <a:extLst>
              <a:ext uri="{FF2B5EF4-FFF2-40B4-BE49-F238E27FC236}">
                <a16:creationId xmlns:a16="http://schemas.microsoft.com/office/drawing/2014/main" id="{C09BFD02-3B07-0DA4-A0C8-FC34879A1FB9}"/>
              </a:ext>
            </a:extLst>
          </p:cNvPr>
          <p:cNvSpPr>
            <a:spLocks noGrp="1"/>
          </p:cNvSpPr>
          <p:nvPr>
            <p:ph type="title"/>
          </p:nvPr>
        </p:nvSpPr>
        <p:spPr>
          <a:xfrm>
            <a:off x="319091" y="972795"/>
            <a:ext cx="8508999" cy="392415"/>
          </a:xfrm>
        </p:spPr>
        <p:txBody>
          <a:bodyPr/>
          <a:lstStyle/>
          <a:p>
            <a:r>
              <a:rPr lang="de-DE" dirty="0"/>
              <a:t>VOR DER VERANSTALTUNG</a:t>
            </a:r>
          </a:p>
        </p:txBody>
      </p:sp>
      <p:sp>
        <p:nvSpPr>
          <p:cNvPr id="4" name="Foliennummernplatzhalter 3">
            <a:extLst>
              <a:ext uri="{FF2B5EF4-FFF2-40B4-BE49-F238E27FC236}">
                <a16:creationId xmlns:a16="http://schemas.microsoft.com/office/drawing/2014/main" id="{4685E3D0-C3D7-47EF-C8A0-2B7B9985A06B}"/>
              </a:ext>
            </a:extLst>
          </p:cNvPr>
          <p:cNvSpPr>
            <a:spLocks noGrp="1"/>
          </p:cNvSpPr>
          <p:nvPr>
            <p:ph type="sldNum" sz="quarter" idx="11"/>
          </p:nvPr>
        </p:nvSpPr>
        <p:spPr/>
        <p:txBody>
          <a:bodyPr/>
          <a:lstStyle/>
          <a:p>
            <a:fld id="{CE58CB1E-F828-4F11-99E0-327109AF9DA4}" type="slidenum">
              <a:rPr lang="de-DE" smtClean="0"/>
              <a:pPr/>
              <a:t>1</a:t>
            </a:fld>
            <a:endParaRPr lang="de-DE" dirty="0"/>
          </a:p>
        </p:txBody>
      </p:sp>
    </p:spTree>
    <p:extLst>
      <p:ext uri="{BB962C8B-B14F-4D97-AF65-F5344CB8AC3E}">
        <p14:creationId xmlns:p14="http://schemas.microsoft.com/office/powerpoint/2010/main" val="56800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hteck 26">
            <a:extLst>
              <a:ext uri="{FF2B5EF4-FFF2-40B4-BE49-F238E27FC236}">
                <a16:creationId xmlns:a16="http://schemas.microsoft.com/office/drawing/2014/main" id="{4FBEE29A-6465-15FF-3DE3-FF2BB3701458}"/>
              </a:ext>
            </a:extLst>
          </p:cNvPr>
          <p:cNvSpPr/>
          <p:nvPr/>
        </p:nvSpPr>
        <p:spPr>
          <a:xfrm>
            <a:off x="276784" y="1780456"/>
            <a:ext cx="4248472" cy="2754468"/>
          </a:xfrm>
          <a:prstGeom prst="rect">
            <a:avLst/>
          </a:prstGeom>
          <a:solidFill>
            <a:schemeClr val="accent1">
              <a:alpha val="49932"/>
            </a:schemeClr>
          </a:solidFill>
          <a:ln>
            <a:solidFill>
              <a:schemeClr val="accent1">
                <a:shade val="15000"/>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dirty="0"/>
              <a:t>Wissen über Schülerkognition </a:t>
            </a:r>
            <a:br>
              <a:rPr lang="de-DE" sz="2400" dirty="0"/>
            </a:br>
            <a:r>
              <a:rPr lang="de-DE" sz="2400" dirty="0"/>
              <a:t>zum Beweisen und Argumentieren</a:t>
            </a:r>
          </a:p>
        </p:txBody>
      </p:sp>
      <p:sp>
        <p:nvSpPr>
          <p:cNvPr id="28" name="Rechteck 27">
            <a:extLst>
              <a:ext uri="{FF2B5EF4-FFF2-40B4-BE49-F238E27FC236}">
                <a16:creationId xmlns:a16="http://schemas.microsoft.com/office/drawing/2014/main" id="{25D542D6-508A-5B6B-D756-734F97AD2730}"/>
              </a:ext>
            </a:extLst>
          </p:cNvPr>
          <p:cNvSpPr/>
          <p:nvPr/>
        </p:nvSpPr>
        <p:spPr>
          <a:xfrm>
            <a:off x="4716016" y="1780456"/>
            <a:ext cx="4248472" cy="2754468"/>
          </a:xfrm>
          <a:prstGeom prst="rect">
            <a:avLst/>
          </a:prstGeom>
          <a:solidFill>
            <a:schemeClr val="accent1">
              <a:alpha val="49932"/>
            </a:schemeClr>
          </a:solidFill>
          <a:ln>
            <a:solidFill>
              <a:schemeClr val="accent1">
                <a:shade val="15000"/>
                <a:alpha val="4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400" dirty="0"/>
              <a:t>Wissen über geeignete Instruktion zum Beweisen und Argumentieren</a:t>
            </a:r>
          </a:p>
        </p:txBody>
      </p:sp>
      <p:sp>
        <p:nvSpPr>
          <p:cNvPr id="3" name="Titel 2">
            <a:extLst>
              <a:ext uri="{FF2B5EF4-FFF2-40B4-BE49-F238E27FC236}">
                <a16:creationId xmlns:a16="http://schemas.microsoft.com/office/drawing/2014/main" id="{191E26E6-2B98-0DA6-9633-DB53C8B3EAB5}"/>
              </a:ext>
            </a:extLst>
          </p:cNvPr>
          <p:cNvSpPr>
            <a:spLocks noGrp="1"/>
          </p:cNvSpPr>
          <p:nvPr>
            <p:ph type="title"/>
          </p:nvPr>
        </p:nvSpPr>
        <p:spPr>
          <a:xfrm>
            <a:off x="395288" y="915988"/>
            <a:ext cx="8353426" cy="576436"/>
          </a:xfrm>
        </p:spPr>
        <p:txBody>
          <a:bodyPr anchor="b">
            <a:normAutofit/>
          </a:bodyPr>
          <a:lstStyle/>
          <a:p>
            <a:r>
              <a:rPr lang="de-DE" dirty="0"/>
              <a:t>Ziele der Fortbildung</a:t>
            </a:r>
          </a:p>
        </p:txBody>
      </p:sp>
      <p:sp>
        <p:nvSpPr>
          <p:cNvPr id="5" name="Foliennummernplatzhalter 4">
            <a:extLst>
              <a:ext uri="{FF2B5EF4-FFF2-40B4-BE49-F238E27FC236}">
                <a16:creationId xmlns:a16="http://schemas.microsoft.com/office/drawing/2014/main" id="{74DF73CA-6F41-44BC-BD25-C3DF8E53A920}"/>
              </a:ext>
            </a:extLst>
          </p:cNvPr>
          <p:cNvSpPr>
            <a:spLocks noGrp="1"/>
          </p:cNvSpPr>
          <p:nvPr>
            <p:ph type="sldNum" sz="quarter" idx="12"/>
          </p:nvPr>
        </p:nvSpPr>
        <p:spPr>
          <a:xfrm>
            <a:off x="8244408" y="5020816"/>
            <a:ext cx="504305" cy="124272"/>
          </a:xfrm>
        </p:spPr>
        <p:txBody>
          <a:bodyPr anchor="b">
            <a:normAutofit/>
          </a:bodyPr>
          <a:lstStyle/>
          <a:p>
            <a:pPr>
              <a:spcAft>
                <a:spcPts val="600"/>
              </a:spcAft>
            </a:pPr>
            <a:fld id="{04DA90AE-A642-9F4D-BA94-82F41D55CFC7}" type="slidenum">
              <a:rPr lang="de-DE" smtClean="0"/>
              <a:pPr>
                <a:spcAft>
                  <a:spcPts val="600"/>
                </a:spcAft>
              </a:pPr>
              <a:t>10</a:t>
            </a:fld>
            <a:endParaRPr lang="de-DE"/>
          </a:p>
        </p:txBody>
      </p:sp>
      <p:sp>
        <p:nvSpPr>
          <p:cNvPr id="22" name="Text Placeholder 5">
            <a:extLst>
              <a:ext uri="{FF2B5EF4-FFF2-40B4-BE49-F238E27FC236}">
                <a16:creationId xmlns:a16="http://schemas.microsoft.com/office/drawing/2014/main" id="{FF4A1705-40E1-5250-A0B3-74B61F4CE2F5}"/>
              </a:ext>
            </a:extLst>
          </p:cNvPr>
          <p:cNvSpPr>
            <a:spLocks noGrp="1"/>
          </p:cNvSpPr>
          <p:nvPr>
            <p:ph type="body" sz="quarter" idx="13"/>
          </p:nvPr>
        </p:nvSpPr>
        <p:spPr>
          <a:xfrm>
            <a:off x="1152000" y="5020816"/>
            <a:ext cx="6911608" cy="124272"/>
          </a:xfrm>
        </p:spPr>
        <p:txBody>
          <a:bodyPr/>
          <a:lstStyle/>
          <a:p>
            <a:endParaRPr lang="en-US"/>
          </a:p>
        </p:txBody>
      </p:sp>
      <p:sp>
        <p:nvSpPr>
          <p:cNvPr id="24" name="Picture Placeholder 6">
            <a:extLst>
              <a:ext uri="{FF2B5EF4-FFF2-40B4-BE49-F238E27FC236}">
                <a16:creationId xmlns:a16="http://schemas.microsoft.com/office/drawing/2014/main" id="{E8F8A291-395C-04EF-9E0D-565A2055BD2E}"/>
              </a:ext>
            </a:extLst>
          </p:cNvPr>
          <p:cNvSpPr>
            <a:spLocks noGrp="1"/>
          </p:cNvSpPr>
          <p:nvPr>
            <p:ph type="pic" sz="quarter" idx="14"/>
          </p:nvPr>
        </p:nvSpPr>
        <p:spPr>
          <a:xfrm>
            <a:off x="6732241" y="203183"/>
            <a:ext cx="1008112" cy="497153"/>
          </a:xfrm>
        </p:spPr>
        <p:txBody>
          <a:bodyPr/>
          <a:lstStyle/>
          <a:p>
            <a:endParaRPr lang="de-DE"/>
          </a:p>
        </p:txBody>
      </p:sp>
      <p:sp>
        <p:nvSpPr>
          <p:cNvPr id="14" name="Freihandform 13">
            <a:extLst>
              <a:ext uri="{FF2B5EF4-FFF2-40B4-BE49-F238E27FC236}">
                <a16:creationId xmlns:a16="http://schemas.microsoft.com/office/drawing/2014/main" id="{B2FF074D-E4FA-178E-E0B6-4F295F6213C7}"/>
              </a:ext>
            </a:extLst>
          </p:cNvPr>
          <p:cNvSpPr/>
          <p:nvPr/>
        </p:nvSpPr>
        <p:spPr>
          <a:xfrm>
            <a:off x="476698" y="3371552"/>
            <a:ext cx="3843548" cy="1163372"/>
          </a:xfrm>
          <a:custGeom>
            <a:avLst/>
            <a:gdLst>
              <a:gd name="connsiteX0" fmla="*/ 0 w 3835313"/>
              <a:gd name="connsiteY0" fmla="*/ 0 h 1163372"/>
              <a:gd name="connsiteX1" fmla="*/ 3835313 w 3835313"/>
              <a:gd name="connsiteY1" fmla="*/ 0 h 1163372"/>
              <a:gd name="connsiteX2" fmla="*/ 3835313 w 3835313"/>
              <a:gd name="connsiteY2" fmla="*/ 1163372 h 1163372"/>
              <a:gd name="connsiteX3" fmla="*/ 0 w 3835313"/>
              <a:gd name="connsiteY3" fmla="*/ 1163372 h 1163372"/>
              <a:gd name="connsiteX4" fmla="*/ 0 w 3835313"/>
              <a:gd name="connsiteY4" fmla="*/ 0 h 1163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313" h="1163372">
                <a:moveTo>
                  <a:pt x="0" y="0"/>
                </a:moveTo>
                <a:lnTo>
                  <a:pt x="3835313" y="0"/>
                </a:lnTo>
                <a:lnTo>
                  <a:pt x="3835313" y="1163372"/>
                </a:lnTo>
                <a:lnTo>
                  <a:pt x="0" y="11633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342900" lvl="0" indent="-342900" defTabSz="711200">
              <a:lnSpc>
                <a:spcPct val="100000"/>
              </a:lnSpc>
              <a:spcBef>
                <a:spcPct val="0"/>
              </a:spcBef>
              <a:spcAft>
                <a:spcPct val="35000"/>
              </a:spcAft>
              <a:buFont typeface="+mj-lt"/>
              <a:buAutoNum type="alphaLcParenR"/>
            </a:pPr>
            <a:r>
              <a:rPr lang="de-DE" sz="1600" b="0" i="0" kern="1200" dirty="0"/>
              <a:t>Stärken &amp; Schwächen von </a:t>
            </a:r>
            <a:r>
              <a:rPr lang="de-DE" sz="1600" b="0" i="0" kern="1200" dirty="0" err="1"/>
              <a:t>SuS</a:t>
            </a:r>
            <a:r>
              <a:rPr lang="de-DE" sz="1600" b="0" i="0" kern="1200" dirty="0"/>
              <a:t> einschätzen</a:t>
            </a:r>
          </a:p>
          <a:p>
            <a:pPr marL="342900" lvl="0" indent="-342900" defTabSz="711200">
              <a:lnSpc>
                <a:spcPct val="100000"/>
              </a:lnSpc>
              <a:spcBef>
                <a:spcPct val="0"/>
              </a:spcBef>
              <a:spcAft>
                <a:spcPct val="35000"/>
              </a:spcAft>
              <a:buFont typeface="+mj-lt"/>
              <a:buAutoNum type="alphaLcParenR"/>
            </a:pPr>
            <a:r>
              <a:rPr lang="de-DE" sz="1600" b="0" i="0" kern="1200" dirty="0"/>
              <a:t>Potential von Aufgaben einschätzen</a:t>
            </a:r>
            <a:endParaRPr lang="en-US" sz="1600" kern="1200" dirty="0"/>
          </a:p>
        </p:txBody>
      </p:sp>
      <p:sp>
        <p:nvSpPr>
          <p:cNvPr id="19" name="Freihandform 18">
            <a:extLst>
              <a:ext uri="{FF2B5EF4-FFF2-40B4-BE49-F238E27FC236}">
                <a16:creationId xmlns:a16="http://schemas.microsoft.com/office/drawing/2014/main" id="{14069269-BCF2-9518-FD2F-1E4EE89BD6D7}"/>
              </a:ext>
            </a:extLst>
          </p:cNvPr>
          <p:cNvSpPr/>
          <p:nvPr/>
        </p:nvSpPr>
        <p:spPr>
          <a:xfrm>
            <a:off x="5098349" y="3371552"/>
            <a:ext cx="3624850" cy="1163372"/>
          </a:xfrm>
          <a:custGeom>
            <a:avLst/>
            <a:gdLst>
              <a:gd name="connsiteX0" fmla="*/ 0 w 3835313"/>
              <a:gd name="connsiteY0" fmla="*/ 0 h 1163372"/>
              <a:gd name="connsiteX1" fmla="*/ 3835313 w 3835313"/>
              <a:gd name="connsiteY1" fmla="*/ 0 h 1163372"/>
              <a:gd name="connsiteX2" fmla="*/ 3835313 w 3835313"/>
              <a:gd name="connsiteY2" fmla="*/ 1163372 h 1163372"/>
              <a:gd name="connsiteX3" fmla="*/ 0 w 3835313"/>
              <a:gd name="connsiteY3" fmla="*/ 1163372 h 1163372"/>
              <a:gd name="connsiteX4" fmla="*/ 0 w 3835313"/>
              <a:gd name="connsiteY4" fmla="*/ 0 h 1163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835313" h="1163372">
                <a:moveTo>
                  <a:pt x="0" y="0"/>
                </a:moveTo>
                <a:lnTo>
                  <a:pt x="3835313" y="0"/>
                </a:lnTo>
                <a:lnTo>
                  <a:pt x="3835313" y="1163372"/>
                </a:lnTo>
                <a:lnTo>
                  <a:pt x="0" y="116337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t" anchorCtr="0">
            <a:noAutofit/>
          </a:bodyPr>
          <a:lstStyle/>
          <a:p>
            <a:pPr marL="342900" lvl="0" indent="-342900" defTabSz="711200">
              <a:lnSpc>
                <a:spcPct val="100000"/>
              </a:lnSpc>
              <a:spcBef>
                <a:spcPct val="0"/>
              </a:spcBef>
              <a:spcAft>
                <a:spcPct val="35000"/>
              </a:spcAft>
              <a:buFont typeface="+mj-lt"/>
              <a:buAutoNum type="alphaLcParenR"/>
            </a:pPr>
            <a:r>
              <a:rPr lang="en-US" sz="1600" kern="1200" dirty="0"/>
              <a:t>Rolle von </a:t>
            </a:r>
            <a:r>
              <a:rPr lang="en-US" sz="1600" kern="1200" dirty="0" err="1"/>
              <a:t>Aufgaben</a:t>
            </a:r>
            <a:r>
              <a:rPr lang="en-US" sz="1600" kern="1200" dirty="0"/>
              <a:t> </a:t>
            </a:r>
            <a:r>
              <a:rPr lang="en-US" sz="1600" kern="1200" dirty="0" err="1"/>
              <a:t>bei</a:t>
            </a:r>
            <a:r>
              <a:rPr lang="en-US" sz="1600" kern="1200" dirty="0"/>
              <a:t> der </a:t>
            </a:r>
            <a:r>
              <a:rPr lang="en-US" sz="1600" kern="1200" dirty="0" err="1"/>
              <a:t>Förderung</a:t>
            </a:r>
            <a:endParaRPr lang="en-US" sz="1600" kern="1200" dirty="0"/>
          </a:p>
          <a:p>
            <a:pPr marL="342900" lvl="0" indent="-342900" defTabSz="711200">
              <a:lnSpc>
                <a:spcPct val="100000"/>
              </a:lnSpc>
              <a:spcBef>
                <a:spcPct val="0"/>
              </a:spcBef>
              <a:spcAft>
                <a:spcPct val="35000"/>
              </a:spcAft>
              <a:buFont typeface="+mj-lt"/>
              <a:buAutoNum type="alphaLcParenR"/>
            </a:pPr>
            <a:r>
              <a:rPr lang="de-DE" sz="1600" b="0" i="0" kern="1200" dirty="0"/>
              <a:t>Beweisen im Unterricht fördern</a:t>
            </a:r>
            <a:endParaRPr lang="en-US" sz="1600" kern="1200" dirty="0"/>
          </a:p>
        </p:txBody>
      </p:sp>
      <p:sp>
        <p:nvSpPr>
          <p:cNvPr id="21" name="Freihandform 20">
            <a:extLst>
              <a:ext uri="{FF2B5EF4-FFF2-40B4-BE49-F238E27FC236}">
                <a16:creationId xmlns:a16="http://schemas.microsoft.com/office/drawing/2014/main" id="{A26A7DB0-77FB-C741-A911-43C47A8254D7}"/>
              </a:ext>
            </a:extLst>
          </p:cNvPr>
          <p:cNvSpPr/>
          <p:nvPr/>
        </p:nvSpPr>
        <p:spPr>
          <a:xfrm>
            <a:off x="395288" y="1951538"/>
            <a:ext cx="4006369" cy="1224309"/>
          </a:xfrm>
          <a:custGeom>
            <a:avLst/>
            <a:gdLst>
              <a:gd name="connsiteX0" fmla="*/ 0 w 4006369"/>
              <a:gd name="connsiteY0" fmla="*/ 0 h 1224309"/>
              <a:gd name="connsiteX1" fmla="*/ 3394215 w 4006369"/>
              <a:gd name="connsiteY1" fmla="*/ 0 h 1224309"/>
              <a:gd name="connsiteX2" fmla="*/ 4006369 w 4006369"/>
              <a:gd name="connsiteY2" fmla="*/ 612155 h 1224309"/>
              <a:gd name="connsiteX3" fmla="*/ 3394215 w 4006369"/>
              <a:gd name="connsiteY3" fmla="*/ 1224309 h 1224309"/>
              <a:gd name="connsiteX4" fmla="*/ 0 w 4006369"/>
              <a:gd name="connsiteY4" fmla="*/ 1224309 h 1224309"/>
              <a:gd name="connsiteX5" fmla="*/ 612155 w 4006369"/>
              <a:gd name="connsiteY5" fmla="*/ 612155 h 1224309"/>
              <a:gd name="connsiteX6" fmla="*/ 0 w 4006369"/>
              <a:gd name="connsiteY6" fmla="*/ 0 h 122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6369" h="1224309">
                <a:moveTo>
                  <a:pt x="0" y="0"/>
                </a:moveTo>
                <a:lnTo>
                  <a:pt x="3394215" y="0"/>
                </a:lnTo>
                <a:lnTo>
                  <a:pt x="4006369" y="612155"/>
                </a:lnTo>
                <a:lnTo>
                  <a:pt x="3394215" y="1224309"/>
                </a:lnTo>
                <a:lnTo>
                  <a:pt x="0" y="1224309"/>
                </a:lnTo>
                <a:lnTo>
                  <a:pt x="612155" y="612155"/>
                </a:lnTo>
                <a:lnTo>
                  <a:pt x="0" y="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800179" tIns="62674" rIns="674828" bIns="62674" numCol="1" spcCol="1270" anchor="ctr" anchorCtr="0">
            <a:noAutofit/>
          </a:bodyPr>
          <a:lstStyle/>
          <a:p>
            <a:pPr marL="0" lvl="0" indent="0" algn="ctr" defTabSz="2089150">
              <a:lnSpc>
                <a:spcPct val="90000"/>
              </a:lnSpc>
              <a:spcBef>
                <a:spcPct val="0"/>
              </a:spcBef>
              <a:spcAft>
                <a:spcPct val="35000"/>
              </a:spcAft>
              <a:buNone/>
            </a:pPr>
            <a:r>
              <a:rPr lang="de-DE" sz="3600" kern="1200" dirty="0"/>
              <a:t>Diagnose</a:t>
            </a:r>
          </a:p>
        </p:txBody>
      </p:sp>
      <p:sp>
        <p:nvSpPr>
          <p:cNvPr id="23" name="Freihandform 22">
            <a:extLst>
              <a:ext uri="{FF2B5EF4-FFF2-40B4-BE49-F238E27FC236}">
                <a16:creationId xmlns:a16="http://schemas.microsoft.com/office/drawing/2014/main" id="{8464A38C-C616-D698-8E98-A6247CC6124E}"/>
              </a:ext>
            </a:extLst>
          </p:cNvPr>
          <p:cNvSpPr/>
          <p:nvPr/>
        </p:nvSpPr>
        <p:spPr>
          <a:xfrm>
            <a:off x="4907590" y="1969240"/>
            <a:ext cx="4006369" cy="1224309"/>
          </a:xfrm>
          <a:custGeom>
            <a:avLst/>
            <a:gdLst>
              <a:gd name="connsiteX0" fmla="*/ 0 w 4006369"/>
              <a:gd name="connsiteY0" fmla="*/ 0 h 1224309"/>
              <a:gd name="connsiteX1" fmla="*/ 3394215 w 4006369"/>
              <a:gd name="connsiteY1" fmla="*/ 0 h 1224309"/>
              <a:gd name="connsiteX2" fmla="*/ 4006369 w 4006369"/>
              <a:gd name="connsiteY2" fmla="*/ 612155 h 1224309"/>
              <a:gd name="connsiteX3" fmla="*/ 3394215 w 4006369"/>
              <a:gd name="connsiteY3" fmla="*/ 1224309 h 1224309"/>
              <a:gd name="connsiteX4" fmla="*/ 0 w 4006369"/>
              <a:gd name="connsiteY4" fmla="*/ 1224309 h 1224309"/>
              <a:gd name="connsiteX5" fmla="*/ 612155 w 4006369"/>
              <a:gd name="connsiteY5" fmla="*/ 612155 h 1224309"/>
              <a:gd name="connsiteX6" fmla="*/ 0 w 4006369"/>
              <a:gd name="connsiteY6" fmla="*/ 0 h 1224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6369" h="1224309">
                <a:moveTo>
                  <a:pt x="0" y="0"/>
                </a:moveTo>
                <a:lnTo>
                  <a:pt x="3394215" y="0"/>
                </a:lnTo>
                <a:lnTo>
                  <a:pt x="4006369" y="612155"/>
                </a:lnTo>
                <a:lnTo>
                  <a:pt x="3394215" y="1224309"/>
                </a:lnTo>
                <a:lnTo>
                  <a:pt x="0" y="1224309"/>
                </a:lnTo>
                <a:lnTo>
                  <a:pt x="612155" y="612155"/>
                </a:lnTo>
                <a:lnTo>
                  <a:pt x="0" y="0"/>
                </a:lnTo>
                <a:close/>
              </a:path>
            </a:pathLst>
          </a:custGeom>
        </p:spPr>
        <p:style>
          <a:lnRef idx="2">
            <a:schemeClr val="lt2">
              <a:hueOff val="0"/>
              <a:satOff val="0"/>
              <a:lumOff val="0"/>
              <a:alphaOff val="0"/>
            </a:schemeClr>
          </a:lnRef>
          <a:fillRef idx="1">
            <a:schemeClr val="dk2">
              <a:hueOff val="0"/>
              <a:satOff val="0"/>
              <a:lumOff val="0"/>
              <a:alphaOff val="0"/>
            </a:schemeClr>
          </a:fillRef>
          <a:effectRef idx="0">
            <a:schemeClr val="dk2">
              <a:hueOff val="0"/>
              <a:satOff val="0"/>
              <a:lumOff val="0"/>
              <a:alphaOff val="0"/>
            </a:schemeClr>
          </a:effectRef>
          <a:fontRef idx="minor">
            <a:schemeClr val="lt1"/>
          </a:fontRef>
        </p:style>
        <p:txBody>
          <a:bodyPr spcFirstLastPara="0" vert="horz" wrap="square" lIns="800179" tIns="62674" rIns="674828" bIns="62674" numCol="1" spcCol="1270" anchor="ctr" anchorCtr="0">
            <a:noAutofit/>
          </a:bodyPr>
          <a:lstStyle/>
          <a:p>
            <a:pPr marL="0" lvl="0" indent="0" algn="ctr" defTabSz="2089150">
              <a:lnSpc>
                <a:spcPct val="90000"/>
              </a:lnSpc>
              <a:spcBef>
                <a:spcPct val="0"/>
              </a:spcBef>
              <a:spcAft>
                <a:spcPct val="35000"/>
              </a:spcAft>
              <a:buNone/>
            </a:pPr>
            <a:r>
              <a:rPr lang="de-DE" sz="3600" kern="1200" dirty="0"/>
              <a:t>Förderung</a:t>
            </a:r>
          </a:p>
        </p:txBody>
      </p:sp>
    </p:spTree>
    <p:extLst>
      <p:ext uri="{BB962C8B-B14F-4D97-AF65-F5344CB8AC3E}">
        <p14:creationId xmlns:p14="http://schemas.microsoft.com/office/powerpoint/2010/main" val="216803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28"/>
                                        </p:tgtEl>
                                      </p:cBhvr>
                                    </p:animEffect>
                                    <p:set>
                                      <p:cBhvr>
                                        <p:cTn id="10" dur="1" fill="hold">
                                          <p:stCondLst>
                                            <p:cond delay="499"/>
                                          </p:stCondLst>
                                        </p:cTn>
                                        <p:tgtEl>
                                          <p:spTgt spid="28"/>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xEl>
                                              <p:pRg st="1" end="1"/>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14" grpId="0"/>
      <p:bldP spid="21"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480E05F3-D497-1027-ABCE-4E29140DD8B2}"/>
              </a:ext>
            </a:extLst>
          </p:cNvPr>
          <p:cNvSpPr>
            <a:spLocks noGrp="1"/>
          </p:cNvSpPr>
          <p:nvPr>
            <p:ph type="title"/>
          </p:nvPr>
        </p:nvSpPr>
        <p:spPr/>
        <p:txBody>
          <a:bodyPr/>
          <a:lstStyle/>
          <a:p>
            <a:r>
              <a:rPr lang="de-DE" dirty="0"/>
              <a:t>Simulationen</a:t>
            </a:r>
          </a:p>
        </p:txBody>
      </p:sp>
      <p:sp>
        <p:nvSpPr>
          <p:cNvPr id="4" name="Bildplatzhalter 3">
            <a:extLst>
              <a:ext uri="{FF2B5EF4-FFF2-40B4-BE49-F238E27FC236}">
                <a16:creationId xmlns:a16="http://schemas.microsoft.com/office/drawing/2014/main" id="{583DC57B-82F3-A8C1-6A5A-3676A1639C53}"/>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BCB3D976-A15B-E283-738C-818660CB85BF}"/>
              </a:ext>
            </a:extLst>
          </p:cNvPr>
          <p:cNvSpPr>
            <a:spLocks noGrp="1"/>
          </p:cNvSpPr>
          <p:nvPr>
            <p:ph type="sldNum" sz="quarter" idx="12"/>
          </p:nvPr>
        </p:nvSpPr>
        <p:spPr/>
        <p:txBody>
          <a:bodyPr/>
          <a:lstStyle/>
          <a:p>
            <a:fld id="{04DA90AE-A642-9F4D-BA94-82F41D55CFC7}" type="slidenum">
              <a:rPr lang="de-DE" smtClean="0"/>
              <a:pPr/>
              <a:t>11</a:t>
            </a:fld>
            <a:endParaRPr lang="de-DE" dirty="0"/>
          </a:p>
        </p:txBody>
      </p:sp>
      <p:sp>
        <p:nvSpPr>
          <p:cNvPr id="7" name="Textplatzhalter 6">
            <a:extLst>
              <a:ext uri="{FF2B5EF4-FFF2-40B4-BE49-F238E27FC236}">
                <a16:creationId xmlns:a16="http://schemas.microsoft.com/office/drawing/2014/main" id="{D20A245A-72FB-B78D-06B2-4AF22BA7F33F}"/>
              </a:ext>
            </a:extLst>
          </p:cNvPr>
          <p:cNvSpPr>
            <a:spLocks noGrp="1"/>
          </p:cNvSpPr>
          <p:nvPr>
            <p:ph type="body" sz="quarter" idx="13"/>
          </p:nvPr>
        </p:nvSpPr>
        <p:spPr/>
        <p:txBody>
          <a:bodyPr/>
          <a:lstStyle/>
          <a:p>
            <a:endParaRPr lang="de-DE"/>
          </a:p>
        </p:txBody>
      </p:sp>
      <p:pic>
        <p:nvPicPr>
          <p:cNvPr id="11" name="Grafik 10">
            <a:extLst>
              <a:ext uri="{FF2B5EF4-FFF2-40B4-BE49-F238E27FC236}">
                <a16:creationId xmlns:a16="http://schemas.microsoft.com/office/drawing/2014/main" id="{0BEDFB4A-C0B7-0783-8F13-AC25D1543F4C}"/>
              </a:ext>
            </a:extLst>
          </p:cNvPr>
          <p:cNvPicPr>
            <a:picLocks noChangeAspect="1"/>
          </p:cNvPicPr>
          <p:nvPr/>
        </p:nvPicPr>
        <p:blipFill>
          <a:blip r:embed="rId3"/>
          <a:stretch>
            <a:fillRect/>
          </a:stretch>
        </p:blipFill>
        <p:spPr>
          <a:xfrm>
            <a:off x="2840831" y="1494954"/>
            <a:ext cx="3462338" cy="3462338"/>
          </a:xfrm>
          <a:prstGeom prst="rect">
            <a:avLst/>
          </a:prstGeom>
        </p:spPr>
      </p:pic>
    </p:spTree>
    <p:extLst>
      <p:ext uri="{BB962C8B-B14F-4D97-AF65-F5344CB8AC3E}">
        <p14:creationId xmlns:p14="http://schemas.microsoft.com/office/powerpoint/2010/main" val="35996103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674174F-15A9-F5EE-7EE4-C8F608CDE3D9}"/>
              </a:ext>
            </a:extLst>
          </p:cNvPr>
          <p:cNvSpPr>
            <a:spLocks noGrp="1"/>
          </p:cNvSpPr>
          <p:nvPr>
            <p:ph idx="1"/>
          </p:nvPr>
        </p:nvSpPr>
        <p:spPr/>
        <p:txBody>
          <a:bodyPr/>
          <a:lstStyle/>
          <a:p>
            <a:r>
              <a:rPr lang="de-DE" dirty="0"/>
              <a:t>Begriff:</a:t>
            </a:r>
          </a:p>
          <a:p>
            <a:pPr marL="0" indent="0" algn="ctr">
              <a:buNone/>
            </a:pPr>
            <a:r>
              <a:rPr lang="de-DE" sz="2000" i="1" dirty="0"/>
              <a:t>Eine Simulation ist eine Lernumgebung, die bestimmte Aspekte professioneller Praxis abbildet, und sich durch Interaktivität auszeichnet.</a:t>
            </a:r>
          </a:p>
          <a:p>
            <a:pPr marL="0" indent="0" algn="r">
              <a:buNone/>
            </a:pPr>
            <a:r>
              <a:rPr lang="de-DE" sz="1000" dirty="0">
                <a:solidFill>
                  <a:schemeClr val="bg1">
                    <a:lumMod val="65000"/>
                  </a:schemeClr>
                </a:solidFill>
              </a:rPr>
              <a:t>(Petko, 2014; Cook et al., 2013)</a:t>
            </a:r>
          </a:p>
          <a:p>
            <a:endParaRPr lang="de-DE" dirty="0"/>
          </a:p>
          <a:p>
            <a:r>
              <a:rPr lang="de-DE" dirty="0"/>
              <a:t>Verschiedene Varianten: reale vs. computer-basierte Simulation</a:t>
            </a:r>
          </a:p>
        </p:txBody>
      </p:sp>
      <p:sp>
        <p:nvSpPr>
          <p:cNvPr id="3" name="Titel 2">
            <a:extLst>
              <a:ext uri="{FF2B5EF4-FFF2-40B4-BE49-F238E27FC236}">
                <a16:creationId xmlns:a16="http://schemas.microsoft.com/office/drawing/2014/main" id="{480E05F3-D497-1027-ABCE-4E29140DD8B2}"/>
              </a:ext>
            </a:extLst>
          </p:cNvPr>
          <p:cNvSpPr>
            <a:spLocks noGrp="1"/>
          </p:cNvSpPr>
          <p:nvPr>
            <p:ph type="title"/>
          </p:nvPr>
        </p:nvSpPr>
        <p:spPr/>
        <p:txBody>
          <a:bodyPr/>
          <a:lstStyle/>
          <a:p>
            <a:r>
              <a:rPr lang="de-DE" dirty="0"/>
              <a:t>Lernbezogene Simulationen</a:t>
            </a:r>
          </a:p>
        </p:txBody>
      </p:sp>
      <p:sp>
        <p:nvSpPr>
          <p:cNvPr id="4" name="Bildplatzhalter 3">
            <a:extLst>
              <a:ext uri="{FF2B5EF4-FFF2-40B4-BE49-F238E27FC236}">
                <a16:creationId xmlns:a16="http://schemas.microsoft.com/office/drawing/2014/main" id="{583DC57B-82F3-A8C1-6A5A-3676A1639C53}"/>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BCB3D976-A15B-E283-738C-818660CB85BF}"/>
              </a:ext>
            </a:extLst>
          </p:cNvPr>
          <p:cNvSpPr>
            <a:spLocks noGrp="1"/>
          </p:cNvSpPr>
          <p:nvPr>
            <p:ph type="sldNum" sz="quarter" idx="12"/>
          </p:nvPr>
        </p:nvSpPr>
        <p:spPr/>
        <p:txBody>
          <a:bodyPr/>
          <a:lstStyle/>
          <a:p>
            <a:fld id="{04DA90AE-A642-9F4D-BA94-82F41D55CFC7}" type="slidenum">
              <a:rPr lang="de-DE" smtClean="0"/>
              <a:pPr/>
              <a:t>12</a:t>
            </a:fld>
            <a:endParaRPr lang="de-DE" dirty="0"/>
          </a:p>
        </p:txBody>
      </p:sp>
      <p:sp>
        <p:nvSpPr>
          <p:cNvPr id="7" name="Textplatzhalter 6">
            <a:extLst>
              <a:ext uri="{FF2B5EF4-FFF2-40B4-BE49-F238E27FC236}">
                <a16:creationId xmlns:a16="http://schemas.microsoft.com/office/drawing/2014/main" id="{D20A245A-72FB-B78D-06B2-4AF22BA7F33F}"/>
              </a:ext>
            </a:extLst>
          </p:cNvPr>
          <p:cNvSpPr>
            <a:spLocks noGrp="1"/>
          </p:cNvSpPr>
          <p:nvPr>
            <p:ph type="body" sz="quarter" idx="13"/>
          </p:nvPr>
        </p:nvSpPr>
        <p:spPr/>
        <p:txBody>
          <a:bodyPr/>
          <a:lstStyle/>
          <a:p>
            <a:endParaRPr lang="de-DE"/>
          </a:p>
        </p:txBody>
      </p:sp>
      <p:pic>
        <p:nvPicPr>
          <p:cNvPr id="1026" name="Picture 2" descr="Free Vr Virtual Reality illustration and picture">
            <a:hlinkClick r:id="rId3"/>
            <a:extLst>
              <a:ext uri="{FF2B5EF4-FFF2-40B4-BE49-F238E27FC236}">
                <a16:creationId xmlns:a16="http://schemas.microsoft.com/office/drawing/2014/main" id="{BD8997CA-5545-F710-B5DC-6F59B015DC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81048" y="3865020"/>
            <a:ext cx="1663360" cy="106037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ree Drama Comedy And Tragedy vector and picture">
            <a:hlinkClick r:id="rId5"/>
            <a:extLst>
              <a:ext uri="{FF2B5EF4-FFF2-40B4-BE49-F238E27FC236}">
                <a16:creationId xmlns:a16="http://schemas.microsoft.com/office/drawing/2014/main" id="{9D5388A8-966C-A4E6-7F04-0F015A1C792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43437" y="3799135"/>
            <a:ext cx="1193378" cy="107766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ree Screen Monitor vector and picture">
            <a:hlinkClick r:id="rId7"/>
            <a:extLst>
              <a:ext uri="{FF2B5EF4-FFF2-40B4-BE49-F238E27FC236}">
                <a16:creationId xmlns:a16="http://schemas.microsoft.com/office/drawing/2014/main" id="{75722B5F-20B2-7F23-6022-74BCC24B6409}"/>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8219" y="3868828"/>
            <a:ext cx="1299170" cy="11042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2731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3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674174F-15A9-F5EE-7EE4-C8F608CDE3D9}"/>
              </a:ext>
            </a:extLst>
          </p:cNvPr>
          <p:cNvSpPr>
            <a:spLocks noGrp="1"/>
          </p:cNvSpPr>
          <p:nvPr>
            <p:ph idx="1"/>
          </p:nvPr>
        </p:nvSpPr>
        <p:spPr/>
        <p:txBody>
          <a:bodyPr>
            <a:normAutofit/>
          </a:bodyPr>
          <a:lstStyle/>
          <a:p>
            <a:r>
              <a:rPr lang="de-DE" dirty="0"/>
              <a:t>Effektiv zur Professionalisierung eingesetzt, z.B. bei Lehrkräften</a:t>
            </a:r>
          </a:p>
          <a:p>
            <a:pPr marL="0" indent="0" algn="r">
              <a:buNone/>
            </a:pPr>
            <a:r>
              <a:rPr lang="de-DE" sz="1000" dirty="0">
                <a:solidFill>
                  <a:srgbClr val="929292"/>
                </a:solidFill>
              </a:rPr>
              <a:t>(Chernikova et al., 2020)</a:t>
            </a:r>
          </a:p>
          <a:p>
            <a:r>
              <a:rPr lang="de-DE" dirty="0"/>
              <a:t>Balance aus Authentizität und Komplexitätsreduktion</a:t>
            </a:r>
          </a:p>
          <a:p>
            <a:endParaRPr lang="de-DE" dirty="0"/>
          </a:p>
          <a:p>
            <a:endParaRPr lang="de-DE" dirty="0"/>
          </a:p>
          <a:p>
            <a:endParaRPr lang="de-DE" dirty="0"/>
          </a:p>
          <a:p>
            <a:pPr marL="0" indent="0" algn="r">
              <a:buNone/>
            </a:pPr>
            <a:r>
              <a:rPr lang="de-DE" sz="1000" dirty="0">
                <a:solidFill>
                  <a:srgbClr val="929292"/>
                </a:solidFill>
              </a:rPr>
              <a:t>(Codreanu et al., 2020; Grossman et al., 2009)</a:t>
            </a:r>
          </a:p>
          <a:p>
            <a:r>
              <a:rPr lang="de-DE" dirty="0"/>
              <a:t>Erlaubt bewusste Übung von fokussierten Fähigkeiten</a:t>
            </a:r>
          </a:p>
          <a:p>
            <a:pPr marL="0" indent="0" algn="r">
              <a:buNone/>
            </a:pPr>
            <a:r>
              <a:rPr lang="de-DE" sz="1000" dirty="0">
                <a:solidFill>
                  <a:srgbClr val="929292"/>
                </a:solidFill>
              </a:rPr>
              <a:t>(Ericsson et al., 1993)</a:t>
            </a:r>
          </a:p>
        </p:txBody>
      </p:sp>
      <p:sp>
        <p:nvSpPr>
          <p:cNvPr id="3" name="Titel 2">
            <a:extLst>
              <a:ext uri="{FF2B5EF4-FFF2-40B4-BE49-F238E27FC236}">
                <a16:creationId xmlns:a16="http://schemas.microsoft.com/office/drawing/2014/main" id="{480E05F3-D497-1027-ABCE-4E29140DD8B2}"/>
              </a:ext>
            </a:extLst>
          </p:cNvPr>
          <p:cNvSpPr>
            <a:spLocks noGrp="1"/>
          </p:cNvSpPr>
          <p:nvPr>
            <p:ph type="title"/>
          </p:nvPr>
        </p:nvSpPr>
        <p:spPr/>
        <p:txBody>
          <a:bodyPr/>
          <a:lstStyle/>
          <a:p>
            <a:r>
              <a:rPr lang="de-DE" dirty="0"/>
              <a:t>Simulationen in der Fortbildung von Lehrkräften</a:t>
            </a:r>
          </a:p>
        </p:txBody>
      </p:sp>
      <p:sp>
        <p:nvSpPr>
          <p:cNvPr id="4" name="Bildplatzhalter 3">
            <a:extLst>
              <a:ext uri="{FF2B5EF4-FFF2-40B4-BE49-F238E27FC236}">
                <a16:creationId xmlns:a16="http://schemas.microsoft.com/office/drawing/2014/main" id="{583DC57B-82F3-A8C1-6A5A-3676A1639C53}"/>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BCB3D976-A15B-E283-738C-818660CB85BF}"/>
              </a:ext>
            </a:extLst>
          </p:cNvPr>
          <p:cNvSpPr>
            <a:spLocks noGrp="1"/>
          </p:cNvSpPr>
          <p:nvPr>
            <p:ph type="sldNum" sz="quarter" idx="12"/>
          </p:nvPr>
        </p:nvSpPr>
        <p:spPr/>
        <p:txBody>
          <a:bodyPr/>
          <a:lstStyle/>
          <a:p>
            <a:fld id="{04DA90AE-A642-9F4D-BA94-82F41D55CFC7}" type="slidenum">
              <a:rPr lang="de-DE" smtClean="0"/>
              <a:pPr/>
              <a:t>13</a:t>
            </a:fld>
            <a:endParaRPr lang="de-DE" dirty="0"/>
          </a:p>
        </p:txBody>
      </p:sp>
      <p:sp>
        <p:nvSpPr>
          <p:cNvPr id="7" name="Textplatzhalter 6">
            <a:extLst>
              <a:ext uri="{FF2B5EF4-FFF2-40B4-BE49-F238E27FC236}">
                <a16:creationId xmlns:a16="http://schemas.microsoft.com/office/drawing/2014/main" id="{D20A245A-72FB-B78D-06B2-4AF22BA7F33F}"/>
              </a:ext>
            </a:extLst>
          </p:cNvPr>
          <p:cNvSpPr>
            <a:spLocks noGrp="1"/>
          </p:cNvSpPr>
          <p:nvPr>
            <p:ph type="body" sz="quarter" idx="13"/>
          </p:nvPr>
        </p:nvSpPr>
        <p:spPr/>
        <p:txBody>
          <a:bodyPr/>
          <a:lstStyle/>
          <a:p>
            <a:endParaRPr lang="de-DE"/>
          </a:p>
        </p:txBody>
      </p:sp>
      <p:grpSp>
        <p:nvGrpSpPr>
          <p:cNvPr id="11" name="Gruppieren 10">
            <a:extLst>
              <a:ext uri="{FF2B5EF4-FFF2-40B4-BE49-F238E27FC236}">
                <a16:creationId xmlns:a16="http://schemas.microsoft.com/office/drawing/2014/main" id="{787F1B90-1CCC-D59B-22F5-9774A082F538}"/>
              </a:ext>
            </a:extLst>
          </p:cNvPr>
          <p:cNvGrpSpPr/>
          <p:nvPr/>
        </p:nvGrpSpPr>
        <p:grpSpPr>
          <a:xfrm>
            <a:off x="2549708" y="2828434"/>
            <a:ext cx="4562822" cy="1400666"/>
            <a:chOff x="1302248" y="1762090"/>
            <a:chExt cx="7284669" cy="2409411"/>
          </a:xfrm>
        </p:grpSpPr>
        <p:sp>
          <p:nvSpPr>
            <p:cNvPr id="12" name="Dreieck 11">
              <a:extLst>
                <a:ext uri="{FF2B5EF4-FFF2-40B4-BE49-F238E27FC236}">
                  <a16:creationId xmlns:a16="http://schemas.microsoft.com/office/drawing/2014/main" id="{60F2B142-F89E-BE51-9579-5C349A9AC3C9}"/>
                </a:ext>
              </a:extLst>
            </p:cNvPr>
            <p:cNvSpPr/>
            <p:nvPr/>
          </p:nvSpPr>
          <p:spPr>
            <a:xfrm>
              <a:off x="4333164" y="2718015"/>
              <a:ext cx="477671" cy="145348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14000"/>
                </a:lnSpc>
              </a:pPr>
              <a:endParaRPr lang="en-US" dirty="0"/>
            </a:p>
          </p:txBody>
        </p:sp>
        <p:sp>
          <p:nvSpPr>
            <p:cNvPr id="13" name="Rechteck 12">
              <a:extLst>
                <a:ext uri="{FF2B5EF4-FFF2-40B4-BE49-F238E27FC236}">
                  <a16:creationId xmlns:a16="http://schemas.microsoft.com/office/drawing/2014/main" id="{91737C28-5967-3B33-FA22-D785717B370A}"/>
                </a:ext>
              </a:extLst>
            </p:cNvPr>
            <p:cNvSpPr/>
            <p:nvPr/>
          </p:nvSpPr>
          <p:spPr>
            <a:xfrm rot="21206588">
              <a:off x="2217760" y="2506475"/>
              <a:ext cx="4708478" cy="2115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14000"/>
                </a:lnSpc>
              </a:pPr>
              <a:endParaRPr lang="en-US" dirty="0"/>
            </a:p>
          </p:txBody>
        </p:sp>
        <p:sp>
          <p:nvSpPr>
            <p:cNvPr id="14" name="Textfeld 13">
              <a:extLst>
                <a:ext uri="{FF2B5EF4-FFF2-40B4-BE49-F238E27FC236}">
                  <a16:creationId xmlns:a16="http://schemas.microsoft.com/office/drawing/2014/main" id="{562D78A0-2097-4CB4-D0BA-0088A0A76721}"/>
                </a:ext>
              </a:extLst>
            </p:cNvPr>
            <p:cNvSpPr txBox="1"/>
            <p:nvPr/>
          </p:nvSpPr>
          <p:spPr>
            <a:xfrm>
              <a:off x="1302248" y="2217514"/>
              <a:ext cx="1839404" cy="455424"/>
            </a:xfrm>
            <a:prstGeom prst="rect">
              <a:avLst/>
            </a:prstGeom>
            <a:noFill/>
          </p:spPr>
          <p:txBody>
            <a:bodyPr wrap="square" lIns="0" tIns="0" rIns="0" bIns="0" rtlCol="0">
              <a:spAutoFit/>
            </a:bodyPr>
            <a:lstStyle/>
            <a:p>
              <a:pPr>
                <a:lnSpc>
                  <a:spcPct val="114000"/>
                </a:lnSpc>
              </a:pPr>
              <a:r>
                <a:rPr lang="de-DE" sz="1600">
                  <a:solidFill>
                    <a:srgbClr val="595959"/>
                  </a:solidFill>
                  <a:latin typeface="+mn-lt"/>
                </a:rPr>
                <a:t>Authentizität</a:t>
              </a:r>
            </a:p>
          </p:txBody>
        </p:sp>
        <p:sp>
          <p:nvSpPr>
            <p:cNvPr id="15" name="Textfeld 14">
              <a:extLst>
                <a:ext uri="{FF2B5EF4-FFF2-40B4-BE49-F238E27FC236}">
                  <a16:creationId xmlns:a16="http://schemas.microsoft.com/office/drawing/2014/main" id="{339343BD-199D-CCD9-923D-7F199E9B58A1}"/>
                </a:ext>
              </a:extLst>
            </p:cNvPr>
            <p:cNvSpPr txBox="1"/>
            <p:nvPr/>
          </p:nvSpPr>
          <p:spPr>
            <a:xfrm>
              <a:off x="5257181" y="1762090"/>
              <a:ext cx="3329736" cy="455424"/>
            </a:xfrm>
            <a:prstGeom prst="rect">
              <a:avLst/>
            </a:prstGeom>
            <a:noFill/>
          </p:spPr>
          <p:txBody>
            <a:bodyPr wrap="square" lIns="0" tIns="0" rIns="0" bIns="0" rtlCol="0">
              <a:spAutoFit/>
            </a:bodyPr>
            <a:lstStyle/>
            <a:p>
              <a:pPr>
                <a:lnSpc>
                  <a:spcPct val="114000"/>
                </a:lnSpc>
              </a:pPr>
              <a:r>
                <a:rPr lang="de-DE" sz="1600">
                  <a:solidFill>
                    <a:srgbClr val="595959"/>
                  </a:solidFill>
                  <a:latin typeface="+mn-lt"/>
                </a:rPr>
                <a:t>Komplexitätsreduktion</a:t>
              </a:r>
            </a:p>
          </p:txBody>
        </p:sp>
      </p:grpSp>
    </p:spTree>
    <p:extLst>
      <p:ext uri="{BB962C8B-B14F-4D97-AF65-F5344CB8AC3E}">
        <p14:creationId xmlns:p14="http://schemas.microsoft.com/office/powerpoint/2010/main" val="8500290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674174F-15A9-F5EE-7EE4-C8F608CDE3D9}"/>
              </a:ext>
            </a:extLst>
          </p:cNvPr>
          <p:cNvSpPr>
            <a:spLocks noGrp="1"/>
          </p:cNvSpPr>
          <p:nvPr>
            <p:ph idx="1"/>
          </p:nvPr>
        </p:nvSpPr>
        <p:spPr/>
        <p:txBody>
          <a:bodyPr>
            <a:normAutofit lnSpcReduction="10000"/>
          </a:bodyPr>
          <a:lstStyle/>
          <a:p>
            <a:r>
              <a:rPr lang="de-DE" dirty="0"/>
              <a:t>Wir haben eine Simulation zur Diagnose und Förderung von Beweiskompetenz für Sie vorbereitet.</a:t>
            </a:r>
          </a:p>
          <a:p>
            <a:r>
              <a:rPr lang="de-DE" dirty="0"/>
              <a:t>Ziele </a:t>
            </a:r>
          </a:p>
          <a:p>
            <a:pPr lvl="1"/>
            <a:r>
              <a:rPr lang="de-DE" dirty="0"/>
              <a:t>Arbeiten an einem diagnostischen Beispiel als Ausgangspunkt weiterer Diskussion</a:t>
            </a:r>
          </a:p>
          <a:p>
            <a:pPr lvl="1"/>
            <a:r>
              <a:rPr lang="de-DE" dirty="0"/>
              <a:t>Reflexion eigenen Vorgehens beim Diagnostizieren</a:t>
            </a:r>
          </a:p>
          <a:p>
            <a:r>
              <a:rPr lang="de-DE" dirty="0"/>
              <a:t>Daher: </a:t>
            </a:r>
          </a:p>
          <a:p>
            <a:pPr lvl="1"/>
            <a:r>
              <a:rPr lang="de-DE" dirty="0"/>
              <a:t>Keine 1:1 Abbildung der Realität – es gibt keine Musterlösung</a:t>
            </a:r>
          </a:p>
          <a:p>
            <a:pPr lvl="1"/>
            <a:r>
              <a:rPr lang="de-DE" dirty="0"/>
              <a:t>Bitte zunächst eigenständig bearbeiten</a:t>
            </a:r>
          </a:p>
          <a:p>
            <a:pPr lvl="1"/>
            <a:r>
              <a:rPr lang="de-DE" dirty="0"/>
              <a:t>Bitte nur auf das Handeln der SchülerInnen achten, nicht auf die Lehrkraft</a:t>
            </a:r>
          </a:p>
          <a:p>
            <a:pPr lvl="1"/>
            <a:endParaRPr lang="de-DE" dirty="0"/>
          </a:p>
        </p:txBody>
      </p:sp>
      <p:sp>
        <p:nvSpPr>
          <p:cNvPr id="3" name="Titel 2">
            <a:extLst>
              <a:ext uri="{FF2B5EF4-FFF2-40B4-BE49-F238E27FC236}">
                <a16:creationId xmlns:a16="http://schemas.microsoft.com/office/drawing/2014/main" id="{480E05F3-D497-1027-ABCE-4E29140DD8B2}"/>
              </a:ext>
            </a:extLst>
          </p:cNvPr>
          <p:cNvSpPr>
            <a:spLocks noGrp="1"/>
          </p:cNvSpPr>
          <p:nvPr>
            <p:ph type="title"/>
          </p:nvPr>
        </p:nvSpPr>
        <p:spPr/>
        <p:txBody>
          <a:bodyPr/>
          <a:lstStyle/>
          <a:p>
            <a:r>
              <a:rPr lang="de-DE" dirty="0"/>
              <a:t>Simulation</a:t>
            </a:r>
          </a:p>
        </p:txBody>
      </p:sp>
      <p:sp>
        <p:nvSpPr>
          <p:cNvPr id="6" name="Foliennummernplatzhalter 5">
            <a:extLst>
              <a:ext uri="{FF2B5EF4-FFF2-40B4-BE49-F238E27FC236}">
                <a16:creationId xmlns:a16="http://schemas.microsoft.com/office/drawing/2014/main" id="{BCB3D976-A15B-E283-738C-818660CB85BF}"/>
              </a:ext>
            </a:extLst>
          </p:cNvPr>
          <p:cNvSpPr>
            <a:spLocks noGrp="1"/>
          </p:cNvSpPr>
          <p:nvPr>
            <p:ph type="sldNum" sz="quarter" idx="12"/>
          </p:nvPr>
        </p:nvSpPr>
        <p:spPr/>
        <p:txBody>
          <a:bodyPr/>
          <a:lstStyle/>
          <a:p>
            <a:fld id="{04DA90AE-A642-9F4D-BA94-82F41D55CFC7}" type="slidenum">
              <a:rPr lang="de-DE" smtClean="0"/>
              <a:pPr/>
              <a:t>14</a:t>
            </a:fld>
            <a:endParaRPr lang="de-DE" dirty="0"/>
          </a:p>
        </p:txBody>
      </p:sp>
      <p:sp>
        <p:nvSpPr>
          <p:cNvPr id="7" name="Textplatzhalter 6">
            <a:extLst>
              <a:ext uri="{FF2B5EF4-FFF2-40B4-BE49-F238E27FC236}">
                <a16:creationId xmlns:a16="http://schemas.microsoft.com/office/drawing/2014/main" id="{D20A245A-72FB-B78D-06B2-4AF22BA7F33F}"/>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2383281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674174F-15A9-F5EE-7EE4-C8F608CDE3D9}"/>
              </a:ext>
            </a:extLst>
          </p:cNvPr>
          <p:cNvSpPr>
            <a:spLocks noGrp="1"/>
          </p:cNvSpPr>
          <p:nvPr>
            <p:ph idx="1"/>
          </p:nvPr>
        </p:nvSpPr>
        <p:spPr/>
        <p:txBody>
          <a:bodyPr>
            <a:normAutofit/>
          </a:bodyPr>
          <a:lstStyle/>
          <a:p>
            <a:r>
              <a:rPr lang="de-DE" dirty="0"/>
              <a:t>Bearbeitungszeit: 40 min</a:t>
            </a:r>
          </a:p>
          <a:p>
            <a:r>
              <a:rPr lang="de-DE" dirty="0"/>
              <a:t>Diagnose von zwei SchülerInnen</a:t>
            </a:r>
          </a:p>
          <a:p>
            <a:r>
              <a:rPr lang="de-DE" dirty="0"/>
              <a:t>Bearbeitung: Großer Bildschirm + Kopfhörer</a:t>
            </a:r>
          </a:p>
          <a:p>
            <a:r>
              <a:rPr lang="de-DE" dirty="0"/>
              <a:t>Browser: Am besten Firefox</a:t>
            </a:r>
          </a:p>
          <a:p>
            <a:pPr marL="0" indent="0">
              <a:buNone/>
            </a:pPr>
            <a:endParaRPr lang="de-DE" dirty="0"/>
          </a:p>
          <a:p>
            <a:pPr marL="0" indent="0">
              <a:buNone/>
            </a:pPr>
            <a:endParaRPr lang="de-DE" dirty="0"/>
          </a:p>
          <a:p>
            <a:pPr marL="0" indent="0">
              <a:buNone/>
            </a:pPr>
            <a:r>
              <a:rPr lang="de-DE" dirty="0"/>
              <a:t>Zugang über Link in der Linksammlung im Materialorder  </a:t>
            </a:r>
          </a:p>
        </p:txBody>
      </p:sp>
      <p:sp>
        <p:nvSpPr>
          <p:cNvPr id="3" name="Titel 2">
            <a:extLst>
              <a:ext uri="{FF2B5EF4-FFF2-40B4-BE49-F238E27FC236}">
                <a16:creationId xmlns:a16="http://schemas.microsoft.com/office/drawing/2014/main" id="{480E05F3-D497-1027-ABCE-4E29140DD8B2}"/>
              </a:ext>
            </a:extLst>
          </p:cNvPr>
          <p:cNvSpPr>
            <a:spLocks noGrp="1"/>
          </p:cNvSpPr>
          <p:nvPr>
            <p:ph type="title"/>
          </p:nvPr>
        </p:nvSpPr>
        <p:spPr/>
        <p:txBody>
          <a:bodyPr/>
          <a:lstStyle/>
          <a:p>
            <a:r>
              <a:rPr lang="de-DE" dirty="0"/>
              <a:t>Simulation</a:t>
            </a:r>
          </a:p>
        </p:txBody>
      </p:sp>
      <p:sp>
        <p:nvSpPr>
          <p:cNvPr id="6" name="Foliennummernplatzhalter 5">
            <a:extLst>
              <a:ext uri="{FF2B5EF4-FFF2-40B4-BE49-F238E27FC236}">
                <a16:creationId xmlns:a16="http://schemas.microsoft.com/office/drawing/2014/main" id="{BCB3D976-A15B-E283-738C-818660CB85BF}"/>
              </a:ext>
            </a:extLst>
          </p:cNvPr>
          <p:cNvSpPr>
            <a:spLocks noGrp="1"/>
          </p:cNvSpPr>
          <p:nvPr>
            <p:ph type="sldNum" sz="quarter" idx="12"/>
          </p:nvPr>
        </p:nvSpPr>
        <p:spPr/>
        <p:txBody>
          <a:bodyPr/>
          <a:lstStyle/>
          <a:p>
            <a:fld id="{04DA90AE-A642-9F4D-BA94-82F41D55CFC7}" type="slidenum">
              <a:rPr lang="de-DE" smtClean="0"/>
              <a:pPr/>
              <a:t>15</a:t>
            </a:fld>
            <a:endParaRPr lang="de-DE" dirty="0"/>
          </a:p>
        </p:txBody>
      </p:sp>
      <p:sp>
        <p:nvSpPr>
          <p:cNvPr id="7" name="Textplatzhalter 6">
            <a:extLst>
              <a:ext uri="{FF2B5EF4-FFF2-40B4-BE49-F238E27FC236}">
                <a16:creationId xmlns:a16="http://schemas.microsoft.com/office/drawing/2014/main" id="{D20A245A-72FB-B78D-06B2-4AF22BA7F33F}"/>
              </a:ext>
            </a:extLst>
          </p:cNvPr>
          <p:cNvSpPr>
            <a:spLocks noGrp="1"/>
          </p:cNvSpPr>
          <p:nvPr>
            <p:ph type="body" sz="quarter" idx="13"/>
          </p:nvPr>
        </p:nvSpPr>
        <p:spPr/>
        <p:txBody>
          <a:bodyPr/>
          <a:lstStyle/>
          <a:p>
            <a:endParaRPr lang="de-DE"/>
          </a:p>
        </p:txBody>
      </p:sp>
      <p:grpSp>
        <p:nvGrpSpPr>
          <p:cNvPr id="8" name="Gruppieren 7">
            <a:extLst>
              <a:ext uri="{FF2B5EF4-FFF2-40B4-BE49-F238E27FC236}">
                <a16:creationId xmlns:a16="http://schemas.microsoft.com/office/drawing/2014/main" id="{6F2A1479-F698-BFB4-9340-EDAB95618871}"/>
              </a:ext>
            </a:extLst>
          </p:cNvPr>
          <p:cNvGrpSpPr/>
          <p:nvPr/>
        </p:nvGrpSpPr>
        <p:grpSpPr>
          <a:xfrm>
            <a:off x="3923928" y="577434"/>
            <a:ext cx="1083850" cy="338554"/>
            <a:chOff x="3848190" y="583627"/>
            <a:chExt cx="1083850" cy="338554"/>
          </a:xfrm>
        </p:grpSpPr>
        <p:sp>
          <p:nvSpPr>
            <p:cNvPr id="9" name="Textfeld 8">
              <a:extLst>
                <a:ext uri="{FF2B5EF4-FFF2-40B4-BE49-F238E27FC236}">
                  <a16:creationId xmlns:a16="http://schemas.microsoft.com/office/drawing/2014/main" id="{98767DAD-2EC7-0CBE-9A29-3AE523BCB74F}"/>
                </a:ext>
              </a:extLst>
            </p:cNvPr>
            <p:cNvSpPr txBox="1"/>
            <p:nvPr/>
          </p:nvSpPr>
          <p:spPr>
            <a:xfrm>
              <a:off x="3995936" y="583627"/>
              <a:ext cx="936104" cy="33855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1600" dirty="0">
                  <a:latin typeface="Times New Roman" panose="02020603050405020304" pitchFamily="18" charset="0"/>
                  <a:cs typeface="Times New Roman" panose="02020603050405020304" pitchFamily="18" charset="0"/>
                </a:rPr>
                <a:t>  40 min</a:t>
              </a:r>
            </a:p>
          </p:txBody>
        </p:sp>
        <p:pic>
          <p:nvPicPr>
            <p:cNvPr id="10" name="Grafik 9" descr="Clipart - Stopwatch silhouette">
              <a:extLst>
                <a:ext uri="{FF2B5EF4-FFF2-40B4-BE49-F238E27FC236}">
                  <a16:creationId xmlns:a16="http://schemas.microsoft.com/office/drawing/2014/main" id="{988251B6-B8E5-0005-CADA-050B4BC6B0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190" y="606476"/>
              <a:ext cx="295492" cy="299569"/>
            </a:xfrm>
            <a:prstGeom prst="rect">
              <a:avLst/>
            </a:prstGeom>
            <a:noFill/>
            <a:ln>
              <a:noFill/>
            </a:ln>
          </p:spPr>
        </p:pic>
      </p:grpSp>
      <p:sp>
        <p:nvSpPr>
          <p:cNvPr id="11" name="Rechteck 10">
            <a:extLst>
              <a:ext uri="{FF2B5EF4-FFF2-40B4-BE49-F238E27FC236}">
                <a16:creationId xmlns:a16="http://schemas.microsoft.com/office/drawing/2014/main" id="{5B4795B6-B818-114D-A411-435430E084E4}"/>
              </a:ext>
            </a:extLst>
          </p:cNvPr>
          <p:cNvSpPr/>
          <p:nvPr/>
        </p:nvSpPr>
        <p:spPr>
          <a:xfrm>
            <a:off x="6012160" y="1377831"/>
            <a:ext cx="3015733" cy="90594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Hinweis:</a:t>
            </a:r>
          </a:p>
          <a:p>
            <a:pPr algn="ctr"/>
            <a:r>
              <a:rPr lang="de-DE" dirty="0"/>
              <a:t>Es gibt in der Simulation einen 20 min </a:t>
            </a:r>
            <a:r>
              <a:rPr lang="de-DE" dirty="0" err="1"/>
              <a:t>Timer</a:t>
            </a:r>
            <a:r>
              <a:rPr lang="de-DE" dirty="0"/>
              <a:t> für das Abgeben der Diagnose als zeitliche Einschätzung für Sie.</a:t>
            </a:r>
          </a:p>
        </p:txBody>
      </p:sp>
    </p:spTree>
    <p:extLst>
      <p:ext uri="{BB962C8B-B14F-4D97-AF65-F5344CB8AC3E}">
        <p14:creationId xmlns:p14="http://schemas.microsoft.com/office/powerpoint/2010/main" val="4225760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ildplatzhalter 1">
            <a:extLst>
              <a:ext uri="{FF2B5EF4-FFF2-40B4-BE49-F238E27FC236}">
                <a16:creationId xmlns:a16="http://schemas.microsoft.com/office/drawing/2014/main" id="{3D0D7FFC-80FD-6DE2-F62C-0974BE53F656}"/>
              </a:ext>
            </a:extLst>
          </p:cNvPr>
          <p:cNvSpPr>
            <a:spLocks noGrp="1"/>
          </p:cNvSpPr>
          <p:nvPr>
            <p:ph type="pic" sz="quarter" idx="14"/>
          </p:nvPr>
        </p:nvSpPr>
        <p:spPr/>
        <p:txBody>
          <a:bodyPr/>
          <a:lstStyle/>
          <a:p>
            <a:endParaRPr lang="de-DE"/>
          </a:p>
        </p:txBody>
      </p:sp>
      <p:sp>
        <p:nvSpPr>
          <p:cNvPr id="3" name="Titel 2">
            <a:extLst>
              <a:ext uri="{FF2B5EF4-FFF2-40B4-BE49-F238E27FC236}">
                <a16:creationId xmlns:a16="http://schemas.microsoft.com/office/drawing/2014/main" id="{39150AE8-FBB1-022E-00F9-0F0B8CC6148A}"/>
              </a:ext>
            </a:extLst>
          </p:cNvPr>
          <p:cNvSpPr>
            <a:spLocks noGrp="1"/>
          </p:cNvSpPr>
          <p:nvPr>
            <p:ph type="title"/>
          </p:nvPr>
        </p:nvSpPr>
        <p:spPr/>
        <p:txBody>
          <a:bodyPr/>
          <a:lstStyle/>
          <a:p>
            <a:r>
              <a:rPr lang="de-DE" dirty="0"/>
              <a:t>Text aus erstem Video mit Anna</a:t>
            </a:r>
          </a:p>
        </p:txBody>
      </p:sp>
      <p:sp>
        <p:nvSpPr>
          <p:cNvPr id="5" name="Foliennummernplatzhalter 4">
            <a:extLst>
              <a:ext uri="{FF2B5EF4-FFF2-40B4-BE49-F238E27FC236}">
                <a16:creationId xmlns:a16="http://schemas.microsoft.com/office/drawing/2014/main" id="{4A7991F3-747E-E7AA-DC03-5171F5837AD5}"/>
              </a:ext>
            </a:extLst>
          </p:cNvPr>
          <p:cNvSpPr>
            <a:spLocks noGrp="1"/>
          </p:cNvSpPr>
          <p:nvPr>
            <p:ph type="sldNum" sz="quarter" idx="12"/>
          </p:nvPr>
        </p:nvSpPr>
        <p:spPr/>
        <p:txBody>
          <a:bodyPr/>
          <a:lstStyle/>
          <a:p>
            <a:fld id="{04DA90AE-A642-9F4D-BA94-82F41D55CFC7}" type="slidenum">
              <a:rPr lang="de-DE" smtClean="0"/>
              <a:pPr/>
              <a:t>16</a:t>
            </a:fld>
            <a:endParaRPr lang="de-DE" dirty="0"/>
          </a:p>
        </p:txBody>
      </p:sp>
      <p:sp>
        <p:nvSpPr>
          <p:cNvPr id="6" name="Textplatzhalter 5">
            <a:extLst>
              <a:ext uri="{FF2B5EF4-FFF2-40B4-BE49-F238E27FC236}">
                <a16:creationId xmlns:a16="http://schemas.microsoft.com/office/drawing/2014/main" id="{167CD2E9-8C4A-02C8-EC9B-D1C840CCDD83}"/>
              </a:ext>
            </a:extLst>
          </p:cNvPr>
          <p:cNvSpPr>
            <a:spLocks noGrp="1"/>
          </p:cNvSpPr>
          <p:nvPr>
            <p:ph type="body" sz="quarter" idx="13"/>
          </p:nvPr>
        </p:nvSpPr>
        <p:spPr/>
        <p:txBody>
          <a:bodyPr/>
          <a:lstStyle/>
          <a:p>
            <a:endParaRPr lang="de-DE"/>
          </a:p>
        </p:txBody>
      </p:sp>
      <p:graphicFrame>
        <p:nvGraphicFramePr>
          <p:cNvPr id="7" name="Tabelle 6">
            <a:extLst>
              <a:ext uri="{FF2B5EF4-FFF2-40B4-BE49-F238E27FC236}">
                <a16:creationId xmlns:a16="http://schemas.microsoft.com/office/drawing/2014/main" id="{F2821625-B2F9-B1F6-994C-8D1F54805A54}"/>
              </a:ext>
            </a:extLst>
          </p:cNvPr>
          <p:cNvGraphicFramePr>
            <a:graphicFrameLocks noGrp="1"/>
          </p:cNvGraphicFramePr>
          <p:nvPr>
            <p:extLst>
              <p:ext uri="{D42A27DB-BD31-4B8C-83A1-F6EECF244321}">
                <p14:modId xmlns:p14="http://schemas.microsoft.com/office/powerpoint/2010/main" val="3181719304"/>
              </p:ext>
            </p:extLst>
          </p:nvPr>
        </p:nvGraphicFramePr>
        <p:xfrm>
          <a:off x="251520" y="1578198"/>
          <a:ext cx="7056784" cy="3356669"/>
        </p:xfrm>
        <a:graphic>
          <a:graphicData uri="http://schemas.openxmlformats.org/drawingml/2006/table">
            <a:tbl>
              <a:tblPr firstCol="1" bandRow="1">
                <a:tableStyleId>{073A0DAA-6AF3-43AB-8588-CEC1D06C72B9}</a:tableStyleId>
              </a:tblPr>
              <a:tblGrid>
                <a:gridCol w="1100334">
                  <a:extLst>
                    <a:ext uri="{9D8B030D-6E8A-4147-A177-3AD203B41FA5}">
                      <a16:colId xmlns:a16="http://schemas.microsoft.com/office/drawing/2014/main" val="3537489952"/>
                    </a:ext>
                  </a:extLst>
                </a:gridCol>
                <a:gridCol w="5956450">
                  <a:extLst>
                    <a:ext uri="{9D8B030D-6E8A-4147-A177-3AD203B41FA5}">
                      <a16:colId xmlns:a16="http://schemas.microsoft.com/office/drawing/2014/main" val="3307998630"/>
                    </a:ext>
                  </a:extLst>
                </a:gridCol>
              </a:tblGrid>
              <a:tr h="312224">
                <a:tc>
                  <a:txBody>
                    <a:bodyPr/>
                    <a:lstStyle/>
                    <a:p>
                      <a:pPr>
                        <a:lnSpc>
                          <a:spcPct val="115000"/>
                        </a:lnSpc>
                        <a:spcAft>
                          <a:spcPts val="800"/>
                        </a:spcAft>
                      </a:pPr>
                      <a:endParaRPr lang="de-DE" sz="9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de-DE" altLang="de-DE" sz="900" b="0" i="0" u="none" strike="noStrike" cap="none" normalizeH="0" baseline="0" dirty="0">
                          <a:ln>
                            <a:noFill/>
                          </a:ln>
                          <a:solidFill>
                            <a:schemeClr val="tx1"/>
                          </a:solidFill>
                          <a:effectLst/>
                          <a:highlight>
                            <a:srgbClr val="00FF00"/>
                          </a:highlight>
                          <a:latin typeface="+mn-lt"/>
                          <a:ea typeface="Calibri" panose="020F0502020204030204" pitchFamily="34" charset="0"/>
                          <a:cs typeface="Times New Roman" panose="02020603050405020304" pitchFamily="18" charset="0"/>
                        </a:rPr>
                        <a:t>Die Skizze liegt fertig vor dem Schüler</a:t>
                      </a:r>
                      <a:r>
                        <a:rPr kumimoji="0" lang="de-DE" altLang="de-DE"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Der Lehrer kommt hinzu.</a:t>
                      </a:r>
                      <a:endParaRPr kumimoji="0" lang="de-DE" altLang="de-DE" sz="900" b="0" i="0" u="none" strike="noStrike" cap="none" normalizeH="0" baseline="0" dirty="0">
                        <a:ln>
                          <a:noFill/>
                        </a:ln>
                        <a:solidFill>
                          <a:schemeClr val="tx1"/>
                        </a:solidFill>
                        <a:effectLst/>
                        <a:latin typeface="+mn-lt"/>
                      </a:endParaRPr>
                    </a:p>
                  </a:txBody>
                  <a:tcPr marL="30497" marR="30497" marT="0" marB="0" anchor="ctr"/>
                </a:tc>
                <a:extLst>
                  <a:ext uri="{0D108BD9-81ED-4DB2-BD59-A6C34878D82A}">
                    <a16:rowId xmlns:a16="http://schemas.microsoft.com/office/drawing/2014/main" val="46423898"/>
                  </a:ext>
                </a:extLst>
              </a:tr>
              <a:tr h="142112">
                <a:tc>
                  <a:txBody>
                    <a:bodyPr/>
                    <a:lstStyle/>
                    <a:p>
                      <a:pPr>
                        <a:lnSpc>
                          <a:spcPct val="115000"/>
                        </a:lnSpc>
                        <a:spcAft>
                          <a:spcPts val="800"/>
                        </a:spcAft>
                      </a:pPr>
                      <a:r>
                        <a:rPr lang="de-DE" sz="900" dirty="0">
                          <a:effectLst/>
                          <a:latin typeface="Calibri" panose="020F0502020204030204" pitchFamily="34" charset="0"/>
                          <a:ea typeface="Calibri" panose="020F0502020204030204" pitchFamily="34" charset="0"/>
                          <a:cs typeface="Times New Roman" panose="02020603050405020304" pitchFamily="18" charset="0"/>
                        </a:rPr>
                        <a:t>LEHRKRAFT</a:t>
                      </a:r>
                    </a:p>
                  </a:txBody>
                  <a:tcPr marL="30497" marR="30497" marT="0" marB="0" anchor="ctr"/>
                </a:tc>
                <a:tc>
                  <a:txBody>
                    <a:bodyPr/>
                    <a:lstStyle/>
                    <a:p>
                      <a:pPr marL="0" marR="0" lvl="0" indent="0" algn="l" defTabSz="685800" rtl="0" eaLnBrk="1" fontAlgn="auto" latinLnBrk="0" hangingPunct="1">
                        <a:lnSpc>
                          <a:spcPct val="115000"/>
                        </a:lnSpc>
                        <a:spcBef>
                          <a:spcPts val="0"/>
                        </a:spcBef>
                        <a:spcAft>
                          <a:spcPts val="800"/>
                        </a:spcAft>
                        <a:buClrTx/>
                        <a:buSzTx/>
                        <a:buFontTx/>
                        <a:buNone/>
                        <a:tabLst/>
                        <a:defRPr/>
                      </a:pPr>
                      <a:r>
                        <a:rPr lang="de-DE" sz="900" dirty="0">
                          <a:effectLst/>
                        </a:rPr>
                        <a:t>Ich sehe, du hast dir schon mal eine Skizze zu der Aufgabe gemacht.</a:t>
                      </a:r>
                      <a:endParaRPr lang="de-D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extLst>
                  <a:ext uri="{0D108BD9-81ED-4DB2-BD59-A6C34878D82A}">
                    <a16:rowId xmlns:a16="http://schemas.microsoft.com/office/drawing/2014/main" val="3790796872"/>
                  </a:ext>
                </a:extLst>
              </a:tr>
              <a:tr h="886832">
                <a:tc>
                  <a:txBody>
                    <a:bodyPr/>
                    <a:lstStyle/>
                    <a:p>
                      <a:pPr>
                        <a:lnSpc>
                          <a:spcPct val="115000"/>
                        </a:lnSpc>
                        <a:spcAft>
                          <a:spcPts val="800"/>
                        </a:spcAft>
                      </a:pPr>
                      <a:r>
                        <a:rPr lang="de-DE" sz="900" dirty="0">
                          <a:effectLst/>
                        </a:rPr>
                        <a:t>SCHÜLERIN</a:t>
                      </a:r>
                      <a:endParaRPr lang="de-D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tc>
                  <a:txBody>
                    <a:bodyPr/>
                    <a:lstStyle/>
                    <a:p>
                      <a:pPr>
                        <a:lnSpc>
                          <a:spcPct val="115000"/>
                        </a:lnSpc>
                        <a:spcAft>
                          <a:spcPts val="800"/>
                        </a:spcAft>
                      </a:pPr>
                      <a:r>
                        <a:rPr lang="de-DE" sz="900" dirty="0">
                          <a:effectLst/>
                          <a:highlight>
                            <a:srgbClr val="00FF00"/>
                          </a:highlight>
                        </a:rPr>
                        <a:t>Ja. Ich habe ein Parallelogramm gezeichnet. Und die Winkel habe ich auch eingezeichnet. </a:t>
                      </a:r>
                    </a:p>
                    <a:p>
                      <a:pPr>
                        <a:lnSpc>
                          <a:spcPct val="115000"/>
                        </a:lnSpc>
                        <a:spcAft>
                          <a:spcPts val="800"/>
                        </a:spcAft>
                      </a:pPr>
                      <a:r>
                        <a:rPr lang="de-DE" sz="900" dirty="0">
                          <a:effectLst/>
                        </a:rPr>
                        <a:t>(Zeigt während dem Reden auf die Stellen in der Skizze)</a:t>
                      </a:r>
                    </a:p>
                    <a:p>
                      <a:pPr>
                        <a:lnSpc>
                          <a:spcPct val="115000"/>
                        </a:lnSpc>
                        <a:spcAft>
                          <a:spcPts val="800"/>
                        </a:spcAft>
                      </a:pPr>
                      <a:r>
                        <a:rPr lang="de-DE" sz="900" dirty="0">
                          <a:effectLst/>
                        </a:rPr>
                        <a:t>Stimmt das, dass die gegenüberliegenden Winkel gleich groß sind?</a:t>
                      </a:r>
                    </a:p>
                    <a:p>
                      <a:pPr>
                        <a:lnSpc>
                          <a:spcPct val="115000"/>
                        </a:lnSpc>
                        <a:spcAft>
                          <a:spcPts val="800"/>
                        </a:spcAft>
                      </a:pPr>
                      <a:r>
                        <a:rPr lang="de-DE" sz="900" dirty="0">
                          <a:effectLst/>
                        </a:rPr>
                        <a:t>(Zeigt auf Alpha und Gamma, anschließend auf Beta und Delta) </a:t>
                      </a:r>
                      <a:endParaRPr lang="de-D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extLst>
                  <a:ext uri="{0D108BD9-81ED-4DB2-BD59-A6C34878D82A}">
                    <a16:rowId xmlns:a16="http://schemas.microsoft.com/office/drawing/2014/main" val="2446562010"/>
                  </a:ext>
                </a:extLst>
              </a:tr>
              <a:tr h="142112">
                <a:tc>
                  <a:txBody>
                    <a:bodyPr/>
                    <a:lstStyle/>
                    <a:p>
                      <a:pPr>
                        <a:lnSpc>
                          <a:spcPct val="115000"/>
                        </a:lnSpc>
                        <a:spcAft>
                          <a:spcPts val="800"/>
                        </a:spcAft>
                      </a:pPr>
                      <a:r>
                        <a:rPr lang="de-DE" sz="900" dirty="0">
                          <a:effectLst/>
                          <a:latin typeface="Calibri" panose="020F0502020204030204" pitchFamily="34" charset="0"/>
                          <a:ea typeface="Calibri" panose="020F0502020204030204" pitchFamily="34" charset="0"/>
                          <a:cs typeface="Times New Roman" panose="02020603050405020304" pitchFamily="18" charset="0"/>
                        </a:rPr>
                        <a:t>LEHRKRAFT</a:t>
                      </a:r>
                    </a:p>
                  </a:txBody>
                  <a:tcPr marL="30497" marR="30497" marT="0" marB="0" anchor="ctr"/>
                </a:tc>
                <a:tc>
                  <a:txBody>
                    <a:bodyPr/>
                    <a:lstStyle/>
                    <a:p>
                      <a:pPr>
                        <a:lnSpc>
                          <a:spcPct val="106000"/>
                        </a:lnSpc>
                        <a:spcAft>
                          <a:spcPts val="800"/>
                        </a:spcAft>
                      </a:pPr>
                      <a:r>
                        <a:rPr lang="de-DE" sz="900" dirty="0">
                          <a:effectLst/>
                        </a:rPr>
                        <a:t>Wie kommst du denn darauf?</a:t>
                      </a:r>
                      <a:endParaRPr lang="de-D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extLst>
                  <a:ext uri="{0D108BD9-81ED-4DB2-BD59-A6C34878D82A}">
                    <a16:rowId xmlns:a16="http://schemas.microsoft.com/office/drawing/2014/main" val="1481236998"/>
                  </a:ext>
                </a:extLst>
              </a:tr>
              <a:tr h="142112">
                <a:tc>
                  <a:txBody>
                    <a:bodyPr/>
                    <a:lstStyle/>
                    <a:p>
                      <a:pPr>
                        <a:lnSpc>
                          <a:spcPct val="115000"/>
                        </a:lnSpc>
                        <a:spcAft>
                          <a:spcPts val="800"/>
                        </a:spcAft>
                      </a:pPr>
                      <a:r>
                        <a:rPr lang="de-DE" sz="900" dirty="0">
                          <a:effectLst/>
                        </a:rPr>
                        <a:t>SCHÜLERIN</a:t>
                      </a:r>
                      <a:endParaRPr lang="de-D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tc>
                  <a:txBody>
                    <a:bodyPr/>
                    <a:lstStyle/>
                    <a:p>
                      <a:pPr>
                        <a:lnSpc>
                          <a:spcPct val="106000"/>
                        </a:lnSpc>
                        <a:spcAft>
                          <a:spcPts val="800"/>
                        </a:spcAft>
                      </a:pPr>
                      <a:r>
                        <a:rPr lang="de-DE" sz="900" dirty="0">
                          <a:effectLst/>
                          <a:highlight>
                            <a:srgbClr val="00FF00"/>
                          </a:highlight>
                        </a:rPr>
                        <a:t>Über die Seiten da weiß ich nicht viel und da kann ich auch gerade nichts weiter herausfinden. Da dachte ich an die Winkel …</a:t>
                      </a:r>
                      <a:endParaRPr lang="de-DE" sz="9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extLst>
                  <a:ext uri="{0D108BD9-81ED-4DB2-BD59-A6C34878D82A}">
                    <a16:rowId xmlns:a16="http://schemas.microsoft.com/office/drawing/2014/main" val="2519173118"/>
                  </a:ext>
                </a:extLst>
              </a:tr>
              <a:tr h="142112">
                <a:tc>
                  <a:txBody>
                    <a:bodyPr/>
                    <a:lstStyle/>
                    <a:p>
                      <a:pPr>
                        <a:lnSpc>
                          <a:spcPct val="115000"/>
                        </a:lnSpc>
                        <a:spcAft>
                          <a:spcPts val="800"/>
                        </a:spcAft>
                      </a:pPr>
                      <a:r>
                        <a:rPr lang="de-DE" sz="900" dirty="0">
                          <a:effectLst/>
                          <a:latin typeface="Calibri" panose="020F0502020204030204" pitchFamily="34" charset="0"/>
                          <a:ea typeface="Calibri" panose="020F0502020204030204" pitchFamily="34" charset="0"/>
                          <a:cs typeface="Times New Roman" panose="02020603050405020304" pitchFamily="18" charset="0"/>
                        </a:rPr>
                        <a:t>LEHRKRAFT</a:t>
                      </a:r>
                    </a:p>
                  </a:txBody>
                  <a:tcPr marL="30497" marR="30497" marT="0" marB="0" anchor="ctr"/>
                </a:tc>
                <a:tc>
                  <a:txBody>
                    <a:bodyPr/>
                    <a:lstStyle/>
                    <a:p>
                      <a:pPr>
                        <a:lnSpc>
                          <a:spcPct val="106000"/>
                        </a:lnSpc>
                        <a:spcAft>
                          <a:spcPts val="800"/>
                        </a:spcAft>
                      </a:pPr>
                      <a:r>
                        <a:rPr lang="de-DE" sz="900">
                          <a:effectLst/>
                        </a:rPr>
                        <a:t>Gute Idee.</a:t>
                      </a:r>
                      <a:endParaRPr lang="de-DE" sz="90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extLst>
                  <a:ext uri="{0D108BD9-81ED-4DB2-BD59-A6C34878D82A}">
                    <a16:rowId xmlns:a16="http://schemas.microsoft.com/office/drawing/2014/main" val="4214280645"/>
                  </a:ext>
                </a:extLst>
              </a:tr>
              <a:tr h="617987">
                <a:tc>
                  <a:txBody>
                    <a:bodyPr/>
                    <a:lstStyle/>
                    <a:p>
                      <a:pPr>
                        <a:lnSpc>
                          <a:spcPct val="115000"/>
                        </a:lnSpc>
                        <a:spcAft>
                          <a:spcPts val="800"/>
                        </a:spcAft>
                      </a:pPr>
                      <a:r>
                        <a:rPr lang="de-DE" sz="900" dirty="0">
                          <a:effectLst/>
                        </a:rPr>
                        <a:t>SCHÜLERIN</a:t>
                      </a:r>
                      <a:endParaRPr lang="de-D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tc>
                  <a:txBody>
                    <a:bodyPr/>
                    <a:lstStyle/>
                    <a:p>
                      <a:pPr>
                        <a:lnSpc>
                          <a:spcPct val="115000"/>
                        </a:lnSpc>
                        <a:spcAft>
                          <a:spcPts val="800"/>
                        </a:spcAft>
                      </a:pPr>
                      <a:r>
                        <a:rPr lang="de-DE" sz="900" dirty="0">
                          <a:effectLst/>
                          <a:highlight>
                            <a:srgbClr val="00FF00"/>
                          </a:highlight>
                        </a:rPr>
                        <a:t>Hier schauen die Winkel gleich groß aus und ich denke das gilt in jedem Parallelogramm, …</a:t>
                      </a:r>
                    </a:p>
                    <a:p>
                      <a:pPr>
                        <a:lnSpc>
                          <a:spcPct val="106000"/>
                        </a:lnSpc>
                        <a:spcAft>
                          <a:spcPts val="800"/>
                        </a:spcAft>
                      </a:pPr>
                      <a:r>
                        <a:rPr lang="de-DE" sz="900" dirty="0">
                          <a:effectLst/>
                        </a:rPr>
                        <a:t>(Macht kleine Denkpause)</a:t>
                      </a:r>
                    </a:p>
                    <a:p>
                      <a:pPr>
                        <a:lnSpc>
                          <a:spcPct val="106000"/>
                        </a:lnSpc>
                        <a:spcAft>
                          <a:spcPts val="800"/>
                        </a:spcAft>
                      </a:pPr>
                      <a:r>
                        <a:rPr lang="de-DE" sz="900" dirty="0">
                          <a:effectLst/>
                          <a:highlight>
                            <a:srgbClr val="00FF00"/>
                          </a:highlight>
                        </a:rPr>
                        <a:t>… aber ich vermute das nur.</a:t>
                      </a:r>
                      <a:endParaRPr lang="de-DE" sz="9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extLst>
                  <a:ext uri="{0D108BD9-81ED-4DB2-BD59-A6C34878D82A}">
                    <a16:rowId xmlns:a16="http://schemas.microsoft.com/office/drawing/2014/main" val="3087533626"/>
                  </a:ext>
                </a:extLst>
              </a:tr>
              <a:tr h="142112">
                <a:tc>
                  <a:txBody>
                    <a:bodyPr/>
                    <a:lstStyle/>
                    <a:p>
                      <a:pPr>
                        <a:lnSpc>
                          <a:spcPct val="115000"/>
                        </a:lnSpc>
                        <a:spcAft>
                          <a:spcPts val="800"/>
                        </a:spcAft>
                      </a:pPr>
                      <a:r>
                        <a:rPr lang="de-DE" sz="900" dirty="0">
                          <a:effectLst/>
                          <a:latin typeface="Calibri" panose="020F0502020204030204" pitchFamily="34" charset="0"/>
                          <a:ea typeface="Calibri" panose="020F0502020204030204" pitchFamily="34" charset="0"/>
                          <a:cs typeface="Times New Roman" panose="02020603050405020304" pitchFamily="18" charset="0"/>
                        </a:rPr>
                        <a:t>LEHRKRAFT</a:t>
                      </a:r>
                    </a:p>
                  </a:txBody>
                  <a:tcPr marL="30497" marR="30497" marT="0" marB="0" anchor="ctr"/>
                </a:tc>
                <a:tc>
                  <a:txBody>
                    <a:bodyPr/>
                    <a:lstStyle/>
                    <a:p>
                      <a:pPr>
                        <a:lnSpc>
                          <a:spcPct val="115000"/>
                        </a:lnSpc>
                        <a:spcAft>
                          <a:spcPts val="800"/>
                        </a:spcAft>
                      </a:pPr>
                      <a:r>
                        <a:rPr lang="de-DE" sz="900">
                          <a:effectLst/>
                        </a:rPr>
                        <a:t>Die Vermutung ist gut.</a:t>
                      </a:r>
                      <a:endParaRPr lang="de-DE" sz="90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extLst>
                  <a:ext uri="{0D108BD9-81ED-4DB2-BD59-A6C34878D82A}">
                    <a16:rowId xmlns:a16="http://schemas.microsoft.com/office/drawing/2014/main" val="3224000196"/>
                  </a:ext>
                </a:extLst>
              </a:tr>
              <a:tr h="142112">
                <a:tc>
                  <a:txBody>
                    <a:bodyPr/>
                    <a:lstStyle/>
                    <a:p>
                      <a:pPr>
                        <a:lnSpc>
                          <a:spcPct val="115000"/>
                        </a:lnSpc>
                        <a:spcAft>
                          <a:spcPts val="800"/>
                        </a:spcAft>
                      </a:pPr>
                      <a:r>
                        <a:rPr lang="de-DE" sz="900" dirty="0">
                          <a:effectLst/>
                        </a:rPr>
                        <a:t>SCHÜLERIN</a:t>
                      </a:r>
                      <a:endParaRPr lang="de-D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tc>
                  <a:txBody>
                    <a:bodyPr/>
                    <a:lstStyle/>
                    <a:p>
                      <a:pPr>
                        <a:lnSpc>
                          <a:spcPct val="115000"/>
                        </a:lnSpc>
                        <a:spcAft>
                          <a:spcPts val="800"/>
                        </a:spcAft>
                      </a:pPr>
                      <a:r>
                        <a:rPr lang="de-DE" sz="900" dirty="0">
                          <a:effectLst/>
                        </a:rPr>
                        <a:t>Also stimmt sie?</a:t>
                      </a:r>
                      <a:endParaRPr lang="de-D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extLst>
                  <a:ext uri="{0D108BD9-81ED-4DB2-BD59-A6C34878D82A}">
                    <a16:rowId xmlns:a16="http://schemas.microsoft.com/office/drawing/2014/main" val="612022816"/>
                  </a:ext>
                </a:extLst>
              </a:tr>
              <a:tr h="272493">
                <a:tc>
                  <a:txBody>
                    <a:bodyPr/>
                    <a:lstStyle/>
                    <a:p>
                      <a:pPr>
                        <a:lnSpc>
                          <a:spcPct val="115000"/>
                        </a:lnSpc>
                        <a:spcAft>
                          <a:spcPts val="800"/>
                        </a:spcAft>
                      </a:pPr>
                      <a:r>
                        <a:rPr lang="de-DE" sz="900" dirty="0">
                          <a:effectLst/>
                          <a:latin typeface="Calibri" panose="020F0502020204030204" pitchFamily="34" charset="0"/>
                          <a:ea typeface="Calibri" panose="020F0502020204030204" pitchFamily="34" charset="0"/>
                          <a:cs typeface="Times New Roman" panose="02020603050405020304" pitchFamily="18" charset="0"/>
                        </a:rPr>
                        <a:t>LEHRKRAFT</a:t>
                      </a:r>
                    </a:p>
                  </a:txBody>
                  <a:tcPr marL="30497" marR="30497" marT="0" marB="0" anchor="ctr"/>
                </a:tc>
                <a:tc>
                  <a:txBody>
                    <a:bodyPr/>
                    <a:lstStyle/>
                    <a:p>
                      <a:pPr>
                        <a:lnSpc>
                          <a:spcPct val="106000"/>
                        </a:lnSpc>
                        <a:spcAft>
                          <a:spcPts val="800"/>
                        </a:spcAft>
                      </a:pPr>
                      <a:r>
                        <a:rPr lang="de-DE" sz="900" dirty="0">
                          <a:effectLst/>
                        </a:rPr>
                        <a:t>Wenn du das begründen kannst, warum sie stimmt, dann kannst du das hernehmen, aber so ist es erstmal nur eine Vermutung.</a:t>
                      </a:r>
                      <a:endParaRPr lang="de-D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extLst>
                  <a:ext uri="{0D108BD9-81ED-4DB2-BD59-A6C34878D82A}">
                    <a16:rowId xmlns:a16="http://schemas.microsoft.com/office/drawing/2014/main" val="192386897"/>
                  </a:ext>
                </a:extLst>
              </a:tr>
              <a:tr h="142112">
                <a:tc>
                  <a:txBody>
                    <a:bodyPr/>
                    <a:lstStyle/>
                    <a:p>
                      <a:pPr>
                        <a:lnSpc>
                          <a:spcPct val="115000"/>
                        </a:lnSpc>
                        <a:spcAft>
                          <a:spcPts val="800"/>
                        </a:spcAft>
                      </a:pPr>
                      <a:r>
                        <a:rPr lang="de-DE" sz="900" dirty="0">
                          <a:effectLst/>
                        </a:rPr>
                        <a:t>SCHÜLERIN</a:t>
                      </a:r>
                      <a:endParaRPr lang="de-D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tc>
                  <a:txBody>
                    <a:bodyPr/>
                    <a:lstStyle/>
                    <a:p>
                      <a:pPr>
                        <a:lnSpc>
                          <a:spcPct val="106000"/>
                        </a:lnSpc>
                        <a:spcAft>
                          <a:spcPts val="800"/>
                        </a:spcAft>
                      </a:pPr>
                      <a:r>
                        <a:rPr lang="de-DE" sz="900" dirty="0">
                          <a:effectLst/>
                          <a:highlight>
                            <a:srgbClr val="00FF00"/>
                          </a:highlight>
                        </a:rPr>
                        <a:t>Dann muss ich ja nur noch eine Begründung suchen.</a:t>
                      </a:r>
                      <a:endParaRPr lang="de-DE" sz="9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extLst>
                  <a:ext uri="{0D108BD9-81ED-4DB2-BD59-A6C34878D82A}">
                    <a16:rowId xmlns:a16="http://schemas.microsoft.com/office/drawing/2014/main" val="598836086"/>
                  </a:ext>
                </a:extLst>
              </a:tr>
              <a:tr h="142112">
                <a:tc>
                  <a:txBody>
                    <a:bodyPr/>
                    <a:lstStyle/>
                    <a:p>
                      <a:pPr>
                        <a:lnSpc>
                          <a:spcPct val="115000"/>
                        </a:lnSpc>
                        <a:spcAft>
                          <a:spcPts val="800"/>
                        </a:spcAft>
                      </a:pPr>
                      <a:r>
                        <a:rPr lang="de-DE" sz="900" dirty="0">
                          <a:effectLst/>
                          <a:latin typeface="Calibri" panose="020F0502020204030204" pitchFamily="34" charset="0"/>
                          <a:ea typeface="Calibri" panose="020F0502020204030204" pitchFamily="34" charset="0"/>
                          <a:cs typeface="Times New Roman" panose="02020603050405020304" pitchFamily="18" charset="0"/>
                        </a:rPr>
                        <a:t>LEHRKRAFT</a:t>
                      </a:r>
                    </a:p>
                  </a:txBody>
                  <a:tcPr marL="30497" marR="30497" marT="0" marB="0" anchor="ctr"/>
                </a:tc>
                <a:tc>
                  <a:txBody>
                    <a:bodyPr/>
                    <a:lstStyle/>
                    <a:p>
                      <a:pPr>
                        <a:lnSpc>
                          <a:spcPct val="106000"/>
                        </a:lnSpc>
                        <a:spcAft>
                          <a:spcPts val="800"/>
                        </a:spcAft>
                      </a:pPr>
                      <a:r>
                        <a:rPr lang="de-DE" sz="900" dirty="0">
                          <a:effectLst/>
                        </a:rPr>
                        <a:t>Darüber kannst du nochmal nachdenken.</a:t>
                      </a:r>
                      <a:endParaRPr lang="de-DE" sz="900" dirty="0">
                        <a:effectLst/>
                        <a:latin typeface="Calibri" panose="020F0502020204030204" pitchFamily="34" charset="0"/>
                        <a:ea typeface="Calibri" panose="020F0502020204030204" pitchFamily="34" charset="0"/>
                        <a:cs typeface="Times New Roman" panose="02020603050405020304" pitchFamily="18" charset="0"/>
                      </a:endParaRPr>
                    </a:p>
                  </a:txBody>
                  <a:tcPr marL="30497" marR="30497" marT="0" marB="0" anchor="ctr"/>
                </a:tc>
                <a:extLst>
                  <a:ext uri="{0D108BD9-81ED-4DB2-BD59-A6C34878D82A}">
                    <a16:rowId xmlns:a16="http://schemas.microsoft.com/office/drawing/2014/main" val="175624036"/>
                  </a:ext>
                </a:extLst>
              </a:tr>
            </a:tbl>
          </a:graphicData>
        </a:graphic>
      </p:graphicFrame>
      <p:sp>
        <p:nvSpPr>
          <p:cNvPr id="8" name="Textfeld 7">
            <a:extLst>
              <a:ext uri="{FF2B5EF4-FFF2-40B4-BE49-F238E27FC236}">
                <a16:creationId xmlns:a16="http://schemas.microsoft.com/office/drawing/2014/main" id="{46C87F16-FDDD-8E85-8DF5-F80E8CCE3EFC}"/>
              </a:ext>
            </a:extLst>
          </p:cNvPr>
          <p:cNvSpPr txBox="1"/>
          <p:nvPr/>
        </p:nvSpPr>
        <p:spPr>
          <a:xfrm>
            <a:off x="7308304" y="1578198"/>
            <a:ext cx="1393330" cy="261610"/>
          </a:xfrm>
          <a:prstGeom prst="rect">
            <a:avLst/>
          </a:prstGeom>
          <a:noFill/>
        </p:spPr>
        <p:txBody>
          <a:bodyPr wrap="none" rtlCol="0">
            <a:spAutoFit/>
          </a:bodyPr>
          <a:lstStyle/>
          <a:p>
            <a:r>
              <a:rPr lang="de-DE" sz="1100" dirty="0"/>
              <a:t>+ Skizze als Strategie</a:t>
            </a:r>
          </a:p>
        </p:txBody>
      </p:sp>
      <p:sp>
        <p:nvSpPr>
          <p:cNvPr id="9" name="Textfeld 8">
            <a:extLst>
              <a:ext uri="{FF2B5EF4-FFF2-40B4-BE49-F238E27FC236}">
                <a16:creationId xmlns:a16="http://schemas.microsoft.com/office/drawing/2014/main" id="{442C9AF6-62A2-5074-29A7-B6BD42595147}"/>
              </a:ext>
            </a:extLst>
          </p:cNvPr>
          <p:cNvSpPr txBox="1"/>
          <p:nvPr/>
        </p:nvSpPr>
        <p:spPr>
          <a:xfrm>
            <a:off x="7308304" y="2039458"/>
            <a:ext cx="1675459" cy="261610"/>
          </a:xfrm>
          <a:prstGeom prst="rect">
            <a:avLst/>
          </a:prstGeom>
          <a:noFill/>
        </p:spPr>
        <p:txBody>
          <a:bodyPr wrap="none" rtlCol="0">
            <a:spAutoFit/>
          </a:bodyPr>
          <a:lstStyle/>
          <a:p>
            <a:r>
              <a:rPr lang="de-DE" sz="1100" dirty="0"/>
              <a:t>+ Begriffe Parallelogramm</a:t>
            </a:r>
          </a:p>
        </p:txBody>
      </p:sp>
      <p:sp>
        <p:nvSpPr>
          <p:cNvPr id="10" name="Textfeld 9">
            <a:extLst>
              <a:ext uri="{FF2B5EF4-FFF2-40B4-BE49-F238E27FC236}">
                <a16:creationId xmlns:a16="http://schemas.microsoft.com/office/drawing/2014/main" id="{A98942D5-DD7E-0657-A0CA-633F4B67147D}"/>
              </a:ext>
            </a:extLst>
          </p:cNvPr>
          <p:cNvSpPr txBox="1"/>
          <p:nvPr/>
        </p:nvSpPr>
        <p:spPr>
          <a:xfrm>
            <a:off x="7279450" y="3042715"/>
            <a:ext cx="1733167" cy="261610"/>
          </a:xfrm>
          <a:prstGeom prst="rect">
            <a:avLst/>
          </a:prstGeom>
          <a:noFill/>
        </p:spPr>
        <p:txBody>
          <a:bodyPr wrap="none" rtlCol="0">
            <a:spAutoFit/>
          </a:bodyPr>
          <a:lstStyle/>
          <a:p>
            <a:r>
              <a:rPr lang="de-DE" sz="1100" dirty="0"/>
              <a:t>+ Reflexion eigenes Wissen</a:t>
            </a:r>
          </a:p>
        </p:txBody>
      </p:sp>
      <p:sp>
        <p:nvSpPr>
          <p:cNvPr id="11" name="Textfeld 10">
            <a:extLst>
              <a:ext uri="{FF2B5EF4-FFF2-40B4-BE49-F238E27FC236}">
                <a16:creationId xmlns:a16="http://schemas.microsoft.com/office/drawing/2014/main" id="{35BD2460-6C94-6E81-73CB-D2564BDBBFF4}"/>
              </a:ext>
            </a:extLst>
          </p:cNvPr>
          <p:cNvSpPr txBox="1"/>
          <p:nvPr/>
        </p:nvSpPr>
        <p:spPr>
          <a:xfrm>
            <a:off x="7279449" y="3390273"/>
            <a:ext cx="1620957" cy="261610"/>
          </a:xfrm>
          <a:prstGeom prst="rect">
            <a:avLst/>
          </a:prstGeom>
          <a:noFill/>
        </p:spPr>
        <p:txBody>
          <a:bodyPr wrap="none" rtlCol="0">
            <a:spAutoFit/>
          </a:bodyPr>
          <a:lstStyle/>
          <a:p>
            <a:r>
              <a:rPr lang="de-DE" sz="1100" dirty="0"/>
              <a:t>+ Skizze für Ideenfindung</a:t>
            </a:r>
          </a:p>
        </p:txBody>
      </p:sp>
      <p:sp>
        <p:nvSpPr>
          <p:cNvPr id="12" name="Textfeld 11">
            <a:extLst>
              <a:ext uri="{FF2B5EF4-FFF2-40B4-BE49-F238E27FC236}">
                <a16:creationId xmlns:a16="http://schemas.microsoft.com/office/drawing/2014/main" id="{B6BBDCF0-DC69-C24D-DE80-A09F96B5CFEA}"/>
              </a:ext>
            </a:extLst>
          </p:cNvPr>
          <p:cNvSpPr txBox="1"/>
          <p:nvPr/>
        </p:nvSpPr>
        <p:spPr>
          <a:xfrm>
            <a:off x="7283205" y="3815012"/>
            <a:ext cx="1704313" cy="261610"/>
          </a:xfrm>
          <a:prstGeom prst="rect">
            <a:avLst/>
          </a:prstGeom>
          <a:noFill/>
        </p:spPr>
        <p:txBody>
          <a:bodyPr wrap="none" rtlCol="0">
            <a:spAutoFit/>
          </a:bodyPr>
          <a:lstStyle/>
          <a:p>
            <a:r>
              <a:rPr lang="de-DE" sz="1100" dirty="0"/>
              <a:t>+ Vermutung als Annahme</a:t>
            </a:r>
          </a:p>
        </p:txBody>
      </p:sp>
      <p:sp>
        <p:nvSpPr>
          <p:cNvPr id="13" name="Textfeld 12">
            <a:extLst>
              <a:ext uri="{FF2B5EF4-FFF2-40B4-BE49-F238E27FC236}">
                <a16:creationId xmlns:a16="http://schemas.microsoft.com/office/drawing/2014/main" id="{FF656A25-09F6-7D40-2A2F-CD38211FCC5E}"/>
              </a:ext>
            </a:extLst>
          </p:cNvPr>
          <p:cNvSpPr txBox="1"/>
          <p:nvPr/>
        </p:nvSpPr>
        <p:spPr>
          <a:xfrm>
            <a:off x="7308304" y="4568632"/>
            <a:ext cx="1532792" cy="261610"/>
          </a:xfrm>
          <a:prstGeom prst="rect">
            <a:avLst/>
          </a:prstGeom>
          <a:noFill/>
        </p:spPr>
        <p:txBody>
          <a:bodyPr wrap="none" rtlCol="0">
            <a:spAutoFit/>
          </a:bodyPr>
          <a:lstStyle/>
          <a:p>
            <a:r>
              <a:rPr lang="de-DE" sz="1100" dirty="0"/>
              <a:t>-/+ Beweisbedürftigkeit</a:t>
            </a:r>
          </a:p>
        </p:txBody>
      </p:sp>
    </p:spTree>
    <p:extLst>
      <p:ext uri="{BB962C8B-B14F-4D97-AF65-F5344CB8AC3E}">
        <p14:creationId xmlns:p14="http://schemas.microsoft.com/office/powerpoint/2010/main" val="24636232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EA4E9BFF-F54F-8880-BF18-96F288588089}"/>
              </a:ext>
            </a:extLst>
          </p:cNvPr>
          <p:cNvSpPr>
            <a:spLocks noGrp="1"/>
          </p:cNvSpPr>
          <p:nvPr>
            <p:ph idx="1"/>
          </p:nvPr>
        </p:nvSpPr>
        <p:spPr/>
        <p:txBody>
          <a:bodyPr>
            <a:normAutofit/>
          </a:bodyPr>
          <a:lstStyle/>
          <a:p>
            <a:r>
              <a:rPr lang="de-DE" dirty="0"/>
              <a:t>Überlegen Sie zu zweit / dritt typische Fehler von SchülerInnen beim Argumentieren und Beweisen.</a:t>
            </a:r>
          </a:p>
          <a:p>
            <a:r>
              <a:rPr lang="de-DE" dirty="0"/>
              <a:t>Tragen Sie diese in das </a:t>
            </a:r>
            <a:r>
              <a:rPr lang="de-DE" dirty="0" err="1"/>
              <a:t>Padlet</a:t>
            </a:r>
            <a:r>
              <a:rPr lang="de-DE" dirty="0"/>
              <a:t> (s.u.) ein.</a:t>
            </a:r>
          </a:p>
          <a:p>
            <a:r>
              <a:rPr lang="de-DE" dirty="0"/>
              <a:t>Achten Sie darauf, dass sich Ihre Eingaben möglichst nicht überschneiden</a:t>
            </a:r>
          </a:p>
          <a:p>
            <a:pPr marL="0" indent="0">
              <a:buNone/>
            </a:pPr>
            <a:endParaRPr lang="de-DE" dirty="0"/>
          </a:p>
          <a:p>
            <a:pPr marL="0" indent="0">
              <a:buNone/>
            </a:pPr>
            <a:r>
              <a:rPr lang="de-DE" dirty="0"/>
              <a:t>Zugang über Link im Materialordner</a:t>
            </a:r>
          </a:p>
        </p:txBody>
      </p:sp>
      <p:sp>
        <p:nvSpPr>
          <p:cNvPr id="3" name="Titel 2">
            <a:extLst>
              <a:ext uri="{FF2B5EF4-FFF2-40B4-BE49-F238E27FC236}">
                <a16:creationId xmlns:a16="http://schemas.microsoft.com/office/drawing/2014/main" id="{2F18836A-883E-EA71-8155-4D30332D27CF}"/>
              </a:ext>
            </a:extLst>
          </p:cNvPr>
          <p:cNvSpPr>
            <a:spLocks noGrp="1"/>
          </p:cNvSpPr>
          <p:nvPr>
            <p:ph type="title"/>
          </p:nvPr>
        </p:nvSpPr>
        <p:spPr/>
        <p:txBody>
          <a:bodyPr>
            <a:normAutofit fontScale="90000"/>
          </a:bodyPr>
          <a:lstStyle/>
          <a:p>
            <a:r>
              <a:rPr lang="de-DE" dirty="0"/>
              <a:t>Was kann beim Argumentieren alles schief gehen?</a:t>
            </a:r>
          </a:p>
        </p:txBody>
      </p:sp>
      <p:sp>
        <p:nvSpPr>
          <p:cNvPr id="6" name="Foliennummernplatzhalter 5">
            <a:extLst>
              <a:ext uri="{FF2B5EF4-FFF2-40B4-BE49-F238E27FC236}">
                <a16:creationId xmlns:a16="http://schemas.microsoft.com/office/drawing/2014/main" id="{C26DEBED-AFF3-DDD4-3297-427C44C64EAC}"/>
              </a:ext>
            </a:extLst>
          </p:cNvPr>
          <p:cNvSpPr>
            <a:spLocks noGrp="1"/>
          </p:cNvSpPr>
          <p:nvPr>
            <p:ph type="sldNum" sz="quarter" idx="12"/>
          </p:nvPr>
        </p:nvSpPr>
        <p:spPr/>
        <p:txBody>
          <a:bodyPr/>
          <a:lstStyle/>
          <a:p>
            <a:fld id="{04DA90AE-A642-9F4D-BA94-82F41D55CFC7}" type="slidenum">
              <a:rPr lang="de-DE" smtClean="0"/>
              <a:pPr/>
              <a:t>17</a:t>
            </a:fld>
            <a:endParaRPr lang="de-DE" dirty="0"/>
          </a:p>
        </p:txBody>
      </p:sp>
      <p:sp>
        <p:nvSpPr>
          <p:cNvPr id="7" name="Textplatzhalter 6">
            <a:extLst>
              <a:ext uri="{FF2B5EF4-FFF2-40B4-BE49-F238E27FC236}">
                <a16:creationId xmlns:a16="http://schemas.microsoft.com/office/drawing/2014/main" id="{1930F2D3-75EA-68D7-C202-CE89AF87B476}"/>
              </a:ext>
            </a:extLst>
          </p:cNvPr>
          <p:cNvSpPr>
            <a:spLocks noGrp="1"/>
          </p:cNvSpPr>
          <p:nvPr>
            <p:ph type="body" sz="quarter" idx="13"/>
          </p:nvPr>
        </p:nvSpPr>
        <p:spPr/>
        <p:txBody>
          <a:bodyPr/>
          <a:lstStyle/>
          <a:p>
            <a:endParaRPr lang="de-DE"/>
          </a:p>
        </p:txBody>
      </p:sp>
      <p:grpSp>
        <p:nvGrpSpPr>
          <p:cNvPr id="12" name="Gruppieren 11">
            <a:extLst>
              <a:ext uri="{FF2B5EF4-FFF2-40B4-BE49-F238E27FC236}">
                <a16:creationId xmlns:a16="http://schemas.microsoft.com/office/drawing/2014/main" id="{F8456582-31CE-8194-2C06-D012516A9C56}"/>
              </a:ext>
            </a:extLst>
          </p:cNvPr>
          <p:cNvGrpSpPr/>
          <p:nvPr/>
        </p:nvGrpSpPr>
        <p:grpSpPr>
          <a:xfrm>
            <a:off x="4030075" y="268288"/>
            <a:ext cx="1083850" cy="338554"/>
            <a:chOff x="3848190" y="583627"/>
            <a:chExt cx="1083850" cy="338554"/>
          </a:xfrm>
        </p:grpSpPr>
        <p:sp>
          <p:nvSpPr>
            <p:cNvPr id="13" name="Textfeld 12">
              <a:extLst>
                <a:ext uri="{FF2B5EF4-FFF2-40B4-BE49-F238E27FC236}">
                  <a16:creationId xmlns:a16="http://schemas.microsoft.com/office/drawing/2014/main" id="{3246DAAE-1768-8C0E-7B7D-1CC4305907FC}"/>
                </a:ext>
              </a:extLst>
            </p:cNvPr>
            <p:cNvSpPr txBox="1"/>
            <p:nvPr/>
          </p:nvSpPr>
          <p:spPr>
            <a:xfrm>
              <a:off x="3995936" y="583627"/>
              <a:ext cx="936104" cy="33855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1600" dirty="0">
                  <a:latin typeface="Times New Roman" panose="02020603050405020304" pitchFamily="18" charset="0"/>
                  <a:cs typeface="Times New Roman" panose="02020603050405020304" pitchFamily="18" charset="0"/>
                </a:rPr>
                <a:t>  10 min</a:t>
              </a:r>
            </a:p>
          </p:txBody>
        </p:sp>
        <p:pic>
          <p:nvPicPr>
            <p:cNvPr id="14" name="Grafik 13" descr="Clipart - Stopwatch silhouette">
              <a:extLst>
                <a:ext uri="{FF2B5EF4-FFF2-40B4-BE49-F238E27FC236}">
                  <a16:creationId xmlns:a16="http://schemas.microsoft.com/office/drawing/2014/main" id="{21837DD6-7F60-6C39-77A0-3B33AA54F59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190" y="606476"/>
              <a:ext cx="295492" cy="299569"/>
            </a:xfrm>
            <a:prstGeom prst="rect">
              <a:avLst/>
            </a:prstGeom>
            <a:noFill/>
            <a:ln>
              <a:noFill/>
            </a:ln>
          </p:spPr>
        </p:pic>
      </p:grpSp>
    </p:spTree>
    <p:extLst>
      <p:ext uri="{BB962C8B-B14F-4D97-AF65-F5344CB8AC3E}">
        <p14:creationId xmlns:p14="http://schemas.microsoft.com/office/powerpoint/2010/main" val="3768589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FFA33034-C6EA-B104-EF23-58636375B714}"/>
              </a:ext>
            </a:extLst>
          </p:cNvPr>
          <p:cNvSpPr>
            <a:spLocks noGrp="1"/>
          </p:cNvSpPr>
          <p:nvPr>
            <p:ph type="title"/>
          </p:nvPr>
        </p:nvSpPr>
        <p:spPr/>
        <p:txBody>
          <a:bodyPr/>
          <a:lstStyle/>
          <a:p>
            <a:r>
              <a:rPr lang="de-DE" dirty="0"/>
              <a:t>Was ist Beweis- und Argumentationskompetenz?</a:t>
            </a:r>
          </a:p>
        </p:txBody>
      </p:sp>
      <p:sp>
        <p:nvSpPr>
          <p:cNvPr id="4" name="Bildplatzhalter 3">
            <a:extLst>
              <a:ext uri="{FF2B5EF4-FFF2-40B4-BE49-F238E27FC236}">
                <a16:creationId xmlns:a16="http://schemas.microsoft.com/office/drawing/2014/main" id="{DA57BE67-F4B2-E08D-8F3F-4E78DC3035B7}"/>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2C3B15E8-1236-AC91-3BF7-BCC9B755B35C}"/>
              </a:ext>
            </a:extLst>
          </p:cNvPr>
          <p:cNvSpPr>
            <a:spLocks noGrp="1"/>
          </p:cNvSpPr>
          <p:nvPr>
            <p:ph type="sldNum" sz="quarter" idx="12"/>
          </p:nvPr>
        </p:nvSpPr>
        <p:spPr/>
        <p:txBody>
          <a:bodyPr/>
          <a:lstStyle/>
          <a:p>
            <a:fld id="{04DA90AE-A642-9F4D-BA94-82F41D55CFC7}" type="slidenum">
              <a:rPr lang="de-DE" smtClean="0"/>
              <a:pPr/>
              <a:t>18</a:t>
            </a:fld>
            <a:endParaRPr lang="de-DE" dirty="0"/>
          </a:p>
        </p:txBody>
      </p:sp>
      <p:sp>
        <p:nvSpPr>
          <p:cNvPr id="7" name="Textplatzhalter 6">
            <a:extLst>
              <a:ext uri="{FF2B5EF4-FFF2-40B4-BE49-F238E27FC236}">
                <a16:creationId xmlns:a16="http://schemas.microsoft.com/office/drawing/2014/main" id="{C3DAE6AF-4506-859D-36D5-FA4099AE453B}"/>
              </a:ext>
            </a:extLst>
          </p:cNvPr>
          <p:cNvSpPr>
            <a:spLocks noGrp="1"/>
          </p:cNvSpPr>
          <p:nvPr>
            <p:ph type="body" sz="quarter" idx="13"/>
          </p:nvPr>
        </p:nvSpPr>
        <p:spPr/>
        <p:txBody>
          <a:bodyPr/>
          <a:lstStyle/>
          <a:p>
            <a:endParaRPr lang="de-DE"/>
          </a:p>
        </p:txBody>
      </p:sp>
      <p:sp>
        <p:nvSpPr>
          <p:cNvPr id="12" name="Halbbogen 11">
            <a:extLst>
              <a:ext uri="{FF2B5EF4-FFF2-40B4-BE49-F238E27FC236}">
                <a16:creationId xmlns:a16="http://schemas.microsoft.com/office/drawing/2014/main" id="{6044F53C-7F3E-DB54-595A-27494EC0AEF9}"/>
              </a:ext>
            </a:extLst>
          </p:cNvPr>
          <p:cNvSpPr/>
          <p:nvPr/>
        </p:nvSpPr>
        <p:spPr>
          <a:xfrm>
            <a:off x="1187622" y="1962666"/>
            <a:ext cx="6768754" cy="2838792"/>
          </a:xfrm>
          <a:prstGeom prst="blockArc">
            <a:avLst>
              <a:gd name="adj1" fmla="val 11880000"/>
              <a:gd name="adj2" fmla="val 16200000"/>
              <a:gd name="adj3" fmla="val 4642"/>
            </a:avLst>
          </a:pr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de-DE"/>
          </a:p>
        </p:txBody>
      </p:sp>
      <p:sp>
        <p:nvSpPr>
          <p:cNvPr id="13" name="Halbbogen 12">
            <a:extLst>
              <a:ext uri="{FF2B5EF4-FFF2-40B4-BE49-F238E27FC236}">
                <a16:creationId xmlns:a16="http://schemas.microsoft.com/office/drawing/2014/main" id="{6F7FA0B2-A780-CC5E-8C0D-195B8E1B0F6D}"/>
              </a:ext>
            </a:extLst>
          </p:cNvPr>
          <p:cNvSpPr/>
          <p:nvPr/>
        </p:nvSpPr>
        <p:spPr>
          <a:xfrm>
            <a:off x="1187622" y="1962666"/>
            <a:ext cx="6768754" cy="2838792"/>
          </a:xfrm>
          <a:prstGeom prst="blockArc">
            <a:avLst>
              <a:gd name="adj1" fmla="val 7560000"/>
              <a:gd name="adj2" fmla="val 11880000"/>
              <a:gd name="adj3" fmla="val 4642"/>
            </a:avLst>
          </a:pr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de-DE"/>
          </a:p>
        </p:txBody>
      </p:sp>
      <p:sp>
        <p:nvSpPr>
          <p:cNvPr id="14" name="Halbbogen 13">
            <a:extLst>
              <a:ext uri="{FF2B5EF4-FFF2-40B4-BE49-F238E27FC236}">
                <a16:creationId xmlns:a16="http://schemas.microsoft.com/office/drawing/2014/main" id="{C4BFBBCD-9BB6-05F2-FDD2-91051CFAFE86}"/>
              </a:ext>
            </a:extLst>
          </p:cNvPr>
          <p:cNvSpPr/>
          <p:nvPr/>
        </p:nvSpPr>
        <p:spPr>
          <a:xfrm>
            <a:off x="1187622" y="1962666"/>
            <a:ext cx="6768754" cy="2838792"/>
          </a:xfrm>
          <a:prstGeom prst="blockArc">
            <a:avLst>
              <a:gd name="adj1" fmla="val 3240000"/>
              <a:gd name="adj2" fmla="val 7560000"/>
              <a:gd name="adj3" fmla="val 4642"/>
            </a:avLst>
          </a:pr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de-DE"/>
          </a:p>
        </p:txBody>
      </p:sp>
      <p:sp>
        <p:nvSpPr>
          <p:cNvPr id="15" name="Halbbogen 14">
            <a:extLst>
              <a:ext uri="{FF2B5EF4-FFF2-40B4-BE49-F238E27FC236}">
                <a16:creationId xmlns:a16="http://schemas.microsoft.com/office/drawing/2014/main" id="{46F997CF-A803-AB47-AFF1-A1F88226E18C}"/>
              </a:ext>
            </a:extLst>
          </p:cNvPr>
          <p:cNvSpPr/>
          <p:nvPr/>
        </p:nvSpPr>
        <p:spPr>
          <a:xfrm>
            <a:off x="1187622" y="1962666"/>
            <a:ext cx="6768754" cy="2838792"/>
          </a:xfrm>
          <a:prstGeom prst="blockArc">
            <a:avLst>
              <a:gd name="adj1" fmla="val 20520000"/>
              <a:gd name="adj2" fmla="val 3240000"/>
              <a:gd name="adj3" fmla="val 4642"/>
            </a:avLst>
          </a:pr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de-DE"/>
          </a:p>
        </p:txBody>
      </p:sp>
      <p:sp>
        <p:nvSpPr>
          <p:cNvPr id="16" name="Halbbogen 15">
            <a:extLst>
              <a:ext uri="{FF2B5EF4-FFF2-40B4-BE49-F238E27FC236}">
                <a16:creationId xmlns:a16="http://schemas.microsoft.com/office/drawing/2014/main" id="{7E4F50BD-F164-B115-C340-76BFBAE87621}"/>
              </a:ext>
            </a:extLst>
          </p:cNvPr>
          <p:cNvSpPr/>
          <p:nvPr/>
        </p:nvSpPr>
        <p:spPr>
          <a:xfrm>
            <a:off x="1187622" y="1962666"/>
            <a:ext cx="6768754" cy="2838792"/>
          </a:xfrm>
          <a:prstGeom prst="blockArc">
            <a:avLst>
              <a:gd name="adj1" fmla="val 16200000"/>
              <a:gd name="adj2" fmla="val 20520000"/>
              <a:gd name="adj3" fmla="val 4642"/>
            </a:avLst>
          </a:pr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de-DE"/>
          </a:p>
        </p:txBody>
      </p:sp>
      <p:sp>
        <p:nvSpPr>
          <p:cNvPr id="17" name="Freihandform 16">
            <a:extLst>
              <a:ext uri="{FF2B5EF4-FFF2-40B4-BE49-F238E27FC236}">
                <a16:creationId xmlns:a16="http://schemas.microsoft.com/office/drawing/2014/main" id="{23F92B50-0E49-6AAC-DBCE-CBCE554EE555}"/>
              </a:ext>
            </a:extLst>
          </p:cNvPr>
          <p:cNvSpPr/>
          <p:nvPr/>
        </p:nvSpPr>
        <p:spPr>
          <a:xfrm>
            <a:off x="3275854" y="2666531"/>
            <a:ext cx="2592290" cy="1307254"/>
          </a:xfrm>
          <a:custGeom>
            <a:avLst/>
            <a:gdLst>
              <a:gd name="connsiteX0" fmla="*/ 0 w 1307254"/>
              <a:gd name="connsiteY0" fmla="*/ 653627 h 1307254"/>
              <a:gd name="connsiteX1" fmla="*/ 653627 w 1307254"/>
              <a:gd name="connsiteY1" fmla="*/ 0 h 1307254"/>
              <a:gd name="connsiteX2" fmla="*/ 1307254 w 1307254"/>
              <a:gd name="connsiteY2" fmla="*/ 653627 h 1307254"/>
              <a:gd name="connsiteX3" fmla="*/ 653627 w 1307254"/>
              <a:gd name="connsiteY3" fmla="*/ 1307254 h 1307254"/>
              <a:gd name="connsiteX4" fmla="*/ 0 w 1307254"/>
              <a:gd name="connsiteY4" fmla="*/ 653627 h 1307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7254" h="1307254">
                <a:moveTo>
                  <a:pt x="0" y="653627"/>
                </a:moveTo>
                <a:cubicBezTo>
                  <a:pt x="0" y="292639"/>
                  <a:pt x="292639" y="0"/>
                  <a:pt x="653627" y="0"/>
                </a:cubicBezTo>
                <a:cubicBezTo>
                  <a:pt x="1014615" y="0"/>
                  <a:pt x="1307254" y="292639"/>
                  <a:pt x="1307254" y="653627"/>
                </a:cubicBezTo>
                <a:cubicBezTo>
                  <a:pt x="1307254" y="1014615"/>
                  <a:pt x="1014615" y="1307254"/>
                  <a:pt x="653627" y="1307254"/>
                </a:cubicBezTo>
                <a:cubicBezTo>
                  <a:pt x="292639" y="1307254"/>
                  <a:pt x="0" y="1014615"/>
                  <a:pt x="0" y="653627"/>
                </a:cubicBez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202873" tIns="202873" rIns="202873" bIns="202873" numCol="1" spcCol="1270" anchor="ctr" anchorCtr="0">
            <a:noAutofit/>
          </a:bodyPr>
          <a:lstStyle/>
          <a:p>
            <a:pPr marL="0" lvl="0" indent="0" algn="ctr" defTabSz="400050">
              <a:lnSpc>
                <a:spcPct val="90000"/>
              </a:lnSpc>
              <a:spcBef>
                <a:spcPct val="0"/>
              </a:spcBef>
              <a:spcAft>
                <a:spcPct val="35000"/>
              </a:spcAft>
              <a:buNone/>
            </a:pPr>
            <a:r>
              <a:rPr lang="de-DE" sz="2000" kern="1200" dirty="0"/>
              <a:t>Beweis- und Argumentations-kompetenz</a:t>
            </a:r>
          </a:p>
        </p:txBody>
      </p:sp>
      <p:sp>
        <p:nvSpPr>
          <p:cNvPr id="18" name="Freihandform 17">
            <a:extLst>
              <a:ext uri="{FF2B5EF4-FFF2-40B4-BE49-F238E27FC236}">
                <a16:creationId xmlns:a16="http://schemas.microsoft.com/office/drawing/2014/main" id="{48E54337-27D9-9C4D-96B8-09807EDC2F6F}"/>
              </a:ext>
            </a:extLst>
          </p:cNvPr>
          <p:cNvSpPr/>
          <p:nvPr/>
        </p:nvSpPr>
        <p:spPr>
          <a:xfrm>
            <a:off x="3901077" y="1460801"/>
            <a:ext cx="1341844" cy="1069616"/>
          </a:xfrm>
          <a:custGeom>
            <a:avLst/>
            <a:gdLst>
              <a:gd name="connsiteX0" fmla="*/ 0 w 915078"/>
              <a:gd name="connsiteY0" fmla="*/ 457539 h 915078"/>
              <a:gd name="connsiteX1" fmla="*/ 457539 w 915078"/>
              <a:gd name="connsiteY1" fmla="*/ 0 h 915078"/>
              <a:gd name="connsiteX2" fmla="*/ 915078 w 915078"/>
              <a:gd name="connsiteY2" fmla="*/ 457539 h 915078"/>
              <a:gd name="connsiteX3" fmla="*/ 457539 w 915078"/>
              <a:gd name="connsiteY3" fmla="*/ 915078 h 915078"/>
              <a:gd name="connsiteX4" fmla="*/ 0 w 915078"/>
              <a:gd name="connsiteY4" fmla="*/ 457539 h 91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078" h="915078">
                <a:moveTo>
                  <a:pt x="0" y="457539"/>
                </a:moveTo>
                <a:cubicBezTo>
                  <a:pt x="0" y="204847"/>
                  <a:pt x="204847" y="0"/>
                  <a:pt x="457539" y="0"/>
                </a:cubicBezTo>
                <a:cubicBezTo>
                  <a:pt x="710231" y="0"/>
                  <a:pt x="915078" y="204847"/>
                  <a:pt x="915078" y="457539"/>
                </a:cubicBezTo>
                <a:cubicBezTo>
                  <a:pt x="915078" y="710231"/>
                  <a:pt x="710231" y="915078"/>
                  <a:pt x="457539" y="915078"/>
                </a:cubicBezTo>
                <a:cubicBezTo>
                  <a:pt x="204847" y="915078"/>
                  <a:pt x="0" y="710231"/>
                  <a:pt x="0" y="457539"/>
                </a:cubicBez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44170" tIns="144170" rIns="144170" bIns="144170" numCol="1" spcCol="1270" anchor="ctr" anchorCtr="0">
            <a:noAutofit/>
          </a:bodyPr>
          <a:lstStyle/>
          <a:p>
            <a:pPr marL="0" lvl="0" indent="0" algn="ctr" defTabSz="355600">
              <a:lnSpc>
                <a:spcPct val="90000"/>
              </a:lnSpc>
              <a:spcBef>
                <a:spcPct val="0"/>
              </a:spcBef>
              <a:spcAft>
                <a:spcPct val="35000"/>
              </a:spcAft>
              <a:buNone/>
            </a:pPr>
            <a:r>
              <a:rPr lang="de-DE" sz="1400" kern="1200" dirty="0"/>
              <a:t>Kognitive Fähigkeiten</a:t>
            </a:r>
          </a:p>
        </p:txBody>
      </p:sp>
      <p:sp>
        <p:nvSpPr>
          <p:cNvPr id="19" name="Freihandform 18">
            <a:extLst>
              <a:ext uri="{FF2B5EF4-FFF2-40B4-BE49-F238E27FC236}">
                <a16:creationId xmlns:a16="http://schemas.microsoft.com/office/drawing/2014/main" id="{E90CC18A-BBEA-1A7E-F386-58942515ED33}"/>
              </a:ext>
            </a:extLst>
          </p:cNvPr>
          <p:cNvSpPr/>
          <p:nvPr/>
        </p:nvSpPr>
        <p:spPr>
          <a:xfrm>
            <a:off x="6804248" y="2193627"/>
            <a:ext cx="1341844" cy="1069616"/>
          </a:xfrm>
          <a:custGeom>
            <a:avLst/>
            <a:gdLst>
              <a:gd name="connsiteX0" fmla="*/ 0 w 915078"/>
              <a:gd name="connsiteY0" fmla="*/ 457539 h 915078"/>
              <a:gd name="connsiteX1" fmla="*/ 457539 w 915078"/>
              <a:gd name="connsiteY1" fmla="*/ 0 h 915078"/>
              <a:gd name="connsiteX2" fmla="*/ 915078 w 915078"/>
              <a:gd name="connsiteY2" fmla="*/ 457539 h 915078"/>
              <a:gd name="connsiteX3" fmla="*/ 457539 w 915078"/>
              <a:gd name="connsiteY3" fmla="*/ 915078 h 915078"/>
              <a:gd name="connsiteX4" fmla="*/ 0 w 915078"/>
              <a:gd name="connsiteY4" fmla="*/ 457539 h 91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078" h="915078">
                <a:moveTo>
                  <a:pt x="0" y="457539"/>
                </a:moveTo>
                <a:cubicBezTo>
                  <a:pt x="0" y="204847"/>
                  <a:pt x="204847" y="0"/>
                  <a:pt x="457539" y="0"/>
                </a:cubicBezTo>
                <a:cubicBezTo>
                  <a:pt x="710231" y="0"/>
                  <a:pt x="915078" y="204847"/>
                  <a:pt x="915078" y="457539"/>
                </a:cubicBezTo>
                <a:cubicBezTo>
                  <a:pt x="915078" y="710231"/>
                  <a:pt x="710231" y="915078"/>
                  <a:pt x="457539" y="915078"/>
                </a:cubicBezTo>
                <a:cubicBezTo>
                  <a:pt x="204847" y="915078"/>
                  <a:pt x="0" y="710231"/>
                  <a:pt x="0" y="457539"/>
                </a:cubicBez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44170" tIns="144170" rIns="144170" bIns="144170" numCol="1" spcCol="1270" anchor="ctr" anchorCtr="0">
            <a:noAutofit/>
          </a:bodyPr>
          <a:lstStyle/>
          <a:p>
            <a:pPr marL="0" lvl="0" indent="0" algn="ctr" defTabSz="355600">
              <a:lnSpc>
                <a:spcPct val="90000"/>
              </a:lnSpc>
              <a:spcBef>
                <a:spcPct val="0"/>
              </a:spcBef>
              <a:spcAft>
                <a:spcPct val="35000"/>
              </a:spcAft>
              <a:buNone/>
            </a:pPr>
            <a:r>
              <a:rPr lang="de-DE" sz="1400" kern="1200" dirty="0"/>
              <a:t>Motivationale Bereitschaft und Fähigkeit</a:t>
            </a:r>
          </a:p>
        </p:txBody>
      </p:sp>
      <p:sp>
        <p:nvSpPr>
          <p:cNvPr id="20" name="Freihandform 19">
            <a:extLst>
              <a:ext uri="{FF2B5EF4-FFF2-40B4-BE49-F238E27FC236}">
                <a16:creationId xmlns:a16="http://schemas.microsoft.com/office/drawing/2014/main" id="{4BF7E490-26D7-F40B-4F88-7DF7CA425137}"/>
              </a:ext>
            </a:extLst>
          </p:cNvPr>
          <p:cNvSpPr/>
          <p:nvPr/>
        </p:nvSpPr>
        <p:spPr>
          <a:xfrm>
            <a:off x="5464235" y="3859627"/>
            <a:ext cx="1341844" cy="1069616"/>
          </a:xfrm>
          <a:custGeom>
            <a:avLst/>
            <a:gdLst>
              <a:gd name="connsiteX0" fmla="*/ 0 w 915078"/>
              <a:gd name="connsiteY0" fmla="*/ 457539 h 915078"/>
              <a:gd name="connsiteX1" fmla="*/ 457539 w 915078"/>
              <a:gd name="connsiteY1" fmla="*/ 0 h 915078"/>
              <a:gd name="connsiteX2" fmla="*/ 915078 w 915078"/>
              <a:gd name="connsiteY2" fmla="*/ 457539 h 915078"/>
              <a:gd name="connsiteX3" fmla="*/ 457539 w 915078"/>
              <a:gd name="connsiteY3" fmla="*/ 915078 h 915078"/>
              <a:gd name="connsiteX4" fmla="*/ 0 w 915078"/>
              <a:gd name="connsiteY4" fmla="*/ 457539 h 91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078" h="915078">
                <a:moveTo>
                  <a:pt x="0" y="457539"/>
                </a:moveTo>
                <a:cubicBezTo>
                  <a:pt x="0" y="204847"/>
                  <a:pt x="204847" y="0"/>
                  <a:pt x="457539" y="0"/>
                </a:cubicBezTo>
                <a:cubicBezTo>
                  <a:pt x="710231" y="0"/>
                  <a:pt x="915078" y="204847"/>
                  <a:pt x="915078" y="457539"/>
                </a:cubicBezTo>
                <a:cubicBezTo>
                  <a:pt x="915078" y="710231"/>
                  <a:pt x="710231" y="915078"/>
                  <a:pt x="457539" y="915078"/>
                </a:cubicBezTo>
                <a:cubicBezTo>
                  <a:pt x="204847" y="915078"/>
                  <a:pt x="0" y="710231"/>
                  <a:pt x="0" y="457539"/>
                </a:cubicBez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44170" tIns="144170" rIns="144170" bIns="144170" numCol="1" spcCol="1270" anchor="ctr" anchorCtr="0">
            <a:noAutofit/>
          </a:bodyPr>
          <a:lstStyle/>
          <a:p>
            <a:pPr marL="0" lvl="0" indent="0" algn="ctr" defTabSz="355600">
              <a:lnSpc>
                <a:spcPct val="90000"/>
              </a:lnSpc>
              <a:spcBef>
                <a:spcPct val="0"/>
              </a:spcBef>
              <a:spcAft>
                <a:spcPct val="35000"/>
              </a:spcAft>
              <a:buNone/>
            </a:pPr>
            <a:r>
              <a:rPr lang="de-DE" sz="1400" kern="1200" dirty="0"/>
              <a:t>Affektive Bereitschaft und Fähigkeit</a:t>
            </a:r>
          </a:p>
        </p:txBody>
      </p:sp>
      <p:sp>
        <p:nvSpPr>
          <p:cNvPr id="21" name="Freihandform 20">
            <a:extLst>
              <a:ext uri="{FF2B5EF4-FFF2-40B4-BE49-F238E27FC236}">
                <a16:creationId xmlns:a16="http://schemas.microsoft.com/office/drawing/2014/main" id="{E12EF193-691F-AA5B-4359-ABF6DD18833B}"/>
              </a:ext>
            </a:extLst>
          </p:cNvPr>
          <p:cNvSpPr/>
          <p:nvPr/>
        </p:nvSpPr>
        <p:spPr>
          <a:xfrm>
            <a:off x="2337919" y="3879192"/>
            <a:ext cx="1341844" cy="1069616"/>
          </a:xfrm>
          <a:custGeom>
            <a:avLst/>
            <a:gdLst>
              <a:gd name="connsiteX0" fmla="*/ 0 w 915078"/>
              <a:gd name="connsiteY0" fmla="*/ 457539 h 915078"/>
              <a:gd name="connsiteX1" fmla="*/ 457539 w 915078"/>
              <a:gd name="connsiteY1" fmla="*/ 0 h 915078"/>
              <a:gd name="connsiteX2" fmla="*/ 915078 w 915078"/>
              <a:gd name="connsiteY2" fmla="*/ 457539 h 915078"/>
              <a:gd name="connsiteX3" fmla="*/ 457539 w 915078"/>
              <a:gd name="connsiteY3" fmla="*/ 915078 h 915078"/>
              <a:gd name="connsiteX4" fmla="*/ 0 w 915078"/>
              <a:gd name="connsiteY4" fmla="*/ 457539 h 91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078" h="915078">
                <a:moveTo>
                  <a:pt x="0" y="457539"/>
                </a:moveTo>
                <a:cubicBezTo>
                  <a:pt x="0" y="204847"/>
                  <a:pt x="204847" y="0"/>
                  <a:pt x="457539" y="0"/>
                </a:cubicBezTo>
                <a:cubicBezTo>
                  <a:pt x="710231" y="0"/>
                  <a:pt x="915078" y="204847"/>
                  <a:pt x="915078" y="457539"/>
                </a:cubicBezTo>
                <a:cubicBezTo>
                  <a:pt x="915078" y="710231"/>
                  <a:pt x="710231" y="915078"/>
                  <a:pt x="457539" y="915078"/>
                </a:cubicBezTo>
                <a:cubicBezTo>
                  <a:pt x="204847" y="915078"/>
                  <a:pt x="0" y="710231"/>
                  <a:pt x="0" y="457539"/>
                </a:cubicBez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44170" tIns="144170" rIns="144170" bIns="144170" numCol="1" spcCol="1270" anchor="ctr" anchorCtr="0">
            <a:noAutofit/>
          </a:bodyPr>
          <a:lstStyle/>
          <a:p>
            <a:pPr marL="0" lvl="0" indent="0" algn="ctr" defTabSz="355600">
              <a:lnSpc>
                <a:spcPct val="90000"/>
              </a:lnSpc>
              <a:spcBef>
                <a:spcPct val="0"/>
              </a:spcBef>
              <a:spcAft>
                <a:spcPct val="35000"/>
              </a:spcAft>
              <a:buNone/>
            </a:pPr>
            <a:r>
              <a:rPr lang="de-DE" sz="1400" kern="1200" dirty="0"/>
              <a:t>Soziale Bereitschaft und Fähigkeit</a:t>
            </a:r>
          </a:p>
        </p:txBody>
      </p:sp>
      <p:sp>
        <p:nvSpPr>
          <p:cNvPr id="22" name="Freihandform 21">
            <a:extLst>
              <a:ext uri="{FF2B5EF4-FFF2-40B4-BE49-F238E27FC236}">
                <a16:creationId xmlns:a16="http://schemas.microsoft.com/office/drawing/2014/main" id="{7AABBFAD-D0ED-E5E6-5128-A3608D5051BB}"/>
              </a:ext>
            </a:extLst>
          </p:cNvPr>
          <p:cNvSpPr/>
          <p:nvPr/>
        </p:nvSpPr>
        <p:spPr>
          <a:xfrm>
            <a:off x="997906" y="2329053"/>
            <a:ext cx="1341844" cy="1069616"/>
          </a:xfrm>
          <a:custGeom>
            <a:avLst/>
            <a:gdLst>
              <a:gd name="connsiteX0" fmla="*/ 0 w 915078"/>
              <a:gd name="connsiteY0" fmla="*/ 457539 h 915078"/>
              <a:gd name="connsiteX1" fmla="*/ 457539 w 915078"/>
              <a:gd name="connsiteY1" fmla="*/ 0 h 915078"/>
              <a:gd name="connsiteX2" fmla="*/ 915078 w 915078"/>
              <a:gd name="connsiteY2" fmla="*/ 457539 h 915078"/>
              <a:gd name="connsiteX3" fmla="*/ 457539 w 915078"/>
              <a:gd name="connsiteY3" fmla="*/ 915078 h 915078"/>
              <a:gd name="connsiteX4" fmla="*/ 0 w 915078"/>
              <a:gd name="connsiteY4" fmla="*/ 457539 h 915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078" h="915078">
                <a:moveTo>
                  <a:pt x="0" y="457539"/>
                </a:moveTo>
                <a:cubicBezTo>
                  <a:pt x="0" y="204847"/>
                  <a:pt x="204847" y="0"/>
                  <a:pt x="457539" y="0"/>
                </a:cubicBezTo>
                <a:cubicBezTo>
                  <a:pt x="710231" y="0"/>
                  <a:pt x="915078" y="204847"/>
                  <a:pt x="915078" y="457539"/>
                </a:cubicBezTo>
                <a:cubicBezTo>
                  <a:pt x="915078" y="710231"/>
                  <a:pt x="710231" y="915078"/>
                  <a:pt x="457539" y="915078"/>
                </a:cubicBezTo>
                <a:cubicBezTo>
                  <a:pt x="204847" y="915078"/>
                  <a:pt x="0" y="710231"/>
                  <a:pt x="0" y="457539"/>
                </a:cubicBez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144170" tIns="144170" rIns="144170" bIns="144170" numCol="1" spcCol="1270" anchor="ctr" anchorCtr="0">
            <a:noAutofit/>
          </a:bodyPr>
          <a:lstStyle/>
          <a:p>
            <a:pPr marL="0" lvl="0" indent="0" algn="ctr" defTabSz="355600">
              <a:lnSpc>
                <a:spcPct val="90000"/>
              </a:lnSpc>
              <a:spcBef>
                <a:spcPct val="0"/>
              </a:spcBef>
              <a:spcAft>
                <a:spcPct val="35000"/>
              </a:spcAft>
              <a:buNone/>
            </a:pPr>
            <a:r>
              <a:rPr lang="de-DE" sz="1400" kern="1200" dirty="0"/>
              <a:t>Volitionale Bereitschaft und Fähigkeit</a:t>
            </a:r>
          </a:p>
        </p:txBody>
      </p:sp>
      <p:sp>
        <p:nvSpPr>
          <p:cNvPr id="23" name="Textfeld 22">
            <a:extLst>
              <a:ext uri="{FF2B5EF4-FFF2-40B4-BE49-F238E27FC236}">
                <a16:creationId xmlns:a16="http://schemas.microsoft.com/office/drawing/2014/main" id="{F863D48A-CC66-9CD9-F738-ECC02CC1982F}"/>
              </a:ext>
            </a:extLst>
          </p:cNvPr>
          <p:cNvSpPr txBox="1"/>
          <p:nvPr/>
        </p:nvSpPr>
        <p:spPr>
          <a:xfrm>
            <a:off x="7740353" y="4805372"/>
            <a:ext cx="981359" cy="215444"/>
          </a:xfrm>
          <a:prstGeom prst="rect">
            <a:avLst/>
          </a:prstGeom>
          <a:noFill/>
        </p:spPr>
        <p:txBody>
          <a:bodyPr wrap="none" rtlCol="0">
            <a:spAutoFit/>
          </a:bodyPr>
          <a:lstStyle/>
          <a:p>
            <a:r>
              <a:rPr lang="de-DE" sz="800" dirty="0">
                <a:solidFill>
                  <a:schemeClr val="bg1">
                    <a:lumMod val="50000"/>
                  </a:schemeClr>
                </a:solidFill>
              </a:rPr>
              <a:t>vgl. Weinert (2002)</a:t>
            </a:r>
          </a:p>
        </p:txBody>
      </p:sp>
    </p:spTree>
    <p:extLst>
      <p:ext uri="{BB962C8B-B14F-4D97-AF65-F5344CB8AC3E}">
        <p14:creationId xmlns:p14="http://schemas.microsoft.com/office/powerpoint/2010/main" val="3340790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A832862-BCA5-945E-40E9-D04E0EF4F820}"/>
              </a:ext>
            </a:extLst>
          </p:cNvPr>
          <p:cNvSpPr>
            <a:spLocks noGrp="1"/>
          </p:cNvSpPr>
          <p:nvPr>
            <p:ph type="title"/>
          </p:nvPr>
        </p:nvSpPr>
        <p:spPr/>
        <p:txBody>
          <a:bodyPr/>
          <a:lstStyle/>
          <a:p>
            <a:r>
              <a:rPr lang="de-DE" dirty="0"/>
              <a:t>Indikatoren zur Diagnose</a:t>
            </a:r>
          </a:p>
        </p:txBody>
      </p:sp>
      <p:sp>
        <p:nvSpPr>
          <p:cNvPr id="4" name="Bildplatzhalter 3">
            <a:extLst>
              <a:ext uri="{FF2B5EF4-FFF2-40B4-BE49-F238E27FC236}">
                <a16:creationId xmlns:a16="http://schemas.microsoft.com/office/drawing/2014/main" id="{E423F329-B205-44FA-38CD-3981386E8EF6}"/>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62A66613-0B8A-34CA-6C36-3F90ABB5017B}"/>
              </a:ext>
            </a:extLst>
          </p:cNvPr>
          <p:cNvSpPr>
            <a:spLocks noGrp="1"/>
          </p:cNvSpPr>
          <p:nvPr>
            <p:ph type="sldNum" sz="quarter" idx="12"/>
          </p:nvPr>
        </p:nvSpPr>
        <p:spPr/>
        <p:txBody>
          <a:bodyPr/>
          <a:lstStyle/>
          <a:p>
            <a:fld id="{04DA90AE-A642-9F4D-BA94-82F41D55CFC7}" type="slidenum">
              <a:rPr lang="de-DE" smtClean="0"/>
              <a:pPr/>
              <a:t>19</a:t>
            </a:fld>
            <a:endParaRPr lang="de-DE" dirty="0"/>
          </a:p>
        </p:txBody>
      </p:sp>
      <p:sp>
        <p:nvSpPr>
          <p:cNvPr id="7" name="Textplatzhalter 6">
            <a:extLst>
              <a:ext uri="{FF2B5EF4-FFF2-40B4-BE49-F238E27FC236}">
                <a16:creationId xmlns:a16="http://schemas.microsoft.com/office/drawing/2014/main" id="{EA29F64F-1A4F-B0ED-80FE-5A8894F0B4AE}"/>
              </a:ext>
            </a:extLst>
          </p:cNvPr>
          <p:cNvSpPr>
            <a:spLocks noGrp="1"/>
          </p:cNvSpPr>
          <p:nvPr>
            <p:ph type="body" sz="quarter" idx="13"/>
          </p:nvPr>
        </p:nvSpPr>
        <p:spPr/>
        <p:txBody>
          <a:bodyPr/>
          <a:lstStyle/>
          <a:p>
            <a:endParaRPr lang="de-DE"/>
          </a:p>
        </p:txBody>
      </p:sp>
      <p:sp>
        <p:nvSpPr>
          <p:cNvPr id="10" name="Rechteck 9">
            <a:extLst>
              <a:ext uri="{FF2B5EF4-FFF2-40B4-BE49-F238E27FC236}">
                <a16:creationId xmlns:a16="http://schemas.microsoft.com/office/drawing/2014/main" id="{29429FD3-4F64-E128-6AD4-28CA44174E40}"/>
              </a:ext>
            </a:extLst>
          </p:cNvPr>
          <p:cNvSpPr/>
          <p:nvPr/>
        </p:nvSpPr>
        <p:spPr>
          <a:xfrm>
            <a:off x="859692" y="1481077"/>
            <a:ext cx="7424616" cy="3024553"/>
          </a:xfrm>
          <a:prstGeom prst="rect">
            <a:avLst/>
          </a:prstGeom>
          <a:ln/>
        </p:spPr>
        <p:style>
          <a:lnRef idx="2">
            <a:schemeClr val="dk1"/>
          </a:lnRef>
          <a:fillRef idx="1">
            <a:schemeClr val="lt1"/>
          </a:fillRef>
          <a:effectRef idx="0">
            <a:schemeClr val="dk1"/>
          </a:effectRef>
          <a:fontRef idx="minor">
            <a:schemeClr val="dk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lnSpc>
                <a:spcPct val="114000"/>
              </a:lnSpc>
            </a:pPr>
            <a:endParaRPr lang="de-DE" dirty="0"/>
          </a:p>
        </p:txBody>
      </p:sp>
      <p:sp>
        <p:nvSpPr>
          <p:cNvPr id="11" name="Textfeld 10">
            <a:extLst>
              <a:ext uri="{FF2B5EF4-FFF2-40B4-BE49-F238E27FC236}">
                <a16:creationId xmlns:a16="http://schemas.microsoft.com/office/drawing/2014/main" id="{FF383AB1-1893-34CE-B7C6-AF86C400A930}"/>
              </a:ext>
            </a:extLst>
          </p:cNvPr>
          <p:cNvSpPr txBox="1"/>
          <p:nvPr/>
        </p:nvSpPr>
        <p:spPr>
          <a:xfrm>
            <a:off x="2055448" y="1718984"/>
            <a:ext cx="1852244" cy="403444"/>
          </a:xfrm>
          <a:prstGeom prst="rect">
            <a:avLst/>
          </a:prstGeom>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ctr">
              <a:lnSpc>
                <a:spcPct val="114000"/>
              </a:lnSpc>
            </a:pPr>
            <a:r>
              <a:rPr lang="de-DE" sz="1200" dirty="0">
                <a:latin typeface="+mn-lt"/>
              </a:rPr>
              <a:t>Schüler verwendet </a:t>
            </a:r>
            <a:r>
              <a:rPr lang="de-DE" sz="1200" i="1" dirty="0">
                <a:latin typeface="+mn-lt"/>
              </a:rPr>
              <a:t>Kongruenzsätze</a:t>
            </a:r>
            <a:r>
              <a:rPr lang="de-DE" sz="1200" dirty="0">
                <a:latin typeface="+mn-lt"/>
              </a:rPr>
              <a:t> richtig.</a:t>
            </a:r>
          </a:p>
        </p:txBody>
      </p:sp>
      <p:sp>
        <p:nvSpPr>
          <p:cNvPr id="12" name="Textfeld 11">
            <a:extLst>
              <a:ext uri="{FF2B5EF4-FFF2-40B4-BE49-F238E27FC236}">
                <a16:creationId xmlns:a16="http://schemas.microsoft.com/office/drawing/2014/main" id="{42E46BCB-84D6-67B0-F2EF-E2714D72B8D2}"/>
              </a:ext>
            </a:extLst>
          </p:cNvPr>
          <p:cNvSpPr txBox="1"/>
          <p:nvPr/>
        </p:nvSpPr>
        <p:spPr>
          <a:xfrm>
            <a:off x="5212862" y="2257943"/>
            <a:ext cx="1062891" cy="403444"/>
          </a:xfrm>
          <a:prstGeom prst="rect">
            <a:avLst/>
          </a:prstGeom>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ctr">
              <a:lnSpc>
                <a:spcPct val="114000"/>
              </a:lnSpc>
            </a:pPr>
            <a:r>
              <a:rPr lang="de-DE" sz="1200" dirty="0">
                <a:latin typeface="+mn-lt"/>
              </a:rPr>
              <a:t>Schüler macht eine Skizze.</a:t>
            </a:r>
          </a:p>
        </p:txBody>
      </p:sp>
      <p:sp>
        <p:nvSpPr>
          <p:cNvPr id="13" name="Textfeld 12">
            <a:extLst>
              <a:ext uri="{FF2B5EF4-FFF2-40B4-BE49-F238E27FC236}">
                <a16:creationId xmlns:a16="http://schemas.microsoft.com/office/drawing/2014/main" id="{2A20F535-5683-C1AA-BAB7-72522B628E4A}"/>
              </a:ext>
            </a:extLst>
          </p:cNvPr>
          <p:cNvSpPr txBox="1"/>
          <p:nvPr/>
        </p:nvSpPr>
        <p:spPr>
          <a:xfrm>
            <a:off x="2489201" y="2993353"/>
            <a:ext cx="1062891" cy="403508"/>
          </a:xfrm>
          <a:prstGeom prst="rect">
            <a:avLst/>
          </a:prstGeom>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ctr">
              <a:lnSpc>
                <a:spcPct val="114000"/>
              </a:lnSpc>
            </a:pPr>
            <a:r>
              <a:rPr lang="de-DE" sz="1200" dirty="0">
                <a:latin typeface="+mn-lt"/>
              </a:rPr>
              <a:t>Schülerin kennt </a:t>
            </a:r>
            <a:r>
              <a:rPr lang="de-DE" sz="1200" i="1" dirty="0">
                <a:latin typeface="+mn-lt"/>
              </a:rPr>
              <a:t>parallel </a:t>
            </a:r>
            <a:r>
              <a:rPr lang="de-DE" sz="1200" dirty="0">
                <a:latin typeface="+mn-lt"/>
              </a:rPr>
              <a:t>nicht.</a:t>
            </a:r>
          </a:p>
        </p:txBody>
      </p:sp>
      <p:sp>
        <p:nvSpPr>
          <p:cNvPr id="14" name="Textfeld 13">
            <a:extLst>
              <a:ext uri="{FF2B5EF4-FFF2-40B4-BE49-F238E27FC236}">
                <a16:creationId xmlns:a16="http://schemas.microsoft.com/office/drawing/2014/main" id="{2F98897F-1ABE-2D5F-0283-44868BF7BF8A}"/>
              </a:ext>
            </a:extLst>
          </p:cNvPr>
          <p:cNvSpPr txBox="1"/>
          <p:nvPr/>
        </p:nvSpPr>
        <p:spPr>
          <a:xfrm>
            <a:off x="6119448" y="2791567"/>
            <a:ext cx="1422398" cy="614014"/>
          </a:xfrm>
          <a:prstGeom prst="rect">
            <a:avLst/>
          </a:prstGeom>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ctr">
              <a:lnSpc>
                <a:spcPct val="114000"/>
              </a:lnSpc>
            </a:pPr>
            <a:r>
              <a:rPr lang="de-DE" sz="1200" dirty="0">
                <a:latin typeface="+mn-lt"/>
              </a:rPr>
              <a:t>Schülerin reflektiert Generalisierbarkeit einer Aussage.</a:t>
            </a:r>
            <a:endParaRPr lang="de-DE" sz="1200" i="1" dirty="0">
              <a:latin typeface="+mn-lt"/>
            </a:endParaRPr>
          </a:p>
        </p:txBody>
      </p:sp>
      <p:sp>
        <p:nvSpPr>
          <p:cNvPr id="15" name="Textfeld 14">
            <a:extLst>
              <a:ext uri="{FF2B5EF4-FFF2-40B4-BE49-F238E27FC236}">
                <a16:creationId xmlns:a16="http://schemas.microsoft.com/office/drawing/2014/main" id="{09C9DF5A-E3D0-C89A-21E2-ECB5F1703FC8}"/>
              </a:ext>
            </a:extLst>
          </p:cNvPr>
          <p:cNvSpPr txBox="1"/>
          <p:nvPr/>
        </p:nvSpPr>
        <p:spPr>
          <a:xfrm>
            <a:off x="3927232" y="3222596"/>
            <a:ext cx="1817076" cy="403508"/>
          </a:xfrm>
          <a:prstGeom prst="rect">
            <a:avLst/>
          </a:prstGeom>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ctr">
              <a:lnSpc>
                <a:spcPct val="114000"/>
              </a:lnSpc>
            </a:pPr>
            <a:r>
              <a:rPr lang="de-DE" sz="1200" dirty="0">
                <a:latin typeface="+mn-lt"/>
              </a:rPr>
              <a:t>Schülerin zeichnet Diagonale in Skizze ein.</a:t>
            </a:r>
            <a:endParaRPr lang="de-DE" sz="1200" i="1" dirty="0">
              <a:latin typeface="+mn-lt"/>
            </a:endParaRPr>
          </a:p>
        </p:txBody>
      </p:sp>
      <p:sp>
        <p:nvSpPr>
          <p:cNvPr id="16" name="Textfeld 15">
            <a:extLst>
              <a:ext uri="{FF2B5EF4-FFF2-40B4-BE49-F238E27FC236}">
                <a16:creationId xmlns:a16="http://schemas.microsoft.com/office/drawing/2014/main" id="{EF287DEB-B607-ED53-84E7-E5A82B916B67}"/>
              </a:ext>
            </a:extLst>
          </p:cNvPr>
          <p:cNvSpPr txBox="1"/>
          <p:nvPr/>
        </p:nvSpPr>
        <p:spPr>
          <a:xfrm>
            <a:off x="1469294" y="3811813"/>
            <a:ext cx="1649044" cy="403508"/>
          </a:xfrm>
          <a:prstGeom prst="rect">
            <a:avLst/>
          </a:prstGeom>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ctr">
              <a:lnSpc>
                <a:spcPct val="114000"/>
              </a:lnSpc>
            </a:pPr>
            <a:r>
              <a:rPr lang="de-DE" sz="1200" dirty="0">
                <a:latin typeface="+mn-lt"/>
              </a:rPr>
              <a:t>Schüler fragt andere Schülerin nach Stift.</a:t>
            </a:r>
            <a:endParaRPr lang="de-DE" sz="1200" i="1" dirty="0">
              <a:latin typeface="+mn-lt"/>
            </a:endParaRPr>
          </a:p>
        </p:txBody>
      </p:sp>
      <p:sp>
        <p:nvSpPr>
          <p:cNvPr id="17" name="Textfeld 16">
            <a:extLst>
              <a:ext uri="{FF2B5EF4-FFF2-40B4-BE49-F238E27FC236}">
                <a16:creationId xmlns:a16="http://schemas.microsoft.com/office/drawing/2014/main" id="{8471EDED-F25B-3EB9-01B3-1A222FD718C9}"/>
              </a:ext>
            </a:extLst>
          </p:cNvPr>
          <p:cNvSpPr txBox="1"/>
          <p:nvPr/>
        </p:nvSpPr>
        <p:spPr>
          <a:xfrm>
            <a:off x="3399695" y="2432080"/>
            <a:ext cx="1649044" cy="403508"/>
          </a:xfrm>
          <a:prstGeom prst="rect">
            <a:avLst/>
          </a:prstGeom>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ctr">
              <a:lnSpc>
                <a:spcPct val="114000"/>
              </a:lnSpc>
            </a:pPr>
            <a:r>
              <a:rPr lang="de-DE" sz="1200" dirty="0">
                <a:latin typeface="+mn-lt"/>
              </a:rPr>
              <a:t>Schülerin beobachtet Vogel draußen.</a:t>
            </a:r>
            <a:endParaRPr lang="de-DE" sz="1200" i="1" dirty="0">
              <a:latin typeface="+mn-lt"/>
            </a:endParaRPr>
          </a:p>
        </p:txBody>
      </p:sp>
      <p:sp>
        <p:nvSpPr>
          <p:cNvPr id="18" name="Textfeld 17">
            <a:extLst>
              <a:ext uri="{FF2B5EF4-FFF2-40B4-BE49-F238E27FC236}">
                <a16:creationId xmlns:a16="http://schemas.microsoft.com/office/drawing/2014/main" id="{FD3B3418-7F26-0EE7-4D3C-2976FF0FA05F}"/>
              </a:ext>
            </a:extLst>
          </p:cNvPr>
          <p:cNvSpPr txBox="1"/>
          <p:nvPr/>
        </p:nvSpPr>
        <p:spPr>
          <a:xfrm>
            <a:off x="5056557" y="3966790"/>
            <a:ext cx="1649044" cy="403508"/>
          </a:xfrm>
          <a:prstGeom prst="rect">
            <a:avLst/>
          </a:prstGeom>
        </p:spPr>
        <p:style>
          <a:lnRef idx="2">
            <a:schemeClr val="dk1"/>
          </a:lnRef>
          <a:fillRef idx="1">
            <a:schemeClr val="lt1"/>
          </a:fillRef>
          <a:effectRef idx="0">
            <a:schemeClr val="dk1"/>
          </a:effectRef>
          <a:fontRef idx="minor">
            <a:schemeClr val="dk1"/>
          </a:fontRef>
        </p:style>
        <p:txBody>
          <a:bodyPr wrap="square" lIns="0" tIns="0" rIns="0" bIns="0" rtlCol="0">
            <a:spAutoFit/>
          </a:bodyPr>
          <a:lstStyle/>
          <a:p>
            <a:pPr algn="ctr">
              <a:lnSpc>
                <a:spcPct val="114000"/>
              </a:lnSpc>
            </a:pPr>
            <a:r>
              <a:rPr lang="de-DE" sz="1200" dirty="0">
                <a:latin typeface="+mn-lt"/>
              </a:rPr>
              <a:t>Schüler nimmt eine Aussage einfach an.</a:t>
            </a:r>
            <a:endParaRPr lang="de-DE" sz="1200" i="1" dirty="0">
              <a:latin typeface="+mn-lt"/>
            </a:endParaRPr>
          </a:p>
        </p:txBody>
      </p:sp>
      <p:sp>
        <p:nvSpPr>
          <p:cNvPr id="19" name="Rechteck 18">
            <a:extLst>
              <a:ext uri="{FF2B5EF4-FFF2-40B4-BE49-F238E27FC236}">
                <a16:creationId xmlns:a16="http://schemas.microsoft.com/office/drawing/2014/main" id="{61C394BD-BFC2-9F27-E574-252EEE01C7FF}"/>
              </a:ext>
            </a:extLst>
          </p:cNvPr>
          <p:cNvSpPr/>
          <p:nvPr/>
        </p:nvSpPr>
        <p:spPr>
          <a:xfrm>
            <a:off x="906589" y="2613641"/>
            <a:ext cx="1305168" cy="7637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4000"/>
              </a:lnSpc>
            </a:pPr>
            <a:r>
              <a:rPr lang="de-DE" sz="1600" dirty="0"/>
              <a:t>Indikator A</a:t>
            </a:r>
          </a:p>
        </p:txBody>
      </p:sp>
      <p:sp>
        <p:nvSpPr>
          <p:cNvPr id="20" name="Rechteck 19">
            <a:extLst>
              <a:ext uri="{FF2B5EF4-FFF2-40B4-BE49-F238E27FC236}">
                <a16:creationId xmlns:a16="http://schemas.microsoft.com/office/drawing/2014/main" id="{5C3E8A0A-CBA1-DE2F-8989-2215DBFF1886}"/>
              </a:ext>
            </a:extLst>
          </p:cNvPr>
          <p:cNvSpPr/>
          <p:nvPr/>
        </p:nvSpPr>
        <p:spPr>
          <a:xfrm>
            <a:off x="6869012" y="1572562"/>
            <a:ext cx="1325418" cy="7637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4000"/>
              </a:lnSpc>
            </a:pPr>
            <a:r>
              <a:rPr lang="de-DE" sz="1600" dirty="0"/>
              <a:t>Indikator B</a:t>
            </a:r>
          </a:p>
        </p:txBody>
      </p:sp>
      <p:sp>
        <p:nvSpPr>
          <p:cNvPr id="21" name="Rechteck 20">
            <a:extLst>
              <a:ext uri="{FF2B5EF4-FFF2-40B4-BE49-F238E27FC236}">
                <a16:creationId xmlns:a16="http://schemas.microsoft.com/office/drawing/2014/main" id="{A6411A8A-C7EC-6411-76F5-E2C5E0409236}"/>
              </a:ext>
            </a:extLst>
          </p:cNvPr>
          <p:cNvSpPr/>
          <p:nvPr/>
        </p:nvSpPr>
        <p:spPr>
          <a:xfrm>
            <a:off x="6853382" y="3667407"/>
            <a:ext cx="1325418" cy="76371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4000"/>
              </a:lnSpc>
            </a:pPr>
            <a:r>
              <a:rPr lang="de-DE" sz="1600" dirty="0"/>
              <a:t>Indikator C</a:t>
            </a:r>
          </a:p>
        </p:txBody>
      </p:sp>
      <p:sp>
        <p:nvSpPr>
          <p:cNvPr id="22" name="Rechteck 21">
            <a:extLst>
              <a:ext uri="{FF2B5EF4-FFF2-40B4-BE49-F238E27FC236}">
                <a16:creationId xmlns:a16="http://schemas.microsoft.com/office/drawing/2014/main" id="{6EA9964A-D941-465B-1437-5B52CFF38A60}"/>
              </a:ext>
            </a:extLst>
          </p:cNvPr>
          <p:cNvSpPr/>
          <p:nvPr/>
        </p:nvSpPr>
        <p:spPr>
          <a:xfrm>
            <a:off x="859692" y="4566519"/>
            <a:ext cx="7424616" cy="33146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4000"/>
              </a:lnSpc>
            </a:pPr>
            <a:r>
              <a:rPr lang="de-DE" sz="1600" dirty="0"/>
              <a:t>Je mehr </a:t>
            </a:r>
            <a:r>
              <a:rPr lang="de-DE" sz="1600" dirty="0" err="1"/>
              <a:t>Cues</a:t>
            </a:r>
            <a:r>
              <a:rPr lang="de-DE" sz="1600" dirty="0"/>
              <a:t> verarbeitet werden, desto besser für Akkuratheit.</a:t>
            </a:r>
          </a:p>
        </p:txBody>
      </p:sp>
    </p:spTree>
    <p:extLst>
      <p:ext uri="{BB962C8B-B14F-4D97-AF65-F5344CB8AC3E}">
        <p14:creationId xmlns:p14="http://schemas.microsoft.com/office/powerpoint/2010/main" val="2905957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1"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1"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1"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mph" presetSubtype="2" fill="hold" nodeType="clickEffect">
                                  <p:stCondLst>
                                    <p:cond delay="0"/>
                                  </p:stCondLst>
                                  <p:childTnLst>
                                    <p:animClr clrSpc="rgb" dir="cw">
                                      <p:cBhvr>
                                        <p:cTn id="32" dur="500" fill="hold"/>
                                        <p:tgtEl>
                                          <p:spTgt spid="16"/>
                                        </p:tgtEl>
                                        <p:attrNameLst>
                                          <p:attrName>fillcolor</p:attrName>
                                        </p:attrNameLst>
                                      </p:cBhvr>
                                      <p:to>
                                        <a:srgbClr val="D8D8D8"/>
                                      </p:to>
                                    </p:animClr>
                                    <p:set>
                                      <p:cBhvr>
                                        <p:cTn id="33" dur="500" fill="hold"/>
                                        <p:tgtEl>
                                          <p:spTgt spid="16"/>
                                        </p:tgtEl>
                                        <p:attrNameLst>
                                          <p:attrName>fill.type</p:attrName>
                                        </p:attrNameLst>
                                      </p:cBhvr>
                                      <p:to>
                                        <p:strVal val="solid"/>
                                      </p:to>
                                    </p:set>
                                    <p:set>
                                      <p:cBhvr>
                                        <p:cTn id="34" dur="500" fill="hold"/>
                                        <p:tgtEl>
                                          <p:spTgt spid="16"/>
                                        </p:tgtEl>
                                        <p:attrNameLst>
                                          <p:attrName>fill.on</p:attrName>
                                        </p:attrNameLst>
                                      </p:cBhvr>
                                      <p:to>
                                        <p:strVal val="true"/>
                                      </p:to>
                                    </p:set>
                                  </p:childTnLst>
                                </p:cTn>
                              </p:par>
                              <p:par>
                                <p:cTn id="35" presetID="1" presetClass="emph" presetSubtype="2" fill="hold" nodeType="withEffect">
                                  <p:stCondLst>
                                    <p:cond delay="0"/>
                                  </p:stCondLst>
                                  <p:childTnLst>
                                    <p:animClr clrSpc="rgb" dir="cw">
                                      <p:cBhvr>
                                        <p:cTn id="36" dur="500" fill="hold"/>
                                        <p:tgtEl>
                                          <p:spTgt spid="17"/>
                                        </p:tgtEl>
                                        <p:attrNameLst>
                                          <p:attrName>fillcolor</p:attrName>
                                        </p:attrNameLst>
                                      </p:cBhvr>
                                      <p:to>
                                        <a:srgbClr val="D8D8D8"/>
                                      </p:to>
                                    </p:animClr>
                                    <p:set>
                                      <p:cBhvr>
                                        <p:cTn id="37" dur="500" fill="hold"/>
                                        <p:tgtEl>
                                          <p:spTgt spid="17"/>
                                        </p:tgtEl>
                                        <p:attrNameLst>
                                          <p:attrName>fill.type</p:attrName>
                                        </p:attrNameLst>
                                      </p:cBhvr>
                                      <p:to>
                                        <p:strVal val="solid"/>
                                      </p:to>
                                    </p:set>
                                    <p:set>
                                      <p:cBhvr>
                                        <p:cTn id="38" dur="500" fill="hold"/>
                                        <p:tgtEl>
                                          <p:spTgt spid="17"/>
                                        </p:tgtEl>
                                        <p:attrNameLst>
                                          <p:attrName>fill.on</p:attrName>
                                        </p:attrNameLst>
                                      </p:cBhvr>
                                      <p:to>
                                        <p:strVal val="tru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grpId="0" nodeType="clickEffect">
                                  <p:stCondLst>
                                    <p:cond delay="0"/>
                                  </p:stCondLst>
                                  <p:childTnLst>
                                    <p:animMotion origin="layout" path="M -1.66667E-6 3.20988E-6 L -0.11632 0.08395 " pathEditMode="relative" rAng="0" ptsTypes="AA">
                                      <p:cBhvr>
                                        <p:cTn id="54" dur="1000" fill="hold"/>
                                        <p:tgtEl>
                                          <p:spTgt spid="11"/>
                                        </p:tgtEl>
                                        <p:attrNameLst>
                                          <p:attrName>ppt_x</p:attrName>
                                          <p:attrName>ppt_y</p:attrName>
                                        </p:attrNameLst>
                                      </p:cBhvr>
                                      <p:rCtr x="-5816" y="4198"/>
                                    </p:animMotion>
                                  </p:childTnLst>
                                </p:cTn>
                              </p:par>
                              <p:par>
                                <p:cTn id="55" presetID="0" presetClass="path" presetSubtype="0" accel="50000" decel="50000" fill="hold" grpId="0" nodeType="withEffect">
                                  <p:stCondLst>
                                    <p:cond delay="0"/>
                                  </p:stCondLst>
                                  <p:childTnLst>
                                    <p:animMotion origin="layout" path="M 1.38889E-6 -1.97531E-6 L 0.06875 -0.07963 " pathEditMode="relative" rAng="0" ptsTypes="AA">
                                      <p:cBhvr>
                                        <p:cTn id="56" dur="1000" fill="hold"/>
                                        <p:tgtEl>
                                          <p:spTgt spid="14"/>
                                        </p:tgtEl>
                                        <p:attrNameLst>
                                          <p:attrName>ppt_x</p:attrName>
                                          <p:attrName>ppt_y</p:attrName>
                                        </p:attrNameLst>
                                      </p:cBhvr>
                                      <p:rCtr x="3438" y="-3981"/>
                                    </p:animMotion>
                                  </p:childTnLst>
                                </p:cTn>
                              </p:par>
                              <p:par>
                                <p:cTn id="57" presetID="0" presetClass="path" presetSubtype="0" accel="50000" decel="50000" fill="hold" grpId="0" nodeType="withEffect">
                                  <p:stCondLst>
                                    <p:cond delay="0"/>
                                  </p:stCondLst>
                                  <p:childTnLst>
                                    <p:animMotion origin="layout" path="M 4.44444E-6 3.33333E-6 L 0.00954 -0.43982 " pathEditMode="relative" rAng="0" ptsTypes="AA">
                                      <p:cBhvr>
                                        <p:cTn id="58" dur="1000" fill="hold"/>
                                        <p:tgtEl>
                                          <p:spTgt spid="18"/>
                                        </p:tgtEl>
                                        <p:attrNameLst>
                                          <p:attrName>ppt_x</p:attrName>
                                          <p:attrName>ppt_y</p:attrName>
                                        </p:attrNameLst>
                                      </p:cBhvr>
                                      <p:rCtr x="469" y="-22006"/>
                                    </p:animMotion>
                                  </p:childTnLst>
                                </p:cTn>
                              </p:par>
                              <p:par>
                                <p:cTn id="59" presetID="0" presetClass="path" presetSubtype="0" accel="50000" decel="50000" fill="hold" grpId="0" nodeType="withEffect">
                                  <p:stCondLst>
                                    <p:cond delay="0"/>
                                  </p:stCondLst>
                                  <p:childTnLst>
                                    <p:animMotion origin="layout" path="M -1.94444E-6 8.64198E-7 L -0.02691 -0.0392 " pathEditMode="relative" rAng="0" ptsTypes="AA">
                                      <p:cBhvr>
                                        <p:cTn id="60" dur="1000" fill="hold"/>
                                        <p:tgtEl>
                                          <p:spTgt spid="13"/>
                                        </p:tgtEl>
                                        <p:attrNameLst>
                                          <p:attrName>ppt_x</p:attrName>
                                          <p:attrName>ppt_y</p:attrName>
                                        </p:attrNameLst>
                                      </p:cBhvr>
                                      <p:rCtr x="-1354" y="-1975"/>
                                    </p:animMotion>
                                  </p:childTnLst>
                                </p:cTn>
                              </p:par>
                              <p:par>
                                <p:cTn id="61" presetID="1" presetClass="exit" presetSubtype="0" fill="hold" grpId="0" nodeType="withEffect">
                                  <p:stCondLst>
                                    <p:cond delay="0"/>
                                  </p:stCondLst>
                                  <p:childTnLst>
                                    <p:set>
                                      <p:cBhvr>
                                        <p:cTn id="62" dur="1" fill="hold">
                                          <p:stCondLst>
                                            <p:cond delay="0"/>
                                          </p:stCondLst>
                                        </p:cTn>
                                        <p:tgtEl>
                                          <p:spTgt spid="17"/>
                                        </p:tgtEl>
                                        <p:attrNameLst>
                                          <p:attrName>style.visibility</p:attrName>
                                        </p:attrNameLst>
                                      </p:cBhvr>
                                      <p:to>
                                        <p:strVal val="hidden"/>
                                      </p:to>
                                    </p:set>
                                  </p:childTnLst>
                                </p:cTn>
                              </p:par>
                              <p:par>
                                <p:cTn id="63" presetID="1" presetClass="exit" presetSubtype="0" fill="hold" grpId="0" nodeType="withEffect">
                                  <p:stCondLst>
                                    <p:cond delay="0"/>
                                  </p:stCondLst>
                                  <p:childTnLst>
                                    <p:set>
                                      <p:cBhvr>
                                        <p:cTn id="64" dur="1" fill="hold">
                                          <p:stCondLst>
                                            <p:cond delay="0"/>
                                          </p:stCondLst>
                                        </p:cTn>
                                        <p:tgtEl>
                                          <p:spTgt spid="16"/>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0" presetClass="path" presetSubtype="0" accel="50000" decel="50000" fill="hold" grpId="0" nodeType="clickEffect">
                                  <p:stCondLst>
                                    <p:cond delay="0"/>
                                  </p:stCondLst>
                                  <p:childTnLst>
                                    <p:animMotion origin="layout" path="M 5E-6 -0.00154 L 0.18212 0.18395 " pathEditMode="relative" rAng="0" ptsTypes="AA">
                                      <p:cBhvr>
                                        <p:cTn id="68" dur="1000" fill="hold"/>
                                        <p:tgtEl>
                                          <p:spTgt spid="12"/>
                                        </p:tgtEl>
                                        <p:attrNameLst>
                                          <p:attrName>ppt_x</p:attrName>
                                          <p:attrName>ppt_y</p:attrName>
                                        </p:attrNameLst>
                                      </p:cBhvr>
                                      <p:rCtr x="9097" y="9259"/>
                                    </p:animMotion>
                                  </p:childTnLst>
                                </p:cTn>
                              </p:par>
                              <p:par>
                                <p:cTn id="69" presetID="0" presetClass="path" presetSubtype="0" accel="50000" decel="50000" fill="hold" grpId="0" nodeType="withEffect">
                                  <p:stCondLst>
                                    <p:cond delay="0"/>
                                  </p:stCondLst>
                                  <p:childTnLst>
                                    <p:animMotion origin="layout" path="M 5.55556E-7 -3.58025E-6 L 0.11441 0.13951 " pathEditMode="relative" rAng="0" ptsTypes="AA">
                                      <p:cBhvr>
                                        <p:cTn id="70" dur="1000" fill="hold"/>
                                        <p:tgtEl>
                                          <p:spTgt spid="15"/>
                                        </p:tgtEl>
                                        <p:attrNameLst>
                                          <p:attrName>ppt_x</p:attrName>
                                          <p:attrName>ppt_y</p:attrName>
                                        </p:attrNameLst>
                                      </p:cBhvr>
                                      <p:rCtr x="5712" y="697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3FB5D371-F646-CF17-BE8B-0654778595A8}"/>
              </a:ext>
            </a:extLst>
          </p:cNvPr>
          <p:cNvPicPr>
            <a:picLocks noChangeAspect="1"/>
          </p:cNvPicPr>
          <p:nvPr/>
        </p:nvPicPr>
        <p:blipFill>
          <a:blip r:embed="rId2"/>
          <a:stretch>
            <a:fillRect/>
          </a:stretch>
        </p:blipFill>
        <p:spPr>
          <a:xfrm>
            <a:off x="1377333" y="1364715"/>
            <a:ext cx="6389333" cy="3578026"/>
          </a:xfrm>
          <a:prstGeom prst="rect">
            <a:avLst/>
          </a:prstGeom>
          <a:noFill/>
          <a:ln w="9525">
            <a:noFill/>
            <a:miter lim="800000"/>
            <a:headEnd/>
            <a:tailEnd/>
          </a:ln>
        </p:spPr>
      </p:pic>
      <p:sp>
        <p:nvSpPr>
          <p:cNvPr id="3" name="Titel 2">
            <a:extLst>
              <a:ext uri="{FF2B5EF4-FFF2-40B4-BE49-F238E27FC236}">
                <a16:creationId xmlns:a16="http://schemas.microsoft.com/office/drawing/2014/main" id="{746FDB8B-9FEE-B0E1-FF80-1A99D7D96315}"/>
              </a:ext>
            </a:extLst>
          </p:cNvPr>
          <p:cNvSpPr>
            <a:spLocks noGrp="1"/>
          </p:cNvSpPr>
          <p:nvPr>
            <p:ph type="title"/>
          </p:nvPr>
        </p:nvSpPr>
        <p:spPr>
          <a:xfrm>
            <a:off x="319090" y="972300"/>
            <a:ext cx="8508999" cy="392415"/>
          </a:xfrm>
        </p:spPr>
        <p:txBody>
          <a:bodyPr wrap="square" anchor="t">
            <a:normAutofit/>
          </a:bodyPr>
          <a:lstStyle/>
          <a:p>
            <a:r>
              <a:rPr lang="de-DE" dirty="0"/>
              <a:t>Beispiel für Sammlung typischer Fehler im </a:t>
            </a:r>
            <a:r>
              <a:rPr lang="de-DE" dirty="0" err="1"/>
              <a:t>Padlet</a:t>
            </a:r>
            <a:endParaRPr lang="de-DE" dirty="0"/>
          </a:p>
        </p:txBody>
      </p:sp>
      <p:sp>
        <p:nvSpPr>
          <p:cNvPr id="4" name="Foliennummernplatzhalter 3">
            <a:extLst>
              <a:ext uri="{FF2B5EF4-FFF2-40B4-BE49-F238E27FC236}">
                <a16:creationId xmlns:a16="http://schemas.microsoft.com/office/drawing/2014/main" id="{4FFA3A99-5EBB-9E0B-9560-70E356E5BDE8}"/>
              </a:ext>
            </a:extLst>
          </p:cNvPr>
          <p:cNvSpPr>
            <a:spLocks noGrp="1"/>
          </p:cNvSpPr>
          <p:nvPr>
            <p:ph type="sldNum" sz="quarter" idx="11"/>
          </p:nvPr>
        </p:nvSpPr>
        <p:spPr/>
        <p:txBody>
          <a:bodyPr/>
          <a:lstStyle/>
          <a:p>
            <a:pPr>
              <a:spcAft>
                <a:spcPts val="600"/>
              </a:spcAft>
            </a:pPr>
            <a:fld id="{CE58CB1E-F828-4F11-99E0-327109AF9DA4}" type="slidenum">
              <a:rPr lang="de-DE" smtClean="0"/>
              <a:pPr>
                <a:spcAft>
                  <a:spcPts val="600"/>
                </a:spcAft>
              </a:pPr>
              <a:t>2</a:t>
            </a:fld>
            <a:endParaRPr lang="de-DE"/>
          </a:p>
        </p:txBody>
      </p:sp>
    </p:spTree>
    <p:extLst>
      <p:ext uri="{BB962C8B-B14F-4D97-AF65-F5344CB8AC3E}">
        <p14:creationId xmlns:p14="http://schemas.microsoft.com/office/powerpoint/2010/main" val="14677595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58C216EF-DB66-E145-D1DE-01AFFCA404CE}"/>
              </a:ext>
            </a:extLst>
          </p:cNvPr>
          <p:cNvSpPr>
            <a:spLocks noGrp="1"/>
          </p:cNvSpPr>
          <p:nvPr>
            <p:ph type="title"/>
          </p:nvPr>
        </p:nvSpPr>
        <p:spPr/>
        <p:txBody>
          <a:bodyPr>
            <a:normAutofit fontScale="90000"/>
          </a:bodyPr>
          <a:lstStyle/>
          <a:p>
            <a:r>
              <a:rPr lang="de-DE" dirty="0"/>
              <a:t>Indikatoren Beweis- und Argumentationskompetenz</a:t>
            </a:r>
          </a:p>
        </p:txBody>
      </p:sp>
      <p:sp>
        <p:nvSpPr>
          <p:cNvPr id="4" name="Bildplatzhalter 3">
            <a:extLst>
              <a:ext uri="{FF2B5EF4-FFF2-40B4-BE49-F238E27FC236}">
                <a16:creationId xmlns:a16="http://schemas.microsoft.com/office/drawing/2014/main" id="{45295BA9-5085-AA51-992F-E76CFF3D3512}"/>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C4A5982C-31F5-262F-639D-D19E2FEF2B41}"/>
              </a:ext>
            </a:extLst>
          </p:cNvPr>
          <p:cNvSpPr>
            <a:spLocks noGrp="1"/>
          </p:cNvSpPr>
          <p:nvPr>
            <p:ph type="sldNum" sz="quarter" idx="12"/>
          </p:nvPr>
        </p:nvSpPr>
        <p:spPr/>
        <p:txBody>
          <a:bodyPr/>
          <a:lstStyle/>
          <a:p>
            <a:fld id="{04DA90AE-A642-9F4D-BA94-82F41D55CFC7}" type="slidenum">
              <a:rPr lang="de-DE" smtClean="0"/>
              <a:pPr/>
              <a:t>20</a:t>
            </a:fld>
            <a:endParaRPr lang="de-DE" dirty="0"/>
          </a:p>
        </p:txBody>
      </p:sp>
      <p:sp>
        <p:nvSpPr>
          <p:cNvPr id="7" name="Textplatzhalter 6">
            <a:extLst>
              <a:ext uri="{FF2B5EF4-FFF2-40B4-BE49-F238E27FC236}">
                <a16:creationId xmlns:a16="http://schemas.microsoft.com/office/drawing/2014/main" id="{F4B61103-6EF3-FB27-B37E-E03BE5DD97EB}"/>
              </a:ext>
            </a:extLst>
          </p:cNvPr>
          <p:cNvSpPr>
            <a:spLocks noGrp="1"/>
          </p:cNvSpPr>
          <p:nvPr>
            <p:ph type="body" sz="quarter" idx="13"/>
          </p:nvPr>
        </p:nvSpPr>
        <p:spPr/>
        <p:txBody>
          <a:bodyPr/>
          <a:lstStyle/>
          <a:p>
            <a:endParaRPr lang="de-DE"/>
          </a:p>
        </p:txBody>
      </p:sp>
      <p:sp>
        <p:nvSpPr>
          <p:cNvPr id="11" name="Freihandform 10">
            <a:extLst>
              <a:ext uri="{FF2B5EF4-FFF2-40B4-BE49-F238E27FC236}">
                <a16:creationId xmlns:a16="http://schemas.microsoft.com/office/drawing/2014/main" id="{A590697B-01F7-4FF6-CB36-F0642F207061}"/>
              </a:ext>
            </a:extLst>
          </p:cNvPr>
          <p:cNvSpPr/>
          <p:nvPr/>
        </p:nvSpPr>
        <p:spPr>
          <a:xfrm>
            <a:off x="395288" y="2734469"/>
            <a:ext cx="2610445" cy="1566267"/>
          </a:xfrm>
          <a:custGeom>
            <a:avLst/>
            <a:gdLst>
              <a:gd name="connsiteX0" fmla="*/ 0 w 2610445"/>
              <a:gd name="connsiteY0" fmla="*/ 0 h 1566267"/>
              <a:gd name="connsiteX1" fmla="*/ 2610445 w 2610445"/>
              <a:gd name="connsiteY1" fmla="*/ 0 h 1566267"/>
              <a:gd name="connsiteX2" fmla="*/ 2610445 w 2610445"/>
              <a:gd name="connsiteY2" fmla="*/ 1566267 h 1566267"/>
              <a:gd name="connsiteX3" fmla="*/ 0 w 2610445"/>
              <a:gd name="connsiteY3" fmla="*/ 1566267 h 1566267"/>
              <a:gd name="connsiteX4" fmla="*/ 0 w 2610445"/>
              <a:gd name="connsiteY4" fmla="*/ 0 h 1566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0445" h="1566267">
                <a:moveTo>
                  <a:pt x="0" y="0"/>
                </a:moveTo>
                <a:lnTo>
                  <a:pt x="2610445" y="0"/>
                </a:lnTo>
                <a:lnTo>
                  <a:pt x="2610445" y="1566267"/>
                </a:lnTo>
                <a:lnTo>
                  <a:pt x="0" y="1566267"/>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de-DE" sz="2100" kern="1200" dirty="0"/>
              <a:t>Mathematisches Basiswissen</a:t>
            </a:r>
          </a:p>
        </p:txBody>
      </p:sp>
      <p:sp>
        <p:nvSpPr>
          <p:cNvPr id="12" name="Freihandform 11">
            <a:extLst>
              <a:ext uri="{FF2B5EF4-FFF2-40B4-BE49-F238E27FC236}">
                <a16:creationId xmlns:a16="http://schemas.microsoft.com/office/drawing/2014/main" id="{80ADE81D-A1A6-E7F6-4728-D7AE4F93A2B7}"/>
              </a:ext>
            </a:extLst>
          </p:cNvPr>
          <p:cNvSpPr/>
          <p:nvPr/>
        </p:nvSpPr>
        <p:spPr>
          <a:xfrm>
            <a:off x="3266777" y="2734469"/>
            <a:ext cx="2610445" cy="1566267"/>
          </a:xfrm>
          <a:custGeom>
            <a:avLst/>
            <a:gdLst>
              <a:gd name="connsiteX0" fmla="*/ 0 w 2610445"/>
              <a:gd name="connsiteY0" fmla="*/ 0 h 1566267"/>
              <a:gd name="connsiteX1" fmla="*/ 2610445 w 2610445"/>
              <a:gd name="connsiteY1" fmla="*/ 0 h 1566267"/>
              <a:gd name="connsiteX2" fmla="*/ 2610445 w 2610445"/>
              <a:gd name="connsiteY2" fmla="*/ 1566267 h 1566267"/>
              <a:gd name="connsiteX3" fmla="*/ 0 w 2610445"/>
              <a:gd name="connsiteY3" fmla="*/ 1566267 h 1566267"/>
              <a:gd name="connsiteX4" fmla="*/ 0 w 2610445"/>
              <a:gd name="connsiteY4" fmla="*/ 0 h 1566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0445" h="1566267">
                <a:moveTo>
                  <a:pt x="0" y="0"/>
                </a:moveTo>
                <a:lnTo>
                  <a:pt x="2610445" y="0"/>
                </a:lnTo>
                <a:lnTo>
                  <a:pt x="2610445" y="1566267"/>
                </a:lnTo>
                <a:lnTo>
                  <a:pt x="0" y="1566267"/>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de-DE" sz="2100" kern="1200" dirty="0"/>
              <a:t>Methodenwissen</a:t>
            </a:r>
          </a:p>
        </p:txBody>
      </p:sp>
      <p:sp>
        <p:nvSpPr>
          <p:cNvPr id="13" name="Freihandform 12">
            <a:extLst>
              <a:ext uri="{FF2B5EF4-FFF2-40B4-BE49-F238E27FC236}">
                <a16:creationId xmlns:a16="http://schemas.microsoft.com/office/drawing/2014/main" id="{D60714C0-9683-7DC5-A1D5-8FCC8AF17BAF}"/>
              </a:ext>
            </a:extLst>
          </p:cNvPr>
          <p:cNvSpPr/>
          <p:nvPr/>
        </p:nvSpPr>
        <p:spPr>
          <a:xfrm>
            <a:off x="6138267" y="2734469"/>
            <a:ext cx="2610445" cy="1566267"/>
          </a:xfrm>
          <a:custGeom>
            <a:avLst/>
            <a:gdLst>
              <a:gd name="connsiteX0" fmla="*/ 0 w 2610445"/>
              <a:gd name="connsiteY0" fmla="*/ 0 h 1566267"/>
              <a:gd name="connsiteX1" fmla="*/ 2610445 w 2610445"/>
              <a:gd name="connsiteY1" fmla="*/ 0 h 1566267"/>
              <a:gd name="connsiteX2" fmla="*/ 2610445 w 2610445"/>
              <a:gd name="connsiteY2" fmla="*/ 1566267 h 1566267"/>
              <a:gd name="connsiteX3" fmla="*/ 0 w 2610445"/>
              <a:gd name="connsiteY3" fmla="*/ 1566267 h 1566267"/>
              <a:gd name="connsiteX4" fmla="*/ 0 w 2610445"/>
              <a:gd name="connsiteY4" fmla="*/ 0 h 1566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0445" h="1566267">
                <a:moveTo>
                  <a:pt x="0" y="0"/>
                </a:moveTo>
                <a:lnTo>
                  <a:pt x="2610445" y="0"/>
                </a:lnTo>
                <a:lnTo>
                  <a:pt x="2610445" y="1566267"/>
                </a:lnTo>
                <a:lnTo>
                  <a:pt x="0" y="1566267"/>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de-DE" sz="2100" kern="1200" dirty="0"/>
              <a:t>Problemlösestrategien</a:t>
            </a:r>
          </a:p>
        </p:txBody>
      </p:sp>
      <p:sp>
        <p:nvSpPr>
          <p:cNvPr id="9" name="Inhaltsplatzhalter 1">
            <a:extLst>
              <a:ext uri="{FF2B5EF4-FFF2-40B4-BE49-F238E27FC236}">
                <a16:creationId xmlns:a16="http://schemas.microsoft.com/office/drawing/2014/main" id="{6B4B79ED-F7B5-ECE5-C49E-5745600FD747}"/>
              </a:ext>
            </a:extLst>
          </p:cNvPr>
          <p:cNvSpPr txBox="1">
            <a:spLocks/>
          </p:cNvSpPr>
          <p:nvPr/>
        </p:nvSpPr>
        <p:spPr>
          <a:xfrm>
            <a:off x="395288" y="1636440"/>
            <a:ext cx="8353426" cy="675122"/>
          </a:xfrm>
          <a:prstGeom prst="rect">
            <a:avLst/>
          </a:prstGeom>
        </p:spPr>
        <p:txBody>
          <a:bodyPr vert="horz" lIns="0" tIns="0" rIns="0" bIns="0" rtlCol="0">
            <a:normAutofit/>
          </a:bodyPr>
          <a:lstStyle>
            <a:lvl1pPr marL="171450" marR="0" indent="-171450" algn="l" defTabSz="685800" rtl="0" eaLnBrk="1" fontAlgn="auto" latinLnBrk="0" hangingPunct="1">
              <a:lnSpc>
                <a:spcPct val="90000"/>
              </a:lnSpc>
              <a:spcBef>
                <a:spcPts val="750"/>
              </a:spcBef>
              <a:spcAft>
                <a:spcPts val="0"/>
              </a:spcAft>
              <a:buClr>
                <a:schemeClr val="tx1">
                  <a:lumMod val="65000"/>
                  <a:lumOff val="35000"/>
                </a:schemeClr>
              </a:buClr>
              <a:buSzPct val="90000"/>
              <a:buFont typeface="Arial" panose="020B0604020202020204" pitchFamily="34" charset="0"/>
              <a:buChar char="•"/>
              <a:tabLst/>
              <a:defRPr sz="2400" b="0" i="0" kern="1200">
                <a:solidFill>
                  <a:schemeClr val="tx1">
                    <a:lumMod val="65000"/>
                    <a:lumOff val="35000"/>
                  </a:schemeClr>
                </a:solidFill>
                <a:latin typeface="+mn-lt"/>
                <a:ea typeface="+mn-ea"/>
                <a:cs typeface="+mn-cs"/>
              </a:defRPr>
            </a:lvl1pPr>
            <a:lvl2pPr marL="342900" indent="0" algn="l" defTabSz="685800" rtl="0" eaLnBrk="1" latinLnBrk="0" hangingPunct="1">
              <a:lnSpc>
                <a:spcPct val="90000"/>
              </a:lnSpc>
              <a:spcBef>
                <a:spcPts val="375"/>
              </a:spcBef>
              <a:buClr>
                <a:schemeClr val="tx1">
                  <a:lumMod val="65000"/>
                  <a:lumOff val="35000"/>
                </a:schemeClr>
              </a:buClr>
              <a:buSzPct val="90000"/>
              <a:buFont typeface="Arial" panose="020B0604020202020204" pitchFamily="34" charset="0"/>
              <a:buNone/>
              <a:defRPr sz="2000" b="0" i="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b="0" i="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b="0" i="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Font typeface="Arial" panose="020B0604020202020204" pitchFamily="34" charset="0"/>
              <a:buNone/>
            </a:pPr>
            <a:r>
              <a:rPr lang="de-DE" dirty="0"/>
              <a:t>In der bisherigen Forschung haben sich wichtige Indikatoren von Beweiskompetenz herauskristallisiert, unter anderem:</a:t>
            </a:r>
          </a:p>
        </p:txBody>
      </p:sp>
      <p:sp>
        <p:nvSpPr>
          <p:cNvPr id="2" name="Textfeld 1">
            <a:extLst>
              <a:ext uri="{FF2B5EF4-FFF2-40B4-BE49-F238E27FC236}">
                <a16:creationId xmlns:a16="http://schemas.microsoft.com/office/drawing/2014/main" id="{25DEE318-9108-13F9-458F-D98B84115B2D}"/>
              </a:ext>
            </a:extLst>
          </p:cNvPr>
          <p:cNvSpPr txBox="1"/>
          <p:nvPr/>
        </p:nvSpPr>
        <p:spPr>
          <a:xfrm>
            <a:off x="7236296" y="4805372"/>
            <a:ext cx="1846980" cy="215444"/>
          </a:xfrm>
          <a:prstGeom prst="rect">
            <a:avLst/>
          </a:prstGeom>
          <a:noFill/>
        </p:spPr>
        <p:txBody>
          <a:bodyPr wrap="none" rtlCol="0">
            <a:spAutoFit/>
          </a:bodyPr>
          <a:lstStyle/>
          <a:p>
            <a:r>
              <a:rPr lang="de-DE" sz="800" dirty="0" err="1">
                <a:solidFill>
                  <a:schemeClr val="bg1">
                    <a:lumMod val="50000"/>
                  </a:schemeClr>
                </a:solidFill>
              </a:rPr>
              <a:t>Reiss</a:t>
            </a:r>
            <a:r>
              <a:rPr lang="de-DE" sz="800" dirty="0">
                <a:solidFill>
                  <a:schemeClr val="bg1">
                    <a:lumMod val="50000"/>
                  </a:schemeClr>
                </a:solidFill>
              </a:rPr>
              <a:t> &amp; Ufer (2008); Sommerhoff (2017)</a:t>
            </a:r>
          </a:p>
        </p:txBody>
      </p:sp>
    </p:spTree>
    <p:extLst>
      <p:ext uri="{BB962C8B-B14F-4D97-AF65-F5344CB8AC3E}">
        <p14:creationId xmlns:p14="http://schemas.microsoft.com/office/powerpoint/2010/main" val="33704914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Mathematisches Basiswissen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21</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1" name="Freihandform 10">
            <a:extLst>
              <a:ext uri="{FF2B5EF4-FFF2-40B4-BE49-F238E27FC236}">
                <a16:creationId xmlns:a16="http://schemas.microsoft.com/office/drawing/2014/main" id="{E0F62FF3-787F-9DB4-399E-73733DCACB90}"/>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2" name="Freihandform 11">
            <a:extLst>
              <a:ext uri="{FF2B5EF4-FFF2-40B4-BE49-F238E27FC236}">
                <a16:creationId xmlns:a16="http://schemas.microsoft.com/office/drawing/2014/main" id="{6620A544-1925-F6FC-F9AD-26CBE2C314B7}"/>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3" name="Freihandform 12">
            <a:extLst>
              <a:ext uri="{FF2B5EF4-FFF2-40B4-BE49-F238E27FC236}">
                <a16:creationId xmlns:a16="http://schemas.microsoft.com/office/drawing/2014/main" id="{E82C73E2-03B1-E735-728B-3E52783E5B87}"/>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2985433"/>
          </a:xfrm>
          <a:prstGeom prst="rect">
            <a:avLst/>
          </a:prstGeom>
          <a:noFill/>
        </p:spPr>
        <p:txBody>
          <a:bodyPr wrap="square">
            <a:spAutoFit/>
          </a:bodyPr>
          <a:lstStyle/>
          <a:p>
            <a:pPr>
              <a:defRPr sz="1800" i="1"/>
            </a:pPr>
            <a:r>
              <a:rPr lang="de-DE" dirty="0"/>
              <a:t>Was ist damit gemeint? </a:t>
            </a:r>
          </a:p>
          <a:p>
            <a:pPr lvl="1">
              <a:defRPr sz="1800"/>
            </a:pPr>
            <a:r>
              <a:rPr lang="de-DE" dirty="0"/>
              <a:t>Basiswissen bezieht sich auf das Verständnis mathematischer Begriffe, die in der Argumentation vorkommen.</a:t>
            </a:r>
          </a:p>
          <a:p>
            <a:pPr lvl="1">
              <a:defRPr sz="1800"/>
            </a:pPr>
            <a:endParaRPr lang="de-DE" dirty="0"/>
          </a:p>
          <a:p>
            <a:pPr lvl="1">
              <a:defRPr sz="1800"/>
            </a:pPr>
            <a:endParaRPr lang="de-DE" dirty="0"/>
          </a:p>
          <a:p>
            <a:pPr marL="0" lvl="1">
              <a:defRPr sz="1800"/>
            </a:pPr>
            <a:r>
              <a:rPr lang="de-DE" dirty="0"/>
              <a:t>Aspekte von Basiswissen:</a:t>
            </a:r>
          </a:p>
          <a:p>
            <a:pPr marL="628650" lvl="1" indent="-285750">
              <a:buFont typeface="Symbol" pitchFamily="2" charset="2"/>
              <a:buChar char="-"/>
              <a:defRPr sz="1800"/>
            </a:pPr>
            <a:r>
              <a:rPr lang="de-DE" dirty="0"/>
              <a:t>Definitionen und Eigenschaften</a:t>
            </a:r>
          </a:p>
          <a:p>
            <a:pPr marL="628650" lvl="1" indent="-285750">
              <a:buFont typeface="Symbol" pitchFamily="2" charset="2"/>
              <a:buChar char="-"/>
              <a:defRPr sz="1800"/>
            </a:pPr>
            <a:r>
              <a:rPr lang="de-DE" dirty="0"/>
              <a:t>Beziehungen und Vernetzungen</a:t>
            </a:r>
          </a:p>
          <a:p>
            <a:pPr marL="628650" lvl="1" indent="-285750">
              <a:buFont typeface="Symbol" pitchFamily="2" charset="2"/>
              <a:buChar char="-"/>
              <a:defRPr sz="1800"/>
            </a:pPr>
            <a:r>
              <a:rPr lang="de-DE" dirty="0"/>
              <a:t>Objekte und Repräsentationen</a:t>
            </a:r>
          </a:p>
          <a:p>
            <a:pPr lvl="1">
              <a:defRPr sz="1800"/>
            </a:pPr>
            <a:endParaRPr lang="de-DE" dirty="0"/>
          </a:p>
          <a:p>
            <a:pPr algn="r">
              <a:defRPr sz="800">
                <a:solidFill>
                  <a:srgbClr val="808080"/>
                </a:solidFill>
              </a:defRPr>
            </a:pPr>
            <a:r>
              <a:rPr lang="de-DE" dirty="0"/>
              <a:t>Weigand et al. (2014); Ufer et al. (2008); Heinze &amp; </a:t>
            </a:r>
            <a:r>
              <a:rPr lang="de-DE" dirty="0" err="1"/>
              <a:t>Reiss</a:t>
            </a:r>
            <a:r>
              <a:rPr lang="de-DE" dirty="0"/>
              <a:t> (2003)</a:t>
            </a:r>
          </a:p>
        </p:txBody>
      </p:sp>
    </p:spTree>
    <p:extLst>
      <p:ext uri="{BB962C8B-B14F-4D97-AF65-F5344CB8AC3E}">
        <p14:creationId xmlns:p14="http://schemas.microsoft.com/office/powerpoint/2010/main" val="22527313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1000" fill="hold"/>
                                        <p:tgtEl>
                                          <p:spTgt spid="12"/>
                                        </p:tgtEl>
                                        <p:attrNameLst>
                                          <p:attrName>fillcolor</p:attrName>
                                        </p:attrNameLst>
                                      </p:cBhvr>
                                      <p:to>
                                        <a:srgbClr val="D8D8D8"/>
                                      </p:to>
                                    </p:animClr>
                                    <p:set>
                                      <p:cBhvr>
                                        <p:cTn id="7" dur="1000" fill="hold"/>
                                        <p:tgtEl>
                                          <p:spTgt spid="12"/>
                                        </p:tgtEl>
                                        <p:attrNameLst>
                                          <p:attrName>fill.type</p:attrName>
                                        </p:attrNameLst>
                                      </p:cBhvr>
                                      <p:to>
                                        <p:strVal val="solid"/>
                                      </p:to>
                                    </p:set>
                                    <p:set>
                                      <p:cBhvr>
                                        <p:cTn id="8" dur="1000" fill="hold"/>
                                        <p:tgtEl>
                                          <p:spTgt spid="12"/>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1000" fill="hold"/>
                                        <p:tgtEl>
                                          <p:spTgt spid="13"/>
                                        </p:tgtEl>
                                        <p:attrNameLst>
                                          <p:attrName>fillcolor</p:attrName>
                                        </p:attrNameLst>
                                      </p:cBhvr>
                                      <p:to>
                                        <a:srgbClr val="D8D8D8"/>
                                      </p:to>
                                    </p:animClr>
                                    <p:set>
                                      <p:cBhvr>
                                        <p:cTn id="11" dur="1000" fill="hold"/>
                                        <p:tgtEl>
                                          <p:spTgt spid="13"/>
                                        </p:tgtEl>
                                        <p:attrNameLst>
                                          <p:attrName>fill.type</p:attrName>
                                        </p:attrNameLst>
                                      </p:cBhvr>
                                      <p:to>
                                        <p:strVal val="solid"/>
                                      </p:to>
                                    </p:set>
                                    <p:set>
                                      <p:cBhvr>
                                        <p:cTn id="12" dur="1000" fill="hold"/>
                                        <p:tgtEl>
                                          <p:spTgt spid="13"/>
                                        </p:tgtEl>
                                        <p:attrNameLst>
                                          <p:attrName>fill.on</p:attrName>
                                        </p:attrNameLst>
                                      </p:cBhvr>
                                      <p:to>
                                        <p:strVal val="true"/>
                                      </p:to>
                                    </p:set>
                                  </p:childTnLst>
                                </p:cTn>
                              </p:par>
                            </p:childTnLst>
                          </p:cTn>
                        </p:par>
                        <p:par>
                          <p:cTn id="13" fill="hold">
                            <p:stCondLst>
                              <p:cond delay="1000"/>
                            </p:stCondLst>
                            <p:childTnLst>
                              <p:par>
                                <p:cTn id="14" presetID="1" presetClass="entr" presetSubtype="0" fill="hold" nodeType="after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9">
                                            <p:txEl>
                                              <p:pRg st="4" end="4"/>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9">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9">
                                            <p:txEl>
                                              <p:pRg st="7" end="7"/>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Mathematisches Basiswissen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22</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1" name="Freihandform 10">
            <a:extLst>
              <a:ext uri="{FF2B5EF4-FFF2-40B4-BE49-F238E27FC236}">
                <a16:creationId xmlns:a16="http://schemas.microsoft.com/office/drawing/2014/main" id="{E0F62FF3-787F-9DB4-399E-73733DCACB90}"/>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2" name="Freihandform 11">
            <a:extLst>
              <a:ext uri="{FF2B5EF4-FFF2-40B4-BE49-F238E27FC236}">
                <a16:creationId xmlns:a16="http://schemas.microsoft.com/office/drawing/2014/main" id="{6620A544-1925-F6FC-F9AD-26CBE2C314B7}"/>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3" name="Freihandform 12">
            <a:extLst>
              <a:ext uri="{FF2B5EF4-FFF2-40B4-BE49-F238E27FC236}">
                <a16:creationId xmlns:a16="http://schemas.microsoft.com/office/drawing/2014/main" id="{E82C73E2-03B1-E735-728B-3E52783E5B87}"/>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262432"/>
          </a:xfrm>
          <a:prstGeom prst="rect">
            <a:avLst/>
          </a:prstGeom>
          <a:noFill/>
        </p:spPr>
        <p:txBody>
          <a:bodyPr wrap="square">
            <a:spAutoFit/>
          </a:bodyPr>
          <a:lstStyle/>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Definitionen und Eigenschaften</a:t>
            </a:r>
          </a:p>
          <a:p>
            <a:pPr>
              <a:defRPr sz="1800" i="1"/>
            </a:pPr>
            <a:endParaRPr lang="de-DE" dirty="0"/>
          </a:p>
          <a:p>
            <a:pPr>
              <a:defRPr sz="1800" i="1"/>
            </a:pPr>
            <a:r>
              <a:rPr lang="de-DE" dirty="0"/>
              <a:t>Was ist damit gemeint? </a:t>
            </a:r>
          </a:p>
          <a:p>
            <a:pPr lvl="1">
              <a:defRPr sz="1800"/>
            </a:pPr>
            <a:r>
              <a:rPr lang="de-DE" dirty="0"/>
              <a:t>Wissen über Definitionen und wesentliche Eigenschaften von für die Argumentation relevanten mathematischen Begriffen.</a:t>
            </a:r>
          </a:p>
          <a:p>
            <a:pPr lvl="1">
              <a:defRPr sz="1800"/>
            </a:pPr>
            <a:endParaRPr lang="de-DE" dirty="0"/>
          </a:p>
          <a:p>
            <a:pPr marL="0" lvl="1">
              <a:defRPr sz="1800"/>
            </a:pPr>
            <a:r>
              <a:rPr lang="de-DE" dirty="0"/>
              <a:t>Beispielsweise erkennbar an…</a:t>
            </a:r>
          </a:p>
          <a:p>
            <a:pPr marL="628650" lvl="1" indent="-285750">
              <a:buFont typeface="Symbol" pitchFamily="2" charset="2"/>
              <a:buChar char="-"/>
              <a:defRPr sz="1800"/>
            </a:pPr>
            <a:r>
              <a:rPr lang="de-DE" dirty="0"/>
              <a:t>Schüler definiert den Begriff </a:t>
            </a:r>
            <a:r>
              <a:rPr lang="de-DE" i="1" dirty="0"/>
              <a:t>Hypotenuse </a:t>
            </a:r>
            <a:r>
              <a:rPr lang="de-DE" dirty="0"/>
              <a:t>korrekt.</a:t>
            </a:r>
          </a:p>
          <a:p>
            <a:pPr marL="628650" lvl="1" indent="-285750">
              <a:buFont typeface="Symbol" pitchFamily="2" charset="2"/>
              <a:buChar char="-"/>
              <a:defRPr sz="1800"/>
            </a:pPr>
            <a:r>
              <a:rPr lang="de-DE" dirty="0"/>
              <a:t>Schülerin wendet an, dass die Summe aller Innenwinkel eines Dreiecks 180° beträgt.</a:t>
            </a:r>
          </a:p>
          <a:p>
            <a:pPr lvl="1">
              <a:defRPr sz="1800"/>
            </a:pPr>
            <a:endParaRPr lang="de-DE" dirty="0"/>
          </a:p>
          <a:p>
            <a:pPr algn="r">
              <a:defRPr sz="800">
                <a:solidFill>
                  <a:srgbClr val="808080"/>
                </a:solidFill>
              </a:defRPr>
            </a:pPr>
            <a:r>
              <a:rPr lang="de-DE" dirty="0"/>
              <a:t>Weigand et al. (2014); Ufer et al. (2008); Heinze &amp; </a:t>
            </a:r>
            <a:r>
              <a:rPr lang="de-DE" dirty="0" err="1"/>
              <a:t>Reiss</a:t>
            </a:r>
            <a:r>
              <a:rPr lang="de-DE" dirty="0"/>
              <a:t> (2003)</a:t>
            </a:r>
          </a:p>
        </p:txBody>
      </p:sp>
    </p:spTree>
    <p:extLst>
      <p:ext uri="{BB962C8B-B14F-4D97-AF65-F5344CB8AC3E}">
        <p14:creationId xmlns:p14="http://schemas.microsoft.com/office/powerpoint/2010/main" val="2876767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Mathematisches Basiswissen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23</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1" name="Freihandform 10">
            <a:extLst>
              <a:ext uri="{FF2B5EF4-FFF2-40B4-BE49-F238E27FC236}">
                <a16:creationId xmlns:a16="http://schemas.microsoft.com/office/drawing/2014/main" id="{E0F62FF3-787F-9DB4-399E-73733DCACB90}"/>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2" name="Freihandform 11">
            <a:extLst>
              <a:ext uri="{FF2B5EF4-FFF2-40B4-BE49-F238E27FC236}">
                <a16:creationId xmlns:a16="http://schemas.microsoft.com/office/drawing/2014/main" id="{6620A544-1925-F6FC-F9AD-26CBE2C314B7}"/>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3" name="Freihandform 12">
            <a:extLst>
              <a:ext uri="{FF2B5EF4-FFF2-40B4-BE49-F238E27FC236}">
                <a16:creationId xmlns:a16="http://schemas.microsoft.com/office/drawing/2014/main" id="{E82C73E2-03B1-E735-728B-3E52783E5B87}"/>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262432"/>
          </a:xfrm>
          <a:prstGeom prst="rect">
            <a:avLst/>
          </a:prstGeom>
          <a:noFill/>
        </p:spPr>
        <p:txBody>
          <a:bodyPr wrap="square">
            <a:spAutoFit/>
          </a:bodyPr>
          <a:lstStyle/>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Beziehungen und Vernetzungen</a:t>
            </a:r>
          </a:p>
          <a:p>
            <a:pPr>
              <a:defRPr sz="1800" i="1"/>
            </a:pPr>
            <a:endParaRPr lang="de-DE" dirty="0"/>
          </a:p>
          <a:p>
            <a:pPr>
              <a:defRPr sz="1800" i="1"/>
            </a:pPr>
            <a:r>
              <a:rPr lang="de-DE" dirty="0"/>
              <a:t>Was ist damit gemeint?</a:t>
            </a:r>
          </a:p>
          <a:p>
            <a:pPr lvl="1">
              <a:defRPr sz="1800"/>
            </a:pPr>
            <a:r>
              <a:rPr lang="de-DE" dirty="0"/>
              <a:t>Wissen um Beziehungen und Vernetzungen zwischen Begriffen, die für die Argumentation wichtig sind.</a:t>
            </a:r>
          </a:p>
          <a:p>
            <a:pPr lvl="1">
              <a:defRPr sz="1800"/>
            </a:pPr>
            <a:endParaRPr lang="de-DE" dirty="0"/>
          </a:p>
          <a:p>
            <a:pPr marL="0" lvl="1">
              <a:defRPr sz="1800"/>
            </a:pPr>
            <a:r>
              <a:rPr lang="de-DE" dirty="0"/>
              <a:t>Beispielsweise erkennbar an…</a:t>
            </a:r>
          </a:p>
          <a:p>
            <a:pPr marL="628650" lvl="1" indent="-285750">
              <a:buFont typeface="Symbol" pitchFamily="2" charset="2"/>
              <a:buChar char="-"/>
              <a:defRPr sz="1800"/>
            </a:pPr>
            <a:r>
              <a:rPr lang="de-DE" dirty="0"/>
              <a:t>Schüler erklärt, dass jedes Rechteck auch ein Trapez ist.</a:t>
            </a:r>
          </a:p>
          <a:p>
            <a:pPr marL="628650" lvl="1" indent="-285750">
              <a:buFont typeface="Symbol" pitchFamily="2" charset="2"/>
              <a:buChar char="-"/>
              <a:defRPr sz="1800"/>
            </a:pPr>
            <a:r>
              <a:rPr lang="de-DE" dirty="0"/>
              <a:t>Schülerin verwendet, dass Differenzieren und Integrieren über den Hauptsatz verbunden sind.</a:t>
            </a:r>
          </a:p>
          <a:p>
            <a:pPr marL="628650" lvl="1" indent="-285750">
              <a:buFont typeface="Symbol" pitchFamily="2" charset="2"/>
              <a:buChar char="-"/>
              <a:defRPr sz="1800"/>
            </a:pPr>
            <a:endParaRPr lang="de-DE" dirty="0"/>
          </a:p>
          <a:p>
            <a:pPr algn="r">
              <a:defRPr sz="800">
                <a:solidFill>
                  <a:srgbClr val="808080"/>
                </a:solidFill>
              </a:defRPr>
            </a:pPr>
            <a:r>
              <a:rPr lang="de-DE" dirty="0"/>
              <a:t>Weigand et al. (2014); Ufer et al. (2008); Heinze &amp; </a:t>
            </a:r>
            <a:r>
              <a:rPr lang="de-DE" dirty="0" err="1"/>
              <a:t>Reiss</a:t>
            </a:r>
            <a:r>
              <a:rPr lang="de-DE" dirty="0"/>
              <a:t> (2003)</a:t>
            </a:r>
          </a:p>
        </p:txBody>
      </p:sp>
    </p:spTree>
    <p:extLst>
      <p:ext uri="{BB962C8B-B14F-4D97-AF65-F5344CB8AC3E}">
        <p14:creationId xmlns:p14="http://schemas.microsoft.com/office/powerpoint/2010/main" val="120654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Mathematisches Basiswissen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24</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1" name="Freihandform 10">
            <a:extLst>
              <a:ext uri="{FF2B5EF4-FFF2-40B4-BE49-F238E27FC236}">
                <a16:creationId xmlns:a16="http://schemas.microsoft.com/office/drawing/2014/main" id="{E0F62FF3-787F-9DB4-399E-73733DCACB90}"/>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2" name="Freihandform 11">
            <a:extLst>
              <a:ext uri="{FF2B5EF4-FFF2-40B4-BE49-F238E27FC236}">
                <a16:creationId xmlns:a16="http://schemas.microsoft.com/office/drawing/2014/main" id="{6620A544-1925-F6FC-F9AD-26CBE2C314B7}"/>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3" name="Freihandform 12">
            <a:extLst>
              <a:ext uri="{FF2B5EF4-FFF2-40B4-BE49-F238E27FC236}">
                <a16:creationId xmlns:a16="http://schemas.microsoft.com/office/drawing/2014/main" id="{E82C73E2-03B1-E735-728B-3E52783E5B87}"/>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539430"/>
          </a:xfrm>
          <a:prstGeom prst="rect">
            <a:avLst/>
          </a:prstGeom>
          <a:noFill/>
        </p:spPr>
        <p:txBody>
          <a:bodyPr wrap="square">
            <a:spAutoFit/>
          </a:bodyPr>
          <a:lstStyle/>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Objekte und Repräsentationen</a:t>
            </a:r>
          </a:p>
          <a:p>
            <a:pPr>
              <a:defRPr sz="1800" i="1"/>
            </a:pPr>
            <a:endParaRPr lang="de-DE" dirty="0"/>
          </a:p>
          <a:p>
            <a:pPr>
              <a:defRPr sz="1800" i="1"/>
            </a:pPr>
            <a:r>
              <a:rPr lang="de-DE" dirty="0"/>
              <a:t>Was ist damit gemeint?</a:t>
            </a:r>
          </a:p>
          <a:p>
            <a:pPr lvl="1">
              <a:defRPr sz="1800"/>
            </a:pPr>
            <a:r>
              <a:rPr lang="de-DE" dirty="0"/>
              <a:t>Wissen um die verschiedenen Objekte eines Begriffs, einschließlich verschiedener Repräsentationen und dem flexiblen Wechsel zwischen diesen.</a:t>
            </a:r>
          </a:p>
          <a:p>
            <a:pPr marL="0" lvl="1">
              <a:defRPr sz="1800"/>
            </a:pPr>
            <a:endParaRPr lang="de-DE" dirty="0"/>
          </a:p>
          <a:p>
            <a:pPr marL="0" lvl="1">
              <a:defRPr sz="1800"/>
            </a:pPr>
            <a:r>
              <a:rPr lang="de-DE" dirty="0"/>
              <a:t>Beispielsweise erkennbar an…</a:t>
            </a:r>
          </a:p>
          <a:p>
            <a:pPr marL="628650" lvl="1" indent="-285750">
              <a:buFont typeface="Symbol" pitchFamily="2" charset="2"/>
              <a:buChar char="-"/>
              <a:defRPr sz="1800"/>
            </a:pPr>
            <a:r>
              <a:rPr lang="de-DE" dirty="0"/>
              <a:t>Schüler zeichnet verschiedene Parallelogramme, die sich in den Winkeln und Seitenlänge unterscheiden.</a:t>
            </a:r>
          </a:p>
          <a:p>
            <a:pPr marL="628650" lvl="1" indent="-285750">
              <a:buFont typeface="Symbol" pitchFamily="2" charset="2"/>
              <a:buChar char="-"/>
              <a:defRPr sz="1800"/>
            </a:pPr>
            <a:r>
              <a:rPr lang="de-DE" dirty="0"/>
              <a:t>Schülerin wechselt flexibel zwischen dem Graphen der Funktion und der Funktionsvorschrift hin und her.</a:t>
            </a:r>
          </a:p>
          <a:p>
            <a:pPr algn="r">
              <a:defRPr sz="800">
                <a:solidFill>
                  <a:srgbClr val="808080"/>
                </a:solidFill>
              </a:defRPr>
            </a:pPr>
            <a:r>
              <a:rPr lang="de-DE" dirty="0"/>
              <a:t>Weigand et al. (2014); Ufer et al. (2008); Heinze &amp; </a:t>
            </a:r>
            <a:r>
              <a:rPr lang="de-DE" dirty="0" err="1"/>
              <a:t>Reiss</a:t>
            </a:r>
            <a:r>
              <a:rPr lang="de-DE" dirty="0"/>
              <a:t> (2003)</a:t>
            </a:r>
          </a:p>
        </p:txBody>
      </p:sp>
    </p:spTree>
    <p:extLst>
      <p:ext uri="{BB962C8B-B14F-4D97-AF65-F5344CB8AC3E}">
        <p14:creationId xmlns:p14="http://schemas.microsoft.com/office/powerpoint/2010/main" val="3365215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Methodenwissen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25</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C79D5F41-8635-E834-B204-ADD54BDDF80F}"/>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B37C2AED-6555-E2DC-68B1-946CBD1F42D9}"/>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4F0EF0DC-D149-EFA9-E4EB-CB9A48284A24}"/>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262432"/>
          </a:xfrm>
          <a:prstGeom prst="rect">
            <a:avLst/>
          </a:prstGeom>
          <a:noFill/>
        </p:spPr>
        <p:txBody>
          <a:bodyPr wrap="square">
            <a:spAutoFit/>
          </a:bodyPr>
          <a:lstStyle/>
          <a:p>
            <a:pPr>
              <a:defRPr sz="1800" i="1"/>
            </a:pPr>
            <a:r>
              <a:rPr lang="de-DE" dirty="0"/>
              <a:t>Was ist damit gemeint?</a:t>
            </a:r>
          </a:p>
          <a:p>
            <a:pPr lvl="1">
              <a:defRPr sz="1800"/>
            </a:pPr>
            <a:r>
              <a:rPr lang="de-DE" dirty="0"/>
              <a:t>Methodenwissen umfasst das Verständnis der Struktur und Logik von Beweisen und Argumentationen (z.B. Organisation einer stimmigen Folge von Argumenten).</a:t>
            </a:r>
          </a:p>
          <a:p>
            <a:pPr lvl="1">
              <a:defRPr sz="1800"/>
            </a:pPr>
            <a:endParaRPr lang="de-DE" dirty="0"/>
          </a:p>
          <a:p>
            <a:pPr lvl="1">
              <a:defRPr sz="1800"/>
            </a:pPr>
            <a:endParaRPr lang="de-DE" dirty="0"/>
          </a:p>
          <a:p>
            <a:pPr marL="0" lvl="1">
              <a:defRPr sz="1800"/>
            </a:pPr>
            <a:r>
              <a:rPr lang="de-DE" dirty="0"/>
              <a:t>Aspekte von Methodenwissen:</a:t>
            </a:r>
          </a:p>
          <a:p>
            <a:pPr marL="628650" lvl="1" indent="-285750">
              <a:buFont typeface="Symbol" pitchFamily="2" charset="2"/>
              <a:buChar char="-"/>
              <a:defRPr sz="1800"/>
            </a:pPr>
            <a:r>
              <a:rPr lang="de-DE" dirty="0"/>
              <a:t>Gültigkeit von Argumenten</a:t>
            </a:r>
          </a:p>
          <a:p>
            <a:pPr marL="628650" lvl="1" indent="-285750">
              <a:buFont typeface="Symbol" pitchFamily="2" charset="2"/>
              <a:buChar char="-"/>
              <a:defRPr sz="1800"/>
            </a:pPr>
            <a:r>
              <a:rPr lang="de-DE" dirty="0"/>
              <a:t>Lückenlosigkeit der Argumentation</a:t>
            </a:r>
          </a:p>
          <a:p>
            <a:pPr marL="628650" lvl="1" indent="-285750">
              <a:buFont typeface="Symbol" pitchFamily="2" charset="2"/>
              <a:buChar char="-"/>
              <a:defRPr sz="1800"/>
            </a:pPr>
            <a:r>
              <a:rPr lang="de-DE" dirty="0"/>
              <a:t>Logischer Aufbau der Argumentation</a:t>
            </a:r>
          </a:p>
          <a:p>
            <a:pPr lvl="1">
              <a:defRPr sz="1800"/>
            </a:pPr>
            <a:endParaRPr lang="de-DE" dirty="0"/>
          </a:p>
          <a:p>
            <a:pPr algn="r">
              <a:defRPr sz="800">
                <a:solidFill>
                  <a:srgbClr val="808080"/>
                </a:solidFill>
              </a:defRPr>
            </a:pPr>
            <a:r>
              <a:rPr lang="de-DE" dirty="0"/>
              <a:t>Weigand et al. (2014); Ufer et al. (2008); Heinze &amp; </a:t>
            </a:r>
            <a:r>
              <a:rPr lang="de-DE" dirty="0" err="1"/>
              <a:t>Reiss</a:t>
            </a:r>
            <a:r>
              <a:rPr lang="de-DE" dirty="0"/>
              <a:t> (2003)</a:t>
            </a:r>
          </a:p>
        </p:txBody>
      </p:sp>
    </p:spTree>
    <p:extLst>
      <p:ext uri="{BB962C8B-B14F-4D97-AF65-F5344CB8AC3E}">
        <p14:creationId xmlns:p14="http://schemas.microsoft.com/office/powerpoint/2010/main" val="1820853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1000" fill="hold"/>
                                        <p:tgtEl>
                                          <p:spTgt spid="10"/>
                                        </p:tgtEl>
                                        <p:attrNameLst>
                                          <p:attrName>fillcolor</p:attrName>
                                        </p:attrNameLst>
                                      </p:cBhvr>
                                      <p:to>
                                        <a:srgbClr val="D8D8D8"/>
                                      </p:to>
                                    </p:animClr>
                                    <p:set>
                                      <p:cBhvr>
                                        <p:cTn id="7" dur="1000" fill="hold"/>
                                        <p:tgtEl>
                                          <p:spTgt spid="10"/>
                                        </p:tgtEl>
                                        <p:attrNameLst>
                                          <p:attrName>fill.type</p:attrName>
                                        </p:attrNameLst>
                                      </p:cBhvr>
                                      <p:to>
                                        <p:strVal val="solid"/>
                                      </p:to>
                                    </p:set>
                                    <p:set>
                                      <p:cBhvr>
                                        <p:cTn id="8" dur="1000" fill="hold"/>
                                        <p:tgtEl>
                                          <p:spTgt spid="10"/>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1000" fill="hold"/>
                                        <p:tgtEl>
                                          <p:spTgt spid="12"/>
                                        </p:tgtEl>
                                        <p:attrNameLst>
                                          <p:attrName>fillcolor</p:attrName>
                                        </p:attrNameLst>
                                      </p:cBhvr>
                                      <p:to>
                                        <a:srgbClr val="D8D8D8"/>
                                      </p:to>
                                    </p:animClr>
                                    <p:set>
                                      <p:cBhvr>
                                        <p:cTn id="11" dur="1000" fill="hold"/>
                                        <p:tgtEl>
                                          <p:spTgt spid="12"/>
                                        </p:tgtEl>
                                        <p:attrNameLst>
                                          <p:attrName>fill.type</p:attrName>
                                        </p:attrNameLst>
                                      </p:cBhvr>
                                      <p:to>
                                        <p:strVal val="solid"/>
                                      </p:to>
                                    </p:set>
                                    <p:set>
                                      <p:cBhvr>
                                        <p:cTn id="12" dur="1000" fill="hold"/>
                                        <p:tgtEl>
                                          <p:spTgt spid="12"/>
                                        </p:tgtEl>
                                        <p:attrNameLst>
                                          <p:attrName>fill.on</p:attrName>
                                        </p:attrNameLst>
                                      </p:cBhvr>
                                      <p:to>
                                        <p:strVal val="true"/>
                                      </p:to>
                                    </p:set>
                                  </p:childTnLst>
                                </p:cTn>
                              </p:par>
                            </p:childTnLst>
                          </p:cTn>
                        </p:par>
                        <p:par>
                          <p:cTn id="13" fill="hold">
                            <p:stCondLst>
                              <p:cond delay="1000"/>
                            </p:stCondLst>
                            <p:childTnLst>
                              <p:par>
                                <p:cTn id="14" presetID="1" presetClass="entr" presetSubtype="0" fill="hold" nodeType="after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9">
                                            <p:txEl>
                                              <p:pRg st="4" end="4"/>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9">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9">
                                            <p:txEl>
                                              <p:pRg st="7" end="7"/>
                                            </p:txEl>
                                          </p:spTgt>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Methodenwissen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26</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C79D5F41-8635-E834-B204-ADD54BDDF80F}"/>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B37C2AED-6555-E2DC-68B1-946CBD1F42D9}"/>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4F0EF0DC-D149-EFA9-E4EB-CB9A48284A24}"/>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262432"/>
          </a:xfrm>
          <a:prstGeom prst="rect">
            <a:avLst/>
          </a:prstGeom>
          <a:noFill/>
        </p:spPr>
        <p:txBody>
          <a:bodyPr wrap="square">
            <a:spAutoFit/>
          </a:bodyPr>
          <a:lstStyle/>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Gültigkeit von Argumenten</a:t>
            </a:r>
          </a:p>
          <a:p>
            <a:pPr>
              <a:defRPr sz="1800" i="1"/>
            </a:pPr>
            <a:endParaRPr lang="de-DE" dirty="0"/>
          </a:p>
          <a:p>
            <a:pPr>
              <a:defRPr sz="1800" i="1"/>
            </a:pPr>
            <a:r>
              <a:rPr lang="de-DE" dirty="0"/>
              <a:t>Was ist damit gemeint? </a:t>
            </a:r>
          </a:p>
          <a:p>
            <a:pPr lvl="1">
              <a:defRPr sz="1800"/>
            </a:pPr>
            <a:r>
              <a:rPr lang="de-DE" dirty="0"/>
              <a:t>Wissen über die Gültigkeit von Argumenten (je nach Situation) und Wahl geeigneter Argumentationsstrategien.</a:t>
            </a:r>
          </a:p>
          <a:p>
            <a:pPr lvl="1">
              <a:defRPr sz="1800"/>
            </a:pPr>
            <a:endParaRPr lang="de-DE" dirty="0"/>
          </a:p>
          <a:p>
            <a:pPr marL="0" lvl="1">
              <a:defRPr sz="1800"/>
            </a:pPr>
            <a:r>
              <a:rPr lang="de-DE" dirty="0"/>
              <a:t>Beispielsweise erkennbar an…</a:t>
            </a:r>
          </a:p>
          <a:p>
            <a:pPr marL="628650" lvl="1" indent="-285750">
              <a:buFont typeface="Symbol" pitchFamily="2" charset="2"/>
              <a:buChar char="-"/>
              <a:defRPr sz="1800"/>
            </a:pPr>
            <a:r>
              <a:rPr lang="de-DE" dirty="0"/>
              <a:t>Schüler widerlegt eine falsche Aussage mithilfe eines Gegenbeispiels.</a:t>
            </a:r>
          </a:p>
          <a:p>
            <a:pPr marL="628650" lvl="1" indent="-285750">
              <a:buFont typeface="Symbol" pitchFamily="2" charset="2"/>
              <a:buChar char="-"/>
              <a:defRPr sz="1800"/>
            </a:pPr>
            <a:r>
              <a:rPr lang="de-DE" dirty="0"/>
              <a:t>Schülerin verwendet früher bewiesene Sätze zum Beweis einer wahren Aussage.</a:t>
            </a:r>
          </a:p>
          <a:p>
            <a:pPr algn="r">
              <a:defRPr sz="800">
                <a:solidFill>
                  <a:srgbClr val="808080"/>
                </a:solidFill>
              </a:defRPr>
            </a:pPr>
            <a:r>
              <a:rPr lang="de-DE" dirty="0"/>
              <a:t>Weigand et al. (2014); Ufer et al. (2008); Heinze &amp; </a:t>
            </a:r>
            <a:r>
              <a:rPr lang="de-DE" dirty="0" err="1"/>
              <a:t>Reiss</a:t>
            </a:r>
            <a:r>
              <a:rPr lang="de-DE" dirty="0"/>
              <a:t> (2003)</a:t>
            </a:r>
          </a:p>
        </p:txBody>
      </p:sp>
    </p:spTree>
    <p:extLst>
      <p:ext uri="{BB962C8B-B14F-4D97-AF65-F5344CB8AC3E}">
        <p14:creationId xmlns:p14="http://schemas.microsoft.com/office/powerpoint/2010/main" val="652004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Methodenwissen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27</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C79D5F41-8635-E834-B204-ADD54BDDF80F}"/>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B37C2AED-6555-E2DC-68B1-946CBD1F42D9}"/>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4F0EF0DC-D149-EFA9-E4EB-CB9A48284A24}"/>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262432"/>
          </a:xfrm>
          <a:prstGeom prst="rect">
            <a:avLst/>
          </a:prstGeom>
          <a:noFill/>
        </p:spPr>
        <p:txBody>
          <a:bodyPr wrap="square">
            <a:spAutoFit/>
          </a:bodyPr>
          <a:lstStyle/>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Lückenlosigkeit der Argumentation</a:t>
            </a:r>
          </a:p>
          <a:p>
            <a:pPr>
              <a:defRPr sz="1800" i="1"/>
            </a:pPr>
            <a:endParaRPr lang="de-DE" dirty="0"/>
          </a:p>
          <a:p>
            <a:pPr>
              <a:defRPr sz="1800" i="1"/>
            </a:pPr>
            <a:r>
              <a:rPr lang="de-DE" dirty="0"/>
              <a:t>Was ist damit gemeint?</a:t>
            </a:r>
          </a:p>
          <a:p>
            <a:pPr lvl="1">
              <a:defRPr sz="1800"/>
            </a:pPr>
            <a:r>
              <a:rPr lang="de-DE" dirty="0"/>
              <a:t>Wissen über die Anforderungen an die Abfolge und Lückenlosigkeit von verwendeten Argumente.</a:t>
            </a:r>
          </a:p>
          <a:p>
            <a:pPr lvl="1">
              <a:defRPr sz="1800"/>
            </a:pPr>
            <a:endParaRPr lang="de-DE" dirty="0"/>
          </a:p>
          <a:p>
            <a:pPr marL="0" lvl="1">
              <a:defRPr sz="1800"/>
            </a:pPr>
            <a:r>
              <a:rPr lang="de-DE" dirty="0"/>
              <a:t>Beispielsweise erkennbar an…</a:t>
            </a:r>
          </a:p>
          <a:p>
            <a:pPr marL="628650" lvl="1" indent="-285750">
              <a:buFont typeface="Symbol" pitchFamily="2" charset="2"/>
              <a:buChar char="-"/>
              <a:defRPr sz="1800"/>
            </a:pPr>
            <a:r>
              <a:rPr lang="de-DE" dirty="0"/>
              <a:t>Schülerin lässt keine wichtigen Argumente in der Argumentation aus.</a:t>
            </a:r>
          </a:p>
          <a:p>
            <a:pPr marL="628650" lvl="1" indent="-285750">
              <a:buFont typeface="Symbol" pitchFamily="2" charset="2"/>
              <a:buChar char="-"/>
              <a:defRPr sz="1800"/>
            </a:pPr>
            <a:r>
              <a:rPr lang="de-DE" dirty="0"/>
              <a:t>Schüler verknüpft Argumente in logischer Reihenfolge.</a:t>
            </a:r>
          </a:p>
          <a:p>
            <a:pPr lvl="1">
              <a:defRPr sz="1800"/>
            </a:pPr>
            <a:endParaRPr lang="de-DE" dirty="0"/>
          </a:p>
          <a:p>
            <a:pPr algn="r">
              <a:defRPr sz="800">
                <a:solidFill>
                  <a:srgbClr val="808080"/>
                </a:solidFill>
              </a:defRPr>
            </a:pPr>
            <a:r>
              <a:rPr lang="de-DE" dirty="0"/>
              <a:t>Weigand et al. (2014); Ufer et al. (2008); Heinze &amp; </a:t>
            </a:r>
            <a:r>
              <a:rPr lang="de-DE" dirty="0" err="1"/>
              <a:t>Reiss</a:t>
            </a:r>
            <a:r>
              <a:rPr lang="de-DE" dirty="0"/>
              <a:t> (2003)</a:t>
            </a:r>
          </a:p>
        </p:txBody>
      </p:sp>
    </p:spTree>
    <p:extLst>
      <p:ext uri="{BB962C8B-B14F-4D97-AF65-F5344CB8AC3E}">
        <p14:creationId xmlns:p14="http://schemas.microsoft.com/office/powerpoint/2010/main" val="1965727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Methodenwissen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28</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C79D5F41-8635-E834-B204-ADD54BDDF80F}"/>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B37C2AED-6555-E2DC-68B1-946CBD1F42D9}"/>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4F0EF0DC-D149-EFA9-E4EB-CB9A48284A24}"/>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539430"/>
          </a:xfrm>
          <a:prstGeom prst="rect">
            <a:avLst/>
          </a:prstGeom>
          <a:noFill/>
        </p:spPr>
        <p:txBody>
          <a:bodyPr wrap="square">
            <a:spAutoFit/>
          </a:bodyPr>
          <a:lstStyle/>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logischen Aufbau der Argumentation</a:t>
            </a:r>
          </a:p>
          <a:p>
            <a:pPr>
              <a:defRPr sz="1800" i="1"/>
            </a:pPr>
            <a:endParaRPr lang="de-DE" dirty="0"/>
          </a:p>
          <a:p>
            <a:pPr>
              <a:defRPr sz="1800" i="1"/>
            </a:pPr>
            <a:r>
              <a:rPr lang="de-DE" dirty="0"/>
              <a:t>Was ist damit gemeint?</a:t>
            </a:r>
          </a:p>
          <a:p>
            <a:pPr lvl="1">
              <a:defRPr sz="1800"/>
            </a:pPr>
            <a:r>
              <a:rPr lang="de-DE" dirty="0"/>
              <a:t>Wissen, dass Beweise logisch aufgebaut sind (von der Voraussetzung zur Behauptung) und einer klare Argumentationslinie haben.</a:t>
            </a:r>
          </a:p>
          <a:p>
            <a:pPr lvl="1">
              <a:defRPr sz="1800"/>
            </a:pPr>
            <a:endParaRPr lang="de-DE" dirty="0"/>
          </a:p>
          <a:p>
            <a:pPr marL="0" lvl="1">
              <a:defRPr sz="1800"/>
            </a:pPr>
            <a:r>
              <a:rPr lang="de-DE" dirty="0"/>
              <a:t>Beispielsweise erkennbar an…</a:t>
            </a:r>
          </a:p>
          <a:p>
            <a:pPr marL="628650" lvl="1" indent="-285750">
              <a:buFont typeface="Symbol" pitchFamily="2" charset="2"/>
              <a:buChar char="-"/>
              <a:defRPr sz="1800"/>
            </a:pPr>
            <a:r>
              <a:rPr lang="de-DE" dirty="0"/>
              <a:t>Schülerin beginnt den Beweis bei den Voraussetzungen und endet bei der behaupteten Aussage ohne diese vorher zu vorauszusetzen (kein Zirkelschluss).</a:t>
            </a:r>
          </a:p>
          <a:p>
            <a:pPr marL="628650" lvl="1" indent="-285750">
              <a:buFont typeface="Symbol" pitchFamily="2" charset="2"/>
              <a:buChar char="-"/>
              <a:defRPr sz="1800"/>
            </a:pPr>
            <a:r>
              <a:rPr lang="de-DE" dirty="0"/>
              <a:t>Schüler beweist und motiviert sinnvolle Teilbeweise.</a:t>
            </a:r>
          </a:p>
          <a:p>
            <a:pPr algn="r">
              <a:defRPr sz="800">
                <a:solidFill>
                  <a:srgbClr val="808080"/>
                </a:solidFill>
              </a:defRPr>
            </a:pPr>
            <a:r>
              <a:rPr lang="de-DE" dirty="0"/>
              <a:t>Weigand et al. (2014); Ufer et al. (2008); Heinze &amp; </a:t>
            </a:r>
            <a:r>
              <a:rPr lang="de-DE" dirty="0" err="1"/>
              <a:t>Reiss</a:t>
            </a:r>
            <a:r>
              <a:rPr lang="de-DE" dirty="0"/>
              <a:t> (2003)</a:t>
            </a:r>
          </a:p>
        </p:txBody>
      </p:sp>
    </p:spTree>
    <p:extLst>
      <p:ext uri="{BB962C8B-B14F-4D97-AF65-F5344CB8AC3E}">
        <p14:creationId xmlns:p14="http://schemas.microsoft.com/office/powerpoint/2010/main" val="719038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Methodenwissen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29</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C79D5F41-8635-E834-B204-ADD54BDDF80F}"/>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B37C2AED-6555-E2DC-68B1-946CBD1F42D9}"/>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4F0EF0DC-D149-EFA9-E4EB-CB9A48284A24}"/>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2862322"/>
          </a:xfrm>
          <a:prstGeom prst="rect">
            <a:avLst/>
          </a:prstGeom>
          <a:noFill/>
        </p:spPr>
        <p:txBody>
          <a:bodyPr wrap="square">
            <a:spAutoFit/>
          </a:bodyPr>
          <a:lstStyle/>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Typische Fehler</a:t>
            </a:r>
          </a:p>
          <a:p>
            <a:pPr marL="342900" indent="-34290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Fehlende Beweisbedürftigkeit</a:t>
            </a:r>
          </a:p>
          <a:p>
            <a:pPr marL="342900" indent="-34290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Fehlerhafte Verwendung von Beispielen</a:t>
            </a:r>
          </a:p>
          <a:p>
            <a:pPr marL="342900" indent="-34290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Verwendung von Sätzen ohne Prüfen der Voraussetzungen</a:t>
            </a:r>
          </a:p>
          <a:p>
            <a:pPr marL="342900" indent="-34290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Verweis auf Schulbuch oder Lehrkraft</a:t>
            </a:r>
          </a:p>
          <a:p>
            <a:pPr marL="342900" indent="-34290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Auslassen relevanter Argumente </a:t>
            </a:r>
          </a:p>
          <a:p>
            <a:pPr marL="342900" indent="-34290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Unterscheidung Behauptung/Voraussetzung</a:t>
            </a:r>
          </a:p>
          <a:p>
            <a:pPr marL="342900" indent="-34290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Zirkelschluss</a:t>
            </a:r>
          </a:p>
          <a:p>
            <a:pPr marL="342900" indent="-34290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Fehlendes Bedürfnis nach Allgemeinheit des Beweises</a:t>
            </a:r>
          </a:p>
          <a:p>
            <a:pPr marL="342900" indent="-342900">
              <a:buFont typeface="Symbol" pitchFamily="2" charset="2"/>
              <a:buChar char="-"/>
              <a:defRPr sz="1800" i="1"/>
            </a:pPr>
            <a:r>
              <a:rPr lang="de-DE" sz="1800" dirty="0">
                <a:solidFill>
                  <a:srgbClr val="000000"/>
                </a:solidFill>
                <a:latin typeface="Linotype Syntax Com Regular"/>
              </a:rPr>
              <a:t>…</a:t>
            </a:r>
            <a:endParaRPr kumimoji="0" lang="de-DE" sz="1800" i="0" u="none" strike="noStrike" kern="1200" cap="none" spc="0" normalizeH="0" baseline="0" noProof="0" dirty="0">
              <a:ln>
                <a:noFill/>
              </a:ln>
              <a:solidFill>
                <a:srgbClr val="000000"/>
              </a:solidFill>
              <a:effectLst/>
              <a:uLnTx/>
              <a:uFillTx/>
              <a:latin typeface="Linotype Syntax Com Regular"/>
              <a:ea typeface="+mn-ea"/>
              <a:cs typeface="+mn-cs"/>
            </a:endParaRPr>
          </a:p>
        </p:txBody>
      </p:sp>
    </p:spTree>
    <p:extLst>
      <p:ext uri="{BB962C8B-B14F-4D97-AF65-F5344CB8AC3E}">
        <p14:creationId xmlns:p14="http://schemas.microsoft.com/office/powerpoint/2010/main" val="2968877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75F14D1-A3B2-624D-4E3D-2FC8D866CE59}"/>
              </a:ext>
            </a:extLst>
          </p:cNvPr>
          <p:cNvSpPr>
            <a:spLocks noGrp="1"/>
          </p:cNvSpPr>
          <p:nvPr>
            <p:ph type="ctrTitle"/>
          </p:nvPr>
        </p:nvSpPr>
        <p:spPr>
          <a:xfrm>
            <a:off x="1007604" y="1384414"/>
            <a:ext cx="7842106" cy="1836203"/>
          </a:xfrm>
        </p:spPr>
        <p:txBody>
          <a:bodyPr/>
          <a:lstStyle/>
          <a:p>
            <a:r>
              <a:rPr lang="de-DE" sz="4000" dirty="0">
                <a:latin typeface="Calibri" panose="020F0502020204030204" pitchFamily="34" charset="0"/>
                <a:ea typeface="Calibri" panose="020F0502020204030204" pitchFamily="34" charset="0"/>
                <a:cs typeface="Times New Roman" panose="02020603050405020304" pitchFamily="18" charset="0"/>
              </a:rPr>
              <a:t>SchülerInnen fundiert beim Beweisen und Argumentieren unterstützen</a:t>
            </a:r>
            <a:endParaRPr lang="de-DE" sz="4000" dirty="0"/>
          </a:p>
        </p:txBody>
      </p:sp>
      <p:sp>
        <p:nvSpPr>
          <p:cNvPr id="5" name="Untertitel 4">
            <a:extLst>
              <a:ext uri="{FF2B5EF4-FFF2-40B4-BE49-F238E27FC236}">
                <a16:creationId xmlns:a16="http://schemas.microsoft.com/office/drawing/2014/main" id="{C7551688-D680-31BB-6F16-4339C7467088}"/>
              </a:ext>
            </a:extLst>
          </p:cNvPr>
          <p:cNvSpPr>
            <a:spLocks noGrp="1"/>
          </p:cNvSpPr>
          <p:nvPr>
            <p:ph type="subTitle" idx="1"/>
          </p:nvPr>
        </p:nvSpPr>
        <p:spPr/>
        <p:txBody>
          <a:bodyPr/>
          <a:lstStyle/>
          <a:p>
            <a:r>
              <a:rPr lang="de-DE" dirty="0"/>
              <a:t>01.07.2025</a:t>
            </a:r>
          </a:p>
        </p:txBody>
      </p:sp>
    </p:spTree>
    <p:extLst>
      <p:ext uri="{BB962C8B-B14F-4D97-AF65-F5344CB8AC3E}">
        <p14:creationId xmlns:p14="http://schemas.microsoft.com/office/powerpoint/2010/main" val="6694976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Problemlösestrategien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30</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259DB7C6-71B7-9D9E-56D5-0758D9D3CEDA}"/>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51C6056F-AD64-F5F9-E4AC-02BFFE66D082}"/>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BA33B13E-EE74-1F44-B901-06E90069F22D}"/>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2985433"/>
          </a:xfrm>
          <a:prstGeom prst="rect">
            <a:avLst/>
          </a:prstGeom>
          <a:noFill/>
        </p:spPr>
        <p:txBody>
          <a:bodyPr wrap="square">
            <a:spAutoFit/>
          </a:bodyPr>
          <a:lstStyle/>
          <a:p>
            <a:pPr>
              <a:defRPr sz="1800" i="1"/>
            </a:pPr>
            <a:r>
              <a:rPr lang="de-DE" dirty="0"/>
              <a:t>Was ist damit gemeint?</a:t>
            </a:r>
          </a:p>
          <a:p>
            <a:pPr lvl="1">
              <a:defRPr sz="1800"/>
            </a:pPr>
            <a:r>
              <a:rPr lang="de-DE" dirty="0"/>
              <a:t>Problemlösestrategien beinhalten metakognitive und heuristische Ansätze, um komplexe mathematische Probleme effizient zu lösen.</a:t>
            </a:r>
          </a:p>
          <a:p>
            <a:pPr lvl="1">
              <a:defRPr sz="1800"/>
            </a:pPr>
            <a:endParaRPr lang="de-DE" dirty="0"/>
          </a:p>
          <a:p>
            <a:pPr lvl="1">
              <a:defRPr sz="1800"/>
            </a:pPr>
            <a:endParaRPr lang="de-DE" dirty="0"/>
          </a:p>
          <a:p>
            <a:pPr marL="0" lvl="1">
              <a:defRPr sz="1800"/>
            </a:pPr>
            <a:r>
              <a:rPr lang="de-DE" dirty="0"/>
              <a:t>Aspekte von Problemlösestrategien:</a:t>
            </a:r>
          </a:p>
          <a:p>
            <a:pPr marL="628650" lvl="1" indent="-285750">
              <a:buFont typeface="Symbol" pitchFamily="2" charset="2"/>
              <a:buChar char="-"/>
              <a:defRPr sz="1800"/>
            </a:pPr>
            <a:r>
              <a:rPr lang="de-DE" dirty="0"/>
              <a:t>Metakognitive Strategien</a:t>
            </a:r>
          </a:p>
          <a:p>
            <a:pPr marL="628650" lvl="1" indent="-285750">
              <a:buFont typeface="Symbol" pitchFamily="2" charset="2"/>
              <a:buChar char="-"/>
              <a:defRPr sz="1800"/>
            </a:pPr>
            <a:r>
              <a:rPr lang="de-DE" dirty="0"/>
              <a:t>Heuristische Strategien</a:t>
            </a:r>
          </a:p>
          <a:p>
            <a:pPr lvl="1">
              <a:defRPr sz="1800"/>
            </a:pPr>
            <a:endParaRPr lang="de-DE" dirty="0"/>
          </a:p>
          <a:p>
            <a:pPr algn="r">
              <a:defRPr sz="800">
                <a:solidFill>
                  <a:srgbClr val="808080"/>
                </a:solidFill>
              </a:defRPr>
            </a:pPr>
            <a:r>
              <a:rPr lang="de-DE" dirty="0"/>
              <a:t>Weigand et al. (2014); Ufer et al. (2008); Heinze &amp; </a:t>
            </a:r>
            <a:r>
              <a:rPr lang="de-DE" dirty="0" err="1"/>
              <a:t>Reiss</a:t>
            </a:r>
            <a:r>
              <a:rPr lang="de-DE" dirty="0"/>
              <a:t> (2003)</a:t>
            </a:r>
          </a:p>
        </p:txBody>
      </p:sp>
    </p:spTree>
    <p:extLst>
      <p:ext uri="{BB962C8B-B14F-4D97-AF65-F5344CB8AC3E}">
        <p14:creationId xmlns:p14="http://schemas.microsoft.com/office/powerpoint/2010/main" val="2481769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1000" fill="hold"/>
                                        <p:tgtEl>
                                          <p:spTgt spid="10"/>
                                        </p:tgtEl>
                                        <p:attrNameLst>
                                          <p:attrName>fillcolor</p:attrName>
                                        </p:attrNameLst>
                                      </p:cBhvr>
                                      <p:to>
                                        <a:srgbClr val="D8D8D8"/>
                                      </p:to>
                                    </p:animClr>
                                    <p:set>
                                      <p:cBhvr>
                                        <p:cTn id="7" dur="1000" fill="hold"/>
                                        <p:tgtEl>
                                          <p:spTgt spid="10"/>
                                        </p:tgtEl>
                                        <p:attrNameLst>
                                          <p:attrName>fill.type</p:attrName>
                                        </p:attrNameLst>
                                      </p:cBhvr>
                                      <p:to>
                                        <p:strVal val="solid"/>
                                      </p:to>
                                    </p:set>
                                    <p:set>
                                      <p:cBhvr>
                                        <p:cTn id="8" dur="1000" fill="hold"/>
                                        <p:tgtEl>
                                          <p:spTgt spid="10"/>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1000" fill="hold"/>
                                        <p:tgtEl>
                                          <p:spTgt spid="11"/>
                                        </p:tgtEl>
                                        <p:attrNameLst>
                                          <p:attrName>fillcolor</p:attrName>
                                        </p:attrNameLst>
                                      </p:cBhvr>
                                      <p:to>
                                        <a:srgbClr val="D8D8D8"/>
                                      </p:to>
                                    </p:animClr>
                                    <p:set>
                                      <p:cBhvr>
                                        <p:cTn id="11" dur="1000" fill="hold"/>
                                        <p:tgtEl>
                                          <p:spTgt spid="11"/>
                                        </p:tgtEl>
                                        <p:attrNameLst>
                                          <p:attrName>fill.type</p:attrName>
                                        </p:attrNameLst>
                                      </p:cBhvr>
                                      <p:to>
                                        <p:strVal val="solid"/>
                                      </p:to>
                                    </p:set>
                                    <p:set>
                                      <p:cBhvr>
                                        <p:cTn id="12" dur="1000" fill="hold"/>
                                        <p:tgtEl>
                                          <p:spTgt spid="11"/>
                                        </p:tgtEl>
                                        <p:attrNameLst>
                                          <p:attrName>fill.on</p:attrName>
                                        </p:attrNameLst>
                                      </p:cBhvr>
                                      <p:to>
                                        <p:strVal val="true"/>
                                      </p:to>
                                    </p:set>
                                  </p:childTnLst>
                                </p:cTn>
                              </p:par>
                            </p:childTnLst>
                          </p:cTn>
                        </p:par>
                        <p:par>
                          <p:cTn id="13" fill="hold">
                            <p:stCondLst>
                              <p:cond delay="1000"/>
                            </p:stCondLst>
                            <p:childTnLst>
                              <p:par>
                                <p:cTn id="14" presetID="1" presetClass="entr" presetSubtype="0" fill="hold" nodeType="afterEffect">
                                  <p:stCondLst>
                                    <p:cond delay="0"/>
                                  </p:stCondLst>
                                  <p:childTnLst>
                                    <p:set>
                                      <p:cBhvr>
                                        <p:cTn id="15" dur="1" fill="hold">
                                          <p:stCondLst>
                                            <p:cond delay="0"/>
                                          </p:stCondLst>
                                        </p:cTn>
                                        <p:tgtEl>
                                          <p:spTgt spid="9">
                                            <p:txEl>
                                              <p:pRg st="0" end="0"/>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9">
                                            <p:txEl>
                                              <p:pRg st="1" end="1"/>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9">
                                            <p:txEl>
                                              <p:pRg st="4" end="4"/>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9">
                                            <p:txEl>
                                              <p:pRg st="5" end="5"/>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Problemlösestrategien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31</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259DB7C6-71B7-9D9E-56D5-0758D9D3CEDA}"/>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51C6056F-AD64-F5F9-E4AC-02BFFE66D082}"/>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BA33B13E-EE74-1F44-B901-06E90069F22D}"/>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262432"/>
          </a:xfrm>
          <a:prstGeom prst="rect">
            <a:avLst/>
          </a:prstGeom>
          <a:noFill/>
        </p:spPr>
        <p:txBody>
          <a:bodyPr wrap="square">
            <a:spAutoFit/>
          </a:bodyPr>
          <a:lstStyle/>
          <a:p>
            <a:pPr marL="0" marR="0" lvl="1" indent="0" algn="l" defTabSz="685800" rtl="0" eaLnBrk="1" fontAlgn="auto" latinLnBrk="0" hangingPunct="1">
              <a:lnSpc>
                <a:spcPct val="100000"/>
              </a:lnSpc>
              <a:spcBef>
                <a:spcPts val="0"/>
              </a:spcBef>
              <a:spcAft>
                <a:spcPts val="0"/>
              </a:spcAft>
              <a:buClrTx/>
              <a:buSzTx/>
              <a:buFontTx/>
              <a:buNone/>
              <a:tabLst/>
              <a:defRPr sz="1800"/>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heuristische Strategien</a:t>
            </a:r>
          </a:p>
          <a:p>
            <a:pPr>
              <a:defRPr sz="1800" i="1"/>
            </a:pPr>
            <a:br>
              <a:rPr lang="de-DE" dirty="0"/>
            </a:br>
            <a:r>
              <a:rPr lang="de-DE" dirty="0"/>
              <a:t>Was ist damit gemeint? </a:t>
            </a:r>
          </a:p>
          <a:p>
            <a:pPr lvl="1">
              <a:defRPr sz="1800"/>
            </a:pPr>
            <a:r>
              <a:rPr lang="de-DE" dirty="0"/>
              <a:t>Wissen um Ansätze zur systematischen und strukturierten Lösungsfindung und Tricks.</a:t>
            </a:r>
          </a:p>
          <a:p>
            <a:pPr lvl="1">
              <a:defRPr sz="1800"/>
            </a:pPr>
            <a:endParaRPr lang="de-DE" dirty="0"/>
          </a:p>
          <a:p>
            <a:pPr marL="0" lvl="1">
              <a:defRPr sz="1800"/>
            </a:pPr>
            <a:r>
              <a:rPr lang="de-DE" dirty="0"/>
              <a:t>Beispielsweise erkennbar an…</a:t>
            </a:r>
          </a:p>
          <a:p>
            <a:pPr marL="628650" lvl="1" indent="-285750">
              <a:buFont typeface="Symbol" pitchFamily="2" charset="2"/>
              <a:buChar char="-"/>
              <a:defRPr sz="1800"/>
            </a:pPr>
            <a:r>
              <a:rPr lang="de-DE" dirty="0"/>
              <a:t>Schülerin nutzt Strategien, die sich in früheren Aufgaben hilfreich erwiesen haben.</a:t>
            </a:r>
          </a:p>
          <a:p>
            <a:pPr marL="628650" lvl="1" indent="-285750">
              <a:buFont typeface="Symbol" pitchFamily="2" charset="2"/>
              <a:buChar char="-"/>
              <a:defRPr sz="1800"/>
            </a:pPr>
            <a:r>
              <a:rPr lang="de-DE" dirty="0"/>
              <a:t>Schüler zerlegt eine Aufgabe in kleinere Teilaufgaben und löst diese Teilaufgaben zuerst.</a:t>
            </a:r>
          </a:p>
          <a:p>
            <a:pPr algn="r">
              <a:defRPr sz="800">
                <a:solidFill>
                  <a:srgbClr val="808080"/>
                </a:solidFill>
              </a:defRPr>
            </a:pPr>
            <a:r>
              <a:rPr lang="de-DE" dirty="0"/>
              <a:t>Weigand et al. (2014); Ufer et al. (2008); Heinze &amp; </a:t>
            </a:r>
            <a:r>
              <a:rPr lang="de-DE" dirty="0" err="1"/>
              <a:t>Reiss</a:t>
            </a:r>
            <a:r>
              <a:rPr lang="de-DE" dirty="0"/>
              <a:t> (2003)</a:t>
            </a:r>
          </a:p>
        </p:txBody>
      </p:sp>
    </p:spTree>
    <p:extLst>
      <p:ext uri="{BB962C8B-B14F-4D97-AF65-F5344CB8AC3E}">
        <p14:creationId xmlns:p14="http://schemas.microsoft.com/office/powerpoint/2010/main" val="2963791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Problemlösestrategien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32</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259DB7C6-71B7-9D9E-56D5-0758D9D3CEDA}"/>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51C6056F-AD64-F5F9-E4AC-02BFFE66D082}"/>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BA33B13E-EE74-1F44-B901-06E90069F22D}"/>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mc:AlternateContent xmlns:mc="http://schemas.openxmlformats.org/markup-compatibility/2006" xmlns:a14="http://schemas.microsoft.com/office/drawing/2010/main">
        <mc:Choice Requires="a14">
          <p:sp>
            <p:nvSpPr>
              <p:cNvPr id="8" name="Textfeld 7">
                <a:extLst>
                  <a:ext uri="{FF2B5EF4-FFF2-40B4-BE49-F238E27FC236}">
                    <a16:creationId xmlns:a16="http://schemas.microsoft.com/office/drawing/2014/main" id="{4DD3A446-8740-F56E-B700-47578F09444F}"/>
                  </a:ext>
                </a:extLst>
              </p:cNvPr>
              <p:cNvSpPr txBox="1"/>
              <p:nvPr/>
            </p:nvSpPr>
            <p:spPr>
              <a:xfrm>
                <a:off x="2735288" y="2023889"/>
                <a:ext cx="6408712" cy="702821"/>
              </a:xfrm>
              <a:prstGeom prst="rect">
                <a:avLst/>
              </a:prstGeom>
              <a:noFill/>
            </p:spPr>
            <p:txBody>
              <a:bodyPr wrap="square" rtlCol="0">
                <a:spAutoFit/>
              </a:bodyPr>
              <a:lstStyle/>
              <a:p>
                <a:r>
                  <a:rPr lang="de-DE" sz="1800" dirty="0"/>
                  <a:t>Begründen Sie, dass der grüngefärbte Anteil dieses regelmäßigen Sechsecks bei 1/3 liegt. G ist der Mittelpunkt von </a:t>
                </a:r>
                <a14:m>
                  <m:oMath xmlns:m="http://schemas.openxmlformats.org/officeDocument/2006/math">
                    <m:bar>
                      <m:barPr>
                        <m:pos m:val="top"/>
                        <m:ctrlPr>
                          <a:rPr lang="de-DE" sz="1800" b="0" i="1" dirty="0" smtClean="0">
                            <a:latin typeface="Cambria Math" panose="02040503050406030204" pitchFamily="18" charset="0"/>
                          </a:rPr>
                        </m:ctrlPr>
                      </m:barPr>
                      <m:e>
                        <m:r>
                          <a:rPr lang="de-DE" sz="1800" b="0" i="1" dirty="0" smtClean="0">
                            <a:latin typeface="Cambria Math" panose="02040503050406030204" pitchFamily="18" charset="0"/>
                          </a:rPr>
                          <m:t>𝐸𝐷</m:t>
                        </m:r>
                      </m:e>
                    </m:bar>
                  </m:oMath>
                </a14:m>
                <a:r>
                  <a:rPr lang="de-DE" sz="1800" dirty="0"/>
                  <a:t>.</a:t>
                </a:r>
              </a:p>
            </p:txBody>
          </p:sp>
        </mc:Choice>
        <mc:Fallback xmlns="">
          <p:sp>
            <p:nvSpPr>
              <p:cNvPr id="8" name="Textfeld 7">
                <a:extLst>
                  <a:ext uri="{FF2B5EF4-FFF2-40B4-BE49-F238E27FC236}">
                    <a16:creationId xmlns:a16="http://schemas.microsoft.com/office/drawing/2014/main" id="{4DD3A446-8740-F56E-B700-47578F09444F}"/>
                  </a:ext>
                </a:extLst>
              </p:cNvPr>
              <p:cNvSpPr txBox="1">
                <a:spLocks noRot="1" noChangeAspect="1" noMove="1" noResize="1" noEditPoints="1" noAdjustHandles="1" noChangeArrowheads="1" noChangeShapeType="1" noTextEdit="1"/>
              </p:cNvSpPr>
              <p:nvPr/>
            </p:nvSpPr>
            <p:spPr>
              <a:xfrm>
                <a:off x="2735288" y="2023889"/>
                <a:ext cx="6408712" cy="702821"/>
              </a:xfrm>
              <a:prstGeom prst="rect">
                <a:avLst/>
              </a:prstGeom>
              <a:blipFill>
                <a:blip r:embed="rId3"/>
                <a:stretch>
                  <a:fillRect l="-792" t="-3571" b="-10714"/>
                </a:stretch>
              </a:blipFill>
            </p:spPr>
            <p:txBody>
              <a:bodyPr/>
              <a:lstStyle/>
              <a:p>
                <a:r>
                  <a:rPr lang="de-DE">
                    <a:noFill/>
                  </a:rPr>
                  <a:t> </a:t>
                </a:r>
              </a:p>
            </p:txBody>
          </p:sp>
        </mc:Fallback>
      </mc:AlternateContent>
      <p:pic>
        <p:nvPicPr>
          <p:cNvPr id="9" name="Grafik 8">
            <a:extLst>
              <a:ext uri="{FF2B5EF4-FFF2-40B4-BE49-F238E27FC236}">
                <a16:creationId xmlns:a16="http://schemas.microsoft.com/office/drawing/2014/main" id="{A383CF6D-BCD2-7801-6B1F-37CB00E6CD38}"/>
              </a:ext>
            </a:extLst>
          </p:cNvPr>
          <p:cNvPicPr>
            <a:picLocks noChangeAspect="1"/>
          </p:cNvPicPr>
          <p:nvPr/>
        </p:nvPicPr>
        <p:blipFill>
          <a:blip r:embed="rId4"/>
          <a:stretch>
            <a:fillRect/>
          </a:stretch>
        </p:blipFill>
        <p:spPr>
          <a:xfrm>
            <a:off x="4512724" y="2670162"/>
            <a:ext cx="2219516" cy="1975613"/>
          </a:xfrm>
          <a:prstGeom prst="rect">
            <a:avLst/>
          </a:prstGeom>
        </p:spPr>
      </p:pic>
    </p:spTree>
    <p:extLst>
      <p:ext uri="{BB962C8B-B14F-4D97-AF65-F5344CB8AC3E}">
        <p14:creationId xmlns:p14="http://schemas.microsoft.com/office/powerpoint/2010/main" val="2186445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Problemlösestrategien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33</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259DB7C6-71B7-9D9E-56D5-0758D9D3CEDA}"/>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51C6056F-AD64-F5F9-E4AC-02BFFE66D082}"/>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BA33B13E-EE74-1F44-B901-06E90069F22D}"/>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262432"/>
          </a:xfrm>
          <a:prstGeom prst="rect">
            <a:avLst/>
          </a:prstGeom>
          <a:noFill/>
        </p:spPr>
        <p:txBody>
          <a:bodyPr wrap="square">
            <a:spAutoFit/>
          </a:bodyPr>
          <a:lstStyle/>
          <a:p>
            <a:pPr marL="0" marR="0" lvl="1" indent="0" algn="l" defTabSz="685800" rtl="0" eaLnBrk="1" fontAlgn="auto" latinLnBrk="0" hangingPunct="1">
              <a:lnSpc>
                <a:spcPct val="100000"/>
              </a:lnSpc>
              <a:spcBef>
                <a:spcPts val="0"/>
              </a:spcBef>
              <a:spcAft>
                <a:spcPts val="0"/>
              </a:spcAft>
              <a:buClrTx/>
              <a:buSzTx/>
              <a:buFontTx/>
              <a:buNone/>
              <a:tabLst/>
              <a:defRPr sz="1800"/>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metakognitive Strategien</a:t>
            </a:r>
          </a:p>
          <a:p>
            <a:pPr>
              <a:defRPr sz="1800" i="1"/>
            </a:pPr>
            <a:br>
              <a:rPr lang="de-DE" dirty="0"/>
            </a:br>
            <a:r>
              <a:rPr lang="de-DE" dirty="0"/>
              <a:t>Was ist damit gemeint?</a:t>
            </a:r>
          </a:p>
          <a:p>
            <a:pPr lvl="1">
              <a:defRPr sz="1800"/>
            </a:pPr>
            <a:r>
              <a:rPr lang="de-DE" dirty="0"/>
              <a:t>Wissen um Strategien zur Planung, Überwachung und Anpassung des eigenen Lösungsansatzes</a:t>
            </a:r>
          </a:p>
          <a:p>
            <a:pPr marL="0" lvl="1">
              <a:defRPr sz="1800"/>
            </a:pPr>
            <a:endParaRPr lang="de-DE" dirty="0"/>
          </a:p>
          <a:p>
            <a:pPr marL="0" lvl="1">
              <a:defRPr sz="1800"/>
            </a:pPr>
            <a:r>
              <a:rPr lang="de-DE" dirty="0"/>
              <a:t>Beispielsweise erkennbar an…</a:t>
            </a:r>
          </a:p>
          <a:p>
            <a:pPr marL="628650" lvl="1" indent="-285750">
              <a:buFont typeface="Symbol" pitchFamily="2" charset="2"/>
              <a:buChar char="-"/>
              <a:defRPr sz="1800"/>
            </a:pPr>
            <a:r>
              <a:rPr lang="de-DE" dirty="0"/>
              <a:t>Schüler überprüft Korrektheit des eigenen Vorgehens, indem er das Vorgehen bei früheren Aufgaben vergleicht.</a:t>
            </a:r>
          </a:p>
          <a:p>
            <a:pPr marL="628650" lvl="1" indent="-285750">
              <a:buFont typeface="Symbol" pitchFamily="2" charset="2"/>
              <a:buChar char="-"/>
              <a:defRPr sz="1800"/>
            </a:pPr>
            <a:r>
              <a:rPr lang="de-DE" dirty="0"/>
              <a:t>Schülerin wählt anderen Ansatz, weil der bisherige Ansatz nicht zum Ziel führt.</a:t>
            </a:r>
          </a:p>
          <a:p>
            <a:pPr algn="r">
              <a:defRPr sz="800">
                <a:solidFill>
                  <a:srgbClr val="808080"/>
                </a:solidFill>
              </a:defRPr>
            </a:pPr>
            <a:r>
              <a:rPr lang="de-DE" dirty="0"/>
              <a:t>Weigand et al. (2014); Ufer et al. (2008); Heinze &amp; </a:t>
            </a:r>
            <a:r>
              <a:rPr lang="de-DE" dirty="0" err="1"/>
              <a:t>Reiss</a:t>
            </a:r>
            <a:r>
              <a:rPr lang="de-DE" dirty="0"/>
              <a:t> (2003)</a:t>
            </a:r>
          </a:p>
        </p:txBody>
      </p:sp>
    </p:spTree>
    <p:extLst>
      <p:ext uri="{BB962C8B-B14F-4D97-AF65-F5344CB8AC3E}">
        <p14:creationId xmlns:p14="http://schemas.microsoft.com/office/powerpoint/2010/main" val="63461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E2C539B-D634-DAD6-EF59-54997FEAA015}"/>
              </a:ext>
            </a:extLst>
          </p:cNvPr>
          <p:cNvSpPr>
            <a:spLocks noGrp="1"/>
          </p:cNvSpPr>
          <p:nvPr>
            <p:ph idx="1"/>
          </p:nvPr>
        </p:nvSpPr>
        <p:spPr/>
        <p:txBody>
          <a:bodyPr/>
          <a:lstStyle/>
          <a:p>
            <a:pPr marL="0" indent="0">
              <a:buNone/>
            </a:pPr>
            <a:endParaRPr lang="de-DE" dirty="0"/>
          </a:p>
          <a:p>
            <a:pPr marL="0" indent="0">
              <a:buNone/>
            </a:pPr>
            <a:endParaRPr lang="de-DE" dirty="0"/>
          </a:p>
        </p:txBody>
      </p:sp>
      <p:sp>
        <p:nvSpPr>
          <p:cNvPr id="3" name="Titel 2">
            <a:extLst>
              <a:ext uri="{FF2B5EF4-FFF2-40B4-BE49-F238E27FC236}">
                <a16:creationId xmlns:a16="http://schemas.microsoft.com/office/drawing/2014/main" id="{35FC2BC0-57AB-E6FD-AAC6-9B412E9F3C33}"/>
              </a:ext>
            </a:extLst>
          </p:cNvPr>
          <p:cNvSpPr>
            <a:spLocks noGrp="1"/>
          </p:cNvSpPr>
          <p:nvPr>
            <p:ph type="title"/>
          </p:nvPr>
        </p:nvSpPr>
        <p:spPr/>
        <p:txBody>
          <a:bodyPr/>
          <a:lstStyle/>
          <a:p>
            <a:r>
              <a:rPr lang="de-DE" dirty="0"/>
              <a:t>Kurze Anwendung / Pausenaktivität</a:t>
            </a:r>
          </a:p>
        </p:txBody>
      </p:sp>
      <p:sp>
        <p:nvSpPr>
          <p:cNvPr id="4" name="Bildplatzhalter 3">
            <a:extLst>
              <a:ext uri="{FF2B5EF4-FFF2-40B4-BE49-F238E27FC236}">
                <a16:creationId xmlns:a16="http://schemas.microsoft.com/office/drawing/2014/main" id="{81920978-4303-3819-E116-3EFF2E675A70}"/>
              </a:ext>
            </a:extLst>
          </p:cNvPr>
          <p:cNvSpPr>
            <a:spLocks noGrp="1"/>
          </p:cNvSpPr>
          <p:nvPr>
            <p:ph type="pic" sz="quarter" idx="14"/>
          </p:nvPr>
        </p:nvSpPr>
        <p:spPr/>
        <p:txBody>
          <a:bodyPr/>
          <a:lstStyle/>
          <a:p>
            <a:endParaRPr lang="de-DE"/>
          </a:p>
        </p:txBody>
      </p:sp>
      <p:sp>
        <p:nvSpPr>
          <p:cNvPr id="7" name="Textplatzhalter 6">
            <a:extLst>
              <a:ext uri="{FF2B5EF4-FFF2-40B4-BE49-F238E27FC236}">
                <a16:creationId xmlns:a16="http://schemas.microsoft.com/office/drawing/2014/main" id="{8472CD58-8847-563B-952D-B10D67C0AA0E}"/>
              </a:ext>
            </a:extLst>
          </p:cNvPr>
          <p:cNvSpPr>
            <a:spLocks noGrp="1"/>
          </p:cNvSpPr>
          <p:nvPr>
            <p:ph type="body" sz="quarter" idx="13"/>
          </p:nvPr>
        </p:nvSpPr>
        <p:spPr/>
        <p:txBody>
          <a:bodyPr/>
          <a:lstStyle/>
          <a:p>
            <a:endParaRPr lang="de-DE"/>
          </a:p>
        </p:txBody>
      </p:sp>
      <p:grpSp>
        <p:nvGrpSpPr>
          <p:cNvPr id="9" name="Gruppieren 8">
            <a:extLst>
              <a:ext uri="{FF2B5EF4-FFF2-40B4-BE49-F238E27FC236}">
                <a16:creationId xmlns:a16="http://schemas.microsoft.com/office/drawing/2014/main" id="{6C5E249C-A24D-FAC8-0511-D8DC9034CCB1}"/>
              </a:ext>
            </a:extLst>
          </p:cNvPr>
          <p:cNvGrpSpPr/>
          <p:nvPr/>
        </p:nvGrpSpPr>
        <p:grpSpPr>
          <a:xfrm>
            <a:off x="4030075" y="124272"/>
            <a:ext cx="1083850" cy="338554"/>
            <a:chOff x="3848190" y="583627"/>
            <a:chExt cx="1083850" cy="338554"/>
          </a:xfrm>
        </p:grpSpPr>
        <p:sp>
          <p:nvSpPr>
            <p:cNvPr id="10" name="Textfeld 9">
              <a:extLst>
                <a:ext uri="{FF2B5EF4-FFF2-40B4-BE49-F238E27FC236}">
                  <a16:creationId xmlns:a16="http://schemas.microsoft.com/office/drawing/2014/main" id="{4D4DE1D0-BC39-48EE-4F17-E721F0CC17C4}"/>
                </a:ext>
              </a:extLst>
            </p:cNvPr>
            <p:cNvSpPr txBox="1"/>
            <p:nvPr/>
          </p:nvSpPr>
          <p:spPr>
            <a:xfrm>
              <a:off x="3995936" y="583627"/>
              <a:ext cx="936104" cy="33855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1600" dirty="0">
                  <a:latin typeface="Times New Roman" panose="02020603050405020304" pitchFamily="18" charset="0"/>
                  <a:cs typeface="Times New Roman" panose="02020603050405020304" pitchFamily="18" charset="0"/>
                </a:rPr>
                <a:t>  10 min</a:t>
              </a:r>
            </a:p>
          </p:txBody>
        </p:sp>
        <p:pic>
          <p:nvPicPr>
            <p:cNvPr id="11" name="Grafik 10" descr="Clipart - Stopwatch silhouette">
              <a:extLst>
                <a:ext uri="{FF2B5EF4-FFF2-40B4-BE49-F238E27FC236}">
                  <a16:creationId xmlns:a16="http://schemas.microsoft.com/office/drawing/2014/main" id="{ADE48ACA-CF54-0068-1EDF-4E1FC8D3B7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190" y="606476"/>
              <a:ext cx="295492" cy="299569"/>
            </a:xfrm>
            <a:prstGeom prst="rect">
              <a:avLst/>
            </a:prstGeom>
            <a:noFill/>
            <a:ln>
              <a:noFill/>
            </a:ln>
          </p:spPr>
        </p:pic>
      </p:grpSp>
      <p:sp>
        <p:nvSpPr>
          <p:cNvPr id="13" name="Textfeld 12">
            <a:extLst>
              <a:ext uri="{FF2B5EF4-FFF2-40B4-BE49-F238E27FC236}">
                <a16:creationId xmlns:a16="http://schemas.microsoft.com/office/drawing/2014/main" id="{F05BFADB-305F-CC3F-BC1B-41BCA81A8FAB}"/>
              </a:ext>
            </a:extLst>
          </p:cNvPr>
          <p:cNvSpPr txBox="1"/>
          <p:nvPr/>
        </p:nvSpPr>
        <p:spPr>
          <a:xfrm>
            <a:off x="107504" y="4360694"/>
            <a:ext cx="5400850" cy="300082"/>
          </a:xfrm>
          <a:prstGeom prst="rect">
            <a:avLst/>
          </a:prstGeom>
          <a:solidFill>
            <a:schemeClr val="accent4">
              <a:lumMod val="20000"/>
              <a:lumOff val="80000"/>
            </a:schemeClr>
          </a:solidFill>
        </p:spPr>
        <p:style>
          <a:lnRef idx="2">
            <a:schemeClr val="dk1"/>
          </a:lnRef>
          <a:fillRef idx="1">
            <a:schemeClr val="lt1"/>
          </a:fillRef>
          <a:effectRef idx="0">
            <a:schemeClr val="dk1"/>
          </a:effectRef>
          <a:fontRef idx="minor">
            <a:schemeClr val="dk1"/>
          </a:fontRef>
        </p:style>
        <p:txBody>
          <a:bodyPr wrap="square">
            <a:spAutoFit/>
          </a:bodyPr>
          <a:lstStyle/>
          <a:p>
            <a:r>
              <a:rPr lang="de-DE" dirty="0" err="1"/>
              <a:t>SuS</a:t>
            </a:r>
            <a:r>
              <a:rPr lang="de-DE" dirty="0"/>
              <a:t> formulieren den Satz des Pythagoras korrekt.</a:t>
            </a:r>
          </a:p>
        </p:txBody>
      </p:sp>
      <p:sp>
        <p:nvSpPr>
          <p:cNvPr id="15" name="Textfeld 14">
            <a:extLst>
              <a:ext uri="{FF2B5EF4-FFF2-40B4-BE49-F238E27FC236}">
                <a16:creationId xmlns:a16="http://schemas.microsoft.com/office/drawing/2014/main" id="{D6B55943-475D-C0F2-C538-4711D398F70A}"/>
              </a:ext>
            </a:extLst>
          </p:cNvPr>
          <p:cNvSpPr txBox="1"/>
          <p:nvPr/>
        </p:nvSpPr>
        <p:spPr>
          <a:xfrm>
            <a:off x="107505" y="2140204"/>
            <a:ext cx="5400850" cy="300082"/>
          </a:xfrm>
          <a:prstGeom prst="rect">
            <a:avLst/>
          </a:prstGeom>
          <a:solidFill>
            <a:schemeClr val="accent4">
              <a:lumMod val="20000"/>
              <a:lumOff val="80000"/>
            </a:schemeClr>
          </a:solidFill>
        </p:spPr>
        <p:style>
          <a:lnRef idx="2">
            <a:schemeClr val="dk1"/>
          </a:lnRef>
          <a:fillRef idx="1">
            <a:schemeClr val="lt1"/>
          </a:fillRef>
          <a:effectRef idx="0">
            <a:schemeClr val="dk1"/>
          </a:effectRef>
          <a:fontRef idx="minor">
            <a:schemeClr val="dk1"/>
          </a:fontRef>
        </p:style>
        <p:txBody>
          <a:bodyPr wrap="square">
            <a:spAutoFit/>
          </a:bodyPr>
          <a:lstStyle/>
          <a:p>
            <a:r>
              <a:rPr lang="de-DE" dirty="0" err="1"/>
              <a:t>SuS</a:t>
            </a:r>
            <a:r>
              <a:rPr lang="de-DE" dirty="0"/>
              <a:t> erklären, dass Subtraktion von -5 einer Addition von +5 entspricht.</a:t>
            </a:r>
          </a:p>
        </p:txBody>
      </p:sp>
      <p:sp>
        <p:nvSpPr>
          <p:cNvPr id="17" name="Textfeld 16">
            <a:extLst>
              <a:ext uri="{FF2B5EF4-FFF2-40B4-BE49-F238E27FC236}">
                <a16:creationId xmlns:a16="http://schemas.microsoft.com/office/drawing/2014/main" id="{4CF73B2E-B053-81DC-7285-1EFA543EEF7B}"/>
              </a:ext>
            </a:extLst>
          </p:cNvPr>
          <p:cNvSpPr txBox="1"/>
          <p:nvPr/>
        </p:nvSpPr>
        <p:spPr>
          <a:xfrm>
            <a:off x="107505" y="3916596"/>
            <a:ext cx="5400850" cy="300082"/>
          </a:xfrm>
          <a:prstGeom prst="rect">
            <a:avLst/>
          </a:prstGeom>
          <a:solidFill>
            <a:schemeClr val="accent4">
              <a:lumMod val="20000"/>
              <a:lumOff val="80000"/>
            </a:schemeClr>
          </a:solidFill>
        </p:spPr>
        <p:style>
          <a:lnRef idx="2">
            <a:schemeClr val="dk1"/>
          </a:lnRef>
          <a:fillRef idx="1">
            <a:schemeClr val="lt1"/>
          </a:fillRef>
          <a:effectRef idx="0">
            <a:schemeClr val="dk1"/>
          </a:effectRef>
          <a:fontRef idx="minor">
            <a:schemeClr val="dk1"/>
          </a:fontRef>
        </p:style>
        <p:txBody>
          <a:bodyPr wrap="square">
            <a:spAutoFit/>
          </a:bodyPr>
          <a:lstStyle/>
          <a:p>
            <a:r>
              <a:rPr lang="de-DE" dirty="0" err="1"/>
              <a:t>SuS</a:t>
            </a:r>
            <a:r>
              <a:rPr lang="de-DE" dirty="0"/>
              <a:t> erkennen ein besonders schiefes Dreieck nur schwer als Dreieck.</a:t>
            </a:r>
          </a:p>
        </p:txBody>
      </p:sp>
      <p:sp>
        <p:nvSpPr>
          <p:cNvPr id="19" name="Textfeld 18">
            <a:extLst>
              <a:ext uri="{FF2B5EF4-FFF2-40B4-BE49-F238E27FC236}">
                <a16:creationId xmlns:a16="http://schemas.microsoft.com/office/drawing/2014/main" id="{105C7C66-04C4-0F2C-2AAE-7B8312247324}"/>
              </a:ext>
            </a:extLst>
          </p:cNvPr>
          <p:cNvSpPr txBox="1"/>
          <p:nvPr/>
        </p:nvSpPr>
        <p:spPr>
          <a:xfrm>
            <a:off x="107505" y="1696106"/>
            <a:ext cx="5400850" cy="300082"/>
          </a:xfrm>
          <a:prstGeom prst="rect">
            <a:avLst/>
          </a:prstGeom>
          <a:solidFill>
            <a:schemeClr val="accent4">
              <a:lumMod val="20000"/>
              <a:lumOff val="80000"/>
            </a:schemeClr>
          </a:solidFill>
        </p:spPr>
        <p:style>
          <a:lnRef idx="2">
            <a:schemeClr val="dk1"/>
          </a:lnRef>
          <a:fillRef idx="1">
            <a:schemeClr val="lt1"/>
          </a:fillRef>
          <a:effectRef idx="0">
            <a:schemeClr val="dk1"/>
          </a:effectRef>
          <a:fontRef idx="minor">
            <a:schemeClr val="dk1"/>
          </a:fontRef>
        </p:style>
        <p:txBody>
          <a:bodyPr wrap="square">
            <a:spAutoFit/>
          </a:bodyPr>
          <a:lstStyle/>
          <a:p>
            <a:r>
              <a:rPr lang="de-DE" dirty="0" err="1"/>
              <a:t>SuS</a:t>
            </a:r>
            <a:r>
              <a:rPr lang="de-DE" dirty="0"/>
              <a:t> führt einen Widerspruchsbeweis bei einer falschen Aussage.</a:t>
            </a:r>
          </a:p>
        </p:txBody>
      </p:sp>
      <p:sp>
        <p:nvSpPr>
          <p:cNvPr id="21" name="Textfeld 20">
            <a:extLst>
              <a:ext uri="{FF2B5EF4-FFF2-40B4-BE49-F238E27FC236}">
                <a16:creationId xmlns:a16="http://schemas.microsoft.com/office/drawing/2014/main" id="{EA522D24-3730-91EB-8262-8319B6C4B6CF}"/>
              </a:ext>
            </a:extLst>
          </p:cNvPr>
          <p:cNvSpPr txBox="1"/>
          <p:nvPr/>
        </p:nvSpPr>
        <p:spPr>
          <a:xfrm>
            <a:off x="107505" y="3028400"/>
            <a:ext cx="5400850" cy="300082"/>
          </a:xfrm>
          <a:prstGeom prst="rect">
            <a:avLst/>
          </a:prstGeom>
          <a:solidFill>
            <a:schemeClr val="accent4">
              <a:lumMod val="20000"/>
              <a:lumOff val="80000"/>
            </a:schemeClr>
          </a:solidFill>
        </p:spPr>
        <p:style>
          <a:lnRef idx="2">
            <a:schemeClr val="dk1"/>
          </a:lnRef>
          <a:fillRef idx="1">
            <a:schemeClr val="lt1"/>
          </a:fillRef>
          <a:effectRef idx="0">
            <a:schemeClr val="dk1"/>
          </a:effectRef>
          <a:fontRef idx="minor">
            <a:schemeClr val="dk1"/>
          </a:fontRef>
        </p:style>
        <p:txBody>
          <a:bodyPr wrap="square">
            <a:spAutoFit/>
          </a:bodyPr>
          <a:lstStyle/>
          <a:p>
            <a:r>
              <a:rPr lang="de-DE" dirty="0" err="1"/>
              <a:t>SuS</a:t>
            </a:r>
            <a:r>
              <a:rPr lang="de-DE" dirty="0"/>
              <a:t> zeichnen sich eine Additionsaufgabe auf dem Zahlenstrahl ein.</a:t>
            </a:r>
          </a:p>
        </p:txBody>
      </p:sp>
      <p:sp>
        <p:nvSpPr>
          <p:cNvPr id="23" name="Textfeld 22">
            <a:extLst>
              <a:ext uri="{FF2B5EF4-FFF2-40B4-BE49-F238E27FC236}">
                <a16:creationId xmlns:a16="http://schemas.microsoft.com/office/drawing/2014/main" id="{9CA23E01-A980-6EC3-CBDD-2A93BDBFBFA3}"/>
              </a:ext>
            </a:extLst>
          </p:cNvPr>
          <p:cNvSpPr txBox="1"/>
          <p:nvPr/>
        </p:nvSpPr>
        <p:spPr>
          <a:xfrm>
            <a:off x="107505" y="3472498"/>
            <a:ext cx="5400850" cy="300082"/>
          </a:xfrm>
          <a:prstGeom prst="rect">
            <a:avLst/>
          </a:prstGeom>
          <a:solidFill>
            <a:schemeClr val="accent4">
              <a:lumMod val="20000"/>
              <a:lumOff val="80000"/>
            </a:schemeClr>
          </a:solidFill>
        </p:spPr>
        <p:style>
          <a:lnRef idx="2">
            <a:schemeClr val="dk1"/>
          </a:lnRef>
          <a:fillRef idx="1">
            <a:schemeClr val="lt1"/>
          </a:fillRef>
          <a:effectRef idx="0">
            <a:schemeClr val="dk1"/>
          </a:effectRef>
          <a:fontRef idx="minor">
            <a:schemeClr val="dk1"/>
          </a:fontRef>
        </p:style>
        <p:txBody>
          <a:bodyPr wrap="square">
            <a:spAutoFit/>
          </a:bodyPr>
          <a:lstStyle/>
          <a:p>
            <a:r>
              <a:rPr lang="de-DE" dirty="0" err="1"/>
              <a:t>SuS</a:t>
            </a:r>
            <a:r>
              <a:rPr lang="de-DE" dirty="0"/>
              <a:t> beweisen fälschlicherweise die Umkehrung der zu zeigenden Aussage.</a:t>
            </a:r>
          </a:p>
        </p:txBody>
      </p:sp>
      <p:sp>
        <p:nvSpPr>
          <p:cNvPr id="27" name="Textfeld 26">
            <a:extLst>
              <a:ext uri="{FF2B5EF4-FFF2-40B4-BE49-F238E27FC236}">
                <a16:creationId xmlns:a16="http://schemas.microsoft.com/office/drawing/2014/main" id="{CEF0B970-3B0B-A5E3-8657-DEF5F794324B}"/>
              </a:ext>
            </a:extLst>
          </p:cNvPr>
          <p:cNvSpPr txBox="1"/>
          <p:nvPr/>
        </p:nvSpPr>
        <p:spPr>
          <a:xfrm>
            <a:off x="107504" y="2591155"/>
            <a:ext cx="5400850" cy="300082"/>
          </a:xfrm>
          <a:prstGeom prst="rect">
            <a:avLst/>
          </a:prstGeom>
          <a:solidFill>
            <a:schemeClr val="accent4">
              <a:lumMod val="20000"/>
              <a:lumOff val="80000"/>
            </a:schemeClr>
          </a:solidFill>
        </p:spPr>
        <p:style>
          <a:lnRef idx="2">
            <a:schemeClr val="dk1"/>
          </a:lnRef>
          <a:fillRef idx="1">
            <a:schemeClr val="lt1"/>
          </a:fillRef>
          <a:effectRef idx="0">
            <a:schemeClr val="dk1"/>
          </a:effectRef>
          <a:fontRef idx="minor">
            <a:schemeClr val="dk1"/>
          </a:fontRef>
        </p:style>
        <p:txBody>
          <a:bodyPr wrap="square">
            <a:spAutoFit/>
          </a:bodyPr>
          <a:lstStyle/>
          <a:p>
            <a:r>
              <a:rPr lang="de-DE" dirty="0" err="1"/>
              <a:t>SuS</a:t>
            </a:r>
            <a:r>
              <a:rPr lang="de-DE" dirty="0"/>
              <a:t> bemerken einen Vorzeichenfehler in einer Termumformung. </a:t>
            </a:r>
          </a:p>
        </p:txBody>
      </p:sp>
      <p:sp>
        <p:nvSpPr>
          <p:cNvPr id="33" name="Abgerundetes Rechteck 32">
            <a:extLst>
              <a:ext uri="{FF2B5EF4-FFF2-40B4-BE49-F238E27FC236}">
                <a16:creationId xmlns:a16="http://schemas.microsoft.com/office/drawing/2014/main" id="{5BDB771C-B279-F510-F95A-3FD28AC54699}"/>
              </a:ext>
            </a:extLst>
          </p:cNvPr>
          <p:cNvSpPr/>
          <p:nvPr/>
        </p:nvSpPr>
        <p:spPr>
          <a:xfrm>
            <a:off x="6633815" y="1570304"/>
            <a:ext cx="2391691" cy="323926"/>
          </a:xfrm>
          <a:prstGeom prst="roundRect">
            <a:avLst/>
          </a:prstGeom>
          <a:solidFill>
            <a:schemeClr val="accent6">
              <a:lumMod val="20000"/>
              <a:lumOff val="80000"/>
              <a:alpha val="90000"/>
            </a:schemeClr>
          </a:solidFill>
          <a:ln>
            <a:solidFill>
              <a:schemeClr val="accent6">
                <a:lumMod val="20000"/>
                <a:lumOff val="8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200" kern="1200" dirty="0"/>
              <a:t>Definitionen und Eigenschaften</a:t>
            </a:r>
          </a:p>
        </p:txBody>
      </p:sp>
      <p:sp>
        <p:nvSpPr>
          <p:cNvPr id="35" name="Abgerundetes Rechteck 34">
            <a:extLst>
              <a:ext uri="{FF2B5EF4-FFF2-40B4-BE49-F238E27FC236}">
                <a16:creationId xmlns:a16="http://schemas.microsoft.com/office/drawing/2014/main" id="{B3CEBDE9-BCE1-47AA-25FD-F85A4DCF0FF8}"/>
              </a:ext>
            </a:extLst>
          </p:cNvPr>
          <p:cNvSpPr/>
          <p:nvPr/>
        </p:nvSpPr>
        <p:spPr>
          <a:xfrm>
            <a:off x="6642369" y="1989442"/>
            <a:ext cx="2391691" cy="323926"/>
          </a:xfrm>
          <a:prstGeom prst="roundRect">
            <a:avLst/>
          </a:prstGeom>
          <a:solidFill>
            <a:schemeClr val="accent6">
              <a:lumMod val="20000"/>
              <a:lumOff val="80000"/>
              <a:alpha val="90000"/>
            </a:schemeClr>
          </a:solidFill>
          <a:ln>
            <a:solidFill>
              <a:schemeClr val="accent6">
                <a:lumMod val="20000"/>
                <a:lumOff val="8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200" kern="1200" dirty="0"/>
              <a:t>Beziehungen und Vernetzungen</a:t>
            </a:r>
          </a:p>
        </p:txBody>
      </p:sp>
      <p:sp>
        <p:nvSpPr>
          <p:cNvPr id="37" name="Abgerundetes Rechteck 36">
            <a:extLst>
              <a:ext uri="{FF2B5EF4-FFF2-40B4-BE49-F238E27FC236}">
                <a16:creationId xmlns:a16="http://schemas.microsoft.com/office/drawing/2014/main" id="{256C5A0F-CFF1-487A-A9F1-8D8AAEE55F17}"/>
              </a:ext>
            </a:extLst>
          </p:cNvPr>
          <p:cNvSpPr/>
          <p:nvPr/>
        </p:nvSpPr>
        <p:spPr>
          <a:xfrm>
            <a:off x="6642369" y="2417270"/>
            <a:ext cx="2391691" cy="323926"/>
          </a:xfrm>
          <a:prstGeom prst="roundRect">
            <a:avLst/>
          </a:prstGeom>
          <a:solidFill>
            <a:schemeClr val="accent6">
              <a:lumMod val="20000"/>
              <a:lumOff val="80000"/>
              <a:alpha val="90000"/>
            </a:schemeClr>
          </a:solidFill>
          <a:ln>
            <a:solidFill>
              <a:schemeClr val="accent6">
                <a:lumMod val="20000"/>
                <a:lumOff val="8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200" kern="1200" dirty="0"/>
              <a:t>Objekte und Repräsentationen</a:t>
            </a:r>
          </a:p>
        </p:txBody>
      </p:sp>
      <p:sp>
        <p:nvSpPr>
          <p:cNvPr id="40" name="Abgerundetes Rechteck 39">
            <a:extLst>
              <a:ext uri="{FF2B5EF4-FFF2-40B4-BE49-F238E27FC236}">
                <a16:creationId xmlns:a16="http://schemas.microsoft.com/office/drawing/2014/main" id="{77A0751A-5B90-CBE6-83DE-802714A66A02}"/>
              </a:ext>
            </a:extLst>
          </p:cNvPr>
          <p:cNvSpPr/>
          <p:nvPr/>
        </p:nvSpPr>
        <p:spPr>
          <a:xfrm>
            <a:off x="6633814" y="2845098"/>
            <a:ext cx="2391691" cy="323926"/>
          </a:xfrm>
          <a:prstGeom prst="roundRect">
            <a:avLst/>
          </a:prstGeom>
          <a:solidFill>
            <a:schemeClr val="accent6">
              <a:lumMod val="20000"/>
              <a:lumOff val="80000"/>
              <a:alpha val="90000"/>
            </a:schemeClr>
          </a:solidFill>
          <a:ln>
            <a:solidFill>
              <a:schemeClr val="accent6">
                <a:lumMod val="20000"/>
                <a:lumOff val="8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200" kern="1200" dirty="0"/>
              <a:t>Gültigkeit von Argumenten</a:t>
            </a:r>
          </a:p>
        </p:txBody>
      </p:sp>
      <p:sp>
        <p:nvSpPr>
          <p:cNvPr id="42" name="Abgerundetes Rechteck 41">
            <a:extLst>
              <a:ext uri="{FF2B5EF4-FFF2-40B4-BE49-F238E27FC236}">
                <a16:creationId xmlns:a16="http://schemas.microsoft.com/office/drawing/2014/main" id="{85D04B94-DF29-03FB-ABB3-957AAA626C6A}"/>
              </a:ext>
            </a:extLst>
          </p:cNvPr>
          <p:cNvSpPr/>
          <p:nvPr/>
        </p:nvSpPr>
        <p:spPr>
          <a:xfrm>
            <a:off x="6633813" y="3271158"/>
            <a:ext cx="2391691" cy="323926"/>
          </a:xfrm>
          <a:prstGeom prst="roundRect">
            <a:avLst/>
          </a:prstGeom>
          <a:solidFill>
            <a:schemeClr val="accent6">
              <a:lumMod val="20000"/>
              <a:lumOff val="80000"/>
              <a:alpha val="90000"/>
            </a:schemeClr>
          </a:solidFill>
          <a:ln>
            <a:solidFill>
              <a:schemeClr val="accent6">
                <a:lumMod val="20000"/>
                <a:lumOff val="8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200" kern="1200" dirty="0"/>
              <a:t>Lückenlosigkeit der Argumentation</a:t>
            </a:r>
          </a:p>
        </p:txBody>
      </p:sp>
      <p:sp>
        <p:nvSpPr>
          <p:cNvPr id="44" name="Abgerundetes Rechteck 43">
            <a:extLst>
              <a:ext uri="{FF2B5EF4-FFF2-40B4-BE49-F238E27FC236}">
                <a16:creationId xmlns:a16="http://schemas.microsoft.com/office/drawing/2014/main" id="{4DA94404-3A1B-3F7D-764A-28E8AE293612}"/>
              </a:ext>
            </a:extLst>
          </p:cNvPr>
          <p:cNvSpPr/>
          <p:nvPr/>
        </p:nvSpPr>
        <p:spPr>
          <a:xfrm>
            <a:off x="6633812" y="3697218"/>
            <a:ext cx="2391691" cy="323926"/>
          </a:xfrm>
          <a:prstGeom prst="roundRect">
            <a:avLst/>
          </a:prstGeom>
          <a:solidFill>
            <a:schemeClr val="accent6">
              <a:lumMod val="20000"/>
              <a:lumOff val="80000"/>
              <a:alpha val="90000"/>
            </a:schemeClr>
          </a:solidFill>
          <a:ln>
            <a:solidFill>
              <a:schemeClr val="accent6">
                <a:lumMod val="20000"/>
                <a:lumOff val="8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200" kern="1200" dirty="0"/>
              <a:t>Logischer Aufbau der Argumentation</a:t>
            </a:r>
          </a:p>
        </p:txBody>
      </p:sp>
      <p:sp>
        <p:nvSpPr>
          <p:cNvPr id="47" name="Abgerundetes Rechteck 46">
            <a:extLst>
              <a:ext uri="{FF2B5EF4-FFF2-40B4-BE49-F238E27FC236}">
                <a16:creationId xmlns:a16="http://schemas.microsoft.com/office/drawing/2014/main" id="{5CB9B87E-1BD4-8B94-3AB8-A1DEC5978589}"/>
              </a:ext>
            </a:extLst>
          </p:cNvPr>
          <p:cNvSpPr/>
          <p:nvPr/>
        </p:nvSpPr>
        <p:spPr>
          <a:xfrm>
            <a:off x="6633812" y="4125044"/>
            <a:ext cx="2388206" cy="323927"/>
          </a:xfrm>
          <a:prstGeom prst="roundRect">
            <a:avLst/>
          </a:prstGeom>
          <a:solidFill>
            <a:schemeClr val="accent6">
              <a:lumMod val="20000"/>
              <a:lumOff val="80000"/>
              <a:alpha val="90000"/>
            </a:schemeClr>
          </a:solidFill>
          <a:ln>
            <a:solidFill>
              <a:schemeClr val="accent6">
                <a:lumMod val="20000"/>
                <a:lumOff val="8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200" kern="1200" dirty="0"/>
              <a:t>Heuristische Strategien</a:t>
            </a:r>
          </a:p>
        </p:txBody>
      </p:sp>
      <p:sp>
        <p:nvSpPr>
          <p:cNvPr id="49" name="Abgerundetes Rechteck 48">
            <a:extLst>
              <a:ext uri="{FF2B5EF4-FFF2-40B4-BE49-F238E27FC236}">
                <a16:creationId xmlns:a16="http://schemas.microsoft.com/office/drawing/2014/main" id="{5C7A4686-DDF4-F1CA-E1C1-A8A3F431CD97}"/>
              </a:ext>
            </a:extLst>
          </p:cNvPr>
          <p:cNvSpPr/>
          <p:nvPr/>
        </p:nvSpPr>
        <p:spPr>
          <a:xfrm>
            <a:off x="6645854" y="4552873"/>
            <a:ext cx="2388206" cy="323927"/>
          </a:xfrm>
          <a:prstGeom prst="roundRect">
            <a:avLst/>
          </a:prstGeom>
          <a:solidFill>
            <a:schemeClr val="accent6">
              <a:lumMod val="20000"/>
              <a:lumOff val="80000"/>
              <a:alpha val="90000"/>
            </a:schemeClr>
          </a:solidFill>
          <a:ln>
            <a:solidFill>
              <a:schemeClr val="accent6">
                <a:lumMod val="20000"/>
                <a:lumOff val="8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200" kern="1200" dirty="0"/>
              <a:t>Metakognitive Strategien</a:t>
            </a:r>
          </a:p>
        </p:txBody>
      </p:sp>
      <p:cxnSp>
        <p:nvCxnSpPr>
          <p:cNvPr id="53" name="Gekrümmte Verbindung 52">
            <a:extLst>
              <a:ext uri="{FF2B5EF4-FFF2-40B4-BE49-F238E27FC236}">
                <a16:creationId xmlns:a16="http://schemas.microsoft.com/office/drawing/2014/main" id="{B00A36C1-7E3E-5705-AE73-CAFC217798B3}"/>
              </a:ext>
            </a:extLst>
          </p:cNvPr>
          <p:cNvCxnSpPr>
            <a:stCxn id="19" idx="3"/>
            <a:endCxn id="40" idx="1"/>
          </p:cNvCxnSpPr>
          <p:nvPr/>
        </p:nvCxnSpPr>
        <p:spPr>
          <a:xfrm>
            <a:off x="5508355" y="1846147"/>
            <a:ext cx="1125459" cy="1160914"/>
          </a:xfrm>
          <a:prstGeom prst="curvedConnector3">
            <a:avLst/>
          </a:prstGeom>
          <a:ln w="12700">
            <a:tailEnd type="triangle"/>
          </a:ln>
        </p:spPr>
        <p:style>
          <a:lnRef idx="1">
            <a:schemeClr val="dk1"/>
          </a:lnRef>
          <a:fillRef idx="0">
            <a:schemeClr val="dk1"/>
          </a:fillRef>
          <a:effectRef idx="0">
            <a:schemeClr val="dk1"/>
          </a:effectRef>
          <a:fontRef idx="minor">
            <a:schemeClr val="tx1"/>
          </a:fontRef>
        </p:style>
      </p:cxnSp>
      <p:cxnSp>
        <p:nvCxnSpPr>
          <p:cNvPr id="54" name="Gekrümmte Verbindung 53">
            <a:extLst>
              <a:ext uri="{FF2B5EF4-FFF2-40B4-BE49-F238E27FC236}">
                <a16:creationId xmlns:a16="http://schemas.microsoft.com/office/drawing/2014/main" id="{6C77F4F5-A820-F51D-3927-B8A85F3E1F71}"/>
              </a:ext>
            </a:extLst>
          </p:cNvPr>
          <p:cNvCxnSpPr>
            <a:cxnSpLocks/>
            <a:stCxn id="15" idx="3"/>
            <a:endCxn id="35" idx="1"/>
          </p:cNvCxnSpPr>
          <p:nvPr/>
        </p:nvCxnSpPr>
        <p:spPr>
          <a:xfrm flipV="1">
            <a:off x="5508355" y="2151405"/>
            <a:ext cx="1134014" cy="138840"/>
          </a:xfrm>
          <a:prstGeom prst="curvedConnector3">
            <a:avLst>
              <a:gd name="adj1" fmla="val 59641"/>
            </a:avLst>
          </a:prstGeom>
          <a:ln w="12700">
            <a:tailEnd type="triangle"/>
          </a:ln>
        </p:spPr>
        <p:style>
          <a:lnRef idx="1">
            <a:schemeClr val="dk1"/>
          </a:lnRef>
          <a:fillRef idx="0">
            <a:schemeClr val="dk1"/>
          </a:fillRef>
          <a:effectRef idx="0">
            <a:schemeClr val="dk1"/>
          </a:effectRef>
          <a:fontRef idx="minor">
            <a:schemeClr val="tx1"/>
          </a:fontRef>
        </p:style>
      </p:cxnSp>
      <p:cxnSp>
        <p:nvCxnSpPr>
          <p:cNvPr id="57" name="Gekrümmte Verbindung 56">
            <a:extLst>
              <a:ext uri="{FF2B5EF4-FFF2-40B4-BE49-F238E27FC236}">
                <a16:creationId xmlns:a16="http://schemas.microsoft.com/office/drawing/2014/main" id="{809173FB-4740-74A6-9FAE-EAA7389B0313}"/>
              </a:ext>
            </a:extLst>
          </p:cNvPr>
          <p:cNvCxnSpPr>
            <a:cxnSpLocks/>
            <a:stCxn id="27" idx="3"/>
            <a:endCxn id="49" idx="1"/>
          </p:cNvCxnSpPr>
          <p:nvPr/>
        </p:nvCxnSpPr>
        <p:spPr>
          <a:xfrm>
            <a:off x="5508354" y="2741196"/>
            <a:ext cx="1137500" cy="1973641"/>
          </a:xfrm>
          <a:prstGeom prst="curvedConnector3">
            <a:avLst/>
          </a:prstGeom>
          <a:ln w="12700">
            <a:tailEnd type="triangle"/>
          </a:ln>
        </p:spPr>
        <p:style>
          <a:lnRef idx="1">
            <a:schemeClr val="dk1"/>
          </a:lnRef>
          <a:fillRef idx="0">
            <a:schemeClr val="dk1"/>
          </a:fillRef>
          <a:effectRef idx="0">
            <a:schemeClr val="dk1"/>
          </a:effectRef>
          <a:fontRef idx="minor">
            <a:schemeClr val="tx1"/>
          </a:fontRef>
        </p:style>
      </p:cxnSp>
      <p:cxnSp>
        <p:nvCxnSpPr>
          <p:cNvPr id="62" name="Gekrümmte Verbindung 61">
            <a:extLst>
              <a:ext uri="{FF2B5EF4-FFF2-40B4-BE49-F238E27FC236}">
                <a16:creationId xmlns:a16="http://schemas.microsoft.com/office/drawing/2014/main" id="{7CB40F1C-8A2A-84BF-7049-050B0D6D9C5D}"/>
              </a:ext>
            </a:extLst>
          </p:cNvPr>
          <p:cNvCxnSpPr>
            <a:cxnSpLocks/>
            <a:stCxn id="21" idx="3"/>
            <a:endCxn id="47" idx="1"/>
          </p:cNvCxnSpPr>
          <p:nvPr/>
        </p:nvCxnSpPr>
        <p:spPr>
          <a:xfrm>
            <a:off x="5508355" y="3178441"/>
            <a:ext cx="1125457" cy="1108567"/>
          </a:xfrm>
          <a:prstGeom prst="curvedConnector3">
            <a:avLst>
              <a:gd name="adj1" fmla="val 57065"/>
            </a:avLst>
          </a:prstGeom>
          <a:ln w="12700">
            <a:tailEnd type="triangle"/>
          </a:ln>
        </p:spPr>
        <p:style>
          <a:lnRef idx="1">
            <a:schemeClr val="dk1"/>
          </a:lnRef>
          <a:fillRef idx="0">
            <a:schemeClr val="dk1"/>
          </a:fillRef>
          <a:effectRef idx="0">
            <a:schemeClr val="dk1"/>
          </a:effectRef>
          <a:fontRef idx="minor">
            <a:schemeClr val="tx1"/>
          </a:fontRef>
        </p:style>
      </p:cxnSp>
      <p:cxnSp>
        <p:nvCxnSpPr>
          <p:cNvPr id="66" name="Gekrümmte Verbindung 65">
            <a:extLst>
              <a:ext uri="{FF2B5EF4-FFF2-40B4-BE49-F238E27FC236}">
                <a16:creationId xmlns:a16="http://schemas.microsoft.com/office/drawing/2014/main" id="{CF39D799-075C-AA4F-3026-C129B3F3DD7C}"/>
              </a:ext>
            </a:extLst>
          </p:cNvPr>
          <p:cNvCxnSpPr>
            <a:cxnSpLocks/>
            <a:stCxn id="23" idx="3"/>
            <a:endCxn id="44" idx="1"/>
          </p:cNvCxnSpPr>
          <p:nvPr/>
        </p:nvCxnSpPr>
        <p:spPr>
          <a:xfrm>
            <a:off x="5508355" y="3622539"/>
            <a:ext cx="1125457" cy="236642"/>
          </a:xfrm>
          <a:prstGeom prst="curvedConnector3">
            <a:avLst>
              <a:gd name="adj1" fmla="val 38519"/>
            </a:avLst>
          </a:prstGeom>
          <a:ln w="12700">
            <a:tailEnd type="triangle"/>
          </a:ln>
        </p:spPr>
        <p:style>
          <a:lnRef idx="1">
            <a:schemeClr val="dk1"/>
          </a:lnRef>
          <a:fillRef idx="0">
            <a:schemeClr val="dk1"/>
          </a:fillRef>
          <a:effectRef idx="0">
            <a:schemeClr val="dk1"/>
          </a:effectRef>
          <a:fontRef idx="minor">
            <a:schemeClr val="tx1"/>
          </a:fontRef>
        </p:style>
      </p:cxnSp>
      <p:cxnSp>
        <p:nvCxnSpPr>
          <p:cNvPr id="70" name="Gekrümmte Verbindung 69">
            <a:extLst>
              <a:ext uri="{FF2B5EF4-FFF2-40B4-BE49-F238E27FC236}">
                <a16:creationId xmlns:a16="http://schemas.microsoft.com/office/drawing/2014/main" id="{E4FC3618-49DA-0A84-DA50-6C3CACDA1161}"/>
              </a:ext>
            </a:extLst>
          </p:cNvPr>
          <p:cNvCxnSpPr>
            <a:cxnSpLocks/>
            <a:stCxn id="17" idx="3"/>
            <a:endCxn id="37" idx="1"/>
          </p:cNvCxnSpPr>
          <p:nvPr/>
        </p:nvCxnSpPr>
        <p:spPr>
          <a:xfrm flipV="1">
            <a:off x="5508355" y="2579233"/>
            <a:ext cx="1134014" cy="1487404"/>
          </a:xfrm>
          <a:prstGeom prst="curvedConnector3">
            <a:avLst>
              <a:gd name="adj1" fmla="val 55259"/>
            </a:avLst>
          </a:prstGeom>
          <a:ln w="12700">
            <a:tailEnd type="triangle"/>
          </a:ln>
        </p:spPr>
        <p:style>
          <a:lnRef idx="1">
            <a:schemeClr val="dk1"/>
          </a:lnRef>
          <a:fillRef idx="0">
            <a:schemeClr val="dk1"/>
          </a:fillRef>
          <a:effectRef idx="0">
            <a:schemeClr val="dk1"/>
          </a:effectRef>
          <a:fontRef idx="minor">
            <a:schemeClr val="tx1"/>
          </a:fontRef>
        </p:style>
      </p:cxnSp>
      <p:cxnSp>
        <p:nvCxnSpPr>
          <p:cNvPr id="74" name="Gekrümmte Verbindung 73">
            <a:extLst>
              <a:ext uri="{FF2B5EF4-FFF2-40B4-BE49-F238E27FC236}">
                <a16:creationId xmlns:a16="http://schemas.microsoft.com/office/drawing/2014/main" id="{6A10E688-4C3E-DCD2-2169-03DA57D7ECC9}"/>
              </a:ext>
            </a:extLst>
          </p:cNvPr>
          <p:cNvCxnSpPr>
            <a:cxnSpLocks/>
            <a:stCxn id="13" idx="3"/>
            <a:endCxn id="33" idx="1"/>
          </p:cNvCxnSpPr>
          <p:nvPr/>
        </p:nvCxnSpPr>
        <p:spPr>
          <a:xfrm flipV="1">
            <a:off x="5508354" y="1732267"/>
            <a:ext cx="1125461" cy="2778468"/>
          </a:xfrm>
          <a:prstGeom prst="curvedConnector3">
            <a:avLst>
              <a:gd name="adj1" fmla="val 50000"/>
            </a:avLst>
          </a:prstGeom>
          <a:ln w="12700">
            <a:tailEnd type="triangle"/>
          </a:ln>
        </p:spPr>
        <p:style>
          <a:lnRef idx="1">
            <a:schemeClr val="dk1"/>
          </a:lnRef>
          <a:fillRef idx="0">
            <a:schemeClr val="dk1"/>
          </a:fillRef>
          <a:effectRef idx="0">
            <a:schemeClr val="dk1"/>
          </a:effectRef>
          <a:fontRef idx="minor">
            <a:schemeClr val="tx1"/>
          </a:fontRef>
        </p:style>
      </p:cxnSp>
      <p:sp>
        <p:nvSpPr>
          <p:cNvPr id="6" name="Foliennummernplatzhalter 5">
            <a:extLst>
              <a:ext uri="{FF2B5EF4-FFF2-40B4-BE49-F238E27FC236}">
                <a16:creationId xmlns:a16="http://schemas.microsoft.com/office/drawing/2014/main" id="{DAB52931-8A54-A1EE-C685-E23E64EF604A}"/>
              </a:ext>
            </a:extLst>
          </p:cNvPr>
          <p:cNvSpPr>
            <a:spLocks noGrp="1"/>
          </p:cNvSpPr>
          <p:nvPr>
            <p:ph type="sldNum" sz="quarter" idx="12"/>
          </p:nvPr>
        </p:nvSpPr>
        <p:spPr/>
        <p:txBody>
          <a:bodyPr/>
          <a:lstStyle/>
          <a:p>
            <a:fld id="{04DA90AE-A642-9F4D-BA94-82F41D55CFC7}" type="slidenum">
              <a:rPr lang="de-DE" smtClean="0"/>
              <a:pPr/>
              <a:t>34</a:t>
            </a:fld>
            <a:endParaRPr lang="de-DE" dirty="0"/>
          </a:p>
        </p:txBody>
      </p:sp>
    </p:spTree>
    <p:extLst>
      <p:ext uri="{BB962C8B-B14F-4D97-AF65-F5344CB8AC3E}">
        <p14:creationId xmlns:p14="http://schemas.microsoft.com/office/powerpoint/2010/main" val="417131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mph" presetSubtype="0" nodeType="clickEffect">
                                  <p:stCondLst>
                                    <p:cond delay="0"/>
                                  </p:stCondLst>
                                  <p:childTnLst>
                                    <p:set>
                                      <p:cBhvr>
                                        <p:cTn id="11" dur="indefinite"/>
                                        <p:tgtEl>
                                          <p:spTgt spid="53"/>
                                        </p:tgtEl>
                                        <p:attrNameLst>
                                          <p:attrName>style.opacity</p:attrName>
                                        </p:attrNameLst>
                                      </p:cBhvr>
                                      <p:to>
                                        <p:strVal val="0.25"/>
                                      </p:to>
                                    </p:set>
                                    <p:animEffect filter="image" prLst="opacity: 0.25">
                                      <p:cBhvr rctx="IE">
                                        <p:cTn id="12" dur="indefinite"/>
                                        <p:tgtEl>
                                          <p:spTgt spid="53"/>
                                        </p:tgtEl>
                                      </p:cBhvr>
                                    </p:animEffect>
                                  </p:childTnLst>
                                </p:cTn>
                              </p:par>
                              <p:par>
                                <p:cTn id="13" presetID="10" presetClass="entr" presetSubtype="0" fill="hold" nodeType="with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500"/>
                                        <p:tgtEl>
                                          <p:spTgt spid="54"/>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mph" presetSubtype="0" nodeType="clickEffect">
                                  <p:stCondLst>
                                    <p:cond delay="0"/>
                                  </p:stCondLst>
                                  <p:childTnLst>
                                    <p:set>
                                      <p:cBhvr>
                                        <p:cTn id="19" dur="indefinite"/>
                                        <p:tgtEl>
                                          <p:spTgt spid="54"/>
                                        </p:tgtEl>
                                        <p:attrNameLst>
                                          <p:attrName>style.opacity</p:attrName>
                                        </p:attrNameLst>
                                      </p:cBhvr>
                                      <p:to>
                                        <p:strVal val="0.25"/>
                                      </p:to>
                                    </p:set>
                                    <p:animEffect filter="image" prLst="opacity: 0.25">
                                      <p:cBhvr rctx="IE">
                                        <p:cTn id="20" dur="indefinite"/>
                                        <p:tgtEl>
                                          <p:spTgt spid="54"/>
                                        </p:tgtEl>
                                      </p:cBhvr>
                                    </p:animEffect>
                                  </p:childTnLst>
                                </p:cTn>
                              </p:par>
                              <p:par>
                                <p:cTn id="21" presetID="10" presetClass="entr" presetSubtype="0" fill="hold" nodeType="with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fade">
                                      <p:cBhvr>
                                        <p:cTn id="23" dur="500"/>
                                        <p:tgtEl>
                                          <p:spTgt spid="57"/>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mph" presetSubtype="0" nodeType="clickEffect">
                                  <p:stCondLst>
                                    <p:cond delay="0"/>
                                  </p:stCondLst>
                                  <p:childTnLst>
                                    <p:set>
                                      <p:cBhvr>
                                        <p:cTn id="27" dur="indefinite"/>
                                        <p:tgtEl>
                                          <p:spTgt spid="57"/>
                                        </p:tgtEl>
                                        <p:attrNameLst>
                                          <p:attrName>style.opacity</p:attrName>
                                        </p:attrNameLst>
                                      </p:cBhvr>
                                      <p:to>
                                        <p:strVal val="0.25"/>
                                      </p:to>
                                    </p:set>
                                    <p:animEffect filter="image" prLst="opacity: 0.25">
                                      <p:cBhvr rctx="IE">
                                        <p:cTn id="28" dur="indefinite"/>
                                        <p:tgtEl>
                                          <p:spTgt spid="57"/>
                                        </p:tgtEl>
                                      </p:cBhvr>
                                    </p:animEffect>
                                  </p:childTnLst>
                                </p:cTn>
                              </p:par>
                              <p:par>
                                <p:cTn id="29" presetID="10" presetClass="entr" presetSubtype="0" fill="hold" nodeType="with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fade">
                                      <p:cBhvr>
                                        <p:cTn id="31" dur="500"/>
                                        <p:tgtEl>
                                          <p:spTgt spid="62"/>
                                        </p:tgtEl>
                                      </p:cBhvr>
                                    </p:animEffect>
                                  </p:childTnLst>
                                </p:cTn>
                              </p:par>
                            </p:childTnLst>
                          </p:cTn>
                        </p:par>
                      </p:childTnLst>
                    </p:cTn>
                  </p:par>
                  <p:par>
                    <p:cTn id="32" fill="hold">
                      <p:stCondLst>
                        <p:cond delay="indefinite"/>
                      </p:stCondLst>
                      <p:childTnLst>
                        <p:par>
                          <p:cTn id="33" fill="hold">
                            <p:stCondLst>
                              <p:cond delay="0"/>
                            </p:stCondLst>
                            <p:childTnLst>
                              <p:par>
                                <p:cTn id="34" presetID="9" presetClass="emph" presetSubtype="0" nodeType="clickEffect">
                                  <p:stCondLst>
                                    <p:cond delay="0"/>
                                  </p:stCondLst>
                                  <p:childTnLst>
                                    <p:set>
                                      <p:cBhvr>
                                        <p:cTn id="35" dur="indefinite"/>
                                        <p:tgtEl>
                                          <p:spTgt spid="62"/>
                                        </p:tgtEl>
                                        <p:attrNameLst>
                                          <p:attrName>style.opacity</p:attrName>
                                        </p:attrNameLst>
                                      </p:cBhvr>
                                      <p:to>
                                        <p:strVal val="0.25"/>
                                      </p:to>
                                    </p:set>
                                    <p:animEffect filter="image" prLst="opacity: 0.25">
                                      <p:cBhvr rctx="IE">
                                        <p:cTn id="36" dur="indefinite"/>
                                        <p:tgtEl>
                                          <p:spTgt spid="62"/>
                                        </p:tgtEl>
                                      </p:cBhvr>
                                    </p:animEffect>
                                  </p:childTnLst>
                                </p:cTn>
                              </p:par>
                              <p:par>
                                <p:cTn id="37" presetID="10" presetClass="entr" presetSubtype="0" fill="hold"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childTnLst>
                                </p:cTn>
                              </p:par>
                            </p:childTnLst>
                          </p:cTn>
                        </p:par>
                      </p:childTnLst>
                    </p:cTn>
                  </p:par>
                  <p:par>
                    <p:cTn id="40" fill="hold">
                      <p:stCondLst>
                        <p:cond delay="indefinite"/>
                      </p:stCondLst>
                      <p:childTnLst>
                        <p:par>
                          <p:cTn id="41" fill="hold">
                            <p:stCondLst>
                              <p:cond delay="0"/>
                            </p:stCondLst>
                            <p:childTnLst>
                              <p:par>
                                <p:cTn id="42" presetID="9" presetClass="emph" presetSubtype="0" nodeType="clickEffect">
                                  <p:stCondLst>
                                    <p:cond delay="0"/>
                                  </p:stCondLst>
                                  <p:childTnLst>
                                    <p:set>
                                      <p:cBhvr>
                                        <p:cTn id="43" dur="indefinite"/>
                                        <p:tgtEl>
                                          <p:spTgt spid="66"/>
                                        </p:tgtEl>
                                        <p:attrNameLst>
                                          <p:attrName>style.opacity</p:attrName>
                                        </p:attrNameLst>
                                      </p:cBhvr>
                                      <p:to>
                                        <p:strVal val="0.25"/>
                                      </p:to>
                                    </p:set>
                                    <p:animEffect filter="image" prLst="opacity: 0.25">
                                      <p:cBhvr rctx="IE">
                                        <p:cTn id="44" dur="indefinite"/>
                                        <p:tgtEl>
                                          <p:spTgt spid="66"/>
                                        </p:tgtEl>
                                      </p:cBhvr>
                                    </p:animEffect>
                                  </p:childTnLst>
                                </p:cTn>
                              </p:par>
                              <p:par>
                                <p:cTn id="45" presetID="10" presetClass="entr" presetSubtype="0" fill="hold" nodeType="withEffect">
                                  <p:stCondLst>
                                    <p:cond delay="0"/>
                                  </p:stCondLst>
                                  <p:childTnLst>
                                    <p:set>
                                      <p:cBhvr>
                                        <p:cTn id="46" dur="1" fill="hold">
                                          <p:stCondLst>
                                            <p:cond delay="0"/>
                                          </p:stCondLst>
                                        </p:cTn>
                                        <p:tgtEl>
                                          <p:spTgt spid="70"/>
                                        </p:tgtEl>
                                        <p:attrNameLst>
                                          <p:attrName>style.visibility</p:attrName>
                                        </p:attrNameLst>
                                      </p:cBhvr>
                                      <p:to>
                                        <p:strVal val="visible"/>
                                      </p:to>
                                    </p:set>
                                    <p:animEffect transition="in" filter="fade">
                                      <p:cBhvr>
                                        <p:cTn id="47" dur="500"/>
                                        <p:tgtEl>
                                          <p:spTgt spid="70"/>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mph" presetSubtype="0" nodeType="clickEffect">
                                  <p:stCondLst>
                                    <p:cond delay="0"/>
                                  </p:stCondLst>
                                  <p:childTnLst>
                                    <p:set>
                                      <p:cBhvr>
                                        <p:cTn id="51" dur="indefinite"/>
                                        <p:tgtEl>
                                          <p:spTgt spid="70"/>
                                        </p:tgtEl>
                                        <p:attrNameLst>
                                          <p:attrName>style.opacity</p:attrName>
                                        </p:attrNameLst>
                                      </p:cBhvr>
                                      <p:to>
                                        <p:strVal val="0.25"/>
                                      </p:to>
                                    </p:set>
                                    <p:animEffect filter="image" prLst="opacity: 0.25">
                                      <p:cBhvr rctx="IE">
                                        <p:cTn id="52" dur="indefinite"/>
                                        <p:tgtEl>
                                          <p:spTgt spid="70"/>
                                        </p:tgtEl>
                                      </p:cBhvr>
                                    </p:animEffect>
                                  </p:childTnLst>
                                </p:cTn>
                              </p:par>
                              <p:par>
                                <p:cTn id="53" presetID="10" presetClass="entr" presetSubtype="0" fill="hold" nodeType="withEffect">
                                  <p:stCondLst>
                                    <p:cond delay="0"/>
                                  </p:stCondLst>
                                  <p:childTnLst>
                                    <p:set>
                                      <p:cBhvr>
                                        <p:cTn id="54" dur="1" fill="hold">
                                          <p:stCondLst>
                                            <p:cond delay="0"/>
                                          </p:stCondLst>
                                        </p:cTn>
                                        <p:tgtEl>
                                          <p:spTgt spid="74"/>
                                        </p:tgtEl>
                                        <p:attrNameLst>
                                          <p:attrName>style.visibility</p:attrName>
                                        </p:attrNameLst>
                                      </p:cBhvr>
                                      <p:to>
                                        <p:strVal val="visible"/>
                                      </p:to>
                                    </p:set>
                                    <p:animEffect transition="in" filter="fade">
                                      <p:cBhvr>
                                        <p:cTn id="55" dur="500"/>
                                        <p:tgtEl>
                                          <p:spTgt spid="74"/>
                                        </p:tgtEl>
                                      </p:cBhvr>
                                    </p:animEffect>
                                  </p:childTnLst>
                                </p:cTn>
                              </p:par>
                            </p:childTnLst>
                          </p:cTn>
                        </p:par>
                      </p:childTnLst>
                    </p:cTn>
                  </p:par>
                  <p:par>
                    <p:cTn id="56" fill="hold">
                      <p:stCondLst>
                        <p:cond delay="indefinite"/>
                      </p:stCondLst>
                      <p:childTnLst>
                        <p:par>
                          <p:cTn id="57" fill="hold">
                            <p:stCondLst>
                              <p:cond delay="0"/>
                            </p:stCondLst>
                            <p:childTnLst>
                              <p:par>
                                <p:cTn id="58" presetID="9" presetClass="emph" presetSubtype="0" nodeType="clickEffect">
                                  <p:stCondLst>
                                    <p:cond delay="0"/>
                                  </p:stCondLst>
                                  <p:childTnLst>
                                    <p:set>
                                      <p:cBhvr>
                                        <p:cTn id="59" dur="indefinite"/>
                                        <p:tgtEl>
                                          <p:spTgt spid="74"/>
                                        </p:tgtEl>
                                        <p:attrNameLst>
                                          <p:attrName>style.opacity</p:attrName>
                                        </p:attrNameLst>
                                      </p:cBhvr>
                                      <p:to>
                                        <p:strVal val="0.5"/>
                                      </p:to>
                                    </p:set>
                                    <p:animEffect filter="image" prLst="opacity: 0.5">
                                      <p:cBhvr rctx="IE">
                                        <p:cTn id="60" dur="indefinite"/>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hteck 48">
            <a:extLst>
              <a:ext uri="{FF2B5EF4-FFF2-40B4-BE49-F238E27FC236}">
                <a16:creationId xmlns:a16="http://schemas.microsoft.com/office/drawing/2014/main" id="{25FD4A6B-B1F8-805A-78E5-EA53639864BA}"/>
              </a:ext>
            </a:extLst>
          </p:cNvPr>
          <p:cNvSpPr/>
          <p:nvPr/>
        </p:nvSpPr>
        <p:spPr>
          <a:xfrm>
            <a:off x="323528" y="1571996"/>
            <a:ext cx="3346365" cy="3379042"/>
          </a:xfrm>
          <a:prstGeom prst="rect">
            <a:avLst/>
          </a:prstGeom>
          <a:solidFill>
            <a:schemeClr val="bg1">
              <a:lumMod val="8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0" name="Rechteck 49">
            <a:extLst>
              <a:ext uri="{FF2B5EF4-FFF2-40B4-BE49-F238E27FC236}">
                <a16:creationId xmlns:a16="http://schemas.microsoft.com/office/drawing/2014/main" id="{3C626705-C1B4-4F66-2998-4B5E0AC7C3B1}"/>
              </a:ext>
            </a:extLst>
          </p:cNvPr>
          <p:cNvSpPr/>
          <p:nvPr/>
        </p:nvSpPr>
        <p:spPr>
          <a:xfrm>
            <a:off x="5257516" y="1568935"/>
            <a:ext cx="3562955" cy="3379042"/>
          </a:xfrm>
          <a:prstGeom prst="rect">
            <a:avLst/>
          </a:prstGeom>
          <a:solidFill>
            <a:schemeClr val="bg1">
              <a:lumMod val="85000"/>
            </a:schemeClr>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itel 2">
            <a:extLst>
              <a:ext uri="{FF2B5EF4-FFF2-40B4-BE49-F238E27FC236}">
                <a16:creationId xmlns:a16="http://schemas.microsoft.com/office/drawing/2014/main" id="{0E47B4E2-3031-30F2-22D9-CBF432C83DB3}"/>
              </a:ext>
            </a:extLst>
          </p:cNvPr>
          <p:cNvSpPr>
            <a:spLocks noGrp="1"/>
          </p:cNvSpPr>
          <p:nvPr>
            <p:ph type="title"/>
          </p:nvPr>
        </p:nvSpPr>
        <p:spPr/>
        <p:txBody>
          <a:bodyPr/>
          <a:lstStyle/>
          <a:p>
            <a:r>
              <a:rPr lang="de-DE" dirty="0"/>
              <a:t>Zusammenspiel: SchülerInnen und Aufgabe</a:t>
            </a:r>
          </a:p>
        </p:txBody>
      </p:sp>
      <p:sp>
        <p:nvSpPr>
          <p:cNvPr id="6" name="Foliennummernplatzhalter 5">
            <a:extLst>
              <a:ext uri="{FF2B5EF4-FFF2-40B4-BE49-F238E27FC236}">
                <a16:creationId xmlns:a16="http://schemas.microsoft.com/office/drawing/2014/main" id="{5A7D79D3-5E09-87B5-DAC8-C3B9B03674F5}"/>
              </a:ext>
            </a:extLst>
          </p:cNvPr>
          <p:cNvSpPr>
            <a:spLocks noGrp="1"/>
          </p:cNvSpPr>
          <p:nvPr>
            <p:ph type="sldNum" sz="quarter" idx="12"/>
          </p:nvPr>
        </p:nvSpPr>
        <p:spPr/>
        <p:txBody>
          <a:bodyPr/>
          <a:lstStyle/>
          <a:p>
            <a:fld id="{04DA90AE-A642-9F4D-BA94-82F41D55CFC7}" type="slidenum">
              <a:rPr lang="de-DE" smtClean="0"/>
              <a:pPr/>
              <a:t>35</a:t>
            </a:fld>
            <a:endParaRPr lang="de-DE" dirty="0"/>
          </a:p>
        </p:txBody>
      </p:sp>
      <p:sp>
        <p:nvSpPr>
          <p:cNvPr id="7" name="Textplatzhalter 6">
            <a:extLst>
              <a:ext uri="{FF2B5EF4-FFF2-40B4-BE49-F238E27FC236}">
                <a16:creationId xmlns:a16="http://schemas.microsoft.com/office/drawing/2014/main" id="{D80AF94D-3FE8-EA15-9A69-502E20B0425E}"/>
              </a:ext>
            </a:extLst>
          </p:cNvPr>
          <p:cNvSpPr>
            <a:spLocks noGrp="1"/>
          </p:cNvSpPr>
          <p:nvPr>
            <p:ph type="body" sz="quarter" idx="13"/>
          </p:nvPr>
        </p:nvSpPr>
        <p:spPr/>
        <p:txBody>
          <a:bodyPr/>
          <a:lstStyle/>
          <a:p>
            <a:endParaRPr lang="de-DE"/>
          </a:p>
        </p:txBody>
      </p:sp>
      <p:sp>
        <p:nvSpPr>
          <p:cNvPr id="14" name="Freihandform 13">
            <a:extLst>
              <a:ext uri="{FF2B5EF4-FFF2-40B4-BE49-F238E27FC236}">
                <a16:creationId xmlns:a16="http://schemas.microsoft.com/office/drawing/2014/main" id="{7B03FF94-A9C6-E660-8FF0-39F5E39D27B4}"/>
              </a:ext>
            </a:extLst>
          </p:cNvPr>
          <p:cNvSpPr/>
          <p:nvPr/>
        </p:nvSpPr>
        <p:spPr>
          <a:xfrm>
            <a:off x="428172"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5" name="Freihandform 14">
            <a:extLst>
              <a:ext uri="{FF2B5EF4-FFF2-40B4-BE49-F238E27FC236}">
                <a16:creationId xmlns:a16="http://schemas.microsoft.com/office/drawing/2014/main" id="{75561300-83C4-C291-07B9-CC0E5E1E2C94}"/>
              </a:ext>
            </a:extLst>
          </p:cNvPr>
          <p:cNvSpPr/>
          <p:nvPr/>
        </p:nvSpPr>
        <p:spPr>
          <a:xfrm>
            <a:off x="428172"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6" name="Freihandform 15">
            <a:extLst>
              <a:ext uri="{FF2B5EF4-FFF2-40B4-BE49-F238E27FC236}">
                <a16:creationId xmlns:a16="http://schemas.microsoft.com/office/drawing/2014/main" id="{1AFE1450-4AEA-1EC4-AAB6-F3B92186D237}"/>
              </a:ext>
            </a:extLst>
          </p:cNvPr>
          <p:cNvSpPr/>
          <p:nvPr/>
        </p:nvSpPr>
        <p:spPr>
          <a:xfrm>
            <a:off x="428172"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grpSp>
        <p:nvGrpSpPr>
          <p:cNvPr id="52" name="Gruppieren 51">
            <a:extLst>
              <a:ext uri="{FF2B5EF4-FFF2-40B4-BE49-F238E27FC236}">
                <a16:creationId xmlns:a16="http://schemas.microsoft.com/office/drawing/2014/main" id="{8CDFD85A-7A44-089D-2004-CEC0C1FF3D0E}"/>
              </a:ext>
            </a:extLst>
          </p:cNvPr>
          <p:cNvGrpSpPr/>
          <p:nvPr/>
        </p:nvGrpSpPr>
        <p:grpSpPr>
          <a:xfrm>
            <a:off x="2123728" y="1847639"/>
            <a:ext cx="1490464" cy="1162280"/>
            <a:chOff x="2732812" y="1847639"/>
            <a:chExt cx="1490464" cy="1162280"/>
          </a:xfrm>
        </p:grpSpPr>
        <p:pic>
          <p:nvPicPr>
            <p:cNvPr id="11" name="Grafik 10" descr="Schulmädchen Silhouette">
              <a:extLst>
                <a:ext uri="{FF2B5EF4-FFF2-40B4-BE49-F238E27FC236}">
                  <a16:creationId xmlns:a16="http://schemas.microsoft.com/office/drawing/2014/main" id="{307FE7B2-7975-1E81-742D-CFBDAA081C4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308876" y="1847639"/>
              <a:ext cx="914400" cy="914400"/>
            </a:xfrm>
            <a:prstGeom prst="rect">
              <a:avLst/>
            </a:prstGeom>
          </p:spPr>
        </p:pic>
        <p:pic>
          <p:nvPicPr>
            <p:cNvPr id="13" name="Grafik 12" descr="Schuljunge Silhouette">
              <a:extLst>
                <a:ext uri="{FF2B5EF4-FFF2-40B4-BE49-F238E27FC236}">
                  <a16:creationId xmlns:a16="http://schemas.microsoft.com/office/drawing/2014/main" id="{CD2A671D-A4D4-2368-D494-FF46872D82A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732812" y="1848797"/>
              <a:ext cx="914400" cy="914400"/>
            </a:xfrm>
            <a:prstGeom prst="rect">
              <a:avLst/>
            </a:prstGeom>
          </p:spPr>
        </p:pic>
        <p:sp>
          <p:nvSpPr>
            <p:cNvPr id="21" name="Textfeld 20">
              <a:extLst>
                <a:ext uri="{FF2B5EF4-FFF2-40B4-BE49-F238E27FC236}">
                  <a16:creationId xmlns:a16="http://schemas.microsoft.com/office/drawing/2014/main" id="{DBB1DA03-4B5A-28D1-A901-7DF63299017C}"/>
                </a:ext>
              </a:extLst>
            </p:cNvPr>
            <p:cNvSpPr txBox="1"/>
            <p:nvPr/>
          </p:nvSpPr>
          <p:spPr>
            <a:xfrm>
              <a:off x="2843536" y="2671365"/>
              <a:ext cx="1277914" cy="338554"/>
            </a:xfrm>
            <a:prstGeom prst="rect">
              <a:avLst/>
            </a:prstGeom>
            <a:noFill/>
          </p:spPr>
          <p:txBody>
            <a:bodyPr wrap="none" rtlCol="0">
              <a:spAutoFit/>
            </a:bodyPr>
            <a:lstStyle/>
            <a:p>
              <a:r>
                <a:rPr lang="de-DE" sz="1600" dirty="0"/>
                <a:t>SchülerInnen</a:t>
              </a:r>
            </a:p>
          </p:txBody>
        </p:sp>
      </p:grpSp>
      <p:grpSp>
        <p:nvGrpSpPr>
          <p:cNvPr id="51" name="Gruppieren 50">
            <a:extLst>
              <a:ext uri="{FF2B5EF4-FFF2-40B4-BE49-F238E27FC236}">
                <a16:creationId xmlns:a16="http://schemas.microsoft.com/office/drawing/2014/main" id="{762B80B9-41AE-B84D-D2B2-4D73BE1326EE}"/>
              </a:ext>
            </a:extLst>
          </p:cNvPr>
          <p:cNvGrpSpPr/>
          <p:nvPr/>
        </p:nvGrpSpPr>
        <p:grpSpPr>
          <a:xfrm>
            <a:off x="5864887" y="2001373"/>
            <a:ext cx="867353" cy="1012715"/>
            <a:chOff x="5270957" y="2001373"/>
            <a:chExt cx="867353" cy="1012715"/>
          </a:xfrm>
        </p:grpSpPr>
        <p:pic>
          <p:nvPicPr>
            <p:cNvPr id="18" name="Grafik 17" descr="Dokument Silhouette">
              <a:extLst>
                <a:ext uri="{FF2B5EF4-FFF2-40B4-BE49-F238E27FC236}">
                  <a16:creationId xmlns:a16="http://schemas.microsoft.com/office/drawing/2014/main" id="{D715EB96-8836-0D7A-D094-46FC5D73A5B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64088" y="2001373"/>
              <a:ext cx="681092" cy="681092"/>
            </a:xfrm>
            <a:prstGeom prst="rect">
              <a:avLst/>
            </a:prstGeom>
          </p:spPr>
        </p:pic>
        <p:sp>
          <p:nvSpPr>
            <p:cNvPr id="22" name="Textfeld 21">
              <a:extLst>
                <a:ext uri="{FF2B5EF4-FFF2-40B4-BE49-F238E27FC236}">
                  <a16:creationId xmlns:a16="http://schemas.microsoft.com/office/drawing/2014/main" id="{9322FDE1-7DC7-EF2B-E44E-F98909C26DAB}"/>
                </a:ext>
              </a:extLst>
            </p:cNvPr>
            <p:cNvSpPr txBox="1"/>
            <p:nvPr/>
          </p:nvSpPr>
          <p:spPr>
            <a:xfrm>
              <a:off x="5270957" y="2675534"/>
              <a:ext cx="867353" cy="338554"/>
            </a:xfrm>
            <a:prstGeom prst="rect">
              <a:avLst/>
            </a:prstGeom>
            <a:noFill/>
          </p:spPr>
          <p:txBody>
            <a:bodyPr wrap="none" rtlCol="0">
              <a:spAutoFit/>
            </a:bodyPr>
            <a:lstStyle/>
            <a:p>
              <a:r>
                <a:rPr lang="de-DE" sz="1600" dirty="0"/>
                <a:t>Aufgabe</a:t>
              </a:r>
            </a:p>
          </p:txBody>
        </p:sp>
      </p:grpSp>
      <p:sp>
        <p:nvSpPr>
          <p:cNvPr id="26" name="Freihandform 25">
            <a:extLst>
              <a:ext uri="{FF2B5EF4-FFF2-40B4-BE49-F238E27FC236}">
                <a16:creationId xmlns:a16="http://schemas.microsoft.com/office/drawing/2014/main" id="{7EFA44A8-BA04-E863-A934-60D721C16C1D}"/>
              </a:ext>
            </a:extLst>
          </p:cNvPr>
          <p:cNvSpPr/>
          <p:nvPr/>
        </p:nvSpPr>
        <p:spPr>
          <a:xfrm>
            <a:off x="7092280" y="1664862"/>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Mathematisches Basiswissen</a:t>
            </a:r>
          </a:p>
        </p:txBody>
      </p:sp>
      <p:sp>
        <p:nvSpPr>
          <p:cNvPr id="27" name="Freihandform 26">
            <a:extLst>
              <a:ext uri="{FF2B5EF4-FFF2-40B4-BE49-F238E27FC236}">
                <a16:creationId xmlns:a16="http://schemas.microsoft.com/office/drawing/2014/main" id="{4A420B85-5141-356D-352D-EAB91CF3021B}"/>
              </a:ext>
            </a:extLst>
          </p:cNvPr>
          <p:cNvSpPr/>
          <p:nvPr/>
        </p:nvSpPr>
        <p:spPr>
          <a:xfrm>
            <a:off x="7092280" y="2779031"/>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de-DE" sz="1200" dirty="0"/>
              <a:t>Anforderungen an Methodenwissen</a:t>
            </a:r>
            <a:endParaRPr lang="de-DE" sz="1200" kern="1200" dirty="0"/>
          </a:p>
        </p:txBody>
      </p:sp>
      <p:sp>
        <p:nvSpPr>
          <p:cNvPr id="28" name="Freihandform 27">
            <a:extLst>
              <a:ext uri="{FF2B5EF4-FFF2-40B4-BE49-F238E27FC236}">
                <a16:creationId xmlns:a16="http://schemas.microsoft.com/office/drawing/2014/main" id="{6F091D8C-E9F1-3509-FCED-6170DAD52E40}"/>
              </a:ext>
            </a:extLst>
          </p:cNvPr>
          <p:cNvSpPr/>
          <p:nvPr/>
        </p:nvSpPr>
        <p:spPr>
          <a:xfrm>
            <a:off x="7092280" y="3893201"/>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de-DE" sz="1200" dirty="0"/>
              <a:t>Anforderungen an Problemlösestrategien</a:t>
            </a:r>
            <a:endParaRPr lang="de-DE" sz="1200" kern="1200" dirty="0"/>
          </a:p>
        </p:txBody>
      </p:sp>
      <p:grpSp>
        <p:nvGrpSpPr>
          <p:cNvPr id="2" name="Gruppieren 1">
            <a:extLst>
              <a:ext uri="{FF2B5EF4-FFF2-40B4-BE49-F238E27FC236}">
                <a16:creationId xmlns:a16="http://schemas.microsoft.com/office/drawing/2014/main" id="{47F3885F-6E21-2136-6C73-12A91909B06F}"/>
              </a:ext>
            </a:extLst>
          </p:cNvPr>
          <p:cNvGrpSpPr/>
          <p:nvPr/>
        </p:nvGrpSpPr>
        <p:grpSpPr>
          <a:xfrm>
            <a:off x="3978663" y="3771900"/>
            <a:ext cx="1042658" cy="1179138"/>
            <a:chOff x="3978663" y="3771900"/>
            <a:chExt cx="1042658" cy="1179138"/>
          </a:xfrm>
        </p:grpSpPr>
        <p:pic>
          <p:nvPicPr>
            <p:cNvPr id="32" name="Grafik 31" descr="Klassenzimmer Silhouette">
              <a:extLst>
                <a:ext uri="{FF2B5EF4-FFF2-40B4-BE49-F238E27FC236}">
                  <a16:creationId xmlns:a16="http://schemas.microsoft.com/office/drawing/2014/main" id="{4747C700-D72F-4F7A-833B-160844257AFB}"/>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4042792" y="3771900"/>
              <a:ext cx="914400" cy="914400"/>
            </a:xfrm>
            <a:prstGeom prst="rect">
              <a:avLst/>
            </a:prstGeom>
          </p:spPr>
        </p:pic>
        <p:sp>
          <p:nvSpPr>
            <p:cNvPr id="33" name="Textfeld 32">
              <a:extLst>
                <a:ext uri="{FF2B5EF4-FFF2-40B4-BE49-F238E27FC236}">
                  <a16:creationId xmlns:a16="http://schemas.microsoft.com/office/drawing/2014/main" id="{F588CDD2-4A0E-1182-A997-AD788300DC69}"/>
                </a:ext>
              </a:extLst>
            </p:cNvPr>
            <p:cNvSpPr txBox="1"/>
            <p:nvPr/>
          </p:nvSpPr>
          <p:spPr>
            <a:xfrm>
              <a:off x="3978663" y="4612484"/>
              <a:ext cx="1042658" cy="338554"/>
            </a:xfrm>
            <a:prstGeom prst="rect">
              <a:avLst/>
            </a:prstGeom>
            <a:noFill/>
          </p:spPr>
          <p:txBody>
            <a:bodyPr wrap="none" rtlCol="0">
              <a:spAutoFit/>
            </a:bodyPr>
            <a:lstStyle/>
            <a:p>
              <a:r>
                <a:rPr lang="de-DE" sz="1600" dirty="0"/>
                <a:t>Lehrkräfte</a:t>
              </a:r>
            </a:p>
          </p:txBody>
        </p:sp>
      </p:grpSp>
      <p:grpSp>
        <p:nvGrpSpPr>
          <p:cNvPr id="4" name="Gruppieren 3">
            <a:extLst>
              <a:ext uri="{FF2B5EF4-FFF2-40B4-BE49-F238E27FC236}">
                <a16:creationId xmlns:a16="http://schemas.microsoft.com/office/drawing/2014/main" id="{55366F1B-4AC5-8958-081E-D3C0BB4F62BD}"/>
              </a:ext>
            </a:extLst>
          </p:cNvPr>
          <p:cNvGrpSpPr/>
          <p:nvPr/>
        </p:nvGrpSpPr>
        <p:grpSpPr>
          <a:xfrm>
            <a:off x="4750769" y="2901037"/>
            <a:ext cx="962507" cy="804880"/>
            <a:chOff x="4750769" y="2901037"/>
            <a:chExt cx="962507" cy="804880"/>
          </a:xfrm>
        </p:grpSpPr>
        <p:cxnSp>
          <p:nvCxnSpPr>
            <p:cNvPr id="35" name="Gerade Verbindung mit Pfeil 34">
              <a:extLst>
                <a:ext uri="{FF2B5EF4-FFF2-40B4-BE49-F238E27FC236}">
                  <a16:creationId xmlns:a16="http://schemas.microsoft.com/office/drawing/2014/main" id="{999DFADC-075D-1FBF-C84B-0A819CB36058}"/>
                </a:ext>
              </a:extLst>
            </p:cNvPr>
            <p:cNvCxnSpPr>
              <a:cxnSpLocks/>
            </p:cNvCxnSpPr>
            <p:nvPr/>
          </p:nvCxnSpPr>
          <p:spPr>
            <a:xfrm flipV="1">
              <a:off x="4812651" y="2901037"/>
              <a:ext cx="900625" cy="80488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37" name="Textfeld 36">
              <a:extLst>
                <a:ext uri="{FF2B5EF4-FFF2-40B4-BE49-F238E27FC236}">
                  <a16:creationId xmlns:a16="http://schemas.microsoft.com/office/drawing/2014/main" id="{688677B9-2E88-AEAC-1A4C-B0D5437BCF8D}"/>
                </a:ext>
              </a:extLst>
            </p:cNvPr>
            <p:cNvSpPr txBox="1"/>
            <p:nvPr/>
          </p:nvSpPr>
          <p:spPr>
            <a:xfrm rot="19084583">
              <a:off x="4750769" y="3126492"/>
              <a:ext cx="669671" cy="307777"/>
            </a:xfrm>
            <a:prstGeom prst="rect">
              <a:avLst/>
            </a:prstGeom>
            <a:noFill/>
          </p:spPr>
          <p:txBody>
            <a:bodyPr wrap="none" rtlCol="0">
              <a:spAutoFit/>
            </a:bodyPr>
            <a:lstStyle/>
            <a:p>
              <a:r>
                <a:rPr lang="de-DE" sz="1400" dirty="0"/>
                <a:t>stellen</a:t>
              </a:r>
            </a:p>
          </p:txBody>
        </p:sp>
      </p:grpSp>
      <p:grpSp>
        <p:nvGrpSpPr>
          <p:cNvPr id="8" name="Gruppieren 7">
            <a:extLst>
              <a:ext uri="{FF2B5EF4-FFF2-40B4-BE49-F238E27FC236}">
                <a16:creationId xmlns:a16="http://schemas.microsoft.com/office/drawing/2014/main" id="{2613719F-BC53-DFE7-C76C-1D1FB6C79C1B}"/>
              </a:ext>
            </a:extLst>
          </p:cNvPr>
          <p:cNvGrpSpPr/>
          <p:nvPr/>
        </p:nvGrpSpPr>
        <p:grpSpPr>
          <a:xfrm>
            <a:off x="4892432" y="3066527"/>
            <a:ext cx="1524776" cy="799960"/>
            <a:chOff x="4892432" y="3066527"/>
            <a:chExt cx="1524776" cy="799960"/>
          </a:xfrm>
        </p:grpSpPr>
        <p:cxnSp>
          <p:nvCxnSpPr>
            <p:cNvPr id="38" name="Gerade Verbindung mit Pfeil 37">
              <a:extLst>
                <a:ext uri="{FF2B5EF4-FFF2-40B4-BE49-F238E27FC236}">
                  <a16:creationId xmlns:a16="http://schemas.microsoft.com/office/drawing/2014/main" id="{BBE1C7D3-0AD9-BC7D-4B99-72D012C141C9}"/>
                </a:ext>
              </a:extLst>
            </p:cNvPr>
            <p:cNvCxnSpPr>
              <a:cxnSpLocks/>
            </p:cNvCxnSpPr>
            <p:nvPr/>
          </p:nvCxnSpPr>
          <p:spPr>
            <a:xfrm flipH="1">
              <a:off x="4955309" y="3066527"/>
              <a:ext cx="884119" cy="79855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2" name="Textfeld 41">
              <a:extLst>
                <a:ext uri="{FF2B5EF4-FFF2-40B4-BE49-F238E27FC236}">
                  <a16:creationId xmlns:a16="http://schemas.microsoft.com/office/drawing/2014/main" id="{DE81B91D-22BC-47B2-7283-C2A32F37881E}"/>
                </a:ext>
              </a:extLst>
            </p:cNvPr>
            <p:cNvSpPr txBox="1"/>
            <p:nvPr/>
          </p:nvSpPr>
          <p:spPr>
            <a:xfrm rot="19063101">
              <a:off x="4892432" y="3343267"/>
              <a:ext cx="1524776" cy="523220"/>
            </a:xfrm>
            <a:prstGeom prst="rect">
              <a:avLst/>
            </a:prstGeom>
            <a:noFill/>
          </p:spPr>
          <p:txBody>
            <a:bodyPr wrap="none" rtlCol="0">
              <a:spAutoFit/>
            </a:bodyPr>
            <a:lstStyle/>
            <a:p>
              <a:pPr algn="ctr"/>
              <a:r>
                <a:rPr lang="de-DE" sz="1400" dirty="0"/>
                <a:t>Informationen </a:t>
              </a:r>
            </a:p>
            <a:p>
              <a:pPr algn="ctr"/>
              <a:r>
                <a:rPr lang="de-DE" sz="1400" dirty="0"/>
                <a:t>über SchülerInnen</a:t>
              </a:r>
            </a:p>
          </p:txBody>
        </p:sp>
      </p:grpSp>
      <p:grpSp>
        <p:nvGrpSpPr>
          <p:cNvPr id="53" name="Gruppieren 52">
            <a:extLst>
              <a:ext uri="{FF2B5EF4-FFF2-40B4-BE49-F238E27FC236}">
                <a16:creationId xmlns:a16="http://schemas.microsoft.com/office/drawing/2014/main" id="{88FF5F17-175D-D272-8E77-1B84C06286A2}"/>
              </a:ext>
            </a:extLst>
          </p:cNvPr>
          <p:cNvGrpSpPr/>
          <p:nvPr/>
        </p:nvGrpSpPr>
        <p:grpSpPr>
          <a:xfrm>
            <a:off x="3891178" y="2142363"/>
            <a:ext cx="1162208" cy="307777"/>
            <a:chOff x="4223276" y="2077725"/>
            <a:chExt cx="1162208" cy="307777"/>
          </a:xfrm>
        </p:grpSpPr>
        <p:cxnSp>
          <p:nvCxnSpPr>
            <p:cNvPr id="43" name="Gerade Verbindung mit Pfeil 42">
              <a:extLst>
                <a:ext uri="{FF2B5EF4-FFF2-40B4-BE49-F238E27FC236}">
                  <a16:creationId xmlns:a16="http://schemas.microsoft.com/office/drawing/2014/main" id="{6C84548D-388B-8947-B0DF-C907912B6F61}"/>
                </a:ext>
              </a:extLst>
            </p:cNvPr>
            <p:cNvCxnSpPr>
              <a:cxnSpLocks/>
            </p:cNvCxnSpPr>
            <p:nvPr/>
          </p:nvCxnSpPr>
          <p:spPr>
            <a:xfrm flipV="1">
              <a:off x="4223276" y="2356520"/>
              <a:ext cx="1162208" cy="6368"/>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sp>
          <p:nvSpPr>
            <p:cNvPr id="46" name="Textfeld 45">
              <a:extLst>
                <a:ext uri="{FF2B5EF4-FFF2-40B4-BE49-F238E27FC236}">
                  <a16:creationId xmlns:a16="http://schemas.microsoft.com/office/drawing/2014/main" id="{BB7099E7-6FBF-1447-34C1-303393E96491}"/>
                </a:ext>
              </a:extLst>
            </p:cNvPr>
            <p:cNvSpPr txBox="1"/>
            <p:nvPr/>
          </p:nvSpPr>
          <p:spPr>
            <a:xfrm>
              <a:off x="4299957" y="2077725"/>
              <a:ext cx="987450" cy="307777"/>
            </a:xfrm>
            <a:prstGeom prst="rect">
              <a:avLst/>
            </a:prstGeom>
            <a:noFill/>
          </p:spPr>
          <p:txBody>
            <a:bodyPr wrap="none" rtlCol="0">
              <a:spAutoFit/>
            </a:bodyPr>
            <a:lstStyle/>
            <a:p>
              <a:r>
                <a:rPr lang="de-DE" sz="1400" dirty="0"/>
                <a:t>bearbeiten</a:t>
              </a:r>
            </a:p>
          </p:txBody>
        </p:sp>
      </p:grpSp>
    </p:spTree>
    <p:extLst>
      <p:ext uri="{BB962C8B-B14F-4D97-AF65-F5344CB8AC3E}">
        <p14:creationId xmlns:p14="http://schemas.microsoft.com/office/powerpoint/2010/main" val="4244797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0" grpId="0" animBg="1"/>
      <p:bldP spid="14" grpId="0" animBg="1"/>
      <p:bldP spid="15" grpId="0" animBg="1"/>
      <p:bldP spid="16" grpId="0" animBg="1"/>
      <p:bldP spid="26" grpId="0" animBg="1"/>
      <p:bldP spid="27" grpId="0" animBg="1"/>
      <p:bldP spid="2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A735C56-DFBB-88DE-E448-6F155244B99D}"/>
              </a:ext>
            </a:extLst>
          </p:cNvPr>
          <p:cNvSpPr>
            <a:spLocks noGrp="1"/>
          </p:cNvSpPr>
          <p:nvPr>
            <p:ph idx="1"/>
          </p:nvPr>
        </p:nvSpPr>
        <p:spPr/>
        <p:txBody>
          <a:bodyPr/>
          <a:lstStyle/>
          <a:p>
            <a:pPr marL="0" indent="0">
              <a:buNone/>
            </a:pPr>
            <a:r>
              <a:rPr lang="de-DE" dirty="0"/>
              <a:t>erlaubt es…</a:t>
            </a:r>
          </a:p>
          <a:p>
            <a:pPr>
              <a:buFont typeface="Times Roman"/>
              <a:buChar char="…"/>
            </a:pPr>
            <a:r>
              <a:rPr lang="de-DE" dirty="0"/>
              <a:t>Bearbeitungen von SchülerInnen (noch) besser einzuordnen.</a:t>
            </a:r>
          </a:p>
          <a:p>
            <a:pPr>
              <a:buFont typeface="Times Roman"/>
              <a:buChar char="…"/>
            </a:pPr>
            <a:r>
              <a:rPr lang="de-DE" dirty="0"/>
              <a:t>Probleme im Löseprozess der SchülerInnen zu antizipieren und gezielter unterstützen zu können.</a:t>
            </a:r>
          </a:p>
          <a:p>
            <a:pPr>
              <a:buFont typeface="Times Roman"/>
              <a:buChar char="…"/>
            </a:pPr>
            <a:r>
              <a:rPr lang="de-DE" dirty="0"/>
              <a:t>Aufgaben zur Förderung gezielt nach den individuellen Förderbedarfen der SchülerInnen auswählen zu können.</a:t>
            </a:r>
          </a:p>
        </p:txBody>
      </p:sp>
      <p:sp>
        <p:nvSpPr>
          <p:cNvPr id="3" name="Titel 2">
            <a:extLst>
              <a:ext uri="{FF2B5EF4-FFF2-40B4-BE49-F238E27FC236}">
                <a16:creationId xmlns:a16="http://schemas.microsoft.com/office/drawing/2014/main" id="{3A832862-BCA5-945E-40E9-D04E0EF4F820}"/>
              </a:ext>
            </a:extLst>
          </p:cNvPr>
          <p:cNvSpPr>
            <a:spLocks noGrp="1"/>
          </p:cNvSpPr>
          <p:nvPr>
            <p:ph type="title"/>
          </p:nvPr>
        </p:nvSpPr>
        <p:spPr/>
        <p:txBody>
          <a:bodyPr>
            <a:normAutofit fontScale="90000"/>
          </a:bodyPr>
          <a:lstStyle/>
          <a:p>
            <a:r>
              <a:rPr lang="de-DE" dirty="0"/>
              <a:t>Genaues Wissen um die Aufgaben-Anforderungen</a:t>
            </a:r>
          </a:p>
        </p:txBody>
      </p:sp>
      <p:sp>
        <p:nvSpPr>
          <p:cNvPr id="4" name="Bildplatzhalter 3">
            <a:extLst>
              <a:ext uri="{FF2B5EF4-FFF2-40B4-BE49-F238E27FC236}">
                <a16:creationId xmlns:a16="http://schemas.microsoft.com/office/drawing/2014/main" id="{E423F329-B205-44FA-38CD-3981386E8EF6}"/>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62A66613-0B8A-34CA-6C36-3F90ABB5017B}"/>
              </a:ext>
            </a:extLst>
          </p:cNvPr>
          <p:cNvSpPr>
            <a:spLocks noGrp="1"/>
          </p:cNvSpPr>
          <p:nvPr>
            <p:ph type="sldNum" sz="quarter" idx="12"/>
          </p:nvPr>
        </p:nvSpPr>
        <p:spPr/>
        <p:txBody>
          <a:bodyPr/>
          <a:lstStyle/>
          <a:p>
            <a:fld id="{04DA90AE-A642-9F4D-BA94-82F41D55CFC7}" type="slidenum">
              <a:rPr lang="de-DE" smtClean="0"/>
              <a:pPr/>
              <a:t>36</a:t>
            </a:fld>
            <a:endParaRPr lang="de-DE" dirty="0"/>
          </a:p>
        </p:txBody>
      </p:sp>
      <p:sp>
        <p:nvSpPr>
          <p:cNvPr id="7" name="Textplatzhalter 6">
            <a:extLst>
              <a:ext uri="{FF2B5EF4-FFF2-40B4-BE49-F238E27FC236}">
                <a16:creationId xmlns:a16="http://schemas.microsoft.com/office/drawing/2014/main" id="{EA29F64F-1A4F-B0ED-80FE-5A8894F0B4AE}"/>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1765652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Verständnis der Aufgaben-Anforderungen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37</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1" name="Freihandform 10">
            <a:extLst>
              <a:ext uri="{FF2B5EF4-FFF2-40B4-BE49-F238E27FC236}">
                <a16:creationId xmlns:a16="http://schemas.microsoft.com/office/drawing/2014/main" id="{E0F62FF3-787F-9DB4-399E-73733DCACB90}"/>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Mathematisches Basiswissen</a:t>
            </a:r>
          </a:p>
        </p:txBody>
      </p:sp>
      <p:sp>
        <p:nvSpPr>
          <p:cNvPr id="12" name="Freihandform 11">
            <a:extLst>
              <a:ext uri="{FF2B5EF4-FFF2-40B4-BE49-F238E27FC236}">
                <a16:creationId xmlns:a16="http://schemas.microsoft.com/office/drawing/2014/main" id="{6620A544-1925-F6FC-F9AD-26CBE2C314B7}"/>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Methodenwissen</a:t>
            </a:r>
          </a:p>
        </p:txBody>
      </p:sp>
      <p:sp>
        <p:nvSpPr>
          <p:cNvPr id="13" name="Freihandform 12">
            <a:extLst>
              <a:ext uri="{FF2B5EF4-FFF2-40B4-BE49-F238E27FC236}">
                <a16:creationId xmlns:a16="http://schemas.microsoft.com/office/drawing/2014/main" id="{E82C73E2-03B1-E735-728B-3E52783E5B87}"/>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293209"/>
          </a:xfrm>
          <a:prstGeom prst="rect">
            <a:avLst/>
          </a:prstGeom>
          <a:noFill/>
        </p:spPr>
        <p:txBody>
          <a:bodyPr wrap="square">
            <a:spAutoFit/>
          </a:bodyPr>
          <a:lstStyle/>
          <a:p>
            <a:pPr marL="0" lvl="1">
              <a:defRPr sz="1800"/>
            </a:pPr>
            <a:r>
              <a:rPr lang="de-DE" sz="2000" dirty="0"/>
              <a:t>Verständnis der Anforderungen allgemein</a:t>
            </a:r>
          </a:p>
          <a:p>
            <a:pPr marL="285750" indent="-285750">
              <a:buFont typeface="Symbol" pitchFamily="2" charset="2"/>
              <a:buChar char="-"/>
              <a:defRPr sz="1800"/>
            </a:pPr>
            <a:r>
              <a:rPr lang="de-DE" sz="2000" dirty="0"/>
              <a:t>Alltagsbezug &amp; Authentizität</a:t>
            </a:r>
          </a:p>
          <a:p>
            <a:pPr marL="285750" indent="-285750">
              <a:buFont typeface="Symbol" pitchFamily="2" charset="2"/>
              <a:buChar char="-"/>
              <a:defRPr sz="1800"/>
            </a:pPr>
            <a:r>
              <a:rPr lang="de-DE" sz="2000" dirty="0"/>
              <a:t>Differenzierung</a:t>
            </a:r>
          </a:p>
          <a:p>
            <a:pPr marL="285750" indent="-285750">
              <a:buFont typeface="Symbol" pitchFamily="2" charset="2"/>
              <a:buChar char="-"/>
              <a:defRPr sz="1800"/>
            </a:pPr>
            <a:r>
              <a:rPr lang="de-DE" sz="2000" dirty="0"/>
              <a:t>Offenheit</a:t>
            </a:r>
          </a:p>
          <a:p>
            <a:pPr algn="r">
              <a:defRPr sz="1800"/>
            </a:pPr>
            <a:r>
              <a:rPr lang="de-DE" sz="800" dirty="0">
                <a:solidFill>
                  <a:schemeClr val="bg1">
                    <a:lumMod val="65000"/>
                  </a:schemeClr>
                </a:solidFill>
              </a:rPr>
              <a:t>(z.B. </a:t>
            </a:r>
            <a:r>
              <a:rPr lang="de-DE" sz="800" dirty="0" err="1">
                <a:solidFill>
                  <a:schemeClr val="bg1">
                    <a:lumMod val="65000"/>
                  </a:schemeClr>
                </a:solidFill>
              </a:rPr>
              <a:t>Reiss</a:t>
            </a:r>
            <a:r>
              <a:rPr lang="de-DE" sz="800" dirty="0">
                <a:solidFill>
                  <a:schemeClr val="bg1">
                    <a:lumMod val="65000"/>
                  </a:schemeClr>
                </a:solidFill>
              </a:rPr>
              <a:t> &amp; Hammer, 2021)</a:t>
            </a:r>
          </a:p>
          <a:p>
            <a:pPr>
              <a:defRPr sz="1800"/>
            </a:pPr>
            <a:r>
              <a:rPr lang="de-DE" sz="2000" dirty="0"/>
              <a:t>Verständnis der Anforderungen beim </a:t>
            </a:r>
            <a:br>
              <a:rPr lang="de-DE" sz="2000" dirty="0"/>
            </a:br>
            <a:r>
              <a:rPr lang="de-DE" sz="2000" dirty="0"/>
              <a:t>Beweisen &amp; Argumentieren</a:t>
            </a:r>
          </a:p>
          <a:p>
            <a:pPr marL="342900" indent="-342900">
              <a:buFont typeface="Symbol" pitchFamily="2" charset="2"/>
              <a:buChar char="-"/>
              <a:defRPr sz="1800"/>
            </a:pPr>
            <a:r>
              <a:rPr lang="de-DE" sz="2000" dirty="0"/>
              <a:t>Angesprochene Inhalte</a:t>
            </a:r>
          </a:p>
          <a:p>
            <a:pPr marL="342900" indent="-342900">
              <a:buFont typeface="Symbol" pitchFamily="2" charset="2"/>
              <a:buChar char="-"/>
              <a:defRPr sz="1800"/>
            </a:pPr>
            <a:r>
              <a:rPr lang="de-DE" sz="2000" dirty="0"/>
              <a:t>Komplexität der Themen</a:t>
            </a:r>
          </a:p>
          <a:p>
            <a:pPr marL="342900" indent="-342900">
              <a:buFont typeface="Symbol" pitchFamily="2" charset="2"/>
              <a:buChar char="-"/>
              <a:defRPr sz="1800"/>
            </a:pPr>
            <a:r>
              <a:rPr lang="de-DE" sz="2000" dirty="0"/>
              <a:t>Vorwissen der SchülerInnen</a:t>
            </a:r>
          </a:p>
          <a:p>
            <a:pPr marL="342900" indent="-342900">
              <a:buFont typeface="Wingdings" pitchFamily="2" charset="2"/>
              <a:buChar char="Ø"/>
              <a:defRPr sz="1800"/>
            </a:pPr>
            <a:r>
              <a:rPr lang="de-DE" sz="2000" dirty="0"/>
              <a:t>Indikatoren hilfreich!</a:t>
            </a:r>
          </a:p>
        </p:txBody>
      </p:sp>
    </p:spTree>
    <p:extLst>
      <p:ext uri="{BB962C8B-B14F-4D97-AF65-F5344CB8AC3E}">
        <p14:creationId xmlns:p14="http://schemas.microsoft.com/office/powerpoint/2010/main" val="24305626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Mathematisches Basiswissen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38</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1" name="Freihandform 10">
            <a:extLst>
              <a:ext uri="{FF2B5EF4-FFF2-40B4-BE49-F238E27FC236}">
                <a16:creationId xmlns:a16="http://schemas.microsoft.com/office/drawing/2014/main" id="{E0F62FF3-787F-9DB4-399E-73733DCACB90}"/>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Mathematisches Basiswissen</a:t>
            </a:r>
          </a:p>
        </p:txBody>
      </p:sp>
      <p:sp>
        <p:nvSpPr>
          <p:cNvPr id="12" name="Freihandform 11">
            <a:extLst>
              <a:ext uri="{FF2B5EF4-FFF2-40B4-BE49-F238E27FC236}">
                <a16:creationId xmlns:a16="http://schemas.microsoft.com/office/drawing/2014/main" id="{6620A544-1925-F6FC-F9AD-26CBE2C314B7}"/>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Methodenwissen</a:t>
            </a:r>
          </a:p>
        </p:txBody>
      </p:sp>
      <p:sp>
        <p:nvSpPr>
          <p:cNvPr id="13" name="Freihandform 12">
            <a:extLst>
              <a:ext uri="{FF2B5EF4-FFF2-40B4-BE49-F238E27FC236}">
                <a16:creationId xmlns:a16="http://schemas.microsoft.com/office/drawing/2014/main" id="{E82C73E2-03B1-E735-728B-3E52783E5B87}"/>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Problemlösestrategien</a:t>
            </a:r>
          </a:p>
        </p:txBody>
      </p:sp>
      <p:sp>
        <p:nvSpPr>
          <p:cNvPr id="2" name="TextBox 6">
            <a:extLst>
              <a:ext uri="{FF2B5EF4-FFF2-40B4-BE49-F238E27FC236}">
                <a16:creationId xmlns:a16="http://schemas.microsoft.com/office/drawing/2014/main" id="{B113C11B-E754-6862-711C-1ECB0761B52A}"/>
              </a:ext>
            </a:extLst>
          </p:cNvPr>
          <p:cNvSpPr txBox="1"/>
          <p:nvPr/>
        </p:nvSpPr>
        <p:spPr>
          <a:xfrm>
            <a:off x="2492897" y="1636440"/>
            <a:ext cx="6234112" cy="2862322"/>
          </a:xfrm>
          <a:prstGeom prst="rect">
            <a:avLst/>
          </a:prstGeom>
          <a:noFill/>
        </p:spPr>
        <p:txBody>
          <a:bodyPr wrap="square">
            <a:spAutoFit/>
          </a:bodyPr>
          <a:lstStyle/>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Leitfrage: Welche Begriffe sind für die Aufgabe nötig / hilfreich?</a:t>
            </a:r>
          </a:p>
          <a:p>
            <a:pPr>
              <a:defRPr sz="1800" i="1"/>
            </a:pPr>
            <a:endPar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endParaRPr>
          </a:p>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Definitionen und Eigenschaften</a:t>
            </a:r>
          </a:p>
          <a:p>
            <a:pPr marL="285750" lvl="1" indent="-285750">
              <a:buFontTx/>
              <a:buChar char="-"/>
              <a:defRPr sz="1800"/>
            </a:pPr>
            <a:r>
              <a:rPr lang="de-DE" dirty="0"/>
              <a:t>Welche Definitionen und Zusammenhänge sind nötig? </a:t>
            </a:r>
          </a:p>
          <a:p>
            <a:pPr marL="285750" lvl="1" indent="-285750">
              <a:buFontTx/>
              <a:buChar char="-"/>
              <a:defRPr sz="1800"/>
            </a:pPr>
            <a:r>
              <a:rPr lang="de-DE" dirty="0"/>
              <a:t>Welche Definitionen und Zusammenhänge sind hilfreich?  </a:t>
            </a:r>
          </a:p>
          <a:p>
            <a:pPr marL="0" lvl="1">
              <a:defRPr sz="1800"/>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Beziehungen und Vernetzungen</a:t>
            </a:r>
          </a:p>
          <a:p>
            <a:pPr marL="285750" lvl="1" indent="-285750">
              <a:buFontTx/>
              <a:buChar char="-"/>
              <a:defRPr sz="1800"/>
            </a:pPr>
            <a:r>
              <a:rPr lang="de-DE" sz="1800" dirty="0">
                <a:solidFill>
                  <a:srgbClr val="000000"/>
                </a:solidFill>
                <a:latin typeface="Linotype Syntax Com Regular"/>
              </a:rPr>
              <a:t>Welche Beziehungen zu anderen Konstrukten sind nötig? </a:t>
            </a:r>
          </a:p>
          <a:p>
            <a:pPr marL="285750" lvl="1" indent="-285750">
              <a:buFontTx/>
              <a:buChar char="-"/>
              <a:defRPr sz="1800"/>
            </a:pPr>
            <a:r>
              <a:rPr lang="de-DE" sz="1800" dirty="0">
                <a:solidFill>
                  <a:srgbClr val="000000"/>
                </a:solidFill>
                <a:latin typeface="Linotype Syntax Com Regular"/>
              </a:rPr>
              <a:t>Welche Beziehungen zu anderen Konstrukten sind hilfreich? </a:t>
            </a:r>
            <a:endPar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endParaRPr>
          </a:p>
          <a:p>
            <a:pPr marL="0" lvl="1">
              <a:defRPr sz="1800"/>
            </a:pPr>
            <a:r>
              <a:rPr lang="de-DE" sz="1800" b="1" dirty="0">
                <a:solidFill>
                  <a:srgbClr val="000000"/>
                </a:solidFill>
                <a:latin typeface="Linotype Syntax Com Regular"/>
              </a:rPr>
              <a:t>Wissen über Objekte und Repräsentationen</a:t>
            </a:r>
          </a:p>
          <a:p>
            <a:pPr marL="285750" lvl="1" indent="-285750">
              <a:buFontTx/>
              <a:buChar char="-"/>
              <a:defRPr sz="1800"/>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Wie wichtig ist Wissen über verschiedene Repräsentationen?</a:t>
            </a:r>
          </a:p>
        </p:txBody>
      </p:sp>
    </p:spTree>
    <p:extLst>
      <p:ext uri="{BB962C8B-B14F-4D97-AF65-F5344CB8AC3E}">
        <p14:creationId xmlns:p14="http://schemas.microsoft.com/office/powerpoint/2010/main" val="454033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Methodenwissen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39</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C79D5F41-8635-E834-B204-ADD54BDDF80F}"/>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Mathematisches Basiswissen</a:t>
            </a:r>
          </a:p>
        </p:txBody>
      </p:sp>
      <p:sp>
        <p:nvSpPr>
          <p:cNvPr id="11" name="Freihandform 10">
            <a:extLst>
              <a:ext uri="{FF2B5EF4-FFF2-40B4-BE49-F238E27FC236}">
                <a16:creationId xmlns:a16="http://schemas.microsoft.com/office/drawing/2014/main" id="{B37C2AED-6555-E2DC-68B1-946CBD1F42D9}"/>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Methodenwissen</a:t>
            </a:r>
          </a:p>
        </p:txBody>
      </p:sp>
      <p:sp>
        <p:nvSpPr>
          <p:cNvPr id="12" name="Freihandform 11">
            <a:extLst>
              <a:ext uri="{FF2B5EF4-FFF2-40B4-BE49-F238E27FC236}">
                <a16:creationId xmlns:a16="http://schemas.microsoft.com/office/drawing/2014/main" id="{4F0EF0DC-D149-EFA9-E4EB-CB9A48284A24}"/>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139321"/>
          </a:xfrm>
          <a:prstGeom prst="rect">
            <a:avLst/>
          </a:prstGeom>
          <a:noFill/>
        </p:spPr>
        <p:txBody>
          <a:bodyPr wrap="square">
            <a:spAutoFit/>
          </a:bodyPr>
          <a:lstStyle/>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Gültigkeit von Argumenten</a:t>
            </a:r>
          </a:p>
          <a:p>
            <a:pPr marL="285750" indent="-28575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Welche Argumente werden benötigt und wie plausibel sind diese Argumente (für sich genommen) für SchülerInnen?</a:t>
            </a:r>
          </a:p>
          <a:p>
            <a:pPr marL="285750" indent="-28575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Sind Gegenbeispiele bei der Argumentation möglich?</a:t>
            </a:r>
            <a:endPar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endParaRPr>
          </a:p>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Lückenlosigkeit der Argumentation</a:t>
            </a:r>
          </a:p>
          <a:p>
            <a:pPr marL="285750" indent="-28575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Wie umfänglich müssen Voraussetzungen von zu verwendenden Sätzen geprüft werden?</a:t>
            </a:r>
          </a:p>
          <a:p>
            <a:pPr marL="285750" indent="-28575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Welche Argumente sind essentiell, welche verzichtbar?</a:t>
            </a:r>
            <a:endPar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endParaRPr>
          </a:p>
          <a:p>
            <a:pPr>
              <a:defRPr sz="1800" i="1"/>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logischen Aufbau der Argumentation</a:t>
            </a:r>
          </a:p>
          <a:p>
            <a:pPr marL="285750" indent="-28575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Wo wird die Voraussetzung im Beweis verwendet?</a:t>
            </a:r>
          </a:p>
          <a:p>
            <a:pPr marL="285750" indent="-28575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Welche Zirkelschlüsse sind naheliegend?</a:t>
            </a:r>
          </a:p>
        </p:txBody>
      </p:sp>
    </p:spTree>
    <p:extLst>
      <p:ext uri="{BB962C8B-B14F-4D97-AF65-F5344CB8AC3E}">
        <p14:creationId xmlns:p14="http://schemas.microsoft.com/office/powerpoint/2010/main" val="872803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CC850DB-4E2C-7281-9A2C-606ACB2B0770}"/>
              </a:ext>
            </a:extLst>
          </p:cNvPr>
          <p:cNvSpPr>
            <a:spLocks noGrp="1"/>
          </p:cNvSpPr>
          <p:nvPr>
            <p:ph idx="1"/>
          </p:nvPr>
        </p:nvSpPr>
        <p:spPr>
          <a:xfrm>
            <a:off x="4427984" y="1986433"/>
            <a:ext cx="4176714" cy="2088233"/>
          </a:xfrm>
        </p:spPr>
        <p:txBody>
          <a:bodyPr/>
          <a:lstStyle/>
          <a:p>
            <a:r>
              <a:rPr lang="de-DE" dirty="0"/>
              <a:t>Ich heiße…</a:t>
            </a:r>
          </a:p>
          <a:p>
            <a:r>
              <a:rPr lang="de-DE" dirty="0"/>
              <a:t>Meine Schule ist…</a:t>
            </a:r>
          </a:p>
          <a:p>
            <a:r>
              <a:rPr lang="de-DE" dirty="0"/>
              <a:t>Meine Fächer sind…</a:t>
            </a:r>
          </a:p>
          <a:p>
            <a:r>
              <a:rPr lang="de-DE" dirty="0"/>
              <a:t>Ich nehme hier teil, weil…</a:t>
            </a:r>
          </a:p>
          <a:p>
            <a:r>
              <a:rPr lang="de-DE" dirty="0"/>
              <a:t>Am Ende der Fortbildung…</a:t>
            </a:r>
          </a:p>
          <a:p>
            <a:endParaRPr lang="de-DE" dirty="0"/>
          </a:p>
        </p:txBody>
      </p:sp>
      <p:sp>
        <p:nvSpPr>
          <p:cNvPr id="3" name="Titel 2">
            <a:extLst>
              <a:ext uri="{FF2B5EF4-FFF2-40B4-BE49-F238E27FC236}">
                <a16:creationId xmlns:a16="http://schemas.microsoft.com/office/drawing/2014/main" id="{5BF595F5-BCEB-8E6D-4100-10E3054DC748}"/>
              </a:ext>
            </a:extLst>
          </p:cNvPr>
          <p:cNvSpPr>
            <a:spLocks noGrp="1"/>
          </p:cNvSpPr>
          <p:nvPr>
            <p:ph type="title"/>
          </p:nvPr>
        </p:nvSpPr>
        <p:spPr/>
        <p:txBody>
          <a:bodyPr/>
          <a:lstStyle/>
          <a:p>
            <a:r>
              <a:rPr lang="de-DE" dirty="0"/>
              <a:t>Vorstellung</a:t>
            </a:r>
          </a:p>
        </p:txBody>
      </p:sp>
      <p:sp>
        <p:nvSpPr>
          <p:cNvPr id="5" name="Foliennummernplatzhalter 4">
            <a:extLst>
              <a:ext uri="{FF2B5EF4-FFF2-40B4-BE49-F238E27FC236}">
                <a16:creationId xmlns:a16="http://schemas.microsoft.com/office/drawing/2014/main" id="{631594D3-E3ED-3048-3AE3-DE95CCDFBB32}"/>
              </a:ext>
            </a:extLst>
          </p:cNvPr>
          <p:cNvSpPr>
            <a:spLocks noGrp="1"/>
          </p:cNvSpPr>
          <p:nvPr>
            <p:ph type="sldNum" sz="quarter" idx="12"/>
          </p:nvPr>
        </p:nvSpPr>
        <p:spPr/>
        <p:txBody>
          <a:bodyPr/>
          <a:lstStyle/>
          <a:p>
            <a:fld id="{04DA90AE-A642-9F4D-BA94-82F41D55CFC7}" type="slidenum">
              <a:rPr lang="de-DE" smtClean="0"/>
              <a:pPr/>
              <a:t>4</a:t>
            </a:fld>
            <a:endParaRPr lang="de-DE" dirty="0"/>
          </a:p>
        </p:txBody>
      </p:sp>
      <p:sp>
        <p:nvSpPr>
          <p:cNvPr id="6" name="Textplatzhalter 5">
            <a:extLst>
              <a:ext uri="{FF2B5EF4-FFF2-40B4-BE49-F238E27FC236}">
                <a16:creationId xmlns:a16="http://schemas.microsoft.com/office/drawing/2014/main" id="{1751A124-41F1-E954-5677-EFA130925D47}"/>
              </a:ext>
            </a:extLst>
          </p:cNvPr>
          <p:cNvSpPr>
            <a:spLocks noGrp="1"/>
          </p:cNvSpPr>
          <p:nvPr>
            <p:ph type="body" sz="quarter" idx="13"/>
          </p:nvPr>
        </p:nvSpPr>
        <p:spPr/>
        <p:txBody>
          <a:bodyPr/>
          <a:lstStyle/>
          <a:p>
            <a:endParaRPr lang="de-DE"/>
          </a:p>
        </p:txBody>
      </p:sp>
      <p:sp>
        <p:nvSpPr>
          <p:cNvPr id="7" name="Bildplatzhalter 6">
            <a:extLst>
              <a:ext uri="{FF2B5EF4-FFF2-40B4-BE49-F238E27FC236}">
                <a16:creationId xmlns:a16="http://schemas.microsoft.com/office/drawing/2014/main" id="{99D84DDB-5342-BEF5-FFF4-6A38DA3BC7F6}"/>
              </a:ext>
            </a:extLst>
          </p:cNvPr>
          <p:cNvSpPr>
            <a:spLocks noGrp="1"/>
          </p:cNvSpPr>
          <p:nvPr>
            <p:ph type="pic" sz="quarter" idx="14"/>
          </p:nvPr>
        </p:nvSpPr>
        <p:spPr/>
        <p:txBody>
          <a:bodyPr/>
          <a:lstStyle/>
          <a:p>
            <a:endParaRPr lang="de-DE"/>
          </a:p>
        </p:txBody>
      </p:sp>
      <p:pic>
        <p:nvPicPr>
          <p:cNvPr id="1026" name="Picture 2" descr="A small, friendly illustration showing teachers introducing themselves at a professional development session. The scene is set in a classroom or conference room with a welcoming atmosphere. Teachers are standing or sitting in a semi-circle, smiling and engaged. The background includes elements like a whiteboard, chairs, and some educational posters. Use warm, inviting colors to create a positive and collaborative environment, without any text in the image.">
            <a:extLst>
              <a:ext uri="{FF2B5EF4-FFF2-40B4-BE49-F238E27FC236}">
                <a16:creationId xmlns:a16="http://schemas.microsoft.com/office/drawing/2014/main" id="{E3F9C8AE-2867-4409-400A-6890D0164E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1636265"/>
            <a:ext cx="2788567" cy="2788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04508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Problemlösestrategien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40</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259DB7C6-71B7-9D9E-56D5-0758D9D3CEDA}"/>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Mathematisches Basiswissen</a:t>
            </a:r>
          </a:p>
        </p:txBody>
      </p:sp>
      <p:sp>
        <p:nvSpPr>
          <p:cNvPr id="11" name="Freihandform 10">
            <a:extLst>
              <a:ext uri="{FF2B5EF4-FFF2-40B4-BE49-F238E27FC236}">
                <a16:creationId xmlns:a16="http://schemas.microsoft.com/office/drawing/2014/main" id="{51C6056F-AD64-F5F9-E4AC-02BFFE66D082}"/>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Methodenwissen</a:t>
            </a:r>
          </a:p>
        </p:txBody>
      </p:sp>
      <p:sp>
        <p:nvSpPr>
          <p:cNvPr id="12" name="Freihandform 11">
            <a:extLst>
              <a:ext uri="{FF2B5EF4-FFF2-40B4-BE49-F238E27FC236}">
                <a16:creationId xmlns:a16="http://schemas.microsoft.com/office/drawing/2014/main" id="{BA33B13E-EE74-1F44-B901-06E90069F22D}"/>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Anforderungen an 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2862322"/>
          </a:xfrm>
          <a:prstGeom prst="rect">
            <a:avLst/>
          </a:prstGeom>
          <a:noFill/>
        </p:spPr>
        <p:txBody>
          <a:bodyPr wrap="square">
            <a:spAutoFit/>
          </a:bodyPr>
          <a:lstStyle/>
          <a:p>
            <a:pPr marL="0" marR="0" lvl="1" indent="0" algn="l" defTabSz="685800" rtl="0" eaLnBrk="1" fontAlgn="auto" latinLnBrk="0" hangingPunct="1">
              <a:lnSpc>
                <a:spcPct val="100000"/>
              </a:lnSpc>
              <a:spcBef>
                <a:spcPts val="0"/>
              </a:spcBef>
              <a:spcAft>
                <a:spcPts val="0"/>
              </a:spcAft>
              <a:buClrTx/>
              <a:buSzTx/>
              <a:buFontTx/>
              <a:buNone/>
              <a:tabLst/>
              <a:defRPr sz="1800"/>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Wissen über heuristische Strategien</a:t>
            </a:r>
          </a:p>
          <a:p>
            <a:pPr marL="285750" lvl="1" indent="-285750">
              <a:buFontTx/>
              <a:buChar char="-"/>
              <a:defRPr sz="1800"/>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Sind Beispiele als heuristische Strategien hilfreich? </a:t>
            </a:r>
            <a:endParaRPr lang="de-DE" sz="1800" dirty="0">
              <a:solidFill>
                <a:srgbClr val="000000"/>
              </a:solidFill>
              <a:latin typeface="Linotype Syntax Com Regular"/>
            </a:endParaRPr>
          </a:p>
          <a:p>
            <a:pPr marL="285750" marR="0" lvl="1" indent="-285750" algn="l" defTabSz="685800" rtl="0" eaLnBrk="1" fontAlgn="auto" latinLnBrk="0" hangingPunct="1">
              <a:lnSpc>
                <a:spcPct val="100000"/>
              </a:lnSpc>
              <a:spcBef>
                <a:spcPts val="0"/>
              </a:spcBef>
              <a:spcAft>
                <a:spcPts val="0"/>
              </a:spcAft>
              <a:buClrTx/>
              <a:buSzTx/>
              <a:buFontTx/>
              <a:buChar char="-"/>
              <a:tabLst/>
              <a:defRPr sz="1800"/>
            </a:pPr>
            <a:r>
              <a:rPr lang="de-DE" sz="1800" dirty="0">
                <a:solidFill>
                  <a:srgbClr val="000000"/>
                </a:solidFill>
                <a:latin typeface="Linotype Syntax Com Regular"/>
              </a:rPr>
              <a:t>Welche Tricks sind nötig?</a:t>
            </a:r>
          </a:p>
          <a:p>
            <a:pPr marL="285750" marR="0" lvl="1" indent="-285750" algn="l" defTabSz="685800" rtl="0" eaLnBrk="1" fontAlgn="auto" latinLnBrk="0" hangingPunct="1">
              <a:lnSpc>
                <a:spcPct val="100000"/>
              </a:lnSpc>
              <a:spcBef>
                <a:spcPts val="0"/>
              </a:spcBef>
              <a:spcAft>
                <a:spcPts val="0"/>
              </a:spcAft>
              <a:buClrTx/>
              <a:buSzTx/>
              <a:buFontTx/>
              <a:buChar char="-"/>
              <a:tabLst/>
              <a:defRPr sz="1800"/>
            </a:pPr>
            <a:r>
              <a:rPr lang="de-DE" sz="1800" dirty="0">
                <a:solidFill>
                  <a:srgbClr val="000000"/>
                </a:solidFill>
                <a:latin typeface="Linotype Syntax Com Regular"/>
              </a:rPr>
              <a:t>Welche Tricks sind hilfreich?</a:t>
            </a:r>
            <a:endParaRPr lang="de-DE" sz="1800" b="1" dirty="0">
              <a:solidFill>
                <a:srgbClr val="000000"/>
              </a:solidFill>
              <a:latin typeface="Linotype Syntax Com Regular"/>
            </a:endParaRPr>
          </a:p>
          <a:p>
            <a:pPr marL="0" marR="0" lvl="1" indent="0" algn="l" defTabSz="685800" rtl="0" eaLnBrk="1" fontAlgn="auto" latinLnBrk="0" hangingPunct="1">
              <a:lnSpc>
                <a:spcPct val="100000"/>
              </a:lnSpc>
              <a:spcBef>
                <a:spcPts val="0"/>
              </a:spcBef>
              <a:spcAft>
                <a:spcPts val="0"/>
              </a:spcAft>
              <a:buClrTx/>
              <a:buSzTx/>
              <a:buFontTx/>
              <a:buNone/>
              <a:tabLst/>
              <a:defRPr sz="1800"/>
            </a:pPr>
            <a:r>
              <a:rPr lang="de-DE" sz="1800" b="1" dirty="0">
                <a:solidFill>
                  <a:srgbClr val="000000"/>
                </a:solidFill>
                <a:latin typeface="Linotype Syntax Com Regular"/>
              </a:rPr>
              <a:t>Wissen über metakognitive Strategien</a:t>
            </a:r>
          </a:p>
          <a:p>
            <a:pPr marL="285750" marR="0" lvl="1" indent="-285750" algn="l" defTabSz="685800" rtl="0" eaLnBrk="1" fontAlgn="auto" latinLnBrk="0" hangingPunct="1">
              <a:lnSpc>
                <a:spcPct val="100000"/>
              </a:lnSpc>
              <a:spcBef>
                <a:spcPts val="0"/>
              </a:spcBef>
              <a:spcAft>
                <a:spcPts val="0"/>
              </a:spcAft>
              <a:buClrTx/>
              <a:buSzTx/>
              <a:buFontTx/>
              <a:buChar char="-"/>
              <a:tabLst/>
              <a:defRPr sz="1800"/>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Welche / Wie viele Lösungsschritte sind nötig?</a:t>
            </a:r>
          </a:p>
          <a:p>
            <a:pPr marL="285750" marR="0" lvl="1" indent="-285750" algn="l" defTabSz="685800" rtl="0" eaLnBrk="1" fontAlgn="auto" latinLnBrk="0" hangingPunct="1">
              <a:lnSpc>
                <a:spcPct val="100000"/>
              </a:lnSpc>
              <a:spcBef>
                <a:spcPts val="0"/>
              </a:spcBef>
              <a:spcAft>
                <a:spcPts val="0"/>
              </a:spcAft>
              <a:buClrTx/>
              <a:buSzTx/>
              <a:buFontTx/>
              <a:buChar char="-"/>
              <a:tabLst/>
              <a:defRPr sz="1800"/>
            </a:pPr>
            <a:r>
              <a:rPr lang="de-DE" sz="1800" dirty="0">
                <a:solidFill>
                  <a:srgbClr val="000000"/>
                </a:solidFill>
                <a:latin typeface="Linotype Syntax Com Regular"/>
              </a:rPr>
              <a:t>Welche / Wie viele typische Fehlerquellen sind zu erwarten?</a:t>
            </a:r>
          </a:p>
          <a:p>
            <a:pPr marL="285750" marR="0" lvl="1" indent="-285750" algn="l" defTabSz="685800" rtl="0" eaLnBrk="1" fontAlgn="auto" latinLnBrk="0" hangingPunct="1">
              <a:lnSpc>
                <a:spcPct val="100000"/>
              </a:lnSpc>
              <a:spcBef>
                <a:spcPts val="0"/>
              </a:spcBef>
              <a:spcAft>
                <a:spcPts val="0"/>
              </a:spcAft>
              <a:buClrTx/>
              <a:buSzTx/>
              <a:buFontTx/>
              <a:buChar char="-"/>
              <a:tabLst/>
              <a:defRPr sz="1800"/>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Unterstützt die Aufgabe Planungs- / </a:t>
            </a:r>
            <a:r>
              <a:rPr lang="de-DE" sz="1800" dirty="0">
                <a:solidFill>
                  <a:srgbClr val="000000"/>
                </a:solidFill>
                <a:latin typeface="Linotype Syntax Com Regular"/>
              </a:rPr>
              <a:t>Überwachungs- / Reflexionsstrategien?</a:t>
            </a:r>
            <a:endParaRPr kumimoji="0" lang="de-DE" sz="1800" i="0" u="none" strike="noStrike" kern="1200" cap="none" spc="0" normalizeH="0" baseline="0" noProof="0" dirty="0">
              <a:ln>
                <a:noFill/>
              </a:ln>
              <a:solidFill>
                <a:srgbClr val="000000"/>
              </a:solidFill>
              <a:effectLst/>
              <a:uLnTx/>
              <a:uFillTx/>
              <a:latin typeface="Linotype Syntax Com Regular"/>
              <a:ea typeface="+mn-ea"/>
              <a:cs typeface="+mn-cs"/>
            </a:endParaRPr>
          </a:p>
          <a:p>
            <a:pPr marL="285750" marR="0" lvl="1" indent="-285750" algn="l" defTabSz="685800" rtl="0" eaLnBrk="1" fontAlgn="auto" latinLnBrk="0" hangingPunct="1">
              <a:lnSpc>
                <a:spcPct val="100000"/>
              </a:lnSpc>
              <a:spcBef>
                <a:spcPts val="0"/>
              </a:spcBef>
              <a:spcAft>
                <a:spcPts val="0"/>
              </a:spcAft>
              <a:buClrTx/>
              <a:buSzTx/>
              <a:buFontTx/>
              <a:buChar char="-"/>
              <a:tabLst/>
              <a:defRPr sz="1800"/>
            </a:pPr>
            <a:endPar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endParaRPr>
          </a:p>
        </p:txBody>
      </p:sp>
      <p:sp>
        <p:nvSpPr>
          <p:cNvPr id="2" name="Rechteck 1">
            <a:extLst>
              <a:ext uri="{FF2B5EF4-FFF2-40B4-BE49-F238E27FC236}">
                <a16:creationId xmlns:a16="http://schemas.microsoft.com/office/drawing/2014/main" id="{E9B50C9A-40FF-C8CB-2EA0-22613A3888B8}"/>
              </a:ext>
            </a:extLst>
          </p:cNvPr>
          <p:cNvSpPr/>
          <p:nvPr/>
        </p:nvSpPr>
        <p:spPr>
          <a:xfrm>
            <a:off x="2492897" y="4372744"/>
            <a:ext cx="6234112" cy="447343"/>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u.a. hier wichtig: Kenntnis über möglichst viele verschiedene Lösungswege </a:t>
            </a:r>
          </a:p>
        </p:txBody>
      </p:sp>
    </p:spTree>
    <p:extLst>
      <p:ext uri="{BB962C8B-B14F-4D97-AF65-F5344CB8AC3E}">
        <p14:creationId xmlns:p14="http://schemas.microsoft.com/office/powerpoint/2010/main" val="24784528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1C255A90-4A41-9BDD-1D13-3587F9578B0A}"/>
              </a:ext>
            </a:extLst>
          </p:cNvPr>
          <p:cNvSpPr>
            <a:spLocks noGrp="1"/>
          </p:cNvSpPr>
          <p:nvPr>
            <p:ph type="title"/>
          </p:nvPr>
        </p:nvSpPr>
        <p:spPr/>
        <p:txBody>
          <a:bodyPr/>
          <a:lstStyle/>
          <a:p>
            <a:r>
              <a:rPr lang="de-DE" dirty="0"/>
              <a:t>Mögliches Vorgehen bei Aufgabenanalyse</a:t>
            </a:r>
          </a:p>
        </p:txBody>
      </p:sp>
      <p:sp>
        <p:nvSpPr>
          <p:cNvPr id="4" name="Bildplatzhalter 3">
            <a:extLst>
              <a:ext uri="{FF2B5EF4-FFF2-40B4-BE49-F238E27FC236}">
                <a16:creationId xmlns:a16="http://schemas.microsoft.com/office/drawing/2014/main" id="{309509BC-9E0E-E1B4-B91F-D69D605852F0}"/>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44A557D5-BDED-7CD0-B86B-4465B98ED5E3}"/>
              </a:ext>
            </a:extLst>
          </p:cNvPr>
          <p:cNvSpPr>
            <a:spLocks noGrp="1"/>
          </p:cNvSpPr>
          <p:nvPr>
            <p:ph type="sldNum" sz="quarter" idx="12"/>
          </p:nvPr>
        </p:nvSpPr>
        <p:spPr/>
        <p:txBody>
          <a:bodyPr/>
          <a:lstStyle/>
          <a:p>
            <a:fld id="{04DA90AE-A642-9F4D-BA94-82F41D55CFC7}" type="slidenum">
              <a:rPr lang="de-DE" smtClean="0"/>
              <a:pPr/>
              <a:t>41</a:t>
            </a:fld>
            <a:endParaRPr lang="de-DE" dirty="0"/>
          </a:p>
        </p:txBody>
      </p:sp>
      <p:sp>
        <p:nvSpPr>
          <p:cNvPr id="7" name="Textplatzhalter 6">
            <a:extLst>
              <a:ext uri="{FF2B5EF4-FFF2-40B4-BE49-F238E27FC236}">
                <a16:creationId xmlns:a16="http://schemas.microsoft.com/office/drawing/2014/main" id="{6E0FC5FA-F79D-50E0-12D5-F9A8BC9624E1}"/>
              </a:ext>
            </a:extLst>
          </p:cNvPr>
          <p:cNvSpPr>
            <a:spLocks noGrp="1"/>
          </p:cNvSpPr>
          <p:nvPr>
            <p:ph type="body" sz="quarter" idx="13"/>
          </p:nvPr>
        </p:nvSpPr>
        <p:spPr/>
        <p:txBody>
          <a:bodyPr/>
          <a:lstStyle/>
          <a:p>
            <a:endParaRPr lang="de-DE"/>
          </a:p>
        </p:txBody>
      </p:sp>
      <p:graphicFrame>
        <p:nvGraphicFramePr>
          <p:cNvPr id="10" name="Diagramm 9">
            <a:extLst>
              <a:ext uri="{FF2B5EF4-FFF2-40B4-BE49-F238E27FC236}">
                <a16:creationId xmlns:a16="http://schemas.microsoft.com/office/drawing/2014/main" id="{FD457D91-3895-526B-7CB6-05FB84D121F0}"/>
              </a:ext>
            </a:extLst>
          </p:cNvPr>
          <p:cNvGraphicFramePr/>
          <p:nvPr/>
        </p:nvGraphicFramePr>
        <p:xfrm>
          <a:off x="395286" y="1707902"/>
          <a:ext cx="8353426" cy="28966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4541325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2A6EC6C-3BC2-B9E8-661A-5399CD559EA6}"/>
              </a:ext>
            </a:extLst>
          </p:cNvPr>
          <p:cNvSpPr>
            <a:spLocks noGrp="1"/>
          </p:cNvSpPr>
          <p:nvPr>
            <p:ph idx="1"/>
          </p:nvPr>
        </p:nvSpPr>
        <p:spPr>
          <a:xfrm>
            <a:off x="395288" y="1636440"/>
            <a:ext cx="8353426" cy="2016399"/>
          </a:xfrm>
        </p:spPr>
        <p:txBody>
          <a:bodyPr>
            <a:normAutofit lnSpcReduction="10000"/>
          </a:bodyPr>
          <a:lstStyle/>
          <a:p>
            <a:pPr marL="0" indent="0">
              <a:buNone/>
            </a:pPr>
            <a:r>
              <a:rPr lang="de-DE" dirty="0"/>
              <a:t>Analysieren Sie die gleich folgende Aufgabe in Expertenrunden.</a:t>
            </a:r>
          </a:p>
          <a:p>
            <a:pPr marL="0" indent="0">
              <a:buNone/>
            </a:pPr>
            <a:r>
              <a:rPr lang="de-DE" dirty="0"/>
              <a:t>Die Expertenrunden kümmern sich um</a:t>
            </a:r>
          </a:p>
          <a:p>
            <a:pPr marL="457200" indent="-457200">
              <a:buFont typeface="+mj-lt"/>
              <a:buAutoNum type="alphaLcParenR"/>
            </a:pPr>
            <a:r>
              <a:rPr lang="de-DE" dirty="0"/>
              <a:t>Anforderungen im mathematischen Basiswissen</a:t>
            </a:r>
          </a:p>
          <a:p>
            <a:pPr marL="457200" indent="-457200">
              <a:buFont typeface="+mj-lt"/>
              <a:buAutoNum type="alphaLcParenR"/>
            </a:pPr>
            <a:r>
              <a:rPr lang="de-DE" dirty="0"/>
              <a:t>Anforderungen im Methodenwissen</a:t>
            </a:r>
          </a:p>
          <a:p>
            <a:pPr marL="457200" indent="-457200">
              <a:buFont typeface="+mj-lt"/>
              <a:buAutoNum type="alphaLcParenR"/>
            </a:pPr>
            <a:r>
              <a:rPr lang="de-DE" dirty="0"/>
              <a:t>Anforderungen hinsichtlich Problemlösefähigkeiten</a:t>
            </a:r>
          </a:p>
        </p:txBody>
      </p:sp>
      <p:sp>
        <p:nvSpPr>
          <p:cNvPr id="3" name="Titel 2">
            <a:extLst>
              <a:ext uri="{FF2B5EF4-FFF2-40B4-BE49-F238E27FC236}">
                <a16:creationId xmlns:a16="http://schemas.microsoft.com/office/drawing/2014/main" id="{8A094263-EE87-DD1B-3411-E4DD724B6887}"/>
              </a:ext>
            </a:extLst>
          </p:cNvPr>
          <p:cNvSpPr>
            <a:spLocks noGrp="1"/>
          </p:cNvSpPr>
          <p:nvPr>
            <p:ph type="title"/>
          </p:nvPr>
        </p:nvSpPr>
        <p:spPr/>
        <p:txBody>
          <a:bodyPr/>
          <a:lstStyle/>
          <a:p>
            <a:r>
              <a:rPr lang="de-DE" dirty="0"/>
              <a:t>Aufgaben-Analyse</a:t>
            </a:r>
          </a:p>
        </p:txBody>
      </p:sp>
      <p:sp>
        <p:nvSpPr>
          <p:cNvPr id="4" name="Bildplatzhalter 3">
            <a:extLst>
              <a:ext uri="{FF2B5EF4-FFF2-40B4-BE49-F238E27FC236}">
                <a16:creationId xmlns:a16="http://schemas.microsoft.com/office/drawing/2014/main" id="{296969F9-BCE3-5229-F1AE-64428FDEE8F8}"/>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01F65EF3-8831-BB03-9F7D-8CD8739DE3AA}"/>
              </a:ext>
            </a:extLst>
          </p:cNvPr>
          <p:cNvSpPr>
            <a:spLocks noGrp="1"/>
          </p:cNvSpPr>
          <p:nvPr>
            <p:ph type="sldNum" sz="quarter" idx="12"/>
          </p:nvPr>
        </p:nvSpPr>
        <p:spPr/>
        <p:txBody>
          <a:bodyPr/>
          <a:lstStyle/>
          <a:p>
            <a:fld id="{04DA90AE-A642-9F4D-BA94-82F41D55CFC7}" type="slidenum">
              <a:rPr lang="de-DE" smtClean="0"/>
              <a:pPr/>
              <a:t>42</a:t>
            </a:fld>
            <a:endParaRPr lang="de-DE" dirty="0"/>
          </a:p>
        </p:txBody>
      </p:sp>
      <p:sp>
        <p:nvSpPr>
          <p:cNvPr id="7" name="Textplatzhalter 6">
            <a:extLst>
              <a:ext uri="{FF2B5EF4-FFF2-40B4-BE49-F238E27FC236}">
                <a16:creationId xmlns:a16="http://schemas.microsoft.com/office/drawing/2014/main" id="{6C229E60-4C6F-0CD3-26DE-77A0E01F76AF}"/>
              </a:ext>
            </a:extLst>
          </p:cNvPr>
          <p:cNvSpPr>
            <a:spLocks noGrp="1"/>
          </p:cNvSpPr>
          <p:nvPr>
            <p:ph type="body" sz="quarter" idx="13"/>
          </p:nvPr>
        </p:nvSpPr>
        <p:spPr/>
        <p:txBody>
          <a:bodyPr/>
          <a:lstStyle/>
          <a:p>
            <a:endParaRPr lang="de-DE"/>
          </a:p>
        </p:txBody>
      </p:sp>
      <p:grpSp>
        <p:nvGrpSpPr>
          <p:cNvPr id="13" name="Gruppieren 12">
            <a:extLst>
              <a:ext uri="{FF2B5EF4-FFF2-40B4-BE49-F238E27FC236}">
                <a16:creationId xmlns:a16="http://schemas.microsoft.com/office/drawing/2014/main" id="{0FD596DB-9C35-AF2C-7C15-EC2A8FCB7A41}"/>
              </a:ext>
            </a:extLst>
          </p:cNvPr>
          <p:cNvGrpSpPr/>
          <p:nvPr/>
        </p:nvGrpSpPr>
        <p:grpSpPr>
          <a:xfrm>
            <a:off x="2915816" y="3862101"/>
            <a:ext cx="1083850" cy="338554"/>
            <a:chOff x="3848190" y="583627"/>
            <a:chExt cx="1083850" cy="338554"/>
          </a:xfrm>
        </p:grpSpPr>
        <p:sp>
          <p:nvSpPr>
            <p:cNvPr id="14" name="Textfeld 13">
              <a:extLst>
                <a:ext uri="{FF2B5EF4-FFF2-40B4-BE49-F238E27FC236}">
                  <a16:creationId xmlns:a16="http://schemas.microsoft.com/office/drawing/2014/main" id="{B53445E9-4AD9-B542-5550-1FCCBEC4F053}"/>
                </a:ext>
              </a:extLst>
            </p:cNvPr>
            <p:cNvSpPr txBox="1"/>
            <p:nvPr/>
          </p:nvSpPr>
          <p:spPr>
            <a:xfrm>
              <a:off x="3995936" y="583627"/>
              <a:ext cx="936104" cy="33855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1600" dirty="0">
                  <a:latin typeface="Times New Roman" panose="02020603050405020304" pitchFamily="18" charset="0"/>
                  <a:cs typeface="Times New Roman" panose="02020603050405020304" pitchFamily="18" charset="0"/>
                </a:rPr>
                <a:t>  15 min</a:t>
              </a:r>
            </a:p>
          </p:txBody>
        </p:sp>
        <p:pic>
          <p:nvPicPr>
            <p:cNvPr id="15" name="Grafik 14" descr="Clipart - Stopwatch silhouette">
              <a:extLst>
                <a:ext uri="{FF2B5EF4-FFF2-40B4-BE49-F238E27FC236}">
                  <a16:creationId xmlns:a16="http://schemas.microsoft.com/office/drawing/2014/main" id="{FD482585-E0FF-2E4D-1617-F55AA213882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190" y="606476"/>
              <a:ext cx="295492" cy="299569"/>
            </a:xfrm>
            <a:prstGeom prst="rect">
              <a:avLst/>
            </a:prstGeom>
            <a:noFill/>
            <a:ln>
              <a:noFill/>
            </a:ln>
          </p:spPr>
        </p:pic>
      </p:grpSp>
      <p:grpSp>
        <p:nvGrpSpPr>
          <p:cNvPr id="16" name="Gruppieren 15">
            <a:extLst>
              <a:ext uri="{FF2B5EF4-FFF2-40B4-BE49-F238E27FC236}">
                <a16:creationId xmlns:a16="http://schemas.microsoft.com/office/drawing/2014/main" id="{D92B2BAF-143F-C912-B2BF-BED8B896373F}"/>
              </a:ext>
            </a:extLst>
          </p:cNvPr>
          <p:cNvGrpSpPr/>
          <p:nvPr/>
        </p:nvGrpSpPr>
        <p:grpSpPr>
          <a:xfrm>
            <a:off x="2915816" y="4223504"/>
            <a:ext cx="1083850" cy="338554"/>
            <a:chOff x="3848190" y="583627"/>
            <a:chExt cx="1083850" cy="338554"/>
          </a:xfrm>
        </p:grpSpPr>
        <p:sp>
          <p:nvSpPr>
            <p:cNvPr id="17" name="Textfeld 16">
              <a:extLst>
                <a:ext uri="{FF2B5EF4-FFF2-40B4-BE49-F238E27FC236}">
                  <a16:creationId xmlns:a16="http://schemas.microsoft.com/office/drawing/2014/main" id="{CE0CB32A-A883-2610-D5E0-B4F443DC1874}"/>
                </a:ext>
              </a:extLst>
            </p:cNvPr>
            <p:cNvSpPr txBox="1"/>
            <p:nvPr/>
          </p:nvSpPr>
          <p:spPr>
            <a:xfrm>
              <a:off x="3995936" y="583627"/>
              <a:ext cx="936104" cy="33855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1600" dirty="0">
                  <a:latin typeface="Times New Roman" panose="02020603050405020304" pitchFamily="18" charset="0"/>
                  <a:cs typeface="Times New Roman" panose="02020603050405020304" pitchFamily="18" charset="0"/>
                </a:rPr>
                <a:t>  10 min</a:t>
              </a:r>
            </a:p>
          </p:txBody>
        </p:sp>
        <p:pic>
          <p:nvPicPr>
            <p:cNvPr id="18" name="Grafik 17" descr="Clipart - Stopwatch silhouette">
              <a:extLst>
                <a:ext uri="{FF2B5EF4-FFF2-40B4-BE49-F238E27FC236}">
                  <a16:creationId xmlns:a16="http://schemas.microsoft.com/office/drawing/2014/main" id="{5110BF0B-A9CE-6246-3317-BA28F2C79F7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48190" y="606476"/>
              <a:ext cx="295492" cy="299569"/>
            </a:xfrm>
            <a:prstGeom prst="rect">
              <a:avLst/>
            </a:prstGeom>
            <a:noFill/>
            <a:ln>
              <a:noFill/>
            </a:ln>
          </p:spPr>
        </p:pic>
      </p:grpSp>
      <p:sp>
        <p:nvSpPr>
          <p:cNvPr id="20" name="Textfeld 19">
            <a:extLst>
              <a:ext uri="{FF2B5EF4-FFF2-40B4-BE49-F238E27FC236}">
                <a16:creationId xmlns:a16="http://schemas.microsoft.com/office/drawing/2014/main" id="{44BF48EE-6E40-EEA1-0663-239B9305E0C7}"/>
              </a:ext>
            </a:extLst>
          </p:cNvPr>
          <p:cNvSpPr txBox="1"/>
          <p:nvPr/>
        </p:nvSpPr>
        <p:spPr>
          <a:xfrm>
            <a:off x="1055034" y="3862101"/>
            <a:ext cx="1705339" cy="338554"/>
          </a:xfrm>
          <a:prstGeom prst="rect">
            <a:avLst/>
          </a:prstGeom>
          <a:noFill/>
        </p:spPr>
        <p:txBody>
          <a:bodyPr wrap="none" rtlCol="0">
            <a:spAutoFit/>
          </a:bodyPr>
          <a:lstStyle/>
          <a:p>
            <a:r>
              <a:rPr lang="de-DE" sz="1600" dirty="0"/>
              <a:t>Expertenrunde (2)</a:t>
            </a:r>
          </a:p>
        </p:txBody>
      </p:sp>
      <p:sp>
        <p:nvSpPr>
          <p:cNvPr id="21" name="Textfeld 20">
            <a:extLst>
              <a:ext uri="{FF2B5EF4-FFF2-40B4-BE49-F238E27FC236}">
                <a16:creationId xmlns:a16="http://schemas.microsoft.com/office/drawing/2014/main" id="{00D866C2-5953-D2DD-BA95-0F52F97FEF19}"/>
              </a:ext>
            </a:extLst>
          </p:cNvPr>
          <p:cNvSpPr txBox="1"/>
          <p:nvPr/>
        </p:nvSpPr>
        <p:spPr>
          <a:xfrm>
            <a:off x="1063682" y="4239345"/>
            <a:ext cx="1691489" cy="338554"/>
          </a:xfrm>
          <a:prstGeom prst="rect">
            <a:avLst/>
          </a:prstGeom>
          <a:noFill/>
        </p:spPr>
        <p:txBody>
          <a:bodyPr wrap="none" rtlCol="0">
            <a:spAutoFit/>
          </a:bodyPr>
          <a:lstStyle/>
          <a:p>
            <a:r>
              <a:rPr lang="de-DE" sz="1600" dirty="0"/>
              <a:t>Gruppenrunde (3)</a:t>
            </a:r>
          </a:p>
        </p:txBody>
      </p:sp>
    </p:spTree>
    <p:extLst>
      <p:ext uri="{BB962C8B-B14F-4D97-AF65-F5344CB8AC3E}">
        <p14:creationId xmlns:p14="http://schemas.microsoft.com/office/powerpoint/2010/main" val="17826400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2A6EC6C-3BC2-B9E8-661A-5399CD559EA6}"/>
              </a:ext>
            </a:extLst>
          </p:cNvPr>
          <p:cNvSpPr>
            <a:spLocks noGrp="1"/>
          </p:cNvSpPr>
          <p:nvPr>
            <p:ph idx="1"/>
          </p:nvPr>
        </p:nvSpPr>
        <p:spPr>
          <a:xfrm>
            <a:off x="395288" y="1636440"/>
            <a:ext cx="8353426" cy="360040"/>
          </a:xfrm>
        </p:spPr>
        <p:txBody>
          <a:bodyPr>
            <a:normAutofit/>
          </a:bodyPr>
          <a:lstStyle/>
          <a:p>
            <a:pPr marL="0" indent="0">
              <a:buNone/>
            </a:pPr>
            <a:r>
              <a:rPr lang="de-DE" dirty="0"/>
              <a:t>Analysieren Sie folgende Aufgabe in Expertenrunden.</a:t>
            </a:r>
          </a:p>
        </p:txBody>
      </p:sp>
      <p:sp>
        <p:nvSpPr>
          <p:cNvPr id="3" name="Titel 2">
            <a:extLst>
              <a:ext uri="{FF2B5EF4-FFF2-40B4-BE49-F238E27FC236}">
                <a16:creationId xmlns:a16="http://schemas.microsoft.com/office/drawing/2014/main" id="{8A094263-EE87-DD1B-3411-E4DD724B6887}"/>
              </a:ext>
            </a:extLst>
          </p:cNvPr>
          <p:cNvSpPr>
            <a:spLocks noGrp="1"/>
          </p:cNvSpPr>
          <p:nvPr>
            <p:ph type="title"/>
          </p:nvPr>
        </p:nvSpPr>
        <p:spPr/>
        <p:txBody>
          <a:bodyPr/>
          <a:lstStyle/>
          <a:p>
            <a:r>
              <a:rPr lang="de-DE" dirty="0"/>
              <a:t>Anwendung</a:t>
            </a:r>
          </a:p>
        </p:txBody>
      </p:sp>
      <p:sp>
        <p:nvSpPr>
          <p:cNvPr id="4" name="Bildplatzhalter 3">
            <a:extLst>
              <a:ext uri="{FF2B5EF4-FFF2-40B4-BE49-F238E27FC236}">
                <a16:creationId xmlns:a16="http://schemas.microsoft.com/office/drawing/2014/main" id="{296969F9-BCE3-5229-F1AE-64428FDEE8F8}"/>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01F65EF3-8831-BB03-9F7D-8CD8739DE3AA}"/>
              </a:ext>
            </a:extLst>
          </p:cNvPr>
          <p:cNvSpPr>
            <a:spLocks noGrp="1"/>
          </p:cNvSpPr>
          <p:nvPr>
            <p:ph type="sldNum" sz="quarter" idx="12"/>
          </p:nvPr>
        </p:nvSpPr>
        <p:spPr/>
        <p:txBody>
          <a:bodyPr/>
          <a:lstStyle/>
          <a:p>
            <a:fld id="{04DA90AE-A642-9F4D-BA94-82F41D55CFC7}" type="slidenum">
              <a:rPr lang="de-DE" smtClean="0"/>
              <a:pPr/>
              <a:t>43</a:t>
            </a:fld>
            <a:endParaRPr lang="de-DE" dirty="0"/>
          </a:p>
        </p:txBody>
      </p:sp>
      <p:sp>
        <p:nvSpPr>
          <p:cNvPr id="7" name="Textplatzhalter 6">
            <a:extLst>
              <a:ext uri="{FF2B5EF4-FFF2-40B4-BE49-F238E27FC236}">
                <a16:creationId xmlns:a16="http://schemas.microsoft.com/office/drawing/2014/main" id="{6C229E60-4C6F-0CD3-26DE-77A0E01F76AF}"/>
              </a:ext>
            </a:extLst>
          </p:cNvPr>
          <p:cNvSpPr>
            <a:spLocks noGrp="1"/>
          </p:cNvSpPr>
          <p:nvPr>
            <p:ph type="body" sz="quarter" idx="13"/>
          </p:nvPr>
        </p:nvSpPr>
        <p:spPr/>
        <p:txBody>
          <a:bodyPr/>
          <a:lstStyle/>
          <a:p>
            <a:endParaRPr lang="de-DE"/>
          </a:p>
        </p:txBody>
      </p:sp>
      <p:grpSp>
        <p:nvGrpSpPr>
          <p:cNvPr id="8" name="Gruppieren 7">
            <a:extLst>
              <a:ext uri="{FF2B5EF4-FFF2-40B4-BE49-F238E27FC236}">
                <a16:creationId xmlns:a16="http://schemas.microsoft.com/office/drawing/2014/main" id="{DCB5F3C8-4AB2-C7B6-8F9E-F84E65B8AD91}"/>
              </a:ext>
            </a:extLst>
          </p:cNvPr>
          <p:cNvGrpSpPr/>
          <p:nvPr/>
        </p:nvGrpSpPr>
        <p:grpSpPr>
          <a:xfrm>
            <a:off x="1043607" y="2788565"/>
            <a:ext cx="7056785" cy="2088232"/>
            <a:chOff x="971662" y="2266282"/>
            <a:chExt cx="5167375" cy="1559835"/>
          </a:xfrm>
        </p:grpSpPr>
        <p:sp>
          <p:nvSpPr>
            <p:cNvPr id="9" name="Textfeld 8">
              <a:extLst>
                <a:ext uri="{FF2B5EF4-FFF2-40B4-BE49-F238E27FC236}">
                  <a16:creationId xmlns:a16="http://schemas.microsoft.com/office/drawing/2014/main" id="{A383ABD6-5BF5-036D-D638-6429190323C7}"/>
                </a:ext>
              </a:extLst>
            </p:cNvPr>
            <p:cNvSpPr txBox="1"/>
            <p:nvPr/>
          </p:nvSpPr>
          <p:spPr>
            <a:xfrm>
              <a:off x="1825669" y="2354769"/>
              <a:ext cx="4313368" cy="1471348"/>
            </a:xfrm>
            <a:prstGeom prst="rect">
              <a:avLst/>
            </a:prstGeom>
            <a:noFill/>
            <a:ln>
              <a:noFill/>
            </a:ln>
          </p:spPr>
          <p:txBody>
            <a:bodyPr wrap="square" rtlCol="0">
              <a:spAutoFit/>
            </a:bodyPr>
            <a:lstStyle/>
            <a:p>
              <a:r>
                <a:rPr lang="de-DE" sz="2400" b="1" dirty="0">
                  <a:latin typeface="Times New Roman" panose="02020603050405020304" pitchFamily="18" charset="0"/>
                  <a:cs typeface="Times New Roman" panose="02020603050405020304" pitchFamily="18" charset="0"/>
                </a:rPr>
                <a:t>5</a:t>
              </a:r>
              <a:r>
                <a:rPr lang="de-DE" sz="1050" b="1" dirty="0">
                  <a:latin typeface="Times New Roman" panose="02020603050405020304" pitchFamily="18" charset="0"/>
                  <a:cs typeface="Times New Roman" panose="02020603050405020304" pitchFamily="18" charset="0"/>
                </a:rPr>
                <a:t>   </a:t>
              </a:r>
              <a:r>
                <a:rPr lang="de-DE" sz="1600" b="1" dirty="0">
                  <a:latin typeface="Times New Roman" panose="02020603050405020304" pitchFamily="18" charset="0"/>
                  <a:cs typeface="Times New Roman" panose="02020603050405020304" pitchFamily="18" charset="0"/>
                </a:rPr>
                <a:t>Umkehrung des Satz des Thales</a:t>
              </a:r>
            </a:p>
            <a:p>
              <a:r>
                <a:rPr lang="de-DE" sz="1400" dirty="0">
                  <a:latin typeface="Times New Roman" panose="02020603050405020304" pitchFamily="18" charset="0"/>
                  <a:cs typeface="Times New Roman" panose="02020603050405020304" pitchFamily="18" charset="0"/>
                </a:rPr>
                <a:t>Zeige den folgenden Satz: </a:t>
              </a:r>
            </a:p>
            <a:p>
              <a:r>
                <a:rPr lang="de-DE" sz="1400" dirty="0">
                  <a:latin typeface="Times New Roman" panose="02020603050405020304" pitchFamily="18" charset="0"/>
                  <a:cs typeface="Times New Roman" panose="02020603050405020304" pitchFamily="18" charset="0"/>
                </a:rPr>
                <a:t>„Wenn ein Dreieck </a:t>
              </a:r>
              <a:r>
                <a:rPr lang="de-DE" sz="1400" i="1" dirty="0">
                  <a:latin typeface="Times New Roman" panose="02020603050405020304" pitchFamily="18" charset="0"/>
                  <a:cs typeface="Times New Roman" panose="02020603050405020304" pitchFamily="18" charset="0"/>
                </a:rPr>
                <a:t>ABC</a:t>
              </a:r>
              <a:r>
                <a:rPr lang="de-DE" sz="1400" dirty="0">
                  <a:latin typeface="Times New Roman" panose="02020603050405020304" pitchFamily="18" charset="0"/>
                  <a:cs typeface="Times New Roman" panose="02020603050405020304" pitchFamily="18" charset="0"/>
                </a:rPr>
                <a:t> ein rechtwinkliges Dreieck mit </a:t>
              </a:r>
              <a:r>
                <a:rPr lang="de-DE" sz="1400" i="1" dirty="0">
                  <a:latin typeface="Times New Roman" panose="02020603050405020304" pitchFamily="18" charset="0"/>
                  <a:cs typeface="Times New Roman" panose="02020603050405020304" pitchFamily="18" charset="0"/>
                </a:rPr>
                <a:t>γ = 90° </a:t>
              </a:r>
              <a:r>
                <a:rPr lang="de-DE" sz="1400" dirty="0">
                  <a:latin typeface="Times New Roman" panose="02020603050405020304" pitchFamily="18" charset="0"/>
                  <a:cs typeface="Times New Roman" panose="02020603050405020304" pitchFamily="18" charset="0"/>
                </a:rPr>
                <a:t>ist, </a:t>
              </a:r>
            </a:p>
            <a:p>
              <a:r>
                <a:rPr lang="de-DE" sz="1400" b="1" dirty="0">
                  <a:latin typeface="Times New Roman" panose="02020603050405020304" pitchFamily="18" charset="0"/>
                  <a:cs typeface="Times New Roman" panose="02020603050405020304" pitchFamily="18" charset="0"/>
                </a:rPr>
                <a:t> </a:t>
              </a:r>
              <a:r>
                <a:rPr lang="de-DE" sz="1400" dirty="0">
                  <a:latin typeface="Times New Roman" panose="02020603050405020304" pitchFamily="18" charset="0"/>
                  <a:cs typeface="Times New Roman" panose="02020603050405020304" pitchFamily="18" charset="0"/>
                </a:rPr>
                <a:t>dann</a:t>
              </a:r>
              <a:r>
                <a:rPr lang="de-DE" sz="1400" b="1" dirty="0">
                  <a:latin typeface="Times New Roman" panose="02020603050405020304" pitchFamily="18" charset="0"/>
                  <a:cs typeface="Times New Roman" panose="02020603050405020304" pitchFamily="18" charset="0"/>
                </a:rPr>
                <a:t> </a:t>
              </a:r>
              <a:r>
                <a:rPr lang="de-DE" sz="1400" dirty="0">
                  <a:latin typeface="Times New Roman" panose="02020603050405020304" pitchFamily="18" charset="0"/>
                  <a:cs typeface="Times New Roman" panose="02020603050405020304" pitchFamily="18" charset="0"/>
                </a:rPr>
                <a:t>liegt </a:t>
              </a:r>
              <a:r>
                <a:rPr lang="de-DE" sz="1400" i="1" dirty="0">
                  <a:latin typeface="Times New Roman" panose="02020603050405020304" pitchFamily="18" charset="0"/>
                  <a:cs typeface="Times New Roman" panose="02020603050405020304" pitchFamily="18" charset="0"/>
                </a:rPr>
                <a:t>C</a:t>
              </a:r>
              <a:r>
                <a:rPr lang="de-DE" sz="1400" dirty="0">
                  <a:latin typeface="Times New Roman" panose="02020603050405020304" pitchFamily="18" charset="0"/>
                  <a:cs typeface="Times New Roman" panose="02020603050405020304" pitchFamily="18" charset="0"/>
                </a:rPr>
                <a:t> auf dem Kreis mit Durchmesser [</a:t>
              </a:r>
              <a:r>
                <a:rPr lang="de-DE" sz="1400" i="1" dirty="0">
                  <a:latin typeface="Times New Roman" panose="02020603050405020304" pitchFamily="18" charset="0"/>
                  <a:cs typeface="Times New Roman" panose="02020603050405020304" pitchFamily="18" charset="0"/>
                </a:rPr>
                <a:t>AB</a:t>
              </a:r>
              <a:r>
                <a:rPr lang="de-DE" sz="1400" dirty="0">
                  <a:latin typeface="Times New Roman" panose="02020603050405020304" pitchFamily="18" charset="0"/>
                  <a:cs typeface="Times New Roman" panose="02020603050405020304" pitchFamily="18" charset="0"/>
                </a:rPr>
                <a:t>]</a:t>
              </a:r>
              <a:r>
                <a:rPr lang="de-DE" sz="1400" i="1" dirty="0">
                  <a:latin typeface="Times New Roman" panose="02020603050405020304" pitchFamily="18" charset="0"/>
                  <a:cs typeface="Times New Roman" panose="02020603050405020304" pitchFamily="18" charset="0"/>
                </a:rPr>
                <a:t>.“</a:t>
              </a:r>
            </a:p>
            <a:p>
              <a:endParaRPr lang="de-DE" sz="1400" i="1" dirty="0">
                <a:latin typeface="Times New Roman" panose="02020603050405020304" pitchFamily="18" charset="0"/>
                <a:cs typeface="Times New Roman" panose="02020603050405020304" pitchFamily="18" charset="0"/>
              </a:endParaRPr>
            </a:p>
            <a:p>
              <a:r>
                <a:rPr lang="de-DE" sz="1400" i="1" dirty="0">
                  <a:latin typeface="Times New Roman" panose="02020603050405020304" pitchFamily="18" charset="0"/>
                  <a:cs typeface="Times New Roman" panose="02020603050405020304" pitchFamily="18" charset="0"/>
                </a:rPr>
                <a:t>Tipp: </a:t>
              </a:r>
            </a:p>
            <a:p>
              <a:r>
                <a:rPr lang="de-DE" sz="1400" i="1" dirty="0">
                  <a:latin typeface="Times New Roman" panose="02020603050405020304" pitchFamily="18" charset="0"/>
                  <a:cs typeface="Times New Roman" panose="02020603050405020304" pitchFamily="18" charset="0"/>
                </a:rPr>
                <a:t>Zeichne zunächst ein rechtwinkliges Dreieck ABC mit γ = 90°. </a:t>
              </a:r>
            </a:p>
            <a:p>
              <a:r>
                <a:rPr lang="de-DE" sz="1400" i="1" dirty="0">
                  <a:latin typeface="Times New Roman" panose="02020603050405020304" pitchFamily="18" charset="0"/>
                  <a:cs typeface="Times New Roman" panose="02020603050405020304" pitchFamily="18" charset="0"/>
                </a:rPr>
                <a:t>Trage in C an [CA] den Winkel </a:t>
              </a:r>
              <a:r>
                <a:rPr lang="el-GR" sz="1400" i="1" dirty="0">
                  <a:latin typeface="Times New Roman" panose="02020603050405020304" pitchFamily="18" charset="0"/>
                  <a:cs typeface="Times New Roman" panose="02020603050405020304" pitchFamily="18" charset="0"/>
                </a:rPr>
                <a:t>α</a:t>
              </a:r>
              <a:r>
                <a:rPr lang="de-DE" sz="1400" i="1" dirty="0">
                  <a:latin typeface="Times New Roman" panose="02020603050405020304" pitchFamily="18" charset="0"/>
                  <a:cs typeface="Times New Roman" panose="02020603050405020304" pitchFamily="18" charset="0"/>
                </a:rPr>
                <a:t> an und nenne den Schnittpunkt mit [AB] S.</a:t>
              </a:r>
            </a:p>
          </p:txBody>
        </p:sp>
        <p:pic>
          <p:nvPicPr>
            <p:cNvPr id="10" name="Grafik 9">
              <a:extLst>
                <a:ext uri="{FF2B5EF4-FFF2-40B4-BE49-F238E27FC236}">
                  <a16:creationId xmlns:a16="http://schemas.microsoft.com/office/drawing/2014/main" id="{922AB766-89C7-9B31-DFF4-AC8462A86156}"/>
                </a:ext>
              </a:extLst>
            </p:cNvPr>
            <p:cNvPicPr>
              <a:picLocks noChangeAspect="1"/>
            </p:cNvPicPr>
            <p:nvPr/>
          </p:nvPicPr>
          <p:blipFill rotWithShape="1">
            <a:blip r:embed="rId2"/>
            <a:srcRect l="55335" t="25465" r="36199" b="55073"/>
            <a:stretch/>
          </p:blipFill>
          <p:spPr>
            <a:xfrm>
              <a:off x="1054693" y="2348861"/>
              <a:ext cx="834510" cy="1089498"/>
            </a:xfrm>
            <a:prstGeom prst="rect">
              <a:avLst/>
            </a:prstGeom>
          </p:spPr>
        </p:pic>
        <p:sp>
          <p:nvSpPr>
            <p:cNvPr id="11" name="Rechteck 10">
              <a:extLst>
                <a:ext uri="{FF2B5EF4-FFF2-40B4-BE49-F238E27FC236}">
                  <a16:creationId xmlns:a16="http://schemas.microsoft.com/office/drawing/2014/main" id="{F5CF22A0-E358-E6E6-0983-7767BFB7699B}"/>
                </a:ext>
              </a:extLst>
            </p:cNvPr>
            <p:cNvSpPr/>
            <p:nvPr/>
          </p:nvSpPr>
          <p:spPr>
            <a:xfrm>
              <a:off x="971662" y="2266282"/>
              <a:ext cx="5155659" cy="1559834"/>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3" name="Gruppieren 12">
            <a:extLst>
              <a:ext uri="{FF2B5EF4-FFF2-40B4-BE49-F238E27FC236}">
                <a16:creationId xmlns:a16="http://schemas.microsoft.com/office/drawing/2014/main" id="{C3A859B7-C5FE-694F-28B5-08466C9067E7}"/>
              </a:ext>
            </a:extLst>
          </p:cNvPr>
          <p:cNvGrpSpPr/>
          <p:nvPr/>
        </p:nvGrpSpPr>
        <p:grpSpPr>
          <a:xfrm>
            <a:off x="5055982" y="2018107"/>
            <a:ext cx="1083850" cy="338554"/>
            <a:chOff x="3848190" y="583627"/>
            <a:chExt cx="1083850" cy="338554"/>
          </a:xfrm>
        </p:grpSpPr>
        <p:sp>
          <p:nvSpPr>
            <p:cNvPr id="14" name="Textfeld 13">
              <a:extLst>
                <a:ext uri="{FF2B5EF4-FFF2-40B4-BE49-F238E27FC236}">
                  <a16:creationId xmlns:a16="http://schemas.microsoft.com/office/drawing/2014/main" id="{7E6138AE-B4A1-99B5-9369-6E18768823DA}"/>
                </a:ext>
              </a:extLst>
            </p:cNvPr>
            <p:cNvSpPr txBox="1"/>
            <p:nvPr/>
          </p:nvSpPr>
          <p:spPr>
            <a:xfrm>
              <a:off x="3995936" y="583627"/>
              <a:ext cx="936104" cy="33855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1600" dirty="0">
                  <a:latin typeface="Times New Roman" panose="02020603050405020304" pitchFamily="18" charset="0"/>
                  <a:cs typeface="Times New Roman" panose="02020603050405020304" pitchFamily="18" charset="0"/>
                </a:rPr>
                <a:t>  15 min</a:t>
              </a:r>
            </a:p>
          </p:txBody>
        </p:sp>
        <p:pic>
          <p:nvPicPr>
            <p:cNvPr id="15" name="Grafik 14" descr="Clipart - Stopwatch silhouette">
              <a:extLst>
                <a:ext uri="{FF2B5EF4-FFF2-40B4-BE49-F238E27FC236}">
                  <a16:creationId xmlns:a16="http://schemas.microsoft.com/office/drawing/2014/main" id="{9869A501-3DB4-3620-D4F1-706F36148B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190" y="606476"/>
              <a:ext cx="295492" cy="299569"/>
            </a:xfrm>
            <a:prstGeom prst="rect">
              <a:avLst/>
            </a:prstGeom>
            <a:noFill/>
            <a:ln>
              <a:noFill/>
            </a:ln>
          </p:spPr>
        </p:pic>
      </p:grpSp>
      <p:grpSp>
        <p:nvGrpSpPr>
          <p:cNvPr id="16" name="Gruppieren 15">
            <a:extLst>
              <a:ext uri="{FF2B5EF4-FFF2-40B4-BE49-F238E27FC236}">
                <a16:creationId xmlns:a16="http://schemas.microsoft.com/office/drawing/2014/main" id="{FFF1B6E7-B2C2-5F45-95E1-3D82044C5505}"/>
              </a:ext>
            </a:extLst>
          </p:cNvPr>
          <p:cNvGrpSpPr/>
          <p:nvPr/>
        </p:nvGrpSpPr>
        <p:grpSpPr>
          <a:xfrm>
            <a:off x="5055982" y="2379510"/>
            <a:ext cx="1083850" cy="338554"/>
            <a:chOff x="3848190" y="583627"/>
            <a:chExt cx="1083850" cy="338554"/>
          </a:xfrm>
        </p:grpSpPr>
        <p:sp>
          <p:nvSpPr>
            <p:cNvPr id="17" name="Textfeld 16">
              <a:extLst>
                <a:ext uri="{FF2B5EF4-FFF2-40B4-BE49-F238E27FC236}">
                  <a16:creationId xmlns:a16="http://schemas.microsoft.com/office/drawing/2014/main" id="{944611C2-BA2D-B9F3-8514-9708A51E492A}"/>
                </a:ext>
              </a:extLst>
            </p:cNvPr>
            <p:cNvSpPr txBox="1"/>
            <p:nvPr/>
          </p:nvSpPr>
          <p:spPr>
            <a:xfrm>
              <a:off x="3995936" y="583627"/>
              <a:ext cx="936104" cy="33855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1600" dirty="0">
                  <a:latin typeface="Times New Roman" panose="02020603050405020304" pitchFamily="18" charset="0"/>
                  <a:cs typeface="Times New Roman" panose="02020603050405020304" pitchFamily="18" charset="0"/>
                </a:rPr>
                <a:t>  10 min</a:t>
              </a:r>
            </a:p>
          </p:txBody>
        </p:sp>
        <p:pic>
          <p:nvPicPr>
            <p:cNvPr id="18" name="Grafik 17" descr="Clipart - Stopwatch silhouette">
              <a:extLst>
                <a:ext uri="{FF2B5EF4-FFF2-40B4-BE49-F238E27FC236}">
                  <a16:creationId xmlns:a16="http://schemas.microsoft.com/office/drawing/2014/main" id="{B722298A-00E9-BAED-5BA5-A764AB8E24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190" y="606476"/>
              <a:ext cx="295492" cy="299569"/>
            </a:xfrm>
            <a:prstGeom prst="rect">
              <a:avLst/>
            </a:prstGeom>
            <a:noFill/>
            <a:ln>
              <a:noFill/>
            </a:ln>
          </p:spPr>
        </p:pic>
      </p:grpSp>
      <p:sp>
        <p:nvSpPr>
          <p:cNvPr id="19" name="Textfeld 18">
            <a:extLst>
              <a:ext uri="{FF2B5EF4-FFF2-40B4-BE49-F238E27FC236}">
                <a16:creationId xmlns:a16="http://schemas.microsoft.com/office/drawing/2014/main" id="{35CAFD36-6BE2-2FC9-94FA-47990FA82884}"/>
              </a:ext>
            </a:extLst>
          </p:cNvPr>
          <p:cNvSpPr txBox="1"/>
          <p:nvPr/>
        </p:nvSpPr>
        <p:spPr>
          <a:xfrm>
            <a:off x="3195200" y="2018107"/>
            <a:ext cx="1705339" cy="338554"/>
          </a:xfrm>
          <a:prstGeom prst="rect">
            <a:avLst/>
          </a:prstGeom>
          <a:noFill/>
        </p:spPr>
        <p:txBody>
          <a:bodyPr wrap="none" rtlCol="0">
            <a:spAutoFit/>
          </a:bodyPr>
          <a:lstStyle/>
          <a:p>
            <a:r>
              <a:rPr lang="de-DE" sz="1600" dirty="0"/>
              <a:t>Expertenrunde (2)</a:t>
            </a:r>
          </a:p>
        </p:txBody>
      </p:sp>
      <p:sp>
        <p:nvSpPr>
          <p:cNvPr id="20" name="Textfeld 19">
            <a:extLst>
              <a:ext uri="{FF2B5EF4-FFF2-40B4-BE49-F238E27FC236}">
                <a16:creationId xmlns:a16="http://schemas.microsoft.com/office/drawing/2014/main" id="{100A77A5-5BB9-344C-51AC-ABDD7C758688}"/>
              </a:ext>
            </a:extLst>
          </p:cNvPr>
          <p:cNvSpPr txBox="1"/>
          <p:nvPr/>
        </p:nvSpPr>
        <p:spPr>
          <a:xfrm>
            <a:off x="3203848" y="2395351"/>
            <a:ext cx="1691489" cy="338554"/>
          </a:xfrm>
          <a:prstGeom prst="rect">
            <a:avLst/>
          </a:prstGeom>
          <a:noFill/>
        </p:spPr>
        <p:txBody>
          <a:bodyPr wrap="none" rtlCol="0">
            <a:spAutoFit/>
          </a:bodyPr>
          <a:lstStyle/>
          <a:p>
            <a:r>
              <a:rPr lang="de-DE" sz="1600" dirty="0"/>
              <a:t>Gruppenrunde (3)</a:t>
            </a:r>
          </a:p>
        </p:txBody>
      </p:sp>
    </p:spTree>
    <p:extLst>
      <p:ext uri="{BB962C8B-B14F-4D97-AF65-F5344CB8AC3E}">
        <p14:creationId xmlns:p14="http://schemas.microsoft.com/office/powerpoint/2010/main" val="114976494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A832862-BCA5-945E-40E9-D04E0EF4F820}"/>
              </a:ext>
            </a:extLst>
          </p:cNvPr>
          <p:cNvSpPr>
            <a:spLocks noGrp="1"/>
          </p:cNvSpPr>
          <p:nvPr>
            <p:ph type="title"/>
          </p:nvPr>
        </p:nvSpPr>
        <p:spPr/>
        <p:txBody>
          <a:bodyPr/>
          <a:lstStyle/>
          <a:p>
            <a:r>
              <a:rPr lang="de-DE"/>
              <a:t>Zusammenfassung</a:t>
            </a:r>
            <a:endParaRPr lang="de-DE" dirty="0"/>
          </a:p>
        </p:txBody>
      </p:sp>
      <p:sp>
        <p:nvSpPr>
          <p:cNvPr id="4" name="Bildplatzhalter 3">
            <a:extLst>
              <a:ext uri="{FF2B5EF4-FFF2-40B4-BE49-F238E27FC236}">
                <a16:creationId xmlns:a16="http://schemas.microsoft.com/office/drawing/2014/main" id="{E423F329-B205-44FA-38CD-3981386E8EF6}"/>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62A66613-0B8A-34CA-6C36-3F90ABB5017B}"/>
              </a:ext>
            </a:extLst>
          </p:cNvPr>
          <p:cNvSpPr>
            <a:spLocks noGrp="1"/>
          </p:cNvSpPr>
          <p:nvPr>
            <p:ph type="sldNum" sz="quarter" idx="12"/>
          </p:nvPr>
        </p:nvSpPr>
        <p:spPr/>
        <p:txBody>
          <a:bodyPr/>
          <a:lstStyle/>
          <a:p>
            <a:fld id="{04DA90AE-A642-9F4D-BA94-82F41D55CFC7}" type="slidenum">
              <a:rPr lang="de-DE" smtClean="0"/>
              <a:pPr/>
              <a:t>44</a:t>
            </a:fld>
            <a:endParaRPr lang="de-DE" dirty="0"/>
          </a:p>
        </p:txBody>
      </p:sp>
      <p:sp>
        <p:nvSpPr>
          <p:cNvPr id="7" name="Textplatzhalter 6">
            <a:extLst>
              <a:ext uri="{FF2B5EF4-FFF2-40B4-BE49-F238E27FC236}">
                <a16:creationId xmlns:a16="http://schemas.microsoft.com/office/drawing/2014/main" id="{EA29F64F-1A4F-B0ED-80FE-5A8894F0B4AE}"/>
              </a:ext>
            </a:extLst>
          </p:cNvPr>
          <p:cNvSpPr>
            <a:spLocks noGrp="1"/>
          </p:cNvSpPr>
          <p:nvPr>
            <p:ph type="body" sz="quarter" idx="13"/>
          </p:nvPr>
        </p:nvSpPr>
        <p:spPr/>
        <p:txBody>
          <a:bodyPr/>
          <a:lstStyle/>
          <a:p>
            <a:endParaRPr lang="de-DE"/>
          </a:p>
        </p:txBody>
      </p:sp>
      <p:grpSp>
        <p:nvGrpSpPr>
          <p:cNvPr id="10" name="Gruppieren 9">
            <a:extLst>
              <a:ext uri="{FF2B5EF4-FFF2-40B4-BE49-F238E27FC236}">
                <a16:creationId xmlns:a16="http://schemas.microsoft.com/office/drawing/2014/main" id="{46DC4382-5A07-0CD3-7622-88B8D7A8D6C4}"/>
              </a:ext>
            </a:extLst>
          </p:cNvPr>
          <p:cNvGrpSpPr/>
          <p:nvPr/>
        </p:nvGrpSpPr>
        <p:grpSpPr>
          <a:xfrm>
            <a:off x="1463039" y="1794512"/>
            <a:ext cx="6217920" cy="2002168"/>
            <a:chOff x="1953717" y="2156976"/>
            <a:chExt cx="2950564" cy="2002168"/>
          </a:xfrm>
        </p:grpSpPr>
        <p:sp>
          <p:nvSpPr>
            <p:cNvPr id="11" name="Freihandform 10">
              <a:extLst>
                <a:ext uri="{FF2B5EF4-FFF2-40B4-BE49-F238E27FC236}">
                  <a16:creationId xmlns:a16="http://schemas.microsoft.com/office/drawing/2014/main" id="{863AD6A4-5457-302C-6F68-5BC1D1C85DA0}"/>
                </a:ext>
              </a:extLst>
            </p:cNvPr>
            <p:cNvSpPr/>
            <p:nvPr/>
          </p:nvSpPr>
          <p:spPr>
            <a:xfrm>
              <a:off x="1953717" y="2156976"/>
              <a:ext cx="843018" cy="421509"/>
            </a:xfrm>
            <a:custGeom>
              <a:avLst/>
              <a:gdLst>
                <a:gd name="connsiteX0" fmla="*/ 0 w 843018"/>
                <a:gd name="connsiteY0" fmla="*/ 42151 h 421509"/>
                <a:gd name="connsiteX1" fmla="*/ 42151 w 843018"/>
                <a:gd name="connsiteY1" fmla="*/ 0 h 421509"/>
                <a:gd name="connsiteX2" fmla="*/ 800867 w 843018"/>
                <a:gd name="connsiteY2" fmla="*/ 0 h 421509"/>
                <a:gd name="connsiteX3" fmla="*/ 843018 w 843018"/>
                <a:gd name="connsiteY3" fmla="*/ 42151 h 421509"/>
                <a:gd name="connsiteX4" fmla="*/ 843018 w 843018"/>
                <a:gd name="connsiteY4" fmla="*/ 379358 h 421509"/>
                <a:gd name="connsiteX5" fmla="*/ 800867 w 843018"/>
                <a:gd name="connsiteY5" fmla="*/ 421509 h 421509"/>
                <a:gd name="connsiteX6" fmla="*/ 42151 w 843018"/>
                <a:gd name="connsiteY6" fmla="*/ 421509 h 421509"/>
                <a:gd name="connsiteX7" fmla="*/ 0 w 843018"/>
                <a:gd name="connsiteY7" fmla="*/ 379358 h 421509"/>
                <a:gd name="connsiteX8" fmla="*/ 0 w 843018"/>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3018" h="421509">
                  <a:moveTo>
                    <a:pt x="0" y="42151"/>
                  </a:moveTo>
                  <a:cubicBezTo>
                    <a:pt x="0" y="18872"/>
                    <a:pt x="18872" y="0"/>
                    <a:pt x="42151" y="0"/>
                  </a:cubicBezTo>
                  <a:lnTo>
                    <a:pt x="800867" y="0"/>
                  </a:lnTo>
                  <a:cubicBezTo>
                    <a:pt x="824146" y="0"/>
                    <a:pt x="843018" y="18872"/>
                    <a:pt x="843018" y="42151"/>
                  </a:cubicBezTo>
                  <a:lnTo>
                    <a:pt x="843018" y="379358"/>
                  </a:lnTo>
                  <a:cubicBezTo>
                    <a:pt x="843018" y="402637"/>
                    <a:pt x="824146" y="421509"/>
                    <a:pt x="800867" y="421509"/>
                  </a:cubicBezTo>
                  <a:lnTo>
                    <a:pt x="42151" y="421509"/>
                  </a:lnTo>
                  <a:cubicBezTo>
                    <a:pt x="18872" y="421509"/>
                    <a:pt x="0" y="402637"/>
                    <a:pt x="0" y="379358"/>
                  </a:cubicBezTo>
                  <a:lnTo>
                    <a:pt x="0" y="4215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586" tIns="22506" rIns="27586" bIns="22506" numCol="1" spcCol="1270" anchor="ctr" anchorCtr="0">
              <a:noAutofit/>
            </a:bodyPr>
            <a:lstStyle/>
            <a:p>
              <a:pPr marL="0" lvl="0" indent="0" algn="ctr" defTabSz="355600">
                <a:lnSpc>
                  <a:spcPct val="90000"/>
                </a:lnSpc>
                <a:spcBef>
                  <a:spcPct val="0"/>
                </a:spcBef>
                <a:spcAft>
                  <a:spcPct val="35000"/>
                </a:spcAft>
                <a:buNone/>
              </a:pPr>
              <a:r>
                <a:rPr lang="de-DE" sz="1200" kern="1200" dirty="0"/>
                <a:t>Mathematisches Basiswissen</a:t>
              </a:r>
            </a:p>
          </p:txBody>
        </p:sp>
        <p:sp>
          <p:nvSpPr>
            <p:cNvPr id="12" name="Freihandform 11">
              <a:extLst>
                <a:ext uri="{FF2B5EF4-FFF2-40B4-BE49-F238E27FC236}">
                  <a16:creationId xmlns:a16="http://schemas.microsoft.com/office/drawing/2014/main" id="{41ED3ABD-3605-8FE8-34E8-E0445DC0C084}"/>
                </a:ext>
              </a:extLst>
            </p:cNvPr>
            <p:cNvSpPr/>
            <p:nvPr/>
          </p:nvSpPr>
          <p:spPr>
            <a:xfrm>
              <a:off x="1992299" y="2578485"/>
              <a:ext cx="91440" cy="316131"/>
            </a:xfrm>
            <a:custGeom>
              <a:avLst/>
              <a:gdLst/>
              <a:ahLst/>
              <a:cxnLst/>
              <a:rect l="0" t="0" r="0" b="0"/>
              <a:pathLst>
                <a:path>
                  <a:moveTo>
                    <a:pt x="45720" y="0"/>
                  </a:moveTo>
                  <a:lnTo>
                    <a:pt x="45720" y="316131"/>
                  </a:lnTo>
                  <a:lnTo>
                    <a:pt x="130021" y="3161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13" name="Freihandform 12">
              <a:extLst>
                <a:ext uri="{FF2B5EF4-FFF2-40B4-BE49-F238E27FC236}">
                  <a16:creationId xmlns:a16="http://schemas.microsoft.com/office/drawing/2014/main" id="{1F34333D-DE9F-EDCA-E949-66AA1E851CD2}"/>
                </a:ext>
              </a:extLst>
            </p:cNvPr>
            <p:cNvSpPr/>
            <p:nvPr/>
          </p:nvSpPr>
          <p:spPr>
            <a:xfrm>
              <a:off x="2066862" y="2683862"/>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Definitionen und Eigenschaften</a:t>
              </a:r>
            </a:p>
          </p:txBody>
        </p:sp>
        <p:sp>
          <p:nvSpPr>
            <p:cNvPr id="14" name="Freihandform 13">
              <a:extLst>
                <a:ext uri="{FF2B5EF4-FFF2-40B4-BE49-F238E27FC236}">
                  <a16:creationId xmlns:a16="http://schemas.microsoft.com/office/drawing/2014/main" id="{969FB397-6C91-B17F-AEBF-7AD8227643DF}"/>
                </a:ext>
              </a:extLst>
            </p:cNvPr>
            <p:cNvSpPr/>
            <p:nvPr/>
          </p:nvSpPr>
          <p:spPr>
            <a:xfrm>
              <a:off x="1992299" y="2578485"/>
              <a:ext cx="91440" cy="843018"/>
            </a:xfrm>
            <a:custGeom>
              <a:avLst/>
              <a:gdLst/>
              <a:ahLst/>
              <a:cxnLst/>
              <a:rect l="0" t="0" r="0" b="0"/>
              <a:pathLst>
                <a:path>
                  <a:moveTo>
                    <a:pt x="45720" y="0"/>
                  </a:moveTo>
                  <a:lnTo>
                    <a:pt x="45720" y="843018"/>
                  </a:lnTo>
                  <a:lnTo>
                    <a:pt x="130021" y="84301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15" name="Freihandform 14">
              <a:extLst>
                <a:ext uri="{FF2B5EF4-FFF2-40B4-BE49-F238E27FC236}">
                  <a16:creationId xmlns:a16="http://schemas.microsoft.com/office/drawing/2014/main" id="{62FA3474-3186-E2B2-76F6-4D2C856133EC}"/>
                </a:ext>
              </a:extLst>
            </p:cNvPr>
            <p:cNvSpPr/>
            <p:nvPr/>
          </p:nvSpPr>
          <p:spPr>
            <a:xfrm>
              <a:off x="2066862" y="3210749"/>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Beziehungen und Vernetzungen</a:t>
              </a:r>
            </a:p>
          </p:txBody>
        </p:sp>
        <p:sp>
          <p:nvSpPr>
            <p:cNvPr id="16" name="Freihandform 15">
              <a:extLst>
                <a:ext uri="{FF2B5EF4-FFF2-40B4-BE49-F238E27FC236}">
                  <a16:creationId xmlns:a16="http://schemas.microsoft.com/office/drawing/2014/main" id="{282F5B89-45F0-C114-EA61-D731D018C544}"/>
                </a:ext>
              </a:extLst>
            </p:cNvPr>
            <p:cNvSpPr/>
            <p:nvPr/>
          </p:nvSpPr>
          <p:spPr>
            <a:xfrm>
              <a:off x="1992299" y="2578485"/>
              <a:ext cx="91440" cy="1369904"/>
            </a:xfrm>
            <a:custGeom>
              <a:avLst/>
              <a:gdLst/>
              <a:ahLst/>
              <a:cxnLst/>
              <a:rect l="0" t="0" r="0" b="0"/>
              <a:pathLst>
                <a:path>
                  <a:moveTo>
                    <a:pt x="45720" y="0"/>
                  </a:moveTo>
                  <a:lnTo>
                    <a:pt x="45720" y="1369904"/>
                  </a:lnTo>
                  <a:lnTo>
                    <a:pt x="130021" y="136990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17" name="Freihandform 16">
              <a:extLst>
                <a:ext uri="{FF2B5EF4-FFF2-40B4-BE49-F238E27FC236}">
                  <a16:creationId xmlns:a16="http://schemas.microsoft.com/office/drawing/2014/main" id="{8B25B21B-8EB7-340A-8637-62A114A198E9}"/>
                </a:ext>
              </a:extLst>
            </p:cNvPr>
            <p:cNvSpPr/>
            <p:nvPr/>
          </p:nvSpPr>
          <p:spPr>
            <a:xfrm>
              <a:off x="2066862" y="3737635"/>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Objekte und Repräsentationen</a:t>
              </a:r>
            </a:p>
          </p:txBody>
        </p:sp>
        <p:sp>
          <p:nvSpPr>
            <p:cNvPr id="18" name="Freihandform 17">
              <a:extLst>
                <a:ext uri="{FF2B5EF4-FFF2-40B4-BE49-F238E27FC236}">
                  <a16:creationId xmlns:a16="http://schemas.microsoft.com/office/drawing/2014/main" id="{D3BA1A51-1F9E-02A1-C1B1-339ED8B5ACAA}"/>
                </a:ext>
              </a:extLst>
            </p:cNvPr>
            <p:cNvSpPr/>
            <p:nvPr/>
          </p:nvSpPr>
          <p:spPr>
            <a:xfrm>
              <a:off x="3007490" y="2156976"/>
              <a:ext cx="843018" cy="421509"/>
            </a:xfrm>
            <a:custGeom>
              <a:avLst/>
              <a:gdLst>
                <a:gd name="connsiteX0" fmla="*/ 0 w 843018"/>
                <a:gd name="connsiteY0" fmla="*/ 42151 h 421509"/>
                <a:gd name="connsiteX1" fmla="*/ 42151 w 843018"/>
                <a:gd name="connsiteY1" fmla="*/ 0 h 421509"/>
                <a:gd name="connsiteX2" fmla="*/ 800867 w 843018"/>
                <a:gd name="connsiteY2" fmla="*/ 0 h 421509"/>
                <a:gd name="connsiteX3" fmla="*/ 843018 w 843018"/>
                <a:gd name="connsiteY3" fmla="*/ 42151 h 421509"/>
                <a:gd name="connsiteX4" fmla="*/ 843018 w 843018"/>
                <a:gd name="connsiteY4" fmla="*/ 379358 h 421509"/>
                <a:gd name="connsiteX5" fmla="*/ 800867 w 843018"/>
                <a:gd name="connsiteY5" fmla="*/ 421509 h 421509"/>
                <a:gd name="connsiteX6" fmla="*/ 42151 w 843018"/>
                <a:gd name="connsiteY6" fmla="*/ 421509 h 421509"/>
                <a:gd name="connsiteX7" fmla="*/ 0 w 843018"/>
                <a:gd name="connsiteY7" fmla="*/ 379358 h 421509"/>
                <a:gd name="connsiteX8" fmla="*/ 0 w 843018"/>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3018" h="421509">
                  <a:moveTo>
                    <a:pt x="0" y="42151"/>
                  </a:moveTo>
                  <a:cubicBezTo>
                    <a:pt x="0" y="18872"/>
                    <a:pt x="18872" y="0"/>
                    <a:pt x="42151" y="0"/>
                  </a:cubicBezTo>
                  <a:lnTo>
                    <a:pt x="800867" y="0"/>
                  </a:lnTo>
                  <a:cubicBezTo>
                    <a:pt x="824146" y="0"/>
                    <a:pt x="843018" y="18872"/>
                    <a:pt x="843018" y="42151"/>
                  </a:cubicBezTo>
                  <a:lnTo>
                    <a:pt x="843018" y="379358"/>
                  </a:lnTo>
                  <a:cubicBezTo>
                    <a:pt x="843018" y="402637"/>
                    <a:pt x="824146" y="421509"/>
                    <a:pt x="800867" y="421509"/>
                  </a:cubicBezTo>
                  <a:lnTo>
                    <a:pt x="42151" y="421509"/>
                  </a:lnTo>
                  <a:cubicBezTo>
                    <a:pt x="18872" y="421509"/>
                    <a:pt x="0" y="402637"/>
                    <a:pt x="0" y="379358"/>
                  </a:cubicBezTo>
                  <a:lnTo>
                    <a:pt x="0" y="4215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586" tIns="22506" rIns="27586" bIns="22506" numCol="1" spcCol="1270" anchor="ctr" anchorCtr="0">
              <a:noAutofit/>
            </a:bodyPr>
            <a:lstStyle/>
            <a:p>
              <a:pPr marL="0" lvl="0" indent="0" algn="ctr" defTabSz="355600">
                <a:lnSpc>
                  <a:spcPct val="90000"/>
                </a:lnSpc>
                <a:spcBef>
                  <a:spcPct val="0"/>
                </a:spcBef>
                <a:spcAft>
                  <a:spcPct val="35000"/>
                </a:spcAft>
                <a:buNone/>
              </a:pPr>
              <a:r>
                <a:rPr lang="de-DE" sz="1200" kern="1200" dirty="0"/>
                <a:t>Methodenwissen</a:t>
              </a:r>
            </a:p>
          </p:txBody>
        </p:sp>
        <p:sp>
          <p:nvSpPr>
            <p:cNvPr id="19" name="Freihandform 18">
              <a:extLst>
                <a:ext uri="{FF2B5EF4-FFF2-40B4-BE49-F238E27FC236}">
                  <a16:creationId xmlns:a16="http://schemas.microsoft.com/office/drawing/2014/main" id="{06A28CEB-8156-3BEF-8EAB-EF190330FE1F}"/>
                </a:ext>
              </a:extLst>
            </p:cNvPr>
            <p:cNvSpPr/>
            <p:nvPr/>
          </p:nvSpPr>
          <p:spPr>
            <a:xfrm>
              <a:off x="3046072" y="2578485"/>
              <a:ext cx="91440" cy="316131"/>
            </a:xfrm>
            <a:custGeom>
              <a:avLst/>
              <a:gdLst/>
              <a:ahLst/>
              <a:cxnLst/>
              <a:rect l="0" t="0" r="0" b="0"/>
              <a:pathLst>
                <a:path>
                  <a:moveTo>
                    <a:pt x="45720" y="0"/>
                  </a:moveTo>
                  <a:lnTo>
                    <a:pt x="45720" y="316131"/>
                  </a:lnTo>
                  <a:lnTo>
                    <a:pt x="130021" y="3161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20" name="Freihandform 19">
              <a:extLst>
                <a:ext uri="{FF2B5EF4-FFF2-40B4-BE49-F238E27FC236}">
                  <a16:creationId xmlns:a16="http://schemas.microsoft.com/office/drawing/2014/main" id="{F43455D8-2210-C5F9-14FE-5F34A6026DD4}"/>
                </a:ext>
              </a:extLst>
            </p:cNvPr>
            <p:cNvSpPr/>
            <p:nvPr/>
          </p:nvSpPr>
          <p:spPr>
            <a:xfrm>
              <a:off x="3120635" y="2683862"/>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Gültigkeit von Argumenten</a:t>
              </a:r>
            </a:p>
          </p:txBody>
        </p:sp>
        <p:sp>
          <p:nvSpPr>
            <p:cNvPr id="21" name="Freihandform 20">
              <a:extLst>
                <a:ext uri="{FF2B5EF4-FFF2-40B4-BE49-F238E27FC236}">
                  <a16:creationId xmlns:a16="http://schemas.microsoft.com/office/drawing/2014/main" id="{4F74ABEA-C201-2EAE-5BC9-1686B2C53E81}"/>
                </a:ext>
              </a:extLst>
            </p:cNvPr>
            <p:cNvSpPr/>
            <p:nvPr/>
          </p:nvSpPr>
          <p:spPr>
            <a:xfrm>
              <a:off x="3046072" y="2578485"/>
              <a:ext cx="91440" cy="843018"/>
            </a:xfrm>
            <a:custGeom>
              <a:avLst/>
              <a:gdLst/>
              <a:ahLst/>
              <a:cxnLst/>
              <a:rect l="0" t="0" r="0" b="0"/>
              <a:pathLst>
                <a:path>
                  <a:moveTo>
                    <a:pt x="45720" y="0"/>
                  </a:moveTo>
                  <a:lnTo>
                    <a:pt x="45720" y="843018"/>
                  </a:lnTo>
                  <a:lnTo>
                    <a:pt x="130021" y="84301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22" name="Freihandform 21">
              <a:extLst>
                <a:ext uri="{FF2B5EF4-FFF2-40B4-BE49-F238E27FC236}">
                  <a16:creationId xmlns:a16="http://schemas.microsoft.com/office/drawing/2014/main" id="{2980C774-50CA-E888-E296-8ACBA5113903}"/>
                </a:ext>
              </a:extLst>
            </p:cNvPr>
            <p:cNvSpPr/>
            <p:nvPr/>
          </p:nvSpPr>
          <p:spPr>
            <a:xfrm>
              <a:off x="3120635" y="3210749"/>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Lückenlosigkeit der Argumentation</a:t>
              </a:r>
            </a:p>
          </p:txBody>
        </p:sp>
        <p:sp>
          <p:nvSpPr>
            <p:cNvPr id="23" name="Freihandform 22">
              <a:extLst>
                <a:ext uri="{FF2B5EF4-FFF2-40B4-BE49-F238E27FC236}">
                  <a16:creationId xmlns:a16="http://schemas.microsoft.com/office/drawing/2014/main" id="{C176EA65-2883-961D-00EA-2A4356BACB7F}"/>
                </a:ext>
              </a:extLst>
            </p:cNvPr>
            <p:cNvSpPr/>
            <p:nvPr/>
          </p:nvSpPr>
          <p:spPr>
            <a:xfrm>
              <a:off x="3046072" y="2578485"/>
              <a:ext cx="91440" cy="1369904"/>
            </a:xfrm>
            <a:custGeom>
              <a:avLst/>
              <a:gdLst/>
              <a:ahLst/>
              <a:cxnLst/>
              <a:rect l="0" t="0" r="0" b="0"/>
              <a:pathLst>
                <a:path>
                  <a:moveTo>
                    <a:pt x="45720" y="0"/>
                  </a:moveTo>
                  <a:lnTo>
                    <a:pt x="45720" y="1369904"/>
                  </a:lnTo>
                  <a:lnTo>
                    <a:pt x="130021" y="136990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24" name="Freihandform 23">
              <a:extLst>
                <a:ext uri="{FF2B5EF4-FFF2-40B4-BE49-F238E27FC236}">
                  <a16:creationId xmlns:a16="http://schemas.microsoft.com/office/drawing/2014/main" id="{12CE579D-0E82-B312-085F-39FBCC17F615}"/>
                </a:ext>
              </a:extLst>
            </p:cNvPr>
            <p:cNvSpPr/>
            <p:nvPr/>
          </p:nvSpPr>
          <p:spPr>
            <a:xfrm>
              <a:off x="3120635" y="3737635"/>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Logischer Aufbau der Argumentation</a:t>
              </a:r>
            </a:p>
          </p:txBody>
        </p:sp>
        <p:sp>
          <p:nvSpPr>
            <p:cNvPr id="25" name="Freihandform 24">
              <a:extLst>
                <a:ext uri="{FF2B5EF4-FFF2-40B4-BE49-F238E27FC236}">
                  <a16:creationId xmlns:a16="http://schemas.microsoft.com/office/drawing/2014/main" id="{A8E3AB7A-8A8B-C0BF-2C1A-0895B120E7D1}"/>
                </a:ext>
              </a:extLst>
            </p:cNvPr>
            <p:cNvSpPr/>
            <p:nvPr/>
          </p:nvSpPr>
          <p:spPr>
            <a:xfrm>
              <a:off x="4061263" y="2156976"/>
              <a:ext cx="843018" cy="421509"/>
            </a:xfrm>
            <a:custGeom>
              <a:avLst/>
              <a:gdLst>
                <a:gd name="connsiteX0" fmla="*/ 0 w 843018"/>
                <a:gd name="connsiteY0" fmla="*/ 42151 h 421509"/>
                <a:gd name="connsiteX1" fmla="*/ 42151 w 843018"/>
                <a:gd name="connsiteY1" fmla="*/ 0 h 421509"/>
                <a:gd name="connsiteX2" fmla="*/ 800867 w 843018"/>
                <a:gd name="connsiteY2" fmla="*/ 0 h 421509"/>
                <a:gd name="connsiteX3" fmla="*/ 843018 w 843018"/>
                <a:gd name="connsiteY3" fmla="*/ 42151 h 421509"/>
                <a:gd name="connsiteX4" fmla="*/ 843018 w 843018"/>
                <a:gd name="connsiteY4" fmla="*/ 379358 h 421509"/>
                <a:gd name="connsiteX5" fmla="*/ 800867 w 843018"/>
                <a:gd name="connsiteY5" fmla="*/ 421509 h 421509"/>
                <a:gd name="connsiteX6" fmla="*/ 42151 w 843018"/>
                <a:gd name="connsiteY6" fmla="*/ 421509 h 421509"/>
                <a:gd name="connsiteX7" fmla="*/ 0 w 843018"/>
                <a:gd name="connsiteY7" fmla="*/ 379358 h 421509"/>
                <a:gd name="connsiteX8" fmla="*/ 0 w 843018"/>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3018" h="421509">
                  <a:moveTo>
                    <a:pt x="0" y="42151"/>
                  </a:moveTo>
                  <a:cubicBezTo>
                    <a:pt x="0" y="18872"/>
                    <a:pt x="18872" y="0"/>
                    <a:pt x="42151" y="0"/>
                  </a:cubicBezTo>
                  <a:lnTo>
                    <a:pt x="800867" y="0"/>
                  </a:lnTo>
                  <a:cubicBezTo>
                    <a:pt x="824146" y="0"/>
                    <a:pt x="843018" y="18872"/>
                    <a:pt x="843018" y="42151"/>
                  </a:cubicBezTo>
                  <a:lnTo>
                    <a:pt x="843018" y="379358"/>
                  </a:lnTo>
                  <a:cubicBezTo>
                    <a:pt x="843018" y="402637"/>
                    <a:pt x="824146" y="421509"/>
                    <a:pt x="800867" y="421509"/>
                  </a:cubicBezTo>
                  <a:lnTo>
                    <a:pt x="42151" y="421509"/>
                  </a:lnTo>
                  <a:cubicBezTo>
                    <a:pt x="18872" y="421509"/>
                    <a:pt x="0" y="402637"/>
                    <a:pt x="0" y="379358"/>
                  </a:cubicBezTo>
                  <a:lnTo>
                    <a:pt x="0" y="4215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586" tIns="22506" rIns="27586" bIns="22506" numCol="1" spcCol="1270" anchor="ctr" anchorCtr="0">
              <a:noAutofit/>
            </a:bodyPr>
            <a:lstStyle/>
            <a:p>
              <a:pPr marL="0" lvl="0" indent="0" algn="ctr" defTabSz="355600">
                <a:lnSpc>
                  <a:spcPct val="90000"/>
                </a:lnSpc>
                <a:spcBef>
                  <a:spcPct val="0"/>
                </a:spcBef>
                <a:spcAft>
                  <a:spcPct val="35000"/>
                </a:spcAft>
                <a:buNone/>
              </a:pPr>
              <a:r>
                <a:rPr lang="de-DE" sz="1200" kern="1200" dirty="0"/>
                <a:t>Problemlösestrategien</a:t>
              </a:r>
            </a:p>
          </p:txBody>
        </p:sp>
        <p:sp>
          <p:nvSpPr>
            <p:cNvPr id="26" name="Freihandform 25">
              <a:extLst>
                <a:ext uri="{FF2B5EF4-FFF2-40B4-BE49-F238E27FC236}">
                  <a16:creationId xmlns:a16="http://schemas.microsoft.com/office/drawing/2014/main" id="{B7FF7410-0E98-7211-B52E-9AF1F5094D7A}"/>
                </a:ext>
              </a:extLst>
            </p:cNvPr>
            <p:cNvSpPr/>
            <p:nvPr/>
          </p:nvSpPr>
          <p:spPr>
            <a:xfrm>
              <a:off x="4099845" y="2578485"/>
              <a:ext cx="91440" cy="316131"/>
            </a:xfrm>
            <a:custGeom>
              <a:avLst/>
              <a:gdLst/>
              <a:ahLst/>
              <a:cxnLst/>
              <a:rect l="0" t="0" r="0" b="0"/>
              <a:pathLst>
                <a:path>
                  <a:moveTo>
                    <a:pt x="45720" y="0"/>
                  </a:moveTo>
                  <a:lnTo>
                    <a:pt x="45720" y="316131"/>
                  </a:lnTo>
                  <a:lnTo>
                    <a:pt x="130021" y="3161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27" name="Freihandform 26">
              <a:extLst>
                <a:ext uri="{FF2B5EF4-FFF2-40B4-BE49-F238E27FC236}">
                  <a16:creationId xmlns:a16="http://schemas.microsoft.com/office/drawing/2014/main" id="{08D40A89-FEFB-DF5E-CAA4-52FDA35095A1}"/>
                </a:ext>
              </a:extLst>
            </p:cNvPr>
            <p:cNvSpPr/>
            <p:nvPr/>
          </p:nvSpPr>
          <p:spPr>
            <a:xfrm>
              <a:off x="4174408" y="2683862"/>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Heuristische Strategien</a:t>
              </a:r>
            </a:p>
          </p:txBody>
        </p:sp>
        <p:sp>
          <p:nvSpPr>
            <p:cNvPr id="28" name="Freihandform 27">
              <a:extLst>
                <a:ext uri="{FF2B5EF4-FFF2-40B4-BE49-F238E27FC236}">
                  <a16:creationId xmlns:a16="http://schemas.microsoft.com/office/drawing/2014/main" id="{DB8B1136-A314-249A-453A-CFF2F1667DE5}"/>
                </a:ext>
              </a:extLst>
            </p:cNvPr>
            <p:cNvSpPr/>
            <p:nvPr/>
          </p:nvSpPr>
          <p:spPr>
            <a:xfrm>
              <a:off x="4099845" y="2578485"/>
              <a:ext cx="91440" cy="843018"/>
            </a:xfrm>
            <a:custGeom>
              <a:avLst/>
              <a:gdLst/>
              <a:ahLst/>
              <a:cxnLst/>
              <a:rect l="0" t="0" r="0" b="0"/>
              <a:pathLst>
                <a:path>
                  <a:moveTo>
                    <a:pt x="45720" y="0"/>
                  </a:moveTo>
                  <a:lnTo>
                    <a:pt x="45720" y="843018"/>
                  </a:lnTo>
                  <a:lnTo>
                    <a:pt x="130021" y="84301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29" name="Freihandform 28">
              <a:extLst>
                <a:ext uri="{FF2B5EF4-FFF2-40B4-BE49-F238E27FC236}">
                  <a16:creationId xmlns:a16="http://schemas.microsoft.com/office/drawing/2014/main" id="{8041B67E-6473-1717-DBFE-826D9EAFC6BB}"/>
                </a:ext>
              </a:extLst>
            </p:cNvPr>
            <p:cNvSpPr/>
            <p:nvPr/>
          </p:nvSpPr>
          <p:spPr>
            <a:xfrm>
              <a:off x="4174408" y="3210749"/>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Metakognitive Strategien</a:t>
              </a:r>
            </a:p>
          </p:txBody>
        </p:sp>
      </p:grpSp>
      <p:sp>
        <p:nvSpPr>
          <p:cNvPr id="30" name="Textfeld 29">
            <a:extLst>
              <a:ext uri="{FF2B5EF4-FFF2-40B4-BE49-F238E27FC236}">
                <a16:creationId xmlns:a16="http://schemas.microsoft.com/office/drawing/2014/main" id="{EFA68844-7FD0-65D7-FFB3-0CCC3A829860}"/>
              </a:ext>
            </a:extLst>
          </p:cNvPr>
          <p:cNvSpPr txBox="1"/>
          <p:nvPr/>
        </p:nvSpPr>
        <p:spPr>
          <a:xfrm>
            <a:off x="418073" y="4109332"/>
            <a:ext cx="8634351" cy="584775"/>
          </a:xfrm>
          <a:prstGeom prst="rect">
            <a:avLst/>
          </a:prstGeom>
          <a:noFill/>
        </p:spPr>
        <p:txBody>
          <a:bodyPr wrap="none" rtlCol="0">
            <a:spAutoFit/>
          </a:bodyPr>
          <a:lstStyle/>
          <a:p>
            <a:pPr marL="285750" indent="-285750">
              <a:buFont typeface="Wingdings" pitchFamily="2" charset="2"/>
              <a:buChar char="Ø"/>
            </a:pPr>
            <a:r>
              <a:rPr lang="de-DE" sz="1600" dirty="0"/>
              <a:t>Indikatoren helfen beim Einschätzen von Beweis- und Argumentationskompetenz von SchülerInnen</a:t>
            </a:r>
          </a:p>
          <a:p>
            <a:pPr marL="285750" indent="-285750">
              <a:buFont typeface="Wingdings" pitchFamily="2" charset="2"/>
              <a:buChar char="Ø"/>
            </a:pPr>
            <a:r>
              <a:rPr lang="de-DE" sz="1600" dirty="0"/>
              <a:t>Indikatoren helfen beim Einschätzen des Aufgabenpotentials</a:t>
            </a:r>
          </a:p>
        </p:txBody>
      </p:sp>
    </p:spTree>
    <p:extLst>
      <p:ext uri="{BB962C8B-B14F-4D97-AF65-F5344CB8AC3E}">
        <p14:creationId xmlns:p14="http://schemas.microsoft.com/office/powerpoint/2010/main" val="24232524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44720E87-E9CF-EE4E-C351-F3DE83328780}"/>
              </a:ext>
            </a:extLst>
          </p:cNvPr>
          <p:cNvSpPr>
            <a:spLocks noGrp="1"/>
          </p:cNvSpPr>
          <p:nvPr>
            <p:ph idx="1"/>
          </p:nvPr>
        </p:nvSpPr>
        <p:spPr/>
        <p:txBody>
          <a:bodyPr>
            <a:normAutofit/>
          </a:bodyPr>
          <a:lstStyle/>
          <a:p>
            <a:pPr marL="0" indent="0">
              <a:buNone/>
            </a:pPr>
            <a:r>
              <a:rPr lang="de-DE" sz="2000" dirty="0"/>
              <a:t>…würden wir mit Ihnen gerne über Aufgaben aus Ihrer aktuellen Schulpraxis sprechen und Fördermaßnahmen diskutieren.</a:t>
            </a:r>
          </a:p>
          <a:p>
            <a:endParaRPr lang="de-DE" sz="2000" dirty="0"/>
          </a:p>
          <a:p>
            <a:pPr marL="0" indent="0">
              <a:buNone/>
            </a:pPr>
            <a:r>
              <a:rPr lang="de-DE" sz="2000" dirty="0"/>
              <a:t>Damit das möglichst relevant für Sie ist, </a:t>
            </a:r>
            <a:r>
              <a:rPr lang="de-DE" sz="2000" b="1" dirty="0"/>
              <a:t>folgende Bitte:</a:t>
            </a:r>
            <a:r>
              <a:rPr lang="de-DE" sz="2000" dirty="0"/>
              <a:t> </a:t>
            </a:r>
          </a:p>
          <a:p>
            <a:r>
              <a:rPr lang="de-DE" sz="2000" dirty="0"/>
              <a:t>Wichtig: </a:t>
            </a:r>
            <a:br>
              <a:rPr lang="de-DE" sz="2000" dirty="0"/>
            </a:br>
            <a:r>
              <a:rPr lang="de-DE" sz="2000" dirty="0"/>
              <a:t>Finden Sie eine Aufgabe, in der ihre </a:t>
            </a:r>
            <a:r>
              <a:rPr lang="de-DE" sz="2000" dirty="0" err="1"/>
              <a:t>SuS</a:t>
            </a:r>
            <a:r>
              <a:rPr lang="de-DE" sz="2000" dirty="0"/>
              <a:t> beweisen oder argumentieren müssen.</a:t>
            </a:r>
            <a:br>
              <a:rPr lang="de-DE" sz="2000" dirty="0"/>
            </a:br>
            <a:r>
              <a:rPr lang="de-DE" sz="2000" dirty="0"/>
              <a:t>Die Aufgabe sollten Sie so auch im Unterricht einsetzen können.</a:t>
            </a:r>
            <a:br>
              <a:rPr lang="de-DE" sz="2000" dirty="0"/>
            </a:br>
            <a:r>
              <a:rPr lang="de-DE" sz="2000" dirty="0"/>
              <a:t>Laden Sie die Aufgabe bitte im Materialordner hoch.</a:t>
            </a:r>
            <a:endParaRPr lang="de-DE" sz="2000" b="1" dirty="0"/>
          </a:p>
          <a:p>
            <a:r>
              <a:rPr lang="de-DE" sz="2000" dirty="0"/>
              <a:t>Wünschenswert:</a:t>
            </a:r>
            <a:br>
              <a:rPr lang="de-DE" sz="2000" dirty="0"/>
            </a:br>
            <a:r>
              <a:rPr lang="de-DE" sz="2000" dirty="0"/>
              <a:t>Analysieren Sie die Aufgabe wie heute besprochen (s. Merkblatt).</a:t>
            </a:r>
          </a:p>
        </p:txBody>
      </p:sp>
      <p:sp>
        <p:nvSpPr>
          <p:cNvPr id="3" name="Titel 2">
            <a:extLst>
              <a:ext uri="{FF2B5EF4-FFF2-40B4-BE49-F238E27FC236}">
                <a16:creationId xmlns:a16="http://schemas.microsoft.com/office/drawing/2014/main" id="{1E2F81B6-619E-E4DB-F043-8F84C489BE35}"/>
              </a:ext>
            </a:extLst>
          </p:cNvPr>
          <p:cNvSpPr>
            <a:spLocks noGrp="1"/>
          </p:cNvSpPr>
          <p:nvPr>
            <p:ph type="title"/>
          </p:nvPr>
        </p:nvSpPr>
        <p:spPr/>
        <p:txBody>
          <a:bodyPr/>
          <a:lstStyle/>
          <a:p>
            <a:r>
              <a:rPr lang="de-DE" dirty="0"/>
              <a:t>Beim nächsten Mal…</a:t>
            </a:r>
          </a:p>
        </p:txBody>
      </p:sp>
      <p:sp>
        <p:nvSpPr>
          <p:cNvPr id="4" name="Bildplatzhalter 3">
            <a:extLst>
              <a:ext uri="{FF2B5EF4-FFF2-40B4-BE49-F238E27FC236}">
                <a16:creationId xmlns:a16="http://schemas.microsoft.com/office/drawing/2014/main" id="{5247C1FF-EEEB-38F9-27AF-C2C959BD8383}"/>
              </a:ext>
            </a:extLst>
          </p:cNvPr>
          <p:cNvSpPr>
            <a:spLocks noGrp="1"/>
          </p:cNvSpPr>
          <p:nvPr>
            <p:ph type="pic" sz="quarter" idx="14"/>
          </p:nvPr>
        </p:nvSpPr>
        <p:spPr/>
        <p:txBody>
          <a:bodyPr/>
          <a:lstStyle/>
          <a:p>
            <a:endParaRPr lang="de-DE"/>
          </a:p>
        </p:txBody>
      </p:sp>
      <p:sp>
        <p:nvSpPr>
          <p:cNvPr id="6" name="Foliennummernplatzhalter 5">
            <a:extLst>
              <a:ext uri="{FF2B5EF4-FFF2-40B4-BE49-F238E27FC236}">
                <a16:creationId xmlns:a16="http://schemas.microsoft.com/office/drawing/2014/main" id="{22EFE7B2-8315-6E6E-F18B-908628162820}"/>
              </a:ext>
            </a:extLst>
          </p:cNvPr>
          <p:cNvSpPr>
            <a:spLocks noGrp="1"/>
          </p:cNvSpPr>
          <p:nvPr>
            <p:ph type="sldNum" sz="quarter" idx="12"/>
          </p:nvPr>
        </p:nvSpPr>
        <p:spPr/>
        <p:txBody>
          <a:bodyPr/>
          <a:lstStyle/>
          <a:p>
            <a:fld id="{04DA90AE-A642-9F4D-BA94-82F41D55CFC7}" type="slidenum">
              <a:rPr lang="de-DE" smtClean="0"/>
              <a:pPr/>
              <a:t>45</a:t>
            </a:fld>
            <a:endParaRPr lang="de-DE" dirty="0"/>
          </a:p>
        </p:txBody>
      </p:sp>
      <p:sp>
        <p:nvSpPr>
          <p:cNvPr id="7" name="Textplatzhalter 6">
            <a:extLst>
              <a:ext uri="{FF2B5EF4-FFF2-40B4-BE49-F238E27FC236}">
                <a16:creationId xmlns:a16="http://schemas.microsoft.com/office/drawing/2014/main" id="{15B5DB1F-2DD5-E01E-29DB-19B8F7A4FECF}"/>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19846601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90D95163-762D-7620-5FF6-B67125C94F6D}"/>
              </a:ext>
            </a:extLst>
          </p:cNvPr>
          <p:cNvSpPr>
            <a:spLocks noGrp="1"/>
          </p:cNvSpPr>
          <p:nvPr>
            <p:ph type="title" idx="4294967295"/>
          </p:nvPr>
        </p:nvSpPr>
        <p:spPr>
          <a:xfrm>
            <a:off x="1145286" y="843794"/>
            <a:ext cx="6858000" cy="1790491"/>
          </a:xfrm>
        </p:spPr>
        <p:txBody>
          <a:bodyPr anchor="b">
            <a:normAutofit/>
          </a:bodyPr>
          <a:lstStyle/>
          <a:p>
            <a:pPr algn="ctr"/>
            <a:r>
              <a:rPr lang="en-US" sz="4800" kern="1200" dirty="0" err="1"/>
              <a:t>Vielen</a:t>
            </a:r>
            <a:r>
              <a:rPr lang="en-US" sz="4800" kern="1200" dirty="0"/>
              <a:t> Dank</a:t>
            </a:r>
          </a:p>
        </p:txBody>
      </p:sp>
      <p:sp>
        <p:nvSpPr>
          <p:cNvPr id="6" name="Foliennummernplatzhalter 5" hidden="1">
            <a:extLst>
              <a:ext uri="{FF2B5EF4-FFF2-40B4-BE49-F238E27FC236}">
                <a16:creationId xmlns:a16="http://schemas.microsoft.com/office/drawing/2014/main" id="{8650BA0E-BD9C-5A4F-9A16-9EF0D4838F7A}"/>
              </a:ext>
            </a:extLst>
          </p:cNvPr>
          <p:cNvSpPr>
            <a:spLocks noGrp="1"/>
          </p:cNvSpPr>
          <p:nvPr>
            <p:ph type="sldNum" sz="quarter" idx="4294967295"/>
          </p:nvPr>
        </p:nvSpPr>
        <p:spPr>
          <a:xfrm>
            <a:off x="8244408" y="5020816"/>
            <a:ext cx="504305" cy="124272"/>
          </a:xfrm>
          <a:prstGeom prst="rect">
            <a:avLst/>
          </a:prstGeom>
        </p:spPr>
        <p:txBody>
          <a:bodyPr/>
          <a:lstStyle/>
          <a:p>
            <a:pPr>
              <a:spcAft>
                <a:spcPts val="600"/>
              </a:spcAft>
            </a:pPr>
            <a:fld id="{04DA90AE-A642-9F4D-BA94-82F41D55CFC7}" type="slidenum">
              <a:rPr lang="de-DE" smtClean="0"/>
              <a:pPr>
                <a:spcAft>
                  <a:spcPts val="600"/>
                </a:spcAft>
              </a:pPr>
              <a:t>46</a:t>
            </a:fld>
            <a:endParaRPr lang="de-DE"/>
          </a:p>
        </p:txBody>
      </p:sp>
    </p:spTree>
    <p:extLst>
      <p:ext uri="{BB962C8B-B14F-4D97-AF65-F5344CB8AC3E}">
        <p14:creationId xmlns:p14="http://schemas.microsoft.com/office/powerpoint/2010/main" val="945456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B96E565-0398-AFFD-21B2-4C61C757D841}"/>
              </a:ext>
            </a:extLst>
          </p:cNvPr>
          <p:cNvSpPr>
            <a:spLocks noGrp="1"/>
          </p:cNvSpPr>
          <p:nvPr>
            <p:ph idx="1"/>
          </p:nvPr>
        </p:nvSpPr>
        <p:spPr>
          <a:xfrm>
            <a:off x="395288" y="1636439"/>
            <a:ext cx="8353426" cy="288033"/>
          </a:xfrm>
        </p:spPr>
        <p:txBody>
          <a:bodyPr/>
          <a:lstStyle/>
          <a:p>
            <a:r>
              <a:rPr lang="de-DE" sz="1800" dirty="0">
                <a:effectLst/>
              </a:rPr>
              <a:t>Zeige: </a:t>
            </a:r>
            <a:r>
              <a:rPr lang="de-DE" sz="1800" i="1" dirty="0">
                <a:effectLst/>
              </a:rPr>
              <a:t>Die Summe von drei aufeinanderfolgenden </a:t>
            </a:r>
            <a:r>
              <a:rPr lang="de-DE" sz="1800" i="1" dirty="0" err="1">
                <a:effectLst/>
              </a:rPr>
              <a:t>natürlichen</a:t>
            </a:r>
            <a:r>
              <a:rPr lang="de-DE" sz="1800" i="1" dirty="0">
                <a:effectLst/>
              </a:rPr>
              <a:t> Zahlen ist durch drei teilbar. </a:t>
            </a:r>
            <a:endParaRPr lang="de-DE" dirty="0"/>
          </a:p>
        </p:txBody>
      </p:sp>
      <p:sp>
        <p:nvSpPr>
          <p:cNvPr id="3" name="Titel 2">
            <a:extLst>
              <a:ext uri="{FF2B5EF4-FFF2-40B4-BE49-F238E27FC236}">
                <a16:creationId xmlns:a16="http://schemas.microsoft.com/office/drawing/2014/main" id="{A91B062B-7E35-15B9-8C76-3F2CCE88C3D4}"/>
              </a:ext>
            </a:extLst>
          </p:cNvPr>
          <p:cNvSpPr>
            <a:spLocks noGrp="1"/>
          </p:cNvSpPr>
          <p:nvPr>
            <p:ph type="title"/>
          </p:nvPr>
        </p:nvSpPr>
        <p:spPr/>
        <p:txBody>
          <a:bodyPr/>
          <a:lstStyle/>
          <a:p>
            <a:r>
              <a:rPr lang="de-DE"/>
              <a:t>Konkretes Aufgabenbeispiel</a:t>
            </a:r>
          </a:p>
        </p:txBody>
      </p:sp>
      <p:sp>
        <p:nvSpPr>
          <p:cNvPr id="5" name="Foliennummernplatzhalter 4">
            <a:extLst>
              <a:ext uri="{FF2B5EF4-FFF2-40B4-BE49-F238E27FC236}">
                <a16:creationId xmlns:a16="http://schemas.microsoft.com/office/drawing/2014/main" id="{90B5910A-77FB-2E1B-52A1-9D3AD07A7EA6}"/>
              </a:ext>
            </a:extLst>
          </p:cNvPr>
          <p:cNvSpPr>
            <a:spLocks noGrp="1"/>
          </p:cNvSpPr>
          <p:nvPr>
            <p:ph type="sldNum" sz="quarter" idx="12"/>
          </p:nvPr>
        </p:nvSpPr>
        <p:spPr/>
        <p:txBody>
          <a:bodyPr/>
          <a:lstStyle/>
          <a:p>
            <a:fld id="{04DA90AE-A642-9F4D-BA94-82F41D55CFC7}" type="slidenum">
              <a:rPr lang="de-DE" smtClean="0"/>
              <a:pPr/>
              <a:t>5</a:t>
            </a:fld>
            <a:endParaRPr lang="de-DE"/>
          </a:p>
        </p:txBody>
      </p:sp>
      <p:sp>
        <p:nvSpPr>
          <p:cNvPr id="6" name="Textplatzhalter 5">
            <a:extLst>
              <a:ext uri="{FF2B5EF4-FFF2-40B4-BE49-F238E27FC236}">
                <a16:creationId xmlns:a16="http://schemas.microsoft.com/office/drawing/2014/main" id="{64259C83-C2F8-00C0-C0BE-0BA1929FFCFE}"/>
              </a:ext>
            </a:extLst>
          </p:cNvPr>
          <p:cNvSpPr>
            <a:spLocks noGrp="1"/>
          </p:cNvSpPr>
          <p:nvPr>
            <p:ph type="body" sz="quarter" idx="13"/>
          </p:nvPr>
        </p:nvSpPr>
        <p:spPr/>
        <p:txBody>
          <a:bodyPr/>
          <a:lstStyle/>
          <a:p>
            <a:endParaRPr lang="de-DE"/>
          </a:p>
        </p:txBody>
      </p:sp>
      <p:sp>
        <p:nvSpPr>
          <p:cNvPr id="7" name="Bildplatzhalter 6">
            <a:extLst>
              <a:ext uri="{FF2B5EF4-FFF2-40B4-BE49-F238E27FC236}">
                <a16:creationId xmlns:a16="http://schemas.microsoft.com/office/drawing/2014/main" id="{8E1858CD-C8FC-05F6-D9D9-82F72224878D}"/>
              </a:ext>
            </a:extLst>
          </p:cNvPr>
          <p:cNvSpPr>
            <a:spLocks noGrp="1"/>
          </p:cNvSpPr>
          <p:nvPr>
            <p:ph type="pic" sz="quarter" idx="14"/>
          </p:nvPr>
        </p:nvSpPr>
        <p:spPr/>
        <p:txBody>
          <a:bodyPr/>
          <a:lstStyle/>
          <a:p>
            <a:endParaRPr lang="en-US"/>
          </a:p>
        </p:txBody>
      </p:sp>
      <p:sp>
        <p:nvSpPr>
          <p:cNvPr id="11" name="Textfeld 10">
            <a:extLst>
              <a:ext uri="{FF2B5EF4-FFF2-40B4-BE49-F238E27FC236}">
                <a16:creationId xmlns:a16="http://schemas.microsoft.com/office/drawing/2014/main" id="{43D55737-7287-1FD2-A4E7-255062CB026E}"/>
              </a:ext>
            </a:extLst>
          </p:cNvPr>
          <p:cNvSpPr txBox="1"/>
          <p:nvPr/>
        </p:nvSpPr>
        <p:spPr>
          <a:xfrm>
            <a:off x="7445952" y="4771107"/>
            <a:ext cx="1596912" cy="246221"/>
          </a:xfrm>
          <a:prstGeom prst="rect">
            <a:avLst/>
          </a:prstGeom>
          <a:noFill/>
        </p:spPr>
        <p:txBody>
          <a:bodyPr wrap="none" rtlCol="0">
            <a:spAutoFit/>
          </a:bodyPr>
          <a:lstStyle/>
          <a:p>
            <a:r>
              <a:rPr lang="de-DE" sz="1000" dirty="0">
                <a:solidFill>
                  <a:schemeClr val="bg1">
                    <a:lumMod val="65000"/>
                  </a:schemeClr>
                </a:solidFill>
              </a:rPr>
              <a:t>(aus </a:t>
            </a:r>
            <a:r>
              <a:rPr lang="de-DE" sz="1000" dirty="0" err="1">
                <a:solidFill>
                  <a:schemeClr val="bg1">
                    <a:lumMod val="65000"/>
                  </a:schemeClr>
                </a:solidFill>
              </a:rPr>
              <a:t>Tebaartz</a:t>
            </a:r>
            <a:r>
              <a:rPr lang="de-DE" sz="1000" dirty="0">
                <a:solidFill>
                  <a:schemeClr val="bg1">
                    <a:lumMod val="65000"/>
                  </a:schemeClr>
                </a:solidFill>
              </a:rPr>
              <a:t>, 2015, S.909)</a:t>
            </a:r>
          </a:p>
        </p:txBody>
      </p:sp>
      <p:sp>
        <p:nvSpPr>
          <p:cNvPr id="4" name="Rechteck 3">
            <a:extLst>
              <a:ext uri="{FF2B5EF4-FFF2-40B4-BE49-F238E27FC236}">
                <a16:creationId xmlns:a16="http://schemas.microsoft.com/office/drawing/2014/main" id="{18FD35CC-1075-A5BF-E15E-A20072120CC4}"/>
              </a:ext>
            </a:extLst>
          </p:cNvPr>
          <p:cNvSpPr/>
          <p:nvPr/>
        </p:nvSpPr>
        <p:spPr>
          <a:xfrm>
            <a:off x="2303748" y="2422404"/>
            <a:ext cx="4536504" cy="1806696"/>
          </a:xfrm>
          <a:prstGeom prst="rect">
            <a:avLst/>
          </a:prstGeom>
          <a:solidFill>
            <a:schemeClr val="bg1">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solidFill>
                  <a:schemeClr val="bg1"/>
                </a:solidFill>
              </a:rPr>
              <a:t>Beispiele von </a:t>
            </a:r>
            <a:r>
              <a:rPr lang="de-DE" dirty="0" err="1">
                <a:solidFill>
                  <a:schemeClr val="bg1"/>
                </a:solidFill>
              </a:rPr>
              <a:t>SuS</a:t>
            </a:r>
            <a:r>
              <a:rPr lang="de-DE" dirty="0">
                <a:solidFill>
                  <a:schemeClr val="bg1"/>
                </a:solidFill>
              </a:rPr>
              <a:t> Lösungen wurden aus Urheberrechtsgründen entfernt. Originalbilder finden sich hier: </a:t>
            </a:r>
            <a:r>
              <a:rPr lang="de-DE" dirty="0">
                <a:solidFill>
                  <a:schemeClr val="bg1"/>
                </a:solidFill>
                <a:hlinkClick r:id="rId2">
                  <a:extLst>
                    <a:ext uri="{A12FA001-AC4F-418D-AE19-62706E023703}">
                      <ahyp:hlinkClr xmlns:ahyp="http://schemas.microsoft.com/office/drawing/2018/hyperlinkcolor" val="tx"/>
                    </a:ext>
                  </a:extLst>
                </a:hlinkClick>
              </a:rPr>
              <a:t>https://eldorado.tu-dortmund.de/server/api/core/bitstreams/c5ec09e7-78dc-451d-a783-354db6454d09/content</a:t>
            </a:r>
            <a:r>
              <a:rPr lang="de-DE" dirty="0">
                <a:solidFill>
                  <a:schemeClr val="bg1"/>
                </a:solidFill>
              </a:rPr>
              <a:t> </a:t>
            </a:r>
          </a:p>
        </p:txBody>
      </p:sp>
    </p:spTree>
    <p:extLst>
      <p:ext uri="{BB962C8B-B14F-4D97-AF65-F5344CB8AC3E}">
        <p14:creationId xmlns:p14="http://schemas.microsoft.com/office/powerpoint/2010/main" val="409468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0B8C1DEC-0E85-A52D-45DE-8BA7297F84D6}"/>
              </a:ext>
            </a:extLst>
          </p:cNvPr>
          <p:cNvSpPr>
            <a:spLocks noGrp="1"/>
          </p:cNvSpPr>
          <p:nvPr>
            <p:ph idx="1"/>
          </p:nvPr>
        </p:nvSpPr>
        <p:spPr/>
        <p:txBody>
          <a:bodyPr>
            <a:normAutofit/>
          </a:bodyPr>
          <a:lstStyle/>
          <a:p>
            <a:pPr algn="ctr"/>
            <a:endParaRPr lang="de-DE" dirty="0"/>
          </a:p>
          <a:p>
            <a:pPr algn="ctr"/>
            <a:endParaRPr lang="de-DE" dirty="0"/>
          </a:p>
          <a:p>
            <a:pPr algn="ctr"/>
            <a:r>
              <a:rPr lang="de-DE" dirty="0"/>
              <a:t>Ein Beweis ist ein mathematisches Argument für oder gegen eine mathematische Behauptung, das mathematisch korrekt und von der lokalen Community akzeptiert ist.</a:t>
            </a:r>
          </a:p>
          <a:p>
            <a:pPr algn="r"/>
            <a:endParaRPr lang="de-DE" sz="1000" dirty="0">
              <a:solidFill>
                <a:schemeClr val="bg1">
                  <a:lumMod val="65000"/>
                </a:schemeClr>
              </a:solidFill>
            </a:endParaRPr>
          </a:p>
          <a:p>
            <a:pPr algn="r"/>
            <a:r>
              <a:rPr lang="de-DE" sz="1000" dirty="0">
                <a:solidFill>
                  <a:schemeClr val="bg1">
                    <a:lumMod val="65000"/>
                  </a:schemeClr>
                </a:solidFill>
              </a:rPr>
              <a:t>(Stylianides et al., 2017)</a:t>
            </a:r>
          </a:p>
          <a:p>
            <a:endParaRPr lang="de-DE" dirty="0"/>
          </a:p>
        </p:txBody>
      </p:sp>
      <p:sp>
        <p:nvSpPr>
          <p:cNvPr id="3" name="Titel 2">
            <a:extLst>
              <a:ext uri="{FF2B5EF4-FFF2-40B4-BE49-F238E27FC236}">
                <a16:creationId xmlns:a16="http://schemas.microsoft.com/office/drawing/2014/main" id="{71BD04E4-E4B9-AE7A-DF10-F19725C558F9}"/>
              </a:ext>
            </a:extLst>
          </p:cNvPr>
          <p:cNvSpPr>
            <a:spLocks noGrp="1"/>
          </p:cNvSpPr>
          <p:nvPr>
            <p:ph type="title"/>
          </p:nvPr>
        </p:nvSpPr>
        <p:spPr/>
        <p:txBody>
          <a:bodyPr/>
          <a:lstStyle/>
          <a:p>
            <a:r>
              <a:rPr lang="de-DE" dirty="0"/>
              <a:t>Beweisen</a:t>
            </a:r>
            <a:endParaRPr lang="en-US" dirty="0"/>
          </a:p>
        </p:txBody>
      </p:sp>
      <p:sp>
        <p:nvSpPr>
          <p:cNvPr id="5" name="Foliennummernplatzhalter 4">
            <a:extLst>
              <a:ext uri="{FF2B5EF4-FFF2-40B4-BE49-F238E27FC236}">
                <a16:creationId xmlns:a16="http://schemas.microsoft.com/office/drawing/2014/main" id="{3C785099-FF55-752E-E92A-B026A529B5A7}"/>
              </a:ext>
            </a:extLst>
          </p:cNvPr>
          <p:cNvSpPr>
            <a:spLocks noGrp="1"/>
          </p:cNvSpPr>
          <p:nvPr>
            <p:ph type="sldNum" sz="quarter" idx="12"/>
          </p:nvPr>
        </p:nvSpPr>
        <p:spPr/>
        <p:txBody>
          <a:bodyPr/>
          <a:lstStyle/>
          <a:p>
            <a:fld id="{04DA90AE-A642-9F4D-BA94-82F41D55CFC7}" type="slidenum">
              <a:rPr lang="de-DE" smtClean="0"/>
              <a:pPr/>
              <a:t>6</a:t>
            </a:fld>
            <a:endParaRPr lang="de-DE"/>
          </a:p>
        </p:txBody>
      </p:sp>
      <p:sp>
        <p:nvSpPr>
          <p:cNvPr id="6" name="Textplatzhalter 5">
            <a:extLst>
              <a:ext uri="{FF2B5EF4-FFF2-40B4-BE49-F238E27FC236}">
                <a16:creationId xmlns:a16="http://schemas.microsoft.com/office/drawing/2014/main" id="{D2866D31-9E27-680B-394E-D48023C9E977}"/>
              </a:ext>
            </a:extLst>
          </p:cNvPr>
          <p:cNvSpPr>
            <a:spLocks noGrp="1"/>
          </p:cNvSpPr>
          <p:nvPr>
            <p:ph type="body" sz="quarter" idx="13"/>
          </p:nvPr>
        </p:nvSpPr>
        <p:spPr/>
        <p:txBody>
          <a:bodyPr/>
          <a:lstStyle/>
          <a:p>
            <a:endParaRPr lang="en-US"/>
          </a:p>
        </p:txBody>
      </p:sp>
      <p:sp>
        <p:nvSpPr>
          <p:cNvPr id="7" name="Bildplatzhalter 6">
            <a:extLst>
              <a:ext uri="{FF2B5EF4-FFF2-40B4-BE49-F238E27FC236}">
                <a16:creationId xmlns:a16="http://schemas.microsoft.com/office/drawing/2014/main" id="{72819EFD-0ED4-A7D8-E8BD-88A3088F28FA}"/>
              </a:ext>
            </a:extLst>
          </p:cNvPr>
          <p:cNvSpPr>
            <a:spLocks noGrp="1"/>
          </p:cNvSpPr>
          <p:nvPr>
            <p:ph type="pic" sz="quarter" idx="14"/>
          </p:nvPr>
        </p:nvSpPr>
        <p:spPr/>
        <p:txBody>
          <a:bodyPr/>
          <a:lstStyle/>
          <a:p>
            <a:endParaRPr lang="de-DE"/>
          </a:p>
        </p:txBody>
      </p:sp>
      <p:grpSp>
        <p:nvGrpSpPr>
          <p:cNvPr id="13" name="Gruppieren 12">
            <a:extLst>
              <a:ext uri="{FF2B5EF4-FFF2-40B4-BE49-F238E27FC236}">
                <a16:creationId xmlns:a16="http://schemas.microsoft.com/office/drawing/2014/main" id="{A09C8761-0FEE-BE80-0E65-5CF4FAA53E27}"/>
              </a:ext>
            </a:extLst>
          </p:cNvPr>
          <p:cNvGrpSpPr/>
          <p:nvPr/>
        </p:nvGrpSpPr>
        <p:grpSpPr>
          <a:xfrm>
            <a:off x="2195736" y="3436640"/>
            <a:ext cx="2232248" cy="1188132"/>
            <a:chOff x="2195736" y="3436640"/>
            <a:chExt cx="2232248" cy="1188132"/>
          </a:xfrm>
        </p:grpSpPr>
        <p:sp>
          <p:nvSpPr>
            <p:cNvPr id="8" name="Rechteck 7">
              <a:extLst>
                <a:ext uri="{FF2B5EF4-FFF2-40B4-BE49-F238E27FC236}">
                  <a16:creationId xmlns:a16="http://schemas.microsoft.com/office/drawing/2014/main" id="{8CC31DA9-7DFF-6A8C-6DF1-3BA7004CBA89}"/>
                </a:ext>
              </a:extLst>
            </p:cNvPr>
            <p:cNvSpPr/>
            <p:nvPr/>
          </p:nvSpPr>
          <p:spPr>
            <a:xfrm>
              <a:off x="2195736" y="4156720"/>
              <a:ext cx="2232248" cy="468052"/>
            </a:xfrm>
            <a:prstGeom prst="rect">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de-DE" sz="1800" dirty="0"/>
                <a:t>z.B. Schule/ Klasse</a:t>
              </a:r>
            </a:p>
          </p:txBody>
        </p:sp>
        <p:cxnSp>
          <p:nvCxnSpPr>
            <p:cNvPr id="10" name="Gerade Verbindung mit Pfeil 9">
              <a:extLst>
                <a:ext uri="{FF2B5EF4-FFF2-40B4-BE49-F238E27FC236}">
                  <a16:creationId xmlns:a16="http://schemas.microsoft.com/office/drawing/2014/main" id="{8E8DE526-5A7C-D23B-438F-EDD060B60758}"/>
                </a:ext>
              </a:extLst>
            </p:cNvPr>
            <p:cNvCxnSpPr>
              <a:cxnSpLocks/>
              <a:stCxn id="8" idx="0"/>
            </p:cNvCxnSpPr>
            <p:nvPr/>
          </p:nvCxnSpPr>
          <p:spPr>
            <a:xfrm flipV="1">
              <a:off x="3311860" y="3436640"/>
              <a:ext cx="396044" cy="720080"/>
            </a:xfrm>
            <a:prstGeom prst="straightConnector1">
              <a:avLst/>
            </a:prstGeom>
            <a:ln w="38100">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69730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8D488D0A-7462-0F79-6F61-5678812FF454}"/>
              </a:ext>
            </a:extLst>
          </p:cNvPr>
          <p:cNvSpPr>
            <a:spLocks noGrp="1"/>
          </p:cNvSpPr>
          <p:nvPr>
            <p:ph idx="1"/>
          </p:nvPr>
        </p:nvSpPr>
        <p:spPr>
          <a:xfrm>
            <a:off x="395288" y="1707901"/>
            <a:ext cx="8353426" cy="3234003"/>
          </a:xfrm>
        </p:spPr>
        <p:txBody>
          <a:bodyPr>
            <a:normAutofit fontScale="92500" lnSpcReduction="20000"/>
          </a:bodyPr>
          <a:lstStyle/>
          <a:p>
            <a:pPr marL="342900" indent="-342900">
              <a:buFontTx/>
              <a:buChar char="-"/>
            </a:pPr>
            <a:r>
              <a:rPr lang="de-DE" dirty="0"/>
              <a:t>Vermittlung von Mathematik als beweisende Disziplin und als „deduktiv geordnete Welt eigener Art“</a:t>
            </a:r>
          </a:p>
          <a:p>
            <a:pPr algn="r"/>
            <a:r>
              <a:rPr lang="de-DE" sz="1000" dirty="0">
                <a:solidFill>
                  <a:schemeClr val="bg1">
                    <a:lumMod val="65000"/>
                  </a:schemeClr>
                </a:solidFill>
              </a:rPr>
              <a:t>(Heintz, 2000; Winter, 1996)</a:t>
            </a:r>
          </a:p>
          <a:p>
            <a:pPr marL="342900" indent="-342900">
              <a:buFontTx/>
              <a:buChar char="-"/>
            </a:pPr>
            <a:r>
              <a:rPr lang="de-DE" dirty="0"/>
              <a:t>Durch Auseinandersetzung mit Beweisen Fähigkeiten lernen, die über die Mathematik hinaus gehen, z.B.:</a:t>
            </a:r>
          </a:p>
          <a:p>
            <a:pPr marL="685800" lvl="1" indent="-342900">
              <a:buFontTx/>
              <a:buChar char="-"/>
            </a:pPr>
            <a:r>
              <a:rPr lang="de-DE" dirty="0"/>
              <a:t>Aussagen verifizieren/ falsifizieren</a:t>
            </a:r>
          </a:p>
          <a:p>
            <a:pPr marL="685800" lvl="1" indent="-342900">
              <a:buFontTx/>
              <a:buChar char="-"/>
            </a:pPr>
            <a:r>
              <a:rPr lang="de-DE" dirty="0"/>
              <a:t>Begründungen für die (In-)Korrektheit von Aussagen geben</a:t>
            </a:r>
          </a:p>
          <a:p>
            <a:pPr marL="685800" lvl="1" indent="-342900">
              <a:buFontTx/>
              <a:buChar char="-"/>
            </a:pPr>
            <a:r>
              <a:rPr lang="de-DE" dirty="0"/>
              <a:t>Neue Aussagen durch logische Schlüsse ableiten</a:t>
            </a:r>
          </a:p>
          <a:p>
            <a:pPr algn="r"/>
            <a:r>
              <a:rPr lang="de-DE" sz="1000" dirty="0">
                <a:solidFill>
                  <a:schemeClr val="bg1">
                    <a:lumMod val="65000"/>
                  </a:schemeClr>
                </a:solidFill>
              </a:rPr>
              <a:t>(vgl. Winter, 1996)</a:t>
            </a:r>
          </a:p>
          <a:p>
            <a:pPr marL="342900" indent="-342900">
              <a:buFontTx/>
              <a:buChar char="-"/>
            </a:pPr>
            <a:r>
              <a:rPr lang="de-DE" dirty="0"/>
              <a:t>Rolle von Beweisen (im Kontext des Argumentierens) auch manifestiert in den Bildungsstandards (K1)</a:t>
            </a:r>
          </a:p>
          <a:p>
            <a:pPr algn="r"/>
            <a:r>
              <a:rPr lang="de-DE" sz="1100" dirty="0">
                <a:solidFill>
                  <a:schemeClr val="bg1">
                    <a:lumMod val="65000"/>
                  </a:schemeClr>
                </a:solidFill>
              </a:rPr>
              <a:t>(KMK, 2004)</a:t>
            </a:r>
          </a:p>
        </p:txBody>
      </p:sp>
      <p:sp>
        <p:nvSpPr>
          <p:cNvPr id="3" name="Titel 2">
            <a:extLst>
              <a:ext uri="{FF2B5EF4-FFF2-40B4-BE49-F238E27FC236}">
                <a16:creationId xmlns:a16="http://schemas.microsoft.com/office/drawing/2014/main" id="{42956116-312C-C802-B69C-2672A3B659DB}"/>
              </a:ext>
            </a:extLst>
          </p:cNvPr>
          <p:cNvSpPr>
            <a:spLocks noGrp="1"/>
          </p:cNvSpPr>
          <p:nvPr>
            <p:ph type="title"/>
          </p:nvPr>
        </p:nvSpPr>
        <p:spPr/>
        <p:txBody>
          <a:bodyPr/>
          <a:lstStyle/>
          <a:p>
            <a:r>
              <a:rPr lang="de-DE" dirty="0"/>
              <a:t>Beweisen in der Schule – Warum eigentlich?</a:t>
            </a:r>
          </a:p>
        </p:txBody>
      </p:sp>
      <p:sp>
        <p:nvSpPr>
          <p:cNvPr id="5" name="Foliennummernplatzhalter 4">
            <a:extLst>
              <a:ext uri="{FF2B5EF4-FFF2-40B4-BE49-F238E27FC236}">
                <a16:creationId xmlns:a16="http://schemas.microsoft.com/office/drawing/2014/main" id="{B988FB97-DE47-E24A-3A9E-E314ACF71C63}"/>
              </a:ext>
            </a:extLst>
          </p:cNvPr>
          <p:cNvSpPr>
            <a:spLocks noGrp="1"/>
          </p:cNvSpPr>
          <p:nvPr>
            <p:ph type="sldNum" sz="quarter" idx="12"/>
          </p:nvPr>
        </p:nvSpPr>
        <p:spPr/>
        <p:txBody>
          <a:bodyPr/>
          <a:lstStyle/>
          <a:p>
            <a:fld id="{04DA90AE-A642-9F4D-BA94-82F41D55CFC7}" type="slidenum">
              <a:rPr lang="de-DE" smtClean="0"/>
              <a:pPr/>
              <a:t>7</a:t>
            </a:fld>
            <a:endParaRPr lang="de-DE" dirty="0"/>
          </a:p>
        </p:txBody>
      </p:sp>
      <p:sp>
        <p:nvSpPr>
          <p:cNvPr id="6" name="Textplatzhalter 5">
            <a:extLst>
              <a:ext uri="{FF2B5EF4-FFF2-40B4-BE49-F238E27FC236}">
                <a16:creationId xmlns:a16="http://schemas.microsoft.com/office/drawing/2014/main" id="{2E347B8D-911A-6C8A-01FE-0578BCE7DD22}"/>
              </a:ext>
            </a:extLst>
          </p:cNvPr>
          <p:cNvSpPr>
            <a:spLocks noGrp="1"/>
          </p:cNvSpPr>
          <p:nvPr>
            <p:ph type="body" sz="quarter" idx="13"/>
          </p:nvPr>
        </p:nvSpPr>
        <p:spPr/>
        <p:txBody>
          <a:bodyPr/>
          <a:lstStyle/>
          <a:p>
            <a:endParaRPr lang="de-DE"/>
          </a:p>
        </p:txBody>
      </p:sp>
      <p:sp>
        <p:nvSpPr>
          <p:cNvPr id="7" name="Bildplatzhalter 6">
            <a:extLst>
              <a:ext uri="{FF2B5EF4-FFF2-40B4-BE49-F238E27FC236}">
                <a16:creationId xmlns:a16="http://schemas.microsoft.com/office/drawing/2014/main" id="{31411EB5-0304-093A-2FE7-659603C92C19}"/>
              </a:ext>
            </a:extLst>
          </p:cNvPr>
          <p:cNvSpPr>
            <a:spLocks noGrp="1"/>
          </p:cNvSpPr>
          <p:nvPr>
            <p:ph type="pic" sz="quarter" idx="14"/>
          </p:nvPr>
        </p:nvSpPr>
        <p:spPr/>
        <p:txBody>
          <a:bodyPr/>
          <a:lstStyle/>
          <a:p>
            <a:endParaRPr lang="de-DE"/>
          </a:p>
        </p:txBody>
      </p:sp>
    </p:spTree>
    <p:extLst>
      <p:ext uri="{BB962C8B-B14F-4D97-AF65-F5344CB8AC3E}">
        <p14:creationId xmlns:p14="http://schemas.microsoft.com/office/powerpoint/2010/main" val="3066421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C50E64C8-D05A-35D8-3E63-2F7763D9F3D4}"/>
              </a:ext>
            </a:extLst>
          </p:cNvPr>
          <p:cNvSpPr>
            <a:spLocks noGrp="1"/>
          </p:cNvSpPr>
          <p:nvPr>
            <p:ph idx="1"/>
          </p:nvPr>
        </p:nvSpPr>
        <p:spPr/>
        <p:txBody>
          <a:bodyPr>
            <a:normAutofit fontScale="85000" lnSpcReduction="10000"/>
          </a:bodyPr>
          <a:lstStyle/>
          <a:p>
            <a:pPr marL="342900" indent="-342900">
              <a:buFontTx/>
              <a:buChar char="-"/>
            </a:pPr>
            <a:r>
              <a:rPr lang="de-DE" dirty="0"/>
              <a:t>Lernende haben Schwierigkeiten beim Erstellen von Beweisen, aber auch schon beim Validieren von Beweisen</a:t>
            </a:r>
          </a:p>
          <a:p>
            <a:pPr marL="0" marR="0" lvl="0" indent="0" algn="r" defTabSz="685800" rtl="0" eaLnBrk="1" fontAlgn="auto" latinLnBrk="0" hangingPunct="1">
              <a:lnSpc>
                <a:spcPct val="90000"/>
              </a:lnSpc>
              <a:spcBef>
                <a:spcPts val="750"/>
              </a:spcBef>
              <a:spcAft>
                <a:spcPts val="0"/>
              </a:spcAft>
              <a:buClr>
                <a:srgbClr val="929292"/>
              </a:buClr>
              <a:buSzPct val="90000"/>
              <a:buFontTx/>
              <a:buNone/>
              <a:tabLst/>
              <a:defRPr/>
            </a:pPr>
            <a:r>
              <a:rPr kumimoji="0" lang="de-DE" sz="1200" b="0" i="0" u="none" strike="noStrike" kern="1200" cap="none" spc="0" normalizeH="0" baseline="0" noProof="0" dirty="0">
                <a:ln>
                  <a:noFill/>
                </a:ln>
                <a:solidFill>
                  <a:srgbClr val="FFFFFF">
                    <a:lumMod val="65000"/>
                  </a:srgbClr>
                </a:solidFill>
                <a:effectLst/>
                <a:uLnTx/>
                <a:uFillTx/>
                <a:latin typeface="Linotype Syntax Com Regular"/>
                <a:ea typeface="+mn-ea"/>
                <a:cs typeface="+mn-cs"/>
              </a:rPr>
              <a:t>(Knuth et al., 2009; Ko &amp; Knuth, 2013)</a:t>
            </a:r>
            <a:endParaRPr lang="de-DE" sz="1200" dirty="0"/>
          </a:p>
          <a:p>
            <a:pPr marL="342900" indent="-342900">
              <a:buFontTx/>
              <a:buChar char="-"/>
            </a:pPr>
            <a:r>
              <a:rPr lang="de-DE" dirty="0"/>
              <a:t>Lehrkräfte mit unterschiedlichen Einschätzungen hinsichtlich der Rolle von Beweisen im Schulunterricht (komplexer vs. notwendiger Lerninhalt)</a:t>
            </a:r>
          </a:p>
          <a:p>
            <a:pPr algn="r"/>
            <a:r>
              <a:rPr lang="de-DE" sz="1200" dirty="0">
                <a:solidFill>
                  <a:schemeClr val="bg1">
                    <a:lumMod val="65000"/>
                  </a:schemeClr>
                </a:solidFill>
              </a:rPr>
              <a:t>(Knuth, 2002)</a:t>
            </a:r>
          </a:p>
          <a:p>
            <a:pPr marL="342900" indent="-342900">
              <a:buFontTx/>
              <a:buChar char="-"/>
            </a:pPr>
            <a:endParaRPr lang="de-DE" sz="1200" dirty="0">
              <a:solidFill>
                <a:schemeClr val="bg1">
                  <a:lumMod val="65000"/>
                </a:schemeClr>
              </a:solidFill>
            </a:endParaRPr>
          </a:p>
          <a:p>
            <a:pPr marL="342900" indent="-342900">
              <a:buFontTx/>
              <a:buChar char="-"/>
            </a:pPr>
            <a:r>
              <a:rPr lang="de-DE" dirty="0"/>
              <a:t>Hilfreich für guten Unterricht</a:t>
            </a:r>
          </a:p>
          <a:p>
            <a:pPr marL="685800" lvl="1" indent="-342900">
              <a:buFontTx/>
              <a:buChar char="-"/>
            </a:pPr>
            <a:r>
              <a:rPr lang="de-DE" dirty="0"/>
              <a:t>Wissen über logische Aspekte von Beweisen</a:t>
            </a:r>
          </a:p>
          <a:p>
            <a:pPr marL="685800" lvl="1" indent="-342900">
              <a:buFontTx/>
              <a:buChar char="-"/>
            </a:pPr>
            <a:r>
              <a:rPr lang="de-DE" dirty="0"/>
              <a:t>Wissen über Schülerkognition zu Beweisen</a:t>
            </a:r>
          </a:p>
          <a:p>
            <a:pPr marL="685800" lvl="1" indent="-342900">
              <a:buFontTx/>
              <a:buChar char="-"/>
            </a:pPr>
            <a:r>
              <a:rPr lang="de-DE" dirty="0"/>
              <a:t>Wissen über geeignete Instruktion zu Beweisen</a:t>
            </a:r>
          </a:p>
          <a:p>
            <a:pPr algn="r"/>
            <a:r>
              <a:rPr lang="de-DE" sz="1200" dirty="0">
                <a:solidFill>
                  <a:schemeClr val="bg1">
                    <a:lumMod val="65000"/>
                  </a:schemeClr>
                </a:solidFill>
              </a:rPr>
              <a:t>(Buchbinder &amp; </a:t>
            </a:r>
            <a:r>
              <a:rPr lang="de-DE" sz="1200" dirty="0" err="1">
                <a:solidFill>
                  <a:schemeClr val="bg1">
                    <a:lumMod val="65000"/>
                  </a:schemeClr>
                </a:solidFill>
              </a:rPr>
              <a:t>McCrone</a:t>
            </a:r>
            <a:r>
              <a:rPr lang="de-DE" sz="1200" dirty="0">
                <a:solidFill>
                  <a:schemeClr val="bg1">
                    <a:lumMod val="65000"/>
                  </a:schemeClr>
                </a:solidFill>
              </a:rPr>
              <a:t>, 2023; Schwarz et al., 2008)</a:t>
            </a:r>
          </a:p>
          <a:p>
            <a:endParaRPr lang="de-DE" dirty="0"/>
          </a:p>
        </p:txBody>
      </p:sp>
      <p:sp>
        <p:nvSpPr>
          <p:cNvPr id="3" name="Titel 2">
            <a:extLst>
              <a:ext uri="{FF2B5EF4-FFF2-40B4-BE49-F238E27FC236}">
                <a16:creationId xmlns:a16="http://schemas.microsoft.com/office/drawing/2014/main" id="{7A422D83-8A5F-C7F5-C23C-ADC7DE842CAE}"/>
              </a:ext>
            </a:extLst>
          </p:cNvPr>
          <p:cNvSpPr>
            <a:spLocks noGrp="1"/>
          </p:cNvSpPr>
          <p:nvPr>
            <p:ph type="title"/>
          </p:nvPr>
        </p:nvSpPr>
        <p:spPr/>
        <p:txBody>
          <a:bodyPr/>
          <a:lstStyle/>
          <a:p>
            <a:r>
              <a:rPr lang="de-DE" dirty="0"/>
              <a:t>Beweisen in der Schule</a:t>
            </a:r>
          </a:p>
        </p:txBody>
      </p:sp>
      <p:sp>
        <p:nvSpPr>
          <p:cNvPr id="5" name="Foliennummernplatzhalter 4">
            <a:extLst>
              <a:ext uri="{FF2B5EF4-FFF2-40B4-BE49-F238E27FC236}">
                <a16:creationId xmlns:a16="http://schemas.microsoft.com/office/drawing/2014/main" id="{A53A9518-7043-435F-17E8-4772E2B1716C}"/>
              </a:ext>
            </a:extLst>
          </p:cNvPr>
          <p:cNvSpPr>
            <a:spLocks noGrp="1"/>
          </p:cNvSpPr>
          <p:nvPr>
            <p:ph type="sldNum" sz="quarter" idx="12"/>
          </p:nvPr>
        </p:nvSpPr>
        <p:spPr/>
        <p:txBody>
          <a:bodyPr/>
          <a:lstStyle/>
          <a:p>
            <a:fld id="{04DA90AE-A642-9F4D-BA94-82F41D55CFC7}" type="slidenum">
              <a:rPr lang="de-DE" smtClean="0"/>
              <a:pPr/>
              <a:t>8</a:t>
            </a:fld>
            <a:endParaRPr lang="de-DE" dirty="0"/>
          </a:p>
        </p:txBody>
      </p:sp>
      <p:sp>
        <p:nvSpPr>
          <p:cNvPr id="6" name="Textplatzhalter 5">
            <a:extLst>
              <a:ext uri="{FF2B5EF4-FFF2-40B4-BE49-F238E27FC236}">
                <a16:creationId xmlns:a16="http://schemas.microsoft.com/office/drawing/2014/main" id="{92FF5C5A-315D-DF84-2CE3-7B37FE55DEB7}"/>
              </a:ext>
            </a:extLst>
          </p:cNvPr>
          <p:cNvSpPr>
            <a:spLocks noGrp="1"/>
          </p:cNvSpPr>
          <p:nvPr>
            <p:ph type="body" sz="quarter" idx="13"/>
          </p:nvPr>
        </p:nvSpPr>
        <p:spPr/>
        <p:txBody>
          <a:bodyPr/>
          <a:lstStyle/>
          <a:p>
            <a:endParaRPr lang="de-DE"/>
          </a:p>
        </p:txBody>
      </p:sp>
      <p:sp>
        <p:nvSpPr>
          <p:cNvPr id="7" name="Bildplatzhalter 6">
            <a:extLst>
              <a:ext uri="{FF2B5EF4-FFF2-40B4-BE49-F238E27FC236}">
                <a16:creationId xmlns:a16="http://schemas.microsoft.com/office/drawing/2014/main" id="{C5C0F096-F01A-DF40-4BA5-8231CF26237E}"/>
              </a:ext>
            </a:extLst>
          </p:cNvPr>
          <p:cNvSpPr>
            <a:spLocks noGrp="1"/>
          </p:cNvSpPr>
          <p:nvPr>
            <p:ph type="pic" sz="quarter" idx="14"/>
          </p:nvPr>
        </p:nvSpPr>
        <p:spPr/>
        <p:txBody>
          <a:bodyPr/>
          <a:lstStyle/>
          <a:p>
            <a:endParaRPr lang="de-DE"/>
          </a:p>
        </p:txBody>
      </p:sp>
    </p:spTree>
    <p:extLst>
      <p:ext uri="{BB962C8B-B14F-4D97-AF65-F5344CB8AC3E}">
        <p14:creationId xmlns:p14="http://schemas.microsoft.com/office/powerpoint/2010/main" val="2143409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D2B2B855-FA86-438C-6BFB-5D3ADCD4FD59}"/>
              </a:ext>
            </a:extLst>
          </p:cNvPr>
          <p:cNvSpPr>
            <a:spLocks noGrp="1"/>
          </p:cNvSpPr>
          <p:nvPr>
            <p:ph idx="1"/>
          </p:nvPr>
        </p:nvSpPr>
        <p:spPr/>
        <p:txBody>
          <a:bodyPr>
            <a:normAutofit/>
          </a:bodyPr>
          <a:lstStyle/>
          <a:p>
            <a:r>
              <a:rPr lang="de-DE" sz="1800" i="1" dirty="0"/>
              <a:t>Zur Kompetenz mathematisch Argumentieren „gehören sowohl </a:t>
            </a:r>
            <a:br>
              <a:rPr lang="de-DE" sz="1800" i="1" dirty="0"/>
            </a:br>
            <a:r>
              <a:rPr lang="de-DE" sz="1800" i="1" dirty="0"/>
              <a:t>    das Entwickeln eigenständiger […] Argumentationen (wie Begründungen, Beweise), </a:t>
            </a:r>
            <a:br>
              <a:rPr lang="de-DE" sz="1800" i="1" dirty="0"/>
            </a:br>
            <a:r>
              <a:rPr lang="de-DE" sz="1800" i="1" dirty="0"/>
              <a:t>    als auch das Erläutern, Prüfen und Begründen von Lösungswegen und </a:t>
            </a:r>
            <a:br>
              <a:rPr lang="de-DE" sz="1800" i="1" dirty="0"/>
            </a:br>
            <a:r>
              <a:rPr lang="de-DE" sz="1800" i="1" dirty="0"/>
              <a:t>    das begründete Äußern von Vermutungen. </a:t>
            </a:r>
            <a:br>
              <a:rPr lang="de-DE" sz="1800" i="1" dirty="0"/>
            </a:br>
            <a:r>
              <a:rPr lang="de-DE" sz="1800" i="1" dirty="0"/>
              <a:t>Das Spektrum reicht dabei von einfachen Plausibilitätsargumenten über inhaltlich-anschauliche Begründungen bis hin zu Argumentationsketten“</a:t>
            </a:r>
          </a:p>
          <a:p>
            <a:pPr algn="r"/>
            <a:r>
              <a:rPr lang="de-DE" sz="800" dirty="0">
                <a:solidFill>
                  <a:schemeClr val="bg1">
                    <a:lumMod val="65000"/>
                  </a:schemeClr>
                </a:solidFill>
              </a:rPr>
              <a:t>(KMK, 2022, S.9)</a:t>
            </a:r>
          </a:p>
          <a:p>
            <a:pPr marL="342900" indent="-342900">
              <a:buFont typeface="Arial" panose="020B0604020202020204" pitchFamily="34" charset="0"/>
              <a:buChar char="•"/>
            </a:pPr>
            <a:r>
              <a:rPr lang="de-DE" dirty="0"/>
              <a:t>Beweisen als Spezialform des Argumentierens</a:t>
            </a:r>
          </a:p>
          <a:p>
            <a:pPr marL="342900" indent="-342900">
              <a:buFont typeface="Arial" panose="020B0604020202020204" pitchFamily="34" charset="0"/>
              <a:buChar char="•"/>
            </a:pPr>
            <a:r>
              <a:rPr lang="de-DE" dirty="0"/>
              <a:t>Unterschied: Grad der Formalisierung der Argumentation</a:t>
            </a:r>
          </a:p>
          <a:p>
            <a:pPr marL="342900" indent="-342900">
              <a:buFont typeface="Arial" panose="020B0604020202020204" pitchFamily="34" charset="0"/>
              <a:buChar char="•"/>
            </a:pPr>
            <a:r>
              <a:rPr lang="de-DE" dirty="0"/>
              <a:t>Kein Unterschied in der Anzahl oder Komplexität der Argumente</a:t>
            </a:r>
          </a:p>
          <a:p>
            <a:pPr algn="r"/>
            <a:r>
              <a:rPr lang="de-DE" sz="800" dirty="0">
                <a:solidFill>
                  <a:schemeClr val="bg1">
                    <a:lumMod val="65000"/>
                  </a:schemeClr>
                </a:solidFill>
              </a:rPr>
              <a:t>(Schwarzkopf, 2015)</a:t>
            </a:r>
          </a:p>
        </p:txBody>
      </p:sp>
      <p:sp>
        <p:nvSpPr>
          <p:cNvPr id="3" name="Titel 2">
            <a:extLst>
              <a:ext uri="{FF2B5EF4-FFF2-40B4-BE49-F238E27FC236}">
                <a16:creationId xmlns:a16="http://schemas.microsoft.com/office/drawing/2014/main" id="{960D334D-2745-2D6F-F500-6AC73979EC89}"/>
              </a:ext>
            </a:extLst>
          </p:cNvPr>
          <p:cNvSpPr>
            <a:spLocks noGrp="1"/>
          </p:cNvSpPr>
          <p:nvPr>
            <p:ph type="title"/>
          </p:nvPr>
        </p:nvSpPr>
        <p:spPr/>
        <p:txBody>
          <a:bodyPr/>
          <a:lstStyle/>
          <a:p>
            <a:r>
              <a:rPr lang="de-DE" dirty="0"/>
              <a:t>Argumentieren</a:t>
            </a:r>
          </a:p>
        </p:txBody>
      </p:sp>
      <p:sp>
        <p:nvSpPr>
          <p:cNvPr id="5" name="Foliennummernplatzhalter 4">
            <a:extLst>
              <a:ext uri="{FF2B5EF4-FFF2-40B4-BE49-F238E27FC236}">
                <a16:creationId xmlns:a16="http://schemas.microsoft.com/office/drawing/2014/main" id="{45776518-4BE1-9B91-F3AB-1691CD8A4568}"/>
              </a:ext>
            </a:extLst>
          </p:cNvPr>
          <p:cNvSpPr>
            <a:spLocks noGrp="1"/>
          </p:cNvSpPr>
          <p:nvPr>
            <p:ph type="sldNum" sz="quarter" idx="12"/>
          </p:nvPr>
        </p:nvSpPr>
        <p:spPr/>
        <p:txBody>
          <a:bodyPr/>
          <a:lstStyle/>
          <a:p>
            <a:fld id="{04DA90AE-A642-9F4D-BA94-82F41D55CFC7}" type="slidenum">
              <a:rPr lang="de-DE" smtClean="0"/>
              <a:pPr/>
              <a:t>9</a:t>
            </a:fld>
            <a:endParaRPr lang="de-DE" dirty="0"/>
          </a:p>
        </p:txBody>
      </p:sp>
      <p:sp>
        <p:nvSpPr>
          <p:cNvPr id="6" name="Textplatzhalter 5">
            <a:extLst>
              <a:ext uri="{FF2B5EF4-FFF2-40B4-BE49-F238E27FC236}">
                <a16:creationId xmlns:a16="http://schemas.microsoft.com/office/drawing/2014/main" id="{18041CDE-140B-2FE3-0DAB-2A55DAB01444}"/>
              </a:ext>
            </a:extLst>
          </p:cNvPr>
          <p:cNvSpPr>
            <a:spLocks noGrp="1"/>
          </p:cNvSpPr>
          <p:nvPr>
            <p:ph type="body" sz="quarter" idx="13"/>
          </p:nvPr>
        </p:nvSpPr>
        <p:spPr/>
        <p:txBody>
          <a:bodyPr/>
          <a:lstStyle/>
          <a:p>
            <a:endParaRPr lang="de-DE"/>
          </a:p>
        </p:txBody>
      </p:sp>
      <p:sp>
        <p:nvSpPr>
          <p:cNvPr id="7" name="Bildplatzhalter 6">
            <a:extLst>
              <a:ext uri="{FF2B5EF4-FFF2-40B4-BE49-F238E27FC236}">
                <a16:creationId xmlns:a16="http://schemas.microsoft.com/office/drawing/2014/main" id="{F746C6EE-7EA2-C7AA-F42C-79464F60A863}"/>
              </a:ext>
            </a:extLst>
          </p:cNvPr>
          <p:cNvSpPr>
            <a:spLocks noGrp="1"/>
          </p:cNvSpPr>
          <p:nvPr>
            <p:ph type="pic" sz="quarter" idx="14"/>
          </p:nvPr>
        </p:nvSpPr>
        <p:spPr/>
        <p:txBody>
          <a:bodyPr/>
          <a:lstStyle/>
          <a:p>
            <a:endParaRPr lang="de-DE"/>
          </a:p>
        </p:txBody>
      </p:sp>
    </p:spTree>
    <p:extLst>
      <p:ext uri="{BB962C8B-B14F-4D97-AF65-F5344CB8AC3E}">
        <p14:creationId xmlns:p14="http://schemas.microsoft.com/office/powerpoint/2010/main" val="338348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IPN 2020">
  <a:themeElements>
    <a:clrScheme name="IPN Farben 1">
      <a:dk1>
        <a:srgbClr val="000000"/>
      </a:dk1>
      <a:lt1>
        <a:srgbClr val="FFFFFF"/>
      </a:lt1>
      <a:dk2>
        <a:srgbClr val="003E7C"/>
      </a:dk2>
      <a:lt2>
        <a:srgbClr val="FFFFFF"/>
      </a:lt2>
      <a:accent1>
        <a:srgbClr val="6C6D6C"/>
      </a:accent1>
      <a:accent2>
        <a:srgbClr val="893750"/>
      </a:accent2>
      <a:accent3>
        <a:srgbClr val="D67824"/>
      </a:accent3>
      <a:accent4>
        <a:srgbClr val="3A7E70"/>
      </a:accent4>
      <a:accent5>
        <a:srgbClr val="4D6186"/>
      </a:accent5>
      <a:accent6>
        <a:srgbClr val="003E7C"/>
      </a:accent6>
      <a:hlink>
        <a:srgbClr val="2D6BA7"/>
      </a:hlink>
      <a:folHlink>
        <a:srgbClr val="E0E1E2"/>
      </a:folHlink>
    </a:clrScheme>
    <a:fontScheme name="IPN Schriften">
      <a:majorFont>
        <a:latin typeface="Linotype Syntax Com Regular"/>
        <a:ea typeface=""/>
        <a:cs typeface=""/>
      </a:majorFont>
      <a:minorFont>
        <a:latin typeface="Linotype Syntax Com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PN ppt Vorlage 16zu9 2023" id="{C600DA61-CBB0-4A49-B3A3-C45A80620C6B}" vid="{2B2906A9-0583-A041-8688-B2DF82D752B1}"/>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IPN 2020</Template>
  <TotalTime>0</TotalTime>
  <Words>3251</Words>
  <Application>Microsoft Macintosh PowerPoint</Application>
  <PresentationFormat>Benutzerdefiniert</PresentationFormat>
  <Paragraphs>555</Paragraphs>
  <Slides>46</Slides>
  <Notes>21</Notes>
  <HiddenSlides>2</HiddenSlides>
  <MMClips>0</MMClips>
  <ScaleCrop>false</ScaleCrop>
  <HeadingPairs>
    <vt:vector size="6" baseType="variant">
      <vt:variant>
        <vt:lpstr>Verwendete Schriftarten</vt:lpstr>
      </vt:variant>
      <vt:variant>
        <vt:i4>10</vt:i4>
      </vt:variant>
      <vt:variant>
        <vt:lpstr>Design</vt:lpstr>
      </vt:variant>
      <vt:variant>
        <vt:i4>1</vt:i4>
      </vt:variant>
      <vt:variant>
        <vt:lpstr>Folientitel</vt:lpstr>
      </vt:variant>
      <vt:variant>
        <vt:i4>46</vt:i4>
      </vt:variant>
    </vt:vector>
  </HeadingPairs>
  <TitlesOfParts>
    <vt:vector size="57" baseType="lpstr">
      <vt:lpstr>Arial</vt:lpstr>
      <vt:lpstr>Calibri</vt:lpstr>
      <vt:lpstr>Cambria Math</vt:lpstr>
      <vt:lpstr>Linotype Syntax Com</vt:lpstr>
      <vt:lpstr>Linotype Syntax Com Medium</vt:lpstr>
      <vt:lpstr>Linotype Syntax Com Regular</vt:lpstr>
      <vt:lpstr>Symbol</vt:lpstr>
      <vt:lpstr>Times New Roman</vt:lpstr>
      <vt:lpstr>Times Roman</vt:lpstr>
      <vt:lpstr>Wingdings</vt:lpstr>
      <vt:lpstr>IPN 2020</vt:lpstr>
      <vt:lpstr>VOR DER VERANSTALTUNG</vt:lpstr>
      <vt:lpstr>Beispiel für Sammlung typischer Fehler im Padlet</vt:lpstr>
      <vt:lpstr>SchülerInnen fundiert beim Beweisen und Argumentieren unterstützen</vt:lpstr>
      <vt:lpstr>Vorstellung</vt:lpstr>
      <vt:lpstr>Konkretes Aufgabenbeispiel</vt:lpstr>
      <vt:lpstr>Beweisen</vt:lpstr>
      <vt:lpstr>Beweisen in der Schule – Warum eigentlich?</vt:lpstr>
      <vt:lpstr>Beweisen in der Schule</vt:lpstr>
      <vt:lpstr>Argumentieren</vt:lpstr>
      <vt:lpstr>Ziele der Fortbildung</vt:lpstr>
      <vt:lpstr>Simulationen</vt:lpstr>
      <vt:lpstr>Lernbezogene Simulationen</vt:lpstr>
      <vt:lpstr>Simulationen in der Fortbildung von Lehrkräften</vt:lpstr>
      <vt:lpstr>Simulation</vt:lpstr>
      <vt:lpstr>Simulation</vt:lpstr>
      <vt:lpstr>Text aus erstem Video mit Anna</vt:lpstr>
      <vt:lpstr>Was kann beim Argumentieren alles schief gehen?</vt:lpstr>
      <vt:lpstr>Was ist Beweis- und Argumentationskompetenz?</vt:lpstr>
      <vt:lpstr>Indikatoren zur Diagnose</vt:lpstr>
      <vt:lpstr>Indikatoren Beweis- und Argumentationskompetenz</vt:lpstr>
      <vt:lpstr>Mathematisches Basiswissen</vt:lpstr>
      <vt:lpstr>Mathematisches Basiswissen</vt:lpstr>
      <vt:lpstr>Mathematisches Basiswissen</vt:lpstr>
      <vt:lpstr>Mathematisches Basiswissen</vt:lpstr>
      <vt:lpstr>Methodenwissen</vt:lpstr>
      <vt:lpstr>Methodenwissen</vt:lpstr>
      <vt:lpstr>Methodenwissen</vt:lpstr>
      <vt:lpstr>Methodenwissen</vt:lpstr>
      <vt:lpstr>Methodenwissen</vt:lpstr>
      <vt:lpstr>Problemlösestrategien</vt:lpstr>
      <vt:lpstr>Problemlösestrategien</vt:lpstr>
      <vt:lpstr>Problemlösestrategien</vt:lpstr>
      <vt:lpstr>Problemlösestrategien</vt:lpstr>
      <vt:lpstr>Kurze Anwendung / Pausenaktivität</vt:lpstr>
      <vt:lpstr>Zusammenspiel: SchülerInnen und Aufgabe</vt:lpstr>
      <vt:lpstr>Genaues Wissen um die Aufgaben-Anforderungen</vt:lpstr>
      <vt:lpstr>Verständnis der Aufgaben-Anforderungen</vt:lpstr>
      <vt:lpstr>Mathematisches Basiswissen</vt:lpstr>
      <vt:lpstr>Methodenwissen</vt:lpstr>
      <vt:lpstr>Problemlösestrategien</vt:lpstr>
      <vt:lpstr>Mögliches Vorgehen bei Aufgabenanalyse</vt:lpstr>
      <vt:lpstr>Aufgaben-Analyse</vt:lpstr>
      <vt:lpstr>Anwendung</vt:lpstr>
      <vt:lpstr>Zusammenfassung</vt:lpstr>
      <vt:lpstr>Beim nächsten Mal…</vt:lpstr>
      <vt:lpstr>Vielen Dank</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Michael Nickl</dc:creator>
  <cp:keywords/>
  <dc:description/>
  <cp:lastModifiedBy>Michael Nickl</cp:lastModifiedBy>
  <cp:revision>351</cp:revision>
  <cp:lastPrinted>2019-02-01T09:40:20Z</cp:lastPrinted>
  <dcterms:created xsi:type="dcterms:W3CDTF">2023-07-04T07:14:36Z</dcterms:created>
  <dcterms:modified xsi:type="dcterms:W3CDTF">2025-08-14T18:15:40Z</dcterms:modified>
  <cp:category/>
</cp:coreProperties>
</file>