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ags/tag5.xml" ContentType="application/vnd.openxmlformats-officedocument.presentationml.tag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4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Layouts/slideLayout12.xml" ContentType="application/vnd.openxmlformats-officedocument.presentationml.slideLayout+xml"/>
  <Override PartName="/ppt/theme/theme5.xml" ContentType="application/vnd.openxmlformats-officedocument.theme+xml"/>
  <Override PartName="/ppt/tags/tag14.xml" ContentType="application/vnd.openxmlformats-officedocument.presentationml.tags+xml"/>
  <Override PartName="/ppt/slideLayouts/slideLayout13.xml" ContentType="application/vnd.openxmlformats-officedocument.presentationml.slideLayout+xml"/>
  <Override PartName="/ppt/theme/theme6.xml" ContentType="application/vnd.openxmlformats-officedocument.theme+xml"/>
  <Override PartName="/ppt/tags/tag15.xml" ContentType="application/vnd.openxmlformats-officedocument.presentationml.tags+xml"/>
  <Override PartName="/ppt/slideLayouts/slideLayout14.xml" ContentType="application/vnd.openxmlformats-officedocument.presentationml.slideLayout+xml"/>
  <Override PartName="/ppt/theme/theme7.xml" ContentType="application/vnd.openxmlformats-officedocument.theme+xml"/>
  <Override PartName="/ppt/tags/tag16.xml" ContentType="application/vnd.openxmlformats-officedocument.presentationml.tags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3" r:id="rId1"/>
    <p:sldMasterId id="2147483668" r:id="rId2"/>
    <p:sldMasterId id="2147483674" r:id="rId3"/>
    <p:sldMasterId id="2147483648" r:id="rId4"/>
    <p:sldMasterId id="2147483684" r:id="rId5"/>
    <p:sldMasterId id="2147483697" r:id="rId6"/>
    <p:sldMasterId id="2147483712" r:id="rId7"/>
  </p:sldMasterIdLst>
  <p:notesMasterIdLst>
    <p:notesMasterId r:id="rId27"/>
  </p:notesMasterIdLst>
  <p:handoutMasterIdLst>
    <p:handoutMasterId r:id="rId28"/>
  </p:handoutMasterIdLst>
  <p:sldIdLst>
    <p:sldId id="441" r:id="rId8"/>
    <p:sldId id="442" r:id="rId9"/>
    <p:sldId id="409" r:id="rId10"/>
    <p:sldId id="434" r:id="rId11"/>
    <p:sldId id="412" r:id="rId12"/>
    <p:sldId id="416" r:id="rId13"/>
    <p:sldId id="435" r:id="rId14"/>
    <p:sldId id="439" r:id="rId15"/>
    <p:sldId id="436" r:id="rId16"/>
    <p:sldId id="438" r:id="rId17"/>
    <p:sldId id="418" r:id="rId18"/>
    <p:sldId id="419" r:id="rId19"/>
    <p:sldId id="420" r:id="rId20"/>
    <p:sldId id="428" r:id="rId21"/>
    <p:sldId id="426" r:id="rId22"/>
    <p:sldId id="437" r:id="rId23"/>
    <p:sldId id="433" r:id="rId24"/>
    <p:sldId id="443" r:id="rId25"/>
    <p:sldId id="444" r:id="rId26"/>
  </p:sldIdLst>
  <p:sldSz cx="12192000" cy="6858000"/>
  <p:notesSz cx="10234613" cy="7104063"/>
  <p:custDataLst>
    <p:tags r:id="rId29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239" userDrawn="1">
          <p15:clr>
            <a:srgbClr val="A4A3A4"/>
          </p15:clr>
        </p15:guide>
        <p15:guide id="2" pos="3224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84A6883-527E-BA0C-ADE5-74AB3280FE88}" name="Dominik Diermann" initials="DD" userId="Dominik Diermann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oenen, Jenna" initials="KJ" lastIdx="15" clrIdx="0"/>
  <p:cmAuthor id="2" name="Amina Zerouali" initials="AZ" lastIdx="8" clrIdx="1">
    <p:extLst>
      <p:ext uri="{19B8F6BF-5375-455C-9EA6-DF929625EA0E}">
        <p15:presenceInfo xmlns:p15="http://schemas.microsoft.com/office/powerpoint/2012/main" userId="Amina Zeroual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F0F3"/>
    <a:srgbClr val="2D7E94"/>
    <a:srgbClr val="49A5B7"/>
    <a:srgbClr val="E3F0F2"/>
    <a:srgbClr val="FFFFFF"/>
    <a:srgbClr val="005293"/>
    <a:srgbClr val="999999"/>
    <a:srgbClr val="98C6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84E427A-3D55-4303-BF80-6455036E1DE7}" styleName="Designformatvorlage 1 - Akz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E269D01E-BC32-4049-B463-5C60D7B0CCD2}" styleName="Designformatvorlage 2 - Akz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D083AE6-46FA-4A59-8FB0-9F97EB10719F}" styleName="Helle Formatvorlage 3 - Akz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Helle Formatvorlage 2 - Akz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D27102A9-8310-4765-A935-A1911B00CA55}" styleName="Helle Formatvorlage 1 - Akz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8EC20E35-A176-4012-BC5E-935CFFF8708E}" styleName="Mittlere Formatvorlag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4B1156A-380E-4F78-BDF5-A606A8083BF9}" styleName="Mittlere Formatvorlage 4 - Akz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74C1A8A3-306A-4EB7-A6B1-4F7E0EB9C5D6}" styleName="Mittlere Formatvorlage 3 - Akz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7AC3CCA-C797-4891-BE02-D94E43425B78}" styleName="Mittlere Formatvorlag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Helle Formatvorlag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912C8C85-51F0-491E-9774-3900AFEF0FD7}" styleName="Helle Formatvorlage 2 - Akz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F2DE63D5-997A-4646-A377-4702673A728D}" styleName="Helle Formatvorlage 2 - Akz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2833802-FEF1-4C79-8D5D-14CF1EAF98D9}" styleName="Helle Formatvorlage 2 - Akz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70" autoAdjust="0"/>
    <p:restoredTop sz="77823" autoAdjust="0"/>
  </p:normalViewPr>
  <p:slideViewPr>
    <p:cSldViewPr snapToGrid="0">
      <p:cViewPr varScale="1">
        <p:scale>
          <a:sx n="98" d="100"/>
          <a:sy n="98" d="100"/>
        </p:scale>
        <p:origin x="1984" y="19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35" d="100"/>
          <a:sy n="135" d="100"/>
        </p:scale>
        <p:origin x="-1518" y="-90"/>
      </p:cViewPr>
      <p:guideLst>
        <p:guide orient="horz" pos="2239"/>
        <p:guide pos="322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notesMaster" Target="notesMasters/notesMaster1.xml"/><Relationship Id="rId30" Type="http://schemas.openxmlformats.org/officeDocument/2006/relationships/commentAuthors" Target="commentAuthors.xml"/><Relationship Id="rId35" Type="http://schemas.microsoft.com/office/2018/10/relationships/authors" Target="authors.xml"/><Relationship Id="rId8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4434999" cy="355203"/>
          </a:xfrm>
          <a:prstGeom prst="rect">
            <a:avLst/>
          </a:prstGeom>
        </p:spPr>
        <p:txBody>
          <a:bodyPr vert="horz" lIns="94790" tIns="47394" rIns="94790" bIns="4739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5797250" y="0"/>
            <a:ext cx="4434999" cy="355203"/>
          </a:xfrm>
          <a:prstGeom prst="rect">
            <a:avLst/>
          </a:prstGeom>
        </p:spPr>
        <p:txBody>
          <a:bodyPr vert="horz" lIns="94790" tIns="47394" rIns="94790" bIns="4739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0751376-2EB8-4403-B858-305A8AAA6B01}" type="datetimeFigureOut">
              <a:rPr lang="en-GB"/>
              <a:pPr>
                <a:defRPr/>
              </a:pPr>
              <a:t>25/08/2025</a:t>
            </a:fld>
            <a:endParaRPr lang="en-GB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3" y="6747627"/>
            <a:ext cx="4434999" cy="355203"/>
          </a:xfrm>
          <a:prstGeom prst="rect">
            <a:avLst/>
          </a:prstGeom>
        </p:spPr>
        <p:txBody>
          <a:bodyPr vert="horz" lIns="94790" tIns="47394" rIns="94790" bIns="4739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5797250" y="6747627"/>
            <a:ext cx="4434999" cy="355203"/>
          </a:xfrm>
          <a:prstGeom prst="rect">
            <a:avLst/>
          </a:prstGeom>
        </p:spPr>
        <p:txBody>
          <a:bodyPr vert="horz" lIns="94790" tIns="47394" rIns="94790" bIns="4739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2C15F7A-46C6-4AD2-BFEC-842DCCCC19C4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90957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4434999" cy="355203"/>
          </a:xfrm>
          <a:prstGeom prst="rect">
            <a:avLst/>
          </a:prstGeom>
        </p:spPr>
        <p:txBody>
          <a:bodyPr vert="horz" lIns="94790" tIns="47394" rIns="94790" bIns="4739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5797250" y="0"/>
            <a:ext cx="4434999" cy="355203"/>
          </a:xfrm>
          <a:prstGeom prst="rect">
            <a:avLst/>
          </a:prstGeom>
        </p:spPr>
        <p:txBody>
          <a:bodyPr vert="horz" lIns="94790" tIns="47394" rIns="94790" bIns="4739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9C46BC9-2C9E-4670-A85A-6A588BA2D405}" type="datetimeFigureOut">
              <a:rPr lang="en-GB"/>
              <a:pPr>
                <a:defRPr/>
              </a:pPr>
              <a:t>25/08/2025</a:t>
            </a:fld>
            <a:endParaRPr lang="en-GB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749550" y="531813"/>
            <a:ext cx="4735513" cy="26654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90" tIns="47394" rIns="94790" bIns="47394" rtlCol="0" anchor="ctr"/>
          <a:lstStyle/>
          <a:p>
            <a:pPr lvl="0"/>
            <a:endParaRPr lang="en-GB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1023463" y="3374430"/>
            <a:ext cx="8187690" cy="3196829"/>
          </a:xfrm>
          <a:prstGeom prst="rect">
            <a:avLst/>
          </a:prstGeom>
        </p:spPr>
        <p:txBody>
          <a:bodyPr vert="horz" wrap="square" lIns="94790" tIns="47394" rIns="94790" bIns="47394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de-DE" dirty="0"/>
              <a:t>Textmasterformate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3" y="6747627"/>
            <a:ext cx="4434999" cy="355203"/>
          </a:xfrm>
          <a:prstGeom prst="rect">
            <a:avLst/>
          </a:prstGeom>
        </p:spPr>
        <p:txBody>
          <a:bodyPr vert="horz" lIns="94790" tIns="47394" rIns="94790" bIns="4739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5797250" y="6747627"/>
            <a:ext cx="4434999" cy="355203"/>
          </a:xfrm>
          <a:prstGeom prst="rect">
            <a:avLst/>
          </a:prstGeom>
        </p:spPr>
        <p:txBody>
          <a:bodyPr vert="horz" lIns="94790" tIns="47394" rIns="94790" bIns="4739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0AFC6D0-44D5-4EB7-828F-6F464F83D79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79973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182563" indent="-182563" algn="l" rtl="0" fontAlgn="base">
      <a:spcBef>
        <a:spcPct val="30000"/>
      </a:spcBef>
      <a:spcAft>
        <a:spcPct val="0"/>
      </a:spcAft>
      <a:buFont typeface="Arial" charset="0"/>
      <a:buChar char="•"/>
      <a:defRPr sz="1200" kern="1200">
        <a:solidFill>
          <a:schemeClr val="tx1"/>
        </a:solidFill>
        <a:latin typeface="+mn-lt"/>
        <a:ea typeface="+mn-ea"/>
        <a:cs typeface="Arial" charset="0"/>
      </a:defRPr>
    </a:lvl2pPr>
    <a:lvl3pPr marL="355600" indent="-173038" algn="l" rtl="0" fontAlgn="base">
      <a:spcBef>
        <a:spcPct val="30000"/>
      </a:spcBef>
      <a:spcAft>
        <a:spcPct val="0"/>
      </a:spcAft>
      <a:buFont typeface="Symbol" pitchFamily="18" charset="2"/>
      <a:buChar char="-"/>
      <a:defRPr sz="1200" kern="1200">
        <a:solidFill>
          <a:schemeClr val="tx1"/>
        </a:solidFill>
        <a:latin typeface="+mn-lt"/>
        <a:ea typeface="+mn-ea"/>
        <a:cs typeface="Arial" charset="0"/>
      </a:defRPr>
    </a:lvl3pPr>
    <a:lvl4pPr marL="538163" indent="-182563" algn="l" rtl="0" fontAlgn="base">
      <a:spcBef>
        <a:spcPct val="30000"/>
      </a:spcBef>
      <a:spcAft>
        <a:spcPct val="0"/>
      </a:spcAft>
      <a:buFont typeface="Courier New" pitchFamily="49" charset="0"/>
      <a:buChar char="o"/>
      <a:defRPr sz="1200" kern="1200">
        <a:solidFill>
          <a:schemeClr val="tx1"/>
        </a:solidFill>
        <a:latin typeface="+mn-lt"/>
        <a:ea typeface="+mn-ea"/>
        <a:cs typeface="Arial" charset="0"/>
      </a:defRPr>
    </a:lvl4pPr>
    <a:lvl5pPr marL="720725" indent="-182563" algn="l" rtl="0" fontAlgn="base">
      <a:spcBef>
        <a:spcPct val="30000"/>
      </a:spcBef>
      <a:spcAft>
        <a:spcPct val="0"/>
      </a:spcAft>
      <a:buFont typeface="Wingdings" pitchFamily="2" charset="2"/>
      <a:buChar char="§"/>
      <a:defRPr sz="1200" kern="1200">
        <a:solidFill>
          <a:schemeClr val="tx1"/>
        </a:solidFill>
        <a:latin typeface="+mn-lt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749550" y="531813"/>
            <a:ext cx="4735513" cy="2665412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0AFC6D0-44D5-4EB7-828F-6F464F83D79A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6952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2.xml"/><Relationship Id="rId4" Type="http://schemas.openxmlformats.org/officeDocument/2006/relationships/image" Target="../media/image14.e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3.xml"/><Relationship Id="rId4" Type="http://schemas.openxmlformats.org/officeDocument/2006/relationships/image" Target="../media/image15.emf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7.xml"/><Relationship Id="rId4" Type="http://schemas.openxmlformats.org/officeDocument/2006/relationships/image" Target="../media/image9.emf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8.xml"/><Relationship Id="rId4" Type="http://schemas.openxmlformats.org/officeDocument/2006/relationships/image" Target="../media/image10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9.xml"/><Relationship Id="rId4" Type="http://schemas.openxmlformats.org/officeDocument/2006/relationships/image" Target="../media/image11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0.xml"/><Relationship Id="rId4" Type="http://schemas.openxmlformats.org/officeDocument/2006/relationships/image" Target="../media/image12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1.xml"/><Relationship Id="rId4" Type="http://schemas.openxmlformats.org/officeDocument/2006/relationships/image" Target="../media/image13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 hidden="1">
            <a:extLst>
              <a:ext uri="{FF2B5EF4-FFF2-40B4-BE49-F238E27FC236}">
                <a16:creationId xmlns:a16="http://schemas.microsoft.com/office/drawing/2014/main" id="{FD1FEC4C-71CE-CF41-8C29-679451F8118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29512708"/>
              </p:ext>
            </p:extLst>
          </p:nvPr>
        </p:nvGraphicFramePr>
        <p:xfrm>
          <a:off x="2118" y="1588"/>
          <a:ext cx="1636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7772400" imgH="10058400" progId="TCLayout.ActiveDocument.1">
                  <p:embed/>
                </p:oleObj>
              </mc:Choice>
              <mc:Fallback>
                <p:oleObj name="think-cell Folie" r:id="rId3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1636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Inhaltsplatzhalter 2"/>
          <p:cNvSpPr>
            <a:spLocks noGrp="1"/>
          </p:cNvSpPr>
          <p:nvPr>
            <p:ph idx="10" hasCustomPrompt="1"/>
          </p:nvPr>
        </p:nvSpPr>
        <p:spPr>
          <a:xfrm>
            <a:off x="425451" y="1978721"/>
            <a:ext cx="11345332" cy="127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50000"/>
              </a:lnSpc>
              <a:defRPr lang="de-DE" sz="1600" baseline="0" noProof="0" dirty="0" smtClean="0"/>
            </a:lvl1pPr>
            <a:lvl2pPr>
              <a:defRPr lang="de-DE" noProof="0" dirty="0" smtClean="0"/>
            </a:lvl2pPr>
          </a:lstStyle>
          <a:p>
            <a:pPr lvl="0"/>
            <a:r>
              <a:rPr lang="de-DE" noProof="0" dirty="0"/>
              <a:t>Referent</a:t>
            </a:r>
            <a:br>
              <a:rPr lang="de-DE" noProof="0" dirty="0"/>
            </a:br>
            <a:r>
              <a:rPr lang="de-DE" noProof="0" dirty="0"/>
              <a:t>Ort, Datum (Schreibweise: 00. Januar 2015)</a:t>
            </a:r>
          </a:p>
        </p:txBody>
      </p:sp>
      <p:sp>
        <p:nvSpPr>
          <p:cNvPr id="14" name="Rechteck 13"/>
          <p:cNvSpPr/>
          <p:nvPr userDrawn="1"/>
        </p:nvSpPr>
        <p:spPr bwMode="auto">
          <a:xfrm>
            <a:off x="11130180" y="6408271"/>
            <a:ext cx="766981" cy="35858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8CB1E-F828-4F11-99E0-327109AF9DA4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de-DE"/>
              <a:t>Diermann, Forster, Voit | Didaktik der Chemie | dominik.diermann@tum.de | katharina.forster@tum.de | anne.voit@tum.de </a:t>
            </a:r>
            <a:endParaRPr lang="en-US" dirty="0"/>
          </a:p>
        </p:txBody>
      </p:sp>
      <p:sp>
        <p:nvSpPr>
          <p:cNvPr id="8" name="Titel 1"/>
          <p:cNvSpPr>
            <a:spLocks noGrp="1"/>
          </p:cNvSpPr>
          <p:nvPr>
            <p:ph type="title" hasCustomPrompt="1"/>
          </p:nvPr>
        </p:nvSpPr>
        <p:spPr>
          <a:xfrm>
            <a:off x="425451" y="305222"/>
            <a:ext cx="11345332" cy="410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lnSpc>
                <a:spcPts val="3200"/>
              </a:lnSpc>
              <a:defRPr lang="de-DE" sz="3000" noProof="0" dirty="0"/>
            </a:lvl1pPr>
          </a:lstStyle>
          <a:p>
            <a:pPr lvl="0"/>
            <a:r>
              <a:rPr lang="de-DE" noProof="0" dirty="0"/>
              <a:t>Titel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71855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ße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 hidden="1">
            <a:extLst>
              <a:ext uri="{FF2B5EF4-FFF2-40B4-BE49-F238E27FC236}">
                <a16:creationId xmlns:a16="http://schemas.microsoft.com/office/drawing/2014/main" id="{A6991D1A-6998-684B-A6E0-D6FF82F0A0B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72006496"/>
              </p:ext>
            </p:extLst>
          </p:nvPr>
        </p:nvGraphicFramePr>
        <p:xfrm>
          <a:off x="2118" y="1588"/>
          <a:ext cx="1636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7772400" imgH="10058400" progId="TCLayout.ActiveDocument.1">
                  <p:embed/>
                </p:oleObj>
              </mc:Choice>
              <mc:Fallback>
                <p:oleObj name="think-cell Folie" r:id="rId3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1636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25453" y="1762189"/>
            <a:ext cx="11345332" cy="714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14000"/>
              </a:lnSpc>
              <a:defRPr lang="de-DE" noProof="0" dirty="0" smtClean="0"/>
            </a:lvl1pPr>
          </a:lstStyle>
          <a:p>
            <a:pPr lvl="0"/>
            <a:r>
              <a:rPr lang="de-DE" noProof="0"/>
              <a:t>Inhalt durch Klicken bearbeiten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E58CB1E-F828-4F11-99E0-327109AF9DA4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noProof="0"/>
              <a:t>Diermann, Forster, Voit | Didaktik der Chemie | dominik.diermann@tum.de | katharina.forster@tum.de | anne.voit@tum.de </a:t>
            </a:r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7"/>
          </p:nvPr>
        </p:nvSpPr>
        <p:spPr>
          <a:xfrm>
            <a:off x="0" y="2476500"/>
            <a:ext cx="12192000" cy="438150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8" name="Titel 1"/>
          <p:cNvSpPr>
            <a:spLocks noGrp="1"/>
          </p:cNvSpPr>
          <p:nvPr>
            <p:ph type="title" hasCustomPrompt="1"/>
          </p:nvPr>
        </p:nvSpPr>
        <p:spPr>
          <a:xfrm>
            <a:off x="425453" y="299835"/>
            <a:ext cx="11345332" cy="410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lnSpc>
                <a:spcPts val="3200"/>
              </a:lnSpc>
              <a:defRPr lang="de-DE" sz="3000" noProof="0" dirty="0"/>
            </a:lvl1pPr>
          </a:lstStyle>
          <a:p>
            <a:pPr lvl="0"/>
            <a:r>
              <a:rPr lang="de-DE" noProof="0" dirty="0"/>
              <a:t>Titel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1115081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er formatfüll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 hidden="1">
            <a:extLst>
              <a:ext uri="{FF2B5EF4-FFF2-40B4-BE49-F238E27FC236}">
                <a16:creationId xmlns:a16="http://schemas.microsoft.com/office/drawing/2014/main" id="{FEA0DB70-8A5D-E54A-8CF9-4C277326146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448362735"/>
              </p:ext>
            </p:extLst>
          </p:nvPr>
        </p:nvGraphicFramePr>
        <p:xfrm>
          <a:off x="2118" y="1588"/>
          <a:ext cx="1636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7772400" imgH="10058400" progId="TCLayout.ActiveDocument.1">
                  <p:embed/>
                </p:oleObj>
              </mc:Choice>
              <mc:Fallback>
                <p:oleObj name="think-cell Folie" r:id="rId3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1636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Bildplatzhalter 2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1691640"/>
            <a:ext cx="12192000" cy="5166360"/>
          </a:xfrm>
          <a:prstGeom prst="rect">
            <a:avLst/>
          </a:prstGeom>
        </p:spPr>
        <p:txBody>
          <a:bodyPr/>
          <a:lstStyle>
            <a:lvl1pPr>
              <a:lnSpc>
                <a:spcPct val="114000"/>
              </a:lnSpc>
              <a:defRPr/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E58CB1E-F828-4F11-99E0-327109AF9DA4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/>
              <a:t>Diermann, Forster, Voit | Didaktik der Chemie | dominik.diermann@tum.de | katharina.forster@tum.de | anne.voit@tum.de </a:t>
            </a:r>
            <a:endParaRPr lang="en-US" dirty="0"/>
          </a:p>
        </p:txBody>
      </p:sp>
      <p:sp>
        <p:nvSpPr>
          <p:cNvPr id="7" name="Titel 1"/>
          <p:cNvSpPr>
            <a:spLocks noGrp="1"/>
          </p:cNvSpPr>
          <p:nvPr>
            <p:ph type="title" hasCustomPrompt="1"/>
          </p:nvPr>
        </p:nvSpPr>
        <p:spPr>
          <a:xfrm>
            <a:off x="414883" y="305222"/>
            <a:ext cx="11345332" cy="410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lnSpc>
                <a:spcPts val="3200"/>
              </a:lnSpc>
              <a:defRPr lang="de-DE" sz="3000" noProof="0" dirty="0"/>
            </a:lvl1pPr>
          </a:lstStyle>
          <a:p>
            <a:pPr lvl="0"/>
            <a:r>
              <a:rPr lang="de-DE" noProof="0" dirty="0"/>
              <a:t>Titel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42579873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"/>
          <p:cNvSpPr>
            <a:spLocks noGrp="1"/>
          </p:cNvSpPr>
          <p:nvPr>
            <p:ph type="title" hasCustomPrompt="1"/>
          </p:nvPr>
        </p:nvSpPr>
        <p:spPr>
          <a:xfrm>
            <a:off x="425454" y="994334"/>
            <a:ext cx="11345332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lnSpc>
                <a:spcPts val="3200"/>
              </a:lnSpc>
              <a:defRPr lang="de-DE" sz="3000" baseline="0" noProof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noProof="0" dirty="0"/>
              <a:t>Präsentationsmuster</a:t>
            </a:r>
            <a:br>
              <a:rPr lang="de-DE" noProof="0" dirty="0"/>
            </a:br>
            <a:br>
              <a:rPr lang="de-DE" noProof="0" dirty="0"/>
            </a:br>
            <a:r>
              <a:rPr lang="de-DE" noProof="0" dirty="0"/>
              <a:t>kann auch als </a:t>
            </a:r>
            <a:r>
              <a:rPr lang="de-DE" noProof="0" dirty="0" err="1"/>
              <a:t>Kapiteltrenner</a:t>
            </a:r>
            <a:r>
              <a:rPr lang="de-DE" noProof="0" dirty="0"/>
              <a:t> verwendet werden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58CB1E-F828-4F11-99E0-327109AF9DA4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Diermann, Forster, Voit | Didaktik der Chemie | dominik.diermann@tum.de | katharina.forster@tum.de | anne.voit@tum.de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550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58CB1E-F828-4F11-99E0-327109AF9DA4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Diermann, Forster, Voit | Didaktik der Chemie | dominik.diermann@tum.de | katharina.forster@tum.de | anne.voit@tum.de </a:t>
            </a:r>
            <a:endParaRPr lang="en-US" dirty="0"/>
          </a:p>
        </p:txBody>
      </p:sp>
      <p:sp>
        <p:nvSpPr>
          <p:cNvPr id="5" name="Titel 1"/>
          <p:cNvSpPr>
            <a:spLocks noGrp="1"/>
          </p:cNvSpPr>
          <p:nvPr>
            <p:ph type="title" hasCustomPrompt="1"/>
          </p:nvPr>
        </p:nvSpPr>
        <p:spPr>
          <a:xfrm>
            <a:off x="425454" y="994334"/>
            <a:ext cx="11345332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lnSpc>
                <a:spcPts val="3200"/>
              </a:lnSpc>
              <a:defRPr lang="de-DE" sz="3000" baseline="0" noProof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noProof="0" dirty="0"/>
              <a:t>Präsentationsmuster</a:t>
            </a:r>
            <a:br>
              <a:rPr lang="de-DE" noProof="0" dirty="0"/>
            </a:br>
            <a:br>
              <a:rPr lang="de-DE" noProof="0" dirty="0"/>
            </a:br>
            <a:r>
              <a:rPr lang="de-DE" noProof="0" dirty="0"/>
              <a:t>kann auch als </a:t>
            </a:r>
            <a:r>
              <a:rPr lang="de-DE" noProof="0" dirty="0" err="1"/>
              <a:t>Kapiteltrenner</a:t>
            </a:r>
            <a:r>
              <a:rPr lang="de-DE" noProof="0" dirty="0"/>
              <a:t> verwendet werden</a:t>
            </a:r>
          </a:p>
        </p:txBody>
      </p:sp>
    </p:spTree>
    <p:extLst>
      <p:ext uri="{BB962C8B-B14F-4D97-AF65-F5344CB8AC3E}">
        <p14:creationId xmlns:p14="http://schemas.microsoft.com/office/powerpoint/2010/main" val="1718550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"/>
          <p:cNvSpPr>
            <a:spLocks noGrp="1"/>
          </p:cNvSpPr>
          <p:nvPr>
            <p:ph type="title" hasCustomPrompt="1"/>
          </p:nvPr>
        </p:nvSpPr>
        <p:spPr>
          <a:xfrm>
            <a:off x="425454" y="994334"/>
            <a:ext cx="11345332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lnSpc>
                <a:spcPts val="3200"/>
              </a:lnSpc>
              <a:defRPr lang="de-DE" sz="3000" baseline="0" noProof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noProof="0" dirty="0"/>
              <a:t>Präsentationsmuster</a:t>
            </a:r>
            <a:br>
              <a:rPr lang="de-DE" noProof="0" dirty="0"/>
            </a:br>
            <a:br>
              <a:rPr lang="de-DE" noProof="0" dirty="0"/>
            </a:br>
            <a:r>
              <a:rPr lang="de-DE" noProof="0" dirty="0"/>
              <a:t>kann auch als </a:t>
            </a:r>
            <a:r>
              <a:rPr lang="de-DE" noProof="0" dirty="0" err="1"/>
              <a:t>Kapiteltrenner</a:t>
            </a:r>
            <a:r>
              <a:rPr lang="de-DE" noProof="0" dirty="0"/>
              <a:t> verwendet werden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58CB1E-F828-4F11-99E0-327109AF9DA4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Diermann, Forster, Voit | Didaktik der Chemie | dominik.diermann@tum.de | katharina.forster@tum.de | anne.voit@tum.de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5464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"/>
          <p:cNvSpPr>
            <a:spLocks noGrp="1"/>
          </p:cNvSpPr>
          <p:nvPr>
            <p:ph type="title" hasCustomPrompt="1"/>
          </p:nvPr>
        </p:nvSpPr>
        <p:spPr>
          <a:xfrm>
            <a:off x="425454" y="994334"/>
            <a:ext cx="11345332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ts val="3200"/>
              </a:lnSpc>
              <a:defRPr lang="de-DE" sz="3000" noProof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noProof="0" dirty="0"/>
              <a:t>Titel der Präsentation durch Klicken bearbeiten</a:t>
            </a:r>
          </a:p>
        </p:txBody>
      </p:sp>
      <p:sp>
        <p:nvSpPr>
          <p:cNvPr id="16" name="Inhaltsplatzhalter 2"/>
          <p:cNvSpPr>
            <a:spLocks noGrp="1"/>
          </p:cNvSpPr>
          <p:nvPr>
            <p:ph idx="10" hasCustomPrompt="1"/>
          </p:nvPr>
        </p:nvSpPr>
        <p:spPr>
          <a:xfrm>
            <a:off x="425451" y="1978721"/>
            <a:ext cx="11345332" cy="127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50000"/>
              </a:lnSpc>
              <a:defRPr lang="de-DE" sz="1600" baseline="0" noProof="0" dirty="0" smtClean="0">
                <a:solidFill>
                  <a:schemeClr val="bg1"/>
                </a:solidFill>
              </a:defRPr>
            </a:lvl1pPr>
            <a:lvl2pPr>
              <a:defRPr lang="de-DE" noProof="0" dirty="0" smtClean="0"/>
            </a:lvl2pPr>
          </a:lstStyle>
          <a:p>
            <a:pPr lvl="0"/>
            <a:r>
              <a:rPr lang="de-DE" noProof="0" dirty="0"/>
              <a:t>Referent</a:t>
            </a:r>
            <a:br>
              <a:rPr lang="de-DE" noProof="0" dirty="0"/>
            </a:br>
            <a:r>
              <a:rPr lang="de-DE" noProof="0" dirty="0"/>
              <a:t>Ort, Datum (Schreibweise: 00. Januar 2015)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58CB1E-F828-4F11-99E0-327109AF9DA4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Diermann, Forster, Voit | Didaktik der Chemie | dominik.diermann@tum.de | katharina.forster@tum.de | anne.voit@tum.de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55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Inhaltsplatzhalter 2"/>
          <p:cNvSpPr>
            <a:spLocks noGrp="1"/>
          </p:cNvSpPr>
          <p:nvPr>
            <p:ph idx="10" hasCustomPrompt="1"/>
          </p:nvPr>
        </p:nvSpPr>
        <p:spPr>
          <a:xfrm>
            <a:off x="425451" y="1978721"/>
            <a:ext cx="11345332" cy="127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50000"/>
              </a:lnSpc>
              <a:defRPr lang="de-DE" sz="1600" baseline="0" noProof="0" dirty="0" smtClean="0">
                <a:solidFill>
                  <a:srgbClr val="000000"/>
                </a:solidFill>
              </a:defRPr>
            </a:lvl1pPr>
            <a:lvl2pPr>
              <a:defRPr lang="de-DE" noProof="0" dirty="0" smtClean="0"/>
            </a:lvl2pPr>
          </a:lstStyle>
          <a:p>
            <a:pPr lvl="0"/>
            <a:r>
              <a:rPr lang="de-DE" noProof="0" dirty="0"/>
              <a:t>Referent</a:t>
            </a:r>
            <a:br>
              <a:rPr lang="de-DE" noProof="0" dirty="0"/>
            </a:br>
            <a:r>
              <a:rPr lang="de-DE" noProof="0" dirty="0"/>
              <a:t>Ort, Datum (Schreibweise: 00. Januar 2015)</a:t>
            </a:r>
          </a:p>
        </p:txBody>
      </p:sp>
      <p:sp>
        <p:nvSpPr>
          <p:cNvPr id="14" name="Rechteck 13"/>
          <p:cNvSpPr/>
          <p:nvPr userDrawn="1"/>
        </p:nvSpPr>
        <p:spPr bwMode="auto">
          <a:xfrm>
            <a:off x="11130180" y="6408271"/>
            <a:ext cx="766981" cy="35858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58CB1E-F828-4F11-99E0-327109AF9DA4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Diermann, Forster, Voit | Didaktik der Chemie | dominik.diermann@tum.de | katharina.forster@tum.de | anne.voit@tum.de </a:t>
            </a:r>
            <a:endParaRPr lang="en-US" dirty="0"/>
          </a:p>
        </p:txBody>
      </p:sp>
      <p:sp>
        <p:nvSpPr>
          <p:cNvPr id="7" name="Titel 1"/>
          <p:cNvSpPr>
            <a:spLocks noGrp="1"/>
          </p:cNvSpPr>
          <p:nvPr>
            <p:ph type="title" hasCustomPrompt="1"/>
          </p:nvPr>
        </p:nvSpPr>
        <p:spPr>
          <a:xfrm>
            <a:off x="425454" y="994335"/>
            <a:ext cx="11345332" cy="410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lnSpc>
                <a:spcPts val="3200"/>
              </a:lnSpc>
              <a:defRPr lang="de-DE" sz="3000" noProof="0" dirty="0"/>
            </a:lvl1pPr>
          </a:lstStyle>
          <a:p>
            <a:pPr lvl="0"/>
            <a:r>
              <a:rPr lang="de-DE" noProof="0" dirty="0"/>
              <a:t>Titel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71855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 hidden="1">
            <a:extLst>
              <a:ext uri="{FF2B5EF4-FFF2-40B4-BE49-F238E27FC236}">
                <a16:creationId xmlns:a16="http://schemas.microsoft.com/office/drawing/2014/main" id="{AF29E7CF-82FB-5144-A54B-DBE2FEC061D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378502329"/>
              </p:ext>
            </p:extLst>
          </p:nvPr>
        </p:nvGraphicFramePr>
        <p:xfrm>
          <a:off x="2118" y="1588"/>
          <a:ext cx="1636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7772400" imgH="10058400" progId="TCLayout.ActiveDocument.1">
                  <p:embed/>
                </p:oleObj>
              </mc:Choice>
              <mc:Fallback>
                <p:oleObj name="think-cell Folie" r:id="rId3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1636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Inhaltsplatzhalter 2"/>
          <p:cNvSpPr>
            <a:spLocks noGrp="1"/>
          </p:cNvSpPr>
          <p:nvPr>
            <p:ph idx="10" hasCustomPrompt="1"/>
          </p:nvPr>
        </p:nvSpPr>
        <p:spPr>
          <a:xfrm>
            <a:off x="425451" y="1978721"/>
            <a:ext cx="11345332" cy="127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50000"/>
              </a:lnSpc>
              <a:defRPr lang="de-DE" sz="1600" baseline="0" noProof="0" dirty="0" smtClean="0"/>
            </a:lvl1pPr>
            <a:lvl2pPr>
              <a:defRPr lang="de-DE" noProof="0" dirty="0" smtClean="0"/>
            </a:lvl2pPr>
          </a:lstStyle>
          <a:p>
            <a:pPr lvl="0"/>
            <a:r>
              <a:rPr lang="de-DE" noProof="0" dirty="0"/>
              <a:t>Referent</a:t>
            </a:r>
            <a:br>
              <a:rPr lang="de-DE" noProof="0" dirty="0"/>
            </a:br>
            <a:r>
              <a:rPr lang="de-DE" noProof="0" dirty="0"/>
              <a:t>Ort, Datum (Schreibweise: 00. Januar 2015)</a:t>
            </a:r>
          </a:p>
        </p:txBody>
      </p:sp>
      <p:sp>
        <p:nvSpPr>
          <p:cNvPr id="14" name="Rechteck 13"/>
          <p:cNvSpPr/>
          <p:nvPr userDrawn="1"/>
        </p:nvSpPr>
        <p:spPr bwMode="auto">
          <a:xfrm>
            <a:off x="11130180" y="6408271"/>
            <a:ext cx="766981" cy="35858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8CB1E-F828-4F11-99E0-327109AF9DA4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de-DE"/>
              <a:t>Diermann, Forster, Voit | Didaktik der Chemie | dominik.diermann@tum.de | katharina.forster@tum.de | anne.voit@tum.de </a:t>
            </a:r>
            <a:endParaRPr lang="en-US" dirty="0"/>
          </a:p>
        </p:txBody>
      </p:sp>
      <p:sp>
        <p:nvSpPr>
          <p:cNvPr id="7" name="Titel 1"/>
          <p:cNvSpPr>
            <a:spLocks noGrp="1"/>
          </p:cNvSpPr>
          <p:nvPr>
            <p:ph type="title" hasCustomPrompt="1"/>
          </p:nvPr>
        </p:nvSpPr>
        <p:spPr>
          <a:xfrm>
            <a:off x="425451" y="249253"/>
            <a:ext cx="11345332" cy="410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lnSpc>
                <a:spcPts val="3200"/>
              </a:lnSpc>
              <a:defRPr lang="de-DE" sz="3000" noProof="0" dirty="0"/>
            </a:lvl1pPr>
          </a:lstStyle>
          <a:p>
            <a:pPr lvl="0"/>
            <a:r>
              <a:rPr lang="de-DE" noProof="0" dirty="0"/>
              <a:t>Titel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718550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425454" y="1762188"/>
            <a:ext cx="11345332" cy="4699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14000"/>
              </a:lnSpc>
              <a:defRPr lang="de-DE" noProof="0" dirty="0" smtClean="0"/>
            </a:lvl1pPr>
            <a:lvl2pPr>
              <a:lnSpc>
                <a:spcPct val="114000"/>
              </a:lnSpc>
              <a:defRPr lang="de-DE" noProof="0" dirty="0" smtClean="0"/>
            </a:lvl2pPr>
            <a:lvl3pPr>
              <a:defRPr sz="1600"/>
            </a:lvl3pPr>
          </a:lstStyle>
          <a:p>
            <a:pPr lvl="0"/>
            <a:r>
              <a:rPr lang="de-DE" noProof="0" dirty="0"/>
              <a:t>Inhalt durch Klicken bearbeiten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2"/>
            <a:r>
              <a:rPr lang="de-DE" noProof="0" dirty="0"/>
              <a:t>Dritte Ebene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 lIns="0" rIns="0"/>
          <a:lstStyle/>
          <a:p>
            <a:fld id="{CE58CB1E-F828-4F11-99E0-327109AF9DA4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Diermann, Forster, Voit | Didaktik der Chemie | dominik.diermann@tum.de | katharina.forster@tum.de | anne.voit@tum.de </a:t>
            </a:r>
            <a:endParaRPr lang="en-US" dirty="0"/>
          </a:p>
        </p:txBody>
      </p:sp>
      <p:sp>
        <p:nvSpPr>
          <p:cNvPr id="6" name="Titel 1"/>
          <p:cNvSpPr>
            <a:spLocks noGrp="1"/>
          </p:cNvSpPr>
          <p:nvPr>
            <p:ph type="title" hasCustomPrompt="1"/>
          </p:nvPr>
        </p:nvSpPr>
        <p:spPr>
          <a:xfrm>
            <a:off x="425454" y="994335"/>
            <a:ext cx="11345332" cy="410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lnSpc>
                <a:spcPts val="3200"/>
              </a:lnSpc>
              <a:defRPr lang="de-DE" sz="3000" noProof="0" dirty="0"/>
            </a:lvl1pPr>
          </a:lstStyle>
          <a:p>
            <a:pPr lvl="0"/>
            <a:r>
              <a:rPr lang="de-DE" noProof="0" dirty="0"/>
              <a:t>Titel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183948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>
            <a:extLst>
              <a:ext uri="{FF2B5EF4-FFF2-40B4-BE49-F238E27FC236}">
                <a16:creationId xmlns:a16="http://schemas.microsoft.com/office/drawing/2014/main" id="{8C642397-DF2F-6C4B-8F47-6A5101738B2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23436041"/>
              </p:ext>
            </p:extLst>
          </p:nvPr>
        </p:nvGraphicFramePr>
        <p:xfrm>
          <a:off x="2118" y="1588"/>
          <a:ext cx="1636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7772400" imgH="10058400" progId="TCLayout.ActiveDocument.1">
                  <p:embed/>
                </p:oleObj>
              </mc:Choice>
              <mc:Fallback>
                <p:oleObj name="think-cell Folie" r:id="rId3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1636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 useBgFill="1"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425454" y="2499360"/>
            <a:ext cx="11345332" cy="396240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14000"/>
              </a:lnSpc>
              <a:defRPr lang="de-DE" noProof="0" dirty="0" smtClean="0"/>
            </a:lvl1pPr>
            <a:lvl2pPr>
              <a:lnSpc>
                <a:spcPct val="114000"/>
              </a:lnSpc>
              <a:defRPr lang="de-DE" noProof="0" dirty="0" smtClean="0"/>
            </a:lvl2pPr>
            <a:lvl3pPr>
              <a:defRPr sz="1600"/>
            </a:lvl3pPr>
          </a:lstStyle>
          <a:p>
            <a:pPr lvl="0"/>
            <a:r>
              <a:rPr lang="de-DE" noProof="0" dirty="0"/>
              <a:t>Inhalt durch Klicken bearbeiten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2"/>
            <a:r>
              <a:rPr lang="de-DE" sz="1600" noProof="0" dirty="0"/>
              <a:t>Dritte Ebene</a:t>
            </a:r>
            <a:endParaRPr lang="de-DE" noProof="0" dirty="0"/>
          </a:p>
        </p:txBody>
      </p:sp>
      <p:sp useBgFill="1"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58CB1E-F828-4F11-99E0-327109AF9DA4}" type="slidenum">
              <a:rPr lang="de-DE" smtClean="0"/>
              <a:pPr/>
              <a:t>‹Nr.›</a:t>
            </a:fld>
            <a:endParaRPr lang="de-DE" dirty="0"/>
          </a:p>
        </p:txBody>
      </p:sp>
      <p:sp useBgFill="1">
        <p:nvSpPr>
          <p:cNvPr id="7" name="Fußzeilenplatzhalt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Diermann, Forster, Voit | Didaktik der Chemie | dominik.diermann@tum.de | katharina.forster@tum.de | anne.voit@tum.de </a:t>
            </a:r>
            <a:endParaRPr lang="en-US" dirty="0"/>
          </a:p>
        </p:txBody>
      </p:sp>
      <p:sp useBgFill="1">
        <p:nvSpPr>
          <p:cNvPr id="6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25453" y="1762189"/>
            <a:ext cx="11345332" cy="714951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14000"/>
              </a:lnSpc>
              <a:defRPr lang="de-DE" noProof="0" dirty="0" smtClean="0"/>
            </a:lvl1pPr>
          </a:lstStyle>
          <a:p>
            <a:pPr lvl="0"/>
            <a:r>
              <a:rPr lang="de-DE" noProof="0" dirty="0"/>
              <a:t>Inhalt durch Klicken bearbeiten</a:t>
            </a:r>
          </a:p>
        </p:txBody>
      </p:sp>
      <p:sp>
        <p:nvSpPr>
          <p:cNvPr id="8" name="Titel 1"/>
          <p:cNvSpPr>
            <a:spLocks noGrp="1"/>
          </p:cNvSpPr>
          <p:nvPr>
            <p:ph type="title" hasCustomPrompt="1"/>
          </p:nvPr>
        </p:nvSpPr>
        <p:spPr>
          <a:xfrm>
            <a:off x="425453" y="296090"/>
            <a:ext cx="11345332" cy="410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lnSpc>
                <a:spcPts val="3200"/>
              </a:lnSpc>
              <a:defRPr lang="de-DE" sz="3000" noProof="0" dirty="0"/>
            </a:lvl1pPr>
          </a:lstStyle>
          <a:p>
            <a:pPr lvl="0"/>
            <a:r>
              <a:rPr lang="de-DE" noProof="0" dirty="0"/>
              <a:t>Titel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183948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 hidden="1">
            <a:extLst>
              <a:ext uri="{FF2B5EF4-FFF2-40B4-BE49-F238E27FC236}">
                <a16:creationId xmlns:a16="http://schemas.microsoft.com/office/drawing/2014/main" id="{D9D78D53-3634-484B-A7D6-879B83F7918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49216108"/>
              </p:ext>
            </p:extLst>
          </p:nvPr>
        </p:nvGraphicFramePr>
        <p:xfrm>
          <a:off x="2118" y="1588"/>
          <a:ext cx="1636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7772400" imgH="10058400" progId="TCLayout.ActiveDocument.1">
                  <p:embed/>
                </p:oleObj>
              </mc:Choice>
              <mc:Fallback>
                <p:oleObj name="think-cell Folie" r:id="rId3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1636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Inhaltsplatzhalter 2"/>
          <p:cNvSpPr>
            <a:spLocks noGrp="1"/>
          </p:cNvSpPr>
          <p:nvPr>
            <p:ph idx="14" hasCustomPrompt="1"/>
          </p:nvPr>
        </p:nvSpPr>
        <p:spPr>
          <a:xfrm>
            <a:off x="425455" y="1762188"/>
            <a:ext cx="5574547" cy="4687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14000"/>
              </a:lnSpc>
              <a:defRPr lang="de-DE" noProof="0" dirty="0" smtClean="0"/>
            </a:lvl1pPr>
            <a:lvl2pPr>
              <a:lnSpc>
                <a:spcPct val="114000"/>
              </a:lnSpc>
              <a:defRPr lang="de-DE" noProof="0" dirty="0" smtClean="0"/>
            </a:lvl2pPr>
            <a:lvl3pPr>
              <a:defRPr sz="1600" baseline="0"/>
            </a:lvl3pPr>
          </a:lstStyle>
          <a:p>
            <a:pPr lvl="0"/>
            <a:r>
              <a:rPr lang="de-DE" noProof="0" dirty="0"/>
              <a:t>Inhalt durch Klicken bearbeiten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2"/>
            <a:r>
              <a:rPr lang="de-DE" sz="1600" noProof="0" dirty="0"/>
              <a:t>Dritte Ebene</a:t>
            </a:r>
            <a:endParaRPr lang="de-DE" noProof="0" dirty="0"/>
          </a:p>
        </p:txBody>
      </p:sp>
      <p:sp>
        <p:nvSpPr>
          <p:cNvPr id="13" name="Inhaltsplatzhalter 2"/>
          <p:cNvSpPr>
            <a:spLocks noGrp="1"/>
          </p:cNvSpPr>
          <p:nvPr>
            <p:ph idx="15" hasCustomPrompt="1"/>
          </p:nvPr>
        </p:nvSpPr>
        <p:spPr>
          <a:xfrm>
            <a:off x="6196239" y="1762188"/>
            <a:ext cx="5574547" cy="4687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14000"/>
              </a:lnSpc>
              <a:defRPr lang="de-DE" noProof="0" dirty="0" smtClean="0"/>
            </a:lvl1pPr>
            <a:lvl2pPr>
              <a:lnSpc>
                <a:spcPct val="114000"/>
              </a:lnSpc>
              <a:defRPr lang="de-DE" noProof="0" dirty="0" smtClean="0"/>
            </a:lvl2pPr>
            <a:lvl3pPr>
              <a:defRPr sz="1600"/>
            </a:lvl3pPr>
          </a:lstStyle>
          <a:p>
            <a:pPr lvl="0"/>
            <a:r>
              <a:rPr lang="de-DE" noProof="0" dirty="0"/>
              <a:t>Inhalt durch Klicken bearbeiten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2"/>
            <a:r>
              <a:rPr lang="de-DE" sz="1600" noProof="0" dirty="0"/>
              <a:t>Dritte Ebene</a:t>
            </a:r>
            <a:endParaRPr lang="de-DE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E58CB1E-F828-4F11-99E0-327109AF9DA4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Diermann, Forster, Voit | Didaktik der Chemie | dominik.diermann@tum.de | katharina.forster@tum.de | anne.voit@tum.de </a:t>
            </a:r>
            <a:endParaRPr lang="en-US" dirty="0"/>
          </a:p>
        </p:txBody>
      </p:sp>
      <p:sp>
        <p:nvSpPr>
          <p:cNvPr id="7" name="Titel 1"/>
          <p:cNvSpPr>
            <a:spLocks noGrp="1"/>
          </p:cNvSpPr>
          <p:nvPr>
            <p:ph type="title" hasCustomPrompt="1"/>
          </p:nvPr>
        </p:nvSpPr>
        <p:spPr>
          <a:xfrm>
            <a:off x="425455" y="305222"/>
            <a:ext cx="11345332" cy="410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lnSpc>
                <a:spcPts val="3200"/>
              </a:lnSpc>
              <a:defRPr lang="de-DE" sz="3000" noProof="0" dirty="0"/>
            </a:lvl1pPr>
          </a:lstStyle>
          <a:p>
            <a:pPr lvl="0"/>
            <a:r>
              <a:rPr lang="de-DE" noProof="0" dirty="0"/>
              <a:t>Titel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462901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 hidden="1">
            <a:extLst>
              <a:ext uri="{FF2B5EF4-FFF2-40B4-BE49-F238E27FC236}">
                <a16:creationId xmlns:a16="http://schemas.microsoft.com/office/drawing/2014/main" id="{8E310653-4176-7E41-8F02-813404342C1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48439767"/>
              </p:ext>
            </p:extLst>
          </p:nvPr>
        </p:nvGraphicFramePr>
        <p:xfrm>
          <a:off x="2118" y="1588"/>
          <a:ext cx="1636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7772400" imgH="10058400" progId="TCLayout.ActiveDocument.1">
                  <p:embed/>
                </p:oleObj>
              </mc:Choice>
              <mc:Fallback>
                <p:oleObj name="think-cell Folie" r:id="rId3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1636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25453" y="1762189"/>
            <a:ext cx="11345332" cy="714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14000"/>
              </a:lnSpc>
              <a:defRPr lang="de-DE" noProof="0" dirty="0" smtClean="0"/>
            </a:lvl1pPr>
          </a:lstStyle>
          <a:p>
            <a:pPr lvl="0"/>
            <a:r>
              <a:rPr lang="de-DE" noProof="0" dirty="0"/>
              <a:t>Inhalt durch Klicken bearbeiten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E58CB1E-F828-4F11-99E0-327109AF9DA4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noProof="0"/>
              <a:t>Diermann, Forster, Voit | Didaktik der Chemie | dominik.diermann@tum.de | katharina.forster@tum.de | anne.voit@tum.de </a:t>
            </a:r>
          </a:p>
        </p:txBody>
      </p:sp>
      <p:sp>
        <p:nvSpPr>
          <p:cNvPr id="8" name="Inhaltsplatzhalter 9"/>
          <p:cNvSpPr>
            <a:spLocks noGrp="1"/>
          </p:cNvSpPr>
          <p:nvPr>
            <p:ph sz="quarter" idx="18"/>
          </p:nvPr>
        </p:nvSpPr>
        <p:spPr>
          <a:xfrm>
            <a:off x="422656" y="2484001"/>
            <a:ext cx="5657088" cy="3974655"/>
          </a:xfrm>
          <a:prstGeom prst="rect">
            <a:avLst/>
          </a:prstGeom>
        </p:spPr>
        <p:txBody>
          <a:bodyPr lIns="0" rIns="0"/>
          <a:lstStyle>
            <a:lvl1pPr>
              <a:defRPr lang="de-DE" sz="16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/>
            </a:lvl2pPr>
            <a:lvl3pPr>
              <a:defRPr sz="1600"/>
            </a:lvl3pPr>
          </a:lstStyle>
          <a:p>
            <a:pPr lvl="0"/>
            <a:r>
              <a:rPr lang="de-DE" dirty="0"/>
              <a:t>Textmasterformate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sz="1600" dirty="0"/>
              <a:t>Dritte Ebene</a:t>
            </a:r>
            <a:endParaRPr lang="de-DE" dirty="0"/>
          </a:p>
        </p:txBody>
      </p:sp>
      <p:sp>
        <p:nvSpPr>
          <p:cNvPr id="11" name="Bildplatzhalter 2"/>
          <p:cNvSpPr>
            <a:spLocks noGrp="1"/>
          </p:cNvSpPr>
          <p:nvPr>
            <p:ph type="pic" sz="quarter" idx="14" hasCustomPrompt="1"/>
          </p:nvPr>
        </p:nvSpPr>
        <p:spPr>
          <a:xfrm>
            <a:off x="6112256" y="2484120"/>
            <a:ext cx="5659200" cy="3974400"/>
          </a:xfrm>
          <a:prstGeom prst="rect">
            <a:avLst/>
          </a:prstGeom>
        </p:spPr>
        <p:txBody>
          <a:bodyPr/>
          <a:lstStyle>
            <a:lvl1pPr>
              <a:lnSpc>
                <a:spcPct val="114000"/>
              </a:lnSpc>
              <a:defRPr/>
            </a:lvl1pPr>
          </a:lstStyle>
          <a:p>
            <a:endParaRPr lang="de-DE" dirty="0"/>
          </a:p>
        </p:txBody>
      </p:sp>
      <p:sp>
        <p:nvSpPr>
          <p:cNvPr id="10" name="Titel 1"/>
          <p:cNvSpPr>
            <a:spLocks noGrp="1"/>
          </p:cNvSpPr>
          <p:nvPr>
            <p:ph type="title" hasCustomPrompt="1"/>
          </p:nvPr>
        </p:nvSpPr>
        <p:spPr>
          <a:xfrm>
            <a:off x="439590" y="294403"/>
            <a:ext cx="11345332" cy="410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lnSpc>
                <a:spcPts val="3200"/>
              </a:lnSpc>
              <a:defRPr lang="de-DE" sz="3000" noProof="0" dirty="0"/>
            </a:lvl1pPr>
          </a:lstStyle>
          <a:p>
            <a:pPr lvl="0"/>
            <a:r>
              <a:rPr lang="de-DE" noProof="0" dirty="0"/>
              <a:t>Titel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111508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 + Text (Hintergrun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 hidden="1">
            <a:extLst>
              <a:ext uri="{FF2B5EF4-FFF2-40B4-BE49-F238E27FC236}">
                <a16:creationId xmlns:a16="http://schemas.microsoft.com/office/drawing/2014/main" id="{5C578CD9-FA22-CD40-9253-C53E2E86633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063971391"/>
              </p:ext>
            </p:extLst>
          </p:nvPr>
        </p:nvGraphicFramePr>
        <p:xfrm>
          <a:off x="2118" y="1588"/>
          <a:ext cx="1636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7772400" imgH="10058400" progId="TCLayout.ActiveDocument.1">
                  <p:embed/>
                </p:oleObj>
              </mc:Choice>
              <mc:Fallback>
                <p:oleObj name="think-cell Folie" r:id="rId3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1636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hteck 8"/>
          <p:cNvSpPr/>
          <p:nvPr userDrawn="1"/>
        </p:nvSpPr>
        <p:spPr bwMode="auto">
          <a:xfrm>
            <a:off x="0" y="2477140"/>
            <a:ext cx="12192000" cy="438086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eaLnBrk="0" hangingPunct="0"/>
            <a:endParaRPr lang="de-DE" sz="1000">
              <a:latin typeface="Arial" pitchFamily="34" charset="0"/>
            </a:endParaRPr>
          </a:p>
        </p:txBody>
      </p:sp>
      <p:sp>
        <p:nvSpPr>
          <p:cNvPr id="1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25453" y="1762189"/>
            <a:ext cx="11345332" cy="714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14000"/>
              </a:lnSpc>
              <a:defRPr lang="de-DE" noProof="0" dirty="0" smtClean="0"/>
            </a:lvl1pPr>
          </a:lstStyle>
          <a:p>
            <a:pPr lvl="0"/>
            <a:r>
              <a:rPr lang="de-DE" noProof="0" dirty="0"/>
              <a:t>Inhalt durch Klicken bearbeiten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E58CB1E-F828-4F11-99E0-327109AF9DA4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noProof="0"/>
              <a:t>Diermann, Forster, Voit | Didaktik der Chemie | dominik.diermann@tum.de | katharina.forster@tum.de | anne.voit@tum.de </a:t>
            </a:r>
          </a:p>
        </p:txBody>
      </p:sp>
      <p:sp>
        <p:nvSpPr>
          <p:cNvPr id="8" name="Inhaltsplatzhalter 9"/>
          <p:cNvSpPr>
            <a:spLocks noGrp="1"/>
          </p:cNvSpPr>
          <p:nvPr>
            <p:ph sz="quarter" idx="18"/>
          </p:nvPr>
        </p:nvSpPr>
        <p:spPr>
          <a:xfrm>
            <a:off x="422656" y="2484001"/>
            <a:ext cx="5657088" cy="3974655"/>
          </a:xfrm>
          <a:prstGeom prst="rect">
            <a:avLst/>
          </a:prstGeom>
        </p:spPr>
        <p:txBody>
          <a:bodyPr lIns="0" rIns="0"/>
          <a:lstStyle>
            <a:lvl1pPr>
              <a:defRPr lang="de-DE" sz="16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/>
            </a:lvl2pPr>
            <a:lvl3pPr>
              <a:defRPr sz="1600" baseline="0"/>
            </a:lvl3pPr>
          </a:lstStyle>
          <a:p>
            <a:pPr lvl="0"/>
            <a:r>
              <a:rPr lang="de-DE" dirty="0"/>
              <a:t>Textmasterformate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sz="1600" dirty="0"/>
              <a:t>Dritte Ebene</a:t>
            </a:r>
            <a:endParaRPr lang="de-DE" dirty="0"/>
          </a:p>
        </p:txBody>
      </p:sp>
      <p:sp>
        <p:nvSpPr>
          <p:cNvPr id="11" name="Bildplatzhalter 2"/>
          <p:cNvSpPr>
            <a:spLocks noGrp="1"/>
          </p:cNvSpPr>
          <p:nvPr>
            <p:ph type="pic" sz="quarter" idx="14" hasCustomPrompt="1"/>
          </p:nvPr>
        </p:nvSpPr>
        <p:spPr>
          <a:xfrm>
            <a:off x="6112256" y="2484120"/>
            <a:ext cx="5659200" cy="3974400"/>
          </a:xfrm>
          <a:prstGeom prst="rect">
            <a:avLst/>
          </a:prstGeom>
        </p:spPr>
        <p:txBody>
          <a:bodyPr/>
          <a:lstStyle>
            <a:lvl1pPr>
              <a:lnSpc>
                <a:spcPct val="114000"/>
              </a:lnSpc>
              <a:defRPr/>
            </a:lvl1pPr>
          </a:lstStyle>
          <a:p>
            <a:endParaRPr lang="de-DE" dirty="0"/>
          </a:p>
        </p:txBody>
      </p:sp>
      <p:sp>
        <p:nvSpPr>
          <p:cNvPr id="10" name="Titel 1"/>
          <p:cNvSpPr>
            <a:spLocks noGrp="1"/>
          </p:cNvSpPr>
          <p:nvPr>
            <p:ph type="title" hasCustomPrompt="1"/>
          </p:nvPr>
        </p:nvSpPr>
        <p:spPr>
          <a:xfrm>
            <a:off x="407078" y="294403"/>
            <a:ext cx="11345332" cy="410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lnSpc>
                <a:spcPts val="3200"/>
              </a:lnSpc>
              <a:defRPr lang="de-DE" sz="3000" noProof="0" dirty="0"/>
            </a:lvl1pPr>
          </a:lstStyle>
          <a:p>
            <a:pPr lvl="0"/>
            <a:r>
              <a:rPr lang="de-DE" noProof="0" dirty="0"/>
              <a:t>Titel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111508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wmf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6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emf"/><Relationship Id="rId4" Type="http://schemas.openxmlformats.org/officeDocument/2006/relationships/oleObject" Target="../embeddings/oleObject3.bin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wmf"/><Relationship Id="rId5" Type="http://schemas.openxmlformats.org/officeDocument/2006/relationships/image" Target="../media/image7.emf"/><Relationship Id="rId4" Type="http://schemas.openxmlformats.org/officeDocument/2006/relationships/oleObject" Target="../embeddings/oleObject4.bin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image" Target="../media/image2.wmf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image" Target="../media/image8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oleObject" Target="../embeddings/oleObject5.bin"/><Relationship Id="rId5" Type="http://schemas.openxmlformats.org/officeDocument/2006/relationships/slideLayout" Target="../slideLayouts/slideLayout8.xml"/><Relationship Id="rId10" Type="http://schemas.openxmlformats.org/officeDocument/2006/relationships/tags" Target="../tags/tag6.xml"/><Relationship Id="rId4" Type="http://schemas.openxmlformats.org/officeDocument/2006/relationships/slideLayout" Target="../slideLayouts/slideLayout7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emf"/><Relationship Id="rId5" Type="http://schemas.openxmlformats.org/officeDocument/2006/relationships/image" Target="../media/image16.emf"/><Relationship Id="rId4" Type="http://schemas.openxmlformats.org/officeDocument/2006/relationships/oleObject" Target="../embeddings/oleObject13.bin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emf"/><Relationship Id="rId5" Type="http://schemas.openxmlformats.org/officeDocument/2006/relationships/image" Target="../media/image17.emf"/><Relationship Id="rId4" Type="http://schemas.openxmlformats.org/officeDocument/2006/relationships/oleObject" Target="../embeddings/oleObject14.bin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.emf"/><Relationship Id="rId5" Type="http://schemas.openxmlformats.org/officeDocument/2006/relationships/image" Target="../media/image16.emf"/><Relationship Id="rId4" Type="http://schemas.openxmlformats.org/officeDocument/2006/relationships/oleObject" Target="../embeddings/oleObject13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3F0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 hidden="1">
            <a:extLst>
              <a:ext uri="{FF2B5EF4-FFF2-40B4-BE49-F238E27FC236}">
                <a16:creationId xmlns:a16="http://schemas.microsoft.com/office/drawing/2014/main" id="{5E325FFC-3A5F-1445-BC4C-3581A962E28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161137443"/>
              </p:ext>
            </p:extLst>
          </p:nvPr>
        </p:nvGraphicFramePr>
        <p:xfrm>
          <a:off x="2118" y="1588"/>
          <a:ext cx="1636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7772400" imgH="10058400" progId="TCLayout.ActiveDocument.1">
                  <p:embed/>
                </p:oleObj>
              </mc:Choice>
              <mc:Fallback>
                <p:oleObj name="think-cell Folie" r:id="rId4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1636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Bild 8" descr="20150416 tum logo blau png final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21887" y="324685"/>
            <a:ext cx="647130" cy="320400"/>
          </a:xfrm>
          <a:prstGeom prst="rect">
            <a:avLst/>
          </a:prstGeom>
        </p:spPr>
      </p:pic>
      <p:sp>
        <p:nvSpPr>
          <p:cNvPr id="10" name="Fußzeilenplatzhalter 3"/>
          <p:cNvSpPr>
            <a:spLocks noGrp="1"/>
          </p:cNvSpPr>
          <p:nvPr>
            <p:ph type="ftr" sz="quarter" idx="3"/>
          </p:nvPr>
        </p:nvSpPr>
        <p:spPr>
          <a:xfrm>
            <a:off x="414883" y="6473314"/>
            <a:ext cx="10439384" cy="384687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Diermann, Forster, Voit | Didaktik der Chemie | dominik.diermann@tum.de | katharina.forster@tum.de | anne.voit@tum.de </a:t>
            </a:r>
            <a:endParaRPr lang="en-US" dirty="0"/>
          </a:p>
        </p:txBody>
      </p:sp>
      <p:sp>
        <p:nvSpPr>
          <p:cNvPr id="11" name="Foliennummernplatzhalter 4"/>
          <p:cNvSpPr>
            <a:spLocks noGrp="1"/>
          </p:cNvSpPr>
          <p:nvPr>
            <p:ph type="sldNum" sz="quarter" idx="4"/>
          </p:nvPr>
        </p:nvSpPr>
        <p:spPr>
          <a:xfrm>
            <a:off x="9033245" y="6473314"/>
            <a:ext cx="27360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CE58CB1E-F828-4F11-99E0-327109AF9DA4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hf sldNum="0" hdr="0" ftr="0" dt="0"/>
  <p:txStyles>
    <p:titleStyle>
      <a:lvl1pPr algn="l" rtl="0" eaLnBrk="1" fontAlgn="base" hangingPunct="1">
        <a:lnSpc>
          <a:spcPct val="125000"/>
        </a:lnSpc>
        <a:spcBef>
          <a:spcPct val="0"/>
        </a:spcBef>
        <a:spcAft>
          <a:spcPct val="0"/>
        </a:spcAft>
        <a:defRPr sz="22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6213" indent="-176213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60363" indent="-184150" algn="l" rtl="0" eaLnBrk="1" fontAlgn="base" hangingPunct="1">
        <a:lnSpc>
          <a:spcPct val="125000"/>
        </a:lnSpc>
        <a:spcBef>
          <a:spcPct val="0"/>
        </a:spcBef>
        <a:spcAft>
          <a:spcPct val="0"/>
        </a:spcAft>
        <a:buFont typeface="Symbol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177800" algn="l" rtl="0" eaLnBrk="1" fontAlgn="base" hangingPunct="1">
        <a:lnSpc>
          <a:spcPct val="125000"/>
        </a:lnSpc>
        <a:spcBef>
          <a:spcPct val="0"/>
        </a:spcBef>
        <a:spcAft>
          <a:spcPct val="0"/>
        </a:spcAft>
        <a:buFont typeface="Symbol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14375" indent="-176213" algn="l" rtl="0" eaLnBrk="1" fontAlgn="base" hangingPunct="1">
        <a:lnSpc>
          <a:spcPct val="125000"/>
        </a:lnSpc>
        <a:spcBef>
          <a:spcPct val="0"/>
        </a:spcBef>
        <a:spcAft>
          <a:spcPct val="0"/>
        </a:spcAft>
        <a:buFont typeface="Symbol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3F0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 hidden="1">
            <a:extLst>
              <a:ext uri="{FF2B5EF4-FFF2-40B4-BE49-F238E27FC236}">
                <a16:creationId xmlns:a16="http://schemas.microsoft.com/office/drawing/2014/main" id="{E8C0F55F-B6D1-F643-B672-95582EB3CFC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805967710"/>
              </p:ext>
            </p:extLst>
          </p:nvPr>
        </p:nvGraphicFramePr>
        <p:xfrm>
          <a:off x="2118" y="1588"/>
          <a:ext cx="1636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7772400" imgH="10058400" progId="TCLayout.ActiveDocument.1">
                  <p:embed/>
                </p:oleObj>
              </mc:Choice>
              <mc:Fallback>
                <p:oleObj name="think-cell Folie" r:id="rId4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1636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feld 22"/>
          <p:cNvSpPr txBox="1"/>
          <p:nvPr/>
        </p:nvSpPr>
        <p:spPr>
          <a:xfrm>
            <a:off x="10284440" y="6563283"/>
            <a:ext cx="1487168" cy="193002"/>
          </a:xfrm>
          <a:prstGeom prst="rect">
            <a:avLst/>
          </a:prstGeom>
        </p:spPr>
        <p:txBody>
          <a:bodyPr wrap="square" lIns="0" tIns="0" rIns="0" bIns="0" rtlCol="0" anchor="b" anchorCtr="0">
            <a:spAutoFit/>
          </a:bodyPr>
          <a:lstStyle/>
          <a:p>
            <a:pPr algn="r">
              <a:lnSpc>
                <a:spcPct val="114000"/>
              </a:lnSpc>
            </a:pPr>
            <a:fld id="{C51078C5-4710-4254-8001-F1C0900803FD}" type="slidenum">
              <a:rPr lang="de-DE" sz="1200" smtClean="0">
                <a:latin typeface="+mn-lt"/>
                <a:cs typeface="Arial" pitchFamily="34" charset="0"/>
              </a:rPr>
              <a:pPr algn="r">
                <a:lnSpc>
                  <a:spcPct val="114000"/>
                </a:lnSpc>
              </a:pPr>
              <a:t>‹Nr.›</a:t>
            </a:fld>
            <a:endParaRPr lang="de-DE" sz="1200" dirty="0">
              <a:latin typeface="+mn-lt"/>
              <a:cs typeface="Arial" pitchFamily="34" charset="0"/>
            </a:endParaRPr>
          </a:p>
        </p:txBody>
      </p:sp>
      <p:pic>
        <p:nvPicPr>
          <p:cNvPr id="5" name="Bild 4" descr="Fahnen_HG.jp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-56709" y="0"/>
            <a:ext cx="12246708" cy="6858000"/>
          </a:xfrm>
          <a:prstGeom prst="rect">
            <a:avLst/>
          </a:prstGeom>
        </p:spPr>
      </p:pic>
      <p:pic>
        <p:nvPicPr>
          <p:cNvPr id="7" name="Bild 6" descr="20150416 tum logo blau png final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963503" y="324650"/>
            <a:ext cx="799629" cy="320400"/>
          </a:xfrm>
          <a:prstGeom prst="rect">
            <a:avLst/>
          </a:prstGeom>
        </p:spPr>
      </p:pic>
      <p:sp>
        <p:nvSpPr>
          <p:cNvPr id="8" name="Foliennummernplatzhalter 4"/>
          <p:cNvSpPr>
            <a:spLocks noGrp="1"/>
          </p:cNvSpPr>
          <p:nvPr>
            <p:ph type="sldNum" sz="quarter" idx="4"/>
          </p:nvPr>
        </p:nvSpPr>
        <p:spPr>
          <a:xfrm>
            <a:off x="9033245" y="6473314"/>
            <a:ext cx="27360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CE58CB1E-F828-4F11-99E0-327109AF9DA4}" type="slidenum">
              <a:rPr lang="de-DE" noProof="0" smtClean="0"/>
              <a:pPr/>
              <a:t>‹Nr.›</a:t>
            </a:fld>
            <a:endParaRPr lang="de-DE" noProof="0"/>
          </a:p>
        </p:txBody>
      </p:sp>
      <p:sp>
        <p:nvSpPr>
          <p:cNvPr id="10" name="Fußzeilenplatzhalter 3"/>
          <p:cNvSpPr>
            <a:spLocks noGrp="1"/>
          </p:cNvSpPr>
          <p:nvPr>
            <p:ph type="ftr" sz="quarter" idx="3"/>
          </p:nvPr>
        </p:nvSpPr>
        <p:spPr>
          <a:xfrm>
            <a:off x="414883" y="6473314"/>
            <a:ext cx="861904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de-DE"/>
              <a:t>Diermann, Forster, Voit | Didaktik der Chemie | dominik.diermann@tum.de | katharina.forster@tum.de | anne.voit@tum.de 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hf sldNum="0" hdr="0" ftr="0" dt="0"/>
  <p:txStyles>
    <p:titleStyle>
      <a:lvl1pPr algn="l" rtl="0" eaLnBrk="0" fontAlgn="base" hangingPunct="0">
        <a:lnSpc>
          <a:spcPct val="125000"/>
        </a:lnSpc>
        <a:spcBef>
          <a:spcPct val="0"/>
        </a:spcBef>
        <a:spcAft>
          <a:spcPct val="0"/>
        </a:spcAft>
        <a:defRPr sz="22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algn="l" rtl="0" eaLnBrk="0" fontAlgn="base" hangingPunct="0">
        <a:lnSpc>
          <a:spcPct val="100000"/>
        </a:lnSpc>
        <a:spcBef>
          <a:spcPct val="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6213" indent="-176213" algn="l" rtl="0" eaLnBrk="0" fontAlgn="base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60363" indent="-184150" algn="l" rtl="0" eaLnBrk="0" fontAlgn="base" hangingPunct="0">
        <a:lnSpc>
          <a:spcPct val="125000"/>
        </a:lnSpc>
        <a:spcBef>
          <a:spcPct val="0"/>
        </a:spcBef>
        <a:spcAft>
          <a:spcPct val="0"/>
        </a:spcAft>
        <a:buFont typeface="Symbol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177800" algn="l" rtl="0" eaLnBrk="0" fontAlgn="base" hangingPunct="0">
        <a:lnSpc>
          <a:spcPct val="125000"/>
        </a:lnSpc>
        <a:spcBef>
          <a:spcPct val="0"/>
        </a:spcBef>
        <a:spcAft>
          <a:spcPct val="0"/>
        </a:spcAft>
        <a:buFont typeface="Symbol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14375" indent="-176213" algn="l" rtl="0" eaLnBrk="0" fontAlgn="base" hangingPunct="0">
        <a:lnSpc>
          <a:spcPct val="125000"/>
        </a:lnSpc>
        <a:spcBef>
          <a:spcPct val="0"/>
        </a:spcBef>
        <a:spcAft>
          <a:spcPct val="0"/>
        </a:spcAft>
        <a:buFont typeface="Symbol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3F0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 hidden="1">
            <a:extLst>
              <a:ext uri="{FF2B5EF4-FFF2-40B4-BE49-F238E27FC236}">
                <a16:creationId xmlns:a16="http://schemas.microsoft.com/office/drawing/2014/main" id="{BBAAA8C2-CE1B-3142-A738-EA0C33036CF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142902346"/>
              </p:ext>
            </p:extLst>
          </p:nvPr>
        </p:nvGraphicFramePr>
        <p:xfrm>
          <a:off x="2118" y="1588"/>
          <a:ext cx="1636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7772400" imgH="10058400" progId="TCLayout.ActiveDocument.1">
                  <p:embed/>
                </p:oleObj>
              </mc:Choice>
              <mc:Fallback>
                <p:oleObj name="think-cell Folie" r:id="rId4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1636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oliennummernplatzhalter 4"/>
          <p:cNvSpPr>
            <a:spLocks noGrp="1"/>
          </p:cNvSpPr>
          <p:nvPr>
            <p:ph type="sldNum" sz="quarter" idx="4"/>
          </p:nvPr>
        </p:nvSpPr>
        <p:spPr>
          <a:xfrm>
            <a:off x="9033245" y="6473314"/>
            <a:ext cx="27360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CE58CB1E-F828-4F11-99E0-327109AF9DA4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Fußzeilenplatzhalter 3"/>
          <p:cNvSpPr>
            <a:spLocks noGrp="1"/>
          </p:cNvSpPr>
          <p:nvPr>
            <p:ph type="ftr" sz="quarter" idx="3"/>
          </p:nvPr>
        </p:nvSpPr>
        <p:spPr>
          <a:xfrm>
            <a:off x="414883" y="6473314"/>
            <a:ext cx="102732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Diermann, Forster, Voit | Didaktik der Chemie | dominik.diermann@tum.de | katharina.forster@tum.de | anne.voit@tum.de </a:t>
            </a:r>
            <a:endParaRPr lang="en-US" dirty="0"/>
          </a:p>
        </p:txBody>
      </p:sp>
      <p:pic>
        <p:nvPicPr>
          <p:cNvPr id="7" name="Bild 6" descr="20150416 tum logo blau png final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57881" y="324685"/>
            <a:ext cx="811136" cy="320400"/>
          </a:xfrm>
          <a:prstGeom prst="rect">
            <a:avLst/>
          </a:prstGeom>
        </p:spPr>
      </p:pic>
      <p:sp>
        <p:nvSpPr>
          <p:cNvPr id="11" name="Textfeld 10"/>
          <p:cNvSpPr txBox="1"/>
          <p:nvPr userDrawn="1"/>
        </p:nvSpPr>
        <p:spPr>
          <a:xfrm>
            <a:off x="427201" y="314326"/>
            <a:ext cx="10266200" cy="3484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4000"/>
              </a:lnSpc>
              <a:tabLst/>
            </a:pPr>
            <a:r>
              <a:rPr lang="de-DE" sz="800" dirty="0">
                <a:solidFill>
                  <a:schemeClr val="tx2"/>
                </a:solidFill>
                <a:latin typeface="+mn-lt"/>
              </a:rPr>
              <a:t>Professur für Didaktik der Chemie</a:t>
            </a:r>
          </a:p>
          <a:p>
            <a:pPr>
              <a:lnSpc>
                <a:spcPct val="94000"/>
              </a:lnSpc>
              <a:tabLst/>
            </a:pPr>
            <a:r>
              <a:rPr lang="de-DE" sz="800" dirty="0">
                <a:solidFill>
                  <a:schemeClr val="tx2"/>
                </a:solidFill>
                <a:latin typeface="+mn-lt"/>
              </a:rPr>
              <a:t>TUM</a:t>
            </a:r>
            <a:r>
              <a:rPr lang="de-DE" sz="800" baseline="0" dirty="0">
                <a:solidFill>
                  <a:schemeClr val="tx2"/>
                </a:solidFill>
                <a:latin typeface="+mn-lt"/>
              </a:rPr>
              <a:t> School </a:t>
            </a:r>
            <a:r>
              <a:rPr lang="de-DE" sz="800" baseline="0" dirty="0" err="1">
                <a:solidFill>
                  <a:schemeClr val="tx2"/>
                </a:solidFill>
                <a:latin typeface="+mn-lt"/>
              </a:rPr>
              <a:t>of</a:t>
            </a:r>
            <a:r>
              <a:rPr lang="de-DE" sz="800" baseline="0" dirty="0">
                <a:solidFill>
                  <a:schemeClr val="tx2"/>
                </a:solidFill>
                <a:latin typeface="+mn-lt"/>
              </a:rPr>
              <a:t> Education</a:t>
            </a:r>
            <a:endParaRPr lang="de-DE" sz="800" dirty="0">
              <a:solidFill>
                <a:schemeClr val="tx2"/>
              </a:solidFill>
              <a:latin typeface="+mn-lt"/>
            </a:endParaRPr>
          </a:p>
          <a:p>
            <a:pPr>
              <a:lnSpc>
                <a:spcPct val="94000"/>
              </a:lnSpc>
              <a:tabLst/>
            </a:pPr>
            <a:r>
              <a:rPr lang="de-DE" sz="800" dirty="0">
                <a:solidFill>
                  <a:schemeClr val="tx2"/>
                </a:solidFill>
                <a:latin typeface="+mn-lt"/>
              </a:rPr>
              <a:t>Technische Universität</a:t>
            </a:r>
            <a:r>
              <a:rPr lang="de-DE" sz="800" baseline="0" dirty="0">
                <a:solidFill>
                  <a:schemeClr val="tx2"/>
                </a:solidFill>
                <a:latin typeface="+mn-lt"/>
              </a:rPr>
              <a:t> München</a:t>
            </a:r>
            <a:endParaRPr lang="de-DE" sz="800" dirty="0">
              <a:solidFill>
                <a:schemeClr val="tx2"/>
              </a:solidFill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rtl="0" eaLnBrk="0" fontAlgn="base" hangingPunct="0">
        <a:lnSpc>
          <a:spcPct val="125000"/>
        </a:lnSpc>
        <a:spcBef>
          <a:spcPct val="0"/>
        </a:spcBef>
        <a:spcAft>
          <a:spcPct val="0"/>
        </a:spcAft>
        <a:defRPr sz="22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algn="l" rtl="0" eaLnBrk="0" fontAlgn="base" hangingPunct="0">
        <a:lnSpc>
          <a:spcPct val="100000"/>
        </a:lnSpc>
        <a:spcBef>
          <a:spcPct val="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6213" indent="-176213" algn="l" rtl="0" eaLnBrk="0" fontAlgn="base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60363" indent="-184150" algn="l" rtl="0" eaLnBrk="0" fontAlgn="base" hangingPunct="0">
        <a:lnSpc>
          <a:spcPct val="125000"/>
        </a:lnSpc>
        <a:spcBef>
          <a:spcPct val="0"/>
        </a:spcBef>
        <a:spcAft>
          <a:spcPct val="0"/>
        </a:spcAft>
        <a:buFont typeface="Symbol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177800" algn="l" rtl="0" eaLnBrk="0" fontAlgn="base" hangingPunct="0">
        <a:lnSpc>
          <a:spcPct val="125000"/>
        </a:lnSpc>
        <a:spcBef>
          <a:spcPct val="0"/>
        </a:spcBef>
        <a:spcAft>
          <a:spcPct val="0"/>
        </a:spcAft>
        <a:buFont typeface="Symbol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14375" indent="-176213" algn="l" rtl="0" eaLnBrk="0" fontAlgn="base" hangingPunct="0">
        <a:lnSpc>
          <a:spcPct val="125000"/>
        </a:lnSpc>
        <a:spcBef>
          <a:spcPct val="0"/>
        </a:spcBef>
        <a:spcAft>
          <a:spcPct val="0"/>
        </a:spcAft>
        <a:buFont typeface="Symbol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3F0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 hidden="1">
            <a:extLst>
              <a:ext uri="{FF2B5EF4-FFF2-40B4-BE49-F238E27FC236}">
                <a16:creationId xmlns:a16="http://schemas.microsoft.com/office/drawing/2014/main" id="{770F063A-B258-BE43-B6C4-71C98F80A78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262773952"/>
              </p:ext>
            </p:extLst>
          </p:nvPr>
        </p:nvGraphicFramePr>
        <p:xfrm>
          <a:off x="2118" y="1588"/>
          <a:ext cx="1636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11" imgW="7772400" imgH="10058400" progId="TCLayout.ActiveDocument.1">
                  <p:embed/>
                </p:oleObj>
              </mc:Choice>
              <mc:Fallback>
                <p:oleObj name="think-cell Folie" r:id="rId11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1636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Bild 2" descr="20150416 tum logo blau png final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957881" y="324685"/>
            <a:ext cx="811136" cy="320400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>
          <a:xfrm>
            <a:off x="9033245" y="6473314"/>
            <a:ext cx="273609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CE58CB1E-F828-4F11-99E0-327109AF9DA4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Fußzeilenplatzhalter 3"/>
          <p:cNvSpPr>
            <a:spLocks noGrp="1"/>
          </p:cNvSpPr>
          <p:nvPr>
            <p:ph type="ftr" sz="quarter" idx="3"/>
          </p:nvPr>
        </p:nvSpPr>
        <p:spPr>
          <a:xfrm>
            <a:off x="414883" y="6473314"/>
            <a:ext cx="1027334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/>
              <a:t>Diermann, Forster, Voit | Didaktik der Chemie | dominik.diermann@tum.de | katharina.forster@tum.de | anne.voit@tum.de 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54" r:id="rId2"/>
    <p:sldLayoutId id="2147483704" r:id="rId3"/>
    <p:sldLayoutId id="2147483657" r:id="rId4"/>
    <p:sldLayoutId id="2147483711" r:id="rId5"/>
    <p:sldLayoutId id="2147483703" r:id="rId6"/>
    <p:sldLayoutId id="2147483653" r:id="rId7"/>
    <p:sldLayoutId id="2147483656" r:id="rId8"/>
  </p:sldLayoutIdLst>
  <p:hf sldNum="0" hdr="0" ftr="0" dt="0"/>
  <p:txStyles>
    <p:titleStyle>
      <a:lvl1pPr algn="l" rtl="0" eaLnBrk="0" fontAlgn="base" hangingPunct="0">
        <a:lnSpc>
          <a:spcPct val="125000"/>
        </a:lnSpc>
        <a:spcBef>
          <a:spcPct val="0"/>
        </a:spcBef>
        <a:spcAft>
          <a:spcPct val="0"/>
        </a:spcAft>
        <a:defRPr sz="22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algn="l" rtl="0" eaLnBrk="0" fontAlgn="base" hangingPunct="0">
        <a:lnSpc>
          <a:spcPct val="100000"/>
        </a:lnSpc>
        <a:spcBef>
          <a:spcPct val="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6213" indent="-176213" algn="l" rtl="0" eaLnBrk="0" fontAlgn="base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60363" indent="-184150" algn="l" rtl="0" eaLnBrk="0" fontAlgn="base" hangingPunct="0">
        <a:lnSpc>
          <a:spcPct val="125000"/>
        </a:lnSpc>
        <a:spcBef>
          <a:spcPct val="0"/>
        </a:spcBef>
        <a:spcAft>
          <a:spcPct val="0"/>
        </a:spcAft>
        <a:buFont typeface="Symbol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177800" algn="l" rtl="0" eaLnBrk="0" fontAlgn="base" hangingPunct="0">
        <a:lnSpc>
          <a:spcPct val="125000"/>
        </a:lnSpc>
        <a:spcBef>
          <a:spcPct val="0"/>
        </a:spcBef>
        <a:spcAft>
          <a:spcPct val="0"/>
        </a:spcAft>
        <a:buFont typeface="Symbol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14375" indent="-176213" algn="l" rtl="0" eaLnBrk="0" fontAlgn="base" hangingPunct="0">
        <a:lnSpc>
          <a:spcPct val="125000"/>
        </a:lnSpc>
        <a:spcBef>
          <a:spcPct val="0"/>
        </a:spcBef>
        <a:spcAft>
          <a:spcPct val="0"/>
        </a:spcAft>
        <a:buFont typeface="Symbol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3F0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 hidden="1">
            <a:extLst>
              <a:ext uri="{FF2B5EF4-FFF2-40B4-BE49-F238E27FC236}">
                <a16:creationId xmlns:a16="http://schemas.microsoft.com/office/drawing/2014/main" id="{8C3B7C88-DD4C-0542-A169-5207433B658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99162027"/>
              </p:ext>
            </p:extLst>
          </p:nvPr>
        </p:nvGraphicFramePr>
        <p:xfrm>
          <a:off x="2118" y="1588"/>
          <a:ext cx="1636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7772400" imgH="10058400" progId="TCLayout.ActiveDocument.1">
                  <p:embed/>
                </p:oleObj>
              </mc:Choice>
              <mc:Fallback>
                <p:oleObj name="think-cell Folie" r:id="rId4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1636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hteck 5"/>
          <p:cNvSpPr/>
          <p:nvPr/>
        </p:nvSpPr>
        <p:spPr bwMode="hidden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4000"/>
              </a:lnSpc>
            </a:pPr>
            <a:endParaRPr lang="de-DE" dirty="0"/>
          </a:p>
        </p:txBody>
      </p:sp>
      <p:pic>
        <p:nvPicPr>
          <p:cNvPr id="4" name="Bild 3" descr="20150416 tum logo blau png final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 bwMode="black">
          <a:xfrm>
            <a:off x="10963505" y="324650"/>
            <a:ext cx="799631" cy="320400"/>
          </a:xfrm>
          <a:prstGeom prst="rect">
            <a:avLst/>
          </a:prstGeom>
        </p:spPr>
      </p:pic>
      <p:sp>
        <p:nvSpPr>
          <p:cNvPr id="7" name="Foliennummernplatzhalter 4"/>
          <p:cNvSpPr>
            <a:spLocks noGrp="1"/>
          </p:cNvSpPr>
          <p:nvPr>
            <p:ph type="sldNum" sz="quarter" idx="4"/>
          </p:nvPr>
        </p:nvSpPr>
        <p:spPr>
          <a:xfrm>
            <a:off x="9033245" y="6473314"/>
            <a:ext cx="27360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E58CB1E-F828-4F11-99E0-327109AF9DA4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Fußzeilenplatzhalter 3"/>
          <p:cNvSpPr>
            <a:spLocks noGrp="1"/>
          </p:cNvSpPr>
          <p:nvPr>
            <p:ph type="ftr" sz="quarter" idx="3"/>
          </p:nvPr>
        </p:nvSpPr>
        <p:spPr>
          <a:xfrm>
            <a:off x="414883" y="6473314"/>
            <a:ext cx="861904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de-DE"/>
              <a:t>Diermann, Forster, Voit | Didaktik der Chemie | dominik.diermann@tum.de | katharina.forster@tum.de | anne.voit@tum.de 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hf sldNum="0" hdr="0" ftr="0" dt="0"/>
  <p:txStyles>
    <p:titleStyle>
      <a:lvl1pPr algn="l" rtl="0" eaLnBrk="0" fontAlgn="base" hangingPunct="0">
        <a:lnSpc>
          <a:spcPct val="125000"/>
        </a:lnSpc>
        <a:spcBef>
          <a:spcPct val="0"/>
        </a:spcBef>
        <a:spcAft>
          <a:spcPct val="0"/>
        </a:spcAft>
        <a:defRPr sz="22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algn="l" rtl="0" eaLnBrk="0" fontAlgn="base" hangingPunct="0">
        <a:lnSpc>
          <a:spcPct val="100000"/>
        </a:lnSpc>
        <a:spcBef>
          <a:spcPct val="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6213" indent="-176213" algn="l" rtl="0" eaLnBrk="0" fontAlgn="base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60363" indent="-184150" algn="l" rtl="0" eaLnBrk="0" fontAlgn="base" hangingPunct="0">
        <a:lnSpc>
          <a:spcPct val="125000"/>
        </a:lnSpc>
        <a:spcBef>
          <a:spcPct val="0"/>
        </a:spcBef>
        <a:spcAft>
          <a:spcPct val="0"/>
        </a:spcAft>
        <a:buFont typeface="Symbol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177800" algn="l" rtl="0" eaLnBrk="0" fontAlgn="base" hangingPunct="0">
        <a:lnSpc>
          <a:spcPct val="125000"/>
        </a:lnSpc>
        <a:spcBef>
          <a:spcPct val="0"/>
        </a:spcBef>
        <a:spcAft>
          <a:spcPct val="0"/>
        </a:spcAft>
        <a:buFont typeface="Symbol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14375" indent="-176213" algn="l" rtl="0" eaLnBrk="0" fontAlgn="base" hangingPunct="0">
        <a:lnSpc>
          <a:spcPct val="125000"/>
        </a:lnSpc>
        <a:spcBef>
          <a:spcPct val="0"/>
        </a:spcBef>
        <a:spcAft>
          <a:spcPct val="0"/>
        </a:spcAft>
        <a:buFont typeface="Symbol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3F0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 hidden="1">
            <a:extLst>
              <a:ext uri="{FF2B5EF4-FFF2-40B4-BE49-F238E27FC236}">
                <a16:creationId xmlns:a16="http://schemas.microsoft.com/office/drawing/2014/main" id="{A302C86E-07C5-F548-BB08-B9CA2BDE301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432629814"/>
              </p:ext>
            </p:extLst>
          </p:nvPr>
        </p:nvGraphicFramePr>
        <p:xfrm>
          <a:off x="2118" y="1588"/>
          <a:ext cx="1636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7772400" imgH="10058400" progId="TCLayout.ActiveDocument.1">
                  <p:embed/>
                </p:oleObj>
              </mc:Choice>
              <mc:Fallback>
                <p:oleObj name="think-cell Folie" r:id="rId4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1636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hteck 6"/>
          <p:cNvSpPr/>
          <p:nvPr/>
        </p:nvSpPr>
        <p:spPr bwMode="hidden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4000"/>
              </a:lnSpc>
            </a:pPr>
            <a:endParaRPr lang="de-DE" dirty="0">
              <a:solidFill>
                <a:schemeClr val="bg1"/>
              </a:solidFill>
            </a:endParaRPr>
          </a:p>
        </p:txBody>
      </p:sp>
      <p:pic>
        <p:nvPicPr>
          <p:cNvPr id="4" name="Bild 3" descr="20150416 tum logo blau png final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 bwMode="black">
          <a:xfrm>
            <a:off x="10963503" y="324650"/>
            <a:ext cx="799629" cy="320400"/>
          </a:xfrm>
          <a:prstGeom prst="rect">
            <a:avLst/>
          </a:prstGeom>
        </p:spPr>
      </p:pic>
      <p:sp>
        <p:nvSpPr>
          <p:cNvPr id="9" name="Foliennummernplatzhalter 4"/>
          <p:cNvSpPr>
            <a:spLocks noGrp="1"/>
          </p:cNvSpPr>
          <p:nvPr>
            <p:ph type="sldNum" sz="quarter" idx="4"/>
          </p:nvPr>
        </p:nvSpPr>
        <p:spPr>
          <a:xfrm>
            <a:off x="9033245" y="6473314"/>
            <a:ext cx="27360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E58CB1E-F828-4F11-99E0-327109AF9DA4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Fußzeilenplatzhalter 3"/>
          <p:cNvSpPr>
            <a:spLocks noGrp="1"/>
          </p:cNvSpPr>
          <p:nvPr>
            <p:ph type="ftr" sz="quarter" idx="3"/>
          </p:nvPr>
        </p:nvSpPr>
        <p:spPr>
          <a:xfrm>
            <a:off x="414883" y="6473314"/>
            <a:ext cx="861904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de-DE"/>
              <a:t>Diermann, Forster, Voit | Didaktik der Chemie | dominik.diermann@tum.de | katharina.forster@tum.de | anne.voit@tum.de 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hf sldNum="0" hdr="0" ftr="0" dt="0"/>
  <p:txStyles>
    <p:titleStyle>
      <a:lvl1pPr algn="l" rtl="0" eaLnBrk="0" fontAlgn="base" hangingPunct="0">
        <a:lnSpc>
          <a:spcPct val="125000"/>
        </a:lnSpc>
        <a:spcBef>
          <a:spcPct val="0"/>
        </a:spcBef>
        <a:spcAft>
          <a:spcPct val="0"/>
        </a:spcAft>
        <a:defRPr sz="22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algn="l" rtl="0" eaLnBrk="0" fontAlgn="base" hangingPunct="0">
        <a:lnSpc>
          <a:spcPct val="100000"/>
        </a:lnSpc>
        <a:spcBef>
          <a:spcPct val="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6213" indent="-176213" algn="l" rtl="0" eaLnBrk="0" fontAlgn="base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60363" indent="-184150" algn="l" rtl="0" eaLnBrk="0" fontAlgn="base" hangingPunct="0">
        <a:lnSpc>
          <a:spcPct val="125000"/>
        </a:lnSpc>
        <a:spcBef>
          <a:spcPct val="0"/>
        </a:spcBef>
        <a:spcAft>
          <a:spcPct val="0"/>
        </a:spcAft>
        <a:buFont typeface="Symbol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177800" algn="l" rtl="0" eaLnBrk="0" fontAlgn="base" hangingPunct="0">
        <a:lnSpc>
          <a:spcPct val="125000"/>
        </a:lnSpc>
        <a:spcBef>
          <a:spcPct val="0"/>
        </a:spcBef>
        <a:spcAft>
          <a:spcPct val="0"/>
        </a:spcAft>
        <a:buFont typeface="Symbol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14375" indent="-176213" algn="l" rtl="0" eaLnBrk="0" fontAlgn="base" hangingPunct="0">
        <a:lnSpc>
          <a:spcPct val="125000"/>
        </a:lnSpc>
        <a:spcBef>
          <a:spcPct val="0"/>
        </a:spcBef>
        <a:spcAft>
          <a:spcPct val="0"/>
        </a:spcAft>
        <a:buFont typeface="Symbol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3F0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 hidden="1">
            <a:extLst>
              <a:ext uri="{FF2B5EF4-FFF2-40B4-BE49-F238E27FC236}">
                <a16:creationId xmlns:a16="http://schemas.microsoft.com/office/drawing/2014/main" id="{8C3B7C88-DD4C-0542-A169-5207433B658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2118" y="1588"/>
          <a:ext cx="1636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7772400" imgH="10058400" progId="TCLayout.ActiveDocument.1">
                  <p:embed/>
                </p:oleObj>
              </mc:Choice>
              <mc:Fallback>
                <p:oleObj name="think-cell Folie" r:id="rId4" imgW="7772400" imgH="10058400" progId="TCLayout.ActiveDocument.1">
                  <p:embed/>
                  <p:pic>
                    <p:nvPicPr>
                      <p:cNvPr id="2" name="Objekt 1" hidden="1">
                        <a:extLst>
                          <a:ext uri="{FF2B5EF4-FFF2-40B4-BE49-F238E27FC236}">
                            <a16:creationId xmlns:a16="http://schemas.microsoft.com/office/drawing/2014/main" id="{8C3B7C88-DD4C-0542-A169-5207433B65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1636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hteck 5"/>
          <p:cNvSpPr/>
          <p:nvPr/>
        </p:nvSpPr>
        <p:spPr bwMode="hidden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4000"/>
              </a:lnSpc>
            </a:pPr>
            <a:endParaRPr lang="de-DE" dirty="0"/>
          </a:p>
        </p:txBody>
      </p:sp>
      <p:pic>
        <p:nvPicPr>
          <p:cNvPr id="4" name="Bild 3" descr="20150416 tum logo blau png final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 bwMode="black">
          <a:xfrm>
            <a:off x="10963505" y="324650"/>
            <a:ext cx="799631" cy="320400"/>
          </a:xfrm>
          <a:prstGeom prst="rect">
            <a:avLst/>
          </a:prstGeom>
        </p:spPr>
      </p:pic>
      <p:sp>
        <p:nvSpPr>
          <p:cNvPr id="7" name="Foliennummernplatzhalter 4"/>
          <p:cNvSpPr>
            <a:spLocks noGrp="1"/>
          </p:cNvSpPr>
          <p:nvPr>
            <p:ph type="sldNum" sz="quarter" idx="4"/>
          </p:nvPr>
        </p:nvSpPr>
        <p:spPr>
          <a:xfrm>
            <a:off x="9033245" y="6473314"/>
            <a:ext cx="27360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E58CB1E-F828-4F11-99E0-327109AF9DA4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Fußzeilenplatzhalter 3"/>
          <p:cNvSpPr>
            <a:spLocks noGrp="1"/>
          </p:cNvSpPr>
          <p:nvPr>
            <p:ph type="ftr" sz="quarter" idx="3"/>
          </p:nvPr>
        </p:nvSpPr>
        <p:spPr>
          <a:xfrm>
            <a:off x="414883" y="6473314"/>
            <a:ext cx="861904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de-DE"/>
              <a:t>Diermann, Forster, Voit | Didaktik der Chemie | dominik.diermann@tum.de | katharina.forster@tum.de | anne.voit@tum.de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989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</p:sldLayoutIdLst>
  <p:hf sldNum="0" hdr="0" ftr="0" dt="0"/>
  <p:txStyles>
    <p:titleStyle>
      <a:lvl1pPr algn="l" rtl="0" eaLnBrk="0" fontAlgn="base" hangingPunct="0">
        <a:lnSpc>
          <a:spcPct val="125000"/>
        </a:lnSpc>
        <a:spcBef>
          <a:spcPct val="0"/>
        </a:spcBef>
        <a:spcAft>
          <a:spcPct val="0"/>
        </a:spcAft>
        <a:defRPr sz="22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algn="l" rtl="0" eaLnBrk="0" fontAlgn="base" hangingPunct="0">
        <a:lnSpc>
          <a:spcPct val="100000"/>
        </a:lnSpc>
        <a:spcBef>
          <a:spcPct val="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6213" indent="-176213" algn="l" rtl="0" eaLnBrk="0" fontAlgn="base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60363" indent="-184150" algn="l" rtl="0" eaLnBrk="0" fontAlgn="base" hangingPunct="0">
        <a:lnSpc>
          <a:spcPct val="125000"/>
        </a:lnSpc>
        <a:spcBef>
          <a:spcPct val="0"/>
        </a:spcBef>
        <a:spcAft>
          <a:spcPct val="0"/>
        </a:spcAft>
        <a:buFont typeface="Symbol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177800" algn="l" rtl="0" eaLnBrk="0" fontAlgn="base" hangingPunct="0">
        <a:lnSpc>
          <a:spcPct val="125000"/>
        </a:lnSpc>
        <a:spcBef>
          <a:spcPct val="0"/>
        </a:spcBef>
        <a:spcAft>
          <a:spcPct val="0"/>
        </a:spcAft>
        <a:buFont typeface="Symbol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14375" indent="-176213" algn="l" rtl="0" eaLnBrk="0" fontAlgn="base" hangingPunct="0">
        <a:lnSpc>
          <a:spcPct val="125000"/>
        </a:lnSpc>
        <a:spcBef>
          <a:spcPct val="0"/>
        </a:spcBef>
        <a:spcAft>
          <a:spcPct val="0"/>
        </a:spcAft>
        <a:buFont typeface="Symbol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7.png"/><Relationship Id="rId7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8.png"/><Relationship Id="rId9" Type="http://schemas.openxmlformats.org/officeDocument/2006/relationships/image" Target="../media/image2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.wm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.wm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.wmf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.wmf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.wmf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.wmf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.wmf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.wm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.wmf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.wmf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.w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2.png"/><Relationship Id="rId7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2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wmf"/><Relationship Id="rId3" Type="http://schemas.openxmlformats.org/officeDocument/2006/relationships/image" Target="../media/image27.png"/><Relationship Id="rId7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FD29FD3A-CF2F-D28C-FAFD-237ED60AD3F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0" y="11"/>
            <a:ext cx="12191980" cy="685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339643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rgbClr val="2D7E9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Gefahren: Säure-Base-Titration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039E1FB-BE7D-1FF5-00BE-0924FAA83B6D}"/>
              </a:ext>
            </a:extLst>
          </p:cNvPr>
          <p:cNvSpPr txBox="1"/>
          <p:nvPr/>
        </p:nvSpPr>
        <p:spPr>
          <a:xfrm>
            <a:off x="1843090" y="1759636"/>
            <a:ext cx="684570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de-DE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Reaktionsgleichung: HCl(</a:t>
            </a:r>
            <a:r>
              <a:rPr lang="de-DE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aq</a:t>
            </a:r>
            <a:r>
              <a:rPr lang="de-DE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) + </a:t>
            </a:r>
            <a:r>
              <a:rPr lang="de-DE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NaOH</a:t>
            </a:r>
            <a:r>
              <a:rPr lang="de-DE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(</a:t>
            </a:r>
            <a:r>
              <a:rPr lang="de-DE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aq</a:t>
            </a:r>
            <a:r>
              <a:rPr lang="de-DE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) → H</a:t>
            </a:r>
            <a:r>
              <a:rPr lang="de-DE" baseline="-25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de-DE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O(l) + NaCl(</a:t>
            </a:r>
            <a:r>
              <a:rPr lang="de-DE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aq</a:t>
            </a:r>
            <a:r>
              <a:rPr lang="de-DE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) (Neutralisationsreaktion)</a:t>
            </a:r>
          </a:p>
          <a:p>
            <a:pPr algn="just"/>
            <a:endParaRPr lang="de-DE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just"/>
            <a:r>
              <a:rPr lang="de-DE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Konzentrationen im Bereich von 0,1 mol/l</a:t>
            </a:r>
          </a:p>
        </p:txBody>
      </p:sp>
      <p:pic>
        <p:nvPicPr>
          <p:cNvPr id="6" name="Bild 1" descr="https://www.reach-compliance.ch/downloads/GHS02_flamme.png">
            <a:extLst>
              <a:ext uri="{FF2B5EF4-FFF2-40B4-BE49-F238E27FC236}">
                <a16:creationId xmlns:a16="http://schemas.microsoft.com/office/drawing/2014/main" id="{559028C3-9AAE-833D-24DD-8E25654904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6879" y="3429000"/>
            <a:ext cx="1512000" cy="151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Bild 3" descr="https://www.reach-compliance.ch/downloads/GHS07_exclam.png">
            <a:extLst>
              <a:ext uri="{FF2B5EF4-FFF2-40B4-BE49-F238E27FC236}">
                <a16:creationId xmlns:a16="http://schemas.microsoft.com/office/drawing/2014/main" id="{E3742BC3-FD95-FDC1-E6C6-F1B010B868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6879" y="4970525"/>
            <a:ext cx="1512000" cy="151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Bild 2" descr="https://www.reach-compliance.ch/downloads/GHS05_acid_red.png">
            <a:extLst>
              <a:ext uri="{FF2B5EF4-FFF2-40B4-BE49-F238E27FC236}">
                <a16:creationId xmlns:a16="http://schemas.microsoft.com/office/drawing/2014/main" id="{C819CA2B-0B26-CB52-7411-79B8334F9D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6879" y="1887475"/>
            <a:ext cx="1512000" cy="1512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Inhaltsplatzhalter 2">
            <a:extLst>
              <a:ext uri="{FF2B5EF4-FFF2-40B4-BE49-F238E27FC236}">
                <a16:creationId xmlns:a16="http://schemas.microsoft.com/office/drawing/2014/main" id="{F9F52C5F-398A-66DD-8CDB-EE802AF5A812}"/>
              </a:ext>
            </a:extLst>
          </p:cNvPr>
          <p:cNvSpPr txBox="1">
            <a:spLocks/>
          </p:cNvSpPr>
          <p:nvPr/>
        </p:nvSpPr>
        <p:spPr>
          <a:xfrm>
            <a:off x="1873121" y="3174057"/>
            <a:ext cx="6102066" cy="33084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dirty="0">
              <a:sym typeface="Wingdings" panose="05000000000000000000" pitchFamily="2" charset="2"/>
            </a:endParaRPr>
          </a:p>
          <a:p>
            <a:pPr lvl="1"/>
            <a:r>
              <a:rPr lang="de-DE" dirty="0">
                <a:sym typeface="Wingdings" panose="05000000000000000000" pitchFamily="2" charset="2"/>
              </a:rPr>
              <a:t>Schutzbrille</a:t>
            </a:r>
          </a:p>
          <a:p>
            <a:pPr lvl="1"/>
            <a:endParaRPr lang="de-DE" dirty="0">
              <a:sym typeface="Wingdings" panose="05000000000000000000" pitchFamily="2" charset="2"/>
            </a:endParaRPr>
          </a:p>
          <a:p>
            <a:pPr lvl="1"/>
            <a:r>
              <a:rPr lang="de-DE" dirty="0">
                <a:sym typeface="Wingdings" panose="05000000000000000000" pitchFamily="2" charset="2"/>
              </a:rPr>
              <a:t>Handschuhe</a:t>
            </a:r>
          </a:p>
          <a:p>
            <a:pPr lvl="1"/>
            <a:endParaRPr lang="de-DE" dirty="0">
              <a:sym typeface="Wingdings" panose="05000000000000000000" pitchFamily="2" charset="2"/>
            </a:endParaRPr>
          </a:p>
          <a:p>
            <a:pPr lvl="1"/>
            <a:r>
              <a:rPr lang="de-DE" dirty="0">
                <a:sym typeface="Wingdings" panose="05000000000000000000" pitchFamily="2" charset="2"/>
              </a:rPr>
              <a:t>Besonders vorsichtiges und umsichtiges Arbeiten</a:t>
            </a:r>
          </a:p>
          <a:p>
            <a:pPr marL="457200" lvl="1" indent="0">
              <a:buNone/>
            </a:pPr>
            <a:endParaRPr lang="de-DE" dirty="0">
              <a:sym typeface="Wingdings" panose="05000000000000000000" pitchFamily="2" charset="2"/>
            </a:endParaRPr>
          </a:p>
          <a:p>
            <a:pPr marL="457200" lvl="1" indent="0">
              <a:buNone/>
            </a:pPr>
            <a:endParaRPr lang="de-DE" dirty="0"/>
          </a:p>
          <a:p>
            <a:endParaRPr lang="de-DE" dirty="0"/>
          </a:p>
        </p:txBody>
      </p: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33C2F12F-FA2B-4E79-4F4D-8FA5EB5B5104}"/>
              </a:ext>
            </a:extLst>
          </p:cNvPr>
          <p:cNvGrpSpPr/>
          <p:nvPr/>
        </p:nvGrpSpPr>
        <p:grpSpPr bwMode="auto">
          <a:xfrm>
            <a:off x="121027" y="45778"/>
            <a:ext cx="3923777" cy="771278"/>
            <a:chOff x="3486565" y="0"/>
            <a:chExt cx="3923777" cy="771278"/>
          </a:xfrm>
        </p:grpSpPr>
        <p:pic>
          <p:nvPicPr>
            <p:cNvPr id="16" name="Grafik 15" descr="Ein Bild, das Screenshot, Text, Design enthält.&#10;&#10;Automatisch generierte Beschreibung">
              <a:extLst>
                <a:ext uri="{FF2B5EF4-FFF2-40B4-BE49-F238E27FC236}">
                  <a16:creationId xmlns:a16="http://schemas.microsoft.com/office/drawing/2014/main" id="{75134751-92F4-DBAC-273F-AEA1C48B09C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-45" t="33673" r="16528" b="39146"/>
            <a:stretch/>
          </p:blipFill>
          <p:spPr bwMode="auto">
            <a:xfrm>
              <a:off x="3486565" y="0"/>
              <a:ext cx="3319350" cy="748845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7" name="Grafik 16" descr="Ein Bild, das Text, Screenshot, Schrift, Grafikdesign enthält.&#10;&#10;Automatisch generierte Beschreibung">
              <a:extLst>
                <a:ext uri="{FF2B5EF4-FFF2-40B4-BE49-F238E27FC236}">
                  <a16:creationId xmlns:a16="http://schemas.microsoft.com/office/drawing/2014/main" id="{E57EDBBC-4C0E-2D3D-888C-1026CFD7B76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19210" t="58286" r="23664" b="26327"/>
            <a:stretch/>
          </p:blipFill>
          <p:spPr bwMode="auto">
            <a:xfrm>
              <a:off x="6805916" y="70945"/>
              <a:ext cx="604426" cy="700333"/>
            </a:xfrm>
            <a:prstGeom prst="rect">
              <a:avLst/>
            </a:prstGeom>
          </p:spPr>
        </p:pic>
      </p:grp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94752F77-2822-E74C-21E7-742657C6C228}"/>
              </a:ext>
            </a:extLst>
          </p:cNvPr>
          <p:cNvGrpSpPr/>
          <p:nvPr/>
        </p:nvGrpSpPr>
        <p:grpSpPr>
          <a:xfrm>
            <a:off x="9449200" y="136465"/>
            <a:ext cx="2464126" cy="680591"/>
            <a:chOff x="9449200" y="136465"/>
            <a:chExt cx="2464126" cy="680591"/>
          </a:xfrm>
        </p:grpSpPr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13E4D8AB-C210-067B-A2F3-1576BF1140AA}"/>
                </a:ext>
              </a:extLst>
            </p:cNvPr>
            <p:cNvSpPr/>
            <p:nvPr/>
          </p:nvSpPr>
          <p:spPr>
            <a:xfrm>
              <a:off x="10868297" y="170677"/>
              <a:ext cx="1045029" cy="638869"/>
            </a:xfrm>
            <a:prstGeom prst="rect">
              <a:avLst/>
            </a:prstGeom>
            <a:solidFill>
              <a:srgbClr val="E3F0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4000"/>
                </a:lnSpc>
              </a:pPr>
              <a:endParaRPr lang="de-DE" dirty="0"/>
            </a:p>
          </p:txBody>
        </p:sp>
        <p:pic>
          <p:nvPicPr>
            <p:cNvPr id="20" name="Grafik 19" descr="banerji-lab">
              <a:extLst>
                <a:ext uri="{FF2B5EF4-FFF2-40B4-BE49-F238E27FC236}">
                  <a16:creationId xmlns:a16="http://schemas.microsoft.com/office/drawing/2014/main" id="{344CAEEC-C594-0EF6-4836-580A6C43A15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r="69033"/>
            <a:stretch/>
          </p:blipFill>
          <p:spPr bwMode="auto">
            <a:xfrm>
              <a:off x="10323281" y="178187"/>
              <a:ext cx="659884" cy="638869"/>
            </a:xfrm>
            <a:prstGeom prst="rect">
              <a:avLst/>
            </a:prstGeom>
            <a:noFill/>
          </p:spPr>
        </p:pic>
        <p:pic>
          <p:nvPicPr>
            <p:cNvPr id="21" name="Grafik 20" descr="Ein Bild, das Symbol, Logo, Text, Grafiken enthält.&#10;&#10;Automatisch generierte Beschreibung">
              <a:extLst>
                <a:ext uri="{FF2B5EF4-FFF2-40B4-BE49-F238E27FC236}">
                  <a16:creationId xmlns:a16="http://schemas.microsoft.com/office/drawing/2014/main" id="{D25C2936-05E0-11AE-6401-949E124B103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449200" y="136465"/>
              <a:ext cx="659884" cy="673081"/>
            </a:xfrm>
            <a:prstGeom prst="rect">
              <a:avLst/>
            </a:prstGeom>
          </p:spPr>
        </p:pic>
        <p:pic>
          <p:nvPicPr>
            <p:cNvPr id="22" name="Bild 8" descr="20150416 tum logo blau png final.png">
              <a:extLst>
                <a:ext uri="{FF2B5EF4-FFF2-40B4-BE49-F238E27FC236}">
                  <a16:creationId xmlns:a16="http://schemas.microsoft.com/office/drawing/2014/main" id="{4A1F0325-AF9E-B05F-CBE5-EF59AED7C27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1123656" y="351350"/>
              <a:ext cx="647130" cy="320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75419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rgbClr val="2D7E9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Einstufung von Gefahrstoffen</a:t>
            </a:r>
          </a:p>
        </p:txBody>
      </p:sp>
      <p:pic>
        <p:nvPicPr>
          <p:cNvPr id="8" name="Inhaltsplatzhalter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43090" y="1803400"/>
            <a:ext cx="8547166" cy="3937000"/>
          </a:xfrm>
          <a:prstGeom prst="rect">
            <a:avLst/>
          </a:prstGeom>
        </p:spPr>
      </p:pic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EF5D03F7-E9FE-299F-0D87-B80CEC2B469F}"/>
              </a:ext>
            </a:extLst>
          </p:cNvPr>
          <p:cNvGrpSpPr/>
          <p:nvPr/>
        </p:nvGrpSpPr>
        <p:grpSpPr bwMode="auto">
          <a:xfrm>
            <a:off x="121027" y="45778"/>
            <a:ext cx="3923777" cy="771278"/>
            <a:chOff x="3486565" y="0"/>
            <a:chExt cx="3923777" cy="771278"/>
          </a:xfrm>
        </p:grpSpPr>
        <p:pic>
          <p:nvPicPr>
            <p:cNvPr id="12" name="Grafik 11" descr="Ein Bild, das Screenshot, Text, Design enthält.&#10;&#10;Automatisch generierte Beschreibung">
              <a:extLst>
                <a:ext uri="{FF2B5EF4-FFF2-40B4-BE49-F238E27FC236}">
                  <a16:creationId xmlns:a16="http://schemas.microsoft.com/office/drawing/2014/main" id="{1F87D070-30B3-BF4F-713D-4D595CDD03C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-45" t="33673" r="16528" b="39146"/>
            <a:stretch/>
          </p:blipFill>
          <p:spPr bwMode="auto">
            <a:xfrm>
              <a:off x="3486565" y="0"/>
              <a:ext cx="3319350" cy="748845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3" name="Grafik 12" descr="Ein Bild, das Text, Screenshot, Schrift, Grafikdesign enthält.&#10;&#10;Automatisch generierte Beschreibung">
              <a:extLst>
                <a:ext uri="{FF2B5EF4-FFF2-40B4-BE49-F238E27FC236}">
                  <a16:creationId xmlns:a16="http://schemas.microsoft.com/office/drawing/2014/main" id="{F03201DC-ACAA-7662-E216-30E9454DA4C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19210" t="58286" r="23664" b="26327"/>
            <a:stretch/>
          </p:blipFill>
          <p:spPr bwMode="auto">
            <a:xfrm>
              <a:off x="6805916" y="70945"/>
              <a:ext cx="604426" cy="700333"/>
            </a:xfrm>
            <a:prstGeom prst="rect">
              <a:avLst/>
            </a:prstGeom>
          </p:spPr>
        </p:pic>
      </p:grp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7F0D7CE1-D3FE-D6DB-DEB4-9AC963084D8A}"/>
              </a:ext>
            </a:extLst>
          </p:cNvPr>
          <p:cNvGrpSpPr/>
          <p:nvPr/>
        </p:nvGrpSpPr>
        <p:grpSpPr>
          <a:xfrm>
            <a:off x="9449200" y="136465"/>
            <a:ext cx="2464126" cy="680591"/>
            <a:chOff x="9449200" y="136465"/>
            <a:chExt cx="2464126" cy="680591"/>
          </a:xfrm>
        </p:grpSpPr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02D0AB45-86E9-6299-0366-50265DAF9340}"/>
                </a:ext>
              </a:extLst>
            </p:cNvPr>
            <p:cNvSpPr/>
            <p:nvPr/>
          </p:nvSpPr>
          <p:spPr>
            <a:xfrm>
              <a:off x="10868297" y="170677"/>
              <a:ext cx="1045029" cy="638869"/>
            </a:xfrm>
            <a:prstGeom prst="rect">
              <a:avLst/>
            </a:prstGeom>
            <a:solidFill>
              <a:srgbClr val="E3F0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4000"/>
                </a:lnSpc>
              </a:pPr>
              <a:endParaRPr lang="de-DE" dirty="0"/>
            </a:p>
          </p:txBody>
        </p:sp>
        <p:pic>
          <p:nvPicPr>
            <p:cNvPr id="16" name="Grafik 15" descr="banerji-lab">
              <a:extLst>
                <a:ext uri="{FF2B5EF4-FFF2-40B4-BE49-F238E27FC236}">
                  <a16:creationId xmlns:a16="http://schemas.microsoft.com/office/drawing/2014/main" id="{0C1AE979-4A44-F5E3-BECA-8FE1FB6E97C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r="69033"/>
            <a:stretch/>
          </p:blipFill>
          <p:spPr bwMode="auto">
            <a:xfrm>
              <a:off x="10323281" y="178187"/>
              <a:ext cx="659884" cy="638869"/>
            </a:xfrm>
            <a:prstGeom prst="rect">
              <a:avLst/>
            </a:prstGeom>
            <a:noFill/>
          </p:spPr>
        </p:pic>
        <p:pic>
          <p:nvPicPr>
            <p:cNvPr id="17" name="Grafik 16" descr="Ein Bild, das Symbol, Logo, Text, Grafiken enthält.&#10;&#10;Automatisch generierte Beschreibung">
              <a:extLst>
                <a:ext uri="{FF2B5EF4-FFF2-40B4-BE49-F238E27FC236}">
                  <a16:creationId xmlns:a16="http://schemas.microsoft.com/office/drawing/2014/main" id="{7E12F8FC-0339-802A-4561-C871C2C85D3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449200" y="136465"/>
              <a:ext cx="659884" cy="673081"/>
            </a:xfrm>
            <a:prstGeom prst="rect">
              <a:avLst/>
            </a:prstGeom>
          </p:spPr>
        </p:pic>
        <p:pic>
          <p:nvPicPr>
            <p:cNvPr id="18" name="Bild 8" descr="20150416 tum logo blau png final.png">
              <a:extLst>
                <a:ext uri="{FF2B5EF4-FFF2-40B4-BE49-F238E27FC236}">
                  <a16:creationId xmlns:a16="http://schemas.microsoft.com/office/drawing/2014/main" id="{4E078DC5-B4C6-3194-1EB3-5B62559F822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123656" y="351350"/>
              <a:ext cx="647130" cy="320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189226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rgbClr val="2D7E9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Einstufung von Gefahrstoffen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3091" y="2159000"/>
            <a:ext cx="8672771" cy="3568700"/>
          </a:xfrm>
          <a:prstGeom prst="rect">
            <a:avLst/>
          </a:prstGeom>
        </p:spPr>
      </p:pic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231CD94B-D0A2-DD26-109D-7EC315844EB2}"/>
              </a:ext>
            </a:extLst>
          </p:cNvPr>
          <p:cNvGrpSpPr/>
          <p:nvPr/>
        </p:nvGrpSpPr>
        <p:grpSpPr bwMode="auto">
          <a:xfrm>
            <a:off x="121027" y="45778"/>
            <a:ext cx="3923777" cy="771278"/>
            <a:chOff x="3486565" y="0"/>
            <a:chExt cx="3923777" cy="771278"/>
          </a:xfrm>
        </p:grpSpPr>
        <p:pic>
          <p:nvPicPr>
            <p:cNvPr id="12" name="Grafik 11" descr="Ein Bild, das Screenshot, Text, Design enthält.&#10;&#10;Automatisch generierte Beschreibung">
              <a:extLst>
                <a:ext uri="{FF2B5EF4-FFF2-40B4-BE49-F238E27FC236}">
                  <a16:creationId xmlns:a16="http://schemas.microsoft.com/office/drawing/2014/main" id="{C0ED85F6-7061-52BC-C567-7D76845A60D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-45" t="33673" r="16528" b="39146"/>
            <a:stretch/>
          </p:blipFill>
          <p:spPr bwMode="auto">
            <a:xfrm>
              <a:off x="3486565" y="0"/>
              <a:ext cx="3319350" cy="748845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3" name="Grafik 12" descr="Ein Bild, das Text, Screenshot, Schrift, Grafikdesign enthält.&#10;&#10;Automatisch generierte Beschreibung">
              <a:extLst>
                <a:ext uri="{FF2B5EF4-FFF2-40B4-BE49-F238E27FC236}">
                  <a16:creationId xmlns:a16="http://schemas.microsoft.com/office/drawing/2014/main" id="{B8C436BC-BAD8-FFFC-2876-E602E57277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19210" t="58286" r="23664" b="26327"/>
            <a:stretch/>
          </p:blipFill>
          <p:spPr bwMode="auto">
            <a:xfrm>
              <a:off x="6805916" y="70945"/>
              <a:ext cx="604426" cy="700333"/>
            </a:xfrm>
            <a:prstGeom prst="rect">
              <a:avLst/>
            </a:prstGeom>
          </p:spPr>
        </p:pic>
      </p:grp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3CF12BAC-087C-F610-48C1-7085C6FB9654}"/>
              </a:ext>
            </a:extLst>
          </p:cNvPr>
          <p:cNvGrpSpPr/>
          <p:nvPr/>
        </p:nvGrpSpPr>
        <p:grpSpPr>
          <a:xfrm>
            <a:off x="9449200" y="136465"/>
            <a:ext cx="2464126" cy="680591"/>
            <a:chOff x="9449200" y="136465"/>
            <a:chExt cx="2464126" cy="680591"/>
          </a:xfrm>
        </p:grpSpPr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C4151ADD-3944-D60F-19E6-C54A5E6C9A52}"/>
                </a:ext>
              </a:extLst>
            </p:cNvPr>
            <p:cNvSpPr/>
            <p:nvPr/>
          </p:nvSpPr>
          <p:spPr>
            <a:xfrm>
              <a:off x="10868297" y="170677"/>
              <a:ext cx="1045029" cy="638869"/>
            </a:xfrm>
            <a:prstGeom prst="rect">
              <a:avLst/>
            </a:prstGeom>
            <a:solidFill>
              <a:srgbClr val="E3F0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4000"/>
                </a:lnSpc>
              </a:pPr>
              <a:endParaRPr lang="de-DE" dirty="0"/>
            </a:p>
          </p:txBody>
        </p:sp>
        <p:pic>
          <p:nvPicPr>
            <p:cNvPr id="16" name="Grafik 15" descr="banerji-lab">
              <a:extLst>
                <a:ext uri="{FF2B5EF4-FFF2-40B4-BE49-F238E27FC236}">
                  <a16:creationId xmlns:a16="http://schemas.microsoft.com/office/drawing/2014/main" id="{ACB73EC9-5D84-DF0A-10C7-EA072739332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r="69033"/>
            <a:stretch/>
          </p:blipFill>
          <p:spPr bwMode="auto">
            <a:xfrm>
              <a:off x="10323281" y="178187"/>
              <a:ext cx="659884" cy="638869"/>
            </a:xfrm>
            <a:prstGeom prst="rect">
              <a:avLst/>
            </a:prstGeom>
            <a:noFill/>
          </p:spPr>
        </p:pic>
        <p:pic>
          <p:nvPicPr>
            <p:cNvPr id="17" name="Grafik 16" descr="Ein Bild, das Symbol, Logo, Text, Grafiken enthält.&#10;&#10;Automatisch generierte Beschreibung">
              <a:extLst>
                <a:ext uri="{FF2B5EF4-FFF2-40B4-BE49-F238E27FC236}">
                  <a16:creationId xmlns:a16="http://schemas.microsoft.com/office/drawing/2014/main" id="{1665E6C3-28D9-4A3B-D75A-AFC700E14E5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449200" y="136465"/>
              <a:ext cx="659884" cy="673081"/>
            </a:xfrm>
            <a:prstGeom prst="rect">
              <a:avLst/>
            </a:prstGeom>
          </p:spPr>
        </p:pic>
        <p:pic>
          <p:nvPicPr>
            <p:cNvPr id="18" name="Bild 8" descr="20150416 tum logo blau png final.png">
              <a:extLst>
                <a:ext uri="{FF2B5EF4-FFF2-40B4-BE49-F238E27FC236}">
                  <a16:creationId xmlns:a16="http://schemas.microsoft.com/office/drawing/2014/main" id="{0E07F5C7-3BB9-15DE-5883-67A1712B9F9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123656" y="351350"/>
              <a:ext cx="647130" cy="320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275877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rgbClr val="2D7E9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Einstufung von Gefahrstoffen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3091" y="2020888"/>
            <a:ext cx="8676771" cy="3617913"/>
          </a:xfrm>
          <a:prstGeom prst="rect">
            <a:avLst/>
          </a:prstGeom>
        </p:spPr>
      </p:pic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F17923D3-A7D4-4819-49F6-9E8849FB7737}"/>
              </a:ext>
            </a:extLst>
          </p:cNvPr>
          <p:cNvGrpSpPr/>
          <p:nvPr/>
        </p:nvGrpSpPr>
        <p:grpSpPr bwMode="auto">
          <a:xfrm>
            <a:off x="121027" y="45778"/>
            <a:ext cx="3923777" cy="771278"/>
            <a:chOff x="3486565" y="0"/>
            <a:chExt cx="3923777" cy="771278"/>
          </a:xfrm>
        </p:grpSpPr>
        <p:pic>
          <p:nvPicPr>
            <p:cNvPr id="12" name="Grafik 11" descr="Ein Bild, das Screenshot, Text, Design enthält.&#10;&#10;Automatisch generierte Beschreibung">
              <a:extLst>
                <a:ext uri="{FF2B5EF4-FFF2-40B4-BE49-F238E27FC236}">
                  <a16:creationId xmlns:a16="http://schemas.microsoft.com/office/drawing/2014/main" id="{A4B2743D-524B-C8E9-606C-AEFB7353746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-45" t="33673" r="16528" b="39146"/>
            <a:stretch/>
          </p:blipFill>
          <p:spPr bwMode="auto">
            <a:xfrm>
              <a:off x="3486565" y="0"/>
              <a:ext cx="3319350" cy="748845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3" name="Grafik 12" descr="Ein Bild, das Text, Screenshot, Schrift, Grafikdesign enthält.&#10;&#10;Automatisch generierte Beschreibung">
              <a:extLst>
                <a:ext uri="{FF2B5EF4-FFF2-40B4-BE49-F238E27FC236}">
                  <a16:creationId xmlns:a16="http://schemas.microsoft.com/office/drawing/2014/main" id="{CC2E6A39-360B-7CFF-FD93-AE9344362CD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19210" t="58286" r="23664" b="26327"/>
            <a:stretch/>
          </p:blipFill>
          <p:spPr bwMode="auto">
            <a:xfrm>
              <a:off x="6805916" y="70945"/>
              <a:ext cx="604426" cy="700333"/>
            </a:xfrm>
            <a:prstGeom prst="rect">
              <a:avLst/>
            </a:prstGeom>
          </p:spPr>
        </p:pic>
      </p:grp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458D4E7E-4759-FF71-879E-4B450A607E1D}"/>
              </a:ext>
            </a:extLst>
          </p:cNvPr>
          <p:cNvGrpSpPr/>
          <p:nvPr/>
        </p:nvGrpSpPr>
        <p:grpSpPr>
          <a:xfrm>
            <a:off x="9449200" y="136465"/>
            <a:ext cx="2464126" cy="680591"/>
            <a:chOff x="9449200" y="136465"/>
            <a:chExt cx="2464126" cy="680591"/>
          </a:xfrm>
        </p:grpSpPr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0D7C103A-768C-33FC-7A8A-7802A81D8E46}"/>
                </a:ext>
              </a:extLst>
            </p:cNvPr>
            <p:cNvSpPr/>
            <p:nvPr/>
          </p:nvSpPr>
          <p:spPr>
            <a:xfrm>
              <a:off x="10868297" y="170677"/>
              <a:ext cx="1045029" cy="638869"/>
            </a:xfrm>
            <a:prstGeom prst="rect">
              <a:avLst/>
            </a:prstGeom>
            <a:solidFill>
              <a:srgbClr val="E3F0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4000"/>
                </a:lnSpc>
              </a:pPr>
              <a:endParaRPr lang="de-DE" dirty="0"/>
            </a:p>
          </p:txBody>
        </p:sp>
        <p:pic>
          <p:nvPicPr>
            <p:cNvPr id="16" name="Grafik 15" descr="banerji-lab">
              <a:extLst>
                <a:ext uri="{FF2B5EF4-FFF2-40B4-BE49-F238E27FC236}">
                  <a16:creationId xmlns:a16="http://schemas.microsoft.com/office/drawing/2014/main" id="{D3030397-AC0E-A9EA-2001-77D0F188817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r="69033"/>
            <a:stretch/>
          </p:blipFill>
          <p:spPr bwMode="auto">
            <a:xfrm>
              <a:off x="10323281" y="178187"/>
              <a:ext cx="659884" cy="638869"/>
            </a:xfrm>
            <a:prstGeom prst="rect">
              <a:avLst/>
            </a:prstGeom>
            <a:noFill/>
          </p:spPr>
        </p:pic>
        <p:pic>
          <p:nvPicPr>
            <p:cNvPr id="17" name="Grafik 16" descr="Ein Bild, das Symbol, Logo, Text, Grafiken enthält.&#10;&#10;Automatisch generierte Beschreibung">
              <a:extLst>
                <a:ext uri="{FF2B5EF4-FFF2-40B4-BE49-F238E27FC236}">
                  <a16:creationId xmlns:a16="http://schemas.microsoft.com/office/drawing/2014/main" id="{C7E6D0F5-37F0-EB35-E386-F8C03146BB2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449200" y="136465"/>
              <a:ext cx="659884" cy="673081"/>
            </a:xfrm>
            <a:prstGeom prst="rect">
              <a:avLst/>
            </a:prstGeom>
          </p:spPr>
        </p:pic>
        <p:pic>
          <p:nvPicPr>
            <p:cNvPr id="18" name="Bild 8" descr="20150416 tum logo blau png final.png">
              <a:extLst>
                <a:ext uri="{FF2B5EF4-FFF2-40B4-BE49-F238E27FC236}">
                  <a16:creationId xmlns:a16="http://schemas.microsoft.com/office/drawing/2014/main" id="{9A0427AD-2F97-AC7A-2CB0-F4BC93773F6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123656" y="351350"/>
              <a:ext cx="647130" cy="320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116221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Calibri" panose="020F0502020204030204" pitchFamily="34" charset="0"/>
                <a:cs typeface="Calibri" panose="020F0502020204030204" pitchFamily="34" charset="0"/>
              </a:rPr>
              <a:t>Ruhe bewahren und überstürztes unüberlegtes Handeln vermeiden.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Calibri" panose="020F0502020204030204" pitchFamily="34" charset="0"/>
                <a:cs typeface="Calibri" panose="020F0502020204030204" pitchFamily="34" charset="0"/>
              </a:rPr>
              <a:t>Gefährdete Personen warnen, ggf. zum Verlassen der Räume auffordern.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Calibri" panose="020F0502020204030204" pitchFamily="34" charset="0"/>
                <a:cs typeface="Calibri" panose="020F0502020204030204" pitchFamily="34" charset="0"/>
              </a:rPr>
              <a:t>Laborleitung / Praktikumsleitung informieren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Calibri" panose="020F0502020204030204" pitchFamily="34" charset="0"/>
                <a:cs typeface="Calibri" panose="020F0502020204030204" pitchFamily="34" charset="0"/>
              </a:rPr>
              <a:t>Erste Hilfe Maßnahmen ergreifen. Personenschutz geht vor Sachschutz!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Calibri" panose="020F0502020204030204" pitchFamily="34" charset="0"/>
                <a:cs typeface="Calibri" panose="020F0502020204030204" pitchFamily="34" charset="0"/>
              </a:rPr>
              <a:t>Versuchsanordnung sichern; ggf. Not-Aus-Schalter betätigen; Strom, Gas und ggf. Wasser abschalten (Kühlwasser muss weiterlaufen).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Calibri" panose="020F0502020204030204" pitchFamily="34" charset="0"/>
                <a:cs typeface="Calibri" panose="020F0502020204030204" pitchFamily="34" charset="0"/>
              </a:rPr>
              <a:t>Entstehungsbrand mit Eigenmitteln löschen (Feuerlöscher, Löschdecke, Sand); auf eigene Sicherheit achten; Feuerwehr informieren. </a:t>
            </a:r>
          </a:p>
          <a:p>
            <a:endParaRPr lang="de-DE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de-DE" sz="2000" dirty="0">
                <a:latin typeface="Calibri" panose="020F0502020204030204" pitchFamily="34" charset="0"/>
                <a:cs typeface="Calibri" panose="020F0502020204030204" pitchFamily="34" charset="0"/>
              </a:rPr>
              <a:t>Feuer / Unfall: </a:t>
            </a:r>
            <a:r>
              <a:rPr lang="de-DE" sz="2000" b="1" dirty="0">
                <a:latin typeface="Calibri" panose="020F0502020204030204" pitchFamily="34" charset="0"/>
                <a:cs typeface="Calibri" panose="020F0502020204030204" pitchFamily="34" charset="0"/>
              </a:rPr>
              <a:t>NOTRUF: 112 </a:t>
            </a:r>
            <a:endParaRPr lang="de-DE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endParaRPr lang="de-DE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de-DE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de-DE" sz="2000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  <a:p>
            <a:pPr lvl="0"/>
            <a:endParaRPr lang="de-DE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rgbClr val="2D7E94"/>
                </a:solidFill>
              </a:rPr>
              <a:t>Verhalten bei Unfällen und erste Hilfe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10D73432-D03C-469E-C6D1-2C117612154C}"/>
              </a:ext>
            </a:extLst>
          </p:cNvPr>
          <p:cNvSpPr txBox="1"/>
          <p:nvPr/>
        </p:nvSpPr>
        <p:spPr>
          <a:xfrm>
            <a:off x="6645355" y="5723515"/>
            <a:ext cx="3427002" cy="87197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de-DE" dirty="0"/>
              <a:t>Notruf: </a:t>
            </a:r>
            <a:r>
              <a:rPr lang="de-DE" b="1" dirty="0"/>
              <a:t>089 289 112</a:t>
            </a:r>
          </a:p>
          <a:p>
            <a:pPr>
              <a:lnSpc>
                <a:spcPct val="150000"/>
              </a:lnSpc>
            </a:pPr>
            <a:r>
              <a:rPr lang="de-DE" dirty="0"/>
              <a:t>Notruf aus dem Uni-Netz: </a:t>
            </a:r>
            <a:r>
              <a:rPr lang="de-DE" b="1" dirty="0"/>
              <a:t>112</a:t>
            </a:r>
          </a:p>
        </p:txBody>
      </p: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0BA7C822-3387-2766-B25B-BBA9D6118C55}"/>
              </a:ext>
            </a:extLst>
          </p:cNvPr>
          <p:cNvGrpSpPr/>
          <p:nvPr/>
        </p:nvGrpSpPr>
        <p:grpSpPr bwMode="auto">
          <a:xfrm>
            <a:off x="121027" y="45778"/>
            <a:ext cx="3923777" cy="771278"/>
            <a:chOff x="3486565" y="0"/>
            <a:chExt cx="3923777" cy="771278"/>
          </a:xfrm>
        </p:grpSpPr>
        <p:pic>
          <p:nvPicPr>
            <p:cNvPr id="13" name="Grafik 12" descr="Ein Bild, das Screenshot, Text, Design enthält.&#10;&#10;Automatisch generierte Beschreibung">
              <a:extLst>
                <a:ext uri="{FF2B5EF4-FFF2-40B4-BE49-F238E27FC236}">
                  <a16:creationId xmlns:a16="http://schemas.microsoft.com/office/drawing/2014/main" id="{A3A0C9E4-0F20-3669-68C5-29172648A23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-45" t="33673" r="16528" b="39146"/>
            <a:stretch/>
          </p:blipFill>
          <p:spPr bwMode="auto">
            <a:xfrm>
              <a:off x="3486565" y="0"/>
              <a:ext cx="3319350" cy="748845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4" name="Grafik 13" descr="Ein Bild, das Text, Screenshot, Schrift, Grafikdesign enthält.&#10;&#10;Automatisch generierte Beschreibung">
              <a:extLst>
                <a:ext uri="{FF2B5EF4-FFF2-40B4-BE49-F238E27FC236}">
                  <a16:creationId xmlns:a16="http://schemas.microsoft.com/office/drawing/2014/main" id="{A3F18C7E-FB87-20BC-9B09-C1B1A7FF8F8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19210" t="58286" r="23664" b="26327"/>
            <a:stretch/>
          </p:blipFill>
          <p:spPr bwMode="auto">
            <a:xfrm>
              <a:off x="6805916" y="70945"/>
              <a:ext cx="604426" cy="700333"/>
            </a:xfrm>
            <a:prstGeom prst="rect">
              <a:avLst/>
            </a:prstGeom>
          </p:spPr>
        </p:pic>
      </p:grp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BC7C6B56-FA8E-C349-2771-EE59DA586104}"/>
              </a:ext>
            </a:extLst>
          </p:cNvPr>
          <p:cNvGrpSpPr/>
          <p:nvPr/>
        </p:nvGrpSpPr>
        <p:grpSpPr>
          <a:xfrm>
            <a:off x="9449200" y="136465"/>
            <a:ext cx="2464126" cy="680591"/>
            <a:chOff x="9449200" y="136465"/>
            <a:chExt cx="2464126" cy="680591"/>
          </a:xfrm>
        </p:grpSpPr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680E7EF0-DFFF-5827-259B-F593F6303406}"/>
                </a:ext>
              </a:extLst>
            </p:cNvPr>
            <p:cNvSpPr/>
            <p:nvPr/>
          </p:nvSpPr>
          <p:spPr>
            <a:xfrm>
              <a:off x="10868297" y="170677"/>
              <a:ext cx="1045029" cy="638869"/>
            </a:xfrm>
            <a:prstGeom prst="rect">
              <a:avLst/>
            </a:prstGeom>
            <a:solidFill>
              <a:srgbClr val="E3F0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4000"/>
                </a:lnSpc>
              </a:pPr>
              <a:endParaRPr lang="de-DE" dirty="0"/>
            </a:p>
          </p:txBody>
        </p:sp>
        <p:pic>
          <p:nvPicPr>
            <p:cNvPr id="17" name="Grafik 16" descr="banerji-lab">
              <a:extLst>
                <a:ext uri="{FF2B5EF4-FFF2-40B4-BE49-F238E27FC236}">
                  <a16:creationId xmlns:a16="http://schemas.microsoft.com/office/drawing/2014/main" id="{481A94B1-02DD-5EC4-9C9E-3FBAA5C439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r="69033"/>
            <a:stretch/>
          </p:blipFill>
          <p:spPr bwMode="auto">
            <a:xfrm>
              <a:off x="10323281" y="178187"/>
              <a:ext cx="659884" cy="638869"/>
            </a:xfrm>
            <a:prstGeom prst="rect">
              <a:avLst/>
            </a:prstGeom>
            <a:noFill/>
          </p:spPr>
        </p:pic>
        <p:pic>
          <p:nvPicPr>
            <p:cNvPr id="18" name="Grafik 17" descr="Ein Bild, das Symbol, Logo, Text, Grafiken enthält.&#10;&#10;Automatisch generierte Beschreibung">
              <a:extLst>
                <a:ext uri="{FF2B5EF4-FFF2-40B4-BE49-F238E27FC236}">
                  <a16:creationId xmlns:a16="http://schemas.microsoft.com/office/drawing/2014/main" id="{792325D4-A9E8-C6FE-6446-0A9A178444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49200" y="136465"/>
              <a:ext cx="659884" cy="673081"/>
            </a:xfrm>
            <a:prstGeom prst="rect">
              <a:avLst/>
            </a:prstGeom>
          </p:spPr>
        </p:pic>
        <p:pic>
          <p:nvPicPr>
            <p:cNvPr id="19" name="Bild 8" descr="20150416 tum logo blau png final.png">
              <a:extLst>
                <a:ext uri="{FF2B5EF4-FFF2-40B4-BE49-F238E27FC236}">
                  <a16:creationId xmlns:a16="http://schemas.microsoft.com/office/drawing/2014/main" id="{99C1520D-CAE1-A470-32F3-402F41B4AE2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123656" y="351350"/>
              <a:ext cx="647130" cy="320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7614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55950" y="1621007"/>
            <a:ext cx="5880100" cy="3036589"/>
          </a:xfrm>
          <a:prstGeom prst="rect">
            <a:avLst/>
          </a:prstGeom>
        </p:spPr>
      </p:pic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rgbClr val="2D7E9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Rettungssymbole und Einrichtungen im Labor</a:t>
            </a:r>
          </a:p>
        </p:txBody>
      </p:sp>
      <p:sp>
        <p:nvSpPr>
          <p:cNvPr id="10" name="Inhaltsplatzhalter 1">
            <a:extLst>
              <a:ext uri="{FF2B5EF4-FFF2-40B4-BE49-F238E27FC236}">
                <a16:creationId xmlns:a16="http://schemas.microsoft.com/office/drawing/2014/main" id="{C662219A-4A03-8B09-4509-5495D368E52B}"/>
              </a:ext>
            </a:extLst>
          </p:cNvPr>
          <p:cNvSpPr txBox="1">
            <a:spLocks/>
          </p:cNvSpPr>
          <p:nvPr/>
        </p:nvSpPr>
        <p:spPr>
          <a:xfrm>
            <a:off x="1841501" y="4916095"/>
            <a:ext cx="8508999" cy="641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defRPr lang="de-DE" sz="16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6213" indent="-176213" algn="l" rtl="0" eaLnBrk="0" fontAlgn="base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defRPr lang="de-DE" sz="16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rtl="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Symbol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77800" algn="l" rtl="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Symbol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4375" indent="-176213" algn="l" rtl="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Symbol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800" dirty="0">
                <a:latin typeface="Calibri" panose="020F0502020204030204" pitchFamily="34" charset="0"/>
                <a:cs typeface="Calibri" panose="020F0502020204030204" pitchFamily="34" charset="0"/>
              </a:rPr>
              <a:t>Machen Sie sich mit dem Labor und den Sicherheitsrichtungen vor Ort vertraut. Wo finden Sie was?</a:t>
            </a:r>
          </a:p>
          <a:p>
            <a:endParaRPr lang="de-DE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de-DE" sz="1800" dirty="0">
                <a:latin typeface="Calibri" panose="020F0502020204030204" pitchFamily="34" charset="0"/>
                <a:cs typeface="Calibri" panose="020F0502020204030204" pitchFamily="34" charset="0"/>
              </a:rPr>
              <a:t>Im Fall eines Unfalls machen Sie unmittelbar Gebrauch von Feuerlöscher, Erste-Hilfe-Kasten, Gas-Notabsperrung und Augendusche</a:t>
            </a:r>
          </a:p>
          <a:p>
            <a:endParaRPr lang="de-DE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0D0E9964-C8C9-4A90-31CF-32099FD0AF5F}"/>
              </a:ext>
            </a:extLst>
          </p:cNvPr>
          <p:cNvGrpSpPr/>
          <p:nvPr/>
        </p:nvGrpSpPr>
        <p:grpSpPr bwMode="auto">
          <a:xfrm>
            <a:off x="121027" y="45778"/>
            <a:ext cx="3923777" cy="771278"/>
            <a:chOff x="3486565" y="0"/>
            <a:chExt cx="3923777" cy="771278"/>
          </a:xfrm>
        </p:grpSpPr>
        <p:pic>
          <p:nvPicPr>
            <p:cNvPr id="13" name="Grafik 12" descr="Ein Bild, das Screenshot, Text, Design enthält.&#10;&#10;Automatisch generierte Beschreibung">
              <a:extLst>
                <a:ext uri="{FF2B5EF4-FFF2-40B4-BE49-F238E27FC236}">
                  <a16:creationId xmlns:a16="http://schemas.microsoft.com/office/drawing/2014/main" id="{426DEB1A-CA9A-719C-6FE4-1BEF0A4280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-45" t="33673" r="16528" b="39146"/>
            <a:stretch/>
          </p:blipFill>
          <p:spPr bwMode="auto">
            <a:xfrm>
              <a:off x="3486565" y="0"/>
              <a:ext cx="3319350" cy="748845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4" name="Grafik 13" descr="Ein Bild, das Text, Screenshot, Schrift, Grafikdesign enthält.&#10;&#10;Automatisch generierte Beschreibung">
              <a:extLst>
                <a:ext uri="{FF2B5EF4-FFF2-40B4-BE49-F238E27FC236}">
                  <a16:creationId xmlns:a16="http://schemas.microsoft.com/office/drawing/2014/main" id="{1C33112F-2A15-6F9D-6DE5-A828EE30F1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19210" t="58286" r="23664" b="26327"/>
            <a:stretch/>
          </p:blipFill>
          <p:spPr bwMode="auto">
            <a:xfrm>
              <a:off x="6805916" y="70945"/>
              <a:ext cx="604426" cy="700333"/>
            </a:xfrm>
            <a:prstGeom prst="rect">
              <a:avLst/>
            </a:prstGeom>
          </p:spPr>
        </p:pic>
      </p:grp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95BE1A13-FFE2-FBD5-E68B-7C939CD80188}"/>
              </a:ext>
            </a:extLst>
          </p:cNvPr>
          <p:cNvGrpSpPr/>
          <p:nvPr/>
        </p:nvGrpSpPr>
        <p:grpSpPr>
          <a:xfrm>
            <a:off x="9449200" y="136465"/>
            <a:ext cx="2464126" cy="680591"/>
            <a:chOff x="9449200" y="136465"/>
            <a:chExt cx="2464126" cy="680591"/>
          </a:xfrm>
        </p:grpSpPr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E46BBA44-DA4B-9928-758E-D7E8EE716097}"/>
                </a:ext>
              </a:extLst>
            </p:cNvPr>
            <p:cNvSpPr/>
            <p:nvPr/>
          </p:nvSpPr>
          <p:spPr>
            <a:xfrm>
              <a:off x="10868297" y="170677"/>
              <a:ext cx="1045029" cy="638869"/>
            </a:xfrm>
            <a:prstGeom prst="rect">
              <a:avLst/>
            </a:prstGeom>
            <a:solidFill>
              <a:srgbClr val="E3F0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4000"/>
                </a:lnSpc>
              </a:pPr>
              <a:endParaRPr lang="de-DE" dirty="0"/>
            </a:p>
          </p:txBody>
        </p:sp>
        <p:pic>
          <p:nvPicPr>
            <p:cNvPr id="17" name="Grafik 16" descr="banerji-lab">
              <a:extLst>
                <a:ext uri="{FF2B5EF4-FFF2-40B4-BE49-F238E27FC236}">
                  <a16:creationId xmlns:a16="http://schemas.microsoft.com/office/drawing/2014/main" id="{4C4D1CBB-0C71-A087-2CA9-88307E68B17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r="69033"/>
            <a:stretch/>
          </p:blipFill>
          <p:spPr bwMode="auto">
            <a:xfrm>
              <a:off x="10323281" y="178187"/>
              <a:ext cx="659884" cy="638869"/>
            </a:xfrm>
            <a:prstGeom prst="rect">
              <a:avLst/>
            </a:prstGeom>
            <a:noFill/>
          </p:spPr>
        </p:pic>
        <p:pic>
          <p:nvPicPr>
            <p:cNvPr id="18" name="Grafik 17" descr="Ein Bild, das Symbol, Logo, Text, Grafiken enthält.&#10;&#10;Automatisch generierte Beschreibung">
              <a:extLst>
                <a:ext uri="{FF2B5EF4-FFF2-40B4-BE49-F238E27FC236}">
                  <a16:creationId xmlns:a16="http://schemas.microsoft.com/office/drawing/2014/main" id="{24316615-FE37-F8A1-0B9C-9CEBBAA87AC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449200" y="136465"/>
              <a:ext cx="659884" cy="673081"/>
            </a:xfrm>
            <a:prstGeom prst="rect">
              <a:avLst/>
            </a:prstGeom>
          </p:spPr>
        </p:pic>
        <p:pic>
          <p:nvPicPr>
            <p:cNvPr id="19" name="Bild 8" descr="20150416 tum logo blau png final.png">
              <a:extLst>
                <a:ext uri="{FF2B5EF4-FFF2-40B4-BE49-F238E27FC236}">
                  <a16:creationId xmlns:a16="http://schemas.microsoft.com/office/drawing/2014/main" id="{022D18D0-4905-F823-108D-F08E7A7FE19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123656" y="351350"/>
              <a:ext cx="647130" cy="320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402353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36491794-874F-4AB9-187E-E34952BC986A}"/>
              </a:ext>
            </a:extLst>
          </p:cNvPr>
          <p:cNvSpPr txBox="1">
            <a:spLocks/>
          </p:cNvSpPr>
          <p:nvPr/>
        </p:nvSpPr>
        <p:spPr>
          <a:xfrm>
            <a:off x="480200" y="1155977"/>
            <a:ext cx="8508999" cy="410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defRPr lang="de-DE" sz="3000" b="0" kern="1200" noProof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de-DE" dirty="0">
                <a:solidFill>
                  <a:srgbClr val="2D7E9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Sachgerechte Entsorgung</a:t>
            </a:r>
          </a:p>
        </p:txBody>
      </p:sp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DD53B01B-EF9A-3BE2-5CA6-97AB2EAFDCA3}"/>
              </a:ext>
            </a:extLst>
          </p:cNvPr>
          <p:cNvSpPr txBox="1">
            <a:spLocks/>
          </p:cNvSpPr>
          <p:nvPr/>
        </p:nvSpPr>
        <p:spPr>
          <a:xfrm>
            <a:off x="512940" y="1905267"/>
            <a:ext cx="1098237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de-DE" sz="2000" dirty="0">
                <a:latin typeface="Calibri" panose="020F0502020204030204" pitchFamily="34" charset="0"/>
                <a:cs typeface="Calibri" panose="020F0502020204030204" pitchFamily="34" charset="0"/>
              </a:rPr>
              <a:t>Gefahrstoffe dürfen grundsätzlich nicht im Ausguss entsorgt werden</a:t>
            </a:r>
          </a:p>
          <a:p>
            <a:pPr>
              <a:lnSpc>
                <a:spcPct val="150000"/>
              </a:lnSpc>
            </a:pPr>
            <a:r>
              <a:rPr lang="de-DE" sz="2000" dirty="0">
                <a:latin typeface="Calibri" panose="020F0502020204030204" pitchFamily="34" charset="0"/>
                <a:cs typeface="Calibri" panose="020F0502020204030204" pitchFamily="34" charset="0"/>
              </a:rPr>
              <a:t>Gefahrstoffe und deren Reste werden in den dafür vorgesehenen Behältern gesammelt</a:t>
            </a:r>
          </a:p>
          <a:p>
            <a:pPr>
              <a:lnSpc>
                <a:spcPct val="150000"/>
              </a:lnSpc>
            </a:pPr>
            <a:r>
              <a:rPr lang="de-DE" sz="2000" dirty="0">
                <a:latin typeface="Calibri" panose="020F0502020204030204" pitchFamily="34" charset="0"/>
                <a:cs typeface="Calibri" panose="020F0502020204030204" pitchFamily="34" charset="0"/>
              </a:rPr>
              <a:t>Ansprechpersonen geben Hinweise zur Entsorgung</a:t>
            </a:r>
          </a:p>
          <a:p>
            <a:pPr>
              <a:lnSpc>
                <a:spcPct val="150000"/>
              </a:lnSpc>
            </a:pPr>
            <a:r>
              <a:rPr lang="de-DE" sz="2000" dirty="0">
                <a:latin typeface="Calibri" panose="020F0502020204030204" pitchFamily="34" charset="0"/>
                <a:cs typeface="Calibri" panose="020F0502020204030204" pitchFamily="34" charset="0"/>
              </a:rPr>
              <a:t>Bitte Ansprechpersonen Bescheid sagen, wenn etwas verschüttet/verspritzt wurde</a:t>
            </a:r>
          </a:p>
        </p:txBody>
      </p: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117AF61C-37DE-44D8-D089-859D0E9C0DD9}"/>
              </a:ext>
            </a:extLst>
          </p:cNvPr>
          <p:cNvGrpSpPr/>
          <p:nvPr/>
        </p:nvGrpSpPr>
        <p:grpSpPr bwMode="auto">
          <a:xfrm>
            <a:off x="121027" y="45778"/>
            <a:ext cx="3923777" cy="771278"/>
            <a:chOff x="3486565" y="0"/>
            <a:chExt cx="3923777" cy="771278"/>
          </a:xfrm>
        </p:grpSpPr>
        <p:pic>
          <p:nvPicPr>
            <p:cNvPr id="12" name="Grafik 11" descr="Ein Bild, das Screenshot, Text, Design enthält.&#10;&#10;Automatisch generierte Beschreibung">
              <a:extLst>
                <a:ext uri="{FF2B5EF4-FFF2-40B4-BE49-F238E27FC236}">
                  <a16:creationId xmlns:a16="http://schemas.microsoft.com/office/drawing/2014/main" id="{2840407B-5A09-BCD2-2E08-77386ABF4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-45" t="33673" r="16528" b="39146"/>
            <a:stretch/>
          </p:blipFill>
          <p:spPr bwMode="auto">
            <a:xfrm>
              <a:off x="3486565" y="0"/>
              <a:ext cx="3319350" cy="748845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3" name="Grafik 12" descr="Ein Bild, das Text, Screenshot, Schrift, Grafikdesign enthält.&#10;&#10;Automatisch generierte Beschreibung">
              <a:extLst>
                <a:ext uri="{FF2B5EF4-FFF2-40B4-BE49-F238E27FC236}">
                  <a16:creationId xmlns:a16="http://schemas.microsoft.com/office/drawing/2014/main" id="{832FA712-5E4D-FC45-3830-C64D460E977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19210" t="58286" r="23664" b="26327"/>
            <a:stretch/>
          </p:blipFill>
          <p:spPr bwMode="auto">
            <a:xfrm>
              <a:off x="6805916" y="70945"/>
              <a:ext cx="604426" cy="700333"/>
            </a:xfrm>
            <a:prstGeom prst="rect">
              <a:avLst/>
            </a:prstGeom>
          </p:spPr>
        </p:pic>
      </p:grp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D39CED1C-1B95-9BEE-5949-023AA453FF4E}"/>
              </a:ext>
            </a:extLst>
          </p:cNvPr>
          <p:cNvGrpSpPr/>
          <p:nvPr/>
        </p:nvGrpSpPr>
        <p:grpSpPr>
          <a:xfrm>
            <a:off x="9449200" y="136465"/>
            <a:ext cx="2464126" cy="680591"/>
            <a:chOff x="9449200" y="136465"/>
            <a:chExt cx="2464126" cy="680591"/>
          </a:xfrm>
        </p:grpSpPr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879CD954-65A4-D435-6602-7BCDEDD75762}"/>
                </a:ext>
              </a:extLst>
            </p:cNvPr>
            <p:cNvSpPr/>
            <p:nvPr/>
          </p:nvSpPr>
          <p:spPr>
            <a:xfrm>
              <a:off x="10868297" y="170677"/>
              <a:ext cx="1045029" cy="638869"/>
            </a:xfrm>
            <a:prstGeom prst="rect">
              <a:avLst/>
            </a:prstGeom>
            <a:solidFill>
              <a:srgbClr val="E3F0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4000"/>
                </a:lnSpc>
              </a:pPr>
              <a:endParaRPr lang="de-DE" dirty="0"/>
            </a:p>
          </p:txBody>
        </p:sp>
        <p:pic>
          <p:nvPicPr>
            <p:cNvPr id="16" name="Grafik 15" descr="banerji-lab">
              <a:extLst>
                <a:ext uri="{FF2B5EF4-FFF2-40B4-BE49-F238E27FC236}">
                  <a16:creationId xmlns:a16="http://schemas.microsoft.com/office/drawing/2014/main" id="{C4B90EA3-15F6-4D74-A598-D536DF02A5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r="69033"/>
            <a:stretch/>
          </p:blipFill>
          <p:spPr bwMode="auto">
            <a:xfrm>
              <a:off x="10323281" y="178187"/>
              <a:ext cx="659884" cy="638869"/>
            </a:xfrm>
            <a:prstGeom prst="rect">
              <a:avLst/>
            </a:prstGeom>
            <a:noFill/>
          </p:spPr>
        </p:pic>
        <p:pic>
          <p:nvPicPr>
            <p:cNvPr id="17" name="Grafik 16" descr="Ein Bild, das Symbol, Logo, Text, Grafiken enthält.&#10;&#10;Automatisch generierte Beschreibung">
              <a:extLst>
                <a:ext uri="{FF2B5EF4-FFF2-40B4-BE49-F238E27FC236}">
                  <a16:creationId xmlns:a16="http://schemas.microsoft.com/office/drawing/2014/main" id="{9F13E04A-D1F8-2781-4722-15C2D571D94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49200" y="136465"/>
              <a:ext cx="659884" cy="673081"/>
            </a:xfrm>
            <a:prstGeom prst="rect">
              <a:avLst/>
            </a:prstGeom>
          </p:spPr>
        </p:pic>
        <p:pic>
          <p:nvPicPr>
            <p:cNvPr id="18" name="Bild 8" descr="20150416 tum logo blau png final.png">
              <a:extLst>
                <a:ext uri="{FF2B5EF4-FFF2-40B4-BE49-F238E27FC236}">
                  <a16:creationId xmlns:a16="http://schemas.microsoft.com/office/drawing/2014/main" id="{21EC66C7-E259-2660-858E-2F58EC5FEB9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123656" y="351350"/>
              <a:ext cx="647130" cy="320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130691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2982974" y="2091776"/>
            <a:ext cx="8508999" cy="410369"/>
          </a:xfrm>
        </p:spPr>
        <p:txBody>
          <a:bodyPr/>
          <a:lstStyle/>
          <a:p>
            <a:r>
              <a:rPr lang="de-DE" dirty="0">
                <a:solidFill>
                  <a:srgbClr val="2D7E9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Fragen? 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D1DC03EB-3CD7-F652-4B4B-7616D4677537}"/>
              </a:ext>
            </a:extLst>
          </p:cNvPr>
          <p:cNvSpPr txBox="1"/>
          <p:nvPr/>
        </p:nvSpPr>
        <p:spPr>
          <a:xfrm>
            <a:off x="3183676" y="4266824"/>
            <a:ext cx="7675417" cy="3288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…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dann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bitte das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Dokument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zur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Belehrung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unterschreiben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  <a:sym typeface="Wingdings" pitchFamily="2" charset="2"/>
              </a:rPr>
              <a:t>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8DD75670-C010-0BFF-823F-79AD8B0D111D}"/>
              </a:ext>
            </a:extLst>
          </p:cNvPr>
          <p:cNvGrpSpPr/>
          <p:nvPr/>
        </p:nvGrpSpPr>
        <p:grpSpPr bwMode="auto">
          <a:xfrm>
            <a:off x="121027" y="45778"/>
            <a:ext cx="3923777" cy="771278"/>
            <a:chOff x="3486565" y="0"/>
            <a:chExt cx="3923777" cy="771278"/>
          </a:xfrm>
        </p:grpSpPr>
        <p:pic>
          <p:nvPicPr>
            <p:cNvPr id="8" name="Grafik 7" descr="Ein Bild, das Screenshot, Text, Design enthält.&#10;&#10;Automatisch generierte Beschreibung">
              <a:extLst>
                <a:ext uri="{FF2B5EF4-FFF2-40B4-BE49-F238E27FC236}">
                  <a16:creationId xmlns:a16="http://schemas.microsoft.com/office/drawing/2014/main" id="{AD273438-F7A9-8A56-3B28-2C0EC99939D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-45" t="33673" r="16528" b="39146"/>
            <a:stretch/>
          </p:blipFill>
          <p:spPr bwMode="auto">
            <a:xfrm>
              <a:off x="3486565" y="0"/>
              <a:ext cx="3319350" cy="748845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2" name="Grafik 11" descr="Ein Bild, das Text, Screenshot, Schrift, Grafikdesign enthält.&#10;&#10;Automatisch generierte Beschreibung">
              <a:extLst>
                <a:ext uri="{FF2B5EF4-FFF2-40B4-BE49-F238E27FC236}">
                  <a16:creationId xmlns:a16="http://schemas.microsoft.com/office/drawing/2014/main" id="{CC887DA0-5B85-2C42-D520-4090B9776E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19210" t="58286" r="23664" b="26327"/>
            <a:stretch/>
          </p:blipFill>
          <p:spPr bwMode="auto">
            <a:xfrm>
              <a:off x="6805916" y="70945"/>
              <a:ext cx="604426" cy="700333"/>
            </a:xfrm>
            <a:prstGeom prst="rect">
              <a:avLst/>
            </a:prstGeom>
          </p:spPr>
        </p:pic>
      </p:grp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7C654332-C9E2-57E3-6576-9193FF53E63C}"/>
              </a:ext>
            </a:extLst>
          </p:cNvPr>
          <p:cNvGrpSpPr/>
          <p:nvPr/>
        </p:nvGrpSpPr>
        <p:grpSpPr>
          <a:xfrm>
            <a:off x="9449200" y="136465"/>
            <a:ext cx="2464126" cy="680591"/>
            <a:chOff x="9449200" y="136465"/>
            <a:chExt cx="2464126" cy="680591"/>
          </a:xfrm>
        </p:grpSpPr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52ED0A37-29C9-C232-620E-1E93920411E0}"/>
                </a:ext>
              </a:extLst>
            </p:cNvPr>
            <p:cNvSpPr/>
            <p:nvPr/>
          </p:nvSpPr>
          <p:spPr>
            <a:xfrm>
              <a:off x="10868297" y="170677"/>
              <a:ext cx="1045029" cy="638869"/>
            </a:xfrm>
            <a:prstGeom prst="rect">
              <a:avLst/>
            </a:prstGeom>
            <a:solidFill>
              <a:srgbClr val="E3F0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4000"/>
                </a:lnSpc>
              </a:pPr>
              <a:endParaRPr lang="de-DE" dirty="0"/>
            </a:p>
          </p:txBody>
        </p:sp>
        <p:pic>
          <p:nvPicPr>
            <p:cNvPr id="16" name="Grafik 15" descr="banerji-lab">
              <a:extLst>
                <a:ext uri="{FF2B5EF4-FFF2-40B4-BE49-F238E27FC236}">
                  <a16:creationId xmlns:a16="http://schemas.microsoft.com/office/drawing/2014/main" id="{E4CD92BD-F62C-E765-F943-A6E1B32FA79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r="69033"/>
            <a:stretch/>
          </p:blipFill>
          <p:spPr bwMode="auto">
            <a:xfrm>
              <a:off x="10323281" y="178187"/>
              <a:ext cx="659884" cy="638869"/>
            </a:xfrm>
            <a:prstGeom prst="rect">
              <a:avLst/>
            </a:prstGeom>
            <a:noFill/>
          </p:spPr>
        </p:pic>
        <p:pic>
          <p:nvPicPr>
            <p:cNvPr id="17" name="Grafik 16" descr="Ein Bild, das Symbol, Logo, Text, Grafiken enthält.&#10;&#10;Automatisch generierte Beschreibung">
              <a:extLst>
                <a:ext uri="{FF2B5EF4-FFF2-40B4-BE49-F238E27FC236}">
                  <a16:creationId xmlns:a16="http://schemas.microsoft.com/office/drawing/2014/main" id="{2B1FE4D0-CB2E-723E-37A3-E14900332F5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49200" y="136465"/>
              <a:ext cx="659884" cy="673081"/>
            </a:xfrm>
            <a:prstGeom prst="rect">
              <a:avLst/>
            </a:prstGeom>
          </p:spPr>
        </p:pic>
        <p:pic>
          <p:nvPicPr>
            <p:cNvPr id="18" name="Bild 8" descr="20150416 tum logo blau png final.png">
              <a:extLst>
                <a:ext uri="{FF2B5EF4-FFF2-40B4-BE49-F238E27FC236}">
                  <a16:creationId xmlns:a16="http://schemas.microsoft.com/office/drawing/2014/main" id="{91B93DBA-F117-745E-B2E7-F5B0A7857EF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123656" y="351350"/>
              <a:ext cx="647130" cy="320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807419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BB8F29AC-429C-367E-7219-CB7052C9B79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1" y="11"/>
            <a:ext cx="12191978" cy="685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230780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7FAA3C-F3E5-D2FF-CDE8-2D1112C52D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7B572BEB-D77E-08B4-7D17-A8AED94274B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0" y="11"/>
            <a:ext cx="12191980" cy="685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823614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F4E0056A-2D6B-F0EB-3D97-BB8699E5076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0" y="11"/>
            <a:ext cx="12191980" cy="685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11790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1841501" y="1359492"/>
            <a:ext cx="8508999" cy="410369"/>
          </a:xfrm>
        </p:spPr>
        <p:txBody>
          <a:bodyPr/>
          <a:lstStyle/>
          <a:p>
            <a:r>
              <a:rPr lang="de-DE" dirty="0">
                <a:solidFill>
                  <a:srgbClr val="2D7E94"/>
                </a:solidFill>
              </a:rPr>
              <a:t>Sicherheitsbelehrung: </a:t>
            </a:r>
            <a:r>
              <a:rPr lang="de-DE" dirty="0">
                <a:solidFill>
                  <a:srgbClr val="2D7E9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Arbeiten</a:t>
            </a:r>
            <a:r>
              <a:rPr lang="de-DE" dirty="0">
                <a:solidFill>
                  <a:srgbClr val="2D7E94"/>
                </a:solidFill>
              </a:rPr>
              <a:t> im Chemie-Labor</a:t>
            </a:r>
          </a:p>
        </p:txBody>
      </p:sp>
      <p:pic>
        <p:nvPicPr>
          <p:cNvPr id="12" name="Grafik 11" descr="Ein Bild, das Text, Screenshot, Grafiken, Logo enthält.&#10;&#10;Automatisch generierte Beschreibung">
            <a:hlinkClick r:id="" action="ppaction://noaction"/>
            <a:extLst>
              <a:ext uri="{FF2B5EF4-FFF2-40B4-BE49-F238E27FC236}">
                <a16:creationId xmlns:a16="http://schemas.microsoft.com/office/drawing/2014/main" id="{FFF45C75-30DF-6077-4155-D79EFF33700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29307"/>
          <a:stretch/>
        </p:blipFill>
        <p:spPr bwMode="auto">
          <a:xfrm>
            <a:off x="4256374" y="2328888"/>
            <a:ext cx="3679251" cy="2600931"/>
          </a:xfrm>
          <a:prstGeom prst="rect">
            <a:avLst/>
          </a:prstGeom>
        </p:spPr>
      </p:pic>
      <p:pic>
        <p:nvPicPr>
          <p:cNvPr id="14" name="Grafik 13" descr="Ein Bild, das Screenshot, Text, Design enthält.&#10;&#10;Automatisch generierte Beschreibung">
            <a:extLst>
              <a:ext uri="{FF2B5EF4-FFF2-40B4-BE49-F238E27FC236}">
                <a16:creationId xmlns:a16="http://schemas.microsoft.com/office/drawing/2014/main" id="{44D91DB0-F986-91C6-6C44-B01C1617808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902" t="44378" r="77386" b="50081"/>
          <a:stretch/>
        </p:blipFill>
        <p:spPr bwMode="auto">
          <a:xfrm>
            <a:off x="4661922" y="5051431"/>
            <a:ext cx="2868152" cy="748845"/>
          </a:xfrm>
          <a:prstGeom prst="rect">
            <a:avLst/>
          </a:prstGeom>
          <a:ln>
            <a:noFill/>
          </a:ln>
        </p:spPr>
      </p:pic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0295ECE4-D95F-441A-2F67-11D5A78C54B1}"/>
              </a:ext>
            </a:extLst>
          </p:cNvPr>
          <p:cNvGrpSpPr/>
          <p:nvPr/>
        </p:nvGrpSpPr>
        <p:grpSpPr bwMode="auto">
          <a:xfrm>
            <a:off x="121027" y="45778"/>
            <a:ext cx="3923777" cy="771278"/>
            <a:chOff x="3486565" y="0"/>
            <a:chExt cx="3923777" cy="771278"/>
          </a:xfrm>
        </p:grpSpPr>
        <p:pic>
          <p:nvPicPr>
            <p:cNvPr id="20" name="Grafik 19" descr="Ein Bild, das Screenshot, Text, Design enthält.&#10;&#10;Automatisch generierte Beschreibung">
              <a:extLst>
                <a:ext uri="{FF2B5EF4-FFF2-40B4-BE49-F238E27FC236}">
                  <a16:creationId xmlns:a16="http://schemas.microsoft.com/office/drawing/2014/main" id="{58FC0219-1070-1781-40C7-420AECD874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-45" t="33673" r="16528" b="39146"/>
            <a:stretch/>
          </p:blipFill>
          <p:spPr bwMode="auto">
            <a:xfrm>
              <a:off x="3486565" y="0"/>
              <a:ext cx="3319350" cy="748845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1" name="Grafik 20" descr="Ein Bild, das Text, Screenshot, Schrift, Grafikdesign enthält.&#10;&#10;Automatisch generierte Beschreibung">
              <a:extLst>
                <a:ext uri="{FF2B5EF4-FFF2-40B4-BE49-F238E27FC236}">
                  <a16:creationId xmlns:a16="http://schemas.microsoft.com/office/drawing/2014/main" id="{BEF1CEB4-D67E-D9AA-1A90-4E806253A6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19210" t="58286" r="23664" b="26327"/>
            <a:stretch/>
          </p:blipFill>
          <p:spPr bwMode="auto">
            <a:xfrm>
              <a:off x="6805916" y="70945"/>
              <a:ext cx="604426" cy="700333"/>
            </a:xfrm>
            <a:prstGeom prst="rect">
              <a:avLst/>
            </a:prstGeom>
          </p:spPr>
        </p:pic>
      </p:grp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44DF7DF8-85B0-D9C6-37FD-313BDB3C75DE}"/>
              </a:ext>
            </a:extLst>
          </p:cNvPr>
          <p:cNvGrpSpPr/>
          <p:nvPr/>
        </p:nvGrpSpPr>
        <p:grpSpPr>
          <a:xfrm>
            <a:off x="9449200" y="136465"/>
            <a:ext cx="2464126" cy="680591"/>
            <a:chOff x="9449200" y="136465"/>
            <a:chExt cx="2464126" cy="680591"/>
          </a:xfrm>
        </p:grpSpPr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05B400D5-1C21-DDFE-7F91-03E278D6EC43}"/>
                </a:ext>
              </a:extLst>
            </p:cNvPr>
            <p:cNvSpPr/>
            <p:nvPr/>
          </p:nvSpPr>
          <p:spPr>
            <a:xfrm>
              <a:off x="10868297" y="170677"/>
              <a:ext cx="1045029" cy="638869"/>
            </a:xfrm>
            <a:prstGeom prst="rect">
              <a:avLst/>
            </a:prstGeom>
            <a:solidFill>
              <a:srgbClr val="E3F0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4000"/>
                </a:lnSpc>
              </a:pPr>
              <a:endParaRPr lang="de-DE" dirty="0"/>
            </a:p>
          </p:txBody>
        </p:sp>
        <p:pic>
          <p:nvPicPr>
            <p:cNvPr id="24" name="Grafik 23" descr="banerji-lab">
              <a:extLst>
                <a:ext uri="{FF2B5EF4-FFF2-40B4-BE49-F238E27FC236}">
                  <a16:creationId xmlns:a16="http://schemas.microsoft.com/office/drawing/2014/main" id="{48ECF7EB-3C40-F0AF-CF8E-57F7A46AB28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r="69033"/>
            <a:stretch/>
          </p:blipFill>
          <p:spPr bwMode="auto">
            <a:xfrm>
              <a:off x="10323281" y="178187"/>
              <a:ext cx="659884" cy="638869"/>
            </a:xfrm>
            <a:prstGeom prst="rect">
              <a:avLst/>
            </a:prstGeom>
            <a:noFill/>
          </p:spPr>
        </p:pic>
        <p:pic>
          <p:nvPicPr>
            <p:cNvPr id="25" name="Grafik 24" descr="Ein Bild, das Symbol, Logo, Text, Grafiken enthält.&#10;&#10;Automatisch generierte Beschreibung">
              <a:extLst>
                <a:ext uri="{FF2B5EF4-FFF2-40B4-BE49-F238E27FC236}">
                  <a16:creationId xmlns:a16="http://schemas.microsoft.com/office/drawing/2014/main" id="{FDAE848F-2292-9010-7BA7-041DD03DA3D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449200" y="136465"/>
              <a:ext cx="659884" cy="673081"/>
            </a:xfrm>
            <a:prstGeom prst="rect">
              <a:avLst/>
            </a:prstGeom>
          </p:spPr>
        </p:pic>
        <p:pic>
          <p:nvPicPr>
            <p:cNvPr id="26" name="Bild 8" descr="20150416 tum logo blau png final.png">
              <a:extLst>
                <a:ext uri="{FF2B5EF4-FFF2-40B4-BE49-F238E27FC236}">
                  <a16:creationId xmlns:a16="http://schemas.microsoft.com/office/drawing/2014/main" id="{857E8DC5-60D8-EE62-A8C9-87F67C1EAF8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123656" y="351350"/>
              <a:ext cx="647130" cy="320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59527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723938" y="1692598"/>
            <a:ext cx="9753562" cy="4699572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>
                <a:latin typeface="Calibri" panose="020F0502020204030204" pitchFamily="34" charset="0"/>
                <a:cs typeface="Calibri" panose="020F0502020204030204" pitchFamily="34" charset="0"/>
              </a:rPr>
              <a:t>Im Labor darf nur mit </a:t>
            </a:r>
            <a:r>
              <a:rPr lang="de-DE" sz="1800" b="1" u="sng" dirty="0">
                <a:latin typeface="Calibri" panose="020F0502020204030204" pitchFamily="34" charset="0"/>
                <a:cs typeface="Calibri" panose="020F0502020204030204" pitchFamily="34" charset="0"/>
              </a:rPr>
              <a:t>langen Hosen und geschlossenen Schuhen</a:t>
            </a:r>
            <a:r>
              <a:rPr lang="de-DE" sz="1800" dirty="0">
                <a:latin typeface="Calibri" panose="020F0502020204030204" pitchFamily="34" charset="0"/>
                <a:cs typeface="Calibri" panose="020F0502020204030204" pitchFamily="34" charset="0"/>
              </a:rPr>
              <a:t> gearbeitet werden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800" dirty="0">
                <a:latin typeface="Calibri" panose="020F0502020204030204" pitchFamily="34" charset="0"/>
                <a:cs typeface="Calibri" panose="020F0502020204030204" pitchFamily="34" charset="0"/>
              </a:rPr>
              <a:t>Die ausgehändigte persönliche Schutzausrüstung (z.B. intakte Schutzbrille, Schutzhandschuhe) muss ordnungsgemäß benutzt werden (Kittel zuknöpfen, nur im Laborbereich tragen, usw.) – </a:t>
            </a:r>
            <a:r>
              <a:rPr lang="de-DE" sz="1800" b="1" u="sng" dirty="0">
                <a:latin typeface="Calibri" panose="020F0502020204030204" pitchFamily="34" charset="0"/>
                <a:cs typeface="Calibri" panose="020F0502020204030204" pitchFamily="34" charset="0"/>
              </a:rPr>
              <a:t>Tragen Sie immer einen geschlossenen Kittel und eine intakte Schutzbrille!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800" dirty="0">
                <a:latin typeface="Calibri" panose="020F0502020204030204" pitchFamily="34" charset="0"/>
                <a:cs typeface="Calibri" panose="020F0502020204030204" pitchFamily="34" charset="0"/>
              </a:rPr>
              <a:t>Rauchen, Essen, Trinken und Schminken sind im Labor verboten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800" dirty="0">
                <a:latin typeface="Calibri" panose="020F0502020204030204" pitchFamily="34" charset="0"/>
                <a:cs typeface="Calibri" panose="020F0502020204030204" pitchFamily="34" charset="0"/>
              </a:rPr>
              <a:t>Bei schwangeren Frauen: Rücksprache halten (vgl. Gefährdungsbeurteilung Schwangerschaft/ Mutterschutz)</a:t>
            </a:r>
          </a:p>
          <a:p>
            <a:endParaRPr lang="de-DE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800" dirty="0">
                <a:latin typeface="Calibri" panose="020F0502020204030204" pitchFamily="34" charset="0"/>
                <a:cs typeface="Calibri" panose="020F0502020204030204" pitchFamily="34" charset="0"/>
              </a:rPr>
              <a:t>Taschen, Jacken und Flaschen außerhalb des Labors aufbewahren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800" dirty="0">
                <a:latin typeface="Calibri" panose="020F0502020204030204" pitchFamily="34" charset="0"/>
                <a:cs typeface="Calibri" panose="020F0502020204030204" pitchFamily="34" charset="0"/>
              </a:rPr>
              <a:t>Lange Haare und Kleidungstücke so tragen bzw. zusammenbinden, dass sie nicht stören können</a:t>
            </a:r>
            <a:endParaRPr lang="de-DE" sz="1800" dirty="0">
              <a:latin typeface="Calibri" panose="020F0502020204030204" pitchFamily="34" charset="0"/>
              <a:cs typeface="Calibri" panose="020F0502020204030204" pitchFamily="34" charset="0"/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de-DE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de-DE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723938" y="1045887"/>
            <a:ext cx="8508999" cy="410369"/>
          </a:xfrm>
        </p:spPr>
        <p:txBody>
          <a:bodyPr/>
          <a:lstStyle/>
          <a:p>
            <a:r>
              <a:rPr lang="de-DE" dirty="0">
                <a:solidFill>
                  <a:srgbClr val="2D7E9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Schutzmaßnahmen und Verhaltensregeln</a:t>
            </a:r>
          </a:p>
        </p:txBody>
      </p: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DFC329C0-0CD8-238A-C78F-84F856AD22DA}"/>
              </a:ext>
            </a:extLst>
          </p:cNvPr>
          <p:cNvGrpSpPr/>
          <p:nvPr/>
        </p:nvGrpSpPr>
        <p:grpSpPr bwMode="auto">
          <a:xfrm>
            <a:off x="121027" y="45778"/>
            <a:ext cx="3923777" cy="771278"/>
            <a:chOff x="3486565" y="0"/>
            <a:chExt cx="3923777" cy="771278"/>
          </a:xfrm>
        </p:grpSpPr>
        <p:pic>
          <p:nvPicPr>
            <p:cNvPr id="12" name="Grafik 11" descr="Ein Bild, das Screenshot, Text, Design enthält.&#10;&#10;Automatisch generierte Beschreibung">
              <a:extLst>
                <a:ext uri="{FF2B5EF4-FFF2-40B4-BE49-F238E27FC236}">
                  <a16:creationId xmlns:a16="http://schemas.microsoft.com/office/drawing/2014/main" id="{DCEC74CD-0E32-6A5F-8026-453BF92B77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-45" t="33673" r="16528" b="39146"/>
            <a:stretch/>
          </p:blipFill>
          <p:spPr bwMode="auto">
            <a:xfrm>
              <a:off x="3486565" y="0"/>
              <a:ext cx="3319350" cy="748845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3" name="Grafik 12" descr="Ein Bild, das Text, Screenshot, Schrift, Grafikdesign enthält.&#10;&#10;Automatisch generierte Beschreibung">
              <a:extLst>
                <a:ext uri="{FF2B5EF4-FFF2-40B4-BE49-F238E27FC236}">
                  <a16:creationId xmlns:a16="http://schemas.microsoft.com/office/drawing/2014/main" id="{2A6DCF04-180A-5208-0639-345E2C483DA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19210" t="58286" r="23664" b="26327"/>
            <a:stretch/>
          </p:blipFill>
          <p:spPr bwMode="auto">
            <a:xfrm>
              <a:off x="6805916" y="70945"/>
              <a:ext cx="604426" cy="700333"/>
            </a:xfrm>
            <a:prstGeom prst="rect">
              <a:avLst/>
            </a:prstGeom>
          </p:spPr>
        </p:pic>
      </p:grp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6861FAD8-5FFB-BC8E-88AD-A9010ED52109}"/>
              </a:ext>
            </a:extLst>
          </p:cNvPr>
          <p:cNvGrpSpPr/>
          <p:nvPr/>
        </p:nvGrpSpPr>
        <p:grpSpPr>
          <a:xfrm>
            <a:off x="9449200" y="136465"/>
            <a:ext cx="2464126" cy="680591"/>
            <a:chOff x="9449200" y="136465"/>
            <a:chExt cx="2464126" cy="680591"/>
          </a:xfrm>
        </p:grpSpPr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68B0392D-361E-EFEF-8088-6522294D67A1}"/>
                </a:ext>
              </a:extLst>
            </p:cNvPr>
            <p:cNvSpPr/>
            <p:nvPr/>
          </p:nvSpPr>
          <p:spPr>
            <a:xfrm>
              <a:off x="10868297" y="170677"/>
              <a:ext cx="1045029" cy="638869"/>
            </a:xfrm>
            <a:prstGeom prst="rect">
              <a:avLst/>
            </a:prstGeom>
            <a:solidFill>
              <a:srgbClr val="E3F0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4000"/>
                </a:lnSpc>
              </a:pPr>
              <a:endParaRPr lang="de-DE" dirty="0"/>
            </a:p>
          </p:txBody>
        </p:sp>
        <p:pic>
          <p:nvPicPr>
            <p:cNvPr id="16" name="Grafik 15" descr="banerji-lab">
              <a:extLst>
                <a:ext uri="{FF2B5EF4-FFF2-40B4-BE49-F238E27FC236}">
                  <a16:creationId xmlns:a16="http://schemas.microsoft.com/office/drawing/2014/main" id="{B36BA77D-5B31-4ACC-7CC3-0B8E919CD84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r="69033"/>
            <a:stretch/>
          </p:blipFill>
          <p:spPr bwMode="auto">
            <a:xfrm>
              <a:off x="10323281" y="178187"/>
              <a:ext cx="659884" cy="638869"/>
            </a:xfrm>
            <a:prstGeom prst="rect">
              <a:avLst/>
            </a:prstGeom>
            <a:noFill/>
          </p:spPr>
        </p:pic>
        <p:pic>
          <p:nvPicPr>
            <p:cNvPr id="17" name="Grafik 16" descr="Ein Bild, das Symbol, Logo, Text, Grafiken enthält.&#10;&#10;Automatisch generierte Beschreibung">
              <a:extLst>
                <a:ext uri="{FF2B5EF4-FFF2-40B4-BE49-F238E27FC236}">
                  <a16:creationId xmlns:a16="http://schemas.microsoft.com/office/drawing/2014/main" id="{491EBC98-93D9-5852-767C-34DCFEB439E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449200" y="136465"/>
              <a:ext cx="659884" cy="673081"/>
            </a:xfrm>
            <a:prstGeom prst="rect">
              <a:avLst/>
            </a:prstGeom>
          </p:spPr>
        </p:pic>
        <p:pic>
          <p:nvPicPr>
            <p:cNvPr id="18" name="Bild 8" descr="20150416 tum logo blau png final.png">
              <a:extLst>
                <a:ext uri="{FF2B5EF4-FFF2-40B4-BE49-F238E27FC236}">
                  <a16:creationId xmlns:a16="http://schemas.microsoft.com/office/drawing/2014/main" id="{144C9B1F-D2AF-B5A0-3EE4-63DF4C86C10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123656" y="351350"/>
              <a:ext cx="647130" cy="320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04646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588851" y="1693935"/>
            <a:ext cx="10279445" cy="4699572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800" b="1" dirty="0">
                <a:latin typeface="Calibri" panose="020F0502020204030204" pitchFamily="34" charset="0"/>
                <a:cs typeface="Calibri" panose="020F0502020204030204" pitchFamily="34" charset="0"/>
              </a:rPr>
              <a:t>Achten Sie auf einen sauberen und sorgfältigen Umgang sowie umsichtiges und vorsichtiges Verhalten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800" dirty="0">
                <a:latin typeface="Calibri" panose="020F0502020204030204" pitchFamily="34" charset="0"/>
                <a:cs typeface="Calibri" panose="020F0502020204030204" pitchFamily="34" charset="0"/>
              </a:rPr>
              <a:t>Sämtlichen Anweisungen, Versuchsvorschriften und Hinweise sind Folge zu leisten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800" dirty="0">
                <a:latin typeface="Calibri" panose="020F0502020204030204" pitchFamily="34" charset="0"/>
                <a:cs typeface="Calibri" panose="020F0502020204030204" pitchFamily="34" charset="0"/>
              </a:rPr>
              <a:t>Geschmacksproben und das Pipettieren mit dem Mund sind strengstens verboten.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800" dirty="0">
                <a:latin typeface="Calibri" panose="020F0502020204030204" pitchFamily="34" charset="0"/>
                <a:cs typeface="Calibri" panose="020F0502020204030204" pitchFamily="34" charset="0"/>
              </a:rPr>
              <a:t>Beim Arbeiten mit feuergefährlichen Stoffen dürfen sich in der Nähe keine Zündquellen oder Wärmequellen wie offene Flammen oder Heizplatten befinden.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800" dirty="0">
                <a:latin typeface="Calibri" panose="020F0502020204030204" pitchFamily="34" charset="0"/>
                <a:cs typeface="Calibri" panose="020F0502020204030204" pitchFamily="34" charset="0"/>
              </a:rPr>
              <a:t>Verschüttete Flüssigkeiten sind je nach Art zu verdünnen, neutralisieren und aufzunehmen. Bei Unsicherheiten fragen Sie das Laborpersonal!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800" dirty="0">
                <a:latin typeface="Calibri" panose="020F0502020204030204" pitchFamily="34" charset="0"/>
                <a:cs typeface="Calibri" panose="020F0502020204030204" pitchFamily="34" charset="0"/>
              </a:rPr>
              <a:t>Beachten Sie die korrekte Entsorgung der Chemikalien entsprechend der Hinweise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588851" y="1015041"/>
            <a:ext cx="8508999" cy="410369"/>
          </a:xfrm>
        </p:spPr>
        <p:txBody>
          <a:bodyPr/>
          <a:lstStyle/>
          <a:p>
            <a:r>
              <a:rPr lang="de-DE" dirty="0">
                <a:solidFill>
                  <a:srgbClr val="2D7E9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Umgang mit Chemikalien</a:t>
            </a:r>
          </a:p>
        </p:txBody>
      </p: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28BB1803-00F2-701F-3D0E-EAEAF6C730B0}"/>
              </a:ext>
            </a:extLst>
          </p:cNvPr>
          <p:cNvGrpSpPr/>
          <p:nvPr/>
        </p:nvGrpSpPr>
        <p:grpSpPr bwMode="auto">
          <a:xfrm>
            <a:off x="121027" y="45778"/>
            <a:ext cx="3923777" cy="771278"/>
            <a:chOff x="3486565" y="0"/>
            <a:chExt cx="3923777" cy="771278"/>
          </a:xfrm>
        </p:grpSpPr>
        <p:pic>
          <p:nvPicPr>
            <p:cNvPr id="12" name="Grafik 11" descr="Ein Bild, das Screenshot, Text, Design enthält.&#10;&#10;Automatisch generierte Beschreibung">
              <a:extLst>
                <a:ext uri="{FF2B5EF4-FFF2-40B4-BE49-F238E27FC236}">
                  <a16:creationId xmlns:a16="http://schemas.microsoft.com/office/drawing/2014/main" id="{B5FD2016-B395-7809-62F8-FABD2F65F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-45" t="33673" r="16528" b="39146"/>
            <a:stretch/>
          </p:blipFill>
          <p:spPr bwMode="auto">
            <a:xfrm>
              <a:off x="3486565" y="0"/>
              <a:ext cx="3319350" cy="748845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3" name="Grafik 12" descr="Ein Bild, das Text, Screenshot, Schrift, Grafikdesign enthält.&#10;&#10;Automatisch generierte Beschreibung">
              <a:extLst>
                <a:ext uri="{FF2B5EF4-FFF2-40B4-BE49-F238E27FC236}">
                  <a16:creationId xmlns:a16="http://schemas.microsoft.com/office/drawing/2014/main" id="{4DF532DB-158D-F303-B094-A65EECDB59F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19210" t="58286" r="23664" b="26327"/>
            <a:stretch/>
          </p:blipFill>
          <p:spPr bwMode="auto">
            <a:xfrm>
              <a:off x="6805916" y="70945"/>
              <a:ext cx="604426" cy="700333"/>
            </a:xfrm>
            <a:prstGeom prst="rect">
              <a:avLst/>
            </a:prstGeom>
          </p:spPr>
        </p:pic>
      </p:grp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9B69F6ED-4B34-F9D4-40CE-E38AC1BBA8B9}"/>
              </a:ext>
            </a:extLst>
          </p:cNvPr>
          <p:cNvGrpSpPr/>
          <p:nvPr/>
        </p:nvGrpSpPr>
        <p:grpSpPr>
          <a:xfrm>
            <a:off x="9449200" y="136465"/>
            <a:ext cx="2464126" cy="680591"/>
            <a:chOff x="9449200" y="136465"/>
            <a:chExt cx="2464126" cy="680591"/>
          </a:xfrm>
        </p:grpSpPr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C05552D3-BDF2-FFE8-1394-EBA870FD4742}"/>
                </a:ext>
              </a:extLst>
            </p:cNvPr>
            <p:cNvSpPr/>
            <p:nvPr/>
          </p:nvSpPr>
          <p:spPr>
            <a:xfrm>
              <a:off x="10868297" y="170677"/>
              <a:ext cx="1045029" cy="638869"/>
            </a:xfrm>
            <a:prstGeom prst="rect">
              <a:avLst/>
            </a:prstGeom>
            <a:solidFill>
              <a:srgbClr val="E3F0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4000"/>
                </a:lnSpc>
              </a:pPr>
              <a:endParaRPr lang="de-DE" dirty="0"/>
            </a:p>
          </p:txBody>
        </p:sp>
        <p:pic>
          <p:nvPicPr>
            <p:cNvPr id="16" name="Grafik 15" descr="banerji-lab">
              <a:extLst>
                <a:ext uri="{FF2B5EF4-FFF2-40B4-BE49-F238E27FC236}">
                  <a16:creationId xmlns:a16="http://schemas.microsoft.com/office/drawing/2014/main" id="{024CE4F1-CFC4-0B3F-CE1A-A8208EE8366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r="69033"/>
            <a:stretch/>
          </p:blipFill>
          <p:spPr bwMode="auto">
            <a:xfrm>
              <a:off x="10323281" y="178187"/>
              <a:ext cx="659884" cy="638869"/>
            </a:xfrm>
            <a:prstGeom prst="rect">
              <a:avLst/>
            </a:prstGeom>
            <a:noFill/>
          </p:spPr>
        </p:pic>
        <p:pic>
          <p:nvPicPr>
            <p:cNvPr id="17" name="Grafik 16" descr="Ein Bild, das Symbol, Logo, Text, Grafiken enthält.&#10;&#10;Automatisch generierte Beschreibung">
              <a:extLst>
                <a:ext uri="{FF2B5EF4-FFF2-40B4-BE49-F238E27FC236}">
                  <a16:creationId xmlns:a16="http://schemas.microsoft.com/office/drawing/2014/main" id="{1D2B69CF-5CCC-9F8D-D288-E1E4021C40E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49200" y="136465"/>
              <a:ext cx="659884" cy="673081"/>
            </a:xfrm>
            <a:prstGeom prst="rect">
              <a:avLst/>
            </a:prstGeom>
          </p:spPr>
        </p:pic>
        <p:pic>
          <p:nvPicPr>
            <p:cNvPr id="18" name="Bild 8" descr="20150416 tum logo blau png final.png">
              <a:extLst>
                <a:ext uri="{FF2B5EF4-FFF2-40B4-BE49-F238E27FC236}">
                  <a16:creationId xmlns:a16="http://schemas.microsoft.com/office/drawing/2014/main" id="{57F660D1-434C-C1D1-E0EF-3CD31F3D86F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123656" y="351350"/>
              <a:ext cx="647130" cy="320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569088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2000" dirty="0">
                <a:latin typeface="Calibri" panose="020F0502020204030204" pitchFamily="34" charset="0"/>
                <a:cs typeface="Calibri" panose="020F0502020204030204" pitchFamily="34" charset="0"/>
              </a:rPr>
              <a:t>Gefahrstoffe sind chemische Stoffe oder Zubereitungen, die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Calibri" panose="020F0502020204030204" pitchFamily="34" charset="0"/>
                <a:cs typeface="Calibri" panose="020F0502020204030204" pitchFamily="34" charset="0"/>
              </a:rPr>
              <a:t>explosionsgefährlich,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Calibri" panose="020F0502020204030204" pitchFamily="34" charset="0"/>
                <a:cs typeface="Calibri" panose="020F0502020204030204" pitchFamily="34" charset="0"/>
              </a:rPr>
              <a:t>hoch- bzw. leichtentzündlich,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Calibri" panose="020F0502020204030204" pitchFamily="34" charset="0"/>
                <a:cs typeface="Calibri" panose="020F0502020204030204" pitchFamily="34" charset="0"/>
              </a:rPr>
              <a:t>Brandfördernd,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Calibri" panose="020F0502020204030204" pitchFamily="34" charset="0"/>
                <a:cs typeface="Calibri" panose="020F0502020204030204" pitchFamily="34" charset="0"/>
              </a:rPr>
              <a:t>(sehr) giftig,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Calibri" panose="020F0502020204030204" pitchFamily="34" charset="0"/>
                <a:cs typeface="Calibri" panose="020F0502020204030204" pitchFamily="34" charset="0"/>
              </a:rPr>
              <a:t>gesundheitsschädlich,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Calibri" panose="020F0502020204030204" pitchFamily="34" charset="0"/>
                <a:cs typeface="Calibri" panose="020F0502020204030204" pitchFamily="34" charset="0"/>
              </a:rPr>
              <a:t>ätzend,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Calibri" panose="020F0502020204030204" pitchFamily="34" charset="0"/>
                <a:cs typeface="Calibri" panose="020F0502020204030204" pitchFamily="34" charset="0"/>
              </a:rPr>
              <a:t>reizend,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Calibri" panose="020F0502020204030204" pitchFamily="34" charset="0"/>
                <a:cs typeface="Calibri" panose="020F0502020204030204" pitchFamily="34" charset="0"/>
              </a:rPr>
              <a:t>umweltgefährlich,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Calibri" panose="020F0502020204030204" pitchFamily="34" charset="0"/>
                <a:cs typeface="Calibri" panose="020F0502020204030204" pitchFamily="34" charset="0"/>
              </a:rPr>
              <a:t>kanzerogen,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Calibri" panose="020F0502020204030204" pitchFamily="34" charset="0"/>
                <a:cs typeface="Calibri" panose="020F0502020204030204" pitchFamily="34" charset="0"/>
              </a:rPr>
              <a:t>fruchtschädigend oder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Calibri" panose="020F0502020204030204" pitchFamily="34" charset="0"/>
                <a:cs typeface="Calibri" panose="020F0502020204030204" pitchFamily="34" charset="0"/>
              </a:rPr>
              <a:t>erbgutverändernd sind,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Calibri" panose="020F0502020204030204" pitchFamily="34" charset="0"/>
                <a:cs typeface="Calibri" panose="020F0502020204030204" pitchFamily="34" charset="0"/>
              </a:rPr>
              <a:t>oder andere chronische schädigende Eigenschaften haben.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rgbClr val="2D7E9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Der Begriff „Gefahrstoff“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9242A556-E667-E7F7-E248-DAE77795765D}"/>
              </a:ext>
            </a:extLst>
          </p:cNvPr>
          <p:cNvSpPr txBox="1"/>
          <p:nvPr/>
        </p:nvSpPr>
        <p:spPr>
          <a:xfrm>
            <a:off x="6096001" y="3323456"/>
            <a:ext cx="3839957" cy="1231106"/>
          </a:xfrm>
          <a:prstGeom prst="rect">
            <a:avLst/>
          </a:pr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endParaRPr lang="de-DE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de-DE" sz="1600" dirty="0">
                <a:latin typeface="Calibri" panose="020F0502020204030204" pitchFamily="34" charset="0"/>
                <a:cs typeface="Calibri" panose="020F0502020204030204" pitchFamily="34" charset="0"/>
              </a:rPr>
              <a:t>Beachten Sie die </a:t>
            </a:r>
            <a:r>
              <a:rPr lang="de-DE" sz="1600" b="1" dirty="0"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lang="de-DE" sz="1600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de-DE" sz="1600" b="1" dirty="0">
                <a:latin typeface="Calibri" panose="020F0502020204030204" pitchFamily="34" charset="0"/>
                <a:cs typeface="Calibri" panose="020F0502020204030204" pitchFamily="34" charset="0"/>
              </a:rPr>
              <a:t>Hazard</a:t>
            </a:r>
            <a:r>
              <a:rPr lang="de-DE" sz="1600" dirty="0">
                <a:latin typeface="Calibri" panose="020F0502020204030204" pitchFamily="34" charset="0"/>
                <a:cs typeface="Calibri" panose="020F0502020204030204" pitchFamily="34" charset="0"/>
              </a:rPr>
              <a:t>-Statement)-  und </a:t>
            </a:r>
            <a:r>
              <a:rPr lang="de-DE" sz="1600" b="1" dirty="0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de-DE" sz="1600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de-DE" sz="1600" b="1" dirty="0" err="1">
                <a:latin typeface="Calibri" panose="020F0502020204030204" pitchFamily="34" charset="0"/>
                <a:cs typeface="Calibri" panose="020F0502020204030204" pitchFamily="34" charset="0"/>
              </a:rPr>
              <a:t>Precautionary</a:t>
            </a:r>
            <a:r>
              <a:rPr lang="de-DE" sz="1600" dirty="0">
                <a:latin typeface="Calibri" panose="020F0502020204030204" pitchFamily="34" charset="0"/>
                <a:cs typeface="Calibri" panose="020F0502020204030204" pitchFamily="34" charset="0"/>
              </a:rPr>
              <a:t>-Statement)-Sätze aller Chemikalien mit denen Sie arbeiten! </a:t>
            </a:r>
          </a:p>
          <a:p>
            <a:pPr algn="ctr"/>
            <a:endParaRPr lang="de-DE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343D1E8C-5B09-74DF-F3BB-FB9B71CC81EC}"/>
              </a:ext>
            </a:extLst>
          </p:cNvPr>
          <p:cNvGrpSpPr/>
          <p:nvPr/>
        </p:nvGrpSpPr>
        <p:grpSpPr bwMode="auto">
          <a:xfrm>
            <a:off x="121027" y="45778"/>
            <a:ext cx="3923777" cy="771278"/>
            <a:chOff x="3486565" y="0"/>
            <a:chExt cx="3923777" cy="771278"/>
          </a:xfrm>
        </p:grpSpPr>
        <p:pic>
          <p:nvPicPr>
            <p:cNvPr id="13" name="Grafik 12" descr="Ein Bild, das Screenshot, Text, Design enthält.&#10;&#10;Automatisch generierte Beschreibung">
              <a:extLst>
                <a:ext uri="{FF2B5EF4-FFF2-40B4-BE49-F238E27FC236}">
                  <a16:creationId xmlns:a16="http://schemas.microsoft.com/office/drawing/2014/main" id="{03FB66FE-6F14-E539-7BD3-31C506B7205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-45" t="33673" r="16528" b="39146"/>
            <a:stretch/>
          </p:blipFill>
          <p:spPr bwMode="auto">
            <a:xfrm>
              <a:off x="3486565" y="0"/>
              <a:ext cx="3319350" cy="748845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4" name="Grafik 13" descr="Ein Bild, das Text, Screenshot, Schrift, Grafikdesign enthält.&#10;&#10;Automatisch generierte Beschreibung">
              <a:extLst>
                <a:ext uri="{FF2B5EF4-FFF2-40B4-BE49-F238E27FC236}">
                  <a16:creationId xmlns:a16="http://schemas.microsoft.com/office/drawing/2014/main" id="{FB250EDA-C1B7-9C92-F67C-29191F05ED9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19210" t="58286" r="23664" b="26327"/>
            <a:stretch/>
          </p:blipFill>
          <p:spPr bwMode="auto">
            <a:xfrm>
              <a:off x="6805916" y="70945"/>
              <a:ext cx="604426" cy="700333"/>
            </a:xfrm>
            <a:prstGeom prst="rect">
              <a:avLst/>
            </a:prstGeom>
          </p:spPr>
        </p:pic>
      </p:grp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44027EA5-A4F0-82D9-5E72-DEBC101FD60A}"/>
              </a:ext>
            </a:extLst>
          </p:cNvPr>
          <p:cNvGrpSpPr/>
          <p:nvPr/>
        </p:nvGrpSpPr>
        <p:grpSpPr>
          <a:xfrm>
            <a:off x="9449200" y="136465"/>
            <a:ext cx="2464126" cy="680591"/>
            <a:chOff x="9449200" y="136465"/>
            <a:chExt cx="2464126" cy="680591"/>
          </a:xfrm>
        </p:grpSpPr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23B21C9B-C46B-F8F0-F98A-7B570C6B52D1}"/>
                </a:ext>
              </a:extLst>
            </p:cNvPr>
            <p:cNvSpPr/>
            <p:nvPr/>
          </p:nvSpPr>
          <p:spPr>
            <a:xfrm>
              <a:off x="10868297" y="170677"/>
              <a:ext cx="1045029" cy="638869"/>
            </a:xfrm>
            <a:prstGeom prst="rect">
              <a:avLst/>
            </a:prstGeom>
            <a:solidFill>
              <a:srgbClr val="E3F0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4000"/>
                </a:lnSpc>
              </a:pPr>
              <a:endParaRPr lang="de-DE" dirty="0"/>
            </a:p>
          </p:txBody>
        </p:sp>
        <p:pic>
          <p:nvPicPr>
            <p:cNvPr id="17" name="Grafik 16" descr="banerji-lab">
              <a:extLst>
                <a:ext uri="{FF2B5EF4-FFF2-40B4-BE49-F238E27FC236}">
                  <a16:creationId xmlns:a16="http://schemas.microsoft.com/office/drawing/2014/main" id="{843CA67F-A39E-C5A2-4681-6BAB1C067B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r="69033"/>
            <a:stretch/>
          </p:blipFill>
          <p:spPr bwMode="auto">
            <a:xfrm>
              <a:off x="10323281" y="178187"/>
              <a:ext cx="659884" cy="638869"/>
            </a:xfrm>
            <a:prstGeom prst="rect">
              <a:avLst/>
            </a:prstGeom>
            <a:noFill/>
          </p:spPr>
        </p:pic>
        <p:pic>
          <p:nvPicPr>
            <p:cNvPr id="18" name="Grafik 17" descr="Ein Bild, das Symbol, Logo, Text, Grafiken enthält.&#10;&#10;Automatisch generierte Beschreibung">
              <a:extLst>
                <a:ext uri="{FF2B5EF4-FFF2-40B4-BE49-F238E27FC236}">
                  <a16:creationId xmlns:a16="http://schemas.microsoft.com/office/drawing/2014/main" id="{654032C6-05E5-4023-F076-5275A8F29D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49200" y="136465"/>
              <a:ext cx="659884" cy="673081"/>
            </a:xfrm>
            <a:prstGeom prst="rect">
              <a:avLst/>
            </a:prstGeom>
          </p:spPr>
        </p:pic>
        <p:pic>
          <p:nvPicPr>
            <p:cNvPr id="19" name="Bild 8" descr="20150416 tum logo blau png final.png">
              <a:extLst>
                <a:ext uri="{FF2B5EF4-FFF2-40B4-BE49-F238E27FC236}">
                  <a16:creationId xmlns:a16="http://schemas.microsoft.com/office/drawing/2014/main" id="{5ACE4C39-DD96-9A82-3B1F-3FE588716E2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123656" y="351350"/>
              <a:ext cx="647130" cy="320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151189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rgbClr val="2D7E9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Der Begriff „Gefahrstoff“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80316E6F-0C0F-B63A-5DE4-3834961BBD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3561" y="1723798"/>
            <a:ext cx="8628529" cy="4741537"/>
          </a:xfrm>
          <a:prstGeom prst="rect">
            <a:avLst/>
          </a:prstGeom>
        </p:spPr>
      </p:pic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1C2BD7FC-9271-BA76-B3CD-04D55D648FFD}"/>
              </a:ext>
            </a:extLst>
          </p:cNvPr>
          <p:cNvGrpSpPr/>
          <p:nvPr/>
        </p:nvGrpSpPr>
        <p:grpSpPr bwMode="auto">
          <a:xfrm>
            <a:off x="121027" y="45778"/>
            <a:ext cx="3923777" cy="771278"/>
            <a:chOff x="3486565" y="0"/>
            <a:chExt cx="3923777" cy="771278"/>
          </a:xfrm>
        </p:grpSpPr>
        <p:pic>
          <p:nvPicPr>
            <p:cNvPr id="11" name="Grafik 10" descr="Ein Bild, das Screenshot, Text, Design enthält.&#10;&#10;Automatisch generierte Beschreibung">
              <a:extLst>
                <a:ext uri="{FF2B5EF4-FFF2-40B4-BE49-F238E27FC236}">
                  <a16:creationId xmlns:a16="http://schemas.microsoft.com/office/drawing/2014/main" id="{AED2ED69-3378-10E1-3E23-540AE356338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-45" t="33673" r="16528" b="39146"/>
            <a:stretch/>
          </p:blipFill>
          <p:spPr bwMode="auto">
            <a:xfrm>
              <a:off x="3486565" y="0"/>
              <a:ext cx="3319350" cy="748845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3" name="Grafik 12" descr="Ein Bild, das Text, Screenshot, Schrift, Grafikdesign enthält.&#10;&#10;Automatisch generierte Beschreibung">
              <a:extLst>
                <a:ext uri="{FF2B5EF4-FFF2-40B4-BE49-F238E27FC236}">
                  <a16:creationId xmlns:a16="http://schemas.microsoft.com/office/drawing/2014/main" id="{9F181687-D1B1-0286-1BBF-F4697E7F6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19210" t="58286" r="23664" b="26327"/>
            <a:stretch/>
          </p:blipFill>
          <p:spPr bwMode="auto">
            <a:xfrm>
              <a:off x="6805916" y="70945"/>
              <a:ext cx="604426" cy="700333"/>
            </a:xfrm>
            <a:prstGeom prst="rect">
              <a:avLst/>
            </a:prstGeom>
          </p:spPr>
        </p:pic>
      </p:grp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591B5075-57CD-1919-881D-A8DCECF02197}"/>
              </a:ext>
            </a:extLst>
          </p:cNvPr>
          <p:cNvGrpSpPr/>
          <p:nvPr/>
        </p:nvGrpSpPr>
        <p:grpSpPr>
          <a:xfrm>
            <a:off x="9449200" y="136465"/>
            <a:ext cx="2464126" cy="680591"/>
            <a:chOff x="9449200" y="136465"/>
            <a:chExt cx="2464126" cy="680591"/>
          </a:xfrm>
        </p:grpSpPr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534F5DC7-AFA9-9B44-A6D7-A8FF047B7BA3}"/>
                </a:ext>
              </a:extLst>
            </p:cNvPr>
            <p:cNvSpPr/>
            <p:nvPr/>
          </p:nvSpPr>
          <p:spPr>
            <a:xfrm>
              <a:off x="10868297" y="170677"/>
              <a:ext cx="1045029" cy="638869"/>
            </a:xfrm>
            <a:prstGeom prst="rect">
              <a:avLst/>
            </a:prstGeom>
            <a:solidFill>
              <a:srgbClr val="E3F0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4000"/>
                </a:lnSpc>
              </a:pPr>
              <a:endParaRPr lang="de-DE" dirty="0"/>
            </a:p>
          </p:txBody>
        </p:sp>
        <p:pic>
          <p:nvPicPr>
            <p:cNvPr id="16" name="Grafik 15" descr="banerji-lab">
              <a:extLst>
                <a:ext uri="{FF2B5EF4-FFF2-40B4-BE49-F238E27FC236}">
                  <a16:creationId xmlns:a16="http://schemas.microsoft.com/office/drawing/2014/main" id="{8ABDA59A-CBD6-0FA7-969A-34457319D03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r="69033"/>
            <a:stretch/>
          </p:blipFill>
          <p:spPr bwMode="auto">
            <a:xfrm>
              <a:off x="10323281" y="178187"/>
              <a:ext cx="659884" cy="638869"/>
            </a:xfrm>
            <a:prstGeom prst="rect">
              <a:avLst/>
            </a:prstGeom>
            <a:noFill/>
          </p:spPr>
        </p:pic>
        <p:pic>
          <p:nvPicPr>
            <p:cNvPr id="17" name="Grafik 16" descr="Ein Bild, das Symbol, Logo, Text, Grafiken enthält.&#10;&#10;Automatisch generierte Beschreibung">
              <a:extLst>
                <a:ext uri="{FF2B5EF4-FFF2-40B4-BE49-F238E27FC236}">
                  <a16:creationId xmlns:a16="http://schemas.microsoft.com/office/drawing/2014/main" id="{FC252383-C2B1-A5FF-CD61-252303E1455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449200" y="136465"/>
              <a:ext cx="659884" cy="673081"/>
            </a:xfrm>
            <a:prstGeom prst="rect">
              <a:avLst/>
            </a:prstGeom>
          </p:spPr>
        </p:pic>
        <p:pic>
          <p:nvPicPr>
            <p:cNvPr id="18" name="Bild 8" descr="20150416 tum logo blau png final.png">
              <a:extLst>
                <a:ext uri="{FF2B5EF4-FFF2-40B4-BE49-F238E27FC236}">
                  <a16:creationId xmlns:a16="http://schemas.microsoft.com/office/drawing/2014/main" id="{CEC55623-428E-796A-A897-6AF64B7D464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123656" y="351350"/>
              <a:ext cx="647130" cy="320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273293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DFE9B0-A78A-81BC-D667-2DEAC1E48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F22920E3-D683-ED3B-6DAF-F3045DC31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rgbClr val="2D7E9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Gefahren: Knallgasversuch (Micro-</a:t>
            </a:r>
            <a:r>
              <a:rPr lang="de-DE" dirty="0" err="1">
                <a:solidFill>
                  <a:srgbClr val="2D7E9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Scale</a:t>
            </a:r>
            <a:r>
              <a:rPr lang="de-DE" dirty="0">
                <a:solidFill>
                  <a:srgbClr val="2D7E9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9F6E1E05-72CB-0BDD-0FD9-752675BC58AC}"/>
              </a:ext>
            </a:extLst>
          </p:cNvPr>
          <p:cNvGrpSpPr/>
          <p:nvPr/>
        </p:nvGrpSpPr>
        <p:grpSpPr bwMode="auto">
          <a:xfrm>
            <a:off x="121027" y="45778"/>
            <a:ext cx="3923777" cy="771278"/>
            <a:chOff x="3486565" y="0"/>
            <a:chExt cx="3923777" cy="771278"/>
          </a:xfrm>
        </p:grpSpPr>
        <p:pic>
          <p:nvPicPr>
            <p:cNvPr id="9" name="Grafik 8" descr="Ein Bild, das Screenshot, Text, Design enthält.&#10;&#10;Automatisch generierte Beschreibung">
              <a:extLst>
                <a:ext uri="{FF2B5EF4-FFF2-40B4-BE49-F238E27FC236}">
                  <a16:creationId xmlns:a16="http://schemas.microsoft.com/office/drawing/2014/main" id="{DF516FD6-C64F-0DBA-E14E-B54FC2A5C92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-45" t="33673" r="16528" b="39146"/>
            <a:stretch/>
          </p:blipFill>
          <p:spPr bwMode="auto">
            <a:xfrm>
              <a:off x="3486565" y="0"/>
              <a:ext cx="3319350" cy="748845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0" name="Grafik 9" descr="Ein Bild, das Text, Screenshot, Schrift, Grafikdesign enthält.&#10;&#10;Automatisch generierte Beschreibung">
              <a:extLst>
                <a:ext uri="{FF2B5EF4-FFF2-40B4-BE49-F238E27FC236}">
                  <a16:creationId xmlns:a16="http://schemas.microsoft.com/office/drawing/2014/main" id="{6AC53D4F-88F2-B75A-D8BD-4945C7A0C2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19210" t="58286" r="23664" b="26327"/>
            <a:stretch/>
          </p:blipFill>
          <p:spPr bwMode="auto">
            <a:xfrm>
              <a:off x="6805916" y="70945"/>
              <a:ext cx="604426" cy="700333"/>
            </a:xfrm>
            <a:prstGeom prst="rect">
              <a:avLst/>
            </a:prstGeom>
          </p:spPr>
        </p:pic>
      </p:grpSp>
      <p:sp>
        <p:nvSpPr>
          <p:cNvPr id="5" name="Textfeld 4">
            <a:extLst>
              <a:ext uri="{FF2B5EF4-FFF2-40B4-BE49-F238E27FC236}">
                <a16:creationId xmlns:a16="http://schemas.microsoft.com/office/drawing/2014/main" id="{CB4F9573-A9A8-181D-DEEF-181C4BD61E75}"/>
              </a:ext>
            </a:extLst>
          </p:cNvPr>
          <p:cNvSpPr txBox="1"/>
          <p:nvPr/>
        </p:nvSpPr>
        <p:spPr>
          <a:xfrm>
            <a:off x="1843091" y="1759636"/>
            <a:ext cx="5580265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de-DE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Reaktionsgleichungen: </a:t>
            </a:r>
          </a:p>
          <a:p>
            <a:pPr algn="just"/>
            <a:endParaRPr lang="de-DE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just"/>
            <a:r>
              <a:rPr lang="de-DE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 </a:t>
            </a:r>
            <a:r>
              <a:rPr lang="de-DE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HAc</a:t>
            </a:r>
            <a:r>
              <a:rPr lang="de-DE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+ Mg → MgAc</a:t>
            </a:r>
            <a:r>
              <a:rPr lang="de-DE" baseline="-25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de-DE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+ H</a:t>
            </a:r>
            <a:r>
              <a:rPr lang="de-DE" baseline="-25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de-DE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(Entstehung von Wasserstoff; </a:t>
            </a:r>
            <a:r>
              <a:rPr lang="de-DE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HAc</a:t>
            </a:r>
            <a:r>
              <a:rPr lang="de-DE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= Essigsäure)</a:t>
            </a:r>
          </a:p>
          <a:p>
            <a:pPr algn="just"/>
            <a:endParaRPr lang="de-DE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just"/>
            <a:r>
              <a:rPr lang="de-DE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 H</a:t>
            </a:r>
            <a:r>
              <a:rPr lang="de-DE" baseline="-25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de-DE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+ O</a:t>
            </a:r>
            <a:r>
              <a:rPr lang="de-DE" baseline="-25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de-DE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→</a:t>
            </a:r>
            <a:r>
              <a:rPr lang="de-DE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Wingdings" pitchFamily="2" charset="2"/>
              </a:rPr>
              <a:t> 2 H</a:t>
            </a:r>
            <a:r>
              <a:rPr lang="de-DE" baseline="-25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Wingdings" pitchFamily="2" charset="2"/>
              </a:rPr>
              <a:t>2</a:t>
            </a:r>
            <a:r>
              <a:rPr lang="de-DE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Wingdings" pitchFamily="2" charset="2"/>
              </a:rPr>
              <a:t>O (Knallgasreaktion)</a:t>
            </a:r>
            <a:endParaRPr lang="de-DE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just"/>
            <a:endParaRPr lang="de-DE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pic>
        <p:nvPicPr>
          <p:cNvPr id="6" name="Bild 1" descr="https://www.reach-compliance.ch/downloads/GHS02_flamme.png">
            <a:extLst>
              <a:ext uri="{FF2B5EF4-FFF2-40B4-BE49-F238E27FC236}">
                <a16:creationId xmlns:a16="http://schemas.microsoft.com/office/drawing/2014/main" id="{909FE871-1897-3FC0-C5FC-DE91F00ECE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6879" y="3429000"/>
            <a:ext cx="1512000" cy="151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Bild 3" descr="https://www.reach-compliance.ch/downloads/GHS07_exclam.png">
            <a:extLst>
              <a:ext uri="{FF2B5EF4-FFF2-40B4-BE49-F238E27FC236}">
                <a16:creationId xmlns:a16="http://schemas.microsoft.com/office/drawing/2014/main" id="{D3850059-44D7-13D2-5F47-86EA8E5975C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6879" y="4970525"/>
            <a:ext cx="1512000" cy="151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Bild 2" descr="https://www.reach-compliance.ch/downloads/GHS05_acid_red.png">
            <a:extLst>
              <a:ext uri="{FF2B5EF4-FFF2-40B4-BE49-F238E27FC236}">
                <a16:creationId xmlns:a16="http://schemas.microsoft.com/office/drawing/2014/main" id="{28C52E50-FD35-C85B-FFCA-CA929C53BC4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6879" y="1887475"/>
            <a:ext cx="1512000" cy="1512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Inhaltsplatzhalter 2">
            <a:extLst>
              <a:ext uri="{FF2B5EF4-FFF2-40B4-BE49-F238E27FC236}">
                <a16:creationId xmlns:a16="http://schemas.microsoft.com/office/drawing/2014/main" id="{6A7E7004-4395-696F-B908-F985CF91EE10}"/>
              </a:ext>
            </a:extLst>
          </p:cNvPr>
          <p:cNvSpPr txBox="1">
            <a:spLocks/>
          </p:cNvSpPr>
          <p:nvPr/>
        </p:nvSpPr>
        <p:spPr>
          <a:xfrm>
            <a:off x="1873121" y="3790961"/>
            <a:ext cx="6102066" cy="269156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dirty="0">
              <a:sym typeface="Wingdings" panose="05000000000000000000" pitchFamily="2" charset="2"/>
            </a:endParaRPr>
          </a:p>
          <a:p>
            <a:pPr lvl="1"/>
            <a:r>
              <a:rPr lang="de-DE" dirty="0">
                <a:sym typeface="Wingdings" panose="05000000000000000000" pitchFamily="2" charset="2"/>
              </a:rPr>
              <a:t>Schutzbrille</a:t>
            </a:r>
          </a:p>
          <a:p>
            <a:pPr lvl="1"/>
            <a:endParaRPr lang="de-DE" dirty="0">
              <a:sym typeface="Wingdings" panose="05000000000000000000" pitchFamily="2" charset="2"/>
            </a:endParaRPr>
          </a:p>
          <a:p>
            <a:pPr lvl="1"/>
            <a:r>
              <a:rPr lang="de-DE" dirty="0">
                <a:sym typeface="Wingdings" panose="05000000000000000000" pitchFamily="2" charset="2"/>
              </a:rPr>
              <a:t>Ggf. Handschuhe</a:t>
            </a:r>
          </a:p>
          <a:p>
            <a:pPr lvl="1"/>
            <a:endParaRPr lang="de-DE" dirty="0">
              <a:sym typeface="Wingdings" panose="05000000000000000000" pitchFamily="2" charset="2"/>
            </a:endParaRPr>
          </a:p>
          <a:p>
            <a:pPr lvl="1"/>
            <a:r>
              <a:rPr lang="de-DE" dirty="0">
                <a:sym typeface="Wingdings" panose="05000000000000000000" pitchFamily="2" charset="2"/>
              </a:rPr>
              <a:t>Besonders vorsichtiges und umsichtiges Arbeiten</a:t>
            </a:r>
          </a:p>
          <a:p>
            <a:pPr marL="457200" lvl="1" indent="0">
              <a:buNone/>
            </a:pPr>
            <a:endParaRPr lang="de-DE" dirty="0">
              <a:sym typeface="Wingdings" panose="05000000000000000000" pitchFamily="2" charset="2"/>
            </a:endParaRPr>
          </a:p>
          <a:p>
            <a:pPr marL="457200" lvl="1" indent="0">
              <a:buNone/>
            </a:pPr>
            <a:endParaRPr lang="de-DE" dirty="0"/>
          </a:p>
          <a:p>
            <a:endParaRPr lang="de-DE" dirty="0"/>
          </a:p>
        </p:txBody>
      </p: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706C7A48-7707-EB32-5672-74FB4251D543}"/>
              </a:ext>
            </a:extLst>
          </p:cNvPr>
          <p:cNvGrpSpPr/>
          <p:nvPr/>
        </p:nvGrpSpPr>
        <p:grpSpPr>
          <a:xfrm>
            <a:off x="9449200" y="136465"/>
            <a:ext cx="2464126" cy="680591"/>
            <a:chOff x="9449200" y="136465"/>
            <a:chExt cx="2464126" cy="680591"/>
          </a:xfrm>
        </p:grpSpPr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27797D6E-AA09-6072-A78E-AE3132A1D51D}"/>
                </a:ext>
              </a:extLst>
            </p:cNvPr>
            <p:cNvSpPr/>
            <p:nvPr/>
          </p:nvSpPr>
          <p:spPr>
            <a:xfrm>
              <a:off x="10868297" y="170677"/>
              <a:ext cx="1045029" cy="638869"/>
            </a:xfrm>
            <a:prstGeom prst="rect">
              <a:avLst/>
            </a:prstGeom>
            <a:solidFill>
              <a:srgbClr val="E3F0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4000"/>
                </a:lnSpc>
              </a:pPr>
              <a:endParaRPr lang="de-DE" dirty="0"/>
            </a:p>
          </p:txBody>
        </p:sp>
        <p:pic>
          <p:nvPicPr>
            <p:cNvPr id="7" name="Grafik 6" descr="banerji-lab">
              <a:extLst>
                <a:ext uri="{FF2B5EF4-FFF2-40B4-BE49-F238E27FC236}">
                  <a16:creationId xmlns:a16="http://schemas.microsoft.com/office/drawing/2014/main" id="{49B3A740-7699-0807-5BAC-F2597155A80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r="69033"/>
            <a:stretch/>
          </p:blipFill>
          <p:spPr bwMode="auto">
            <a:xfrm>
              <a:off x="10323281" y="178187"/>
              <a:ext cx="659884" cy="638869"/>
            </a:xfrm>
            <a:prstGeom prst="rect">
              <a:avLst/>
            </a:prstGeom>
            <a:noFill/>
          </p:spPr>
        </p:pic>
        <p:pic>
          <p:nvPicPr>
            <p:cNvPr id="3" name="Grafik 2" descr="Ein Bild, das Symbol, Logo, Text, Grafiken enthält.&#10;&#10;Automatisch generierte Beschreibung">
              <a:extLst>
                <a:ext uri="{FF2B5EF4-FFF2-40B4-BE49-F238E27FC236}">
                  <a16:creationId xmlns:a16="http://schemas.microsoft.com/office/drawing/2014/main" id="{01BFB484-881A-50FF-C98C-C2698432983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449200" y="136465"/>
              <a:ext cx="659884" cy="673081"/>
            </a:xfrm>
            <a:prstGeom prst="rect">
              <a:avLst/>
            </a:prstGeom>
          </p:spPr>
        </p:pic>
        <p:pic>
          <p:nvPicPr>
            <p:cNvPr id="2" name="Bild 8" descr="20150416 tum logo blau png final.png">
              <a:extLst>
                <a:ext uri="{FF2B5EF4-FFF2-40B4-BE49-F238E27FC236}">
                  <a16:creationId xmlns:a16="http://schemas.microsoft.com/office/drawing/2014/main" id="{F7EE5607-2F3A-6F91-05DF-91FA5A120FA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1123656" y="351350"/>
              <a:ext cx="647130" cy="320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067732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rgbClr val="2D7E9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Gefahren: Verbrennung von Eisenwolle</a:t>
            </a:r>
          </a:p>
        </p:txBody>
      </p:sp>
      <p:sp>
        <p:nvSpPr>
          <p:cNvPr id="2" name="Inhaltsplatzhalter 2">
            <a:extLst>
              <a:ext uri="{FF2B5EF4-FFF2-40B4-BE49-F238E27FC236}">
                <a16:creationId xmlns:a16="http://schemas.microsoft.com/office/drawing/2014/main" id="{421826BA-C64A-50E1-439A-A119D474C3DE}"/>
              </a:ext>
            </a:extLst>
          </p:cNvPr>
          <p:cNvSpPr txBox="1">
            <a:spLocks/>
          </p:cNvSpPr>
          <p:nvPr/>
        </p:nvSpPr>
        <p:spPr>
          <a:xfrm>
            <a:off x="1926848" y="2254131"/>
            <a:ext cx="610206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dirty="0">
              <a:sym typeface="Wingdings" panose="05000000000000000000" pitchFamily="2" charset="2"/>
            </a:endParaRPr>
          </a:p>
          <a:p>
            <a:pPr lvl="1"/>
            <a:r>
              <a:rPr lang="de-DE" dirty="0">
                <a:sym typeface="Wingdings" panose="05000000000000000000" pitchFamily="2" charset="2"/>
              </a:rPr>
              <a:t>Schutzbrille</a:t>
            </a:r>
          </a:p>
          <a:p>
            <a:pPr lvl="1"/>
            <a:endParaRPr lang="de-DE" dirty="0">
              <a:sym typeface="Wingdings" panose="05000000000000000000" pitchFamily="2" charset="2"/>
            </a:endParaRPr>
          </a:p>
          <a:p>
            <a:pPr lvl="1"/>
            <a:r>
              <a:rPr lang="de-DE" dirty="0">
                <a:sym typeface="Wingdings" panose="05000000000000000000" pitchFamily="2" charset="2"/>
              </a:rPr>
              <a:t>Besonders vorsichtiges und umsichtiges Arbeiten</a:t>
            </a:r>
          </a:p>
          <a:p>
            <a:pPr lvl="1"/>
            <a:endParaRPr lang="de-DE" dirty="0">
              <a:sym typeface="Wingdings" panose="05000000000000000000" pitchFamily="2" charset="2"/>
            </a:endParaRPr>
          </a:p>
          <a:p>
            <a:pPr lvl="1"/>
            <a:r>
              <a:rPr lang="de-DE" dirty="0">
                <a:sym typeface="Wingdings" panose="05000000000000000000" pitchFamily="2" charset="2"/>
              </a:rPr>
              <a:t>Maßnahmen zum Brandschutz</a:t>
            </a:r>
          </a:p>
          <a:p>
            <a:pPr lvl="1"/>
            <a:endParaRPr lang="de-DE" dirty="0">
              <a:sym typeface="Wingdings" panose="05000000000000000000" pitchFamily="2" charset="2"/>
            </a:endParaRPr>
          </a:p>
          <a:p>
            <a:pPr marL="457200" lvl="1" indent="0">
              <a:buNone/>
            </a:pPr>
            <a:endParaRPr lang="de-DE" dirty="0"/>
          </a:p>
          <a:p>
            <a:endParaRPr lang="de-DE" dirty="0"/>
          </a:p>
        </p:txBody>
      </p:sp>
      <p:pic>
        <p:nvPicPr>
          <p:cNvPr id="5" name="Bild 1" descr="https://www.reach-compliance.ch/downloads/GHS02_flamme.png">
            <a:extLst>
              <a:ext uri="{FF2B5EF4-FFF2-40B4-BE49-F238E27FC236}">
                <a16:creationId xmlns:a16="http://schemas.microsoft.com/office/drawing/2014/main" id="{7760E1F2-5B58-7A71-C7D0-FDDAE15168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267" y="2372100"/>
            <a:ext cx="1512000" cy="151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Bild 3" descr="https://www.reach-compliance.ch/downloads/GHS07_exclam.png">
            <a:extLst>
              <a:ext uri="{FF2B5EF4-FFF2-40B4-BE49-F238E27FC236}">
                <a16:creationId xmlns:a16="http://schemas.microsoft.com/office/drawing/2014/main" id="{D0398B96-EE44-0D5A-AD2E-86A7E77F4F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267" y="3913625"/>
            <a:ext cx="1512000" cy="1512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1D9C8A06-1497-1A06-2808-E86F07B3E02C}"/>
              </a:ext>
            </a:extLst>
          </p:cNvPr>
          <p:cNvGrpSpPr/>
          <p:nvPr/>
        </p:nvGrpSpPr>
        <p:grpSpPr bwMode="auto">
          <a:xfrm>
            <a:off x="121027" y="45778"/>
            <a:ext cx="3923777" cy="771278"/>
            <a:chOff x="3486565" y="0"/>
            <a:chExt cx="3923777" cy="771278"/>
          </a:xfrm>
        </p:grpSpPr>
        <p:pic>
          <p:nvPicPr>
            <p:cNvPr id="14" name="Grafik 13" descr="Ein Bild, das Screenshot, Text, Design enthält.&#10;&#10;Automatisch generierte Beschreibung">
              <a:extLst>
                <a:ext uri="{FF2B5EF4-FFF2-40B4-BE49-F238E27FC236}">
                  <a16:creationId xmlns:a16="http://schemas.microsoft.com/office/drawing/2014/main" id="{9EF4B61C-D2EE-32A9-A887-751270BCF0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-45" t="33673" r="16528" b="39146"/>
            <a:stretch/>
          </p:blipFill>
          <p:spPr bwMode="auto">
            <a:xfrm>
              <a:off x="3486565" y="0"/>
              <a:ext cx="3319350" cy="748845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5" name="Grafik 14" descr="Ein Bild, das Text, Screenshot, Schrift, Grafikdesign enthält.&#10;&#10;Automatisch generierte Beschreibung">
              <a:extLst>
                <a:ext uri="{FF2B5EF4-FFF2-40B4-BE49-F238E27FC236}">
                  <a16:creationId xmlns:a16="http://schemas.microsoft.com/office/drawing/2014/main" id="{EDD85686-102F-63E2-58A1-79E2CAB82C3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19210" t="58286" r="23664" b="26327"/>
            <a:stretch/>
          </p:blipFill>
          <p:spPr bwMode="auto">
            <a:xfrm>
              <a:off x="6805916" y="70945"/>
              <a:ext cx="604426" cy="700333"/>
            </a:xfrm>
            <a:prstGeom prst="rect">
              <a:avLst/>
            </a:prstGeom>
          </p:spPr>
        </p:pic>
      </p:grpSp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EC7822A2-7F0C-D5A1-BB80-5DCDE9B90309}"/>
              </a:ext>
            </a:extLst>
          </p:cNvPr>
          <p:cNvGrpSpPr/>
          <p:nvPr/>
        </p:nvGrpSpPr>
        <p:grpSpPr>
          <a:xfrm>
            <a:off x="9449200" y="136465"/>
            <a:ext cx="2464126" cy="680591"/>
            <a:chOff x="9449200" y="136465"/>
            <a:chExt cx="2464126" cy="680591"/>
          </a:xfrm>
        </p:grpSpPr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BB46304F-86EC-F9BD-B1CB-EFA859B5E851}"/>
                </a:ext>
              </a:extLst>
            </p:cNvPr>
            <p:cNvSpPr/>
            <p:nvPr/>
          </p:nvSpPr>
          <p:spPr>
            <a:xfrm>
              <a:off x="10868297" y="170677"/>
              <a:ext cx="1045029" cy="638869"/>
            </a:xfrm>
            <a:prstGeom prst="rect">
              <a:avLst/>
            </a:prstGeom>
            <a:solidFill>
              <a:srgbClr val="E3F0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4000"/>
                </a:lnSpc>
              </a:pPr>
              <a:endParaRPr lang="de-DE" dirty="0"/>
            </a:p>
          </p:txBody>
        </p:sp>
        <p:pic>
          <p:nvPicPr>
            <p:cNvPr id="18" name="Grafik 17" descr="banerji-lab">
              <a:extLst>
                <a:ext uri="{FF2B5EF4-FFF2-40B4-BE49-F238E27FC236}">
                  <a16:creationId xmlns:a16="http://schemas.microsoft.com/office/drawing/2014/main" id="{205E4CF4-526B-F573-2F5C-512272B5063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r="69033"/>
            <a:stretch/>
          </p:blipFill>
          <p:spPr bwMode="auto">
            <a:xfrm>
              <a:off x="10323281" y="178187"/>
              <a:ext cx="659884" cy="638869"/>
            </a:xfrm>
            <a:prstGeom prst="rect">
              <a:avLst/>
            </a:prstGeom>
            <a:noFill/>
          </p:spPr>
        </p:pic>
        <p:pic>
          <p:nvPicPr>
            <p:cNvPr id="19" name="Grafik 18" descr="Ein Bild, das Symbol, Logo, Text, Grafiken enthält.&#10;&#10;Automatisch generierte Beschreibung">
              <a:extLst>
                <a:ext uri="{FF2B5EF4-FFF2-40B4-BE49-F238E27FC236}">
                  <a16:creationId xmlns:a16="http://schemas.microsoft.com/office/drawing/2014/main" id="{27B3B585-545E-784B-A89C-5BD87E00F83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449200" y="136465"/>
              <a:ext cx="659884" cy="673081"/>
            </a:xfrm>
            <a:prstGeom prst="rect">
              <a:avLst/>
            </a:prstGeom>
          </p:spPr>
        </p:pic>
        <p:pic>
          <p:nvPicPr>
            <p:cNvPr id="20" name="Bild 8" descr="20150416 tum logo blau png final.png">
              <a:extLst>
                <a:ext uri="{FF2B5EF4-FFF2-40B4-BE49-F238E27FC236}">
                  <a16:creationId xmlns:a16="http://schemas.microsoft.com/office/drawing/2014/main" id="{128C5AFE-487F-D2EC-3377-660B7EB253E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123656" y="351350"/>
              <a:ext cx="647130" cy="320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014167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60104_TUM_Praesentation_p_v1">
  <a:themeElements>
    <a:clrScheme name="TUM">
      <a:dk1>
        <a:sysClr val="windowText" lastClr="000000"/>
      </a:dk1>
      <a:lt1>
        <a:sysClr val="window" lastClr="FFFFFF"/>
      </a:lt1>
      <a:dk2>
        <a:srgbClr val="0065BD"/>
      </a:dk2>
      <a:lt2>
        <a:srgbClr val="EEECE1"/>
      </a:lt2>
      <a:accent1>
        <a:srgbClr val="005293"/>
      </a:accent1>
      <a:accent2>
        <a:srgbClr val="98C6EA"/>
      </a:accent2>
      <a:accent3>
        <a:srgbClr val="64A0C8"/>
      </a:accent3>
      <a:accent4>
        <a:srgbClr val="DAD7CB"/>
      </a:accent4>
      <a:accent5>
        <a:srgbClr val="A2AD00"/>
      </a:accent5>
      <a:accent6>
        <a:srgbClr val="E37222"/>
      </a:accent6>
      <a:hlink>
        <a:srgbClr val="0000FF"/>
      </a:hlink>
      <a:folHlink>
        <a:srgbClr val="800080"/>
      </a:folHlink>
    </a:clrScheme>
    <a:fontScheme name="TUM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>
          <a:lnSpc>
            <a:spcPct val="114000"/>
          </a:lnSpc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>
          <a:lnSpc>
            <a:spcPct val="114000"/>
          </a:lnSpc>
          <a:defRPr sz="1600" dirty="0" err="1" smtClean="0">
            <a:latin typeface="+mn-lt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Titel 2">
  <a:themeElements>
    <a:clrScheme name="TUM">
      <a:dk1>
        <a:sysClr val="windowText" lastClr="000000"/>
      </a:dk1>
      <a:lt1>
        <a:sysClr val="window" lastClr="FFFFFF"/>
      </a:lt1>
      <a:dk2>
        <a:srgbClr val="0065BD"/>
      </a:dk2>
      <a:lt2>
        <a:srgbClr val="EEECE1"/>
      </a:lt2>
      <a:accent1>
        <a:srgbClr val="005293"/>
      </a:accent1>
      <a:accent2>
        <a:srgbClr val="98C6EA"/>
      </a:accent2>
      <a:accent3>
        <a:srgbClr val="64A0C8"/>
      </a:accent3>
      <a:accent4>
        <a:srgbClr val="DAD7CB"/>
      </a:accent4>
      <a:accent5>
        <a:srgbClr val="A2AD00"/>
      </a:accent5>
      <a:accent6>
        <a:srgbClr val="E37222"/>
      </a:accent6>
      <a:hlink>
        <a:srgbClr val="0000FF"/>
      </a:hlink>
      <a:folHlink>
        <a:srgbClr val="800080"/>
      </a:folHlink>
    </a:clrScheme>
    <a:fontScheme name="TUM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>
          <a:lnSpc>
            <a:spcPct val="114000"/>
          </a:lnSpc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>
          <a:lnSpc>
            <a:spcPct val="114000"/>
          </a:lnSpc>
          <a:defRPr sz="1600" dirty="0" err="1" smtClean="0">
            <a:latin typeface="+mn-lt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Titel 3">
  <a:themeElements>
    <a:clrScheme name="TUM">
      <a:dk1>
        <a:sysClr val="windowText" lastClr="000000"/>
      </a:dk1>
      <a:lt1>
        <a:sysClr val="window" lastClr="FFFFFF"/>
      </a:lt1>
      <a:dk2>
        <a:srgbClr val="0065BD"/>
      </a:dk2>
      <a:lt2>
        <a:srgbClr val="EEECE1"/>
      </a:lt2>
      <a:accent1>
        <a:srgbClr val="005293"/>
      </a:accent1>
      <a:accent2>
        <a:srgbClr val="98C6EA"/>
      </a:accent2>
      <a:accent3>
        <a:srgbClr val="64A0C8"/>
      </a:accent3>
      <a:accent4>
        <a:srgbClr val="DAD7CB"/>
      </a:accent4>
      <a:accent5>
        <a:srgbClr val="A2AD00"/>
      </a:accent5>
      <a:accent6>
        <a:srgbClr val="E37222"/>
      </a:accent6>
      <a:hlink>
        <a:srgbClr val="0000FF"/>
      </a:hlink>
      <a:folHlink>
        <a:srgbClr val="800080"/>
      </a:folHlink>
    </a:clrScheme>
    <a:fontScheme name="TUM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>
          <a:lnSpc>
            <a:spcPct val="114000"/>
          </a:lnSpc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>
          <a:lnSpc>
            <a:spcPct val="114000"/>
          </a:lnSpc>
          <a:defRPr sz="1600" dirty="0" err="1" smtClean="0">
            <a:latin typeface="+mn-lt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Inhalt">
  <a:themeElements>
    <a:clrScheme name="TUM">
      <a:dk1>
        <a:sysClr val="windowText" lastClr="000000"/>
      </a:dk1>
      <a:lt1>
        <a:sysClr val="window" lastClr="FFFFFF"/>
      </a:lt1>
      <a:dk2>
        <a:srgbClr val="003359"/>
      </a:dk2>
      <a:lt2>
        <a:srgbClr val="0065BD"/>
      </a:lt2>
      <a:accent1>
        <a:srgbClr val="005293"/>
      </a:accent1>
      <a:accent2>
        <a:srgbClr val="64A0C8"/>
      </a:accent2>
      <a:accent3>
        <a:srgbClr val="98C6EA"/>
      </a:accent3>
      <a:accent4>
        <a:srgbClr val="A2AD00"/>
      </a:accent4>
      <a:accent5>
        <a:srgbClr val="E37222"/>
      </a:accent5>
      <a:accent6>
        <a:srgbClr val="DAD7CB"/>
      </a:accent6>
      <a:hlink>
        <a:srgbClr val="0000FF"/>
      </a:hlink>
      <a:folHlink>
        <a:srgbClr val="800080"/>
      </a:folHlink>
    </a:clrScheme>
    <a:fontScheme name="TUM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>
          <a:lnSpc>
            <a:spcPct val="114000"/>
          </a:lnSpc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>
          <a:lnSpc>
            <a:spcPct val="114000"/>
          </a:lnSpc>
          <a:defRPr sz="1600" dirty="0" err="1" smtClean="0">
            <a:latin typeface="+mn-lt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Kapiteltrenner blau">
  <a:themeElements>
    <a:clrScheme name="TUM">
      <a:dk1>
        <a:sysClr val="windowText" lastClr="000000"/>
      </a:dk1>
      <a:lt1>
        <a:sysClr val="window" lastClr="FFFFFF"/>
      </a:lt1>
      <a:dk2>
        <a:srgbClr val="0065BD"/>
      </a:dk2>
      <a:lt2>
        <a:srgbClr val="EEECE1"/>
      </a:lt2>
      <a:accent1>
        <a:srgbClr val="005293"/>
      </a:accent1>
      <a:accent2>
        <a:srgbClr val="98C6EA"/>
      </a:accent2>
      <a:accent3>
        <a:srgbClr val="64A0C8"/>
      </a:accent3>
      <a:accent4>
        <a:srgbClr val="DAD7CB"/>
      </a:accent4>
      <a:accent5>
        <a:srgbClr val="A2AD00"/>
      </a:accent5>
      <a:accent6>
        <a:srgbClr val="E37222"/>
      </a:accent6>
      <a:hlink>
        <a:srgbClr val="0000FF"/>
      </a:hlink>
      <a:folHlink>
        <a:srgbClr val="800080"/>
      </a:folHlink>
    </a:clrScheme>
    <a:fontScheme name="TUM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>
          <a:lnSpc>
            <a:spcPct val="114000"/>
          </a:lnSpc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>
          <a:lnSpc>
            <a:spcPct val="114000"/>
          </a:lnSpc>
          <a:defRPr sz="1600" dirty="0" err="1" smtClean="0">
            <a:latin typeface="+mn-lt"/>
          </a:defRPr>
        </a:defPPr>
      </a:lstStyle>
    </a:txDef>
  </a:objectDefaults>
  <a:extraClrSchemeLst/>
</a:theme>
</file>

<file path=ppt/theme/theme6.xml><?xml version="1.0" encoding="utf-8"?>
<a:theme xmlns:a="http://schemas.openxmlformats.org/drawingml/2006/main" name="Kapiteltrenner schwarz">
  <a:themeElements>
    <a:clrScheme name="TUM">
      <a:dk1>
        <a:sysClr val="windowText" lastClr="000000"/>
      </a:dk1>
      <a:lt1>
        <a:sysClr val="window" lastClr="FFFFFF"/>
      </a:lt1>
      <a:dk2>
        <a:srgbClr val="0065BD"/>
      </a:dk2>
      <a:lt2>
        <a:srgbClr val="EEECE1"/>
      </a:lt2>
      <a:accent1>
        <a:srgbClr val="005293"/>
      </a:accent1>
      <a:accent2>
        <a:srgbClr val="98C6EA"/>
      </a:accent2>
      <a:accent3>
        <a:srgbClr val="64A0C8"/>
      </a:accent3>
      <a:accent4>
        <a:srgbClr val="DAD7CB"/>
      </a:accent4>
      <a:accent5>
        <a:srgbClr val="A2AD00"/>
      </a:accent5>
      <a:accent6>
        <a:srgbClr val="E37222"/>
      </a:accent6>
      <a:hlink>
        <a:srgbClr val="0000FF"/>
      </a:hlink>
      <a:folHlink>
        <a:srgbClr val="800080"/>
      </a:folHlink>
    </a:clrScheme>
    <a:fontScheme name="TUM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>
          <a:lnSpc>
            <a:spcPct val="114000"/>
          </a:lnSpc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>
          <a:lnSpc>
            <a:spcPct val="114000"/>
          </a:lnSpc>
          <a:defRPr sz="1600" dirty="0" err="1" smtClean="0">
            <a:latin typeface="+mn-lt"/>
          </a:defRPr>
        </a:defPPr>
      </a:lstStyle>
    </a:txDef>
  </a:objectDefaults>
  <a:extraClrSchemeLst/>
</a:theme>
</file>

<file path=ppt/theme/theme7.xml><?xml version="1.0" encoding="utf-8"?>
<a:theme xmlns:a="http://schemas.openxmlformats.org/drawingml/2006/main" name="1_Kapiteltrenner blau">
  <a:themeElements>
    <a:clrScheme name="TUM">
      <a:dk1>
        <a:sysClr val="windowText" lastClr="000000"/>
      </a:dk1>
      <a:lt1>
        <a:sysClr val="window" lastClr="FFFFFF"/>
      </a:lt1>
      <a:dk2>
        <a:srgbClr val="0065BD"/>
      </a:dk2>
      <a:lt2>
        <a:srgbClr val="EEECE1"/>
      </a:lt2>
      <a:accent1>
        <a:srgbClr val="005293"/>
      </a:accent1>
      <a:accent2>
        <a:srgbClr val="98C6EA"/>
      </a:accent2>
      <a:accent3>
        <a:srgbClr val="64A0C8"/>
      </a:accent3>
      <a:accent4>
        <a:srgbClr val="DAD7CB"/>
      </a:accent4>
      <a:accent5>
        <a:srgbClr val="A2AD00"/>
      </a:accent5>
      <a:accent6>
        <a:srgbClr val="E37222"/>
      </a:accent6>
      <a:hlink>
        <a:srgbClr val="0000FF"/>
      </a:hlink>
      <a:folHlink>
        <a:srgbClr val="800080"/>
      </a:folHlink>
    </a:clrScheme>
    <a:fontScheme name="TUM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>
          <a:lnSpc>
            <a:spcPct val="114000"/>
          </a:lnSpc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>
          <a:lnSpc>
            <a:spcPct val="114000"/>
          </a:lnSpc>
          <a:defRPr sz="1600" dirty="0" err="1" smtClean="0">
            <a:latin typeface="+mn-lt"/>
          </a:defRPr>
        </a:defPPr>
      </a:lstStyle>
    </a:txDef>
  </a:objectDefaults>
  <a:extraClrSchemeLst/>
</a:theme>
</file>

<file path=ppt/theme/theme8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568</Words>
  <Application>Microsoft Macintosh PowerPoint</Application>
  <PresentationFormat>Breitbild</PresentationFormat>
  <Paragraphs>107</Paragraphs>
  <Slides>19</Slides>
  <Notes>1</Notes>
  <HiddenSlides>3</HiddenSlides>
  <MMClips>0</MMClips>
  <ScaleCrop>false</ScaleCrop>
  <HeadingPairs>
    <vt:vector size="8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7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32" baseType="lpstr">
      <vt:lpstr>Arial</vt:lpstr>
      <vt:lpstr>Calibri</vt:lpstr>
      <vt:lpstr>Courier New</vt:lpstr>
      <vt:lpstr>Symbol</vt:lpstr>
      <vt:lpstr>Wingdings</vt:lpstr>
      <vt:lpstr>160104_TUM_Praesentation_p_v1</vt:lpstr>
      <vt:lpstr>Titel 2</vt:lpstr>
      <vt:lpstr>Titel 3</vt:lpstr>
      <vt:lpstr>Inhalt</vt:lpstr>
      <vt:lpstr>Kapiteltrenner blau</vt:lpstr>
      <vt:lpstr>Kapiteltrenner schwarz</vt:lpstr>
      <vt:lpstr>1_Kapiteltrenner blau</vt:lpstr>
      <vt:lpstr>think-cell Folie</vt:lpstr>
      <vt:lpstr>PowerPoint-Präsentation</vt:lpstr>
      <vt:lpstr>PowerPoint-Präsentation</vt:lpstr>
      <vt:lpstr>Sicherheitsbelehrung: Arbeiten im Chemie-Labor</vt:lpstr>
      <vt:lpstr>Schutzmaßnahmen und Verhaltensregeln</vt:lpstr>
      <vt:lpstr>Umgang mit Chemikalien</vt:lpstr>
      <vt:lpstr>Der Begriff „Gefahrstoff“</vt:lpstr>
      <vt:lpstr>Der Begriff „Gefahrstoff“</vt:lpstr>
      <vt:lpstr>Gefahren: Knallgasversuch (Micro-Scale)</vt:lpstr>
      <vt:lpstr>Gefahren: Verbrennung von Eisenwolle</vt:lpstr>
      <vt:lpstr>Gefahren: Säure-Base-Titration</vt:lpstr>
      <vt:lpstr>Einstufung von Gefahrstoffen</vt:lpstr>
      <vt:lpstr>Einstufung von Gefahrstoffen</vt:lpstr>
      <vt:lpstr>Einstufung von Gefahrstoffen</vt:lpstr>
      <vt:lpstr>Verhalten bei Unfällen und erste Hilfe</vt:lpstr>
      <vt:lpstr>Rettungssymbole und Einrichtungen im Labor</vt:lpstr>
      <vt:lpstr>PowerPoint-Präsentation</vt:lpstr>
      <vt:lpstr>Fragen? 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Innovationen im naturwissenschaftlichen Unterricht (Chemie)  Schulpraxis im Unterricht an der FOS/BOS Chemie</dc:title>
  <dc:creator>Pauline Böttcher-Graf</dc:creator>
  <cp:lastModifiedBy>Dominik Diermann</cp:lastModifiedBy>
  <cp:revision>291</cp:revision>
  <dcterms:created xsi:type="dcterms:W3CDTF">2020-04-04T14:09:13Z</dcterms:created>
  <dcterms:modified xsi:type="dcterms:W3CDTF">2025-08-25T10:15:16Z</dcterms:modified>
</cp:coreProperties>
</file>